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5.jpg" ContentType="image/gif"/>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61" r:id="rId4"/>
    <p:sldId id="313" r:id="rId5"/>
    <p:sldId id="262" r:id="rId6"/>
    <p:sldId id="266" r:id="rId7"/>
    <p:sldId id="273" r:id="rId8"/>
    <p:sldId id="274" r:id="rId9"/>
    <p:sldId id="275" r:id="rId10"/>
    <p:sldId id="290" r:id="rId11"/>
    <p:sldId id="293" r:id="rId12"/>
    <p:sldId id="291" r:id="rId13"/>
    <p:sldId id="294" r:id="rId14"/>
    <p:sldId id="295" r:id="rId15"/>
    <p:sldId id="296" r:id="rId16"/>
    <p:sldId id="299" r:id="rId17"/>
    <p:sldId id="297" r:id="rId18"/>
    <p:sldId id="298" r:id="rId19"/>
    <p:sldId id="300" r:id="rId20"/>
    <p:sldId id="301" r:id="rId21"/>
    <p:sldId id="306" r:id="rId22"/>
    <p:sldId id="302" r:id="rId23"/>
    <p:sldId id="303" r:id="rId24"/>
    <p:sldId id="304" r:id="rId25"/>
    <p:sldId id="310" r:id="rId26"/>
    <p:sldId id="305" r:id="rId27"/>
    <p:sldId id="307" r:id="rId28"/>
    <p:sldId id="308" r:id="rId29"/>
    <p:sldId id="309" r:id="rId30"/>
    <p:sldId id="263" r:id="rId31"/>
    <p:sldId id="264" r:id="rId32"/>
    <p:sldId id="287" r:id="rId33"/>
    <p:sldId id="288" r:id="rId34"/>
    <p:sldId id="276" r:id="rId35"/>
    <p:sldId id="289" r:id="rId36"/>
    <p:sldId id="265" r:id="rId37"/>
    <p:sldId id="277" r:id="rId38"/>
    <p:sldId id="311" r:id="rId39"/>
    <p:sldId id="278" r:id="rId40"/>
    <p:sldId id="279" r:id="rId41"/>
    <p:sldId id="280" r:id="rId42"/>
    <p:sldId id="281" r:id="rId43"/>
    <p:sldId id="282" r:id="rId44"/>
    <p:sldId id="312" r:id="rId45"/>
    <p:sldId id="284" r:id="rId46"/>
    <p:sldId id="285" r:id="rId47"/>
    <p:sldId id="286" r:id="rId48"/>
    <p:sldId id="283" r:id="rId49"/>
    <p:sldId id="315" r:id="rId50"/>
    <p:sldId id="314" r:id="rId51"/>
    <p:sldId id="316" r:id="rId52"/>
    <p:sldId id="317" r:id="rId53"/>
    <p:sldId id="318" r:id="rId54"/>
    <p:sldId id="319" r:id="rId55"/>
    <p:sldId id="320" r:id="rId56"/>
    <p:sldId id="321" r:id="rId57"/>
    <p:sldId id="322" r:id="rId58"/>
    <p:sldId id="325" r:id="rId59"/>
    <p:sldId id="324" r:id="rId60"/>
    <p:sldId id="323" r:id="rId61"/>
    <p:sldId id="329" r:id="rId62"/>
    <p:sldId id="326" r:id="rId63"/>
    <p:sldId id="328" r:id="rId64"/>
    <p:sldId id="327" r:id="rId65"/>
    <p:sldId id="334" r:id="rId66"/>
    <p:sldId id="330" r:id="rId67"/>
    <p:sldId id="333" r:id="rId68"/>
    <p:sldId id="335" r:id="rId69"/>
    <p:sldId id="331" r:id="rId70"/>
    <p:sldId id="332" r:id="rId71"/>
    <p:sldId id="33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80" d="100"/>
          <a:sy n="80" d="100"/>
        </p:scale>
        <p:origin x="-8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svg"/><Relationship Id="rId1" Type="http://schemas.openxmlformats.org/officeDocument/2006/relationships/image" Target="../media/image17.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svg"/><Relationship Id="rId1" Type="http://schemas.openxmlformats.org/officeDocument/2006/relationships/image" Target="../media/image32.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6625AFBB-935C-4279-8DFC-7411454C87A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60CB5A8-D872-4953-90ED-9DE2B6C2BEB9}">
      <dgm:prSet/>
      <dgm:spPr/>
      <dgm:t>
        <a:bodyPr/>
        <a:lstStyle/>
        <a:p>
          <a:r>
            <a:rPr lang="en-US"/>
            <a:t>The </a:t>
          </a:r>
          <a:r>
            <a:rPr lang="en-US" b="1"/>
            <a:t>plasma membrane </a:t>
          </a:r>
          <a:r>
            <a:rPr lang="en-US"/>
            <a:t>is the boundary fence and security gate</a:t>
          </a:r>
        </a:p>
      </dgm:t>
    </dgm:pt>
    <dgm:pt modelId="{AB0E2EA4-2350-44F7-BD6A-E1842587598F}" type="parTrans" cxnId="{2A4DEB9B-A7B3-4BFC-AB43-C4F83B975511}">
      <dgm:prSet/>
      <dgm:spPr/>
      <dgm:t>
        <a:bodyPr/>
        <a:lstStyle/>
        <a:p>
          <a:endParaRPr lang="en-US"/>
        </a:p>
      </dgm:t>
    </dgm:pt>
    <dgm:pt modelId="{02A5E1E8-54AE-4CFD-8488-7FE07AD8E7B0}" type="sibTrans" cxnId="{2A4DEB9B-A7B3-4BFC-AB43-C4F83B975511}">
      <dgm:prSet/>
      <dgm:spPr/>
      <dgm:t>
        <a:bodyPr/>
        <a:lstStyle/>
        <a:p>
          <a:endParaRPr lang="en-US"/>
        </a:p>
      </dgm:t>
    </dgm:pt>
    <dgm:pt modelId="{26E5E3E5-159A-4054-869B-BEF37B41FE6A}">
      <dgm:prSet/>
      <dgm:spPr/>
      <dgm:t>
        <a:bodyPr/>
        <a:lstStyle/>
        <a:p>
          <a:r>
            <a:rPr lang="en-US"/>
            <a:t>it forms the boundary of the cell and </a:t>
          </a:r>
          <a:r>
            <a:rPr lang="en-US" b="1" u="sng"/>
            <a:t>selectively </a:t>
          </a:r>
          <a:r>
            <a:rPr lang="en-US"/>
            <a:t>allows materials to pass into and out of the cell.</a:t>
          </a:r>
        </a:p>
      </dgm:t>
    </dgm:pt>
    <dgm:pt modelId="{8CE37980-5585-4272-8992-A4FDFDE5BC67}" type="parTrans" cxnId="{B125ACED-38FA-4EF6-A46F-733F229C9C5A}">
      <dgm:prSet/>
      <dgm:spPr/>
      <dgm:t>
        <a:bodyPr/>
        <a:lstStyle/>
        <a:p>
          <a:endParaRPr lang="en-US"/>
        </a:p>
      </dgm:t>
    </dgm:pt>
    <dgm:pt modelId="{5E9C89C0-6528-4942-B3FD-B3F720B293B7}" type="sibTrans" cxnId="{B125ACED-38FA-4EF6-A46F-733F229C9C5A}">
      <dgm:prSet/>
      <dgm:spPr/>
      <dgm:t>
        <a:bodyPr/>
        <a:lstStyle/>
        <a:p>
          <a:endParaRPr lang="en-US"/>
        </a:p>
      </dgm:t>
    </dgm:pt>
    <dgm:pt modelId="{831C1F2A-1354-495E-BB22-2387C2724576}" type="pres">
      <dgm:prSet presAssocID="{6625AFBB-935C-4279-8DFC-7411454C87AF}" presName="root" presStyleCnt="0">
        <dgm:presLayoutVars>
          <dgm:dir/>
          <dgm:resizeHandles val="exact"/>
        </dgm:presLayoutVars>
      </dgm:prSet>
      <dgm:spPr/>
      <dgm:t>
        <a:bodyPr/>
        <a:lstStyle/>
        <a:p>
          <a:endParaRPr lang="en-US"/>
        </a:p>
      </dgm:t>
    </dgm:pt>
    <dgm:pt modelId="{89CCA77A-B517-4E07-9B90-081C78A55173}" type="pres">
      <dgm:prSet presAssocID="{960CB5A8-D872-4953-90ED-9DE2B6C2BEB9}" presName="compNode" presStyleCnt="0"/>
      <dgm:spPr/>
    </dgm:pt>
    <dgm:pt modelId="{B67F9F32-A2E0-4301-B909-53218A1C1D34}" type="pres">
      <dgm:prSet presAssocID="{960CB5A8-D872-4953-90ED-9DE2B6C2BEB9}" presName="bgRect" presStyleLbl="bgShp" presStyleIdx="0" presStyleCnt="2"/>
      <dgm:spPr/>
    </dgm:pt>
    <dgm:pt modelId="{357AFA77-1AA3-42C5-B1D1-54E8AB3D05CD}" type="pres">
      <dgm:prSet presAssocID="{960CB5A8-D872-4953-90ED-9DE2B6C2BEB9}"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Fence"/>
        </a:ext>
      </dgm:extLst>
    </dgm:pt>
    <dgm:pt modelId="{D5544234-BAEA-478D-9993-75A2D1575C99}" type="pres">
      <dgm:prSet presAssocID="{960CB5A8-D872-4953-90ED-9DE2B6C2BEB9}" presName="spaceRect" presStyleCnt="0"/>
      <dgm:spPr/>
    </dgm:pt>
    <dgm:pt modelId="{44E95E6C-59A9-46A5-A256-EAF8BD61341E}" type="pres">
      <dgm:prSet presAssocID="{960CB5A8-D872-4953-90ED-9DE2B6C2BEB9}" presName="parTx" presStyleLbl="revTx" presStyleIdx="0" presStyleCnt="2">
        <dgm:presLayoutVars>
          <dgm:chMax val="0"/>
          <dgm:chPref val="0"/>
        </dgm:presLayoutVars>
      </dgm:prSet>
      <dgm:spPr/>
      <dgm:t>
        <a:bodyPr/>
        <a:lstStyle/>
        <a:p>
          <a:endParaRPr lang="en-US"/>
        </a:p>
      </dgm:t>
    </dgm:pt>
    <dgm:pt modelId="{6E3C3723-B1E2-4DA1-AA68-DF6112DFFE95}" type="pres">
      <dgm:prSet presAssocID="{02A5E1E8-54AE-4CFD-8488-7FE07AD8E7B0}" presName="sibTrans" presStyleCnt="0"/>
      <dgm:spPr/>
    </dgm:pt>
    <dgm:pt modelId="{D7293C4C-9B51-4DEA-AF4B-0AFBFB270679}" type="pres">
      <dgm:prSet presAssocID="{26E5E3E5-159A-4054-869B-BEF37B41FE6A}" presName="compNode" presStyleCnt="0"/>
      <dgm:spPr/>
    </dgm:pt>
    <dgm:pt modelId="{42111462-4908-4363-8D9E-F0D5E2634E2D}" type="pres">
      <dgm:prSet presAssocID="{26E5E3E5-159A-4054-869B-BEF37B41FE6A}" presName="bgRect" presStyleLbl="bgShp" presStyleIdx="1" presStyleCnt="2"/>
      <dgm:spPr/>
    </dgm:pt>
    <dgm:pt modelId="{59B8852F-D92B-4C3A-89FD-833FB06C45B4}" type="pres">
      <dgm:prSet presAssocID="{26E5E3E5-159A-4054-869B-BEF37B41FE6A}"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Microscope"/>
        </a:ext>
      </dgm:extLst>
    </dgm:pt>
    <dgm:pt modelId="{84B7B0B0-2AD5-4660-80B4-8099C7B0B0A2}" type="pres">
      <dgm:prSet presAssocID="{26E5E3E5-159A-4054-869B-BEF37B41FE6A}" presName="spaceRect" presStyleCnt="0"/>
      <dgm:spPr/>
    </dgm:pt>
    <dgm:pt modelId="{B8A87DC2-F6D7-4E85-9284-20E01F6D353E}" type="pres">
      <dgm:prSet presAssocID="{26E5E3E5-159A-4054-869B-BEF37B41FE6A}" presName="parTx" presStyleLbl="revTx" presStyleIdx="1" presStyleCnt="2">
        <dgm:presLayoutVars>
          <dgm:chMax val="0"/>
          <dgm:chPref val="0"/>
        </dgm:presLayoutVars>
      </dgm:prSet>
      <dgm:spPr/>
      <dgm:t>
        <a:bodyPr/>
        <a:lstStyle/>
        <a:p>
          <a:endParaRPr lang="en-US"/>
        </a:p>
      </dgm:t>
    </dgm:pt>
  </dgm:ptLst>
  <dgm:cxnLst>
    <dgm:cxn modelId="{474F07D4-EE4C-4021-88F9-9A17EC4F9A73}" type="presOf" srcId="{6625AFBB-935C-4279-8DFC-7411454C87AF}" destId="{831C1F2A-1354-495E-BB22-2387C2724576}" srcOrd="0" destOrd="0" presId="urn:microsoft.com/office/officeart/2018/2/layout/IconVerticalSolidList"/>
    <dgm:cxn modelId="{2A4DEB9B-A7B3-4BFC-AB43-C4F83B975511}" srcId="{6625AFBB-935C-4279-8DFC-7411454C87AF}" destId="{960CB5A8-D872-4953-90ED-9DE2B6C2BEB9}" srcOrd="0" destOrd="0" parTransId="{AB0E2EA4-2350-44F7-BD6A-E1842587598F}" sibTransId="{02A5E1E8-54AE-4CFD-8488-7FE07AD8E7B0}"/>
    <dgm:cxn modelId="{F20E144E-AD41-4809-BE56-EC5177E33482}" type="presOf" srcId="{960CB5A8-D872-4953-90ED-9DE2B6C2BEB9}" destId="{44E95E6C-59A9-46A5-A256-EAF8BD61341E}" srcOrd="0" destOrd="0" presId="urn:microsoft.com/office/officeart/2018/2/layout/IconVerticalSolidList"/>
    <dgm:cxn modelId="{B125ACED-38FA-4EF6-A46F-733F229C9C5A}" srcId="{6625AFBB-935C-4279-8DFC-7411454C87AF}" destId="{26E5E3E5-159A-4054-869B-BEF37B41FE6A}" srcOrd="1" destOrd="0" parTransId="{8CE37980-5585-4272-8992-A4FDFDE5BC67}" sibTransId="{5E9C89C0-6528-4942-B3FD-B3F720B293B7}"/>
    <dgm:cxn modelId="{9F22D978-0AD1-422A-BF77-C763C084B258}" type="presOf" srcId="{26E5E3E5-159A-4054-869B-BEF37B41FE6A}" destId="{B8A87DC2-F6D7-4E85-9284-20E01F6D353E}" srcOrd="0" destOrd="0" presId="urn:microsoft.com/office/officeart/2018/2/layout/IconVerticalSolidList"/>
    <dgm:cxn modelId="{BBC94054-4F21-46CD-9241-55640AEF6B7F}" type="presParOf" srcId="{831C1F2A-1354-495E-BB22-2387C2724576}" destId="{89CCA77A-B517-4E07-9B90-081C78A55173}" srcOrd="0" destOrd="0" presId="urn:microsoft.com/office/officeart/2018/2/layout/IconVerticalSolidList"/>
    <dgm:cxn modelId="{5C963FB7-BF6E-495B-B331-56DC89DADC92}" type="presParOf" srcId="{89CCA77A-B517-4E07-9B90-081C78A55173}" destId="{B67F9F32-A2E0-4301-B909-53218A1C1D34}" srcOrd="0" destOrd="0" presId="urn:microsoft.com/office/officeart/2018/2/layout/IconVerticalSolidList"/>
    <dgm:cxn modelId="{6813A2AB-1E2C-4DDA-9F7C-F1DC0FC85AB9}" type="presParOf" srcId="{89CCA77A-B517-4E07-9B90-081C78A55173}" destId="{357AFA77-1AA3-42C5-B1D1-54E8AB3D05CD}" srcOrd="1" destOrd="0" presId="urn:microsoft.com/office/officeart/2018/2/layout/IconVerticalSolidList"/>
    <dgm:cxn modelId="{323CB72D-8694-4F66-89C0-285B9CE4BE5D}" type="presParOf" srcId="{89CCA77A-B517-4E07-9B90-081C78A55173}" destId="{D5544234-BAEA-478D-9993-75A2D1575C99}" srcOrd="2" destOrd="0" presId="urn:microsoft.com/office/officeart/2018/2/layout/IconVerticalSolidList"/>
    <dgm:cxn modelId="{9B96B3A5-900C-4E9F-AF55-209295FA184F}" type="presParOf" srcId="{89CCA77A-B517-4E07-9B90-081C78A55173}" destId="{44E95E6C-59A9-46A5-A256-EAF8BD61341E}" srcOrd="3" destOrd="0" presId="urn:microsoft.com/office/officeart/2018/2/layout/IconVerticalSolidList"/>
    <dgm:cxn modelId="{D3E30A3F-89D0-4C6C-B496-A9307DA11CCD}" type="presParOf" srcId="{831C1F2A-1354-495E-BB22-2387C2724576}" destId="{6E3C3723-B1E2-4DA1-AA68-DF6112DFFE95}" srcOrd="1" destOrd="0" presId="urn:microsoft.com/office/officeart/2018/2/layout/IconVerticalSolidList"/>
    <dgm:cxn modelId="{3C17245A-2DA4-4E53-949B-0B6CC7D37888}" type="presParOf" srcId="{831C1F2A-1354-495E-BB22-2387C2724576}" destId="{D7293C4C-9B51-4DEA-AF4B-0AFBFB270679}" srcOrd="2" destOrd="0" presId="urn:microsoft.com/office/officeart/2018/2/layout/IconVerticalSolidList"/>
    <dgm:cxn modelId="{74E15EE0-D6F4-4FC1-B5C4-B7327C75473F}" type="presParOf" srcId="{D7293C4C-9B51-4DEA-AF4B-0AFBFB270679}" destId="{42111462-4908-4363-8D9E-F0D5E2634E2D}" srcOrd="0" destOrd="0" presId="urn:microsoft.com/office/officeart/2018/2/layout/IconVerticalSolidList"/>
    <dgm:cxn modelId="{0F7C6AF1-157C-4F5A-A032-4ED92E059383}" type="presParOf" srcId="{D7293C4C-9B51-4DEA-AF4B-0AFBFB270679}" destId="{59B8852F-D92B-4C3A-89FD-833FB06C45B4}" srcOrd="1" destOrd="0" presId="urn:microsoft.com/office/officeart/2018/2/layout/IconVerticalSolidList"/>
    <dgm:cxn modelId="{26454101-6566-4BCF-8A60-5C1618626D8E}" type="presParOf" srcId="{D7293C4C-9B51-4DEA-AF4B-0AFBFB270679}" destId="{84B7B0B0-2AD5-4660-80B4-8099C7B0B0A2}" srcOrd="2" destOrd="0" presId="urn:microsoft.com/office/officeart/2018/2/layout/IconVerticalSolidList"/>
    <dgm:cxn modelId="{ECB7C9EB-A5B7-43FF-8D88-6B18B1C122DF}" type="presParOf" srcId="{D7293C4C-9B51-4DEA-AF4B-0AFBFB270679}" destId="{B8A87DC2-F6D7-4E85-9284-20E01F6D353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865C10-002A-413A-BBBD-3E821C31DEC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D5A35DA-3715-47B2-A633-28F292F12417}">
      <dgm:prSet/>
      <dgm:spPr/>
      <dgm:t>
        <a:bodyPr/>
        <a:lstStyle/>
        <a:p>
          <a:r>
            <a:rPr lang="en-US"/>
            <a:t>However, most water-soluble or charged molecules, such as glucose, amino acids, and ions, cannot pass through the lipid bilayer by simple diffusion. </a:t>
          </a:r>
        </a:p>
      </dgm:t>
    </dgm:pt>
    <dgm:pt modelId="{8DDCDF4A-A7D3-4000-90B6-2889AF5A395A}" type="parTrans" cxnId="{115F01D1-CE2E-4CB8-84E4-CB0B786B7230}">
      <dgm:prSet/>
      <dgm:spPr/>
      <dgm:t>
        <a:bodyPr/>
        <a:lstStyle/>
        <a:p>
          <a:endParaRPr lang="en-US"/>
        </a:p>
      </dgm:t>
    </dgm:pt>
    <dgm:pt modelId="{E44B4DD2-4D4F-42A5-8D90-2F02F6281FE0}" type="sibTrans" cxnId="{115F01D1-CE2E-4CB8-84E4-CB0B786B7230}">
      <dgm:prSet/>
      <dgm:spPr/>
      <dgm:t>
        <a:bodyPr/>
        <a:lstStyle/>
        <a:p>
          <a:endParaRPr lang="en-US"/>
        </a:p>
      </dgm:t>
    </dgm:pt>
    <dgm:pt modelId="{FC36F75B-2BC7-4D88-B473-E9ED5F6661E6}">
      <dgm:prSet/>
      <dgm:spPr/>
      <dgm:t>
        <a:bodyPr/>
        <a:lstStyle/>
        <a:p>
          <a:r>
            <a:rPr lang="en-US"/>
            <a:t>Such substances can cross the plasma membrane only by means of specific transport mechanisms that use the integral proteins to carry or pump molecules across the membrane or to form channels through which specific molecules pass. </a:t>
          </a:r>
        </a:p>
      </dgm:t>
    </dgm:pt>
    <dgm:pt modelId="{D0FC3029-54F4-424F-835D-3CDE37022FA8}" type="parTrans" cxnId="{EC24C8F7-3766-40C9-BF93-D2E17D604AF6}">
      <dgm:prSet/>
      <dgm:spPr/>
      <dgm:t>
        <a:bodyPr/>
        <a:lstStyle/>
        <a:p>
          <a:endParaRPr lang="en-US"/>
        </a:p>
      </dgm:t>
    </dgm:pt>
    <dgm:pt modelId="{75B7CF2D-4E23-4B04-AD2E-2B7F30ED4456}" type="sibTrans" cxnId="{EC24C8F7-3766-40C9-BF93-D2E17D604AF6}">
      <dgm:prSet/>
      <dgm:spPr/>
      <dgm:t>
        <a:bodyPr/>
        <a:lstStyle/>
        <a:p>
          <a:endParaRPr lang="en-US"/>
        </a:p>
      </dgm:t>
    </dgm:pt>
    <dgm:pt modelId="{B7BEBA07-ABC9-444D-8E62-77CC49E521CA}" type="pres">
      <dgm:prSet presAssocID="{FC865C10-002A-413A-BBBD-3E821C31DEC5}" presName="root" presStyleCnt="0">
        <dgm:presLayoutVars>
          <dgm:dir/>
          <dgm:resizeHandles val="exact"/>
        </dgm:presLayoutVars>
      </dgm:prSet>
      <dgm:spPr/>
      <dgm:t>
        <a:bodyPr/>
        <a:lstStyle/>
        <a:p>
          <a:endParaRPr lang="en-US"/>
        </a:p>
      </dgm:t>
    </dgm:pt>
    <dgm:pt modelId="{715E244F-82AB-426F-B6CA-E174DBD3E602}" type="pres">
      <dgm:prSet presAssocID="{ED5A35DA-3715-47B2-A633-28F292F12417}" presName="compNode" presStyleCnt="0"/>
      <dgm:spPr/>
    </dgm:pt>
    <dgm:pt modelId="{FFBD96FD-621C-407A-A730-7F40C2A64D90}" type="pres">
      <dgm:prSet presAssocID="{ED5A35DA-3715-47B2-A633-28F292F12417}" presName="bgRect" presStyleLbl="bgShp" presStyleIdx="0" presStyleCnt="2"/>
      <dgm:spPr/>
    </dgm:pt>
    <dgm:pt modelId="{3F9377AB-E40D-4EDC-AE60-A855B0902485}" type="pres">
      <dgm:prSet presAssocID="{ED5A35DA-3715-47B2-A633-28F292F1241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Scientist"/>
        </a:ext>
      </dgm:extLst>
    </dgm:pt>
    <dgm:pt modelId="{6CECF675-D5E5-427A-973B-77BC6474CCFB}" type="pres">
      <dgm:prSet presAssocID="{ED5A35DA-3715-47B2-A633-28F292F12417}" presName="spaceRect" presStyleCnt="0"/>
      <dgm:spPr/>
    </dgm:pt>
    <dgm:pt modelId="{8C5E4B14-44B2-4AAB-9030-7CA77FEB02AD}" type="pres">
      <dgm:prSet presAssocID="{ED5A35DA-3715-47B2-A633-28F292F12417}" presName="parTx" presStyleLbl="revTx" presStyleIdx="0" presStyleCnt="2">
        <dgm:presLayoutVars>
          <dgm:chMax val="0"/>
          <dgm:chPref val="0"/>
        </dgm:presLayoutVars>
      </dgm:prSet>
      <dgm:spPr/>
      <dgm:t>
        <a:bodyPr/>
        <a:lstStyle/>
        <a:p>
          <a:endParaRPr lang="en-US"/>
        </a:p>
      </dgm:t>
    </dgm:pt>
    <dgm:pt modelId="{71E7CCE9-0115-48D5-A644-16BDC5876A74}" type="pres">
      <dgm:prSet presAssocID="{E44B4DD2-4D4F-42A5-8D90-2F02F6281FE0}" presName="sibTrans" presStyleCnt="0"/>
      <dgm:spPr/>
    </dgm:pt>
    <dgm:pt modelId="{E0388EAF-887C-44BD-A58A-73A1F469AAC8}" type="pres">
      <dgm:prSet presAssocID="{FC36F75B-2BC7-4D88-B473-E9ED5F6661E6}" presName="compNode" presStyleCnt="0"/>
      <dgm:spPr/>
    </dgm:pt>
    <dgm:pt modelId="{92A4E6FC-74D7-4F3F-89E7-E6C7DB42F8DB}" type="pres">
      <dgm:prSet presAssocID="{FC36F75B-2BC7-4D88-B473-E9ED5F6661E6}" presName="bgRect" presStyleLbl="bgShp" presStyleIdx="1" presStyleCnt="2"/>
      <dgm:spPr/>
    </dgm:pt>
    <dgm:pt modelId="{17E91BBB-12C7-4FAC-8C4A-82EEDEFCAF39}" type="pres">
      <dgm:prSet presAssocID="{FC36F75B-2BC7-4D88-B473-E9ED5F6661E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Microscope"/>
        </a:ext>
      </dgm:extLst>
    </dgm:pt>
    <dgm:pt modelId="{95379C50-D745-4E43-8886-ADF957A014C1}" type="pres">
      <dgm:prSet presAssocID="{FC36F75B-2BC7-4D88-B473-E9ED5F6661E6}" presName="spaceRect" presStyleCnt="0"/>
      <dgm:spPr/>
    </dgm:pt>
    <dgm:pt modelId="{5FAE9FE7-73AA-46FC-BEE9-352494D2AFA6}" type="pres">
      <dgm:prSet presAssocID="{FC36F75B-2BC7-4D88-B473-E9ED5F6661E6}" presName="parTx" presStyleLbl="revTx" presStyleIdx="1" presStyleCnt="2">
        <dgm:presLayoutVars>
          <dgm:chMax val="0"/>
          <dgm:chPref val="0"/>
        </dgm:presLayoutVars>
      </dgm:prSet>
      <dgm:spPr/>
      <dgm:t>
        <a:bodyPr/>
        <a:lstStyle/>
        <a:p>
          <a:endParaRPr lang="en-US"/>
        </a:p>
      </dgm:t>
    </dgm:pt>
  </dgm:ptLst>
  <dgm:cxnLst>
    <dgm:cxn modelId="{5708ED3A-C586-40E6-BD99-F59B31271909}" type="presOf" srcId="{FC36F75B-2BC7-4D88-B473-E9ED5F6661E6}" destId="{5FAE9FE7-73AA-46FC-BEE9-352494D2AFA6}" srcOrd="0" destOrd="0" presId="urn:microsoft.com/office/officeart/2018/2/layout/IconVerticalSolidList"/>
    <dgm:cxn modelId="{115F01D1-CE2E-4CB8-84E4-CB0B786B7230}" srcId="{FC865C10-002A-413A-BBBD-3E821C31DEC5}" destId="{ED5A35DA-3715-47B2-A633-28F292F12417}" srcOrd="0" destOrd="0" parTransId="{8DDCDF4A-A7D3-4000-90B6-2889AF5A395A}" sibTransId="{E44B4DD2-4D4F-42A5-8D90-2F02F6281FE0}"/>
    <dgm:cxn modelId="{8055FD4F-C01D-485C-94D1-F7CB3F3E4868}" type="presOf" srcId="{FC865C10-002A-413A-BBBD-3E821C31DEC5}" destId="{B7BEBA07-ABC9-444D-8E62-77CC49E521CA}" srcOrd="0" destOrd="0" presId="urn:microsoft.com/office/officeart/2018/2/layout/IconVerticalSolidList"/>
    <dgm:cxn modelId="{598ADEBF-AD29-4C59-9CD7-0A249ED63314}" type="presOf" srcId="{ED5A35DA-3715-47B2-A633-28F292F12417}" destId="{8C5E4B14-44B2-4AAB-9030-7CA77FEB02AD}" srcOrd="0" destOrd="0" presId="urn:microsoft.com/office/officeart/2018/2/layout/IconVerticalSolidList"/>
    <dgm:cxn modelId="{EC24C8F7-3766-40C9-BF93-D2E17D604AF6}" srcId="{FC865C10-002A-413A-BBBD-3E821C31DEC5}" destId="{FC36F75B-2BC7-4D88-B473-E9ED5F6661E6}" srcOrd="1" destOrd="0" parTransId="{D0FC3029-54F4-424F-835D-3CDE37022FA8}" sibTransId="{75B7CF2D-4E23-4B04-AD2E-2B7F30ED4456}"/>
    <dgm:cxn modelId="{F688C213-C052-4C46-A034-3803B56F2284}" type="presParOf" srcId="{B7BEBA07-ABC9-444D-8E62-77CC49E521CA}" destId="{715E244F-82AB-426F-B6CA-E174DBD3E602}" srcOrd="0" destOrd="0" presId="urn:microsoft.com/office/officeart/2018/2/layout/IconVerticalSolidList"/>
    <dgm:cxn modelId="{F5F798AD-57E3-445F-AE5A-90A6A6803DFF}" type="presParOf" srcId="{715E244F-82AB-426F-B6CA-E174DBD3E602}" destId="{FFBD96FD-621C-407A-A730-7F40C2A64D90}" srcOrd="0" destOrd="0" presId="urn:microsoft.com/office/officeart/2018/2/layout/IconVerticalSolidList"/>
    <dgm:cxn modelId="{BAC1522F-7088-477A-BB97-8D424FBB24DF}" type="presParOf" srcId="{715E244F-82AB-426F-B6CA-E174DBD3E602}" destId="{3F9377AB-E40D-4EDC-AE60-A855B0902485}" srcOrd="1" destOrd="0" presId="urn:microsoft.com/office/officeart/2018/2/layout/IconVerticalSolidList"/>
    <dgm:cxn modelId="{113E0814-9CFF-4BC1-A4A1-F431D0C6484F}" type="presParOf" srcId="{715E244F-82AB-426F-B6CA-E174DBD3E602}" destId="{6CECF675-D5E5-427A-973B-77BC6474CCFB}" srcOrd="2" destOrd="0" presId="urn:microsoft.com/office/officeart/2018/2/layout/IconVerticalSolidList"/>
    <dgm:cxn modelId="{C53AD886-0E4E-4F21-897A-C881428D75E5}" type="presParOf" srcId="{715E244F-82AB-426F-B6CA-E174DBD3E602}" destId="{8C5E4B14-44B2-4AAB-9030-7CA77FEB02AD}" srcOrd="3" destOrd="0" presId="urn:microsoft.com/office/officeart/2018/2/layout/IconVerticalSolidList"/>
    <dgm:cxn modelId="{8835634A-2D15-4EED-AACC-6F6C144811B4}" type="presParOf" srcId="{B7BEBA07-ABC9-444D-8E62-77CC49E521CA}" destId="{71E7CCE9-0115-48D5-A644-16BDC5876A74}" srcOrd="1" destOrd="0" presId="urn:microsoft.com/office/officeart/2018/2/layout/IconVerticalSolidList"/>
    <dgm:cxn modelId="{2A64C42F-2CF3-4711-A239-5E84C2E09A6B}" type="presParOf" srcId="{B7BEBA07-ABC9-444D-8E62-77CC49E521CA}" destId="{E0388EAF-887C-44BD-A58A-73A1F469AAC8}" srcOrd="2" destOrd="0" presId="urn:microsoft.com/office/officeart/2018/2/layout/IconVerticalSolidList"/>
    <dgm:cxn modelId="{880D4367-3E41-4B62-A1B8-D46DC05022F3}" type="presParOf" srcId="{E0388EAF-887C-44BD-A58A-73A1F469AAC8}" destId="{92A4E6FC-74D7-4F3F-89E7-E6C7DB42F8DB}" srcOrd="0" destOrd="0" presId="urn:microsoft.com/office/officeart/2018/2/layout/IconVerticalSolidList"/>
    <dgm:cxn modelId="{C466CAB7-3256-4214-8A81-0CFD62B7BF81}" type="presParOf" srcId="{E0388EAF-887C-44BD-A58A-73A1F469AAC8}" destId="{17E91BBB-12C7-4FAC-8C4A-82EEDEFCAF39}" srcOrd="1" destOrd="0" presId="urn:microsoft.com/office/officeart/2018/2/layout/IconVerticalSolidList"/>
    <dgm:cxn modelId="{A947BE2B-BD5F-4E9E-8B11-5C29BC7C8FC7}" type="presParOf" srcId="{E0388EAF-887C-44BD-A58A-73A1F469AAC8}" destId="{95379C50-D745-4E43-8886-ADF957A014C1}" srcOrd="2" destOrd="0" presId="urn:microsoft.com/office/officeart/2018/2/layout/IconVerticalSolidList"/>
    <dgm:cxn modelId="{F9E2AF59-C3D6-417E-A145-05D6B0045533}" type="presParOf" srcId="{E0388EAF-887C-44BD-A58A-73A1F469AAC8}" destId="{5FAE9FE7-73AA-46FC-BEE9-352494D2AFA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6E5E71-4850-4FF2-81D1-4552CCFB3D6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2A85B66-CB2A-4F86-9062-808556C8CABF}">
      <dgm:prSet/>
      <dgm:spPr/>
      <dgm:t>
        <a:bodyPr/>
        <a:lstStyle/>
        <a:p>
          <a:r>
            <a:rPr lang="en-US" dirty="0"/>
            <a:t>The </a:t>
          </a:r>
          <a:r>
            <a:rPr lang="en-US" i="1" dirty="0"/>
            <a:t>nucleus </a:t>
          </a:r>
          <a:r>
            <a:rPr lang="en-US" dirty="0"/>
            <a:t>controls cellular activities.</a:t>
          </a:r>
        </a:p>
        <a:p>
          <a:r>
            <a:rPr lang="en-US" dirty="0"/>
            <a:t>Holds DNA.</a:t>
          </a:r>
        </a:p>
      </dgm:t>
    </dgm:pt>
    <dgm:pt modelId="{553BA633-AD97-421E-B3DD-25D1AAC1639E}" type="parTrans" cxnId="{324E92AA-D04F-450F-A6C3-51A4E8BC2320}">
      <dgm:prSet/>
      <dgm:spPr/>
      <dgm:t>
        <a:bodyPr/>
        <a:lstStyle/>
        <a:p>
          <a:endParaRPr lang="en-US"/>
        </a:p>
      </dgm:t>
    </dgm:pt>
    <dgm:pt modelId="{7296FD43-332D-4BFE-8259-A09D68BB89B6}" type="sibTrans" cxnId="{324E92AA-D04F-450F-A6C3-51A4E8BC2320}">
      <dgm:prSet/>
      <dgm:spPr/>
      <dgm:t>
        <a:bodyPr/>
        <a:lstStyle/>
        <a:p>
          <a:endParaRPr lang="en-US"/>
        </a:p>
      </dgm:t>
    </dgm:pt>
    <dgm:pt modelId="{68C771F8-97B5-4F23-8D42-995CD147FEEC}">
      <dgm:prSet/>
      <dgm:spPr/>
      <dgm:t>
        <a:bodyPr/>
        <a:lstStyle/>
        <a:p>
          <a:r>
            <a:rPr lang="en-US" dirty="0"/>
            <a:t>Lies near the cell’s center.</a:t>
          </a:r>
        </a:p>
        <a:p>
          <a:r>
            <a:rPr lang="en-US" dirty="0"/>
            <a:t>Filled with nucleoplasm.</a:t>
          </a:r>
        </a:p>
        <a:p>
          <a:r>
            <a:rPr lang="en-US" dirty="0"/>
            <a:t>Surrounded by nuclear membrane (nuclear envelope). </a:t>
          </a:r>
        </a:p>
      </dgm:t>
    </dgm:pt>
    <dgm:pt modelId="{8BA7FA10-04D9-4D79-BC5F-4707690BC1A6}" type="parTrans" cxnId="{725BBCA6-A93B-453A-9367-6A7AE79B87C5}">
      <dgm:prSet/>
      <dgm:spPr/>
      <dgm:t>
        <a:bodyPr/>
        <a:lstStyle/>
        <a:p>
          <a:endParaRPr lang="en-US"/>
        </a:p>
      </dgm:t>
    </dgm:pt>
    <dgm:pt modelId="{06E0EAA5-4274-4267-A6D6-440AC6F8FCE0}" type="sibTrans" cxnId="{725BBCA6-A93B-453A-9367-6A7AE79B87C5}">
      <dgm:prSet/>
      <dgm:spPr/>
      <dgm:t>
        <a:bodyPr/>
        <a:lstStyle/>
        <a:p>
          <a:endParaRPr lang="en-US"/>
        </a:p>
      </dgm:t>
    </dgm:pt>
    <dgm:pt modelId="{A736B778-8E33-42F4-9EF0-9819C1509763}" type="pres">
      <dgm:prSet presAssocID="{046E5E71-4850-4FF2-81D1-4552CCFB3D65}" presName="root" presStyleCnt="0">
        <dgm:presLayoutVars>
          <dgm:dir/>
          <dgm:resizeHandles val="exact"/>
        </dgm:presLayoutVars>
      </dgm:prSet>
      <dgm:spPr/>
      <dgm:t>
        <a:bodyPr/>
        <a:lstStyle/>
        <a:p>
          <a:endParaRPr lang="en-US"/>
        </a:p>
      </dgm:t>
    </dgm:pt>
    <dgm:pt modelId="{EC4619B5-9217-4F62-9145-704866B8AFB6}" type="pres">
      <dgm:prSet presAssocID="{22A85B66-CB2A-4F86-9062-808556C8CABF}" presName="compNode" presStyleCnt="0"/>
      <dgm:spPr/>
    </dgm:pt>
    <dgm:pt modelId="{63FC185C-3D32-442A-A374-3B94095E05C8}" type="pres">
      <dgm:prSet presAssocID="{22A85B66-CB2A-4F86-9062-808556C8CABF}" presName="bgRect" presStyleLbl="bgShp" presStyleIdx="0" presStyleCnt="2"/>
      <dgm:spPr/>
    </dgm:pt>
    <dgm:pt modelId="{98A18982-3B0F-4F51-9FBE-E17FF52080C7}" type="pres">
      <dgm:prSet presAssocID="{22A85B66-CB2A-4F86-9062-808556C8CAB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DNA"/>
        </a:ext>
      </dgm:extLst>
    </dgm:pt>
    <dgm:pt modelId="{5D1C63A1-2FC9-4855-A200-119E601E727E}" type="pres">
      <dgm:prSet presAssocID="{22A85B66-CB2A-4F86-9062-808556C8CABF}" presName="spaceRect" presStyleCnt="0"/>
      <dgm:spPr/>
    </dgm:pt>
    <dgm:pt modelId="{C2CCBC79-4A4E-4D26-AF42-C362B1E8AF4E}" type="pres">
      <dgm:prSet presAssocID="{22A85B66-CB2A-4F86-9062-808556C8CABF}" presName="parTx" presStyleLbl="revTx" presStyleIdx="0" presStyleCnt="2">
        <dgm:presLayoutVars>
          <dgm:chMax val="0"/>
          <dgm:chPref val="0"/>
        </dgm:presLayoutVars>
      </dgm:prSet>
      <dgm:spPr/>
      <dgm:t>
        <a:bodyPr/>
        <a:lstStyle/>
        <a:p>
          <a:endParaRPr lang="en-US"/>
        </a:p>
      </dgm:t>
    </dgm:pt>
    <dgm:pt modelId="{0EE3B6B0-12BE-4AD5-B610-EF8CD206DF0C}" type="pres">
      <dgm:prSet presAssocID="{7296FD43-332D-4BFE-8259-A09D68BB89B6}" presName="sibTrans" presStyleCnt="0"/>
      <dgm:spPr/>
    </dgm:pt>
    <dgm:pt modelId="{6789ED78-94A4-4605-82D2-3D48FA7BAA20}" type="pres">
      <dgm:prSet presAssocID="{68C771F8-97B5-4F23-8D42-995CD147FEEC}" presName="compNode" presStyleCnt="0"/>
      <dgm:spPr/>
    </dgm:pt>
    <dgm:pt modelId="{C79343A2-BD40-47F6-9F88-546F7C604B3E}" type="pres">
      <dgm:prSet presAssocID="{68C771F8-97B5-4F23-8D42-995CD147FEEC}" presName="bgRect" presStyleLbl="bgShp" presStyleIdx="1" presStyleCnt="2"/>
      <dgm:spPr/>
    </dgm:pt>
    <dgm:pt modelId="{C90C08A0-0809-4978-A2D0-3C71389337C6}" type="pres">
      <dgm:prSet presAssocID="{68C771F8-97B5-4F23-8D42-995CD147FEE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Wi-Fi"/>
        </a:ext>
      </dgm:extLst>
    </dgm:pt>
    <dgm:pt modelId="{E3B322A3-4375-41AA-84BA-12CB309C56FE}" type="pres">
      <dgm:prSet presAssocID="{68C771F8-97B5-4F23-8D42-995CD147FEEC}" presName="spaceRect" presStyleCnt="0"/>
      <dgm:spPr/>
    </dgm:pt>
    <dgm:pt modelId="{47ADB596-A8AB-4D54-BE51-F960AA0FFC68}" type="pres">
      <dgm:prSet presAssocID="{68C771F8-97B5-4F23-8D42-995CD147FEEC}" presName="parTx" presStyleLbl="revTx" presStyleIdx="1" presStyleCnt="2">
        <dgm:presLayoutVars>
          <dgm:chMax val="0"/>
          <dgm:chPref val="0"/>
        </dgm:presLayoutVars>
      </dgm:prSet>
      <dgm:spPr/>
      <dgm:t>
        <a:bodyPr/>
        <a:lstStyle/>
        <a:p>
          <a:endParaRPr lang="en-US"/>
        </a:p>
      </dgm:t>
    </dgm:pt>
  </dgm:ptLst>
  <dgm:cxnLst>
    <dgm:cxn modelId="{ECB2CBE9-339B-49F2-9972-294E3FD69509}" type="presOf" srcId="{68C771F8-97B5-4F23-8D42-995CD147FEEC}" destId="{47ADB596-A8AB-4D54-BE51-F960AA0FFC68}" srcOrd="0" destOrd="0" presId="urn:microsoft.com/office/officeart/2018/2/layout/IconVerticalSolidList"/>
    <dgm:cxn modelId="{725BBCA6-A93B-453A-9367-6A7AE79B87C5}" srcId="{046E5E71-4850-4FF2-81D1-4552CCFB3D65}" destId="{68C771F8-97B5-4F23-8D42-995CD147FEEC}" srcOrd="1" destOrd="0" parTransId="{8BA7FA10-04D9-4D79-BC5F-4707690BC1A6}" sibTransId="{06E0EAA5-4274-4267-A6D6-440AC6F8FCE0}"/>
    <dgm:cxn modelId="{324E92AA-D04F-450F-A6C3-51A4E8BC2320}" srcId="{046E5E71-4850-4FF2-81D1-4552CCFB3D65}" destId="{22A85B66-CB2A-4F86-9062-808556C8CABF}" srcOrd="0" destOrd="0" parTransId="{553BA633-AD97-421E-B3DD-25D1AAC1639E}" sibTransId="{7296FD43-332D-4BFE-8259-A09D68BB89B6}"/>
    <dgm:cxn modelId="{CE9E83C5-8D4A-43E8-A040-C86896BFA8CD}" type="presOf" srcId="{22A85B66-CB2A-4F86-9062-808556C8CABF}" destId="{C2CCBC79-4A4E-4D26-AF42-C362B1E8AF4E}" srcOrd="0" destOrd="0" presId="urn:microsoft.com/office/officeart/2018/2/layout/IconVerticalSolidList"/>
    <dgm:cxn modelId="{136D4A25-1CAB-4D0E-A890-BC0F9D3D7FBF}" type="presOf" srcId="{046E5E71-4850-4FF2-81D1-4552CCFB3D65}" destId="{A736B778-8E33-42F4-9EF0-9819C1509763}" srcOrd="0" destOrd="0" presId="urn:microsoft.com/office/officeart/2018/2/layout/IconVerticalSolidList"/>
    <dgm:cxn modelId="{FA0AB1ED-69E1-4A58-96CA-B9C7A220F7A6}" type="presParOf" srcId="{A736B778-8E33-42F4-9EF0-9819C1509763}" destId="{EC4619B5-9217-4F62-9145-704866B8AFB6}" srcOrd="0" destOrd="0" presId="urn:microsoft.com/office/officeart/2018/2/layout/IconVerticalSolidList"/>
    <dgm:cxn modelId="{7E73CA52-5685-4D43-A6A2-A6D9ECA20991}" type="presParOf" srcId="{EC4619B5-9217-4F62-9145-704866B8AFB6}" destId="{63FC185C-3D32-442A-A374-3B94095E05C8}" srcOrd="0" destOrd="0" presId="urn:microsoft.com/office/officeart/2018/2/layout/IconVerticalSolidList"/>
    <dgm:cxn modelId="{60A6A02B-BC1B-4C61-891E-242586128F71}" type="presParOf" srcId="{EC4619B5-9217-4F62-9145-704866B8AFB6}" destId="{98A18982-3B0F-4F51-9FBE-E17FF52080C7}" srcOrd="1" destOrd="0" presId="urn:microsoft.com/office/officeart/2018/2/layout/IconVerticalSolidList"/>
    <dgm:cxn modelId="{2C8AA777-D26A-4CAE-87C6-6E769DF3CB2B}" type="presParOf" srcId="{EC4619B5-9217-4F62-9145-704866B8AFB6}" destId="{5D1C63A1-2FC9-4855-A200-119E601E727E}" srcOrd="2" destOrd="0" presId="urn:microsoft.com/office/officeart/2018/2/layout/IconVerticalSolidList"/>
    <dgm:cxn modelId="{23130C12-E346-4485-902C-ED782090B349}" type="presParOf" srcId="{EC4619B5-9217-4F62-9145-704866B8AFB6}" destId="{C2CCBC79-4A4E-4D26-AF42-C362B1E8AF4E}" srcOrd="3" destOrd="0" presId="urn:microsoft.com/office/officeart/2018/2/layout/IconVerticalSolidList"/>
    <dgm:cxn modelId="{36BC1707-DA13-4BDE-B1D9-A0E942040C2F}" type="presParOf" srcId="{A736B778-8E33-42F4-9EF0-9819C1509763}" destId="{0EE3B6B0-12BE-4AD5-B610-EF8CD206DF0C}" srcOrd="1" destOrd="0" presId="urn:microsoft.com/office/officeart/2018/2/layout/IconVerticalSolidList"/>
    <dgm:cxn modelId="{D6305600-64AD-4942-9867-CB79D15E0DEA}" type="presParOf" srcId="{A736B778-8E33-42F4-9EF0-9819C1509763}" destId="{6789ED78-94A4-4605-82D2-3D48FA7BAA20}" srcOrd="2" destOrd="0" presId="urn:microsoft.com/office/officeart/2018/2/layout/IconVerticalSolidList"/>
    <dgm:cxn modelId="{3E59CE4A-7A3C-42CD-8A48-71A0149A15A2}" type="presParOf" srcId="{6789ED78-94A4-4605-82D2-3D48FA7BAA20}" destId="{C79343A2-BD40-47F6-9F88-546F7C604B3E}" srcOrd="0" destOrd="0" presId="urn:microsoft.com/office/officeart/2018/2/layout/IconVerticalSolidList"/>
    <dgm:cxn modelId="{3DF70DD8-842B-4DC3-9EDD-08958FF7406E}" type="presParOf" srcId="{6789ED78-94A4-4605-82D2-3D48FA7BAA20}" destId="{C90C08A0-0809-4978-A2D0-3C71389337C6}" srcOrd="1" destOrd="0" presId="urn:microsoft.com/office/officeart/2018/2/layout/IconVerticalSolidList"/>
    <dgm:cxn modelId="{6DEBB759-8629-45C3-8466-73CAF8EBEE9F}" type="presParOf" srcId="{6789ED78-94A4-4605-82D2-3D48FA7BAA20}" destId="{E3B322A3-4375-41AA-84BA-12CB309C56FE}" srcOrd="2" destOrd="0" presId="urn:microsoft.com/office/officeart/2018/2/layout/IconVerticalSolidList"/>
    <dgm:cxn modelId="{8C5B1775-A781-4AF8-AE9E-C9142075F98C}" type="presParOf" srcId="{6789ED78-94A4-4605-82D2-3D48FA7BAA20}" destId="{47ADB596-A8AB-4D54-BE51-F960AA0FFC6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F9F32-A2E0-4301-B909-53218A1C1D34}">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7AFA77-1AA3-42C5-B1D1-54E8AB3D05CD}">
      <dsp:nvSpPr>
        <dsp:cNvPr id="0" name=""/>
        <dsp:cNvSpPr/>
      </dsp:nvSpPr>
      <dsp:spPr>
        <a:xfrm>
          <a:off x="534102" y="1353647"/>
          <a:ext cx="971095" cy="97109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E95E6C-59A9-46A5-A256-EAF8BD61341E}">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066800">
            <a:lnSpc>
              <a:spcPct val="90000"/>
            </a:lnSpc>
            <a:spcBef>
              <a:spcPct val="0"/>
            </a:spcBef>
            <a:spcAft>
              <a:spcPct val="35000"/>
            </a:spcAft>
          </a:pPr>
          <a:r>
            <a:rPr lang="en-US" sz="2400" kern="1200"/>
            <a:t>The </a:t>
          </a:r>
          <a:r>
            <a:rPr lang="en-US" sz="2400" b="1" kern="1200"/>
            <a:t>plasma membrane </a:t>
          </a:r>
          <a:r>
            <a:rPr lang="en-US" sz="2400" kern="1200"/>
            <a:t>is the boundary fence and security gate</a:t>
          </a:r>
        </a:p>
      </dsp:txBody>
      <dsp:txXfrm>
        <a:off x="2039300" y="956381"/>
        <a:ext cx="4474303" cy="1765627"/>
      </dsp:txXfrm>
    </dsp:sp>
    <dsp:sp modelId="{42111462-4908-4363-8D9E-F0D5E2634E2D}">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B8852F-D92B-4C3A-89FD-833FB06C45B4}">
      <dsp:nvSpPr>
        <dsp:cNvPr id="0" name=""/>
        <dsp:cNvSpPr/>
      </dsp:nvSpPr>
      <dsp:spPr>
        <a:xfrm>
          <a:off x="534102" y="3560682"/>
          <a:ext cx="971095" cy="97109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A87DC2-F6D7-4E85-9284-20E01F6D353E}">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066800">
            <a:lnSpc>
              <a:spcPct val="90000"/>
            </a:lnSpc>
            <a:spcBef>
              <a:spcPct val="0"/>
            </a:spcBef>
            <a:spcAft>
              <a:spcPct val="35000"/>
            </a:spcAft>
          </a:pPr>
          <a:r>
            <a:rPr lang="en-US" sz="2400" kern="1200"/>
            <a:t>it forms the boundary of the cell and </a:t>
          </a:r>
          <a:r>
            <a:rPr lang="en-US" sz="2400" b="1" u="sng" kern="1200"/>
            <a:t>selectively </a:t>
          </a:r>
          <a:r>
            <a:rPr lang="en-US" sz="2400" kern="1200"/>
            <a:t>allows materials to pass into and out of the cell.</a:t>
          </a:r>
        </a:p>
      </dsp:txBody>
      <dsp:txXfrm>
        <a:off x="2039300" y="3163416"/>
        <a:ext cx="4474303" cy="1765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05T22:31:36.772"/>
    </inkml:context>
    <inkml:brush xml:id="br0">
      <inkml:brushProperty name="width" value="0.21167" units="cm"/>
      <inkml:brushProperty name="height" value="0.21167" units="cm"/>
      <inkml:brushProperty name="color" value="#E71224"/>
      <inkml:brushProperty name="ignorePressure" value="1"/>
    </inkml:brush>
  </inkml:definitions>
  <inkml:trace contextRef="#ctx0" brushRef="#br0">3464 280,'-9'1,"-1"-1,1-1,0 1,-1-1,1-1,0 0,0 0,0 0,0-1,1 0,-1 0,1 0,0-1,0 0,1-1,-1 0,1 1,0-2,1 1,-1-1,1 0,1 0,-1 0,2-1,-5-5,1 1,-2 0,0 0,0 1,-2 0,1-1,-1 0,2-1,-4-3,0-13,13 25,1 1,-1-1,0 1,0 0,0-1,-1 1,1 0,-1 0,1-1,-1 1,0 0,0 0,0 1,0-1,0 0,-1 0,1 1,-1-1,1 1,-1 0,1 0,-1 0,0 0,0 0,-2 0,-6-1,-1 0,1 1,-1 0,0 1,0 0,1 1,-1 0,0 0,1 1,-1 0,1 1,0 0,0 0,0 1,1 1,-1-1,1 1,0 0,1 1,0 0,-1 1,-8 6,-1-1,-1-1,0 0,-1-1,0-1,-1-1,0 0,0-1,-1-1,0-1,-1-1,1 0,-1-1,0-2,-9 1,-12-1,1 2,-13 3,-25 2,-4-1,25-1,-27-1,19-5,7 0,-29 3,70-1,1 1,-1 0,0 1,1 1,0 1,-5 2,15-4,-1 1,1 0,0 0,0 0,0 1,1 1,0-1,1 1,0 1,0-1,-4 7,-6 10,1 1,1 0,-3 11,-2 1,-13 11,-4 7,23-24,-2-1,-1 0,-2-1,-2-1,-2 0,16-20,-1-1,-1 0,0 0,0-1,-2 1,-38 27,-22 28,16-12,-14 6,50-41,-1-1,-1-1,-1 0,0-1,-16 5,-36 16,59-24,1-2,-2 1,1-2,-1 0,0 0,-1-1,1-1,-1-1,0 0,-10 0,19-2,0-1,1 1,-1 1,1-1,-1 1,1 0,0 1,0 0,0 0,0 0,1 1,-5 2,2 1,-1 0,1 1,1 0,-1 0,2 1,-1 0,-3 7,-10 16,2 1,1 1,3 0,-5 17,18-43,-32 80,15-33,-3-2,-31 52,3-26,40-59,0 1,2-1,1 1,1 1,1-1,1 1,1 3,0 11,2-1,1 1,3 0,2 2,-1-23,1 0,0 0,2 0,0-1,3 6,5 9,-7-7,-2 0,0 0,-2 1,-1-1,-1 1,-2 18,1-3,18 315,-9-276,5 0,4-1,19 44,-27-92,-1 0,2-1,8 14,-15-33,1-1,-1 0,1 0,1 0,0-1,0 1,0-1,1-1,0 1,0-1,4 2,30 13,1-1,1-2,1-2,1-1,0-1,1-3,1-1,2-1,-16-4,1-2,5 0,-17-2,-1 2,1 0,0 0,-1 2,21 5,-21-2,-1 0,1 2,-2 0,0 1,0 0,-1 1,0 1,-1 0,-1 1,-1 1,12 13,-4-4,-10-11,-1 0,0 1,-1 1,0 1,-8-8,0-1,1 0,0-1,0 1,1-1,-1 1,1-1,1 0,-1-1,1 1,0-1,1 0,-1 0,1 0,0-1,0 0,0 0,148 43,58 7,-105-27,-63-15,69 18,2-4,93 8,-174-27,0 0,-1 2,0 1,0 2,-1 0,-1 2,-1 1,0 1,-1 1,20 14,-3 5,-3 0,-1 3,-3 1,8 12,7 5,228 228,-244-242,-17-18,1-1,2-1,5 4,-20-19,0 0,0-1,0 0,1-1,0 0,0 0,1-1,-1 0,1 0,0-1,4 0,33 3,1-2,-1-1,1-2,30-4,2 1,-31 1,-1-1,1-3,-1-1,0-2,45-12,-24 0,-32 8,1 2,0 1,1 1,0 2,20 0,-57 6,0-1,-1 1,1 0,0 0,0 1,0-1,0 1,0-1,-1 1,1 0,0 0,-1 0,1 1,-1-1,1 1,-1 0,0-1,0 1,0 0,0 0,0 1,-1-1,1 1,-1-1,0 1,1-1,-2 1,1 0,0 0,-1 0,1 0,-1 0,0 0,0 0,-1 0,1 0,-1 3,5 34,-2-1,-2 1,-5 29,1-11,4 10,-2-66,1-1,0 1,0-1,0 1,0-1,0 1,1-1,-1 1,1-1,-1 1,1-1,-1 1,1-1,0 0,0 1,0-1,0 0,0 0,0 1,1-1,-1 0,0 0,1 0,-1 0,1 0,-1 0,1-1,-1 1,1 0,0-1,-1 1,1-1,0 1,0-1,0 0,-1 1,1-1,0 0,0 0,0 0,0 0,-1-1,1 1,0 0,0-1,0 1,8-2,0-1,-1 0,1 0,-1-1,0 0,0 0,7-5,43-29,-1-2,21-22,-19 15,67-41,-68 53,2 3,2 2,2 2,1 2,1 3,67-15,-106 32,0 2,0 0,1 1,-1 2,1 0,0 2,0 0,7 3,54 8,82 21,-54-9,2-7,1-4,1-4,0-5,52-5,-113 2,37-2,-88 1,1-1,0-1,0 1,0-1,-1-1,1 0,4-2,-10 3,0-1,0 0,0 0,0 0,0-1,-1 0,1 1,-1-1,-1 0,1 0,-1-1,3-3,6-12,-1 1,4-13,4-6,19-37,-4-1,-4-1,5-35,48-235,-65 259,95-489,-110 553,-2 12,1-1,1 1,0 0,1-1,1 0,-3 10,-1 0,1-1,1 1,-1 0,0 0,1 0,0 1,0-1,0 0,0 1,0 0,0-1,1 1,0 0,-1 1,1-1,0 0,0 1,2-1,28-7,1 2,0 0,0 2,17-1,146-2,-122 5,-60 3,1-2,-1 0,0 0,0-2,0 1,0-2,-1 1,0-2,0 0,-1 0,1-1,-2-1,12-7,-15 8,-1 0,0 0,-1-1,0 0,0 0,-1-1,0 0,-1 0,-1 0,1 0,-2-1,1 1,-2-1,0 0,0 0,-1 0,0-1,-1-7,-2-251,-1 110,3 152,-1 1,-1-1,0 1,0 0,0-1,-1 1,0 0,0 0,-1 0,0 0,-1 0,1 0,-1 1,-1-1,1 1,-1 0,0 0,0 0,-1 1,0 0,0-1,-5-1,-25-14,-1 1,-1 1,-1 2,-1 2,0 0,-2 3,-21-4,-9 1,-1 3,0 3,-1 3,-3 2,-170-3,-280-13,270 2,-294-27,293 14,-2 9,-115 8,337 12,0-1,0-1,0-1,1-2,-1-2,2 0,-1-2,2-2,0 0,0-2,2-1,0-1,-24-16,-33-25,3-2,4-4,3-2,3-4,4-2,-10-18,-14-16,-86-70,114 109,4-2,-44-60,40 45,49 56,2 0,1 0,2-1,2-1,1 0,1-1,0-6,6 13,0 0,1-10,-5-28,0 26,-1 1,-2 0,-1 0,-3 1,-1 1,-21-29,24 40</inkml:trace>
  <inkml:trace contextRef="#ctx0" brushRef="#br0" timeOffset="1">938 882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4F7DA-D2C6-4C38-AA81-5CFEDD6737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28EDE4-7048-40F2-8E55-40AA3EA923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6147B4C-C799-4025-B985-CEB2F184CF47}"/>
              </a:ext>
            </a:extLst>
          </p:cNvPr>
          <p:cNvSpPr>
            <a:spLocks noGrp="1"/>
          </p:cNvSpPr>
          <p:nvPr>
            <p:ph type="dt" sz="half" idx="10"/>
          </p:nvPr>
        </p:nvSpPr>
        <p:spPr/>
        <p:txBody>
          <a:bodyPr/>
          <a:lstStyle/>
          <a:p>
            <a:fld id="{1F65A0DD-4AD9-4EE8-9666-49C68F0D921E}" type="datetimeFigureOut">
              <a:rPr lang="en-US" smtClean="0"/>
              <a:t>9/7/2019</a:t>
            </a:fld>
            <a:endParaRPr lang="en-US"/>
          </a:p>
        </p:txBody>
      </p:sp>
      <p:sp>
        <p:nvSpPr>
          <p:cNvPr id="5" name="Footer Placeholder 4">
            <a:extLst>
              <a:ext uri="{FF2B5EF4-FFF2-40B4-BE49-F238E27FC236}">
                <a16:creationId xmlns:a16="http://schemas.microsoft.com/office/drawing/2014/main" xmlns="" id="{5C4B97CB-FC77-42E5-8EB1-F760FF1C7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B4A795-3C21-419E-B586-ED0581BCB075}"/>
              </a:ext>
            </a:extLst>
          </p:cNvPr>
          <p:cNvSpPr>
            <a:spLocks noGrp="1"/>
          </p:cNvSpPr>
          <p:nvPr>
            <p:ph type="sldNum" sz="quarter" idx="12"/>
          </p:nvPr>
        </p:nvSpPr>
        <p:spPr/>
        <p:txBody>
          <a:bodyPr/>
          <a:lstStyle/>
          <a:p>
            <a:fld id="{E9886F7E-E17E-44E3-8AED-60101A00A896}" type="slidenum">
              <a:rPr lang="en-US" smtClean="0"/>
              <a:t>‹#›</a:t>
            </a:fld>
            <a:endParaRPr lang="en-US"/>
          </a:p>
        </p:txBody>
      </p:sp>
    </p:spTree>
    <p:extLst>
      <p:ext uri="{BB962C8B-B14F-4D97-AF65-F5344CB8AC3E}">
        <p14:creationId xmlns:p14="http://schemas.microsoft.com/office/powerpoint/2010/main" val="1587352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4165CD-7A58-4B89-84F1-B92C4D0455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732869B-26EF-4F9A-AE5E-01B08F67E4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10F5B5E-0C0F-44A0-B692-690AB6F85FA5}"/>
              </a:ext>
            </a:extLst>
          </p:cNvPr>
          <p:cNvSpPr>
            <a:spLocks noGrp="1"/>
          </p:cNvSpPr>
          <p:nvPr>
            <p:ph type="dt" sz="half" idx="10"/>
          </p:nvPr>
        </p:nvSpPr>
        <p:spPr/>
        <p:txBody>
          <a:bodyPr/>
          <a:lstStyle/>
          <a:p>
            <a:fld id="{1F65A0DD-4AD9-4EE8-9666-49C68F0D921E}" type="datetimeFigureOut">
              <a:rPr lang="en-US" smtClean="0"/>
              <a:t>9/7/2019</a:t>
            </a:fld>
            <a:endParaRPr lang="en-US"/>
          </a:p>
        </p:txBody>
      </p:sp>
      <p:sp>
        <p:nvSpPr>
          <p:cNvPr id="5" name="Footer Placeholder 4">
            <a:extLst>
              <a:ext uri="{FF2B5EF4-FFF2-40B4-BE49-F238E27FC236}">
                <a16:creationId xmlns:a16="http://schemas.microsoft.com/office/drawing/2014/main" xmlns="" id="{5457A29A-49A2-4744-B8A7-FFB77491B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3A143A-BA7A-400D-82E3-9405EEB59FD3}"/>
              </a:ext>
            </a:extLst>
          </p:cNvPr>
          <p:cNvSpPr>
            <a:spLocks noGrp="1"/>
          </p:cNvSpPr>
          <p:nvPr>
            <p:ph type="sldNum" sz="quarter" idx="12"/>
          </p:nvPr>
        </p:nvSpPr>
        <p:spPr/>
        <p:txBody>
          <a:bodyPr/>
          <a:lstStyle/>
          <a:p>
            <a:fld id="{E9886F7E-E17E-44E3-8AED-60101A00A896}" type="slidenum">
              <a:rPr lang="en-US" smtClean="0"/>
              <a:t>‹#›</a:t>
            </a:fld>
            <a:endParaRPr lang="en-US"/>
          </a:p>
        </p:txBody>
      </p:sp>
    </p:spTree>
    <p:extLst>
      <p:ext uri="{BB962C8B-B14F-4D97-AF65-F5344CB8AC3E}">
        <p14:creationId xmlns:p14="http://schemas.microsoft.com/office/powerpoint/2010/main" val="4062828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2E817D0-9A84-48F1-85DC-26C5CD30AC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2E5FDB4-93DA-4500-9ADA-859E27E96F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ED97CA-B1B5-42FA-9176-6AB1767FBDDA}"/>
              </a:ext>
            </a:extLst>
          </p:cNvPr>
          <p:cNvSpPr>
            <a:spLocks noGrp="1"/>
          </p:cNvSpPr>
          <p:nvPr>
            <p:ph type="dt" sz="half" idx="10"/>
          </p:nvPr>
        </p:nvSpPr>
        <p:spPr/>
        <p:txBody>
          <a:bodyPr/>
          <a:lstStyle/>
          <a:p>
            <a:fld id="{1F65A0DD-4AD9-4EE8-9666-49C68F0D921E}" type="datetimeFigureOut">
              <a:rPr lang="en-US" smtClean="0"/>
              <a:t>9/7/2019</a:t>
            </a:fld>
            <a:endParaRPr lang="en-US"/>
          </a:p>
        </p:txBody>
      </p:sp>
      <p:sp>
        <p:nvSpPr>
          <p:cNvPr id="5" name="Footer Placeholder 4">
            <a:extLst>
              <a:ext uri="{FF2B5EF4-FFF2-40B4-BE49-F238E27FC236}">
                <a16:creationId xmlns:a16="http://schemas.microsoft.com/office/drawing/2014/main" xmlns="" id="{BD6146BB-926C-4C51-97EA-482319F734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BDBB173-DE78-4B9F-94F1-6F8E09953BF8}"/>
              </a:ext>
            </a:extLst>
          </p:cNvPr>
          <p:cNvSpPr>
            <a:spLocks noGrp="1"/>
          </p:cNvSpPr>
          <p:nvPr>
            <p:ph type="sldNum" sz="quarter" idx="12"/>
          </p:nvPr>
        </p:nvSpPr>
        <p:spPr/>
        <p:txBody>
          <a:bodyPr/>
          <a:lstStyle/>
          <a:p>
            <a:fld id="{E9886F7E-E17E-44E3-8AED-60101A00A896}" type="slidenum">
              <a:rPr lang="en-US" smtClean="0"/>
              <a:t>‹#›</a:t>
            </a:fld>
            <a:endParaRPr lang="en-US"/>
          </a:p>
        </p:txBody>
      </p:sp>
    </p:spTree>
    <p:extLst>
      <p:ext uri="{BB962C8B-B14F-4D97-AF65-F5344CB8AC3E}">
        <p14:creationId xmlns:p14="http://schemas.microsoft.com/office/powerpoint/2010/main" val="3875700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6C4777-D432-431C-8B62-C432BB72CC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86AA5A3-4E7E-47C2-8466-E26349BD7F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CC87A2-3158-4B39-9463-54FD90243B8F}"/>
              </a:ext>
            </a:extLst>
          </p:cNvPr>
          <p:cNvSpPr>
            <a:spLocks noGrp="1"/>
          </p:cNvSpPr>
          <p:nvPr>
            <p:ph type="dt" sz="half" idx="10"/>
          </p:nvPr>
        </p:nvSpPr>
        <p:spPr/>
        <p:txBody>
          <a:bodyPr/>
          <a:lstStyle/>
          <a:p>
            <a:fld id="{1F65A0DD-4AD9-4EE8-9666-49C68F0D921E}" type="datetimeFigureOut">
              <a:rPr lang="en-US" smtClean="0"/>
              <a:t>9/7/2019</a:t>
            </a:fld>
            <a:endParaRPr lang="en-US"/>
          </a:p>
        </p:txBody>
      </p:sp>
      <p:sp>
        <p:nvSpPr>
          <p:cNvPr id="5" name="Footer Placeholder 4">
            <a:extLst>
              <a:ext uri="{FF2B5EF4-FFF2-40B4-BE49-F238E27FC236}">
                <a16:creationId xmlns:a16="http://schemas.microsoft.com/office/drawing/2014/main" xmlns="" id="{BF833913-B869-4A87-A3AE-1EB613FC70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969C6-9C90-4125-BBEB-8BC3FD5969EA}"/>
              </a:ext>
            </a:extLst>
          </p:cNvPr>
          <p:cNvSpPr>
            <a:spLocks noGrp="1"/>
          </p:cNvSpPr>
          <p:nvPr>
            <p:ph type="sldNum" sz="quarter" idx="12"/>
          </p:nvPr>
        </p:nvSpPr>
        <p:spPr/>
        <p:txBody>
          <a:bodyPr/>
          <a:lstStyle/>
          <a:p>
            <a:fld id="{E9886F7E-E17E-44E3-8AED-60101A00A896}" type="slidenum">
              <a:rPr lang="en-US" smtClean="0"/>
              <a:t>‹#›</a:t>
            </a:fld>
            <a:endParaRPr lang="en-US"/>
          </a:p>
        </p:txBody>
      </p:sp>
    </p:spTree>
    <p:extLst>
      <p:ext uri="{BB962C8B-B14F-4D97-AF65-F5344CB8AC3E}">
        <p14:creationId xmlns:p14="http://schemas.microsoft.com/office/powerpoint/2010/main" val="3986543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CDAAC7-0833-475B-A81E-17976F4F7A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B0594E3-28E4-4090-B2A8-5AF6D6FF2F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3CB0325-F828-46C1-884B-BB54AA8CC0AA}"/>
              </a:ext>
            </a:extLst>
          </p:cNvPr>
          <p:cNvSpPr>
            <a:spLocks noGrp="1"/>
          </p:cNvSpPr>
          <p:nvPr>
            <p:ph type="dt" sz="half" idx="10"/>
          </p:nvPr>
        </p:nvSpPr>
        <p:spPr/>
        <p:txBody>
          <a:bodyPr/>
          <a:lstStyle/>
          <a:p>
            <a:fld id="{1F65A0DD-4AD9-4EE8-9666-49C68F0D921E}" type="datetimeFigureOut">
              <a:rPr lang="en-US" smtClean="0"/>
              <a:t>9/7/2019</a:t>
            </a:fld>
            <a:endParaRPr lang="en-US"/>
          </a:p>
        </p:txBody>
      </p:sp>
      <p:sp>
        <p:nvSpPr>
          <p:cNvPr id="5" name="Footer Placeholder 4">
            <a:extLst>
              <a:ext uri="{FF2B5EF4-FFF2-40B4-BE49-F238E27FC236}">
                <a16:creationId xmlns:a16="http://schemas.microsoft.com/office/drawing/2014/main" xmlns="" id="{15A7CDC0-1B2E-4CB3-80AC-E5018C9795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1984FCF-FC3D-44B4-BB02-CB104E97A21C}"/>
              </a:ext>
            </a:extLst>
          </p:cNvPr>
          <p:cNvSpPr>
            <a:spLocks noGrp="1"/>
          </p:cNvSpPr>
          <p:nvPr>
            <p:ph type="sldNum" sz="quarter" idx="12"/>
          </p:nvPr>
        </p:nvSpPr>
        <p:spPr/>
        <p:txBody>
          <a:bodyPr/>
          <a:lstStyle/>
          <a:p>
            <a:fld id="{E9886F7E-E17E-44E3-8AED-60101A00A896}" type="slidenum">
              <a:rPr lang="en-US" smtClean="0"/>
              <a:t>‹#›</a:t>
            </a:fld>
            <a:endParaRPr lang="en-US"/>
          </a:p>
        </p:txBody>
      </p:sp>
    </p:spTree>
    <p:extLst>
      <p:ext uri="{BB962C8B-B14F-4D97-AF65-F5344CB8AC3E}">
        <p14:creationId xmlns:p14="http://schemas.microsoft.com/office/powerpoint/2010/main" val="101626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E7F49-38AA-446E-823F-24CA60A95B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5B708BE-590C-4393-B3E0-F1F7A60B50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C80E000-8877-48EE-9B1B-1AAF76A2E8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AF1F66E-28F4-4B1C-88C0-20D668B8235E}"/>
              </a:ext>
            </a:extLst>
          </p:cNvPr>
          <p:cNvSpPr>
            <a:spLocks noGrp="1"/>
          </p:cNvSpPr>
          <p:nvPr>
            <p:ph type="dt" sz="half" idx="10"/>
          </p:nvPr>
        </p:nvSpPr>
        <p:spPr/>
        <p:txBody>
          <a:bodyPr/>
          <a:lstStyle/>
          <a:p>
            <a:fld id="{1F65A0DD-4AD9-4EE8-9666-49C68F0D921E}" type="datetimeFigureOut">
              <a:rPr lang="en-US" smtClean="0"/>
              <a:t>9/7/2019</a:t>
            </a:fld>
            <a:endParaRPr lang="en-US"/>
          </a:p>
        </p:txBody>
      </p:sp>
      <p:sp>
        <p:nvSpPr>
          <p:cNvPr id="6" name="Footer Placeholder 5">
            <a:extLst>
              <a:ext uri="{FF2B5EF4-FFF2-40B4-BE49-F238E27FC236}">
                <a16:creationId xmlns:a16="http://schemas.microsoft.com/office/drawing/2014/main" xmlns="" id="{594D781D-1A9E-4BD8-B729-CF8C75CAF9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DCB3991-DF1A-4DE4-901F-E4307219185B}"/>
              </a:ext>
            </a:extLst>
          </p:cNvPr>
          <p:cNvSpPr>
            <a:spLocks noGrp="1"/>
          </p:cNvSpPr>
          <p:nvPr>
            <p:ph type="sldNum" sz="quarter" idx="12"/>
          </p:nvPr>
        </p:nvSpPr>
        <p:spPr/>
        <p:txBody>
          <a:bodyPr/>
          <a:lstStyle/>
          <a:p>
            <a:fld id="{E9886F7E-E17E-44E3-8AED-60101A00A896}" type="slidenum">
              <a:rPr lang="en-US" smtClean="0"/>
              <a:t>‹#›</a:t>
            </a:fld>
            <a:endParaRPr lang="en-US"/>
          </a:p>
        </p:txBody>
      </p:sp>
    </p:spTree>
    <p:extLst>
      <p:ext uri="{BB962C8B-B14F-4D97-AF65-F5344CB8AC3E}">
        <p14:creationId xmlns:p14="http://schemas.microsoft.com/office/powerpoint/2010/main" val="2371298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FB9218-ACB5-4A94-A652-363A5DD5F0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C786641-67CC-4716-B984-0EAAC775EE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99BDA06-B12F-4C3D-A8D0-E12619C07B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253E28E-0F29-4240-8C72-F33B6024AD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32C6961-EA15-44B5-AF03-4C2F3A9718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EA8DCC2-B252-4988-B596-9834A727BAC6}"/>
              </a:ext>
            </a:extLst>
          </p:cNvPr>
          <p:cNvSpPr>
            <a:spLocks noGrp="1"/>
          </p:cNvSpPr>
          <p:nvPr>
            <p:ph type="dt" sz="half" idx="10"/>
          </p:nvPr>
        </p:nvSpPr>
        <p:spPr/>
        <p:txBody>
          <a:bodyPr/>
          <a:lstStyle/>
          <a:p>
            <a:fld id="{1F65A0DD-4AD9-4EE8-9666-49C68F0D921E}" type="datetimeFigureOut">
              <a:rPr lang="en-US" smtClean="0"/>
              <a:t>9/7/2019</a:t>
            </a:fld>
            <a:endParaRPr lang="en-US"/>
          </a:p>
        </p:txBody>
      </p:sp>
      <p:sp>
        <p:nvSpPr>
          <p:cNvPr id="8" name="Footer Placeholder 7">
            <a:extLst>
              <a:ext uri="{FF2B5EF4-FFF2-40B4-BE49-F238E27FC236}">
                <a16:creationId xmlns:a16="http://schemas.microsoft.com/office/drawing/2014/main" xmlns="" id="{19743877-B9B7-411E-AFBA-EABACC169B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C4E391D-1D5C-43AA-93DA-82FB4D2A187C}"/>
              </a:ext>
            </a:extLst>
          </p:cNvPr>
          <p:cNvSpPr>
            <a:spLocks noGrp="1"/>
          </p:cNvSpPr>
          <p:nvPr>
            <p:ph type="sldNum" sz="quarter" idx="12"/>
          </p:nvPr>
        </p:nvSpPr>
        <p:spPr/>
        <p:txBody>
          <a:bodyPr/>
          <a:lstStyle/>
          <a:p>
            <a:fld id="{E9886F7E-E17E-44E3-8AED-60101A00A896}" type="slidenum">
              <a:rPr lang="en-US" smtClean="0"/>
              <a:t>‹#›</a:t>
            </a:fld>
            <a:endParaRPr lang="en-US"/>
          </a:p>
        </p:txBody>
      </p:sp>
    </p:spTree>
    <p:extLst>
      <p:ext uri="{BB962C8B-B14F-4D97-AF65-F5344CB8AC3E}">
        <p14:creationId xmlns:p14="http://schemas.microsoft.com/office/powerpoint/2010/main" val="214278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C0E664-75C8-479E-AC3E-3B9CB732BA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A6BBCED-5A8C-4BAD-96DD-D3DB9F7B54E0}"/>
              </a:ext>
            </a:extLst>
          </p:cNvPr>
          <p:cNvSpPr>
            <a:spLocks noGrp="1"/>
          </p:cNvSpPr>
          <p:nvPr>
            <p:ph type="dt" sz="half" idx="10"/>
          </p:nvPr>
        </p:nvSpPr>
        <p:spPr/>
        <p:txBody>
          <a:bodyPr/>
          <a:lstStyle/>
          <a:p>
            <a:fld id="{1F65A0DD-4AD9-4EE8-9666-49C68F0D921E}" type="datetimeFigureOut">
              <a:rPr lang="en-US" smtClean="0"/>
              <a:t>9/7/2019</a:t>
            </a:fld>
            <a:endParaRPr lang="en-US"/>
          </a:p>
        </p:txBody>
      </p:sp>
      <p:sp>
        <p:nvSpPr>
          <p:cNvPr id="4" name="Footer Placeholder 3">
            <a:extLst>
              <a:ext uri="{FF2B5EF4-FFF2-40B4-BE49-F238E27FC236}">
                <a16:creationId xmlns:a16="http://schemas.microsoft.com/office/drawing/2014/main" xmlns="" id="{CFBFB47C-E556-465C-8750-FD2449F920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A12BCCA-69B1-48F3-AF64-2AD6F2E87C3E}"/>
              </a:ext>
            </a:extLst>
          </p:cNvPr>
          <p:cNvSpPr>
            <a:spLocks noGrp="1"/>
          </p:cNvSpPr>
          <p:nvPr>
            <p:ph type="sldNum" sz="quarter" idx="12"/>
          </p:nvPr>
        </p:nvSpPr>
        <p:spPr/>
        <p:txBody>
          <a:bodyPr/>
          <a:lstStyle/>
          <a:p>
            <a:fld id="{E9886F7E-E17E-44E3-8AED-60101A00A896}" type="slidenum">
              <a:rPr lang="en-US" smtClean="0"/>
              <a:t>‹#›</a:t>
            </a:fld>
            <a:endParaRPr lang="en-US"/>
          </a:p>
        </p:txBody>
      </p:sp>
    </p:spTree>
    <p:extLst>
      <p:ext uri="{BB962C8B-B14F-4D97-AF65-F5344CB8AC3E}">
        <p14:creationId xmlns:p14="http://schemas.microsoft.com/office/powerpoint/2010/main" val="1692957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1B4D493-A184-4FD5-A84B-847EEBA66065}"/>
              </a:ext>
            </a:extLst>
          </p:cNvPr>
          <p:cNvSpPr>
            <a:spLocks noGrp="1"/>
          </p:cNvSpPr>
          <p:nvPr>
            <p:ph type="dt" sz="half" idx="10"/>
          </p:nvPr>
        </p:nvSpPr>
        <p:spPr/>
        <p:txBody>
          <a:bodyPr/>
          <a:lstStyle/>
          <a:p>
            <a:fld id="{1F65A0DD-4AD9-4EE8-9666-49C68F0D921E}" type="datetimeFigureOut">
              <a:rPr lang="en-US" smtClean="0"/>
              <a:t>9/7/2019</a:t>
            </a:fld>
            <a:endParaRPr lang="en-US"/>
          </a:p>
        </p:txBody>
      </p:sp>
      <p:sp>
        <p:nvSpPr>
          <p:cNvPr id="3" name="Footer Placeholder 2">
            <a:extLst>
              <a:ext uri="{FF2B5EF4-FFF2-40B4-BE49-F238E27FC236}">
                <a16:creationId xmlns:a16="http://schemas.microsoft.com/office/drawing/2014/main" xmlns="" id="{A478B444-4055-4AF0-A490-8E45A529CA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B0528BA-A2E6-46D2-8D46-74AE9F2673A3}"/>
              </a:ext>
            </a:extLst>
          </p:cNvPr>
          <p:cNvSpPr>
            <a:spLocks noGrp="1"/>
          </p:cNvSpPr>
          <p:nvPr>
            <p:ph type="sldNum" sz="quarter" idx="12"/>
          </p:nvPr>
        </p:nvSpPr>
        <p:spPr/>
        <p:txBody>
          <a:bodyPr/>
          <a:lstStyle/>
          <a:p>
            <a:fld id="{E9886F7E-E17E-44E3-8AED-60101A00A896}" type="slidenum">
              <a:rPr lang="en-US" smtClean="0"/>
              <a:t>‹#›</a:t>
            </a:fld>
            <a:endParaRPr lang="en-US"/>
          </a:p>
        </p:txBody>
      </p:sp>
    </p:spTree>
    <p:extLst>
      <p:ext uri="{BB962C8B-B14F-4D97-AF65-F5344CB8AC3E}">
        <p14:creationId xmlns:p14="http://schemas.microsoft.com/office/powerpoint/2010/main" val="873665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497C52-8A5E-4DC6-819A-0895302EC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D81A7FC-C99F-4A60-9FD7-7A30948452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D92E97D-FA86-4302-A731-390FFCDC7F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988D39-A22A-4912-96CD-2E71391DB9F2}"/>
              </a:ext>
            </a:extLst>
          </p:cNvPr>
          <p:cNvSpPr>
            <a:spLocks noGrp="1"/>
          </p:cNvSpPr>
          <p:nvPr>
            <p:ph type="dt" sz="half" idx="10"/>
          </p:nvPr>
        </p:nvSpPr>
        <p:spPr/>
        <p:txBody>
          <a:bodyPr/>
          <a:lstStyle/>
          <a:p>
            <a:fld id="{1F65A0DD-4AD9-4EE8-9666-49C68F0D921E}" type="datetimeFigureOut">
              <a:rPr lang="en-US" smtClean="0"/>
              <a:t>9/7/2019</a:t>
            </a:fld>
            <a:endParaRPr lang="en-US"/>
          </a:p>
        </p:txBody>
      </p:sp>
      <p:sp>
        <p:nvSpPr>
          <p:cNvPr id="6" name="Footer Placeholder 5">
            <a:extLst>
              <a:ext uri="{FF2B5EF4-FFF2-40B4-BE49-F238E27FC236}">
                <a16:creationId xmlns:a16="http://schemas.microsoft.com/office/drawing/2014/main" xmlns="" id="{2DA1CAF9-A47B-4BEE-8847-7E744A416E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049DF55-48DD-4FE3-B754-D57BFFE33B02}"/>
              </a:ext>
            </a:extLst>
          </p:cNvPr>
          <p:cNvSpPr>
            <a:spLocks noGrp="1"/>
          </p:cNvSpPr>
          <p:nvPr>
            <p:ph type="sldNum" sz="quarter" idx="12"/>
          </p:nvPr>
        </p:nvSpPr>
        <p:spPr/>
        <p:txBody>
          <a:bodyPr/>
          <a:lstStyle/>
          <a:p>
            <a:fld id="{E9886F7E-E17E-44E3-8AED-60101A00A896}" type="slidenum">
              <a:rPr lang="en-US" smtClean="0"/>
              <a:t>‹#›</a:t>
            </a:fld>
            <a:endParaRPr lang="en-US"/>
          </a:p>
        </p:txBody>
      </p:sp>
    </p:spTree>
    <p:extLst>
      <p:ext uri="{BB962C8B-B14F-4D97-AF65-F5344CB8AC3E}">
        <p14:creationId xmlns:p14="http://schemas.microsoft.com/office/powerpoint/2010/main" val="4237466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F8DC26-CBC1-4CB4-87A2-CEDF7D9B33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87A7DD2-35FC-40E4-A3B7-F94D52E970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E055EC2-940B-45D2-8A8F-113ED99D5F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2A7A2B0-A692-4B28-BD6D-80C502AD7F25}"/>
              </a:ext>
            </a:extLst>
          </p:cNvPr>
          <p:cNvSpPr>
            <a:spLocks noGrp="1"/>
          </p:cNvSpPr>
          <p:nvPr>
            <p:ph type="dt" sz="half" idx="10"/>
          </p:nvPr>
        </p:nvSpPr>
        <p:spPr/>
        <p:txBody>
          <a:bodyPr/>
          <a:lstStyle/>
          <a:p>
            <a:fld id="{1F65A0DD-4AD9-4EE8-9666-49C68F0D921E}" type="datetimeFigureOut">
              <a:rPr lang="en-US" smtClean="0"/>
              <a:t>9/7/2019</a:t>
            </a:fld>
            <a:endParaRPr lang="en-US"/>
          </a:p>
        </p:txBody>
      </p:sp>
      <p:sp>
        <p:nvSpPr>
          <p:cNvPr id="6" name="Footer Placeholder 5">
            <a:extLst>
              <a:ext uri="{FF2B5EF4-FFF2-40B4-BE49-F238E27FC236}">
                <a16:creationId xmlns:a16="http://schemas.microsoft.com/office/drawing/2014/main" xmlns="" id="{BEBA2CE1-3ADA-4A19-B575-A29C9ABD45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E3265D-48AE-49F1-BFB0-14190F995746}"/>
              </a:ext>
            </a:extLst>
          </p:cNvPr>
          <p:cNvSpPr>
            <a:spLocks noGrp="1"/>
          </p:cNvSpPr>
          <p:nvPr>
            <p:ph type="sldNum" sz="quarter" idx="12"/>
          </p:nvPr>
        </p:nvSpPr>
        <p:spPr/>
        <p:txBody>
          <a:bodyPr/>
          <a:lstStyle/>
          <a:p>
            <a:fld id="{E9886F7E-E17E-44E3-8AED-60101A00A896}" type="slidenum">
              <a:rPr lang="en-US" smtClean="0"/>
              <a:t>‹#›</a:t>
            </a:fld>
            <a:endParaRPr lang="en-US"/>
          </a:p>
        </p:txBody>
      </p:sp>
    </p:spTree>
    <p:extLst>
      <p:ext uri="{BB962C8B-B14F-4D97-AF65-F5344CB8AC3E}">
        <p14:creationId xmlns:p14="http://schemas.microsoft.com/office/powerpoint/2010/main" val="114111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5E2A653-0DF7-4244-85F9-762A82FA6F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B041ED2-D6CF-40C0-A7A2-AC0123FDB1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07409B4-8057-4F7A-9D86-AD46AFAA9A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5A0DD-4AD9-4EE8-9666-49C68F0D921E}" type="datetimeFigureOut">
              <a:rPr lang="en-US" smtClean="0"/>
              <a:t>9/7/2019</a:t>
            </a:fld>
            <a:endParaRPr lang="en-US"/>
          </a:p>
        </p:txBody>
      </p:sp>
      <p:sp>
        <p:nvSpPr>
          <p:cNvPr id="5" name="Footer Placeholder 4">
            <a:extLst>
              <a:ext uri="{FF2B5EF4-FFF2-40B4-BE49-F238E27FC236}">
                <a16:creationId xmlns:a16="http://schemas.microsoft.com/office/drawing/2014/main" xmlns="" id="{7E32FD8D-953B-40EE-A21F-1639DB381F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7F9355-86F8-4F48-B19F-1FFB935DE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86F7E-E17E-44E3-8AED-60101A00A896}" type="slidenum">
              <a:rPr lang="en-US" smtClean="0"/>
              <a:t>‹#›</a:t>
            </a:fld>
            <a:endParaRPr lang="en-US"/>
          </a:p>
        </p:txBody>
      </p:sp>
    </p:spTree>
    <p:extLst>
      <p:ext uri="{BB962C8B-B14F-4D97-AF65-F5344CB8AC3E}">
        <p14:creationId xmlns:p14="http://schemas.microsoft.com/office/powerpoint/2010/main" val="408308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mhelse.no/menneskekroppen/immunforsvaret/det-spesifikke-immunforsvaret/"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books.org/wiki/Structural_Biochemistry/Enzyme_Catalytic_Mechanism/Membrane_Protein"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biologyjunction.com/unit4_homeostasistransport.htm" TargetMode="External"/><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amoebasisters.tumblr.com/post/115812099497/passive-transport-gif-created-by-the-amoeba" TargetMode="External"/><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amoebasisters.tumblr.com/post/115812099497/passive-transport-gif-created-by-the-amoeba" TargetMode="External"/><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amoebasisters.tumblr.com/post/115812099497/passive-transport-gif-created-by-the-amoeba" TargetMode="External"/><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ites.google.com/a/bbhcsd.org/mrs-gardner/" TargetMode="External"/><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hyperlink" Target="http://fanaticcook.blogspot.com/2013/06/how-calcium-is-absorbed.html" TargetMode="External"/><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infotiti.com/2016/10/trasplante-celulas-madre-enfermos-parkinson/"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vcell.ndsu.nodak.edu/animations/proteinrecycling/first.htm"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bio.libretexts.org/TextMaps/Map:_Microbiology_(Kaiser)/Unit_4:_Eukaryotic_Microorganisms_and_Viruses/07:_The_Eukaryotic_Cell/7.1:_The_Cytoplasmic_Membrane" TargetMode="External"/><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medicalnewstoday.com/articles/283913.php"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chem.libretexts.org/Bookshelves/General_Chemistry/Book%3A_Chem1_(Lower)/07%3A_Solids_and_Liquids/7.10%3A_Colloids_and_their_Uses" TargetMode="External"/><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biologycorner.com/bio1/notes_cell.html" TargetMode="External"/><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biologycorner.com/bio1/notes_cell.html" TargetMode="External"/><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hyperlink" Target="https://chem.libretexts.org/Bookshelves/General_Chemistry/Book%3A_Chem1_(Lower)/07%3A_Solids_and_Liquids/7.10%3A_Colloids_and_their_Uses" TargetMode="External"/><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bio.libretexts.org/Courses/University_of_California_Davis/BIS_2A%3A_Introductory_Biology_(Easlon)/Readings/14%3A_The_Cytoskeleton" TargetMode="External"/><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bio.libretexts.org/Courses/University_of_California_Davis/BIS_2A%3A_Introductory_Biology_(Easlon)/Readings/14%3A_The_Cytoskeleton" TargetMode="External"/><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hyperlink" Target="http://wiki.maemo.org/Mer" TargetMode="Externa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21P100yiEN8" TargetMode="External"/><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hyperlink" Target="https://bio.libretexts.org/Courses/University_of_California_Davis/BIS_2A%3A_Introductory_Biology_(Easlon)/Readings/14%3A_The_Cytoskeleton" TargetMode="External"/><Relationship Id="rId4" Type="http://schemas.openxmlformats.org/officeDocument/2006/relationships/image" Target="../media/image46.jpg"/></Relationships>
</file>

<file path=ppt/slides/_rels/slide48.xml.rels><?xml version="1.0" encoding="UTF-8" standalone="yes"?>
<Relationships xmlns="http://schemas.openxmlformats.org/package/2006/relationships"><Relationship Id="rId3" Type="http://schemas.openxmlformats.org/officeDocument/2006/relationships/hyperlink" Target="https://courses.lumenlearning.com/microbiology/chapter/unique-characteristics-of-eukaryotic-cells/" TargetMode="External"/><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versity.org/wiki/Organelle"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courses.lumenlearning.com/biolabs1/chapter/mitosis-and-the-cell-cycle/" TargetMode="External"/><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courses.lumenlearning.com/wmopen-nmbiology1/chapter/cell-cycle-checkpoints/"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2.estrellamountain.edu/faculty/farabee/BIOBK/BioBookmito.html" TargetMode="External"/><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22D9FA1-F492-4588-A8D2-D1C8CFCE4B9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r="11111"/>
          <a:stretch/>
        </p:blipFill>
        <p:spPr>
          <a:xfrm>
            <a:off x="20" y="10"/>
            <a:ext cx="12191980" cy="6857990"/>
          </a:xfrm>
          <a:prstGeom prst="rect">
            <a:avLst/>
          </a:prstGeom>
        </p:spPr>
      </p:pic>
      <p:sp>
        <p:nvSpPr>
          <p:cNvPr id="36"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D7EEAE17-9880-4FAB-AB5C-911CB946157E}"/>
              </a:ext>
            </a:extLst>
          </p:cNvPr>
          <p:cNvSpPr>
            <a:spLocks noGrp="1"/>
          </p:cNvSpPr>
          <p:nvPr>
            <p:ph type="ctrTitle"/>
          </p:nvPr>
        </p:nvSpPr>
        <p:spPr>
          <a:xfrm>
            <a:off x="8022021" y="3231930"/>
            <a:ext cx="3852041" cy="1968719"/>
          </a:xfrm>
        </p:spPr>
        <p:txBody>
          <a:bodyPr>
            <a:normAutofit fontScale="90000"/>
          </a:bodyPr>
          <a:lstStyle/>
          <a:p>
            <a:r>
              <a:rPr lang="en-US" sz="4400" b="1" dirty="0">
                <a:effectLst>
                  <a:outerShdw blurRad="38100" dist="38100" dir="2700000" algn="tl">
                    <a:srgbClr val="000000">
                      <a:alpha val="43137"/>
                    </a:srgbClr>
                  </a:outerShdw>
                </a:effectLst>
                <a:latin typeface="Algerian" panose="04020705040A02060702" pitchFamily="82" charset="0"/>
              </a:rPr>
              <a:t/>
            </a:r>
            <a:br>
              <a:rPr lang="en-US" sz="4400" b="1" dirty="0">
                <a:effectLst>
                  <a:outerShdw blurRad="38100" dist="38100" dir="2700000" algn="tl">
                    <a:srgbClr val="000000">
                      <a:alpha val="43137"/>
                    </a:srgbClr>
                  </a:outerShdw>
                </a:effectLst>
                <a:latin typeface="Algerian" panose="04020705040A02060702" pitchFamily="82" charset="0"/>
              </a:rPr>
            </a:br>
            <a:r>
              <a:rPr lang="en-US" sz="4400" b="1" dirty="0">
                <a:effectLst>
                  <a:outerShdw blurRad="38100" dist="38100" dir="2700000" algn="tl">
                    <a:srgbClr val="000000">
                      <a:alpha val="43137"/>
                    </a:srgbClr>
                  </a:outerShdw>
                </a:effectLst>
                <a:latin typeface="Algerian" panose="04020705040A02060702" pitchFamily="82" charset="0"/>
              </a:rPr>
              <a:t>Cells:</a:t>
            </a:r>
            <a:br>
              <a:rPr lang="en-US" sz="4400" b="1" dirty="0">
                <a:effectLst>
                  <a:outerShdw blurRad="38100" dist="38100" dir="2700000" algn="tl">
                    <a:srgbClr val="000000">
                      <a:alpha val="43137"/>
                    </a:srgbClr>
                  </a:outerShdw>
                </a:effectLst>
                <a:latin typeface="Algerian" panose="04020705040A02060702" pitchFamily="82" charset="0"/>
              </a:rPr>
            </a:br>
            <a:r>
              <a:rPr lang="en-US" sz="4400" b="1" dirty="0">
                <a:effectLst>
                  <a:outerShdw blurRad="38100" dist="38100" dir="2700000" algn="tl">
                    <a:srgbClr val="000000">
                      <a:alpha val="43137"/>
                    </a:srgbClr>
                  </a:outerShdw>
                </a:effectLst>
                <a:latin typeface="Algerian" panose="04020705040A02060702" pitchFamily="82" charset="0"/>
              </a:rPr>
              <a:t>The Living Units</a:t>
            </a:r>
          </a:p>
        </p:txBody>
      </p:sp>
      <p:cxnSp>
        <p:nvCxnSpPr>
          <p:cNvPr id="35" name="Straight Connector 34">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618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C34E12-F6B8-42BF-8543-FFCB28D4E11D}"/>
              </a:ext>
            </a:extLst>
          </p:cNvPr>
          <p:cNvSpPr>
            <a:spLocks noGrp="1"/>
          </p:cNvSpPr>
          <p:nvPr>
            <p:ph type="title"/>
          </p:nvPr>
        </p:nvSpPr>
        <p:spPr>
          <a:xfrm>
            <a:off x="4965430" y="629268"/>
            <a:ext cx="6586491" cy="1286160"/>
          </a:xfrm>
        </p:spPr>
        <p:txBody>
          <a:bodyPr anchor="b">
            <a:normAutofit/>
          </a:bodyPr>
          <a:lstStyle/>
          <a:p>
            <a:r>
              <a:rPr lang="en-US" dirty="0"/>
              <a:t>THE </a:t>
            </a:r>
            <a:r>
              <a:rPr lang="en-US" b="1" dirty="0"/>
              <a:t>PLASMA MEMBRANE</a:t>
            </a:r>
            <a:endParaRPr lang="en-US" dirty="0"/>
          </a:p>
        </p:txBody>
      </p:sp>
      <p:pic>
        <p:nvPicPr>
          <p:cNvPr id="4" name="Picture 3">
            <a:extLst>
              <a:ext uri="{FF2B5EF4-FFF2-40B4-BE49-F238E27FC236}">
                <a16:creationId xmlns:a16="http://schemas.microsoft.com/office/drawing/2014/main" xmlns="" id="{7AC8258C-1656-4F6F-B180-196BD05FE472}"/>
              </a:ext>
            </a:extLst>
          </p:cNvPr>
          <p:cNvPicPr>
            <a:picLocks noChangeAspect="1"/>
          </p:cNvPicPr>
          <p:nvPr/>
        </p:nvPicPr>
        <p:blipFill rotWithShape="1">
          <a:blip r:embed="rId2">
            <a:extLst>
              <a:ext uri="{28A0092B-C50C-407E-A947-70E740481C1C}">
                <a14:useLocalDpi xmlns:a14="http://schemas.microsoft.com/office/drawing/2010/main" val="0"/>
              </a:ext>
            </a:extLst>
          </a:blip>
          <a:srcRect l="4507" r="6554"/>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CE1DAA"/>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54CDE0D2-69CB-4DE9-8C52-ACBBC6AFADD2}"/>
              </a:ext>
            </a:extLst>
          </p:cNvPr>
          <p:cNvSpPr>
            <a:spLocks noGrp="1"/>
          </p:cNvSpPr>
          <p:nvPr>
            <p:ph idx="1"/>
          </p:nvPr>
        </p:nvSpPr>
        <p:spPr>
          <a:xfrm>
            <a:off x="4965431" y="2438400"/>
            <a:ext cx="6586489" cy="3785419"/>
          </a:xfrm>
        </p:spPr>
        <p:txBody>
          <a:bodyPr>
            <a:noAutofit/>
          </a:bodyPr>
          <a:lstStyle/>
          <a:p>
            <a:r>
              <a:rPr lang="en-US" sz="2400"/>
              <a:t>Phospholipids – each phospholipid has a polar “head” that is charged, and an uncharged, nonpolar “tail” made of two chains of fatty acids. </a:t>
            </a:r>
          </a:p>
          <a:p>
            <a:pPr lvl="1"/>
            <a:r>
              <a:rPr lang="en-US"/>
              <a:t>The polar heads are attracted to water—the main constituent of both the cytoplasm and the fluid external to the cell—so they lie along the inner as well as the outer face of the membrane.</a:t>
            </a:r>
          </a:p>
          <a:p>
            <a:pPr lvl="1"/>
            <a:r>
              <a:rPr lang="en-US"/>
              <a:t> The nonpolar tails avoid water and line up in the center of the membrane. </a:t>
            </a:r>
          </a:p>
        </p:txBody>
      </p:sp>
    </p:spTree>
    <p:extLst>
      <p:ext uri="{BB962C8B-B14F-4D97-AF65-F5344CB8AC3E}">
        <p14:creationId xmlns:p14="http://schemas.microsoft.com/office/powerpoint/2010/main" val="1481495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C34E12-F6B8-42BF-8543-FFCB28D4E11D}"/>
              </a:ext>
            </a:extLst>
          </p:cNvPr>
          <p:cNvSpPr>
            <a:spLocks noGrp="1"/>
          </p:cNvSpPr>
          <p:nvPr>
            <p:ph type="title"/>
          </p:nvPr>
        </p:nvSpPr>
        <p:spPr>
          <a:xfrm>
            <a:off x="838200" y="365125"/>
            <a:ext cx="10515600" cy="1325563"/>
          </a:xfrm>
        </p:spPr>
        <p:txBody>
          <a:bodyPr>
            <a:normAutofit/>
          </a:bodyPr>
          <a:lstStyle/>
          <a:p>
            <a:r>
              <a:rPr lang="en-US" b="1"/>
              <a:t>Plasma Membrane Proteins</a:t>
            </a:r>
            <a:endParaRPr lang="en-US"/>
          </a:p>
        </p:txBody>
      </p:sp>
      <p:sp>
        <p:nvSpPr>
          <p:cNvPr id="3" name="Content Placeholder 2">
            <a:extLst>
              <a:ext uri="{FF2B5EF4-FFF2-40B4-BE49-F238E27FC236}">
                <a16:creationId xmlns:a16="http://schemas.microsoft.com/office/drawing/2014/main" xmlns="" id="{54CDE0D2-69CB-4DE9-8C52-ACBBC6AFADD2}"/>
              </a:ext>
            </a:extLst>
          </p:cNvPr>
          <p:cNvSpPr>
            <a:spLocks noGrp="1"/>
          </p:cNvSpPr>
          <p:nvPr>
            <p:ph idx="1"/>
          </p:nvPr>
        </p:nvSpPr>
        <p:spPr>
          <a:xfrm>
            <a:off x="838200" y="1825625"/>
            <a:ext cx="5015484" cy="4351338"/>
          </a:xfrm>
        </p:spPr>
        <p:txBody>
          <a:bodyPr>
            <a:normAutofit/>
          </a:bodyPr>
          <a:lstStyle/>
          <a:p>
            <a:r>
              <a:rPr lang="en-US" sz="1700"/>
              <a:t>Proteins make up about half of the plasma membrane by weight.</a:t>
            </a:r>
          </a:p>
          <a:p>
            <a:r>
              <a:rPr lang="en-US" sz="1700"/>
              <a:t> The membrane proteins are of two distinct types: integral and peripheral. </a:t>
            </a:r>
          </a:p>
          <a:p>
            <a:pPr lvl="1"/>
            <a:r>
              <a:rPr lang="en-US" sz="1700" b="1"/>
              <a:t>Integral proteins </a:t>
            </a:r>
            <a:r>
              <a:rPr lang="en-US" sz="1700"/>
              <a:t>are firmly embedded in or strongly attached to the lipid bilayer.</a:t>
            </a:r>
          </a:p>
          <a:p>
            <a:pPr lvl="1"/>
            <a:r>
              <a:rPr lang="en-US" sz="1700" i="1"/>
              <a:t>transmembrane proteins are integral proteins </a:t>
            </a:r>
            <a:r>
              <a:rPr lang="en-US" sz="1700"/>
              <a:t>that span the whole width of the membrane and protrude from both sides (</a:t>
            </a:r>
            <a:r>
              <a:rPr lang="en-US" sz="1700" i="1"/>
              <a:t>trans </a:t>
            </a:r>
            <a:r>
              <a:rPr lang="en-US" sz="1700"/>
              <a:t>= across). </a:t>
            </a:r>
          </a:p>
          <a:p>
            <a:pPr lvl="1"/>
            <a:r>
              <a:rPr lang="en-US" sz="1700" b="1"/>
              <a:t>Peripheral proteins, </a:t>
            </a:r>
            <a:r>
              <a:rPr lang="en-US" sz="1700"/>
              <a:t>by contrast, are not embedded in the lipid bilayer at all. Instead, they attach rather loosely to the membrane surface. The peripheral proteins include a network of filaments that helps support the membrane from its cytoplasmic side. </a:t>
            </a:r>
          </a:p>
        </p:txBody>
      </p:sp>
      <p:pic>
        <p:nvPicPr>
          <p:cNvPr id="5" name="Picture 4" descr="A close up of a logo&#10;&#10;Description automatically generated">
            <a:extLst>
              <a:ext uri="{FF2B5EF4-FFF2-40B4-BE49-F238E27FC236}">
                <a16:creationId xmlns:a16="http://schemas.microsoft.com/office/drawing/2014/main" xmlns="" id="{7FA5F12B-040A-4951-9AB9-B00EF1D640C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713" r="-1" b="9599"/>
          <a:stretch/>
        </p:blipFill>
        <p:spPr>
          <a:xfrm>
            <a:off x="6338315" y="1539434"/>
            <a:ext cx="5507349" cy="42231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11867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C34E12-F6B8-42BF-8543-FFCB28D4E11D}"/>
              </a:ext>
            </a:extLst>
          </p:cNvPr>
          <p:cNvSpPr>
            <a:spLocks noGrp="1"/>
          </p:cNvSpPr>
          <p:nvPr>
            <p:ph type="title"/>
          </p:nvPr>
        </p:nvSpPr>
        <p:spPr>
          <a:xfrm>
            <a:off x="838200" y="365125"/>
            <a:ext cx="10515600" cy="1325563"/>
          </a:xfrm>
        </p:spPr>
        <p:txBody>
          <a:bodyPr>
            <a:normAutofit/>
          </a:bodyPr>
          <a:lstStyle/>
          <a:p>
            <a:r>
              <a:rPr lang="en-US" b="1" dirty="0"/>
              <a:t>Plasma Membrane Glycoproteins</a:t>
            </a:r>
            <a:endParaRPr lang="en-US" dirty="0"/>
          </a:p>
        </p:txBody>
      </p:sp>
      <p:sp>
        <p:nvSpPr>
          <p:cNvPr id="3" name="Content Placeholder 2">
            <a:extLst>
              <a:ext uri="{FF2B5EF4-FFF2-40B4-BE49-F238E27FC236}">
                <a16:creationId xmlns:a16="http://schemas.microsoft.com/office/drawing/2014/main" xmlns="" id="{54CDE0D2-69CB-4DE9-8C52-ACBBC6AFADD2}"/>
              </a:ext>
            </a:extLst>
          </p:cNvPr>
          <p:cNvSpPr>
            <a:spLocks noGrp="1"/>
          </p:cNvSpPr>
          <p:nvPr>
            <p:ph idx="1"/>
          </p:nvPr>
        </p:nvSpPr>
        <p:spPr>
          <a:xfrm>
            <a:off x="838200" y="1825625"/>
            <a:ext cx="3797807" cy="4351338"/>
          </a:xfrm>
        </p:spPr>
        <p:txBody>
          <a:bodyPr>
            <a:normAutofit/>
          </a:bodyPr>
          <a:lstStyle/>
          <a:p>
            <a:r>
              <a:rPr lang="en-US" sz="2000" b="1"/>
              <a:t>Glycoproteins - </a:t>
            </a:r>
            <a:r>
              <a:rPr lang="en-US" sz="2000"/>
              <a:t>Short chains of carbohydrate molecules that attach to the integral proteins </a:t>
            </a:r>
          </a:p>
          <a:p>
            <a:r>
              <a:rPr lang="en-US" sz="2000"/>
              <a:t>These sugars form the </a:t>
            </a:r>
            <a:r>
              <a:rPr lang="en-US" sz="2000" i="1"/>
              <a:t>glycocalyx </a:t>
            </a:r>
            <a:r>
              <a:rPr lang="en-US" sz="2000"/>
              <a:t>or </a:t>
            </a:r>
            <a:r>
              <a:rPr lang="en-US" sz="2000" i="1"/>
              <a:t>cell coat</a:t>
            </a:r>
            <a:r>
              <a:rPr lang="en-US" sz="2000"/>
              <a:t>. </a:t>
            </a:r>
          </a:p>
          <a:p>
            <a:r>
              <a:rPr lang="en-US" sz="2000"/>
              <a:t>Used as a distinctive biological marker by which approaching cells recognize each other. </a:t>
            </a:r>
          </a:p>
        </p:txBody>
      </p:sp>
      <p:pic>
        <p:nvPicPr>
          <p:cNvPr id="4" name="Picture 3" descr="A screenshot of a cell phone&#10;&#10;Description automatically generated">
            <a:extLst>
              <a:ext uri="{FF2B5EF4-FFF2-40B4-BE49-F238E27FC236}">
                <a16:creationId xmlns:a16="http://schemas.microsoft.com/office/drawing/2014/main" xmlns="" id="{8DD721BD-D4CF-4A50-9C9F-1713F5626577}"/>
              </a:ext>
            </a:extLst>
          </p:cNvPr>
          <p:cNvPicPr>
            <a:picLocks noChangeAspect="1"/>
          </p:cNvPicPr>
          <p:nvPr/>
        </p:nvPicPr>
        <p:blipFill rotWithShape="1">
          <a:blip r:embed="rId2">
            <a:extLst>
              <a:ext uri="{28A0092B-C50C-407E-A947-70E740481C1C}">
                <a14:useLocalDpi xmlns:a14="http://schemas.microsoft.com/office/drawing/2010/main" val="0"/>
              </a:ext>
            </a:extLst>
          </a:blip>
          <a:srcRect r="1161" b="-2"/>
          <a:stretch/>
        </p:blipFill>
        <p:spPr>
          <a:xfrm>
            <a:off x="5120640" y="1904281"/>
            <a:ext cx="6233160" cy="4272681"/>
          </a:xfrm>
          <a:prstGeom prst="rect">
            <a:avLst/>
          </a:prstGeom>
        </p:spPr>
      </p:pic>
    </p:spTree>
    <p:extLst>
      <p:ext uri="{BB962C8B-B14F-4D97-AF65-F5344CB8AC3E}">
        <p14:creationId xmlns:p14="http://schemas.microsoft.com/office/powerpoint/2010/main" val="4160381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5BE0E52-2309-460B-A911-5D890353E36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6992983" y="1690688"/>
            <a:ext cx="5353050" cy="4014788"/>
          </a:xfrm>
          <a:prstGeom prst="rect">
            <a:avLst/>
          </a:prstGeom>
        </p:spPr>
      </p:pic>
      <p:sp>
        <p:nvSpPr>
          <p:cNvPr id="2" name="Title 1">
            <a:extLst>
              <a:ext uri="{FF2B5EF4-FFF2-40B4-BE49-F238E27FC236}">
                <a16:creationId xmlns:a16="http://schemas.microsoft.com/office/drawing/2014/main" xmlns="" id="{8346829A-77B5-417F-8A6A-B6725ED981A7}"/>
              </a:ext>
            </a:extLst>
          </p:cNvPr>
          <p:cNvSpPr>
            <a:spLocks noGrp="1"/>
          </p:cNvSpPr>
          <p:nvPr>
            <p:ph type="title"/>
          </p:nvPr>
        </p:nvSpPr>
        <p:spPr/>
        <p:txBody>
          <a:bodyPr/>
          <a:lstStyle/>
          <a:p>
            <a:r>
              <a:rPr lang="en-US" b="1" dirty="0"/>
              <a:t>FUNCTIONS OF THE PLASMA MEMBRANE</a:t>
            </a:r>
          </a:p>
        </p:txBody>
      </p:sp>
      <p:sp>
        <p:nvSpPr>
          <p:cNvPr id="3" name="Content Placeholder 2">
            <a:extLst>
              <a:ext uri="{FF2B5EF4-FFF2-40B4-BE49-F238E27FC236}">
                <a16:creationId xmlns:a16="http://schemas.microsoft.com/office/drawing/2014/main" xmlns="" id="{2EEF86E7-2573-4127-943D-215A0AD4292D}"/>
              </a:ext>
            </a:extLst>
          </p:cNvPr>
          <p:cNvSpPr>
            <a:spLocks noGrp="1"/>
          </p:cNvSpPr>
          <p:nvPr>
            <p:ph idx="1"/>
          </p:nvPr>
        </p:nvSpPr>
        <p:spPr>
          <a:xfrm>
            <a:off x="838200" y="1825625"/>
            <a:ext cx="6154783" cy="4351338"/>
          </a:xfrm>
        </p:spPr>
        <p:txBody>
          <a:bodyPr>
            <a:normAutofit fontScale="85000" lnSpcReduction="20000"/>
          </a:bodyPr>
          <a:lstStyle/>
          <a:p>
            <a:pPr marL="0" indent="0">
              <a:buNone/>
            </a:pPr>
            <a:r>
              <a:rPr lang="en-US" b="1" dirty="0"/>
              <a:t>1. P</a:t>
            </a:r>
            <a:r>
              <a:rPr lang="en-US" dirty="0"/>
              <a:t>rovides a protective barrier against substances and forces outside the cell</a:t>
            </a:r>
          </a:p>
          <a:p>
            <a:pPr marL="0" indent="0">
              <a:buNone/>
            </a:pPr>
            <a:r>
              <a:rPr lang="en-US" b="1" dirty="0"/>
              <a:t>2. </a:t>
            </a:r>
            <a:r>
              <a:rPr lang="en-US" dirty="0"/>
              <a:t>Some of the membrane proteins act as </a:t>
            </a:r>
            <a:r>
              <a:rPr lang="en-US" b="1" dirty="0"/>
              <a:t>receptors; </a:t>
            </a:r>
            <a:r>
              <a:rPr lang="en-US" dirty="0"/>
              <a:t>that is, they have the ability to bind to specific molecules arriving from outside the cell. </a:t>
            </a:r>
          </a:p>
          <a:p>
            <a:pPr lvl="1"/>
            <a:r>
              <a:rPr lang="en-US" dirty="0"/>
              <a:t>After binding to the receptor, the molecule can induce a change in the cellular activity.</a:t>
            </a:r>
          </a:p>
          <a:p>
            <a:pPr lvl="1"/>
            <a:r>
              <a:rPr lang="en-US" dirty="0"/>
              <a:t>Membrane receptors act as part of the body’s cellular communication system.</a:t>
            </a:r>
          </a:p>
          <a:p>
            <a:pPr marL="0" indent="0">
              <a:buNone/>
            </a:pPr>
            <a:r>
              <a:rPr lang="en-US" b="1" dirty="0"/>
              <a:t>3. </a:t>
            </a:r>
            <a:r>
              <a:rPr lang="en-US" dirty="0"/>
              <a:t>The plasma membrane controls which substances can enter and leave the cell. </a:t>
            </a:r>
          </a:p>
          <a:p>
            <a:pPr lvl="1"/>
            <a:r>
              <a:rPr lang="en-US" dirty="0"/>
              <a:t>The membrane is a selectively permeable barrier that allows some substances to pass between the intracellular and extracellular fluids while preventing others from doing so. </a:t>
            </a:r>
          </a:p>
        </p:txBody>
      </p:sp>
    </p:spTree>
    <p:extLst>
      <p:ext uri="{BB962C8B-B14F-4D97-AF65-F5344CB8AC3E}">
        <p14:creationId xmlns:p14="http://schemas.microsoft.com/office/powerpoint/2010/main" val="1389961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xmlns="" id="{73DE2CFE-42F2-48F0-8706-5264E012B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FAB37807-79A0-48C5-A11A-5556E7989C2A}"/>
              </a:ext>
            </a:extLst>
          </p:cNvPr>
          <p:cNvSpPr>
            <a:spLocks noGrp="1"/>
          </p:cNvSpPr>
          <p:nvPr>
            <p:ph type="title"/>
          </p:nvPr>
        </p:nvSpPr>
        <p:spPr>
          <a:xfrm>
            <a:off x="966952" y="1204108"/>
            <a:ext cx="2669406" cy="1781175"/>
          </a:xfrm>
        </p:spPr>
        <p:txBody>
          <a:bodyPr>
            <a:normAutofit/>
          </a:bodyPr>
          <a:lstStyle/>
          <a:p>
            <a:r>
              <a:rPr lang="en-US" sz="3200">
                <a:solidFill>
                  <a:srgbClr val="FFFFFF"/>
                </a:solidFill>
              </a:rPr>
              <a:t>Membrane Transport</a:t>
            </a:r>
          </a:p>
        </p:txBody>
      </p:sp>
      <p:sp>
        <p:nvSpPr>
          <p:cNvPr id="3" name="Content Placeholder 2">
            <a:extLst>
              <a:ext uri="{FF2B5EF4-FFF2-40B4-BE49-F238E27FC236}">
                <a16:creationId xmlns:a16="http://schemas.microsoft.com/office/drawing/2014/main" xmlns="" id="{8F4D16DE-3933-4D5B-AEBE-4222370C0121}"/>
              </a:ext>
            </a:extLst>
          </p:cNvPr>
          <p:cNvSpPr>
            <a:spLocks noGrp="1"/>
          </p:cNvSpPr>
          <p:nvPr>
            <p:ph idx="1"/>
          </p:nvPr>
        </p:nvSpPr>
        <p:spPr>
          <a:xfrm>
            <a:off x="966951" y="3355130"/>
            <a:ext cx="2669407" cy="2427333"/>
          </a:xfrm>
        </p:spPr>
        <p:txBody>
          <a:bodyPr>
            <a:normAutofit/>
          </a:bodyPr>
          <a:lstStyle/>
          <a:p>
            <a:r>
              <a:rPr lang="en-US" sz="1600"/>
              <a:t>Small, uncharged molecules can pass freely through the lipid bilayer of the plasma membrane through a process called </a:t>
            </a:r>
            <a:r>
              <a:rPr lang="en-US" sz="1600" b="1"/>
              <a:t>simple diffusion.</a:t>
            </a:r>
            <a:endParaRPr lang="en-US" sz="1600"/>
          </a:p>
          <a:p>
            <a:pPr lvl="1"/>
            <a:r>
              <a:rPr lang="en-US" sz="1600"/>
              <a:t>oxygen, carbon dioxide, and fat-soluble molecules.</a:t>
            </a:r>
          </a:p>
        </p:txBody>
      </p:sp>
      <p:pic>
        <p:nvPicPr>
          <p:cNvPr id="5" name="Picture 4" descr="A close up of a logo&#10;&#10;Description automatically generated">
            <a:extLst>
              <a:ext uri="{FF2B5EF4-FFF2-40B4-BE49-F238E27FC236}">
                <a16:creationId xmlns:a16="http://schemas.microsoft.com/office/drawing/2014/main" xmlns="" id="{817CA274-5BCF-4EC3-95E0-C62E40F8C1B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662102" y="1387096"/>
            <a:ext cx="6903723" cy="3960771"/>
          </a:xfrm>
          <a:prstGeom prst="rect">
            <a:avLst/>
          </a:prstGeom>
        </p:spPr>
      </p:pic>
    </p:spTree>
    <p:extLst>
      <p:ext uri="{BB962C8B-B14F-4D97-AF65-F5344CB8AC3E}">
        <p14:creationId xmlns:p14="http://schemas.microsoft.com/office/powerpoint/2010/main" val="3743582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7380114B-1703-4131-A564-06673E2D48DC}"/>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 Diffusion </a:t>
            </a:r>
          </a:p>
        </p:txBody>
      </p:sp>
      <p:sp>
        <p:nvSpPr>
          <p:cNvPr id="3" name="Content Placeholder 2">
            <a:extLst>
              <a:ext uri="{FF2B5EF4-FFF2-40B4-BE49-F238E27FC236}">
                <a16:creationId xmlns:a16="http://schemas.microsoft.com/office/drawing/2014/main" xmlns="" id="{A62FB21F-C746-4E59-A976-64116FEAB697}"/>
              </a:ext>
            </a:extLst>
          </p:cNvPr>
          <p:cNvSpPr>
            <a:spLocks noGrp="1"/>
          </p:cNvSpPr>
          <p:nvPr>
            <p:ph idx="1"/>
          </p:nvPr>
        </p:nvSpPr>
        <p:spPr>
          <a:xfrm>
            <a:off x="643468" y="2638043"/>
            <a:ext cx="3363974" cy="3415623"/>
          </a:xfrm>
        </p:spPr>
        <p:txBody>
          <a:bodyPr>
            <a:normAutofit/>
          </a:bodyPr>
          <a:lstStyle/>
          <a:p>
            <a:pPr marL="457200" lvl="1" indent="0">
              <a:buNone/>
            </a:pPr>
            <a:r>
              <a:rPr lang="en-US" sz="2000"/>
              <a:t>Diffusion is the tendency of molecules in a solution to move down their concentration gradient</a:t>
            </a:r>
          </a:p>
          <a:p>
            <a:pPr lvl="2"/>
            <a:r>
              <a:rPr lang="en-US" dirty="0"/>
              <a:t>Molecules move from a region where they are more concentrated to a region where they are less concentrated .</a:t>
            </a:r>
          </a:p>
          <a:p>
            <a:pPr marL="914400" lvl="2" indent="0">
              <a:buNone/>
            </a:pPr>
            <a:endParaRPr lang="en-US" dirty="0"/>
          </a:p>
        </p:txBody>
      </p:sp>
      <p:pic>
        <p:nvPicPr>
          <p:cNvPr id="4" name="Picture 3" descr="A close up of a logo&#10;&#10;Description automatically generated">
            <a:extLst>
              <a:ext uri="{FF2B5EF4-FFF2-40B4-BE49-F238E27FC236}">
                <a16:creationId xmlns:a16="http://schemas.microsoft.com/office/drawing/2014/main" xmlns="" id="{1134558E-D4B0-4E6A-B341-7679360B056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297763" y="1555486"/>
            <a:ext cx="6250769" cy="3586161"/>
          </a:xfrm>
          <a:prstGeom prst="rect">
            <a:avLst/>
          </a:prstGeom>
        </p:spPr>
      </p:pic>
    </p:spTree>
    <p:extLst>
      <p:ext uri="{BB962C8B-B14F-4D97-AF65-F5344CB8AC3E}">
        <p14:creationId xmlns:p14="http://schemas.microsoft.com/office/powerpoint/2010/main" val="165112528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xmlns="" id="{73DE2CFE-42F2-48F0-8706-5264E012B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A896629B-1763-483F-AF9F-769B5C1C11C1}"/>
              </a:ext>
            </a:extLst>
          </p:cNvPr>
          <p:cNvSpPr>
            <a:spLocks noGrp="1"/>
          </p:cNvSpPr>
          <p:nvPr>
            <p:ph type="title"/>
          </p:nvPr>
        </p:nvSpPr>
        <p:spPr>
          <a:xfrm>
            <a:off x="966952" y="1204108"/>
            <a:ext cx="2669406" cy="1781175"/>
          </a:xfrm>
        </p:spPr>
        <p:txBody>
          <a:bodyPr>
            <a:normAutofit/>
          </a:bodyPr>
          <a:lstStyle/>
          <a:p>
            <a:r>
              <a:rPr lang="en-US" sz="3000">
                <a:solidFill>
                  <a:srgbClr val="FFFFFF"/>
                </a:solidFill>
              </a:rPr>
              <a:t>Membrane Transport - </a:t>
            </a:r>
            <a:r>
              <a:rPr lang="en-US" sz="3000" b="1">
                <a:solidFill>
                  <a:srgbClr val="FFFFFF"/>
                </a:solidFill>
              </a:rPr>
              <a:t>facilitated diffusion </a:t>
            </a:r>
            <a:endParaRPr lang="en-US" sz="3000">
              <a:solidFill>
                <a:srgbClr val="FFFFFF"/>
              </a:solidFill>
            </a:endParaRPr>
          </a:p>
        </p:txBody>
      </p:sp>
      <p:sp>
        <p:nvSpPr>
          <p:cNvPr id="3" name="Content Placeholder 2">
            <a:extLst>
              <a:ext uri="{FF2B5EF4-FFF2-40B4-BE49-F238E27FC236}">
                <a16:creationId xmlns:a16="http://schemas.microsoft.com/office/drawing/2014/main" xmlns="" id="{D2DBABCB-B742-4434-A06A-B47AEE9DE56A}"/>
              </a:ext>
            </a:extLst>
          </p:cNvPr>
          <p:cNvSpPr>
            <a:spLocks noGrp="1"/>
          </p:cNvSpPr>
          <p:nvPr>
            <p:ph idx="1"/>
          </p:nvPr>
        </p:nvSpPr>
        <p:spPr>
          <a:xfrm>
            <a:off x="966951" y="3355130"/>
            <a:ext cx="2669407" cy="2427333"/>
          </a:xfrm>
        </p:spPr>
        <p:txBody>
          <a:bodyPr>
            <a:normAutofit/>
          </a:bodyPr>
          <a:lstStyle/>
          <a:p>
            <a:r>
              <a:rPr lang="en-US" sz="1600" b="1"/>
              <a:t>facilitated diffusion – When </a:t>
            </a:r>
            <a:r>
              <a:rPr lang="en-US" sz="1600"/>
              <a:t>molecules are moved down their concentration gradient, diffusing through the plasma membrane by moving through a specific integral protein. </a:t>
            </a:r>
          </a:p>
        </p:txBody>
      </p:sp>
      <p:pic>
        <p:nvPicPr>
          <p:cNvPr id="4" name="Picture 3" descr="A close up of a logo&#10;&#10;Description automatically generated">
            <a:extLst>
              <a:ext uri="{FF2B5EF4-FFF2-40B4-BE49-F238E27FC236}">
                <a16:creationId xmlns:a16="http://schemas.microsoft.com/office/drawing/2014/main" xmlns="" id="{38CB7BD8-436F-4304-897B-972E5AB3AF5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662102" y="1387096"/>
            <a:ext cx="6903723" cy="3960771"/>
          </a:xfrm>
          <a:prstGeom prst="rect">
            <a:avLst/>
          </a:prstGeom>
        </p:spPr>
      </p:pic>
    </p:spTree>
    <p:extLst>
      <p:ext uri="{BB962C8B-B14F-4D97-AF65-F5344CB8AC3E}">
        <p14:creationId xmlns:p14="http://schemas.microsoft.com/office/powerpoint/2010/main" val="2912012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E097B8-5662-42D2-A842-54082560F2A5}"/>
              </a:ext>
            </a:extLst>
          </p:cNvPr>
          <p:cNvSpPr>
            <a:spLocks noGrp="1"/>
          </p:cNvSpPr>
          <p:nvPr>
            <p:ph type="title"/>
          </p:nvPr>
        </p:nvSpPr>
        <p:spPr>
          <a:xfrm>
            <a:off x="8540496" y="640080"/>
            <a:ext cx="2799907" cy="864870"/>
          </a:xfrm>
          <a:effectLst>
            <a:glow rad="63500">
              <a:schemeClr val="accent5">
                <a:satMod val="175000"/>
                <a:alpha val="40000"/>
              </a:schemeClr>
            </a:glow>
          </a:effectLst>
        </p:spPr>
        <p:txBody>
          <a:bodyPr anchor="b">
            <a:normAutofit/>
          </a:bodyPr>
          <a:lstStyle/>
          <a:p>
            <a:r>
              <a:rPr lang="en-US" sz="4000" b="1" dirty="0"/>
              <a:t>osmosis</a:t>
            </a:r>
            <a:endParaRPr lang="en-US" sz="4000" dirty="0"/>
          </a:p>
        </p:txBody>
      </p:sp>
      <p:pic>
        <p:nvPicPr>
          <p:cNvPr id="5" name="Picture 4" descr="A screenshot of a cell phone&#10;&#10;Description automatically generated">
            <a:extLst>
              <a:ext uri="{FF2B5EF4-FFF2-40B4-BE49-F238E27FC236}">
                <a16:creationId xmlns:a16="http://schemas.microsoft.com/office/drawing/2014/main" xmlns="" id="{B9BCD17C-8576-42E6-B34A-767E1FB5389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642109" y="1369186"/>
            <a:ext cx="7254920" cy="4119627"/>
          </a:xfrm>
          <a:prstGeom prst="rect">
            <a:avLst/>
          </a:prstGeom>
        </p:spPr>
      </p:pic>
      <p:sp>
        <p:nvSpPr>
          <p:cNvPr id="3" name="Content Placeholder 2">
            <a:extLst>
              <a:ext uri="{FF2B5EF4-FFF2-40B4-BE49-F238E27FC236}">
                <a16:creationId xmlns:a16="http://schemas.microsoft.com/office/drawing/2014/main" xmlns="" id="{2E7CBCA9-AC81-4A04-88F5-E5F5F7338A81}"/>
              </a:ext>
            </a:extLst>
          </p:cNvPr>
          <p:cNvSpPr>
            <a:spLocks noGrp="1"/>
          </p:cNvSpPr>
          <p:nvPr>
            <p:ph idx="1"/>
          </p:nvPr>
        </p:nvSpPr>
        <p:spPr>
          <a:xfrm>
            <a:off x="8566150" y="1638300"/>
            <a:ext cx="2774253" cy="4576233"/>
          </a:xfrm>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a:normAutofit lnSpcReduction="10000"/>
          </a:bodyPr>
          <a:lstStyle/>
          <a:p>
            <a:pPr marL="914400" lvl="2" indent="0">
              <a:buNone/>
            </a:pPr>
            <a:endParaRPr lang="en-US" sz="2800" i="1" dirty="0"/>
          </a:p>
          <a:p>
            <a:r>
              <a:rPr lang="en-US" i="1" dirty="0"/>
              <a:t>Water like other molecules, diffuses down its concentration gradient.</a:t>
            </a:r>
          </a:p>
          <a:p>
            <a:r>
              <a:rPr lang="en-US" i="1" dirty="0"/>
              <a:t>The diffusion of water molecules across a membrane is called </a:t>
            </a:r>
            <a:r>
              <a:rPr lang="en-US" b="1" i="1" dirty="0"/>
              <a:t>osmosis</a:t>
            </a:r>
            <a:endParaRPr lang="en-US" i="1" dirty="0"/>
          </a:p>
          <a:p>
            <a:endParaRPr lang="en-US" i="1" dirty="0"/>
          </a:p>
        </p:txBody>
      </p:sp>
    </p:spTree>
    <p:extLst>
      <p:ext uri="{BB962C8B-B14F-4D97-AF65-F5344CB8AC3E}">
        <p14:creationId xmlns:p14="http://schemas.microsoft.com/office/powerpoint/2010/main" val="3127276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A896629B-1763-483F-AF9F-769B5C1C11C1}"/>
              </a:ext>
            </a:extLst>
          </p:cNvPr>
          <p:cNvSpPr>
            <a:spLocks noGrp="1"/>
          </p:cNvSpPr>
          <p:nvPr>
            <p:ph type="title"/>
          </p:nvPr>
        </p:nvSpPr>
        <p:spPr>
          <a:xfrm>
            <a:off x="863029" y="1012004"/>
            <a:ext cx="3416158" cy="4795408"/>
          </a:xfrm>
        </p:spPr>
        <p:txBody>
          <a:bodyPr>
            <a:normAutofit/>
          </a:bodyPr>
          <a:lstStyle/>
          <a:p>
            <a:r>
              <a:rPr lang="en-US">
                <a:solidFill>
                  <a:srgbClr val="FFFFFF"/>
                </a:solidFill>
              </a:rPr>
              <a:t>Membrane Transport</a:t>
            </a:r>
          </a:p>
        </p:txBody>
      </p:sp>
      <p:graphicFrame>
        <p:nvGraphicFramePr>
          <p:cNvPr id="5" name="Content Placeholder 2">
            <a:extLst>
              <a:ext uri="{FF2B5EF4-FFF2-40B4-BE49-F238E27FC236}">
                <a16:creationId xmlns:a16="http://schemas.microsoft.com/office/drawing/2014/main" xmlns="" id="{697C473E-26FD-461B-8E6F-9B022F3C56BD}"/>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3449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96629B-1763-483F-AF9F-769B5C1C11C1}"/>
              </a:ext>
            </a:extLst>
          </p:cNvPr>
          <p:cNvSpPr>
            <a:spLocks noGrp="1"/>
          </p:cNvSpPr>
          <p:nvPr>
            <p:ph type="title"/>
          </p:nvPr>
        </p:nvSpPr>
        <p:spPr>
          <a:xfrm>
            <a:off x="838200" y="365126"/>
            <a:ext cx="10515600" cy="711200"/>
          </a:xfrm>
        </p:spPr>
        <p:style>
          <a:lnRef idx="1">
            <a:schemeClr val="accent4"/>
          </a:lnRef>
          <a:fillRef idx="2">
            <a:schemeClr val="accent4"/>
          </a:fillRef>
          <a:effectRef idx="1">
            <a:schemeClr val="accent4"/>
          </a:effectRef>
          <a:fontRef idx="minor">
            <a:schemeClr val="dk1"/>
          </a:fontRef>
        </p:style>
        <p:txBody>
          <a:bodyPr/>
          <a:lstStyle/>
          <a:p>
            <a:r>
              <a:rPr lang="en-US" dirty="0"/>
              <a:t>Membrane Transport – </a:t>
            </a:r>
            <a:r>
              <a:rPr lang="en-US" b="1" dirty="0"/>
              <a:t>active transport</a:t>
            </a:r>
            <a:endParaRPr lang="en-US" dirty="0"/>
          </a:p>
        </p:txBody>
      </p:sp>
      <p:sp>
        <p:nvSpPr>
          <p:cNvPr id="3" name="Content Placeholder 2">
            <a:extLst>
              <a:ext uri="{FF2B5EF4-FFF2-40B4-BE49-F238E27FC236}">
                <a16:creationId xmlns:a16="http://schemas.microsoft.com/office/drawing/2014/main" xmlns="" id="{D2DBABCB-B742-4434-A06A-B47AEE9DE56A}"/>
              </a:ext>
            </a:extLst>
          </p:cNvPr>
          <p:cNvSpPr>
            <a:spLocks noGrp="1"/>
          </p:cNvSpPr>
          <p:nvPr>
            <p:ph idx="1"/>
          </p:nvPr>
        </p:nvSpPr>
        <p:spPr>
          <a:xfrm>
            <a:off x="838200" y="1825625"/>
            <a:ext cx="3648075" cy="4351338"/>
          </a:xfrm>
        </p:spPr>
        <p:txBody>
          <a:bodyPr>
            <a:normAutofit/>
          </a:bodyPr>
          <a:lstStyle/>
          <a:p>
            <a:r>
              <a:rPr lang="en-US" b="1" dirty="0"/>
              <a:t>Active transport  - When </a:t>
            </a:r>
            <a:r>
              <a:rPr lang="en-US" dirty="0"/>
              <a:t>molecules are moved across the plasma membrane against their concentration gradient. </a:t>
            </a:r>
          </a:p>
          <a:p>
            <a:r>
              <a:rPr lang="en-US" dirty="0"/>
              <a:t>requires the use of energy</a:t>
            </a:r>
          </a:p>
        </p:txBody>
      </p:sp>
      <p:pic>
        <p:nvPicPr>
          <p:cNvPr id="5" name="Picture 4">
            <a:extLst>
              <a:ext uri="{FF2B5EF4-FFF2-40B4-BE49-F238E27FC236}">
                <a16:creationId xmlns:a16="http://schemas.microsoft.com/office/drawing/2014/main" xmlns="" id="{582829EB-D74B-4AE6-947C-B5ED39DF686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958383" y="1190625"/>
            <a:ext cx="7033592" cy="5514975"/>
          </a:xfrm>
          <a:prstGeom prst="rect">
            <a:avLst/>
          </a:prstGeom>
        </p:spPr>
      </p:pic>
      <p:sp>
        <p:nvSpPr>
          <p:cNvPr id="6" name="TextBox 5">
            <a:extLst>
              <a:ext uri="{FF2B5EF4-FFF2-40B4-BE49-F238E27FC236}">
                <a16:creationId xmlns:a16="http://schemas.microsoft.com/office/drawing/2014/main" xmlns="" id="{0EB8EE43-DD9C-4651-A8CC-AF041E6D1181}"/>
              </a:ext>
            </a:extLst>
          </p:cNvPr>
          <p:cNvSpPr txBox="1"/>
          <p:nvPr/>
        </p:nvSpPr>
        <p:spPr>
          <a:xfrm>
            <a:off x="5334001" y="6068968"/>
            <a:ext cx="66579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fanaticcook.blogspot.com/2013/06/how-calcium-is-absorbed.htm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sa/3.0/"/>
              </a:rPr>
              <a:t>CC BY-SA-NC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681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writing implement, stationary&#10;&#10;Description automatically generated">
            <a:extLst>
              <a:ext uri="{FF2B5EF4-FFF2-40B4-BE49-F238E27FC236}">
                <a16:creationId xmlns:a16="http://schemas.microsoft.com/office/drawing/2014/main" xmlns="" id="{5F678D90-A4EA-4F82-9308-1193EBE4F7E5}"/>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434" b="24566"/>
          <a:stretch/>
        </p:blipFill>
        <p:spPr>
          <a:xfrm>
            <a:off x="20" y="1"/>
            <a:ext cx="12191980" cy="6857999"/>
          </a:xfrm>
          <a:prstGeom prst="rect">
            <a:avLst/>
          </a:prstGeom>
        </p:spPr>
      </p:pic>
      <p:sp>
        <p:nvSpPr>
          <p:cNvPr id="2" name="Title 1">
            <a:extLst>
              <a:ext uri="{FF2B5EF4-FFF2-40B4-BE49-F238E27FC236}">
                <a16:creationId xmlns:a16="http://schemas.microsoft.com/office/drawing/2014/main" xmlns="" id="{A5B1B31A-A1A8-4109-9909-CB950D2C450A}"/>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Cells</a:t>
            </a:r>
          </a:p>
        </p:txBody>
      </p:sp>
      <p:cxnSp>
        <p:nvCxnSpPr>
          <p:cNvPr id="12" name="Straight Connector 11">
            <a:extLst>
              <a:ext uri="{FF2B5EF4-FFF2-40B4-BE49-F238E27FC236}">
                <a16:creationId xmlns:a16="http://schemas.microsoft.com/office/drawing/2014/main" xmlns=""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2908437F-FDE6-4FC7-A39D-1093E7E557EA}"/>
              </a:ext>
            </a:extLst>
          </p:cNvPr>
          <p:cNvSpPr>
            <a:spLocks noGrp="1"/>
          </p:cNvSpPr>
          <p:nvPr>
            <p:ph idx="1"/>
          </p:nvPr>
        </p:nvSpPr>
        <p:spPr>
          <a:xfrm>
            <a:off x="5155379" y="1065862"/>
            <a:ext cx="5744685" cy="4726276"/>
          </a:xfrm>
        </p:spPr>
        <p:txBody>
          <a:bodyPr anchor="ctr">
            <a:normAutofit/>
          </a:bodyPr>
          <a:lstStyle/>
          <a:p>
            <a:r>
              <a:rPr lang="en-US" sz="2000">
                <a:solidFill>
                  <a:srgbClr val="FFFFFF"/>
                </a:solidFill>
              </a:rPr>
              <a:t>The Cell is the fundamental unit of life!</a:t>
            </a:r>
          </a:p>
          <a:p>
            <a:r>
              <a:rPr lang="en-US" sz="2000">
                <a:solidFill>
                  <a:srgbClr val="FFFFFF"/>
                </a:solidFill>
              </a:rPr>
              <a:t>All living organisms are made up of one or more cells</a:t>
            </a:r>
          </a:p>
          <a:p>
            <a:pPr lvl="1"/>
            <a:r>
              <a:rPr lang="en-US" sz="2000">
                <a:solidFill>
                  <a:srgbClr val="FFFFFF"/>
                </a:solidFill>
              </a:rPr>
              <a:t>Single-celled organisms – amoebas, bacteria</a:t>
            </a:r>
          </a:p>
          <a:p>
            <a:pPr lvl="1"/>
            <a:r>
              <a:rPr lang="en-US" sz="2000">
                <a:solidFill>
                  <a:srgbClr val="FFFFFF"/>
                </a:solidFill>
              </a:rPr>
              <a:t>Multicellular organisms - trees, dogs, and humans</a:t>
            </a:r>
          </a:p>
          <a:p>
            <a:pPr lvl="1"/>
            <a:endParaRPr lang="en-US" sz="2000">
              <a:solidFill>
                <a:srgbClr val="FFFFFF"/>
              </a:solidFill>
            </a:endParaRPr>
          </a:p>
          <a:p>
            <a:pPr lvl="1"/>
            <a:r>
              <a:rPr lang="en-US" sz="2000">
                <a:solidFill>
                  <a:srgbClr val="FFFFFF"/>
                </a:solidFill>
              </a:rPr>
              <a:t>The human body has about </a:t>
            </a:r>
            <a:r>
              <a:rPr lang="en-US" sz="2000" i="1">
                <a:solidFill>
                  <a:srgbClr val="FFFFFF"/>
                </a:solidFill>
              </a:rPr>
              <a:t>100 trillion cells.</a:t>
            </a:r>
            <a:br>
              <a:rPr lang="en-US" sz="2000" i="1">
                <a:solidFill>
                  <a:srgbClr val="FFFFFF"/>
                </a:solidFill>
              </a:rPr>
            </a:br>
            <a:endParaRPr lang="en-US" sz="2000">
              <a:solidFill>
                <a:srgbClr val="FFFFFF"/>
              </a:solidFill>
            </a:endParaRPr>
          </a:p>
        </p:txBody>
      </p:sp>
    </p:spTree>
    <p:extLst>
      <p:ext uri="{BB962C8B-B14F-4D97-AF65-F5344CB8AC3E}">
        <p14:creationId xmlns:p14="http://schemas.microsoft.com/office/powerpoint/2010/main" val="219043157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96629B-1763-483F-AF9F-769B5C1C11C1}"/>
              </a:ext>
            </a:extLst>
          </p:cNvPr>
          <p:cNvSpPr>
            <a:spLocks noGrp="1"/>
          </p:cNvSpPr>
          <p:nvPr>
            <p:ph type="title"/>
          </p:nvPr>
        </p:nvSpPr>
        <p:spPr>
          <a:xfrm>
            <a:off x="648929" y="629266"/>
            <a:ext cx="3667039" cy="1676603"/>
          </a:xfrm>
        </p:spPr>
        <p:txBody>
          <a:bodyPr>
            <a:normAutofit/>
          </a:bodyPr>
          <a:lstStyle/>
          <a:p>
            <a:r>
              <a:rPr lang="en-US" sz="3700"/>
              <a:t>Active Transport – </a:t>
            </a:r>
            <a:r>
              <a:rPr lang="en-US" sz="3700" b="1"/>
              <a:t>vesicular transport (bulk transport) </a:t>
            </a:r>
          </a:p>
        </p:txBody>
      </p:sp>
      <p:sp>
        <p:nvSpPr>
          <p:cNvPr id="3" name="Content Placeholder 2">
            <a:extLst>
              <a:ext uri="{FF2B5EF4-FFF2-40B4-BE49-F238E27FC236}">
                <a16:creationId xmlns:a16="http://schemas.microsoft.com/office/drawing/2014/main" xmlns="" id="{D2DBABCB-B742-4434-A06A-B47AEE9DE56A}"/>
              </a:ext>
            </a:extLst>
          </p:cNvPr>
          <p:cNvSpPr>
            <a:spLocks noGrp="1"/>
          </p:cNvSpPr>
          <p:nvPr>
            <p:ph idx="1"/>
          </p:nvPr>
        </p:nvSpPr>
        <p:spPr>
          <a:xfrm>
            <a:off x="648930" y="2438400"/>
            <a:ext cx="3667037" cy="3785419"/>
          </a:xfrm>
        </p:spPr>
        <p:txBody>
          <a:bodyPr>
            <a:normAutofit/>
          </a:bodyPr>
          <a:lstStyle/>
          <a:p>
            <a:r>
              <a:rPr lang="en-US" sz="1800" b="1"/>
              <a:t>vesicular transport (bulk transport) – when </a:t>
            </a:r>
            <a:r>
              <a:rPr lang="en-US" sz="1800"/>
              <a:t>large molecules (macromolecules) or particles are actively transported through the plasma membrane by the use of vesciles. </a:t>
            </a:r>
          </a:p>
          <a:p>
            <a:r>
              <a:rPr lang="en-US" sz="1800"/>
              <a:t>Two general types of bulk transport, endocytosis (taking thing INTO the cell) and exocytosis (moving things OUT OF the cell)</a:t>
            </a:r>
          </a:p>
        </p:txBody>
      </p:sp>
      <p:pic>
        <p:nvPicPr>
          <p:cNvPr id="5" name="Picture 4">
            <a:extLst>
              <a:ext uri="{FF2B5EF4-FFF2-40B4-BE49-F238E27FC236}">
                <a16:creationId xmlns:a16="http://schemas.microsoft.com/office/drawing/2014/main" xmlns="" id="{27CA529A-215E-4879-841C-728F7E3A900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r="7004" b="1"/>
          <a:stretch/>
        </p:blipFill>
        <p:spPr>
          <a:xfrm>
            <a:off x="4636008" y="640082"/>
            <a:ext cx="6916329" cy="5577837"/>
          </a:xfrm>
          <a:prstGeom prst="rect">
            <a:avLst/>
          </a:prstGeom>
          <a:effectLst/>
        </p:spPr>
      </p:pic>
    </p:spTree>
    <p:extLst>
      <p:ext uri="{BB962C8B-B14F-4D97-AF65-F5344CB8AC3E}">
        <p14:creationId xmlns:p14="http://schemas.microsoft.com/office/powerpoint/2010/main" val="2442277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C7FA33FF-088D-4F16-95A2-2C64D353DE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A376EFB1-01CF-419F-ABF1-2AF02BBFC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50604" y="0"/>
            <a:ext cx="6141396"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FF9DEA15-78BD-4750-AA18-B9F28A6D5A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6F0C63A1-5202-49C4-B692-A94464BC2D68}"/>
              </a:ext>
            </a:extLst>
          </p:cNvPr>
          <p:cNvSpPr>
            <a:spLocks noGrp="1"/>
          </p:cNvSpPr>
          <p:nvPr>
            <p:ph type="title"/>
          </p:nvPr>
        </p:nvSpPr>
        <p:spPr>
          <a:xfrm>
            <a:off x="6392598" y="640263"/>
            <a:ext cx="5221266" cy="1344975"/>
          </a:xfrm>
        </p:spPr>
        <p:txBody>
          <a:bodyPr>
            <a:normAutofit/>
          </a:bodyPr>
          <a:lstStyle/>
          <a:p>
            <a:r>
              <a:rPr lang="en-US" sz="4000" b="1"/>
              <a:t>Endocytosis</a:t>
            </a:r>
            <a:endParaRPr lang="en-US" sz="4000"/>
          </a:p>
        </p:txBody>
      </p:sp>
      <p:pic>
        <p:nvPicPr>
          <p:cNvPr id="5" name="Picture 4" descr="A close up of a mans face&#10;&#10;Description automatically generated">
            <a:extLst>
              <a:ext uri="{FF2B5EF4-FFF2-40B4-BE49-F238E27FC236}">
                <a16:creationId xmlns:a16="http://schemas.microsoft.com/office/drawing/2014/main" xmlns="" id="{0AD2FCD6-AE9A-4972-891E-542A07C948D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84632" y="794969"/>
            <a:ext cx="5126736" cy="5112612"/>
          </a:xfrm>
          <a:prstGeom prst="rect">
            <a:avLst/>
          </a:prstGeom>
        </p:spPr>
      </p:pic>
      <p:sp>
        <p:nvSpPr>
          <p:cNvPr id="3" name="Content Placeholder 2">
            <a:extLst>
              <a:ext uri="{FF2B5EF4-FFF2-40B4-BE49-F238E27FC236}">
                <a16:creationId xmlns:a16="http://schemas.microsoft.com/office/drawing/2014/main" xmlns="" id="{52E36C53-1DA4-4CB1-8660-BA9E4BD1BFF2}"/>
              </a:ext>
            </a:extLst>
          </p:cNvPr>
          <p:cNvSpPr>
            <a:spLocks noGrp="1"/>
          </p:cNvSpPr>
          <p:nvPr>
            <p:ph idx="1"/>
          </p:nvPr>
        </p:nvSpPr>
        <p:spPr>
          <a:xfrm>
            <a:off x="6391903" y="2121763"/>
            <a:ext cx="5235490" cy="3773010"/>
          </a:xfrm>
        </p:spPr>
        <p:txBody>
          <a:bodyPr>
            <a:normAutofit/>
          </a:bodyPr>
          <a:lstStyle/>
          <a:p>
            <a:pPr lvl="1"/>
            <a:r>
              <a:rPr lang="en-US" sz="1600" b="1"/>
              <a:t>Endocytosis </a:t>
            </a:r>
            <a:r>
              <a:rPr lang="en-US" sz="1600"/>
              <a:t>- is the mechanism by which large particles and macromolecules </a:t>
            </a:r>
            <a:r>
              <a:rPr lang="en-US" sz="1600" i="1"/>
              <a:t>enter </a:t>
            </a:r>
            <a:r>
              <a:rPr lang="en-US" sz="1600"/>
              <a:t>cells</a:t>
            </a:r>
          </a:p>
          <a:p>
            <a:pPr lvl="2"/>
            <a:r>
              <a:rPr lang="en-US" sz="1600"/>
              <a:t>The substance to be taken into the cell is enclosed by an infolding part of the plasma membrane. </a:t>
            </a:r>
          </a:p>
          <a:p>
            <a:pPr lvl="2"/>
            <a:r>
              <a:rPr lang="en-US" sz="1600"/>
              <a:t>Forms a membrane-walled sac called a </a:t>
            </a:r>
            <a:r>
              <a:rPr lang="en-US" sz="1600" b="1"/>
              <a:t>vesicle. </a:t>
            </a:r>
          </a:p>
          <a:p>
            <a:pPr lvl="2"/>
            <a:r>
              <a:rPr lang="en-US" sz="1600"/>
              <a:t>The membranous vesicle is pinched off from the plasma membrane and moves into the cytoplasm.</a:t>
            </a:r>
          </a:p>
          <a:p>
            <a:pPr lvl="2"/>
            <a:endParaRPr lang="en-US" sz="1600"/>
          </a:p>
          <a:p>
            <a:pPr lvl="1"/>
            <a:r>
              <a:rPr lang="en-US" sz="1600"/>
              <a:t>Three types of endocytosis are recognized: </a:t>
            </a:r>
          </a:p>
          <a:p>
            <a:pPr marL="1371600" lvl="2" indent="-457200">
              <a:buFont typeface="+mj-lt"/>
              <a:buAutoNum type="arabicPeriod"/>
            </a:pPr>
            <a:r>
              <a:rPr lang="en-US" sz="1600"/>
              <a:t>Phagocytosis</a:t>
            </a:r>
          </a:p>
          <a:p>
            <a:pPr marL="1371600" lvl="2" indent="-457200">
              <a:buFont typeface="+mj-lt"/>
              <a:buAutoNum type="arabicPeriod"/>
            </a:pPr>
            <a:r>
              <a:rPr lang="en-US" sz="1600"/>
              <a:t>Pinocytosis</a:t>
            </a:r>
          </a:p>
          <a:p>
            <a:pPr marL="1371600" lvl="2" indent="-457200">
              <a:buFont typeface="+mj-lt"/>
              <a:buAutoNum type="arabicPeriod"/>
            </a:pPr>
            <a:r>
              <a:rPr lang="en-US" sz="1600"/>
              <a:t>Receptor-mediated endocytosis</a:t>
            </a:r>
          </a:p>
          <a:p>
            <a:pPr marL="914400" lvl="2" indent="0">
              <a:buNone/>
            </a:pPr>
            <a:endParaRPr lang="en-US" sz="1600"/>
          </a:p>
          <a:p>
            <a:endParaRPr lang="en-US" sz="1600"/>
          </a:p>
        </p:txBody>
      </p:sp>
    </p:spTree>
    <p:extLst>
      <p:ext uri="{BB962C8B-B14F-4D97-AF65-F5344CB8AC3E}">
        <p14:creationId xmlns:p14="http://schemas.microsoft.com/office/powerpoint/2010/main" val="291481372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96629B-1763-483F-AF9F-769B5C1C11C1}"/>
              </a:ext>
            </a:extLst>
          </p:cNvPr>
          <p:cNvSpPr>
            <a:spLocks noGrp="1"/>
          </p:cNvSpPr>
          <p:nvPr>
            <p:ph type="title"/>
          </p:nvPr>
        </p:nvSpPr>
        <p:spPr>
          <a:xfrm>
            <a:off x="648929" y="629266"/>
            <a:ext cx="5127031" cy="1676603"/>
          </a:xfrm>
        </p:spPr>
        <p:txBody>
          <a:bodyPr>
            <a:normAutofit/>
          </a:bodyPr>
          <a:lstStyle/>
          <a:p>
            <a:r>
              <a:rPr lang="en-US" dirty="0"/>
              <a:t>types of endocytosis– </a:t>
            </a:r>
            <a:r>
              <a:rPr lang="en-US" b="1" dirty="0"/>
              <a:t>Phagocytosis</a:t>
            </a:r>
          </a:p>
        </p:txBody>
      </p:sp>
      <p:sp>
        <p:nvSpPr>
          <p:cNvPr id="3" name="Content Placeholder 2">
            <a:extLst>
              <a:ext uri="{FF2B5EF4-FFF2-40B4-BE49-F238E27FC236}">
                <a16:creationId xmlns:a16="http://schemas.microsoft.com/office/drawing/2014/main" xmlns="" id="{D2DBABCB-B742-4434-A06A-B47AEE9DE56A}"/>
              </a:ext>
            </a:extLst>
          </p:cNvPr>
          <p:cNvSpPr>
            <a:spLocks noGrp="1"/>
          </p:cNvSpPr>
          <p:nvPr>
            <p:ph idx="1"/>
          </p:nvPr>
        </p:nvSpPr>
        <p:spPr>
          <a:xfrm>
            <a:off x="325080" y="3429000"/>
            <a:ext cx="8533170" cy="2966269"/>
          </a:xfrm>
        </p:spPr>
        <p:txBody>
          <a:bodyPr>
            <a:normAutofit fontScale="92500" lnSpcReduction="10000"/>
          </a:bodyPr>
          <a:lstStyle/>
          <a:p>
            <a:pPr marL="0" indent="0">
              <a:buNone/>
            </a:pPr>
            <a:r>
              <a:rPr lang="en-US" sz="3200" b="1" dirty="0"/>
              <a:t>Phagocytosis</a:t>
            </a:r>
          </a:p>
          <a:p>
            <a:r>
              <a:rPr lang="en-US" sz="3200" dirty="0"/>
              <a:t>The cell engulfs a large particle by forming projecting pseudopods (”false feet”) around it and enclosing it within a membrane sac called a </a:t>
            </a:r>
            <a:r>
              <a:rPr lang="en-US" sz="3200" b="1" dirty="0"/>
              <a:t>phagosome</a:t>
            </a:r>
            <a:r>
              <a:rPr lang="en-US" sz="3200" dirty="0"/>
              <a:t>.</a:t>
            </a:r>
          </a:p>
          <a:p>
            <a:r>
              <a:rPr lang="en-US" sz="3200" dirty="0"/>
              <a:t>The phagosome then combines with a lysosome, and its contents are digested.</a:t>
            </a:r>
          </a:p>
        </p:txBody>
      </p:sp>
      <p:pic>
        <p:nvPicPr>
          <p:cNvPr id="4" name="Picture 3">
            <a:extLst>
              <a:ext uri="{FF2B5EF4-FFF2-40B4-BE49-F238E27FC236}">
                <a16:creationId xmlns:a16="http://schemas.microsoft.com/office/drawing/2014/main" xmlns="" id="{8D5E3892-579C-4F1D-A6AB-6E9D93ACD500}"/>
              </a:ext>
            </a:extLst>
          </p:cNvPr>
          <p:cNvPicPr>
            <a:picLocks noChangeAspect="1"/>
          </p:cNvPicPr>
          <p:nvPr/>
        </p:nvPicPr>
        <p:blipFill rotWithShape="1">
          <a:blip r:embed="rId2"/>
          <a:srcRect t="5584" r="1" b="1"/>
          <a:stretch/>
        </p:blipFill>
        <p:spPr>
          <a:xfrm>
            <a:off x="9182100" y="3474858"/>
            <a:ext cx="3009899" cy="3383142"/>
          </a:xfrm>
          <a:prstGeom prst="rect">
            <a:avLst/>
          </a:prstGeom>
          <a:effectLst/>
        </p:spPr>
      </p:pic>
      <p:pic>
        <p:nvPicPr>
          <p:cNvPr id="9" name="Picture 8">
            <a:extLst>
              <a:ext uri="{FF2B5EF4-FFF2-40B4-BE49-F238E27FC236}">
                <a16:creationId xmlns:a16="http://schemas.microsoft.com/office/drawing/2014/main" xmlns="" id="{DAEFDC97-D5D1-4787-ACCA-413B545A4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576" y="0"/>
            <a:ext cx="6101423" cy="3429000"/>
          </a:xfrm>
          <a:prstGeom prst="rect">
            <a:avLst/>
          </a:prstGeom>
        </p:spPr>
      </p:pic>
    </p:spTree>
    <p:extLst>
      <p:ext uri="{BB962C8B-B14F-4D97-AF65-F5344CB8AC3E}">
        <p14:creationId xmlns:p14="http://schemas.microsoft.com/office/powerpoint/2010/main" val="1588541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342B266-2A10-435E-A543-5628043623EE}"/>
              </a:ext>
            </a:extLst>
          </p:cNvPr>
          <p:cNvPicPr>
            <a:picLocks noChangeAspect="1"/>
          </p:cNvPicPr>
          <p:nvPr/>
        </p:nvPicPr>
        <p:blipFill rotWithShape="1">
          <a:blip r:embed="rId2">
            <a:alphaModFix/>
          </a:blip>
          <a:srcRect l="3880"/>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xmlns="" id="{A896629B-1763-483F-AF9F-769B5C1C11C1}"/>
              </a:ext>
            </a:extLst>
          </p:cNvPr>
          <p:cNvSpPr>
            <a:spLocks noGrp="1"/>
          </p:cNvSpPr>
          <p:nvPr>
            <p:ph type="title"/>
          </p:nvPr>
        </p:nvSpPr>
        <p:spPr>
          <a:xfrm>
            <a:off x="804998" y="798445"/>
            <a:ext cx="4803636" cy="1311664"/>
          </a:xfrm>
        </p:spPr>
        <p:txBody>
          <a:bodyPr>
            <a:normAutofit/>
          </a:bodyPr>
          <a:lstStyle/>
          <a:p>
            <a:r>
              <a:rPr lang="en-US" sz="4100">
                <a:solidFill>
                  <a:srgbClr val="000000"/>
                </a:solidFill>
              </a:rPr>
              <a:t>types of endocytosis– </a:t>
            </a:r>
            <a:r>
              <a:rPr lang="en-US" sz="4100" b="1">
                <a:solidFill>
                  <a:srgbClr val="000000"/>
                </a:solidFill>
              </a:rPr>
              <a:t>Pinocytosis</a:t>
            </a:r>
          </a:p>
        </p:txBody>
      </p:sp>
      <p:sp>
        <p:nvSpPr>
          <p:cNvPr id="3" name="Content Placeholder 2">
            <a:extLst>
              <a:ext uri="{FF2B5EF4-FFF2-40B4-BE49-F238E27FC236}">
                <a16:creationId xmlns:a16="http://schemas.microsoft.com/office/drawing/2014/main" xmlns="" id="{D2DBABCB-B742-4434-A06A-B47AEE9DE56A}"/>
              </a:ext>
            </a:extLst>
          </p:cNvPr>
          <p:cNvSpPr>
            <a:spLocks noGrp="1"/>
          </p:cNvSpPr>
          <p:nvPr>
            <p:ph idx="1"/>
          </p:nvPr>
        </p:nvSpPr>
        <p:spPr>
          <a:xfrm>
            <a:off x="804997" y="2272143"/>
            <a:ext cx="4706803" cy="3788830"/>
          </a:xfrm>
        </p:spPr>
        <p:txBody>
          <a:bodyPr anchor="ctr">
            <a:normAutofit/>
          </a:bodyPr>
          <a:lstStyle/>
          <a:p>
            <a:pPr marL="0" indent="0">
              <a:buNone/>
            </a:pPr>
            <a:r>
              <a:rPr lang="en-US" sz="2000" b="1">
                <a:solidFill>
                  <a:srgbClr val="000000"/>
                </a:solidFill>
              </a:rPr>
              <a:t>Pinocytosis</a:t>
            </a:r>
          </a:p>
          <a:p>
            <a:r>
              <a:rPr lang="en-US" sz="2000">
                <a:solidFill>
                  <a:srgbClr val="000000"/>
                </a:solidFill>
              </a:rPr>
              <a:t>Infolding of the plasma membrane carries a drop of extracellular fluid containing solutes into the cell in a tiny membrane-bound vesicle.</a:t>
            </a:r>
          </a:p>
          <a:p>
            <a:r>
              <a:rPr lang="en-US" sz="2000">
                <a:solidFill>
                  <a:srgbClr val="000000"/>
                </a:solidFill>
              </a:rPr>
              <a:t>No receptors are used, so the process is nonspecific.</a:t>
            </a:r>
          </a:p>
        </p:txBody>
      </p:sp>
    </p:spTree>
    <p:extLst>
      <p:ext uri="{BB962C8B-B14F-4D97-AF65-F5344CB8AC3E}">
        <p14:creationId xmlns:p14="http://schemas.microsoft.com/office/powerpoint/2010/main" val="262166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96629B-1763-483F-AF9F-769B5C1C11C1}"/>
              </a:ext>
            </a:extLst>
          </p:cNvPr>
          <p:cNvSpPr>
            <a:spLocks noGrp="1"/>
          </p:cNvSpPr>
          <p:nvPr>
            <p:ph type="title"/>
          </p:nvPr>
        </p:nvSpPr>
        <p:spPr>
          <a:xfrm>
            <a:off x="960100" y="978102"/>
            <a:ext cx="10588434" cy="1062644"/>
          </a:xfrm>
        </p:spPr>
        <p:txBody>
          <a:bodyPr anchor="b">
            <a:normAutofit/>
          </a:bodyPr>
          <a:lstStyle/>
          <a:p>
            <a:r>
              <a:rPr lang="en-US" sz="3400"/>
              <a:t>types of endocytosis – </a:t>
            </a:r>
            <a:r>
              <a:rPr lang="en-US" sz="3400" b="1"/>
              <a:t>Receptor-mediated</a:t>
            </a:r>
            <a:br>
              <a:rPr lang="en-US" sz="3400" b="1"/>
            </a:br>
            <a:r>
              <a:rPr lang="en-US" sz="3400" b="1"/>
              <a:t>endocytosis</a:t>
            </a:r>
          </a:p>
        </p:txBody>
      </p:sp>
      <p:cxnSp>
        <p:nvCxnSpPr>
          <p:cNvPr id="11" name="Straight Connector 10">
            <a:extLst>
              <a:ext uri="{FF2B5EF4-FFF2-40B4-BE49-F238E27FC236}">
                <a16:creationId xmlns:a16="http://schemas.microsoft.com/office/drawing/2014/main" xmlns="" id="{39B7FDC9-F0CE-43A7-9F2A-83DD09DC345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close up of a logo&#10;&#10;Description automatically generated">
            <a:extLst>
              <a:ext uri="{FF2B5EF4-FFF2-40B4-BE49-F238E27FC236}">
                <a16:creationId xmlns:a16="http://schemas.microsoft.com/office/drawing/2014/main" xmlns="" id="{CAB05753-F8B1-42DA-9337-46CE3FAE5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616" y="2811104"/>
            <a:ext cx="3305294" cy="2928114"/>
          </a:xfrm>
          <a:prstGeom prst="rect">
            <a:avLst/>
          </a:prstGeom>
        </p:spPr>
      </p:pic>
      <p:sp>
        <p:nvSpPr>
          <p:cNvPr id="3" name="Content Placeholder 2">
            <a:extLst>
              <a:ext uri="{FF2B5EF4-FFF2-40B4-BE49-F238E27FC236}">
                <a16:creationId xmlns:a16="http://schemas.microsoft.com/office/drawing/2014/main" xmlns="" id="{D2DBABCB-B742-4434-A06A-B47AEE9DE56A}"/>
              </a:ext>
            </a:extLst>
          </p:cNvPr>
          <p:cNvSpPr>
            <a:spLocks noGrp="1"/>
          </p:cNvSpPr>
          <p:nvPr>
            <p:ph idx="1"/>
          </p:nvPr>
        </p:nvSpPr>
        <p:spPr>
          <a:xfrm>
            <a:off x="4955354" y="2682433"/>
            <a:ext cx="6282169" cy="3215749"/>
          </a:xfrm>
        </p:spPr>
        <p:txBody>
          <a:bodyPr>
            <a:normAutofit fontScale="92500" lnSpcReduction="20000"/>
          </a:bodyPr>
          <a:lstStyle/>
          <a:p>
            <a:pPr marL="0" indent="0">
              <a:buNone/>
            </a:pPr>
            <a:r>
              <a:rPr lang="en-US" sz="4000" b="1" dirty="0"/>
              <a:t>Receptor-mediated endocytosis</a:t>
            </a:r>
          </a:p>
          <a:p>
            <a:r>
              <a:rPr lang="en-US" sz="4000" dirty="0"/>
              <a:t>Extracellular substances must bind to specific receptor, enabling the cell to ingest to take up the substance via creating vesicles. </a:t>
            </a:r>
          </a:p>
        </p:txBody>
      </p:sp>
    </p:spTree>
    <p:extLst>
      <p:ext uri="{BB962C8B-B14F-4D97-AF65-F5344CB8AC3E}">
        <p14:creationId xmlns:p14="http://schemas.microsoft.com/office/powerpoint/2010/main" val="971881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CE5BAF-C7E4-4FA9-A199-B9D8A4181F1A}"/>
              </a:ext>
            </a:extLst>
          </p:cNvPr>
          <p:cNvSpPr>
            <a:spLocks noGrp="1"/>
          </p:cNvSpPr>
          <p:nvPr>
            <p:ph type="title"/>
          </p:nvPr>
        </p:nvSpPr>
        <p:spPr>
          <a:xfrm>
            <a:off x="960100" y="978102"/>
            <a:ext cx="10588434" cy="1062644"/>
          </a:xfrm>
        </p:spPr>
        <p:txBody>
          <a:bodyPr anchor="b">
            <a:normAutofit/>
          </a:bodyPr>
          <a:lstStyle/>
          <a:p>
            <a:r>
              <a:rPr lang="en-US" b="1" dirty="0"/>
              <a:t>Exocytosis</a:t>
            </a:r>
            <a:endParaRPr lang="en-US" dirty="0"/>
          </a:p>
        </p:txBody>
      </p:sp>
      <p:cxnSp>
        <p:nvCxnSpPr>
          <p:cNvPr id="10" name="Straight Connector 9">
            <a:extLst>
              <a:ext uri="{FF2B5EF4-FFF2-40B4-BE49-F238E27FC236}">
                <a16:creationId xmlns:a16="http://schemas.microsoft.com/office/drawing/2014/main" xmlns="" id="{39B7FDC9-F0CE-43A7-9F2A-83DD09DC345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device&#10;&#10;Description automatically generated">
            <a:extLst>
              <a:ext uri="{FF2B5EF4-FFF2-40B4-BE49-F238E27FC236}">
                <a16:creationId xmlns:a16="http://schemas.microsoft.com/office/drawing/2014/main" xmlns="" id="{6E3767CB-CFD9-4200-ADD0-B2DCE601A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386" y="2811104"/>
            <a:ext cx="2625754" cy="2928114"/>
          </a:xfrm>
          <a:prstGeom prst="rect">
            <a:avLst/>
          </a:prstGeom>
        </p:spPr>
      </p:pic>
      <p:sp>
        <p:nvSpPr>
          <p:cNvPr id="3" name="Content Placeholder 2">
            <a:extLst>
              <a:ext uri="{FF2B5EF4-FFF2-40B4-BE49-F238E27FC236}">
                <a16:creationId xmlns:a16="http://schemas.microsoft.com/office/drawing/2014/main" xmlns="" id="{8F73AB5D-2238-404E-B26A-D9B18B880156}"/>
              </a:ext>
            </a:extLst>
          </p:cNvPr>
          <p:cNvSpPr>
            <a:spLocks noGrp="1"/>
          </p:cNvSpPr>
          <p:nvPr>
            <p:ph idx="1"/>
          </p:nvPr>
        </p:nvSpPr>
        <p:spPr>
          <a:xfrm>
            <a:off x="4955354" y="2682433"/>
            <a:ext cx="6282169" cy="3215749"/>
          </a:xfrm>
        </p:spPr>
        <p:txBody>
          <a:bodyPr>
            <a:normAutofit/>
          </a:bodyPr>
          <a:lstStyle/>
          <a:p>
            <a:r>
              <a:rPr lang="en-US" sz="2400" b="1"/>
              <a:t>Exocytosis </a:t>
            </a:r>
            <a:r>
              <a:rPr lang="en-US" sz="2400"/>
              <a:t>( moves substances “out of the cell”)</a:t>
            </a:r>
          </a:p>
          <a:p>
            <a:pPr lvl="1"/>
            <a:r>
              <a:rPr lang="en-US" dirty="0"/>
              <a:t>Requires energy</a:t>
            </a:r>
          </a:p>
          <a:p>
            <a:pPr lvl="1"/>
            <a:r>
              <a:rPr lang="en-US" dirty="0"/>
              <a:t>moves from the cytoplasm to the outside of the cell. </a:t>
            </a:r>
          </a:p>
          <a:p>
            <a:pPr lvl="1"/>
            <a:r>
              <a:rPr lang="en-US" dirty="0"/>
              <a:t>Requires energy</a:t>
            </a:r>
          </a:p>
          <a:p>
            <a:pPr lvl="1"/>
            <a:r>
              <a:rPr lang="en-US" dirty="0"/>
              <a:t>Exocytosis is used in secretion of substances or the release of molecules</a:t>
            </a:r>
          </a:p>
        </p:txBody>
      </p:sp>
    </p:spTree>
    <p:extLst>
      <p:ext uri="{BB962C8B-B14F-4D97-AF65-F5344CB8AC3E}">
        <p14:creationId xmlns:p14="http://schemas.microsoft.com/office/powerpoint/2010/main" val="3316071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B3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xmlns="" id="{EA88D871-AF6F-4CAF-BBB9-D91EA7A290CC}"/>
              </a:ext>
            </a:extLst>
          </p:cNvPr>
          <p:cNvPicPr>
            <a:picLocks noGrp="1" noChangeAspect="1"/>
          </p:cNvPicPr>
          <p:nvPr>
            <p:ph idx="1"/>
          </p:nvPr>
        </p:nvPicPr>
        <p:blipFill>
          <a:blip r:embed="rId2"/>
          <a:stretch>
            <a:fillRect/>
          </a:stretch>
        </p:blipFill>
        <p:spPr>
          <a:xfrm>
            <a:off x="864951" y="643467"/>
            <a:ext cx="10462097" cy="5571066"/>
          </a:xfrm>
          <a:prstGeom prst="rect">
            <a:avLst/>
          </a:prstGeom>
        </p:spPr>
      </p:pic>
    </p:spTree>
    <p:extLst>
      <p:ext uri="{BB962C8B-B14F-4D97-AF65-F5344CB8AC3E}">
        <p14:creationId xmlns:p14="http://schemas.microsoft.com/office/powerpoint/2010/main" val="1586286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64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xmlns="" id="{1A3E6796-3516-40B4-A31D-94DC3423A1FE}"/>
              </a:ext>
            </a:extLst>
          </p:cNvPr>
          <p:cNvPicPr>
            <a:picLocks noGrp="1" noChangeAspect="1"/>
          </p:cNvPicPr>
          <p:nvPr>
            <p:ph idx="1"/>
          </p:nvPr>
        </p:nvPicPr>
        <p:blipFill>
          <a:blip r:embed="rId2"/>
          <a:stretch>
            <a:fillRect/>
          </a:stretch>
        </p:blipFill>
        <p:spPr>
          <a:xfrm>
            <a:off x="643467" y="961729"/>
            <a:ext cx="10905066" cy="4934542"/>
          </a:xfrm>
          <a:prstGeom prst="rect">
            <a:avLst/>
          </a:prstGeom>
        </p:spPr>
      </p:pic>
    </p:spTree>
    <p:extLst>
      <p:ext uri="{BB962C8B-B14F-4D97-AF65-F5344CB8AC3E}">
        <p14:creationId xmlns:p14="http://schemas.microsoft.com/office/powerpoint/2010/main" val="4212587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786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xmlns="" id="{B86B8FAF-8BA4-4A54-A8E7-613FCBAC0D0C}"/>
              </a:ext>
            </a:extLst>
          </p:cNvPr>
          <p:cNvPicPr>
            <a:picLocks noGrp="1" noChangeAspect="1"/>
          </p:cNvPicPr>
          <p:nvPr>
            <p:ph idx="1"/>
          </p:nvPr>
        </p:nvPicPr>
        <p:blipFill>
          <a:blip r:embed="rId2"/>
          <a:stretch>
            <a:fillRect/>
          </a:stretch>
        </p:blipFill>
        <p:spPr>
          <a:xfrm>
            <a:off x="643467" y="1016254"/>
            <a:ext cx="10905066" cy="4825491"/>
          </a:xfrm>
          <a:prstGeom prst="rect">
            <a:avLst/>
          </a:prstGeom>
        </p:spPr>
      </p:pic>
    </p:spTree>
    <p:extLst>
      <p:ext uri="{BB962C8B-B14F-4D97-AF65-F5344CB8AC3E}">
        <p14:creationId xmlns:p14="http://schemas.microsoft.com/office/powerpoint/2010/main" val="713484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657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xmlns="" id="{F2B55563-E291-4EDB-B28D-C8EE963EC987}"/>
              </a:ext>
            </a:extLst>
          </p:cNvPr>
          <p:cNvPicPr>
            <a:picLocks noGrp="1" noChangeAspect="1"/>
          </p:cNvPicPr>
          <p:nvPr>
            <p:ph idx="1"/>
          </p:nvPr>
        </p:nvPicPr>
        <p:blipFill>
          <a:blip r:embed="rId2"/>
          <a:stretch>
            <a:fillRect/>
          </a:stretch>
        </p:blipFill>
        <p:spPr>
          <a:xfrm>
            <a:off x="643467" y="1043516"/>
            <a:ext cx="10905066" cy="4770967"/>
          </a:xfrm>
          <a:prstGeom prst="rect">
            <a:avLst/>
          </a:prstGeom>
        </p:spPr>
      </p:pic>
    </p:spTree>
    <p:extLst>
      <p:ext uri="{BB962C8B-B14F-4D97-AF65-F5344CB8AC3E}">
        <p14:creationId xmlns:p14="http://schemas.microsoft.com/office/powerpoint/2010/main" val="1614420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fungus, nature, yeast, rain&#10;&#10;Description automatically generated">
            <a:extLst>
              <a:ext uri="{FF2B5EF4-FFF2-40B4-BE49-F238E27FC236}">
                <a16:creationId xmlns:a16="http://schemas.microsoft.com/office/drawing/2014/main" xmlns="" id="{F72B75B0-EE31-4C41-8F4E-1022B6261E5B}"/>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12794" b="13193"/>
          <a:stretch/>
        </p:blipFill>
        <p:spPr>
          <a:xfrm>
            <a:off x="20" y="1"/>
            <a:ext cx="12191980" cy="6857999"/>
          </a:xfrm>
          <a:prstGeom prst="rect">
            <a:avLst/>
          </a:prstGeom>
        </p:spPr>
      </p:pic>
      <p:sp>
        <p:nvSpPr>
          <p:cNvPr id="2" name="Title 1">
            <a:extLst>
              <a:ext uri="{FF2B5EF4-FFF2-40B4-BE49-F238E27FC236}">
                <a16:creationId xmlns:a16="http://schemas.microsoft.com/office/drawing/2014/main" xmlns="" id="{41C78B77-94DE-40A2-8310-0696C5215A05}"/>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Cells</a:t>
            </a:r>
          </a:p>
        </p:txBody>
      </p:sp>
      <p:cxnSp>
        <p:nvCxnSpPr>
          <p:cNvPr id="17" name="Straight Connector 16">
            <a:extLst>
              <a:ext uri="{FF2B5EF4-FFF2-40B4-BE49-F238E27FC236}">
                <a16:creationId xmlns:a16="http://schemas.microsoft.com/office/drawing/2014/main" xmlns=""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E44599C5-C4EB-42D7-9A8E-BDA5CB12FEF8}"/>
              </a:ext>
            </a:extLst>
          </p:cNvPr>
          <p:cNvSpPr>
            <a:spLocks noGrp="1"/>
          </p:cNvSpPr>
          <p:nvPr>
            <p:ph idx="1"/>
          </p:nvPr>
        </p:nvSpPr>
        <p:spPr>
          <a:xfrm>
            <a:off x="5155379" y="1065862"/>
            <a:ext cx="5744685" cy="4726276"/>
          </a:xfrm>
        </p:spPr>
        <p:txBody>
          <a:bodyPr anchor="ctr">
            <a:normAutofit/>
          </a:bodyPr>
          <a:lstStyle/>
          <a:p>
            <a:r>
              <a:rPr lang="en-US" sz="2000">
                <a:solidFill>
                  <a:srgbClr val="FFFFFF"/>
                </a:solidFill>
              </a:rPr>
              <a:t>Each cell performs all the functions necessary to sustain life. </a:t>
            </a:r>
          </a:p>
          <a:p>
            <a:r>
              <a:rPr lang="en-US" sz="2000">
                <a:solidFill>
                  <a:srgbClr val="FFFFFF"/>
                </a:solidFill>
              </a:rPr>
              <a:t>Each cell can:</a:t>
            </a:r>
          </a:p>
          <a:p>
            <a:pPr lvl="1"/>
            <a:r>
              <a:rPr lang="en-US" sz="2000">
                <a:solidFill>
                  <a:srgbClr val="FFFFFF"/>
                </a:solidFill>
              </a:rPr>
              <a:t> Obtain nutrients and other essential substances from the surrounding body fluids.</a:t>
            </a:r>
          </a:p>
          <a:p>
            <a:pPr lvl="1"/>
            <a:r>
              <a:rPr lang="en-US" sz="2000">
                <a:solidFill>
                  <a:srgbClr val="FFFFFF"/>
                </a:solidFill>
              </a:rPr>
              <a:t>Use these nutrients to make the molecules it needs to survive.</a:t>
            </a:r>
          </a:p>
          <a:p>
            <a:pPr lvl="1"/>
            <a:r>
              <a:rPr lang="en-US" sz="2000">
                <a:solidFill>
                  <a:srgbClr val="FFFFFF"/>
                </a:solidFill>
              </a:rPr>
              <a:t>Dispose of its wastes.</a:t>
            </a:r>
          </a:p>
          <a:p>
            <a:pPr lvl="1"/>
            <a:r>
              <a:rPr lang="en-US" sz="2000">
                <a:solidFill>
                  <a:srgbClr val="FFFFFF"/>
                </a:solidFill>
              </a:rPr>
              <a:t>Maintain its shape and integrity.</a:t>
            </a:r>
          </a:p>
          <a:p>
            <a:pPr lvl="1"/>
            <a:r>
              <a:rPr lang="en-US" sz="2000">
                <a:solidFill>
                  <a:srgbClr val="FFFFFF"/>
                </a:solidFill>
              </a:rPr>
              <a:t>Replicate itself.</a:t>
            </a:r>
          </a:p>
        </p:txBody>
      </p:sp>
    </p:spTree>
    <p:extLst>
      <p:ext uri="{BB962C8B-B14F-4D97-AF65-F5344CB8AC3E}">
        <p14:creationId xmlns:p14="http://schemas.microsoft.com/office/powerpoint/2010/main" val="4037302046"/>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E3870D-C6CE-4F54-BAF4-E397BCC0F715}"/>
              </a:ext>
            </a:extLst>
          </p:cNvPr>
          <p:cNvSpPr>
            <a:spLocks noGrp="1"/>
          </p:cNvSpPr>
          <p:nvPr>
            <p:ph type="title"/>
          </p:nvPr>
        </p:nvSpPr>
        <p:spPr>
          <a:xfrm>
            <a:off x="648929" y="629266"/>
            <a:ext cx="5127031" cy="1676603"/>
          </a:xfrm>
        </p:spPr>
        <p:txBody>
          <a:bodyPr>
            <a:normAutofit/>
          </a:bodyPr>
          <a:lstStyle/>
          <a:p>
            <a:r>
              <a:rPr lang="en-US" dirty="0"/>
              <a:t>CYTOPLASM and CYTOSOL</a:t>
            </a:r>
          </a:p>
        </p:txBody>
      </p:sp>
      <p:sp>
        <p:nvSpPr>
          <p:cNvPr id="3" name="Content Placeholder 2">
            <a:extLst>
              <a:ext uri="{FF2B5EF4-FFF2-40B4-BE49-F238E27FC236}">
                <a16:creationId xmlns:a16="http://schemas.microsoft.com/office/drawing/2014/main" xmlns="" id="{74A9BE43-CF95-4DDB-9E7C-4E9F8EBCB2AC}"/>
              </a:ext>
            </a:extLst>
          </p:cNvPr>
          <p:cNvSpPr>
            <a:spLocks noGrp="1"/>
          </p:cNvSpPr>
          <p:nvPr>
            <p:ph idx="1"/>
          </p:nvPr>
        </p:nvSpPr>
        <p:spPr>
          <a:xfrm>
            <a:off x="648930" y="2438400"/>
            <a:ext cx="5127029" cy="3785419"/>
          </a:xfrm>
        </p:spPr>
        <p:txBody>
          <a:bodyPr>
            <a:normAutofit/>
          </a:bodyPr>
          <a:lstStyle/>
          <a:p>
            <a:r>
              <a:rPr lang="en-US" sz="1400" dirty="0"/>
              <a:t>The </a:t>
            </a:r>
            <a:r>
              <a:rPr lang="en-US" sz="1400" i="1" dirty="0"/>
              <a:t>cytoplasm -</a:t>
            </a:r>
            <a:r>
              <a:rPr lang="en-US" sz="1400" dirty="0"/>
              <a:t> region that lies inside of the cell, but outside the nucleus</a:t>
            </a:r>
          </a:p>
          <a:p>
            <a:pPr lvl="1"/>
            <a:r>
              <a:rPr lang="en-US" sz="1400" dirty="0"/>
              <a:t>makes up the bulk of the cell</a:t>
            </a:r>
          </a:p>
          <a:p>
            <a:pPr lvl="1"/>
            <a:r>
              <a:rPr lang="en-US" sz="1400" dirty="0"/>
              <a:t>contains most of the cellular organelles</a:t>
            </a:r>
          </a:p>
          <a:p>
            <a:pPr lvl="1"/>
            <a:r>
              <a:rPr lang="en-US" sz="1400" dirty="0"/>
              <a:t>Cellular region between the nuclear and plasma membranes</a:t>
            </a:r>
          </a:p>
          <a:p>
            <a:r>
              <a:rPr lang="en-US" sz="1400" dirty="0"/>
              <a:t>The fluid of the cytoplasm is called the cytosol</a:t>
            </a:r>
          </a:p>
          <a:p>
            <a:pPr lvl="1"/>
            <a:r>
              <a:rPr lang="en-US" sz="1400" dirty="0"/>
              <a:t>the cytosol contains dissolved solutes, inclusions (stored nutrients, pigment granules), and organelles, the metabolic machinery of the cytoplasm</a:t>
            </a:r>
          </a:p>
          <a:p>
            <a:pPr marL="0" indent="0">
              <a:buNone/>
            </a:pPr>
            <a:endParaRPr lang="en-US" sz="1400" dirty="0"/>
          </a:p>
        </p:txBody>
      </p:sp>
      <p:pic>
        <p:nvPicPr>
          <p:cNvPr id="9" name="Picture 8">
            <a:extLst>
              <a:ext uri="{FF2B5EF4-FFF2-40B4-BE49-F238E27FC236}">
                <a16:creationId xmlns:a16="http://schemas.microsoft.com/office/drawing/2014/main" xmlns="" id="{2E306242-1E95-47F3-85A9-27ED63849A5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6753225" y="657543"/>
            <a:ext cx="3886200" cy="5462270"/>
          </a:xfrm>
          <a:prstGeom prst="rect">
            <a:avLst/>
          </a:prstGeom>
        </p:spPr>
      </p:pic>
    </p:spTree>
    <p:extLst>
      <p:ext uri="{BB962C8B-B14F-4D97-AF65-F5344CB8AC3E}">
        <p14:creationId xmlns:p14="http://schemas.microsoft.com/office/powerpoint/2010/main" val="3640244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2A00002-5DB5-4959-ADD3-944E3BB2BB96}"/>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The </a:t>
            </a:r>
            <a:r>
              <a:rPr lang="en-US" i="1" dirty="0">
                <a:solidFill>
                  <a:srgbClr val="FFFFFF"/>
                </a:solidFill>
              </a:rPr>
              <a:t>nucleus</a:t>
            </a:r>
            <a:endParaRPr lang="en-US" dirty="0">
              <a:solidFill>
                <a:srgbClr val="FFFFFF"/>
              </a:solidFill>
            </a:endParaRPr>
          </a:p>
        </p:txBody>
      </p:sp>
      <p:graphicFrame>
        <p:nvGraphicFramePr>
          <p:cNvPr id="5" name="Content Placeholder 2">
            <a:extLst>
              <a:ext uri="{FF2B5EF4-FFF2-40B4-BE49-F238E27FC236}">
                <a16:creationId xmlns:a16="http://schemas.microsoft.com/office/drawing/2014/main" xmlns="" id="{6444B05E-DE1F-4B7F-A4C6-CFC6C4E38774}"/>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xmlns="" id="{58B23DDE-3569-4C0A-8287-36DE1E433B80}"/>
              </a:ext>
            </a:extLst>
          </p:cNvPr>
          <p:cNvSpPr/>
          <p:nvPr/>
        </p:nvSpPr>
        <p:spPr>
          <a:xfrm>
            <a:off x="1047750" y="3915460"/>
            <a:ext cx="308882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The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nucleus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directs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the operations of the cell.</a:t>
            </a:r>
          </a:p>
        </p:txBody>
      </p:sp>
    </p:spTree>
    <p:extLst>
      <p:ext uri="{BB962C8B-B14F-4D97-AF65-F5344CB8AC3E}">
        <p14:creationId xmlns:p14="http://schemas.microsoft.com/office/powerpoint/2010/main" val="1598440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84ADE5B-D421-47ED-BC20-60974260CF0B}"/>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NUCLEUS</a:t>
            </a:r>
          </a:p>
        </p:txBody>
      </p:sp>
      <p:sp>
        <p:nvSpPr>
          <p:cNvPr id="3" name="Content Placeholder 2">
            <a:extLst>
              <a:ext uri="{FF2B5EF4-FFF2-40B4-BE49-F238E27FC236}">
                <a16:creationId xmlns:a16="http://schemas.microsoft.com/office/drawing/2014/main" xmlns="" id="{B7F0D5FD-80B1-4FE4-ABA2-5333F96489F7}"/>
              </a:ext>
            </a:extLst>
          </p:cNvPr>
          <p:cNvSpPr>
            <a:spLocks noGrp="1"/>
          </p:cNvSpPr>
          <p:nvPr>
            <p:ph idx="1"/>
          </p:nvPr>
        </p:nvSpPr>
        <p:spPr>
          <a:xfrm>
            <a:off x="643468" y="2638043"/>
            <a:ext cx="3363974" cy="3415623"/>
          </a:xfrm>
        </p:spPr>
        <p:txBody>
          <a:bodyPr>
            <a:normAutofit/>
          </a:bodyPr>
          <a:lstStyle/>
          <a:p>
            <a:r>
              <a:rPr lang="en-US" sz="2000"/>
              <a:t>Surrounded by the nuclear envelope; contains fluid nucleoplasm, nucleoli, and chromatin</a:t>
            </a:r>
          </a:p>
          <a:p>
            <a:r>
              <a:rPr lang="en-US" sz="2000"/>
              <a:t>Control center of the cell; responsible for transmitting genetic information and providing the instructions for protein synthesis</a:t>
            </a:r>
          </a:p>
        </p:txBody>
      </p:sp>
      <p:pic>
        <p:nvPicPr>
          <p:cNvPr id="4" name="Picture 3">
            <a:extLst>
              <a:ext uri="{FF2B5EF4-FFF2-40B4-BE49-F238E27FC236}">
                <a16:creationId xmlns:a16="http://schemas.microsoft.com/office/drawing/2014/main" xmlns="" id="{7EEA5AC7-C2DD-45B9-8A0C-7AE1A751BA05}"/>
              </a:ext>
            </a:extLst>
          </p:cNvPr>
          <p:cNvPicPr>
            <a:picLocks noChangeAspect="1"/>
          </p:cNvPicPr>
          <p:nvPr/>
        </p:nvPicPr>
        <p:blipFill>
          <a:blip r:embed="rId2"/>
          <a:stretch>
            <a:fillRect/>
          </a:stretch>
        </p:blipFill>
        <p:spPr>
          <a:xfrm>
            <a:off x="6265831" y="643467"/>
            <a:ext cx="4314633" cy="5410199"/>
          </a:xfrm>
          <a:prstGeom prst="rect">
            <a:avLst/>
          </a:prstGeom>
        </p:spPr>
      </p:pic>
    </p:spTree>
    <p:extLst>
      <p:ext uri="{BB962C8B-B14F-4D97-AF65-F5344CB8AC3E}">
        <p14:creationId xmlns:p14="http://schemas.microsoft.com/office/powerpoint/2010/main" val="864511761"/>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E3978C-F5B3-4E7B-827D-10C9379BCE0E}"/>
              </a:ext>
            </a:extLst>
          </p:cNvPr>
          <p:cNvSpPr>
            <a:spLocks noGrp="1"/>
          </p:cNvSpPr>
          <p:nvPr>
            <p:ph type="title"/>
          </p:nvPr>
        </p:nvSpPr>
        <p:spPr>
          <a:xfrm>
            <a:off x="838200" y="365125"/>
            <a:ext cx="10515600" cy="1325563"/>
          </a:xfrm>
        </p:spPr>
        <p:txBody>
          <a:bodyPr>
            <a:normAutofit/>
          </a:bodyPr>
          <a:lstStyle/>
          <a:p>
            <a:r>
              <a:rPr lang="en-US" dirty="0"/>
              <a:t>• Nuclear envelope</a:t>
            </a:r>
          </a:p>
        </p:txBody>
      </p:sp>
      <p:sp>
        <p:nvSpPr>
          <p:cNvPr id="3" name="Content Placeholder 2">
            <a:extLst>
              <a:ext uri="{FF2B5EF4-FFF2-40B4-BE49-F238E27FC236}">
                <a16:creationId xmlns:a16="http://schemas.microsoft.com/office/drawing/2014/main" xmlns="" id="{8F756528-163C-4AB5-8372-8FA03D0DEB54}"/>
              </a:ext>
            </a:extLst>
          </p:cNvPr>
          <p:cNvSpPr>
            <a:spLocks noGrp="1"/>
          </p:cNvSpPr>
          <p:nvPr>
            <p:ph idx="1"/>
          </p:nvPr>
        </p:nvSpPr>
        <p:spPr>
          <a:xfrm>
            <a:off x="838200" y="1825625"/>
            <a:ext cx="3797807" cy="4351338"/>
          </a:xfrm>
        </p:spPr>
        <p:txBody>
          <a:bodyPr>
            <a:normAutofit/>
          </a:bodyPr>
          <a:lstStyle/>
          <a:p>
            <a:r>
              <a:rPr lang="en-US" sz="2000"/>
              <a:t>Double-membrane structure</a:t>
            </a:r>
          </a:p>
          <a:p>
            <a:r>
              <a:rPr lang="en-US" sz="2000"/>
              <a:t>Pierced by the pores</a:t>
            </a:r>
          </a:p>
          <a:p>
            <a:r>
              <a:rPr lang="en-US" sz="2000"/>
              <a:t>Continuous with the cytoplasmic ER</a:t>
            </a:r>
          </a:p>
          <a:p>
            <a:r>
              <a:rPr lang="en-US" sz="2000"/>
              <a:t>Separates the nucleoplasm from the cytoplasm</a:t>
            </a:r>
          </a:p>
          <a:p>
            <a:r>
              <a:rPr lang="en-US" sz="2000"/>
              <a:t>Regulates passage of substances to and from the nucleus</a:t>
            </a:r>
          </a:p>
          <a:p>
            <a:pPr marL="0" indent="0">
              <a:buNone/>
            </a:pPr>
            <a:endParaRPr lang="en-US" sz="2000"/>
          </a:p>
        </p:txBody>
      </p:sp>
      <p:pic>
        <p:nvPicPr>
          <p:cNvPr id="6" name="Picture 5" descr="A close up of a device&#10;&#10;Description automatically generated">
            <a:extLst>
              <a:ext uri="{FF2B5EF4-FFF2-40B4-BE49-F238E27FC236}">
                <a16:creationId xmlns:a16="http://schemas.microsoft.com/office/drawing/2014/main" xmlns="" id="{EDFC995C-B86B-47C6-B1F6-385B01CF951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r="-486" b="-2"/>
          <a:stretch/>
        </p:blipFill>
        <p:spPr>
          <a:xfrm>
            <a:off x="5120640" y="1904281"/>
            <a:ext cx="6614160" cy="4272681"/>
          </a:xfrm>
          <a:prstGeom prst="rect">
            <a:avLst/>
          </a:prstGeom>
        </p:spPr>
      </p:pic>
    </p:spTree>
    <p:extLst>
      <p:ext uri="{BB962C8B-B14F-4D97-AF65-F5344CB8AC3E}">
        <p14:creationId xmlns:p14="http://schemas.microsoft.com/office/powerpoint/2010/main" val="3070148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507678-F309-4F78-A030-9847E075322E}"/>
              </a:ext>
            </a:extLst>
          </p:cNvPr>
          <p:cNvSpPr>
            <a:spLocks noGrp="1"/>
          </p:cNvSpPr>
          <p:nvPr>
            <p:ph type="title"/>
          </p:nvPr>
        </p:nvSpPr>
        <p:spPr>
          <a:xfrm>
            <a:off x="838200" y="365125"/>
            <a:ext cx="10515600" cy="1325563"/>
          </a:xfrm>
        </p:spPr>
        <p:txBody>
          <a:bodyPr>
            <a:normAutofit/>
          </a:bodyPr>
          <a:lstStyle/>
          <a:p>
            <a:r>
              <a:rPr lang="en-US" dirty="0"/>
              <a:t>• Nucleoli</a:t>
            </a:r>
          </a:p>
        </p:txBody>
      </p:sp>
      <p:sp>
        <p:nvSpPr>
          <p:cNvPr id="3" name="Content Placeholder 2">
            <a:extLst>
              <a:ext uri="{FF2B5EF4-FFF2-40B4-BE49-F238E27FC236}">
                <a16:creationId xmlns:a16="http://schemas.microsoft.com/office/drawing/2014/main" xmlns="" id="{396BBC33-D819-44B4-B49D-1C662DC527B3}"/>
              </a:ext>
            </a:extLst>
          </p:cNvPr>
          <p:cNvSpPr>
            <a:spLocks noGrp="1"/>
          </p:cNvSpPr>
          <p:nvPr>
            <p:ph idx="1"/>
          </p:nvPr>
        </p:nvSpPr>
        <p:spPr>
          <a:xfrm>
            <a:off x="838200" y="1825625"/>
            <a:ext cx="3797807" cy="4351338"/>
          </a:xfrm>
        </p:spPr>
        <p:txBody>
          <a:bodyPr>
            <a:normAutofit/>
          </a:bodyPr>
          <a:lstStyle/>
          <a:p>
            <a:r>
              <a:rPr lang="en-US" sz="3600" dirty="0"/>
              <a:t>Dense spherical (non-membrane-bounded) bodies</a:t>
            </a:r>
          </a:p>
          <a:p>
            <a:r>
              <a:rPr lang="en-US" sz="3600" dirty="0"/>
              <a:t>Site of ribosome subunit manufacture</a:t>
            </a:r>
          </a:p>
          <a:p>
            <a:pPr marL="0" indent="0">
              <a:buNone/>
            </a:pPr>
            <a:endParaRPr lang="en-US" sz="3600" dirty="0"/>
          </a:p>
        </p:txBody>
      </p:sp>
      <p:pic>
        <p:nvPicPr>
          <p:cNvPr id="5" name="Picture 4" descr="A close up of a device&#10;&#10;Description automatically generated">
            <a:extLst>
              <a:ext uri="{FF2B5EF4-FFF2-40B4-BE49-F238E27FC236}">
                <a16:creationId xmlns:a16="http://schemas.microsoft.com/office/drawing/2014/main" xmlns="" id="{39D15754-1AD8-4D3D-9DF6-2C326B8F8D4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 r="1973" b="-2"/>
          <a:stretch/>
        </p:blipFill>
        <p:spPr>
          <a:xfrm>
            <a:off x="5120639" y="1904281"/>
            <a:ext cx="6452235" cy="4272681"/>
          </a:xfrm>
          <a:prstGeom prst="rect">
            <a:avLst/>
          </a:prstGeom>
        </p:spPr>
      </p:pic>
    </p:spTree>
    <p:extLst>
      <p:ext uri="{BB962C8B-B14F-4D97-AF65-F5344CB8AC3E}">
        <p14:creationId xmlns:p14="http://schemas.microsoft.com/office/powerpoint/2010/main" val="2762470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E3A96-BB27-4416-B0FC-E5573C2741A2}"/>
              </a:ext>
            </a:extLst>
          </p:cNvPr>
          <p:cNvSpPr>
            <a:spLocks noGrp="1"/>
          </p:cNvSpPr>
          <p:nvPr>
            <p:ph type="title"/>
          </p:nvPr>
        </p:nvSpPr>
        <p:spPr>
          <a:xfrm>
            <a:off x="648929" y="629266"/>
            <a:ext cx="5127031" cy="1676603"/>
          </a:xfrm>
        </p:spPr>
        <p:txBody>
          <a:bodyPr>
            <a:normAutofit/>
          </a:bodyPr>
          <a:lstStyle/>
          <a:p>
            <a:r>
              <a:rPr lang="en-US" dirty="0"/>
              <a:t>• Chromatin</a:t>
            </a:r>
          </a:p>
        </p:txBody>
      </p:sp>
      <p:sp>
        <p:nvSpPr>
          <p:cNvPr id="3" name="Content Placeholder 2">
            <a:extLst>
              <a:ext uri="{FF2B5EF4-FFF2-40B4-BE49-F238E27FC236}">
                <a16:creationId xmlns:a16="http://schemas.microsoft.com/office/drawing/2014/main" xmlns="" id="{41C61D6F-03B8-4AF4-9EB9-458F95C939B2}"/>
              </a:ext>
            </a:extLst>
          </p:cNvPr>
          <p:cNvSpPr>
            <a:spLocks noGrp="1"/>
          </p:cNvSpPr>
          <p:nvPr>
            <p:ph idx="1"/>
          </p:nvPr>
        </p:nvSpPr>
        <p:spPr>
          <a:xfrm>
            <a:off x="648930" y="2438400"/>
            <a:ext cx="5127029" cy="3785419"/>
          </a:xfrm>
        </p:spPr>
        <p:txBody>
          <a:bodyPr>
            <a:normAutofit/>
          </a:bodyPr>
          <a:lstStyle/>
          <a:p>
            <a:r>
              <a:rPr lang="en-US" dirty="0"/>
              <a:t>Granular, threadlike material composed of DNA and histone proteins</a:t>
            </a:r>
          </a:p>
          <a:p>
            <a:r>
              <a:rPr lang="en-US" dirty="0"/>
              <a:t>DNA constitutes the genes</a:t>
            </a:r>
          </a:p>
          <a:p>
            <a:endParaRPr lang="en-US" dirty="0"/>
          </a:p>
        </p:txBody>
      </p:sp>
      <p:pic>
        <p:nvPicPr>
          <p:cNvPr id="4" name="Picture 3">
            <a:extLst>
              <a:ext uri="{FF2B5EF4-FFF2-40B4-BE49-F238E27FC236}">
                <a16:creationId xmlns:a16="http://schemas.microsoft.com/office/drawing/2014/main" xmlns="" id="{008B016B-86AB-4E28-80C0-FD552C28DA18}"/>
              </a:ext>
            </a:extLst>
          </p:cNvPr>
          <p:cNvPicPr>
            <a:picLocks noChangeAspect="1"/>
          </p:cNvPicPr>
          <p:nvPr/>
        </p:nvPicPr>
        <p:blipFill rotWithShape="1">
          <a:blip r:embed="rId2"/>
          <a:srcRect t="18555" r="-2" b="-2"/>
          <a:stretch/>
        </p:blipFill>
        <p:spPr>
          <a:xfrm>
            <a:off x="6090613" y="640082"/>
            <a:ext cx="5461724" cy="5577837"/>
          </a:xfrm>
          <a:prstGeom prst="rect">
            <a:avLst/>
          </a:prstGeom>
          <a:effectLst/>
        </p:spPr>
      </p:pic>
    </p:spTree>
    <p:extLst>
      <p:ext uri="{BB962C8B-B14F-4D97-AF65-F5344CB8AC3E}">
        <p14:creationId xmlns:p14="http://schemas.microsoft.com/office/powerpoint/2010/main" val="1344778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D10E42-C5DA-41E0-8F62-3D4D7BD9CB15}"/>
              </a:ext>
            </a:extLst>
          </p:cNvPr>
          <p:cNvSpPr>
            <a:spLocks noGrp="1"/>
          </p:cNvSpPr>
          <p:nvPr>
            <p:ph type="title"/>
          </p:nvPr>
        </p:nvSpPr>
        <p:spPr/>
        <p:txBody>
          <a:bodyPr/>
          <a:lstStyle/>
          <a:p>
            <a:r>
              <a:rPr lang="en-US" dirty="0"/>
              <a:t>• </a:t>
            </a:r>
            <a:r>
              <a:rPr lang="en-US" b="1" dirty="0"/>
              <a:t>Ribosomes</a:t>
            </a:r>
            <a:endParaRPr lang="en-US" dirty="0"/>
          </a:p>
        </p:txBody>
      </p:sp>
      <p:sp>
        <p:nvSpPr>
          <p:cNvPr id="3" name="Content Placeholder 2">
            <a:extLst>
              <a:ext uri="{FF2B5EF4-FFF2-40B4-BE49-F238E27FC236}">
                <a16:creationId xmlns:a16="http://schemas.microsoft.com/office/drawing/2014/main" xmlns="" id="{4949D0E0-0889-4878-8286-CE5BCF20EC24}"/>
              </a:ext>
            </a:extLst>
          </p:cNvPr>
          <p:cNvSpPr>
            <a:spLocks noGrp="1"/>
          </p:cNvSpPr>
          <p:nvPr>
            <p:ph idx="1"/>
          </p:nvPr>
        </p:nvSpPr>
        <p:spPr>
          <a:xfrm>
            <a:off x="838200" y="1825625"/>
            <a:ext cx="4762500" cy="4351338"/>
          </a:xfrm>
        </p:spPr>
        <p:txBody>
          <a:bodyPr>
            <a:normAutofit/>
          </a:bodyPr>
          <a:lstStyle/>
          <a:p>
            <a:r>
              <a:rPr lang="en-US" dirty="0"/>
              <a:t>Dense particles consisting of two subunits, each composed of ribosomal RNA and protein</a:t>
            </a:r>
          </a:p>
          <a:p>
            <a:r>
              <a:rPr lang="en-US" dirty="0"/>
              <a:t>Ribosomes can be free (called free ribosomes) or attached to rough ER</a:t>
            </a:r>
          </a:p>
          <a:p>
            <a:r>
              <a:rPr lang="en-US" dirty="0"/>
              <a:t>Function as the sites of protein synthesis</a:t>
            </a:r>
          </a:p>
          <a:p>
            <a:endParaRPr lang="en-US" dirty="0"/>
          </a:p>
        </p:txBody>
      </p:sp>
      <p:pic>
        <p:nvPicPr>
          <p:cNvPr id="6" name="Picture 5">
            <a:extLst>
              <a:ext uri="{FF2B5EF4-FFF2-40B4-BE49-F238E27FC236}">
                <a16:creationId xmlns:a16="http://schemas.microsoft.com/office/drawing/2014/main" xmlns="" id="{B6E55799-B9ED-471B-9CA8-E8E1D3432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96875"/>
            <a:ext cx="5638800" cy="6096000"/>
          </a:xfrm>
          <a:prstGeom prst="rect">
            <a:avLst/>
          </a:prstGeom>
        </p:spPr>
      </p:pic>
    </p:spTree>
    <p:extLst>
      <p:ext uri="{BB962C8B-B14F-4D97-AF65-F5344CB8AC3E}">
        <p14:creationId xmlns:p14="http://schemas.microsoft.com/office/powerpoint/2010/main" val="2162909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CEB41C5C-0F34-4DDA-9D7C-5E717F35F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735AEA66-35F9-4095-8148-70BA00384212}"/>
              </a:ext>
            </a:extLst>
          </p:cNvPr>
          <p:cNvSpPr>
            <a:spLocks noGrp="1"/>
          </p:cNvSpPr>
          <p:nvPr>
            <p:ph type="title"/>
          </p:nvPr>
        </p:nvSpPr>
        <p:spPr>
          <a:xfrm>
            <a:off x="6392598" y="640263"/>
            <a:ext cx="5221266" cy="1344975"/>
          </a:xfrm>
        </p:spPr>
        <p:txBody>
          <a:bodyPr>
            <a:normAutofit/>
          </a:bodyPr>
          <a:lstStyle/>
          <a:p>
            <a:pPr algn="ctr"/>
            <a:r>
              <a:rPr lang="en-US" sz="4000" b="1"/>
              <a:t>Rough Endoplasmic Reticulum (Rough ER)</a:t>
            </a:r>
          </a:p>
        </p:txBody>
      </p:sp>
      <p:pic>
        <p:nvPicPr>
          <p:cNvPr id="12" name="Picture 11">
            <a:extLst>
              <a:ext uri="{FF2B5EF4-FFF2-40B4-BE49-F238E27FC236}">
                <a16:creationId xmlns:a16="http://schemas.microsoft.com/office/drawing/2014/main" xmlns="" id="{96674381-36AD-47BE-A78E-00335630E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2" y="703904"/>
            <a:ext cx="5126736" cy="5294742"/>
          </a:xfrm>
          <a:prstGeom prst="rect">
            <a:avLst/>
          </a:prstGeom>
        </p:spPr>
      </p:pic>
      <p:sp>
        <p:nvSpPr>
          <p:cNvPr id="3" name="Content Placeholder 2">
            <a:extLst>
              <a:ext uri="{FF2B5EF4-FFF2-40B4-BE49-F238E27FC236}">
                <a16:creationId xmlns:a16="http://schemas.microsoft.com/office/drawing/2014/main" xmlns="" id="{AFAEDA55-8C4C-4392-B4E0-6F5ACD52C100}"/>
              </a:ext>
            </a:extLst>
          </p:cNvPr>
          <p:cNvSpPr>
            <a:spLocks noGrp="1"/>
          </p:cNvSpPr>
          <p:nvPr>
            <p:ph idx="1"/>
          </p:nvPr>
        </p:nvSpPr>
        <p:spPr>
          <a:xfrm>
            <a:off x="6391903" y="2121763"/>
            <a:ext cx="5235490" cy="3773010"/>
          </a:xfrm>
        </p:spPr>
        <p:txBody>
          <a:bodyPr>
            <a:normAutofit/>
          </a:bodyPr>
          <a:lstStyle/>
          <a:p>
            <a:r>
              <a:rPr lang="en-US" sz="2000" dirty="0"/>
              <a:t>Membrane system of sacs and tubules externally studded with ribosomes</a:t>
            </a:r>
          </a:p>
          <a:p>
            <a:r>
              <a:rPr lang="en-US" sz="2000" dirty="0"/>
              <a:t>Ribosomes on the rough ER function as the site of protein synthesis for hydrophobic (water-fearing) proteins that will be secreted from the cell</a:t>
            </a:r>
          </a:p>
          <a:p>
            <a:r>
              <a:rPr lang="en-US" sz="2000" dirty="0"/>
              <a:t>The rough ER makes components for the cell’s membranes</a:t>
            </a:r>
          </a:p>
        </p:txBody>
      </p:sp>
    </p:spTree>
    <p:extLst>
      <p:ext uri="{BB962C8B-B14F-4D97-AF65-F5344CB8AC3E}">
        <p14:creationId xmlns:p14="http://schemas.microsoft.com/office/powerpoint/2010/main" val="1107053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E5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xmlns="" id="{736B4527-3E76-49F9-9C69-CA6C69AF353A}"/>
              </a:ext>
            </a:extLst>
          </p:cNvPr>
          <p:cNvPicPr>
            <a:picLocks noGrp="1" noChangeAspect="1"/>
          </p:cNvPicPr>
          <p:nvPr>
            <p:ph idx="1"/>
          </p:nvPr>
        </p:nvPicPr>
        <p:blipFill>
          <a:blip r:embed="rId2"/>
          <a:stretch>
            <a:fillRect/>
          </a:stretch>
        </p:blipFill>
        <p:spPr>
          <a:xfrm>
            <a:off x="1230440" y="643467"/>
            <a:ext cx="9731119" cy="5571066"/>
          </a:xfrm>
          <a:prstGeom prst="rect">
            <a:avLst/>
          </a:prstGeom>
        </p:spPr>
      </p:pic>
    </p:spTree>
    <p:extLst>
      <p:ext uri="{BB962C8B-B14F-4D97-AF65-F5344CB8AC3E}">
        <p14:creationId xmlns:p14="http://schemas.microsoft.com/office/powerpoint/2010/main" val="1305503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5AEA66-35F9-4095-8148-70BA00384212}"/>
              </a:ext>
            </a:extLst>
          </p:cNvPr>
          <p:cNvSpPr>
            <a:spLocks noGrp="1"/>
          </p:cNvSpPr>
          <p:nvPr>
            <p:ph type="title"/>
          </p:nvPr>
        </p:nvSpPr>
        <p:spPr>
          <a:xfrm>
            <a:off x="838200" y="365125"/>
            <a:ext cx="10515600" cy="1325563"/>
          </a:xfrm>
        </p:spPr>
        <p:txBody>
          <a:bodyPr>
            <a:normAutofit/>
          </a:bodyPr>
          <a:lstStyle/>
          <a:p>
            <a:r>
              <a:rPr lang="en-US" b="1" dirty="0"/>
              <a:t>Smooth Endoplasmic Reticulum (Smooth ER)</a:t>
            </a:r>
          </a:p>
        </p:txBody>
      </p:sp>
      <p:sp>
        <p:nvSpPr>
          <p:cNvPr id="3" name="Content Placeholder 2">
            <a:extLst>
              <a:ext uri="{FF2B5EF4-FFF2-40B4-BE49-F238E27FC236}">
                <a16:creationId xmlns:a16="http://schemas.microsoft.com/office/drawing/2014/main" xmlns="" id="{AFAEDA55-8C4C-4392-B4E0-6F5ACD52C100}"/>
              </a:ext>
            </a:extLst>
          </p:cNvPr>
          <p:cNvSpPr>
            <a:spLocks noGrp="1"/>
          </p:cNvSpPr>
          <p:nvPr>
            <p:ph idx="1"/>
          </p:nvPr>
        </p:nvSpPr>
        <p:spPr>
          <a:xfrm>
            <a:off x="838200" y="1825625"/>
            <a:ext cx="3797807" cy="4351338"/>
          </a:xfrm>
        </p:spPr>
        <p:txBody>
          <a:bodyPr>
            <a:normAutofit/>
          </a:bodyPr>
          <a:lstStyle/>
          <a:p>
            <a:r>
              <a:rPr lang="en-US" sz="2000"/>
              <a:t>Membranous system of sacs and tubules and DOES NOT HAVE ribosomes</a:t>
            </a:r>
          </a:p>
          <a:p>
            <a:r>
              <a:rPr lang="en-US" sz="2000"/>
              <a:t>Functions</a:t>
            </a:r>
          </a:p>
          <a:p>
            <a:pPr lvl="1"/>
            <a:r>
              <a:rPr lang="en-US" sz="2000"/>
              <a:t>Lipid synthesis</a:t>
            </a:r>
          </a:p>
          <a:p>
            <a:pPr lvl="1"/>
            <a:r>
              <a:rPr lang="en-US" sz="2000"/>
              <a:t>Hormone synthesis</a:t>
            </a:r>
          </a:p>
          <a:p>
            <a:pPr lvl="1"/>
            <a:r>
              <a:rPr lang="en-US" sz="2000"/>
              <a:t>Metabolizes lipids</a:t>
            </a:r>
          </a:p>
          <a:p>
            <a:pPr lvl="1"/>
            <a:r>
              <a:rPr lang="en-US" sz="2000"/>
              <a:t>Drug detoxification</a:t>
            </a:r>
          </a:p>
        </p:txBody>
      </p:sp>
      <p:pic>
        <p:nvPicPr>
          <p:cNvPr id="4" name="Picture 3">
            <a:extLst>
              <a:ext uri="{FF2B5EF4-FFF2-40B4-BE49-F238E27FC236}">
                <a16:creationId xmlns:a16="http://schemas.microsoft.com/office/drawing/2014/main" xmlns="" id="{8064F952-3A54-4F42-B227-E587DFB3D671}"/>
              </a:ext>
            </a:extLst>
          </p:cNvPr>
          <p:cNvPicPr>
            <a:picLocks noChangeAspect="1"/>
          </p:cNvPicPr>
          <p:nvPr/>
        </p:nvPicPr>
        <p:blipFill rotWithShape="1">
          <a:blip r:embed="rId2"/>
          <a:srcRect t="1031" b="1"/>
          <a:stretch/>
        </p:blipFill>
        <p:spPr>
          <a:xfrm>
            <a:off x="5120640" y="1581151"/>
            <a:ext cx="6233160" cy="4595812"/>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xmlns="" id="{5CBDBE0D-A1C5-41D0-8060-2A7F80B49090}"/>
                  </a:ext>
                </a:extLst>
              </p14:cNvPr>
              <p14:cNvContentPartPr/>
              <p14:nvPr/>
            </p14:nvContentPartPr>
            <p14:xfrm rot="6504856">
              <a:off x="4484417" y="2083233"/>
              <a:ext cx="3100097" cy="1915732"/>
            </p14:xfrm>
          </p:contentPart>
        </mc:Choice>
        <mc:Fallback xmlns="">
          <p:pic>
            <p:nvPicPr>
              <p:cNvPr id="5" name="Ink 4">
                <a:extLst>
                  <a:ext uri="{FF2B5EF4-FFF2-40B4-BE49-F238E27FC236}">
                    <a16:creationId xmlns:a16="http://schemas.microsoft.com/office/drawing/2014/main" id="{5CBDBE0D-A1C5-41D0-8060-2A7F80B49090}"/>
                  </a:ext>
                </a:extLst>
              </p:cNvPr>
              <p:cNvPicPr/>
              <p:nvPr/>
            </p:nvPicPr>
            <p:blipFill>
              <a:blip r:embed="rId4"/>
              <a:stretch>
                <a:fillRect/>
              </a:stretch>
            </p:blipFill>
            <p:spPr>
              <a:xfrm rot="6504856">
                <a:off x="4446620" y="2045077"/>
                <a:ext cx="3175692" cy="1991325"/>
              </a:xfrm>
              <a:prstGeom prst="rect">
                <a:avLst/>
              </a:prstGeom>
            </p:spPr>
          </p:pic>
        </mc:Fallback>
      </mc:AlternateContent>
    </p:spTree>
    <p:extLst>
      <p:ext uri="{BB962C8B-B14F-4D97-AF65-F5344CB8AC3E}">
        <p14:creationId xmlns:p14="http://schemas.microsoft.com/office/powerpoint/2010/main" val="160718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5"/>
                                        </p:tgtEl>
                                      </p:cBhvr>
                                    </p:animEffect>
                                    <p:set>
                                      <p:cBhvr>
                                        <p:cTn id="11" dur="1" fill="hold">
                                          <p:stCondLst>
                                            <p:cond delay="999"/>
                                          </p:stCondLst>
                                        </p:cTn>
                                        <p:tgtEl>
                                          <p:spTgt spid="5"/>
                                        </p:tgtEl>
                                        <p:attrNameLst>
                                          <p:attrName>style.visibility</p:attrName>
                                        </p:attrNameLst>
                                      </p:cBhvr>
                                      <p:to>
                                        <p:strVal val="hidden"/>
                                      </p:to>
                                    </p:se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000"/>
                            </p:stCondLst>
                            <p:childTnLst>
                              <p:par>
                                <p:cTn id="17" presetID="10" presetClass="exit" presetSubtype="0" fill="hold" nodeType="afterEffect">
                                  <p:stCondLst>
                                    <p:cond delay="0"/>
                                  </p:stCondLst>
                                  <p:childTnLst>
                                    <p:animEffect transition="out" filter="fad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6237EB-D282-4D31-A585-863BDA9D897F}"/>
              </a:ext>
            </a:extLst>
          </p:cNvPr>
          <p:cNvSpPr>
            <a:spLocks noGrp="1"/>
          </p:cNvSpPr>
          <p:nvPr>
            <p:ph type="title"/>
          </p:nvPr>
        </p:nvSpPr>
        <p:spPr>
          <a:xfrm>
            <a:off x="8471424" y="1110882"/>
            <a:ext cx="3053039" cy="1293626"/>
          </a:xfrm>
        </p:spPr>
        <p:txBody>
          <a:bodyPr anchor="ctr">
            <a:normAutofit/>
          </a:bodyPr>
          <a:lstStyle/>
          <a:p>
            <a:r>
              <a:rPr lang="en-US" sz="2800"/>
              <a:t>Human cells have three main parts: </a:t>
            </a:r>
          </a:p>
        </p:txBody>
      </p:sp>
      <p:sp>
        <p:nvSpPr>
          <p:cNvPr id="3" name="Content Placeholder 2">
            <a:extLst>
              <a:ext uri="{FF2B5EF4-FFF2-40B4-BE49-F238E27FC236}">
                <a16:creationId xmlns:a16="http://schemas.microsoft.com/office/drawing/2014/main" xmlns="" id="{76BB0B6B-BEDC-4BFF-AD48-F91214749AFE}"/>
              </a:ext>
            </a:extLst>
          </p:cNvPr>
          <p:cNvSpPr>
            <a:spLocks noGrp="1"/>
          </p:cNvSpPr>
          <p:nvPr>
            <p:ph idx="1"/>
          </p:nvPr>
        </p:nvSpPr>
        <p:spPr>
          <a:xfrm>
            <a:off x="8044720" y="2843132"/>
            <a:ext cx="3541028" cy="3674981"/>
          </a:xfrm>
        </p:spPr>
        <p:txBody>
          <a:bodyPr>
            <a:normAutofit/>
          </a:bodyPr>
          <a:lstStyle/>
          <a:p>
            <a:pPr lvl="1"/>
            <a:r>
              <a:rPr lang="en-US" sz="3600" dirty="0"/>
              <a:t>the plasma membrane</a:t>
            </a:r>
          </a:p>
          <a:p>
            <a:pPr lvl="1"/>
            <a:r>
              <a:rPr lang="en-US" sz="3600" dirty="0"/>
              <a:t>the cytoplasm</a:t>
            </a:r>
          </a:p>
          <a:p>
            <a:pPr lvl="1"/>
            <a:r>
              <a:rPr lang="en-US" sz="3600" dirty="0"/>
              <a:t>the nucleus</a:t>
            </a:r>
          </a:p>
          <a:p>
            <a:endParaRPr lang="en-US" sz="3600" dirty="0"/>
          </a:p>
        </p:txBody>
      </p:sp>
      <p:sp>
        <p:nvSpPr>
          <p:cNvPr id="10" name="Freeform: Shape 9">
            <a:extLst>
              <a:ext uri="{FF2B5EF4-FFF2-40B4-BE49-F238E27FC236}">
                <a16:creationId xmlns:a16="http://schemas.microsoft.com/office/drawing/2014/main" xmlns="" id="{43573EFB-E773-46FC-B866-B57ED2E390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983434" y="640080"/>
            <a:ext cx="2296028" cy="3569741"/>
          </a:xfrm>
          <a:custGeom>
            <a:avLst/>
            <a:gdLst>
              <a:gd name="connsiteX0" fmla="*/ 2296028 w 2296028"/>
              <a:gd name="connsiteY0" fmla="*/ 3569741 h 3569741"/>
              <a:gd name="connsiteX1" fmla="*/ 459 w 2296028"/>
              <a:gd name="connsiteY1" fmla="*/ 3569741 h 3569741"/>
              <a:gd name="connsiteX2" fmla="*/ 0 w 2296028"/>
              <a:gd name="connsiteY2" fmla="*/ 3248180 h 3569741"/>
              <a:gd name="connsiteX3" fmla="*/ 2011607 w 2296028"/>
              <a:gd name="connsiteY3" fmla="*/ 3249283 h 3569741"/>
              <a:gd name="connsiteX4" fmla="*/ 2011607 w 2296028"/>
              <a:gd name="connsiteY4" fmla="*/ 0 h 3569741"/>
              <a:gd name="connsiteX5" fmla="*/ 2296028 w 2296028"/>
              <a:gd name="connsiteY5" fmla="*/ 0 h 35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028" h="3569741">
                <a:moveTo>
                  <a:pt x="2296028" y="3569741"/>
                </a:moveTo>
                <a:lnTo>
                  <a:pt x="459" y="3569741"/>
                </a:lnTo>
                <a:cubicBezTo>
                  <a:pt x="-459" y="3458756"/>
                  <a:pt x="918" y="3359164"/>
                  <a:pt x="0" y="3248180"/>
                </a:cubicBezTo>
                <a:lnTo>
                  <a:pt x="2011607" y="3249283"/>
                </a:lnTo>
                <a:lnTo>
                  <a:pt x="2011607" y="0"/>
                </a:lnTo>
                <a:lnTo>
                  <a:pt x="2296028" y="0"/>
                </a:lnTo>
                <a:close/>
              </a:path>
            </a:pathLst>
          </a:custGeom>
          <a:solidFill>
            <a:srgbClr val="4C4C4C"/>
          </a:solidFill>
          <a:ln w="0">
            <a:noFill/>
            <a:prstDash val="solid"/>
            <a:round/>
            <a:headEnd/>
            <a:tailEnd/>
          </a:ln>
        </p:spPr>
      </p:sp>
      <p:pic>
        <p:nvPicPr>
          <p:cNvPr id="7" name="Picture 6">
            <a:extLst>
              <a:ext uri="{FF2B5EF4-FFF2-40B4-BE49-F238E27FC236}">
                <a16:creationId xmlns:a16="http://schemas.microsoft.com/office/drawing/2014/main" xmlns="" id="{4FDC6468-A557-41CF-BC9E-2B73ED28B17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047875" y="697865"/>
            <a:ext cx="3886200" cy="5462270"/>
          </a:xfrm>
          <a:prstGeom prst="rect">
            <a:avLst/>
          </a:prstGeom>
        </p:spPr>
      </p:pic>
    </p:spTree>
    <p:extLst>
      <p:ext uri="{BB962C8B-B14F-4D97-AF65-F5344CB8AC3E}">
        <p14:creationId xmlns:p14="http://schemas.microsoft.com/office/powerpoint/2010/main" val="2860163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Rectangle 15">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02686D26-4682-4665-8711-A5C26A951BCB}"/>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 Golgi apparatus</a:t>
            </a:r>
          </a:p>
        </p:txBody>
      </p:sp>
      <p:sp>
        <p:nvSpPr>
          <p:cNvPr id="3" name="Content Placeholder 2">
            <a:extLst>
              <a:ext uri="{FF2B5EF4-FFF2-40B4-BE49-F238E27FC236}">
                <a16:creationId xmlns:a16="http://schemas.microsoft.com/office/drawing/2014/main" xmlns="" id="{22AF2417-815A-43DE-AF49-509AA1BE5DDB}"/>
              </a:ext>
            </a:extLst>
          </p:cNvPr>
          <p:cNvSpPr>
            <a:spLocks noGrp="1"/>
          </p:cNvSpPr>
          <p:nvPr>
            <p:ph idx="1"/>
          </p:nvPr>
        </p:nvSpPr>
        <p:spPr>
          <a:xfrm>
            <a:off x="643468" y="2638043"/>
            <a:ext cx="3363974" cy="3415623"/>
          </a:xfrm>
        </p:spPr>
        <p:txBody>
          <a:bodyPr>
            <a:normAutofit/>
          </a:bodyPr>
          <a:lstStyle/>
          <a:p>
            <a:pPr marL="0" indent="0">
              <a:buNone/>
            </a:pPr>
            <a:r>
              <a:rPr lang="en-US" sz="1900" dirty="0"/>
              <a:t>A stack of smooth membrane sacs close to the nucleus</a:t>
            </a:r>
          </a:p>
          <a:p>
            <a:r>
              <a:rPr lang="en-US" sz="1900" dirty="0"/>
              <a:t>Packages, modifies, and segregates proteins</a:t>
            </a:r>
          </a:p>
          <a:p>
            <a:pPr lvl="1"/>
            <a:r>
              <a:rPr lang="en-US" sz="1900" dirty="0"/>
              <a:t>Some proteins will be secreted from the cell</a:t>
            </a:r>
          </a:p>
          <a:p>
            <a:pPr lvl="1"/>
            <a:r>
              <a:rPr lang="en-US" sz="1900" dirty="0"/>
              <a:t>Some proteins will be placed in lysosomes</a:t>
            </a:r>
          </a:p>
          <a:p>
            <a:pPr lvl="1"/>
            <a:r>
              <a:rPr lang="en-US" sz="1900" dirty="0"/>
              <a:t>Some proteins will be incorporated into the plasma membrane</a:t>
            </a:r>
          </a:p>
        </p:txBody>
      </p:sp>
      <p:pic>
        <p:nvPicPr>
          <p:cNvPr id="6" name="Picture 5" descr="A close up of a logo&#10;&#10;Description automatically generated">
            <a:extLst>
              <a:ext uri="{FF2B5EF4-FFF2-40B4-BE49-F238E27FC236}">
                <a16:creationId xmlns:a16="http://schemas.microsoft.com/office/drawing/2014/main" xmlns="" id="{42927D4B-B91C-43BC-8A59-6CD98C7B07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0930" y="643467"/>
            <a:ext cx="5004434" cy="5410199"/>
          </a:xfrm>
          <a:prstGeom prst="rect">
            <a:avLst/>
          </a:prstGeom>
        </p:spPr>
      </p:pic>
    </p:spTree>
    <p:extLst>
      <p:ext uri="{BB962C8B-B14F-4D97-AF65-F5344CB8AC3E}">
        <p14:creationId xmlns:p14="http://schemas.microsoft.com/office/powerpoint/2010/main" val="1330702904"/>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CEB41C5C-0F34-4DDA-9D7C-5E717F35F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06A591C7-8E0C-410C-880F-1F5224F072CC}"/>
              </a:ext>
            </a:extLst>
          </p:cNvPr>
          <p:cNvSpPr>
            <a:spLocks noGrp="1"/>
          </p:cNvSpPr>
          <p:nvPr>
            <p:ph type="title"/>
          </p:nvPr>
        </p:nvSpPr>
        <p:spPr>
          <a:xfrm>
            <a:off x="6392598" y="640263"/>
            <a:ext cx="5221266" cy="1344975"/>
          </a:xfrm>
        </p:spPr>
        <p:txBody>
          <a:bodyPr>
            <a:normAutofit/>
          </a:bodyPr>
          <a:lstStyle/>
          <a:p>
            <a:pPr algn="ctr"/>
            <a:r>
              <a:rPr lang="en-US" sz="4000"/>
              <a:t>• Lysosomes</a:t>
            </a:r>
          </a:p>
        </p:txBody>
      </p:sp>
      <p:pic>
        <p:nvPicPr>
          <p:cNvPr id="5" name="Picture 4" descr="A screenshot of a cell phone&#10;&#10;Description automatically generated">
            <a:extLst>
              <a:ext uri="{FF2B5EF4-FFF2-40B4-BE49-F238E27FC236}">
                <a16:creationId xmlns:a16="http://schemas.microsoft.com/office/drawing/2014/main" xmlns="" id="{B56E8DA1-6472-4A43-AA6B-DC2F9B160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2" y="561215"/>
            <a:ext cx="5126736" cy="5580120"/>
          </a:xfrm>
          <a:prstGeom prst="rect">
            <a:avLst/>
          </a:prstGeom>
        </p:spPr>
      </p:pic>
      <p:sp>
        <p:nvSpPr>
          <p:cNvPr id="3" name="Content Placeholder 2">
            <a:extLst>
              <a:ext uri="{FF2B5EF4-FFF2-40B4-BE49-F238E27FC236}">
                <a16:creationId xmlns:a16="http://schemas.microsoft.com/office/drawing/2014/main" xmlns="" id="{63903E65-AD14-4B5F-9BF9-A2484DF4C258}"/>
              </a:ext>
            </a:extLst>
          </p:cNvPr>
          <p:cNvSpPr>
            <a:spLocks noGrp="1"/>
          </p:cNvSpPr>
          <p:nvPr>
            <p:ph idx="1"/>
          </p:nvPr>
        </p:nvSpPr>
        <p:spPr>
          <a:xfrm>
            <a:off x="6391903" y="2121763"/>
            <a:ext cx="5235490" cy="3773010"/>
          </a:xfrm>
        </p:spPr>
        <p:txBody>
          <a:bodyPr>
            <a:normAutofit/>
          </a:bodyPr>
          <a:lstStyle/>
          <a:p>
            <a:r>
              <a:rPr lang="en-US" sz="2000"/>
              <a:t>Membranous sacs containing acid hydrolases </a:t>
            </a:r>
          </a:p>
          <a:p>
            <a:r>
              <a:rPr lang="en-US" sz="2000"/>
              <a:t>Sites of intracellular digestion</a:t>
            </a:r>
          </a:p>
          <a:p>
            <a:r>
              <a:rPr lang="en-US" sz="2000" b="1"/>
              <a:t>Lysosomes </a:t>
            </a:r>
            <a:r>
              <a:rPr lang="en-US" sz="2000"/>
              <a:t>are spherical, membrane-walled sacs containing many kinds of digestive enzymes called acid hydrolases</a:t>
            </a:r>
          </a:p>
          <a:p>
            <a:r>
              <a:rPr lang="en-US" sz="2000"/>
              <a:t>Lysosomes can be considered the cell’s “demolition crew,” because they break apart and digest unwanted substances. </a:t>
            </a:r>
          </a:p>
        </p:txBody>
      </p:sp>
    </p:spTree>
    <p:extLst>
      <p:ext uri="{BB962C8B-B14F-4D97-AF65-F5344CB8AC3E}">
        <p14:creationId xmlns:p14="http://schemas.microsoft.com/office/powerpoint/2010/main" val="3234924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xmlns="" id="{C7FA33FF-088D-4F16-95A2-2C64D353DE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A376EFB1-01CF-419F-ABF1-2AF02BBFC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50604" y="0"/>
            <a:ext cx="6141396"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FF9DEA15-78BD-4750-AA18-B9F28A6D5A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6E79606F-AFED-4BC8-BD06-2ECB63EC7AAA}"/>
              </a:ext>
            </a:extLst>
          </p:cNvPr>
          <p:cNvSpPr>
            <a:spLocks noGrp="1"/>
          </p:cNvSpPr>
          <p:nvPr>
            <p:ph type="title"/>
          </p:nvPr>
        </p:nvSpPr>
        <p:spPr>
          <a:xfrm>
            <a:off x="6392598" y="640263"/>
            <a:ext cx="5221266" cy="1344975"/>
          </a:xfrm>
        </p:spPr>
        <p:txBody>
          <a:bodyPr>
            <a:normAutofit/>
          </a:bodyPr>
          <a:lstStyle/>
          <a:p>
            <a:r>
              <a:rPr lang="en-US" sz="4000"/>
              <a:t>• Mitochondria</a:t>
            </a:r>
          </a:p>
        </p:txBody>
      </p:sp>
      <p:pic>
        <p:nvPicPr>
          <p:cNvPr id="5" name="Picture 4">
            <a:extLst>
              <a:ext uri="{FF2B5EF4-FFF2-40B4-BE49-F238E27FC236}">
                <a16:creationId xmlns:a16="http://schemas.microsoft.com/office/drawing/2014/main" xmlns="" id="{56F26694-B586-465A-BD77-65A135C1E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2" y="644088"/>
            <a:ext cx="5126736" cy="5414374"/>
          </a:xfrm>
          <a:prstGeom prst="rect">
            <a:avLst/>
          </a:prstGeom>
        </p:spPr>
      </p:pic>
      <p:sp>
        <p:nvSpPr>
          <p:cNvPr id="3" name="Content Placeholder 2">
            <a:extLst>
              <a:ext uri="{FF2B5EF4-FFF2-40B4-BE49-F238E27FC236}">
                <a16:creationId xmlns:a16="http://schemas.microsoft.com/office/drawing/2014/main" xmlns="" id="{FDC5D392-5415-45DA-8E97-0CC0606D663D}"/>
              </a:ext>
            </a:extLst>
          </p:cNvPr>
          <p:cNvSpPr>
            <a:spLocks noGrp="1"/>
          </p:cNvSpPr>
          <p:nvPr>
            <p:ph idx="1"/>
          </p:nvPr>
        </p:nvSpPr>
        <p:spPr>
          <a:xfrm>
            <a:off x="6391903" y="2121763"/>
            <a:ext cx="5235490" cy="3773010"/>
          </a:xfrm>
        </p:spPr>
        <p:txBody>
          <a:bodyPr>
            <a:normAutofit/>
          </a:bodyPr>
          <a:lstStyle/>
          <a:p>
            <a:r>
              <a:rPr lang="en-US" sz="2000"/>
              <a:t>Rodlike, double-membrane structures;</a:t>
            </a:r>
          </a:p>
          <a:p>
            <a:pPr lvl="1"/>
            <a:r>
              <a:rPr lang="en-US" sz="2000"/>
              <a:t> inner membrane folded into projections called cristae</a:t>
            </a:r>
          </a:p>
          <a:p>
            <a:pPr lvl="1"/>
            <a:r>
              <a:rPr lang="en-US" sz="2000"/>
              <a:t>Site of ATP synthesis; powerhouse of the cell</a:t>
            </a:r>
          </a:p>
        </p:txBody>
      </p:sp>
    </p:spTree>
    <p:extLst>
      <p:ext uri="{BB962C8B-B14F-4D97-AF65-F5344CB8AC3E}">
        <p14:creationId xmlns:p14="http://schemas.microsoft.com/office/powerpoint/2010/main" val="710700537"/>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0E3143BB-3B48-4838-9098-BBB112668ADF}"/>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 Peroxisomes</a:t>
            </a:r>
          </a:p>
        </p:txBody>
      </p:sp>
      <p:sp>
        <p:nvSpPr>
          <p:cNvPr id="3" name="Content Placeholder 2">
            <a:extLst>
              <a:ext uri="{FF2B5EF4-FFF2-40B4-BE49-F238E27FC236}">
                <a16:creationId xmlns:a16="http://schemas.microsoft.com/office/drawing/2014/main" xmlns="" id="{7F5BB0EC-9415-4DCF-BA6E-789380F972D0}"/>
              </a:ext>
            </a:extLst>
          </p:cNvPr>
          <p:cNvSpPr>
            <a:spLocks noGrp="1"/>
          </p:cNvSpPr>
          <p:nvPr>
            <p:ph idx="1"/>
          </p:nvPr>
        </p:nvSpPr>
        <p:spPr>
          <a:xfrm>
            <a:off x="643468" y="2638043"/>
            <a:ext cx="3363974" cy="3415623"/>
          </a:xfrm>
        </p:spPr>
        <p:txBody>
          <a:bodyPr>
            <a:normAutofit/>
          </a:bodyPr>
          <a:lstStyle/>
          <a:p>
            <a:r>
              <a:rPr lang="en-US" sz="2000"/>
              <a:t>Membranous sacs of oxidase enzymes </a:t>
            </a:r>
          </a:p>
          <a:p>
            <a:r>
              <a:rPr lang="en-US" sz="2000"/>
              <a:t>The enzymes detoxify a number of toxic substances</a:t>
            </a:r>
          </a:p>
          <a:p>
            <a:pPr lvl="1"/>
            <a:r>
              <a:rPr lang="en-US" sz="2000"/>
              <a:t>the most important enzyme, catalase, breaks down hydrogen peroxide</a:t>
            </a:r>
          </a:p>
          <a:p>
            <a:endParaRPr lang="en-US" sz="2000"/>
          </a:p>
        </p:txBody>
      </p:sp>
      <p:pic>
        <p:nvPicPr>
          <p:cNvPr id="5" name="Picture 4" descr="A close up of a logo&#10;&#10;Description automatically generated">
            <a:extLst>
              <a:ext uri="{FF2B5EF4-FFF2-40B4-BE49-F238E27FC236}">
                <a16:creationId xmlns:a16="http://schemas.microsoft.com/office/drawing/2014/main" xmlns="" id="{B9B8D391-24B2-45AC-B78D-04E066AD1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949834"/>
            <a:ext cx="6250769" cy="4797465"/>
          </a:xfrm>
          <a:prstGeom prst="rect">
            <a:avLst/>
          </a:prstGeom>
        </p:spPr>
      </p:pic>
    </p:spTree>
    <p:extLst>
      <p:ext uri="{BB962C8B-B14F-4D97-AF65-F5344CB8AC3E}">
        <p14:creationId xmlns:p14="http://schemas.microsoft.com/office/powerpoint/2010/main" val="1383523985"/>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02FA80E8-4AF9-40C7-A9A4-9137746FEDCC}"/>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13913" b="11087"/>
          <a:stretch/>
        </p:blipFill>
        <p:spPr>
          <a:xfrm>
            <a:off x="20" y="1"/>
            <a:ext cx="12191980" cy="6857999"/>
          </a:xfrm>
          <a:prstGeom prst="rect">
            <a:avLst/>
          </a:prstGeom>
        </p:spPr>
      </p:pic>
      <p:sp>
        <p:nvSpPr>
          <p:cNvPr id="2" name="Title 1">
            <a:extLst>
              <a:ext uri="{FF2B5EF4-FFF2-40B4-BE49-F238E27FC236}">
                <a16:creationId xmlns:a16="http://schemas.microsoft.com/office/drawing/2014/main" xmlns="" id="{5BB4334C-7156-435D-B2A0-8E5AFCE432F9}"/>
              </a:ext>
            </a:extLst>
          </p:cNvPr>
          <p:cNvSpPr>
            <a:spLocks noGrp="1"/>
          </p:cNvSpPr>
          <p:nvPr>
            <p:ph type="title"/>
          </p:nvPr>
        </p:nvSpPr>
        <p:spPr>
          <a:xfrm>
            <a:off x="838201" y="1065862"/>
            <a:ext cx="3313164" cy="4726276"/>
          </a:xfrm>
        </p:spPr>
        <p:txBody>
          <a:bodyPr>
            <a:normAutofit/>
          </a:bodyPr>
          <a:lstStyle/>
          <a:p>
            <a:pPr algn="r"/>
            <a:r>
              <a:rPr lang="en-US" sz="4000" dirty="0">
                <a:solidFill>
                  <a:srgbClr val="FFFFFF"/>
                </a:solidFill>
              </a:rPr>
              <a:t>The </a:t>
            </a:r>
            <a:r>
              <a:rPr lang="en-US" sz="4000" b="1" dirty="0">
                <a:solidFill>
                  <a:srgbClr val="FFFFFF"/>
                </a:solidFill>
              </a:rPr>
              <a:t>cytoskeleton</a:t>
            </a:r>
            <a:endParaRPr lang="en-US" sz="4000" dirty="0">
              <a:solidFill>
                <a:srgbClr val="FFFFFF"/>
              </a:solidFill>
            </a:endParaRPr>
          </a:p>
        </p:txBody>
      </p:sp>
      <p:cxnSp>
        <p:nvCxnSpPr>
          <p:cNvPr id="12" name="Straight Connector 11">
            <a:extLst>
              <a:ext uri="{FF2B5EF4-FFF2-40B4-BE49-F238E27FC236}">
                <a16:creationId xmlns:a16="http://schemas.microsoft.com/office/drawing/2014/main" xmlns=""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80CD306E-7360-4220-A27C-E35E9030BDA3}"/>
              </a:ext>
            </a:extLst>
          </p:cNvPr>
          <p:cNvSpPr>
            <a:spLocks noGrp="1"/>
          </p:cNvSpPr>
          <p:nvPr>
            <p:ph idx="1"/>
          </p:nvPr>
        </p:nvSpPr>
        <p:spPr>
          <a:xfrm>
            <a:off x="5155379" y="1065862"/>
            <a:ext cx="5744685" cy="4726276"/>
          </a:xfrm>
        </p:spPr>
        <p:txBody>
          <a:bodyPr anchor="ctr">
            <a:normAutofit/>
          </a:bodyPr>
          <a:lstStyle/>
          <a:p>
            <a:r>
              <a:rPr lang="en-US" sz="2000" dirty="0">
                <a:solidFill>
                  <a:srgbClr val="FFFFFF"/>
                </a:solidFill>
              </a:rPr>
              <a:t>The </a:t>
            </a:r>
            <a:r>
              <a:rPr lang="en-US" sz="2000" b="1" dirty="0">
                <a:solidFill>
                  <a:srgbClr val="FFFFFF"/>
                </a:solidFill>
              </a:rPr>
              <a:t>cytoskeleton, </a:t>
            </a:r>
            <a:r>
              <a:rPr lang="en-US" sz="2000" dirty="0">
                <a:solidFill>
                  <a:srgbClr val="FFFFFF"/>
                </a:solidFill>
              </a:rPr>
              <a:t>literally “cell skeleton,” is an elaborate network of rods running throughout the cytosol (the framework</a:t>
            </a:r>
          </a:p>
          <a:p>
            <a:r>
              <a:rPr lang="en-US" sz="2000" dirty="0">
                <a:solidFill>
                  <a:srgbClr val="FFFFFF"/>
                </a:solidFill>
              </a:rPr>
              <a:t>of the manufacturing building. </a:t>
            </a:r>
          </a:p>
          <a:p>
            <a:r>
              <a:rPr lang="en-US" sz="2000" dirty="0">
                <a:solidFill>
                  <a:srgbClr val="FFFFFF"/>
                </a:solidFill>
              </a:rPr>
              <a:t>This network acts as a cell’s “bones,” “muscles,” and “ligaments” by supporting cellular structures and generating various cell movements. </a:t>
            </a:r>
          </a:p>
          <a:p>
            <a:endParaRPr lang="en-US" sz="2000" dirty="0">
              <a:solidFill>
                <a:srgbClr val="FFFFFF"/>
              </a:solidFill>
            </a:endParaRPr>
          </a:p>
          <a:p>
            <a:r>
              <a:rPr lang="en-US" sz="2000" dirty="0">
                <a:solidFill>
                  <a:srgbClr val="FFFFFF"/>
                </a:solidFill>
              </a:rPr>
              <a:t>The three types of rods in the cytoskeleton are</a:t>
            </a:r>
          </a:p>
          <a:p>
            <a:pPr lvl="1"/>
            <a:r>
              <a:rPr lang="en-US" sz="2000" i="1" dirty="0">
                <a:solidFill>
                  <a:srgbClr val="FFFFFF"/>
                </a:solidFill>
              </a:rPr>
              <a:t>microfilaments, intermediate filaments, </a:t>
            </a:r>
            <a:r>
              <a:rPr lang="en-US" sz="2000" dirty="0">
                <a:solidFill>
                  <a:srgbClr val="FFFFFF"/>
                </a:solidFill>
              </a:rPr>
              <a:t>and </a:t>
            </a:r>
            <a:r>
              <a:rPr lang="en-US" sz="2000" i="1" dirty="0">
                <a:solidFill>
                  <a:srgbClr val="FFFFFF"/>
                </a:solidFill>
              </a:rPr>
              <a:t>microtubules,</a:t>
            </a:r>
          </a:p>
        </p:txBody>
      </p:sp>
    </p:spTree>
    <p:extLst>
      <p:ext uri="{BB962C8B-B14F-4D97-AF65-F5344CB8AC3E}">
        <p14:creationId xmlns:p14="http://schemas.microsoft.com/office/powerpoint/2010/main" val="2841927278"/>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B0E784-4037-42D4-9ADC-3EACAF0C63FA}"/>
              </a:ext>
            </a:extLst>
          </p:cNvPr>
          <p:cNvSpPr>
            <a:spLocks noGrp="1"/>
          </p:cNvSpPr>
          <p:nvPr>
            <p:ph type="title"/>
          </p:nvPr>
        </p:nvSpPr>
        <p:spPr>
          <a:xfrm>
            <a:off x="752475" y="86448"/>
            <a:ext cx="10515600" cy="1325563"/>
          </a:xfrm>
        </p:spPr>
        <p:txBody>
          <a:bodyPr/>
          <a:lstStyle/>
          <a:p>
            <a:pPr algn="ctr"/>
            <a:r>
              <a:rPr lang="en-US" dirty="0"/>
              <a:t>• types of rods in the cytoskeleton -  Microfilaments</a:t>
            </a:r>
          </a:p>
        </p:txBody>
      </p:sp>
      <p:sp>
        <p:nvSpPr>
          <p:cNvPr id="3" name="Content Placeholder 2">
            <a:extLst>
              <a:ext uri="{FF2B5EF4-FFF2-40B4-BE49-F238E27FC236}">
                <a16:creationId xmlns:a16="http://schemas.microsoft.com/office/drawing/2014/main" xmlns="" id="{C8E2C94E-A93D-497A-B7DC-D8950EFFCCE2}"/>
              </a:ext>
            </a:extLst>
          </p:cNvPr>
          <p:cNvSpPr>
            <a:spLocks noGrp="1"/>
          </p:cNvSpPr>
          <p:nvPr>
            <p:ph idx="1"/>
          </p:nvPr>
        </p:nvSpPr>
        <p:spPr>
          <a:xfrm>
            <a:off x="752475" y="1539875"/>
            <a:ext cx="10515600" cy="4351338"/>
          </a:xfrm>
        </p:spPr>
        <p:txBody>
          <a:bodyPr/>
          <a:lstStyle/>
          <a:p>
            <a:r>
              <a:rPr lang="en-US" dirty="0"/>
              <a:t>Fine filaments composed of the contractile protein actin</a:t>
            </a:r>
          </a:p>
          <a:p>
            <a:r>
              <a:rPr lang="en-US" dirty="0"/>
              <a:t>Involved in muscle contraction and other types of intracellular movement</a:t>
            </a:r>
          </a:p>
          <a:p>
            <a:r>
              <a:rPr lang="en-US" dirty="0"/>
              <a:t>Helps to form the cell’s cytoskeleton</a:t>
            </a:r>
          </a:p>
          <a:p>
            <a:endParaRPr lang="en-US" dirty="0"/>
          </a:p>
        </p:txBody>
      </p:sp>
      <p:pic>
        <p:nvPicPr>
          <p:cNvPr id="4" name="Picture 3">
            <a:extLst>
              <a:ext uri="{FF2B5EF4-FFF2-40B4-BE49-F238E27FC236}">
                <a16:creationId xmlns:a16="http://schemas.microsoft.com/office/drawing/2014/main" xmlns="" id="{8875B640-EC79-4872-B20F-6966958AFD5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19100" y="3429000"/>
            <a:ext cx="11182350" cy="3252858"/>
          </a:xfrm>
          <a:prstGeom prst="rect">
            <a:avLst/>
          </a:prstGeom>
        </p:spPr>
      </p:pic>
    </p:spTree>
    <p:extLst>
      <p:ext uri="{BB962C8B-B14F-4D97-AF65-F5344CB8AC3E}">
        <p14:creationId xmlns:p14="http://schemas.microsoft.com/office/powerpoint/2010/main" val="16507721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C84F9BC-087A-4321-AA50-244AAC346FF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19100" y="3429000"/>
            <a:ext cx="11182350" cy="3252858"/>
          </a:xfrm>
          <a:prstGeom prst="rect">
            <a:avLst/>
          </a:prstGeom>
        </p:spPr>
      </p:pic>
      <p:pic>
        <p:nvPicPr>
          <p:cNvPr id="8" name="Picture 7" descr="A picture containing indoor, monitor, top&#10;&#10;Description automatically generated">
            <a:extLst>
              <a:ext uri="{FF2B5EF4-FFF2-40B4-BE49-F238E27FC236}">
                <a16:creationId xmlns:a16="http://schemas.microsoft.com/office/drawing/2014/main" xmlns="" id="{853AB211-A647-4965-9E36-363004F7074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0" y="-1"/>
            <a:ext cx="12192000" cy="6339265"/>
          </a:xfrm>
          <a:prstGeom prst="rect">
            <a:avLst/>
          </a:prstGeom>
        </p:spPr>
      </p:pic>
      <p:sp>
        <p:nvSpPr>
          <p:cNvPr id="2" name="Title 1">
            <a:extLst>
              <a:ext uri="{FF2B5EF4-FFF2-40B4-BE49-F238E27FC236}">
                <a16:creationId xmlns:a16="http://schemas.microsoft.com/office/drawing/2014/main" xmlns="" id="{95B0E784-4037-42D4-9ADC-3EACAF0C63FA}"/>
              </a:ext>
            </a:extLst>
          </p:cNvPr>
          <p:cNvSpPr>
            <a:spLocks noGrp="1"/>
          </p:cNvSpPr>
          <p:nvPr>
            <p:ph type="title"/>
          </p:nvPr>
        </p:nvSpPr>
        <p:spPr/>
        <p:txBody>
          <a:bodyPr/>
          <a:lstStyle/>
          <a:p>
            <a:pPr algn="ctr"/>
            <a:r>
              <a:rPr lang="en-US" sz="3200" dirty="0"/>
              <a:t>• types of rods in the cytoskeleton </a:t>
            </a:r>
            <a:br>
              <a:rPr lang="en-US" sz="3200" dirty="0"/>
            </a:br>
            <a:r>
              <a:rPr lang="en-US" sz="3200" dirty="0"/>
              <a:t>- </a:t>
            </a:r>
            <a:r>
              <a:rPr lang="en-US" b="1" dirty="0">
                <a:effectLst>
                  <a:outerShdw blurRad="38100" dist="38100" dir="2700000" algn="tl">
                    <a:srgbClr val="000000">
                      <a:alpha val="43137"/>
                    </a:srgbClr>
                  </a:outerShdw>
                </a:effectLst>
              </a:rPr>
              <a:t>Intermediate filaments</a:t>
            </a:r>
          </a:p>
        </p:txBody>
      </p:sp>
      <p:sp>
        <p:nvSpPr>
          <p:cNvPr id="3" name="Content Placeholder 2">
            <a:extLst>
              <a:ext uri="{FF2B5EF4-FFF2-40B4-BE49-F238E27FC236}">
                <a16:creationId xmlns:a16="http://schemas.microsoft.com/office/drawing/2014/main" xmlns="" id="{C8E2C94E-A93D-497A-B7DC-D8950EFFCCE2}"/>
              </a:ext>
            </a:extLst>
          </p:cNvPr>
          <p:cNvSpPr>
            <a:spLocks noGrp="1"/>
          </p:cNvSpPr>
          <p:nvPr>
            <p:ph idx="1"/>
          </p:nvPr>
        </p:nvSpPr>
        <p:spPr/>
        <p:txBody>
          <a:bodyPr/>
          <a:lstStyle/>
          <a:p>
            <a:r>
              <a:rPr lang="en-US" dirty="0"/>
              <a:t>Protein fibers having various compositions</a:t>
            </a:r>
          </a:p>
          <a:p>
            <a:r>
              <a:rPr lang="en-US" dirty="0"/>
              <a:t>Form the stable cytoskeletal elements</a:t>
            </a:r>
          </a:p>
          <a:p>
            <a:r>
              <a:rPr lang="en-US" dirty="0"/>
              <a:t>Resist tension forces acting on the cell</a:t>
            </a:r>
          </a:p>
          <a:p>
            <a:endParaRPr lang="en-US" dirty="0"/>
          </a:p>
        </p:txBody>
      </p:sp>
    </p:spTree>
    <p:extLst>
      <p:ext uri="{BB962C8B-B14F-4D97-AF65-F5344CB8AC3E}">
        <p14:creationId xmlns:p14="http://schemas.microsoft.com/office/powerpoint/2010/main" val="11454672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E8AC4026-E47E-43C5-B9F7-ADC6ADD61E24}"/>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95B0E784-4037-42D4-9ADC-3EACAF0C63FA}"/>
              </a:ext>
            </a:extLst>
          </p:cNvPr>
          <p:cNvSpPr>
            <a:spLocks noGrp="1"/>
          </p:cNvSpPr>
          <p:nvPr>
            <p:ph type="title"/>
          </p:nvPr>
        </p:nvSpPr>
        <p:spPr>
          <a:xfrm>
            <a:off x="1028701" y="457200"/>
            <a:ext cx="3313164" cy="2439338"/>
          </a:xfrm>
        </p:spPr>
        <p:txBody>
          <a:bodyPr>
            <a:normAutofit/>
          </a:bodyPr>
          <a:lstStyle/>
          <a:p>
            <a:pPr algn="ctr"/>
            <a:r>
              <a:rPr lang="en-US" sz="4000" dirty="0">
                <a:solidFill>
                  <a:srgbClr val="FFFFFF"/>
                </a:solidFill>
              </a:rPr>
              <a:t>types of rods in the cytoskeleton - </a:t>
            </a:r>
            <a:r>
              <a:rPr lang="en-US" sz="4000" b="1" dirty="0">
                <a:solidFill>
                  <a:srgbClr val="FFFFFF"/>
                </a:solidFill>
              </a:rPr>
              <a:t>Microtubules</a:t>
            </a:r>
          </a:p>
        </p:txBody>
      </p:sp>
      <p:cxnSp>
        <p:nvCxnSpPr>
          <p:cNvPr id="12" name="Straight Connector 11">
            <a:extLst>
              <a:ext uri="{FF2B5EF4-FFF2-40B4-BE49-F238E27FC236}">
                <a16:creationId xmlns:a16="http://schemas.microsoft.com/office/drawing/2014/main" xmlns=""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C8E2C94E-A93D-497A-B7DC-D8950EFFCCE2}"/>
              </a:ext>
            </a:extLst>
          </p:cNvPr>
          <p:cNvSpPr>
            <a:spLocks noGrp="1"/>
          </p:cNvSpPr>
          <p:nvPr>
            <p:ph idx="1"/>
          </p:nvPr>
        </p:nvSpPr>
        <p:spPr>
          <a:xfrm>
            <a:off x="5550344" y="609529"/>
            <a:ext cx="5744685" cy="3172763"/>
          </a:xfrm>
        </p:spPr>
        <p:txBody>
          <a:bodyPr anchor="ctr">
            <a:normAutofit/>
          </a:bodyPr>
          <a:lstStyle/>
          <a:p>
            <a:r>
              <a:rPr lang="en-US" sz="2000" dirty="0">
                <a:solidFill>
                  <a:srgbClr val="FFFFFF"/>
                </a:solidFill>
              </a:rPr>
              <a:t>Cylindrical structures made of tubulin proteins</a:t>
            </a:r>
          </a:p>
          <a:p>
            <a:r>
              <a:rPr lang="en-US" sz="2000" dirty="0">
                <a:solidFill>
                  <a:srgbClr val="FFFFFF"/>
                </a:solidFill>
              </a:rPr>
              <a:t>Support the cell and give it shape</a:t>
            </a:r>
          </a:p>
          <a:p>
            <a:r>
              <a:rPr lang="en-US" sz="2000" dirty="0">
                <a:solidFill>
                  <a:srgbClr val="FFFFFF"/>
                </a:solidFill>
              </a:rPr>
              <a:t>Involved in intracellular and cellular movements</a:t>
            </a:r>
          </a:p>
          <a:p>
            <a:r>
              <a:rPr lang="en-US" sz="2000" dirty="0">
                <a:solidFill>
                  <a:srgbClr val="FFFFFF"/>
                </a:solidFill>
              </a:rPr>
              <a:t>Forms centrioles during mitosis (cellular reproduction)</a:t>
            </a:r>
          </a:p>
          <a:p>
            <a:endParaRPr lang="en-US" sz="2000" dirty="0">
              <a:solidFill>
                <a:srgbClr val="FFFFFF"/>
              </a:solidFill>
            </a:endParaRPr>
          </a:p>
        </p:txBody>
      </p:sp>
      <p:pic>
        <p:nvPicPr>
          <p:cNvPr id="8" name="Picture 7">
            <a:extLst>
              <a:ext uri="{FF2B5EF4-FFF2-40B4-BE49-F238E27FC236}">
                <a16:creationId xmlns:a16="http://schemas.microsoft.com/office/drawing/2014/main" xmlns="" id="{6AE158AD-0DFF-4EF5-9FF6-344B64FD72C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400050" y="3169409"/>
            <a:ext cx="11182350" cy="3252858"/>
          </a:xfrm>
          <a:prstGeom prst="rect">
            <a:avLst/>
          </a:prstGeom>
        </p:spPr>
      </p:pic>
    </p:spTree>
    <p:extLst>
      <p:ext uri="{BB962C8B-B14F-4D97-AF65-F5344CB8AC3E}">
        <p14:creationId xmlns:p14="http://schemas.microsoft.com/office/powerpoint/2010/main" val="2093746437"/>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81AEB8A9-B768-4E30-BA55-D919E6687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AF94C8FA-85FE-40D1-B172-E213BA5DA1EE}"/>
              </a:ext>
            </a:extLst>
          </p:cNvPr>
          <p:cNvSpPr>
            <a:spLocks noGrp="1"/>
          </p:cNvSpPr>
          <p:nvPr>
            <p:ph type="title"/>
          </p:nvPr>
        </p:nvSpPr>
        <p:spPr>
          <a:xfrm>
            <a:off x="643467" y="640080"/>
            <a:ext cx="3096427" cy="5613236"/>
          </a:xfrm>
        </p:spPr>
        <p:txBody>
          <a:bodyPr anchor="ctr">
            <a:normAutofit/>
          </a:bodyPr>
          <a:lstStyle/>
          <a:p>
            <a:r>
              <a:rPr lang="en-US">
                <a:solidFill>
                  <a:srgbClr val="FFFFFF"/>
                </a:solidFill>
              </a:rPr>
              <a:t>types of rods in the cytoskeleton </a:t>
            </a:r>
            <a:br>
              <a:rPr lang="en-US">
                <a:solidFill>
                  <a:srgbClr val="FFFFFF"/>
                </a:solidFill>
              </a:rPr>
            </a:br>
            <a:r>
              <a:rPr lang="en-US">
                <a:solidFill>
                  <a:srgbClr val="FFFFFF"/>
                </a:solidFill>
              </a:rPr>
              <a:t>- </a:t>
            </a:r>
            <a:r>
              <a:rPr lang="en-US" b="1">
                <a:solidFill>
                  <a:srgbClr val="FFFFFF"/>
                </a:solidFill>
              </a:rPr>
              <a:t>Centrioles</a:t>
            </a:r>
          </a:p>
        </p:txBody>
      </p:sp>
      <p:sp>
        <p:nvSpPr>
          <p:cNvPr id="3" name="Content Placeholder 2">
            <a:extLst>
              <a:ext uri="{FF2B5EF4-FFF2-40B4-BE49-F238E27FC236}">
                <a16:creationId xmlns:a16="http://schemas.microsoft.com/office/drawing/2014/main" xmlns="" id="{E9AAAA58-97A6-4471-B9F5-AAA46EAF27F3}"/>
              </a:ext>
            </a:extLst>
          </p:cNvPr>
          <p:cNvSpPr>
            <a:spLocks noGrp="1"/>
          </p:cNvSpPr>
          <p:nvPr>
            <p:ph idx="1"/>
          </p:nvPr>
        </p:nvSpPr>
        <p:spPr>
          <a:xfrm>
            <a:off x="4699818" y="640082"/>
            <a:ext cx="6848715" cy="2484884"/>
          </a:xfrm>
        </p:spPr>
        <p:txBody>
          <a:bodyPr anchor="ctr">
            <a:normAutofit/>
          </a:bodyPr>
          <a:lstStyle/>
          <a:p>
            <a:pPr marL="0" indent="0">
              <a:buNone/>
            </a:pPr>
            <a:r>
              <a:rPr lang="en-US" sz="2000"/>
              <a:t>Paired cylindrical bodies, each composed of nine triplets of microtubules</a:t>
            </a:r>
          </a:p>
          <a:p>
            <a:r>
              <a:rPr lang="en-US" sz="2000"/>
              <a:t>Organize a microtubule network during mitosis to form the spindle and asters</a:t>
            </a:r>
          </a:p>
          <a:p>
            <a:r>
              <a:rPr lang="en-US" sz="2000"/>
              <a:t>Forms the bases of cilia and flagella</a:t>
            </a:r>
          </a:p>
        </p:txBody>
      </p:sp>
      <p:pic>
        <p:nvPicPr>
          <p:cNvPr id="5" name="Picture 4" descr="A picture containing map, text&#10;&#10;Description automatically generated">
            <a:extLst>
              <a:ext uri="{FF2B5EF4-FFF2-40B4-BE49-F238E27FC236}">
                <a16:creationId xmlns:a16="http://schemas.microsoft.com/office/drawing/2014/main" xmlns="" id="{98AF57D5-2DC9-4BB1-9571-F53F3AA0453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848690" y="3446698"/>
            <a:ext cx="6505450" cy="2488335"/>
          </a:xfrm>
          <a:prstGeom prst="rect">
            <a:avLst/>
          </a:prstGeom>
        </p:spPr>
      </p:pic>
    </p:spTree>
    <p:extLst>
      <p:ext uri="{BB962C8B-B14F-4D97-AF65-F5344CB8AC3E}">
        <p14:creationId xmlns:p14="http://schemas.microsoft.com/office/powerpoint/2010/main" val="2047557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07C288-CD73-4039-8A1A-D25D945FFC95}"/>
              </a:ext>
            </a:extLst>
          </p:cNvPr>
          <p:cNvSpPr>
            <a:spLocks noGrp="1"/>
          </p:cNvSpPr>
          <p:nvPr>
            <p:ph type="title"/>
          </p:nvPr>
        </p:nvSpPr>
        <p:spPr>
          <a:xfrm>
            <a:off x="648929" y="629266"/>
            <a:ext cx="5127031" cy="1676603"/>
          </a:xfrm>
        </p:spPr>
        <p:txBody>
          <a:bodyPr>
            <a:normAutofit/>
          </a:bodyPr>
          <a:lstStyle/>
          <a:p>
            <a:r>
              <a:rPr lang="en-US" b="1" dirty="0"/>
              <a:t>Packaging DNA</a:t>
            </a:r>
            <a:endParaRPr lang="en-US" dirty="0"/>
          </a:p>
        </p:txBody>
      </p:sp>
      <p:sp>
        <p:nvSpPr>
          <p:cNvPr id="3" name="Content Placeholder 2">
            <a:extLst>
              <a:ext uri="{FF2B5EF4-FFF2-40B4-BE49-F238E27FC236}">
                <a16:creationId xmlns:a16="http://schemas.microsoft.com/office/drawing/2014/main" xmlns="" id="{68519610-EE43-4EEF-A5AD-49471DB675E3}"/>
              </a:ext>
            </a:extLst>
          </p:cNvPr>
          <p:cNvSpPr>
            <a:spLocks noGrp="1"/>
          </p:cNvSpPr>
          <p:nvPr>
            <p:ph idx="1"/>
          </p:nvPr>
        </p:nvSpPr>
        <p:spPr>
          <a:xfrm>
            <a:off x="648930" y="2438400"/>
            <a:ext cx="5127029" cy="3785419"/>
          </a:xfrm>
        </p:spPr>
        <p:txBody>
          <a:bodyPr>
            <a:noAutofit/>
          </a:bodyPr>
          <a:lstStyle/>
          <a:p>
            <a:r>
              <a:rPr lang="en-US" sz="1800" dirty="0"/>
              <a:t>The DNA molecules and their associated proteins together are collectively called </a:t>
            </a:r>
            <a:r>
              <a:rPr lang="en-US" sz="1800" b="1" dirty="0"/>
              <a:t>chromatin. </a:t>
            </a:r>
          </a:p>
          <a:p>
            <a:r>
              <a:rPr lang="en-US" sz="1800" dirty="0"/>
              <a:t>Each two turns of the DNA helix is packed with eight disc-shaped protein molecules called </a:t>
            </a:r>
            <a:r>
              <a:rPr lang="en-US" sz="1800" b="1" dirty="0"/>
              <a:t>histones.</a:t>
            </a:r>
          </a:p>
          <a:p>
            <a:r>
              <a:rPr lang="en-US" sz="1800" dirty="0"/>
              <a:t>Each cluster of DNA and histones is called a </a:t>
            </a:r>
            <a:r>
              <a:rPr lang="en-US" sz="1800" b="1" dirty="0"/>
              <a:t>nucleosome. </a:t>
            </a:r>
          </a:p>
          <a:p>
            <a:r>
              <a:rPr lang="en-US" sz="1800" dirty="0"/>
              <a:t>When unwound (uncoiled), the nucleosomes have the appearance of beads on a string that we refer to as </a:t>
            </a:r>
            <a:r>
              <a:rPr lang="en-US" sz="1800" b="1" dirty="0"/>
              <a:t>extended chromatin.</a:t>
            </a:r>
          </a:p>
          <a:p>
            <a:r>
              <a:rPr lang="en-US" sz="1800" dirty="0"/>
              <a:t>When the nucleosomes become condensed (more tightly coiled) they are referred to as </a:t>
            </a:r>
            <a:r>
              <a:rPr lang="en-US" sz="1800" b="1" dirty="0"/>
              <a:t>condensed chromatin.</a:t>
            </a:r>
          </a:p>
          <a:p>
            <a:endParaRPr lang="en-US" sz="1800" dirty="0"/>
          </a:p>
        </p:txBody>
      </p:sp>
      <p:pic>
        <p:nvPicPr>
          <p:cNvPr id="5" name="Picture 4" descr="A close up of a map&#10;&#10;Description automatically generated">
            <a:extLst>
              <a:ext uri="{FF2B5EF4-FFF2-40B4-BE49-F238E27FC236}">
                <a16:creationId xmlns:a16="http://schemas.microsoft.com/office/drawing/2014/main" xmlns="" id="{60594AB5-DA90-4480-8C2F-4CFBCF2F5C98}"/>
              </a:ext>
            </a:extLst>
          </p:cNvPr>
          <p:cNvPicPr>
            <a:picLocks noChangeAspect="1"/>
          </p:cNvPicPr>
          <p:nvPr/>
        </p:nvPicPr>
        <p:blipFill rotWithShape="1">
          <a:blip r:embed="rId2">
            <a:extLst>
              <a:ext uri="{28A0092B-C50C-407E-A947-70E740481C1C}">
                <a14:useLocalDpi xmlns:a14="http://schemas.microsoft.com/office/drawing/2010/main" val="0"/>
              </a:ext>
            </a:extLst>
          </a:blip>
          <a:srcRect r="2816"/>
          <a:stretch/>
        </p:blipFill>
        <p:spPr>
          <a:xfrm>
            <a:off x="6090613" y="640082"/>
            <a:ext cx="5461724" cy="5577837"/>
          </a:xfrm>
          <a:prstGeom prst="rect">
            <a:avLst/>
          </a:prstGeom>
          <a:effectLst/>
        </p:spPr>
      </p:pic>
    </p:spTree>
    <p:extLst>
      <p:ext uri="{BB962C8B-B14F-4D97-AF65-F5344CB8AC3E}">
        <p14:creationId xmlns:p14="http://schemas.microsoft.com/office/powerpoint/2010/main" val="3932149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8D72E1C5-D72C-4755-815B-38A992E45D48}"/>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ORGANELLES</a:t>
            </a:r>
            <a:endParaRPr lang="en-US" sz="2800" dirty="0"/>
          </a:p>
        </p:txBody>
      </p:sp>
      <p:sp>
        <p:nvSpPr>
          <p:cNvPr id="3" name="Content Placeholder 2">
            <a:extLst>
              <a:ext uri="{FF2B5EF4-FFF2-40B4-BE49-F238E27FC236}">
                <a16:creationId xmlns:a16="http://schemas.microsoft.com/office/drawing/2014/main" xmlns="" id="{EB551064-53BF-4DD7-88EF-C1D4AB38E517}"/>
              </a:ext>
            </a:extLst>
          </p:cNvPr>
          <p:cNvSpPr>
            <a:spLocks noGrp="1"/>
          </p:cNvSpPr>
          <p:nvPr>
            <p:ph idx="1"/>
          </p:nvPr>
        </p:nvSpPr>
        <p:spPr>
          <a:xfrm>
            <a:off x="643468" y="2638043"/>
            <a:ext cx="3363974" cy="3415623"/>
          </a:xfrm>
        </p:spPr>
        <p:txBody>
          <a:bodyPr>
            <a:normAutofit/>
          </a:bodyPr>
          <a:lstStyle/>
          <a:p>
            <a:r>
              <a:rPr lang="en-US" sz="2000"/>
              <a:t>Cellular functions are carried out by the cell’s many subunits, most of which are called </a:t>
            </a:r>
            <a:r>
              <a:rPr lang="en-US" sz="2000" b="1"/>
              <a:t>organelles </a:t>
            </a:r>
            <a:r>
              <a:rPr lang="en-US" sz="2000"/>
              <a:t>(“little organs”).</a:t>
            </a:r>
          </a:p>
        </p:txBody>
      </p:sp>
      <p:pic>
        <p:nvPicPr>
          <p:cNvPr id="5" name="Picture 4" descr="A close up of a map&#10;&#10;Description automatically generated">
            <a:extLst>
              <a:ext uri="{FF2B5EF4-FFF2-40B4-BE49-F238E27FC236}">
                <a16:creationId xmlns:a16="http://schemas.microsoft.com/office/drawing/2014/main" xmlns="" id="{225194DA-C4D1-43FC-B456-0DBEA59BDBE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297763" y="699803"/>
            <a:ext cx="6250769" cy="5297526"/>
          </a:xfrm>
          <a:prstGeom prst="rect">
            <a:avLst/>
          </a:prstGeom>
        </p:spPr>
      </p:pic>
      <p:sp>
        <p:nvSpPr>
          <p:cNvPr id="6" name="TextBox 5">
            <a:extLst>
              <a:ext uri="{FF2B5EF4-FFF2-40B4-BE49-F238E27FC236}">
                <a16:creationId xmlns:a16="http://schemas.microsoft.com/office/drawing/2014/main" xmlns="" id="{584EB2CF-EBD1-495F-8F6F-FABF56DB0FFD}"/>
              </a:ext>
            </a:extLst>
          </p:cNvPr>
          <p:cNvSpPr txBox="1"/>
          <p:nvPr/>
        </p:nvSpPr>
        <p:spPr>
          <a:xfrm>
            <a:off x="9241490" y="5797274"/>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s://en.wikiversity.org/wiki/Organelle">
                  <a:extLst>
                    <a:ext uri="{A12FA001-AC4F-418D-AE19-62706E023703}">
                      <ahyp:hlinkClr xmlns:ahyp="http://schemas.microsoft.com/office/drawing/2018/hyperlinkcolor" xmlns=""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3.0/">
                  <a:extLst>
                    <a:ext uri="{A12FA001-AC4F-418D-AE19-62706E023703}">
                      <ahyp:hlinkClr xmlns:ahyp="http://schemas.microsoft.com/office/drawing/2018/hyperlinkcolor" xmlns="" val="tx"/>
                    </a:ext>
                  </a:extLst>
                </a:hlinkClick>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979951"/>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861F86-2D70-43B1-BEB1-A480043E7AC7}"/>
              </a:ext>
            </a:extLst>
          </p:cNvPr>
          <p:cNvSpPr>
            <a:spLocks noGrp="1"/>
          </p:cNvSpPr>
          <p:nvPr>
            <p:ph type="title"/>
          </p:nvPr>
        </p:nvSpPr>
        <p:spPr>
          <a:xfrm>
            <a:off x="-1" y="0"/>
            <a:ext cx="2784661" cy="1676603"/>
          </a:xfrm>
        </p:spPr>
        <p:txBody>
          <a:bodyPr>
            <a:normAutofit/>
          </a:bodyPr>
          <a:lstStyle/>
          <a:p>
            <a:r>
              <a:rPr lang="en-US" b="1" dirty="0"/>
              <a:t>Packaging DNA</a:t>
            </a:r>
            <a:endParaRPr lang="en-US" dirty="0"/>
          </a:p>
        </p:txBody>
      </p:sp>
      <p:sp>
        <p:nvSpPr>
          <p:cNvPr id="3" name="Content Placeholder 2">
            <a:extLst>
              <a:ext uri="{FF2B5EF4-FFF2-40B4-BE49-F238E27FC236}">
                <a16:creationId xmlns:a16="http://schemas.microsoft.com/office/drawing/2014/main" xmlns="" id="{C8E46302-5CEC-4268-853D-1DF3B968566C}"/>
              </a:ext>
            </a:extLst>
          </p:cNvPr>
          <p:cNvSpPr>
            <a:spLocks noGrp="1"/>
          </p:cNvSpPr>
          <p:nvPr>
            <p:ph idx="1"/>
          </p:nvPr>
        </p:nvSpPr>
        <p:spPr>
          <a:xfrm>
            <a:off x="74023" y="1872344"/>
            <a:ext cx="2634344" cy="4351476"/>
          </a:xfrm>
        </p:spPr>
        <p:txBody>
          <a:bodyPr>
            <a:normAutofit fontScale="77500" lnSpcReduction="20000"/>
          </a:bodyPr>
          <a:lstStyle/>
          <a:p>
            <a:pPr marL="0" indent="0">
              <a:buNone/>
            </a:pPr>
            <a:r>
              <a:rPr lang="en-US" dirty="0"/>
              <a:t>During a cell’s nondividing phase, the chromatin is in either its extended or condensed form. </a:t>
            </a:r>
          </a:p>
          <a:p>
            <a:r>
              <a:rPr lang="en-US" dirty="0"/>
              <a:t>The tightly coiled DNA of condensed chromatin is inactive.</a:t>
            </a:r>
          </a:p>
          <a:p>
            <a:r>
              <a:rPr lang="en-US" dirty="0"/>
              <a:t> The extended chromatin is the active region of the DNA, directing the synthetic activities of the cell.</a:t>
            </a:r>
          </a:p>
          <a:p>
            <a:pPr marL="0" indent="0">
              <a:buNone/>
            </a:pPr>
            <a:endParaRPr lang="en-US" dirty="0"/>
          </a:p>
        </p:txBody>
      </p:sp>
      <p:pic>
        <p:nvPicPr>
          <p:cNvPr id="9" name="chromatin">
            <a:hlinkClick r:id="" action="ppaction://media"/>
            <a:extLst>
              <a:ext uri="{FF2B5EF4-FFF2-40B4-BE49-F238E27FC236}">
                <a16:creationId xmlns:a16="http://schemas.microsoft.com/office/drawing/2014/main" xmlns="" id="{90AECF17-B51A-4DA3-8EA0-A5E755103D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4661" y="272143"/>
            <a:ext cx="9333316" cy="6313714"/>
          </a:xfrm>
          <a:prstGeom prst="rect">
            <a:avLst/>
          </a:prstGeom>
        </p:spPr>
      </p:pic>
    </p:spTree>
    <p:extLst>
      <p:ext uri="{BB962C8B-B14F-4D97-AF65-F5344CB8AC3E}">
        <p14:creationId xmlns:p14="http://schemas.microsoft.com/office/powerpoint/2010/main" val="223930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B2A335-6263-4C53-8126-4160E3C22292}"/>
              </a:ext>
            </a:extLst>
          </p:cNvPr>
          <p:cNvSpPr>
            <a:spLocks noGrp="1"/>
          </p:cNvSpPr>
          <p:nvPr>
            <p:ph type="title"/>
          </p:nvPr>
        </p:nvSpPr>
        <p:spPr>
          <a:xfrm>
            <a:off x="648929" y="629266"/>
            <a:ext cx="5127031" cy="1676603"/>
          </a:xfrm>
        </p:spPr>
        <p:txBody>
          <a:bodyPr>
            <a:normAutofit/>
          </a:bodyPr>
          <a:lstStyle/>
          <a:p>
            <a:r>
              <a:rPr lang="en-US" b="1" dirty="0"/>
              <a:t>Packaging DNA</a:t>
            </a:r>
            <a:endParaRPr lang="en-US" dirty="0"/>
          </a:p>
        </p:txBody>
      </p:sp>
      <p:sp>
        <p:nvSpPr>
          <p:cNvPr id="3" name="Content Placeholder 2">
            <a:extLst>
              <a:ext uri="{FF2B5EF4-FFF2-40B4-BE49-F238E27FC236}">
                <a16:creationId xmlns:a16="http://schemas.microsoft.com/office/drawing/2014/main" xmlns="" id="{4F2CB16D-D48D-46C0-A2CC-9E47A65E2753}"/>
              </a:ext>
            </a:extLst>
          </p:cNvPr>
          <p:cNvSpPr>
            <a:spLocks noGrp="1"/>
          </p:cNvSpPr>
          <p:nvPr>
            <p:ph idx="1"/>
          </p:nvPr>
        </p:nvSpPr>
        <p:spPr>
          <a:xfrm>
            <a:off x="648930" y="2438400"/>
            <a:ext cx="5127029" cy="3785419"/>
          </a:xfrm>
        </p:spPr>
        <p:txBody>
          <a:bodyPr>
            <a:normAutofit/>
          </a:bodyPr>
          <a:lstStyle/>
          <a:p>
            <a:r>
              <a:rPr lang="en-US" sz="2000" dirty="0"/>
              <a:t>During cell division, the chromatin is further packed:</a:t>
            </a:r>
          </a:p>
          <a:p>
            <a:pPr lvl="1"/>
            <a:r>
              <a:rPr lang="en-US" sz="2000" dirty="0"/>
              <a:t>The helical fibers of nucleosomes are looped and then packed further to form the chromatid of a </a:t>
            </a:r>
            <a:r>
              <a:rPr lang="en-US" sz="2000" b="1" dirty="0"/>
              <a:t>chromosome</a:t>
            </a:r>
          </a:p>
          <a:p>
            <a:pPr lvl="1"/>
            <a:r>
              <a:rPr lang="en-US" sz="2000" dirty="0"/>
              <a:t>Each chromosome contains one, very long molecule of DNA</a:t>
            </a:r>
          </a:p>
        </p:txBody>
      </p:sp>
      <p:pic>
        <p:nvPicPr>
          <p:cNvPr id="5" name="Picture 4" descr="A close up of a logo&#10;&#10;Description automatically generated">
            <a:extLst>
              <a:ext uri="{FF2B5EF4-FFF2-40B4-BE49-F238E27FC236}">
                <a16:creationId xmlns:a16="http://schemas.microsoft.com/office/drawing/2014/main" xmlns="" id="{36846DFD-1884-4C57-9C5B-F244492CCA5D}"/>
              </a:ext>
            </a:extLst>
          </p:cNvPr>
          <p:cNvPicPr>
            <a:picLocks noChangeAspect="1"/>
          </p:cNvPicPr>
          <p:nvPr/>
        </p:nvPicPr>
        <p:blipFill rotWithShape="1">
          <a:blip r:embed="rId2">
            <a:extLst>
              <a:ext uri="{28A0092B-C50C-407E-A947-70E740481C1C}">
                <a14:useLocalDpi xmlns:a14="http://schemas.microsoft.com/office/drawing/2010/main" val="0"/>
              </a:ext>
            </a:extLst>
          </a:blip>
          <a:srcRect t="4741" r="-1" b="-1"/>
          <a:stretch/>
        </p:blipFill>
        <p:spPr>
          <a:xfrm>
            <a:off x="6090612" y="10"/>
            <a:ext cx="6101387" cy="6857990"/>
          </a:xfrm>
          <a:prstGeom prst="rect">
            <a:avLst/>
          </a:prstGeom>
          <a:effectLst/>
        </p:spPr>
      </p:pic>
    </p:spTree>
    <p:extLst>
      <p:ext uri="{BB962C8B-B14F-4D97-AF65-F5344CB8AC3E}">
        <p14:creationId xmlns:p14="http://schemas.microsoft.com/office/powerpoint/2010/main" val="2293076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BB3CFE-1C1C-44A4-9444-61EFB1042B5C}"/>
              </a:ext>
            </a:extLst>
          </p:cNvPr>
          <p:cNvSpPr>
            <a:spLocks noGrp="1"/>
          </p:cNvSpPr>
          <p:nvPr>
            <p:ph type="title"/>
          </p:nvPr>
        </p:nvSpPr>
        <p:spPr>
          <a:xfrm>
            <a:off x="648929" y="629266"/>
            <a:ext cx="5127031" cy="1676603"/>
          </a:xfrm>
        </p:spPr>
        <p:txBody>
          <a:bodyPr>
            <a:normAutofit/>
          </a:bodyPr>
          <a:lstStyle/>
          <a:p>
            <a:r>
              <a:rPr lang="en-US" dirty="0"/>
              <a:t>THE CELL LIFE CYCLE</a:t>
            </a:r>
          </a:p>
        </p:txBody>
      </p:sp>
      <p:sp>
        <p:nvSpPr>
          <p:cNvPr id="3" name="Content Placeholder 2">
            <a:extLst>
              <a:ext uri="{FF2B5EF4-FFF2-40B4-BE49-F238E27FC236}">
                <a16:creationId xmlns:a16="http://schemas.microsoft.com/office/drawing/2014/main" xmlns="" id="{950D9766-4583-4C3C-B9AF-0179606F6D7F}"/>
              </a:ext>
            </a:extLst>
          </p:cNvPr>
          <p:cNvSpPr>
            <a:spLocks noGrp="1"/>
          </p:cNvSpPr>
          <p:nvPr>
            <p:ph idx="1"/>
          </p:nvPr>
        </p:nvSpPr>
        <p:spPr>
          <a:xfrm>
            <a:off x="648930" y="2438400"/>
            <a:ext cx="5127029" cy="3785419"/>
          </a:xfrm>
        </p:spPr>
        <p:txBody>
          <a:bodyPr>
            <a:normAutofit/>
          </a:bodyPr>
          <a:lstStyle/>
          <a:p>
            <a:r>
              <a:rPr lang="en-US" sz="1700"/>
              <a:t>The </a:t>
            </a:r>
            <a:r>
              <a:rPr lang="en-US" sz="1700" b="1"/>
              <a:t>cell life cycle </a:t>
            </a:r>
            <a:r>
              <a:rPr lang="en-US" sz="1700"/>
              <a:t>is the series of changes a cell undergoes from the time it forms until it reproduces itself. </a:t>
            </a:r>
          </a:p>
          <a:p>
            <a:r>
              <a:rPr lang="en-US" sz="1700"/>
              <a:t>This cycle can be divided into two major periods </a:t>
            </a:r>
          </a:p>
          <a:p>
            <a:pPr lvl="1"/>
            <a:r>
              <a:rPr lang="en-US" sz="1700" i="1"/>
              <a:t>interphase, </a:t>
            </a:r>
            <a:r>
              <a:rPr lang="en-US" sz="1700"/>
              <a:t>in which the cell grows and carries on its usual activities;</a:t>
            </a:r>
          </a:p>
          <a:p>
            <a:pPr lvl="1"/>
            <a:r>
              <a:rPr lang="en-US" sz="1700" i="1"/>
              <a:t>cell division, </a:t>
            </a:r>
            <a:r>
              <a:rPr lang="en-US" sz="1700"/>
              <a:t>or the </a:t>
            </a:r>
            <a:r>
              <a:rPr lang="en-US" sz="1700" i="1"/>
              <a:t>mitotic phase, </a:t>
            </a:r>
            <a:r>
              <a:rPr lang="en-US" sz="1700"/>
              <a:t>during which it divides into two cells.</a:t>
            </a:r>
          </a:p>
          <a:p>
            <a:endParaRPr lang="en-US" sz="1700"/>
          </a:p>
        </p:txBody>
      </p:sp>
      <p:pic>
        <p:nvPicPr>
          <p:cNvPr id="8" name="Picture 7" descr="A drawing of a cartoon character&#10;&#10;Description automatically generated">
            <a:extLst>
              <a:ext uri="{FF2B5EF4-FFF2-40B4-BE49-F238E27FC236}">
                <a16:creationId xmlns:a16="http://schemas.microsoft.com/office/drawing/2014/main" xmlns="" id="{87E835EF-7A29-4154-B51A-1478EB2A8BAA}"/>
              </a:ext>
            </a:extLst>
          </p:cNvPr>
          <p:cNvPicPr>
            <a:picLocks noChangeAspect="1"/>
          </p:cNvPicPr>
          <p:nvPr/>
        </p:nvPicPr>
        <p:blipFill rotWithShape="1">
          <a:blip r:embed="rId2">
            <a:extLst>
              <a:ext uri="{28A0092B-C50C-407E-A947-70E740481C1C}">
                <a14:useLocalDpi xmlns:a14="http://schemas.microsoft.com/office/drawing/2010/main" val="0"/>
              </a:ext>
            </a:extLst>
          </a:blip>
          <a:srcRect r="3" b="941"/>
          <a:stretch/>
        </p:blipFill>
        <p:spPr>
          <a:xfrm>
            <a:off x="6090613" y="640082"/>
            <a:ext cx="5461724" cy="5577837"/>
          </a:xfrm>
          <a:prstGeom prst="rect">
            <a:avLst/>
          </a:prstGeom>
          <a:effectLst/>
        </p:spPr>
      </p:pic>
    </p:spTree>
    <p:extLst>
      <p:ext uri="{BB962C8B-B14F-4D97-AF65-F5344CB8AC3E}">
        <p14:creationId xmlns:p14="http://schemas.microsoft.com/office/powerpoint/2010/main" val="4070775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687FB0-0E93-4151-A94A-6327A3821CC8}"/>
              </a:ext>
            </a:extLst>
          </p:cNvPr>
          <p:cNvSpPr>
            <a:spLocks noGrp="1"/>
          </p:cNvSpPr>
          <p:nvPr>
            <p:ph type="title"/>
          </p:nvPr>
        </p:nvSpPr>
        <p:spPr>
          <a:xfrm>
            <a:off x="838200" y="365125"/>
            <a:ext cx="10515600" cy="1325563"/>
          </a:xfrm>
        </p:spPr>
        <p:txBody>
          <a:bodyPr>
            <a:normAutofit/>
          </a:bodyPr>
          <a:lstStyle/>
          <a:p>
            <a:r>
              <a:rPr lang="en-US" dirty="0"/>
              <a:t>Interphase</a:t>
            </a:r>
          </a:p>
        </p:txBody>
      </p:sp>
      <p:sp>
        <p:nvSpPr>
          <p:cNvPr id="3" name="Content Placeholder 2">
            <a:extLst>
              <a:ext uri="{FF2B5EF4-FFF2-40B4-BE49-F238E27FC236}">
                <a16:creationId xmlns:a16="http://schemas.microsoft.com/office/drawing/2014/main" xmlns="" id="{CC173706-3F3C-4A14-81AA-F737815D6BC3}"/>
              </a:ext>
            </a:extLst>
          </p:cNvPr>
          <p:cNvSpPr>
            <a:spLocks noGrp="1"/>
          </p:cNvSpPr>
          <p:nvPr>
            <p:ph idx="1"/>
          </p:nvPr>
        </p:nvSpPr>
        <p:spPr>
          <a:xfrm>
            <a:off x="838200" y="1825625"/>
            <a:ext cx="3797807" cy="4351338"/>
          </a:xfrm>
        </p:spPr>
        <p:txBody>
          <a:bodyPr>
            <a:normAutofit/>
          </a:bodyPr>
          <a:lstStyle/>
          <a:p>
            <a:pPr marL="0" indent="0">
              <a:buNone/>
            </a:pPr>
            <a:r>
              <a:rPr lang="en-US" sz="1800" dirty="0"/>
              <a:t>Interphase is divided into G1, S, and G2 subphases. </a:t>
            </a:r>
          </a:p>
          <a:p>
            <a:r>
              <a:rPr lang="en-US" sz="1800" dirty="0"/>
              <a:t>During </a:t>
            </a:r>
            <a:r>
              <a:rPr lang="en-US" sz="1800" b="1" dirty="0"/>
              <a:t>G1 (gap 1), </a:t>
            </a:r>
            <a:r>
              <a:rPr lang="en-US" sz="1800" dirty="0"/>
              <a:t>metabolically active, make proteins rapidly, and grow vigorously. </a:t>
            </a:r>
          </a:p>
          <a:p>
            <a:r>
              <a:rPr lang="en-US" sz="1800" b="1" dirty="0"/>
              <a:t>During the S (synthetic) phase, </a:t>
            </a:r>
            <a:r>
              <a:rPr lang="en-US" sz="1800" dirty="0"/>
              <a:t>DNA replicates itself, ensuring that the two daughter cells will receive identical copies of the genetic material.</a:t>
            </a:r>
          </a:p>
          <a:p>
            <a:r>
              <a:rPr lang="en-US" sz="1800" dirty="0"/>
              <a:t>During </a:t>
            </a:r>
            <a:r>
              <a:rPr lang="en-US" sz="1800" b="1" dirty="0"/>
              <a:t>G2 (gap 2), </a:t>
            </a:r>
            <a:r>
              <a:rPr lang="en-US" sz="1800" dirty="0"/>
              <a:t>enzymes needed for cell division are synthesized. Centrioles finish copying themselves at the end of G2. </a:t>
            </a:r>
          </a:p>
        </p:txBody>
      </p:sp>
      <p:pic>
        <p:nvPicPr>
          <p:cNvPr id="4" name="Picture 3" descr="A close up of a logo&#10;&#10;Description automatically generated">
            <a:extLst>
              <a:ext uri="{FF2B5EF4-FFF2-40B4-BE49-F238E27FC236}">
                <a16:creationId xmlns:a16="http://schemas.microsoft.com/office/drawing/2014/main" xmlns="" id="{993AA08D-BDAD-41D6-A450-DE05986453BD}"/>
              </a:ext>
            </a:extLst>
          </p:cNvPr>
          <p:cNvPicPr>
            <a:picLocks noChangeAspect="1"/>
          </p:cNvPicPr>
          <p:nvPr/>
        </p:nvPicPr>
        <p:blipFill rotWithShape="1">
          <a:blip r:embed="rId2">
            <a:extLst>
              <a:ext uri="{28A0092B-C50C-407E-A947-70E740481C1C}">
                <a14:useLocalDpi xmlns:a14="http://schemas.microsoft.com/office/drawing/2010/main" val="0"/>
              </a:ext>
            </a:extLst>
          </a:blip>
          <a:srcRect t="3684" r="1" b="3685"/>
          <a:stretch/>
        </p:blipFill>
        <p:spPr>
          <a:xfrm>
            <a:off x="5120640" y="1904281"/>
            <a:ext cx="6233160" cy="4272681"/>
          </a:xfrm>
          <a:prstGeom prst="rect">
            <a:avLst/>
          </a:prstGeom>
        </p:spPr>
      </p:pic>
    </p:spTree>
    <p:extLst>
      <p:ext uri="{BB962C8B-B14F-4D97-AF65-F5344CB8AC3E}">
        <p14:creationId xmlns:p14="http://schemas.microsoft.com/office/powerpoint/2010/main" val="8623124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74304A-DCF9-411A-AEC2-AAC5B07F3E42}"/>
              </a:ext>
            </a:extLst>
          </p:cNvPr>
          <p:cNvSpPr>
            <a:spLocks noGrp="1"/>
          </p:cNvSpPr>
          <p:nvPr>
            <p:ph type="title"/>
          </p:nvPr>
        </p:nvSpPr>
        <p:spPr>
          <a:xfrm>
            <a:off x="648929" y="629266"/>
            <a:ext cx="3667039" cy="1676603"/>
          </a:xfrm>
        </p:spPr>
        <p:txBody>
          <a:bodyPr>
            <a:normAutofit/>
          </a:bodyPr>
          <a:lstStyle/>
          <a:p>
            <a:r>
              <a:rPr lang="en-US" dirty="0"/>
              <a:t>Checkpoints</a:t>
            </a:r>
          </a:p>
        </p:txBody>
      </p:sp>
      <p:sp>
        <p:nvSpPr>
          <p:cNvPr id="3" name="Content Placeholder 2">
            <a:extLst>
              <a:ext uri="{FF2B5EF4-FFF2-40B4-BE49-F238E27FC236}">
                <a16:creationId xmlns:a16="http://schemas.microsoft.com/office/drawing/2014/main" xmlns="" id="{A88A99AC-FB93-4D72-B22D-6D65DF5F6BBC}"/>
              </a:ext>
            </a:extLst>
          </p:cNvPr>
          <p:cNvSpPr>
            <a:spLocks noGrp="1"/>
          </p:cNvSpPr>
          <p:nvPr>
            <p:ph idx="1"/>
          </p:nvPr>
        </p:nvSpPr>
        <p:spPr>
          <a:xfrm>
            <a:off x="648930" y="2438400"/>
            <a:ext cx="3667037" cy="3785419"/>
          </a:xfrm>
        </p:spPr>
        <p:txBody>
          <a:bodyPr>
            <a:normAutofit/>
          </a:bodyPr>
          <a:lstStyle/>
          <a:p>
            <a:r>
              <a:rPr lang="en-US" sz="1800"/>
              <a:t>Checkpoints evaluate cellular activities such as cell growth, DNA replication, and mitotic spindle formation occur throughout the cell cycle. </a:t>
            </a:r>
          </a:p>
          <a:p>
            <a:r>
              <a:rPr lang="en-US" sz="1800"/>
              <a:t>The G1 checkpoint assesses cell size before DNA synthesis</a:t>
            </a:r>
          </a:p>
          <a:p>
            <a:r>
              <a:rPr lang="en-US" sz="1800"/>
              <a:t>The G2 and M checkpoint checks for DNA damage and accuracy of DNA replication</a:t>
            </a:r>
          </a:p>
          <a:p>
            <a:r>
              <a:rPr lang="en-US" sz="1800"/>
              <a:t>Mitosis can be halted at these checkpoints, thus preventing damaged cells from dividing. </a:t>
            </a:r>
          </a:p>
        </p:txBody>
      </p:sp>
      <p:pic>
        <p:nvPicPr>
          <p:cNvPr id="12" name="Picture 11" descr="A picture containing text, map&#10;&#10;Description automatically generated">
            <a:extLst>
              <a:ext uri="{FF2B5EF4-FFF2-40B4-BE49-F238E27FC236}">
                <a16:creationId xmlns:a16="http://schemas.microsoft.com/office/drawing/2014/main" xmlns="" id="{9EA48BBF-712A-42A4-BC0F-665C675FBE7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r="5141" b="-1"/>
          <a:stretch/>
        </p:blipFill>
        <p:spPr>
          <a:xfrm>
            <a:off x="4636008" y="640082"/>
            <a:ext cx="6916329" cy="5577837"/>
          </a:xfrm>
          <a:prstGeom prst="rect">
            <a:avLst/>
          </a:prstGeom>
          <a:effectLst/>
        </p:spPr>
      </p:pic>
    </p:spTree>
    <p:extLst>
      <p:ext uri="{BB962C8B-B14F-4D97-AF65-F5344CB8AC3E}">
        <p14:creationId xmlns:p14="http://schemas.microsoft.com/office/powerpoint/2010/main" val="41484070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D7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close up of text on a white background&#10;&#10;Description automatically generated">
            <a:extLst>
              <a:ext uri="{FF2B5EF4-FFF2-40B4-BE49-F238E27FC236}">
                <a16:creationId xmlns:a16="http://schemas.microsoft.com/office/drawing/2014/main" xmlns="" id="{353ED0B1-F2F7-4CD7-9F36-FF25A9F26EB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826984" y="643467"/>
            <a:ext cx="8538032" cy="5571066"/>
          </a:xfrm>
          <a:prstGeom prst="rect">
            <a:avLst/>
          </a:prstGeom>
        </p:spPr>
      </p:pic>
    </p:spTree>
    <p:extLst>
      <p:ext uri="{BB962C8B-B14F-4D97-AF65-F5344CB8AC3E}">
        <p14:creationId xmlns:p14="http://schemas.microsoft.com/office/powerpoint/2010/main" val="30479321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702DA8-E6B2-4816-AAC1-934C8DE2D6F1}"/>
              </a:ext>
            </a:extLst>
          </p:cNvPr>
          <p:cNvSpPr>
            <a:spLocks noGrp="1"/>
          </p:cNvSpPr>
          <p:nvPr>
            <p:ph type="title"/>
          </p:nvPr>
        </p:nvSpPr>
        <p:spPr>
          <a:xfrm>
            <a:off x="648929" y="629266"/>
            <a:ext cx="3505495" cy="1622321"/>
          </a:xfrm>
        </p:spPr>
        <p:txBody>
          <a:bodyPr>
            <a:normAutofit/>
          </a:bodyPr>
          <a:lstStyle/>
          <a:p>
            <a:r>
              <a:rPr lang="en-US" b="1" dirty="0"/>
              <a:t>Mitosis</a:t>
            </a:r>
            <a:endParaRPr lang="en-US" dirty="0"/>
          </a:p>
        </p:txBody>
      </p:sp>
      <p:sp>
        <p:nvSpPr>
          <p:cNvPr id="3" name="Content Placeholder 2">
            <a:extLst>
              <a:ext uri="{FF2B5EF4-FFF2-40B4-BE49-F238E27FC236}">
                <a16:creationId xmlns:a16="http://schemas.microsoft.com/office/drawing/2014/main" xmlns="" id="{ED594994-32C2-4951-B4D8-375DD670677A}"/>
              </a:ext>
            </a:extLst>
          </p:cNvPr>
          <p:cNvSpPr>
            <a:spLocks noGrp="1"/>
          </p:cNvSpPr>
          <p:nvPr>
            <p:ph idx="1"/>
          </p:nvPr>
        </p:nvSpPr>
        <p:spPr>
          <a:xfrm>
            <a:off x="648931" y="2438400"/>
            <a:ext cx="3505494" cy="3785419"/>
          </a:xfrm>
        </p:spPr>
        <p:txBody>
          <a:bodyPr>
            <a:normAutofit/>
          </a:bodyPr>
          <a:lstStyle/>
          <a:p>
            <a:pPr marL="0" indent="0">
              <a:buNone/>
            </a:pPr>
            <a:r>
              <a:rPr lang="en-US" sz="1400" b="1"/>
              <a:t>Mitosis </a:t>
            </a:r>
            <a:r>
              <a:rPr lang="en-US" sz="1400"/>
              <a:t>is the series of events during which the replicated DNA of the original cell is parceled out into two new cells, culminating in the division of the nucleus. </a:t>
            </a:r>
          </a:p>
          <a:p>
            <a:pPr marL="0" indent="0">
              <a:buNone/>
            </a:pPr>
            <a:r>
              <a:rPr lang="en-US" sz="1400"/>
              <a:t>Mitosis is described in terms of four consecutive phases: </a:t>
            </a:r>
          </a:p>
          <a:p>
            <a:pPr marL="514350" indent="-514350">
              <a:buFont typeface="+mj-lt"/>
              <a:buAutoNum type="arabicPeriod"/>
            </a:pPr>
            <a:r>
              <a:rPr lang="en-US" sz="1400"/>
              <a:t>Prophase</a:t>
            </a:r>
          </a:p>
          <a:p>
            <a:pPr marL="514350" indent="-514350">
              <a:buFont typeface="+mj-lt"/>
              <a:buAutoNum type="arabicPeriod"/>
            </a:pPr>
            <a:r>
              <a:rPr lang="en-US" sz="1400"/>
              <a:t>Metaphase</a:t>
            </a:r>
          </a:p>
          <a:p>
            <a:pPr marL="514350" indent="-514350">
              <a:buFont typeface="+mj-lt"/>
              <a:buAutoNum type="arabicPeriod"/>
            </a:pPr>
            <a:r>
              <a:rPr lang="en-US" sz="1400"/>
              <a:t>Anaphase</a:t>
            </a:r>
          </a:p>
          <a:p>
            <a:pPr marL="514350" indent="-514350">
              <a:buFont typeface="+mj-lt"/>
              <a:buAutoNum type="arabicPeriod"/>
            </a:pPr>
            <a:r>
              <a:rPr lang="en-US" sz="1400"/>
              <a:t>Telophase</a:t>
            </a:r>
          </a:p>
          <a:p>
            <a:pPr marL="0" indent="0">
              <a:buNone/>
            </a:pPr>
            <a:endParaRPr lang="en-US" sz="1400"/>
          </a:p>
          <a:p>
            <a:pPr marL="0" indent="0">
              <a:buNone/>
            </a:pPr>
            <a:r>
              <a:rPr lang="en-US" sz="1400"/>
              <a:t> </a:t>
            </a:r>
            <a:r>
              <a:rPr lang="en-US" sz="1400" i="1"/>
              <a:t>It’s actually a continuous process, with each phase merging smoothly into the next. </a:t>
            </a:r>
          </a:p>
        </p:txBody>
      </p:sp>
      <p:sp>
        <p:nvSpPr>
          <p:cNvPr id="15" name="Rectangle 14">
            <a:extLst>
              <a:ext uri="{FF2B5EF4-FFF2-40B4-BE49-F238E27FC236}">
                <a16:creationId xmlns:a16="http://schemas.microsoft.com/office/drawing/2014/main" xmlns=""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9">
            <a:extLst>
              <a:ext uri="{FF2B5EF4-FFF2-40B4-BE49-F238E27FC236}">
                <a16:creationId xmlns:a16="http://schemas.microsoft.com/office/drawing/2014/main" xmlns=""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drawing of a person&#10;&#10;Description automatically generated">
            <a:extLst>
              <a:ext uri="{FF2B5EF4-FFF2-40B4-BE49-F238E27FC236}">
                <a16:creationId xmlns:a16="http://schemas.microsoft.com/office/drawing/2014/main" xmlns="" id="{3376E818-76F8-4D56-9C86-CCD1F7E2F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8319" y="1962719"/>
            <a:ext cx="5614835" cy="2779343"/>
          </a:xfrm>
          <a:prstGeom prst="rect">
            <a:avLst/>
          </a:prstGeom>
          <a:effectLst/>
        </p:spPr>
      </p:pic>
    </p:spTree>
    <p:extLst>
      <p:ext uri="{BB962C8B-B14F-4D97-AF65-F5344CB8AC3E}">
        <p14:creationId xmlns:p14="http://schemas.microsoft.com/office/powerpoint/2010/main" val="41624025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close up of a mans face&#10;&#10;Description automatically generated">
            <a:extLst>
              <a:ext uri="{FF2B5EF4-FFF2-40B4-BE49-F238E27FC236}">
                <a16:creationId xmlns:a16="http://schemas.microsoft.com/office/drawing/2014/main" xmlns="" id="{02330DB8-DB76-463D-B8B7-ABAD333CC7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397931"/>
            <a:ext cx="10905066" cy="4062137"/>
          </a:xfrm>
          <a:prstGeom prst="rect">
            <a:avLst/>
          </a:prstGeom>
        </p:spPr>
      </p:pic>
    </p:spTree>
    <p:extLst>
      <p:ext uri="{BB962C8B-B14F-4D97-AF65-F5344CB8AC3E}">
        <p14:creationId xmlns:p14="http://schemas.microsoft.com/office/powerpoint/2010/main" val="24228973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3ACBCFDB-9BC1-41C7-8824-B4248FFE4F35}"/>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1" kern="1200">
                <a:solidFill>
                  <a:srgbClr val="FFFFFF"/>
                </a:solidFill>
                <a:latin typeface="+mj-lt"/>
                <a:ea typeface="+mj-ea"/>
                <a:cs typeface="+mj-cs"/>
              </a:rPr>
              <a:t>Early Prophase</a:t>
            </a:r>
            <a:endParaRPr lang="en-US" sz="4800" kern="1200">
              <a:solidFill>
                <a:srgbClr val="FFFFFF"/>
              </a:solidFill>
              <a:latin typeface="+mj-lt"/>
              <a:ea typeface="+mj-ea"/>
              <a:cs typeface="+mj-cs"/>
            </a:endParaRPr>
          </a:p>
        </p:txBody>
      </p:sp>
      <p:cxnSp>
        <p:nvCxnSpPr>
          <p:cNvPr id="37" name="Straight Connector 36">
            <a:extLst>
              <a:ext uri="{FF2B5EF4-FFF2-40B4-BE49-F238E27FC236}">
                <a16:creationId xmlns:a16="http://schemas.microsoft.com/office/drawing/2014/main" xmlns=""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8781A51B-D5B6-4609-AFF5-2E092F5E05B6}"/>
              </a:ext>
            </a:extLst>
          </p:cNvPr>
          <p:cNvPicPr>
            <a:picLocks noChangeAspect="1"/>
          </p:cNvPicPr>
          <p:nvPr/>
        </p:nvPicPr>
        <p:blipFill rotWithShape="1">
          <a:blip r:embed="rId2"/>
          <a:srcRect t="2636" b="55880"/>
          <a:stretch/>
        </p:blipFill>
        <p:spPr>
          <a:xfrm>
            <a:off x="5153822" y="601021"/>
            <a:ext cx="6553545" cy="5663899"/>
          </a:xfrm>
          <a:prstGeom prst="rect">
            <a:avLst/>
          </a:prstGeom>
        </p:spPr>
      </p:pic>
    </p:spTree>
    <p:extLst>
      <p:ext uri="{BB962C8B-B14F-4D97-AF65-F5344CB8AC3E}">
        <p14:creationId xmlns:p14="http://schemas.microsoft.com/office/powerpoint/2010/main" val="26824544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CBCFDB-9BC1-41C7-8824-B4248FFE4F35}"/>
              </a:ext>
            </a:extLst>
          </p:cNvPr>
          <p:cNvSpPr>
            <a:spLocks noGrp="1"/>
          </p:cNvSpPr>
          <p:nvPr>
            <p:ph type="title"/>
          </p:nvPr>
        </p:nvSpPr>
        <p:spPr>
          <a:xfrm>
            <a:off x="4965430" y="629268"/>
            <a:ext cx="6586491" cy="1286160"/>
          </a:xfrm>
        </p:spPr>
        <p:txBody>
          <a:bodyPr anchor="b">
            <a:normAutofit/>
          </a:bodyPr>
          <a:lstStyle/>
          <a:p>
            <a:r>
              <a:rPr lang="en-US" b="1"/>
              <a:t>Early Prophase</a:t>
            </a:r>
            <a:endParaRPr lang="en-US" dirty="0"/>
          </a:p>
        </p:txBody>
      </p:sp>
      <p:pic>
        <p:nvPicPr>
          <p:cNvPr id="6" name="Picture 5" descr="A close up of a logo&#10;&#10;Description automatically generated">
            <a:extLst>
              <a:ext uri="{FF2B5EF4-FFF2-40B4-BE49-F238E27FC236}">
                <a16:creationId xmlns:a16="http://schemas.microsoft.com/office/drawing/2014/main" xmlns="" id="{20DF9EDD-84BA-4E0F-B393-66D5FECC2F51}"/>
              </a:ext>
            </a:extLst>
          </p:cNvPr>
          <p:cNvPicPr>
            <a:picLocks noChangeAspect="1"/>
          </p:cNvPicPr>
          <p:nvPr/>
        </p:nvPicPr>
        <p:blipFill rotWithShape="1">
          <a:blip r:embed="rId2">
            <a:extLst>
              <a:ext uri="{28A0092B-C50C-407E-A947-70E740481C1C}">
                <a14:useLocalDpi xmlns:a14="http://schemas.microsoft.com/office/drawing/2010/main" val="0"/>
              </a:ext>
            </a:extLst>
          </a:blip>
          <a:srcRect l="10091" r="1015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D64B39"/>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3B5477F6-A898-4AC1-BE24-78858621BC76}"/>
              </a:ext>
            </a:extLst>
          </p:cNvPr>
          <p:cNvSpPr>
            <a:spLocks noGrp="1"/>
          </p:cNvSpPr>
          <p:nvPr>
            <p:ph idx="1"/>
          </p:nvPr>
        </p:nvSpPr>
        <p:spPr>
          <a:xfrm>
            <a:off x="4965431" y="2438400"/>
            <a:ext cx="6586489" cy="3785419"/>
          </a:xfrm>
        </p:spPr>
        <p:txBody>
          <a:bodyPr>
            <a:normAutofit/>
          </a:bodyPr>
          <a:lstStyle/>
          <a:p>
            <a:r>
              <a:rPr lang="en-US" sz="2000"/>
              <a:t>The chromatin coils and condenses, forming </a:t>
            </a:r>
            <a:r>
              <a:rPr lang="en-US" sz="2000" i="1"/>
              <a:t>chromosomes</a:t>
            </a:r>
            <a:r>
              <a:rPr lang="en-US" sz="2000"/>
              <a:t>.</a:t>
            </a:r>
          </a:p>
          <a:p>
            <a:r>
              <a:rPr lang="en-US" sz="2000"/>
              <a:t>Each duplicated chromosome consists of two identical threads, called </a:t>
            </a:r>
            <a:r>
              <a:rPr lang="en-US" sz="2000" i="1"/>
              <a:t>sister chromatids</a:t>
            </a:r>
            <a:r>
              <a:rPr lang="en-US" sz="2000"/>
              <a:t>, held together at the </a:t>
            </a:r>
            <a:r>
              <a:rPr lang="en-US" sz="2000" i="1"/>
              <a:t>centromere</a:t>
            </a:r>
            <a:r>
              <a:rPr lang="en-US" sz="2000"/>
              <a:t>. </a:t>
            </a:r>
          </a:p>
          <a:p>
            <a:r>
              <a:rPr lang="en-US" sz="2000"/>
              <a:t>As the chromosomes appear, the nucleoli disappear, and the two centrosomes separate from one another.</a:t>
            </a:r>
          </a:p>
          <a:p>
            <a:pPr marL="0" indent="0">
              <a:buNone/>
            </a:pPr>
            <a:endParaRPr lang="en-US" sz="2000"/>
          </a:p>
        </p:txBody>
      </p:sp>
    </p:spTree>
    <p:extLst>
      <p:ext uri="{BB962C8B-B14F-4D97-AF65-F5344CB8AC3E}">
        <p14:creationId xmlns:p14="http://schemas.microsoft.com/office/powerpoint/2010/main" val="64463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D7CF6E57-BB31-43D6-9F55-2EA599988DBE}"/>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THE </a:t>
            </a:r>
            <a:r>
              <a:rPr lang="en-US" b="1" dirty="0">
                <a:solidFill>
                  <a:srgbClr val="FFFFFF"/>
                </a:solidFill>
              </a:rPr>
              <a:t>PLASMA MEMBRANE</a:t>
            </a:r>
            <a:endParaRPr lang="en-US" dirty="0">
              <a:solidFill>
                <a:srgbClr val="FFFFFF"/>
              </a:solidFill>
            </a:endParaRPr>
          </a:p>
        </p:txBody>
      </p:sp>
      <p:graphicFrame>
        <p:nvGraphicFramePr>
          <p:cNvPr id="5" name="Content Placeholder 2">
            <a:extLst>
              <a:ext uri="{FF2B5EF4-FFF2-40B4-BE49-F238E27FC236}">
                <a16:creationId xmlns:a16="http://schemas.microsoft.com/office/drawing/2014/main" xmlns="" id="{38A07E5E-0DAD-488D-AD80-57139D096E18}"/>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4861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6">
            <a:extLst>
              <a:ext uri="{FF2B5EF4-FFF2-40B4-BE49-F238E27FC236}">
                <a16:creationId xmlns:a16="http://schemas.microsoft.com/office/drawing/2014/main" xmlns="" id="{ACBE1851-2230-47A9-B000-CE9046EA61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468548" cy="6858000"/>
          </a:xfrm>
          <a:prstGeom prst="rect">
            <a:avLst/>
          </a:prstGeom>
          <a:solidFill>
            <a:srgbClr val="7D4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3ACBCFDB-9BC1-41C7-8824-B4248FFE4F35}"/>
              </a:ext>
            </a:extLst>
          </p:cNvPr>
          <p:cNvSpPr>
            <a:spLocks noGrp="1"/>
          </p:cNvSpPr>
          <p:nvPr>
            <p:ph type="title"/>
          </p:nvPr>
        </p:nvSpPr>
        <p:spPr>
          <a:xfrm>
            <a:off x="634276" y="803705"/>
            <a:ext cx="4208656" cy="3034857"/>
          </a:xfrm>
        </p:spPr>
        <p:txBody>
          <a:bodyPr vert="horz" lIns="91440" tIns="45720" rIns="91440" bIns="45720" rtlCol="0" anchor="b">
            <a:normAutofit/>
          </a:bodyPr>
          <a:lstStyle/>
          <a:p>
            <a:pPr algn="r"/>
            <a:r>
              <a:rPr lang="en-US" sz="5400" b="1" kern="1200">
                <a:solidFill>
                  <a:srgbClr val="FFFFFF"/>
                </a:solidFill>
                <a:latin typeface="+mj-lt"/>
                <a:ea typeface="+mj-ea"/>
                <a:cs typeface="+mj-cs"/>
              </a:rPr>
              <a:t>Late Prophase</a:t>
            </a:r>
            <a:endParaRPr lang="en-US" sz="5400" kern="1200">
              <a:solidFill>
                <a:srgbClr val="FFFFFF"/>
              </a:solidFill>
              <a:latin typeface="+mj-lt"/>
              <a:ea typeface="+mj-ea"/>
              <a:cs typeface="+mj-cs"/>
            </a:endParaRPr>
          </a:p>
        </p:txBody>
      </p:sp>
      <p:cxnSp>
        <p:nvCxnSpPr>
          <p:cNvPr id="32" name="Straight Connector 28">
            <a:extLst>
              <a:ext uri="{FF2B5EF4-FFF2-40B4-BE49-F238E27FC236}">
                <a16:creationId xmlns:a16="http://schemas.microsoft.com/office/drawing/2014/main" xmlns="" id="{23B93832-6514-44F4-849B-5EE2C8A2337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A0FAADA3-DD81-412E-BE77-AD4EFEECA7C3}"/>
              </a:ext>
            </a:extLst>
          </p:cNvPr>
          <p:cNvPicPr>
            <a:picLocks noChangeAspect="1"/>
          </p:cNvPicPr>
          <p:nvPr/>
        </p:nvPicPr>
        <p:blipFill>
          <a:blip r:embed="rId2"/>
          <a:stretch>
            <a:fillRect/>
          </a:stretch>
        </p:blipFill>
        <p:spPr>
          <a:xfrm>
            <a:off x="6096000" y="686036"/>
            <a:ext cx="5459470" cy="5486904"/>
          </a:xfrm>
          <a:prstGeom prst="rect">
            <a:avLst/>
          </a:prstGeom>
        </p:spPr>
      </p:pic>
    </p:spTree>
    <p:extLst>
      <p:ext uri="{BB962C8B-B14F-4D97-AF65-F5344CB8AC3E}">
        <p14:creationId xmlns:p14="http://schemas.microsoft.com/office/powerpoint/2010/main" val="1830592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3ACBCFDB-9BC1-41C7-8824-B4248FFE4F35}"/>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Early Prophase</a:t>
            </a:r>
            <a:endParaRPr lang="en-US" sz="2800"/>
          </a:p>
        </p:txBody>
      </p:sp>
      <p:sp>
        <p:nvSpPr>
          <p:cNvPr id="3" name="Content Placeholder 2">
            <a:extLst>
              <a:ext uri="{FF2B5EF4-FFF2-40B4-BE49-F238E27FC236}">
                <a16:creationId xmlns:a16="http://schemas.microsoft.com/office/drawing/2014/main" xmlns="" id="{3B5477F6-A898-4AC1-BE24-78858621BC76}"/>
              </a:ext>
            </a:extLst>
          </p:cNvPr>
          <p:cNvSpPr>
            <a:spLocks noGrp="1"/>
          </p:cNvSpPr>
          <p:nvPr>
            <p:ph idx="1"/>
          </p:nvPr>
        </p:nvSpPr>
        <p:spPr>
          <a:xfrm>
            <a:off x="643468" y="2638043"/>
            <a:ext cx="3363974" cy="3415623"/>
          </a:xfrm>
        </p:spPr>
        <p:txBody>
          <a:bodyPr>
            <a:normAutofit/>
          </a:bodyPr>
          <a:lstStyle/>
          <a:p>
            <a:r>
              <a:rPr lang="en-US" sz="2000"/>
              <a:t> The centrosomes act as focal points for growth of a microtubule assembly called the </a:t>
            </a:r>
            <a:r>
              <a:rPr lang="en-US" sz="2000" i="1"/>
              <a:t>mitotic spindle</a:t>
            </a:r>
            <a:r>
              <a:rPr lang="en-US" sz="2000"/>
              <a:t>. </a:t>
            </a:r>
          </a:p>
          <a:p>
            <a:r>
              <a:rPr lang="en-US" sz="2000"/>
              <a:t>As the microtubules lengthen, they propel the centrosomes toward opposite ends (poles) of the cell.</a:t>
            </a:r>
            <a:endParaRPr lang="en-US" sz="2000" dirty="0"/>
          </a:p>
        </p:txBody>
      </p:sp>
      <p:pic>
        <p:nvPicPr>
          <p:cNvPr id="8" name="Picture 7">
            <a:extLst>
              <a:ext uri="{FF2B5EF4-FFF2-40B4-BE49-F238E27FC236}">
                <a16:creationId xmlns:a16="http://schemas.microsoft.com/office/drawing/2014/main" xmlns="" id="{BE605961-8E9F-4D51-A8C7-97C33A590583}"/>
              </a:ext>
            </a:extLst>
          </p:cNvPr>
          <p:cNvPicPr>
            <a:picLocks noChangeAspect="1"/>
          </p:cNvPicPr>
          <p:nvPr/>
        </p:nvPicPr>
        <p:blipFill rotWithShape="1">
          <a:blip r:embed="rId2"/>
          <a:srcRect t="47269"/>
          <a:stretch/>
        </p:blipFill>
        <p:spPr>
          <a:xfrm>
            <a:off x="5960749" y="643467"/>
            <a:ext cx="4924796" cy="5410199"/>
          </a:xfrm>
          <a:prstGeom prst="rect">
            <a:avLst/>
          </a:prstGeom>
        </p:spPr>
      </p:pic>
    </p:spTree>
    <p:extLst>
      <p:ext uri="{BB962C8B-B14F-4D97-AF65-F5344CB8AC3E}">
        <p14:creationId xmlns:p14="http://schemas.microsoft.com/office/powerpoint/2010/main" val="1042482190"/>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F9962AE1-3808-478C-9F0F-C90673409519}"/>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Late Prophase</a:t>
            </a:r>
            <a:endParaRPr lang="en-US" sz="2800"/>
          </a:p>
        </p:txBody>
      </p:sp>
      <p:sp>
        <p:nvSpPr>
          <p:cNvPr id="3" name="Content Placeholder 2">
            <a:extLst>
              <a:ext uri="{FF2B5EF4-FFF2-40B4-BE49-F238E27FC236}">
                <a16:creationId xmlns:a16="http://schemas.microsoft.com/office/drawing/2014/main" xmlns="" id="{A9A7E217-F15B-42A7-B2CF-FAA3D84BBD13}"/>
              </a:ext>
            </a:extLst>
          </p:cNvPr>
          <p:cNvSpPr>
            <a:spLocks noGrp="1"/>
          </p:cNvSpPr>
          <p:nvPr>
            <p:ph idx="1"/>
          </p:nvPr>
        </p:nvSpPr>
        <p:spPr>
          <a:xfrm>
            <a:off x="643468" y="2638043"/>
            <a:ext cx="3363974" cy="3415623"/>
          </a:xfrm>
        </p:spPr>
        <p:txBody>
          <a:bodyPr>
            <a:normAutofit/>
          </a:bodyPr>
          <a:lstStyle/>
          <a:p>
            <a:r>
              <a:rPr lang="en-US" sz="1900" dirty="0"/>
              <a:t>The nuclear envelope breaks up, allowing the spindle to interact with the chromosomes.</a:t>
            </a:r>
          </a:p>
          <a:p>
            <a:r>
              <a:rPr lang="en-US" sz="1900" dirty="0"/>
              <a:t>Spindle Apparatus</a:t>
            </a:r>
          </a:p>
          <a:p>
            <a:pPr lvl="1"/>
            <a:r>
              <a:rPr lang="en-US" sz="1900" dirty="0"/>
              <a:t>Some of the growing spindle microtubules </a:t>
            </a:r>
            <a:r>
              <a:rPr lang="pl-PL" sz="1900" dirty="0"/>
              <a:t>attach to </a:t>
            </a:r>
            <a:r>
              <a:rPr lang="pl-PL" sz="1900" i="1" dirty="0"/>
              <a:t>kinetochores</a:t>
            </a:r>
            <a:r>
              <a:rPr lang="pl-PL" sz="1900" dirty="0"/>
              <a:t>, special</a:t>
            </a:r>
            <a:r>
              <a:rPr lang="en-US" sz="1900" dirty="0"/>
              <a:t> protein structures at each chromosome’s centromere. </a:t>
            </a:r>
          </a:p>
        </p:txBody>
      </p:sp>
      <p:pic>
        <p:nvPicPr>
          <p:cNvPr id="5" name="Picture 4" descr="A picture containing invertebrate, arthropod, animal, accessory&#10;&#10;Description automatically generated">
            <a:extLst>
              <a:ext uri="{FF2B5EF4-FFF2-40B4-BE49-F238E27FC236}">
                <a16:creationId xmlns:a16="http://schemas.microsoft.com/office/drawing/2014/main" xmlns="" id="{1E5B299C-6CAF-49FC-A091-E7913138F70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 t="-3076" r="-2" b="-2983"/>
          <a:stretch/>
        </p:blipFill>
        <p:spPr>
          <a:xfrm>
            <a:off x="5297763" y="1015558"/>
            <a:ext cx="6250769" cy="4666016"/>
          </a:xfrm>
          <a:prstGeom prst="rect">
            <a:avLst/>
          </a:prstGeom>
        </p:spPr>
      </p:pic>
    </p:spTree>
    <p:extLst>
      <p:ext uri="{BB962C8B-B14F-4D97-AF65-F5344CB8AC3E}">
        <p14:creationId xmlns:p14="http://schemas.microsoft.com/office/powerpoint/2010/main" val="990469248"/>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962AE1-3808-478C-9F0F-C90673409519}"/>
              </a:ext>
            </a:extLst>
          </p:cNvPr>
          <p:cNvSpPr>
            <a:spLocks noGrp="1"/>
          </p:cNvSpPr>
          <p:nvPr>
            <p:ph type="title"/>
          </p:nvPr>
        </p:nvSpPr>
        <p:spPr>
          <a:xfrm>
            <a:off x="648929" y="629266"/>
            <a:ext cx="5127031" cy="1676603"/>
          </a:xfrm>
        </p:spPr>
        <p:txBody>
          <a:bodyPr>
            <a:normAutofit/>
          </a:bodyPr>
          <a:lstStyle/>
          <a:p>
            <a:r>
              <a:rPr lang="en-US" b="1" dirty="0"/>
              <a:t>Late Prophase</a:t>
            </a:r>
            <a:endParaRPr lang="en-US" dirty="0"/>
          </a:p>
        </p:txBody>
      </p:sp>
      <p:sp>
        <p:nvSpPr>
          <p:cNvPr id="3" name="Content Placeholder 2">
            <a:extLst>
              <a:ext uri="{FF2B5EF4-FFF2-40B4-BE49-F238E27FC236}">
                <a16:creationId xmlns:a16="http://schemas.microsoft.com/office/drawing/2014/main" xmlns="" id="{A9A7E217-F15B-42A7-B2CF-FAA3D84BBD13}"/>
              </a:ext>
            </a:extLst>
          </p:cNvPr>
          <p:cNvSpPr>
            <a:spLocks noGrp="1"/>
          </p:cNvSpPr>
          <p:nvPr>
            <p:ph idx="1"/>
          </p:nvPr>
        </p:nvSpPr>
        <p:spPr>
          <a:xfrm>
            <a:off x="648930" y="2438400"/>
            <a:ext cx="5127029" cy="3785419"/>
          </a:xfrm>
        </p:spPr>
        <p:txBody>
          <a:bodyPr>
            <a:normAutofit/>
          </a:bodyPr>
          <a:lstStyle/>
          <a:p>
            <a:r>
              <a:rPr lang="en-US"/>
              <a:t>Spindle Apparatus</a:t>
            </a:r>
          </a:p>
          <a:p>
            <a:pPr lvl="1"/>
            <a:r>
              <a:rPr lang="en-US"/>
              <a:t>The microtubules slide past each other, forcing the poles of the cell apart.</a:t>
            </a:r>
          </a:p>
          <a:p>
            <a:pPr lvl="1"/>
            <a:r>
              <a:rPr lang="en-US"/>
              <a:t>The kinetochore microtubules pull on each chromosome from both poles in a tug-of-war that ultimately draws the chromosomes to the center, or equator, of the cell.</a:t>
            </a:r>
          </a:p>
        </p:txBody>
      </p:sp>
      <p:pic>
        <p:nvPicPr>
          <p:cNvPr id="4" name="Picture 3">
            <a:extLst>
              <a:ext uri="{FF2B5EF4-FFF2-40B4-BE49-F238E27FC236}">
                <a16:creationId xmlns:a16="http://schemas.microsoft.com/office/drawing/2014/main" xmlns="" id="{0CC6BD39-0B8C-4702-9160-83E2893DFB7C}"/>
              </a:ext>
            </a:extLst>
          </p:cNvPr>
          <p:cNvPicPr>
            <a:picLocks noChangeAspect="1"/>
          </p:cNvPicPr>
          <p:nvPr/>
        </p:nvPicPr>
        <p:blipFill rotWithShape="1">
          <a:blip r:embed="rId2"/>
          <a:srcRect t="1318" b="1663"/>
          <a:stretch/>
        </p:blipFill>
        <p:spPr>
          <a:xfrm>
            <a:off x="6090613" y="640082"/>
            <a:ext cx="5461724" cy="5577837"/>
          </a:xfrm>
          <a:prstGeom prst="rect">
            <a:avLst/>
          </a:prstGeom>
          <a:effectLst/>
        </p:spPr>
      </p:pic>
    </p:spTree>
    <p:extLst>
      <p:ext uri="{BB962C8B-B14F-4D97-AF65-F5344CB8AC3E}">
        <p14:creationId xmlns:p14="http://schemas.microsoft.com/office/powerpoint/2010/main" val="38960207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xmlns=""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D4CA503-C7FD-48C9-94CE-3F6F4FF3521D}"/>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Metaphase</a:t>
            </a:r>
          </a:p>
        </p:txBody>
      </p:sp>
      <p:cxnSp>
        <p:nvCxnSpPr>
          <p:cNvPr id="14" name="Straight Connector 10">
            <a:extLst>
              <a:ext uri="{FF2B5EF4-FFF2-40B4-BE49-F238E27FC236}">
                <a16:creationId xmlns:a16="http://schemas.microsoft.com/office/drawing/2014/main" xmlns=""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xmlns="" id="{C891E3D0-BF4F-4569-B4C0-B734FD6F38AB}"/>
              </a:ext>
            </a:extLst>
          </p:cNvPr>
          <p:cNvPicPr>
            <a:picLocks noChangeAspect="1"/>
          </p:cNvPicPr>
          <p:nvPr/>
        </p:nvPicPr>
        <p:blipFill>
          <a:blip r:embed="rId2"/>
          <a:stretch>
            <a:fillRect/>
          </a:stretch>
        </p:blipFill>
        <p:spPr>
          <a:xfrm>
            <a:off x="5504898" y="492573"/>
            <a:ext cx="5851392" cy="5880796"/>
          </a:xfrm>
          <a:prstGeom prst="rect">
            <a:avLst/>
          </a:prstGeom>
        </p:spPr>
      </p:pic>
    </p:spTree>
    <p:extLst>
      <p:ext uri="{BB962C8B-B14F-4D97-AF65-F5344CB8AC3E}">
        <p14:creationId xmlns:p14="http://schemas.microsoft.com/office/powerpoint/2010/main" val="11359859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05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xmlns="" id="{19523625-7F5B-4F56-87C4-F877D0C6B2A5}"/>
              </a:ext>
            </a:extLst>
          </p:cNvPr>
          <p:cNvPicPr>
            <a:picLocks noGrp="1" noChangeAspect="1"/>
          </p:cNvPicPr>
          <p:nvPr>
            <p:ph idx="1"/>
          </p:nvPr>
        </p:nvPicPr>
        <p:blipFill>
          <a:blip r:embed="rId2"/>
          <a:stretch>
            <a:fillRect/>
          </a:stretch>
        </p:blipFill>
        <p:spPr>
          <a:xfrm>
            <a:off x="6809296" y="480060"/>
            <a:ext cx="4303648" cy="5571066"/>
          </a:xfrm>
          <a:prstGeom prst="rect">
            <a:avLst/>
          </a:prstGeom>
        </p:spPr>
      </p:pic>
      <p:sp>
        <p:nvSpPr>
          <p:cNvPr id="2" name="Rectangle 1">
            <a:extLst>
              <a:ext uri="{FF2B5EF4-FFF2-40B4-BE49-F238E27FC236}">
                <a16:creationId xmlns:a16="http://schemas.microsoft.com/office/drawing/2014/main" xmlns="" id="{1FE47982-0C66-42EA-87EB-563AE809A950}"/>
              </a:ext>
            </a:extLst>
          </p:cNvPr>
          <p:cNvSpPr/>
          <p:nvPr/>
        </p:nvSpPr>
        <p:spPr>
          <a:xfrm>
            <a:off x="599624" y="1493490"/>
            <a:ext cx="6087060" cy="3416320"/>
          </a:xfrm>
          <a:prstGeom prst="rect">
            <a:avLst/>
          </a:prstGeom>
        </p:spPr>
        <p:txBody>
          <a:bodyPr wrap="square">
            <a:spAutoFit/>
          </a:bodyPr>
          <a:lstStyle/>
          <a:p>
            <a:r>
              <a:rPr lang="en-US" sz="2400" dirty="0">
                <a:latin typeface="HelveticaLTStd-Roman"/>
              </a:rPr>
              <a:t>• The two centrosomes are at opposite poles of the cell.</a:t>
            </a:r>
          </a:p>
          <a:p>
            <a:r>
              <a:rPr lang="en-US" sz="2400" dirty="0">
                <a:latin typeface="HelveticaLTStd-Roman"/>
              </a:rPr>
              <a:t>• The chromosomes cluster at the midline of the cell, with their centromeres precisely</a:t>
            </a:r>
          </a:p>
          <a:p>
            <a:r>
              <a:rPr lang="en-US" sz="2400" dirty="0">
                <a:latin typeface="HelveticaLTStd-Roman"/>
              </a:rPr>
              <a:t>aligned at the spindle </a:t>
            </a:r>
            <a:r>
              <a:rPr lang="en-US" sz="2400" i="1" dirty="0">
                <a:latin typeface="HelveticaLTStd-Obl"/>
              </a:rPr>
              <a:t>equator or </a:t>
            </a:r>
            <a:r>
              <a:rPr lang="en-US" sz="2400" dirty="0">
                <a:latin typeface="HelveticaLTStd-Roman"/>
              </a:rPr>
              <a:t>the </a:t>
            </a:r>
            <a:r>
              <a:rPr lang="en-US" sz="2400" i="1" dirty="0">
                <a:latin typeface="HelveticaLTStd-Obl"/>
              </a:rPr>
              <a:t>metaphase plate</a:t>
            </a:r>
            <a:r>
              <a:rPr lang="en-US" sz="2400" dirty="0">
                <a:latin typeface="HelveticaLTStd-Roman"/>
              </a:rPr>
              <a:t>.</a:t>
            </a:r>
          </a:p>
          <a:p>
            <a:r>
              <a:rPr lang="en-US" sz="2400" dirty="0">
                <a:latin typeface="HelveticaLTStd-Roman"/>
              </a:rPr>
              <a:t>• At the end of metaphase, enzymes that will act to separate the chromatids from each other are triggered.</a:t>
            </a:r>
            <a:endParaRPr lang="en-US" sz="2400" dirty="0"/>
          </a:p>
        </p:txBody>
      </p:sp>
    </p:spTree>
    <p:extLst>
      <p:ext uri="{BB962C8B-B14F-4D97-AF65-F5344CB8AC3E}">
        <p14:creationId xmlns:p14="http://schemas.microsoft.com/office/powerpoint/2010/main" val="39540703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ACBE1851-2230-47A9-B000-CE9046EA61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468548" cy="6858000"/>
          </a:xfrm>
          <a:prstGeom prst="rect">
            <a:avLst/>
          </a:prstGeom>
          <a:solidFill>
            <a:srgbClr val="665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D4CA503-C7FD-48C9-94CE-3F6F4FF3521D}"/>
              </a:ext>
            </a:extLst>
          </p:cNvPr>
          <p:cNvSpPr>
            <a:spLocks noGrp="1"/>
          </p:cNvSpPr>
          <p:nvPr>
            <p:ph type="title"/>
          </p:nvPr>
        </p:nvSpPr>
        <p:spPr>
          <a:xfrm>
            <a:off x="634276" y="803705"/>
            <a:ext cx="4208656" cy="3034857"/>
          </a:xfrm>
        </p:spPr>
        <p:txBody>
          <a:bodyPr vert="horz" lIns="91440" tIns="45720" rIns="91440" bIns="45720" rtlCol="0" anchor="b">
            <a:normAutofit/>
          </a:bodyPr>
          <a:lstStyle/>
          <a:p>
            <a:pPr algn="r"/>
            <a:r>
              <a:rPr lang="en-US" sz="5400" dirty="0">
                <a:solidFill>
                  <a:srgbClr val="FFFFFF"/>
                </a:solidFill>
              </a:rPr>
              <a:t>An</a:t>
            </a:r>
            <a:r>
              <a:rPr lang="en-US" sz="5400" kern="1200" dirty="0">
                <a:solidFill>
                  <a:srgbClr val="FFFFFF"/>
                </a:solidFill>
                <a:latin typeface="+mj-lt"/>
                <a:ea typeface="+mj-ea"/>
                <a:cs typeface="+mj-cs"/>
              </a:rPr>
              <a:t>aphase</a:t>
            </a:r>
          </a:p>
        </p:txBody>
      </p:sp>
      <p:cxnSp>
        <p:nvCxnSpPr>
          <p:cNvPr id="21" name="Straight Connector 20">
            <a:extLst>
              <a:ext uri="{FF2B5EF4-FFF2-40B4-BE49-F238E27FC236}">
                <a16:creationId xmlns:a16="http://schemas.microsoft.com/office/drawing/2014/main" xmlns="" id="{23B93832-6514-44F4-849B-5EE2C8A2337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xmlns="" id="{E4E2058E-BC64-41D3-A663-C7C19EB1E68D}"/>
              </a:ext>
            </a:extLst>
          </p:cNvPr>
          <p:cNvPicPr>
            <a:picLocks noChangeAspect="1"/>
          </p:cNvPicPr>
          <p:nvPr/>
        </p:nvPicPr>
        <p:blipFill>
          <a:blip r:embed="rId2"/>
          <a:stretch>
            <a:fillRect/>
          </a:stretch>
        </p:blipFill>
        <p:spPr>
          <a:xfrm>
            <a:off x="6096000" y="665199"/>
            <a:ext cx="5459470" cy="5528577"/>
          </a:xfrm>
          <a:prstGeom prst="rect">
            <a:avLst/>
          </a:prstGeom>
        </p:spPr>
      </p:pic>
    </p:spTree>
    <p:extLst>
      <p:ext uri="{BB962C8B-B14F-4D97-AF65-F5344CB8AC3E}">
        <p14:creationId xmlns:p14="http://schemas.microsoft.com/office/powerpoint/2010/main" val="38102770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F8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xmlns="" id="{9E3BB8AC-2C2C-406A-9C9B-DB61C1DDADC9}"/>
              </a:ext>
            </a:extLst>
          </p:cNvPr>
          <p:cNvPicPr>
            <a:picLocks noGrp="1" noChangeAspect="1"/>
          </p:cNvPicPr>
          <p:nvPr>
            <p:ph idx="1"/>
          </p:nvPr>
        </p:nvPicPr>
        <p:blipFill>
          <a:blip r:embed="rId2"/>
          <a:stretch>
            <a:fillRect/>
          </a:stretch>
        </p:blipFill>
        <p:spPr>
          <a:xfrm>
            <a:off x="6443580" y="721844"/>
            <a:ext cx="4512563" cy="5571066"/>
          </a:xfrm>
          <a:prstGeom prst="rect">
            <a:avLst/>
          </a:prstGeom>
        </p:spPr>
      </p:pic>
      <p:sp>
        <p:nvSpPr>
          <p:cNvPr id="2" name="Rectangle 1">
            <a:extLst>
              <a:ext uri="{FF2B5EF4-FFF2-40B4-BE49-F238E27FC236}">
                <a16:creationId xmlns:a16="http://schemas.microsoft.com/office/drawing/2014/main" xmlns="" id="{FE3FE50E-7B07-462B-9177-3DEC1E15AF0E}"/>
              </a:ext>
            </a:extLst>
          </p:cNvPr>
          <p:cNvSpPr/>
          <p:nvPr/>
        </p:nvSpPr>
        <p:spPr>
          <a:xfrm>
            <a:off x="809136" y="2126972"/>
            <a:ext cx="6096000" cy="2862322"/>
          </a:xfrm>
          <a:prstGeom prst="rect">
            <a:avLst/>
          </a:prstGeom>
        </p:spPr>
        <p:txBody>
          <a:bodyPr>
            <a:spAutoFit/>
          </a:bodyPr>
          <a:lstStyle/>
          <a:p>
            <a:r>
              <a:rPr lang="en-US" dirty="0">
                <a:latin typeface="HelveticaLTStd-Roman"/>
              </a:rPr>
              <a:t>The shortest phase of mitosis, anaphase</a:t>
            </a:r>
          </a:p>
          <a:p>
            <a:r>
              <a:rPr lang="en-US" dirty="0">
                <a:latin typeface="HelveticaLTStd-Roman"/>
              </a:rPr>
              <a:t>begins abruptly as the centromeres of the</a:t>
            </a:r>
          </a:p>
          <a:p>
            <a:r>
              <a:rPr lang="en-US" dirty="0">
                <a:latin typeface="HelveticaLTStd-Roman"/>
              </a:rPr>
              <a:t>chromosomes split simultaneously. Each</a:t>
            </a:r>
          </a:p>
          <a:p>
            <a:r>
              <a:rPr lang="en-US" dirty="0">
                <a:latin typeface="HelveticaLTStd-Roman"/>
              </a:rPr>
              <a:t>chromatid now becomes a chromosome in its</a:t>
            </a:r>
          </a:p>
          <a:p>
            <a:r>
              <a:rPr lang="en-US" dirty="0">
                <a:latin typeface="HelveticaLTStd-Roman"/>
              </a:rPr>
              <a:t>own right.</a:t>
            </a:r>
          </a:p>
          <a:p>
            <a:r>
              <a:rPr lang="en-US" dirty="0">
                <a:latin typeface="HelveticaLTStd-Roman"/>
              </a:rPr>
              <a:t>• The kinetochore microtubules, moved along</a:t>
            </a:r>
          </a:p>
          <a:p>
            <a:r>
              <a:rPr lang="en-US" dirty="0">
                <a:latin typeface="HelveticaLTStd-Roman"/>
              </a:rPr>
              <a:t>by motor proteins in the kinetochores,</a:t>
            </a:r>
          </a:p>
          <a:p>
            <a:r>
              <a:rPr lang="en-US" dirty="0">
                <a:latin typeface="HelveticaLTStd-Roman"/>
              </a:rPr>
              <a:t>gradually pull each chromosome toward the</a:t>
            </a:r>
          </a:p>
          <a:p>
            <a:r>
              <a:rPr lang="en-US" dirty="0">
                <a:latin typeface="HelveticaLTStd-Roman"/>
              </a:rPr>
              <a:t>pole it faces.</a:t>
            </a:r>
          </a:p>
          <a:p>
            <a:endParaRPr lang="en-US" dirty="0"/>
          </a:p>
        </p:txBody>
      </p:sp>
    </p:spTree>
    <p:extLst>
      <p:ext uri="{BB962C8B-B14F-4D97-AF65-F5344CB8AC3E}">
        <p14:creationId xmlns:p14="http://schemas.microsoft.com/office/powerpoint/2010/main" val="14488298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F8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xmlns="" id="{9E3BB8AC-2C2C-406A-9C9B-DB61C1DDADC9}"/>
              </a:ext>
            </a:extLst>
          </p:cNvPr>
          <p:cNvPicPr>
            <a:picLocks noGrp="1" noChangeAspect="1"/>
          </p:cNvPicPr>
          <p:nvPr>
            <p:ph idx="1"/>
          </p:nvPr>
        </p:nvPicPr>
        <p:blipFill>
          <a:blip r:embed="rId2"/>
          <a:stretch>
            <a:fillRect/>
          </a:stretch>
        </p:blipFill>
        <p:spPr>
          <a:xfrm>
            <a:off x="6443580" y="721844"/>
            <a:ext cx="4512563" cy="5571066"/>
          </a:xfrm>
          <a:prstGeom prst="rect">
            <a:avLst/>
          </a:prstGeom>
        </p:spPr>
      </p:pic>
      <p:sp>
        <p:nvSpPr>
          <p:cNvPr id="2" name="Rectangle 1">
            <a:extLst>
              <a:ext uri="{FF2B5EF4-FFF2-40B4-BE49-F238E27FC236}">
                <a16:creationId xmlns:a16="http://schemas.microsoft.com/office/drawing/2014/main" xmlns="" id="{FE3FE50E-7B07-462B-9177-3DEC1E15AF0E}"/>
              </a:ext>
            </a:extLst>
          </p:cNvPr>
          <p:cNvSpPr/>
          <p:nvPr/>
        </p:nvSpPr>
        <p:spPr>
          <a:xfrm>
            <a:off x="809136" y="2126972"/>
            <a:ext cx="6096000" cy="3693319"/>
          </a:xfrm>
          <a:prstGeom prst="rect">
            <a:avLst/>
          </a:prstGeom>
        </p:spPr>
        <p:txBody>
          <a:bodyPr>
            <a:spAutoFit/>
          </a:bodyPr>
          <a:lstStyle/>
          <a:p>
            <a:r>
              <a:rPr lang="en-US" dirty="0">
                <a:latin typeface="HelveticaLTStd-Roman"/>
              </a:rPr>
              <a:t>At the same time, the </a:t>
            </a:r>
            <a:r>
              <a:rPr lang="en-US" dirty="0" err="1">
                <a:latin typeface="HelveticaLTStd-Roman"/>
              </a:rPr>
              <a:t>nonkinetochore</a:t>
            </a:r>
            <a:endParaRPr lang="en-US" dirty="0">
              <a:latin typeface="HelveticaLTStd-Roman"/>
            </a:endParaRPr>
          </a:p>
          <a:p>
            <a:r>
              <a:rPr lang="en-US" dirty="0">
                <a:latin typeface="HelveticaLTStd-Roman"/>
              </a:rPr>
              <a:t>microtubules slide past each other, lengthen,</a:t>
            </a:r>
          </a:p>
          <a:p>
            <a:r>
              <a:rPr lang="en-US" dirty="0">
                <a:latin typeface="HelveticaLTStd-Roman"/>
              </a:rPr>
              <a:t>and push the two poles of the cell apart.</a:t>
            </a:r>
          </a:p>
          <a:p>
            <a:r>
              <a:rPr lang="en-US" dirty="0">
                <a:latin typeface="HelveticaLTStd-Roman"/>
              </a:rPr>
              <a:t>• The moving chromosomes look V shaped.</a:t>
            </a:r>
          </a:p>
          <a:p>
            <a:r>
              <a:rPr lang="en-US" dirty="0">
                <a:latin typeface="HelveticaLTStd-Roman"/>
              </a:rPr>
              <a:t>The centromeres lead the way, and the</a:t>
            </a:r>
          </a:p>
          <a:p>
            <a:r>
              <a:rPr lang="en-US" dirty="0">
                <a:latin typeface="HelveticaLTStd-Roman"/>
              </a:rPr>
              <a:t>chromosomal “arms” dangle behind them.</a:t>
            </a:r>
          </a:p>
          <a:p>
            <a:r>
              <a:rPr lang="en-US" dirty="0">
                <a:latin typeface="HelveticaLTStd-Roman"/>
              </a:rPr>
              <a:t>• Moving and separating the chromosomes is</a:t>
            </a:r>
          </a:p>
          <a:p>
            <a:r>
              <a:rPr lang="en-US" dirty="0">
                <a:latin typeface="HelveticaLTStd-Roman"/>
              </a:rPr>
              <a:t>helped by the fact that the chromosomes are</a:t>
            </a:r>
          </a:p>
          <a:p>
            <a:r>
              <a:rPr lang="en-US" dirty="0">
                <a:latin typeface="HelveticaLTStd-Roman"/>
              </a:rPr>
              <a:t>short, compact bodies. Diffuse threads of</a:t>
            </a:r>
          </a:p>
          <a:p>
            <a:r>
              <a:rPr lang="en-US" dirty="0">
                <a:latin typeface="HelveticaLTStd-Roman"/>
              </a:rPr>
              <a:t>chromatin would trail, tangle, and break,</a:t>
            </a:r>
          </a:p>
          <a:p>
            <a:r>
              <a:rPr lang="en-US" dirty="0">
                <a:latin typeface="HelveticaLTStd-Roman"/>
              </a:rPr>
              <a:t>resulting in imprecise “parceling out” to the</a:t>
            </a:r>
          </a:p>
          <a:p>
            <a:r>
              <a:rPr lang="en-US" dirty="0">
                <a:latin typeface="HelveticaLTStd-Roman"/>
              </a:rPr>
              <a:t>daughter cells.</a:t>
            </a:r>
            <a:endParaRPr lang="en-US" dirty="0"/>
          </a:p>
          <a:p>
            <a:endParaRPr lang="en-US" dirty="0"/>
          </a:p>
        </p:txBody>
      </p:sp>
    </p:spTree>
    <p:extLst>
      <p:ext uri="{BB962C8B-B14F-4D97-AF65-F5344CB8AC3E}">
        <p14:creationId xmlns:p14="http://schemas.microsoft.com/office/powerpoint/2010/main" val="4104218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xmlns="" id="{ACBE1851-2230-47A9-B000-CE9046EA61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468548" cy="6858000"/>
          </a:xfrm>
          <a:prstGeom prst="rect">
            <a:avLst/>
          </a:prstGeom>
          <a:solidFill>
            <a:srgbClr val="6F7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D4CA503-C7FD-48C9-94CE-3F6F4FF3521D}"/>
              </a:ext>
            </a:extLst>
          </p:cNvPr>
          <p:cNvSpPr>
            <a:spLocks noGrp="1"/>
          </p:cNvSpPr>
          <p:nvPr>
            <p:ph type="title"/>
          </p:nvPr>
        </p:nvSpPr>
        <p:spPr>
          <a:xfrm>
            <a:off x="634276" y="803705"/>
            <a:ext cx="4208656" cy="3034857"/>
          </a:xfrm>
        </p:spPr>
        <p:txBody>
          <a:bodyPr vert="horz" lIns="91440" tIns="45720" rIns="91440" bIns="45720" rtlCol="0" anchor="b">
            <a:normAutofit/>
          </a:bodyPr>
          <a:lstStyle/>
          <a:p>
            <a:pPr algn="r"/>
            <a:r>
              <a:rPr lang="en-US" sz="5400" kern="1200">
                <a:solidFill>
                  <a:srgbClr val="FFFFFF"/>
                </a:solidFill>
                <a:latin typeface="+mj-lt"/>
                <a:ea typeface="+mj-ea"/>
                <a:cs typeface="+mj-cs"/>
              </a:rPr>
              <a:t>Telophase</a:t>
            </a:r>
          </a:p>
        </p:txBody>
      </p:sp>
      <p:cxnSp>
        <p:nvCxnSpPr>
          <p:cNvPr id="35" name="Straight Connector 34">
            <a:extLst>
              <a:ext uri="{FF2B5EF4-FFF2-40B4-BE49-F238E27FC236}">
                <a16:creationId xmlns:a16="http://schemas.microsoft.com/office/drawing/2014/main" xmlns="" id="{23B93832-6514-44F4-849B-5EE2C8A2337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xmlns="" id="{B3CF8C3B-F4A1-4B49-8B89-92CA9639B3E9}"/>
              </a:ext>
            </a:extLst>
          </p:cNvPr>
          <p:cNvPicPr>
            <a:picLocks noChangeAspect="1"/>
          </p:cNvPicPr>
          <p:nvPr/>
        </p:nvPicPr>
        <p:blipFill>
          <a:blip r:embed="rId2"/>
          <a:stretch>
            <a:fillRect/>
          </a:stretch>
        </p:blipFill>
        <p:spPr>
          <a:xfrm>
            <a:off x="6096000" y="679125"/>
            <a:ext cx="5459470" cy="5500725"/>
          </a:xfrm>
          <a:prstGeom prst="rect">
            <a:avLst/>
          </a:prstGeom>
        </p:spPr>
      </p:pic>
    </p:spTree>
    <p:extLst>
      <p:ext uri="{BB962C8B-B14F-4D97-AF65-F5344CB8AC3E}">
        <p14:creationId xmlns:p14="http://schemas.microsoft.com/office/powerpoint/2010/main" val="3540838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02C34E12-F6B8-42BF-8543-FFCB28D4E11D}"/>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THE </a:t>
            </a:r>
            <a:r>
              <a:rPr lang="en-US" sz="2800" b="1" dirty="0"/>
              <a:t>PLASMA MEMBRANE</a:t>
            </a:r>
            <a:endParaRPr lang="en-US" sz="2800" dirty="0"/>
          </a:p>
        </p:txBody>
      </p:sp>
      <p:sp>
        <p:nvSpPr>
          <p:cNvPr id="3" name="Content Placeholder 2">
            <a:extLst>
              <a:ext uri="{FF2B5EF4-FFF2-40B4-BE49-F238E27FC236}">
                <a16:creationId xmlns:a16="http://schemas.microsoft.com/office/drawing/2014/main" xmlns="" id="{54CDE0D2-69CB-4DE9-8C52-ACBBC6AFADD2}"/>
              </a:ext>
            </a:extLst>
          </p:cNvPr>
          <p:cNvSpPr>
            <a:spLocks noGrp="1"/>
          </p:cNvSpPr>
          <p:nvPr>
            <p:ph idx="1"/>
          </p:nvPr>
        </p:nvSpPr>
        <p:spPr>
          <a:xfrm>
            <a:off x="643468" y="2638043"/>
            <a:ext cx="3363974" cy="3415623"/>
          </a:xfrm>
        </p:spPr>
        <p:txBody>
          <a:bodyPr>
            <a:normAutofit/>
          </a:bodyPr>
          <a:lstStyle/>
          <a:p>
            <a:r>
              <a:rPr lang="en-US" sz="2000"/>
              <a:t>The outer cell membrane is called the </a:t>
            </a:r>
            <a:r>
              <a:rPr lang="en-US" sz="2000" b="1"/>
              <a:t>plasma membrane</a:t>
            </a:r>
            <a:endParaRPr lang="en-US" sz="2000"/>
          </a:p>
          <a:p>
            <a:pPr lvl="1"/>
            <a:r>
              <a:rPr lang="en-US" sz="2000"/>
              <a:t>Separates the </a:t>
            </a:r>
            <a:r>
              <a:rPr lang="en-US" sz="2000" i="1"/>
              <a:t>intracellular fluid </a:t>
            </a:r>
            <a:r>
              <a:rPr lang="en-US" sz="2000"/>
              <a:t>within the cells and the </a:t>
            </a:r>
            <a:r>
              <a:rPr lang="en-US" sz="2000" i="1"/>
              <a:t>extracellular fluid </a:t>
            </a:r>
            <a:r>
              <a:rPr lang="en-US" sz="2000"/>
              <a:t>that lies outside and between cells. </a:t>
            </a:r>
          </a:p>
        </p:txBody>
      </p:sp>
      <p:pic>
        <p:nvPicPr>
          <p:cNvPr id="5" name="Picture 4">
            <a:extLst>
              <a:ext uri="{FF2B5EF4-FFF2-40B4-BE49-F238E27FC236}">
                <a16:creationId xmlns:a16="http://schemas.microsoft.com/office/drawing/2014/main" xmlns="" id="{B58AE729-7BC5-4272-B3AC-9B0904D61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1004528"/>
            <a:ext cx="6250769" cy="4688076"/>
          </a:xfrm>
          <a:prstGeom prst="rect">
            <a:avLst/>
          </a:prstGeom>
        </p:spPr>
      </p:pic>
    </p:spTree>
    <p:extLst>
      <p:ext uri="{BB962C8B-B14F-4D97-AF65-F5344CB8AC3E}">
        <p14:creationId xmlns:p14="http://schemas.microsoft.com/office/powerpoint/2010/main" val="668250823"/>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08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xmlns="" id="{7DAE74F1-0C16-4955-BD2B-37A031830C26}"/>
              </a:ext>
            </a:extLst>
          </p:cNvPr>
          <p:cNvPicPr>
            <a:picLocks noGrp="1" noChangeAspect="1"/>
          </p:cNvPicPr>
          <p:nvPr>
            <p:ph idx="1"/>
          </p:nvPr>
        </p:nvPicPr>
        <p:blipFill>
          <a:blip r:embed="rId2"/>
          <a:stretch>
            <a:fillRect/>
          </a:stretch>
        </p:blipFill>
        <p:spPr>
          <a:xfrm>
            <a:off x="6274598" y="643467"/>
            <a:ext cx="4345431" cy="5571066"/>
          </a:xfrm>
          <a:prstGeom prst="rect">
            <a:avLst/>
          </a:prstGeom>
        </p:spPr>
      </p:pic>
      <p:sp>
        <p:nvSpPr>
          <p:cNvPr id="2" name="Rectangle 1">
            <a:extLst>
              <a:ext uri="{FF2B5EF4-FFF2-40B4-BE49-F238E27FC236}">
                <a16:creationId xmlns:a16="http://schemas.microsoft.com/office/drawing/2014/main" xmlns="" id="{79F13C9D-49A4-4CA9-8B2B-1F0BCEF6F567}"/>
              </a:ext>
            </a:extLst>
          </p:cNvPr>
          <p:cNvSpPr/>
          <p:nvPr/>
        </p:nvSpPr>
        <p:spPr>
          <a:xfrm>
            <a:off x="875284" y="1443841"/>
            <a:ext cx="6096000" cy="4247317"/>
          </a:xfrm>
          <a:prstGeom prst="rect">
            <a:avLst/>
          </a:prstGeom>
        </p:spPr>
        <p:txBody>
          <a:bodyPr>
            <a:spAutoFit/>
          </a:bodyPr>
          <a:lstStyle/>
          <a:p>
            <a:r>
              <a:rPr lang="en-US" i="1" dirty="0">
                <a:latin typeface="HelveticaLTStd-Obl"/>
              </a:rPr>
              <a:t>Telophase </a:t>
            </a:r>
            <a:r>
              <a:rPr lang="en-US" dirty="0">
                <a:latin typeface="HelveticaLTStd-Roman"/>
              </a:rPr>
              <a:t>begins as soon as chromosomal</a:t>
            </a:r>
          </a:p>
          <a:p>
            <a:r>
              <a:rPr lang="en-US" dirty="0">
                <a:latin typeface="HelveticaLTStd-Roman"/>
              </a:rPr>
              <a:t>movement stops. This final phase is like</a:t>
            </a:r>
          </a:p>
          <a:p>
            <a:r>
              <a:rPr lang="en-US" dirty="0">
                <a:latin typeface="HelveticaLTStd-Roman"/>
              </a:rPr>
              <a:t>prophase in reverse.</a:t>
            </a:r>
          </a:p>
          <a:p>
            <a:r>
              <a:rPr lang="en-US" dirty="0">
                <a:latin typeface="HelveticaLTStd-Roman"/>
              </a:rPr>
              <a:t>• The identical sets of chromosomes at the</a:t>
            </a:r>
          </a:p>
          <a:p>
            <a:r>
              <a:rPr lang="en-US" dirty="0">
                <a:latin typeface="HelveticaLTStd-Roman"/>
              </a:rPr>
              <a:t>opposite poles of the cell begin to uncoil and</a:t>
            </a:r>
          </a:p>
          <a:p>
            <a:r>
              <a:rPr lang="en-US" dirty="0">
                <a:latin typeface="HelveticaLTStd-Roman"/>
              </a:rPr>
              <a:t>resume their threadlike chromatin form.</a:t>
            </a:r>
          </a:p>
          <a:p>
            <a:r>
              <a:rPr lang="en-US" dirty="0">
                <a:latin typeface="HelveticaLTStd-Roman"/>
              </a:rPr>
              <a:t>• A new nuclear envelope forms around each</a:t>
            </a:r>
          </a:p>
          <a:p>
            <a:r>
              <a:rPr lang="en-US" dirty="0">
                <a:latin typeface="HelveticaLTStd-Roman"/>
              </a:rPr>
              <a:t>chromatin mass, nucleoli reappear within the</a:t>
            </a:r>
          </a:p>
          <a:p>
            <a:r>
              <a:rPr lang="en-US" dirty="0">
                <a:latin typeface="HelveticaLTStd-Roman"/>
              </a:rPr>
              <a:t>nuclei, and the spindle breaks down and</a:t>
            </a:r>
          </a:p>
          <a:p>
            <a:r>
              <a:rPr lang="en-US" dirty="0">
                <a:latin typeface="HelveticaLTStd-Roman"/>
              </a:rPr>
              <a:t>disappears.</a:t>
            </a:r>
          </a:p>
          <a:p>
            <a:endParaRPr lang="en-US" dirty="0">
              <a:latin typeface="HelveticaLTStd-Roman"/>
            </a:endParaRPr>
          </a:p>
          <a:p>
            <a:r>
              <a:rPr lang="en-US" dirty="0">
                <a:latin typeface="HelveticaLTStd-Roman"/>
              </a:rPr>
              <a:t>• Mitosis is now ended. The cell, for just a brief</a:t>
            </a:r>
          </a:p>
          <a:p>
            <a:r>
              <a:rPr lang="en-US" dirty="0">
                <a:latin typeface="HelveticaLTStd-Roman"/>
              </a:rPr>
              <a:t>period, is binucleate (has two nuclei) and each</a:t>
            </a:r>
          </a:p>
          <a:p>
            <a:r>
              <a:rPr lang="en-US" dirty="0">
                <a:latin typeface="HelveticaLTStd-Roman"/>
              </a:rPr>
              <a:t>new nucleus is identical to the original mother</a:t>
            </a:r>
          </a:p>
          <a:p>
            <a:r>
              <a:rPr lang="en-US" dirty="0">
                <a:latin typeface="HelveticaLTStd-Roman"/>
              </a:rPr>
              <a:t>nucleus.</a:t>
            </a:r>
            <a:endParaRPr lang="en-US" dirty="0"/>
          </a:p>
        </p:txBody>
      </p:sp>
    </p:spTree>
    <p:extLst>
      <p:ext uri="{BB962C8B-B14F-4D97-AF65-F5344CB8AC3E}">
        <p14:creationId xmlns:p14="http://schemas.microsoft.com/office/powerpoint/2010/main" val="20742244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C97F5D-3DBE-4102-A8CA-D9D55BCFBE52}"/>
              </a:ext>
            </a:extLst>
          </p:cNvPr>
          <p:cNvSpPr>
            <a:spLocks noGrp="1"/>
          </p:cNvSpPr>
          <p:nvPr>
            <p:ph type="title"/>
          </p:nvPr>
        </p:nvSpPr>
        <p:spPr>
          <a:xfrm>
            <a:off x="838200" y="365125"/>
            <a:ext cx="10515600" cy="549275"/>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dirty="0"/>
              <a:t>Cytokinesis</a:t>
            </a:r>
          </a:p>
        </p:txBody>
      </p:sp>
      <p:sp>
        <p:nvSpPr>
          <p:cNvPr id="3" name="Content Placeholder 2">
            <a:extLst>
              <a:ext uri="{FF2B5EF4-FFF2-40B4-BE49-F238E27FC236}">
                <a16:creationId xmlns:a16="http://schemas.microsoft.com/office/drawing/2014/main" xmlns="" id="{A9B407CD-E6E6-431F-845B-4CDF68BEDD58}"/>
              </a:ext>
            </a:extLst>
          </p:cNvPr>
          <p:cNvSpPr>
            <a:spLocks noGrp="1"/>
          </p:cNvSpPr>
          <p:nvPr>
            <p:ph idx="1"/>
          </p:nvPr>
        </p:nvSpPr>
        <p:spPr>
          <a:xfrm>
            <a:off x="115388" y="1355363"/>
            <a:ext cx="3847011" cy="5245734"/>
          </a:xfrm>
        </p:spPr>
        <p:txBody>
          <a:bodyPr>
            <a:normAutofit/>
          </a:bodyPr>
          <a:lstStyle/>
          <a:p>
            <a:r>
              <a:rPr lang="en-US" sz="3200" dirty="0"/>
              <a:t>Cytokinesis begins during late anaphase and continues through and beyond telophase.</a:t>
            </a:r>
          </a:p>
          <a:p>
            <a:r>
              <a:rPr lang="en-US" sz="3200" dirty="0"/>
              <a:t>A contractile ring of actin microfilaments forms the </a:t>
            </a:r>
            <a:r>
              <a:rPr lang="en-US" sz="3200" i="1" dirty="0"/>
              <a:t>cleavage furrow </a:t>
            </a:r>
            <a:r>
              <a:rPr lang="en-US" sz="3200" dirty="0"/>
              <a:t>and pinches the cell apart.</a:t>
            </a:r>
          </a:p>
        </p:txBody>
      </p:sp>
      <p:pic>
        <p:nvPicPr>
          <p:cNvPr id="5" name="Picture 4">
            <a:extLst>
              <a:ext uri="{FF2B5EF4-FFF2-40B4-BE49-F238E27FC236}">
                <a16:creationId xmlns:a16="http://schemas.microsoft.com/office/drawing/2014/main" xmlns="" id="{DF24194E-1F8E-4648-AA4E-3628D5F91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9487" y="1355363"/>
            <a:ext cx="7826828" cy="4656963"/>
          </a:xfrm>
          <a:prstGeom prst="rect">
            <a:avLst/>
          </a:prstGeom>
        </p:spPr>
      </p:pic>
    </p:spTree>
    <p:extLst>
      <p:ext uri="{BB962C8B-B14F-4D97-AF65-F5344CB8AC3E}">
        <p14:creationId xmlns:p14="http://schemas.microsoft.com/office/powerpoint/2010/main" val="2222234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02C34E12-F6B8-42BF-8543-FFCB28D4E11D}"/>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THE </a:t>
            </a:r>
            <a:r>
              <a:rPr lang="en-US" sz="4800" b="1" kern="1200" dirty="0">
                <a:solidFill>
                  <a:srgbClr val="FFFFFF"/>
                </a:solidFill>
                <a:latin typeface="+mj-lt"/>
                <a:ea typeface="+mj-ea"/>
                <a:cs typeface="+mj-cs"/>
              </a:rPr>
              <a:t>PLASMA MEMBRANE</a:t>
            </a:r>
            <a:endParaRPr lang="en-US" sz="4800" kern="1200"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xmlns="" id="{54CDE0D2-69CB-4DE9-8C52-ACBBC6AFADD2}"/>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r>
              <a:rPr lang="en-US" sz="2000" kern="1200" dirty="0">
                <a:solidFill>
                  <a:srgbClr val="FFFFFF"/>
                </a:solidFill>
                <a:latin typeface="+mn-lt"/>
                <a:ea typeface="+mn-ea"/>
                <a:cs typeface="+mn-cs"/>
              </a:rPr>
              <a:t>Membrane made of a double layer of phospholipids</a:t>
            </a:r>
          </a:p>
        </p:txBody>
      </p:sp>
      <p:cxnSp>
        <p:nvCxnSpPr>
          <p:cNvPr id="22" name="Straight Connector 21">
            <a:extLst>
              <a:ext uri="{FF2B5EF4-FFF2-40B4-BE49-F238E27FC236}">
                <a16:creationId xmlns:a16="http://schemas.microsoft.com/office/drawing/2014/main" xmlns=""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screenshot of a cell phone&#10;&#10;Description automatically generated">
            <a:extLst>
              <a:ext uri="{FF2B5EF4-FFF2-40B4-BE49-F238E27FC236}">
                <a16:creationId xmlns:a16="http://schemas.microsoft.com/office/drawing/2014/main" xmlns="" id="{BEF340DA-BD0B-4B49-AA6E-95C52E9C3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822" y="1212958"/>
            <a:ext cx="6553545" cy="4440026"/>
          </a:xfrm>
          <a:prstGeom prst="rect">
            <a:avLst/>
          </a:prstGeom>
        </p:spPr>
      </p:pic>
    </p:spTree>
    <p:extLst>
      <p:ext uri="{BB962C8B-B14F-4D97-AF65-F5344CB8AC3E}">
        <p14:creationId xmlns:p14="http://schemas.microsoft.com/office/powerpoint/2010/main" val="4186264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0CB18E7-6395-4B2A-AB17-FE08D616EC9A}"/>
              </a:ext>
            </a:extLst>
          </p:cNvPr>
          <p:cNvPicPr>
            <a:picLocks noChangeAspect="1"/>
          </p:cNvPicPr>
          <p:nvPr/>
        </p:nvPicPr>
        <p:blipFill rotWithShape="1">
          <a:blip r:embed="rId2">
            <a:extLst>
              <a:ext uri="{28A0092B-C50C-407E-A947-70E740481C1C}">
                <a14:useLocalDpi xmlns:a14="http://schemas.microsoft.com/office/drawing/2010/main" val="0"/>
              </a:ext>
            </a:extLst>
          </a:blip>
          <a:srcRect t="8383" b="2076"/>
          <a:stretch/>
        </p:blipFill>
        <p:spPr>
          <a:xfrm>
            <a:off x="-1" y="10"/>
            <a:ext cx="12192001" cy="4666928"/>
          </a:xfrm>
          <a:prstGeom prst="rect">
            <a:avLst/>
          </a:prstGeom>
        </p:spPr>
      </p:pic>
      <p:pic>
        <p:nvPicPr>
          <p:cNvPr id="10" name="Picture 9">
            <a:extLst>
              <a:ext uri="{FF2B5EF4-FFF2-40B4-BE49-F238E27FC236}">
                <a16:creationId xmlns:a16="http://schemas.microsoft.com/office/drawing/2014/main" xmlns=""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Oval 11">
            <a:extLst>
              <a:ext uri="{FF2B5EF4-FFF2-40B4-BE49-F238E27FC236}">
                <a16:creationId xmlns:a16="http://schemas.microsoft.com/office/drawing/2014/main" xmlns=""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02C34E12-F6B8-42BF-8543-FFCB28D4E11D}"/>
              </a:ext>
            </a:extLst>
          </p:cNvPr>
          <p:cNvSpPr>
            <a:spLocks noGrp="1"/>
          </p:cNvSpPr>
          <p:nvPr>
            <p:ph type="title"/>
          </p:nvPr>
        </p:nvSpPr>
        <p:spPr>
          <a:xfrm>
            <a:off x="804998" y="4551037"/>
            <a:ext cx="5021782" cy="1509931"/>
          </a:xfrm>
        </p:spPr>
        <p:txBody>
          <a:bodyPr>
            <a:normAutofit/>
          </a:bodyPr>
          <a:lstStyle/>
          <a:p>
            <a:r>
              <a:rPr lang="en-US" sz="4000" dirty="0">
                <a:solidFill>
                  <a:srgbClr val="000000"/>
                </a:solidFill>
              </a:rPr>
              <a:t>THE </a:t>
            </a:r>
            <a:r>
              <a:rPr lang="en-US" sz="4000" b="1" dirty="0">
                <a:solidFill>
                  <a:srgbClr val="000000"/>
                </a:solidFill>
              </a:rPr>
              <a:t>PLASMA MEMBRANE</a:t>
            </a:r>
            <a:endParaRPr lang="en-US" sz="4000" dirty="0">
              <a:solidFill>
                <a:srgbClr val="000000"/>
              </a:solidFill>
            </a:endParaRPr>
          </a:p>
        </p:txBody>
      </p:sp>
      <p:sp>
        <p:nvSpPr>
          <p:cNvPr id="3" name="Content Placeholder 2">
            <a:extLst>
              <a:ext uri="{FF2B5EF4-FFF2-40B4-BE49-F238E27FC236}">
                <a16:creationId xmlns:a16="http://schemas.microsoft.com/office/drawing/2014/main" xmlns="" id="{54CDE0D2-69CB-4DE9-8C52-ACBBC6AFADD2}"/>
              </a:ext>
            </a:extLst>
          </p:cNvPr>
          <p:cNvSpPr>
            <a:spLocks noGrp="1"/>
          </p:cNvSpPr>
          <p:nvPr>
            <p:ph idx="1"/>
          </p:nvPr>
        </p:nvSpPr>
        <p:spPr>
          <a:xfrm>
            <a:off x="5578997" y="4551037"/>
            <a:ext cx="6331352" cy="2139130"/>
          </a:xfrm>
        </p:spPr>
        <p:txBody>
          <a:bodyPr anchor="ctr">
            <a:normAutofit/>
          </a:bodyPr>
          <a:lstStyle/>
          <a:p>
            <a:r>
              <a:rPr lang="en-US" sz="2000" dirty="0">
                <a:solidFill>
                  <a:srgbClr val="000000"/>
                </a:solidFill>
              </a:rPr>
              <a:t>Serves as an external cell barrier</a:t>
            </a:r>
          </a:p>
          <a:p>
            <a:pPr lvl="1"/>
            <a:r>
              <a:rPr lang="en-US" sz="2000" dirty="0">
                <a:solidFill>
                  <a:srgbClr val="000000"/>
                </a:solidFill>
              </a:rPr>
              <a:t>acts in SELECTIVE transport of substances into or out of the cell;</a:t>
            </a:r>
          </a:p>
          <a:p>
            <a:pPr lvl="1"/>
            <a:r>
              <a:rPr lang="en-US" sz="2000" dirty="0">
                <a:solidFill>
                  <a:srgbClr val="000000"/>
                </a:solidFill>
              </a:rPr>
              <a:t>externally facing proteins act as receptors (for hormones, neurotransmitters, etc.) and in cell-to-cell recognition</a:t>
            </a:r>
          </a:p>
        </p:txBody>
      </p:sp>
    </p:spTree>
    <p:extLst>
      <p:ext uri="{BB962C8B-B14F-4D97-AF65-F5344CB8AC3E}">
        <p14:creationId xmlns:p14="http://schemas.microsoft.com/office/powerpoint/2010/main" val="1828734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2727</Words>
  <Application>Microsoft Office PowerPoint</Application>
  <PresentationFormat>Custom</PresentationFormat>
  <Paragraphs>294</Paragraphs>
  <Slides>71</Slides>
  <Notes>0</Notes>
  <HiddenSlides>0</HiddenSlides>
  <MMClips>1</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 Cells: The Living Units</vt:lpstr>
      <vt:lpstr>Cells</vt:lpstr>
      <vt:lpstr>Cells</vt:lpstr>
      <vt:lpstr>Human cells have three main parts: </vt:lpstr>
      <vt:lpstr>ORGANELLES</vt:lpstr>
      <vt:lpstr>THE PLASMA MEMBRANE</vt:lpstr>
      <vt:lpstr>THE PLASMA MEMBRANE</vt:lpstr>
      <vt:lpstr>THE PLASMA MEMBRANE</vt:lpstr>
      <vt:lpstr>THE PLASMA MEMBRANE</vt:lpstr>
      <vt:lpstr>THE PLASMA MEMBRANE</vt:lpstr>
      <vt:lpstr>Plasma Membrane Proteins</vt:lpstr>
      <vt:lpstr>Plasma Membrane Glycoproteins</vt:lpstr>
      <vt:lpstr>FUNCTIONS OF THE PLASMA MEMBRANE</vt:lpstr>
      <vt:lpstr>Membrane Transport</vt:lpstr>
      <vt:lpstr> Diffusion </vt:lpstr>
      <vt:lpstr>Membrane Transport - facilitated diffusion </vt:lpstr>
      <vt:lpstr>osmosis</vt:lpstr>
      <vt:lpstr>Membrane Transport</vt:lpstr>
      <vt:lpstr>Membrane Transport – active transport</vt:lpstr>
      <vt:lpstr>Active Transport – vesicular transport (bulk transport) </vt:lpstr>
      <vt:lpstr>Endocytosis</vt:lpstr>
      <vt:lpstr>types of endocytosis– Phagocytosis</vt:lpstr>
      <vt:lpstr>types of endocytosis– Pinocytosis</vt:lpstr>
      <vt:lpstr>types of endocytosis – Receptor-mediated endocytosis</vt:lpstr>
      <vt:lpstr>Exocytosis</vt:lpstr>
      <vt:lpstr>PowerPoint Presentation</vt:lpstr>
      <vt:lpstr>PowerPoint Presentation</vt:lpstr>
      <vt:lpstr>PowerPoint Presentation</vt:lpstr>
      <vt:lpstr>PowerPoint Presentation</vt:lpstr>
      <vt:lpstr>CYTOPLASM and CYTOSOL</vt:lpstr>
      <vt:lpstr>The nucleus</vt:lpstr>
      <vt:lpstr>NUCLEUS</vt:lpstr>
      <vt:lpstr>• Nuclear envelope</vt:lpstr>
      <vt:lpstr>• Nucleoli</vt:lpstr>
      <vt:lpstr>• Chromatin</vt:lpstr>
      <vt:lpstr>• Ribosomes</vt:lpstr>
      <vt:lpstr>Rough Endoplasmic Reticulum (Rough ER)</vt:lpstr>
      <vt:lpstr>PowerPoint Presentation</vt:lpstr>
      <vt:lpstr>Smooth Endoplasmic Reticulum (Smooth ER)</vt:lpstr>
      <vt:lpstr>• Golgi apparatus</vt:lpstr>
      <vt:lpstr>• Lysosomes</vt:lpstr>
      <vt:lpstr>• Mitochondria</vt:lpstr>
      <vt:lpstr>• Peroxisomes</vt:lpstr>
      <vt:lpstr>The cytoskeleton</vt:lpstr>
      <vt:lpstr>• types of rods in the cytoskeleton -  Microfilaments</vt:lpstr>
      <vt:lpstr>• types of rods in the cytoskeleton  - Intermediate filaments</vt:lpstr>
      <vt:lpstr>types of rods in the cytoskeleton - Microtubules</vt:lpstr>
      <vt:lpstr>types of rods in the cytoskeleton  - Centrioles</vt:lpstr>
      <vt:lpstr>Packaging DNA</vt:lpstr>
      <vt:lpstr>Packaging DNA</vt:lpstr>
      <vt:lpstr>Packaging DNA</vt:lpstr>
      <vt:lpstr>THE CELL LIFE CYCLE</vt:lpstr>
      <vt:lpstr>Interphase</vt:lpstr>
      <vt:lpstr>Checkpoints</vt:lpstr>
      <vt:lpstr>PowerPoint Presentation</vt:lpstr>
      <vt:lpstr>Mitosis</vt:lpstr>
      <vt:lpstr>PowerPoint Presentation</vt:lpstr>
      <vt:lpstr>Early Prophase</vt:lpstr>
      <vt:lpstr>Early Prophase</vt:lpstr>
      <vt:lpstr>Late Prophase</vt:lpstr>
      <vt:lpstr>Early Prophase</vt:lpstr>
      <vt:lpstr>Late Prophase</vt:lpstr>
      <vt:lpstr>Late Prophase</vt:lpstr>
      <vt:lpstr>Metaphase</vt:lpstr>
      <vt:lpstr>PowerPoint Presentation</vt:lpstr>
      <vt:lpstr>Anaphase</vt:lpstr>
      <vt:lpstr>PowerPoint Presentation</vt:lpstr>
      <vt:lpstr>PowerPoint Presentation</vt:lpstr>
      <vt:lpstr>Telophase</vt:lpstr>
      <vt:lpstr>PowerPoint Presentation</vt:lpstr>
      <vt:lpstr>Cytokinesis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Cynthia Anderson</dc:creator>
  <cp:lastModifiedBy>R114INST</cp:lastModifiedBy>
  <cp:revision>3</cp:revision>
  <dcterms:created xsi:type="dcterms:W3CDTF">2019-09-06T00:44:05Z</dcterms:created>
  <dcterms:modified xsi:type="dcterms:W3CDTF">2019-09-07T20:32:28Z</dcterms:modified>
</cp:coreProperties>
</file>