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0"/>
  </p:notesMasterIdLst>
  <p:sldIdLst>
    <p:sldId id="256" r:id="rId2"/>
    <p:sldId id="257" r:id="rId3"/>
    <p:sldId id="603" r:id="rId4"/>
    <p:sldId id="259" r:id="rId5"/>
    <p:sldId id="260" r:id="rId6"/>
    <p:sldId id="262" r:id="rId7"/>
    <p:sldId id="261" r:id="rId8"/>
    <p:sldId id="264" r:id="rId9"/>
    <p:sldId id="265" r:id="rId10"/>
    <p:sldId id="268" r:id="rId11"/>
    <p:sldId id="263" r:id="rId12"/>
    <p:sldId id="269" r:id="rId13"/>
    <p:sldId id="270" r:id="rId14"/>
    <p:sldId id="271" r:id="rId15"/>
    <p:sldId id="272" r:id="rId16"/>
    <p:sldId id="274" r:id="rId17"/>
    <p:sldId id="558" r:id="rId18"/>
    <p:sldId id="559" r:id="rId19"/>
    <p:sldId id="275" r:id="rId20"/>
    <p:sldId id="276" r:id="rId21"/>
    <p:sldId id="277" r:id="rId22"/>
    <p:sldId id="278" r:id="rId23"/>
    <p:sldId id="279" r:id="rId24"/>
    <p:sldId id="560" r:id="rId25"/>
    <p:sldId id="282" r:id="rId26"/>
    <p:sldId id="283" r:id="rId27"/>
    <p:sldId id="284" r:id="rId28"/>
    <p:sldId id="285" r:id="rId29"/>
    <p:sldId id="286" r:id="rId30"/>
    <p:sldId id="609" r:id="rId31"/>
    <p:sldId id="287" r:id="rId32"/>
    <p:sldId id="604" r:id="rId33"/>
    <p:sldId id="608" r:id="rId34"/>
    <p:sldId id="605" r:id="rId35"/>
    <p:sldId id="606" r:id="rId36"/>
    <p:sldId id="607" r:id="rId37"/>
    <p:sldId id="288" r:id="rId38"/>
    <p:sldId id="566" r:id="rId39"/>
    <p:sldId id="567" r:id="rId40"/>
    <p:sldId id="568" r:id="rId41"/>
    <p:sldId id="570" r:id="rId42"/>
    <p:sldId id="576" r:id="rId43"/>
    <p:sldId id="610" r:id="rId44"/>
    <p:sldId id="589" r:id="rId45"/>
    <p:sldId id="590" r:id="rId46"/>
    <p:sldId id="591" r:id="rId47"/>
    <p:sldId id="593" r:id="rId48"/>
    <p:sldId id="598" r:id="rId49"/>
    <p:sldId id="291" r:id="rId50"/>
    <p:sldId id="297" r:id="rId51"/>
    <p:sldId id="293" r:id="rId52"/>
    <p:sldId id="294" r:id="rId53"/>
    <p:sldId id="298" r:id="rId54"/>
    <p:sldId id="296" r:id="rId55"/>
    <p:sldId id="614" r:id="rId56"/>
    <p:sldId id="612" r:id="rId57"/>
    <p:sldId id="299" r:id="rId58"/>
    <p:sldId id="615" r:id="rId59"/>
    <p:sldId id="616" r:id="rId60"/>
    <p:sldId id="301" r:id="rId61"/>
    <p:sldId id="302" r:id="rId62"/>
    <p:sldId id="617" r:id="rId63"/>
    <p:sldId id="303" r:id="rId64"/>
    <p:sldId id="304" r:id="rId65"/>
    <p:sldId id="305" r:id="rId66"/>
    <p:sldId id="306" r:id="rId67"/>
    <p:sldId id="310" r:id="rId68"/>
    <p:sldId id="619" r:id="rId69"/>
    <p:sldId id="311" r:id="rId70"/>
    <p:sldId id="314" r:id="rId71"/>
    <p:sldId id="620" r:id="rId72"/>
    <p:sldId id="622" r:id="rId73"/>
    <p:sldId id="313" r:id="rId74"/>
    <p:sldId id="312" r:id="rId75"/>
    <p:sldId id="621" r:id="rId76"/>
    <p:sldId id="623" r:id="rId77"/>
    <p:sldId id="315" r:id="rId78"/>
    <p:sldId id="624" r:id="rId79"/>
    <p:sldId id="316" r:id="rId80"/>
    <p:sldId id="625" r:id="rId81"/>
    <p:sldId id="317" r:id="rId82"/>
    <p:sldId id="627" r:id="rId83"/>
    <p:sldId id="626" r:id="rId84"/>
    <p:sldId id="318" r:id="rId85"/>
    <p:sldId id="319" r:id="rId86"/>
    <p:sldId id="322" r:id="rId87"/>
    <p:sldId id="629" r:id="rId88"/>
    <p:sldId id="628" r:id="rId89"/>
    <p:sldId id="630" r:id="rId90"/>
    <p:sldId id="631" r:id="rId91"/>
    <p:sldId id="633" r:id="rId92"/>
    <p:sldId id="634" r:id="rId93"/>
    <p:sldId id="635" r:id="rId94"/>
    <p:sldId id="323" r:id="rId95"/>
    <p:sldId id="636" r:id="rId96"/>
    <p:sldId id="637" r:id="rId97"/>
    <p:sldId id="638" r:id="rId98"/>
    <p:sldId id="324" r:id="rId99"/>
    <p:sldId id="325" r:id="rId100"/>
    <p:sldId id="640" r:id="rId101"/>
    <p:sldId id="641" r:id="rId102"/>
    <p:sldId id="639" r:id="rId103"/>
    <p:sldId id="642" r:id="rId104"/>
    <p:sldId id="643" r:id="rId105"/>
    <p:sldId id="328" r:id="rId106"/>
    <p:sldId id="329" r:id="rId107"/>
    <p:sldId id="644" r:id="rId108"/>
    <p:sldId id="645" r:id="rId109"/>
    <p:sldId id="646" r:id="rId110"/>
    <p:sldId id="647" r:id="rId111"/>
    <p:sldId id="330" r:id="rId112"/>
    <p:sldId id="648" r:id="rId113"/>
    <p:sldId id="334" r:id="rId114"/>
    <p:sldId id="337" r:id="rId115"/>
    <p:sldId id="649" r:id="rId116"/>
    <p:sldId id="339" r:id="rId117"/>
    <p:sldId id="340" r:id="rId118"/>
    <p:sldId id="650" r:id="rId119"/>
    <p:sldId id="651" r:id="rId120"/>
    <p:sldId id="652" r:id="rId121"/>
    <p:sldId id="341" r:id="rId122"/>
    <p:sldId id="342" r:id="rId123"/>
    <p:sldId id="654" r:id="rId124"/>
    <p:sldId id="347" r:id="rId125"/>
    <p:sldId id="653" r:id="rId126"/>
    <p:sldId id="349" r:id="rId127"/>
    <p:sldId id="350" r:id="rId128"/>
    <p:sldId id="655" r:id="rId129"/>
    <p:sldId id="353" r:id="rId130"/>
    <p:sldId id="354" r:id="rId131"/>
    <p:sldId id="656" r:id="rId132"/>
    <p:sldId id="657" r:id="rId133"/>
    <p:sldId id="363" r:id="rId134"/>
    <p:sldId id="364" r:id="rId135"/>
    <p:sldId id="362" r:id="rId136"/>
    <p:sldId id="361" r:id="rId137"/>
    <p:sldId id="358" r:id="rId138"/>
    <p:sldId id="367" r:id="rId139"/>
    <p:sldId id="659" r:id="rId140"/>
    <p:sldId id="660" r:id="rId141"/>
    <p:sldId id="368" r:id="rId142"/>
    <p:sldId id="369" r:id="rId143"/>
    <p:sldId id="371" r:id="rId144"/>
    <p:sldId id="372" r:id="rId145"/>
    <p:sldId id="370" r:id="rId146"/>
    <p:sldId id="661" r:id="rId147"/>
    <p:sldId id="373" r:id="rId148"/>
    <p:sldId id="377" r:id="rId149"/>
    <p:sldId id="379" r:id="rId150"/>
    <p:sldId id="381" r:id="rId151"/>
    <p:sldId id="662" r:id="rId152"/>
    <p:sldId id="665" r:id="rId153"/>
    <p:sldId id="664" r:id="rId154"/>
    <p:sldId id="383" r:id="rId155"/>
    <p:sldId id="382" r:id="rId156"/>
    <p:sldId id="663" r:id="rId157"/>
    <p:sldId id="384" r:id="rId158"/>
    <p:sldId id="385"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6" autoAdjust="0"/>
    <p:restoredTop sz="94660"/>
  </p:normalViewPr>
  <p:slideViewPr>
    <p:cSldViewPr snapToGrid="0">
      <p:cViewPr varScale="1">
        <p:scale>
          <a:sx n="115" d="100"/>
          <a:sy n="115" d="100"/>
        </p:scale>
        <p:origin x="144" y="102"/>
      </p:cViewPr>
      <p:guideLst/>
    </p:cSldViewPr>
  </p:slideViewPr>
  <p:notesTextViewPr>
    <p:cViewPr>
      <p:scale>
        <a:sx n="1" d="1"/>
        <a:sy n="1" d="1"/>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svg"/><Relationship Id="rId1" Type="http://schemas.openxmlformats.org/officeDocument/2006/relationships/image" Target="../media/image6.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50.svg"/><Relationship Id="rId1" Type="http://schemas.openxmlformats.org/officeDocument/2006/relationships/image" Target="../media/image23.png"/><Relationship Id="rId6" Type="http://schemas.openxmlformats.org/officeDocument/2006/relationships/image" Target="../media/image54.svg"/><Relationship Id="rId5" Type="http://schemas.openxmlformats.org/officeDocument/2006/relationships/image" Target="../media/image25.png"/><Relationship Id="rId4" Type="http://schemas.openxmlformats.org/officeDocument/2006/relationships/image" Target="../media/image52.svg"/></Relationships>
</file>

<file path=ppt/diagrams/_rels/data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84.svg"/><Relationship Id="rId1" Type="http://schemas.openxmlformats.org/officeDocument/2006/relationships/image" Target="../media/image48.png"/><Relationship Id="rId6" Type="http://schemas.openxmlformats.org/officeDocument/2006/relationships/image" Target="../media/image88.svg"/><Relationship Id="rId5" Type="http://schemas.openxmlformats.org/officeDocument/2006/relationships/image" Target="../media/image50.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52.png"/></Relationships>
</file>

<file path=ppt/diagrams/_rels/data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1.svg"/><Relationship Id="rId1" Type="http://schemas.openxmlformats.org/officeDocument/2006/relationships/image" Target="../media/image66.png"/><Relationship Id="rId4" Type="http://schemas.openxmlformats.org/officeDocument/2006/relationships/image" Target="../media/image113.svg"/></Relationships>
</file>

<file path=ppt/diagrams/_rels/data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1.svg"/><Relationship Id="rId1" Type="http://schemas.openxmlformats.org/officeDocument/2006/relationships/image" Target="../media/image91.png"/><Relationship Id="rId6" Type="http://schemas.openxmlformats.org/officeDocument/2006/relationships/image" Target="../media/image26.svg"/><Relationship Id="rId5" Type="http://schemas.openxmlformats.org/officeDocument/2006/relationships/image" Target="../media/image6.png"/><Relationship Id="rId4" Type="http://schemas.openxmlformats.org/officeDocument/2006/relationships/image" Target="../media/image1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svg"/><Relationship Id="rId1" Type="http://schemas.openxmlformats.org/officeDocument/2006/relationships/image" Target="../media/image6.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image" Target="../media/image50.svg"/><Relationship Id="rId1" Type="http://schemas.openxmlformats.org/officeDocument/2006/relationships/image" Target="../media/image23.png"/><Relationship Id="rId6" Type="http://schemas.openxmlformats.org/officeDocument/2006/relationships/image" Target="../media/image54.svg"/><Relationship Id="rId5" Type="http://schemas.openxmlformats.org/officeDocument/2006/relationships/image" Target="../media/image25.png"/><Relationship Id="rId4" Type="http://schemas.openxmlformats.org/officeDocument/2006/relationships/image" Target="../media/image5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84.svg"/><Relationship Id="rId1" Type="http://schemas.openxmlformats.org/officeDocument/2006/relationships/image" Target="../media/image48.png"/><Relationship Id="rId6" Type="http://schemas.openxmlformats.org/officeDocument/2006/relationships/image" Target="../media/image88.svg"/><Relationship Id="rId5" Type="http://schemas.openxmlformats.org/officeDocument/2006/relationships/image" Target="../media/image50.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5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1.svg"/><Relationship Id="rId1" Type="http://schemas.openxmlformats.org/officeDocument/2006/relationships/image" Target="../media/image66.png"/><Relationship Id="rId4" Type="http://schemas.openxmlformats.org/officeDocument/2006/relationships/image" Target="../media/image11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1.svg"/><Relationship Id="rId1" Type="http://schemas.openxmlformats.org/officeDocument/2006/relationships/image" Target="../media/image91.png"/><Relationship Id="rId6" Type="http://schemas.openxmlformats.org/officeDocument/2006/relationships/image" Target="../media/image26.svg"/><Relationship Id="rId5" Type="http://schemas.openxmlformats.org/officeDocument/2006/relationships/image" Target="../media/image6.png"/><Relationship Id="rId4" Type="http://schemas.openxmlformats.org/officeDocument/2006/relationships/image" Target="../media/image14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748FF2B-4265-47CE-8D57-18F08F4C5918}"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6990860F-2C73-4433-B1A3-951869439F2E}">
      <dgm:prSet/>
      <dgm:spPr/>
      <dgm:t>
        <a:bodyPr/>
        <a:lstStyle/>
        <a:p>
          <a:r>
            <a:rPr lang="en-US" b="1"/>
            <a:t>Proprioception</a:t>
          </a:r>
          <a:r>
            <a:rPr lang="en-US"/>
            <a:t> is defined as the awareness of…</a:t>
          </a:r>
        </a:p>
      </dgm:t>
    </dgm:pt>
    <dgm:pt modelId="{EB7A9F63-40B4-45DD-919C-FE1EB185480F}" type="parTrans" cxnId="{5F9A7729-8DF0-4650-91E0-0C7B81AEBDA7}">
      <dgm:prSet/>
      <dgm:spPr/>
      <dgm:t>
        <a:bodyPr/>
        <a:lstStyle/>
        <a:p>
          <a:endParaRPr lang="en-US"/>
        </a:p>
      </dgm:t>
    </dgm:pt>
    <dgm:pt modelId="{AA5C1A42-E037-483B-8FE0-CF87D7876355}" type="sibTrans" cxnId="{5F9A7729-8DF0-4650-91E0-0C7B81AEBDA7}">
      <dgm:prSet/>
      <dgm:spPr/>
      <dgm:t>
        <a:bodyPr/>
        <a:lstStyle/>
        <a:p>
          <a:endParaRPr lang="en-US"/>
        </a:p>
      </dgm:t>
    </dgm:pt>
    <dgm:pt modelId="{AA3B2FF7-27DA-4FA1-9A99-B91B583BD45A}">
      <dgm:prSet/>
      <dgm:spPr/>
      <dgm:t>
        <a:bodyPr/>
        <a:lstStyle/>
        <a:p>
          <a:r>
            <a:rPr lang="en-US"/>
            <a:t>Body movement in space</a:t>
          </a:r>
        </a:p>
      </dgm:t>
    </dgm:pt>
    <dgm:pt modelId="{1B0248BB-9D18-4F76-880A-3C8C64080845}" type="parTrans" cxnId="{1E95A8C8-3DE5-4B42-817F-EEA498C0727D}">
      <dgm:prSet/>
      <dgm:spPr/>
      <dgm:t>
        <a:bodyPr/>
        <a:lstStyle/>
        <a:p>
          <a:endParaRPr lang="en-US"/>
        </a:p>
      </dgm:t>
    </dgm:pt>
    <dgm:pt modelId="{65CE63F0-07CB-4EFD-A419-20D1015A2C5E}" type="sibTrans" cxnId="{1E95A8C8-3DE5-4B42-817F-EEA498C0727D}">
      <dgm:prSet/>
      <dgm:spPr/>
      <dgm:t>
        <a:bodyPr/>
        <a:lstStyle/>
        <a:p>
          <a:endParaRPr lang="en-US"/>
        </a:p>
      </dgm:t>
    </dgm:pt>
    <dgm:pt modelId="{79C55413-DEDD-46CF-BC18-A3EE0BDCFF96}">
      <dgm:prSet/>
      <dgm:spPr/>
      <dgm:t>
        <a:bodyPr/>
        <a:lstStyle/>
        <a:p>
          <a:r>
            <a:rPr lang="en-US"/>
            <a:t>Body’s position in space</a:t>
          </a:r>
        </a:p>
      </dgm:t>
    </dgm:pt>
    <dgm:pt modelId="{1571A88A-AF47-4F0A-8F36-28474DAFC8D4}" type="parTrans" cxnId="{ABF870BC-60F0-4CF5-B5F4-6CE63B52C65C}">
      <dgm:prSet/>
      <dgm:spPr/>
      <dgm:t>
        <a:bodyPr/>
        <a:lstStyle/>
        <a:p>
          <a:endParaRPr lang="en-US"/>
        </a:p>
      </dgm:t>
    </dgm:pt>
    <dgm:pt modelId="{825C7253-BB3E-4F4C-9E4C-3568538EF751}" type="sibTrans" cxnId="{ABF870BC-60F0-4CF5-B5F4-6CE63B52C65C}">
      <dgm:prSet/>
      <dgm:spPr/>
      <dgm:t>
        <a:bodyPr/>
        <a:lstStyle/>
        <a:p>
          <a:endParaRPr lang="en-US"/>
        </a:p>
      </dgm:t>
    </dgm:pt>
    <dgm:pt modelId="{9BA23E74-AE49-4C9E-80F1-215E948E4286}">
      <dgm:prSet/>
      <dgm:spPr/>
      <dgm:t>
        <a:bodyPr/>
        <a:lstStyle/>
        <a:p>
          <a:r>
            <a:rPr lang="en-US"/>
            <a:t>Proprioception is sensed by specialized sensory receptors in the muscles and joints called </a:t>
          </a:r>
          <a:r>
            <a:rPr lang="en-US" b="1"/>
            <a:t>proprioceptors.</a:t>
          </a:r>
          <a:endParaRPr lang="en-US"/>
        </a:p>
      </dgm:t>
    </dgm:pt>
    <dgm:pt modelId="{E8000E65-654B-4529-B974-8DCABA8E5D18}" type="parTrans" cxnId="{C3BDA5AB-4454-49EB-A847-D5AEE19B7DF1}">
      <dgm:prSet/>
      <dgm:spPr/>
      <dgm:t>
        <a:bodyPr/>
        <a:lstStyle/>
        <a:p>
          <a:endParaRPr lang="en-US"/>
        </a:p>
      </dgm:t>
    </dgm:pt>
    <dgm:pt modelId="{0B2AB99D-5C06-493A-BAB0-02D6D3DFE056}" type="sibTrans" cxnId="{C3BDA5AB-4454-49EB-A847-D5AEE19B7DF1}">
      <dgm:prSet/>
      <dgm:spPr/>
      <dgm:t>
        <a:bodyPr/>
        <a:lstStyle/>
        <a:p>
          <a:endParaRPr lang="en-US"/>
        </a:p>
      </dgm:t>
    </dgm:pt>
    <dgm:pt modelId="{FDA9D107-42D4-4250-AED4-680F026E5E98}" type="pres">
      <dgm:prSet presAssocID="{7748FF2B-4265-47CE-8D57-18F08F4C5918}" presName="Name0" presStyleCnt="0">
        <dgm:presLayoutVars>
          <dgm:dir/>
          <dgm:animLvl val="lvl"/>
          <dgm:resizeHandles val="exact"/>
        </dgm:presLayoutVars>
      </dgm:prSet>
      <dgm:spPr/>
      <dgm:t>
        <a:bodyPr/>
        <a:lstStyle/>
        <a:p>
          <a:endParaRPr lang="en-US"/>
        </a:p>
      </dgm:t>
    </dgm:pt>
    <dgm:pt modelId="{3CAFCBDC-F769-4233-BC52-E98EC5513E7A}" type="pres">
      <dgm:prSet presAssocID="{9BA23E74-AE49-4C9E-80F1-215E948E4286}" presName="boxAndChildren" presStyleCnt="0"/>
      <dgm:spPr/>
    </dgm:pt>
    <dgm:pt modelId="{5B48327E-A44F-4A07-BB36-007365009AD5}" type="pres">
      <dgm:prSet presAssocID="{9BA23E74-AE49-4C9E-80F1-215E948E4286}" presName="parentTextBox" presStyleLbl="node1" presStyleIdx="0" presStyleCnt="2"/>
      <dgm:spPr/>
      <dgm:t>
        <a:bodyPr/>
        <a:lstStyle/>
        <a:p>
          <a:endParaRPr lang="en-US"/>
        </a:p>
      </dgm:t>
    </dgm:pt>
    <dgm:pt modelId="{5A3F3940-B614-48DA-B97C-600F82D55F87}" type="pres">
      <dgm:prSet presAssocID="{AA5C1A42-E037-483B-8FE0-CF87D7876355}" presName="sp" presStyleCnt="0"/>
      <dgm:spPr/>
    </dgm:pt>
    <dgm:pt modelId="{95C10D0B-CF9D-4996-A7F4-B5C7365CD180}" type="pres">
      <dgm:prSet presAssocID="{6990860F-2C73-4433-B1A3-951869439F2E}" presName="arrowAndChildren" presStyleCnt="0"/>
      <dgm:spPr/>
    </dgm:pt>
    <dgm:pt modelId="{F56CF99D-06CF-42CE-A8AB-B61AE8DF8901}" type="pres">
      <dgm:prSet presAssocID="{6990860F-2C73-4433-B1A3-951869439F2E}" presName="parentTextArrow" presStyleLbl="node1" presStyleIdx="0" presStyleCnt="2"/>
      <dgm:spPr/>
      <dgm:t>
        <a:bodyPr/>
        <a:lstStyle/>
        <a:p>
          <a:endParaRPr lang="en-US"/>
        </a:p>
      </dgm:t>
    </dgm:pt>
    <dgm:pt modelId="{CAEDD18D-8F09-4BBA-905F-D8BBB7CB35B5}" type="pres">
      <dgm:prSet presAssocID="{6990860F-2C73-4433-B1A3-951869439F2E}" presName="arrow" presStyleLbl="node1" presStyleIdx="1" presStyleCnt="2"/>
      <dgm:spPr/>
      <dgm:t>
        <a:bodyPr/>
        <a:lstStyle/>
        <a:p>
          <a:endParaRPr lang="en-US"/>
        </a:p>
      </dgm:t>
    </dgm:pt>
    <dgm:pt modelId="{5D92C83B-6488-45BD-98F0-DB3579806419}" type="pres">
      <dgm:prSet presAssocID="{6990860F-2C73-4433-B1A3-951869439F2E}" presName="descendantArrow" presStyleCnt="0"/>
      <dgm:spPr/>
    </dgm:pt>
    <dgm:pt modelId="{BABB0A80-F77F-4A0B-845A-F65426E5865D}" type="pres">
      <dgm:prSet presAssocID="{AA3B2FF7-27DA-4FA1-9A99-B91B583BD45A}" presName="childTextArrow" presStyleLbl="fgAccFollowNode1" presStyleIdx="0" presStyleCnt="2">
        <dgm:presLayoutVars>
          <dgm:bulletEnabled val="1"/>
        </dgm:presLayoutVars>
      </dgm:prSet>
      <dgm:spPr/>
      <dgm:t>
        <a:bodyPr/>
        <a:lstStyle/>
        <a:p>
          <a:endParaRPr lang="en-US"/>
        </a:p>
      </dgm:t>
    </dgm:pt>
    <dgm:pt modelId="{ECA75F15-66FD-4740-B7E3-F7903D6AA7CE}" type="pres">
      <dgm:prSet presAssocID="{79C55413-DEDD-46CF-BC18-A3EE0BDCFF96}" presName="childTextArrow" presStyleLbl="fgAccFollowNode1" presStyleIdx="1" presStyleCnt="2">
        <dgm:presLayoutVars>
          <dgm:bulletEnabled val="1"/>
        </dgm:presLayoutVars>
      </dgm:prSet>
      <dgm:spPr/>
      <dgm:t>
        <a:bodyPr/>
        <a:lstStyle/>
        <a:p>
          <a:endParaRPr lang="en-US"/>
        </a:p>
      </dgm:t>
    </dgm:pt>
  </dgm:ptLst>
  <dgm:cxnLst>
    <dgm:cxn modelId="{5F9A7729-8DF0-4650-91E0-0C7B81AEBDA7}" srcId="{7748FF2B-4265-47CE-8D57-18F08F4C5918}" destId="{6990860F-2C73-4433-B1A3-951869439F2E}" srcOrd="0" destOrd="0" parTransId="{EB7A9F63-40B4-45DD-919C-FE1EB185480F}" sibTransId="{AA5C1A42-E037-483B-8FE0-CF87D7876355}"/>
    <dgm:cxn modelId="{1E95A8C8-3DE5-4B42-817F-EEA498C0727D}" srcId="{6990860F-2C73-4433-B1A3-951869439F2E}" destId="{AA3B2FF7-27DA-4FA1-9A99-B91B583BD45A}" srcOrd="0" destOrd="0" parTransId="{1B0248BB-9D18-4F76-880A-3C8C64080845}" sibTransId="{65CE63F0-07CB-4EFD-A419-20D1015A2C5E}"/>
    <dgm:cxn modelId="{0DE1F0CF-64F0-42CF-B64E-1D4FF93FBC75}" type="presOf" srcId="{9BA23E74-AE49-4C9E-80F1-215E948E4286}" destId="{5B48327E-A44F-4A07-BB36-007365009AD5}" srcOrd="0" destOrd="0" presId="urn:microsoft.com/office/officeart/2005/8/layout/process4"/>
    <dgm:cxn modelId="{35180F4A-6997-427A-8452-F4B704E36ECE}" type="presOf" srcId="{6990860F-2C73-4433-B1A3-951869439F2E}" destId="{F56CF99D-06CF-42CE-A8AB-B61AE8DF8901}" srcOrd="0" destOrd="0" presId="urn:microsoft.com/office/officeart/2005/8/layout/process4"/>
    <dgm:cxn modelId="{ABF870BC-60F0-4CF5-B5F4-6CE63B52C65C}" srcId="{6990860F-2C73-4433-B1A3-951869439F2E}" destId="{79C55413-DEDD-46CF-BC18-A3EE0BDCFF96}" srcOrd="1" destOrd="0" parTransId="{1571A88A-AF47-4F0A-8F36-28474DAFC8D4}" sibTransId="{825C7253-BB3E-4F4C-9E4C-3568538EF751}"/>
    <dgm:cxn modelId="{93EC29A5-0193-40FA-9B53-811D625424B4}" type="presOf" srcId="{6990860F-2C73-4433-B1A3-951869439F2E}" destId="{CAEDD18D-8F09-4BBA-905F-D8BBB7CB35B5}" srcOrd="1" destOrd="0" presId="urn:microsoft.com/office/officeart/2005/8/layout/process4"/>
    <dgm:cxn modelId="{C3BDA5AB-4454-49EB-A847-D5AEE19B7DF1}" srcId="{7748FF2B-4265-47CE-8D57-18F08F4C5918}" destId="{9BA23E74-AE49-4C9E-80F1-215E948E4286}" srcOrd="1" destOrd="0" parTransId="{E8000E65-654B-4529-B974-8DCABA8E5D18}" sibTransId="{0B2AB99D-5C06-493A-BAB0-02D6D3DFE056}"/>
    <dgm:cxn modelId="{FA813E5C-CC42-4D38-B58B-C56BAB215BB2}" type="presOf" srcId="{AA3B2FF7-27DA-4FA1-9A99-B91B583BD45A}" destId="{BABB0A80-F77F-4A0B-845A-F65426E5865D}" srcOrd="0" destOrd="0" presId="urn:microsoft.com/office/officeart/2005/8/layout/process4"/>
    <dgm:cxn modelId="{5C73B8A5-C26A-4AB6-9DEF-1F565B93E5C0}" type="presOf" srcId="{79C55413-DEDD-46CF-BC18-A3EE0BDCFF96}" destId="{ECA75F15-66FD-4740-B7E3-F7903D6AA7CE}" srcOrd="0" destOrd="0" presId="urn:microsoft.com/office/officeart/2005/8/layout/process4"/>
    <dgm:cxn modelId="{5F8D38DB-E2B6-4227-BBE4-D36AC3A7D5BE}" type="presOf" srcId="{7748FF2B-4265-47CE-8D57-18F08F4C5918}" destId="{FDA9D107-42D4-4250-AED4-680F026E5E98}" srcOrd="0" destOrd="0" presId="urn:microsoft.com/office/officeart/2005/8/layout/process4"/>
    <dgm:cxn modelId="{DA73099C-FE96-4516-89B5-5A43D9CD4B19}" type="presParOf" srcId="{FDA9D107-42D4-4250-AED4-680F026E5E98}" destId="{3CAFCBDC-F769-4233-BC52-E98EC5513E7A}" srcOrd="0" destOrd="0" presId="urn:microsoft.com/office/officeart/2005/8/layout/process4"/>
    <dgm:cxn modelId="{1A9E7AA8-14E2-4966-9772-BEABCDE28E5E}" type="presParOf" srcId="{3CAFCBDC-F769-4233-BC52-E98EC5513E7A}" destId="{5B48327E-A44F-4A07-BB36-007365009AD5}" srcOrd="0" destOrd="0" presId="urn:microsoft.com/office/officeart/2005/8/layout/process4"/>
    <dgm:cxn modelId="{301B95A7-4ADB-4744-A5D1-DCD4636EB6F3}" type="presParOf" srcId="{FDA9D107-42D4-4250-AED4-680F026E5E98}" destId="{5A3F3940-B614-48DA-B97C-600F82D55F87}" srcOrd="1" destOrd="0" presId="urn:microsoft.com/office/officeart/2005/8/layout/process4"/>
    <dgm:cxn modelId="{3EF1434F-3F36-45E3-9E14-61394EBDC989}" type="presParOf" srcId="{FDA9D107-42D4-4250-AED4-680F026E5E98}" destId="{95C10D0B-CF9D-4996-A7F4-B5C7365CD180}" srcOrd="2" destOrd="0" presId="urn:microsoft.com/office/officeart/2005/8/layout/process4"/>
    <dgm:cxn modelId="{5F0E8504-FE09-46AA-ADEB-C86C54E4F698}" type="presParOf" srcId="{95C10D0B-CF9D-4996-A7F4-B5C7365CD180}" destId="{F56CF99D-06CF-42CE-A8AB-B61AE8DF8901}" srcOrd="0" destOrd="0" presId="urn:microsoft.com/office/officeart/2005/8/layout/process4"/>
    <dgm:cxn modelId="{2CB918B1-4299-455E-8392-8CDA24F337FF}" type="presParOf" srcId="{95C10D0B-CF9D-4996-A7F4-B5C7365CD180}" destId="{CAEDD18D-8F09-4BBA-905F-D8BBB7CB35B5}" srcOrd="1" destOrd="0" presId="urn:microsoft.com/office/officeart/2005/8/layout/process4"/>
    <dgm:cxn modelId="{98C48981-E612-49CC-870B-87B9F2E2B229}" type="presParOf" srcId="{95C10D0B-CF9D-4996-A7F4-B5C7365CD180}" destId="{5D92C83B-6488-45BD-98F0-DB3579806419}" srcOrd="2" destOrd="0" presId="urn:microsoft.com/office/officeart/2005/8/layout/process4"/>
    <dgm:cxn modelId="{3855DA99-92CC-47F7-BDB2-8FE1B20B8C0A}" type="presParOf" srcId="{5D92C83B-6488-45BD-98F0-DB3579806419}" destId="{BABB0A80-F77F-4A0B-845A-F65426E5865D}" srcOrd="0" destOrd="0" presId="urn:microsoft.com/office/officeart/2005/8/layout/process4"/>
    <dgm:cxn modelId="{93010888-BF82-4301-8763-5D41BE172E4F}" type="presParOf" srcId="{5D92C83B-6488-45BD-98F0-DB3579806419}" destId="{ECA75F15-66FD-4740-B7E3-F7903D6AA7C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36CF4C-0C42-4D1A-AE41-65ED0F41509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9D7C0A-8CE4-450E-9FDB-C3D6FB213BA3}">
      <dgm:prSet/>
      <dgm:spPr/>
      <dgm:t>
        <a:bodyPr/>
        <a:lstStyle/>
        <a:p>
          <a:r>
            <a:rPr lang="en-US" b="1"/>
            <a:t>Transduction  - </a:t>
          </a:r>
          <a:r>
            <a:rPr lang="en-US"/>
            <a:t>Sensory receptors convert physical stimuli, such as light or heat, into electrical signals.</a:t>
          </a:r>
        </a:p>
      </dgm:t>
    </dgm:pt>
    <dgm:pt modelId="{343B192A-E33D-4565-9C65-D8D17BFFBD4F}" type="parTrans" cxnId="{3769900F-CC14-4CA3-81E6-DCCD60E66CDB}">
      <dgm:prSet/>
      <dgm:spPr/>
      <dgm:t>
        <a:bodyPr/>
        <a:lstStyle/>
        <a:p>
          <a:endParaRPr lang="en-US"/>
        </a:p>
      </dgm:t>
    </dgm:pt>
    <dgm:pt modelId="{10E6C221-3320-4404-A60A-1C34BA1F18DA}" type="sibTrans" cxnId="{3769900F-CC14-4CA3-81E6-DCCD60E66CDB}">
      <dgm:prSet/>
      <dgm:spPr/>
      <dgm:t>
        <a:bodyPr/>
        <a:lstStyle/>
        <a:p>
          <a:endParaRPr lang="en-US"/>
        </a:p>
      </dgm:t>
    </dgm:pt>
    <dgm:pt modelId="{F30EDED3-4161-483D-9FB1-DE9970D359AB}">
      <dgm:prSet/>
      <dgm:spPr/>
      <dgm:t>
        <a:bodyPr/>
        <a:lstStyle/>
        <a:p>
          <a:r>
            <a:rPr lang="en-US"/>
            <a:t>The minimum amount/strength of a stimulus required to activate a receptor is known as the </a:t>
          </a:r>
          <a:r>
            <a:rPr lang="en-US" b="1"/>
            <a:t>threshold.</a:t>
          </a:r>
          <a:endParaRPr lang="en-US"/>
        </a:p>
      </dgm:t>
    </dgm:pt>
    <dgm:pt modelId="{2E3D1759-16B6-40E1-9425-5EE390591BE9}" type="parTrans" cxnId="{033A1F7D-FD5F-4648-8ECB-F363984B4232}">
      <dgm:prSet/>
      <dgm:spPr/>
      <dgm:t>
        <a:bodyPr/>
        <a:lstStyle/>
        <a:p>
          <a:endParaRPr lang="en-US"/>
        </a:p>
      </dgm:t>
    </dgm:pt>
    <dgm:pt modelId="{E1A091B5-AC89-4B72-96E0-F0173D942B89}" type="sibTrans" cxnId="{033A1F7D-FD5F-4648-8ECB-F363984B4232}">
      <dgm:prSet/>
      <dgm:spPr/>
      <dgm:t>
        <a:bodyPr/>
        <a:lstStyle/>
        <a:p>
          <a:endParaRPr lang="en-US"/>
        </a:p>
      </dgm:t>
    </dgm:pt>
    <dgm:pt modelId="{93D76E42-3DCE-48E3-8F58-7B27DD5AEBE5}" type="pres">
      <dgm:prSet presAssocID="{2D36CF4C-0C42-4D1A-AE41-65ED0F415092}" presName="root" presStyleCnt="0">
        <dgm:presLayoutVars>
          <dgm:dir/>
          <dgm:resizeHandles val="exact"/>
        </dgm:presLayoutVars>
      </dgm:prSet>
      <dgm:spPr/>
      <dgm:t>
        <a:bodyPr/>
        <a:lstStyle/>
        <a:p>
          <a:endParaRPr lang="en-US"/>
        </a:p>
      </dgm:t>
    </dgm:pt>
    <dgm:pt modelId="{0283174C-16CE-4F0D-B9CF-8B2585EBBF41}" type="pres">
      <dgm:prSet presAssocID="{319D7C0A-8CE4-450E-9FDB-C3D6FB213BA3}" presName="compNode" presStyleCnt="0"/>
      <dgm:spPr/>
    </dgm:pt>
    <dgm:pt modelId="{748A93A9-9EC6-45A4-9ACE-22B8457AC084}" type="pres">
      <dgm:prSet presAssocID="{319D7C0A-8CE4-450E-9FDB-C3D6FB213BA3}" presName="bgRect" presStyleLbl="bgShp" presStyleIdx="0" presStyleCnt="2"/>
      <dgm:spPr/>
    </dgm:pt>
    <dgm:pt modelId="{E18A96D8-4A71-4EF3-8D01-E6D8538799FC}" type="pres">
      <dgm:prSet presAssocID="{319D7C0A-8CE4-450E-9FDB-C3D6FB213BA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rain"/>
        </a:ext>
      </dgm:extLst>
    </dgm:pt>
    <dgm:pt modelId="{F8E99259-8C80-4CFF-A238-ED42BF901B4D}" type="pres">
      <dgm:prSet presAssocID="{319D7C0A-8CE4-450E-9FDB-C3D6FB213BA3}" presName="spaceRect" presStyleCnt="0"/>
      <dgm:spPr/>
    </dgm:pt>
    <dgm:pt modelId="{6AD26CF5-1F21-4C48-812E-E510310E6133}" type="pres">
      <dgm:prSet presAssocID="{319D7C0A-8CE4-450E-9FDB-C3D6FB213BA3}" presName="parTx" presStyleLbl="revTx" presStyleIdx="0" presStyleCnt="2">
        <dgm:presLayoutVars>
          <dgm:chMax val="0"/>
          <dgm:chPref val="0"/>
        </dgm:presLayoutVars>
      </dgm:prSet>
      <dgm:spPr/>
      <dgm:t>
        <a:bodyPr/>
        <a:lstStyle/>
        <a:p>
          <a:endParaRPr lang="en-US"/>
        </a:p>
      </dgm:t>
    </dgm:pt>
    <dgm:pt modelId="{7A8E492D-3066-42DB-B621-45C8F46AC8A8}" type="pres">
      <dgm:prSet presAssocID="{10E6C221-3320-4404-A60A-1C34BA1F18DA}" presName="sibTrans" presStyleCnt="0"/>
      <dgm:spPr/>
    </dgm:pt>
    <dgm:pt modelId="{709FB3E1-69F6-4B6F-A43B-8FABB51F4AC1}" type="pres">
      <dgm:prSet presAssocID="{F30EDED3-4161-483D-9FB1-DE9970D359AB}" presName="compNode" presStyleCnt="0"/>
      <dgm:spPr/>
    </dgm:pt>
    <dgm:pt modelId="{92ECCE84-0963-4211-8715-2CAF655B4E49}" type="pres">
      <dgm:prSet presAssocID="{F30EDED3-4161-483D-9FB1-DE9970D359AB}" presName="bgRect" presStyleLbl="bgShp" presStyleIdx="1" presStyleCnt="2"/>
      <dgm:spPr/>
    </dgm:pt>
    <dgm:pt modelId="{759C5AE0-618D-4886-A117-FF8B547D237D}" type="pres">
      <dgm:prSet presAssocID="{F30EDED3-4161-483D-9FB1-DE9970D359A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39AFCA31-5F41-4BEC-B54E-E2ED10D9F06A}" type="pres">
      <dgm:prSet presAssocID="{F30EDED3-4161-483D-9FB1-DE9970D359AB}" presName="spaceRect" presStyleCnt="0"/>
      <dgm:spPr/>
    </dgm:pt>
    <dgm:pt modelId="{93F17FEE-9090-49C4-8612-B5429B4868EA}" type="pres">
      <dgm:prSet presAssocID="{F30EDED3-4161-483D-9FB1-DE9970D359AB}" presName="parTx" presStyleLbl="revTx" presStyleIdx="1" presStyleCnt="2">
        <dgm:presLayoutVars>
          <dgm:chMax val="0"/>
          <dgm:chPref val="0"/>
        </dgm:presLayoutVars>
      </dgm:prSet>
      <dgm:spPr/>
      <dgm:t>
        <a:bodyPr/>
        <a:lstStyle/>
        <a:p>
          <a:endParaRPr lang="en-US"/>
        </a:p>
      </dgm:t>
    </dgm:pt>
  </dgm:ptLst>
  <dgm:cxnLst>
    <dgm:cxn modelId="{5E58364E-D166-4259-9775-B5B6578CE14C}" type="presOf" srcId="{F30EDED3-4161-483D-9FB1-DE9970D359AB}" destId="{93F17FEE-9090-49C4-8612-B5429B4868EA}" srcOrd="0" destOrd="0" presId="urn:microsoft.com/office/officeart/2018/2/layout/IconVerticalSolidList"/>
    <dgm:cxn modelId="{3769900F-CC14-4CA3-81E6-DCCD60E66CDB}" srcId="{2D36CF4C-0C42-4D1A-AE41-65ED0F415092}" destId="{319D7C0A-8CE4-450E-9FDB-C3D6FB213BA3}" srcOrd="0" destOrd="0" parTransId="{343B192A-E33D-4565-9C65-D8D17BFFBD4F}" sibTransId="{10E6C221-3320-4404-A60A-1C34BA1F18DA}"/>
    <dgm:cxn modelId="{033A1F7D-FD5F-4648-8ECB-F363984B4232}" srcId="{2D36CF4C-0C42-4D1A-AE41-65ED0F415092}" destId="{F30EDED3-4161-483D-9FB1-DE9970D359AB}" srcOrd="1" destOrd="0" parTransId="{2E3D1759-16B6-40E1-9425-5EE390591BE9}" sibTransId="{E1A091B5-AC89-4B72-96E0-F0173D942B89}"/>
    <dgm:cxn modelId="{8FAEA292-988B-4701-BCB6-65304F3EF8D5}" type="presOf" srcId="{2D36CF4C-0C42-4D1A-AE41-65ED0F415092}" destId="{93D76E42-3DCE-48E3-8F58-7B27DD5AEBE5}" srcOrd="0" destOrd="0" presId="urn:microsoft.com/office/officeart/2018/2/layout/IconVerticalSolidList"/>
    <dgm:cxn modelId="{77780074-768B-41B9-9753-246974DF00E2}" type="presOf" srcId="{319D7C0A-8CE4-450E-9FDB-C3D6FB213BA3}" destId="{6AD26CF5-1F21-4C48-812E-E510310E6133}" srcOrd="0" destOrd="0" presId="urn:microsoft.com/office/officeart/2018/2/layout/IconVerticalSolidList"/>
    <dgm:cxn modelId="{7CE19BE9-2376-4C97-A194-82AA71A5CD39}" type="presParOf" srcId="{93D76E42-3DCE-48E3-8F58-7B27DD5AEBE5}" destId="{0283174C-16CE-4F0D-B9CF-8B2585EBBF41}" srcOrd="0" destOrd="0" presId="urn:microsoft.com/office/officeart/2018/2/layout/IconVerticalSolidList"/>
    <dgm:cxn modelId="{242F537B-E1CE-4D7F-A597-6F03B8A8E987}" type="presParOf" srcId="{0283174C-16CE-4F0D-B9CF-8B2585EBBF41}" destId="{748A93A9-9EC6-45A4-9ACE-22B8457AC084}" srcOrd="0" destOrd="0" presId="urn:microsoft.com/office/officeart/2018/2/layout/IconVerticalSolidList"/>
    <dgm:cxn modelId="{1A14A287-AE95-4B08-B632-A62FB6752F55}" type="presParOf" srcId="{0283174C-16CE-4F0D-B9CF-8B2585EBBF41}" destId="{E18A96D8-4A71-4EF3-8D01-E6D8538799FC}" srcOrd="1" destOrd="0" presId="urn:microsoft.com/office/officeart/2018/2/layout/IconVerticalSolidList"/>
    <dgm:cxn modelId="{01C1CD40-114D-4D22-A9A4-C32AF2B6B9A5}" type="presParOf" srcId="{0283174C-16CE-4F0D-B9CF-8B2585EBBF41}" destId="{F8E99259-8C80-4CFF-A238-ED42BF901B4D}" srcOrd="2" destOrd="0" presId="urn:microsoft.com/office/officeart/2018/2/layout/IconVerticalSolidList"/>
    <dgm:cxn modelId="{F5BFED92-51AC-413D-9A67-1D33144D5004}" type="presParOf" srcId="{0283174C-16CE-4F0D-B9CF-8B2585EBBF41}" destId="{6AD26CF5-1F21-4C48-812E-E510310E6133}" srcOrd="3" destOrd="0" presId="urn:microsoft.com/office/officeart/2018/2/layout/IconVerticalSolidList"/>
    <dgm:cxn modelId="{708C8B9F-A8B4-4ECE-B2CD-FA2E6D639FE0}" type="presParOf" srcId="{93D76E42-3DCE-48E3-8F58-7B27DD5AEBE5}" destId="{7A8E492D-3066-42DB-B621-45C8F46AC8A8}" srcOrd="1" destOrd="0" presId="urn:microsoft.com/office/officeart/2018/2/layout/IconVerticalSolidList"/>
    <dgm:cxn modelId="{54B33924-F09C-41B6-B480-607E00B6D32B}" type="presParOf" srcId="{93D76E42-3DCE-48E3-8F58-7B27DD5AEBE5}" destId="{709FB3E1-69F6-4B6F-A43B-8FABB51F4AC1}" srcOrd="2" destOrd="0" presId="urn:microsoft.com/office/officeart/2018/2/layout/IconVerticalSolidList"/>
    <dgm:cxn modelId="{73BC29C3-B1C0-4ADD-AF17-B3B4324DA133}" type="presParOf" srcId="{709FB3E1-69F6-4B6F-A43B-8FABB51F4AC1}" destId="{92ECCE84-0963-4211-8715-2CAF655B4E49}" srcOrd="0" destOrd="0" presId="urn:microsoft.com/office/officeart/2018/2/layout/IconVerticalSolidList"/>
    <dgm:cxn modelId="{A655035D-9040-4394-BB5F-88F3995A4EB8}" type="presParOf" srcId="{709FB3E1-69F6-4B6F-A43B-8FABB51F4AC1}" destId="{759C5AE0-618D-4886-A117-FF8B547D237D}" srcOrd="1" destOrd="0" presId="urn:microsoft.com/office/officeart/2018/2/layout/IconVerticalSolidList"/>
    <dgm:cxn modelId="{2A996928-A47D-4236-BCCC-3E71B73F88C7}" type="presParOf" srcId="{709FB3E1-69F6-4B6F-A43B-8FABB51F4AC1}" destId="{39AFCA31-5F41-4BEC-B54E-E2ED10D9F06A}" srcOrd="2" destOrd="0" presId="urn:microsoft.com/office/officeart/2018/2/layout/IconVerticalSolidList"/>
    <dgm:cxn modelId="{79109EF4-A6CE-4FF5-A2F7-27BBCEC47BFF}" type="presParOf" srcId="{709FB3E1-69F6-4B6F-A43B-8FABB51F4AC1}" destId="{93F17FEE-9090-49C4-8612-B5429B4868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7346D-E14E-4A8D-9215-2FA3BCE2241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8840F75-FACE-4CAC-9A86-18E9F32380BD}">
      <dgm:prSet/>
      <dgm:spPr/>
      <dgm:t>
        <a:bodyPr/>
        <a:lstStyle/>
        <a:p>
          <a:r>
            <a:rPr lang="en-US" b="1"/>
            <a:t>Perceptual threshold </a:t>
          </a:r>
          <a:r>
            <a:rPr lang="en-US"/>
            <a:t>is the level of stimulus intensity necessary for you to be aware of a particular sensation.</a:t>
          </a:r>
        </a:p>
      </dgm:t>
    </dgm:pt>
    <dgm:pt modelId="{2F8A6DA2-9A6B-49B1-8BE3-052FAB4CB33C}" type="parTrans" cxnId="{D2C14B76-134B-4878-AEA8-152F7DF69F0B}">
      <dgm:prSet/>
      <dgm:spPr/>
      <dgm:t>
        <a:bodyPr/>
        <a:lstStyle/>
        <a:p>
          <a:endParaRPr lang="en-US"/>
        </a:p>
      </dgm:t>
    </dgm:pt>
    <dgm:pt modelId="{FB667EAF-66BD-4204-B8D6-F7BD5874D414}" type="sibTrans" cxnId="{D2C14B76-134B-4878-AEA8-152F7DF69F0B}">
      <dgm:prSet/>
      <dgm:spPr/>
      <dgm:t>
        <a:bodyPr/>
        <a:lstStyle/>
        <a:p>
          <a:endParaRPr lang="en-US"/>
        </a:p>
      </dgm:t>
    </dgm:pt>
    <dgm:pt modelId="{4D94AD41-4EC0-434F-8B28-BB8958856527}">
      <dgm:prSet/>
      <dgm:spPr/>
      <dgm:t>
        <a:bodyPr/>
        <a:lstStyle/>
        <a:p>
          <a:r>
            <a:rPr lang="en-US" dirty="0"/>
            <a:t>Your brain tends to  filter out and ignore some stimuli. </a:t>
          </a:r>
        </a:p>
      </dgm:t>
    </dgm:pt>
    <dgm:pt modelId="{8D465AD5-148F-4D67-A459-B6B4E1A554A5}" type="parTrans" cxnId="{54E89DBD-7F29-47CE-B65C-A9D3F1EEBA56}">
      <dgm:prSet/>
      <dgm:spPr/>
      <dgm:t>
        <a:bodyPr/>
        <a:lstStyle/>
        <a:p>
          <a:endParaRPr lang="en-US"/>
        </a:p>
      </dgm:t>
    </dgm:pt>
    <dgm:pt modelId="{F8D43BD4-2C1A-4A18-BA75-761F31839D21}" type="sibTrans" cxnId="{54E89DBD-7F29-47CE-B65C-A9D3F1EEBA56}">
      <dgm:prSet/>
      <dgm:spPr/>
      <dgm:t>
        <a:bodyPr/>
        <a:lstStyle/>
        <a:p>
          <a:endParaRPr lang="en-US"/>
        </a:p>
      </dgm:t>
    </dgm:pt>
    <dgm:pt modelId="{F6BDEC42-3F66-4C3B-BE7D-515E1A676FEA}">
      <dgm:prSet/>
      <dgm:spPr/>
      <dgm:t>
        <a:bodyPr/>
        <a:lstStyle/>
        <a:p>
          <a:r>
            <a:rPr lang="en-US" i="1"/>
            <a:t>habituation – the d</a:t>
          </a:r>
          <a:r>
            <a:rPr lang="en-US"/>
            <a:t>ecreased perception of a stimulus</a:t>
          </a:r>
        </a:p>
      </dgm:t>
    </dgm:pt>
    <dgm:pt modelId="{D1635663-9875-4453-B833-357CB6E44244}" type="parTrans" cxnId="{2862C509-2F3C-4028-90A7-739A94F378BB}">
      <dgm:prSet/>
      <dgm:spPr/>
      <dgm:t>
        <a:bodyPr/>
        <a:lstStyle/>
        <a:p>
          <a:endParaRPr lang="en-US"/>
        </a:p>
      </dgm:t>
    </dgm:pt>
    <dgm:pt modelId="{F8E0BB04-4D71-4F60-BF7D-93779CD48E9C}" type="sibTrans" cxnId="{2862C509-2F3C-4028-90A7-739A94F378BB}">
      <dgm:prSet/>
      <dgm:spPr/>
      <dgm:t>
        <a:bodyPr/>
        <a:lstStyle/>
        <a:p>
          <a:endParaRPr lang="en-US"/>
        </a:p>
      </dgm:t>
    </dgm:pt>
    <dgm:pt modelId="{D687C1E8-21D8-4810-BAB1-66FD3C701883}">
      <dgm:prSet/>
      <dgm:spPr/>
      <dgm:t>
        <a:bodyPr/>
        <a:lstStyle/>
        <a:p>
          <a:r>
            <a:rPr lang="en-US"/>
            <a:t>This is accomplished by </a:t>
          </a:r>
          <a:r>
            <a:rPr lang="en-US" i="1"/>
            <a:t>inhibitory modulation – this </a:t>
          </a:r>
          <a:r>
            <a:rPr lang="en-US"/>
            <a:t>diminishes a suprathreshold stimulus until it is below the perceptual threshold. </a:t>
          </a:r>
        </a:p>
      </dgm:t>
    </dgm:pt>
    <dgm:pt modelId="{2950802A-7BC9-40D4-A554-AB96EB19D8E8}" type="parTrans" cxnId="{6C522301-A009-4259-B4EC-7224B15522F3}">
      <dgm:prSet/>
      <dgm:spPr/>
      <dgm:t>
        <a:bodyPr/>
        <a:lstStyle/>
        <a:p>
          <a:endParaRPr lang="en-US"/>
        </a:p>
      </dgm:t>
    </dgm:pt>
    <dgm:pt modelId="{2BA9F2B8-8E73-4FD5-B195-CB8B0F7FC62F}" type="sibTrans" cxnId="{6C522301-A009-4259-B4EC-7224B15522F3}">
      <dgm:prSet/>
      <dgm:spPr/>
      <dgm:t>
        <a:bodyPr/>
        <a:lstStyle/>
        <a:p>
          <a:endParaRPr lang="en-US"/>
        </a:p>
      </dgm:t>
    </dgm:pt>
    <dgm:pt modelId="{5CCBA056-E7A0-4D2E-8268-995DF53928C1}" type="pres">
      <dgm:prSet presAssocID="{FB47346D-E14E-4A8D-9215-2FA3BCE22411}" presName="linear" presStyleCnt="0">
        <dgm:presLayoutVars>
          <dgm:animLvl val="lvl"/>
          <dgm:resizeHandles val="exact"/>
        </dgm:presLayoutVars>
      </dgm:prSet>
      <dgm:spPr/>
      <dgm:t>
        <a:bodyPr/>
        <a:lstStyle/>
        <a:p>
          <a:endParaRPr lang="en-US"/>
        </a:p>
      </dgm:t>
    </dgm:pt>
    <dgm:pt modelId="{DD7DB34D-B653-4925-8F67-77AF29B390CA}" type="pres">
      <dgm:prSet presAssocID="{D8840F75-FACE-4CAC-9A86-18E9F32380BD}" presName="parentText" presStyleLbl="node1" presStyleIdx="0" presStyleCnt="2">
        <dgm:presLayoutVars>
          <dgm:chMax val="0"/>
          <dgm:bulletEnabled val="1"/>
        </dgm:presLayoutVars>
      </dgm:prSet>
      <dgm:spPr/>
      <dgm:t>
        <a:bodyPr/>
        <a:lstStyle/>
        <a:p>
          <a:endParaRPr lang="en-US"/>
        </a:p>
      </dgm:t>
    </dgm:pt>
    <dgm:pt modelId="{D7B7E3C7-3DD3-4BF5-9AB4-9C3812C9FB73}" type="pres">
      <dgm:prSet presAssocID="{D8840F75-FACE-4CAC-9A86-18E9F32380BD}" presName="childText" presStyleLbl="revTx" presStyleIdx="0" presStyleCnt="2">
        <dgm:presLayoutVars>
          <dgm:bulletEnabled val="1"/>
        </dgm:presLayoutVars>
      </dgm:prSet>
      <dgm:spPr/>
      <dgm:t>
        <a:bodyPr/>
        <a:lstStyle/>
        <a:p>
          <a:endParaRPr lang="en-US"/>
        </a:p>
      </dgm:t>
    </dgm:pt>
    <dgm:pt modelId="{B611666B-EDA3-4707-BDAE-6A045592FAF0}" type="pres">
      <dgm:prSet presAssocID="{F6BDEC42-3F66-4C3B-BE7D-515E1A676FEA}" presName="parentText" presStyleLbl="node1" presStyleIdx="1" presStyleCnt="2">
        <dgm:presLayoutVars>
          <dgm:chMax val="0"/>
          <dgm:bulletEnabled val="1"/>
        </dgm:presLayoutVars>
      </dgm:prSet>
      <dgm:spPr/>
      <dgm:t>
        <a:bodyPr/>
        <a:lstStyle/>
        <a:p>
          <a:endParaRPr lang="en-US"/>
        </a:p>
      </dgm:t>
    </dgm:pt>
    <dgm:pt modelId="{8961C357-6319-4347-BB6E-67BD2F6BC1F2}" type="pres">
      <dgm:prSet presAssocID="{F6BDEC42-3F66-4C3B-BE7D-515E1A676FEA}" presName="childText" presStyleLbl="revTx" presStyleIdx="1" presStyleCnt="2">
        <dgm:presLayoutVars>
          <dgm:bulletEnabled val="1"/>
        </dgm:presLayoutVars>
      </dgm:prSet>
      <dgm:spPr/>
      <dgm:t>
        <a:bodyPr/>
        <a:lstStyle/>
        <a:p>
          <a:endParaRPr lang="en-US"/>
        </a:p>
      </dgm:t>
    </dgm:pt>
  </dgm:ptLst>
  <dgm:cxnLst>
    <dgm:cxn modelId="{6C522301-A009-4259-B4EC-7224B15522F3}" srcId="{F6BDEC42-3F66-4C3B-BE7D-515E1A676FEA}" destId="{D687C1E8-21D8-4810-BAB1-66FD3C701883}" srcOrd="0" destOrd="0" parTransId="{2950802A-7BC9-40D4-A554-AB96EB19D8E8}" sibTransId="{2BA9F2B8-8E73-4FD5-B195-CB8B0F7FC62F}"/>
    <dgm:cxn modelId="{9E49F6AA-40C3-4AA9-99FC-BF3C44D9DEA2}" type="presOf" srcId="{4D94AD41-4EC0-434F-8B28-BB8958856527}" destId="{D7B7E3C7-3DD3-4BF5-9AB4-9C3812C9FB73}" srcOrd="0" destOrd="0" presId="urn:microsoft.com/office/officeart/2005/8/layout/vList2"/>
    <dgm:cxn modelId="{D2C14B76-134B-4878-AEA8-152F7DF69F0B}" srcId="{FB47346D-E14E-4A8D-9215-2FA3BCE22411}" destId="{D8840F75-FACE-4CAC-9A86-18E9F32380BD}" srcOrd="0" destOrd="0" parTransId="{2F8A6DA2-9A6B-49B1-8BE3-052FAB4CB33C}" sibTransId="{FB667EAF-66BD-4204-B8D6-F7BD5874D414}"/>
    <dgm:cxn modelId="{54E89DBD-7F29-47CE-B65C-A9D3F1EEBA56}" srcId="{D8840F75-FACE-4CAC-9A86-18E9F32380BD}" destId="{4D94AD41-4EC0-434F-8B28-BB8958856527}" srcOrd="0" destOrd="0" parTransId="{8D465AD5-148F-4D67-A459-B6B4E1A554A5}" sibTransId="{F8D43BD4-2C1A-4A18-BA75-761F31839D21}"/>
    <dgm:cxn modelId="{2862C509-2F3C-4028-90A7-739A94F378BB}" srcId="{FB47346D-E14E-4A8D-9215-2FA3BCE22411}" destId="{F6BDEC42-3F66-4C3B-BE7D-515E1A676FEA}" srcOrd="1" destOrd="0" parTransId="{D1635663-9875-4453-B833-357CB6E44244}" sibTransId="{F8E0BB04-4D71-4F60-BF7D-93779CD48E9C}"/>
    <dgm:cxn modelId="{4792EF36-56AE-4077-918E-1E68009CCC6B}" type="presOf" srcId="{D687C1E8-21D8-4810-BAB1-66FD3C701883}" destId="{8961C357-6319-4347-BB6E-67BD2F6BC1F2}" srcOrd="0" destOrd="0" presId="urn:microsoft.com/office/officeart/2005/8/layout/vList2"/>
    <dgm:cxn modelId="{36B6D4E6-F30B-454C-B0EC-E2006FC318FD}" type="presOf" srcId="{FB47346D-E14E-4A8D-9215-2FA3BCE22411}" destId="{5CCBA056-E7A0-4D2E-8268-995DF53928C1}" srcOrd="0" destOrd="0" presId="urn:microsoft.com/office/officeart/2005/8/layout/vList2"/>
    <dgm:cxn modelId="{3A680E9C-BB4B-43B8-8C7E-7256F74C6AF5}" type="presOf" srcId="{D8840F75-FACE-4CAC-9A86-18E9F32380BD}" destId="{DD7DB34D-B653-4925-8F67-77AF29B390CA}" srcOrd="0" destOrd="0" presId="urn:microsoft.com/office/officeart/2005/8/layout/vList2"/>
    <dgm:cxn modelId="{9D3CFA3C-A636-41E8-8D09-202B997DB2F4}" type="presOf" srcId="{F6BDEC42-3F66-4C3B-BE7D-515E1A676FEA}" destId="{B611666B-EDA3-4707-BDAE-6A045592FAF0}" srcOrd="0" destOrd="0" presId="urn:microsoft.com/office/officeart/2005/8/layout/vList2"/>
    <dgm:cxn modelId="{DFEB3348-94F6-4323-B218-4257191F8516}" type="presParOf" srcId="{5CCBA056-E7A0-4D2E-8268-995DF53928C1}" destId="{DD7DB34D-B653-4925-8F67-77AF29B390CA}" srcOrd="0" destOrd="0" presId="urn:microsoft.com/office/officeart/2005/8/layout/vList2"/>
    <dgm:cxn modelId="{323488AB-4701-4930-8015-4ED944CB8DC5}" type="presParOf" srcId="{5CCBA056-E7A0-4D2E-8268-995DF53928C1}" destId="{D7B7E3C7-3DD3-4BF5-9AB4-9C3812C9FB73}" srcOrd="1" destOrd="0" presId="urn:microsoft.com/office/officeart/2005/8/layout/vList2"/>
    <dgm:cxn modelId="{345AF6B7-9109-4D11-9F3B-B0498CA55F3D}" type="presParOf" srcId="{5CCBA056-E7A0-4D2E-8268-995DF53928C1}" destId="{B611666B-EDA3-4707-BDAE-6A045592FAF0}" srcOrd="2" destOrd="0" presId="urn:microsoft.com/office/officeart/2005/8/layout/vList2"/>
    <dgm:cxn modelId="{7A6137E0-479C-4368-B6FB-19F80FCE55D1}" type="presParOf" srcId="{5CCBA056-E7A0-4D2E-8268-995DF53928C1}" destId="{8961C357-6319-4347-BB6E-67BD2F6BC1F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CA1B31-72EF-4870-B83F-1862E42C28C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936842F-669C-463D-9D3F-430B544AA66A}">
      <dgm:prSet/>
      <dgm:spPr/>
      <dgm:t>
        <a:bodyPr/>
        <a:lstStyle/>
        <a:p>
          <a:r>
            <a:rPr lang="en-US"/>
            <a:t>Stimulus energy converted into information processed by CNS</a:t>
          </a:r>
        </a:p>
      </dgm:t>
    </dgm:pt>
    <dgm:pt modelId="{C42793EB-922E-49A1-B9B1-558E51CCEB91}" type="parTrans" cxnId="{C7539B23-18D0-44F8-897B-72CF9FA9916B}">
      <dgm:prSet/>
      <dgm:spPr/>
      <dgm:t>
        <a:bodyPr/>
        <a:lstStyle/>
        <a:p>
          <a:endParaRPr lang="en-US"/>
        </a:p>
      </dgm:t>
    </dgm:pt>
    <dgm:pt modelId="{8BB378F6-A2FC-4FB9-B0E5-D19DE2D7098E}" type="sibTrans" cxnId="{C7539B23-18D0-44F8-897B-72CF9FA9916B}">
      <dgm:prSet/>
      <dgm:spPr/>
      <dgm:t>
        <a:bodyPr/>
        <a:lstStyle/>
        <a:p>
          <a:endParaRPr lang="en-US"/>
        </a:p>
      </dgm:t>
    </dgm:pt>
    <dgm:pt modelId="{706BE1F9-F3E5-4035-9566-564319313A06}">
      <dgm:prSet/>
      <dgm:spPr/>
      <dgm:t>
        <a:bodyPr/>
        <a:lstStyle/>
        <a:p>
          <a:r>
            <a:rPr lang="en-US"/>
            <a:t>Ion channels or second messengers  initiate membrane potential change</a:t>
          </a:r>
        </a:p>
      </dgm:t>
    </dgm:pt>
    <dgm:pt modelId="{7EB0F3EB-0C47-445D-996D-6137A1C62FEE}" type="parTrans" cxnId="{245E5D9B-265D-4856-B79D-1A8EB3582F56}">
      <dgm:prSet/>
      <dgm:spPr/>
      <dgm:t>
        <a:bodyPr/>
        <a:lstStyle/>
        <a:p>
          <a:endParaRPr lang="en-US"/>
        </a:p>
      </dgm:t>
    </dgm:pt>
    <dgm:pt modelId="{8615B751-2FF5-4A30-80B9-21838DEA68B2}" type="sibTrans" cxnId="{245E5D9B-265D-4856-B79D-1A8EB3582F56}">
      <dgm:prSet/>
      <dgm:spPr/>
      <dgm:t>
        <a:bodyPr/>
        <a:lstStyle/>
        <a:p>
          <a:endParaRPr lang="en-US"/>
        </a:p>
      </dgm:t>
    </dgm:pt>
    <dgm:pt modelId="{FB6E2297-2ADB-4B67-98BA-B333AD7CB559}">
      <dgm:prSet/>
      <dgm:spPr/>
      <dgm:t>
        <a:bodyPr/>
        <a:lstStyle/>
        <a:p>
          <a:r>
            <a:rPr lang="en-US" b="1"/>
            <a:t>Adequate stimulus</a:t>
          </a:r>
          <a:r>
            <a:rPr lang="en-US"/>
            <a:t>: Preferred form of stimulus</a:t>
          </a:r>
        </a:p>
      </dgm:t>
    </dgm:pt>
    <dgm:pt modelId="{7CD4FE08-1914-4707-81E1-F042EAA1BC90}" type="parTrans" cxnId="{C5965CB4-AC57-4E24-807D-EEEB3BF58C81}">
      <dgm:prSet/>
      <dgm:spPr/>
      <dgm:t>
        <a:bodyPr/>
        <a:lstStyle/>
        <a:p>
          <a:endParaRPr lang="en-US"/>
        </a:p>
      </dgm:t>
    </dgm:pt>
    <dgm:pt modelId="{985525EB-A791-4A2A-BDE7-C587132FD68A}" type="sibTrans" cxnId="{C5965CB4-AC57-4E24-807D-EEEB3BF58C81}">
      <dgm:prSet/>
      <dgm:spPr/>
      <dgm:t>
        <a:bodyPr/>
        <a:lstStyle/>
        <a:p>
          <a:endParaRPr lang="en-US"/>
        </a:p>
      </dgm:t>
    </dgm:pt>
    <dgm:pt modelId="{EC0BE9E6-135C-400C-B670-ABE4B1A48EBB}">
      <dgm:prSet/>
      <dgm:spPr/>
      <dgm:t>
        <a:bodyPr/>
        <a:lstStyle/>
        <a:p>
          <a:r>
            <a:rPr lang="en-US" b="1"/>
            <a:t>Threshold</a:t>
          </a:r>
          <a:r>
            <a:rPr lang="en-US"/>
            <a:t>: Minimum stimulus</a:t>
          </a:r>
        </a:p>
      </dgm:t>
    </dgm:pt>
    <dgm:pt modelId="{80262BE9-7438-442C-8BC9-A059E980783A}" type="parTrans" cxnId="{6A8B8C5D-6C1D-46E5-AA4E-BC9F5503F8BA}">
      <dgm:prSet/>
      <dgm:spPr/>
      <dgm:t>
        <a:bodyPr/>
        <a:lstStyle/>
        <a:p>
          <a:endParaRPr lang="en-US"/>
        </a:p>
      </dgm:t>
    </dgm:pt>
    <dgm:pt modelId="{6B2C6887-BA65-433B-B526-F9F217A25560}" type="sibTrans" cxnId="{6A8B8C5D-6C1D-46E5-AA4E-BC9F5503F8BA}">
      <dgm:prSet/>
      <dgm:spPr/>
      <dgm:t>
        <a:bodyPr/>
        <a:lstStyle/>
        <a:p>
          <a:endParaRPr lang="en-US"/>
        </a:p>
      </dgm:t>
    </dgm:pt>
    <dgm:pt modelId="{52A43B88-4CEC-4E51-B5F1-E9A350C92896}">
      <dgm:prSet/>
      <dgm:spPr/>
      <dgm:t>
        <a:bodyPr/>
        <a:lstStyle/>
        <a:p>
          <a:r>
            <a:rPr lang="en-US" b="1"/>
            <a:t>Receptor potential</a:t>
          </a:r>
          <a:r>
            <a:rPr lang="en-US"/>
            <a:t>: Change in sensory receptor membrane potential</a:t>
          </a:r>
        </a:p>
      </dgm:t>
    </dgm:pt>
    <dgm:pt modelId="{F47AA9BE-E329-408E-9540-828E1A248020}" type="parTrans" cxnId="{03068991-C383-42DB-85BB-E3796812CB3B}">
      <dgm:prSet/>
      <dgm:spPr/>
      <dgm:t>
        <a:bodyPr/>
        <a:lstStyle/>
        <a:p>
          <a:endParaRPr lang="en-US"/>
        </a:p>
      </dgm:t>
    </dgm:pt>
    <dgm:pt modelId="{F16F2A68-B6CC-4901-B4D4-97DBD6496996}" type="sibTrans" cxnId="{03068991-C383-42DB-85BB-E3796812CB3B}">
      <dgm:prSet/>
      <dgm:spPr/>
      <dgm:t>
        <a:bodyPr/>
        <a:lstStyle/>
        <a:p>
          <a:endParaRPr lang="en-US"/>
        </a:p>
      </dgm:t>
    </dgm:pt>
    <dgm:pt modelId="{5E15ABFB-0A7C-4866-B06C-16E0B7C8366B}" type="pres">
      <dgm:prSet presAssocID="{82CA1B31-72EF-4870-B83F-1862E42C28CF}" presName="root" presStyleCnt="0">
        <dgm:presLayoutVars>
          <dgm:dir/>
          <dgm:resizeHandles val="exact"/>
        </dgm:presLayoutVars>
      </dgm:prSet>
      <dgm:spPr/>
      <dgm:t>
        <a:bodyPr/>
        <a:lstStyle/>
        <a:p>
          <a:endParaRPr lang="en-US"/>
        </a:p>
      </dgm:t>
    </dgm:pt>
    <dgm:pt modelId="{F14FEBA8-AF60-4A1F-A23C-41EAE612DD9D}" type="pres">
      <dgm:prSet presAssocID="{9936842F-669C-463D-9D3F-430B544AA66A}" presName="compNode" presStyleCnt="0"/>
      <dgm:spPr/>
    </dgm:pt>
    <dgm:pt modelId="{72864041-0642-44DD-AFCB-1B83EA900EEC}" type="pres">
      <dgm:prSet presAssocID="{9936842F-669C-463D-9D3F-430B544AA66A}" presName="bgRect" presStyleLbl="bgShp" presStyleIdx="0" presStyleCnt="4"/>
      <dgm:spPr/>
    </dgm:pt>
    <dgm:pt modelId="{6187F57E-9A09-44B2-9082-50CF341C984E}" type="pres">
      <dgm:prSet presAssocID="{9936842F-669C-463D-9D3F-430B544AA6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D45CEABB-8552-43A5-88C6-D9DD8145BBC1}" type="pres">
      <dgm:prSet presAssocID="{9936842F-669C-463D-9D3F-430B544AA66A}" presName="spaceRect" presStyleCnt="0"/>
      <dgm:spPr/>
    </dgm:pt>
    <dgm:pt modelId="{4417A9BB-41AD-47CE-B964-F4231A5F3636}" type="pres">
      <dgm:prSet presAssocID="{9936842F-669C-463D-9D3F-430B544AA66A}" presName="parTx" presStyleLbl="revTx" presStyleIdx="0" presStyleCnt="5">
        <dgm:presLayoutVars>
          <dgm:chMax val="0"/>
          <dgm:chPref val="0"/>
        </dgm:presLayoutVars>
      </dgm:prSet>
      <dgm:spPr/>
      <dgm:t>
        <a:bodyPr/>
        <a:lstStyle/>
        <a:p>
          <a:endParaRPr lang="en-US"/>
        </a:p>
      </dgm:t>
    </dgm:pt>
    <dgm:pt modelId="{642B5035-B63C-488A-9328-1C0BDF4AF08F}" type="pres">
      <dgm:prSet presAssocID="{9936842F-669C-463D-9D3F-430B544AA66A}" presName="desTx" presStyleLbl="revTx" presStyleIdx="1" presStyleCnt="5">
        <dgm:presLayoutVars/>
      </dgm:prSet>
      <dgm:spPr/>
      <dgm:t>
        <a:bodyPr/>
        <a:lstStyle/>
        <a:p>
          <a:endParaRPr lang="en-US"/>
        </a:p>
      </dgm:t>
    </dgm:pt>
    <dgm:pt modelId="{C65D649F-1B17-4487-9493-B196D9A26529}" type="pres">
      <dgm:prSet presAssocID="{8BB378F6-A2FC-4FB9-B0E5-D19DE2D7098E}" presName="sibTrans" presStyleCnt="0"/>
      <dgm:spPr/>
    </dgm:pt>
    <dgm:pt modelId="{D0C3BB33-E577-4441-88B4-9E4431F90DF7}" type="pres">
      <dgm:prSet presAssocID="{FB6E2297-2ADB-4B67-98BA-B333AD7CB559}" presName="compNode" presStyleCnt="0"/>
      <dgm:spPr/>
    </dgm:pt>
    <dgm:pt modelId="{DB6DB4D5-2666-41C5-93C8-24D12620F9AB}" type="pres">
      <dgm:prSet presAssocID="{FB6E2297-2ADB-4B67-98BA-B333AD7CB559}" presName="bgRect" presStyleLbl="bgShp" presStyleIdx="1" presStyleCnt="4"/>
      <dgm:spPr/>
    </dgm:pt>
    <dgm:pt modelId="{0AE00071-7F6A-4D69-8E69-BF12D00539E1}" type="pres">
      <dgm:prSet presAssocID="{FB6E2297-2ADB-4B67-98BA-B333AD7CB55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eckmark"/>
        </a:ext>
      </dgm:extLst>
    </dgm:pt>
    <dgm:pt modelId="{A6E71AB9-2E82-4ACE-8F19-0FC5B10E7EFC}" type="pres">
      <dgm:prSet presAssocID="{FB6E2297-2ADB-4B67-98BA-B333AD7CB559}" presName="spaceRect" presStyleCnt="0"/>
      <dgm:spPr/>
    </dgm:pt>
    <dgm:pt modelId="{E1EF5163-A265-46A0-89D5-6692A646992B}" type="pres">
      <dgm:prSet presAssocID="{FB6E2297-2ADB-4B67-98BA-B333AD7CB559}" presName="parTx" presStyleLbl="revTx" presStyleIdx="2" presStyleCnt="5">
        <dgm:presLayoutVars>
          <dgm:chMax val="0"/>
          <dgm:chPref val="0"/>
        </dgm:presLayoutVars>
      </dgm:prSet>
      <dgm:spPr/>
      <dgm:t>
        <a:bodyPr/>
        <a:lstStyle/>
        <a:p>
          <a:endParaRPr lang="en-US"/>
        </a:p>
      </dgm:t>
    </dgm:pt>
    <dgm:pt modelId="{D812D668-6B82-4B12-BC39-727D1047A895}" type="pres">
      <dgm:prSet presAssocID="{985525EB-A791-4A2A-BDE7-C587132FD68A}" presName="sibTrans" presStyleCnt="0"/>
      <dgm:spPr/>
    </dgm:pt>
    <dgm:pt modelId="{A6637C9F-8CBA-45FE-81A9-CC8DDCE9D7D2}" type="pres">
      <dgm:prSet presAssocID="{EC0BE9E6-135C-400C-B670-ABE4B1A48EBB}" presName="compNode" presStyleCnt="0"/>
      <dgm:spPr/>
    </dgm:pt>
    <dgm:pt modelId="{F6AF76E6-E27A-45ED-BF17-33BC794A37AE}" type="pres">
      <dgm:prSet presAssocID="{EC0BE9E6-135C-400C-B670-ABE4B1A48EBB}" presName="bgRect" presStyleLbl="bgShp" presStyleIdx="2" presStyleCnt="4"/>
      <dgm:spPr/>
    </dgm:pt>
    <dgm:pt modelId="{767C104B-3754-4FB1-A29D-DD4D804DB34D}" type="pres">
      <dgm:prSet presAssocID="{EC0BE9E6-135C-400C-B670-ABE4B1A48E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Volume"/>
        </a:ext>
      </dgm:extLst>
    </dgm:pt>
    <dgm:pt modelId="{39096E80-2D50-4015-9A07-EF0366DD2AD8}" type="pres">
      <dgm:prSet presAssocID="{EC0BE9E6-135C-400C-B670-ABE4B1A48EBB}" presName="spaceRect" presStyleCnt="0"/>
      <dgm:spPr/>
    </dgm:pt>
    <dgm:pt modelId="{152657BC-E741-4A90-9C02-FF86CBE81771}" type="pres">
      <dgm:prSet presAssocID="{EC0BE9E6-135C-400C-B670-ABE4B1A48EBB}" presName="parTx" presStyleLbl="revTx" presStyleIdx="3" presStyleCnt="5">
        <dgm:presLayoutVars>
          <dgm:chMax val="0"/>
          <dgm:chPref val="0"/>
        </dgm:presLayoutVars>
      </dgm:prSet>
      <dgm:spPr/>
      <dgm:t>
        <a:bodyPr/>
        <a:lstStyle/>
        <a:p>
          <a:endParaRPr lang="en-US"/>
        </a:p>
      </dgm:t>
    </dgm:pt>
    <dgm:pt modelId="{28C46879-04C1-4060-BB80-25934F13DB4A}" type="pres">
      <dgm:prSet presAssocID="{6B2C6887-BA65-433B-B526-F9F217A25560}" presName="sibTrans" presStyleCnt="0"/>
      <dgm:spPr/>
    </dgm:pt>
    <dgm:pt modelId="{ED4BC70E-C0E7-48EF-8E40-7C35558397B9}" type="pres">
      <dgm:prSet presAssocID="{52A43B88-4CEC-4E51-B5F1-E9A350C92896}" presName="compNode" presStyleCnt="0"/>
      <dgm:spPr/>
    </dgm:pt>
    <dgm:pt modelId="{E975ABE9-B66A-41A8-8624-902C038F20F9}" type="pres">
      <dgm:prSet presAssocID="{52A43B88-4CEC-4E51-B5F1-E9A350C92896}" presName="bgRect" presStyleLbl="bgShp" presStyleIdx="3" presStyleCnt="4"/>
      <dgm:spPr/>
    </dgm:pt>
    <dgm:pt modelId="{68C8AF97-BF49-4D07-8264-6E59F1D1D24E}" type="pres">
      <dgm:prSet presAssocID="{52A43B88-4CEC-4E51-B5F1-E9A350C928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Brain"/>
        </a:ext>
      </dgm:extLst>
    </dgm:pt>
    <dgm:pt modelId="{0001597A-B9F8-4214-8164-6018AA39C865}" type="pres">
      <dgm:prSet presAssocID="{52A43B88-4CEC-4E51-B5F1-E9A350C92896}" presName="spaceRect" presStyleCnt="0"/>
      <dgm:spPr/>
    </dgm:pt>
    <dgm:pt modelId="{BBDA8F2F-2327-4975-8AE3-E4BAAF2A5F38}" type="pres">
      <dgm:prSet presAssocID="{52A43B88-4CEC-4E51-B5F1-E9A350C92896}" presName="parTx" presStyleLbl="revTx" presStyleIdx="4" presStyleCnt="5">
        <dgm:presLayoutVars>
          <dgm:chMax val="0"/>
          <dgm:chPref val="0"/>
        </dgm:presLayoutVars>
      </dgm:prSet>
      <dgm:spPr/>
      <dgm:t>
        <a:bodyPr/>
        <a:lstStyle/>
        <a:p>
          <a:endParaRPr lang="en-US"/>
        </a:p>
      </dgm:t>
    </dgm:pt>
  </dgm:ptLst>
  <dgm:cxnLst>
    <dgm:cxn modelId="{03068991-C383-42DB-85BB-E3796812CB3B}" srcId="{82CA1B31-72EF-4870-B83F-1862E42C28CF}" destId="{52A43B88-4CEC-4E51-B5F1-E9A350C92896}" srcOrd="3" destOrd="0" parTransId="{F47AA9BE-E329-408E-9540-828E1A248020}" sibTransId="{F16F2A68-B6CC-4901-B4D4-97DBD6496996}"/>
    <dgm:cxn modelId="{45A4095E-7565-45E5-A537-97AC4D735DC3}" type="presOf" srcId="{52A43B88-4CEC-4E51-B5F1-E9A350C92896}" destId="{BBDA8F2F-2327-4975-8AE3-E4BAAF2A5F38}" srcOrd="0" destOrd="0" presId="urn:microsoft.com/office/officeart/2018/2/layout/IconVerticalSolidList"/>
    <dgm:cxn modelId="{C5965CB4-AC57-4E24-807D-EEEB3BF58C81}" srcId="{82CA1B31-72EF-4870-B83F-1862E42C28CF}" destId="{FB6E2297-2ADB-4B67-98BA-B333AD7CB559}" srcOrd="1" destOrd="0" parTransId="{7CD4FE08-1914-4707-81E1-F042EAA1BC90}" sibTransId="{985525EB-A791-4A2A-BDE7-C587132FD68A}"/>
    <dgm:cxn modelId="{934D76D6-AA50-42EC-8615-8C5B34B21DBD}" type="presOf" srcId="{FB6E2297-2ADB-4B67-98BA-B333AD7CB559}" destId="{E1EF5163-A265-46A0-89D5-6692A646992B}" srcOrd="0" destOrd="0" presId="urn:microsoft.com/office/officeart/2018/2/layout/IconVerticalSolidList"/>
    <dgm:cxn modelId="{C7539B23-18D0-44F8-897B-72CF9FA9916B}" srcId="{82CA1B31-72EF-4870-B83F-1862E42C28CF}" destId="{9936842F-669C-463D-9D3F-430B544AA66A}" srcOrd="0" destOrd="0" parTransId="{C42793EB-922E-49A1-B9B1-558E51CCEB91}" sibTransId="{8BB378F6-A2FC-4FB9-B0E5-D19DE2D7098E}"/>
    <dgm:cxn modelId="{245E5D9B-265D-4856-B79D-1A8EB3582F56}" srcId="{9936842F-669C-463D-9D3F-430B544AA66A}" destId="{706BE1F9-F3E5-4035-9566-564319313A06}" srcOrd="0" destOrd="0" parTransId="{7EB0F3EB-0C47-445D-996D-6137A1C62FEE}" sibTransId="{8615B751-2FF5-4A30-80B9-21838DEA68B2}"/>
    <dgm:cxn modelId="{B75CB764-DEE8-413B-B511-56ECF3C45004}" type="presOf" srcId="{706BE1F9-F3E5-4035-9566-564319313A06}" destId="{642B5035-B63C-488A-9328-1C0BDF4AF08F}" srcOrd="0" destOrd="0" presId="urn:microsoft.com/office/officeart/2018/2/layout/IconVerticalSolidList"/>
    <dgm:cxn modelId="{58F7D422-2EA6-46D5-9038-F7E6CE44F942}" type="presOf" srcId="{82CA1B31-72EF-4870-B83F-1862E42C28CF}" destId="{5E15ABFB-0A7C-4866-B06C-16E0B7C8366B}" srcOrd="0" destOrd="0" presId="urn:microsoft.com/office/officeart/2018/2/layout/IconVerticalSolidList"/>
    <dgm:cxn modelId="{6A8B8C5D-6C1D-46E5-AA4E-BC9F5503F8BA}" srcId="{82CA1B31-72EF-4870-B83F-1862E42C28CF}" destId="{EC0BE9E6-135C-400C-B670-ABE4B1A48EBB}" srcOrd="2" destOrd="0" parTransId="{80262BE9-7438-442C-8BC9-A059E980783A}" sibTransId="{6B2C6887-BA65-433B-B526-F9F217A25560}"/>
    <dgm:cxn modelId="{32305A28-E4EF-4557-AC5D-D6060C3439D8}" type="presOf" srcId="{EC0BE9E6-135C-400C-B670-ABE4B1A48EBB}" destId="{152657BC-E741-4A90-9C02-FF86CBE81771}" srcOrd="0" destOrd="0" presId="urn:microsoft.com/office/officeart/2018/2/layout/IconVerticalSolidList"/>
    <dgm:cxn modelId="{7B53C35F-F082-4AC1-A22B-E2E739C3C46A}" type="presOf" srcId="{9936842F-669C-463D-9D3F-430B544AA66A}" destId="{4417A9BB-41AD-47CE-B964-F4231A5F3636}" srcOrd="0" destOrd="0" presId="urn:microsoft.com/office/officeart/2018/2/layout/IconVerticalSolidList"/>
    <dgm:cxn modelId="{E2659972-A733-453A-AF99-CD1EEA47E8CA}" type="presParOf" srcId="{5E15ABFB-0A7C-4866-B06C-16E0B7C8366B}" destId="{F14FEBA8-AF60-4A1F-A23C-41EAE612DD9D}" srcOrd="0" destOrd="0" presId="urn:microsoft.com/office/officeart/2018/2/layout/IconVerticalSolidList"/>
    <dgm:cxn modelId="{027212CC-B28D-43F9-BE94-6D90AECEF98A}" type="presParOf" srcId="{F14FEBA8-AF60-4A1F-A23C-41EAE612DD9D}" destId="{72864041-0642-44DD-AFCB-1B83EA900EEC}" srcOrd="0" destOrd="0" presId="urn:microsoft.com/office/officeart/2018/2/layout/IconVerticalSolidList"/>
    <dgm:cxn modelId="{73F12E6F-5773-4687-BD6E-7AB6CFA0EE15}" type="presParOf" srcId="{F14FEBA8-AF60-4A1F-A23C-41EAE612DD9D}" destId="{6187F57E-9A09-44B2-9082-50CF341C984E}" srcOrd="1" destOrd="0" presId="urn:microsoft.com/office/officeart/2018/2/layout/IconVerticalSolidList"/>
    <dgm:cxn modelId="{3A02A445-B8F4-4F00-95FB-9B7C77BB6C9E}" type="presParOf" srcId="{F14FEBA8-AF60-4A1F-A23C-41EAE612DD9D}" destId="{D45CEABB-8552-43A5-88C6-D9DD8145BBC1}" srcOrd="2" destOrd="0" presId="urn:microsoft.com/office/officeart/2018/2/layout/IconVerticalSolidList"/>
    <dgm:cxn modelId="{D7345462-6266-4168-8967-4FE498CED388}" type="presParOf" srcId="{F14FEBA8-AF60-4A1F-A23C-41EAE612DD9D}" destId="{4417A9BB-41AD-47CE-B964-F4231A5F3636}" srcOrd="3" destOrd="0" presId="urn:microsoft.com/office/officeart/2018/2/layout/IconVerticalSolidList"/>
    <dgm:cxn modelId="{C802952F-6CE4-4061-B2E5-BBB59C18B639}" type="presParOf" srcId="{F14FEBA8-AF60-4A1F-A23C-41EAE612DD9D}" destId="{642B5035-B63C-488A-9328-1C0BDF4AF08F}" srcOrd="4" destOrd="0" presId="urn:microsoft.com/office/officeart/2018/2/layout/IconVerticalSolidList"/>
    <dgm:cxn modelId="{55A03815-EAC4-4BF5-B761-889E69F50FEA}" type="presParOf" srcId="{5E15ABFB-0A7C-4866-B06C-16E0B7C8366B}" destId="{C65D649F-1B17-4487-9493-B196D9A26529}" srcOrd="1" destOrd="0" presId="urn:microsoft.com/office/officeart/2018/2/layout/IconVerticalSolidList"/>
    <dgm:cxn modelId="{B8AEBC2F-4043-46C7-9157-86D2A3F667AD}" type="presParOf" srcId="{5E15ABFB-0A7C-4866-B06C-16E0B7C8366B}" destId="{D0C3BB33-E577-4441-88B4-9E4431F90DF7}" srcOrd="2" destOrd="0" presId="urn:microsoft.com/office/officeart/2018/2/layout/IconVerticalSolidList"/>
    <dgm:cxn modelId="{CBF7D24D-C66E-4B18-A5AA-87F940989AFE}" type="presParOf" srcId="{D0C3BB33-E577-4441-88B4-9E4431F90DF7}" destId="{DB6DB4D5-2666-41C5-93C8-24D12620F9AB}" srcOrd="0" destOrd="0" presId="urn:microsoft.com/office/officeart/2018/2/layout/IconVerticalSolidList"/>
    <dgm:cxn modelId="{AF54544B-A9CA-470B-BBF6-AF8690C1FB5E}" type="presParOf" srcId="{D0C3BB33-E577-4441-88B4-9E4431F90DF7}" destId="{0AE00071-7F6A-4D69-8E69-BF12D00539E1}" srcOrd="1" destOrd="0" presId="urn:microsoft.com/office/officeart/2018/2/layout/IconVerticalSolidList"/>
    <dgm:cxn modelId="{6FBC7EF9-DA22-498D-923C-F9E7A25F7C35}" type="presParOf" srcId="{D0C3BB33-E577-4441-88B4-9E4431F90DF7}" destId="{A6E71AB9-2E82-4ACE-8F19-0FC5B10E7EFC}" srcOrd="2" destOrd="0" presId="urn:microsoft.com/office/officeart/2018/2/layout/IconVerticalSolidList"/>
    <dgm:cxn modelId="{AA133CD1-17C3-4CF0-9F10-5F0E5C4853B3}" type="presParOf" srcId="{D0C3BB33-E577-4441-88B4-9E4431F90DF7}" destId="{E1EF5163-A265-46A0-89D5-6692A646992B}" srcOrd="3" destOrd="0" presId="urn:microsoft.com/office/officeart/2018/2/layout/IconVerticalSolidList"/>
    <dgm:cxn modelId="{6823E036-E5EA-43D2-8698-7E6DC6717FD1}" type="presParOf" srcId="{5E15ABFB-0A7C-4866-B06C-16E0B7C8366B}" destId="{D812D668-6B82-4B12-BC39-727D1047A895}" srcOrd="3" destOrd="0" presId="urn:microsoft.com/office/officeart/2018/2/layout/IconVerticalSolidList"/>
    <dgm:cxn modelId="{D850F4C6-1EC6-473D-AABC-2579A09C48C8}" type="presParOf" srcId="{5E15ABFB-0A7C-4866-B06C-16E0B7C8366B}" destId="{A6637C9F-8CBA-45FE-81A9-CC8DDCE9D7D2}" srcOrd="4" destOrd="0" presId="urn:microsoft.com/office/officeart/2018/2/layout/IconVerticalSolidList"/>
    <dgm:cxn modelId="{1472352A-72F0-4A28-B112-1441214FAE18}" type="presParOf" srcId="{A6637C9F-8CBA-45FE-81A9-CC8DDCE9D7D2}" destId="{F6AF76E6-E27A-45ED-BF17-33BC794A37AE}" srcOrd="0" destOrd="0" presId="urn:microsoft.com/office/officeart/2018/2/layout/IconVerticalSolidList"/>
    <dgm:cxn modelId="{F41C0724-779C-4D59-8806-C026DCC703DD}" type="presParOf" srcId="{A6637C9F-8CBA-45FE-81A9-CC8DDCE9D7D2}" destId="{767C104B-3754-4FB1-A29D-DD4D804DB34D}" srcOrd="1" destOrd="0" presId="urn:microsoft.com/office/officeart/2018/2/layout/IconVerticalSolidList"/>
    <dgm:cxn modelId="{90F75EC4-A98C-4D10-BD1B-0808D1C6EEB5}" type="presParOf" srcId="{A6637C9F-8CBA-45FE-81A9-CC8DDCE9D7D2}" destId="{39096E80-2D50-4015-9A07-EF0366DD2AD8}" srcOrd="2" destOrd="0" presId="urn:microsoft.com/office/officeart/2018/2/layout/IconVerticalSolidList"/>
    <dgm:cxn modelId="{A4AE8BAB-D7CF-4E4F-9B0C-A76B39D599FB}" type="presParOf" srcId="{A6637C9F-8CBA-45FE-81A9-CC8DDCE9D7D2}" destId="{152657BC-E741-4A90-9C02-FF86CBE81771}" srcOrd="3" destOrd="0" presId="urn:microsoft.com/office/officeart/2018/2/layout/IconVerticalSolidList"/>
    <dgm:cxn modelId="{7B6D9603-B7F6-4307-9EE2-FADA92A4F345}" type="presParOf" srcId="{5E15ABFB-0A7C-4866-B06C-16E0B7C8366B}" destId="{28C46879-04C1-4060-BB80-25934F13DB4A}" srcOrd="5" destOrd="0" presId="urn:microsoft.com/office/officeart/2018/2/layout/IconVerticalSolidList"/>
    <dgm:cxn modelId="{09E73D6F-BA22-4325-B496-552111018A2B}" type="presParOf" srcId="{5E15ABFB-0A7C-4866-B06C-16E0B7C8366B}" destId="{ED4BC70E-C0E7-48EF-8E40-7C35558397B9}" srcOrd="6" destOrd="0" presId="urn:microsoft.com/office/officeart/2018/2/layout/IconVerticalSolidList"/>
    <dgm:cxn modelId="{7369F5C6-B2E7-4A71-9CC3-048F54DBD474}" type="presParOf" srcId="{ED4BC70E-C0E7-48EF-8E40-7C35558397B9}" destId="{E975ABE9-B66A-41A8-8624-902C038F20F9}" srcOrd="0" destOrd="0" presId="urn:microsoft.com/office/officeart/2018/2/layout/IconVerticalSolidList"/>
    <dgm:cxn modelId="{D18CC600-3487-44A7-B69D-1E9C1B105011}" type="presParOf" srcId="{ED4BC70E-C0E7-48EF-8E40-7C35558397B9}" destId="{68C8AF97-BF49-4D07-8264-6E59F1D1D24E}" srcOrd="1" destOrd="0" presId="urn:microsoft.com/office/officeart/2018/2/layout/IconVerticalSolidList"/>
    <dgm:cxn modelId="{430D17EC-57AE-491C-8689-A032403D2432}" type="presParOf" srcId="{ED4BC70E-C0E7-48EF-8E40-7C35558397B9}" destId="{0001597A-B9F8-4214-8164-6018AA39C865}" srcOrd="2" destOrd="0" presId="urn:microsoft.com/office/officeart/2018/2/layout/IconVerticalSolidList"/>
    <dgm:cxn modelId="{EE261F19-7182-40F7-8754-57091EE77E56}" type="presParOf" srcId="{ED4BC70E-C0E7-48EF-8E40-7C35558397B9}" destId="{BBDA8F2F-2327-4975-8AE3-E4BAAF2A5F3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80BBCE-AFB0-4940-8593-AF9C92DD8F7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4526499-84DA-4D58-9094-C0CA12EA7017}">
      <dgm:prSet/>
      <dgm:spPr/>
      <dgm:t>
        <a:bodyPr/>
        <a:lstStyle/>
        <a:p>
          <a:r>
            <a:rPr lang="en-US" b="1" i="1"/>
            <a:t>Each of the five currently recognized taste sensations is associated with a physiological process. </a:t>
          </a:r>
          <a:endParaRPr lang="en-US"/>
        </a:p>
      </dgm:t>
    </dgm:pt>
    <dgm:pt modelId="{99EA51BD-8B7E-4C1A-945D-99A2B97B031F}" type="parTrans" cxnId="{A4666892-5A9D-4A04-B93D-60EB25DCD52E}">
      <dgm:prSet/>
      <dgm:spPr/>
      <dgm:t>
        <a:bodyPr/>
        <a:lstStyle/>
        <a:p>
          <a:endParaRPr lang="en-US"/>
        </a:p>
      </dgm:t>
    </dgm:pt>
    <dgm:pt modelId="{31095FDA-20F0-4850-B671-C3C19DF4AA42}" type="sibTrans" cxnId="{A4666892-5A9D-4A04-B93D-60EB25DCD52E}">
      <dgm:prSet/>
      <dgm:spPr/>
      <dgm:t>
        <a:bodyPr/>
        <a:lstStyle/>
        <a:p>
          <a:endParaRPr lang="en-US"/>
        </a:p>
      </dgm:t>
    </dgm:pt>
    <dgm:pt modelId="{C16251C2-D11A-4C13-9E2F-5F294ED807EA}">
      <dgm:prSet/>
      <dgm:spPr/>
      <dgm:t>
        <a:bodyPr/>
        <a:lstStyle/>
        <a:p>
          <a:r>
            <a:rPr lang="en-US"/>
            <a:t>Sour taste is triggered by the presence of H+ </a:t>
          </a:r>
        </a:p>
      </dgm:t>
    </dgm:pt>
    <dgm:pt modelId="{4E75F330-053B-43F4-8CDF-DA48E666A0AF}" type="parTrans" cxnId="{084BA5DA-5301-420C-8EB1-B463847CF326}">
      <dgm:prSet/>
      <dgm:spPr/>
      <dgm:t>
        <a:bodyPr/>
        <a:lstStyle/>
        <a:p>
          <a:endParaRPr lang="en-US"/>
        </a:p>
      </dgm:t>
    </dgm:pt>
    <dgm:pt modelId="{F873838A-B3F7-4643-AC3A-32F9E8892F42}" type="sibTrans" cxnId="{084BA5DA-5301-420C-8EB1-B463847CF326}">
      <dgm:prSet/>
      <dgm:spPr/>
      <dgm:t>
        <a:bodyPr/>
        <a:lstStyle/>
        <a:p>
          <a:endParaRPr lang="en-US"/>
        </a:p>
      </dgm:t>
    </dgm:pt>
    <dgm:pt modelId="{51BE5CD9-C6E5-48BD-999C-A5ACBE36D749}">
      <dgm:prSet/>
      <dgm:spPr/>
      <dgm:t>
        <a:bodyPr/>
        <a:lstStyle/>
        <a:p>
          <a:r>
            <a:rPr lang="en-US"/>
            <a:t>Salty by the presence of Na+. </a:t>
          </a:r>
        </a:p>
      </dgm:t>
    </dgm:pt>
    <dgm:pt modelId="{FC7CE20B-ADAF-4301-A88E-40E8D6EDDB4C}" type="parTrans" cxnId="{B4341046-D5F0-4146-A5D0-AD6EEF080694}">
      <dgm:prSet/>
      <dgm:spPr/>
      <dgm:t>
        <a:bodyPr/>
        <a:lstStyle/>
        <a:p>
          <a:endParaRPr lang="en-US"/>
        </a:p>
      </dgm:t>
    </dgm:pt>
    <dgm:pt modelId="{B1594460-F6B6-44EE-8D90-82656F3FA3D4}" type="sibTrans" cxnId="{B4341046-D5F0-4146-A5D0-AD6EEF080694}">
      <dgm:prSet/>
      <dgm:spPr/>
      <dgm:t>
        <a:bodyPr/>
        <a:lstStyle/>
        <a:p>
          <a:endParaRPr lang="en-US"/>
        </a:p>
      </dgm:t>
    </dgm:pt>
    <dgm:pt modelId="{D5039224-4449-4589-9262-46231DCA631F}">
      <dgm:prSet/>
      <dgm:spPr/>
      <dgm:t>
        <a:bodyPr/>
        <a:lstStyle/>
        <a:p>
          <a:r>
            <a:rPr lang="en-US"/>
            <a:t>Sweet and umami are associated with nutritious food. </a:t>
          </a:r>
        </a:p>
      </dgm:t>
    </dgm:pt>
    <dgm:pt modelId="{572EE4F0-FD10-4B27-B515-D5EF1AA1F1EC}" type="parTrans" cxnId="{E4BC84ED-9DB3-4F4B-BF50-A67578C6FA15}">
      <dgm:prSet/>
      <dgm:spPr/>
      <dgm:t>
        <a:bodyPr/>
        <a:lstStyle/>
        <a:p>
          <a:endParaRPr lang="en-US"/>
        </a:p>
      </dgm:t>
    </dgm:pt>
    <dgm:pt modelId="{0B3DFB1D-179E-4D69-A417-D03755F7FB8C}" type="sibTrans" cxnId="{E4BC84ED-9DB3-4F4B-BF50-A67578C6FA15}">
      <dgm:prSet/>
      <dgm:spPr/>
      <dgm:t>
        <a:bodyPr/>
        <a:lstStyle/>
        <a:p>
          <a:endParaRPr lang="en-US"/>
        </a:p>
      </dgm:t>
    </dgm:pt>
    <dgm:pt modelId="{0039916E-3DCD-4F7E-B415-2E61FB17D657}">
      <dgm:prSet/>
      <dgm:spPr/>
      <dgm:t>
        <a:bodyPr/>
        <a:lstStyle/>
        <a:p>
          <a:r>
            <a:rPr lang="en-US"/>
            <a:t>Bitter taste is recognized by the body as a warning of possibly toxic components. If something tastes bitter, our first reaction is often to spit it out.</a:t>
          </a:r>
        </a:p>
      </dgm:t>
    </dgm:pt>
    <dgm:pt modelId="{9ED0362C-561E-4C2A-B0C5-5588629731DB}" type="parTrans" cxnId="{4CB9B550-741F-42D8-A60A-1F951F2F28E0}">
      <dgm:prSet/>
      <dgm:spPr/>
      <dgm:t>
        <a:bodyPr/>
        <a:lstStyle/>
        <a:p>
          <a:endParaRPr lang="en-US"/>
        </a:p>
      </dgm:t>
    </dgm:pt>
    <dgm:pt modelId="{8F853248-63F0-482E-9E5B-51F329328878}" type="sibTrans" cxnId="{4CB9B550-741F-42D8-A60A-1F951F2F28E0}">
      <dgm:prSet/>
      <dgm:spPr/>
      <dgm:t>
        <a:bodyPr/>
        <a:lstStyle/>
        <a:p>
          <a:endParaRPr lang="en-US"/>
        </a:p>
      </dgm:t>
    </dgm:pt>
    <dgm:pt modelId="{B31C21E5-A2BE-4CC7-95FA-42B42B57BA56}" type="pres">
      <dgm:prSet presAssocID="{B780BBCE-AFB0-4940-8593-AF9C92DD8F70}" presName="root" presStyleCnt="0">
        <dgm:presLayoutVars>
          <dgm:dir/>
          <dgm:resizeHandles val="exact"/>
        </dgm:presLayoutVars>
      </dgm:prSet>
      <dgm:spPr/>
      <dgm:t>
        <a:bodyPr/>
        <a:lstStyle/>
        <a:p>
          <a:endParaRPr lang="en-US"/>
        </a:p>
      </dgm:t>
    </dgm:pt>
    <dgm:pt modelId="{9A1D9209-AB84-48F1-8A03-4CDE26C388FA}" type="pres">
      <dgm:prSet presAssocID="{04526499-84DA-4D58-9094-C0CA12EA7017}" presName="compNode" presStyleCnt="0"/>
      <dgm:spPr/>
    </dgm:pt>
    <dgm:pt modelId="{30CA71D6-E6F4-46F3-BAA0-38AE7679503F}" type="pres">
      <dgm:prSet presAssocID="{04526499-84DA-4D58-9094-C0CA12EA7017}" presName="bgRect" presStyleLbl="bgShp" presStyleIdx="0" presStyleCnt="5"/>
      <dgm:spPr/>
    </dgm:pt>
    <dgm:pt modelId="{DF2D4CF0-6170-489C-8AC1-B240357E2A6B}" type="pres">
      <dgm:prSet presAssocID="{04526499-84DA-4D58-9094-C0CA12EA7017}"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Tongue Face with Solid Fill"/>
        </a:ext>
      </dgm:extLst>
    </dgm:pt>
    <dgm:pt modelId="{80A643F0-C9D4-4734-A952-628EA46CC7DB}" type="pres">
      <dgm:prSet presAssocID="{04526499-84DA-4D58-9094-C0CA12EA7017}" presName="spaceRect" presStyleCnt="0"/>
      <dgm:spPr/>
    </dgm:pt>
    <dgm:pt modelId="{10E0DF9A-72DD-44E8-B5B1-311F7C19BFEF}" type="pres">
      <dgm:prSet presAssocID="{04526499-84DA-4D58-9094-C0CA12EA7017}" presName="parTx" presStyleLbl="revTx" presStyleIdx="0" presStyleCnt="5">
        <dgm:presLayoutVars>
          <dgm:chMax val="0"/>
          <dgm:chPref val="0"/>
        </dgm:presLayoutVars>
      </dgm:prSet>
      <dgm:spPr/>
      <dgm:t>
        <a:bodyPr/>
        <a:lstStyle/>
        <a:p>
          <a:endParaRPr lang="en-US"/>
        </a:p>
      </dgm:t>
    </dgm:pt>
    <dgm:pt modelId="{49782107-EE97-4B1A-B578-A564101823B2}" type="pres">
      <dgm:prSet presAssocID="{31095FDA-20F0-4850-B671-C3C19DF4AA42}" presName="sibTrans" presStyleCnt="0"/>
      <dgm:spPr/>
    </dgm:pt>
    <dgm:pt modelId="{CB67BF01-B926-4667-BDAE-8E82567ED34A}" type="pres">
      <dgm:prSet presAssocID="{C16251C2-D11A-4C13-9E2F-5F294ED807EA}" presName="compNode" presStyleCnt="0"/>
      <dgm:spPr/>
    </dgm:pt>
    <dgm:pt modelId="{A02C6947-9BD9-41D4-9A33-986187313297}" type="pres">
      <dgm:prSet presAssocID="{C16251C2-D11A-4C13-9E2F-5F294ED807EA}" presName="bgRect" presStyleLbl="bgShp" presStyleIdx="1" presStyleCnt="5"/>
      <dgm:spPr/>
    </dgm:pt>
    <dgm:pt modelId="{84601160-A49E-454B-A007-C6FB2977C0BB}" type="pres">
      <dgm:prSet presAssocID="{C16251C2-D11A-4C13-9E2F-5F294ED807EA}"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Champagne Glasses"/>
        </a:ext>
      </dgm:extLst>
    </dgm:pt>
    <dgm:pt modelId="{E2574358-63D6-40CD-B973-89CEA9130050}" type="pres">
      <dgm:prSet presAssocID="{C16251C2-D11A-4C13-9E2F-5F294ED807EA}" presName="spaceRect" presStyleCnt="0"/>
      <dgm:spPr/>
    </dgm:pt>
    <dgm:pt modelId="{2C499BB6-BA74-47D1-BE1F-4ABA92512A21}" type="pres">
      <dgm:prSet presAssocID="{C16251C2-D11A-4C13-9E2F-5F294ED807EA}" presName="parTx" presStyleLbl="revTx" presStyleIdx="1" presStyleCnt="5">
        <dgm:presLayoutVars>
          <dgm:chMax val="0"/>
          <dgm:chPref val="0"/>
        </dgm:presLayoutVars>
      </dgm:prSet>
      <dgm:spPr/>
      <dgm:t>
        <a:bodyPr/>
        <a:lstStyle/>
        <a:p>
          <a:endParaRPr lang="en-US"/>
        </a:p>
      </dgm:t>
    </dgm:pt>
    <dgm:pt modelId="{727A2A0B-DC22-44BA-97D3-155F2FF314D0}" type="pres">
      <dgm:prSet presAssocID="{F873838A-B3F7-4643-AC3A-32F9E8892F42}" presName="sibTrans" presStyleCnt="0"/>
      <dgm:spPr/>
    </dgm:pt>
    <dgm:pt modelId="{62FF138D-2906-4EF7-8B3B-96280EBD5285}" type="pres">
      <dgm:prSet presAssocID="{51BE5CD9-C6E5-48BD-999C-A5ACBE36D749}" presName="compNode" presStyleCnt="0"/>
      <dgm:spPr/>
    </dgm:pt>
    <dgm:pt modelId="{909E8433-2283-4967-9B11-F039EE64C11B}" type="pres">
      <dgm:prSet presAssocID="{51BE5CD9-C6E5-48BD-999C-A5ACBE36D749}" presName="bgRect" presStyleLbl="bgShp" presStyleIdx="2" presStyleCnt="5"/>
      <dgm:spPr/>
    </dgm:pt>
    <dgm:pt modelId="{3797DC4D-9EF3-4EFA-993B-ADFA648CDCDA}" type="pres">
      <dgm:prSet presAssocID="{51BE5CD9-C6E5-48BD-999C-A5ACBE36D749}"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arker"/>
        </a:ext>
      </dgm:extLst>
    </dgm:pt>
    <dgm:pt modelId="{14E21AD6-6CD5-4FC9-9AF6-EDF04DB4B56B}" type="pres">
      <dgm:prSet presAssocID="{51BE5CD9-C6E5-48BD-999C-A5ACBE36D749}" presName="spaceRect" presStyleCnt="0"/>
      <dgm:spPr/>
    </dgm:pt>
    <dgm:pt modelId="{FCF7195E-515D-4410-B0A0-8595BB2AFAAC}" type="pres">
      <dgm:prSet presAssocID="{51BE5CD9-C6E5-48BD-999C-A5ACBE36D749}" presName="parTx" presStyleLbl="revTx" presStyleIdx="2" presStyleCnt="5">
        <dgm:presLayoutVars>
          <dgm:chMax val="0"/>
          <dgm:chPref val="0"/>
        </dgm:presLayoutVars>
      </dgm:prSet>
      <dgm:spPr/>
      <dgm:t>
        <a:bodyPr/>
        <a:lstStyle/>
        <a:p>
          <a:endParaRPr lang="en-US"/>
        </a:p>
      </dgm:t>
    </dgm:pt>
    <dgm:pt modelId="{EC2E49EA-D13A-479C-9E9F-A25A26A2370F}" type="pres">
      <dgm:prSet presAssocID="{B1594460-F6B6-44EE-8D90-82656F3FA3D4}" presName="sibTrans" presStyleCnt="0"/>
      <dgm:spPr/>
    </dgm:pt>
    <dgm:pt modelId="{18B588A7-9C36-4ED0-A636-DC8ED9431435}" type="pres">
      <dgm:prSet presAssocID="{D5039224-4449-4589-9262-46231DCA631F}" presName="compNode" presStyleCnt="0"/>
      <dgm:spPr/>
    </dgm:pt>
    <dgm:pt modelId="{FB5DC87A-E971-4604-8CB2-03F78020D947}" type="pres">
      <dgm:prSet presAssocID="{D5039224-4449-4589-9262-46231DCA631F}" presName="bgRect" presStyleLbl="bgShp" presStyleIdx="3" presStyleCnt="5"/>
      <dgm:spPr/>
    </dgm:pt>
    <dgm:pt modelId="{35A338E4-C02A-493A-ABB0-209B7B9475A1}" type="pres">
      <dgm:prSet presAssocID="{D5039224-4449-4589-9262-46231DCA631F}"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Avocado"/>
        </a:ext>
      </dgm:extLst>
    </dgm:pt>
    <dgm:pt modelId="{8B5E0BA6-068C-465B-8632-78B2A0EAC30A}" type="pres">
      <dgm:prSet presAssocID="{D5039224-4449-4589-9262-46231DCA631F}" presName="spaceRect" presStyleCnt="0"/>
      <dgm:spPr/>
    </dgm:pt>
    <dgm:pt modelId="{F1316044-9D47-48A5-AC81-5FD0510B2E29}" type="pres">
      <dgm:prSet presAssocID="{D5039224-4449-4589-9262-46231DCA631F}" presName="parTx" presStyleLbl="revTx" presStyleIdx="3" presStyleCnt="5">
        <dgm:presLayoutVars>
          <dgm:chMax val="0"/>
          <dgm:chPref val="0"/>
        </dgm:presLayoutVars>
      </dgm:prSet>
      <dgm:spPr/>
      <dgm:t>
        <a:bodyPr/>
        <a:lstStyle/>
        <a:p>
          <a:endParaRPr lang="en-US"/>
        </a:p>
      </dgm:t>
    </dgm:pt>
    <dgm:pt modelId="{695EAB32-1877-4A7A-A346-95EC45978BDD}" type="pres">
      <dgm:prSet presAssocID="{0B3DFB1D-179E-4D69-A417-D03755F7FB8C}" presName="sibTrans" presStyleCnt="0"/>
      <dgm:spPr/>
    </dgm:pt>
    <dgm:pt modelId="{2A0FFA40-A2C9-43F2-BDE9-F22455CBFFB2}" type="pres">
      <dgm:prSet presAssocID="{0039916E-3DCD-4F7E-B415-2E61FB17D657}" presName="compNode" presStyleCnt="0"/>
      <dgm:spPr/>
    </dgm:pt>
    <dgm:pt modelId="{4D608977-F000-4EBE-A503-E720838FC2D5}" type="pres">
      <dgm:prSet presAssocID="{0039916E-3DCD-4F7E-B415-2E61FB17D657}" presName="bgRect" presStyleLbl="bgShp" presStyleIdx="4" presStyleCnt="5"/>
      <dgm:spPr/>
    </dgm:pt>
    <dgm:pt modelId="{1EF3A905-8049-4FF4-AC5A-B617225C3BEA}" type="pres">
      <dgm:prSet presAssocID="{0039916E-3DCD-4F7E-B415-2E61FB17D657}"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Danger"/>
        </a:ext>
      </dgm:extLst>
    </dgm:pt>
    <dgm:pt modelId="{C51E8C7C-511C-4DE3-A3C6-AD17D0562F6C}" type="pres">
      <dgm:prSet presAssocID="{0039916E-3DCD-4F7E-B415-2E61FB17D657}" presName="spaceRect" presStyleCnt="0"/>
      <dgm:spPr/>
    </dgm:pt>
    <dgm:pt modelId="{6A6F4F8E-A910-4B21-A992-C9D1BC358180}" type="pres">
      <dgm:prSet presAssocID="{0039916E-3DCD-4F7E-B415-2E61FB17D657}" presName="parTx" presStyleLbl="revTx" presStyleIdx="4" presStyleCnt="5">
        <dgm:presLayoutVars>
          <dgm:chMax val="0"/>
          <dgm:chPref val="0"/>
        </dgm:presLayoutVars>
      </dgm:prSet>
      <dgm:spPr/>
      <dgm:t>
        <a:bodyPr/>
        <a:lstStyle/>
        <a:p>
          <a:endParaRPr lang="en-US"/>
        </a:p>
      </dgm:t>
    </dgm:pt>
  </dgm:ptLst>
  <dgm:cxnLst>
    <dgm:cxn modelId="{54240EC9-0801-4E10-88AC-34A81F852BF4}" type="presOf" srcId="{D5039224-4449-4589-9262-46231DCA631F}" destId="{F1316044-9D47-48A5-AC81-5FD0510B2E29}" srcOrd="0" destOrd="0" presId="urn:microsoft.com/office/officeart/2018/2/layout/IconVerticalSolidList"/>
    <dgm:cxn modelId="{4CB9B550-741F-42D8-A60A-1F951F2F28E0}" srcId="{B780BBCE-AFB0-4940-8593-AF9C92DD8F70}" destId="{0039916E-3DCD-4F7E-B415-2E61FB17D657}" srcOrd="4" destOrd="0" parTransId="{9ED0362C-561E-4C2A-B0C5-5588629731DB}" sibTransId="{8F853248-63F0-482E-9E5B-51F329328878}"/>
    <dgm:cxn modelId="{D69AB852-65B5-4A56-933D-DE8F61F165BD}" type="presOf" srcId="{B780BBCE-AFB0-4940-8593-AF9C92DD8F70}" destId="{B31C21E5-A2BE-4CC7-95FA-42B42B57BA56}" srcOrd="0" destOrd="0" presId="urn:microsoft.com/office/officeart/2018/2/layout/IconVerticalSolidList"/>
    <dgm:cxn modelId="{A4666892-5A9D-4A04-B93D-60EB25DCD52E}" srcId="{B780BBCE-AFB0-4940-8593-AF9C92DD8F70}" destId="{04526499-84DA-4D58-9094-C0CA12EA7017}" srcOrd="0" destOrd="0" parTransId="{99EA51BD-8B7E-4C1A-945D-99A2B97B031F}" sibTransId="{31095FDA-20F0-4850-B671-C3C19DF4AA42}"/>
    <dgm:cxn modelId="{B4341046-D5F0-4146-A5D0-AD6EEF080694}" srcId="{B780BBCE-AFB0-4940-8593-AF9C92DD8F70}" destId="{51BE5CD9-C6E5-48BD-999C-A5ACBE36D749}" srcOrd="2" destOrd="0" parTransId="{FC7CE20B-ADAF-4301-A88E-40E8D6EDDB4C}" sibTransId="{B1594460-F6B6-44EE-8D90-82656F3FA3D4}"/>
    <dgm:cxn modelId="{E4BC84ED-9DB3-4F4B-BF50-A67578C6FA15}" srcId="{B780BBCE-AFB0-4940-8593-AF9C92DD8F70}" destId="{D5039224-4449-4589-9262-46231DCA631F}" srcOrd="3" destOrd="0" parTransId="{572EE4F0-FD10-4B27-B515-D5EF1AA1F1EC}" sibTransId="{0B3DFB1D-179E-4D69-A417-D03755F7FB8C}"/>
    <dgm:cxn modelId="{2F1CEA5C-7B97-4F46-A51A-93A761FE3669}" type="presOf" srcId="{0039916E-3DCD-4F7E-B415-2E61FB17D657}" destId="{6A6F4F8E-A910-4B21-A992-C9D1BC358180}" srcOrd="0" destOrd="0" presId="urn:microsoft.com/office/officeart/2018/2/layout/IconVerticalSolidList"/>
    <dgm:cxn modelId="{BA0EEB19-0435-43CE-A465-A18C4CB9AE9B}" type="presOf" srcId="{04526499-84DA-4D58-9094-C0CA12EA7017}" destId="{10E0DF9A-72DD-44E8-B5B1-311F7C19BFEF}" srcOrd="0" destOrd="0" presId="urn:microsoft.com/office/officeart/2018/2/layout/IconVerticalSolidList"/>
    <dgm:cxn modelId="{A5ACF849-4629-46AE-A1DF-DDA90B323D03}" type="presOf" srcId="{51BE5CD9-C6E5-48BD-999C-A5ACBE36D749}" destId="{FCF7195E-515D-4410-B0A0-8595BB2AFAAC}" srcOrd="0" destOrd="0" presId="urn:microsoft.com/office/officeart/2018/2/layout/IconVerticalSolidList"/>
    <dgm:cxn modelId="{084BA5DA-5301-420C-8EB1-B463847CF326}" srcId="{B780BBCE-AFB0-4940-8593-AF9C92DD8F70}" destId="{C16251C2-D11A-4C13-9E2F-5F294ED807EA}" srcOrd="1" destOrd="0" parTransId="{4E75F330-053B-43F4-8CDF-DA48E666A0AF}" sibTransId="{F873838A-B3F7-4643-AC3A-32F9E8892F42}"/>
    <dgm:cxn modelId="{DF88B7E7-F786-4254-91F5-EE20D655DF67}" type="presOf" srcId="{C16251C2-D11A-4C13-9E2F-5F294ED807EA}" destId="{2C499BB6-BA74-47D1-BE1F-4ABA92512A21}" srcOrd="0" destOrd="0" presId="urn:microsoft.com/office/officeart/2018/2/layout/IconVerticalSolidList"/>
    <dgm:cxn modelId="{93814912-06A1-475B-B7CB-37BFB40E9FA2}" type="presParOf" srcId="{B31C21E5-A2BE-4CC7-95FA-42B42B57BA56}" destId="{9A1D9209-AB84-48F1-8A03-4CDE26C388FA}" srcOrd="0" destOrd="0" presId="urn:microsoft.com/office/officeart/2018/2/layout/IconVerticalSolidList"/>
    <dgm:cxn modelId="{0613C1E1-52E7-46B5-898B-B730686E81D6}" type="presParOf" srcId="{9A1D9209-AB84-48F1-8A03-4CDE26C388FA}" destId="{30CA71D6-E6F4-46F3-BAA0-38AE7679503F}" srcOrd="0" destOrd="0" presId="urn:microsoft.com/office/officeart/2018/2/layout/IconVerticalSolidList"/>
    <dgm:cxn modelId="{194A838A-76F2-472E-8D52-B500065ABF78}" type="presParOf" srcId="{9A1D9209-AB84-48F1-8A03-4CDE26C388FA}" destId="{DF2D4CF0-6170-489C-8AC1-B240357E2A6B}" srcOrd="1" destOrd="0" presId="urn:microsoft.com/office/officeart/2018/2/layout/IconVerticalSolidList"/>
    <dgm:cxn modelId="{D27D992B-55F8-4FF1-B424-EDCA65D52F99}" type="presParOf" srcId="{9A1D9209-AB84-48F1-8A03-4CDE26C388FA}" destId="{80A643F0-C9D4-4734-A952-628EA46CC7DB}" srcOrd="2" destOrd="0" presId="urn:microsoft.com/office/officeart/2018/2/layout/IconVerticalSolidList"/>
    <dgm:cxn modelId="{1B539759-3E62-4A11-B790-375584327932}" type="presParOf" srcId="{9A1D9209-AB84-48F1-8A03-4CDE26C388FA}" destId="{10E0DF9A-72DD-44E8-B5B1-311F7C19BFEF}" srcOrd="3" destOrd="0" presId="urn:microsoft.com/office/officeart/2018/2/layout/IconVerticalSolidList"/>
    <dgm:cxn modelId="{6B5ECD94-57E2-490D-A99B-06CB74A52ECB}" type="presParOf" srcId="{B31C21E5-A2BE-4CC7-95FA-42B42B57BA56}" destId="{49782107-EE97-4B1A-B578-A564101823B2}" srcOrd="1" destOrd="0" presId="urn:microsoft.com/office/officeart/2018/2/layout/IconVerticalSolidList"/>
    <dgm:cxn modelId="{AE1AEA62-065E-4F1E-88DA-F2C32B8750FB}" type="presParOf" srcId="{B31C21E5-A2BE-4CC7-95FA-42B42B57BA56}" destId="{CB67BF01-B926-4667-BDAE-8E82567ED34A}" srcOrd="2" destOrd="0" presId="urn:microsoft.com/office/officeart/2018/2/layout/IconVerticalSolidList"/>
    <dgm:cxn modelId="{35E43C6B-8774-409A-81BE-C1A0C77C733B}" type="presParOf" srcId="{CB67BF01-B926-4667-BDAE-8E82567ED34A}" destId="{A02C6947-9BD9-41D4-9A33-986187313297}" srcOrd="0" destOrd="0" presId="urn:microsoft.com/office/officeart/2018/2/layout/IconVerticalSolidList"/>
    <dgm:cxn modelId="{243B5680-1AC6-4CFC-87CC-50AB20AC8341}" type="presParOf" srcId="{CB67BF01-B926-4667-BDAE-8E82567ED34A}" destId="{84601160-A49E-454B-A007-C6FB2977C0BB}" srcOrd="1" destOrd="0" presId="urn:microsoft.com/office/officeart/2018/2/layout/IconVerticalSolidList"/>
    <dgm:cxn modelId="{25262D89-C67B-4F8A-883F-CDB3ECCB2F09}" type="presParOf" srcId="{CB67BF01-B926-4667-BDAE-8E82567ED34A}" destId="{E2574358-63D6-40CD-B973-89CEA9130050}" srcOrd="2" destOrd="0" presId="urn:microsoft.com/office/officeart/2018/2/layout/IconVerticalSolidList"/>
    <dgm:cxn modelId="{EF99E56F-B316-4E17-BFC3-6319C35FCCAA}" type="presParOf" srcId="{CB67BF01-B926-4667-BDAE-8E82567ED34A}" destId="{2C499BB6-BA74-47D1-BE1F-4ABA92512A21}" srcOrd="3" destOrd="0" presId="urn:microsoft.com/office/officeart/2018/2/layout/IconVerticalSolidList"/>
    <dgm:cxn modelId="{A7481016-1969-482B-A4B3-432A1E743052}" type="presParOf" srcId="{B31C21E5-A2BE-4CC7-95FA-42B42B57BA56}" destId="{727A2A0B-DC22-44BA-97D3-155F2FF314D0}" srcOrd="3" destOrd="0" presId="urn:microsoft.com/office/officeart/2018/2/layout/IconVerticalSolidList"/>
    <dgm:cxn modelId="{41880150-3809-4DBD-A616-960A7CA5F887}" type="presParOf" srcId="{B31C21E5-A2BE-4CC7-95FA-42B42B57BA56}" destId="{62FF138D-2906-4EF7-8B3B-96280EBD5285}" srcOrd="4" destOrd="0" presId="urn:microsoft.com/office/officeart/2018/2/layout/IconVerticalSolidList"/>
    <dgm:cxn modelId="{8D5CBE0C-C877-4374-A341-F5D6C3FDCF0C}" type="presParOf" srcId="{62FF138D-2906-4EF7-8B3B-96280EBD5285}" destId="{909E8433-2283-4967-9B11-F039EE64C11B}" srcOrd="0" destOrd="0" presId="urn:microsoft.com/office/officeart/2018/2/layout/IconVerticalSolidList"/>
    <dgm:cxn modelId="{74D4A0D3-6313-4C5E-B160-D0B44F3603CE}" type="presParOf" srcId="{62FF138D-2906-4EF7-8B3B-96280EBD5285}" destId="{3797DC4D-9EF3-4EFA-993B-ADFA648CDCDA}" srcOrd="1" destOrd="0" presId="urn:microsoft.com/office/officeart/2018/2/layout/IconVerticalSolidList"/>
    <dgm:cxn modelId="{D2650CCD-C361-48DD-A4AA-B4E52C435DE4}" type="presParOf" srcId="{62FF138D-2906-4EF7-8B3B-96280EBD5285}" destId="{14E21AD6-6CD5-4FC9-9AF6-EDF04DB4B56B}" srcOrd="2" destOrd="0" presId="urn:microsoft.com/office/officeart/2018/2/layout/IconVerticalSolidList"/>
    <dgm:cxn modelId="{F2E074FE-F39C-4C1A-BFA9-3B5C25B0253C}" type="presParOf" srcId="{62FF138D-2906-4EF7-8B3B-96280EBD5285}" destId="{FCF7195E-515D-4410-B0A0-8595BB2AFAAC}" srcOrd="3" destOrd="0" presId="urn:microsoft.com/office/officeart/2018/2/layout/IconVerticalSolidList"/>
    <dgm:cxn modelId="{9990E3BE-BE3B-4243-A670-99AA1D9D69B7}" type="presParOf" srcId="{B31C21E5-A2BE-4CC7-95FA-42B42B57BA56}" destId="{EC2E49EA-D13A-479C-9E9F-A25A26A2370F}" srcOrd="5" destOrd="0" presId="urn:microsoft.com/office/officeart/2018/2/layout/IconVerticalSolidList"/>
    <dgm:cxn modelId="{CBE0404B-A5BC-4975-B12E-03040147BB80}" type="presParOf" srcId="{B31C21E5-A2BE-4CC7-95FA-42B42B57BA56}" destId="{18B588A7-9C36-4ED0-A636-DC8ED9431435}" srcOrd="6" destOrd="0" presId="urn:microsoft.com/office/officeart/2018/2/layout/IconVerticalSolidList"/>
    <dgm:cxn modelId="{342925C5-FD80-4878-BE3F-C2E738C036C4}" type="presParOf" srcId="{18B588A7-9C36-4ED0-A636-DC8ED9431435}" destId="{FB5DC87A-E971-4604-8CB2-03F78020D947}" srcOrd="0" destOrd="0" presId="urn:microsoft.com/office/officeart/2018/2/layout/IconVerticalSolidList"/>
    <dgm:cxn modelId="{FF45FE12-61FD-43C9-ABC9-3520A7F5C3A0}" type="presParOf" srcId="{18B588A7-9C36-4ED0-A636-DC8ED9431435}" destId="{35A338E4-C02A-493A-ABB0-209B7B9475A1}" srcOrd="1" destOrd="0" presId="urn:microsoft.com/office/officeart/2018/2/layout/IconVerticalSolidList"/>
    <dgm:cxn modelId="{E23CC2DA-AC3B-4E37-BC38-ED2069002324}" type="presParOf" srcId="{18B588A7-9C36-4ED0-A636-DC8ED9431435}" destId="{8B5E0BA6-068C-465B-8632-78B2A0EAC30A}" srcOrd="2" destOrd="0" presId="urn:microsoft.com/office/officeart/2018/2/layout/IconVerticalSolidList"/>
    <dgm:cxn modelId="{E90BECFD-8820-41AA-83A2-634EEF43FC44}" type="presParOf" srcId="{18B588A7-9C36-4ED0-A636-DC8ED9431435}" destId="{F1316044-9D47-48A5-AC81-5FD0510B2E29}" srcOrd="3" destOrd="0" presId="urn:microsoft.com/office/officeart/2018/2/layout/IconVerticalSolidList"/>
    <dgm:cxn modelId="{F997F3C2-C765-4DA7-A159-0DABE8F11C10}" type="presParOf" srcId="{B31C21E5-A2BE-4CC7-95FA-42B42B57BA56}" destId="{695EAB32-1877-4A7A-A346-95EC45978BDD}" srcOrd="7" destOrd="0" presId="urn:microsoft.com/office/officeart/2018/2/layout/IconVerticalSolidList"/>
    <dgm:cxn modelId="{98D24431-4AFC-484A-9C57-7B5562FD896F}" type="presParOf" srcId="{B31C21E5-A2BE-4CC7-95FA-42B42B57BA56}" destId="{2A0FFA40-A2C9-43F2-BDE9-F22455CBFFB2}" srcOrd="8" destOrd="0" presId="urn:microsoft.com/office/officeart/2018/2/layout/IconVerticalSolidList"/>
    <dgm:cxn modelId="{B2456353-CB4D-43CB-A55F-A39AACACF346}" type="presParOf" srcId="{2A0FFA40-A2C9-43F2-BDE9-F22455CBFFB2}" destId="{4D608977-F000-4EBE-A503-E720838FC2D5}" srcOrd="0" destOrd="0" presId="urn:microsoft.com/office/officeart/2018/2/layout/IconVerticalSolidList"/>
    <dgm:cxn modelId="{3F05613A-EF6E-4A95-8D86-FBC5EE04432B}" type="presParOf" srcId="{2A0FFA40-A2C9-43F2-BDE9-F22455CBFFB2}" destId="{1EF3A905-8049-4FF4-AC5A-B617225C3BEA}" srcOrd="1" destOrd="0" presId="urn:microsoft.com/office/officeart/2018/2/layout/IconVerticalSolidList"/>
    <dgm:cxn modelId="{54724827-2A5B-4DC1-B7C4-7665C86D3E85}" type="presParOf" srcId="{2A0FFA40-A2C9-43F2-BDE9-F22455CBFFB2}" destId="{C51E8C7C-511C-4DE3-A3C6-AD17D0562F6C}" srcOrd="2" destOrd="0" presId="urn:microsoft.com/office/officeart/2018/2/layout/IconVerticalSolidList"/>
    <dgm:cxn modelId="{896B764C-D338-4D8E-BFC7-DB489AF2A3E4}" type="presParOf" srcId="{2A0FFA40-A2C9-43F2-BDE9-F22455CBFFB2}" destId="{6A6F4F8E-A910-4B21-A992-C9D1BC35818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7387E4-34AC-415C-9EF5-92A83DAE21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ABD006F-8E67-4BBF-AF7C-27FDF24E209E}">
      <dgm:prSet/>
      <dgm:spPr/>
      <dgm:t>
        <a:bodyPr/>
        <a:lstStyle/>
        <a:p>
          <a:r>
            <a:rPr lang="en-US"/>
            <a:t>Sound wave frequency  is measured in waves per second, or </a:t>
          </a:r>
          <a:r>
            <a:rPr lang="en-US" b="1"/>
            <a:t>hertz (Hz). </a:t>
          </a:r>
          <a:endParaRPr lang="en-US"/>
        </a:p>
      </dgm:t>
    </dgm:pt>
    <dgm:pt modelId="{BDADD1C4-0CCD-42EE-ACEC-274BB62D8F33}" type="parTrans" cxnId="{826B3BA4-C743-48DE-8540-ABECCD9BB061}">
      <dgm:prSet/>
      <dgm:spPr/>
      <dgm:t>
        <a:bodyPr/>
        <a:lstStyle/>
        <a:p>
          <a:endParaRPr lang="en-US"/>
        </a:p>
      </dgm:t>
    </dgm:pt>
    <dgm:pt modelId="{2B578FFA-D9D9-4B48-9964-9FD01430C440}" type="sibTrans" cxnId="{826B3BA4-C743-48DE-8540-ABECCD9BB061}">
      <dgm:prSet/>
      <dgm:spPr/>
      <dgm:t>
        <a:bodyPr/>
        <a:lstStyle/>
        <a:p>
          <a:endParaRPr lang="en-US"/>
        </a:p>
      </dgm:t>
    </dgm:pt>
    <dgm:pt modelId="{312AA608-568F-430A-8D32-24F757DD7285}">
      <dgm:prSet/>
      <dgm:spPr/>
      <dgm:t>
        <a:bodyPr/>
        <a:lstStyle/>
        <a:p>
          <a:r>
            <a:rPr lang="en-US"/>
            <a:t>The average human ear can hear sounds over the frequency range of 20–20,000 Hz. </a:t>
          </a:r>
        </a:p>
      </dgm:t>
    </dgm:pt>
    <dgm:pt modelId="{21113F1B-2AB9-4979-828A-0BDF222BFB23}" type="parTrans" cxnId="{FCFF230F-21C4-40C5-83DF-A71FCA7B82F9}">
      <dgm:prSet/>
      <dgm:spPr/>
      <dgm:t>
        <a:bodyPr/>
        <a:lstStyle/>
        <a:p>
          <a:endParaRPr lang="en-US"/>
        </a:p>
      </dgm:t>
    </dgm:pt>
    <dgm:pt modelId="{5C3DB35A-18F1-4D24-A5D5-3F23F208FA5D}" type="sibTrans" cxnId="{FCFF230F-21C4-40C5-83DF-A71FCA7B82F9}">
      <dgm:prSet/>
      <dgm:spPr/>
      <dgm:t>
        <a:bodyPr/>
        <a:lstStyle/>
        <a:p>
          <a:endParaRPr lang="en-US"/>
        </a:p>
      </dgm:t>
    </dgm:pt>
    <dgm:pt modelId="{94247BDC-3AD7-4503-A97F-5E5952D97F2C}" type="pres">
      <dgm:prSet presAssocID="{4B7387E4-34AC-415C-9EF5-92A83DAE2184}" presName="root" presStyleCnt="0">
        <dgm:presLayoutVars>
          <dgm:dir/>
          <dgm:resizeHandles val="exact"/>
        </dgm:presLayoutVars>
      </dgm:prSet>
      <dgm:spPr/>
      <dgm:t>
        <a:bodyPr/>
        <a:lstStyle/>
        <a:p>
          <a:endParaRPr lang="en-US"/>
        </a:p>
      </dgm:t>
    </dgm:pt>
    <dgm:pt modelId="{B0138ED3-114A-4177-84C5-489AD6889815}" type="pres">
      <dgm:prSet presAssocID="{4ABD006F-8E67-4BBF-AF7C-27FDF24E209E}" presName="compNode" presStyleCnt="0"/>
      <dgm:spPr/>
    </dgm:pt>
    <dgm:pt modelId="{E26A78F4-135A-4778-A2DE-98784290E409}" type="pres">
      <dgm:prSet presAssocID="{4ABD006F-8E67-4BBF-AF7C-27FDF24E209E}" presName="bgRect" presStyleLbl="bgShp" presStyleIdx="0" presStyleCnt="2"/>
      <dgm:spPr/>
    </dgm:pt>
    <dgm:pt modelId="{5445998E-5045-4FFF-9426-F37543A7E5E9}" type="pres">
      <dgm:prSet presAssocID="{4ABD006F-8E67-4BBF-AF7C-27FDF24E209E}" presName="iconRect" presStyleLbl="node1" presStyleIdx="0" presStyleCnt="2"/>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Voice"/>
        </a:ext>
      </dgm:extLst>
    </dgm:pt>
    <dgm:pt modelId="{F6A9C568-B5FB-40F5-ACDD-4D7D701BDC4D}" type="pres">
      <dgm:prSet presAssocID="{4ABD006F-8E67-4BBF-AF7C-27FDF24E209E}" presName="spaceRect" presStyleCnt="0"/>
      <dgm:spPr/>
    </dgm:pt>
    <dgm:pt modelId="{87CDF01B-14BD-4BCD-8B81-3819E30953AA}" type="pres">
      <dgm:prSet presAssocID="{4ABD006F-8E67-4BBF-AF7C-27FDF24E209E}" presName="parTx" presStyleLbl="revTx" presStyleIdx="0" presStyleCnt="2">
        <dgm:presLayoutVars>
          <dgm:chMax val="0"/>
          <dgm:chPref val="0"/>
        </dgm:presLayoutVars>
      </dgm:prSet>
      <dgm:spPr/>
      <dgm:t>
        <a:bodyPr/>
        <a:lstStyle/>
        <a:p>
          <a:endParaRPr lang="en-US"/>
        </a:p>
      </dgm:t>
    </dgm:pt>
    <dgm:pt modelId="{20F49972-B571-45D0-9D44-BE4B0DBC7C76}" type="pres">
      <dgm:prSet presAssocID="{2B578FFA-D9D9-4B48-9964-9FD01430C440}" presName="sibTrans" presStyleCnt="0"/>
      <dgm:spPr/>
    </dgm:pt>
    <dgm:pt modelId="{EC886F20-D63A-4902-9876-FF99944BDBDF}" type="pres">
      <dgm:prSet presAssocID="{312AA608-568F-430A-8D32-24F757DD7285}" presName="compNode" presStyleCnt="0"/>
      <dgm:spPr/>
    </dgm:pt>
    <dgm:pt modelId="{17AEC8EF-CF44-4EB0-9640-5218F95BD31E}" type="pres">
      <dgm:prSet presAssocID="{312AA608-568F-430A-8D32-24F757DD7285}" presName="bgRect" presStyleLbl="bgShp" presStyleIdx="1" presStyleCnt="2"/>
      <dgm:spPr/>
    </dgm:pt>
    <dgm:pt modelId="{2DF43A0D-5D43-4606-862C-852B1BF79CB4}" type="pres">
      <dgm:prSet presAssocID="{312AA608-568F-430A-8D32-24F757DD728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Ringer"/>
        </a:ext>
      </dgm:extLst>
    </dgm:pt>
    <dgm:pt modelId="{B2AEEB90-5BBC-4651-80A9-D2EC54D083BA}" type="pres">
      <dgm:prSet presAssocID="{312AA608-568F-430A-8D32-24F757DD7285}" presName="spaceRect" presStyleCnt="0"/>
      <dgm:spPr/>
    </dgm:pt>
    <dgm:pt modelId="{C96C36EF-2296-45CD-BCF0-9931E98667F1}" type="pres">
      <dgm:prSet presAssocID="{312AA608-568F-430A-8D32-24F757DD7285}" presName="parTx" presStyleLbl="revTx" presStyleIdx="1" presStyleCnt="2">
        <dgm:presLayoutVars>
          <dgm:chMax val="0"/>
          <dgm:chPref val="0"/>
        </dgm:presLayoutVars>
      </dgm:prSet>
      <dgm:spPr/>
      <dgm:t>
        <a:bodyPr/>
        <a:lstStyle/>
        <a:p>
          <a:endParaRPr lang="en-US"/>
        </a:p>
      </dgm:t>
    </dgm:pt>
  </dgm:ptLst>
  <dgm:cxnLst>
    <dgm:cxn modelId="{FCFF230F-21C4-40C5-83DF-A71FCA7B82F9}" srcId="{4B7387E4-34AC-415C-9EF5-92A83DAE2184}" destId="{312AA608-568F-430A-8D32-24F757DD7285}" srcOrd="1" destOrd="0" parTransId="{21113F1B-2AB9-4979-828A-0BDF222BFB23}" sibTransId="{5C3DB35A-18F1-4D24-A5D5-3F23F208FA5D}"/>
    <dgm:cxn modelId="{826B3BA4-C743-48DE-8540-ABECCD9BB061}" srcId="{4B7387E4-34AC-415C-9EF5-92A83DAE2184}" destId="{4ABD006F-8E67-4BBF-AF7C-27FDF24E209E}" srcOrd="0" destOrd="0" parTransId="{BDADD1C4-0CCD-42EE-ACEC-274BB62D8F33}" sibTransId="{2B578FFA-D9D9-4B48-9964-9FD01430C440}"/>
    <dgm:cxn modelId="{2827ACE5-738C-43FD-9548-205A2976EF9D}" type="presOf" srcId="{312AA608-568F-430A-8D32-24F757DD7285}" destId="{C96C36EF-2296-45CD-BCF0-9931E98667F1}" srcOrd="0" destOrd="0" presId="urn:microsoft.com/office/officeart/2018/2/layout/IconVerticalSolidList"/>
    <dgm:cxn modelId="{CBA3D809-4CB4-4AF1-B061-BC808B21FB8C}" type="presOf" srcId="{4ABD006F-8E67-4BBF-AF7C-27FDF24E209E}" destId="{87CDF01B-14BD-4BCD-8B81-3819E30953AA}" srcOrd="0" destOrd="0" presId="urn:microsoft.com/office/officeart/2018/2/layout/IconVerticalSolidList"/>
    <dgm:cxn modelId="{B459422B-E8B7-435B-8C56-F43B68E14E69}" type="presOf" srcId="{4B7387E4-34AC-415C-9EF5-92A83DAE2184}" destId="{94247BDC-3AD7-4503-A97F-5E5952D97F2C}" srcOrd="0" destOrd="0" presId="urn:microsoft.com/office/officeart/2018/2/layout/IconVerticalSolidList"/>
    <dgm:cxn modelId="{ECD85C18-FEC6-49A9-A5C6-946415D00394}" type="presParOf" srcId="{94247BDC-3AD7-4503-A97F-5E5952D97F2C}" destId="{B0138ED3-114A-4177-84C5-489AD6889815}" srcOrd="0" destOrd="0" presId="urn:microsoft.com/office/officeart/2018/2/layout/IconVerticalSolidList"/>
    <dgm:cxn modelId="{B62DDC58-24CD-45B9-A01B-F28D490A6E77}" type="presParOf" srcId="{B0138ED3-114A-4177-84C5-489AD6889815}" destId="{E26A78F4-135A-4778-A2DE-98784290E409}" srcOrd="0" destOrd="0" presId="urn:microsoft.com/office/officeart/2018/2/layout/IconVerticalSolidList"/>
    <dgm:cxn modelId="{99D73ACE-6CD3-42C0-A1B7-73FE88ED9222}" type="presParOf" srcId="{B0138ED3-114A-4177-84C5-489AD6889815}" destId="{5445998E-5045-4FFF-9426-F37543A7E5E9}" srcOrd="1" destOrd="0" presId="urn:microsoft.com/office/officeart/2018/2/layout/IconVerticalSolidList"/>
    <dgm:cxn modelId="{9FCD9A63-655B-429A-A8D5-1E4A1DDF64C9}" type="presParOf" srcId="{B0138ED3-114A-4177-84C5-489AD6889815}" destId="{F6A9C568-B5FB-40F5-ACDD-4D7D701BDC4D}" srcOrd="2" destOrd="0" presId="urn:microsoft.com/office/officeart/2018/2/layout/IconVerticalSolidList"/>
    <dgm:cxn modelId="{C9BCA692-6F42-4659-A04B-D66EA0AAA758}" type="presParOf" srcId="{B0138ED3-114A-4177-84C5-489AD6889815}" destId="{87CDF01B-14BD-4BCD-8B81-3819E30953AA}" srcOrd="3" destOrd="0" presId="urn:microsoft.com/office/officeart/2018/2/layout/IconVerticalSolidList"/>
    <dgm:cxn modelId="{06FBA8D2-152A-44D6-843F-13F9F091FD11}" type="presParOf" srcId="{94247BDC-3AD7-4503-A97F-5E5952D97F2C}" destId="{20F49972-B571-45D0-9D44-BE4B0DBC7C76}" srcOrd="1" destOrd="0" presId="urn:microsoft.com/office/officeart/2018/2/layout/IconVerticalSolidList"/>
    <dgm:cxn modelId="{52A316D6-4AC5-47A3-8EF3-0FDBE8645EF6}" type="presParOf" srcId="{94247BDC-3AD7-4503-A97F-5E5952D97F2C}" destId="{EC886F20-D63A-4902-9876-FF99944BDBDF}" srcOrd="2" destOrd="0" presId="urn:microsoft.com/office/officeart/2018/2/layout/IconVerticalSolidList"/>
    <dgm:cxn modelId="{CC647C61-F3A6-49FA-A0BD-403E51EFBD84}" type="presParOf" srcId="{EC886F20-D63A-4902-9876-FF99944BDBDF}" destId="{17AEC8EF-CF44-4EB0-9640-5218F95BD31E}" srcOrd="0" destOrd="0" presId="urn:microsoft.com/office/officeart/2018/2/layout/IconVerticalSolidList"/>
    <dgm:cxn modelId="{A44C48BC-CC4D-4D5F-8A8C-C9CAC8139DEF}" type="presParOf" srcId="{EC886F20-D63A-4902-9876-FF99944BDBDF}" destId="{2DF43A0D-5D43-4606-862C-852B1BF79CB4}" srcOrd="1" destOrd="0" presId="urn:microsoft.com/office/officeart/2018/2/layout/IconVerticalSolidList"/>
    <dgm:cxn modelId="{A313D7C5-92FA-430B-9BE9-B922BC80B130}" type="presParOf" srcId="{EC886F20-D63A-4902-9876-FF99944BDBDF}" destId="{B2AEEB90-5BBC-4651-80A9-D2EC54D083BA}" srcOrd="2" destOrd="0" presId="urn:microsoft.com/office/officeart/2018/2/layout/IconVerticalSolidList"/>
    <dgm:cxn modelId="{09224A99-F9BB-4253-B0A9-189F709936C7}" type="presParOf" srcId="{EC886F20-D63A-4902-9876-FF99944BDBDF}" destId="{C96C36EF-2296-45CD-BCF0-9931E98667F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585EC4-14F9-49DB-A0E7-13B958A0FD4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0CC8CBF-0CD9-4851-A57B-871F79E0B951}">
      <dgm:prSet/>
      <dgm:spPr/>
      <dgm:t>
        <a:bodyPr/>
        <a:lstStyle/>
        <a:p>
          <a:r>
            <a:rPr lang="en-US"/>
            <a:t>The axons of ganglion cells merged together to make up the </a:t>
          </a:r>
          <a:r>
            <a:rPr lang="en-US" b="1" i="1" u="sng"/>
            <a:t>optic nerve.</a:t>
          </a:r>
          <a:endParaRPr lang="en-US"/>
        </a:p>
      </dgm:t>
    </dgm:pt>
    <dgm:pt modelId="{8C6469D8-9B45-4D1B-9122-FA2A5C2E74C8}" type="parTrans" cxnId="{30744BBF-89A0-4EEF-ADFB-304FA03C6814}">
      <dgm:prSet/>
      <dgm:spPr/>
      <dgm:t>
        <a:bodyPr/>
        <a:lstStyle/>
        <a:p>
          <a:endParaRPr lang="en-US"/>
        </a:p>
      </dgm:t>
    </dgm:pt>
    <dgm:pt modelId="{4901EB7F-03E9-4238-8460-C6B363F4D6D4}" type="sibTrans" cxnId="{30744BBF-89A0-4EEF-ADFB-304FA03C6814}">
      <dgm:prSet/>
      <dgm:spPr/>
      <dgm:t>
        <a:bodyPr/>
        <a:lstStyle/>
        <a:p>
          <a:endParaRPr lang="en-US"/>
        </a:p>
      </dgm:t>
    </dgm:pt>
    <dgm:pt modelId="{2D7C7BA8-7770-4E0E-A122-17224C920CA9}">
      <dgm:prSet/>
      <dgm:spPr/>
      <dgm:t>
        <a:bodyPr/>
        <a:lstStyle/>
        <a:p>
          <a:r>
            <a:rPr lang="en-US"/>
            <a:t>Ganglion cells fire action potentials that travel down their axons or down the optic nerve to the CNS. </a:t>
          </a:r>
        </a:p>
      </dgm:t>
    </dgm:pt>
    <dgm:pt modelId="{05AF6352-9F14-46A2-8CDA-32E87DD5F2BB}" type="parTrans" cxnId="{4E3D3E62-72FA-45CD-B295-FF4EB14DE532}">
      <dgm:prSet/>
      <dgm:spPr/>
      <dgm:t>
        <a:bodyPr/>
        <a:lstStyle/>
        <a:p>
          <a:endParaRPr lang="en-US"/>
        </a:p>
      </dgm:t>
    </dgm:pt>
    <dgm:pt modelId="{068E154C-76B6-448F-853B-15FBC4CEFE39}" type="sibTrans" cxnId="{4E3D3E62-72FA-45CD-B295-FF4EB14DE532}">
      <dgm:prSet/>
      <dgm:spPr/>
      <dgm:t>
        <a:bodyPr/>
        <a:lstStyle/>
        <a:p>
          <a:endParaRPr lang="en-US"/>
        </a:p>
      </dgm:t>
    </dgm:pt>
    <dgm:pt modelId="{ABCCA4A6-FD18-4B11-8886-E01719C789A2}">
      <dgm:prSet/>
      <dgm:spPr/>
      <dgm:t>
        <a:bodyPr/>
        <a:lstStyle/>
        <a:p>
          <a:r>
            <a:rPr lang="en-US"/>
            <a:t>The optic nerves from each eye approaches the optic chiasm where they enter the brain. </a:t>
          </a:r>
        </a:p>
      </dgm:t>
    </dgm:pt>
    <dgm:pt modelId="{B35C5EDE-FEF6-4C37-8334-0E114D06D2F1}" type="parTrans" cxnId="{BE920D6A-40F9-4548-9CBC-0F749135E2B5}">
      <dgm:prSet/>
      <dgm:spPr/>
      <dgm:t>
        <a:bodyPr/>
        <a:lstStyle/>
        <a:p>
          <a:endParaRPr lang="en-US"/>
        </a:p>
      </dgm:t>
    </dgm:pt>
    <dgm:pt modelId="{704E0D0B-D011-4EDA-90AF-26255B0B5C9D}" type="sibTrans" cxnId="{BE920D6A-40F9-4548-9CBC-0F749135E2B5}">
      <dgm:prSet/>
      <dgm:spPr/>
      <dgm:t>
        <a:bodyPr/>
        <a:lstStyle/>
        <a:p>
          <a:endParaRPr lang="en-US"/>
        </a:p>
      </dgm:t>
    </dgm:pt>
    <dgm:pt modelId="{DEE2BFDD-53EE-4C19-9366-502B8D54108F}" type="pres">
      <dgm:prSet presAssocID="{AA585EC4-14F9-49DB-A0E7-13B958A0FD4C}" presName="root" presStyleCnt="0">
        <dgm:presLayoutVars>
          <dgm:dir/>
          <dgm:resizeHandles val="exact"/>
        </dgm:presLayoutVars>
      </dgm:prSet>
      <dgm:spPr/>
      <dgm:t>
        <a:bodyPr/>
        <a:lstStyle/>
        <a:p>
          <a:endParaRPr lang="en-US"/>
        </a:p>
      </dgm:t>
    </dgm:pt>
    <dgm:pt modelId="{A28B2F10-0046-4F21-B146-8EE00FF14132}" type="pres">
      <dgm:prSet presAssocID="{B0CC8CBF-0CD9-4851-A57B-871F79E0B951}" presName="compNode" presStyleCnt="0"/>
      <dgm:spPr/>
    </dgm:pt>
    <dgm:pt modelId="{F3A4D397-56B7-4F14-8533-0D1895E3C484}" type="pres">
      <dgm:prSet presAssocID="{B0CC8CBF-0CD9-4851-A57B-871F79E0B951}" presName="bgRect" presStyleLbl="bgShp" presStyleIdx="0" presStyleCnt="3"/>
      <dgm:spPr/>
    </dgm:pt>
    <dgm:pt modelId="{94787252-92F4-4DA9-ABB7-201BCDB9FD43}" type="pres">
      <dgm:prSet presAssocID="{B0CC8CBF-0CD9-4851-A57B-871F79E0B9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aterpillar"/>
        </a:ext>
      </dgm:extLst>
    </dgm:pt>
    <dgm:pt modelId="{816B0DFC-C27C-4A37-85DD-C16CF41986FC}" type="pres">
      <dgm:prSet presAssocID="{B0CC8CBF-0CD9-4851-A57B-871F79E0B951}" presName="spaceRect" presStyleCnt="0"/>
      <dgm:spPr/>
    </dgm:pt>
    <dgm:pt modelId="{6476A87E-EF74-42DD-8987-59B145B5419D}" type="pres">
      <dgm:prSet presAssocID="{B0CC8CBF-0CD9-4851-A57B-871F79E0B951}" presName="parTx" presStyleLbl="revTx" presStyleIdx="0" presStyleCnt="3">
        <dgm:presLayoutVars>
          <dgm:chMax val="0"/>
          <dgm:chPref val="0"/>
        </dgm:presLayoutVars>
      </dgm:prSet>
      <dgm:spPr/>
      <dgm:t>
        <a:bodyPr/>
        <a:lstStyle/>
        <a:p>
          <a:endParaRPr lang="en-US"/>
        </a:p>
      </dgm:t>
    </dgm:pt>
    <dgm:pt modelId="{09D567E6-24CD-49BB-84E0-44D283A50B6F}" type="pres">
      <dgm:prSet presAssocID="{4901EB7F-03E9-4238-8460-C6B363F4D6D4}" presName="sibTrans" presStyleCnt="0"/>
      <dgm:spPr/>
    </dgm:pt>
    <dgm:pt modelId="{3C2BE1FA-19C4-4353-92DF-E41A15F2837D}" type="pres">
      <dgm:prSet presAssocID="{2D7C7BA8-7770-4E0E-A122-17224C920CA9}" presName="compNode" presStyleCnt="0"/>
      <dgm:spPr/>
    </dgm:pt>
    <dgm:pt modelId="{2E951414-8899-4813-83E9-A2BFEBD8C81D}" type="pres">
      <dgm:prSet presAssocID="{2D7C7BA8-7770-4E0E-A122-17224C920CA9}" presName="bgRect" presStyleLbl="bgShp" presStyleIdx="1" presStyleCnt="3"/>
      <dgm:spPr/>
    </dgm:pt>
    <dgm:pt modelId="{F81F7B4A-B19D-4DA1-820B-DF79E8A2F309}" type="pres">
      <dgm:prSet presAssocID="{2D7C7BA8-7770-4E0E-A122-17224C920C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kull"/>
        </a:ext>
      </dgm:extLst>
    </dgm:pt>
    <dgm:pt modelId="{739BD8BF-325D-4FA6-8C91-6925B9BB1C10}" type="pres">
      <dgm:prSet presAssocID="{2D7C7BA8-7770-4E0E-A122-17224C920CA9}" presName="spaceRect" presStyleCnt="0"/>
      <dgm:spPr/>
    </dgm:pt>
    <dgm:pt modelId="{FF5B85CD-5120-4EC2-94B1-F9EAD258A7CE}" type="pres">
      <dgm:prSet presAssocID="{2D7C7BA8-7770-4E0E-A122-17224C920CA9}" presName="parTx" presStyleLbl="revTx" presStyleIdx="1" presStyleCnt="3">
        <dgm:presLayoutVars>
          <dgm:chMax val="0"/>
          <dgm:chPref val="0"/>
        </dgm:presLayoutVars>
      </dgm:prSet>
      <dgm:spPr/>
      <dgm:t>
        <a:bodyPr/>
        <a:lstStyle/>
        <a:p>
          <a:endParaRPr lang="en-US"/>
        </a:p>
      </dgm:t>
    </dgm:pt>
    <dgm:pt modelId="{DC7068A9-6B8D-4E6B-AB6C-B190E5551F15}" type="pres">
      <dgm:prSet presAssocID="{068E154C-76B6-448F-853B-15FBC4CEFE39}" presName="sibTrans" presStyleCnt="0"/>
      <dgm:spPr/>
    </dgm:pt>
    <dgm:pt modelId="{3B6B81E8-14A4-47A1-A6D0-FEBBE2651980}" type="pres">
      <dgm:prSet presAssocID="{ABCCA4A6-FD18-4B11-8886-E01719C789A2}" presName="compNode" presStyleCnt="0"/>
      <dgm:spPr/>
    </dgm:pt>
    <dgm:pt modelId="{4D8A0262-ADC2-49B9-B565-39C333D32486}" type="pres">
      <dgm:prSet presAssocID="{ABCCA4A6-FD18-4B11-8886-E01719C789A2}" presName="bgRect" presStyleLbl="bgShp" presStyleIdx="2" presStyleCnt="3"/>
      <dgm:spPr>
        <a:solidFill>
          <a:srgbClr val="00B050"/>
        </a:solidFill>
      </dgm:spPr>
    </dgm:pt>
    <dgm:pt modelId="{13384684-A6E5-4080-B1EC-D1065A161F64}" type="pres">
      <dgm:prSet presAssocID="{ABCCA4A6-FD18-4B11-8886-E01719C789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rain"/>
        </a:ext>
      </dgm:extLst>
    </dgm:pt>
    <dgm:pt modelId="{0F61B1C4-DADD-4EE6-94BE-30A33D8D94B8}" type="pres">
      <dgm:prSet presAssocID="{ABCCA4A6-FD18-4B11-8886-E01719C789A2}" presName="spaceRect" presStyleCnt="0"/>
      <dgm:spPr/>
    </dgm:pt>
    <dgm:pt modelId="{40FF0B13-2159-4F2A-99A6-EFFA82DDC9E8}" type="pres">
      <dgm:prSet presAssocID="{ABCCA4A6-FD18-4B11-8886-E01719C789A2}" presName="parTx" presStyleLbl="revTx" presStyleIdx="2" presStyleCnt="3">
        <dgm:presLayoutVars>
          <dgm:chMax val="0"/>
          <dgm:chPref val="0"/>
        </dgm:presLayoutVars>
      </dgm:prSet>
      <dgm:spPr/>
      <dgm:t>
        <a:bodyPr/>
        <a:lstStyle/>
        <a:p>
          <a:endParaRPr lang="en-US"/>
        </a:p>
      </dgm:t>
    </dgm:pt>
  </dgm:ptLst>
  <dgm:cxnLst>
    <dgm:cxn modelId="{BE920D6A-40F9-4548-9CBC-0F749135E2B5}" srcId="{AA585EC4-14F9-49DB-A0E7-13B958A0FD4C}" destId="{ABCCA4A6-FD18-4B11-8886-E01719C789A2}" srcOrd="2" destOrd="0" parTransId="{B35C5EDE-FEF6-4C37-8334-0E114D06D2F1}" sibTransId="{704E0D0B-D011-4EDA-90AF-26255B0B5C9D}"/>
    <dgm:cxn modelId="{F16656F2-685C-4DF7-B429-FC07A59DD008}" type="presOf" srcId="{ABCCA4A6-FD18-4B11-8886-E01719C789A2}" destId="{40FF0B13-2159-4F2A-99A6-EFFA82DDC9E8}" srcOrd="0" destOrd="0" presId="urn:microsoft.com/office/officeart/2018/2/layout/IconVerticalSolidList"/>
    <dgm:cxn modelId="{5CDB8FF8-1576-498D-AC30-30AFFA201542}" type="presOf" srcId="{AA585EC4-14F9-49DB-A0E7-13B958A0FD4C}" destId="{DEE2BFDD-53EE-4C19-9366-502B8D54108F}" srcOrd="0" destOrd="0" presId="urn:microsoft.com/office/officeart/2018/2/layout/IconVerticalSolidList"/>
    <dgm:cxn modelId="{4E3D3E62-72FA-45CD-B295-FF4EB14DE532}" srcId="{AA585EC4-14F9-49DB-A0E7-13B958A0FD4C}" destId="{2D7C7BA8-7770-4E0E-A122-17224C920CA9}" srcOrd="1" destOrd="0" parTransId="{05AF6352-9F14-46A2-8CDA-32E87DD5F2BB}" sibTransId="{068E154C-76B6-448F-853B-15FBC4CEFE39}"/>
    <dgm:cxn modelId="{1DE7CD82-6D39-4F6E-A1A8-75581AC0A9D3}" type="presOf" srcId="{2D7C7BA8-7770-4E0E-A122-17224C920CA9}" destId="{FF5B85CD-5120-4EC2-94B1-F9EAD258A7CE}" srcOrd="0" destOrd="0" presId="urn:microsoft.com/office/officeart/2018/2/layout/IconVerticalSolidList"/>
    <dgm:cxn modelId="{30744BBF-89A0-4EEF-ADFB-304FA03C6814}" srcId="{AA585EC4-14F9-49DB-A0E7-13B958A0FD4C}" destId="{B0CC8CBF-0CD9-4851-A57B-871F79E0B951}" srcOrd="0" destOrd="0" parTransId="{8C6469D8-9B45-4D1B-9122-FA2A5C2E74C8}" sibTransId="{4901EB7F-03E9-4238-8460-C6B363F4D6D4}"/>
    <dgm:cxn modelId="{6DE7E30A-33BA-4BA3-A949-4B13A0FBC77A}" type="presOf" srcId="{B0CC8CBF-0CD9-4851-A57B-871F79E0B951}" destId="{6476A87E-EF74-42DD-8987-59B145B5419D}" srcOrd="0" destOrd="0" presId="urn:microsoft.com/office/officeart/2018/2/layout/IconVerticalSolidList"/>
    <dgm:cxn modelId="{78CD4983-1F46-48DD-9AB5-575555CA1F69}" type="presParOf" srcId="{DEE2BFDD-53EE-4C19-9366-502B8D54108F}" destId="{A28B2F10-0046-4F21-B146-8EE00FF14132}" srcOrd="0" destOrd="0" presId="urn:microsoft.com/office/officeart/2018/2/layout/IconVerticalSolidList"/>
    <dgm:cxn modelId="{7BA34164-7165-4B44-87E6-4A10BE517E13}" type="presParOf" srcId="{A28B2F10-0046-4F21-B146-8EE00FF14132}" destId="{F3A4D397-56B7-4F14-8533-0D1895E3C484}" srcOrd="0" destOrd="0" presId="urn:microsoft.com/office/officeart/2018/2/layout/IconVerticalSolidList"/>
    <dgm:cxn modelId="{8636C13D-CEA7-4D84-9B41-B320722F8F15}" type="presParOf" srcId="{A28B2F10-0046-4F21-B146-8EE00FF14132}" destId="{94787252-92F4-4DA9-ABB7-201BCDB9FD43}" srcOrd="1" destOrd="0" presId="urn:microsoft.com/office/officeart/2018/2/layout/IconVerticalSolidList"/>
    <dgm:cxn modelId="{061800A0-7A15-4043-B43E-284F74377647}" type="presParOf" srcId="{A28B2F10-0046-4F21-B146-8EE00FF14132}" destId="{816B0DFC-C27C-4A37-85DD-C16CF41986FC}" srcOrd="2" destOrd="0" presId="urn:microsoft.com/office/officeart/2018/2/layout/IconVerticalSolidList"/>
    <dgm:cxn modelId="{57A0D2F3-9830-4A29-8BFC-9C88F6E882C5}" type="presParOf" srcId="{A28B2F10-0046-4F21-B146-8EE00FF14132}" destId="{6476A87E-EF74-42DD-8987-59B145B5419D}" srcOrd="3" destOrd="0" presId="urn:microsoft.com/office/officeart/2018/2/layout/IconVerticalSolidList"/>
    <dgm:cxn modelId="{F5A21215-1B45-4F26-BAEB-ABD1D80094B0}" type="presParOf" srcId="{DEE2BFDD-53EE-4C19-9366-502B8D54108F}" destId="{09D567E6-24CD-49BB-84E0-44D283A50B6F}" srcOrd="1" destOrd="0" presId="urn:microsoft.com/office/officeart/2018/2/layout/IconVerticalSolidList"/>
    <dgm:cxn modelId="{5824CEF5-D0E5-419F-9402-61A59256F185}" type="presParOf" srcId="{DEE2BFDD-53EE-4C19-9366-502B8D54108F}" destId="{3C2BE1FA-19C4-4353-92DF-E41A15F2837D}" srcOrd="2" destOrd="0" presId="urn:microsoft.com/office/officeart/2018/2/layout/IconVerticalSolidList"/>
    <dgm:cxn modelId="{F13AF203-1FDA-41C2-82FA-393CBBE4656E}" type="presParOf" srcId="{3C2BE1FA-19C4-4353-92DF-E41A15F2837D}" destId="{2E951414-8899-4813-83E9-A2BFEBD8C81D}" srcOrd="0" destOrd="0" presId="urn:microsoft.com/office/officeart/2018/2/layout/IconVerticalSolidList"/>
    <dgm:cxn modelId="{D1E1C37C-85AC-4D9C-96DD-FA57091F0B98}" type="presParOf" srcId="{3C2BE1FA-19C4-4353-92DF-E41A15F2837D}" destId="{F81F7B4A-B19D-4DA1-820B-DF79E8A2F309}" srcOrd="1" destOrd="0" presId="urn:microsoft.com/office/officeart/2018/2/layout/IconVerticalSolidList"/>
    <dgm:cxn modelId="{1098A58D-60EB-427D-AF5B-2357A6B3E787}" type="presParOf" srcId="{3C2BE1FA-19C4-4353-92DF-E41A15F2837D}" destId="{739BD8BF-325D-4FA6-8C91-6925B9BB1C10}" srcOrd="2" destOrd="0" presId="urn:microsoft.com/office/officeart/2018/2/layout/IconVerticalSolidList"/>
    <dgm:cxn modelId="{8CC3D44A-AFF9-4FFF-976F-1537FD378098}" type="presParOf" srcId="{3C2BE1FA-19C4-4353-92DF-E41A15F2837D}" destId="{FF5B85CD-5120-4EC2-94B1-F9EAD258A7CE}" srcOrd="3" destOrd="0" presId="urn:microsoft.com/office/officeart/2018/2/layout/IconVerticalSolidList"/>
    <dgm:cxn modelId="{C9796DC6-16BF-4963-BF12-BD62922FAC8A}" type="presParOf" srcId="{DEE2BFDD-53EE-4C19-9366-502B8D54108F}" destId="{DC7068A9-6B8D-4E6B-AB6C-B190E5551F15}" srcOrd="3" destOrd="0" presId="urn:microsoft.com/office/officeart/2018/2/layout/IconVerticalSolidList"/>
    <dgm:cxn modelId="{1772D622-DE6E-4E45-92D2-C7FE8A9667DF}" type="presParOf" srcId="{DEE2BFDD-53EE-4C19-9366-502B8D54108F}" destId="{3B6B81E8-14A4-47A1-A6D0-FEBBE2651980}" srcOrd="4" destOrd="0" presId="urn:microsoft.com/office/officeart/2018/2/layout/IconVerticalSolidList"/>
    <dgm:cxn modelId="{A796D200-63FE-4A7A-92E0-9D3593154FA3}" type="presParOf" srcId="{3B6B81E8-14A4-47A1-A6D0-FEBBE2651980}" destId="{4D8A0262-ADC2-49B9-B565-39C333D32486}" srcOrd="0" destOrd="0" presId="urn:microsoft.com/office/officeart/2018/2/layout/IconVerticalSolidList"/>
    <dgm:cxn modelId="{9EEEB216-0838-42FB-AD8D-3B4847A1281C}" type="presParOf" srcId="{3B6B81E8-14A4-47A1-A6D0-FEBBE2651980}" destId="{13384684-A6E5-4080-B1EC-D1065A161F64}" srcOrd="1" destOrd="0" presId="urn:microsoft.com/office/officeart/2018/2/layout/IconVerticalSolidList"/>
    <dgm:cxn modelId="{620B7C3C-6EAF-4A72-96A7-9165028CC26E}" type="presParOf" srcId="{3B6B81E8-14A4-47A1-A6D0-FEBBE2651980}" destId="{0F61B1C4-DADD-4EE6-94BE-30A33D8D94B8}" srcOrd="2" destOrd="0" presId="urn:microsoft.com/office/officeart/2018/2/layout/IconVerticalSolidList"/>
    <dgm:cxn modelId="{94A0C950-CFF9-4370-AB4C-2C30D2ACB170}" type="presParOf" srcId="{3B6B81E8-14A4-47A1-A6D0-FEBBE2651980}" destId="{40FF0B13-2159-4F2A-99A6-EFFA82DDC9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8327E-A44F-4A07-BB36-007365009AD5}">
      <dsp:nvSpPr>
        <dsp:cNvPr id="0" name=""/>
        <dsp:cNvSpPr/>
      </dsp:nvSpPr>
      <dsp:spPr>
        <a:xfrm>
          <a:off x="0" y="1974810"/>
          <a:ext cx="9783763" cy="12956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a:t>Proprioception is sensed by specialized sensory receptors in the muscles and joints called </a:t>
          </a:r>
          <a:r>
            <a:rPr lang="en-US" sz="2400" b="1" kern="1200"/>
            <a:t>proprioceptors.</a:t>
          </a:r>
          <a:endParaRPr lang="en-US" sz="2400" kern="1200"/>
        </a:p>
      </dsp:txBody>
      <dsp:txXfrm>
        <a:off x="0" y="1974810"/>
        <a:ext cx="9783763" cy="1295689"/>
      </dsp:txXfrm>
    </dsp:sp>
    <dsp:sp modelId="{CAEDD18D-8F09-4BBA-905F-D8BBB7CB35B5}">
      <dsp:nvSpPr>
        <dsp:cNvPr id="0" name=""/>
        <dsp:cNvSpPr/>
      </dsp:nvSpPr>
      <dsp:spPr>
        <a:xfrm rot="10800000">
          <a:off x="0" y="1475"/>
          <a:ext cx="9783763" cy="1992770"/>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a:t>Proprioception</a:t>
          </a:r>
          <a:r>
            <a:rPr lang="en-US" sz="2400" kern="1200"/>
            <a:t> is defined as the awareness of…</a:t>
          </a:r>
        </a:p>
      </dsp:txBody>
      <dsp:txXfrm rot="-10800000">
        <a:off x="0" y="1475"/>
        <a:ext cx="9783763" cy="699462"/>
      </dsp:txXfrm>
    </dsp:sp>
    <dsp:sp modelId="{BABB0A80-F77F-4A0B-845A-F65426E5865D}">
      <dsp:nvSpPr>
        <dsp:cNvPr id="0" name=""/>
        <dsp:cNvSpPr/>
      </dsp:nvSpPr>
      <dsp:spPr>
        <a:xfrm>
          <a:off x="0" y="700937"/>
          <a:ext cx="4891881" cy="5958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808" tIns="43180" rIns="241808" bIns="43180" numCol="1" spcCol="1270" anchor="ctr" anchorCtr="0">
          <a:noAutofit/>
        </a:bodyPr>
        <a:lstStyle/>
        <a:p>
          <a:pPr lvl="0" algn="ctr" defTabSz="1511300">
            <a:lnSpc>
              <a:spcPct val="90000"/>
            </a:lnSpc>
            <a:spcBef>
              <a:spcPct val="0"/>
            </a:spcBef>
            <a:spcAft>
              <a:spcPct val="35000"/>
            </a:spcAft>
          </a:pPr>
          <a:r>
            <a:rPr lang="en-US" sz="3400" kern="1200"/>
            <a:t>Body movement in space</a:t>
          </a:r>
        </a:p>
      </dsp:txBody>
      <dsp:txXfrm>
        <a:off x="0" y="700937"/>
        <a:ext cx="4891881" cy="595838"/>
      </dsp:txXfrm>
    </dsp:sp>
    <dsp:sp modelId="{ECA75F15-66FD-4740-B7E3-F7903D6AA7CE}">
      <dsp:nvSpPr>
        <dsp:cNvPr id="0" name=""/>
        <dsp:cNvSpPr/>
      </dsp:nvSpPr>
      <dsp:spPr>
        <a:xfrm>
          <a:off x="4891881" y="700937"/>
          <a:ext cx="4891881" cy="59583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808" tIns="43180" rIns="241808" bIns="43180" numCol="1" spcCol="1270" anchor="ctr" anchorCtr="0">
          <a:noAutofit/>
        </a:bodyPr>
        <a:lstStyle/>
        <a:p>
          <a:pPr lvl="0" algn="ctr" defTabSz="1511300">
            <a:lnSpc>
              <a:spcPct val="90000"/>
            </a:lnSpc>
            <a:spcBef>
              <a:spcPct val="0"/>
            </a:spcBef>
            <a:spcAft>
              <a:spcPct val="35000"/>
            </a:spcAft>
          </a:pPr>
          <a:r>
            <a:rPr lang="en-US" sz="3400" kern="1200"/>
            <a:t>Body’s position in space</a:t>
          </a:r>
        </a:p>
      </dsp:txBody>
      <dsp:txXfrm>
        <a:off x="4891881" y="700937"/>
        <a:ext cx="4891881" cy="595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A93A9-9EC6-45A4-9ACE-22B8457AC084}">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A96D8-4A71-4EF3-8D01-E6D8538799FC}">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D26CF5-1F21-4C48-812E-E510310E6133}">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b="1" kern="1200"/>
            <a:t>Transduction  - </a:t>
          </a:r>
          <a:r>
            <a:rPr lang="en-US" sz="2400" kern="1200"/>
            <a:t>Sensory receptors convert physical stimuli, such as light or heat, into electrical signals.</a:t>
          </a:r>
        </a:p>
      </dsp:txBody>
      <dsp:txXfrm>
        <a:off x="2039300" y="956381"/>
        <a:ext cx="4474303" cy="1765627"/>
      </dsp:txXfrm>
    </dsp:sp>
    <dsp:sp modelId="{92ECCE84-0963-4211-8715-2CAF655B4E49}">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C5AE0-618D-4886-A117-FF8B547D237D}">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F17FEE-9090-49C4-8612-B5429B4868EA}">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066800">
            <a:lnSpc>
              <a:spcPct val="90000"/>
            </a:lnSpc>
            <a:spcBef>
              <a:spcPct val="0"/>
            </a:spcBef>
            <a:spcAft>
              <a:spcPct val="35000"/>
            </a:spcAft>
          </a:pPr>
          <a:r>
            <a:rPr lang="en-US" sz="2400" kern="1200"/>
            <a:t>The minimum amount/strength of a stimulus required to activate a receptor is known as the </a:t>
          </a:r>
          <a:r>
            <a:rPr lang="en-US" sz="2400" b="1" kern="1200"/>
            <a:t>threshold.</a:t>
          </a:r>
          <a:endParaRPr lang="en-US" sz="2400" kern="1200"/>
        </a:p>
      </dsp:txBody>
      <dsp:txXfrm>
        <a:off x="2039300" y="3163416"/>
        <a:ext cx="4474303" cy="1765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DB34D-B653-4925-8F67-77AF29B390CA}">
      <dsp:nvSpPr>
        <dsp:cNvPr id="0" name=""/>
        <dsp:cNvSpPr/>
      </dsp:nvSpPr>
      <dsp:spPr>
        <a:xfrm>
          <a:off x="0" y="315579"/>
          <a:ext cx="6513603" cy="17046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b="1" kern="1200"/>
            <a:t>Perceptual threshold </a:t>
          </a:r>
          <a:r>
            <a:rPr lang="en-US" sz="3100" kern="1200"/>
            <a:t>is the level of stimulus intensity necessary for you to be aware of a particular sensation.</a:t>
          </a:r>
        </a:p>
      </dsp:txBody>
      <dsp:txXfrm>
        <a:off x="83216" y="398795"/>
        <a:ext cx="6347171" cy="1538258"/>
      </dsp:txXfrm>
    </dsp:sp>
    <dsp:sp modelId="{D7B7E3C7-3DD3-4BF5-9AB4-9C3812C9FB73}">
      <dsp:nvSpPr>
        <dsp:cNvPr id="0" name=""/>
        <dsp:cNvSpPr/>
      </dsp:nvSpPr>
      <dsp:spPr>
        <a:xfrm>
          <a:off x="0" y="2020269"/>
          <a:ext cx="6513603"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Your brain tends to  filter out and ignore some stimuli. </a:t>
          </a:r>
        </a:p>
      </dsp:txBody>
      <dsp:txXfrm>
        <a:off x="0" y="2020269"/>
        <a:ext cx="6513603" cy="753997"/>
      </dsp:txXfrm>
    </dsp:sp>
    <dsp:sp modelId="{B611666B-EDA3-4707-BDAE-6A045592FAF0}">
      <dsp:nvSpPr>
        <dsp:cNvPr id="0" name=""/>
        <dsp:cNvSpPr/>
      </dsp:nvSpPr>
      <dsp:spPr>
        <a:xfrm>
          <a:off x="0" y="2774266"/>
          <a:ext cx="6513603" cy="17046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US" sz="3100" i="1" kern="1200"/>
            <a:t>habituation – the d</a:t>
          </a:r>
          <a:r>
            <a:rPr lang="en-US" sz="3100" kern="1200"/>
            <a:t>ecreased perception of a stimulus</a:t>
          </a:r>
        </a:p>
      </dsp:txBody>
      <dsp:txXfrm>
        <a:off x="83216" y="2857482"/>
        <a:ext cx="6347171" cy="1538258"/>
      </dsp:txXfrm>
    </dsp:sp>
    <dsp:sp modelId="{8961C357-6319-4347-BB6E-67BD2F6BC1F2}">
      <dsp:nvSpPr>
        <dsp:cNvPr id="0" name=""/>
        <dsp:cNvSpPr/>
      </dsp:nvSpPr>
      <dsp:spPr>
        <a:xfrm>
          <a:off x="0" y="4478956"/>
          <a:ext cx="6513603" cy="109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This is accomplished by </a:t>
          </a:r>
          <a:r>
            <a:rPr lang="en-US" sz="2400" i="1" kern="1200"/>
            <a:t>inhibitory modulation – this </a:t>
          </a:r>
          <a:r>
            <a:rPr lang="en-US" sz="2400" kern="1200"/>
            <a:t>diminishes a suprathreshold stimulus until it is below the perceptual threshold. </a:t>
          </a:r>
        </a:p>
      </dsp:txBody>
      <dsp:txXfrm>
        <a:off x="0" y="4478956"/>
        <a:ext cx="6513603" cy="1090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64041-0642-44DD-AFCB-1B83EA900EEC}">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7F57E-9A09-44B2-9082-50CF341C984E}">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17A9BB-41AD-47CE-B964-F4231A5F3636}">
      <dsp:nvSpPr>
        <dsp:cNvPr id="0" name=""/>
        <dsp:cNvSpPr/>
      </dsp:nvSpPr>
      <dsp:spPr>
        <a:xfrm>
          <a:off x="1429899" y="2442"/>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844550">
            <a:lnSpc>
              <a:spcPct val="90000"/>
            </a:lnSpc>
            <a:spcBef>
              <a:spcPct val="0"/>
            </a:spcBef>
            <a:spcAft>
              <a:spcPct val="35000"/>
            </a:spcAft>
          </a:pPr>
          <a:r>
            <a:rPr lang="en-US" sz="1900" kern="1200"/>
            <a:t>Stimulus energy converted into information processed by CNS</a:t>
          </a:r>
        </a:p>
      </dsp:txBody>
      <dsp:txXfrm>
        <a:off x="1429899" y="2442"/>
        <a:ext cx="2931121" cy="1238008"/>
      </dsp:txXfrm>
    </dsp:sp>
    <dsp:sp modelId="{642B5035-B63C-488A-9328-1C0BDF4AF08F}">
      <dsp:nvSpPr>
        <dsp:cNvPr id="0" name=""/>
        <dsp:cNvSpPr/>
      </dsp:nvSpPr>
      <dsp:spPr>
        <a:xfrm>
          <a:off x="4361021" y="2442"/>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622300">
            <a:lnSpc>
              <a:spcPct val="90000"/>
            </a:lnSpc>
            <a:spcBef>
              <a:spcPct val="0"/>
            </a:spcBef>
            <a:spcAft>
              <a:spcPct val="35000"/>
            </a:spcAft>
          </a:pPr>
          <a:r>
            <a:rPr lang="en-US" sz="1400" kern="1200"/>
            <a:t>Ion channels or second messengers  initiate membrane potential change</a:t>
          </a:r>
        </a:p>
      </dsp:txBody>
      <dsp:txXfrm>
        <a:off x="4361021" y="2442"/>
        <a:ext cx="2152582" cy="1238008"/>
      </dsp:txXfrm>
    </dsp:sp>
    <dsp:sp modelId="{DB6DB4D5-2666-41C5-93C8-24D12620F9AB}">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00071-7F6A-4D69-8E69-BF12D00539E1}">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EF5163-A265-46A0-89D5-6692A646992B}">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844550">
            <a:lnSpc>
              <a:spcPct val="90000"/>
            </a:lnSpc>
            <a:spcBef>
              <a:spcPct val="0"/>
            </a:spcBef>
            <a:spcAft>
              <a:spcPct val="35000"/>
            </a:spcAft>
          </a:pPr>
          <a:r>
            <a:rPr lang="en-US" sz="1900" b="1" kern="1200"/>
            <a:t>Adequate stimulus</a:t>
          </a:r>
          <a:r>
            <a:rPr lang="en-US" sz="1900" kern="1200"/>
            <a:t>: Preferred form of stimulus</a:t>
          </a:r>
        </a:p>
      </dsp:txBody>
      <dsp:txXfrm>
        <a:off x="1429899" y="1549953"/>
        <a:ext cx="5083704" cy="1238008"/>
      </dsp:txXfrm>
    </dsp:sp>
    <dsp:sp modelId="{F6AF76E6-E27A-45ED-BF17-33BC794A37AE}">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7C104B-3754-4FB1-A29D-DD4D804DB34D}">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2657BC-E741-4A90-9C02-FF86CBE81771}">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844550">
            <a:lnSpc>
              <a:spcPct val="90000"/>
            </a:lnSpc>
            <a:spcBef>
              <a:spcPct val="0"/>
            </a:spcBef>
            <a:spcAft>
              <a:spcPct val="35000"/>
            </a:spcAft>
          </a:pPr>
          <a:r>
            <a:rPr lang="en-US" sz="1900" b="1" kern="1200"/>
            <a:t>Threshold</a:t>
          </a:r>
          <a:r>
            <a:rPr lang="en-US" sz="1900" kern="1200"/>
            <a:t>: Minimum stimulus</a:t>
          </a:r>
        </a:p>
      </dsp:txBody>
      <dsp:txXfrm>
        <a:off x="1429899" y="3097464"/>
        <a:ext cx="5083704" cy="1238008"/>
      </dsp:txXfrm>
    </dsp:sp>
    <dsp:sp modelId="{E975ABE9-B66A-41A8-8624-902C038F20F9}">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8AF97-BF49-4D07-8264-6E59F1D1D24E}">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DA8F2F-2327-4975-8AE3-E4BAAF2A5F38}">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844550">
            <a:lnSpc>
              <a:spcPct val="90000"/>
            </a:lnSpc>
            <a:spcBef>
              <a:spcPct val="0"/>
            </a:spcBef>
            <a:spcAft>
              <a:spcPct val="35000"/>
            </a:spcAft>
          </a:pPr>
          <a:r>
            <a:rPr lang="en-US" sz="1900" b="1" kern="1200"/>
            <a:t>Receptor potential</a:t>
          </a:r>
          <a:r>
            <a:rPr lang="en-US" sz="1900" kern="1200"/>
            <a:t>: Change in sensory receptor membrane potential</a:t>
          </a:r>
        </a:p>
      </dsp:txBody>
      <dsp:txXfrm>
        <a:off x="1429899" y="4644974"/>
        <a:ext cx="5083704" cy="1238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A71D6-E6F4-46F3-BAA0-38AE7679503F}">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2D4CF0-6170-489C-8AC1-B240357E2A6B}">
      <dsp:nvSpPr>
        <dsp:cNvPr id="0" name=""/>
        <dsp:cNvSpPr/>
      </dsp:nvSpPr>
      <dsp:spPr>
        <a:xfrm>
          <a:off x="296259" y="224956"/>
          <a:ext cx="538654" cy="53865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E0DF9A-72DD-44E8-B5B1-311F7C19BFEF}">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US" sz="1800" b="1" i="1" kern="1200"/>
            <a:t>Each of the five currently recognized taste sensations is associated with a physiological process. </a:t>
          </a:r>
          <a:endParaRPr lang="en-US" sz="1800" kern="1200"/>
        </a:p>
      </dsp:txBody>
      <dsp:txXfrm>
        <a:off x="1131174" y="4597"/>
        <a:ext cx="5382429" cy="979371"/>
      </dsp:txXfrm>
    </dsp:sp>
    <dsp:sp modelId="{A02C6947-9BD9-41D4-9A33-986187313297}">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01160-A49E-454B-A007-C6FB2977C0BB}">
      <dsp:nvSpPr>
        <dsp:cNvPr id="0" name=""/>
        <dsp:cNvSpPr/>
      </dsp:nvSpPr>
      <dsp:spPr>
        <a:xfrm>
          <a:off x="296259" y="1449171"/>
          <a:ext cx="538654" cy="53865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499BB6-BA74-47D1-BE1F-4ABA92512A21}">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US" sz="1800" kern="1200"/>
            <a:t>Sour taste is triggered by the presence of H+ </a:t>
          </a:r>
        </a:p>
      </dsp:txBody>
      <dsp:txXfrm>
        <a:off x="1131174" y="1228812"/>
        <a:ext cx="5382429" cy="979371"/>
      </dsp:txXfrm>
    </dsp:sp>
    <dsp:sp modelId="{909E8433-2283-4967-9B11-F039EE64C11B}">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97DC4D-9EF3-4EFA-993B-ADFA648CDCDA}">
      <dsp:nvSpPr>
        <dsp:cNvPr id="0" name=""/>
        <dsp:cNvSpPr/>
      </dsp:nvSpPr>
      <dsp:spPr>
        <a:xfrm>
          <a:off x="296259" y="2673385"/>
          <a:ext cx="538654" cy="53865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F7195E-515D-4410-B0A0-8595BB2AFAAC}">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US" sz="1800" kern="1200"/>
            <a:t>Salty by the presence of Na+. </a:t>
          </a:r>
        </a:p>
      </dsp:txBody>
      <dsp:txXfrm>
        <a:off x="1131174" y="2453027"/>
        <a:ext cx="5382429" cy="979371"/>
      </dsp:txXfrm>
    </dsp:sp>
    <dsp:sp modelId="{FB5DC87A-E971-4604-8CB2-03F78020D947}">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338E4-C02A-493A-ABB0-209B7B9475A1}">
      <dsp:nvSpPr>
        <dsp:cNvPr id="0" name=""/>
        <dsp:cNvSpPr/>
      </dsp:nvSpPr>
      <dsp:spPr>
        <a:xfrm>
          <a:off x="296259" y="3897600"/>
          <a:ext cx="538654" cy="538654"/>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16044-9D47-48A5-AC81-5FD0510B2E29}">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US" sz="1800" kern="1200"/>
            <a:t>Sweet and umami are associated with nutritious food. </a:t>
          </a:r>
        </a:p>
      </dsp:txBody>
      <dsp:txXfrm>
        <a:off x="1131174" y="3677241"/>
        <a:ext cx="5382429" cy="979371"/>
      </dsp:txXfrm>
    </dsp:sp>
    <dsp:sp modelId="{4D608977-F000-4EBE-A503-E720838FC2D5}">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3A905-8049-4FF4-AC5A-B617225C3BEA}">
      <dsp:nvSpPr>
        <dsp:cNvPr id="0" name=""/>
        <dsp:cNvSpPr/>
      </dsp:nvSpPr>
      <dsp:spPr>
        <a:xfrm>
          <a:off x="296259" y="5121814"/>
          <a:ext cx="538654" cy="538654"/>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6F4F8E-A910-4B21-A992-C9D1BC358180}">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00100">
            <a:lnSpc>
              <a:spcPct val="90000"/>
            </a:lnSpc>
            <a:spcBef>
              <a:spcPct val="0"/>
            </a:spcBef>
            <a:spcAft>
              <a:spcPct val="35000"/>
            </a:spcAft>
          </a:pPr>
          <a:r>
            <a:rPr lang="en-US" sz="1800" kern="1200"/>
            <a:t>Bitter taste is recognized by the body as a warning of possibly toxic components. If something tastes bitter, our first reaction is often to spit it out.</a:t>
          </a:r>
        </a:p>
      </dsp:txBody>
      <dsp:txXfrm>
        <a:off x="1131174" y="4901456"/>
        <a:ext cx="5382429" cy="9793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A78F4-135A-4778-A2DE-98784290E409}">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45998E-5045-4FFF-9426-F37543A7E5E9}">
      <dsp:nvSpPr>
        <dsp:cNvPr id="0" name=""/>
        <dsp:cNvSpPr/>
      </dsp:nvSpPr>
      <dsp:spPr>
        <a:xfrm>
          <a:off x="534102" y="1353647"/>
          <a:ext cx="971095" cy="971095"/>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DF01B-14BD-4BCD-8B81-3819E30953AA}">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a:t>Sound wave frequency  is measured in waves per second, or </a:t>
          </a:r>
          <a:r>
            <a:rPr lang="en-US" sz="2500" b="1" kern="1200"/>
            <a:t>hertz (Hz). </a:t>
          </a:r>
          <a:endParaRPr lang="en-US" sz="2500" kern="1200"/>
        </a:p>
      </dsp:txBody>
      <dsp:txXfrm>
        <a:off x="2039300" y="956381"/>
        <a:ext cx="4474303" cy="1765627"/>
      </dsp:txXfrm>
    </dsp:sp>
    <dsp:sp modelId="{17AEC8EF-CF44-4EB0-9640-5218F95BD31E}">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43A0D-5D43-4606-862C-852B1BF79CB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6C36EF-2296-45CD-BCF0-9931E98667F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a:t>The average human ear can hear sounds over the frequency range of 20–20,000 Hz. </a:t>
          </a:r>
        </a:p>
      </dsp:txBody>
      <dsp:txXfrm>
        <a:off x="2039300" y="3163416"/>
        <a:ext cx="4474303" cy="17656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4D397-56B7-4F14-8533-0D1895E3C484}">
      <dsp:nvSpPr>
        <dsp:cNvPr id="0" name=""/>
        <dsp:cNvSpPr/>
      </dsp:nvSpPr>
      <dsp:spPr>
        <a:xfrm>
          <a:off x="0" y="719"/>
          <a:ext cx="6588691" cy="168437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787252-92F4-4DA9-ABB7-201BCDB9FD43}">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6A87E-EF74-42DD-8987-59B145B5419D}">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022350">
            <a:lnSpc>
              <a:spcPct val="90000"/>
            </a:lnSpc>
            <a:spcBef>
              <a:spcPct val="0"/>
            </a:spcBef>
            <a:spcAft>
              <a:spcPct val="35000"/>
            </a:spcAft>
          </a:pPr>
          <a:r>
            <a:rPr lang="en-US" sz="2300" kern="1200"/>
            <a:t>The axons of ganglion cells merged together to make up the </a:t>
          </a:r>
          <a:r>
            <a:rPr lang="en-US" sz="2300" b="1" i="1" u="sng" kern="1200"/>
            <a:t>optic nerve.</a:t>
          </a:r>
          <a:endParaRPr lang="en-US" sz="2300" kern="1200"/>
        </a:p>
      </dsp:txBody>
      <dsp:txXfrm>
        <a:off x="1945450" y="719"/>
        <a:ext cx="4643240" cy="1684372"/>
      </dsp:txXfrm>
    </dsp:sp>
    <dsp:sp modelId="{2E951414-8899-4813-83E9-A2BFEBD8C81D}">
      <dsp:nvSpPr>
        <dsp:cNvPr id="0" name=""/>
        <dsp:cNvSpPr/>
      </dsp:nvSpPr>
      <dsp:spPr>
        <a:xfrm>
          <a:off x="0" y="2106185"/>
          <a:ext cx="6588691" cy="168437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1F7B4A-B19D-4DA1-820B-DF79E8A2F309}">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5B85CD-5120-4EC2-94B1-F9EAD258A7CE}">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022350">
            <a:lnSpc>
              <a:spcPct val="90000"/>
            </a:lnSpc>
            <a:spcBef>
              <a:spcPct val="0"/>
            </a:spcBef>
            <a:spcAft>
              <a:spcPct val="35000"/>
            </a:spcAft>
          </a:pPr>
          <a:r>
            <a:rPr lang="en-US" sz="2300" kern="1200"/>
            <a:t>Ganglion cells fire action potentials that travel down their axons or down the optic nerve to the CNS. </a:t>
          </a:r>
        </a:p>
      </dsp:txBody>
      <dsp:txXfrm>
        <a:off x="1945450" y="2106185"/>
        <a:ext cx="4643240" cy="1684372"/>
      </dsp:txXfrm>
    </dsp:sp>
    <dsp:sp modelId="{4D8A0262-ADC2-49B9-B565-39C333D32486}">
      <dsp:nvSpPr>
        <dsp:cNvPr id="0" name=""/>
        <dsp:cNvSpPr/>
      </dsp:nvSpPr>
      <dsp:spPr>
        <a:xfrm>
          <a:off x="0" y="4211650"/>
          <a:ext cx="6588691" cy="1684372"/>
        </a:xfrm>
        <a:prstGeom prst="roundRect">
          <a:avLst>
            <a:gd name="adj" fmla="val 10000"/>
          </a:avLst>
        </a:prstGeom>
        <a:solidFill>
          <a:srgbClr val="00B050"/>
        </a:solidFill>
        <a:ln>
          <a:noFill/>
        </a:ln>
        <a:effectLst/>
      </dsp:spPr>
      <dsp:style>
        <a:lnRef idx="0">
          <a:scrgbClr r="0" g="0" b="0"/>
        </a:lnRef>
        <a:fillRef idx="1">
          <a:scrgbClr r="0" g="0" b="0"/>
        </a:fillRef>
        <a:effectRef idx="0">
          <a:scrgbClr r="0" g="0" b="0"/>
        </a:effectRef>
        <a:fontRef idx="minor"/>
      </dsp:style>
    </dsp:sp>
    <dsp:sp modelId="{13384684-A6E5-4080-B1EC-D1065A161F64}">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FF0B13-2159-4F2A-99A6-EFFA82DDC9E8}">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lvl="0" algn="l" defTabSz="1022350">
            <a:lnSpc>
              <a:spcPct val="90000"/>
            </a:lnSpc>
            <a:spcBef>
              <a:spcPct val="0"/>
            </a:spcBef>
            <a:spcAft>
              <a:spcPct val="35000"/>
            </a:spcAft>
          </a:pPr>
          <a:r>
            <a:rPr lang="en-US" sz="2300" kern="1200"/>
            <a:t>The optic nerves from each eye approaches the optic chiasm where they enter the brain. </a:t>
          </a:r>
        </a:p>
      </dsp:txBody>
      <dsp:txXfrm>
        <a:off x="1945450" y="4211650"/>
        <a:ext cx="4643240" cy="16843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B0184-A39D-46C5-8919-BA55FC5A2F98}"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9DF4-7E0C-4184-9425-30129214EE9B}" type="slidenum">
              <a:rPr lang="en-US" smtClean="0"/>
              <a:t>‹#›</a:t>
            </a:fld>
            <a:endParaRPr lang="en-US"/>
          </a:p>
        </p:txBody>
      </p:sp>
    </p:spTree>
    <p:extLst>
      <p:ext uri="{BB962C8B-B14F-4D97-AF65-F5344CB8AC3E}">
        <p14:creationId xmlns:p14="http://schemas.microsoft.com/office/powerpoint/2010/main" val="141339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F3136-A710-694B-890C-B99ABA6516E7}" type="slidenum">
              <a:rPr lang="en-US"/>
              <a:pPr/>
              <a:t>38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8ED47-8021-6C4C-AC10-432550C836E1}" type="slidenum">
              <a:rPr lang="en-US"/>
              <a:pPr/>
              <a:t>48</a:t>
            </a:fld>
            <a:endParaRPr lang="en-US"/>
          </a:p>
        </p:txBody>
      </p:sp>
      <p:sp>
        <p:nvSpPr>
          <p:cNvPr id="256002" name="Rectangle 2"/>
          <p:cNvSpPr>
            <a:spLocks noGrp="1" noRot="1" noChangeAspect="1" noChangeArrowheads="1" noTextEdit="1"/>
          </p:cNvSpPr>
          <p:nvPr>
            <p:ph type="sldImg"/>
          </p:nvPr>
        </p:nvSpPr>
        <p:spPr>
          <a:xfrm>
            <a:off x="457200" y="719138"/>
            <a:ext cx="6400800" cy="3600450"/>
          </a:xfrm>
          <a:ln/>
        </p:spPr>
      </p:sp>
      <p:sp>
        <p:nvSpPr>
          <p:cNvPr id="256003" name="Rectangle 3"/>
          <p:cNvSpPr>
            <a:spLocks noGrp="1" noChangeArrowheads="1"/>
          </p:cNvSpPr>
          <p:nvPr>
            <p:ph type="body" idx="1"/>
          </p:nvPr>
        </p:nvSpPr>
        <p:spPr>
          <a:xfrm>
            <a:off x="731838" y="4560888"/>
            <a:ext cx="5851525" cy="432117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A11D-24A4-BD47-AA7C-C40134087E5D}" type="slidenum">
              <a:rPr lang="en-US"/>
              <a:pPr/>
              <a:t>39</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348F3-F97A-014B-854A-8C5067E95E98}" type="slidenum">
              <a:rPr lang="en-US"/>
              <a:pPr/>
              <a:t>40</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88E13-F3DF-B542-AB9F-72FFABB6A7DF}" type="slidenum">
              <a:rPr lang="en-US"/>
              <a:pPr/>
              <a:t>41</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7319D-2024-B049-B1CF-90898B87351E}" type="slidenum">
              <a:rPr lang="en-US"/>
              <a:pPr/>
              <a:t>42</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5B7390-FC07-B243-A460-C185937015F9}" type="slidenum">
              <a:rPr lang="en-US"/>
              <a:pPr/>
              <a:t>44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D1685-40AC-C949-BA44-318CB38FB474}" type="slidenum">
              <a:rPr lang="en-US"/>
              <a:pPr/>
              <a:t>45</a:t>
            </a:fld>
            <a:endParaRPr lang="en-US"/>
          </a:p>
        </p:txBody>
      </p:sp>
      <p:sp>
        <p:nvSpPr>
          <p:cNvPr id="239618" name="Rectangle 2"/>
          <p:cNvSpPr>
            <a:spLocks noGrp="1" noRot="1" noChangeAspect="1" noChangeArrowheads="1" noTextEdit="1"/>
          </p:cNvSpPr>
          <p:nvPr>
            <p:ph type="sldImg"/>
          </p:nvPr>
        </p:nvSpPr>
        <p:spPr>
          <a:xfrm>
            <a:off x="457200" y="719138"/>
            <a:ext cx="6400800" cy="3600450"/>
          </a:xfrm>
          <a:ln/>
        </p:spPr>
      </p:sp>
      <p:sp>
        <p:nvSpPr>
          <p:cNvPr id="239619" name="Rectangle 3"/>
          <p:cNvSpPr>
            <a:spLocks noGrp="1" noChangeArrowheads="1"/>
          </p:cNvSpPr>
          <p:nvPr>
            <p:ph type="body" idx="1"/>
          </p:nvPr>
        </p:nvSpPr>
        <p:spPr>
          <a:xfrm>
            <a:off x="731838" y="4560888"/>
            <a:ext cx="5851525" cy="4321175"/>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B0AFC-A4BF-E543-B5CF-E577108B16E4}" type="slidenum">
              <a:rPr lang="en-US"/>
              <a:pPr/>
              <a:t>46</a:t>
            </a:fld>
            <a:endParaRPr lang="en-US"/>
          </a:p>
        </p:txBody>
      </p:sp>
      <p:sp>
        <p:nvSpPr>
          <p:cNvPr id="241666" name="Rectangle 2"/>
          <p:cNvSpPr>
            <a:spLocks noGrp="1" noRot="1" noChangeAspect="1" noChangeArrowheads="1" noTextEdit="1"/>
          </p:cNvSpPr>
          <p:nvPr>
            <p:ph type="sldImg"/>
          </p:nvPr>
        </p:nvSpPr>
        <p:spPr>
          <a:xfrm>
            <a:off x="457200" y="719138"/>
            <a:ext cx="6400800" cy="3600450"/>
          </a:xfrm>
          <a:ln/>
        </p:spPr>
      </p:sp>
      <p:sp>
        <p:nvSpPr>
          <p:cNvPr id="241667" name="Rectangle 3"/>
          <p:cNvSpPr>
            <a:spLocks noGrp="1" noChangeArrowheads="1"/>
          </p:cNvSpPr>
          <p:nvPr>
            <p:ph type="body" idx="1"/>
          </p:nvPr>
        </p:nvSpPr>
        <p:spPr>
          <a:xfrm>
            <a:off x="731838" y="4560888"/>
            <a:ext cx="5851525" cy="4321175"/>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188241-F041-6C4D-855E-361A7884FC34}" type="slidenum">
              <a:rPr lang="en-US"/>
              <a:pPr/>
              <a:t>47</a:t>
            </a:fld>
            <a:endParaRPr lang="en-US"/>
          </a:p>
        </p:txBody>
      </p:sp>
      <p:sp>
        <p:nvSpPr>
          <p:cNvPr id="245762" name="Rectangle 2"/>
          <p:cNvSpPr>
            <a:spLocks noGrp="1" noRot="1" noChangeAspect="1" noChangeArrowheads="1" noTextEdit="1"/>
          </p:cNvSpPr>
          <p:nvPr>
            <p:ph type="sldImg"/>
          </p:nvPr>
        </p:nvSpPr>
        <p:spPr>
          <a:xfrm>
            <a:off x="457200" y="719138"/>
            <a:ext cx="6400800" cy="3600450"/>
          </a:xfrm>
          <a:ln/>
        </p:spPr>
      </p:sp>
      <p:sp>
        <p:nvSpPr>
          <p:cNvPr id="245763" name="Rectangle 3"/>
          <p:cNvSpPr>
            <a:spLocks noGrp="1" noChangeArrowheads="1"/>
          </p:cNvSpPr>
          <p:nvPr>
            <p:ph type="body" idx="1"/>
          </p:nvPr>
        </p:nvSpPr>
        <p:spPr>
          <a:xfrm>
            <a:off x="731838" y="4560888"/>
            <a:ext cx="5851525" cy="4321175"/>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E6E1B-D138-4135-98C9-0ED2D5E273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1DE320-D958-49CB-A4B9-CCB9B5C87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2717E8-CAAA-4425-BD99-4C4FF4F13452}"/>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7EDE5D97-9E3C-4B55-A5E1-576DB6FA0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AC4C2-1788-4447-B3A8-43EA1C67E8F9}"/>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3819243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C21F-B853-4A3C-A958-27F2032227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468AC-3CD0-44D9-8FE3-D210CFC08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ACE95-B9E8-4B65-9108-1CD0ED6E141F}"/>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5FA145BD-3E89-4758-9DF7-16B071F78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5DA0A-FF5E-4F4D-B7EC-DCC4190FB2BD}"/>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2494767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704BD-1F1E-4782-99A1-2F5B785432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3436F8-4D47-438D-9FBA-3E70D0A688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6571C7-EE33-4EEB-863F-DB89DE3531BD}"/>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A951B6E5-2635-4E80-AA9A-526C88202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B634-736A-44E5-A3ED-DFACCC7576E0}"/>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164940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073E-4414-42F4-A99E-1DEF27460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D0C90-F6DA-432D-AEF1-A5CB2B2E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5911-4C96-417B-8F71-C2D54B81208F}"/>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082275D4-AF61-4144-9AF0-7A5C1D7C0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8CE3F-3466-4316-BA0E-600F9E853707}"/>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191293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2D83-BC1D-408B-A4A9-7F57013777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2675B-91B3-4A1F-AD7D-0A7C12E13C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B8FE9F-EF16-43FF-83DC-7EBF44F64FC3}"/>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92EF40A9-6E67-4E90-AC0F-55DC1447C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16547-6B10-49B8-9016-F42097D4CA24}"/>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9406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D86E-84CA-4080-869C-B3DEC390A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D66BC-2D2C-45FC-BABA-F53C408F2D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CE234-904B-4326-AE78-3A0976D113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3299E-357A-4E6E-91E5-8A293493E2E8}"/>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6" name="Footer Placeholder 5">
            <a:extLst>
              <a:ext uri="{FF2B5EF4-FFF2-40B4-BE49-F238E27FC236}">
                <a16:creationId xmlns:a16="http://schemas.microsoft.com/office/drawing/2014/main" id="{111B6916-021D-4565-B51A-6F1713A1E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0904A-C77E-4BE0-A333-789486F48E55}"/>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3715165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7562-0539-4671-A58A-76A8BE6EC2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312216-FDBF-4034-A197-B617328C6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64B804-CFD2-4CFE-9443-53319C3301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A8945E-C7CF-4713-B2A7-C5C661A95F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C3907-3748-43AA-86FC-36BE83649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E5A6C-38D0-49B1-9FC7-DF24A18AD144}"/>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8" name="Footer Placeholder 7">
            <a:extLst>
              <a:ext uri="{FF2B5EF4-FFF2-40B4-BE49-F238E27FC236}">
                <a16:creationId xmlns:a16="http://schemas.microsoft.com/office/drawing/2014/main" id="{0F0EECDC-CD47-4AC1-8B62-FE6AA984E9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500926-DB76-4DEF-997C-9242C7EA22BB}"/>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234171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6699D-5C58-4C52-86FF-DF5A0B4C5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600BE-7012-4158-9304-C9206CD18276}"/>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4" name="Footer Placeholder 3">
            <a:extLst>
              <a:ext uri="{FF2B5EF4-FFF2-40B4-BE49-F238E27FC236}">
                <a16:creationId xmlns:a16="http://schemas.microsoft.com/office/drawing/2014/main" id="{245BC474-7569-4461-8AA7-888683571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6EAC8-FE1F-4927-8650-BD36886C140C}"/>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3436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DCA55-61EB-48BA-BBAA-30711D5FD8B7}"/>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3" name="Footer Placeholder 2">
            <a:extLst>
              <a:ext uri="{FF2B5EF4-FFF2-40B4-BE49-F238E27FC236}">
                <a16:creationId xmlns:a16="http://schemas.microsoft.com/office/drawing/2014/main" id="{B2D039B4-110B-493F-9C4A-B4302D7ACC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8BD25-9E18-4601-B6FE-5503B84F7AC4}"/>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70593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3B7B-3795-4B8C-840E-1B5004292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E9B3A-43A8-4188-A19E-DA2E30104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DFA7B3-057C-45BA-BF41-7CE979E71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60A3E-B238-4797-B9F9-BD3E7F982F76}"/>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6" name="Footer Placeholder 5">
            <a:extLst>
              <a:ext uri="{FF2B5EF4-FFF2-40B4-BE49-F238E27FC236}">
                <a16:creationId xmlns:a16="http://schemas.microsoft.com/office/drawing/2014/main" id="{C546F5DD-BA84-413F-8027-263F54101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8824D-81F0-4031-B198-46B047FDD15E}"/>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297102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A168-86A0-4629-AB2A-9614200EE5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47A8DC-77A3-4299-AF2B-AE6CC6041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FD3245-EF7C-406F-BE9C-94973C2C0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B89F1E-7754-435E-8610-C5BB54CA6C30}"/>
              </a:ext>
            </a:extLst>
          </p:cNvPr>
          <p:cNvSpPr>
            <a:spLocks noGrp="1"/>
          </p:cNvSpPr>
          <p:nvPr>
            <p:ph type="dt" sz="half" idx="10"/>
          </p:nvPr>
        </p:nvSpPr>
        <p:spPr/>
        <p:txBody>
          <a:bodyPr/>
          <a:lstStyle/>
          <a:p>
            <a:fld id="{BEFE5611-F07E-48D0-8AA2-037B9E24764E}" type="datetimeFigureOut">
              <a:rPr lang="en-US" smtClean="0"/>
              <a:t>3/9/2020</a:t>
            </a:fld>
            <a:endParaRPr lang="en-US"/>
          </a:p>
        </p:txBody>
      </p:sp>
      <p:sp>
        <p:nvSpPr>
          <p:cNvPr id="6" name="Footer Placeholder 5">
            <a:extLst>
              <a:ext uri="{FF2B5EF4-FFF2-40B4-BE49-F238E27FC236}">
                <a16:creationId xmlns:a16="http://schemas.microsoft.com/office/drawing/2014/main" id="{F398C939-575C-469F-8EB8-C27F1A83D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B7238-9E1B-494D-A452-C2421E431BCB}"/>
              </a:ext>
            </a:extLst>
          </p:cNvPr>
          <p:cNvSpPr>
            <a:spLocks noGrp="1"/>
          </p:cNvSpPr>
          <p:nvPr>
            <p:ph type="sldNum" sz="quarter" idx="12"/>
          </p:nvPr>
        </p:nvSpPr>
        <p:spPr/>
        <p:txBody>
          <a:bodyPr/>
          <a:lstStyle/>
          <a:p>
            <a:fld id="{AC387DBD-BF43-4432-9E6C-C1FA71EE5D37}" type="slidenum">
              <a:rPr lang="en-US" smtClean="0"/>
              <a:t>‹#›</a:t>
            </a:fld>
            <a:endParaRPr lang="en-US"/>
          </a:p>
        </p:txBody>
      </p:sp>
    </p:spTree>
    <p:extLst>
      <p:ext uri="{BB962C8B-B14F-4D97-AF65-F5344CB8AC3E}">
        <p14:creationId xmlns:p14="http://schemas.microsoft.com/office/powerpoint/2010/main" val="185879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536E6-9BBB-49A9-8EB9-E098B85A5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6D0D4-A571-431D-82A3-456AB9553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B3AA2-AD23-48BD-AD89-146103248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FE5611-F07E-48D0-8AA2-037B9E24764E}" type="datetimeFigureOut">
              <a:rPr lang="en-US" smtClean="0"/>
              <a:t>3/9/2020</a:t>
            </a:fld>
            <a:endParaRPr lang="en-US"/>
          </a:p>
        </p:txBody>
      </p:sp>
      <p:sp>
        <p:nvSpPr>
          <p:cNvPr id="5" name="Footer Placeholder 4">
            <a:extLst>
              <a:ext uri="{FF2B5EF4-FFF2-40B4-BE49-F238E27FC236}">
                <a16:creationId xmlns:a16="http://schemas.microsoft.com/office/drawing/2014/main" id="{43AA2C18-2A1A-420C-8CA1-127D7408C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B3C9AD-9CC0-4208-B7A6-A43EA38158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87DBD-BF43-4432-9E6C-C1FA71EE5D37}" type="slidenum">
              <a:rPr lang="en-US" smtClean="0"/>
              <a:t>‹#›</a:t>
            </a:fld>
            <a:endParaRPr lang="en-US"/>
          </a:p>
        </p:txBody>
      </p:sp>
    </p:spTree>
    <p:extLst>
      <p:ext uri="{BB962C8B-B14F-4D97-AF65-F5344CB8AC3E}">
        <p14:creationId xmlns:p14="http://schemas.microsoft.com/office/powerpoint/2010/main" val="1896561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dansmedschoolnotes.wikidot.com/neuroscience"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dansmedschoolnotes.wikidot.com/neuroscience"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2.sv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Pain"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naturalnews.com/2017-04-11-fda-approves-outlandish-37000-topical-cream-to-fight-eczema.html"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dreamstime.com/royalty-free-stock-photo-cartoon-man-injuries-image5181545"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lavaculture.blogspot.com/2011/02/tip-of-glacier-history-of-perfume-and.html"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bio.libretexts.org/Bookshelves/Introductory_and_General_Biology/Book:_Biology_(Kimball)/Unit_15:_The_Anatomy_and_Physiology_of_Animals/15.09:_Senses/15.9.08:_Olfaction_-_The_Sense_of_Smell" TargetMode="External"/><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itsaboutnutrition.com/mindful-eating/"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raisingdeafkids.org/hearing/how.php" TargetMode="External"/><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medicalvideofree.blogspot.com/2011/09/ear-anatomy-video.html" TargetMode="External"/><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healthgoesup.com/articles/9009/1/facts-conductive-hearing-loss-1.html"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biology.stackexchange.com/questions/9637/how-are-the-paranasal-sinuses-linked-with-the-capillaries-in-the-ear-canals" TargetMode="External"/><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8982-7D39-4D01-9382-B06069EB0377}"/>
              </a:ext>
            </a:extLst>
          </p:cNvPr>
          <p:cNvSpPr>
            <a:spLocks noGrp="1"/>
          </p:cNvSpPr>
          <p:nvPr>
            <p:ph type="ctrTitle"/>
          </p:nvPr>
        </p:nvSpPr>
        <p:spPr/>
        <p:txBody>
          <a:bodyPr/>
          <a:lstStyle/>
          <a:p>
            <a:r>
              <a:rPr lang="en-US" dirty="0"/>
              <a:t>Sensory Physiology</a:t>
            </a:r>
          </a:p>
        </p:txBody>
      </p:sp>
      <p:sp>
        <p:nvSpPr>
          <p:cNvPr id="3" name="Subtitle 2">
            <a:extLst>
              <a:ext uri="{FF2B5EF4-FFF2-40B4-BE49-F238E27FC236}">
                <a16:creationId xmlns:a16="http://schemas.microsoft.com/office/drawing/2014/main" id="{EDDEEFEA-17A1-469A-9A93-C36E8001EA45}"/>
              </a:ext>
            </a:extLst>
          </p:cNvPr>
          <p:cNvSpPr>
            <a:spLocks noGrp="1"/>
          </p:cNvSpPr>
          <p:nvPr>
            <p:ph type="subTitle" idx="1"/>
          </p:nvPr>
        </p:nvSpPr>
        <p:spPr/>
        <p:txBody>
          <a:bodyPr/>
          <a:lstStyle/>
          <a:p>
            <a:r>
              <a:rPr lang="en-US" dirty="0"/>
              <a:t>Chapter 10</a:t>
            </a:r>
          </a:p>
        </p:txBody>
      </p:sp>
    </p:spTree>
    <p:extLst>
      <p:ext uri="{BB962C8B-B14F-4D97-AF65-F5344CB8AC3E}">
        <p14:creationId xmlns:p14="http://schemas.microsoft.com/office/powerpoint/2010/main" val="32721866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9B0D7C-5ADC-4E4F-99A3-C0F8C373C7E2}"/>
              </a:ext>
            </a:extLst>
          </p:cNvPr>
          <p:cNvSpPr>
            <a:spLocks noGrp="1"/>
          </p:cNvSpPr>
          <p:nvPr>
            <p:ph type="title"/>
          </p:nvPr>
        </p:nvSpPr>
        <p:spPr>
          <a:xfrm>
            <a:off x="863029" y="1012004"/>
            <a:ext cx="3416158" cy="4795408"/>
          </a:xfrm>
        </p:spPr>
        <p:txBody>
          <a:bodyPr>
            <a:normAutofit/>
          </a:bodyPr>
          <a:lstStyle/>
          <a:p>
            <a:r>
              <a:rPr lang="en-US" b="1">
                <a:solidFill>
                  <a:srgbClr val="FFFFFF"/>
                </a:solidFill>
              </a:rPr>
              <a:t>perceptual threshold</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BF3DB26B-1910-4A6C-AB1E-9DADB7E9451A}"/>
              </a:ext>
            </a:extLst>
          </p:cNvPr>
          <p:cNvGraphicFramePr>
            <a:graphicFrameLocks noGrp="1"/>
          </p:cNvGraphicFramePr>
          <p:nvPr>
            <p:ph idx="1"/>
            <p:extLst>
              <p:ext uri="{D42A27DB-BD31-4B8C-83A1-F6EECF244321}">
                <p14:modId xmlns:p14="http://schemas.microsoft.com/office/powerpoint/2010/main" val="299425149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4801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06A90F6-EBDE-4055-ABA2-7F4D63FEE07C}"/>
              </a:ext>
            </a:extLst>
          </p:cNvPr>
          <p:cNvSpPr>
            <a:spLocks noGrp="1"/>
          </p:cNvSpPr>
          <p:nvPr>
            <p:ph type="title"/>
          </p:nvPr>
        </p:nvSpPr>
        <p:spPr>
          <a:xfrm>
            <a:off x="777240" y="694944"/>
            <a:ext cx="6610388" cy="1042416"/>
          </a:xfrm>
        </p:spPr>
        <p:txBody>
          <a:bodyPr>
            <a:normAutofit/>
          </a:bodyPr>
          <a:lstStyle/>
          <a:p>
            <a:r>
              <a:rPr lang="en-US" sz="3600" b="1" dirty="0">
                <a:solidFill>
                  <a:srgbClr val="FFFFFF"/>
                </a:solidFill>
              </a:rPr>
              <a:t>Frequency (pitch) of Sound Stimuli</a:t>
            </a:r>
          </a:p>
        </p:txBody>
      </p:sp>
      <p:sp>
        <p:nvSpPr>
          <p:cNvPr id="73" name="Rectangle 72">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B74864">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74">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Rectangle 76">
            <a:extLst>
              <a:ext uri="{FF2B5EF4-FFF2-40B4-BE49-F238E27FC236}">
                <a16:creationId xmlns:a16="http://schemas.microsoft.com/office/drawing/2014/main" id="{33A87B69-D1B1-4DA7-B224-F220FC5235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B74864">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0" name="Picture 2" descr="Image result for gif frequency pitch sound wave">
            <a:extLst>
              <a:ext uri="{FF2B5EF4-FFF2-40B4-BE49-F238E27FC236}">
                <a16:creationId xmlns:a16="http://schemas.microsoft.com/office/drawing/2014/main" id="{4E89FA1B-17A8-4103-9E58-B7378690742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0142" y="2723954"/>
            <a:ext cx="6795370" cy="308056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475E52-E941-4617-A6EA-69359CA1F8E2}"/>
              </a:ext>
            </a:extLst>
          </p:cNvPr>
          <p:cNvSpPr>
            <a:spLocks noGrp="1"/>
          </p:cNvSpPr>
          <p:nvPr>
            <p:ph idx="1"/>
          </p:nvPr>
        </p:nvSpPr>
        <p:spPr>
          <a:xfrm>
            <a:off x="8109311" y="2393792"/>
            <a:ext cx="3360212" cy="3740893"/>
          </a:xfrm>
        </p:spPr>
        <p:txBody>
          <a:bodyPr anchor="ctr">
            <a:normAutofit/>
          </a:bodyPr>
          <a:lstStyle/>
          <a:p>
            <a:r>
              <a:rPr lang="en-US" sz="1800"/>
              <a:t>Our brains translate </a:t>
            </a:r>
            <a:r>
              <a:rPr lang="en-US" sz="1800" b="1"/>
              <a:t>frequency </a:t>
            </a:r>
            <a:r>
              <a:rPr lang="en-US" sz="1800"/>
              <a:t>of sound waves (the number of wave peaks that pass a given point each second) into the </a:t>
            </a:r>
            <a:r>
              <a:rPr lang="en-US" sz="1800" b="1"/>
              <a:t>pitch </a:t>
            </a:r>
            <a:r>
              <a:rPr lang="en-US" sz="1800"/>
              <a:t>of a sound.</a:t>
            </a:r>
          </a:p>
          <a:p>
            <a:r>
              <a:rPr lang="en-US" sz="1800"/>
              <a:t>Low-frequency waves are perceived as low-pitched sounds, such as the rumble of distant thunder. </a:t>
            </a:r>
          </a:p>
          <a:p>
            <a:r>
              <a:rPr lang="en-US" sz="1800"/>
              <a:t>High-frequency waves create high-pitched sounds, such as the screech of fingernails on a blackboard.</a:t>
            </a:r>
          </a:p>
        </p:txBody>
      </p:sp>
    </p:spTree>
    <p:extLst>
      <p:ext uri="{BB962C8B-B14F-4D97-AF65-F5344CB8AC3E}">
        <p14:creationId xmlns:p14="http://schemas.microsoft.com/office/powerpoint/2010/main" val="754165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A90F6-EBDE-4055-ABA2-7F4D63FEE07C}"/>
              </a:ext>
            </a:extLst>
          </p:cNvPr>
          <p:cNvSpPr>
            <a:spLocks noGrp="1"/>
          </p:cNvSpPr>
          <p:nvPr>
            <p:ph type="title"/>
          </p:nvPr>
        </p:nvSpPr>
        <p:spPr>
          <a:xfrm>
            <a:off x="863029" y="1012004"/>
            <a:ext cx="3416158" cy="4795408"/>
          </a:xfrm>
        </p:spPr>
        <p:txBody>
          <a:bodyPr>
            <a:normAutofit/>
          </a:bodyPr>
          <a:lstStyle/>
          <a:p>
            <a:r>
              <a:rPr lang="en-US" b="1">
                <a:solidFill>
                  <a:srgbClr val="FFFFFF"/>
                </a:solidFill>
              </a:rPr>
              <a:t>Frequency (pitch) of Sound Stimuli</a:t>
            </a:r>
          </a:p>
        </p:txBody>
      </p:sp>
      <p:graphicFrame>
        <p:nvGraphicFramePr>
          <p:cNvPr id="5" name="Content Placeholder 2">
            <a:extLst>
              <a:ext uri="{FF2B5EF4-FFF2-40B4-BE49-F238E27FC236}">
                <a16:creationId xmlns:a16="http://schemas.microsoft.com/office/drawing/2014/main" id="{216A8C3E-EF24-4E74-A587-77F24A8B2537}"/>
              </a:ext>
            </a:extLst>
          </p:cNvPr>
          <p:cNvGraphicFramePr>
            <a:graphicFrameLocks noGrp="1"/>
          </p:cNvGraphicFramePr>
          <p:nvPr>
            <p:ph idx="1"/>
            <p:extLst>
              <p:ext uri="{D42A27DB-BD31-4B8C-83A1-F6EECF244321}">
                <p14:modId xmlns:p14="http://schemas.microsoft.com/office/powerpoint/2010/main" val="144826294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0604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6A90F6-EBDE-4055-ABA2-7F4D63FEE07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Amplitude (loudness) of Sound Stimuli</a:t>
            </a:r>
          </a:p>
        </p:txBody>
      </p:sp>
      <p:sp>
        <p:nvSpPr>
          <p:cNvPr id="3" name="Content Placeholder 2">
            <a:extLst>
              <a:ext uri="{FF2B5EF4-FFF2-40B4-BE49-F238E27FC236}">
                <a16:creationId xmlns:a16="http://schemas.microsoft.com/office/drawing/2014/main" id="{AC475E52-E941-4617-A6EA-69359CA1F8E2}"/>
              </a:ext>
            </a:extLst>
          </p:cNvPr>
          <p:cNvSpPr>
            <a:spLocks noGrp="1"/>
          </p:cNvSpPr>
          <p:nvPr>
            <p:ph idx="1"/>
          </p:nvPr>
        </p:nvSpPr>
        <p:spPr>
          <a:xfrm>
            <a:off x="643468" y="2638043"/>
            <a:ext cx="3363974" cy="3415623"/>
          </a:xfrm>
        </p:spPr>
        <p:txBody>
          <a:bodyPr>
            <a:normAutofit/>
          </a:bodyPr>
          <a:lstStyle/>
          <a:p>
            <a:r>
              <a:rPr lang="en-US" sz="2000" b="1"/>
              <a:t>Loudness </a:t>
            </a:r>
            <a:r>
              <a:rPr lang="en-US" sz="2000"/>
              <a:t>is our interpretation of sound intensity and is influenced by the sensitivity of an individual’s ear. </a:t>
            </a:r>
          </a:p>
          <a:p>
            <a:r>
              <a:rPr lang="en-US" sz="2000"/>
              <a:t>The intensity of a sound wave is a function of the </a:t>
            </a:r>
            <a:r>
              <a:rPr lang="en-US" sz="2000" b="1"/>
              <a:t>amplitude of the sound wave.</a:t>
            </a:r>
            <a:endParaRPr lang="en-US" sz="2000"/>
          </a:p>
        </p:txBody>
      </p:sp>
      <p:pic>
        <p:nvPicPr>
          <p:cNvPr id="10242" name="Picture 2" descr="Image result for amplitude sound volume">
            <a:extLst>
              <a:ext uri="{FF2B5EF4-FFF2-40B4-BE49-F238E27FC236}">
                <a16:creationId xmlns:a16="http://schemas.microsoft.com/office/drawing/2014/main" id="{4B5BDF15-F206-4A4A-8F8F-6F5FC09E17F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24819"/>
            <a:ext cx="6250769" cy="504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237012"/>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6A90F6-EBDE-4055-ABA2-7F4D63FEE07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Amplitude (loudness) of Sound Stimuli</a:t>
            </a:r>
          </a:p>
        </p:txBody>
      </p:sp>
      <p:sp>
        <p:nvSpPr>
          <p:cNvPr id="3" name="Content Placeholder 2">
            <a:extLst>
              <a:ext uri="{FF2B5EF4-FFF2-40B4-BE49-F238E27FC236}">
                <a16:creationId xmlns:a16="http://schemas.microsoft.com/office/drawing/2014/main" id="{AC475E52-E941-4617-A6EA-69359CA1F8E2}"/>
              </a:ext>
            </a:extLst>
          </p:cNvPr>
          <p:cNvSpPr>
            <a:spLocks noGrp="1"/>
          </p:cNvSpPr>
          <p:nvPr>
            <p:ph idx="1"/>
          </p:nvPr>
        </p:nvSpPr>
        <p:spPr>
          <a:xfrm>
            <a:off x="643468" y="2638043"/>
            <a:ext cx="3363974" cy="3415623"/>
          </a:xfrm>
        </p:spPr>
        <p:txBody>
          <a:bodyPr>
            <a:normAutofit/>
          </a:bodyPr>
          <a:lstStyle/>
          <a:p>
            <a:r>
              <a:rPr lang="en-US" sz="1700"/>
              <a:t>Intensity is measured on a logarithmic scale in units called </a:t>
            </a:r>
            <a:r>
              <a:rPr lang="en-US" sz="1700" b="1"/>
              <a:t>decibels (dB). </a:t>
            </a:r>
          </a:p>
          <a:p>
            <a:r>
              <a:rPr lang="en-US" sz="1700"/>
              <a:t>Normal conversation has a typical noise level of about 60 dB.</a:t>
            </a:r>
          </a:p>
          <a:p>
            <a:r>
              <a:rPr lang="en-US" sz="1700"/>
              <a:t>Sounds of 80 dB or more can damage the sensitive hearing receptors of the ear, resulting in hearing loss. </a:t>
            </a:r>
            <a:r>
              <a:rPr lang="en-US" sz="1700" i="1"/>
              <a:t>The amount of damage depends on the duration and frequency of the noise as well as its intensity.</a:t>
            </a:r>
          </a:p>
        </p:txBody>
      </p:sp>
      <p:pic>
        <p:nvPicPr>
          <p:cNvPr id="9218" name="Picture 2" descr="Image result for amplitude sound volume">
            <a:extLst>
              <a:ext uri="{FF2B5EF4-FFF2-40B4-BE49-F238E27FC236}">
                <a16:creationId xmlns:a16="http://schemas.microsoft.com/office/drawing/2014/main" id="{B1CA8724-57ED-4466-8296-44EF947EDB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824819"/>
            <a:ext cx="6250769" cy="504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431677"/>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96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F1D4E-3C7D-4CC2-B436-62010D530A61}"/>
              </a:ext>
            </a:extLst>
          </p:cNvPr>
          <p:cNvSpPr>
            <a:spLocks noGrp="1"/>
          </p:cNvSpPr>
          <p:nvPr>
            <p:ph type="title"/>
          </p:nvPr>
        </p:nvSpPr>
        <p:spPr>
          <a:xfrm>
            <a:off x="9093496" y="618681"/>
            <a:ext cx="2613872" cy="4794567"/>
          </a:xfrm>
        </p:spPr>
        <p:txBody>
          <a:bodyPr vert="horz" lIns="91440" tIns="45720" rIns="91440" bIns="45720" rtlCol="0" anchor="ctr">
            <a:normAutofit/>
          </a:bodyPr>
          <a:lstStyle/>
          <a:p>
            <a:endParaRPr lang="en-US" sz="360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Image result for Amplitude (loudness) of Sound Stimuli">
            <a:extLst>
              <a:ext uri="{FF2B5EF4-FFF2-40B4-BE49-F238E27FC236}">
                <a16:creationId xmlns:a16="http://schemas.microsoft.com/office/drawing/2014/main" id="{A72119F8-BE19-4F62-8860-A3B7B4E80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21" y="362650"/>
            <a:ext cx="10733424" cy="6010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17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DA42-8C9D-49AD-889C-715CDED53DE5}"/>
              </a:ext>
            </a:extLst>
          </p:cNvPr>
          <p:cNvSpPr>
            <a:spLocks noGrp="1"/>
          </p:cNvSpPr>
          <p:nvPr>
            <p:ph type="title"/>
          </p:nvPr>
        </p:nvSpPr>
        <p:spPr/>
        <p:txBody>
          <a:bodyPr/>
          <a:lstStyle/>
          <a:p>
            <a:r>
              <a:rPr lang="en-US" b="1" dirty="0"/>
              <a:t>Sound Transduction</a:t>
            </a:r>
            <a:endParaRPr lang="en-US" dirty="0"/>
          </a:p>
        </p:txBody>
      </p:sp>
      <p:sp>
        <p:nvSpPr>
          <p:cNvPr id="3" name="Content Placeholder 2">
            <a:extLst>
              <a:ext uri="{FF2B5EF4-FFF2-40B4-BE49-F238E27FC236}">
                <a16:creationId xmlns:a16="http://schemas.microsoft.com/office/drawing/2014/main" id="{99B59E45-1184-45F7-A777-60849C22E011}"/>
              </a:ext>
            </a:extLst>
          </p:cNvPr>
          <p:cNvSpPr>
            <a:spLocks noGrp="1"/>
          </p:cNvSpPr>
          <p:nvPr>
            <p:ph idx="1"/>
          </p:nvPr>
        </p:nvSpPr>
        <p:spPr/>
        <p:txBody>
          <a:bodyPr>
            <a:normAutofit/>
          </a:bodyPr>
          <a:lstStyle/>
          <a:p>
            <a:r>
              <a:rPr lang="en-US" b="1" dirty="0"/>
              <a:t>Sound Transduction Is a Multistep Process</a:t>
            </a:r>
          </a:p>
          <a:p>
            <a:r>
              <a:rPr lang="en-US" dirty="0"/>
              <a:t>Hearing is a complex sense that involves multiple transductions.</a:t>
            </a:r>
          </a:p>
          <a:p>
            <a:r>
              <a:rPr lang="en-US" dirty="0"/>
              <a:t>Energy from sound waves in the air becomes mechanical vibrations, then fluid waves in the cochlea. </a:t>
            </a:r>
          </a:p>
          <a:p>
            <a:r>
              <a:rPr lang="en-US" dirty="0"/>
              <a:t>The fluid waves open ion channels in </a:t>
            </a:r>
            <a:r>
              <a:rPr lang="en-US" i="1" dirty="0"/>
              <a:t>hair cells, </a:t>
            </a:r>
            <a:r>
              <a:rPr lang="en-US" dirty="0"/>
              <a:t>the sensory receptors for hearing.</a:t>
            </a:r>
          </a:p>
          <a:p>
            <a:r>
              <a:rPr lang="en-US" dirty="0"/>
              <a:t>Ion flow into hair cells creates electrical signals that release neurotransmitter which in turn triggers action potentials in the primary auditory neurons.</a:t>
            </a:r>
          </a:p>
        </p:txBody>
      </p:sp>
    </p:spTree>
    <p:extLst>
      <p:ext uri="{BB962C8B-B14F-4D97-AF65-F5344CB8AC3E}">
        <p14:creationId xmlns:p14="http://schemas.microsoft.com/office/powerpoint/2010/main" val="19160286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7C8B-3DDC-4D6D-940E-6CF39883AE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CBF5DB-0A8D-449B-9AFE-7350D36D08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427A16-F349-478D-8900-2F579FFBB9DB}"/>
              </a:ext>
            </a:extLst>
          </p:cNvPr>
          <p:cNvPicPr>
            <a:picLocks noChangeAspect="1"/>
          </p:cNvPicPr>
          <p:nvPr/>
        </p:nvPicPr>
        <p:blipFill>
          <a:blip r:embed="rId2"/>
          <a:stretch>
            <a:fillRect/>
          </a:stretch>
        </p:blipFill>
        <p:spPr>
          <a:xfrm>
            <a:off x="714120" y="0"/>
            <a:ext cx="10763759" cy="6858000"/>
          </a:xfrm>
          <a:prstGeom prst="rect">
            <a:avLst/>
          </a:prstGeom>
        </p:spPr>
      </p:pic>
    </p:spTree>
    <p:extLst>
      <p:ext uri="{BB962C8B-B14F-4D97-AF65-F5344CB8AC3E}">
        <p14:creationId xmlns:p14="http://schemas.microsoft.com/office/powerpoint/2010/main" val="13672106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7C8B-3DDC-4D6D-940E-6CF39883AE8B}"/>
              </a:ext>
            </a:extLst>
          </p:cNvPr>
          <p:cNvSpPr>
            <a:spLocks noGrp="1"/>
          </p:cNvSpPr>
          <p:nvPr>
            <p:ph type="title"/>
          </p:nvPr>
        </p:nvSpPr>
        <p:spPr>
          <a:xfrm>
            <a:off x="6327648" y="365125"/>
            <a:ext cx="5026152" cy="1325563"/>
          </a:xfrm>
        </p:spPr>
        <p:txBody>
          <a:bodyPr/>
          <a:lstStyle/>
          <a:p>
            <a:r>
              <a:rPr lang="en-US" b="1" dirty="0"/>
              <a:t>Sound Transduction</a:t>
            </a:r>
            <a:endParaRPr lang="en-US" dirty="0"/>
          </a:p>
        </p:txBody>
      </p:sp>
      <p:sp>
        <p:nvSpPr>
          <p:cNvPr id="3" name="Content Placeholder 2">
            <a:extLst>
              <a:ext uri="{FF2B5EF4-FFF2-40B4-BE49-F238E27FC236}">
                <a16:creationId xmlns:a16="http://schemas.microsoft.com/office/drawing/2014/main" id="{9FCBF5DB-0A8D-449B-9AFE-7350D36D08E5}"/>
              </a:ext>
            </a:extLst>
          </p:cNvPr>
          <p:cNvSpPr>
            <a:spLocks noGrp="1"/>
          </p:cNvSpPr>
          <p:nvPr>
            <p:ph idx="1"/>
          </p:nvPr>
        </p:nvSpPr>
        <p:spPr>
          <a:xfrm>
            <a:off x="307848" y="365126"/>
            <a:ext cx="4840224" cy="6638576"/>
          </a:xfrm>
        </p:spPr>
        <p:txBody>
          <a:bodyPr>
            <a:normAutofit/>
          </a:bodyPr>
          <a:lstStyle/>
          <a:p>
            <a:pPr marL="0" indent="0">
              <a:buNone/>
            </a:pPr>
            <a:r>
              <a:rPr lang="en-US" sz="2400" b="1" u="sng" dirty="0"/>
              <a:t>Sound transduction steps </a:t>
            </a:r>
          </a:p>
          <a:p>
            <a:pPr marL="514350" indent="-514350">
              <a:buFont typeface="+mj-lt"/>
              <a:buAutoNum type="arabicPeriod"/>
            </a:pPr>
            <a:r>
              <a:rPr lang="en-US" sz="2000" dirty="0"/>
              <a:t>Sound waves striking the outer ear are directed down the ear canal until they hit the tympanic membrane and cause it to vibrate (first transduction).</a:t>
            </a:r>
          </a:p>
          <a:p>
            <a:pPr marL="514350" indent="-514350">
              <a:buFont typeface="+mj-lt"/>
              <a:buAutoNum type="arabicPeriod"/>
            </a:pPr>
            <a:r>
              <a:rPr lang="en-US" sz="2000" dirty="0"/>
              <a:t>The tympanic membrane vibrations are transferred to the malleus, the incus, and the stapes, which then amplify the signal. </a:t>
            </a:r>
          </a:p>
          <a:p>
            <a:pPr marL="514350" indent="-514350">
              <a:buFont typeface="+mj-lt"/>
              <a:buAutoNum type="arabicPeriod"/>
            </a:pPr>
            <a:r>
              <a:rPr lang="en-US" sz="2000" dirty="0"/>
              <a:t>As the stapes vibrates, it pulls and pushes on the thin tissue of the oval window, creating fluid waves within the cochlea.</a:t>
            </a:r>
          </a:p>
        </p:txBody>
      </p:sp>
      <p:pic>
        <p:nvPicPr>
          <p:cNvPr id="5" name="Picture 4">
            <a:extLst>
              <a:ext uri="{FF2B5EF4-FFF2-40B4-BE49-F238E27FC236}">
                <a16:creationId xmlns:a16="http://schemas.microsoft.com/office/drawing/2014/main" id="{F9141A3B-531D-4734-A9D6-409B9E59FA29}"/>
              </a:ext>
            </a:extLst>
          </p:cNvPr>
          <p:cNvPicPr>
            <a:picLocks noChangeAspect="1"/>
          </p:cNvPicPr>
          <p:nvPr/>
        </p:nvPicPr>
        <p:blipFill rotWithShape="1">
          <a:blip r:embed="rId2"/>
          <a:srcRect t="26537"/>
          <a:stretch/>
        </p:blipFill>
        <p:spPr>
          <a:xfrm>
            <a:off x="5313692" y="1351721"/>
            <a:ext cx="6515662" cy="3049723"/>
          </a:xfrm>
          <a:prstGeom prst="rect">
            <a:avLst/>
          </a:prstGeom>
        </p:spPr>
      </p:pic>
      <p:pic>
        <p:nvPicPr>
          <p:cNvPr id="6" name="Picture 5">
            <a:extLst>
              <a:ext uri="{FF2B5EF4-FFF2-40B4-BE49-F238E27FC236}">
                <a16:creationId xmlns:a16="http://schemas.microsoft.com/office/drawing/2014/main" id="{09C87590-0DC0-47E7-8F89-8F8166F282DB}"/>
              </a:ext>
            </a:extLst>
          </p:cNvPr>
          <p:cNvPicPr>
            <a:picLocks noChangeAspect="1"/>
          </p:cNvPicPr>
          <p:nvPr/>
        </p:nvPicPr>
        <p:blipFill rotWithShape="1">
          <a:blip r:embed="rId2"/>
          <a:srcRect b="73804"/>
          <a:stretch/>
        </p:blipFill>
        <p:spPr>
          <a:xfrm>
            <a:off x="528012" y="4770783"/>
            <a:ext cx="11135722" cy="1858617"/>
          </a:xfrm>
          <a:prstGeom prst="rect">
            <a:avLst/>
          </a:prstGeom>
        </p:spPr>
      </p:pic>
      <p:sp>
        <p:nvSpPr>
          <p:cNvPr id="7" name="Arrow: Down 6">
            <a:extLst>
              <a:ext uri="{FF2B5EF4-FFF2-40B4-BE49-F238E27FC236}">
                <a16:creationId xmlns:a16="http://schemas.microsoft.com/office/drawing/2014/main" id="{21ED8A58-EA67-455E-B50A-1CF0DF28820C}"/>
              </a:ext>
            </a:extLst>
          </p:cNvPr>
          <p:cNvSpPr/>
          <p:nvPr/>
        </p:nvSpPr>
        <p:spPr>
          <a:xfrm>
            <a:off x="1186053" y="4441099"/>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4EB0AE44-B136-4654-B1F3-A445F559BCDB}"/>
              </a:ext>
            </a:extLst>
          </p:cNvPr>
          <p:cNvSpPr/>
          <p:nvPr/>
        </p:nvSpPr>
        <p:spPr>
          <a:xfrm>
            <a:off x="2727960" y="4441099"/>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34ACA5A4-9DCE-4B01-87D1-44A8A844F934}"/>
              </a:ext>
            </a:extLst>
          </p:cNvPr>
          <p:cNvSpPr/>
          <p:nvPr/>
        </p:nvSpPr>
        <p:spPr>
          <a:xfrm>
            <a:off x="4443884" y="4512365"/>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9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47"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emph" presetSubtype="2" fill="hold" grpId="0" nodeType="afterEffect">
                                  <p:stCondLst>
                                    <p:cond delay="250"/>
                                  </p:stCondLst>
                                  <p:childTnLst>
                                    <p:animClr clrSpc="rgb" dir="cw">
                                      <p:cBhvr>
                                        <p:cTn id="15" dur="2000" fill="hold"/>
                                        <p:tgtEl>
                                          <p:spTgt spid="7"/>
                                        </p:tgtEl>
                                        <p:attrNameLst>
                                          <p:attrName>fillcolor</p:attrName>
                                        </p:attrNameLst>
                                      </p:cBhvr>
                                      <p:to>
                                        <a:schemeClr val="accent2"/>
                                      </p:to>
                                    </p:animClr>
                                    <p:set>
                                      <p:cBhvr>
                                        <p:cTn id="16" dur="2000" fill="hold"/>
                                        <p:tgtEl>
                                          <p:spTgt spid="7"/>
                                        </p:tgtEl>
                                        <p:attrNameLst>
                                          <p:attrName>fill.type</p:attrName>
                                        </p:attrNameLst>
                                      </p:cBhvr>
                                      <p:to>
                                        <p:strVal val="solid"/>
                                      </p:to>
                                    </p:set>
                                    <p:set>
                                      <p:cBhvr>
                                        <p:cTn id="17" dur="2000" fill="hold"/>
                                        <p:tgtEl>
                                          <p:spTgt spid="7"/>
                                        </p:tgtEl>
                                        <p:attrNameLst>
                                          <p:attrName>fill.on</p:attrName>
                                        </p:attrNameLst>
                                      </p:cBhvr>
                                      <p:to>
                                        <p:strVal val="true"/>
                                      </p:to>
                                    </p:set>
                                  </p:childTnLst>
                                </p:cTn>
                              </p:par>
                            </p:childTnLst>
                          </p:cTn>
                        </p:par>
                        <p:par>
                          <p:cTn id="18" fill="hold">
                            <p:stCondLst>
                              <p:cond delay="3250"/>
                            </p:stCondLst>
                            <p:childTnLst>
                              <p:par>
                                <p:cTn id="19" presetID="22" presetClass="entr" presetSubtype="4" fill="hold" nodeType="after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47" presetClass="entr" presetSubtype="0" fill="hold" grpId="1" nodeType="with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1" presetClass="emph" presetSubtype="2" fill="hold" grpId="0" nodeType="afterEffect">
                                  <p:stCondLst>
                                    <p:cond delay="250"/>
                                  </p:stCondLst>
                                  <p:childTnLst>
                                    <p:animClr clrSpc="rgb" dir="cw">
                                      <p:cBhvr>
                                        <p:cTn id="29" dur="2000" fill="hold"/>
                                        <p:tgtEl>
                                          <p:spTgt spid="8"/>
                                        </p:tgtEl>
                                        <p:attrNameLst>
                                          <p:attrName>fillcolor</p:attrName>
                                        </p:attrNameLst>
                                      </p:cBhvr>
                                      <p:to>
                                        <a:schemeClr val="accent2"/>
                                      </p:to>
                                    </p:animClr>
                                    <p:set>
                                      <p:cBhvr>
                                        <p:cTn id="30" dur="2000" fill="hold"/>
                                        <p:tgtEl>
                                          <p:spTgt spid="8"/>
                                        </p:tgtEl>
                                        <p:attrNameLst>
                                          <p:attrName>fill.type</p:attrName>
                                        </p:attrNameLst>
                                      </p:cBhvr>
                                      <p:to>
                                        <p:strVal val="solid"/>
                                      </p:to>
                                    </p:set>
                                    <p:set>
                                      <p:cBhvr>
                                        <p:cTn id="31" dur="2000" fill="hold"/>
                                        <p:tgtEl>
                                          <p:spTgt spid="8"/>
                                        </p:tgtEl>
                                        <p:attrNameLst>
                                          <p:attrName>fill.on</p:attrName>
                                        </p:attrNameLst>
                                      </p:cBhvr>
                                      <p:to>
                                        <p:strVal val="true"/>
                                      </p:to>
                                    </p:set>
                                  </p:childTnLst>
                                </p:cTn>
                              </p:par>
                            </p:childTnLst>
                          </p:cTn>
                        </p:par>
                        <p:par>
                          <p:cTn id="32" fill="hold">
                            <p:stCondLst>
                              <p:cond delay="6750"/>
                            </p:stCondLst>
                            <p:childTnLst>
                              <p:par>
                                <p:cTn id="33" presetID="16" presetClass="entr" presetSubtype="21" fill="hold" nodeType="afterEffect">
                                  <p:stCondLst>
                                    <p:cond delay="25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par>
                                <p:cTn id="36" presetID="47" presetClass="entr" presetSubtype="0" fill="hold" grpId="1" nodeType="withEffect">
                                  <p:stCondLst>
                                    <p:cond delay="25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8000"/>
                            </p:stCondLst>
                            <p:childTnLst>
                              <p:par>
                                <p:cTn id="42" presetID="1" presetClass="emph" presetSubtype="2" fill="hold" grpId="0" nodeType="afterEffect">
                                  <p:stCondLst>
                                    <p:cond delay="250"/>
                                  </p:stCondLst>
                                  <p:childTnLst>
                                    <p:animClr clrSpc="rgb" dir="cw">
                                      <p:cBhvr>
                                        <p:cTn id="43" dur="2000" fill="hold"/>
                                        <p:tgtEl>
                                          <p:spTgt spid="9"/>
                                        </p:tgtEl>
                                        <p:attrNameLst>
                                          <p:attrName>fillcolor</p:attrName>
                                        </p:attrNameLst>
                                      </p:cBhvr>
                                      <p:to>
                                        <a:schemeClr val="accent2"/>
                                      </p:to>
                                    </p:animClr>
                                    <p:set>
                                      <p:cBhvr>
                                        <p:cTn id="44" dur="2000" fill="hold"/>
                                        <p:tgtEl>
                                          <p:spTgt spid="9"/>
                                        </p:tgtEl>
                                        <p:attrNameLst>
                                          <p:attrName>fill.type</p:attrName>
                                        </p:attrNameLst>
                                      </p:cBhvr>
                                      <p:to>
                                        <p:strVal val="solid"/>
                                      </p:to>
                                    </p:set>
                                    <p:set>
                                      <p:cBhvr>
                                        <p:cTn id="45"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7C8B-3DDC-4D6D-940E-6CF39883AE8B}"/>
              </a:ext>
            </a:extLst>
          </p:cNvPr>
          <p:cNvSpPr>
            <a:spLocks noGrp="1"/>
          </p:cNvSpPr>
          <p:nvPr>
            <p:ph type="title"/>
          </p:nvPr>
        </p:nvSpPr>
        <p:spPr>
          <a:xfrm>
            <a:off x="6327648" y="365125"/>
            <a:ext cx="5026152" cy="1325563"/>
          </a:xfrm>
        </p:spPr>
        <p:txBody>
          <a:bodyPr/>
          <a:lstStyle/>
          <a:p>
            <a:r>
              <a:rPr lang="en-US" b="1" dirty="0"/>
              <a:t>Sound Transduction</a:t>
            </a:r>
            <a:endParaRPr lang="en-US" dirty="0"/>
          </a:p>
        </p:txBody>
      </p:sp>
      <p:sp>
        <p:nvSpPr>
          <p:cNvPr id="3" name="Content Placeholder 2">
            <a:extLst>
              <a:ext uri="{FF2B5EF4-FFF2-40B4-BE49-F238E27FC236}">
                <a16:creationId xmlns:a16="http://schemas.microsoft.com/office/drawing/2014/main" id="{9FCBF5DB-0A8D-449B-9AFE-7350D36D08E5}"/>
              </a:ext>
            </a:extLst>
          </p:cNvPr>
          <p:cNvSpPr>
            <a:spLocks noGrp="1"/>
          </p:cNvSpPr>
          <p:nvPr>
            <p:ph idx="1"/>
          </p:nvPr>
        </p:nvSpPr>
        <p:spPr>
          <a:xfrm>
            <a:off x="307848" y="365126"/>
            <a:ext cx="4840224" cy="6638576"/>
          </a:xfrm>
        </p:spPr>
        <p:txBody>
          <a:bodyPr>
            <a:normAutofit/>
          </a:bodyPr>
          <a:lstStyle/>
          <a:p>
            <a:pPr marL="0" indent="0">
              <a:buNone/>
            </a:pPr>
            <a:r>
              <a:rPr lang="en-US" sz="2400" b="1" u="sng" dirty="0"/>
              <a:t>Sound transduction steps </a:t>
            </a:r>
          </a:p>
          <a:p>
            <a:pPr marL="514350" indent="-514350">
              <a:buFont typeface="+mj-lt"/>
              <a:buAutoNum type="arabicPeriod" startAt="4"/>
            </a:pPr>
            <a:r>
              <a:rPr lang="en-US" sz="2000" dirty="0"/>
              <a:t>Vibrations at the oval window create waves in the fluid-filled channels of the cochlea (second transduction). </a:t>
            </a:r>
          </a:p>
          <a:p>
            <a:pPr lvl="1"/>
            <a:r>
              <a:rPr lang="en-US" sz="1800" dirty="0"/>
              <a:t>As waves move through the cochlea, they push on the flexible membranes of the </a:t>
            </a:r>
            <a:r>
              <a:rPr lang="en-US" sz="1800" i="1" dirty="0"/>
              <a:t>cochlear duct </a:t>
            </a:r>
            <a:r>
              <a:rPr lang="en-US" sz="1800" dirty="0"/>
              <a:t>and bend sensory </a:t>
            </a:r>
            <a:r>
              <a:rPr lang="en-US" sz="1800" b="1" dirty="0"/>
              <a:t>hair cells </a:t>
            </a:r>
            <a:r>
              <a:rPr lang="en-US" sz="1800" dirty="0"/>
              <a:t>inside the duct. </a:t>
            </a:r>
          </a:p>
          <a:p>
            <a:pPr lvl="1"/>
            <a:r>
              <a:rPr lang="en-US" sz="1800" dirty="0"/>
              <a:t>Movement of the cochlear duct opens or closes ion channels on </a:t>
            </a:r>
            <a:r>
              <a:rPr lang="en-US" sz="1800" b="1" dirty="0"/>
              <a:t>hair cell </a:t>
            </a:r>
            <a:r>
              <a:rPr lang="en-US" sz="1800" dirty="0"/>
              <a:t>membranes, creating electrical signals (third transduction).</a:t>
            </a:r>
          </a:p>
          <a:p>
            <a:pPr lvl="1"/>
            <a:r>
              <a:rPr lang="en-US" sz="1800" dirty="0"/>
              <a:t>These electrical signals alter neurotransmitter release (fourth transduction). </a:t>
            </a:r>
          </a:p>
        </p:txBody>
      </p:sp>
      <p:pic>
        <p:nvPicPr>
          <p:cNvPr id="5" name="Picture 4">
            <a:extLst>
              <a:ext uri="{FF2B5EF4-FFF2-40B4-BE49-F238E27FC236}">
                <a16:creationId xmlns:a16="http://schemas.microsoft.com/office/drawing/2014/main" id="{8E879A08-A9A2-4B0D-99B3-5C554CB38094}"/>
              </a:ext>
            </a:extLst>
          </p:cNvPr>
          <p:cNvPicPr>
            <a:picLocks noChangeAspect="1"/>
          </p:cNvPicPr>
          <p:nvPr/>
        </p:nvPicPr>
        <p:blipFill rotWithShape="1">
          <a:blip r:embed="rId2"/>
          <a:srcRect t="26537"/>
          <a:stretch/>
        </p:blipFill>
        <p:spPr>
          <a:xfrm>
            <a:off x="5313692" y="1351721"/>
            <a:ext cx="6515662" cy="3049723"/>
          </a:xfrm>
          <a:prstGeom prst="rect">
            <a:avLst/>
          </a:prstGeom>
        </p:spPr>
      </p:pic>
      <p:pic>
        <p:nvPicPr>
          <p:cNvPr id="6" name="Picture 5">
            <a:extLst>
              <a:ext uri="{FF2B5EF4-FFF2-40B4-BE49-F238E27FC236}">
                <a16:creationId xmlns:a16="http://schemas.microsoft.com/office/drawing/2014/main" id="{09ABE6AF-BFFF-4D0D-8664-53397181EAD4}"/>
              </a:ext>
            </a:extLst>
          </p:cNvPr>
          <p:cNvPicPr>
            <a:picLocks noChangeAspect="1"/>
          </p:cNvPicPr>
          <p:nvPr/>
        </p:nvPicPr>
        <p:blipFill rotWithShape="1">
          <a:blip r:embed="rId2"/>
          <a:srcRect b="73804"/>
          <a:stretch/>
        </p:blipFill>
        <p:spPr>
          <a:xfrm>
            <a:off x="528012" y="4770783"/>
            <a:ext cx="11135722" cy="1858617"/>
          </a:xfrm>
          <a:prstGeom prst="rect">
            <a:avLst/>
          </a:prstGeom>
        </p:spPr>
      </p:pic>
      <p:sp>
        <p:nvSpPr>
          <p:cNvPr id="7" name="Arrow: Down 6">
            <a:extLst>
              <a:ext uri="{FF2B5EF4-FFF2-40B4-BE49-F238E27FC236}">
                <a16:creationId xmlns:a16="http://schemas.microsoft.com/office/drawing/2014/main" id="{7B232832-8719-4BDD-8B10-F94A069AD89F}"/>
              </a:ext>
            </a:extLst>
          </p:cNvPr>
          <p:cNvSpPr/>
          <p:nvPr/>
        </p:nvSpPr>
        <p:spPr>
          <a:xfrm>
            <a:off x="6526980" y="4512365"/>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44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mph" presetSubtype="2" fill="hold" grpId="0" nodeType="afterEffect">
                                  <p:stCondLst>
                                    <p:cond delay="0"/>
                                  </p:stCondLst>
                                  <p:childTnLst>
                                    <p:animClr clrSpc="rgb" dir="cw">
                                      <p:cBhvr>
                                        <p:cTn id="12" dur="2000" fill="hold"/>
                                        <p:tgtEl>
                                          <p:spTgt spid="7"/>
                                        </p:tgtEl>
                                        <p:attrNameLst>
                                          <p:attrName>fillcolor</p:attrName>
                                        </p:attrNameLst>
                                      </p:cBhvr>
                                      <p:to>
                                        <a:schemeClr val="accent2"/>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7C8B-3DDC-4D6D-940E-6CF39883AE8B}"/>
              </a:ext>
            </a:extLst>
          </p:cNvPr>
          <p:cNvSpPr>
            <a:spLocks noGrp="1"/>
          </p:cNvSpPr>
          <p:nvPr>
            <p:ph type="title"/>
          </p:nvPr>
        </p:nvSpPr>
        <p:spPr>
          <a:xfrm>
            <a:off x="6327648" y="365125"/>
            <a:ext cx="5026152" cy="1325563"/>
          </a:xfrm>
        </p:spPr>
        <p:txBody>
          <a:bodyPr/>
          <a:lstStyle/>
          <a:p>
            <a:r>
              <a:rPr lang="en-US" b="1" dirty="0"/>
              <a:t>Sound Transduction</a:t>
            </a:r>
            <a:endParaRPr lang="en-US" dirty="0"/>
          </a:p>
        </p:txBody>
      </p:sp>
      <p:sp>
        <p:nvSpPr>
          <p:cNvPr id="3" name="Content Placeholder 2">
            <a:extLst>
              <a:ext uri="{FF2B5EF4-FFF2-40B4-BE49-F238E27FC236}">
                <a16:creationId xmlns:a16="http://schemas.microsoft.com/office/drawing/2014/main" id="{9FCBF5DB-0A8D-449B-9AFE-7350D36D08E5}"/>
              </a:ext>
            </a:extLst>
          </p:cNvPr>
          <p:cNvSpPr>
            <a:spLocks noGrp="1"/>
          </p:cNvSpPr>
          <p:nvPr>
            <p:ph idx="1"/>
          </p:nvPr>
        </p:nvSpPr>
        <p:spPr>
          <a:xfrm>
            <a:off x="307848" y="365126"/>
            <a:ext cx="4840224" cy="6638576"/>
          </a:xfrm>
        </p:spPr>
        <p:txBody>
          <a:bodyPr>
            <a:normAutofit/>
          </a:bodyPr>
          <a:lstStyle/>
          <a:p>
            <a:pPr marL="0" indent="0">
              <a:buNone/>
            </a:pPr>
            <a:r>
              <a:rPr lang="en-US" sz="3100" b="1" u="sng" dirty="0"/>
              <a:t>Sound transduction steps </a:t>
            </a:r>
          </a:p>
          <a:p>
            <a:pPr marL="514350" indent="-514350">
              <a:buFont typeface="+mj-lt"/>
              <a:buAutoNum type="arabicPeriod" startAt="5"/>
            </a:pPr>
            <a:r>
              <a:rPr lang="en-US" dirty="0"/>
              <a:t>Neurotransmitter binding to the primary auditory neurons initiates action potentials that send coded information about sound through the </a:t>
            </a:r>
            <a:r>
              <a:rPr lang="en-US" i="1" dirty="0"/>
              <a:t>cochlear branch of the vestibulocochlear nerve </a:t>
            </a:r>
            <a:r>
              <a:rPr lang="en-US" dirty="0"/>
              <a:t>(cranial nerve VIII) and the brain.</a:t>
            </a:r>
          </a:p>
        </p:txBody>
      </p:sp>
      <p:pic>
        <p:nvPicPr>
          <p:cNvPr id="5" name="Picture 4">
            <a:extLst>
              <a:ext uri="{FF2B5EF4-FFF2-40B4-BE49-F238E27FC236}">
                <a16:creationId xmlns:a16="http://schemas.microsoft.com/office/drawing/2014/main" id="{FC17C1EE-7625-422E-B7DD-5F7ECE43DCF1}"/>
              </a:ext>
            </a:extLst>
          </p:cNvPr>
          <p:cNvPicPr>
            <a:picLocks noChangeAspect="1"/>
          </p:cNvPicPr>
          <p:nvPr/>
        </p:nvPicPr>
        <p:blipFill rotWithShape="1">
          <a:blip r:embed="rId2"/>
          <a:srcRect t="26537"/>
          <a:stretch/>
        </p:blipFill>
        <p:spPr>
          <a:xfrm>
            <a:off x="5313692" y="1351721"/>
            <a:ext cx="6515662" cy="3049723"/>
          </a:xfrm>
          <a:prstGeom prst="rect">
            <a:avLst/>
          </a:prstGeom>
        </p:spPr>
      </p:pic>
      <p:pic>
        <p:nvPicPr>
          <p:cNvPr id="6" name="Picture 5">
            <a:extLst>
              <a:ext uri="{FF2B5EF4-FFF2-40B4-BE49-F238E27FC236}">
                <a16:creationId xmlns:a16="http://schemas.microsoft.com/office/drawing/2014/main" id="{DA61D720-6985-41CA-A064-8119A32A2972}"/>
              </a:ext>
            </a:extLst>
          </p:cNvPr>
          <p:cNvPicPr>
            <a:picLocks noChangeAspect="1"/>
          </p:cNvPicPr>
          <p:nvPr/>
        </p:nvPicPr>
        <p:blipFill rotWithShape="1">
          <a:blip r:embed="rId2"/>
          <a:srcRect b="73804"/>
          <a:stretch/>
        </p:blipFill>
        <p:spPr>
          <a:xfrm>
            <a:off x="528012" y="4770783"/>
            <a:ext cx="11135722" cy="1858617"/>
          </a:xfrm>
          <a:prstGeom prst="rect">
            <a:avLst/>
          </a:prstGeom>
        </p:spPr>
      </p:pic>
      <p:sp>
        <p:nvSpPr>
          <p:cNvPr id="7" name="Arrow: Down 6">
            <a:extLst>
              <a:ext uri="{FF2B5EF4-FFF2-40B4-BE49-F238E27FC236}">
                <a16:creationId xmlns:a16="http://schemas.microsoft.com/office/drawing/2014/main" id="{DDAACC3A-4F14-444B-A049-16D3028669A5}"/>
              </a:ext>
            </a:extLst>
          </p:cNvPr>
          <p:cNvSpPr/>
          <p:nvPr/>
        </p:nvSpPr>
        <p:spPr>
          <a:xfrm>
            <a:off x="8571523" y="4512365"/>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9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mph" presetSubtype="2" fill="hold" grpId="0" nodeType="afterEffect">
                                  <p:stCondLst>
                                    <p:cond delay="0"/>
                                  </p:stCondLst>
                                  <p:childTnLst>
                                    <p:animClr clrSpc="rgb" dir="cw">
                                      <p:cBhvr>
                                        <p:cTn id="12" dur="2000" fill="hold"/>
                                        <p:tgtEl>
                                          <p:spTgt spid="7"/>
                                        </p:tgtEl>
                                        <p:attrNameLst>
                                          <p:attrName>fillcolor</p:attrName>
                                        </p:attrNameLst>
                                      </p:cBhvr>
                                      <p:to>
                                        <a:schemeClr val="accent2"/>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D7557-DCD5-4541-8143-87EC2186D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DFCC50-F177-4183-8D16-7B22D6B2F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ADBC0F9-EE22-40A7-B4DE-2077972410DF}"/>
              </a:ext>
            </a:extLst>
          </p:cNvPr>
          <p:cNvPicPr>
            <a:picLocks noChangeAspect="1"/>
          </p:cNvPicPr>
          <p:nvPr/>
        </p:nvPicPr>
        <p:blipFill>
          <a:blip r:embed="rId2"/>
          <a:stretch>
            <a:fillRect/>
          </a:stretch>
        </p:blipFill>
        <p:spPr>
          <a:xfrm>
            <a:off x="923925" y="385762"/>
            <a:ext cx="10344150" cy="6086475"/>
          </a:xfrm>
          <a:prstGeom prst="rect">
            <a:avLst/>
          </a:prstGeom>
        </p:spPr>
      </p:pic>
    </p:spTree>
    <p:extLst>
      <p:ext uri="{BB962C8B-B14F-4D97-AF65-F5344CB8AC3E}">
        <p14:creationId xmlns:p14="http://schemas.microsoft.com/office/powerpoint/2010/main" val="2401428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7C8B-3DDC-4D6D-940E-6CF39883AE8B}"/>
              </a:ext>
            </a:extLst>
          </p:cNvPr>
          <p:cNvSpPr>
            <a:spLocks noGrp="1"/>
          </p:cNvSpPr>
          <p:nvPr>
            <p:ph type="title"/>
          </p:nvPr>
        </p:nvSpPr>
        <p:spPr>
          <a:xfrm>
            <a:off x="6327648" y="365125"/>
            <a:ext cx="5026152" cy="1325563"/>
          </a:xfrm>
        </p:spPr>
        <p:txBody>
          <a:bodyPr/>
          <a:lstStyle/>
          <a:p>
            <a:r>
              <a:rPr lang="en-US" b="1" dirty="0"/>
              <a:t>Sound Transduction</a:t>
            </a:r>
            <a:endParaRPr lang="en-US" dirty="0"/>
          </a:p>
        </p:txBody>
      </p:sp>
      <p:sp>
        <p:nvSpPr>
          <p:cNvPr id="3" name="Content Placeholder 2">
            <a:extLst>
              <a:ext uri="{FF2B5EF4-FFF2-40B4-BE49-F238E27FC236}">
                <a16:creationId xmlns:a16="http://schemas.microsoft.com/office/drawing/2014/main" id="{9FCBF5DB-0A8D-449B-9AFE-7350D36D08E5}"/>
              </a:ext>
            </a:extLst>
          </p:cNvPr>
          <p:cNvSpPr>
            <a:spLocks noGrp="1"/>
          </p:cNvSpPr>
          <p:nvPr>
            <p:ph idx="1"/>
          </p:nvPr>
        </p:nvSpPr>
        <p:spPr>
          <a:xfrm>
            <a:off x="307848" y="365126"/>
            <a:ext cx="4840224" cy="6638576"/>
          </a:xfrm>
        </p:spPr>
        <p:txBody>
          <a:bodyPr>
            <a:normAutofit/>
          </a:bodyPr>
          <a:lstStyle/>
          <a:p>
            <a:pPr marL="0" indent="0">
              <a:buNone/>
            </a:pPr>
            <a:r>
              <a:rPr lang="en-US" sz="3100" b="1" u="sng" dirty="0"/>
              <a:t>Sound transduction steps </a:t>
            </a:r>
          </a:p>
          <a:p>
            <a:pPr marL="457200" indent="-457200">
              <a:buFont typeface="+mj-lt"/>
              <a:buAutoNum type="arabicPeriod" startAt="6"/>
            </a:pPr>
            <a:r>
              <a:rPr lang="en-US" dirty="0"/>
              <a:t>The wave energy dissipates back into the air of the middle ear at the round window.</a:t>
            </a:r>
          </a:p>
        </p:txBody>
      </p:sp>
      <p:pic>
        <p:nvPicPr>
          <p:cNvPr id="4" name="Picture 3">
            <a:extLst>
              <a:ext uri="{FF2B5EF4-FFF2-40B4-BE49-F238E27FC236}">
                <a16:creationId xmlns:a16="http://schemas.microsoft.com/office/drawing/2014/main" id="{C3427A16-F349-478D-8900-2F579FFBB9DB}"/>
              </a:ext>
            </a:extLst>
          </p:cNvPr>
          <p:cNvPicPr>
            <a:picLocks noChangeAspect="1"/>
          </p:cNvPicPr>
          <p:nvPr/>
        </p:nvPicPr>
        <p:blipFill rotWithShape="1">
          <a:blip r:embed="rId2"/>
          <a:srcRect t="26537"/>
          <a:stretch/>
        </p:blipFill>
        <p:spPr>
          <a:xfrm>
            <a:off x="5313692" y="1351721"/>
            <a:ext cx="6515662" cy="3049723"/>
          </a:xfrm>
          <a:prstGeom prst="rect">
            <a:avLst/>
          </a:prstGeom>
        </p:spPr>
      </p:pic>
      <p:pic>
        <p:nvPicPr>
          <p:cNvPr id="5" name="Picture 4">
            <a:extLst>
              <a:ext uri="{FF2B5EF4-FFF2-40B4-BE49-F238E27FC236}">
                <a16:creationId xmlns:a16="http://schemas.microsoft.com/office/drawing/2014/main" id="{5A1F6D50-243F-4D47-AD7F-5A72F099F7FF}"/>
              </a:ext>
            </a:extLst>
          </p:cNvPr>
          <p:cNvPicPr>
            <a:picLocks noChangeAspect="1"/>
          </p:cNvPicPr>
          <p:nvPr/>
        </p:nvPicPr>
        <p:blipFill rotWithShape="1">
          <a:blip r:embed="rId2"/>
          <a:srcRect b="73804"/>
          <a:stretch/>
        </p:blipFill>
        <p:spPr>
          <a:xfrm>
            <a:off x="528012" y="4770783"/>
            <a:ext cx="11135722" cy="1858617"/>
          </a:xfrm>
          <a:prstGeom prst="rect">
            <a:avLst/>
          </a:prstGeom>
        </p:spPr>
      </p:pic>
      <p:sp>
        <p:nvSpPr>
          <p:cNvPr id="6" name="Arrow: Down 5">
            <a:extLst>
              <a:ext uri="{FF2B5EF4-FFF2-40B4-BE49-F238E27FC236}">
                <a16:creationId xmlns:a16="http://schemas.microsoft.com/office/drawing/2014/main" id="{801D851E-114F-42F0-A5FA-F6325D426C50}"/>
              </a:ext>
            </a:extLst>
          </p:cNvPr>
          <p:cNvSpPr/>
          <p:nvPr/>
        </p:nvSpPr>
        <p:spPr>
          <a:xfrm>
            <a:off x="10449830" y="4408228"/>
            <a:ext cx="417444" cy="51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0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1" presetClass="emph" presetSubtype="2" fill="hold" grpId="0" nodeType="afterEffect">
                                  <p:stCondLst>
                                    <p:cond delay="250"/>
                                  </p:stCondLst>
                                  <p:childTnLst>
                                    <p:animClr clrSpc="rgb" dir="cw">
                                      <p:cBhvr>
                                        <p:cTn id="12" dur="2000" fill="hold"/>
                                        <p:tgtEl>
                                          <p:spTgt spid="6"/>
                                        </p:tgtEl>
                                        <p:attrNameLst>
                                          <p:attrName>fillcolor</p:attrName>
                                        </p:attrNameLst>
                                      </p:cBhvr>
                                      <p:to>
                                        <a:schemeClr val="accent2"/>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09F09D-BE37-42B3-86FE-CB2FB70461CA}"/>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Organ of Corti</a:t>
            </a:r>
          </a:p>
        </p:txBody>
      </p:sp>
      <p:sp>
        <p:nvSpPr>
          <p:cNvPr id="3" name="Content Placeholder 2">
            <a:extLst>
              <a:ext uri="{FF2B5EF4-FFF2-40B4-BE49-F238E27FC236}">
                <a16:creationId xmlns:a16="http://schemas.microsoft.com/office/drawing/2014/main" id="{2DA127E2-F6A5-4A9C-AA41-A86DAF4E50D0}"/>
              </a:ext>
            </a:extLst>
          </p:cNvPr>
          <p:cNvSpPr>
            <a:spLocks noGrp="1"/>
          </p:cNvSpPr>
          <p:nvPr>
            <p:ph idx="1"/>
          </p:nvPr>
        </p:nvSpPr>
        <p:spPr>
          <a:xfrm>
            <a:off x="643468" y="2638043"/>
            <a:ext cx="3363974" cy="3415623"/>
          </a:xfrm>
        </p:spPr>
        <p:txBody>
          <a:bodyPr>
            <a:normAutofit/>
          </a:bodyPr>
          <a:lstStyle/>
          <a:p>
            <a:r>
              <a:rPr lang="en-US" sz="1400"/>
              <a:t>The cochlear duct contains the </a:t>
            </a:r>
            <a:r>
              <a:rPr lang="en-US" sz="1400" b="1"/>
              <a:t>organ of Corti, </a:t>
            </a:r>
            <a:r>
              <a:rPr lang="en-US" sz="1400"/>
              <a:t>composed of four rows of hair cell receptors plus support cells. </a:t>
            </a:r>
          </a:p>
          <a:p>
            <a:r>
              <a:rPr lang="en-US" sz="1400"/>
              <a:t>The organ of Corti sits on the </a:t>
            </a:r>
            <a:r>
              <a:rPr lang="en-US" sz="1400" b="1"/>
              <a:t>basilar membrane </a:t>
            </a:r>
            <a:r>
              <a:rPr lang="en-US" sz="1400"/>
              <a:t>and is partially covered by the </a:t>
            </a:r>
            <a:r>
              <a:rPr lang="en-US" sz="1400" b="1"/>
              <a:t>tectorial membrane </a:t>
            </a:r>
          </a:p>
          <a:p>
            <a:r>
              <a:rPr lang="en-US" sz="1400"/>
              <a:t>The basilar membrane and the tectorial membrane are both flexible tissues that move in response to fluid waves passing through the vestibular duct.</a:t>
            </a:r>
          </a:p>
          <a:p>
            <a:r>
              <a:rPr lang="en-US" sz="1400"/>
              <a:t>As the waves travel through the cochlea, they displace basilar and tectorial membranes, creating up-and-down oscillations that bend the hair cells.</a:t>
            </a:r>
          </a:p>
          <a:p>
            <a:pPr marL="0" indent="0">
              <a:buNone/>
            </a:pPr>
            <a:endParaRPr lang="en-US" sz="1400"/>
          </a:p>
        </p:txBody>
      </p:sp>
      <p:pic>
        <p:nvPicPr>
          <p:cNvPr id="4" name="Picture 3">
            <a:extLst>
              <a:ext uri="{FF2B5EF4-FFF2-40B4-BE49-F238E27FC236}">
                <a16:creationId xmlns:a16="http://schemas.microsoft.com/office/drawing/2014/main" id="{1E4F48C0-F20F-4530-BDBD-6376116A2E16}"/>
              </a:ext>
            </a:extLst>
          </p:cNvPr>
          <p:cNvPicPr>
            <a:picLocks noChangeAspect="1"/>
          </p:cNvPicPr>
          <p:nvPr/>
        </p:nvPicPr>
        <p:blipFill rotWithShape="1">
          <a:blip r:embed="rId2"/>
          <a:srcRect r="-1" b="29029"/>
          <a:stretch/>
        </p:blipFill>
        <p:spPr>
          <a:xfrm>
            <a:off x="5297763" y="769387"/>
            <a:ext cx="6250769" cy="5158359"/>
          </a:xfrm>
          <a:prstGeom prst="rect">
            <a:avLst/>
          </a:prstGeom>
        </p:spPr>
      </p:pic>
    </p:spTree>
    <p:extLst>
      <p:ext uri="{BB962C8B-B14F-4D97-AF65-F5344CB8AC3E}">
        <p14:creationId xmlns:p14="http://schemas.microsoft.com/office/powerpoint/2010/main" val="21042714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A4F1-F63F-4056-A08F-755A9D5C372A}"/>
              </a:ext>
            </a:extLst>
          </p:cNvPr>
          <p:cNvSpPr>
            <a:spLocks noGrp="1"/>
          </p:cNvSpPr>
          <p:nvPr>
            <p:ph type="title"/>
          </p:nvPr>
        </p:nvSpPr>
        <p:spPr>
          <a:xfrm>
            <a:off x="648929" y="629266"/>
            <a:ext cx="3505495" cy="1622321"/>
          </a:xfrm>
        </p:spPr>
        <p:txBody>
          <a:bodyPr>
            <a:normAutofit/>
          </a:bodyPr>
          <a:lstStyle/>
          <a:p>
            <a:r>
              <a:rPr lang="en-US"/>
              <a:t>The Organ of </a:t>
            </a:r>
            <a:r>
              <a:rPr lang="en-US" err="1"/>
              <a:t>Corti</a:t>
            </a:r>
            <a:endParaRPr lang="en-US"/>
          </a:p>
        </p:txBody>
      </p:sp>
      <p:sp>
        <p:nvSpPr>
          <p:cNvPr id="3" name="Content Placeholder 2">
            <a:extLst>
              <a:ext uri="{FF2B5EF4-FFF2-40B4-BE49-F238E27FC236}">
                <a16:creationId xmlns:a16="http://schemas.microsoft.com/office/drawing/2014/main" id="{4F48F704-DEDC-4BD7-BAB2-9B579A14D5FF}"/>
              </a:ext>
            </a:extLst>
          </p:cNvPr>
          <p:cNvSpPr>
            <a:spLocks noGrp="1"/>
          </p:cNvSpPr>
          <p:nvPr>
            <p:ph idx="1"/>
          </p:nvPr>
        </p:nvSpPr>
        <p:spPr>
          <a:xfrm>
            <a:off x="648931" y="2438400"/>
            <a:ext cx="3505494" cy="3785419"/>
          </a:xfrm>
        </p:spPr>
        <p:txBody>
          <a:bodyPr>
            <a:normAutofit/>
          </a:bodyPr>
          <a:lstStyle/>
          <a:p>
            <a:r>
              <a:rPr lang="en-US" sz="2000"/>
              <a:t>Hair cells are nonneural receptor cells. The apical surface of each hair cell is modified into 50–100 stiffened cilia known as </a:t>
            </a:r>
            <a:r>
              <a:rPr lang="en-US" sz="2000" b="1"/>
              <a:t>stereocilia, </a:t>
            </a:r>
            <a:r>
              <a:rPr lang="en-US" sz="2000"/>
              <a:t>arranged in ascending height.</a:t>
            </a:r>
          </a:p>
          <a:p>
            <a:endParaRPr lang="en-US" sz="2000"/>
          </a:p>
        </p:txBody>
      </p:sp>
      <p:sp>
        <p:nvSpPr>
          <p:cNvPr id="24" name="Rectangle 23">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15BD608-2F0D-4772-ABB3-22DD067C17CD}"/>
              </a:ext>
            </a:extLst>
          </p:cNvPr>
          <p:cNvPicPr>
            <a:picLocks noChangeAspect="1"/>
          </p:cNvPicPr>
          <p:nvPr/>
        </p:nvPicPr>
        <p:blipFill rotWithShape="1">
          <a:blip r:embed="rId2"/>
          <a:srcRect t="69710"/>
          <a:stretch/>
        </p:blipFill>
        <p:spPr>
          <a:xfrm>
            <a:off x="5405862" y="2367344"/>
            <a:ext cx="6019331" cy="2120066"/>
          </a:xfrm>
          <a:prstGeom prst="rect">
            <a:avLst/>
          </a:prstGeom>
          <a:effectLst/>
        </p:spPr>
      </p:pic>
    </p:spTree>
    <p:extLst>
      <p:ext uri="{BB962C8B-B14F-4D97-AF65-F5344CB8AC3E}">
        <p14:creationId xmlns:p14="http://schemas.microsoft.com/office/powerpoint/2010/main" val="11889283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6C50AD-4761-4CB8-81A8-C743BBBC2C85}"/>
              </a:ext>
            </a:extLst>
          </p:cNvPr>
          <p:cNvPicPr>
            <a:picLocks noChangeAspect="1"/>
          </p:cNvPicPr>
          <p:nvPr/>
        </p:nvPicPr>
        <p:blipFill>
          <a:blip r:embed="rId2"/>
          <a:stretch>
            <a:fillRect/>
          </a:stretch>
        </p:blipFill>
        <p:spPr>
          <a:xfrm>
            <a:off x="1548191" y="643467"/>
            <a:ext cx="9095617" cy="5571066"/>
          </a:xfrm>
          <a:prstGeom prst="rect">
            <a:avLst/>
          </a:prstGeom>
        </p:spPr>
      </p:pic>
    </p:spTree>
    <p:extLst>
      <p:ext uri="{BB962C8B-B14F-4D97-AF65-F5344CB8AC3E}">
        <p14:creationId xmlns:p14="http://schemas.microsoft.com/office/powerpoint/2010/main" val="28625483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46EABD-8063-481E-B5E1-E3BBA88A90E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Auditory Pathways</a:t>
            </a:r>
            <a:endParaRPr lang="en-US" sz="2800"/>
          </a:p>
        </p:txBody>
      </p:sp>
      <p:sp>
        <p:nvSpPr>
          <p:cNvPr id="3" name="Content Placeholder 2">
            <a:extLst>
              <a:ext uri="{FF2B5EF4-FFF2-40B4-BE49-F238E27FC236}">
                <a16:creationId xmlns:a16="http://schemas.microsoft.com/office/drawing/2014/main" id="{8EB6D273-0EB0-4A60-9EDD-9CDFF99CC78D}"/>
              </a:ext>
            </a:extLst>
          </p:cNvPr>
          <p:cNvSpPr>
            <a:spLocks noGrp="1"/>
          </p:cNvSpPr>
          <p:nvPr>
            <p:ph idx="1"/>
          </p:nvPr>
        </p:nvSpPr>
        <p:spPr>
          <a:xfrm>
            <a:off x="643468" y="2638043"/>
            <a:ext cx="3363974" cy="3415623"/>
          </a:xfrm>
        </p:spPr>
        <p:txBody>
          <a:bodyPr>
            <a:normAutofit/>
          </a:bodyPr>
          <a:lstStyle/>
          <a:p>
            <a:r>
              <a:rPr lang="en-US" sz="1700" b="1"/>
              <a:t>Auditory Pathways Project to the Auditory Cortex</a:t>
            </a:r>
          </a:p>
          <a:p>
            <a:r>
              <a:rPr lang="en-US" sz="1700"/>
              <a:t>Once the cochlea transforms sound waves into electrical signals, sensory neurons transfer this information to the brain. </a:t>
            </a:r>
          </a:p>
          <a:p>
            <a:r>
              <a:rPr lang="en-US" sz="1700"/>
              <a:t>The cochlear (auditory) nerve is a branch of cranial nerve VIII, the </a:t>
            </a:r>
            <a:r>
              <a:rPr lang="en-US" sz="1700" i="1"/>
              <a:t>vestibulocochlear nerve</a:t>
            </a:r>
            <a:r>
              <a:rPr lang="en-US" sz="1700"/>
              <a:t>. </a:t>
            </a:r>
          </a:p>
          <a:p>
            <a:r>
              <a:rPr lang="en-US" sz="1700"/>
              <a:t>Primary auditory neurons project from the cochlea to </a:t>
            </a:r>
            <a:r>
              <a:rPr lang="en-US" sz="1700" i="1"/>
              <a:t>cochlear nuclei </a:t>
            </a:r>
            <a:r>
              <a:rPr lang="en-US" sz="1700"/>
              <a:t>in the medulla oblongata.</a:t>
            </a:r>
          </a:p>
          <a:p>
            <a:endParaRPr lang="en-US" sz="1700"/>
          </a:p>
        </p:txBody>
      </p:sp>
      <p:pic>
        <p:nvPicPr>
          <p:cNvPr id="4" name="Picture 3">
            <a:extLst>
              <a:ext uri="{FF2B5EF4-FFF2-40B4-BE49-F238E27FC236}">
                <a16:creationId xmlns:a16="http://schemas.microsoft.com/office/drawing/2014/main" id="{25576495-43A4-462A-9483-5A56FF310505}"/>
              </a:ext>
            </a:extLst>
          </p:cNvPr>
          <p:cNvPicPr>
            <a:picLocks noChangeAspect="1"/>
          </p:cNvPicPr>
          <p:nvPr/>
        </p:nvPicPr>
        <p:blipFill>
          <a:blip r:embed="rId2"/>
          <a:stretch>
            <a:fillRect/>
          </a:stretch>
        </p:blipFill>
        <p:spPr>
          <a:xfrm>
            <a:off x="5297763" y="1043596"/>
            <a:ext cx="6250769" cy="4609941"/>
          </a:xfrm>
          <a:prstGeom prst="rect">
            <a:avLst/>
          </a:prstGeom>
        </p:spPr>
      </p:pic>
    </p:spTree>
    <p:extLst>
      <p:ext uri="{BB962C8B-B14F-4D97-AF65-F5344CB8AC3E}">
        <p14:creationId xmlns:p14="http://schemas.microsoft.com/office/powerpoint/2010/main" val="8121658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46EABD-8063-481E-B5E1-E3BBA88A90EC}"/>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Auditory Pathways</a:t>
            </a:r>
            <a:endParaRPr lang="en-US" sz="2800"/>
          </a:p>
        </p:txBody>
      </p:sp>
      <p:sp>
        <p:nvSpPr>
          <p:cNvPr id="3" name="Content Placeholder 2">
            <a:extLst>
              <a:ext uri="{FF2B5EF4-FFF2-40B4-BE49-F238E27FC236}">
                <a16:creationId xmlns:a16="http://schemas.microsoft.com/office/drawing/2014/main" id="{8EB6D273-0EB0-4A60-9EDD-9CDFF99CC78D}"/>
              </a:ext>
            </a:extLst>
          </p:cNvPr>
          <p:cNvSpPr>
            <a:spLocks noGrp="1"/>
          </p:cNvSpPr>
          <p:nvPr>
            <p:ph idx="1"/>
          </p:nvPr>
        </p:nvSpPr>
        <p:spPr>
          <a:xfrm>
            <a:off x="643468" y="2638043"/>
            <a:ext cx="3363974" cy="3415623"/>
          </a:xfrm>
        </p:spPr>
        <p:txBody>
          <a:bodyPr>
            <a:normAutofit/>
          </a:bodyPr>
          <a:lstStyle/>
          <a:p>
            <a:r>
              <a:rPr lang="en-US" sz="1400"/>
              <a:t>From the medulla, secondary sensory neurons project to two higher nuclei, one </a:t>
            </a:r>
            <a:r>
              <a:rPr lang="en-US" sz="1400" i="1"/>
              <a:t>ipsilateral </a:t>
            </a:r>
            <a:r>
              <a:rPr lang="en-US" sz="1400"/>
              <a:t>(on the same side of the body) and one </a:t>
            </a:r>
            <a:r>
              <a:rPr lang="en-US" sz="1400" i="1"/>
              <a:t>contralateral </a:t>
            </a:r>
            <a:r>
              <a:rPr lang="en-US" sz="1400"/>
              <a:t>(on the opposite side). </a:t>
            </a:r>
          </a:p>
          <a:p>
            <a:r>
              <a:rPr lang="en-US" sz="1400"/>
              <a:t>Splitting sound signals between two ascending tracts means that each side of the brain gets information from both ears. </a:t>
            </a:r>
          </a:p>
          <a:p>
            <a:r>
              <a:rPr lang="en-US" sz="1400"/>
              <a:t>These ascending tracts then synapse in nuclei in the midbrain and thalamus before projecting to the auditory cortex.</a:t>
            </a:r>
          </a:p>
        </p:txBody>
      </p:sp>
      <p:pic>
        <p:nvPicPr>
          <p:cNvPr id="4" name="Picture 3">
            <a:extLst>
              <a:ext uri="{FF2B5EF4-FFF2-40B4-BE49-F238E27FC236}">
                <a16:creationId xmlns:a16="http://schemas.microsoft.com/office/drawing/2014/main" id="{039A9CBD-9348-4442-BFE4-88E8A57664DA}"/>
              </a:ext>
            </a:extLst>
          </p:cNvPr>
          <p:cNvPicPr>
            <a:picLocks noChangeAspect="1"/>
          </p:cNvPicPr>
          <p:nvPr/>
        </p:nvPicPr>
        <p:blipFill>
          <a:blip r:embed="rId2"/>
          <a:stretch>
            <a:fillRect/>
          </a:stretch>
        </p:blipFill>
        <p:spPr>
          <a:xfrm>
            <a:off x="5297763" y="1043596"/>
            <a:ext cx="6250769" cy="4609941"/>
          </a:xfrm>
          <a:prstGeom prst="rect">
            <a:avLst/>
          </a:prstGeom>
        </p:spPr>
      </p:pic>
    </p:spTree>
    <p:extLst>
      <p:ext uri="{BB962C8B-B14F-4D97-AF65-F5344CB8AC3E}">
        <p14:creationId xmlns:p14="http://schemas.microsoft.com/office/powerpoint/2010/main" val="18262984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A3DA-CF5E-4724-B70F-DE77F94C8A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2424B6-E0CB-4BC1-B75E-4E1F6C78A4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6BF8A03-A71B-4EEB-8599-BB7335799A15}"/>
              </a:ext>
            </a:extLst>
          </p:cNvPr>
          <p:cNvPicPr>
            <a:picLocks noChangeAspect="1"/>
          </p:cNvPicPr>
          <p:nvPr/>
        </p:nvPicPr>
        <p:blipFill>
          <a:blip r:embed="rId2"/>
          <a:stretch>
            <a:fillRect/>
          </a:stretch>
        </p:blipFill>
        <p:spPr>
          <a:xfrm>
            <a:off x="1446068" y="0"/>
            <a:ext cx="9299864" cy="6858000"/>
          </a:xfrm>
          <a:prstGeom prst="rect">
            <a:avLst/>
          </a:prstGeom>
        </p:spPr>
      </p:pic>
    </p:spTree>
    <p:extLst>
      <p:ext uri="{BB962C8B-B14F-4D97-AF65-F5344CB8AC3E}">
        <p14:creationId xmlns:p14="http://schemas.microsoft.com/office/powerpoint/2010/main" val="33762044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E632-49C9-4237-B056-808B2D21DE71}"/>
              </a:ext>
            </a:extLst>
          </p:cNvPr>
          <p:cNvSpPr>
            <a:spLocks noGrp="1"/>
          </p:cNvSpPr>
          <p:nvPr>
            <p:ph type="title"/>
          </p:nvPr>
        </p:nvSpPr>
        <p:spPr/>
        <p:txBody>
          <a:bodyPr/>
          <a:lstStyle/>
          <a:p>
            <a:r>
              <a:rPr lang="en-US" dirty="0"/>
              <a:t>The Ear: Equilibrium</a:t>
            </a:r>
          </a:p>
        </p:txBody>
      </p:sp>
      <p:sp>
        <p:nvSpPr>
          <p:cNvPr id="3" name="Content Placeholder 2">
            <a:extLst>
              <a:ext uri="{FF2B5EF4-FFF2-40B4-BE49-F238E27FC236}">
                <a16:creationId xmlns:a16="http://schemas.microsoft.com/office/drawing/2014/main" id="{F50ECF0A-D872-4448-AF1D-9284AEE2871C}"/>
              </a:ext>
            </a:extLst>
          </p:cNvPr>
          <p:cNvSpPr>
            <a:spLocks noGrp="1"/>
          </p:cNvSpPr>
          <p:nvPr>
            <p:ph idx="1"/>
          </p:nvPr>
        </p:nvSpPr>
        <p:spPr/>
        <p:txBody>
          <a:bodyPr>
            <a:normAutofit/>
          </a:bodyPr>
          <a:lstStyle/>
          <a:p>
            <a:r>
              <a:rPr lang="en-US" b="1" dirty="0"/>
              <a:t>Equilibrium </a:t>
            </a:r>
            <a:r>
              <a:rPr lang="en-US" dirty="0"/>
              <a:t>is a state of balance, whether the word is used to describe ion concentrations in body fluids or the position of the body in space. </a:t>
            </a:r>
          </a:p>
          <a:p>
            <a:r>
              <a:rPr lang="en-US" dirty="0"/>
              <a:t>The special sense of equilibrium has two components: </a:t>
            </a:r>
          </a:p>
          <a:p>
            <a:pPr marL="514350" indent="-514350">
              <a:buFont typeface="+mj-lt"/>
              <a:buAutoNum type="arabicPeriod"/>
            </a:pPr>
            <a:r>
              <a:rPr lang="en-US" dirty="0"/>
              <a:t>a dynamic (changing) component that tells us about our movement through space</a:t>
            </a:r>
          </a:p>
          <a:p>
            <a:pPr marL="514350" indent="-514350">
              <a:buFont typeface="+mj-lt"/>
              <a:buAutoNum type="arabicPeriod"/>
            </a:pPr>
            <a:r>
              <a:rPr lang="en-US" dirty="0"/>
              <a:t>a static (unchanging) component that tells us if our head is not in its normal upright position. </a:t>
            </a:r>
          </a:p>
        </p:txBody>
      </p:sp>
    </p:spTree>
    <p:extLst>
      <p:ext uri="{BB962C8B-B14F-4D97-AF65-F5344CB8AC3E}">
        <p14:creationId xmlns:p14="http://schemas.microsoft.com/office/powerpoint/2010/main" val="31770626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E632-49C9-4237-B056-808B2D21DE71}"/>
              </a:ext>
            </a:extLst>
          </p:cNvPr>
          <p:cNvSpPr>
            <a:spLocks noGrp="1"/>
          </p:cNvSpPr>
          <p:nvPr>
            <p:ph type="title"/>
          </p:nvPr>
        </p:nvSpPr>
        <p:spPr/>
        <p:txBody>
          <a:bodyPr/>
          <a:lstStyle/>
          <a:p>
            <a:r>
              <a:rPr lang="en-US" dirty="0"/>
              <a:t>The Ear: Equilibrium</a:t>
            </a:r>
          </a:p>
        </p:txBody>
      </p:sp>
      <p:sp>
        <p:nvSpPr>
          <p:cNvPr id="3" name="Content Placeholder 2">
            <a:extLst>
              <a:ext uri="{FF2B5EF4-FFF2-40B4-BE49-F238E27FC236}">
                <a16:creationId xmlns:a16="http://schemas.microsoft.com/office/drawing/2014/main" id="{F50ECF0A-D872-4448-AF1D-9284AEE2871C}"/>
              </a:ext>
            </a:extLst>
          </p:cNvPr>
          <p:cNvSpPr>
            <a:spLocks noGrp="1"/>
          </p:cNvSpPr>
          <p:nvPr>
            <p:ph idx="1"/>
          </p:nvPr>
        </p:nvSpPr>
        <p:spPr/>
        <p:txBody>
          <a:bodyPr>
            <a:normAutofit/>
          </a:bodyPr>
          <a:lstStyle/>
          <a:p>
            <a:r>
              <a:rPr lang="en-US" dirty="0"/>
              <a:t>Sensory information from the inner ear combined with signals from joint and muscle proprioceptors tell our brain where body parts are in relation to one another and to the environment. </a:t>
            </a:r>
          </a:p>
          <a:p>
            <a:r>
              <a:rPr lang="en-US" dirty="0"/>
              <a:t>Visual information also plays an important role in equilibrium.</a:t>
            </a:r>
          </a:p>
        </p:txBody>
      </p:sp>
    </p:spTree>
    <p:extLst>
      <p:ext uri="{BB962C8B-B14F-4D97-AF65-F5344CB8AC3E}">
        <p14:creationId xmlns:p14="http://schemas.microsoft.com/office/powerpoint/2010/main" val="30514874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4715-4A16-4829-BE32-F375556E3076}"/>
              </a:ext>
            </a:extLst>
          </p:cNvPr>
          <p:cNvSpPr>
            <a:spLocks noGrp="1"/>
          </p:cNvSpPr>
          <p:nvPr>
            <p:ph type="title"/>
          </p:nvPr>
        </p:nvSpPr>
        <p:spPr/>
        <p:txBody>
          <a:bodyPr>
            <a:normAutofit/>
          </a:bodyPr>
          <a:lstStyle/>
          <a:p>
            <a:r>
              <a:rPr lang="en-US" b="1" dirty="0"/>
              <a:t>The Vestibular Apparatus Provides Information</a:t>
            </a:r>
            <a:br>
              <a:rPr lang="en-US" b="1" dirty="0"/>
            </a:br>
            <a:r>
              <a:rPr lang="en-US" b="1" dirty="0"/>
              <a:t>about Movement and Position</a:t>
            </a:r>
            <a:endParaRPr lang="en-US" dirty="0"/>
          </a:p>
        </p:txBody>
      </p:sp>
      <p:sp>
        <p:nvSpPr>
          <p:cNvPr id="3" name="Content Placeholder 2">
            <a:extLst>
              <a:ext uri="{FF2B5EF4-FFF2-40B4-BE49-F238E27FC236}">
                <a16:creationId xmlns:a16="http://schemas.microsoft.com/office/drawing/2014/main" id="{E29B48EA-CCDC-4D77-A220-5FD380517FD9}"/>
              </a:ext>
            </a:extLst>
          </p:cNvPr>
          <p:cNvSpPr>
            <a:spLocks noGrp="1"/>
          </p:cNvSpPr>
          <p:nvPr>
            <p:ph idx="1"/>
          </p:nvPr>
        </p:nvSpPr>
        <p:spPr/>
        <p:txBody>
          <a:bodyPr>
            <a:normAutofit/>
          </a:bodyPr>
          <a:lstStyle/>
          <a:p>
            <a:r>
              <a:rPr lang="en-US" dirty="0"/>
              <a:t>The </a:t>
            </a:r>
            <a:r>
              <a:rPr lang="en-US" b="1" dirty="0"/>
              <a:t>vestibular apparatus, </a:t>
            </a:r>
            <a:r>
              <a:rPr lang="en-US" dirty="0"/>
              <a:t>also called the </a:t>
            </a:r>
            <a:r>
              <a:rPr lang="en-US" i="1" dirty="0"/>
              <a:t>membranous labyrinth, </a:t>
            </a:r>
            <a:r>
              <a:rPr lang="en-US" dirty="0"/>
              <a:t>is an intricate series of interconnected fluid-filled chambers.</a:t>
            </a:r>
          </a:p>
          <a:p>
            <a:r>
              <a:rPr lang="en-US" dirty="0"/>
              <a:t>In humans, the vestibular apparatus consists of two saclike </a:t>
            </a:r>
            <a:r>
              <a:rPr lang="en-US" b="1" dirty="0"/>
              <a:t>otolith organs</a:t>
            </a:r>
            <a:r>
              <a:rPr lang="en-US" dirty="0"/>
              <a:t>—the </a:t>
            </a:r>
            <a:r>
              <a:rPr lang="en-US" b="1" dirty="0"/>
              <a:t>saccule </a:t>
            </a:r>
            <a:r>
              <a:rPr lang="en-US" dirty="0"/>
              <a:t>and the </a:t>
            </a:r>
            <a:r>
              <a:rPr lang="en-US" b="1" dirty="0"/>
              <a:t>utricle</a:t>
            </a:r>
            <a:r>
              <a:rPr lang="en-US" dirty="0"/>
              <a:t>— along with three </a:t>
            </a:r>
            <a:r>
              <a:rPr lang="en-US" b="1" dirty="0"/>
              <a:t>semicircular canals </a:t>
            </a:r>
            <a:r>
              <a:rPr lang="en-US" dirty="0"/>
              <a:t>that connect to the utricle at their bases.</a:t>
            </a:r>
          </a:p>
        </p:txBody>
      </p:sp>
    </p:spTree>
    <p:extLst>
      <p:ext uri="{BB962C8B-B14F-4D97-AF65-F5344CB8AC3E}">
        <p14:creationId xmlns:p14="http://schemas.microsoft.com/office/powerpoint/2010/main" val="2962144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5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3D03F-590A-4E00-BCC4-448F99BA23E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Sensory Pathways</a:t>
            </a:r>
          </a:p>
        </p:txBody>
      </p:sp>
      <p:pic>
        <p:nvPicPr>
          <p:cNvPr id="4" name="Picture 3">
            <a:extLst>
              <a:ext uri="{FF2B5EF4-FFF2-40B4-BE49-F238E27FC236}">
                <a16:creationId xmlns:a16="http://schemas.microsoft.com/office/drawing/2014/main" id="{40DADA7D-FF41-49AB-B1F0-3AEF91DF8E0B}"/>
              </a:ext>
            </a:extLst>
          </p:cNvPr>
          <p:cNvPicPr>
            <a:picLocks noChangeAspect="1"/>
          </p:cNvPicPr>
          <p:nvPr/>
        </p:nvPicPr>
        <p:blipFill>
          <a:blip r:embed="rId2"/>
          <a:stretch>
            <a:fillRect/>
          </a:stretch>
        </p:blipFill>
        <p:spPr>
          <a:xfrm>
            <a:off x="3566253" y="487017"/>
            <a:ext cx="8316558" cy="5883965"/>
          </a:xfrm>
          <a:prstGeom prst="rect">
            <a:avLst/>
          </a:prstGeom>
        </p:spPr>
      </p:pic>
    </p:spTree>
    <p:extLst>
      <p:ext uri="{BB962C8B-B14F-4D97-AF65-F5344CB8AC3E}">
        <p14:creationId xmlns:p14="http://schemas.microsoft.com/office/powerpoint/2010/main" val="84567311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4715-4A16-4829-BE32-F375556E3076}"/>
              </a:ext>
            </a:extLst>
          </p:cNvPr>
          <p:cNvSpPr>
            <a:spLocks noGrp="1"/>
          </p:cNvSpPr>
          <p:nvPr>
            <p:ph type="title"/>
          </p:nvPr>
        </p:nvSpPr>
        <p:spPr/>
        <p:txBody>
          <a:bodyPr>
            <a:normAutofit/>
          </a:bodyPr>
          <a:lstStyle/>
          <a:p>
            <a:r>
              <a:rPr lang="en-US" b="1" dirty="0"/>
              <a:t>The Vestibular Apparatus Provides Information</a:t>
            </a:r>
            <a:br>
              <a:rPr lang="en-US" b="1" dirty="0"/>
            </a:br>
            <a:r>
              <a:rPr lang="en-US" b="1" dirty="0"/>
              <a:t>about Movement and Position</a:t>
            </a:r>
            <a:endParaRPr lang="en-US" dirty="0"/>
          </a:p>
        </p:txBody>
      </p:sp>
      <p:sp>
        <p:nvSpPr>
          <p:cNvPr id="3" name="Content Placeholder 2">
            <a:extLst>
              <a:ext uri="{FF2B5EF4-FFF2-40B4-BE49-F238E27FC236}">
                <a16:creationId xmlns:a16="http://schemas.microsoft.com/office/drawing/2014/main" id="{E29B48EA-CCDC-4D77-A220-5FD380517FD9}"/>
              </a:ext>
            </a:extLst>
          </p:cNvPr>
          <p:cNvSpPr>
            <a:spLocks noGrp="1"/>
          </p:cNvSpPr>
          <p:nvPr>
            <p:ph idx="1"/>
          </p:nvPr>
        </p:nvSpPr>
        <p:spPr/>
        <p:txBody>
          <a:bodyPr>
            <a:normAutofit/>
          </a:bodyPr>
          <a:lstStyle/>
          <a:p>
            <a:r>
              <a:rPr lang="en-US" dirty="0"/>
              <a:t>The otolith organs tell us about </a:t>
            </a:r>
            <a:r>
              <a:rPr lang="en-US" i="1" dirty="0"/>
              <a:t>linear acceleration </a:t>
            </a:r>
            <a:r>
              <a:rPr lang="en-US" dirty="0"/>
              <a:t>and head position. </a:t>
            </a:r>
          </a:p>
          <a:p>
            <a:r>
              <a:rPr lang="en-US" dirty="0"/>
              <a:t>The three semicircular canals sense </a:t>
            </a:r>
            <a:r>
              <a:rPr lang="en-US" i="1" dirty="0"/>
              <a:t>rotational acceleration </a:t>
            </a:r>
            <a:r>
              <a:rPr lang="en-US" dirty="0"/>
              <a:t>in various directions.</a:t>
            </a:r>
          </a:p>
        </p:txBody>
      </p:sp>
    </p:spTree>
    <p:extLst>
      <p:ext uri="{BB962C8B-B14F-4D97-AF65-F5344CB8AC3E}">
        <p14:creationId xmlns:p14="http://schemas.microsoft.com/office/powerpoint/2010/main" val="37586832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C3E3F-E52D-4770-98B6-A0819649180C}"/>
              </a:ext>
            </a:extLst>
          </p:cNvPr>
          <p:cNvSpPr>
            <a:spLocks noGrp="1"/>
          </p:cNvSpPr>
          <p:nvPr>
            <p:ph type="title"/>
          </p:nvPr>
        </p:nvSpPr>
        <p:spPr>
          <a:xfrm>
            <a:off x="589560" y="856180"/>
            <a:ext cx="4560584" cy="1128068"/>
          </a:xfrm>
        </p:spPr>
        <p:txBody>
          <a:bodyPr anchor="ctr">
            <a:normAutofit/>
          </a:bodyPr>
          <a:lstStyle/>
          <a:p>
            <a:r>
              <a:rPr lang="en-US" sz="3700" b="1"/>
              <a:t>The Semicircular Canals</a:t>
            </a:r>
            <a:endParaRPr lang="en-US" sz="3700"/>
          </a:p>
        </p:txBody>
      </p:sp>
      <p:grpSp>
        <p:nvGrpSpPr>
          <p:cNvPr id="42" name="Group 41">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3" name="Rectangle 4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EFB4B9-07C1-4EFB-853A-E53E6C428CE9}"/>
              </a:ext>
            </a:extLst>
          </p:cNvPr>
          <p:cNvSpPr>
            <a:spLocks noGrp="1"/>
          </p:cNvSpPr>
          <p:nvPr>
            <p:ph idx="1"/>
          </p:nvPr>
        </p:nvSpPr>
        <p:spPr>
          <a:xfrm>
            <a:off x="590719" y="2330505"/>
            <a:ext cx="4559425" cy="3979585"/>
          </a:xfrm>
        </p:spPr>
        <p:txBody>
          <a:bodyPr anchor="ctr">
            <a:normAutofit/>
          </a:bodyPr>
          <a:lstStyle/>
          <a:p>
            <a:r>
              <a:rPr lang="en-US" sz="1400" b="1"/>
              <a:t>The Semicircular Canals Sense Rotational Acceleration</a:t>
            </a:r>
          </a:p>
          <a:p>
            <a:r>
              <a:rPr lang="en-US" sz="1400"/>
              <a:t>The three semicircular canals of the vestibular apparatus monitor rotational acceleration. </a:t>
            </a:r>
          </a:p>
          <a:p>
            <a:r>
              <a:rPr lang="en-US" sz="1400"/>
              <a:t>They are oriented at right angles to one another. </a:t>
            </a:r>
          </a:p>
          <a:p>
            <a:pPr lvl="1"/>
            <a:r>
              <a:rPr lang="en-US" sz="1400"/>
              <a:t>The horizontal canal monitors rotations that we associate with spinning or turning, such as an ice skater’s spin or shaking your head left and right to say “no.” </a:t>
            </a:r>
          </a:p>
          <a:p>
            <a:pPr lvl="1"/>
            <a:r>
              <a:rPr lang="en-US" sz="1400"/>
              <a:t>The posterior canal monitors left-to-right rotation, such as the rotation when you tilt your head toward your shoulders or perform a cartwheel. </a:t>
            </a:r>
          </a:p>
          <a:p>
            <a:pPr lvl="1"/>
            <a:r>
              <a:rPr lang="en-US" sz="1400"/>
              <a:t>The superior canal is sensitive to forward and back rotation, such as nodding your head front to back or doing a somersault.</a:t>
            </a:r>
          </a:p>
          <a:p>
            <a:endParaRPr lang="en-US" sz="1400"/>
          </a:p>
        </p:txBody>
      </p:sp>
      <p:sp>
        <p:nvSpPr>
          <p:cNvPr id="48" name="Rectangle 47">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BB74B630-6506-4070-BA56-F7315346DDEA}"/>
              </a:ext>
            </a:extLst>
          </p:cNvPr>
          <p:cNvPicPr>
            <a:picLocks noChangeAspect="1"/>
          </p:cNvPicPr>
          <p:nvPr/>
        </p:nvPicPr>
        <p:blipFill rotWithShape="1">
          <a:blip r:embed="rId2"/>
          <a:srcRect r="14122" b="2"/>
          <a:stretch/>
        </p:blipFill>
        <p:spPr>
          <a:xfrm>
            <a:off x="5977788" y="799352"/>
            <a:ext cx="5425410" cy="5259296"/>
          </a:xfrm>
          <a:prstGeom prst="rect">
            <a:avLst/>
          </a:prstGeom>
        </p:spPr>
      </p:pic>
    </p:spTree>
    <p:extLst>
      <p:ext uri="{BB962C8B-B14F-4D97-AF65-F5344CB8AC3E}">
        <p14:creationId xmlns:p14="http://schemas.microsoft.com/office/powerpoint/2010/main" val="31800752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826C-98BB-46F7-92DF-8D9D8A490100}"/>
              </a:ext>
            </a:extLst>
          </p:cNvPr>
          <p:cNvSpPr>
            <a:spLocks noGrp="1"/>
          </p:cNvSpPr>
          <p:nvPr>
            <p:ph type="title"/>
          </p:nvPr>
        </p:nvSpPr>
        <p:spPr>
          <a:xfrm>
            <a:off x="648929" y="629266"/>
            <a:ext cx="6586491" cy="1676603"/>
          </a:xfrm>
        </p:spPr>
        <p:txBody>
          <a:bodyPr>
            <a:normAutofit/>
          </a:bodyPr>
          <a:lstStyle/>
          <a:p>
            <a:r>
              <a:rPr lang="en-US"/>
              <a:t>Semicircular canals</a:t>
            </a:r>
          </a:p>
        </p:txBody>
      </p:sp>
      <p:sp>
        <p:nvSpPr>
          <p:cNvPr id="3" name="Content Placeholder 2">
            <a:extLst>
              <a:ext uri="{FF2B5EF4-FFF2-40B4-BE49-F238E27FC236}">
                <a16:creationId xmlns:a16="http://schemas.microsoft.com/office/drawing/2014/main" id="{3389D7D8-92B4-4253-8F3A-395FF71520ED}"/>
              </a:ext>
            </a:extLst>
          </p:cNvPr>
          <p:cNvSpPr>
            <a:spLocks noGrp="1"/>
          </p:cNvSpPr>
          <p:nvPr>
            <p:ph idx="1"/>
          </p:nvPr>
        </p:nvSpPr>
        <p:spPr>
          <a:xfrm>
            <a:off x="648930" y="2438400"/>
            <a:ext cx="6586489" cy="3785419"/>
          </a:xfrm>
        </p:spPr>
        <p:txBody>
          <a:bodyPr>
            <a:normAutofit/>
          </a:bodyPr>
          <a:lstStyle/>
          <a:p>
            <a:r>
              <a:rPr lang="en-US" sz="2200"/>
              <a:t>At one end of each canal is an enlarged chamber, the </a:t>
            </a:r>
            <a:r>
              <a:rPr lang="en-US" sz="2200" b="1"/>
              <a:t>ampulla</a:t>
            </a:r>
            <a:r>
              <a:rPr lang="en-US" sz="2200"/>
              <a:t>, which contains a sensory structure known as a </a:t>
            </a:r>
            <a:r>
              <a:rPr lang="en-US" sz="2200" b="1"/>
              <a:t>crista</a:t>
            </a:r>
            <a:r>
              <a:rPr lang="en-US" sz="2200"/>
              <a:t>. </a:t>
            </a:r>
          </a:p>
          <a:p>
            <a:r>
              <a:rPr lang="en-US" sz="2200"/>
              <a:t>The crista consists of hair cells in liquid.</a:t>
            </a:r>
          </a:p>
          <a:p>
            <a:r>
              <a:rPr lang="en-US" sz="2200"/>
              <a:t>As the head turns, the membranous walls of the labyrinth move, but the fluid within the labyrinth cannot keep up because of </a:t>
            </a:r>
            <a:r>
              <a:rPr lang="en-US" sz="2200" i="1"/>
              <a:t>inertia</a:t>
            </a:r>
            <a:r>
              <a:rPr lang="en-US" sz="2200"/>
              <a:t>.</a:t>
            </a:r>
          </a:p>
          <a:p>
            <a:r>
              <a:rPr lang="en-US" sz="2200"/>
              <a:t>In the ampullae, the drag of endolymph bends the cupula and its hair cells in the direction </a:t>
            </a:r>
            <a:r>
              <a:rPr lang="en-US" sz="2200" i="1"/>
              <a:t>opposite </a:t>
            </a:r>
            <a:r>
              <a:rPr lang="en-US" sz="2200"/>
              <a:t>to the direction in which the head is turning.</a:t>
            </a:r>
          </a:p>
          <a:p>
            <a:endParaRPr lang="en-US" sz="2200"/>
          </a:p>
        </p:txBody>
      </p:sp>
      <p:pic>
        <p:nvPicPr>
          <p:cNvPr id="34" name="Picture 33">
            <a:extLst>
              <a:ext uri="{FF2B5EF4-FFF2-40B4-BE49-F238E27FC236}">
                <a16:creationId xmlns:a16="http://schemas.microsoft.com/office/drawing/2014/main" id="{5750D21B-01BC-464F-87CE-E0A45A2948B2}"/>
              </a:ext>
            </a:extLst>
          </p:cNvPr>
          <p:cNvPicPr>
            <a:picLocks noChangeAspect="1"/>
          </p:cNvPicPr>
          <p:nvPr/>
        </p:nvPicPr>
        <p:blipFill rotWithShape="1">
          <a:blip r:embed="rId2"/>
          <a:srcRect r="1867" b="3"/>
          <a:stretch/>
        </p:blipFill>
        <p:spPr>
          <a:xfrm>
            <a:off x="7556409" y="640082"/>
            <a:ext cx="3995928" cy="5577837"/>
          </a:xfrm>
          <a:prstGeom prst="rect">
            <a:avLst/>
          </a:prstGeom>
          <a:effectLst/>
        </p:spPr>
      </p:pic>
    </p:spTree>
    <p:extLst>
      <p:ext uri="{BB962C8B-B14F-4D97-AF65-F5344CB8AC3E}">
        <p14:creationId xmlns:p14="http://schemas.microsoft.com/office/powerpoint/2010/main" val="40785020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A206-856A-4C82-AB1E-3B43F1C82738}"/>
              </a:ext>
            </a:extLst>
          </p:cNvPr>
          <p:cNvSpPr>
            <a:spLocks noGrp="1"/>
          </p:cNvSpPr>
          <p:nvPr>
            <p:ph type="title"/>
          </p:nvPr>
        </p:nvSpPr>
        <p:spPr/>
        <p:txBody>
          <a:bodyPr/>
          <a:lstStyle/>
          <a:p>
            <a:r>
              <a:rPr lang="en-US" dirty="0"/>
              <a:t>The Eye and Vision</a:t>
            </a:r>
          </a:p>
        </p:txBody>
      </p:sp>
      <p:sp>
        <p:nvSpPr>
          <p:cNvPr id="3" name="Content Placeholder 2">
            <a:extLst>
              <a:ext uri="{FF2B5EF4-FFF2-40B4-BE49-F238E27FC236}">
                <a16:creationId xmlns:a16="http://schemas.microsoft.com/office/drawing/2014/main" id="{4DA6EB97-34E2-453A-B3A2-7D371B8D4C74}"/>
              </a:ext>
            </a:extLst>
          </p:cNvPr>
          <p:cNvSpPr>
            <a:spLocks noGrp="1"/>
          </p:cNvSpPr>
          <p:nvPr>
            <p:ph idx="1"/>
          </p:nvPr>
        </p:nvSpPr>
        <p:spPr/>
        <p:txBody>
          <a:bodyPr>
            <a:normAutofit/>
          </a:bodyPr>
          <a:lstStyle/>
          <a:p>
            <a:r>
              <a:rPr lang="en-US" dirty="0"/>
              <a:t>The </a:t>
            </a:r>
            <a:r>
              <a:rPr lang="en-US" b="1" dirty="0"/>
              <a:t>pupil </a:t>
            </a:r>
            <a:r>
              <a:rPr lang="en-US" dirty="0"/>
              <a:t>is an opening through which light can pass into the interior of the eye. </a:t>
            </a:r>
          </a:p>
          <a:p>
            <a:r>
              <a:rPr lang="en-US" dirty="0"/>
              <a:t>Pupil size varies with the contraction and relaxation of a ring of smooth </a:t>
            </a:r>
            <a:r>
              <a:rPr lang="en-US" i="1" dirty="0"/>
              <a:t>pupillary muscle</a:t>
            </a:r>
            <a:r>
              <a:rPr lang="en-US" dirty="0"/>
              <a:t>. </a:t>
            </a:r>
          </a:p>
          <a:p>
            <a:r>
              <a:rPr lang="en-US" dirty="0"/>
              <a:t>The pupil appears as the black spot inside the colored ring of pigment known as the </a:t>
            </a:r>
            <a:r>
              <a:rPr lang="en-US" b="1" dirty="0"/>
              <a:t>iris. </a:t>
            </a:r>
            <a:r>
              <a:rPr lang="en-US" dirty="0"/>
              <a:t>The pigments and other components of the iris determine eye color.</a:t>
            </a:r>
          </a:p>
        </p:txBody>
      </p:sp>
    </p:spTree>
    <p:extLst>
      <p:ext uri="{BB962C8B-B14F-4D97-AF65-F5344CB8AC3E}">
        <p14:creationId xmlns:p14="http://schemas.microsoft.com/office/powerpoint/2010/main" val="8415854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CA73-DD15-47B5-AEA1-53B1803C0986}"/>
              </a:ext>
            </a:extLst>
          </p:cNvPr>
          <p:cNvSpPr>
            <a:spLocks noGrp="1"/>
          </p:cNvSpPr>
          <p:nvPr>
            <p:ph type="title"/>
          </p:nvPr>
        </p:nvSpPr>
        <p:spPr/>
        <p:txBody>
          <a:bodyPr/>
          <a:lstStyle/>
          <a:p>
            <a:r>
              <a:rPr lang="en-US" b="1" dirty="0"/>
              <a:t>Acceleration and Head </a:t>
            </a:r>
            <a:r>
              <a:rPr lang="en-US" b="1" dirty="0" smtClean="0"/>
              <a:t>Position</a:t>
            </a:r>
            <a:endParaRPr lang="en-US" dirty="0"/>
          </a:p>
        </p:txBody>
      </p:sp>
      <p:sp>
        <p:nvSpPr>
          <p:cNvPr id="3" name="Content Placeholder 2">
            <a:extLst>
              <a:ext uri="{FF2B5EF4-FFF2-40B4-BE49-F238E27FC236}">
                <a16:creationId xmlns:a16="http://schemas.microsoft.com/office/drawing/2014/main" id="{25542082-0D2C-4C0B-A505-9F10FA19A94E}"/>
              </a:ext>
            </a:extLst>
          </p:cNvPr>
          <p:cNvSpPr>
            <a:spLocks noGrp="1"/>
          </p:cNvSpPr>
          <p:nvPr>
            <p:ph idx="1"/>
          </p:nvPr>
        </p:nvSpPr>
        <p:spPr/>
        <p:txBody>
          <a:bodyPr>
            <a:normAutofit/>
          </a:bodyPr>
          <a:lstStyle/>
          <a:p>
            <a:r>
              <a:rPr lang="en-US" dirty="0" smtClean="0"/>
              <a:t>The </a:t>
            </a:r>
            <a:r>
              <a:rPr lang="en-US" dirty="0"/>
              <a:t>two otolith organs, the utricle and saccule are arranged to sense linear forces. </a:t>
            </a:r>
          </a:p>
          <a:p>
            <a:r>
              <a:rPr lang="en-US" dirty="0"/>
              <a:t>Their sensory structures, called </a:t>
            </a:r>
            <a:r>
              <a:rPr lang="en-US" b="1" dirty="0"/>
              <a:t>maculae, </a:t>
            </a:r>
            <a:r>
              <a:rPr lang="en-US" dirty="0"/>
              <a:t>consist of hair cells, a gelatinous mass known as the </a:t>
            </a:r>
            <a:r>
              <a:rPr lang="en-US" b="1" dirty="0"/>
              <a:t>otolith membrane, </a:t>
            </a:r>
            <a:r>
              <a:rPr lang="en-US" dirty="0"/>
              <a:t>and calcium carbonate and protein particles called </a:t>
            </a:r>
            <a:r>
              <a:rPr lang="en-US" b="1" dirty="0"/>
              <a:t>otoliths. </a:t>
            </a:r>
          </a:p>
        </p:txBody>
      </p:sp>
    </p:spTree>
    <p:extLst>
      <p:ext uri="{BB962C8B-B14F-4D97-AF65-F5344CB8AC3E}">
        <p14:creationId xmlns:p14="http://schemas.microsoft.com/office/powerpoint/2010/main" val="18940679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1F45-C173-4358-9A0B-0F4BDFA17D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FD1B23-3473-4B28-B23B-881034F7ACCB}"/>
              </a:ext>
            </a:extLst>
          </p:cNvPr>
          <p:cNvSpPr>
            <a:spLocks noGrp="1"/>
          </p:cNvSpPr>
          <p:nvPr>
            <p:ph idx="1"/>
          </p:nvPr>
        </p:nvSpPr>
        <p:spPr/>
        <p:txBody>
          <a:bodyPr/>
          <a:lstStyle/>
          <a:p>
            <a:r>
              <a:rPr lang="en-US" dirty="0"/>
              <a:t>The hair cell cilia are embedded in the otolith membrane and otoliths bind to matrix proteins on the surface of the membrane</a:t>
            </a:r>
          </a:p>
          <a:p>
            <a:r>
              <a:rPr lang="en-US" dirty="0"/>
              <a:t>If gravity or acceleration cause the otoliths to slide forward or back, the gelatinous otolith membrane slides with them, bending the hair cell cilia and setting off a signal. </a:t>
            </a:r>
          </a:p>
        </p:txBody>
      </p:sp>
    </p:spTree>
    <p:extLst>
      <p:ext uri="{BB962C8B-B14F-4D97-AF65-F5344CB8AC3E}">
        <p14:creationId xmlns:p14="http://schemas.microsoft.com/office/powerpoint/2010/main" val="40070678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F642-BDCB-4E55-BA1D-D19DB10CC8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57632A-4976-4A55-B5B0-858E857F8B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1BE7120-58FD-409B-A803-EEA3AB5B922B}"/>
              </a:ext>
            </a:extLst>
          </p:cNvPr>
          <p:cNvPicPr>
            <a:picLocks noChangeAspect="1"/>
          </p:cNvPicPr>
          <p:nvPr/>
        </p:nvPicPr>
        <p:blipFill>
          <a:blip r:embed="rId2"/>
          <a:stretch>
            <a:fillRect/>
          </a:stretch>
        </p:blipFill>
        <p:spPr>
          <a:xfrm>
            <a:off x="900112" y="1357312"/>
            <a:ext cx="10391775" cy="4143375"/>
          </a:xfrm>
          <a:prstGeom prst="rect">
            <a:avLst/>
          </a:prstGeom>
        </p:spPr>
      </p:pic>
    </p:spTree>
    <p:extLst>
      <p:ext uri="{BB962C8B-B14F-4D97-AF65-F5344CB8AC3E}">
        <p14:creationId xmlns:p14="http://schemas.microsoft.com/office/powerpoint/2010/main" val="8636908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8324-628E-4BC4-B16F-3E47934EF1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671E6A-6E7B-4C92-8D90-727ECDBE558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585F81-E678-4E44-9C1D-03916342FFEA}"/>
              </a:ext>
            </a:extLst>
          </p:cNvPr>
          <p:cNvPicPr>
            <a:picLocks noChangeAspect="1"/>
          </p:cNvPicPr>
          <p:nvPr/>
        </p:nvPicPr>
        <p:blipFill>
          <a:blip r:embed="rId2"/>
          <a:stretch>
            <a:fillRect/>
          </a:stretch>
        </p:blipFill>
        <p:spPr>
          <a:xfrm>
            <a:off x="3857625" y="909637"/>
            <a:ext cx="4476750" cy="5038725"/>
          </a:xfrm>
          <a:prstGeom prst="rect">
            <a:avLst/>
          </a:prstGeom>
        </p:spPr>
      </p:pic>
    </p:spTree>
    <p:extLst>
      <p:ext uri="{BB962C8B-B14F-4D97-AF65-F5344CB8AC3E}">
        <p14:creationId xmlns:p14="http://schemas.microsoft.com/office/powerpoint/2010/main" val="12449907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A206-856A-4C82-AB1E-3B43F1C82738}"/>
              </a:ext>
            </a:extLst>
          </p:cNvPr>
          <p:cNvSpPr>
            <a:spLocks noGrp="1"/>
          </p:cNvSpPr>
          <p:nvPr>
            <p:ph type="title"/>
          </p:nvPr>
        </p:nvSpPr>
        <p:spPr/>
        <p:txBody>
          <a:bodyPr/>
          <a:lstStyle/>
          <a:p>
            <a:r>
              <a:rPr lang="en-US" dirty="0"/>
              <a:t>The Eye and Vision</a:t>
            </a:r>
          </a:p>
        </p:txBody>
      </p:sp>
      <p:sp>
        <p:nvSpPr>
          <p:cNvPr id="3" name="Content Placeholder 2">
            <a:extLst>
              <a:ext uri="{FF2B5EF4-FFF2-40B4-BE49-F238E27FC236}">
                <a16:creationId xmlns:a16="http://schemas.microsoft.com/office/drawing/2014/main" id="{4DA6EB97-34E2-453A-B3A2-7D371B8D4C74}"/>
              </a:ext>
            </a:extLst>
          </p:cNvPr>
          <p:cNvSpPr>
            <a:spLocks noGrp="1"/>
          </p:cNvSpPr>
          <p:nvPr>
            <p:ph idx="1"/>
          </p:nvPr>
        </p:nvSpPr>
        <p:spPr/>
        <p:txBody>
          <a:bodyPr>
            <a:normAutofit fontScale="92500"/>
          </a:bodyPr>
          <a:lstStyle/>
          <a:p>
            <a:r>
              <a:rPr lang="en-US" dirty="0"/>
              <a:t>The eye itself is a hollow sphere divided into two compartments (chambers) separated by a lens. </a:t>
            </a:r>
          </a:p>
          <a:p>
            <a:r>
              <a:rPr lang="en-US" dirty="0"/>
              <a:t>The </a:t>
            </a:r>
            <a:r>
              <a:rPr lang="en-US" b="1" dirty="0"/>
              <a:t>lens, </a:t>
            </a:r>
            <a:r>
              <a:rPr lang="en-US" dirty="0"/>
              <a:t>suspended by ligaments called </a:t>
            </a:r>
            <a:r>
              <a:rPr lang="en-US" b="1" dirty="0"/>
              <a:t>zonules, </a:t>
            </a:r>
            <a:r>
              <a:rPr lang="en-US" dirty="0"/>
              <a:t>is a transparent disk that focuses light.</a:t>
            </a:r>
          </a:p>
          <a:p>
            <a:r>
              <a:rPr lang="en-US" dirty="0"/>
              <a:t>The anterior chamber in front of the lens is filled with </a:t>
            </a:r>
            <a:r>
              <a:rPr lang="en-US" b="1" dirty="0"/>
              <a:t>aqueous humor </a:t>
            </a:r>
            <a:endParaRPr lang="en-US" dirty="0"/>
          </a:p>
          <a:p>
            <a:r>
              <a:rPr lang="en-US" dirty="0"/>
              <a:t>Behind the lens is a much larger chamber, the </a:t>
            </a:r>
            <a:r>
              <a:rPr lang="en-US" b="1" dirty="0"/>
              <a:t>vitreous chamber, </a:t>
            </a:r>
            <a:r>
              <a:rPr lang="en-US" dirty="0"/>
              <a:t>filled mostly with the </a:t>
            </a:r>
            <a:r>
              <a:rPr lang="en-US" b="1" dirty="0"/>
              <a:t>vitreous body </a:t>
            </a:r>
            <a:r>
              <a:rPr lang="en-US" dirty="0"/>
              <a:t>that helps maintain the shape of the eyeball. </a:t>
            </a:r>
          </a:p>
          <a:p>
            <a:r>
              <a:rPr lang="en-US" dirty="0"/>
              <a:t>The outer wall of the eyeball, the </a:t>
            </a:r>
            <a:r>
              <a:rPr lang="en-US" b="1" dirty="0"/>
              <a:t>sclera, </a:t>
            </a:r>
            <a:r>
              <a:rPr lang="en-US" dirty="0"/>
              <a:t>is composed of connective tissue.</a:t>
            </a:r>
          </a:p>
        </p:txBody>
      </p:sp>
    </p:spTree>
    <p:extLst>
      <p:ext uri="{BB962C8B-B14F-4D97-AF65-F5344CB8AC3E}">
        <p14:creationId xmlns:p14="http://schemas.microsoft.com/office/powerpoint/2010/main" val="32261628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A54C-9AA8-4961-9282-77774F8BDF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5F6D9F-B4EF-4BFB-B254-0E61226FE6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8BB697-A38A-4B5A-A199-293669DE0E29}"/>
              </a:ext>
            </a:extLst>
          </p:cNvPr>
          <p:cNvPicPr>
            <a:picLocks noChangeAspect="1"/>
          </p:cNvPicPr>
          <p:nvPr/>
        </p:nvPicPr>
        <p:blipFill>
          <a:blip r:embed="rId2"/>
          <a:stretch>
            <a:fillRect/>
          </a:stretch>
        </p:blipFill>
        <p:spPr>
          <a:xfrm>
            <a:off x="1612246" y="0"/>
            <a:ext cx="8967507" cy="6858000"/>
          </a:xfrm>
          <a:prstGeom prst="rect">
            <a:avLst/>
          </a:prstGeom>
        </p:spPr>
      </p:pic>
    </p:spTree>
    <p:extLst>
      <p:ext uri="{BB962C8B-B14F-4D97-AF65-F5344CB8AC3E}">
        <p14:creationId xmlns:p14="http://schemas.microsoft.com/office/powerpoint/2010/main" val="3534000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D9359-09EE-46E0-8F5B-3FC5B9E797B3}"/>
              </a:ext>
            </a:extLst>
          </p:cNvPr>
          <p:cNvSpPr>
            <a:spLocks noGrp="1"/>
          </p:cNvSpPr>
          <p:nvPr>
            <p:ph type="title"/>
          </p:nvPr>
        </p:nvSpPr>
        <p:spPr>
          <a:xfrm>
            <a:off x="1016805" y="1345958"/>
            <a:ext cx="4193196" cy="4166085"/>
          </a:xfrm>
        </p:spPr>
        <p:txBody>
          <a:bodyPr>
            <a:normAutofit/>
          </a:bodyPr>
          <a:lstStyle/>
          <a:p>
            <a:r>
              <a:rPr lang="en-US" sz="4600"/>
              <a:t>The CNS must distinguish</a:t>
            </a:r>
            <a:br>
              <a:rPr lang="en-US" sz="4600"/>
            </a:br>
            <a:r>
              <a:rPr lang="en-US" sz="4600"/>
              <a:t>4 properties of a stimulus</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76366C8-EAFA-4D2D-8849-896FDF03866B}"/>
              </a:ext>
            </a:extLst>
          </p:cNvPr>
          <p:cNvSpPr>
            <a:spLocks noGrp="1"/>
          </p:cNvSpPr>
          <p:nvPr>
            <p:ph idx="1"/>
          </p:nvPr>
        </p:nvSpPr>
        <p:spPr>
          <a:xfrm>
            <a:off x="6229734" y="750307"/>
            <a:ext cx="5369326" cy="5357387"/>
          </a:xfrm>
        </p:spPr>
        <p:txBody>
          <a:bodyPr anchor="ctr">
            <a:normAutofit/>
          </a:bodyPr>
          <a:lstStyle/>
          <a:p>
            <a:pPr marL="0" indent="0">
              <a:buNone/>
            </a:pPr>
            <a:r>
              <a:rPr lang="en-US" sz="2200"/>
              <a:t>The CNS must distinguish four properties of a stimulus:</a:t>
            </a:r>
          </a:p>
          <a:p>
            <a:pPr marL="514350" indent="-514350">
              <a:buFont typeface="+mj-lt"/>
              <a:buAutoNum type="arabicPeriod"/>
            </a:pPr>
            <a:r>
              <a:rPr lang="en-US" sz="2200"/>
              <a:t>Modality </a:t>
            </a:r>
            <a:endParaRPr lang="en-US" sz="2200" b="1"/>
          </a:p>
          <a:p>
            <a:pPr marL="514350" indent="-514350">
              <a:buFont typeface="+mj-lt"/>
              <a:buAutoNum type="arabicPeriod"/>
            </a:pPr>
            <a:r>
              <a:rPr lang="en-US" sz="2200"/>
              <a:t>Location</a:t>
            </a:r>
          </a:p>
          <a:p>
            <a:pPr marL="514350" indent="-514350">
              <a:buFont typeface="+mj-lt"/>
              <a:buAutoNum type="arabicPeriod"/>
            </a:pPr>
            <a:r>
              <a:rPr lang="en-US" sz="2200"/>
              <a:t>Intensity</a:t>
            </a:r>
          </a:p>
          <a:p>
            <a:pPr marL="514350" indent="-514350">
              <a:buFont typeface="+mj-lt"/>
              <a:buAutoNum type="arabicPeriod"/>
            </a:pPr>
            <a:r>
              <a:rPr lang="en-US" sz="2200"/>
              <a:t>Duration</a:t>
            </a:r>
          </a:p>
          <a:p>
            <a:pPr marL="514350" indent="-514350">
              <a:buFont typeface="+mj-lt"/>
              <a:buAutoNum type="arabicPeriod"/>
            </a:pPr>
            <a:endParaRPr lang="en-US" sz="2200"/>
          </a:p>
        </p:txBody>
      </p:sp>
    </p:spTree>
    <p:extLst>
      <p:ext uri="{BB962C8B-B14F-4D97-AF65-F5344CB8AC3E}">
        <p14:creationId xmlns:p14="http://schemas.microsoft.com/office/powerpoint/2010/main" val="28132678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14C7-7023-4D39-B73A-E16576CA8B30}"/>
              </a:ext>
            </a:extLst>
          </p:cNvPr>
          <p:cNvSpPr>
            <a:spLocks noGrp="1"/>
          </p:cNvSpPr>
          <p:nvPr>
            <p:ph type="title"/>
          </p:nvPr>
        </p:nvSpPr>
        <p:spPr/>
        <p:txBody>
          <a:bodyPr/>
          <a:lstStyle/>
          <a:p>
            <a:r>
              <a:rPr lang="en-US" b="1" dirty="0"/>
              <a:t>the Cornea</a:t>
            </a:r>
            <a:endParaRPr lang="en-US" dirty="0"/>
          </a:p>
        </p:txBody>
      </p:sp>
      <p:sp>
        <p:nvSpPr>
          <p:cNvPr id="3" name="Content Placeholder 2">
            <a:extLst>
              <a:ext uri="{FF2B5EF4-FFF2-40B4-BE49-F238E27FC236}">
                <a16:creationId xmlns:a16="http://schemas.microsoft.com/office/drawing/2014/main" id="{4A2E7EF4-B059-4AEF-86DA-DD89870050CC}"/>
              </a:ext>
            </a:extLst>
          </p:cNvPr>
          <p:cNvSpPr>
            <a:spLocks noGrp="1"/>
          </p:cNvSpPr>
          <p:nvPr>
            <p:ph idx="1"/>
          </p:nvPr>
        </p:nvSpPr>
        <p:spPr/>
        <p:txBody>
          <a:bodyPr>
            <a:normAutofit/>
          </a:bodyPr>
          <a:lstStyle/>
          <a:p>
            <a:r>
              <a:rPr lang="en-US" b="1" dirty="0"/>
              <a:t>Light Enters the Eye through the Cornea</a:t>
            </a:r>
          </a:p>
          <a:p>
            <a:r>
              <a:rPr lang="en-US" dirty="0"/>
              <a:t>In the first step of the visual pathway, light from the environment enters the anterior surface of the eye through the </a:t>
            </a:r>
            <a:r>
              <a:rPr lang="en-US" b="1" dirty="0"/>
              <a:t>cornea.</a:t>
            </a:r>
          </a:p>
        </p:txBody>
      </p:sp>
    </p:spTree>
    <p:extLst>
      <p:ext uri="{BB962C8B-B14F-4D97-AF65-F5344CB8AC3E}">
        <p14:creationId xmlns:p14="http://schemas.microsoft.com/office/powerpoint/2010/main" val="122420141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8328-8570-4723-A578-66ABF627B8B8}"/>
              </a:ext>
            </a:extLst>
          </p:cNvPr>
          <p:cNvSpPr>
            <a:spLocks noGrp="1"/>
          </p:cNvSpPr>
          <p:nvPr>
            <p:ph type="title"/>
          </p:nvPr>
        </p:nvSpPr>
        <p:spPr>
          <a:xfrm>
            <a:off x="538941" y="5074921"/>
            <a:ext cx="10515600" cy="1325563"/>
          </a:xfrm>
        </p:spPr>
        <p:txBody>
          <a:bodyPr/>
          <a:lstStyle/>
          <a:p>
            <a:r>
              <a:rPr lang="en-US" b="1" dirty="0"/>
              <a:t>The Pupil</a:t>
            </a:r>
          </a:p>
        </p:txBody>
      </p:sp>
      <p:sp>
        <p:nvSpPr>
          <p:cNvPr id="3" name="Content Placeholder 2">
            <a:extLst>
              <a:ext uri="{FF2B5EF4-FFF2-40B4-BE49-F238E27FC236}">
                <a16:creationId xmlns:a16="http://schemas.microsoft.com/office/drawing/2014/main" id="{5363B34F-B211-451E-8D41-F916F005C97C}"/>
              </a:ext>
            </a:extLst>
          </p:cNvPr>
          <p:cNvSpPr>
            <a:spLocks noGrp="1"/>
          </p:cNvSpPr>
          <p:nvPr>
            <p:ph idx="1"/>
          </p:nvPr>
        </p:nvSpPr>
        <p:spPr>
          <a:xfrm>
            <a:off x="597130" y="287770"/>
            <a:ext cx="10515600" cy="4351338"/>
          </a:xfrm>
        </p:spPr>
        <p:txBody>
          <a:bodyPr>
            <a:normAutofit/>
          </a:bodyPr>
          <a:lstStyle/>
          <a:p>
            <a:r>
              <a:rPr lang="en-US" dirty="0"/>
              <a:t>First, the amount of light that reaches photoreceptors is modulated by changes in the size of the pupil.</a:t>
            </a:r>
          </a:p>
          <a:p>
            <a:r>
              <a:rPr lang="en-US" dirty="0"/>
              <a:t>The pupil constricts in light through the actions of the circular </a:t>
            </a:r>
            <a:r>
              <a:rPr lang="en-US" i="1" dirty="0"/>
              <a:t>pupillary sphincter muscles</a:t>
            </a:r>
            <a:r>
              <a:rPr lang="en-US" dirty="0"/>
              <a:t>. </a:t>
            </a:r>
          </a:p>
          <a:p>
            <a:pPr lvl="1"/>
            <a:r>
              <a:rPr lang="en-US" dirty="0"/>
              <a:t>In the dark, the opening of the pupil dilates to 8 mm, a 28-fold increase in pupil area. </a:t>
            </a:r>
          </a:p>
          <a:p>
            <a:pPr lvl="1"/>
            <a:r>
              <a:rPr lang="en-US" dirty="0"/>
              <a:t>Dilation occurs in the dark when radial </a:t>
            </a:r>
            <a:r>
              <a:rPr lang="en-US" i="1" dirty="0"/>
              <a:t>dilator muscles </a:t>
            </a:r>
            <a:r>
              <a:rPr lang="en-US" dirty="0"/>
              <a:t>lying perpendicular to the circular sphincter muscles contract under the influence of sympathetic neurons.</a:t>
            </a:r>
          </a:p>
          <a:p>
            <a:endParaRPr lang="en-US" dirty="0"/>
          </a:p>
        </p:txBody>
      </p:sp>
      <p:pic>
        <p:nvPicPr>
          <p:cNvPr id="1026" name="Picture 2" descr="https://www.scientistcindy.com/uploads/8/5/1/2/85124478/slide27_11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l="13025" t="47986" r="8793" b="9710"/>
          <a:stretch/>
        </p:blipFill>
        <p:spPr bwMode="auto">
          <a:xfrm>
            <a:off x="4272742" y="3624350"/>
            <a:ext cx="7148946" cy="2901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6996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3D3DC-4B06-441D-9F21-B61ED9DF1453}"/>
              </a:ext>
            </a:extLst>
          </p:cNvPr>
          <p:cNvSpPr>
            <a:spLocks noGrp="1"/>
          </p:cNvSpPr>
          <p:nvPr>
            <p:ph type="title"/>
          </p:nvPr>
        </p:nvSpPr>
        <p:spPr/>
        <p:txBody>
          <a:bodyPr/>
          <a:lstStyle/>
          <a:p>
            <a:r>
              <a:rPr lang="en-US" dirty="0"/>
              <a:t>The Lens</a:t>
            </a:r>
          </a:p>
        </p:txBody>
      </p:sp>
      <p:sp>
        <p:nvSpPr>
          <p:cNvPr id="3" name="Content Placeholder 2">
            <a:extLst>
              <a:ext uri="{FF2B5EF4-FFF2-40B4-BE49-F238E27FC236}">
                <a16:creationId xmlns:a16="http://schemas.microsoft.com/office/drawing/2014/main" id="{84F061F0-A51F-4BF3-B1A1-DED7E8867D3D}"/>
              </a:ext>
            </a:extLst>
          </p:cNvPr>
          <p:cNvSpPr>
            <a:spLocks noGrp="1"/>
          </p:cNvSpPr>
          <p:nvPr>
            <p:ph idx="1"/>
          </p:nvPr>
        </p:nvSpPr>
        <p:spPr/>
        <p:txBody>
          <a:bodyPr/>
          <a:lstStyle/>
          <a:p>
            <a:r>
              <a:rPr lang="en-US" dirty="0"/>
              <a:t>Light is focused onto the retina by changes in the shape of the lens.</a:t>
            </a:r>
          </a:p>
          <a:p>
            <a:r>
              <a:rPr lang="en-US" dirty="0"/>
              <a:t>After passing through the opening of the pupil, light strikes the lens, which has two convex surfaces. </a:t>
            </a:r>
          </a:p>
          <a:p>
            <a:r>
              <a:rPr lang="en-US" dirty="0"/>
              <a:t>The cornea and lens</a:t>
            </a:r>
          </a:p>
          <a:p>
            <a:endParaRPr lang="en-US" dirty="0"/>
          </a:p>
          <a:p>
            <a:endParaRPr lang="en-US" dirty="0"/>
          </a:p>
        </p:txBody>
      </p:sp>
    </p:spTree>
    <p:extLst>
      <p:ext uri="{BB962C8B-B14F-4D97-AF65-F5344CB8AC3E}">
        <p14:creationId xmlns:p14="http://schemas.microsoft.com/office/powerpoint/2010/main" val="30386019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BA307-6FC9-46FA-B1B6-23231633BE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F320E1-30AB-4938-B265-17CF53EE65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EA56AF5-AA7F-44C4-AB6B-67897BAB3965}"/>
              </a:ext>
            </a:extLst>
          </p:cNvPr>
          <p:cNvPicPr>
            <a:picLocks noChangeAspect="1"/>
          </p:cNvPicPr>
          <p:nvPr/>
        </p:nvPicPr>
        <p:blipFill>
          <a:blip r:embed="rId2"/>
          <a:stretch>
            <a:fillRect/>
          </a:stretch>
        </p:blipFill>
        <p:spPr>
          <a:xfrm>
            <a:off x="1038225" y="1709737"/>
            <a:ext cx="10115550" cy="3438525"/>
          </a:xfrm>
          <a:prstGeom prst="rect">
            <a:avLst/>
          </a:prstGeom>
        </p:spPr>
      </p:pic>
    </p:spTree>
    <p:extLst>
      <p:ext uri="{BB962C8B-B14F-4D97-AF65-F5344CB8AC3E}">
        <p14:creationId xmlns:p14="http://schemas.microsoft.com/office/powerpoint/2010/main" val="149016684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0AF9-351B-4418-8FB4-2877CD27A4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BB84D8-EA81-46F3-BF1B-8144B605F6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C0C3F80-6844-4C62-8C01-F1E15A141441}"/>
              </a:ext>
            </a:extLst>
          </p:cNvPr>
          <p:cNvPicPr>
            <a:picLocks noChangeAspect="1"/>
          </p:cNvPicPr>
          <p:nvPr/>
        </p:nvPicPr>
        <p:blipFill>
          <a:blip r:embed="rId2"/>
          <a:stretch>
            <a:fillRect/>
          </a:stretch>
        </p:blipFill>
        <p:spPr>
          <a:xfrm>
            <a:off x="3624262" y="314325"/>
            <a:ext cx="4943475" cy="6229350"/>
          </a:xfrm>
          <a:prstGeom prst="rect">
            <a:avLst/>
          </a:prstGeom>
        </p:spPr>
      </p:pic>
    </p:spTree>
    <p:extLst>
      <p:ext uri="{BB962C8B-B14F-4D97-AF65-F5344CB8AC3E}">
        <p14:creationId xmlns:p14="http://schemas.microsoft.com/office/powerpoint/2010/main" val="10001792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4E76A-D839-4BF2-97D7-2C5D25CF3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2">
            <a:extLst>
              <a:ext uri="{FF2B5EF4-FFF2-40B4-BE49-F238E27FC236}">
                <a16:creationId xmlns:a16="http://schemas.microsoft.com/office/drawing/2014/main" id="{63A98FE7-AE9A-4046-80E8-EEBF3A327E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3E621B-D6AB-49DF-9904-577EBDB232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14" name="Rectangle 64">
              <a:extLst>
                <a:ext uri="{FF2B5EF4-FFF2-40B4-BE49-F238E27FC236}">
                  <a16:creationId xmlns:a16="http://schemas.microsoft.com/office/drawing/2014/main" id="{9A30311C-B468-492D-93C1-A69F54DEE2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B82E971F-2D43-4DF6-9814-6586C591C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9BDFC723-EFE9-4B3D-9139-B7CEEE2CB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5604D1A-910F-43BF-B278-2CF6E474A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AB7395E-654B-42BA-96DD-FCE9A4920E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46CA0029-B650-4B83-AE70-60DC045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4C628DF9-C1B6-40F8-AE2D-40842A739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D1657DD-F34D-4536-A723-46A26BE49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41DC4EB-BC23-4C1A-A799-C90E60231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184480A-9198-46CF-AC93-AEEED77C5A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9F10C44-932A-4F5D-B572-BB42B1DFF4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32D0AD5-0F90-46EA-9656-DEDAA8CBB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F954DFE-DFAE-4A55-A8C8-02A66B779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9965803-6163-4875-B01F-8291BF75B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0FB19FE-CC5E-426D-8AF1-AE64C2A8C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4E28BA1-6CC4-42E7-844E-6AA69C8FE8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504DDB1-52FB-4ABD-96F9-7D6D75F0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0029ECB-14C6-4126-B089-07DE3817E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5994F0D-C6AF-42B4-903F-C4BA5E833F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AD5F537-A062-4F1C-98F8-51E470ABC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A60C504D-C819-427D-BB84-A220C287A5ED}"/>
              </a:ext>
            </a:extLst>
          </p:cNvPr>
          <p:cNvPicPr>
            <a:picLocks noGrp="1" noChangeAspect="1"/>
          </p:cNvPicPr>
          <p:nvPr>
            <p:ph idx="1"/>
          </p:nvPr>
        </p:nvPicPr>
        <p:blipFill rotWithShape="1">
          <a:blip r:embed="rId2"/>
          <a:srcRect t="35719" r="2" b="2432"/>
          <a:stretch/>
        </p:blipFill>
        <p:spPr>
          <a:xfrm>
            <a:off x="538827" y="606829"/>
            <a:ext cx="11194627" cy="5608366"/>
          </a:xfrm>
          <a:prstGeom prst="rect">
            <a:avLst/>
          </a:prstGeom>
        </p:spPr>
      </p:pic>
      <p:sp>
        <p:nvSpPr>
          <p:cNvPr id="35" name="Rectangle 34">
            <a:extLst>
              <a:ext uri="{FF2B5EF4-FFF2-40B4-BE49-F238E27FC236}">
                <a16:creationId xmlns:a16="http://schemas.microsoft.com/office/drawing/2014/main" id="{5CBFA5F3-485A-45BA-A3F3-AE6B1A0EB3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0740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8C21-FD2E-4A7B-A43D-9254662D8D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BFC7BC-C2B8-4EE7-9EA0-C0F97CB145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0C504D-C819-427D-BB84-A220C287A5ED}"/>
              </a:ext>
            </a:extLst>
          </p:cNvPr>
          <p:cNvPicPr>
            <a:picLocks noChangeAspect="1"/>
          </p:cNvPicPr>
          <p:nvPr/>
        </p:nvPicPr>
        <p:blipFill>
          <a:blip r:embed="rId2"/>
          <a:stretch>
            <a:fillRect/>
          </a:stretch>
        </p:blipFill>
        <p:spPr>
          <a:xfrm>
            <a:off x="1863204" y="0"/>
            <a:ext cx="8465591" cy="6858000"/>
          </a:xfrm>
          <a:prstGeom prst="rect">
            <a:avLst/>
          </a:prstGeom>
        </p:spPr>
      </p:pic>
    </p:spTree>
    <p:extLst>
      <p:ext uri="{BB962C8B-B14F-4D97-AF65-F5344CB8AC3E}">
        <p14:creationId xmlns:p14="http://schemas.microsoft.com/office/powerpoint/2010/main" val="38455564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B52B-D9C9-453B-818F-9902A7CCDE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08B403-7CF1-473C-842C-166B05FDCF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376AC29-866F-4078-AB97-0D746EA459F8}"/>
              </a:ext>
            </a:extLst>
          </p:cNvPr>
          <p:cNvPicPr>
            <a:picLocks noChangeAspect="1"/>
          </p:cNvPicPr>
          <p:nvPr/>
        </p:nvPicPr>
        <p:blipFill>
          <a:blip r:embed="rId2"/>
          <a:stretch>
            <a:fillRect/>
          </a:stretch>
        </p:blipFill>
        <p:spPr>
          <a:xfrm>
            <a:off x="1143517" y="0"/>
            <a:ext cx="9904965" cy="6858000"/>
          </a:xfrm>
          <a:prstGeom prst="rect">
            <a:avLst/>
          </a:prstGeom>
        </p:spPr>
      </p:pic>
    </p:spTree>
    <p:extLst>
      <p:ext uri="{BB962C8B-B14F-4D97-AF65-F5344CB8AC3E}">
        <p14:creationId xmlns:p14="http://schemas.microsoft.com/office/powerpoint/2010/main" val="19202791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405E-7700-4C55-8981-FB4356092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960E74-B0EF-403B-A758-00C4C002ADC9}"/>
              </a:ext>
            </a:extLst>
          </p:cNvPr>
          <p:cNvSpPr>
            <a:spLocks noGrp="1"/>
          </p:cNvSpPr>
          <p:nvPr>
            <p:ph idx="1"/>
          </p:nvPr>
        </p:nvSpPr>
        <p:spPr/>
        <p:txBody>
          <a:bodyPr>
            <a:normAutofit/>
          </a:bodyPr>
          <a:lstStyle/>
          <a:p>
            <a:r>
              <a:rPr lang="en-US" b="1" dirty="0"/>
              <a:t>Phototransduction </a:t>
            </a:r>
            <a:r>
              <a:rPr lang="en-US" dirty="0"/>
              <a:t>is the process by which animals convert light energy into electrical signals. </a:t>
            </a:r>
          </a:p>
          <a:p>
            <a:r>
              <a:rPr lang="en-US" dirty="0"/>
              <a:t>In humans, phototransduction takes place when light hits the retina, the sensory organ of the eye</a:t>
            </a:r>
          </a:p>
          <a:p>
            <a:r>
              <a:rPr lang="en-US" b="1" dirty="0"/>
              <a:t>Photoreceptors </a:t>
            </a:r>
            <a:r>
              <a:rPr lang="en-US" dirty="0"/>
              <a:t>are the neurons that convert light energy</a:t>
            </a:r>
          </a:p>
          <a:p>
            <a:endParaRPr lang="en-US" dirty="0"/>
          </a:p>
        </p:txBody>
      </p:sp>
    </p:spTree>
    <p:extLst>
      <p:ext uri="{BB962C8B-B14F-4D97-AF65-F5344CB8AC3E}">
        <p14:creationId xmlns:p14="http://schemas.microsoft.com/office/powerpoint/2010/main" val="6361486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8144-1445-4AA8-9138-87AFBAC66A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2B7FF3-E6C7-4F3B-BA38-8E03329AF26F}"/>
              </a:ext>
            </a:extLst>
          </p:cNvPr>
          <p:cNvSpPr>
            <a:spLocks noGrp="1"/>
          </p:cNvSpPr>
          <p:nvPr>
            <p:ph idx="1"/>
          </p:nvPr>
        </p:nvSpPr>
        <p:spPr/>
        <p:txBody>
          <a:bodyPr>
            <a:normAutofit/>
          </a:bodyPr>
          <a:lstStyle/>
          <a:p>
            <a:r>
              <a:rPr lang="en-US" dirty="0"/>
              <a:t>The fovea and the </a:t>
            </a:r>
            <a:r>
              <a:rPr lang="en-US" b="1" dirty="0"/>
              <a:t>macula </a:t>
            </a:r>
            <a:r>
              <a:rPr lang="en-US" dirty="0"/>
              <a:t>immediately surrounding it are the areas of most acute vision, and they form the center of the </a:t>
            </a:r>
            <a:r>
              <a:rPr lang="en-US" b="1" dirty="0"/>
              <a:t>visual field</a:t>
            </a:r>
            <a:r>
              <a:rPr lang="en-US" dirty="0"/>
              <a:t>.</a:t>
            </a:r>
          </a:p>
        </p:txBody>
      </p:sp>
    </p:spTree>
    <p:extLst>
      <p:ext uri="{BB962C8B-B14F-4D97-AF65-F5344CB8AC3E}">
        <p14:creationId xmlns:p14="http://schemas.microsoft.com/office/powerpoint/2010/main" val="162225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0">
            <a:extLst>
              <a:ext uri="{FF2B5EF4-FFF2-40B4-BE49-F238E27FC236}">
                <a16:creationId xmlns:a16="http://schemas.microsoft.com/office/drawing/2014/main" id="{1CD81A2A-6ED4-4EF4-A14C-912D31E148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8BBF17D-168F-4A4D-8CE8-B3DC9D5FEBF4}"/>
              </a:ext>
            </a:extLst>
          </p:cNvPr>
          <p:cNvSpPr>
            <a:spLocks noGrp="1"/>
          </p:cNvSpPr>
          <p:nvPr>
            <p:ph type="title"/>
          </p:nvPr>
        </p:nvSpPr>
        <p:spPr>
          <a:xfrm>
            <a:off x="838200" y="365125"/>
            <a:ext cx="5393361" cy="1325563"/>
          </a:xfrm>
        </p:spPr>
        <p:txBody>
          <a:bodyPr>
            <a:normAutofit/>
          </a:bodyPr>
          <a:lstStyle/>
          <a:p>
            <a:r>
              <a:rPr lang="en-US" i="1"/>
              <a:t>Sensory Modality</a:t>
            </a:r>
            <a:endParaRPr lang="en-US"/>
          </a:p>
        </p:txBody>
      </p:sp>
      <p:sp>
        <p:nvSpPr>
          <p:cNvPr id="52" name="Freeform: Shape 42">
            <a:extLst>
              <a:ext uri="{FF2B5EF4-FFF2-40B4-BE49-F238E27FC236}">
                <a16:creationId xmlns:a16="http://schemas.microsoft.com/office/drawing/2014/main" id="{1661932C-CA15-4E17-B115-FAE7CBEE4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4D3B3CB-EF9D-4EC9-9F75-13ECC0BDE915}"/>
              </a:ext>
            </a:extLst>
          </p:cNvPr>
          <p:cNvSpPr>
            <a:spLocks noGrp="1"/>
          </p:cNvSpPr>
          <p:nvPr>
            <p:ph idx="1"/>
          </p:nvPr>
        </p:nvSpPr>
        <p:spPr>
          <a:xfrm>
            <a:off x="838200" y="1825625"/>
            <a:ext cx="5393361" cy="4351338"/>
          </a:xfrm>
        </p:spPr>
        <p:txBody>
          <a:bodyPr>
            <a:normAutofit/>
          </a:bodyPr>
          <a:lstStyle/>
          <a:p>
            <a:r>
              <a:rPr lang="en-US" dirty="0"/>
              <a:t>The modality of a stimulus is indicated by </a:t>
            </a:r>
            <a:r>
              <a:rPr lang="en-US" b="1" dirty="0"/>
              <a:t>which sensory neurons are activated </a:t>
            </a:r>
            <a:r>
              <a:rPr lang="en-US" dirty="0"/>
              <a:t>and by </a:t>
            </a:r>
            <a:r>
              <a:rPr lang="en-US" b="1" dirty="0"/>
              <a:t>where the pathways of the activated neurons terminate</a:t>
            </a:r>
            <a:r>
              <a:rPr lang="en-US" dirty="0"/>
              <a:t> in the brain. </a:t>
            </a:r>
          </a:p>
          <a:p>
            <a:r>
              <a:rPr lang="en-US" dirty="0"/>
              <a:t>Each receptor type is most sensitive to a </a:t>
            </a:r>
            <a:r>
              <a:rPr lang="en-US" b="1" dirty="0"/>
              <a:t>particular modality</a:t>
            </a:r>
            <a:r>
              <a:rPr lang="en-US" dirty="0"/>
              <a:t> of stimulus. </a:t>
            </a:r>
          </a:p>
        </p:txBody>
      </p:sp>
      <p:sp>
        <p:nvSpPr>
          <p:cNvPr id="54" name="Oval 44">
            <a:extLst>
              <a:ext uri="{FF2B5EF4-FFF2-40B4-BE49-F238E27FC236}">
                <a16:creationId xmlns:a16="http://schemas.microsoft.com/office/drawing/2014/main" id="{8590ADD5-9383-4D3D-9047-3DA2593CCB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ain">
            <a:extLst>
              <a:ext uri="{FF2B5EF4-FFF2-40B4-BE49-F238E27FC236}">
                <a16:creationId xmlns:a16="http://schemas.microsoft.com/office/drawing/2014/main" id="{BF96D54B-522C-46C7-9EE8-F5B181B728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56" name="Freeform: Shape 46">
            <a:extLst>
              <a:ext uri="{FF2B5EF4-FFF2-40B4-BE49-F238E27FC236}">
                <a16:creationId xmlns:a16="http://schemas.microsoft.com/office/drawing/2014/main" id="{DABE3E45-88CF-45D8-8D40-C773324D9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9" name="Straight Connector 48">
            <a:extLst>
              <a:ext uri="{FF2B5EF4-FFF2-40B4-BE49-F238E27FC236}">
                <a16:creationId xmlns:a16="http://schemas.microsoft.com/office/drawing/2014/main" id="{49CD1692-827B-4C8D-B4A1-134FD04CF4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B91ECDA9-56DC-4270-8F33-01C5637B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5F47824-961D-465D-84F9-EAE11BC61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FEC9DA3E-C1D7-472D-B7C0-F71AE41FB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1853355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F693-A5A5-4034-93F6-047F847DB6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63DA41-C832-44C3-A81F-8FFA9A16C0D7}"/>
              </a:ext>
            </a:extLst>
          </p:cNvPr>
          <p:cNvSpPr>
            <a:spLocks noGrp="1"/>
          </p:cNvSpPr>
          <p:nvPr>
            <p:ph idx="1"/>
          </p:nvPr>
        </p:nvSpPr>
        <p:spPr/>
        <p:txBody>
          <a:bodyPr/>
          <a:lstStyle/>
          <a:p>
            <a:r>
              <a:rPr lang="en-US" dirty="0"/>
              <a:t>Sensory information about light passes from the photoreceptors to </a:t>
            </a:r>
            <a:r>
              <a:rPr lang="en-US" b="1" dirty="0"/>
              <a:t>bipolar neurons, </a:t>
            </a:r>
            <a:r>
              <a:rPr lang="en-US" dirty="0"/>
              <a:t>then to a layer of </a:t>
            </a:r>
            <a:r>
              <a:rPr lang="en-US" b="1" dirty="0"/>
              <a:t>ganglion cells.</a:t>
            </a:r>
          </a:p>
          <a:p>
            <a:r>
              <a:rPr lang="en-US" dirty="0"/>
              <a:t>The axons of ganglion cells form the optic nerve, which leaves the eye at the optic disk. Because the optic disk has no photoreceptors, images projected onto this region cannot be seen, creating what is called the eye’s </a:t>
            </a:r>
            <a:r>
              <a:rPr lang="en-US" b="1" dirty="0"/>
              <a:t>blind spot.</a:t>
            </a:r>
            <a:endParaRPr lang="en-US" dirty="0"/>
          </a:p>
          <a:p>
            <a:endParaRPr lang="en-US" dirty="0"/>
          </a:p>
        </p:txBody>
      </p:sp>
    </p:spTree>
    <p:extLst>
      <p:ext uri="{BB962C8B-B14F-4D97-AF65-F5344CB8AC3E}">
        <p14:creationId xmlns:p14="http://schemas.microsoft.com/office/powerpoint/2010/main" val="2741826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EA72-10BF-438E-ACF6-25561D45DD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7D892A-E687-4BB0-AF02-AA494F72DC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449984-3238-4252-A556-4F936F23F3F7}"/>
              </a:ext>
            </a:extLst>
          </p:cNvPr>
          <p:cNvPicPr>
            <a:picLocks noChangeAspect="1"/>
          </p:cNvPicPr>
          <p:nvPr/>
        </p:nvPicPr>
        <p:blipFill>
          <a:blip r:embed="rId2"/>
          <a:stretch>
            <a:fillRect/>
          </a:stretch>
        </p:blipFill>
        <p:spPr>
          <a:xfrm>
            <a:off x="2952750" y="1100137"/>
            <a:ext cx="6286500" cy="4657725"/>
          </a:xfrm>
          <a:prstGeom prst="rect">
            <a:avLst/>
          </a:prstGeom>
        </p:spPr>
      </p:pic>
    </p:spTree>
    <p:extLst>
      <p:ext uri="{BB962C8B-B14F-4D97-AF65-F5344CB8AC3E}">
        <p14:creationId xmlns:p14="http://schemas.microsoft.com/office/powerpoint/2010/main" val="14897772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CCFB-DDF7-4DCD-9F66-9CDFB3B98F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D7B746-2D7F-4E68-B93B-83B78E31C700}"/>
              </a:ext>
            </a:extLst>
          </p:cNvPr>
          <p:cNvSpPr>
            <a:spLocks noGrp="1"/>
          </p:cNvSpPr>
          <p:nvPr>
            <p:ph idx="1"/>
          </p:nvPr>
        </p:nvSpPr>
        <p:spPr/>
        <p:txBody>
          <a:bodyPr>
            <a:normAutofit/>
          </a:bodyPr>
          <a:lstStyle/>
          <a:p>
            <a:r>
              <a:rPr lang="en-US" dirty="0"/>
              <a:t>The optic nerves from the retina go to the </a:t>
            </a:r>
            <a:r>
              <a:rPr lang="en-US" b="1" dirty="0"/>
              <a:t>optic chiasm </a:t>
            </a:r>
            <a:r>
              <a:rPr lang="en-US" dirty="0"/>
              <a:t>in the brain, where some of the fibers cross to the opposite side. </a:t>
            </a:r>
          </a:p>
          <a:p>
            <a:r>
              <a:rPr lang="en-US" dirty="0"/>
              <a:t>After synapsing in the </a:t>
            </a:r>
            <a:r>
              <a:rPr lang="en-US" b="1" dirty="0"/>
              <a:t>lateral geniculate body </a:t>
            </a:r>
            <a:r>
              <a:rPr lang="en-US" dirty="0"/>
              <a:t>(</a:t>
            </a:r>
            <a:r>
              <a:rPr lang="en-US" i="1" dirty="0"/>
              <a:t>lateral geniculate nucleus</a:t>
            </a:r>
            <a:r>
              <a:rPr lang="en-US" dirty="0"/>
              <a:t>) of the thalamus, the vision neurons of the tract terminate in the occipital lobe at the </a:t>
            </a:r>
            <a:r>
              <a:rPr lang="en-US" b="1" dirty="0"/>
              <a:t>visual cortex. </a:t>
            </a:r>
          </a:p>
          <a:p>
            <a:r>
              <a:rPr lang="en-US" dirty="0"/>
              <a:t>Collateral pathways go from the thalamus to the midbrain, where they synapse with efferent neurons of cranial nerve III that control the diameter of the pupils.</a:t>
            </a:r>
          </a:p>
        </p:txBody>
      </p:sp>
    </p:spTree>
    <p:extLst>
      <p:ext uri="{BB962C8B-B14F-4D97-AF65-F5344CB8AC3E}">
        <p14:creationId xmlns:p14="http://schemas.microsoft.com/office/powerpoint/2010/main" val="24652779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23C4-584A-4517-A6C5-F673D67A018D}"/>
              </a:ext>
            </a:extLst>
          </p:cNvPr>
          <p:cNvSpPr>
            <a:spLocks noGrp="1"/>
          </p:cNvSpPr>
          <p:nvPr>
            <p:ph type="title"/>
          </p:nvPr>
        </p:nvSpPr>
        <p:spPr/>
        <p:txBody>
          <a:bodyPr>
            <a:normAutofit/>
          </a:bodyPr>
          <a:lstStyle/>
          <a:p>
            <a:r>
              <a:rPr lang="en-US" b="1" dirty="0"/>
              <a:t>Photoreceptors Transduce Light into</a:t>
            </a:r>
            <a:br>
              <a:rPr lang="en-US" b="1" dirty="0"/>
            </a:br>
            <a:r>
              <a:rPr lang="en-US" b="1" dirty="0"/>
              <a:t>Electrical Signals</a:t>
            </a:r>
            <a:endParaRPr lang="en-US" dirty="0"/>
          </a:p>
        </p:txBody>
      </p:sp>
      <p:sp>
        <p:nvSpPr>
          <p:cNvPr id="3" name="Content Placeholder 2">
            <a:extLst>
              <a:ext uri="{FF2B5EF4-FFF2-40B4-BE49-F238E27FC236}">
                <a16:creationId xmlns:a16="http://schemas.microsoft.com/office/drawing/2014/main" id="{D0F54609-5B0F-48B1-B885-F35C4703A22E}"/>
              </a:ext>
            </a:extLst>
          </p:cNvPr>
          <p:cNvSpPr>
            <a:spLocks noGrp="1"/>
          </p:cNvSpPr>
          <p:nvPr>
            <p:ph idx="1"/>
          </p:nvPr>
        </p:nvSpPr>
        <p:spPr/>
        <p:txBody>
          <a:bodyPr>
            <a:normAutofit/>
          </a:bodyPr>
          <a:lstStyle/>
          <a:p>
            <a:r>
              <a:rPr lang="en-US" dirty="0"/>
              <a:t>There are two main types of photoreceptors in the eye: rods and cones.</a:t>
            </a:r>
          </a:p>
          <a:p>
            <a:r>
              <a:rPr lang="en-US" b="1" dirty="0"/>
              <a:t>Rods </a:t>
            </a:r>
            <a:r>
              <a:rPr lang="en-US" dirty="0"/>
              <a:t>function well in low light and are used in night vision, when objects are seen in black and white rather than in color.</a:t>
            </a:r>
          </a:p>
          <a:p>
            <a:r>
              <a:rPr lang="en-US" b="1" dirty="0"/>
              <a:t>Cones </a:t>
            </a:r>
            <a:r>
              <a:rPr lang="en-US" dirty="0"/>
              <a:t>are responsible for </a:t>
            </a:r>
            <a:r>
              <a:rPr lang="en-US" i="1" dirty="0"/>
              <a:t>high-acuity </a:t>
            </a:r>
            <a:r>
              <a:rPr lang="en-US" dirty="0"/>
              <a:t>vision and color vision during the daytime, when light levels are higher. </a:t>
            </a:r>
            <a:endParaRPr lang="en-US" i="1" dirty="0"/>
          </a:p>
          <a:p>
            <a:r>
              <a:rPr lang="en-US" dirty="0"/>
              <a:t>The fovea, which is the region of sharpest vision, has a very high density of cones.</a:t>
            </a:r>
          </a:p>
        </p:txBody>
      </p:sp>
    </p:spTree>
    <p:extLst>
      <p:ext uri="{BB962C8B-B14F-4D97-AF65-F5344CB8AC3E}">
        <p14:creationId xmlns:p14="http://schemas.microsoft.com/office/powerpoint/2010/main" val="41051924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EF32B-4B08-4BDB-8521-038F586A9B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A22185-28D6-4BDD-AEF6-D3DB9931BC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3D8405-9203-459F-A44A-D9CF7288C5AA}"/>
              </a:ext>
            </a:extLst>
          </p:cNvPr>
          <p:cNvPicPr>
            <a:picLocks noChangeAspect="1"/>
          </p:cNvPicPr>
          <p:nvPr/>
        </p:nvPicPr>
        <p:blipFill>
          <a:blip r:embed="rId2"/>
          <a:stretch>
            <a:fillRect/>
          </a:stretch>
        </p:blipFill>
        <p:spPr>
          <a:xfrm>
            <a:off x="3297425" y="0"/>
            <a:ext cx="5597150" cy="6858000"/>
          </a:xfrm>
          <a:prstGeom prst="rect">
            <a:avLst/>
          </a:prstGeom>
        </p:spPr>
      </p:pic>
    </p:spTree>
    <p:extLst>
      <p:ext uri="{BB962C8B-B14F-4D97-AF65-F5344CB8AC3E}">
        <p14:creationId xmlns:p14="http://schemas.microsoft.com/office/powerpoint/2010/main" val="14395720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07575-7E39-4AB3-9559-D254A9FAC9E5}"/>
              </a:ext>
            </a:extLst>
          </p:cNvPr>
          <p:cNvSpPr>
            <a:spLocks noGrp="1"/>
          </p:cNvSpPr>
          <p:nvPr>
            <p:ph type="title"/>
          </p:nvPr>
        </p:nvSpPr>
        <p:spPr>
          <a:xfrm>
            <a:off x="589560" y="856180"/>
            <a:ext cx="4560584" cy="1128068"/>
          </a:xfrm>
        </p:spPr>
        <p:txBody>
          <a:bodyPr anchor="ctr">
            <a:normAutofit/>
          </a:bodyPr>
          <a:lstStyle/>
          <a:p>
            <a:r>
              <a:rPr lang="en-US" sz="4000" dirty="0"/>
              <a:t>Rods and Cones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86FA08-2475-47D9-86BA-63DAA297405E}"/>
              </a:ext>
            </a:extLst>
          </p:cNvPr>
          <p:cNvSpPr>
            <a:spLocks noGrp="1"/>
          </p:cNvSpPr>
          <p:nvPr>
            <p:ph idx="1"/>
          </p:nvPr>
        </p:nvSpPr>
        <p:spPr>
          <a:xfrm>
            <a:off x="590719" y="2330505"/>
            <a:ext cx="4559425" cy="3979585"/>
          </a:xfrm>
        </p:spPr>
        <p:txBody>
          <a:bodyPr anchor="ctr">
            <a:normAutofit/>
          </a:bodyPr>
          <a:lstStyle/>
          <a:p>
            <a:r>
              <a:rPr lang="en-US" sz="2000"/>
              <a:t>Light-sensitive </a:t>
            </a:r>
            <a:r>
              <a:rPr lang="en-US" sz="2000" b="1"/>
              <a:t>visual pigments </a:t>
            </a:r>
            <a:r>
              <a:rPr lang="en-US" sz="2000"/>
              <a:t>are bound to the disk membranes in outer segments of photoreceptors. These visual pigments are transducers that convert light energy into a change in membrane potential. Rods have one type of visual pigment, </a:t>
            </a:r>
            <a:r>
              <a:rPr lang="en-US" sz="2000" b="1"/>
              <a:t>rhodopsin. </a:t>
            </a:r>
            <a:endParaRPr lang="en-US" sz="20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A398C6B-6969-4ABB-A79B-8986411B9361}"/>
              </a:ext>
            </a:extLst>
          </p:cNvPr>
          <p:cNvPicPr>
            <a:picLocks noChangeAspect="1"/>
          </p:cNvPicPr>
          <p:nvPr/>
        </p:nvPicPr>
        <p:blipFill rotWithShape="1">
          <a:blip r:embed="rId2"/>
          <a:srcRect l="15086" r="4964" b="-3"/>
          <a:stretch/>
        </p:blipFill>
        <p:spPr>
          <a:xfrm>
            <a:off x="5977788" y="799352"/>
            <a:ext cx="5425410" cy="5259296"/>
          </a:xfrm>
          <a:prstGeom prst="rect">
            <a:avLst/>
          </a:prstGeom>
        </p:spPr>
      </p:pic>
    </p:spTree>
    <p:extLst>
      <p:ext uri="{BB962C8B-B14F-4D97-AF65-F5344CB8AC3E}">
        <p14:creationId xmlns:p14="http://schemas.microsoft.com/office/powerpoint/2010/main" val="40148082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A4A00-8380-4696-AD1D-2361E75405D8}"/>
              </a:ext>
            </a:extLst>
          </p:cNvPr>
          <p:cNvSpPr>
            <a:spLocks noGrp="1"/>
          </p:cNvSpPr>
          <p:nvPr>
            <p:ph type="title"/>
          </p:nvPr>
        </p:nvSpPr>
        <p:spPr>
          <a:xfrm>
            <a:off x="589560" y="856180"/>
            <a:ext cx="4560584" cy="1128068"/>
          </a:xfrm>
        </p:spPr>
        <p:txBody>
          <a:bodyPr anchor="ctr">
            <a:normAutofit/>
          </a:bodyPr>
          <a:lstStyle/>
          <a:p>
            <a:r>
              <a:rPr lang="en-US" sz="4000"/>
              <a:t>Cones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DA6A3C-2A9D-4D27-A808-3426D68674F8}"/>
              </a:ext>
            </a:extLst>
          </p:cNvPr>
          <p:cNvSpPr>
            <a:spLocks noGrp="1"/>
          </p:cNvSpPr>
          <p:nvPr>
            <p:ph idx="1"/>
          </p:nvPr>
        </p:nvSpPr>
        <p:spPr>
          <a:xfrm>
            <a:off x="590719" y="2330505"/>
            <a:ext cx="4559425" cy="3979585"/>
          </a:xfrm>
        </p:spPr>
        <p:txBody>
          <a:bodyPr anchor="ctr">
            <a:normAutofit/>
          </a:bodyPr>
          <a:lstStyle/>
          <a:p>
            <a:r>
              <a:rPr lang="en-US" sz="1100"/>
              <a:t>Cones have three different pigments that are closely related to rhodopsin.</a:t>
            </a:r>
          </a:p>
          <a:p>
            <a:r>
              <a:rPr lang="en-US" sz="1100"/>
              <a:t>The visual pigments of cones are excited by different wavelengths of light, allowing us to see in color. White light is a combination of colors, as demonstrated when you separate white light by passing it through a prism. The eye contains cones for red, green, and blue light. </a:t>
            </a:r>
          </a:p>
          <a:p>
            <a:r>
              <a:rPr lang="en-US" sz="1100"/>
              <a:t>Each cone type is stimulated by a range of light wavelengths but is most sensitive to a particular wavelength. </a:t>
            </a:r>
          </a:p>
          <a:p>
            <a:r>
              <a:rPr lang="en-US" sz="1100"/>
              <a:t>Red, green, and blue are the three primary colors that make the colors of visible light, just as red, blue, and yellow are the three primary colors that make different colors of paint.</a:t>
            </a:r>
          </a:p>
          <a:p>
            <a:r>
              <a:rPr lang="en-US" sz="1100"/>
              <a:t>The color of any object we are looking at depends on the wavelengths of light reflected by the object. </a:t>
            </a:r>
          </a:p>
          <a:p>
            <a:pPr lvl="1"/>
            <a:r>
              <a:rPr lang="en-US" sz="1100"/>
              <a:t>Green leaves reflect green light, and bananas reflect yellow light.</a:t>
            </a:r>
          </a:p>
          <a:p>
            <a:pPr lvl="1"/>
            <a:r>
              <a:rPr lang="en-US" sz="1100"/>
              <a:t>White objects reflect most wavelengths. </a:t>
            </a:r>
          </a:p>
          <a:p>
            <a:pPr lvl="1"/>
            <a:r>
              <a:rPr lang="en-US" sz="1100"/>
              <a:t>Black objects absorb most wavelengths, which is one reason they heat up in sunlight while white objects stay cool.</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D502EF-43CF-4653-BE0B-206539E6689F}"/>
              </a:ext>
            </a:extLst>
          </p:cNvPr>
          <p:cNvPicPr>
            <a:picLocks noChangeAspect="1"/>
          </p:cNvPicPr>
          <p:nvPr/>
        </p:nvPicPr>
        <p:blipFill rotWithShape="1">
          <a:blip r:embed="rId2"/>
          <a:srcRect t="6270" r="-5" b="7114"/>
          <a:stretch/>
        </p:blipFill>
        <p:spPr>
          <a:xfrm>
            <a:off x="5977788" y="799352"/>
            <a:ext cx="5425410" cy="5259296"/>
          </a:xfrm>
          <a:prstGeom prst="rect">
            <a:avLst/>
          </a:prstGeom>
        </p:spPr>
      </p:pic>
    </p:spTree>
    <p:extLst>
      <p:ext uri="{BB962C8B-B14F-4D97-AF65-F5344CB8AC3E}">
        <p14:creationId xmlns:p14="http://schemas.microsoft.com/office/powerpoint/2010/main" val="22098786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61D6-1219-4972-B3EB-7AADDC889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B0C882-A171-4D15-A885-6134958ACC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A1D701-036C-466C-BDF3-EA9F68D07E30}"/>
              </a:ext>
            </a:extLst>
          </p:cNvPr>
          <p:cNvPicPr>
            <a:picLocks noChangeAspect="1"/>
          </p:cNvPicPr>
          <p:nvPr/>
        </p:nvPicPr>
        <p:blipFill>
          <a:blip r:embed="rId2"/>
          <a:stretch>
            <a:fillRect/>
          </a:stretch>
        </p:blipFill>
        <p:spPr>
          <a:xfrm>
            <a:off x="1672141" y="0"/>
            <a:ext cx="8847717" cy="6858000"/>
          </a:xfrm>
          <a:prstGeom prst="rect">
            <a:avLst/>
          </a:prstGeom>
        </p:spPr>
      </p:pic>
    </p:spTree>
    <p:extLst>
      <p:ext uri="{BB962C8B-B14F-4D97-AF65-F5344CB8AC3E}">
        <p14:creationId xmlns:p14="http://schemas.microsoft.com/office/powerpoint/2010/main" val="8190448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5228-5271-4E2D-8678-FAA8A74CBA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2CCDD7-672F-4A9F-910D-ED449A9C40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41FA5F9-7EBE-40B4-BBEC-38F812B9FE31}"/>
              </a:ext>
            </a:extLst>
          </p:cNvPr>
          <p:cNvPicPr>
            <a:picLocks noChangeAspect="1"/>
          </p:cNvPicPr>
          <p:nvPr/>
        </p:nvPicPr>
        <p:blipFill>
          <a:blip r:embed="rId2"/>
          <a:stretch>
            <a:fillRect/>
          </a:stretch>
        </p:blipFill>
        <p:spPr>
          <a:xfrm>
            <a:off x="1957952" y="0"/>
            <a:ext cx="8276095" cy="6858000"/>
          </a:xfrm>
          <a:prstGeom prst="rect">
            <a:avLst/>
          </a:prstGeom>
        </p:spPr>
      </p:pic>
    </p:spTree>
    <p:extLst>
      <p:ext uri="{BB962C8B-B14F-4D97-AF65-F5344CB8AC3E}">
        <p14:creationId xmlns:p14="http://schemas.microsoft.com/office/powerpoint/2010/main" val="37259528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68CA-9E8B-4A88-8DAC-8F010D30EA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80E5BB-A0BF-4065-8C22-386D8412CC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4F6EF48-4AC2-4F43-A244-B7FDFD888F1A}"/>
              </a:ext>
            </a:extLst>
          </p:cNvPr>
          <p:cNvPicPr>
            <a:picLocks noChangeAspect="1"/>
          </p:cNvPicPr>
          <p:nvPr/>
        </p:nvPicPr>
        <p:blipFill>
          <a:blip r:embed="rId2"/>
          <a:stretch>
            <a:fillRect/>
          </a:stretch>
        </p:blipFill>
        <p:spPr>
          <a:xfrm>
            <a:off x="1285875" y="257175"/>
            <a:ext cx="9620250" cy="6343650"/>
          </a:xfrm>
          <a:prstGeom prst="rect">
            <a:avLst/>
          </a:prstGeom>
        </p:spPr>
      </p:pic>
    </p:spTree>
    <p:extLst>
      <p:ext uri="{BB962C8B-B14F-4D97-AF65-F5344CB8AC3E}">
        <p14:creationId xmlns:p14="http://schemas.microsoft.com/office/powerpoint/2010/main" val="16094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8996-4BA2-4A4E-AAAD-38C5E23AA007}"/>
              </a:ext>
            </a:extLst>
          </p:cNvPr>
          <p:cNvSpPr>
            <a:spLocks noGrp="1"/>
          </p:cNvSpPr>
          <p:nvPr>
            <p:ph type="title"/>
          </p:nvPr>
        </p:nvSpPr>
        <p:spPr/>
        <p:txBody>
          <a:bodyPr/>
          <a:lstStyle/>
          <a:p>
            <a:r>
              <a:rPr lang="en-US" i="1" dirty="0"/>
              <a:t>Location of the Stimulus</a:t>
            </a:r>
            <a:endParaRPr lang="en-US" dirty="0"/>
          </a:p>
        </p:txBody>
      </p:sp>
      <p:sp>
        <p:nvSpPr>
          <p:cNvPr id="3" name="Content Placeholder 2">
            <a:extLst>
              <a:ext uri="{FF2B5EF4-FFF2-40B4-BE49-F238E27FC236}">
                <a16:creationId xmlns:a16="http://schemas.microsoft.com/office/drawing/2014/main" id="{E64AD071-3B3D-4BD2-A357-EDBEBEB94990}"/>
              </a:ext>
            </a:extLst>
          </p:cNvPr>
          <p:cNvSpPr>
            <a:spLocks noGrp="1"/>
          </p:cNvSpPr>
          <p:nvPr>
            <p:ph idx="1"/>
          </p:nvPr>
        </p:nvSpPr>
        <p:spPr/>
        <p:txBody>
          <a:bodyPr>
            <a:normAutofit/>
          </a:bodyPr>
          <a:lstStyle/>
          <a:p>
            <a:r>
              <a:rPr lang="en-US" dirty="0"/>
              <a:t>The location of a stimulus is coded according to which </a:t>
            </a:r>
            <a:r>
              <a:rPr lang="en-US" b="1" dirty="0"/>
              <a:t>receptive fields </a:t>
            </a:r>
            <a:r>
              <a:rPr lang="en-US" dirty="0"/>
              <a:t>are activated.</a:t>
            </a:r>
          </a:p>
          <a:p>
            <a:r>
              <a:rPr lang="en-US" dirty="0"/>
              <a:t>The sensory regions of the cerebrum are highly organized with respect to incoming signals, and input from adjacent sensory receptors is processed in adjacent regions of the cortex. </a:t>
            </a:r>
          </a:p>
          <a:p>
            <a:r>
              <a:rPr lang="en-US" dirty="0"/>
              <a:t>This arrangement preserves the topographical organization of receptors on the skin, eye, or other regions in the processing centers of the brain.</a:t>
            </a:r>
          </a:p>
        </p:txBody>
      </p:sp>
    </p:spTree>
    <p:extLst>
      <p:ext uri="{BB962C8B-B14F-4D97-AF65-F5344CB8AC3E}">
        <p14:creationId xmlns:p14="http://schemas.microsoft.com/office/powerpoint/2010/main" val="152569379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573AC6-668D-4591-B2BF-E254AEB0B10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Ganglion Cells</a:t>
            </a:r>
            <a:endParaRPr lang="en-US" sz="2800"/>
          </a:p>
        </p:txBody>
      </p:sp>
      <p:sp>
        <p:nvSpPr>
          <p:cNvPr id="3" name="Content Placeholder 2">
            <a:extLst>
              <a:ext uri="{FF2B5EF4-FFF2-40B4-BE49-F238E27FC236}">
                <a16:creationId xmlns:a16="http://schemas.microsoft.com/office/drawing/2014/main" id="{054A4672-B955-45CE-8447-CC292E2A8DB9}"/>
              </a:ext>
            </a:extLst>
          </p:cNvPr>
          <p:cNvSpPr>
            <a:spLocks noGrp="1"/>
          </p:cNvSpPr>
          <p:nvPr>
            <p:ph idx="1"/>
          </p:nvPr>
        </p:nvSpPr>
        <p:spPr>
          <a:xfrm>
            <a:off x="643468" y="2638043"/>
            <a:ext cx="3363974" cy="3415623"/>
          </a:xfrm>
        </p:spPr>
        <p:txBody>
          <a:bodyPr>
            <a:normAutofit/>
          </a:bodyPr>
          <a:lstStyle/>
          <a:p>
            <a:r>
              <a:rPr lang="en-US" sz="2000"/>
              <a:t>Bipolar cells synapse with ganglion cells, the next neurons in the pathway. </a:t>
            </a:r>
          </a:p>
          <a:p>
            <a:r>
              <a:rPr lang="en-US" sz="2000"/>
              <a:t>Each ganglion cell receives information from a particular area of the retina and are known as </a:t>
            </a:r>
            <a:r>
              <a:rPr lang="en-US" sz="2000" b="1" i="1"/>
              <a:t>visual receptive fields.</a:t>
            </a:r>
            <a:endParaRPr lang="en-US" sz="2000"/>
          </a:p>
        </p:txBody>
      </p:sp>
      <p:pic>
        <p:nvPicPr>
          <p:cNvPr id="5" name="Picture 4">
            <a:extLst>
              <a:ext uri="{FF2B5EF4-FFF2-40B4-BE49-F238E27FC236}">
                <a16:creationId xmlns:a16="http://schemas.microsoft.com/office/drawing/2014/main" id="{8AE35A91-45DB-4F77-9585-06B28EA3D3EC}"/>
              </a:ext>
            </a:extLst>
          </p:cNvPr>
          <p:cNvPicPr>
            <a:picLocks noChangeAspect="1"/>
          </p:cNvPicPr>
          <p:nvPr/>
        </p:nvPicPr>
        <p:blipFill>
          <a:blip r:embed="rId2"/>
          <a:stretch>
            <a:fillRect/>
          </a:stretch>
        </p:blipFill>
        <p:spPr>
          <a:xfrm>
            <a:off x="4735017" y="914400"/>
            <a:ext cx="7337054" cy="4842455"/>
          </a:xfrm>
          <a:prstGeom prst="rect">
            <a:avLst/>
          </a:prstGeom>
        </p:spPr>
      </p:pic>
    </p:spTree>
    <p:extLst>
      <p:ext uri="{BB962C8B-B14F-4D97-AF65-F5344CB8AC3E}">
        <p14:creationId xmlns:p14="http://schemas.microsoft.com/office/powerpoint/2010/main" val="2764099155"/>
      </p:ext>
    </p:extLst>
  </p:cSld>
  <p:clrMapOvr>
    <a:overrideClrMapping bg1="dk1" tx1="lt1" bg2="dk2"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573AC6-668D-4591-B2BF-E254AEB0B10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Ganglion Cells</a:t>
            </a:r>
            <a:endParaRPr lang="en-US" sz="2800"/>
          </a:p>
        </p:txBody>
      </p:sp>
      <p:sp>
        <p:nvSpPr>
          <p:cNvPr id="3" name="Content Placeholder 2">
            <a:extLst>
              <a:ext uri="{FF2B5EF4-FFF2-40B4-BE49-F238E27FC236}">
                <a16:creationId xmlns:a16="http://schemas.microsoft.com/office/drawing/2014/main" id="{054A4672-B955-45CE-8447-CC292E2A8DB9}"/>
              </a:ext>
            </a:extLst>
          </p:cNvPr>
          <p:cNvSpPr>
            <a:spLocks noGrp="1"/>
          </p:cNvSpPr>
          <p:nvPr>
            <p:ph idx="1"/>
          </p:nvPr>
        </p:nvSpPr>
        <p:spPr>
          <a:xfrm>
            <a:off x="643468" y="2638043"/>
            <a:ext cx="3363974" cy="3415623"/>
          </a:xfrm>
        </p:spPr>
        <p:txBody>
          <a:bodyPr>
            <a:normAutofit fontScale="92500" lnSpcReduction="10000"/>
          </a:bodyPr>
          <a:lstStyle/>
          <a:p>
            <a:r>
              <a:rPr lang="en-US" sz="2000" dirty="0"/>
              <a:t>The receptive field of a ganglion cell near the fovea is quite small.</a:t>
            </a:r>
          </a:p>
          <a:p>
            <a:r>
              <a:rPr lang="en-US" sz="2000" dirty="0"/>
              <a:t>Only a few photoreceptors are associated with each ganglion cell, and so visual acuity is greatest in these areas. At the edge of the retina, multiple photoreceptors converging onto a single ganglion cell results in vision that is not as sharp.</a:t>
            </a:r>
          </a:p>
        </p:txBody>
      </p:sp>
      <p:pic>
        <p:nvPicPr>
          <p:cNvPr id="5" name="Picture 4">
            <a:extLst>
              <a:ext uri="{FF2B5EF4-FFF2-40B4-BE49-F238E27FC236}">
                <a16:creationId xmlns:a16="http://schemas.microsoft.com/office/drawing/2014/main" id="{8AE35A91-45DB-4F77-9585-06B28EA3D3EC}"/>
              </a:ext>
            </a:extLst>
          </p:cNvPr>
          <p:cNvPicPr>
            <a:picLocks noChangeAspect="1"/>
          </p:cNvPicPr>
          <p:nvPr/>
        </p:nvPicPr>
        <p:blipFill>
          <a:blip r:embed="rId2"/>
          <a:stretch>
            <a:fillRect/>
          </a:stretch>
        </p:blipFill>
        <p:spPr>
          <a:xfrm>
            <a:off x="4735017" y="914400"/>
            <a:ext cx="7337054" cy="4842455"/>
          </a:xfrm>
          <a:prstGeom prst="rect">
            <a:avLst/>
          </a:prstGeom>
        </p:spPr>
      </p:pic>
    </p:spTree>
    <p:extLst>
      <p:ext uri="{BB962C8B-B14F-4D97-AF65-F5344CB8AC3E}">
        <p14:creationId xmlns:p14="http://schemas.microsoft.com/office/powerpoint/2010/main" val="147087316"/>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7100C8-E788-418E-9400-DA824D7FD0B5}"/>
              </a:ext>
            </a:extLst>
          </p:cNvPr>
          <p:cNvSpPr>
            <a:spLocks noGrp="1"/>
          </p:cNvSpPr>
          <p:nvPr>
            <p:ph type="title"/>
          </p:nvPr>
        </p:nvSpPr>
        <p:spPr>
          <a:xfrm>
            <a:off x="197427" y="151296"/>
            <a:ext cx="9390613" cy="1286160"/>
          </a:xfrm>
        </p:spPr>
        <p:style>
          <a:lnRef idx="0">
            <a:schemeClr val="accent5"/>
          </a:lnRef>
          <a:fillRef idx="3">
            <a:schemeClr val="accent5"/>
          </a:fillRef>
          <a:effectRef idx="3">
            <a:schemeClr val="accent5"/>
          </a:effectRef>
          <a:fontRef idx="minor">
            <a:schemeClr val="lt1"/>
          </a:fontRef>
        </p:style>
        <p:txBody>
          <a:bodyPr anchor="b">
            <a:normAutofit/>
          </a:bodyPr>
          <a:lstStyle/>
          <a:p>
            <a:r>
              <a:rPr lang="en-US" b="1" dirty="0"/>
              <a:t>Ganglion Cell Receptive Fields</a:t>
            </a:r>
          </a:p>
        </p:txBody>
      </p:sp>
      <p:sp>
        <p:nvSpPr>
          <p:cNvPr id="9" name="Content Placeholder 8">
            <a:extLst>
              <a:ext uri="{FF2B5EF4-FFF2-40B4-BE49-F238E27FC236}">
                <a16:creationId xmlns:a16="http://schemas.microsoft.com/office/drawing/2014/main" id="{D7F7F877-A206-4E5F-AF94-E72952018674}"/>
              </a:ext>
            </a:extLst>
          </p:cNvPr>
          <p:cNvSpPr>
            <a:spLocks noGrp="1"/>
          </p:cNvSpPr>
          <p:nvPr>
            <p:ph idx="1"/>
          </p:nvPr>
        </p:nvSpPr>
        <p:spPr>
          <a:xfrm>
            <a:off x="8343900" y="2566891"/>
            <a:ext cx="3208020" cy="3656927"/>
          </a:xfrm>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r>
              <a:rPr lang="en-US" dirty="0"/>
              <a:t>There are two types of ganglion cell receptive fields. </a:t>
            </a:r>
          </a:p>
          <a:p>
            <a:pPr marL="457200" indent="-457200">
              <a:buFont typeface="+mj-lt"/>
              <a:buAutoNum type="arabicPeriod"/>
            </a:pPr>
            <a:r>
              <a:rPr lang="en-US" i="1" dirty="0"/>
              <a:t>on-center/off-surround fields</a:t>
            </a:r>
            <a:endParaRPr lang="en-US" dirty="0"/>
          </a:p>
          <a:p>
            <a:pPr marL="457200" indent="-457200">
              <a:buFont typeface="+mj-lt"/>
              <a:buAutoNum type="arabicPeriod"/>
            </a:pPr>
            <a:r>
              <a:rPr lang="en-US" i="1" dirty="0"/>
              <a:t>off-center/on-surround fields</a:t>
            </a:r>
          </a:p>
        </p:txBody>
      </p:sp>
      <p:pic>
        <p:nvPicPr>
          <p:cNvPr id="4" name="Content Placeholder 3">
            <a:extLst>
              <a:ext uri="{FF2B5EF4-FFF2-40B4-BE49-F238E27FC236}">
                <a16:creationId xmlns:a16="http://schemas.microsoft.com/office/drawing/2014/main" id="{DA2DFD3B-3BF4-4C6B-98EB-D21348F86536}"/>
              </a:ext>
            </a:extLst>
          </p:cNvPr>
          <p:cNvPicPr>
            <a:picLocks noChangeAspect="1"/>
          </p:cNvPicPr>
          <p:nvPr/>
        </p:nvPicPr>
        <p:blipFill rotWithShape="1">
          <a:blip r:embed="rId2"/>
          <a:srcRect l="24004" t="1" r="1222" b="1"/>
          <a:stretch/>
        </p:blipFill>
        <p:spPr>
          <a:xfrm>
            <a:off x="-249382" y="1663343"/>
            <a:ext cx="8177646" cy="5194657"/>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EF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4230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947100C8-E788-418E-9400-DA824D7FD0B5}"/>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Ganglion Cell Receptive Fields</a:t>
            </a:r>
            <a:endParaRPr lang="en-US" sz="2800"/>
          </a:p>
        </p:txBody>
      </p:sp>
      <p:sp>
        <p:nvSpPr>
          <p:cNvPr id="9" name="Content Placeholder 8">
            <a:extLst>
              <a:ext uri="{FF2B5EF4-FFF2-40B4-BE49-F238E27FC236}">
                <a16:creationId xmlns:a16="http://schemas.microsoft.com/office/drawing/2014/main" id="{D7F7F877-A206-4E5F-AF94-E72952018674}"/>
              </a:ext>
            </a:extLst>
          </p:cNvPr>
          <p:cNvSpPr>
            <a:spLocks noGrp="1"/>
          </p:cNvSpPr>
          <p:nvPr>
            <p:ph idx="1"/>
          </p:nvPr>
        </p:nvSpPr>
        <p:spPr>
          <a:xfrm>
            <a:off x="643468" y="2638043"/>
            <a:ext cx="3363974" cy="3415623"/>
          </a:xfrm>
        </p:spPr>
        <p:txBody>
          <a:bodyPr>
            <a:normAutofit/>
          </a:bodyPr>
          <a:lstStyle/>
          <a:p>
            <a:r>
              <a:rPr lang="en-US" sz="1700"/>
              <a:t>In an </a:t>
            </a:r>
            <a:r>
              <a:rPr lang="en-US" sz="1700" i="1"/>
              <a:t>on-center/off-surround field, </a:t>
            </a:r>
            <a:r>
              <a:rPr lang="en-US" sz="1700"/>
              <a:t>the associated ganglion cell responds most strongly when light is brightest in the center of the field. </a:t>
            </a:r>
          </a:p>
          <a:p>
            <a:r>
              <a:rPr lang="en-US" sz="1700"/>
              <a:t>If light is brightest in the off-surround region of the field, the on-center/off-surround field ganglion cell is inhibited and stops firing action potentials. </a:t>
            </a:r>
          </a:p>
          <a:p>
            <a:r>
              <a:rPr lang="en-US" sz="1700"/>
              <a:t>The reverse happens with </a:t>
            </a:r>
            <a:r>
              <a:rPr lang="en-US" sz="1700" i="1"/>
              <a:t>off-center/on-surround fields.</a:t>
            </a:r>
          </a:p>
        </p:txBody>
      </p:sp>
      <p:pic>
        <p:nvPicPr>
          <p:cNvPr id="6" name="Content Placeholder 3">
            <a:extLst>
              <a:ext uri="{FF2B5EF4-FFF2-40B4-BE49-F238E27FC236}">
                <a16:creationId xmlns:a16="http://schemas.microsoft.com/office/drawing/2014/main" id="{9BFA2C53-AE3A-40DF-8DDF-8E21FA176B1D}"/>
              </a:ext>
            </a:extLst>
          </p:cNvPr>
          <p:cNvPicPr>
            <a:picLocks noChangeAspect="1"/>
          </p:cNvPicPr>
          <p:nvPr/>
        </p:nvPicPr>
        <p:blipFill rotWithShape="1">
          <a:blip r:embed="rId2"/>
          <a:srcRect l="26523" t="1" r="1006" b="1"/>
          <a:stretch/>
        </p:blipFill>
        <p:spPr>
          <a:xfrm>
            <a:off x="4765183" y="1294077"/>
            <a:ext cx="7261879" cy="4759589"/>
          </a:xfrm>
          <a:prstGeom prst="rect">
            <a:avLst/>
          </a:prstGeom>
        </p:spPr>
      </p:pic>
    </p:spTree>
    <p:extLst>
      <p:ext uri="{BB962C8B-B14F-4D97-AF65-F5344CB8AC3E}">
        <p14:creationId xmlns:p14="http://schemas.microsoft.com/office/powerpoint/2010/main" val="232633254"/>
      </p:ext>
    </p:extLst>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8FE6F-0630-4F72-BDBD-E5368E405A48}"/>
              </a:ext>
            </a:extLst>
          </p:cNvPr>
          <p:cNvSpPr>
            <a:spLocks noGrp="1"/>
          </p:cNvSpPr>
          <p:nvPr>
            <p:ph type="title"/>
          </p:nvPr>
        </p:nvSpPr>
        <p:spPr>
          <a:xfrm>
            <a:off x="594360" y="637125"/>
            <a:ext cx="3802276" cy="5256371"/>
          </a:xfrm>
        </p:spPr>
        <p:txBody>
          <a:bodyPr>
            <a:normAutofit/>
          </a:bodyPr>
          <a:lstStyle/>
          <a:p>
            <a:r>
              <a:rPr lang="en-US" sz="4800" b="1" i="1">
                <a:solidFill>
                  <a:schemeClr val="bg1"/>
                </a:solidFill>
              </a:rPr>
              <a:t>Processing Beyond the Retina</a:t>
            </a:r>
            <a:endParaRPr lang="en-US" sz="4800" b="1">
              <a:solidFill>
                <a:schemeClr val="bg1"/>
              </a:solidFill>
            </a:endParaRPr>
          </a:p>
        </p:txBody>
      </p:sp>
      <p:graphicFrame>
        <p:nvGraphicFramePr>
          <p:cNvPr id="5" name="Content Placeholder 2">
            <a:extLst>
              <a:ext uri="{FF2B5EF4-FFF2-40B4-BE49-F238E27FC236}">
                <a16:creationId xmlns:a16="http://schemas.microsoft.com/office/drawing/2014/main" id="{A21B8196-DE02-4096-BD79-79CF173C3D76}"/>
              </a:ext>
            </a:extLst>
          </p:cNvPr>
          <p:cNvGraphicFramePr>
            <a:graphicFrameLocks noGrp="1"/>
          </p:cNvGraphicFramePr>
          <p:nvPr>
            <p:ph idx="1"/>
            <p:extLst>
              <p:ext uri="{D42A27DB-BD31-4B8C-83A1-F6EECF244321}">
                <p14:modId xmlns:p14="http://schemas.microsoft.com/office/powerpoint/2010/main" val="3445096193"/>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16987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703856-F7CB-43C2-853E-9F9B45F8366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Visual Fields</a:t>
            </a:r>
          </a:p>
        </p:txBody>
      </p:sp>
      <p:sp>
        <p:nvSpPr>
          <p:cNvPr id="3" name="Content Placeholder 2">
            <a:extLst>
              <a:ext uri="{FF2B5EF4-FFF2-40B4-BE49-F238E27FC236}">
                <a16:creationId xmlns:a16="http://schemas.microsoft.com/office/drawing/2014/main" id="{0DF079A3-434F-46B4-8166-1F7A7CD01D3E}"/>
              </a:ext>
            </a:extLst>
          </p:cNvPr>
          <p:cNvSpPr>
            <a:spLocks noGrp="1"/>
          </p:cNvSpPr>
          <p:nvPr>
            <p:ph idx="1"/>
          </p:nvPr>
        </p:nvSpPr>
        <p:spPr>
          <a:xfrm>
            <a:off x="643468" y="2638043"/>
            <a:ext cx="3363974" cy="3415623"/>
          </a:xfrm>
        </p:spPr>
        <p:txBody>
          <a:bodyPr>
            <a:normAutofit lnSpcReduction="10000"/>
          </a:bodyPr>
          <a:lstStyle/>
          <a:p>
            <a:r>
              <a:rPr lang="en-US" dirty="0"/>
              <a:t>The left visual field of each eye is projected to the visual cortex on the right side of the brain.</a:t>
            </a:r>
          </a:p>
          <a:p>
            <a:r>
              <a:rPr lang="en-US" dirty="0"/>
              <a:t>The right visual field is projected to the left visual cortex. </a:t>
            </a:r>
          </a:p>
        </p:txBody>
      </p:sp>
      <p:pic>
        <p:nvPicPr>
          <p:cNvPr id="4" name="Picture 3">
            <a:extLst>
              <a:ext uri="{FF2B5EF4-FFF2-40B4-BE49-F238E27FC236}">
                <a16:creationId xmlns:a16="http://schemas.microsoft.com/office/drawing/2014/main" id="{43D4F77C-D10B-4EA3-9775-6259173AFAE0}"/>
              </a:ext>
            </a:extLst>
          </p:cNvPr>
          <p:cNvPicPr>
            <a:picLocks noChangeAspect="1"/>
          </p:cNvPicPr>
          <p:nvPr/>
        </p:nvPicPr>
        <p:blipFill>
          <a:blip r:embed="rId2"/>
          <a:stretch>
            <a:fillRect/>
          </a:stretch>
        </p:blipFill>
        <p:spPr>
          <a:xfrm rot="5400000">
            <a:off x="6374693" y="-187366"/>
            <a:ext cx="3823855" cy="6921005"/>
          </a:xfrm>
          <a:prstGeom prst="rect">
            <a:avLst/>
          </a:prstGeom>
        </p:spPr>
      </p:pic>
    </p:spTree>
    <p:extLst>
      <p:ext uri="{BB962C8B-B14F-4D97-AF65-F5344CB8AC3E}">
        <p14:creationId xmlns:p14="http://schemas.microsoft.com/office/powerpoint/2010/main" val="4293135206"/>
      </p:ext>
    </p:extLst>
  </p:cSld>
  <p:clrMapOvr>
    <a:overrideClrMapping bg1="dk1" tx1="lt1" bg2="dk2" tx2="lt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703856-F7CB-43C2-853E-9F9B45F8366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Visual Fields</a:t>
            </a:r>
          </a:p>
        </p:txBody>
      </p:sp>
      <p:sp>
        <p:nvSpPr>
          <p:cNvPr id="3" name="Content Placeholder 2">
            <a:extLst>
              <a:ext uri="{FF2B5EF4-FFF2-40B4-BE49-F238E27FC236}">
                <a16:creationId xmlns:a16="http://schemas.microsoft.com/office/drawing/2014/main" id="{0DF079A3-434F-46B4-8166-1F7A7CD01D3E}"/>
              </a:ext>
            </a:extLst>
          </p:cNvPr>
          <p:cNvSpPr>
            <a:spLocks noGrp="1"/>
          </p:cNvSpPr>
          <p:nvPr>
            <p:ph idx="1"/>
          </p:nvPr>
        </p:nvSpPr>
        <p:spPr>
          <a:xfrm>
            <a:off x="643468" y="2638043"/>
            <a:ext cx="3363974" cy="3415623"/>
          </a:xfrm>
        </p:spPr>
        <p:txBody>
          <a:bodyPr>
            <a:normAutofit/>
          </a:bodyPr>
          <a:lstStyle/>
          <a:p>
            <a:r>
              <a:rPr lang="en-US" sz="2000" dirty="0"/>
              <a:t>Objects seen by both eyes fall within the binocular zone and are perceived in three dimensions (as having depth). </a:t>
            </a:r>
          </a:p>
          <a:p>
            <a:r>
              <a:rPr lang="en-US" sz="2000" dirty="0"/>
              <a:t>Objects seen with only one eye fall outside the binocular zone and are perceived in only two dimensions (no depth perception).</a:t>
            </a:r>
          </a:p>
        </p:txBody>
      </p:sp>
      <p:pic>
        <p:nvPicPr>
          <p:cNvPr id="6" name="Picture 5">
            <a:extLst>
              <a:ext uri="{FF2B5EF4-FFF2-40B4-BE49-F238E27FC236}">
                <a16:creationId xmlns:a16="http://schemas.microsoft.com/office/drawing/2014/main" id="{CBF89E38-7FB7-4170-B604-9CC410CB65EC}"/>
              </a:ext>
            </a:extLst>
          </p:cNvPr>
          <p:cNvPicPr>
            <a:picLocks noChangeAspect="1"/>
          </p:cNvPicPr>
          <p:nvPr/>
        </p:nvPicPr>
        <p:blipFill>
          <a:blip r:embed="rId2"/>
          <a:stretch>
            <a:fillRect/>
          </a:stretch>
        </p:blipFill>
        <p:spPr>
          <a:xfrm rot="5400000">
            <a:off x="5285844" y="42552"/>
            <a:ext cx="6001552" cy="6921005"/>
          </a:xfrm>
          <a:prstGeom prst="rect">
            <a:avLst/>
          </a:prstGeom>
        </p:spPr>
      </p:pic>
    </p:spTree>
    <p:extLst>
      <p:ext uri="{BB962C8B-B14F-4D97-AF65-F5344CB8AC3E}">
        <p14:creationId xmlns:p14="http://schemas.microsoft.com/office/powerpoint/2010/main" val="2077538434"/>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80FB0E-F5D1-4A67-87BC-6243C72B62A1}"/>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a:t>
            </a:r>
            <a:r>
              <a:rPr lang="en-US" sz="2800" b="1" dirty="0"/>
              <a:t>binocular zone</a:t>
            </a:r>
            <a:endParaRPr lang="en-US" sz="2800" dirty="0"/>
          </a:p>
        </p:txBody>
      </p:sp>
      <p:sp>
        <p:nvSpPr>
          <p:cNvPr id="3" name="Content Placeholder 2">
            <a:extLst>
              <a:ext uri="{FF2B5EF4-FFF2-40B4-BE49-F238E27FC236}">
                <a16:creationId xmlns:a16="http://schemas.microsoft.com/office/drawing/2014/main" id="{07CBCAB2-BABA-4E18-92EF-D3A73B6EB97C}"/>
              </a:ext>
            </a:extLst>
          </p:cNvPr>
          <p:cNvSpPr>
            <a:spLocks noGrp="1"/>
          </p:cNvSpPr>
          <p:nvPr>
            <p:ph idx="1"/>
          </p:nvPr>
        </p:nvSpPr>
        <p:spPr>
          <a:xfrm>
            <a:off x="643468" y="2638043"/>
            <a:ext cx="3363974" cy="3415623"/>
          </a:xfrm>
        </p:spPr>
        <p:txBody>
          <a:bodyPr>
            <a:normAutofit/>
          </a:bodyPr>
          <a:lstStyle/>
          <a:p>
            <a:r>
              <a:rPr lang="en-US" sz="1700" dirty="0"/>
              <a:t>The central portion of the visual field, where left and right sides of each eye’s visual field overlap, is the </a:t>
            </a:r>
            <a:r>
              <a:rPr lang="en-US" sz="1700" b="1" dirty="0"/>
              <a:t>binocular zone.</a:t>
            </a:r>
          </a:p>
          <a:p>
            <a:r>
              <a:rPr lang="en-US" sz="1700" dirty="0"/>
              <a:t>The two eyes have slightly different views of objects in this region, and the brain processes and integrates the two views to create a 3-dimensional image.</a:t>
            </a:r>
          </a:p>
        </p:txBody>
      </p:sp>
      <p:pic>
        <p:nvPicPr>
          <p:cNvPr id="4" name="Picture 3">
            <a:extLst>
              <a:ext uri="{FF2B5EF4-FFF2-40B4-BE49-F238E27FC236}">
                <a16:creationId xmlns:a16="http://schemas.microsoft.com/office/drawing/2014/main" id="{1A9FA611-8A45-4C57-BF87-2E8CF19C0A2C}"/>
              </a:ext>
            </a:extLst>
          </p:cNvPr>
          <p:cNvPicPr>
            <a:picLocks noChangeAspect="1"/>
          </p:cNvPicPr>
          <p:nvPr/>
        </p:nvPicPr>
        <p:blipFill>
          <a:blip r:embed="rId2"/>
          <a:stretch>
            <a:fillRect/>
          </a:stretch>
        </p:blipFill>
        <p:spPr>
          <a:xfrm rot="5400000">
            <a:off x="6696373" y="223182"/>
            <a:ext cx="3453549" cy="6250769"/>
          </a:xfrm>
          <a:prstGeom prst="rect">
            <a:avLst/>
          </a:prstGeom>
        </p:spPr>
      </p:pic>
    </p:spTree>
    <p:extLst>
      <p:ext uri="{BB962C8B-B14F-4D97-AF65-F5344CB8AC3E}">
        <p14:creationId xmlns:p14="http://schemas.microsoft.com/office/powerpoint/2010/main" val="1608882225"/>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D61F21-0B45-4A0E-8AD4-149DD79F4B8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Visual Pathways</a:t>
            </a:r>
          </a:p>
        </p:txBody>
      </p:sp>
      <p:sp>
        <p:nvSpPr>
          <p:cNvPr id="3" name="Content Placeholder 2">
            <a:extLst>
              <a:ext uri="{FF2B5EF4-FFF2-40B4-BE49-F238E27FC236}">
                <a16:creationId xmlns:a16="http://schemas.microsoft.com/office/drawing/2014/main" id="{80358EAD-EDD9-4E80-A10D-0DEE64F87E6D}"/>
              </a:ext>
            </a:extLst>
          </p:cNvPr>
          <p:cNvSpPr>
            <a:spLocks noGrp="1"/>
          </p:cNvSpPr>
          <p:nvPr>
            <p:ph idx="1"/>
          </p:nvPr>
        </p:nvSpPr>
        <p:spPr>
          <a:xfrm>
            <a:off x="643468" y="2638043"/>
            <a:ext cx="3363974" cy="3415623"/>
          </a:xfrm>
        </p:spPr>
        <p:txBody>
          <a:bodyPr>
            <a:normAutofit/>
          </a:bodyPr>
          <a:lstStyle/>
          <a:p>
            <a:r>
              <a:rPr lang="en-US" sz="2000"/>
              <a:t>From the optic chiasm, most projections go to the lateral geniculate body of the thalamus, where the optic fibers synapse onto neurons leading to the visual cortex in the occipital lobe.</a:t>
            </a:r>
          </a:p>
        </p:txBody>
      </p:sp>
      <p:pic>
        <p:nvPicPr>
          <p:cNvPr id="4" name="Picture 3">
            <a:extLst>
              <a:ext uri="{FF2B5EF4-FFF2-40B4-BE49-F238E27FC236}">
                <a16:creationId xmlns:a16="http://schemas.microsoft.com/office/drawing/2014/main" id="{EEAD839C-D3BC-422C-94BF-9A90D7AC6E6C}"/>
              </a:ext>
            </a:extLst>
          </p:cNvPr>
          <p:cNvPicPr>
            <a:picLocks noChangeAspect="1"/>
          </p:cNvPicPr>
          <p:nvPr/>
        </p:nvPicPr>
        <p:blipFill>
          <a:blip r:embed="rId2"/>
          <a:stretch>
            <a:fillRect/>
          </a:stretch>
        </p:blipFill>
        <p:spPr>
          <a:xfrm rot="5400000">
            <a:off x="6696373" y="223182"/>
            <a:ext cx="3453549" cy="6250769"/>
          </a:xfrm>
          <a:prstGeom prst="rect">
            <a:avLst/>
          </a:prstGeom>
        </p:spPr>
      </p:pic>
    </p:spTree>
    <p:extLst>
      <p:ext uri="{BB962C8B-B14F-4D97-AF65-F5344CB8AC3E}">
        <p14:creationId xmlns:p14="http://schemas.microsoft.com/office/powerpoint/2010/main" val="32165065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1F80-E653-4E03-9A1E-BC65E3AE3101}"/>
              </a:ext>
            </a:extLst>
          </p:cNvPr>
          <p:cNvSpPr>
            <a:spLocks noGrp="1"/>
          </p:cNvSpPr>
          <p:nvPr>
            <p:ph type="title"/>
          </p:nvPr>
        </p:nvSpPr>
        <p:spPr/>
        <p:txBody>
          <a:bodyPr/>
          <a:lstStyle/>
          <a:p>
            <a:r>
              <a:rPr lang="en-US" i="1" dirty="0"/>
              <a:t>Intensity of the Stimulus</a:t>
            </a:r>
            <a:endParaRPr lang="en-US" dirty="0"/>
          </a:p>
        </p:txBody>
      </p:sp>
      <p:sp>
        <p:nvSpPr>
          <p:cNvPr id="3" name="Content Placeholder 2">
            <a:extLst>
              <a:ext uri="{FF2B5EF4-FFF2-40B4-BE49-F238E27FC236}">
                <a16:creationId xmlns:a16="http://schemas.microsoft.com/office/drawing/2014/main" id="{AFCE8E1A-8905-41DB-83BE-F1BDA375CF7E}"/>
              </a:ext>
            </a:extLst>
          </p:cNvPr>
          <p:cNvSpPr>
            <a:spLocks noGrp="1"/>
          </p:cNvSpPr>
          <p:nvPr>
            <p:ph idx="1"/>
          </p:nvPr>
        </p:nvSpPr>
        <p:spPr/>
        <p:txBody>
          <a:bodyPr>
            <a:normAutofit fontScale="92500"/>
          </a:bodyPr>
          <a:lstStyle/>
          <a:p>
            <a:r>
              <a:rPr lang="en-US" dirty="0"/>
              <a:t>The intensity of a stimulus cannot be directly calculated from a single sensory neuron action potential because a single action potential is “all-or-none.” Instead, stimulus intensity is coded in two types of information: the number of receptors activated and the frequency of action potentials coming from those receptors, called </a:t>
            </a:r>
            <a:r>
              <a:rPr lang="en-US" i="1" dirty="0"/>
              <a:t>frequency coding.</a:t>
            </a:r>
          </a:p>
          <a:p>
            <a:endParaRPr lang="en-US" dirty="0"/>
          </a:p>
          <a:p>
            <a:r>
              <a:rPr lang="en-US" dirty="0"/>
              <a:t>As a stimulus increases in intensity, additional receptors are activated. </a:t>
            </a:r>
          </a:p>
          <a:p>
            <a:r>
              <a:rPr lang="en-US" dirty="0"/>
              <a:t>As stimulus intensity increases, the receptor potential amplitude (strength) increases in proportion, and the frequency of action potentials in the primary sensory neuron increases, up to a maximum rate.</a:t>
            </a:r>
          </a:p>
        </p:txBody>
      </p:sp>
    </p:spTree>
    <p:extLst>
      <p:ext uri="{BB962C8B-B14F-4D97-AF65-F5344CB8AC3E}">
        <p14:creationId xmlns:p14="http://schemas.microsoft.com/office/powerpoint/2010/main" val="574171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41FD-D097-440A-9E26-B99DA7F64C46}"/>
              </a:ext>
            </a:extLst>
          </p:cNvPr>
          <p:cNvSpPr>
            <a:spLocks noGrp="1"/>
          </p:cNvSpPr>
          <p:nvPr>
            <p:ph type="title"/>
          </p:nvPr>
        </p:nvSpPr>
        <p:spPr/>
        <p:txBody>
          <a:bodyPr/>
          <a:lstStyle/>
          <a:p>
            <a:r>
              <a:rPr lang="en-US" i="1" dirty="0"/>
              <a:t>Duration of the Stimulus</a:t>
            </a:r>
            <a:endParaRPr lang="en-US" dirty="0"/>
          </a:p>
        </p:txBody>
      </p:sp>
      <p:sp>
        <p:nvSpPr>
          <p:cNvPr id="3" name="Content Placeholder 2">
            <a:extLst>
              <a:ext uri="{FF2B5EF4-FFF2-40B4-BE49-F238E27FC236}">
                <a16:creationId xmlns:a16="http://schemas.microsoft.com/office/drawing/2014/main" id="{2CC556C5-4A88-424B-9A67-24966C06C6D3}"/>
              </a:ext>
            </a:extLst>
          </p:cNvPr>
          <p:cNvSpPr>
            <a:spLocks noGrp="1"/>
          </p:cNvSpPr>
          <p:nvPr>
            <p:ph idx="1"/>
          </p:nvPr>
        </p:nvSpPr>
        <p:spPr/>
        <p:txBody>
          <a:bodyPr>
            <a:normAutofit/>
          </a:bodyPr>
          <a:lstStyle/>
          <a:p>
            <a:r>
              <a:rPr lang="en-US" dirty="0"/>
              <a:t>The duration of a stimulus is coded by the duration of action potentials in the sensory neuron. </a:t>
            </a:r>
          </a:p>
          <a:p>
            <a:pPr lvl="1"/>
            <a:r>
              <a:rPr lang="en-US" dirty="0"/>
              <a:t>In general, a longer stimulus generates a longer series of action potentials in the primary sensory neuron. </a:t>
            </a:r>
          </a:p>
          <a:p>
            <a:pPr lvl="1"/>
            <a:r>
              <a:rPr lang="en-US" dirty="0"/>
              <a:t>However, if a stimulus persists, some receptors </a:t>
            </a:r>
            <a:r>
              <a:rPr lang="en-US" b="1" dirty="0"/>
              <a:t>adapt, </a:t>
            </a:r>
            <a:r>
              <a:rPr lang="en-US" dirty="0"/>
              <a:t>or cease to respond. </a:t>
            </a:r>
          </a:p>
        </p:txBody>
      </p:sp>
    </p:spTree>
    <p:extLst>
      <p:ext uri="{BB962C8B-B14F-4D97-AF65-F5344CB8AC3E}">
        <p14:creationId xmlns:p14="http://schemas.microsoft.com/office/powerpoint/2010/main" val="782843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29CA-9848-4B19-89F0-0132FF7EBEE5}"/>
              </a:ext>
            </a:extLst>
          </p:cNvPr>
          <p:cNvSpPr>
            <a:spLocks noGrp="1"/>
          </p:cNvSpPr>
          <p:nvPr>
            <p:ph type="title"/>
          </p:nvPr>
        </p:nvSpPr>
        <p:spPr/>
        <p:txBody>
          <a:bodyPr/>
          <a:lstStyle/>
          <a:p>
            <a:r>
              <a:rPr lang="en-US" b="1" dirty="0"/>
              <a:t>Receptor Response to continuous stimulation</a:t>
            </a:r>
          </a:p>
        </p:txBody>
      </p:sp>
      <p:sp>
        <p:nvSpPr>
          <p:cNvPr id="3" name="Content Placeholder 2">
            <a:extLst>
              <a:ext uri="{FF2B5EF4-FFF2-40B4-BE49-F238E27FC236}">
                <a16:creationId xmlns:a16="http://schemas.microsoft.com/office/drawing/2014/main" id="{33D499B2-D01E-48C0-9D7E-5ACE7859C76C}"/>
              </a:ext>
            </a:extLst>
          </p:cNvPr>
          <p:cNvSpPr>
            <a:spLocks noGrp="1"/>
          </p:cNvSpPr>
          <p:nvPr>
            <p:ph idx="1"/>
          </p:nvPr>
        </p:nvSpPr>
        <p:spPr/>
        <p:txBody>
          <a:bodyPr/>
          <a:lstStyle/>
          <a:p>
            <a:r>
              <a:rPr lang="en-US" dirty="0"/>
              <a:t>Receptors fall into one of two classes, depending on how they adapt to continuous stimulation.</a:t>
            </a:r>
          </a:p>
          <a:p>
            <a:r>
              <a:rPr lang="en-US" b="1" dirty="0"/>
              <a:t>Tonic receptors </a:t>
            </a:r>
            <a:r>
              <a:rPr lang="en-US" dirty="0"/>
              <a:t>are slowly adapting receptors that fire rapidly when first activated, then slow and maintain their firing</a:t>
            </a:r>
          </a:p>
          <a:p>
            <a:endParaRPr lang="en-US" dirty="0"/>
          </a:p>
        </p:txBody>
      </p:sp>
    </p:spTree>
    <p:extLst>
      <p:ext uri="{BB962C8B-B14F-4D97-AF65-F5344CB8AC3E}">
        <p14:creationId xmlns:p14="http://schemas.microsoft.com/office/powerpoint/2010/main" val="2620568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926A-84F2-450F-BFA2-6A9566BA72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535DB3-EDA7-4AEA-B9AF-8E112C5CDA5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0E6282-5E3B-4583-B556-DC795A2D2EC4}"/>
              </a:ext>
            </a:extLst>
          </p:cNvPr>
          <p:cNvPicPr>
            <a:picLocks noChangeAspect="1"/>
          </p:cNvPicPr>
          <p:nvPr/>
        </p:nvPicPr>
        <p:blipFill>
          <a:blip r:embed="rId2"/>
          <a:stretch>
            <a:fillRect/>
          </a:stretch>
        </p:blipFill>
        <p:spPr>
          <a:xfrm>
            <a:off x="3424237" y="581025"/>
            <a:ext cx="5343525" cy="5695950"/>
          </a:xfrm>
          <a:prstGeom prst="rect">
            <a:avLst/>
          </a:prstGeom>
        </p:spPr>
      </p:pic>
    </p:spTree>
    <p:extLst>
      <p:ext uri="{BB962C8B-B14F-4D97-AF65-F5344CB8AC3E}">
        <p14:creationId xmlns:p14="http://schemas.microsoft.com/office/powerpoint/2010/main" val="3227364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1525-7AFC-4F06-9D94-045E780236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61C8B05-3CCC-4D8C-BDB8-1ED754572B8F}"/>
              </a:ext>
            </a:extLst>
          </p:cNvPr>
          <p:cNvPicPr>
            <a:picLocks noChangeAspect="1"/>
          </p:cNvPicPr>
          <p:nvPr/>
        </p:nvPicPr>
        <p:blipFill rotWithShape="1">
          <a:blip r:embed="rId2"/>
          <a:srcRect b="90069"/>
          <a:stretch/>
        </p:blipFill>
        <p:spPr>
          <a:xfrm>
            <a:off x="478118" y="207963"/>
            <a:ext cx="11235764" cy="1497012"/>
          </a:xfrm>
          <a:prstGeom prst="rect">
            <a:avLst/>
          </a:prstGeom>
        </p:spPr>
      </p:pic>
      <p:pic>
        <p:nvPicPr>
          <p:cNvPr id="5" name="Picture 4">
            <a:extLst>
              <a:ext uri="{FF2B5EF4-FFF2-40B4-BE49-F238E27FC236}">
                <a16:creationId xmlns:a16="http://schemas.microsoft.com/office/drawing/2014/main" id="{AD8485DF-EC90-4DA0-B8D3-D00C4394956B}"/>
              </a:ext>
            </a:extLst>
          </p:cNvPr>
          <p:cNvPicPr>
            <a:picLocks noChangeAspect="1"/>
          </p:cNvPicPr>
          <p:nvPr/>
        </p:nvPicPr>
        <p:blipFill rotWithShape="1">
          <a:blip r:embed="rId2"/>
          <a:srcRect t="10000" b="54722"/>
          <a:stretch/>
        </p:blipFill>
        <p:spPr>
          <a:xfrm>
            <a:off x="1520687" y="2138324"/>
            <a:ext cx="8637104" cy="4088075"/>
          </a:xfrm>
          <a:prstGeom prst="rect">
            <a:avLst/>
          </a:prstGeom>
        </p:spPr>
      </p:pic>
    </p:spTree>
    <p:extLst>
      <p:ext uri="{BB962C8B-B14F-4D97-AF65-F5344CB8AC3E}">
        <p14:creationId xmlns:p14="http://schemas.microsoft.com/office/powerpoint/2010/main" val="1879415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F99E-2011-47B4-AF71-E6565330207F}"/>
              </a:ext>
            </a:extLst>
          </p:cNvPr>
          <p:cNvSpPr>
            <a:spLocks noGrp="1"/>
          </p:cNvSpPr>
          <p:nvPr>
            <p:ph type="title"/>
          </p:nvPr>
        </p:nvSpPr>
        <p:spPr/>
        <p:txBody>
          <a:bodyPr/>
          <a:lstStyle/>
          <a:p>
            <a:r>
              <a:rPr lang="en-US" dirty="0"/>
              <a:t>Specificity of Sensory Pathways</a:t>
            </a:r>
          </a:p>
        </p:txBody>
      </p:sp>
      <p:sp>
        <p:nvSpPr>
          <p:cNvPr id="3" name="Content Placeholder 2">
            <a:extLst>
              <a:ext uri="{FF2B5EF4-FFF2-40B4-BE49-F238E27FC236}">
                <a16:creationId xmlns:a16="http://schemas.microsoft.com/office/drawing/2014/main" id="{CE24D8A8-DED5-4B4D-BD78-7481FE53BF75}"/>
              </a:ext>
            </a:extLst>
          </p:cNvPr>
          <p:cNvSpPr>
            <a:spLocks noGrp="1"/>
          </p:cNvSpPr>
          <p:nvPr>
            <p:ph idx="1"/>
          </p:nvPr>
        </p:nvSpPr>
        <p:spPr/>
        <p:txBody>
          <a:bodyPr>
            <a:normAutofit lnSpcReduction="10000"/>
          </a:bodyPr>
          <a:lstStyle/>
          <a:p>
            <a:pPr marL="514350" indent="-514350">
              <a:buFont typeface="+mj-lt"/>
              <a:buAutoNum type="arabicPeriod"/>
            </a:pPr>
            <a:r>
              <a:rPr lang="en-US" dirty="0"/>
              <a:t>Each receptor is most sensitive to a </a:t>
            </a:r>
            <a:r>
              <a:rPr lang="en-US" b="1" i="1" dirty="0"/>
              <a:t>particular type </a:t>
            </a:r>
            <a:r>
              <a:rPr lang="en-US" dirty="0"/>
              <a:t>of stimulus. </a:t>
            </a:r>
          </a:p>
          <a:p>
            <a:pPr marL="514350" indent="-514350">
              <a:buFont typeface="+mj-lt"/>
              <a:buAutoNum type="arabicPeriod"/>
            </a:pPr>
            <a:r>
              <a:rPr lang="en-US" dirty="0"/>
              <a:t>A stimulus </a:t>
            </a:r>
            <a:r>
              <a:rPr lang="en-US" b="1" dirty="0"/>
              <a:t>above threshold </a:t>
            </a:r>
            <a:r>
              <a:rPr lang="en-US" dirty="0"/>
              <a:t>initiates action potentials in a sensory neuron that projects to the CNS.</a:t>
            </a:r>
          </a:p>
          <a:p>
            <a:pPr marL="514350" indent="-514350">
              <a:buFont typeface="+mj-lt"/>
              <a:buAutoNum type="arabicPeriod"/>
            </a:pPr>
            <a:r>
              <a:rPr lang="en-US" b="1" u="sng" dirty="0"/>
              <a:t>Stimulus intensity and duration</a:t>
            </a:r>
            <a:r>
              <a:rPr lang="en-US" dirty="0"/>
              <a:t> are coded in the </a:t>
            </a:r>
            <a:r>
              <a:rPr lang="en-US" b="1" i="1" dirty="0"/>
              <a:t>pattern</a:t>
            </a:r>
            <a:r>
              <a:rPr lang="en-US" dirty="0"/>
              <a:t> of action potentials reaching the CNS.</a:t>
            </a:r>
          </a:p>
          <a:p>
            <a:pPr marL="514350" indent="-514350">
              <a:buFont typeface="+mj-lt"/>
              <a:buAutoNum type="arabicPeriod"/>
            </a:pPr>
            <a:r>
              <a:rPr lang="en-US" b="1" u="sng" dirty="0"/>
              <a:t>Stimulus location and modality</a:t>
            </a:r>
            <a:r>
              <a:rPr lang="en-US" dirty="0"/>
              <a:t> are coded according to </a:t>
            </a:r>
            <a:r>
              <a:rPr lang="en-US" b="1" i="1" dirty="0"/>
              <a:t>which receptors </a:t>
            </a:r>
            <a:r>
              <a:rPr lang="en-US" dirty="0"/>
              <a:t>are activated.</a:t>
            </a:r>
          </a:p>
          <a:p>
            <a:pPr marL="514350" indent="-514350">
              <a:buFont typeface="+mj-lt"/>
              <a:buAutoNum type="arabicPeriod"/>
            </a:pPr>
            <a:r>
              <a:rPr lang="en-US" dirty="0"/>
              <a:t>Each sensory pathway projects to a </a:t>
            </a:r>
            <a:r>
              <a:rPr lang="en-US" b="1" i="1" dirty="0"/>
              <a:t>specific region </a:t>
            </a:r>
            <a:r>
              <a:rPr lang="en-US" dirty="0"/>
              <a:t>of the cerebral cortex dedicated to a particular receptive field. The brain can then tell the origin of each incoming signal.</a:t>
            </a:r>
          </a:p>
        </p:txBody>
      </p:sp>
    </p:spTree>
    <p:extLst>
      <p:ext uri="{BB962C8B-B14F-4D97-AF65-F5344CB8AC3E}">
        <p14:creationId xmlns:p14="http://schemas.microsoft.com/office/powerpoint/2010/main" val="3866327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6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CAD4F3-0048-417B-8E33-685ADD6B1147}"/>
              </a:ext>
            </a:extLst>
          </p:cNvPr>
          <p:cNvPicPr>
            <a:picLocks noChangeAspect="1"/>
          </p:cNvPicPr>
          <p:nvPr/>
        </p:nvPicPr>
        <p:blipFill>
          <a:blip r:embed="rId2"/>
          <a:stretch>
            <a:fillRect/>
          </a:stretch>
        </p:blipFill>
        <p:spPr>
          <a:xfrm>
            <a:off x="2418729" y="643467"/>
            <a:ext cx="7354542" cy="5571066"/>
          </a:xfrm>
          <a:prstGeom prst="rect">
            <a:avLst/>
          </a:prstGeom>
        </p:spPr>
      </p:pic>
    </p:spTree>
    <p:extLst>
      <p:ext uri="{BB962C8B-B14F-4D97-AF65-F5344CB8AC3E}">
        <p14:creationId xmlns:p14="http://schemas.microsoft.com/office/powerpoint/2010/main" val="595844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1D4A7-CB8A-4B32-9464-645CD3C12EAF}"/>
              </a:ext>
            </a:extLst>
          </p:cNvPr>
          <p:cNvSpPr>
            <a:spLocks noGrp="1"/>
          </p:cNvSpPr>
          <p:nvPr>
            <p:ph type="title"/>
          </p:nvPr>
        </p:nvSpPr>
        <p:spPr/>
        <p:txBody>
          <a:bodyPr/>
          <a:lstStyle/>
          <a:p>
            <a:r>
              <a:rPr lang="en-US" dirty="0"/>
              <a:t>4 Somatosensory Modalities</a:t>
            </a:r>
          </a:p>
        </p:txBody>
      </p:sp>
      <p:sp>
        <p:nvSpPr>
          <p:cNvPr id="3" name="Content Placeholder 2">
            <a:extLst>
              <a:ext uri="{FF2B5EF4-FFF2-40B4-BE49-F238E27FC236}">
                <a16:creationId xmlns:a16="http://schemas.microsoft.com/office/drawing/2014/main" id="{0EAF3D26-6C83-41FA-AE51-3915890DD045}"/>
              </a:ext>
            </a:extLst>
          </p:cNvPr>
          <p:cNvSpPr>
            <a:spLocks noGrp="1"/>
          </p:cNvSpPr>
          <p:nvPr>
            <p:ph idx="1"/>
          </p:nvPr>
        </p:nvSpPr>
        <p:spPr/>
        <p:txBody>
          <a:bodyPr/>
          <a:lstStyle/>
          <a:p>
            <a:pPr marL="0" indent="0">
              <a:buNone/>
            </a:pPr>
            <a:r>
              <a:rPr lang="en-US" dirty="0"/>
              <a:t>There are four somatosensory modalities: </a:t>
            </a:r>
          </a:p>
          <a:p>
            <a:pPr marL="514350" indent="-514350">
              <a:buFont typeface="+mj-lt"/>
              <a:buAutoNum type="arabicPeriod"/>
            </a:pPr>
            <a:r>
              <a:rPr lang="en-US" dirty="0"/>
              <a:t>Touch</a:t>
            </a:r>
          </a:p>
          <a:p>
            <a:pPr marL="514350" indent="-514350">
              <a:buFont typeface="+mj-lt"/>
              <a:buAutoNum type="arabicPeriod"/>
            </a:pPr>
            <a:r>
              <a:rPr lang="en-US" dirty="0"/>
              <a:t>Proprioception</a:t>
            </a:r>
          </a:p>
          <a:p>
            <a:pPr marL="514350" indent="-514350">
              <a:buFont typeface="+mj-lt"/>
              <a:buAutoNum type="arabicPeriod"/>
            </a:pPr>
            <a:r>
              <a:rPr lang="en-US" dirty="0"/>
              <a:t>Temperature</a:t>
            </a:r>
          </a:p>
          <a:p>
            <a:pPr marL="514350" indent="-514350">
              <a:buFont typeface="+mj-lt"/>
              <a:buAutoNum type="arabicPeriod"/>
            </a:pPr>
            <a:r>
              <a:rPr lang="en-US" i="1" dirty="0"/>
              <a:t>Nociception (</a:t>
            </a:r>
            <a:r>
              <a:rPr lang="en-US" dirty="0"/>
              <a:t>pain and itch)</a:t>
            </a:r>
          </a:p>
        </p:txBody>
      </p:sp>
    </p:spTree>
    <p:extLst>
      <p:ext uri="{BB962C8B-B14F-4D97-AF65-F5344CB8AC3E}">
        <p14:creationId xmlns:p14="http://schemas.microsoft.com/office/powerpoint/2010/main" val="862910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6945-8780-4022-A09C-01375E24773C}"/>
              </a:ext>
            </a:extLst>
          </p:cNvPr>
          <p:cNvSpPr>
            <a:spLocks noGrp="1"/>
          </p:cNvSpPr>
          <p:nvPr>
            <p:ph type="title"/>
          </p:nvPr>
        </p:nvSpPr>
        <p:spPr/>
        <p:txBody>
          <a:bodyPr/>
          <a:lstStyle/>
          <a:p>
            <a:r>
              <a:rPr lang="en-US" b="1" dirty="0"/>
              <a:t>Pathways for Somatic Perception</a:t>
            </a:r>
            <a:endParaRPr lang="en-US" dirty="0"/>
          </a:p>
        </p:txBody>
      </p:sp>
      <p:sp>
        <p:nvSpPr>
          <p:cNvPr id="3" name="Content Placeholder 2">
            <a:extLst>
              <a:ext uri="{FF2B5EF4-FFF2-40B4-BE49-F238E27FC236}">
                <a16:creationId xmlns:a16="http://schemas.microsoft.com/office/drawing/2014/main" id="{2363F5BA-CB74-441E-A9CA-4EAC99111580}"/>
              </a:ext>
            </a:extLst>
          </p:cNvPr>
          <p:cNvSpPr>
            <a:spLocks noGrp="1"/>
          </p:cNvSpPr>
          <p:nvPr>
            <p:ph idx="1"/>
          </p:nvPr>
        </p:nvSpPr>
        <p:spPr/>
        <p:txBody>
          <a:bodyPr>
            <a:normAutofit/>
          </a:bodyPr>
          <a:lstStyle/>
          <a:p>
            <a:pPr marL="0" indent="0">
              <a:buNone/>
            </a:pPr>
            <a:r>
              <a:rPr lang="en-US" b="1" dirty="0"/>
              <a:t>Pathways for Somatic Perception Project to the Cortex and Cerebellum</a:t>
            </a:r>
          </a:p>
          <a:p>
            <a:r>
              <a:rPr lang="en-US" dirty="0"/>
              <a:t>Receptors for the somatic senses are found both in the skin and in the viscera. </a:t>
            </a:r>
          </a:p>
          <a:p>
            <a:r>
              <a:rPr lang="en-US" dirty="0"/>
              <a:t>Receptor activation triggers action potentials in the associated </a:t>
            </a:r>
            <a:r>
              <a:rPr lang="en-US" i="1" dirty="0"/>
              <a:t>primary sensory neuron</a:t>
            </a:r>
            <a:r>
              <a:rPr lang="en-US" dirty="0"/>
              <a:t>. </a:t>
            </a:r>
          </a:p>
        </p:txBody>
      </p:sp>
    </p:spTree>
    <p:extLst>
      <p:ext uri="{BB962C8B-B14F-4D97-AF65-F5344CB8AC3E}">
        <p14:creationId xmlns:p14="http://schemas.microsoft.com/office/powerpoint/2010/main" val="2848179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6945-8780-4022-A09C-01375E24773C}"/>
              </a:ext>
            </a:extLst>
          </p:cNvPr>
          <p:cNvSpPr>
            <a:spLocks noGrp="1"/>
          </p:cNvSpPr>
          <p:nvPr>
            <p:ph type="title"/>
          </p:nvPr>
        </p:nvSpPr>
        <p:spPr/>
        <p:txBody>
          <a:bodyPr/>
          <a:lstStyle/>
          <a:p>
            <a:r>
              <a:rPr lang="en-US" b="1" dirty="0"/>
              <a:t>Pathways for Somatic Perception</a:t>
            </a:r>
            <a:endParaRPr lang="en-US" dirty="0"/>
          </a:p>
        </p:txBody>
      </p:sp>
      <p:sp>
        <p:nvSpPr>
          <p:cNvPr id="3" name="Content Placeholder 2">
            <a:extLst>
              <a:ext uri="{FF2B5EF4-FFF2-40B4-BE49-F238E27FC236}">
                <a16:creationId xmlns:a16="http://schemas.microsoft.com/office/drawing/2014/main" id="{2363F5BA-CB74-441E-A9CA-4EAC99111580}"/>
              </a:ext>
            </a:extLst>
          </p:cNvPr>
          <p:cNvSpPr>
            <a:spLocks noGrp="1"/>
          </p:cNvSpPr>
          <p:nvPr>
            <p:ph idx="1"/>
          </p:nvPr>
        </p:nvSpPr>
        <p:spPr/>
        <p:txBody>
          <a:bodyPr>
            <a:normAutofit/>
          </a:bodyPr>
          <a:lstStyle/>
          <a:p>
            <a:r>
              <a:rPr lang="en-US" dirty="0"/>
              <a:t>Primary sensory neurons in the peripheral nervous system are </a:t>
            </a:r>
            <a:r>
              <a:rPr lang="en-US" i="1" dirty="0" err="1"/>
              <a:t>pseudounipolar</a:t>
            </a:r>
            <a:r>
              <a:rPr lang="en-US" i="1" dirty="0"/>
              <a:t> </a:t>
            </a:r>
            <a:r>
              <a:rPr lang="en-US" dirty="0"/>
              <a:t>neurons whose nerve cell bodies lie in the </a:t>
            </a:r>
            <a:r>
              <a:rPr lang="en-US" i="1" dirty="0"/>
              <a:t>dorsal root ganglia</a:t>
            </a:r>
            <a:r>
              <a:rPr lang="en-US" dirty="0"/>
              <a:t> alongside the spinal cord. </a:t>
            </a:r>
          </a:p>
          <a:p>
            <a:r>
              <a:rPr lang="en-US" dirty="0"/>
              <a:t>Their axon terminals synapse in the CNS onto interneurons that serve as the </a:t>
            </a:r>
            <a:r>
              <a:rPr lang="en-US" i="1" dirty="0"/>
              <a:t>secondary sensory neurons</a:t>
            </a:r>
            <a:r>
              <a:rPr lang="en-US" dirty="0"/>
              <a:t>. </a:t>
            </a:r>
          </a:p>
        </p:txBody>
      </p:sp>
    </p:spTree>
    <p:extLst>
      <p:ext uri="{BB962C8B-B14F-4D97-AF65-F5344CB8AC3E}">
        <p14:creationId xmlns:p14="http://schemas.microsoft.com/office/powerpoint/2010/main" val="513188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484E76A-D839-4BF2-97D7-2C5D25CF3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2">
            <a:extLst>
              <a:ext uri="{FF2B5EF4-FFF2-40B4-BE49-F238E27FC236}">
                <a16:creationId xmlns:a16="http://schemas.microsoft.com/office/drawing/2014/main" id="{63A98FE7-AE9A-4046-80E8-EEBF3A327E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E93E621B-D6AB-49DF-9904-577EBDB232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45" name="Rectangle 64">
              <a:extLst>
                <a:ext uri="{FF2B5EF4-FFF2-40B4-BE49-F238E27FC236}">
                  <a16:creationId xmlns:a16="http://schemas.microsoft.com/office/drawing/2014/main" id="{9A30311C-B468-492D-93C1-A69F54DEE2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B82E971F-2D43-4DF6-9814-6586C591C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9BDFC723-EFE9-4B3D-9139-B7CEEE2CB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25604D1A-910F-43BF-B278-2CF6E474A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CAB7395E-654B-42BA-96DD-FCE9A4920E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46CA0029-B650-4B83-AE70-60DC045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4C628DF9-C1B6-40F8-AE2D-40842A739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BD1657DD-F34D-4536-A723-46A26BE49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4">
              <a:extLst>
                <a:ext uri="{FF2B5EF4-FFF2-40B4-BE49-F238E27FC236}">
                  <a16:creationId xmlns:a16="http://schemas.microsoft.com/office/drawing/2014/main" id="{B41DC4EB-BC23-4C1A-A799-C90E60231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C184480A-9198-46CF-AC93-AEEED77C5A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09F10C44-932A-4F5D-B572-BB42B1DFF4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C32D0AD5-0F90-46EA-9656-DEDAA8CBB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3F954DFE-DFAE-4A55-A8C8-02A66B779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99965803-6163-4875-B01F-8291BF75B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B0FB19FE-CC5E-426D-8AF1-AE64C2A8C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D4E28BA1-6CC4-42E7-844E-6AA69C8FE8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5504DDB1-52FB-4ABD-96F9-7D6D75F0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0029ECB-14C6-4126-B089-07DE3817E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45994F0D-C6AF-42B4-903F-C4BA5E833F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4AD5F537-A062-4F1C-98F8-51E470ABC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36AB22F7-2065-4676-BDB2-E64F4606486F}"/>
              </a:ext>
            </a:extLst>
          </p:cNvPr>
          <p:cNvPicPr>
            <a:picLocks noGrp="1" noChangeAspect="1"/>
          </p:cNvPicPr>
          <p:nvPr>
            <p:ph idx="1"/>
          </p:nvPr>
        </p:nvPicPr>
        <p:blipFill rotWithShape="1">
          <a:blip r:embed="rId2"/>
          <a:srcRect r="697" b="1"/>
          <a:stretch/>
        </p:blipFill>
        <p:spPr>
          <a:xfrm>
            <a:off x="538827" y="606829"/>
            <a:ext cx="11194627" cy="5608366"/>
          </a:xfrm>
          <a:prstGeom prst="rect">
            <a:avLst/>
          </a:prstGeom>
        </p:spPr>
      </p:pic>
      <p:sp>
        <p:nvSpPr>
          <p:cNvPr id="66" name="Rectangle 65">
            <a:extLst>
              <a:ext uri="{FF2B5EF4-FFF2-40B4-BE49-F238E27FC236}">
                <a16:creationId xmlns:a16="http://schemas.microsoft.com/office/drawing/2014/main" id="{5CBFA5F3-485A-45BA-A3F3-AE6B1A0EB3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38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6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92F69-C2FD-4E56-B9D8-99949CC041AB}"/>
              </a:ext>
            </a:extLst>
          </p:cNvPr>
          <p:cNvSpPr>
            <a:spLocks noGrp="1"/>
          </p:cNvSpPr>
          <p:nvPr>
            <p:ph type="title"/>
          </p:nvPr>
        </p:nvSpPr>
        <p:spPr>
          <a:xfrm>
            <a:off x="9751548" y="949420"/>
            <a:ext cx="2006777" cy="4794567"/>
          </a:xfrm>
        </p:spPr>
        <p:txBody>
          <a:bodyPr vert="horz" lIns="91440" tIns="45720" rIns="91440" bIns="45720" rtlCol="0" anchor="ctr">
            <a:normAutofit/>
          </a:bodyPr>
          <a:lstStyle/>
          <a:p>
            <a:endParaRPr lang="en-US" sz="3600" dirty="0">
              <a:solidFill>
                <a:srgbClr val="FFFFFF"/>
              </a:solidFill>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A233AA-AD32-4A42-B059-DF91226D2DE0}"/>
              </a:ext>
            </a:extLst>
          </p:cNvPr>
          <p:cNvPicPr>
            <a:picLocks noChangeAspect="1"/>
          </p:cNvPicPr>
          <p:nvPr/>
        </p:nvPicPr>
        <p:blipFill rotWithShape="1">
          <a:blip r:embed="rId2"/>
          <a:srcRect b="922"/>
          <a:stretch/>
        </p:blipFill>
        <p:spPr>
          <a:xfrm>
            <a:off x="237727" y="381464"/>
            <a:ext cx="9080146" cy="6095072"/>
          </a:xfrm>
          <a:prstGeom prst="rect">
            <a:avLst/>
          </a:prstGeom>
          <a:effectLst/>
        </p:spPr>
      </p:pic>
    </p:spTree>
    <p:extLst>
      <p:ext uri="{BB962C8B-B14F-4D97-AF65-F5344CB8AC3E}">
        <p14:creationId xmlns:p14="http://schemas.microsoft.com/office/powerpoint/2010/main" val="3365750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C9B752-504F-4803-92CD-5373B8220C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C2A117-93B7-4C54-9DCE-BDD4A5A05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67148"/>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62B97F-B393-4C41-A3C9-DD240F982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324BBF-107D-4CB0-97DD-6331225A93E2}"/>
              </a:ext>
            </a:extLst>
          </p:cNvPr>
          <p:cNvPicPr>
            <a:picLocks noGrp="1" noChangeAspect="1"/>
          </p:cNvPicPr>
          <p:nvPr>
            <p:ph idx="1"/>
          </p:nvPr>
        </p:nvPicPr>
        <p:blipFill rotWithShape="1">
          <a:blip r:embed="rId2"/>
          <a:srcRect t="470" r="-1" b="5965"/>
          <a:stretch/>
        </p:blipFill>
        <p:spPr>
          <a:xfrm>
            <a:off x="603504" y="-1"/>
            <a:ext cx="11588496" cy="6858000"/>
          </a:xfrm>
          <a:prstGeom prst="rect">
            <a:avLst/>
          </a:prstGeom>
        </p:spPr>
      </p:pic>
    </p:spTree>
    <p:extLst>
      <p:ext uri="{BB962C8B-B14F-4D97-AF65-F5344CB8AC3E}">
        <p14:creationId xmlns:p14="http://schemas.microsoft.com/office/powerpoint/2010/main" val="3643322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4E76A-D839-4BF2-97D7-2C5D25CF3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2">
            <a:extLst>
              <a:ext uri="{FF2B5EF4-FFF2-40B4-BE49-F238E27FC236}">
                <a16:creationId xmlns:a16="http://schemas.microsoft.com/office/drawing/2014/main" id="{63A98FE7-AE9A-4046-80E8-EEBF3A327E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3E621B-D6AB-49DF-9904-577EBDB232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14" name="Rectangle 64">
              <a:extLst>
                <a:ext uri="{FF2B5EF4-FFF2-40B4-BE49-F238E27FC236}">
                  <a16:creationId xmlns:a16="http://schemas.microsoft.com/office/drawing/2014/main" id="{9A30311C-B468-492D-93C1-A69F54DEE2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B82E971F-2D43-4DF6-9814-6586C591C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9BDFC723-EFE9-4B3D-9139-B7CEEE2CB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5604D1A-910F-43BF-B278-2CF6E474A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AB7395E-654B-42BA-96DD-FCE9A4920E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46CA0029-B650-4B83-AE70-60DC045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4C628DF9-C1B6-40F8-AE2D-40842A739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D1657DD-F34D-4536-A723-46A26BE49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41DC4EB-BC23-4C1A-A799-C90E60231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184480A-9198-46CF-AC93-AEEED77C5A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9F10C44-932A-4F5D-B572-BB42B1DFF4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32D0AD5-0F90-46EA-9656-DEDAA8CBB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F954DFE-DFAE-4A55-A8C8-02A66B779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9965803-6163-4875-B01F-8291BF75B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0FB19FE-CC5E-426D-8AF1-AE64C2A8C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4E28BA1-6CC4-42E7-844E-6AA69C8FE8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504DDB1-52FB-4ABD-96F9-7D6D75F0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0029ECB-14C6-4126-B089-07DE3817E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5994F0D-C6AF-42B4-903F-C4BA5E833F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AD5F537-A062-4F1C-98F8-51E470ABC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7BFB859D-DD9E-4DB6-B1E7-13BF8720C80E}"/>
              </a:ext>
            </a:extLst>
          </p:cNvPr>
          <p:cNvPicPr>
            <a:picLocks noGrp="1" noChangeAspect="1"/>
          </p:cNvPicPr>
          <p:nvPr>
            <p:ph idx="1"/>
          </p:nvPr>
        </p:nvPicPr>
        <p:blipFill rotWithShape="1">
          <a:blip r:embed="rId2"/>
          <a:srcRect r="2" b="13995"/>
          <a:stretch/>
        </p:blipFill>
        <p:spPr>
          <a:xfrm>
            <a:off x="538827" y="606829"/>
            <a:ext cx="11194627" cy="5608366"/>
          </a:xfrm>
          <a:prstGeom prst="rect">
            <a:avLst/>
          </a:prstGeom>
        </p:spPr>
      </p:pic>
      <p:sp>
        <p:nvSpPr>
          <p:cNvPr id="35" name="Rectangle 34">
            <a:extLst>
              <a:ext uri="{FF2B5EF4-FFF2-40B4-BE49-F238E27FC236}">
                <a16:creationId xmlns:a16="http://schemas.microsoft.com/office/drawing/2014/main" id="{5CBFA5F3-485A-45BA-A3F3-AE6B1A0EB3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044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4462E-B76F-453C-8276-040AD20471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CEC332-3775-4DD7-9428-2597CF5586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B2335E-8A9F-4D6F-8F44-90C323438E6C}"/>
              </a:ext>
            </a:extLst>
          </p:cNvPr>
          <p:cNvPicPr>
            <a:picLocks noChangeAspect="1"/>
          </p:cNvPicPr>
          <p:nvPr/>
        </p:nvPicPr>
        <p:blipFill>
          <a:blip r:embed="rId2"/>
          <a:stretch>
            <a:fillRect/>
          </a:stretch>
        </p:blipFill>
        <p:spPr>
          <a:xfrm>
            <a:off x="1485680" y="0"/>
            <a:ext cx="9220640" cy="6858000"/>
          </a:xfrm>
          <a:prstGeom prst="rect">
            <a:avLst/>
          </a:prstGeom>
        </p:spPr>
      </p:pic>
    </p:spTree>
    <p:extLst>
      <p:ext uri="{BB962C8B-B14F-4D97-AF65-F5344CB8AC3E}">
        <p14:creationId xmlns:p14="http://schemas.microsoft.com/office/powerpoint/2010/main" val="1055396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1525-7AFC-4F06-9D94-045E7802362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61C8B05-3CCC-4D8C-BDB8-1ED754572B8F}"/>
              </a:ext>
            </a:extLst>
          </p:cNvPr>
          <p:cNvPicPr>
            <a:picLocks noChangeAspect="1"/>
          </p:cNvPicPr>
          <p:nvPr/>
        </p:nvPicPr>
        <p:blipFill rotWithShape="1">
          <a:blip r:embed="rId2"/>
          <a:srcRect b="90069"/>
          <a:stretch/>
        </p:blipFill>
        <p:spPr>
          <a:xfrm>
            <a:off x="478118" y="207963"/>
            <a:ext cx="11235764" cy="1497012"/>
          </a:xfrm>
          <a:prstGeom prst="rect">
            <a:avLst/>
          </a:prstGeom>
        </p:spPr>
      </p:pic>
      <p:pic>
        <p:nvPicPr>
          <p:cNvPr id="6" name="Picture 5">
            <a:extLst>
              <a:ext uri="{FF2B5EF4-FFF2-40B4-BE49-F238E27FC236}">
                <a16:creationId xmlns:a16="http://schemas.microsoft.com/office/drawing/2014/main" id="{BEC44884-4DA3-4C3D-8680-757F7F93E44C}"/>
              </a:ext>
            </a:extLst>
          </p:cNvPr>
          <p:cNvPicPr>
            <a:picLocks noChangeAspect="1"/>
          </p:cNvPicPr>
          <p:nvPr/>
        </p:nvPicPr>
        <p:blipFill rotWithShape="1">
          <a:blip r:embed="rId2"/>
          <a:srcRect t="43611"/>
          <a:stretch/>
        </p:blipFill>
        <p:spPr>
          <a:xfrm>
            <a:off x="2602311" y="1704975"/>
            <a:ext cx="6541689" cy="4949176"/>
          </a:xfrm>
          <a:prstGeom prst="rect">
            <a:avLst/>
          </a:prstGeom>
        </p:spPr>
      </p:pic>
    </p:spTree>
    <p:extLst>
      <p:ext uri="{BB962C8B-B14F-4D97-AF65-F5344CB8AC3E}">
        <p14:creationId xmlns:p14="http://schemas.microsoft.com/office/powerpoint/2010/main" val="1020412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A707-1777-4928-A8B2-4787C4D66E38}"/>
              </a:ext>
            </a:extLst>
          </p:cNvPr>
          <p:cNvSpPr>
            <a:spLocks noGrp="1"/>
          </p:cNvSpPr>
          <p:nvPr>
            <p:ph type="title"/>
          </p:nvPr>
        </p:nvSpPr>
        <p:spPr>
          <a:xfrm>
            <a:off x="648929" y="629266"/>
            <a:ext cx="3667039" cy="1676603"/>
          </a:xfrm>
        </p:spPr>
        <p:txBody>
          <a:bodyPr>
            <a:normAutofit/>
          </a:bodyPr>
          <a:lstStyle/>
          <a:p>
            <a:r>
              <a:rPr lang="en-US" sz="3100" dirty="0"/>
              <a:t>Sensory Receptors are known as </a:t>
            </a:r>
            <a:r>
              <a:rPr lang="en-US" sz="3100" b="1" i="1" dirty="0"/>
              <a:t>Primary Sensory Neurons</a:t>
            </a:r>
          </a:p>
        </p:txBody>
      </p:sp>
      <p:sp>
        <p:nvSpPr>
          <p:cNvPr id="8" name="Content Placeholder 7">
            <a:extLst>
              <a:ext uri="{FF2B5EF4-FFF2-40B4-BE49-F238E27FC236}">
                <a16:creationId xmlns:a16="http://schemas.microsoft.com/office/drawing/2014/main" id="{D7835FA0-7299-49E5-BE89-24B311EE26C7}"/>
              </a:ext>
            </a:extLst>
          </p:cNvPr>
          <p:cNvSpPr>
            <a:spLocks noGrp="1"/>
          </p:cNvSpPr>
          <p:nvPr>
            <p:ph idx="1"/>
          </p:nvPr>
        </p:nvSpPr>
        <p:spPr>
          <a:xfrm>
            <a:off x="648930" y="2438400"/>
            <a:ext cx="3667037" cy="3785419"/>
          </a:xfrm>
        </p:spPr>
        <p:txBody>
          <a:bodyPr>
            <a:normAutofit/>
          </a:bodyPr>
          <a:lstStyle/>
          <a:p>
            <a:endParaRPr lang="en-US" sz="1800"/>
          </a:p>
        </p:txBody>
      </p:sp>
      <p:pic>
        <p:nvPicPr>
          <p:cNvPr id="4" name="Content Placeholder 3">
            <a:extLst>
              <a:ext uri="{FF2B5EF4-FFF2-40B4-BE49-F238E27FC236}">
                <a16:creationId xmlns:a16="http://schemas.microsoft.com/office/drawing/2014/main" id="{0E0DF85B-94C0-4A89-B1F5-E19D2F882A16}"/>
              </a:ext>
            </a:extLst>
          </p:cNvPr>
          <p:cNvPicPr>
            <a:picLocks noChangeAspect="1"/>
          </p:cNvPicPr>
          <p:nvPr/>
        </p:nvPicPr>
        <p:blipFill rotWithShape="1">
          <a:blip r:embed="rId2"/>
          <a:srcRect r="1421" b="-2"/>
          <a:stretch/>
        </p:blipFill>
        <p:spPr>
          <a:xfrm>
            <a:off x="4636008" y="640082"/>
            <a:ext cx="6916329" cy="5577837"/>
          </a:xfrm>
          <a:prstGeom prst="rect">
            <a:avLst/>
          </a:prstGeom>
          <a:effectLst/>
        </p:spPr>
      </p:pic>
    </p:spTree>
    <p:extLst>
      <p:ext uri="{BB962C8B-B14F-4D97-AF65-F5344CB8AC3E}">
        <p14:creationId xmlns:p14="http://schemas.microsoft.com/office/powerpoint/2010/main" val="3440304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A19A-E105-4DC8-8ABB-67D4BAD13744}"/>
              </a:ext>
            </a:extLst>
          </p:cNvPr>
          <p:cNvSpPr>
            <a:spLocks noGrp="1"/>
          </p:cNvSpPr>
          <p:nvPr>
            <p:ph type="title"/>
          </p:nvPr>
        </p:nvSpPr>
        <p:spPr/>
        <p:txBody>
          <a:bodyPr/>
          <a:lstStyle/>
          <a:p>
            <a:r>
              <a:rPr lang="en-US" dirty="0"/>
              <a:t>Primary and Secondary Neurons</a:t>
            </a:r>
          </a:p>
        </p:txBody>
      </p:sp>
      <p:sp>
        <p:nvSpPr>
          <p:cNvPr id="3" name="Content Placeholder 2">
            <a:extLst>
              <a:ext uri="{FF2B5EF4-FFF2-40B4-BE49-F238E27FC236}">
                <a16:creationId xmlns:a16="http://schemas.microsoft.com/office/drawing/2014/main" id="{AAD13AE4-6E0E-40F2-9FF0-2D37085E409E}"/>
              </a:ext>
            </a:extLst>
          </p:cNvPr>
          <p:cNvSpPr>
            <a:spLocks noGrp="1"/>
          </p:cNvSpPr>
          <p:nvPr>
            <p:ph idx="1"/>
          </p:nvPr>
        </p:nvSpPr>
        <p:spPr>
          <a:xfrm>
            <a:off x="838200" y="1825625"/>
            <a:ext cx="4499113" cy="4351338"/>
          </a:xfrm>
        </p:spPr>
        <p:txBody>
          <a:bodyPr>
            <a:normAutofit fontScale="92500"/>
          </a:bodyPr>
          <a:lstStyle/>
          <a:p>
            <a:r>
              <a:rPr lang="en-US" dirty="0"/>
              <a:t>Neurons associated with receptors for nociception, temperature, and coarse touch synapse onto their secondary neurons shortly after entering the spinal cord.</a:t>
            </a:r>
          </a:p>
          <a:p>
            <a:r>
              <a:rPr lang="en-US" dirty="0"/>
              <a:t>In contrast, most fine touch, vibration, and proprioceptive neurons have very long axons that project up the spinal cord all the way to the medulla.</a:t>
            </a:r>
          </a:p>
          <a:p>
            <a:endParaRPr lang="en-US" dirty="0"/>
          </a:p>
        </p:txBody>
      </p:sp>
      <p:pic>
        <p:nvPicPr>
          <p:cNvPr id="5" name="Picture 4">
            <a:extLst>
              <a:ext uri="{FF2B5EF4-FFF2-40B4-BE49-F238E27FC236}">
                <a16:creationId xmlns:a16="http://schemas.microsoft.com/office/drawing/2014/main" id="{62004C08-194F-419F-8F26-02A1E7E95FB7}"/>
              </a:ext>
            </a:extLst>
          </p:cNvPr>
          <p:cNvPicPr>
            <a:picLocks noChangeAspect="1"/>
          </p:cNvPicPr>
          <p:nvPr/>
        </p:nvPicPr>
        <p:blipFill rotWithShape="1">
          <a:blip r:embed="rId2"/>
          <a:srcRect l="23770" t="51668" r="31819" b="-1"/>
          <a:stretch/>
        </p:blipFill>
        <p:spPr>
          <a:xfrm>
            <a:off x="5705061" y="1586608"/>
            <a:ext cx="6370983" cy="5157092"/>
          </a:xfrm>
          <a:prstGeom prst="rect">
            <a:avLst/>
          </a:prstGeom>
        </p:spPr>
      </p:pic>
    </p:spTree>
    <p:extLst>
      <p:ext uri="{BB962C8B-B14F-4D97-AF65-F5344CB8AC3E}">
        <p14:creationId xmlns:p14="http://schemas.microsoft.com/office/powerpoint/2010/main" val="1445717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386C23-D8E9-4255-B906-DB39FB634B92}"/>
              </a:ext>
            </a:extLst>
          </p:cNvPr>
          <p:cNvSpPr>
            <a:spLocks noGrp="1"/>
          </p:cNvSpPr>
          <p:nvPr>
            <p:ph idx="1"/>
          </p:nvPr>
        </p:nvSpPr>
        <p:spPr>
          <a:xfrm>
            <a:off x="74324" y="49695"/>
            <a:ext cx="2947172" cy="6858000"/>
          </a:xfrm>
        </p:spPr>
        <p:txBody>
          <a:bodyPr>
            <a:normAutofit/>
          </a:bodyPr>
          <a:lstStyle/>
          <a:p>
            <a:r>
              <a:rPr lang="en-US" dirty="0"/>
              <a:t>All secondary sensory neurons cross the midline of the body at some point, so that sensations from the left side of the body are processed in the right hemisphere of the brain and vice versa. </a:t>
            </a:r>
          </a:p>
        </p:txBody>
      </p:sp>
      <p:pic>
        <p:nvPicPr>
          <p:cNvPr id="4" name="Picture 3">
            <a:extLst>
              <a:ext uri="{FF2B5EF4-FFF2-40B4-BE49-F238E27FC236}">
                <a16:creationId xmlns:a16="http://schemas.microsoft.com/office/drawing/2014/main" id="{56A7C511-FE71-408C-95C1-8A163BCC1DC3}"/>
              </a:ext>
            </a:extLst>
          </p:cNvPr>
          <p:cNvPicPr>
            <a:picLocks noChangeAspect="1"/>
          </p:cNvPicPr>
          <p:nvPr/>
        </p:nvPicPr>
        <p:blipFill>
          <a:blip r:embed="rId2"/>
          <a:stretch>
            <a:fillRect/>
          </a:stretch>
        </p:blipFill>
        <p:spPr>
          <a:xfrm>
            <a:off x="2897036" y="0"/>
            <a:ext cx="9220640" cy="6858000"/>
          </a:xfrm>
          <a:prstGeom prst="rect">
            <a:avLst/>
          </a:prstGeom>
        </p:spPr>
      </p:pic>
    </p:spTree>
    <p:extLst>
      <p:ext uri="{BB962C8B-B14F-4D97-AF65-F5344CB8AC3E}">
        <p14:creationId xmlns:p14="http://schemas.microsoft.com/office/powerpoint/2010/main" val="474222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386C23-D8E9-4255-B906-DB39FB634B92}"/>
              </a:ext>
            </a:extLst>
          </p:cNvPr>
          <p:cNvSpPr>
            <a:spLocks noGrp="1"/>
          </p:cNvSpPr>
          <p:nvPr>
            <p:ph idx="1"/>
          </p:nvPr>
        </p:nvSpPr>
        <p:spPr>
          <a:xfrm>
            <a:off x="74324" y="49695"/>
            <a:ext cx="2947172" cy="6858000"/>
          </a:xfrm>
        </p:spPr>
        <p:txBody>
          <a:bodyPr>
            <a:normAutofit/>
          </a:bodyPr>
          <a:lstStyle/>
          <a:p>
            <a:r>
              <a:rPr lang="en-US" dirty="0"/>
              <a:t>The secondary neurons for nociception, temperature, and coarse touch cross the midline in the spinal cord, then ascend to the brain.</a:t>
            </a:r>
          </a:p>
          <a:p>
            <a:r>
              <a:rPr lang="en-US" dirty="0"/>
              <a:t>Fine touch, vibration, and proprioceptive neurons cross the midline in the medulla.</a:t>
            </a:r>
          </a:p>
        </p:txBody>
      </p:sp>
      <p:pic>
        <p:nvPicPr>
          <p:cNvPr id="4" name="Picture 3">
            <a:extLst>
              <a:ext uri="{FF2B5EF4-FFF2-40B4-BE49-F238E27FC236}">
                <a16:creationId xmlns:a16="http://schemas.microsoft.com/office/drawing/2014/main" id="{56A7C511-FE71-408C-95C1-8A163BCC1DC3}"/>
              </a:ext>
            </a:extLst>
          </p:cNvPr>
          <p:cNvPicPr>
            <a:picLocks noChangeAspect="1"/>
          </p:cNvPicPr>
          <p:nvPr/>
        </p:nvPicPr>
        <p:blipFill>
          <a:blip r:embed="rId2"/>
          <a:stretch>
            <a:fillRect/>
          </a:stretch>
        </p:blipFill>
        <p:spPr>
          <a:xfrm>
            <a:off x="2897036" y="0"/>
            <a:ext cx="9220640" cy="6858000"/>
          </a:xfrm>
          <a:prstGeom prst="rect">
            <a:avLst/>
          </a:prstGeom>
        </p:spPr>
      </p:pic>
    </p:spTree>
    <p:extLst>
      <p:ext uri="{BB962C8B-B14F-4D97-AF65-F5344CB8AC3E}">
        <p14:creationId xmlns:p14="http://schemas.microsoft.com/office/powerpoint/2010/main" val="766162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5657-AAE9-45D6-BC77-2740762237E5}"/>
              </a:ext>
            </a:extLst>
          </p:cNvPr>
          <p:cNvSpPr>
            <a:spLocks noGrp="1"/>
          </p:cNvSpPr>
          <p:nvPr>
            <p:ph type="title"/>
          </p:nvPr>
        </p:nvSpPr>
        <p:spPr/>
        <p:txBody>
          <a:bodyPr/>
          <a:lstStyle/>
          <a:p>
            <a:r>
              <a:rPr lang="en-US" b="1" dirty="0"/>
              <a:t>tertiary sensory neurons</a:t>
            </a:r>
            <a:endParaRPr lang="en-US" dirty="0"/>
          </a:p>
        </p:txBody>
      </p:sp>
      <p:sp>
        <p:nvSpPr>
          <p:cNvPr id="3" name="Content Placeholder 2">
            <a:extLst>
              <a:ext uri="{FF2B5EF4-FFF2-40B4-BE49-F238E27FC236}">
                <a16:creationId xmlns:a16="http://schemas.microsoft.com/office/drawing/2014/main" id="{CE1A234B-03B4-4904-84B4-6D9FD85F8AA6}"/>
              </a:ext>
            </a:extLst>
          </p:cNvPr>
          <p:cNvSpPr>
            <a:spLocks noGrp="1"/>
          </p:cNvSpPr>
          <p:nvPr>
            <p:ph idx="1"/>
          </p:nvPr>
        </p:nvSpPr>
        <p:spPr>
          <a:xfrm>
            <a:off x="7013448" y="1825625"/>
            <a:ext cx="4340352" cy="4351338"/>
          </a:xfrm>
        </p:spPr>
        <p:txBody>
          <a:bodyPr>
            <a:normAutofit lnSpcReduction="10000"/>
          </a:bodyPr>
          <a:lstStyle/>
          <a:p>
            <a:r>
              <a:rPr lang="en-US" dirty="0"/>
              <a:t>All secondary sensory neurons synapse onto </a:t>
            </a:r>
            <a:r>
              <a:rPr lang="en-US" b="1" dirty="0"/>
              <a:t>tertiary sensory neurons </a:t>
            </a:r>
            <a:r>
              <a:rPr lang="en-US" dirty="0"/>
              <a:t>located in the thalamus</a:t>
            </a:r>
            <a:r>
              <a:rPr lang="en-US" b="1" dirty="0"/>
              <a:t>, </a:t>
            </a:r>
            <a:r>
              <a:rPr lang="en-US" dirty="0"/>
              <a:t>which in turn project to the somatosensory region of the cerebral cortex. </a:t>
            </a:r>
          </a:p>
          <a:p>
            <a:pPr lvl="1"/>
            <a:r>
              <a:rPr lang="en-US" dirty="0"/>
              <a:t>In addition, many sensory pathways send branches to the cerebellum so that it can use the information to coordinate balance and movement.</a:t>
            </a:r>
          </a:p>
          <a:p>
            <a:endParaRPr lang="en-US" dirty="0"/>
          </a:p>
        </p:txBody>
      </p:sp>
      <p:pic>
        <p:nvPicPr>
          <p:cNvPr id="4" name="Picture 3">
            <a:extLst>
              <a:ext uri="{FF2B5EF4-FFF2-40B4-BE49-F238E27FC236}">
                <a16:creationId xmlns:a16="http://schemas.microsoft.com/office/drawing/2014/main" id="{EC55496A-F830-4E7B-97E7-73C61D927259}"/>
              </a:ext>
            </a:extLst>
          </p:cNvPr>
          <p:cNvPicPr>
            <a:picLocks noChangeAspect="1"/>
          </p:cNvPicPr>
          <p:nvPr/>
        </p:nvPicPr>
        <p:blipFill rotWithShape="1">
          <a:blip r:embed="rId2"/>
          <a:srcRect l="26250" t="5797" r="-1" b="23478"/>
          <a:stretch/>
        </p:blipFill>
        <p:spPr>
          <a:xfrm>
            <a:off x="105355" y="1915469"/>
            <a:ext cx="6800240" cy="48502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65820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DC63E-E805-4149-94D1-BAE3508995C7}"/>
              </a:ext>
            </a:extLst>
          </p:cNvPr>
          <p:cNvSpPr>
            <a:spLocks noGrp="1"/>
          </p:cNvSpPr>
          <p:nvPr>
            <p:ph type="title"/>
          </p:nvPr>
        </p:nvSpPr>
        <p:spPr>
          <a:xfrm>
            <a:off x="589560" y="856180"/>
            <a:ext cx="4560584" cy="1128068"/>
          </a:xfrm>
        </p:spPr>
        <p:txBody>
          <a:bodyPr anchor="ctr">
            <a:normAutofit/>
          </a:bodyPr>
          <a:lstStyle/>
          <a:p>
            <a:r>
              <a:rPr lang="en-US" sz="3700"/>
              <a:t>The </a:t>
            </a:r>
            <a:r>
              <a:rPr lang="en-US" sz="3700" b="1"/>
              <a:t>somatosensory cortex</a:t>
            </a:r>
            <a:endParaRPr lang="en-US" sz="370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80800C-8756-484F-948A-0C05290A450E}"/>
              </a:ext>
            </a:extLst>
          </p:cNvPr>
          <p:cNvSpPr>
            <a:spLocks noGrp="1"/>
          </p:cNvSpPr>
          <p:nvPr>
            <p:ph idx="1"/>
          </p:nvPr>
        </p:nvSpPr>
        <p:spPr>
          <a:xfrm>
            <a:off x="590719" y="2330505"/>
            <a:ext cx="4559425" cy="3979585"/>
          </a:xfrm>
        </p:spPr>
        <p:txBody>
          <a:bodyPr anchor="ctr">
            <a:normAutofit/>
          </a:bodyPr>
          <a:lstStyle/>
          <a:p>
            <a:pPr marL="0" indent="0">
              <a:buNone/>
            </a:pPr>
            <a:r>
              <a:rPr lang="en-US" sz="2000"/>
              <a:t>The </a:t>
            </a:r>
            <a:r>
              <a:rPr lang="en-US" sz="2000" b="1"/>
              <a:t>somatosensory cortex</a:t>
            </a:r>
            <a:r>
              <a:rPr lang="en-US" sz="2000"/>
              <a:t> is the part of the brain that recognizes where ascending sensory tracts originate. </a:t>
            </a:r>
          </a:p>
          <a:p>
            <a:r>
              <a:rPr lang="en-US" sz="2000"/>
              <a:t>Each sensory tract has a corresponding region of the cortex, its </a:t>
            </a:r>
            <a:r>
              <a:rPr lang="en-US" sz="2000" b="1" i="1"/>
              <a:t>sensory field</a:t>
            </a:r>
            <a:r>
              <a:rPr lang="en-US" sz="2000" i="1"/>
              <a:t>.</a:t>
            </a:r>
          </a:p>
          <a:p>
            <a:pPr lvl="1"/>
            <a:r>
              <a:rPr lang="en-US" sz="2000"/>
              <a:t>All sensory pathways for the left hand terminate in one area, all pathways for the left foot terminate in another area, and so on.</a:t>
            </a:r>
          </a:p>
          <a:p>
            <a:pPr marL="0" indent="0">
              <a:buNone/>
            </a:pPr>
            <a:endParaRPr lang="en-US" sz="200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automatically generated">
            <a:extLst>
              <a:ext uri="{FF2B5EF4-FFF2-40B4-BE49-F238E27FC236}">
                <a16:creationId xmlns:a16="http://schemas.microsoft.com/office/drawing/2014/main" id="{258ED7C0-FD4E-4FBB-9968-34D0423E9B1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4" b="67"/>
          <a:stretch/>
        </p:blipFill>
        <p:spPr>
          <a:xfrm>
            <a:off x="5977788" y="799352"/>
            <a:ext cx="5425410" cy="5259296"/>
          </a:xfrm>
          <a:prstGeom prst="rect">
            <a:avLst/>
          </a:prstGeom>
        </p:spPr>
      </p:pic>
    </p:spTree>
    <p:extLst>
      <p:ext uri="{BB962C8B-B14F-4D97-AF65-F5344CB8AC3E}">
        <p14:creationId xmlns:p14="http://schemas.microsoft.com/office/powerpoint/2010/main" val="35091394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DC63E-E805-4149-94D1-BAE3508995C7}"/>
              </a:ext>
            </a:extLst>
          </p:cNvPr>
          <p:cNvSpPr>
            <a:spLocks noGrp="1"/>
          </p:cNvSpPr>
          <p:nvPr>
            <p:ph type="title"/>
          </p:nvPr>
        </p:nvSpPr>
        <p:spPr>
          <a:xfrm>
            <a:off x="589560" y="856180"/>
            <a:ext cx="4560584" cy="1128068"/>
          </a:xfrm>
        </p:spPr>
        <p:txBody>
          <a:bodyPr anchor="ctr">
            <a:normAutofit/>
          </a:bodyPr>
          <a:lstStyle/>
          <a:p>
            <a:r>
              <a:rPr lang="en-US" sz="3700"/>
              <a:t>The </a:t>
            </a:r>
            <a:r>
              <a:rPr lang="en-US" sz="3700" b="1"/>
              <a:t>somatosensory cortex</a:t>
            </a:r>
            <a:endParaRPr lang="en-US" sz="370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80800C-8756-484F-948A-0C05290A450E}"/>
              </a:ext>
            </a:extLst>
          </p:cNvPr>
          <p:cNvSpPr>
            <a:spLocks noGrp="1"/>
          </p:cNvSpPr>
          <p:nvPr>
            <p:ph idx="1"/>
          </p:nvPr>
        </p:nvSpPr>
        <p:spPr>
          <a:xfrm>
            <a:off x="590719" y="2330505"/>
            <a:ext cx="4559425" cy="3979585"/>
          </a:xfrm>
        </p:spPr>
        <p:txBody>
          <a:bodyPr anchor="ctr">
            <a:normAutofit/>
          </a:bodyPr>
          <a:lstStyle/>
          <a:p>
            <a:r>
              <a:rPr lang="en-US" sz="1900"/>
              <a:t>Within the cortical region for a particular body part, columns of neurons are devoted to particular types of receptors.</a:t>
            </a:r>
          </a:p>
          <a:p>
            <a:pPr lvl="1"/>
            <a:r>
              <a:rPr lang="en-US" sz="1900"/>
              <a:t>For example, a cortical column activated by cold receptors in the left hand may be found next to a column activated by pressure receptors in the skin of the left hand. </a:t>
            </a:r>
          </a:p>
          <a:p>
            <a:pPr lvl="1"/>
            <a:r>
              <a:rPr lang="en-US" sz="1900"/>
              <a:t>This columnar arrangement creates a highly organized structure that maintains the association between specific receptors and the sensory modality they transmit.</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map&#10;&#10;Description automatically generated">
            <a:extLst>
              <a:ext uri="{FF2B5EF4-FFF2-40B4-BE49-F238E27FC236}">
                <a16:creationId xmlns:a16="http://schemas.microsoft.com/office/drawing/2014/main" id="{80AF16AC-9499-468D-9406-588F5A08481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4" b="67"/>
          <a:stretch/>
        </p:blipFill>
        <p:spPr>
          <a:xfrm>
            <a:off x="5977788" y="799352"/>
            <a:ext cx="5425410" cy="5259296"/>
          </a:xfrm>
          <a:prstGeom prst="rect">
            <a:avLst/>
          </a:prstGeom>
        </p:spPr>
      </p:pic>
    </p:spTree>
    <p:extLst>
      <p:ext uri="{BB962C8B-B14F-4D97-AF65-F5344CB8AC3E}">
        <p14:creationId xmlns:p14="http://schemas.microsoft.com/office/powerpoint/2010/main" val="20480386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4DFAC-C767-4B87-BFB1-9E2F5959F928}"/>
              </a:ext>
            </a:extLst>
          </p:cNvPr>
          <p:cNvSpPr>
            <a:spLocks noGrp="1"/>
          </p:cNvSpPr>
          <p:nvPr>
            <p:ph type="title"/>
          </p:nvPr>
        </p:nvSpPr>
        <p:spPr>
          <a:xfrm>
            <a:off x="1523984" y="1054121"/>
            <a:ext cx="9465131" cy="1184111"/>
          </a:xfrm>
        </p:spPr>
        <p:txBody>
          <a:bodyPr>
            <a:normAutofit/>
          </a:bodyPr>
          <a:lstStyle/>
          <a:p>
            <a:r>
              <a:rPr lang="en-US" b="1" dirty="0"/>
              <a:t>Phantom Limb Syndrome</a:t>
            </a:r>
          </a:p>
        </p:txBody>
      </p:sp>
      <p:sp>
        <p:nvSpPr>
          <p:cNvPr id="3" name="Content Placeholder 2">
            <a:extLst>
              <a:ext uri="{FF2B5EF4-FFF2-40B4-BE49-F238E27FC236}">
                <a16:creationId xmlns:a16="http://schemas.microsoft.com/office/drawing/2014/main" id="{E20109E3-F034-4642-BEC5-A4CD15F91CDA}"/>
              </a:ext>
            </a:extLst>
          </p:cNvPr>
          <p:cNvSpPr>
            <a:spLocks noGrp="1"/>
          </p:cNvSpPr>
          <p:nvPr>
            <p:ph idx="1"/>
          </p:nvPr>
        </p:nvSpPr>
        <p:spPr>
          <a:xfrm>
            <a:off x="1524000" y="2399099"/>
            <a:ext cx="9465564" cy="3400969"/>
          </a:xfrm>
        </p:spPr>
        <p:txBody>
          <a:bodyPr>
            <a:normAutofit/>
          </a:bodyPr>
          <a:lstStyle/>
          <a:p>
            <a:r>
              <a:rPr lang="en-US" sz="2400" dirty="0"/>
              <a:t>In contrast, if a person loses a finger or limb, the portion of the somatosensory cortex devoted to the missing structure begins to be taken over by sensory fields of adjacent structures. </a:t>
            </a:r>
          </a:p>
          <a:p>
            <a:r>
              <a:rPr lang="en-US" sz="2400" dirty="0"/>
              <a:t>Reorganization of the somatosensory cortex “map” is an example of the remarkable plasticity of the brain. </a:t>
            </a:r>
          </a:p>
          <a:p>
            <a:r>
              <a:rPr lang="en-US" sz="2400" dirty="0"/>
              <a:t>Unfortunately, sometimes the reorganization is not perfect and can result in sensory sensations, including pain, that the brain interprets as being located in the missing limb (phantom limb pain).</a:t>
            </a:r>
          </a:p>
        </p:txBody>
      </p:sp>
    </p:spTree>
    <p:extLst>
      <p:ext uri="{BB962C8B-B14F-4D97-AF65-F5344CB8AC3E}">
        <p14:creationId xmlns:p14="http://schemas.microsoft.com/office/powerpoint/2010/main" val="796842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4" name="Rectangle 10"/>
          <p:cNvSpPr>
            <a:spLocks noChangeArrowheads="1"/>
          </p:cNvSpPr>
          <p:nvPr/>
        </p:nvSpPr>
        <p:spPr bwMode="auto">
          <a:xfrm>
            <a:off x="9572025" y="6550026"/>
            <a:ext cx="1092800" cy="307777"/>
          </a:xfrm>
          <a:prstGeom prst="rect">
            <a:avLst/>
          </a:prstGeom>
          <a:noFill/>
          <a:ln w="9525">
            <a:noFill/>
            <a:miter lim="800000"/>
            <a:headEnd/>
            <a:tailEnd/>
          </a:ln>
          <a:effectLst/>
        </p:spPr>
        <p:txBody>
          <a:bodyPr wrap="none">
            <a:prstTxWarp prst="textNoShape">
              <a:avLst/>
            </a:prstTxWarp>
            <a:spAutoFit/>
          </a:bodyPr>
          <a:lstStyle/>
          <a:p>
            <a:pPr algn="r" eaLnBrk="0" hangingPunct="0">
              <a:lnSpc>
                <a:spcPct val="100000"/>
              </a:lnSpc>
            </a:pPr>
            <a:r>
              <a:rPr lang="en-US" sz="1400"/>
              <a:t>Figure 10-1a</a:t>
            </a:r>
          </a:p>
        </p:txBody>
      </p:sp>
      <p:pic>
        <p:nvPicPr>
          <p:cNvPr id="108555" name="Picture 11" descr="figure_10_01a-jLE"/>
          <p:cNvPicPr>
            <a:picLocks noChangeAspect="1" noChangeArrowheads="1"/>
          </p:cNvPicPr>
          <p:nvPr/>
        </p:nvPicPr>
        <p:blipFill>
          <a:blip r:embed="rId3"/>
          <a:srcRect/>
          <a:stretch>
            <a:fillRect/>
          </a:stretch>
        </p:blipFill>
        <p:spPr bwMode="auto">
          <a:xfrm>
            <a:off x="1979614" y="695325"/>
            <a:ext cx="8231187" cy="5894388"/>
          </a:xfrm>
          <a:prstGeom prst="rect">
            <a:avLst/>
          </a:prstGeom>
          <a:noFill/>
        </p:spPr>
      </p:pic>
      <p:sp>
        <p:nvSpPr>
          <p:cNvPr id="108556" name="Freeform 12"/>
          <p:cNvSpPr>
            <a:spLocks/>
          </p:cNvSpPr>
          <p:nvPr/>
        </p:nvSpPr>
        <p:spPr bwMode="auto">
          <a:xfrm>
            <a:off x="5440363" y="3063875"/>
            <a:ext cx="31750" cy="31750"/>
          </a:xfrm>
          <a:custGeom>
            <a:avLst/>
            <a:gdLst/>
            <a:ahLst/>
            <a:cxnLst>
              <a:cxn ang="0">
                <a:pos x="0" y="10"/>
              </a:cxn>
              <a:cxn ang="0">
                <a:pos x="0" y="14"/>
              </a:cxn>
              <a:cxn ang="0">
                <a:pos x="2" y="18"/>
              </a:cxn>
              <a:cxn ang="0">
                <a:pos x="6" y="20"/>
              </a:cxn>
              <a:cxn ang="0">
                <a:pos x="10" y="20"/>
              </a:cxn>
              <a:cxn ang="0">
                <a:pos x="14" y="20"/>
              </a:cxn>
              <a:cxn ang="0">
                <a:pos x="16" y="18"/>
              </a:cxn>
              <a:cxn ang="0">
                <a:pos x="18" y="14"/>
              </a:cxn>
              <a:cxn ang="0">
                <a:pos x="20" y="10"/>
              </a:cxn>
              <a:cxn ang="0">
                <a:pos x="18" y="6"/>
              </a:cxn>
              <a:cxn ang="0">
                <a:pos x="16"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6" y="18"/>
                </a:lnTo>
                <a:lnTo>
                  <a:pt x="18" y="14"/>
                </a:lnTo>
                <a:lnTo>
                  <a:pt x="20" y="10"/>
                </a:lnTo>
                <a:lnTo>
                  <a:pt x="18" y="6"/>
                </a:lnTo>
                <a:lnTo>
                  <a:pt x="16"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08557" name="Freeform 13"/>
          <p:cNvSpPr>
            <a:spLocks/>
          </p:cNvSpPr>
          <p:nvPr/>
        </p:nvSpPr>
        <p:spPr bwMode="auto">
          <a:xfrm>
            <a:off x="5494339" y="1714501"/>
            <a:ext cx="396875" cy="123825"/>
          </a:xfrm>
          <a:custGeom>
            <a:avLst/>
            <a:gdLst/>
            <a:ahLst/>
            <a:cxnLst>
              <a:cxn ang="0">
                <a:pos x="0" y="0"/>
              </a:cxn>
              <a:cxn ang="0">
                <a:pos x="250" y="0"/>
              </a:cxn>
              <a:cxn ang="0">
                <a:pos x="52" y="78"/>
              </a:cxn>
            </a:cxnLst>
            <a:rect l="0" t="0" r="r" b="b"/>
            <a:pathLst>
              <a:path w="250" h="78">
                <a:moveTo>
                  <a:pt x="0" y="0"/>
                </a:moveTo>
                <a:lnTo>
                  <a:pt x="250" y="0"/>
                </a:lnTo>
                <a:lnTo>
                  <a:pt x="52" y="78"/>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108558" name="Freeform 14"/>
          <p:cNvSpPr>
            <a:spLocks/>
          </p:cNvSpPr>
          <p:nvPr/>
        </p:nvSpPr>
        <p:spPr bwMode="auto">
          <a:xfrm>
            <a:off x="5561013" y="1822450"/>
            <a:ext cx="31750" cy="31750"/>
          </a:xfrm>
          <a:custGeom>
            <a:avLst/>
            <a:gdLst/>
            <a:ahLst/>
            <a:cxnLst>
              <a:cxn ang="0">
                <a:pos x="0" y="10"/>
              </a:cxn>
              <a:cxn ang="0">
                <a:pos x="0" y="14"/>
              </a:cxn>
              <a:cxn ang="0">
                <a:pos x="2" y="18"/>
              </a:cxn>
              <a:cxn ang="0">
                <a:pos x="6" y="20"/>
              </a:cxn>
              <a:cxn ang="0">
                <a:pos x="10" y="20"/>
              </a:cxn>
              <a:cxn ang="0">
                <a:pos x="14" y="20"/>
              </a:cxn>
              <a:cxn ang="0">
                <a:pos x="18" y="18"/>
              </a:cxn>
              <a:cxn ang="0">
                <a:pos x="20" y="14"/>
              </a:cxn>
              <a:cxn ang="0">
                <a:pos x="20" y="10"/>
              </a:cxn>
              <a:cxn ang="0">
                <a:pos x="20" y="6"/>
              </a:cxn>
              <a:cxn ang="0">
                <a:pos x="18" y="4"/>
              </a:cxn>
              <a:cxn ang="0">
                <a:pos x="14" y="2"/>
              </a:cxn>
              <a:cxn ang="0">
                <a:pos x="10" y="0"/>
              </a:cxn>
              <a:cxn ang="0">
                <a:pos x="6" y="2"/>
              </a:cxn>
              <a:cxn ang="0">
                <a:pos x="2" y="4"/>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8" y="18"/>
                </a:lnTo>
                <a:lnTo>
                  <a:pt x="20" y="14"/>
                </a:lnTo>
                <a:lnTo>
                  <a:pt x="20" y="10"/>
                </a:lnTo>
                <a:lnTo>
                  <a:pt x="20" y="6"/>
                </a:lnTo>
                <a:lnTo>
                  <a:pt x="18" y="4"/>
                </a:lnTo>
                <a:lnTo>
                  <a:pt x="14" y="2"/>
                </a:lnTo>
                <a:lnTo>
                  <a:pt x="10" y="0"/>
                </a:lnTo>
                <a:lnTo>
                  <a:pt x="6" y="2"/>
                </a:lnTo>
                <a:lnTo>
                  <a:pt x="2" y="4"/>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08559" name="Freeform 15"/>
          <p:cNvSpPr>
            <a:spLocks/>
          </p:cNvSpPr>
          <p:nvPr/>
        </p:nvSpPr>
        <p:spPr bwMode="auto">
          <a:xfrm>
            <a:off x="5478463" y="1698625"/>
            <a:ext cx="31750" cy="31750"/>
          </a:xfrm>
          <a:custGeom>
            <a:avLst/>
            <a:gdLst/>
            <a:ahLst/>
            <a:cxnLst>
              <a:cxn ang="0">
                <a:pos x="0" y="10"/>
              </a:cxn>
              <a:cxn ang="0">
                <a:pos x="0" y="14"/>
              </a:cxn>
              <a:cxn ang="0">
                <a:pos x="2" y="18"/>
              </a:cxn>
              <a:cxn ang="0">
                <a:pos x="6" y="20"/>
              </a:cxn>
              <a:cxn ang="0">
                <a:pos x="10" y="20"/>
              </a:cxn>
              <a:cxn ang="0">
                <a:pos x="14" y="20"/>
              </a:cxn>
              <a:cxn ang="0">
                <a:pos x="16" y="18"/>
              </a:cxn>
              <a:cxn ang="0">
                <a:pos x="18" y="14"/>
              </a:cxn>
              <a:cxn ang="0">
                <a:pos x="20" y="10"/>
              </a:cxn>
              <a:cxn ang="0">
                <a:pos x="18" y="6"/>
              </a:cxn>
              <a:cxn ang="0">
                <a:pos x="16"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6" y="18"/>
                </a:lnTo>
                <a:lnTo>
                  <a:pt x="18" y="14"/>
                </a:lnTo>
                <a:lnTo>
                  <a:pt x="20" y="10"/>
                </a:lnTo>
                <a:lnTo>
                  <a:pt x="18" y="6"/>
                </a:lnTo>
                <a:lnTo>
                  <a:pt x="16"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08560" name="Line 16"/>
          <p:cNvSpPr>
            <a:spLocks noChangeShapeType="1"/>
          </p:cNvSpPr>
          <p:nvPr/>
        </p:nvSpPr>
        <p:spPr bwMode="auto">
          <a:xfrm>
            <a:off x="5456239" y="3079750"/>
            <a:ext cx="434975"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108561" name="Line 17"/>
          <p:cNvSpPr>
            <a:spLocks noChangeShapeType="1"/>
          </p:cNvSpPr>
          <p:nvPr/>
        </p:nvSpPr>
        <p:spPr bwMode="auto">
          <a:xfrm flipH="1">
            <a:off x="6251575" y="4335464"/>
            <a:ext cx="190500" cy="1587"/>
          </a:xfrm>
          <a:prstGeom prst="line">
            <a:avLst/>
          </a:prstGeom>
          <a:noFill/>
          <a:ln w="9525">
            <a:solidFill>
              <a:srgbClr val="231F20"/>
            </a:solidFill>
            <a:round/>
            <a:headEnd/>
            <a:tailEnd/>
          </a:ln>
        </p:spPr>
        <p:txBody>
          <a:bodyPr>
            <a:prstTxWarp prst="textNoShape">
              <a:avLst/>
            </a:prstTxWarp>
          </a:bodyPr>
          <a:lstStyle/>
          <a:p>
            <a:endParaRPr lang="en-US"/>
          </a:p>
        </p:txBody>
      </p:sp>
      <p:sp>
        <p:nvSpPr>
          <p:cNvPr id="108562" name="Freeform 18"/>
          <p:cNvSpPr>
            <a:spLocks/>
          </p:cNvSpPr>
          <p:nvPr/>
        </p:nvSpPr>
        <p:spPr bwMode="auto">
          <a:xfrm>
            <a:off x="6235700" y="4316414"/>
            <a:ext cx="31750" cy="34925"/>
          </a:xfrm>
          <a:custGeom>
            <a:avLst/>
            <a:gdLst/>
            <a:ahLst/>
            <a:cxnLst>
              <a:cxn ang="0">
                <a:pos x="0" y="12"/>
              </a:cxn>
              <a:cxn ang="0">
                <a:pos x="2" y="16"/>
              </a:cxn>
              <a:cxn ang="0">
                <a:pos x="4" y="18"/>
              </a:cxn>
              <a:cxn ang="0">
                <a:pos x="6" y="20"/>
              </a:cxn>
              <a:cxn ang="0">
                <a:pos x="10" y="22"/>
              </a:cxn>
              <a:cxn ang="0">
                <a:pos x="14" y="20"/>
              </a:cxn>
              <a:cxn ang="0">
                <a:pos x="18" y="18"/>
              </a:cxn>
              <a:cxn ang="0">
                <a:pos x="20" y="16"/>
              </a:cxn>
              <a:cxn ang="0">
                <a:pos x="20" y="12"/>
              </a:cxn>
              <a:cxn ang="0">
                <a:pos x="20" y="8"/>
              </a:cxn>
              <a:cxn ang="0">
                <a:pos x="18" y="4"/>
              </a:cxn>
              <a:cxn ang="0">
                <a:pos x="14" y="2"/>
              </a:cxn>
              <a:cxn ang="0">
                <a:pos x="10" y="0"/>
              </a:cxn>
              <a:cxn ang="0">
                <a:pos x="6" y="2"/>
              </a:cxn>
              <a:cxn ang="0">
                <a:pos x="4" y="4"/>
              </a:cxn>
              <a:cxn ang="0">
                <a:pos x="2" y="8"/>
              </a:cxn>
              <a:cxn ang="0">
                <a:pos x="2" y="12"/>
              </a:cxn>
              <a:cxn ang="0">
                <a:pos x="0" y="12"/>
              </a:cxn>
            </a:cxnLst>
            <a:rect l="0" t="0" r="r" b="b"/>
            <a:pathLst>
              <a:path w="20" h="22">
                <a:moveTo>
                  <a:pt x="0" y="12"/>
                </a:moveTo>
                <a:lnTo>
                  <a:pt x="2" y="16"/>
                </a:lnTo>
                <a:lnTo>
                  <a:pt x="4" y="18"/>
                </a:lnTo>
                <a:lnTo>
                  <a:pt x="6" y="20"/>
                </a:lnTo>
                <a:lnTo>
                  <a:pt x="10" y="22"/>
                </a:lnTo>
                <a:lnTo>
                  <a:pt x="14" y="20"/>
                </a:lnTo>
                <a:lnTo>
                  <a:pt x="18" y="18"/>
                </a:lnTo>
                <a:lnTo>
                  <a:pt x="20" y="16"/>
                </a:lnTo>
                <a:lnTo>
                  <a:pt x="20" y="12"/>
                </a:lnTo>
                <a:lnTo>
                  <a:pt x="20" y="8"/>
                </a:lnTo>
                <a:lnTo>
                  <a:pt x="18" y="4"/>
                </a:lnTo>
                <a:lnTo>
                  <a:pt x="14" y="2"/>
                </a:lnTo>
                <a:lnTo>
                  <a:pt x="10" y="0"/>
                </a:lnTo>
                <a:lnTo>
                  <a:pt x="6" y="2"/>
                </a:lnTo>
                <a:lnTo>
                  <a:pt x="4" y="4"/>
                </a:lnTo>
                <a:lnTo>
                  <a:pt x="2" y="8"/>
                </a:lnTo>
                <a:lnTo>
                  <a:pt x="2" y="12"/>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108563" name="Rectangle 19"/>
          <p:cNvSpPr>
            <a:spLocks noChangeArrowheads="1"/>
          </p:cNvSpPr>
          <p:nvPr/>
        </p:nvSpPr>
        <p:spPr bwMode="auto">
          <a:xfrm>
            <a:off x="5092701" y="868364"/>
            <a:ext cx="585097"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Stimulus</a:t>
            </a:r>
            <a:endParaRPr lang="en-US"/>
          </a:p>
        </p:txBody>
      </p:sp>
      <p:sp>
        <p:nvSpPr>
          <p:cNvPr id="108564" name="Rectangle 20"/>
          <p:cNvSpPr>
            <a:spLocks noChangeArrowheads="1"/>
          </p:cNvSpPr>
          <p:nvPr/>
        </p:nvSpPr>
        <p:spPr bwMode="auto">
          <a:xfrm>
            <a:off x="6461126" y="4237039"/>
            <a:ext cx="626775"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Cell body</a:t>
            </a:r>
            <a:endParaRPr lang="en-US"/>
          </a:p>
        </p:txBody>
      </p:sp>
      <p:sp>
        <p:nvSpPr>
          <p:cNvPr id="108565" name="Rectangle 21"/>
          <p:cNvSpPr>
            <a:spLocks noChangeArrowheads="1"/>
          </p:cNvSpPr>
          <p:nvPr/>
        </p:nvSpPr>
        <p:spPr bwMode="auto">
          <a:xfrm>
            <a:off x="5930901" y="2973388"/>
            <a:ext cx="951735" cy="400110"/>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Unmyelinated</a:t>
            </a:r>
            <a:br>
              <a:rPr lang="en-US" sz="1300">
                <a:solidFill>
                  <a:srgbClr val="231F20"/>
                </a:solidFill>
              </a:rPr>
            </a:br>
            <a:r>
              <a:rPr lang="en-US" sz="1300">
                <a:solidFill>
                  <a:srgbClr val="231F20"/>
                </a:solidFill>
              </a:rPr>
              <a:t>axon</a:t>
            </a:r>
            <a:endParaRPr lang="en-US"/>
          </a:p>
        </p:txBody>
      </p:sp>
      <p:sp>
        <p:nvSpPr>
          <p:cNvPr id="108566" name="Rectangle 22"/>
          <p:cNvSpPr>
            <a:spLocks noChangeArrowheads="1"/>
          </p:cNvSpPr>
          <p:nvPr/>
        </p:nvSpPr>
        <p:spPr bwMode="auto">
          <a:xfrm>
            <a:off x="5930901" y="1617664"/>
            <a:ext cx="1294585"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dirty="0">
                <a:solidFill>
                  <a:srgbClr val="231F20"/>
                </a:solidFill>
              </a:rPr>
              <a:t>Free nerve endings</a:t>
            </a:r>
            <a:endParaRPr lang="en-US" dirty="0"/>
          </a:p>
        </p:txBody>
      </p:sp>
      <p:sp>
        <p:nvSpPr>
          <p:cNvPr id="108570" name="Rectangle 26"/>
          <p:cNvSpPr>
            <a:spLocks noGrp="1" noChangeArrowheads="1"/>
          </p:cNvSpPr>
          <p:nvPr>
            <p:ph type="title"/>
          </p:nvPr>
        </p:nvSpPr>
        <p:spPr>
          <a:xfrm rot="16200000">
            <a:off x="-4517997" y="783332"/>
            <a:ext cx="10515600" cy="1325563"/>
          </a:xfrm>
        </p:spPr>
        <p:txBody>
          <a:bodyPr/>
          <a:lstStyle/>
          <a:p>
            <a:r>
              <a:rPr lang="en-US" dirty="0"/>
              <a:t>Somatosensory Receptors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6" name="Rectangle 10"/>
          <p:cNvSpPr>
            <a:spLocks noChangeArrowheads="1"/>
          </p:cNvSpPr>
          <p:nvPr/>
        </p:nvSpPr>
        <p:spPr bwMode="auto">
          <a:xfrm>
            <a:off x="9564011" y="6550026"/>
            <a:ext cx="1100814" cy="307777"/>
          </a:xfrm>
          <a:prstGeom prst="rect">
            <a:avLst/>
          </a:prstGeom>
          <a:noFill/>
          <a:ln w="9525">
            <a:noFill/>
            <a:miter lim="800000"/>
            <a:headEnd/>
            <a:tailEnd/>
          </a:ln>
          <a:effectLst/>
        </p:spPr>
        <p:txBody>
          <a:bodyPr wrap="none">
            <a:prstTxWarp prst="textNoShape">
              <a:avLst/>
            </a:prstTxWarp>
            <a:spAutoFit/>
          </a:bodyPr>
          <a:lstStyle/>
          <a:p>
            <a:pPr algn="r" eaLnBrk="0" hangingPunct="0">
              <a:lnSpc>
                <a:spcPct val="100000"/>
              </a:lnSpc>
            </a:pPr>
            <a:r>
              <a:rPr lang="en-US" sz="1400"/>
              <a:t>Figure 10-1b</a:t>
            </a:r>
          </a:p>
        </p:txBody>
      </p:sp>
      <p:pic>
        <p:nvPicPr>
          <p:cNvPr id="198667" name="Picture 11" descr="figure_10_01b-jLE"/>
          <p:cNvPicPr>
            <a:picLocks noChangeAspect="1" noChangeArrowheads="1"/>
          </p:cNvPicPr>
          <p:nvPr/>
        </p:nvPicPr>
        <p:blipFill>
          <a:blip r:embed="rId3"/>
          <a:srcRect l="35622" r="47406"/>
          <a:stretch>
            <a:fillRect/>
          </a:stretch>
        </p:blipFill>
        <p:spPr bwMode="auto">
          <a:xfrm>
            <a:off x="4911725" y="728664"/>
            <a:ext cx="1397000" cy="5900737"/>
          </a:xfrm>
          <a:prstGeom prst="rect">
            <a:avLst/>
          </a:prstGeom>
          <a:noFill/>
        </p:spPr>
      </p:pic>
      <p:sp>
        <p:nvSpPr>
          <p:cNvPr id="198668" name="Freeform 12"/>
          <p:cNvSpPr>
            <a:spLocks/>
          </p:cNvSpPr>
          <p:nvPr/>
        </p:nvSpPr>
        <p:spPr bwMode="auto">
          <a:xfrm>
            <a:off x="5548314" y="2078039"/>
            <a:ext cx="301625" cy="161925"/>
          </a:xfrm>
          <a:custGeom>
            <a:avLst/>
            <a:gdLst/>
            <a:ahLst/>
            <a:cxnLst>
              <a:cxn ang="0">
                <a:pos x="0" y="102"/>
              </a:cxn>
              <a:cxn ang="0">
                <a:pos x="190" y="0"/>
              </a:cxn>
              <a:cxn ang="0">
                <a:pos x="4" y="0"/>
              </a:cxn>
            </a:cxnLst>
            <a:rect l="0" t="0" r="r" b="b"/>
            <a:pathLst>
              <a:path w="190" h="102">
                <a:moveTo>
                  <a:pt x="0" y="102"/>
                </a:moveTo>
                <a:lnTo>
                  <a:pt x="190" y="0"/>
                </a:lnTo>
                <a:lnTo>
                  <a:pt x="4"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198669" name="Freeform 13"/>
          <p:cNvSpPr>
            <a:spLocks/>
          </p:cNvSpPr>
          <p:nvPr/>
        </p:nvSpPr>
        <p:spPr bwMode="auto">
          <a:xfrm>
            <a:off x="5538788" y="2062163"/>
            <a:ext cx="31750" cy="31750"/>
          </a:xfrm>
          <a:custGeom>
            <a:avLst/>
            <a:gdLst/>
            <a:ahLst/>
            <a:cxnLst>
              <a:cxn ang="0">
                <a:pos x="0" y="10"/>
              </a:cxn>
              <a:cxn ang="0">
                <a:pos x="0" y="14"/>
              </a:cxn>
              <a:cxn ang="0">
                <a:pos x="2" y="18"/>
              </a:cxn>
              <a:cxn ang="0">
                <a:pos x="6" y="20"/>
              </a:cxn>
              <a:cxn ang="0">
                <a:pos x="10" y="20"/>
              </a:cxn>
              <a:cxn ang="0">
                <a:pos x="14" y="20"/>
              </a:cxn>
              <a:cxn ang="0">
                <a:pos x="16" y="18"/>
              </a:cxn>
              <a:cxn ang="0">
                <a:pos x="18" y="14"/>
              </a:cxn>
              <a:cxn ang="0">
                <a:pos x="20" y="10"/>
              </a:cxn>
              <a:cxn ang="0">
                <a:pos x="18" y="6"/>
              </a:cxn>
              <a:cxn ang="0">
                <a:pos x="16"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6" y="18"/>
                </a:lnTo>
                <a:lnTo>
                  <a:pt x="18" y="14"/>
                </a:lnTo>
                <a:lnTo>
                  <a:pt x="20" y="10"/>
                </a:lnTo>
                <a:lnTo>
                  <a:pt x="18" y="6"/>
                </a:lnTo>
                <a:lnTo>
                  <a:pt x="16"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98670" name="Freeform 14"/>
          <p:cNvSpPr>
            <a:spLocks/>
          </p:cNvSpPr>
          <p:nvPr/>
        </p:nvSpPr>
        <p:spPr bwMode="auto">
          <a:xfrm>
            <a:off x="5532438" y="2224088"/>
            <a:ext cx="31750" cy="31750"/>
          </a:xfrm>
          <a:custGeom>
            <a:avLst/>
            <a:gdLst/>
            <a:ahLst/>
            <a:cxnLst>
              <a:cxn ang="0">
                <a:pos x="0" y="10"/>
              </a:cxn>
              <a:cxn ang="0">
                <a:pos x="2" y="14"/>
              </a:cxn>
              <a:cxn ang="0">
                <a:pos x="4" y="18"/>
              </a:cxn>
              <a:cxn ang="0">
                <a:pos x="6" y="20"/>
              </a:cxn>
              <a:cxn ang="0">
                <a:pos x="10" y="20"/>
              </a:cxn>
              <a:cxn ang="0">
                <a:pos x="14" y="20"/>
              </a:cxn>
              <a:cxn ang="0">
                <a:pos x="18" y="18"/>
              </a:cxn>
              <a:cxn ang="0">
                <a:pos x="20" y="14"/>
              </a:cxn>
              <a:cxn ang="0">
                <a:pos x="20" y="10"/>
              </a:cxn>
              <a:cxn ang="0">
                <a:pos x="20" y="6"/>
              </a:cxn>
              <a:cxn ang="0">
                <a:pos x="18" y="2"/>
              </a:cxn>
              <a:cxn ang="0">
                <a:pos x="14" y="0"/>
              </a:cxn>
              <a:cxn ang="0">
                <a:pos x="10" y="0"/>
              </a:cxn>
              <a:cxn ang="0">
                <a:pos x="6" y="0"/>
              </a:cxn>
              <a:cxn ang="0">
                <a:pos x="4" y="2"/>
              </a:cxn>
              <a:cxn ang="0">
                <a:pos x="2" y="6"/>
              </a:cxn>
              <a:cxn ang="0">
                <a:pos x="2" y="10"/>
              </a:cxn>
              <a:cxn ang="0">
                <a:pos x="0" y="10"/>
              </a:cxn>
            </a:cxnLst>
            <a:rect l="0" t="0" r="r" b="b"/>
            <a:pathLst>
              <a:path w="20" h="20">
                <a:moveTo>
                  <a:pt x="0" y="10"/>
                </a:moveTo>
                <a:lnTo>
                  <a:pt x="2" y="14"/>
                </a:lnTo>
                <a:lnTo>
                  <a:pt x="4" y="18"/>
                </a:lnTo>
                <a:lnTo>
                  <a:pt x="6" y="20"/>
                </a:lnTo>
                <a:lnTo>
                  <a:pt x="10" y="20"/>
                </a:lnTo>
                <a:lnTo>
                  <a:pt x="14" y="20"/>
                </a:lnTo>
                <a:lnTo>
                  <a:pt x="18" y="18"/>
                </a:lnTo>
                <a:lnTo>
                  <a:pt x="20" y="14"/>
                </a:lnTo>
                <a:lnTo>
                  <a:pt x="20" y="10"/>
                </a:lnTo>
                <a:lnTo>
                  <a:pt x="20" y="6"/>
                </a:lnTo>
                <a:lnTo>
                  <a:pt x="18" y="2"/>
                </a:lnTo>
                <a:lnTo>
                  <a:pt x="14" y="0"/>
                </a:lnTo>
                <a:lnTo>
                  <a:pt x="10" y="0"/>
                </a:lnTo>
                <a:lnTo>
                  <a:pt x="6" y="0"/>
                </a:lnTo>
                <a:lnTo>
                  <a:pt x="4" y="2"/>
                </a:lnTo>
                <a:lnTo>
                  <a:pt x="2" y="6"/>
                </a:lnTo>
                <a:lnTo>
                  <a:pt x="2" y="10"/>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98671" name="Freeform 15"/>
          <p:cNvSpPr>
            <a:spLocks/>
          </p:cNvSpPr>
          <p:nvPr/>
        </p:nvSpPr>
        <p:spPr bwMode="auto">
          <a:xfrm>
            <a:off x="5389564" y="1716088"/>
            <a:ext cx="460375" cy="247650"/>
          </a:xfrm>
          <a:custGeom>
            <a:avLst/>
            <a:gdLst/>
            <a:ahLst/>
            <a:cxnLst>
              <a:cxn ang="0">
                <a:pos x="290" y="0"/>
              </a:cxn>
              <a:cxn ang="0">
                <a:pos x="182" y="0"/>
              </a:cxn>
              <a:cxn ang="0">
                <a:pos x="0" y="156"/>
              </a:cxn>
            </a:cxnLst>
            <a:rect l="0" t="0" r="r" b="b"/>
            <a:pathLst>
              <a:path w="290" h="156">
                <a:moveTo>
                  <a:pt x="290" y="0"/>
                </a:moveTo>
                <a:lnTo>
                  <a:pt x="182" y="0"/>
                </a:lnTo>
                <a:lnTo>
                  <a:pt x="0" y="156"/>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198672" name="Freeform 16"/>
          <p:cNvSpPr>
            <a:spLocks/>
          </p:cNvSpPr>
          <p:nvPr/>
        </p:nvSpPr>
        <p:spPr bwMode="auto">
          <a:xfrm>
            <a:off x="5370514" y="1947863"/>
            <a:ext cx="34925" cy="31750"/>
          </a:xfrm>
          <a:custGeom>
            <a:avLst/>
            <a:gdLst/>
            <a:ahLst/>
            <a:cxnLst>
              <a:cxn ang="0">
                <a:pos x="0" y="10"/>
              </a:cxn>
              <a:cxn ang="0">
                <a:pos x="2" y="14"/>
              </a:cxn>
              <a:cxn ang="0">
                <a:pos x="4" y="18"/>
              </a:cxn>
              <a:cxn ang="0">
                <a:pos x="8" y="20"/>
              </a:cxn>
              <a:cxn ang="0">
                <a:pos x="12" y="20"/>
              </a:cxn>
              <a:cxn ang="0">
                <a:pos x="14" y="20"/>
              </a:cxn>
              <a:cxn ang="0">
                <a:pos x="18" y="18"/>
              </a:cxn>
              <a:cxn ang="0">
                <a:pos x="20" y="14"/>
              </a:cxn>
              <a:cxn ang="0">
                <a:pos x="22" y="10"/>
              </a:cxn>
              <a:cxn ang="0">
                <a:pos x="20" y="6"/>
              </a:cxn>
              <a:cxn ang="0">
                <a:pos x="18" y="2"/>
              </a:cxn>
              <a:cxn ang="0">
                <a:pos x="14" y="0"/>
              </a:cxn>
              <a:cxn ang="0">
                <a:pos x="12" y="0"/>
              </a:cxn>
              <a:cxn ang="0">
                <a:pos x="8" y="0"/>
              </a:cxn>
              <a:cxn ang="0">
                <a:pos x="4" y="2"/>
              </a:cxn>
              <a:cxn ang="0">
                <a:pos x="2" y="6"/>
              </a:cxn>
              <a:cxn ang="0">
                <a:pos x="2" y="10"/>
              </a:cxn>
              <a:cxn ang="0">
                <a:pos x="0" y="10"/>
              </a:cxn>
            </a:cxnLst>
            <a:rect l="0" t="0" r="r" b="b"/>
            <a:pathLst>
              <a:path w="22" h="20">
                <a:moveTo>
                  <a:pt x="0" y="10"/>
                </a:moveTo>
                <a:lnTo>
                  <a:pt x="2" y="14"/>
                </a:lnTo>
                <a:lnTo>
                  <a:pt x="4" y="18"/>
                </a:lnTo>
                <a:lnTo>
                  <a:pt x="8" y="20"/>
                </a:lnTo>
                <a:lnTo>
                  <a:pt x="12" y="20"/>
                </a:lnTo>
                <a:lnTo>
                  <a:pt x="14" y="20"/>
                </a:lnTo>
                <a:lnTo>
                  <a:pt x="18" y="18"/>
                </a:lnTo>
                <a:lnTo>
                  <a:pt x="20" y="14"/>
                </a:lnTo>
                <a:lnTo>
                  <a:pt x="22" y="10"/>
                </a:lnTo>
                <a:lnTo>
                  <a:pt x="20" y="6"/>
                </a:lnTo>
                <a:lnTo>
                  <a:pt x="18" y="2"/>
                </a:lnTo>
                <a:lnTo>
                  <a:pt x="14" y="0"/>
                </a:lnTo>
                <a:lnTo>
                  <a:pt x="12" y="0"/>
                </a:lnTo>
                <a:lnTo>
                  <a:pt x="8" y="0"/>
                </a:lnTo>
                <a:lnTo>
                  <a:pt x="4" y="2"/>
                </a:lnTo>
                <a:lnTo>
                  <a:pt x="2" y="6"/>
                </a:lnTo>
                <a:lnTo>
                  <a:pt x="2" y="10"/>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98673" name="Freeform 17"/>
          <p:cNvSpPr>
            <a:spLocks/>
          </p:cNvSpPr>
          <p:nvPr/>
        </p:nvSpPr>
        <p:spPr bwMode="auto">
          <a:xfrm>
            <a:off x="6091239" y="4514850"/>
            <a:ext cx="33337" cy="31750"/>
          </a:xfrm>
          <a:custGeom>
            <a:avLst/>
            <a:gdLst/>
            <a:ahLst/>
            <a:cxnLst>
              <a:cxn ang="0">
                <a:pos x="0" y="10"/>
              </a:cxn>
              <a:cxn ang="0">
                <a:pos x="0" y="14"/>
              </a:cxn>
              <a:cxn ang="0">
                <a:pos x="3" y="18"/>
              </a:cxn>
              <a:cxn ang="0">
                <a:pos x="7" y="20"/>
              </a:cxn>
              <a:cxn ang="0">
                <a:pos x="11" y="20"/>
              </a:cxn>
              <a:cxn ang="0">
                <a:pos x="15" y="20"/>
              </a:cxn>
              <a:cxn ang="0">
                <a:pos x="17" y="18"/>
              </a:cxn>
              <a:cxn ang="0">
                <a:pos x="19" y="14"/>
              </a:cxn>
              <a:cxn ang="0">
                <a:pos x="21" y="10"/>
              </a:cxn>
              <a:cxn ang="0">
                <a:pos x="19" y="6"/>
              </a:cxn>
              <a:cxn ang="0">
                <a:pos x="17" y="2"/>
              </a:cxn>
              <a:cxn ang="0">
                <a:pos x="15" y="0"/>
              </a:cxn>
              <a:cxn ang="0">
                <a:pos x="11" y="0"/>
              </a:cxn>
              <a:cxn ang="0">
                <a:pos x="7" y="0"/>
              </a:cxn>
              <a:cxn ang="0">
                <a:pos x="3" y="2"/>
              </a:cxn>
              <a:cxn ang="0">
                <a:pos x="0" y="6"/>
              </a:cxn>
              <a:cxn ang="0">
                <a:pos x="0" y="8"/>
              </a:cxn>
              <a:cxn ang="0">
                <a:pos x="0" y="10"/>
              </a:cxn>
            </a:cxnLst>
            <a:rect l="0" t="0" r="r" b="b"/>
            <a:pathLst>
              <a:path w="21" h="20">
                <a:moveTo>
                  <a:pt x="0" y="10"/>
                </a:moveTo>
                <a:lnTo>
                  <a:pt x="0" y="14"/>
                </a:lnTo>
                <a:lnTo>
                  <a:pt x="3" y="18"/>
                </a:lnTo>
                <a:lnTo>
                  <a:pt x="7" y="20"/>
                </a:lnTo>
                <a:lnTo>
                  <a:pt x="11" y="20"/>
                </a:lnTo>
                <a:lnTo>
                  <a:pt x="15" y="20"/>
                </a:lnTo>
                <a:lnTo>
                  <a:pt x="17" y="18"/>
                </a:lnTo>
                <a:lnTo>
                  <a:pt x="19" y="14"/>
                </a:lnTo>
                <a:lnTo>
                  <a:pt x="21" y="10"/>
                </a:lnTo>
                <a:lnTo>
                  <a:pt x="19" y="6"/>
                </a:lnTo>
                <a:lnTo>
                  <a:pt x="17" y="2"/>
                </a:lnTo>
                <a:lnTo>
                  <a:pt x="15" y="0"/>
                </a:lnTo>
                <a:lnTo>
                  <a:pt x="11" y="0"/>
                </a:lnTo>
                <a:lnTo>
                  <a:pt x="7" y="0"/>
                </a:lnTo>
                <a:lnTo>
                  <a:pt x="3"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98674" name="Line 18"/>
          <p:cNvSpPr>
            <a:spLocks noChangeShapeType="1"/>
          </p:cNvSpPr>
          <p:nvPr/>
        </p:nvSpPr>
        <p:spPr bwMode="auto">
          <a:xfrm flipH="1">
            <a:off x="6108701" y="4530725"/>
            <a:ext cx="187325"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198675" name="Line 19"/>
          <p:cNvSpPr>
            <a:spLocks noChangeShapeType="1"/>
          </p:cNvSpPr>
          <p:nvPr/>
        </p:nvSpPr>
        <p:spPr bwMode="auto">
          <a:xfrm flipH="1">
            <a:off x="5580064" y="3803650"/>
            <a:ext cx="269875"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198676" name="Freeform 20"/>
          <p:cNvSpPr>
            <a:spLocks/>
          </p:cNvSpPr>
          <p:nvPr/>
        </p:nvSpPr>
        <p:spPr bwMode="auto">
          <a:xfrm>
            <a:off x="5564188" y="3787776"/>
            <a:ext cx="31750" cy="34925"/>
          </a:xfrm>
          <a:custGeom>
            <a:avLst/>
            <a:gdLst/>
            <a:ahLst/>
            <a:cxnLst>
              <a:cxn ang="0">
                <a:pos x="0" y="10"/>
              </a:cxn>
              <a:cxn ang="0">
                <a:pos x="0" y="14"/>
              </a:cxn>
              <a:cxn ang="0">
                <a:pos x="2" y="18"/>
              </a:cxn>
              <a:cxn ang="0">
                <a:pos x="6" y="20"/>
              </a:cxn>
              <a:cxn ang="0">
                <a:pos x="10" y="22"/>
              </a:cxn>
              <a:cxn ang="0">
                <a:pos x="14" y="20"/>
              </a:cxn>
              <a:cxn ang="0">
                <a:pos x="16" y="18"/>
              </a:cxn>
              <a:cxn ang="0">
                <a:pos x="20" y="14"/>
              </a:cxn>
              <a:cxn ang="0">
                <a:pos x="20" y="10"/>
              </a:cxn>
              <a:cxn ang="0">
                <a:pos x="20" y="6"/>
              </a:cxn>
              <a:cxn ang="0">
                <a:pos x="16" y="4"/>
              </a:cxn>
              <a:cxn ang="0">
                <a:pos x="14" y="2"/>
              </a:cxn>
              <a:cxn ang="0">
                <a:pos x="10" y="0"/>
              </a:cxn>
              <a:cxn ang="0">
                <a:pos x="6" y="2"/>
              </a:cxn>
              <a:cxn ang="0">
                <a:pos x="2" y="4"/>
              </a:cxn>
              <a:cxn ang="0">
                <a:pos x="0" y="6"/>
              </a:cxn>
              <a:cxn ang="0">
                <a:pos x="0" y="8"/>
              </a:cxn>
              <a:cxn ang="0">
                <a:pos x="0" y="10"/>
              </a:cxn>
            </a:cxnLst>
            <a:rect l="0" t="0" r="r" b="b"/>
            <a:pathLst>
              <a:path w="20" h="22">
                <a:moveTo>
                  <a:pt x="0" y="10"/>
                </a:moveTo>
                <a:lnTo>
                  <a:pt x="0" y="14"/>
                </a:lnTo>
                <a:lnTo>
                  <a:pt x="2" y="18"/>
                </a:lnTo>
                <a:lnTo>
                  <a:pt x="6" y="20"/>
                </a:lnTo>
                <a:lnTo>
                  <a:pt x="10" y="22"/>
                </a:lnTo>
                <a:lnTo>
                  <a:pt x="14" y="20"/>
                </a:lnTo>
                <a:lnTo>
                  <a:pt x="16" y="18"/>
                </a:lnTo>
                <a:lnTo>
                  <a:pt x="20" y="14"/>
                </a:lnTo>
                <a:lnTo>
                  <a:pt x="20" y="10"/>
                </a:lnTo>
                <a:lnTo>
                  <a:pt x="20" y="6"/>
                </a:lnTo>
                <a:lnTo>
                  <a:pt x="16" y="4"/>
                </a:lnTo>
                <a:lnTo>
                  <a:pt x="14" y="2"/>
                </a:lnTo>
                <a:lnTo>
                  <a:pt x="10" y="0"/>
                </a:lnTo>
                <a:lnTo>
                  <a:pt x="6" y="2"/>
                </a:lnTo>
                <a:lnTo>
                  <a:pt x="2" y="4"/>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198677" name="Rectangle 21"/>
          <p:cNvSpPr>
            <a:spLocks noChangeArrowheads="1"/>
          </p:cNvSpPr>
          <p:nvPr/>
        </p:nvSpPr>
        <p:spPr bwMode="auto">
          <a:xfrm>
            <a:off x="5038726" y="898526"/>
            <a:ext cx="585097"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Stimulus</a:t>
            </a:r>
            <a:endParaRPr lang="en-US"/>
          </a:p>
        </p:txBody>
      </p:sp>
      <p:sp>
        <p:nvSpPr>
          <p:cNvPr id="198678" name="Rectangle 22"/>
          <p:cNvSpPr>
            <a:spLocks noChangeArrowheads="1"/>
          </p:cNvSpPr>
          <p:nvPr/>
        </p:nvSpPr>
        <p:spPr bwMode="auto">
          <a:xfrm>
            <a:off x="5902326" y="1617663"/>
            <a:ext cx="1030667" cy="400110"/>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Enclosed nerve</a:t>
            </a:r>
            <a:br>
              <a:rPr lang="en-US" sz="1300">
                <a:solidFill>
                  <a:srgbClr val="231F20"/>
                </a:solidFill>
              </a:rPr>
            </a:br>
            <a:r>
              <a:rPr lang="en-US" sz="1300">
                <a:solidFill>
                  <a:srgbClr val="231F20"/>
                </a:solidFill>
              </a:rPr>
              <a:t>ending</a:t>
            </a:r>
            <a:endParaRPr lang="en-US"/>
          </a:p>
        </p:txBody>
      </p:sp>
      <p:sp>
        <p:nvSpPr>
          <p:cNvPr id="198679" name="Rectangle 23"/>
          <p:cNvSpPr>
            <a:spLocks noChangeArrowheads="1"/>
          </p:cNvSpPr>
          <p:nvPr/>
        </p:nvSpPr>
        <p:spPr bwMode="auto">
          <a:xfrm>
            <a:off x="5902326" y="2005013"/>
            <a:ext cx="1380443" cy="400110"/>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Layers of connective</a:t>
            </a:r>
            <a:br>
              <a:rPr lang="en-US" sz="1300">
                <a:solidFill>
                  <a:srgbClr val="231F20"/>
                </a:solidFill>
              </a:rPr>
            </a:br>
            <a:r>
              <a:rPr lang="en-US" sz="1300">
                <a:solidFill>
                  <a:srgbClr val="231F20"/>
                </a:solidFill>
              </a:rPr>
              <a:t>tissue</a:t>
            </a:r>
            <a:endParaRPr lang="en-US"/>
          </a:p>
        </p:txBody>
      </p:sp>
      <p:sp>
        <p:nvSpPr>
          <p:cNvPr id="198680" name="Rectangle 24"/>
          <p:cNvSpPr>
            <a:spLocks noChangeArrowheads="1"/>
          </p:cNvSpPr>
          <p:nvPr/>
        </p:nvSpPr>
        <p:spPr bwMode="auto">
          <a:xfrm>
            <a:off x="5902326" y="3716339"/>
            <a:ext cx="1129925"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Myelinated axon</a:t>
            </a:r>
            <a:endParaRPr lang="en-US"/>
          </a:p>
        </p:txBody>
      </p:sp>
      <p:sp>
        <p:nvSpPr>
          <p:cNvPr id="198681" name="Rectangle 25"/>
          <p:cNvSpPr>
            <a:spLocks noChangeArrowheads="1"/>
          </p:cNvSpPr>
          <p:nvPr/>
        </p:nvSpPr>
        <p:spPr bwMode="auto">
          <a:xfrm>
            <a:off x="6318251" y="4424364"/>
            <a:ext cx="626775"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Cell body</a:t>
            </a:r>
            <a:endParaRPr lang="en-US"/>
          </a:p>
        </p:txBody>
      </p:sp>
      <p:sp>
        <p:nvSpPr>
          <p:cNvPr id="198682" name="Rectangle 26"/>
          <p:cNvSpPr>
            <a:spLocks noChangeArrowheads="1"/>
          </p:cNvSpPr>
          <p:nvPr/>
        </p:nvSpPr>
        <p:spPr bwMode="auto">
          <a:xfrm>
            <a:off x="4635500" y="6375401"/>
            <a:ext cx="238848"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latin typeface="Arial Black" charset="0"/>
              </a:rPr>
              <a:t>(b)</a:t>
            </a:r>
            <a:endParaRPr lang="en-US">
              <a:latin typeface="Arial Black" charset="0"/>
            </a:endParaRPr>
          </a:p>
        </p:txBody>
      </p:sp>
      <p:sp>
        <p:nvSpPr>
          <p:cNvPr id="2" name="Title 1"/>
          <p:cNvSpPr>
            <a:spLocks noGrp="1"/>
          </p:cNvSpPr>
          <p:nvPr>
            <p:ph type="title"/>
          </p:nvPr>
        </p:nvSpPr>
        <p:spPr/>
        <p:txBody>
          <a:bodyPr/>
          <a:lstStyle/>
          <a:p>
            <a:endParaRPr lang="en-US"/>
          </a:p>
        </p:txBody>
      </p:sp>
      <p:sp>
        <p:nvSpPr>
          <p:cNvPr id="21" name="Rectangle 26"/>
          <p:cNvSpPr txBox="1">
            <a:spLocks noChangeArrowheads="1"/>
          </p:cNvSpPr>
          <p:nvPr/>
        </p:nvSpPr>
        <p:spPr>
          <a:xfrm rot="16200000">
            <a:off x="-4517997" y="7833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Somatosensory Receptors</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465DF4-BD1D-4E1F-A8F2-55C68A283D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0543"/>
            <a:ext cx="12192000" cy="177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479FDA-EEE9-448F-8F7A-3966819B1EE7}"/>
              </a:ext>
            </a:extLst>
          </p:cNvPr>
          <p:cNvSpPr>
            <a:spLocks noGrp="1"/>
          </p:cNvSpPr>
          <p:nvPr>
            <p:ph type="title"/>
          </p:nvPr>
        </p:nvSpPr>
        <p:spPr>
          <a:xfrm>
            <a:off x="1203324" y="760559"/>
            <a:ext cx="10150475" cy="1237968"/>
          </a:xfrm>
        </p:spPr>
        <p:txBody>
          <a:bodyPr>
            <a:normAutofit/>
          </a:bodyPr>
          <a:lstStyle/>
          <a:p>
            <a:r>
              <a:rPr lang="en-US" b="1">
                <a:solidFill>
                  <a:schemeClr val="accent1"/>
                </a:solidFill>
              </a:rPr>
              <a:t>Proprioception</a:t>
            </a:r>
            <a:endParaRPr lang="en-US">
              <a:solidFill>
                <a:schemeClr val="accent1"/>
              </a:solidFill>
            </a:endParaRPr>
          </a:p>
        </p:txBody>
      </p:sp>
      <p:graphicFrame>
        <p:nvGraphicFramePr>
          <p:cNvPr id="5" name="Content Placeholder 2">
            <a:extLst>
              <a:ext uri="{FF2B5EF4-FFF2-40B4-BE49-F238E27FC236}">
                <a16:creationId xmlns:a16="http://schemas.microsoft.com/office/drawing/2014/main" id="{A4526B77-F45E-4775-81A9-D43A1EDC1974}"/>
              </a:ext>
            </a:extLst>
          </p:cNvPr>
          <p:cNvGraphicFramePr>
            <a:graphicFrameLocks noGrp="1"/>
          </p:cNvGraphicFramePr>
          <p:nvPr>
            <p:ph idx="1"/>
            <p:extLst>
              <p:ext uri="{D42A27DB-BD31-4B8C-83A1-F6EECF244321}">
                <p14:modId xmlns:p14="http://schemas.microsoft.com/office/powerpoint/2010/main" val="1795015553"/>
              </p:ext>
            </p:extLst>
          </p:nvPr>
        </p:nvGraphicFramePr>
        <p:xfrm>
          <a:off x="1203325" y="2548710"/>
          <a:ext cx="9783763" cy="3271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1991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4" name="Rectangle 10"/>
          <p:cNvSpPr>
            <a:spLocks noChangeArrowheads="1"/>
          </p:cNvSpPr>
          <p:nvPr/>
        </p:nvSpPr>
        <p:spPr bwMode="auto">
          <a:xfrm>
            <a:off x="9583247" y="6550026"/>
            <a:ext cx="1081578" cy="307777"/>
          </a:xfrm>
          <a:prstGeom prst="rect">
            <a:avLst/>
          </a:prstGeom>
          <a:noFill/>
          <a:ln w="9525">
            <a:noFill/>
            <a:miter lim="800000"/>
            <a:headEnd/>
            <a:tailEnd/>
          </a:ln>
          <a:effectLst/>
        </p:spPr>
        <p:txBody>
          <a:bodyPr wrap="none">
            <a:prstTxWarp prst="textNoShape">
              <a:avLst/>
            </a:prstTxWarp>
            <a:spAutoFit/>
          </a:bodyPr>
          <a:lstStyle/>
          <a:p>
            <a:pPr algn="r" eaLnBrk="0" hangingPunct="0">
              <a:lnSpc>
                <a:spcPct val="100000"/>
              </a:lnSpc>
            </a:pPr>
            <a:r>
              <a:rPr lang="en-US" sz="1400"/>
              <a:t>Figure 10-1c</a:t>
            </a:r>
          </a:p>
        </p:txBody>
      </p:sp>
      <p:pic>
        <p:nvPicPr>
          <p:cNvPr id="200715" name="Picture 11" descr="figure_10_01c-jLE"/>
          <p:cNvPicPr>
            <a:picLocks noChangeAspect="1" noChangeArrowheads="1"/>
          </p:cNvPicPr>
          <p:nvPr/>
        </p:nvPicPr>
        <p:blipFill>
          <a:blip r:embed="rId3"/>
          <a:srcRect/>
          <a:stretch>
            <a:fillRect/>
          </a:stretch>
        </p:blipFill>
        <p:spPr bwMode="auto">
          <a:xfrm>
            <a:off x="1979614" y="677864"/>
            <a:ext cx="8231187" cy="5951537"/>
          </a:xfrm>
          <a:prstGeom prst="rect">
            <a:avLst/>
          </a:prstGeom>
          <a:noFill/>
        </p:spPr>
      </p:pic>
      <p:sp>
        <p:nvSpPr>
          <p:cNvPr id="200716" name="Freeform 12"/>
          <p:cNvSpPr>
            <a:spLocks/>
          </p:cNvSpPr>
          <p:nvPr/>
        </p:nvSpPr>
        <p:spPr bwMode="auto">
          <a:xfrm>
            <a:off x="5957888" y="4926013"/>
            <a:ext cx="31750" cy="31750"/>
          </a:xfrm>
          <a:custGeom>
            <a:avLst/>
            <a:gdLst/>
            <a:ahLst/>
            <a:cxnLst>
              <a:cxn ang="0">
                <a:pos x="0" y="10"/>
              </a:cxn>
              <a:cxn ang="0">
                <a:pos x="0" y="14"/>
              </a:cxn>
              <a:cxn ang="0">
                <a:pos x="2" y="18"/>
              </a:cxn>
              <a:cxn ang="0">
                <a:pos x="6" y="20"/>
              </a:cxn>
              <a:cxn ang="0">
                <a:pos x="10" y="20"/>
              </a:cxn>
              <a:cxn ang="0">
                <a:pos x="14" y="20"/>
              </a:cxn>
              <a:cxn ang="0">
                <a:pos x="16" y="18"/>
              </a:cxn>
              <a:cxn ang="0">
                <a:pos x="20" y="14"/>
              </a:cxn>
              <a:cxn ang="0">
                <a:pos x="20" y="10"/>
              </a:cxn>
              <a:cxn ang="0">
                <a:pos x="20" y="6"/>
              </a:cxn>
              <a:cxn ang="0">
                <a:pos x="16" y="4"/>
              </a:cxn>
              <a:cxn ang="0">
                <a:pos x="14" y="2"/>
              </a:cxn>
              <a:cxn ang="0">
                <a:pos x="10" y="0"/>
              </a:cxn>
              <a:cxn ang="0">
                <a:pos x="6" y="2"/>
              </a:cxn>
              <a:cxn ang="0">
                <a:pos x="2" y="4"/>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6" y="18"/>
                </a:lnTo>
                <a:lnTo>
                  <a:pt x="20" y="14"/>
                </a:lnTo>
                <a:lnTo>
                  <a:pt x="20" y="10"/>
                </a:lnTo>
                <a:lnTo>
                  <a:pt x="20" y="6"/>
                </a:lnTo>
                <a:lnTo>
                  <a:pt x="16" y="4"/>
                </a:lnTo>
                <a:lnTo>
                  <a:pt x="14" y="2"/>
                </a:lnTo>
                <a:lnTo>
                  <a:pt x="10" y="0"/>
                </a:lnTo>
                <a:lnTo>
                  <a:pt x="6" y="2"/>
                </a:lnTo>
                <a:lnTo>
                  <a:pt x="2" y="4"/>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0717" name="Freeform 13"/>
          <p:cNvSpPr>
            <a:spLocks/>
          </p:cNvSpPr>
          <p:nvPr/>
        </p:nvSpPr>
        <p:spPr bwMode="auto">
          <a:xfrm>
            <a:off x="5427664" y="2133600"/>
            <a:ext cx="231775" cy="190500"/>
          </a:xfrm>
          <a:custGeom>
            <a:avLst/>
            <a:gdLst/>
            <a:ahLst/>
            <a:cxnLst>
              <a:cxn ang="0">
                <a:pos x="146" y="0"/>
              </a:cxn>
              <a:cxn ang="0">
                <a:pos x="74" y="0"/>
              </a:cxn>
              <a:cxn ang="0">
                <a:pos x="0" y="120"/>
              </a:cxn>
            </a:cxnLst>
            <a:rect l="0" t="0" r="r" b="b"/>
            <a:pathLst>
              <a:path w="146" h="120">
                <a:moveTo>
                  <a:pt x="146" y="0"/>
                </a:moveTo>
                <a:lnTo>
                  <a:pt x="74" y="0"/>
                </a:lnTo>
                <a:lnTo>
                  <a:pt x="0" y="12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0718" name="Freeform 14"/>
          <p:cNvSpPr>
            <a:spLocks/>
          </p:cNvSpPr>
          <p:nvPr/>
        </p:nvSpPr>
        <p:spPr bwMode="auto">
          <a:xfrm>
            <a:off x="5411788" y="2308225"/>
            <a:ext cx="31750" cy="31750"/>
          </a:xfrm>
          <a:custGeom>
            <a:avLst/>
            <a:gdLst/>
            <a:ahLst/>
            <a:cxnLst>
              <a:cxn ang="0">
                <a:pos x="0" y="10"/>
              </a:cxn>
              <a:cxn ang="0">
                <a:pos x="0" y="14"/>
              </a:cxn>
              <a:cxn ang="0">
                <a:pos x="2" y="18"/>
              </a:cxn>
              <a:cxn ang="0">
                <a:pos x="6" y="20"/>
              </a:cxn>
              <a:cxn ang="0">
                <a:pos x="10" y="20"/>
              </a:cxn>
              <a:cxn ang="0">
                <a:pos x="14" y="20"/>
              </a:cxn>
              <a:cxn ang="0">
                <a:pos x="16" y="18"/>
              </a:cxn>
              <a:cxn ang="0">
                <a:pos x="18" y="14"/>
              </a:cxn>
              <a:cxn ang="0">
                <a:pos x="20" y="10"/>
              </a:cxn>
              <a:cxn ang="0">
                <a:pos x="18" y="6"/>
              </a:cxn>
              <a:cxn ang="0">
                <a:pos x="16"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6" y="18"/>
                </a:lnTo>
                <a:lnTo>
                  <a:pt x="18" y="14"/>
                </a:lnTo>
                <a:lnTo>
                  <a:pt x="20" y="10"/>
                </a:lnTo>
                <a:lnTo>
                  <a:pt x="18" y="6"/>
                </a:lnTo>
                <a:lnTo>
                  <a:pt x="16"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0719" name="Line 15"/>
          <p:cNvSpPr>
            <a:spLocks noChangeShapeType="1"/>
          </p:cNvSpPr>
          <p:nvPr/>
        </p:nvSpPr>
        <p:spPr bwMode="auto">
          <a:xfrm flipH="1">
            <a:off x="5973763" y="4941889"/>
            <a:ext cx="188912" cy="1587"/>
          </a:xfrm>
          <a:prstGeom prst="line">
            <a:avLst/>
          </a:prstGeom>
          <a:noFill/>
          <a:ln w="9525">
            <a:solidFill>
              <a:srgbClr val="231F20"/>
            </a:solidFill>
            <a:round/>
            <a:headEnd/>
            <a:tailEnd/>
          </a:ln>
        </p:spPr>
        <p:txBody>
          <a:bodyPr>
            <a:prstTxWarp prst="textNoShape">
              <a:avLst/>
            </a:prstTxWarp>
          </a:bodyPr>
          <a:lstStyle/>
          <a:p>
            <a:endParaRPr lang="en-US"/>
          </a:p>
        </p:txBody>
      </p:sp>
      <p:sp>
        <p:nvSpPr>
          <p:cNvPr id="200720" name="Line 16"/>
          <p:cNvSpPr>
            <a:spLocks noChangeShapeType="1"/>
          </p:cNvSpPr>
          <p:nvPr/>
        </p:nvSpPr>
        <p:spPr bwMode="auto">
          <a:xfrm>
            <a:off x="5561014" y="2387600"/>
            <a:ext cx="98425"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200721" name="Line 17"/>
          <p:cNvSpPr>
            <a:spLocks noChangeShapeType="1"/>
          </p:cNvSpPr>
          <p:nvPr/>
        </p:nvSpPr>
        <p:spPr bwMode="auto">
          <a:xfrm flipH="1">
            <a:off x="5281614" y="3779839"/>
            <a:ext cx="377825" cy="1587"/>
          </a:xfrm>
          <a:prstGeom prst="line">
            <a:avLst/>
          </a:prstGeom>
          <a:noFill/>
          <a:ln w="9525">
            <a:solidFill>
              <a:srgbClr val="231F20"/>
            </a:solidFill>
            <a:round/>
            <a:headEnd/>
            <a:tailEnd/>
          </a:ln>
        </p:spPr>
        <p:txBody>
          <a:bodyPr>
            <a:prstTxWarp prst="textNoShape">
              <a:avLst/>
            </a:prstTxWarp>
          </a:bodyPr>
          <a:lstStyle/>
          <a:p>
            <a:endParaRPr lang="en-US"/>
          </a:p>
        </p:txBody>
      </p:sp>
      <p:sp>
        <p:nvSpPr>
          <p:cNvPr id="200722" name="Freeform 18"/>
          <p:cNvSpPr>
            <a:spLocks/>
          </p:cNvSpPr>
          <p:nvPr/>
        </p:nvSpPr>
        <p:spPr bwMode="auto">
          <a:xfrm>
            <a:off x="5265738" y="3760789"/>
            <a:ext cx="31750" cy="34925"/>
          </a:xfrm>
          <a:custGeom>
            <a:avLst/>
            <a:gdLst/>
            <a:ahLst/>
            <a:cxnLst>
              <a:cxn ang="0">
                <a:pos x="0" y="12"/>
              </a:cxn>
              <a:cxn ang="0">
                <a:pos x="0" y="16"/>
              </a:cxn>
              <a:cxn ang="0">
                <a:pos x="4" y="18"/>
              </a:cxn>
              <a:cxn ang="0">
                <a:pos x="6" y="20"/>
              </a:cxn>
              <a:cxn ang="0">
                <a:pos x="10" y="22"/>
              </a:cxn>
              <a:cxn ang="0">
                <a:pos x="14" y="20"/>
              </a:cxn>
              <a:cxn ang="0">
                <a:pos x="18" y="18"/>
              </a:cxn>
              <a:cxn ang="0">
                <a:pos x="20" y="16"/>
              </a:cxn>
              <a:cxn ang="0">
                <a:pos x="20" y="12"/>
              </a:cxn>
              <a:cxn ang="0">
                <a:pos x="20" y="8"/>
              </a:cxn>
              <a:cxn ang="0">
                <a:pos x="18" y="4"/>
              </a:cxn>
              <a:cxn ang="0">
                <a:pos x="14" y="2"/>
              </a:cxn>
              <a:cxn ang="0">
                <a:pos x="10" y="0"/>
              </a:cxn>
              <a:cxn ang="0">
                <a:pos x="6" y="2"/>
              </a:cxn>
              <a:cxn ang="0">
                <a:pos x="4" y="4"/>
              </a:cxn>
              <a:cxn ang="0">
                <a:pos x="0" y="8"/>
              </a:cxn>
              <a:cxn ang="0">
                <a:pos x="0" y="10"/>
              </a:cxn>
              <a:cxn ang="0">
                <a:pos x="0" y="12"/>
              </a:cxn>
            </a:cxnLst>
            <a:rect l="0" t="0" r="r" b="b"/>
            <a:pathLst>
              <a:path w="20" h="22">
                <a:moveTo>
                  <a:pt x="0" y="12"/>
                </a:moveTo>
                <a:lnTo>
                  <a:pt x="0" y="16"/>
                </a:lnTo>
                <a:lnTo>
                  <a:pt x="4" y="18"/>
                </a:lnTo>
                <a:lnTo>
                  <a:pt x="6" y="20"/>
                </a:lnTo>
                <a:lnTo>
                  <a:pt x="10" y="22"/>
                </a:lnTo>
                <a:lnTo>
                  <a:pt x="14" y="20"/>
                </a:lnTo>
                <a:lnTo>
                  <a:pt x="18" y="18"/>
                </a:lnTo>
                <a:lnTo>
                  <a:pt x="20" y="16"/>
                </a:lnTo>
                <a:lnTo>
                  <a:pt x="20" y="12"/>
                </a:lnTo>
                <a:lnTo>
                  <a:pt x="20" y="8"/>
                </a:lnTo>
                <a:lnTo>
                  <a:pt x="18" y="4"/>
                </a:lnTo>
                <a:lnTo>
                  <a:pt x="14" y="2"/>
                </a:lnTo>
                <a:lnTo>
                  <a:pt x="10" y="0"/>
                </a:lnTo>
                <a:lnTo>
                  <a:pt x="6" y="2"/>
                </a:lnTo>
                <a:lnTo>
                  <a:pt x="4" y="4"/>
                </a:lnTo>
                <a:lnTo>
                  <a:pt x="0" y="8"/>
                </a:lnTo>
                <a:lnTo>
                  <a:pt x="0" y="10"/>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200723" name="Freeform 19"/>
          <p:cNvSpPr>
            <a:spLocks/>
          </p:cNvSpPr>
          <p:nvPr/>
        </p:nvSpPr>
        <p:spPr bwMode="auto">
          <a:xfrm>
            <a:off x="5326064" y="1743076"/>
            <a:ext cx="333375" cy="257175"/>
          </a:xfrm>
          <a:custGeom>
            <a:avLst/>
            <a:gdLst/>
            <a:ahLst/>
            <a:cxnLst>
              <a:cxn ang="0">
                <a:pos x="210" y="0"/>
              </a:cxn>
              <a:cxn ang="0">
                <a:pos x="116" y="0"/>
              </a:cxn>
              <a:cxn ang="0">
                <a:pos x="0" y="162"/>
              </a:cxn>
            </a:cxnLst>
            <a:rect l="0" t="0" r="r" b="b"/>
            <a:pathLst>
              <a:path w="210" h="162">
                <a:moveTo>
                  <a:pt x="210" y="0"/>
                </a:moveTo>
                <a:lnTo>
                  <a:pt x="116" y="0"/>
                </a:lnTo>
                <a:lnTo>
                  <a:pt x="0" y="162"/>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0724" name="Freeform 20"/>
          <p:cNvSpPr>
            <a:spLocks/>
          </p:cNvSpPr>
          <p:nvPr/>
        </p:nvSpPr>
        <p:spPr bwMode="auto">
          <a:xfrm>
            <a:off x="5310188" y="1984375"/>
            <a:ext cx="31750" cy="31750"/>
          </a:xfrm>
          <a:custGeom>
            <a:avLst/>
            <a:gdLst/>
            <a:ahLst/>
            <a:cxnLst>
              <a:cxn ang="0">
                <a:pos x="0" y="10"/>
              </a:cxn>
              <a:cxn ang="0">
                <a:pos x="0" y="14"/>
              </a:cxn>
              <a:cxn ang="0">
                <a:pos x="2" y="16"/>
              </a:cxn>
              <a:cxn ang="0">
                <a:pos x="6" y="20"/>
              </a:cxn>
              <a:cxn ang="0">
                <a:pos x="10" y="20"/>
              </a:cxn>
              <a:cxn ang="0">
                <a:pos x="14" y="20"/>
              </a:cxn>
              <a:cxn ang="0">
                <a:pos x="16" y="16"/>
              </a:cxn>
              <a:cxn ang="0">
                <a:pos x="18" y="14"/>
              </a:cxn>
              <a:cxn ang="0">
                <a:pos x="20" y="10"/>
              </a:cxn>
              <a:cxn ang="0">
                <a:pos x="18" y="6"/>
              </a:cxn>
              <a:cxn ang="0">
                <a:pos x="16"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6"/>
                </a:lnTo>
                <a:lnTo>
                  <a:pt x="6" y="20"/>
                </a:lnTo>
                <a:lnTo>
                  <a:pt x="10" y="20"/>
                </a:lnTo>
                <a:lnTo>
                  <a:pt x="14" y="20"/>
                </a:lnTo>
                <a:lnTo>
                  <a:pt x="16" y="16"/>
                </a:lnTo>
                <a:lnTo>
                  <a:pt x="18" y="14"/>
                </a:lnTo>
                <a:lnTo>
                  <a:pt x="20" y="10"/>
                </a:lnTo>
                <a:lnTo>
                  <a:pt x="18" y="6"/>
                </a:lnTo>
                <a:lnTo>
                  <a:pt x="16"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0725" name="Rectangle 21"/>
          <p:cNvSpPr>
            <a:spLocks noChangeArrowheads="1"/>
          </p:cNvSpPr>
          <p:nvPr/>
        </p:nvSpPr>
        <p:spPr bwMode="auto">
          <a:xfrm>
            <a:off x="4953001" y="855664"/>
            <a:ext cx="585097"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Stimulus</a:t>
            </a:r>
            <a:endParaRPr lang="en-US"/>
          </a:p>
        </p:txBody>
      </p:sp>
      <p:sp>
        <p:nvSpPr>
          <p:cNvPr id="200726" name="Rectangle 22"/>
          <p:cNvSpPr>
            <a:spLocks noChangeArrowheads="1"/>
          </p:cNvSpPr>
          <p:nvPr/>
        </p:nvSpPr>
        <p:spPr bwMode="auto">
          <a:xfrm>
            <a:off x="5711826" y="3690939"/>
            <a:ext cx="1129925"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Myelinated axon</a:t>
            </a:r>
            <a:endParaRPr lang="en-US"/>
          </a:p>
        </p:txBody>
      </p:sp>
      <p:sp>
        <p:nvSpPr>
          <p:cNvPr id="200727" name="Rectangle 23"/>
          <p:cNvSpPr>
            <a:spLocks noChangeArrowheads="1"/>
          </p:cNvSpPr>
          <p:nvPr/>
        </p:nvSpPr>
        <p:spPr bwMode="auto">
          <a:xfrm>
            <a:off x="6184901" y="4846638"/>
            <a:ext cx="1054519" cy="400110"/>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Cell body of</a:t>
            </a:r>
            <a:br>
              <a:rPr lang="en-US" sz="1300">
                <a:solidFill>
                  <a:srgbClr val="231F20"/>
                </a:solidFill>
              </a:rPr>
            </a:br>
            <a:r>
              <a:rPr lang="en-US" sz="1300">
                <a:solidFill>
                  <a:srgbClr val="231F20"/>
                </a:solidFill>
              </a:rPr>
              <a:t>sensory neuron</a:t>
            </a:r>
            <a:endParaRPr lang="en-US"/>
          </a:p>
        </p:txBody>
      </p:sp>
      <p:sp>
        <p:nvSpPr>
          <p:cNvPr id="200728" name="Rectangle 24"/>
          <p:cNvSpPr>
            <a:spLocks noChangeArrowheads="1"/>
          </p:cNvSpPr>
          <p:nvPr/>
        </p:nvSpPr>
        <p:spPr bwMode="auto">
          <a:xfrm>
            <a:off x="5715001" y="2046289"/>
            <a:ext cx="1128963"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Synaptic vesicles</a:t>
            </a:r>
            <a:endParaRPr lang="en-US"/>
          </a:p>
        </p:txBody>
      </p:sp>
      <p:sp>
        <p:nvSpPr>
          <p:cNvPr id="200729" name="Rectangle 25"/>
          <p:cNvSpPr>
            <a:spLocks noChangeArrowheads="1"/>
          </p:cNvSpPr>
          <p:nvPr/>
        </p:nvSpPr>
        <p:spPr bwMode="auto">
          <a:xfrm>
            <a:off x="5705476" y="1639888"/>
            <a:ext cx="1367169" cy="400110"/>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Specialized receptor</a:t>
            </a:r>
            <a:br>
              <a:rPr lang="en-US" sz="1300">
                <a:solidFill>
                  <a:srgbClr val="231F20"/>
                </a:solidFill>
              </a:rPr>
            </a:br>
            <a:r>
              <a:rPr lang="en-US" sz="1300">
                <a:solidFill>
                  <a:srgbClr val="231F20"/>
                </a:solidFill>
              </a:rPr>
              <a:t>cell (hair cell)</a:t>
            </a:r>
            <a:endParaRPr lang="en-US"/>
          </a:p>
        </p:txBody>
      </p:sp>
      <p:sp>
        <p:nvSpPr>
          <p:cNvPr id="200730" name="Rectangle 26"/>
          <p:cNvSpPr>
            <a:spLocks noChangeArrowheads="1"/>
          </p:cNvSpPr>
          <p:nvPr/>
        </p:nvSpPr>
        <p:spPr bwMode="auto">
          <a:xfrm>
            <a:off x="5708650" y="2284414"/>
            <a:ext cx="554960"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rPr>
              <a:t>Synapse</a:t>
            </a:r>
            <a:endParaRPr lang="en-US"/>
          </a:p>
        </p:txBody>
      </p:sp>
      <p:sp>
        <p:nvSpPr>
          <p:cNvPr id="200731" name="Rectangle 27"/>
          <p:cNvSpPr>
            <a:spLocks noChangeArrowheads="1"/>
          </p:cNvSpPr>
          <p:nvPr/>
        </p:nvSpPr>
        <p:spPr bwMode="auto">
          <a:xfrm>
            <a:off x="4775200" y="6335714"/>
            <a:ext cx="238848" cy="200055"/>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pPr>
            <a:r>
              <a:rPr lang="en-US" sz="1300">
                <a:solidFill>
                  <a:srgbClr val="231F20"/>
                </a:solidFill>
                <a:latin typeface="Arial Black" charset="0"/>
              </a:rPr>
              <a:t>(c)</a:t>
            </a:r>
            <a:endParaRPr lang="en-US">
              <a:latin typeface="Arial Black" charset="0"/>
            </a:endParaRPr>
          </a:p>
        </p:txBody>
      </p:sp>
      <p:sp>
        <p:nvSpPr>
          <p:cNvPr id="200732" name="Freeform 28"/>
          <p:cNvSpPr>
            <a:spLocks/>
          </p:cNvSpPr>
          <p:nvPr/>
        </p:nvSpPr>
        <p:spPr bwMode="auto">
          <a:xfrm>
            <a:off x="5489576" y="2347914"/>
            <a:ext cx="73025" cy="79375"/>
          </a:xfrm>
          <a:custGeom>
            <a:avLst/>
            <a:gdLst/>
            <a:ahLst/>
            <a:cxnLst>
              <a:cxn ang="0">
                <a:pos x="0" y="0"/>
              </a:cxn>
              <a:cxn ang="0">
                <a:pos x="46" y="0"/>
              </a:cxn>
              <a:cxn ang="0">
                <a:pos x="46" y="50"/>
              </a:cxn>
              <a:cxn ang="0">
                <a:pos x="0" y="50"/>
              </a:cxn>
            </a:cxnLst>
            <a:rect l="0" t="0" r="r" b="b"/>
            <a:pathLst>
              <a:path w="46" h="50">
                <a:moveTo>
                  <a:pt x="0" y="0"/>
                </a:moveTo>
                <a:lnTo>
                  <a:pt x="46" y="0"/>
                </a:lnTo>
                <a:lnTo>
                  <a:pt x="46" y="50"/>
                </a:lnTo>
                <a:lnTo>
                  <a:pt x="0" y="50"/>
                </a:lnTo>
              </a:path>
            </a:pathLst>
          </a:custGeom>
          <a:noFill/>
          <a:ln w="9525">
            <a:solidFill>
              <a:schemeClr val="tx1"/>
            </a:solidFill>
            <a:round/>
            <a:headEnd/>
            <a:tailEnd/>
          </a:ln>
          <a:effectLst/>
        </p:spPr>
        <p:txBody>
          <a:bodyPr wrap="none" anchor="ctr">
            <a:prstTxWarp prst="textNoShape">
              <a:avLst/>
            </a:prstTxWarp>
          </a:bodyPr>
          <a:lstStyle/>
          <a:p>
            <a:endParaRPr lang="en-US"/>
          </a:p>
        </p:txBody>
      </p:sp>
      <p:sp>
        <p:nvSpPr>
          <p:cNvPr id="2" name="Title 1"/>
          <p:cNvSpPr>
            <a:spLocks noGrp="1"/>
          </p:cNvSpPr>
          <p:nvPr>
            <p:ph type="title"/>
          </p:nvPr>
        </p:nvSpPr>
        <p:spPr/>
        <p:txBody>
          <a:bodyPr/>
          <a:lstStyle/>
          <a:p>
            <a:endParaRPr lang="en-US"/>
          </a:p>
        </p:txBody>
      </p:sp>
      <p:sp>
        <p:nvSpPr>
          <p:cNvPr id="23" name="Rectangle 26"/>
          <p:cNvSpPr txBox="1">
            <a:spLocks noChangeArrowheads="1"/>
          </p:cNvSpPr>
          <p:nvPr/>
        </p:nvSpPr>
        <p:spPr>
          <a:xfrm rot="16200000">
            <a:off x="-4517997" y="7833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Somatosensory Receptors</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Freeform: Shape 7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392" name="Rectangle 8"/>
          <p:cNvSpPr>
            <a:spLocks noGrp="1" noChangeArrowheads="1"/>
          </p:cNvSpPr>
          <p:nvPr>
            <p:ph type="title"/>
          </p:nvPr>
        </p:nvSpPr>
        <p:spPr>
          <a:xfrm>
            <a:off x="863029" y="1012004"/>
            <a:ext cx="3416158" cy="4795408"/>
          </a:xfrm>
        </p:spPr>
        <p:txBody>
          <a:bodyPr>
            <a:normAutofit/>
          </a:bodyPr>
          <a:lstStyle/>
          <a:p>
            <a:r>
              <a:rPr lang="en-US">
                <a:solidFill>
                  <a:srgbClr val="FFFFFF"/>
                </a:solidFill>
              </a:rPr>
              <a:t>Sensory Transduction</a:t>
            </a:r>
          </a:p>
        </p:txBody>
      </p:sp>
      <p:graphicFrame>
        <p:nvGraphicFramePr>
          <p:cNvPr id="144395" name="Rectangle 9">
            <a:extLst>
              <a:ext uri="{FF2B5EF4-FFF2-40B4-BE49-F238E27FC236}">
                <a16:creationId xmlns:a16="http://schemas.microsoft.com/office/drawing/2014/main" id="{C63E9956-0E12-4011-8678-7FFD47BB6196}"/>
              </a:ext>
            </a:extLst>
          </p:cNvPr>
          <p:cNvGraphicFramePr/>
          <p:nvPr>
            <p:extLst>
              <p:ext uri="{D42A27DB-BD31-4B8C-83A1-F6EECF244321}">
                <p14:modId xmlns:p14="http://schemas.microsoft.com/office/powerpoint/2010/main" val="231075612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11" name="Picture 15" descr="figure_10_04-jLE"/>
          <p:cNvPicPr>
            <a:picLocks noChangeAspect="1" noChangeArrowheads="1"/>
          </p:cNvPicPr>
          <p:nvPr/>
        </p:nvPicPr>
        <p:blipFill>
          <a:blip r:embed="rId3"/>
          <a:srcRect/>
          <a:stretch>
            <a:fillRect/>
          </a:stretch>
        </p:blipFill>
        <p:spPr bwMode="auto">
          <a:xfrm>
            <a:off x="1979614" y="671514"/>
            <a:ext cx="8231187" cy="6034087"/>
          </a:xfrm>
          <a:prstGeom prst="rect">
            <a:avLst/>
          </a:prstGeom>
          <a:noFill/>
        </p:spPr>
      </p:pic>
      <p:sp>
        <p:nvSpPr>
          <p:cNvPr id="208908" name="Rectangle 12"/>
          <p:cNvSpPr>
            <a:spLocks noGrp="1" noChangeArrowheads="1"/>
          </p:cNvSpPr>
          <p:nvPr>
            <p:ph type="title"/>
          </p:nvPr>
        </p:nvSpPr>
        <p:spPr>
          <a:xfrm>
            <a:off x="410369" y="21432"/>
            <a:ext cx="10515600" cy="1325563"/>
          </a:xfrm>
        </p:spPr>
        <p:txBody>
          <a:bodyPr/>
          <a:lstStyle/>
          <a:p>
            <a:r>
              <a:rPr lang="en-US" dirty="0"/>
              <a:t>Sensory Pathways</a:t>
            </a:r>
          </a:p>
        </p:txBody>
      </p:sp>
      <p:sp>
        <p:nvSpPr>
          <p:cNvPr id="208910" name="Rectangle 14"/>
          <p:cNvSpPr>
            <a:spLocks noChangeArrowheads="1"/>
          </p:cNvSpPr>
          <p:nvPr/>
        </p:nvSpPr>
        <p:spPr bwMode="auto">
          <a:xfrm>
            <a:off x="9658587" y="6550026"/>
            <a:ext cx="1006238" cy="307777"/>
          </a:xfrm>
          <a:prstGeom prst="rect">
            <a:avLst/>
          </a:prstGeom>
          <a:noFill/>
          <a:ln w="9525">
            <a:noFill/>
            <a:miter lim="800000"/>
            <a:headEnd/>
            <a:tailEnd/>
          </a:ln>
          <a:effectLst/>
        </p:spPr>
        <p:txBody>
          <a:bodyPr wrap="none">
            <a:prstTxWarp prst="textNoShape">
              <a:avLst/>
            </a:prstTxWarp>
            <a:spAutoFit/>
          </a:bodyPr>
          <a:lstStyle/>
          <a:p>
            <a:pPr algn="r" eaLnBrk="0" hangingPunct="0">
              <a:lnSpc>
                <a:spcPct val="100000"/>
              </a:lnSpc>
            </a:pPr>
            <a:r>
              <a:rPr lang="en-US" sz="1400"/>
              <a:t>Figure 10-4</a:t>
            </a:r>
          </a:p>
        </p:txBody>
      </p:sp>
      <p:sp>
        <p:nvSpPr>
          <p:cNvPr id="208912" name="Oval 16"/>
          <p:cNvSpPr>
            <a:spLocks noChangeArrowheads="1"/>
          </p:cNvSpPr>
          <p:nvPr/>
        </p:nvSpPr>
        <p:spPr bwMode="auto">
          <a:xfrm>
            <a:off x="8569325" y="4740275"/>
            <a:ext cx="192088" cy="192088"/>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3</a:t>
            </a:r>
            <a:endParaRPr lang="en-US">
              <a:latin typeface="Arial Black" charset="0"/>
            </a:endParaRPr>
          </a:p>
        </p:txBody>
      </p:sp>
      <p:sp>
        <p:nvSpPr>
          <p:cNvPr id="208913" name="Oval 17"/>
          <p:cNvSpPr>
            <a:spLocks noChangeArrowheads="1"/>
          </p:cNvSpPr>
          <p:nvPr/>
        </p:nvSpPr>
        <p:spPr bwMode="auto">
          <a:xfrm>
            <a:off x="6775450" y="3614739"/>
            <a:ext cx="192088" cy="192087"/>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2</a:t>
            </a:r>
            <a:endParaRPr lang="en-US">
              <a:latin typeface="Arial Black" charset="0"/>
            </a:endParaRPr>
          </a:p>
        </p:txBody>
      </p:sp>
      <p:sp>
        <p:nvSpPr>
          <p:cNvPr id="208914" name="Oval 18"/>
          <p:cNvSpPr>
            <a:spLocks noChangeArrowheads="1"/>
          </p:cNvSpPr>
          <p:nvPr/>
        </p:nvSpPr>
        <p:spPr bwMode="auto">
          <a:xfrm>
            <a:off x="5768975" y="3860800"/>
            <a:ext cx="192088" cy="192088"/>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1</a:t>
            </a:r>
            <a:endParaRPr lang="en-US">
              <a:latin typeface="Arial Black" charset="0"/>
            </a:endParaRPr>
          </a:p>
        </p:txBody>
      </p:sp>
      <p:sp>
        <p:nvSpPr>
          <p:cNvPr id="208915" name="Oval 19"/>
          <p:cNvSpPr>
            <a:spLocks noChangeArrowheads="1"/>
          </p:cNvSpPr>
          <p:nvPr/>
        </p:nvSpPr>
        <p:spPr bwMode="auto">
          <a:xfrm>
            <a:off x="1978025" y="2949575"/>
            <a:ext cx="192088" cy="192088"/>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1</a:t>
            </a:r>
            <a:endParaRPr lang="en-US">
              <a:latin typeface="Arial Black" charset="0"/>
            </a:endParaRPr>
          </a:p>
        </p:txBody>
      </p:sp>
      <p:sp>
        <p:nvSpPr>
          <p:cNvPr id="208916" name="Oval 20"/>
          <p:cNvSpPr>
            <a:spLocks noChangeArrowheads="1"/>
          </p:cNvSpPr>
          <p:nvPr/>
        </p:nvSpPr>
        <p:spPr bwMode="auto">
          <a:xfrm>
            <a:off x="1978025" y="3860800"/>
            <a:ext cx="192088" cy="192088"/>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2</a:t>
            </a:r>
            <a:endParaRPr lang="en-US">
              <a:latin typeface="Arial Black" charset="0"/>
            </a:endParaRPr>
          </a:p>
        </p:txBody>
      </p:sp>
      <p:sp>
        <p:nvSpPr>
          <p:cNvPr id="208917" name="Oval 21"/>
          <p:cNvSpPr>
            <a:spLocks noChangeArrowheads="1"/>
          </p:cNvSpPr>
          <p:nvPr/>
        </p:nvSpPr>
        <p:spPr bwMode="auto">
          <a:xfrm>
            <a:off x="1978025" y="4781550"/>
            <a:ext cx="192088" cy="192088"/>
          </a:xfrm>
          <a:prstGeom prst="ellipse">
            <a:avLst/>
          </a:prstGeom>
          <a:solidFill>
            <a:srgbClr val="008E77"/>
          </a:solidFill>
          <a:ln w="9525">
            <a:noFill/>
            <a:round/>
            <a:headEnd/>
            <a:tailEnd/>
          </a:ln>
          <a:effectLst/>
        </p:spPr>
        <p:txBody>
          <a:bodyPr wrap="none" anchor="ctr">
            <a:prstTxWarp prst="textNoShape">
              <a:avLst/>
            </a:prstTxWarp>
          </a:bodyPr>
          <a:lstStyle/>
          <a:p>
            <a:pPr algn="ctr">
              <a:lnSpc>
                <a:spcPct val="100000"/>
              </a:lnSpc>
            </a:pPr>
            <a:r>
              <a:rPr lang="en-US" sz="1000">
                <a:solidFill>
                  <a:srgbClr val="FFFFFF"/>
                </a:solidFill>
                <a:latin typeface="Arial Black" charset="0"/>
              </a:rPr>
              <a:t>3</a:t>
            </a:r>
            <a:endParaRPr lang="en-US">
              <a:latin typeface="Arial Black" charset="0"/>
            </a:endParaRPr>
          </a:p>
        </p:txBody>
      </p:sp>
      <p:sp>
        <p:nvSpPr>
          <p:cNvPr id="208918" name="Freeform 22"/>
          <p:cNvSpPr>
            <a:spLocks/>
          </p:cNvSpPr>
          <p:nvPr/>
        </p:nvSpPr>
        <p:spPr bwMode="auto">
          <a:xfrm>
            <a:off x="6684964" y="3009900"/>
            <a:ext cx="396875" cy="865188"/>
          </a:xfrm>
          <a:custGeom>
            <a:avLst/>
            <a:gdLst/>
            <a:ahLst/>
            <a:cxnLst>
              <a:cxn ang="0">
                <a:pos x="0" y="545"/>
              </a:cxn>
              <a:cxn ang="0">
                <a:pos x="0" y="388"/>
              </a:cxn>
              <a:cxn ang="0">
                <a:pos x="250" y="0"/>
              </a:cxn>
            </a:cxnLst>
            <a:rect l="0" t="0" r="r" b="b"/>
            <a:pathLst>
              <a:path w="250" h="545">
                <a:moveTo>
                  <a:pt x="0" y="545"/>
                </a:moveTo>
                <a:lnTo>
                  <a:pt x="0" y="388"/>
                </a:lnTo>
                <a:lnTo>
                  <a:pt x="250"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19" name="Freeform 23"/>
          <p:cNvSpPr>
            <a:spLocks/>
          </p:cNvSpPr>
          <p:nvPr/>
        </p:nvSpPr>
        <p:spPr bwMode="auto">
          <a:xfrm>
            <a:off x="7062789" y="2994025"/>
            <a:ext cx="34925" cy="31750"/>
          </a:xfrm>
          <a:custGeom>
            <a:avLst/>
            <a:gdLst/>
            <a:ahLst/>
            <a:cxnLst>
              <a:cxn ang="0">
                <a:pos x="0" y="10"/>
              </a:cxn>
              <a:cxn ang="0">
                <a:pos x="2" y="14"/>
              </a:cxn>
              <a:cxn ang="0">
                <a:pos x="4" y="18"/>
              </a:cxn>
              <a:cxn ang="0">
                <a:pos x="8" y="20"/>
              </a:cxn>
              <a:cxn ang="0">
                <a:pos x="12" y="20"/>
              </a:cxn>
              <a:cxn ang="0">
                <a:pos x="16" y="20"/>
              </a:cxn>
              <a:cxn ang="0">
                <a:pos x="18" y="18"/>
              </a:cxn>
              <a:cxn ang="0">
                <a:pos x="20" y="14"/>
              </a:cxn>
              <a:cxn ang="0">
                <a:pos x="22" y="10"/>
              </a:cxn>
              <a:cxn ang="0">
                <a:pos x="20" y="6"/>
              </a:cxn>
              <a:cxn ang="0">
                <a:pos x="18" y="2"/>
              </a:cxn>
              <a:cxn ang="0">
                <a:pos x="16" y="0"/>
              </a:cxn>
              <a:cxn ang="0">
                <a:pos x="12" y="0"/>
              </a:cxn>
              <a:cxn ang="0">
                <a:pos x="8" y="0"/>
              </a:cxn>
              <a:cxn ang="0">
                <a:pos x="4" y="2"/>
              </a:cxn>
              <a:cxn ang="0">
                <a:pos x="2" y="6"/>
              </a:cxn>
              <a:cxn ang="0">
                <a:pos x="2" y="10"/>
              </a:cxn>
              <a:cxn ang="0">
                <a:pos x="0" y="10"/>
              </a:cxn>
            </a:cxnLst>
            <a:rect l="0" t="0" r="r" b="b"/>
            <a:pathLst>
              <a:path w="22" h="20">
                <a:moveTo>
                  <a:pt x="0" y="10"/>
                </a:moveTo>
                <a:lnTo>
                  <a:pt x="2" y="14"/>
                </a:lnTo>
                <a:lnTo>
                  <a:pt x="4" y="18"/>
                </a:lnTo>
                <a:lnTo>
                  <a:pt x="8" y="20"/>
                </a:lnTo>
                <a:lnTo>
                  <a:pt x="12" y="20"/>
                </a:lnTo>
                <a:lnTo>
                  <a:pt x="16" y="20"/>
                </a:lnTo>
                <a:lnTo>
                  <a:pt x="18" y="18"/>
                </a:lnTo>
                <a:lnTo>
                  <a:pt x="20" y="14"/>
                </a:lnTo>
                <a:lnTo>
                  <a:pt x="22" y="10"/>
                </a:lnTo>
                <a:lnTo>
                  <a:pt x="20" y="6"/>
                </a:lnTo>
                <a:lnTo>
                  <a:pt x="18" y="2"/>
                </a:lnTo>
                <a:lnTo>
                  <a:pt x="16" y="0"/>
                </a:lnTo>
                <a:lnTo>
                  <a:pt x="12" y="0"/>
                </a:lnTo>
                <a:lnTo>
                  <a:pt x="8" y="0"/>
                </a:lnTo>
                <a:lnTo>
                  <a:pt x="4" y="2"/>
                </a:lnTo>
                <a:lnTo>
                  <a:pt x="2" y="6"/>
                </a:lnTo>
                <a:lnTo>
                  <a:pt x="2" y="10"/>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8920" name="Freeform 24"/>
          <p:cNvSpPr>
            <a:spLocks/>
          </p:cNvSpPr>
          <p:nvPr/>
        </p:nvSpPr>
        <p:spPr bwMode="auto">
          <a:xfrm>
            <a:off x="7494589" y="3910013"/>
            <a:ext cx="1587" cy="412750"/>
          </a:xfrm>
          <a:custGeom>
            <a:avLst/>
            <a:gdLst/>
            <a:ahLst/>
            <a:cxnLst>
              <a:cxn ang="0">
                <a:pos x="0" y="260"/>
              </a:cxn>
              <a:cxn ang="0">
                <a:pos x="0" y="0"/>
              </a:cxn>
              <a:cxn ang="0">
                <a:pos x="0" y="260"/>
              </a:cxn>
            </a:cxnLst>
            <a:rect l="0" t="0" r="r" b="b"/>
            <a:pathLst>
              <a:path h="260">
                <a:moveTo>
                  <a:pt x="0" y="260"/>
                </a:moveTo>
                <a:lnTo>
                  <a:pt x="0" y="0"/>
                </a:lnTo>
                <a:lnTo>
                  <a:pt x="0" y="260"/>
                </a:lnTo>
                <a:close/>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21" name="Freeform 25"/>
          <p:cNvSpPr>
            <a:spLocks/>
          </p:cNvSpPr>
          <p:nvPr/>
        </p:nvSpPr>
        <p:spPr bwMode="auto">
          <a:xfrm>
            <a:off x="7481888" y="3900489"/>
            <a:ext cx="31750" cy="34925"/>
          </a:xfrm>
          <a:custGeom>
            <a:avLst/>
            <a:gdLst/>
            <a:ahLst/>
            <a:cxnLst>
              <a:cxn ang="0">
                <a:pos x="0" y="12"/>
              </a:cxn>
              <a:cxn ang="0">
                <a:pos x="0" y="16"/>
              </a:cxn>
              <a:cxn ang="0">
                <a:pos x="2" y="18"/>
              </a:cxn>
              <a:cxn ang="0">
                <a:pos x="6" y="20"/>
              </a:cxn>
              <a:cxn ang="0">
                <a:pos x="10" y="22"/>
              </a:cxn>
              <a:cxn ang="0">
                <a:pos x="14" y="20"/>
              </a:cxn>
              <a:cxn ang="0">
                <a:pos x="16" y="18"/>
              </a:cxn>
              <a:cxn ang="0">
                <a:pos x="20" y="16"/>
              </a:cxn>
              <a:cxn ang="0">
                <a:pos x="20" y="12"/>
              </a:cxn>
              <a:cxn ang="0">
                <a:pos x="20" y="8"/>
              </a:cxn>
              <a:cxn ang="0">
                <a:pos x="16" y="4"/>
              </a:cxn>
              <a:cxn ang="0">
                <a:pos x="14" y="2"/>
              </a:cxn>
              <a:cxn ang="0">
                <a:pos x="10" y="0"/>
              </a:cxn>
              <a:cxn ang="0">
                <a:pos x="6" y="2"/>
              </a:cxn>
              <a:cxn ang="0">
                <a:pos x="2" y="4"/>
              </a:cxn>
              <a:cxn ang="0">
                <a:pos x="0" y="8"/>
              </a:cxn>
              <a:cxn ang="0">
                <a:pos x="0" y="10"/>
              </a:cxn>
              <a:cxn ang="0">
                <a:pos x="0" y="12"/>
              </a:cxn>
            </a:cxnLst>
            <a:rect l="0" t="0" r="r" b="b"/>
            <a:pathLst>
              <a:path w="20" h="22">
                <a:moveTo>
                  <a:pt x="0" y="12"/>
                </a:moveTo>
                <a:lnTo>
                  <a:pt x="0" y="16"/>
                </a:lnTo>
                <a:lnTo>
                  <a:pt x="2" y="18"/>
                </a:lnTo>
                <a:lnTo>
                  <a:pt x="6" y="20"/>
                </a:lnTo>
                <a:lnTo>
                  <a:pt x="10" y="22"/>
                </a:lnTo>
                <a:lnTo>
                  <a:pt x="14" y="20"/>
                </a:lnTo>
                <a:lnTo>
                  <a:pt x="16" y="18"/>
                </a:lnTo>
                <a:lnTo>
                  <a:pt x="20" y="16"/>
                </a:lnTo>
                <a:lnTo>
                  <a:pt x="20" y="12"/>
                </a:lnTo>
                <a:lnTo>
                  <a:pt x="20" y="8"/>
                </a:lnTo>
                <a:lnTo>
                  <a:pt x="16" y="4"/>
                </a:lnTo>
                <a:lnTo>
                  <a:pt x="14" y="2"/>
                </a:lnTo>
                <a:lnTo>
                  <a:pt x="10" y="0"/>
                </a:lnTo>
                <a:lnTo>
                  <a:pt x="6" y="2"/>
                </a:lnTo>
                <a:lnTo>
                  <a:pt x="2" y="4"/>
                </a:lnTo>
                <a:lnTo>
                  <a:pt x="0" y="8"/>
                </a:lnTo>
                <a:lnTo>
                  <a:pt x="0" y="10"/>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208922" name="Freeform 26"/>
          <p:cNvSpPr>
            <a:spLocks/>
          </p:cNvSpPr>
          <p:nvPr/>
        </p:nvSpPr>
        <p:spPr bwMode="auto">
          <a:xfrm>
            <a:off x="4502151" y="1943101"/>
            <a:ext cx="1520825" cy="936625"/>
          </a:xfrm>
          <a:custGeom>
            <a:avLst/>
            <a:gdLst/>
            <a:ahLst/>
            <a:cxnLst>
              <a:cxn ang="0">
                <a:pos x="958" y="590"/>
              </a:cxn>
              <a:cxn ang="0">
                <a:pos x="214" y="0"/>
              </a:cxn>
              <a:cxn ang="0">
                <a:pos x="0" y="0"/>
              </a:cxn>
            </a:cxnLst>
            <a:rect l="0" t="0" r="r" b="b"/>
            <a:pathLst>
              <a:path w="958" h="590">
                <a:moveTo>
                  <a:pt x="958" y="590"/>
                </a:moveTo>
                <a:lnTo>
                  <a:pt x="214" y="0"/>
                </a:lnTo>
                <a:lnTo>
                  <a:pt x="0"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23" name="Freeform 27"/>
          <p:cNvSpPr>
            <a:spLocks/>
          </p:cNvSpPr>
          <p:nvPr/>
        </p:nvSpPr>
        <p:spPr bwMode="auto">
          <a:xfrm>
            <a:off x="6007100" y="2863850"/>
            <a:ext cx="31750" cy="31750"/>
          </a:xfrm>
          <a:custGeom>
            <a:avLst/>
            <a:gdLst/>
            <a:ahLst/>
            <a:cxnLst>
              <a:cxn ang="0">
                <a:pos x="0" y="10"/>
              </a:cxn>
              <a:cxn ang="0">
                <a:pos x="0" y="14"/>
              </a:cxn>
              <a:cxn ang="0">
                <a:pos x="2" y="16"/>
              </a:cxn>
              <a:cxn ang="0">
                <a:pos x="6" y="18"/>
              </a:cxn>
              <a:cxn ang="0">
                <a:pos x="10" y="20"/>
              </a:cxn>
              <a:cxn ang="0">
                <a:pos x="14" y="18"/>
              </a:cxn>
              <a:cxn ang="0">
                <a:pos x="18" y="16"/>
              </a:cxn>
              <a:cxn ang="0">
                <a:pos x="20" y="14"/>
              </a:cxn>
              <a:cxn ang="0">
                <a:pos x="20" y="10"/>
              </a:cxn>
              <a:cxn ang="0">
                <a:pos x="20" y="6"/>
              </a:cxn>
              <a:cxn ang="0">
                <a:pos x="18"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6"/>
                </a:lnTo>
                <a:lnTo>
                  <a:pt x="6" y="18"/>
                </a:lnTo>
                <a:lnTo>
                  <a:pt x="10" y="20"/>
                </a:lnTo>
                <a:lnTo>
                  <a:pt x="14" y="18"/>
                </a:lnTo>
                <a:lnTo>
                  <a:pt x="18" y="16"/>
                </a:lnTo>
                <a:lnTo>
                  <a:pt x="20" y="14"/>
                </a:lnTo>
                <a:lnTo>
                  <a:pt x="20" y="10"/>
                </a:lnTo>
                <a:lnTo>
                  <a:pt x="20" y="6"/>
                </a:lnTo>
                <a:lnTo>
                  <a:pt x="18"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8924" name="Freeform 28"/>
          <p:cNvSpPr>
            <a:spLocks/>
          </p:cNvSpPr>
          <p:nvPr/>
        </p:nvSpPr>
        <p:spPr bwMode="auto">
          <a:xfrm>
            <a:off x="4502151" y="2298701"/>
            <a:ext cx="1343025" cy="815975"/>
          </a:xfrm>
          <a:custGeom>
            <a:avLst/>
            <a:gdLst/>
            <a:ahLst/>
            <a:cxnLst>
              <a:cxn ang="0">
                <a:pos x="846" y="514"/>
              </a:cxn>
              <a:cxn ang="0">
                <a:pos x="202" y="0"/>
              </a:cxn>
              <a:cxn ang="0">
                <a:pos x="0" y="0"/>
              </a:cxn>
            </a:cxnLst>
            <a:rect l="0" t="0" r="r" b="b"/>
            <a:pathLst>
              <a:path w="846" h="514">
                <a:moveTo>
                  <a:pt x="846" y="514"/>
                </a:moveTo>
                <a:lnTo>
                  <a:pt x="202" y="0"/>
                </a:lnTo>
                <a:lnTo>
                  <a:pt x="0"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25" name="Freeform 29"/>
          <p:cNvSpPr>
            <a:spLocks/>
          </p:cNvSpPr>
          <p:nvPr/>
        </p:nvSpPr>
        <p:spPr bwMode="auto">
          <a:xfrm>
            <a:off x="5829300" y="3098801"/>
            <a:ext cx="31750" cy="34925"/>
          </a:xfrm>
          <a:custGeom>
            <a:avLst/>
            <a:gdLst/>
            <a:ahLst/>
            <a:cxnLst>
              <a:cxn ang="0">
                <a:pos x="0" y="10"/>
              </a:cxn>
              <a:cxn ang="0">
                <a:pos x="0" y="14"/>
              </a:cxn>
              <a:cxn ang="0">
                <a:pos x="4" y="18"/>
              </a:cxn>
              <a:cxn ang="0">
                <a:pos x="6" y="20"/>
              </a:cxn>
              <a:cxn ang="0">
                <a:pos x="10" y="22"/>
              </a:cxn>
              <a:cxn ang="0">
                <a:pos x="14" y="20"/>
              </a:cxn>
              <a:cxn ang="0">
                <a:pos x="18" y="18"/>
              </a:cxn>
              <a:cxn ang="0">
                <a:pos x="20" y="14"/>
              </a:cxn>
              <a:cxn ang="0">
                <a:pos x="20" y="10"/>
              </a:cxn>
              <a:cxn ang="0">
                <a:pos x="20" y="6"/>
              </a:cxn>
              <a:cxn ang="0">
                <a:pos x="18" y="4"/>
              </a:cxn>
              <a:cxn ang="0">
                <a:pos x="14" y="2"/>
              </a:cxn>
              <a:cxn ang="0">
                <a:pos x="10" y="0"/>
              </a:cxn>
              <a:cxn ang="0">
                <a:pos x="6" y="2"/>
              </a:cxn>
              <a:cxn ang="0">
                <a:pos x="4" y="4"/>
              </a:cxn>
              <a:cxn ang="0">
                <a:pos x="0" y="6"/>
              </a:cxn>
              <a:cxn ang="0">
                <a:pos x="0" y="8"/>
              </a:cxn>
              <a:cxn ang="0">
                <a:pos x="0" y="10"/>
              </a:cxn>
            </a:cxnLst>
            <a:rect l="0" t="0" r="r" b="b"/>
            <a:pathLst>
              <a:path w="20" h="22">
                <a:moveTo>
                  <a:pt x="0" y="10"/>
                </a:moveTo>
                <a:lnTo>
                  <a:pt x="0" y="14"/>
                </a:lnTo>
                <a:lnTo>
                  <a:pt x="4" y="18"/>
                </a:lnTo>
                <a:lnTo>
                  <a:pt x="6" y="20"/>
                </a:lnTo>
                <a:lnTo>
                  <a:pt x="10" y="22"/>
                </a:lnTo>
                <a:lnTo>
                  <a:pt x="14" y="20"/>
                </a:lnTo>
                <a:lnTo>
                  <a:pt x="18" y="18"/>
                </a:lnTo>
                <a:lnTo>
                  <a:pt x="20" y="14"/>
                </a:lnTo>
                <a:lnTo>
                  <a:pt x="20" y="10"/>
                </a:lnTo>
                <a:lnTo>
                  <a:pt x="20" y="6"/>
                </a:lnTo>
                <a:lnTo>
                  <a:pt x="18" y="4"/>
                </a:lnTo>
                <a:lnTo>
                  <a:pt x="14" y="2"/>
                </a:lnTo>
                <a:lnTo>
                  <a:pt x="10" y="0"/>
                </a:lnTo>
                <a:lnTo>
                  <a:pt x="6" y="2"/>
                </a:lnTo>
                <a:lnTo>
                  <a:pt x="4" y="4"/>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8926" name="Freeform 30"/>
          <p:cNvSpPr>
            <a:spLocks/>
          </p:cNvSpPr>
          <p:nvPr/>
        </p:nvSpPr>
        <p:spPr bwMode="auto">
          <a:xfrm>
            <a:off x="7729538" y="2327276"/>
            <a:ext cx="31750" cy="34925"/>
          </a:xfrm>
          <a:custGeom>
            <a:avLst/>
            <a:gdLst/>
            <a:ahLst/>
            <a:cxnLst>
              <a:cxn ang="0">
                <a:pos x="0" y="12"/>
              </a:cxn>
              <a:cxn ang="0">
                <a:pos x="0" y="16"/>
              </a:cxn>
              <a:cxn ang="0">
                <a:pos x="2" y="18"/>
              </a:cxn>
              <a:cxn ang="0">
                <a:pos x="6" y="20"/>
              </a:cxn>
              <a:cxn ang="0">
                <a:pos x="10" y="22"/>
              </a:cxn>
              <a:cxn ang="0">
                <a:pos x="14" y="20"/>
              </a:cxn>
              <a:cxn ang="0">
                <a:pos x="18" y="18"/>
              </a:cxn>
              <a:cxn ang="0">
                <a:pos x="20" y="16"/>
              </a:cxn>
              <a:cxn ang="0">
                <a:pos x="20" y="12"/>
              </a:cxn>
              <a:cxn ang="0">
                <a:pos x="20" y="8"/>
              </a:cxn>
              <a:cxn ang="0">
                <a:pos x="18" y="4"/>
              </a:cxn>
              <a:cxn ang="0">
                <a:pos x="14" y="2"/>
              </a:cxn>
              <a:cxn ang="0">
                <a:pos x="10" y="0"/>
              </a:cxn>
              <a:cxn ang="0">
                <a:pos x="6" y="2"/>
              </a:cxn>
              <a:cxn ang="0">
                <a:pos x="2" y="4"/>
              </a:cxn>
              <a:cxn ang="0">
                <a:pos x="0" y="8"/>
              </a:cxn>
              <a:cxn ang="0">
                <a:pos x="0" y="10"/>
              </a:cxn>
              <a:cxn ang="0">
                <a:pos x="0" y="12"/>
              </a:cxn>
            </a:cxnLst>
            <a:rect l="0" t="0" r="r" b="b"/>
            <a:pathLst>
              <a:path w="20" h="22">
                <a:moveTo>
                  <a:pt x="0" y="12"/>
                </a:moveTo>
                <a:lnTo>
                  <a:pt x="0" y="16"/>
                </a:lnTo>
                <a:lnTo>
                  <a:pt x="2" y="18"/>
                </a:lnTo>
                <a:lnTo>
                  <a:pt x="6" y="20"/>
                </a:lnTo>
                <a:lnTo>
                  <a:pt x="10" y="22"/>
                </a:lnTo>
                <a:lnTo>
                  <a:pt x="14" y="20"/>
                </a:lnTo>
                <a:lnTo>
                  <a:pt x="18" y="18"/>
                </a:lnTo>
                <a:lnTo>
                  <a:pt x="20" y="16"/>
                </a:lnTo>
                <a:lnTo>
                  <a:pt x="20" y="12"/>
                </a:lnTo>
                <a:lnTo>
                  <a:pt x="20" y="8"/>
                </a:lnTo>
                <a:lnTo>
                  <a:pt x="18" y="4"/>
                </a:lnTo>
                <a:lnTo>
                  <a:pt x="14" y="2"/>
                </a:lnTo>
                <a:lnTo>
                  <a:pt x="10" y="0"/>
                </a:lnTo>
                <a:lnTo>
                  <a:pt x="6" y="2"/>
                </a:lnTo>
                <a:lnTo>
                  <a:pt x="2" y="4"/>
                </a:lnTo>
                <a:lnTo>
                  <a:pt x="0" y="8"/>
                </a:lnTo>
                <a:lnTo>
                  <a:pt x="0" y="10"/>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208927" name="Freeform 31"/>
          <p:cNvSpPr>
            <a:spLocks/>
          </p:cNvSpPr>
          <p:nvPr/>
        </p:nvSpPr>
        <p:spPr bwMode="auto">
          <a:xfrm>
            <a:off x="9161464" y="2593975"/>
            <a:ext cx="333375" cy="127000"/>
          </a:xfrm>
          <a:custGeom>
            <a:avLst/>
            <a:gdLst/>
            <a:ahLst/>
            <a:cxnLst>
              <a:cxn ang="0">
                <a:pos x="210" y="80"/>
              </a:cxn>
              <a:cxn ang="0">
                <a:pos x="142" y="80"/>
              </a:cxn>
              <a:cxn ang="0">
                <a:pos x="0" y="0"/>
              </a:cxn>
            </a:cxnLst>
            <a:rect l="0" t="0" r="r" b="b"/>
            <a:pathLst>
              <a:path w="210" h="80">
                <a:moveTo>
                  <a:pt x="210" y="80"/>
                </a:moveTo>
                <a:lnTo>
                  <a:pt x="142" y="80"/>
                </a:lnTo>
                <a:lnTo>
                  <a:pt x="0"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28" name="Freeform 32"/>
          <p:cNvSpPr>
            <a:spLocks/>
          </p:cNvSpPr>
          <p:nvPr/>
        </p:nvSpPr>
        <p:spPr bwMode="auto">
          <a:xfrm>
            <a:off x="9145588" y="2578100"/>
            <a:ext cx="31750" cy="31750"/>
          </a:xfrm>
          <a:custGeom>
            <a:avLst/>
            <a:gdLst/>
            <a:ahLst/>
            <a:cxnLst>
              <a:cxn ang="0">
                <a:pos x="0" y="10"/>
              </a:cxn>
              <a:cxn ang="0">
                <a:pos x="0" y="14"/>
              </a:cxn>
              <a:cxn ang="0">
                <a:pos x="2" y="18"/>
              </a:cxn>
              <a:cxn ang="0">
                <a:pos x="6" y="20"/>
              </a:cxn>
              <a:cxn ang="0">
                <a:pos x="10" y="20"/>
              </a:cxn>
              <a:cxn ang="0">
                <a:pos x="14" y="20"/>
              </a:cxn>
              <a:cxn ang="0">
                <a:pos x="18" y="18"/>
              </a:cxn>
              <a:cxn ang="0">
                <a:pos x="20" y="14"/>
              </a:cxn>
              <a:cxn ang="0">
                <a:pos x="20" y="10"/>
              </a:cxn>
              <a:cxn ang="0">
                <a:pos x="20" y="6"/>
              </a:cxn>
              <a:cxn ang="0">
                <a:pos x="18" y="2"/>
              </a:cxn>
              <a:cxn ang="0">
                <a:pos x="14" y="0"/>
              </a:cxn>
              <a:cxn ang="0">
                <a:pos x="10" y="0"/>
              </a:cxn>
              <a:cxn ang="0">
                <a:pos x="6" y="0"/>
              </a:cxn>
              <a:cxn ang="0">
                <a:pos x="2" y="2"/>
              </a:cxn>
              <a:cxn ang="0">
                <a:pos x="0" y="6"/>
              </a:cxn>
              <a:cxn ang="0">
                <a:pos x="0" y="8"/>
              </a:cxn>
              <a:cxn ang="0">
                <a:pos x="0" y="10"/>
              </a:cxn>
            </a:cxnLst>
            <a:rect l="0" t="0" r="r" b="b"/>
            <a:pathLst>
              <a:path w="20" h="20">
                <a:moveTo>
                  <a:pt x="0" y="10"/>
                </a:moveTo>
                <a:lnTo>
                  <a:pt x="0" y="14"/>
                </a:lnTo>
                <a:lnTo>
                  <a:pt x="2" y="18"/>
                </a:lnTo>
                <a:lnTo>
                  <a:pt x="6" y="20"/>
                </a:lnTo>
                <a:lnTo>
                  <a:pt x="10" y="20"/>
                </a:lnTo>
                <a:lnTo>
                  <a:pt x="14" y="20"/>
                </a:lnTo>
                <a:lnTo>
                  <a:pt x="18" y="18"/>
                </a:lnTo>
                <a:lnTo>
                  <a:pt x="20" y="14"/>
                </a:lnTo>
                <a:lnTo>
                  <a:pt x="20" y="10"/>
                </a:lnTo>
                <a:lnTo>
                  <a:pt x="20" y="6"/>
                </a:lnTo>
                <a:lnTo>
                  <a:pt x="18" y="2"/>
                </a:lnTo>
                <a:lnTo>
                  <a:pt x="14" y="0"/>
                </a:lnTo>
                <a:lnTo>
                  <a:pt x="10" y="0"/>
                </a:lnTo>
                <a:lnTo>
                  <a:pt x="6" y="0"/>
                </a:lnTo>
                <a:lnTo>
                  <a:pt x="2" y="2"/>
                </a:lnTo>
                <a:lnTo>
                  <a:pt x="0" y="6"/>
                </a:lnTo>
                <a:lnTo>
                  <a:pt x="0" y="8"/>
                </a:lnTo>
                <a:lnTo>
                  <a:pt x="0" y="10"/>
                </a:lnTo>
                <a:close/>
              </a:path>
            </a:pathLst>
          </a:custGeom>
          <a:solidFill>
            <a:srgbClr val="231F20"/>
          </a:solidFill>
          <a:ln w="9525">
            <a:noFill/>
            <a:round/>
            <a:headEnd/>
            <a:tailEnd/>
          </a:ln>
        </p:spPr>
        <p:txBody>
          <a:bodyPr>
            <a:prstTxWarp prst="textNoShape">
              <a:avLst/>
            </a:prstTxWarp>
          </a:bodyPr>
          <a:lstStyle/>
          <a:p>
            <a:endParaRPr lang="en-US"/>
          </a:p>
        </p:txBody>
      </p:sp>
      <p:sp>
        <p:nvSpPr>
          <p:cNvPr id="208929" name="Line 33"/>
          <p:cNvSpPr>
            <a:spLocks noChangeShapeType="1"/>
          </p:cNvSpPr>
          <p:nvPr/>
        </p:nvSpPr>
        <p:spPr bwMode="auto">
          <a:xfrm flipH="1">
            <a:off x="7745414" y="2346325"/>
            <a:ext cx="1749425"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208930" name="Line 34"/>
          <p:cNvSpPr>
            <a:spLocks noChangeShapeType="1"/>
          </p:cNvSpPr>
          <p:nvPr/>
        </p:nvSpPr>
        <p:spPr bwMode="auto">
          <a:xfrm flipH="1">
            <a:off x="7529513" y="1127125"/>
            <a:ext cx="1619250" cy="1588"/>
          </a:xfrm>
          <a:prstGeom prst="line">
            <a:avLst/>
          </a:prstGeom>
          <a:noFill/>
          <a:ln w="9525">
            <a:solidFill>
              <a:srgbClr val="231F20"/>
            </a:solidFill>
            <a:round/>
            <a:headEnd/>
            <a:tailEnd/>
          </a:ln>
        </p:spPr>
        <p:txBody>
          <a:bodyPr>
            <a:prstTxWarp prst="textNoShape">
              <a:avLst/>
            </a:prstTxWarp>
          </a:bodyPr>
          <a:lstStyle/>
          <a:p>
            <a:endParaRPr lang="en-US"/>
          </a:p>
        </p:txBody>
      </p:sp>
      <p:sp>
        <p:nvSpPr>
          <p:cNvPr id="208931" name="Freeform 35"/>
          <p:cNvSpPr>
            <a:spLocks/>
          </p:cNvSpPr>
          <p:nvPr/>
        </p:nvSpPr>
        <p:spPr bwMode="auto">
          <a:xfrm>
            <a:off x="7513638" y="1108076"/>
            <a:ext cx="31750" cy="34925"/>
          </a:xfrm>
          <a:custGeom>
            <a:avLst/>
            <a:gdLst/>
            <a:ahLst/>
            <a:cxnLst>
              <a:cxn ang="0">
                <a:pos x="0" y="12"/>
              </a:cxn>
              <a:cxn ang="0">
                <a:pos x="0" y="16"/>
              </a:cxn>
              <a:cxn ang="0">
                <a:pos x="2" y="18"/>
              </a:cxn>
              <a:cxn ang="0">
                <a:pos x="6" y="20"/>
              </a:cxn>
              <a:cxn ang="0">
                <a:pos x="10" y="22"/>
              </a:cxn>
              <a:cxn ang="0">
                <a:pos x="14" y="20"/>
              </a:cxn>
              <a:cxn ang="0">
                <a:pos x="18" y="18"/>
              </a:cxn>
              <a:cxn ang="0">
                <a:pos x="20" y="16"/>
              </a:cxn>
              <a:cxn ang="0">
                <a:pos x="20" y="12"/>
              </a:cxn>
              <a:cxn ang="0">
                <a:pos x="20" y="8"/>
              </a:cxn>
              <a:cxn ang="0">
                <a:pos x="18" y="4"/>
              </a:cxn>
              <a:cxn ang="0">
                <a:pos x="14" y="2"/>
              </a:cxn>
              <a:cxn ang="0">
                <a:pos x="10" y="0"/>
              </a:cxn>
              <a:cxn ang="0">
                <a:pos x="6" y="2"/>
              </a:cxn>
              <a:cxn ang="0">
                <a:pos x="2" y="4"/>
              </a:cxn>
              <a:cxn ang="0">
                <a:pos x="0" y="8"/>
              </a:cxn>
              <a:cxn ang="0">
                <a:pos x="0" y="10"/>
              </a:cxn>
              <a:cxn ang="0">
                <a:pos x="0" y="12"/>
              </a:cxn>
            </a:cxnLst>
            <a:rect l="0" t="0" r="r" b="b"/>
            <a:pathLst>
              <a:path w="20" h="22">
                <a:moveTo>
                  <a:pt x="0" y="12"/>
                </a:moveTo>
                <a:lnTo>
                  <a:pt x="0" y="16"/>
                </a:lnTo>
                <a:lnTo>
                  <a:pt x="2" y="18"/>
                </a:lnTo>
                <a:lnTo>
                  <a:pt x="6" y="20"/>
                </a:lnTo>
                <a:lnTo>
                  <a:pt x="10" y="22"/>
                </a:lnTo>
                <a:lnTo>
                  <a:pt x="14" y="20"/>
                </a:lnTo>
                <a:lnTo>
                  <a:pt x="18" y="18"/>
                </a:lnTo>
                <a:lnTo>
                  <a:pt x="20" y="16"/>
                </a:lnTo>
                <a:lnTo>
                  <a:pt x="20" y="12"/>
                </a:lnTo>
                <a:lnTo>
                  <a:pt x="20" y="8"/>
                </a:lnTo>
                <a:lnTo>
                  <a:pt x="18" y="4"/>
                </a:lnTo>
                <a:lnTo>
                  <a:pt x="14" y="2"/>
                </a:lnTo>
                <a:lnTo>
                  <a:pt x="10" y="0"/>
                </a:lnTo>
                <a:lnTo>
                  <a:pt x="6" y="2"/>
                </a:lnTo>
                <a:lnTo>
                  <a:pt x="2" y="4"/>
                </a:lnTo>
                <a:lnTo>
                  <a:pt x="0" y="8"/>
                </a:lnTo>
                <a:lnTo>
                  <a:pt x="0" y="10"/>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208932" name="Freeform 36"/>
          <p:cNvSpPr>
            <a:spLocks/>
          </p:cNvSpPr>
          <p:nvPr/>
        </p:nvSpPr>
        <p:spPr bwMode="auto">
          <a:xfrm>
            <a:off x="4502150" y="1187451"/>
            <a:ext cx="2332038" cy="1177925"/>
          </a:xfrm>
          <a:custGeom>
            <a:avLst/>
            <a:gdLst/>
            <a:ahLst/>
            <a:cxnLst>
              <a:cxn ang="0">
                <a:pos x="1469" y="742"/>
              </a:cxn>
              <a:cxn ang="0">
                <a:pos x="512" y="0"/>
              </a:cxn>
              <a:cxn ang="0">
                <a:pos x="0" y="0"/>
              </a:cxn>
            </a:cxnLst>
            <a:rect l="0" t="0" r="r" b="b"/>
            <a:pathLst>
              <a:path w="1469" h="742">
                <a:moveTo>
                  <a:pt x="1469" y="742"/>
                </a:moveTo>
                <a:lnTo>
                  <a:pt x="512" y="0"/>
                </a:lnTo>
                <a:lnTo>
                  <a:pt x="0" y="0"/>
                </a:lnTo>
              </a:path>
            </a:pathLst>
          </a:custGeom>
          <a:noFill/>
          <a:ln w="9525">
            <a:solidFill>
              <a:srgbClr val="231F20"/>
            </a:solidFill>
            <a:prstDash val="solid"/>
            <a:round/>
            <a:headEnd/>
            <a:tailEnd/>
          </a:ln>
        </p:spPr>
        <p:txBody>
          <a:bodyPr>
            <a:prstTxWarp prst="textNoShape">
              <a:avLst/>
            </a:prstTxWarp>
          </a:bodyPr>
          <a:lstStyle/>
          <a:p>
            <a:endParaRPr lang="en-US"/>
          </a:p>
        </p:txBody>
      </p:sp>
      <p:sp>
        <p:nvSpPr>
          <p:cNvPr id="208933" name="Freeform 37"/>
          <p:cNvSpPr>
            <a:spLocks/>
          </p:cNvSpPr>
          <p:nvPr/>
        </p:nvSpPr>
        <p:spPr bwMode="auto">
          <a:xfrm>
            <a:off x="6818313" y="2346326"/>
            <a:ext cx="31750" cy="34925"/>
          </a:xfrm>
          <a:custGeom>
            <a:avLst/>
            <a:gdLst/>
            <a:ahLst/>
            <a:cxnLst>
              <a:cxn ang="0">
                <a:pos x="0" y="12"/>
              </a:cxn>
              <a:cxn ang="0">
                <a:pos x="0" y="16"/>
              </a:cxn>
              <a:cxn ang="0">
                <a:pos x="2" y="18"/>
              </a:cxn>
              <a:cxn ang="0">
                <a:pos x="6" y="20"/>
              </a:cxn>
              <a:cxn ang="0">
                <a:pos x="10" y="22"/>
              </a:cxn>
              <a:cxn ang="0">
                <a:pos x="14" y="20"/>
              </a:cxn>
              <a:cxn ang="0">
                <a:pos x="18" y="18"/>
              </a:cxn>
              <a:cxn ang="0">
                <a:pos x="20" y="16"/>
              </a:cxn>
              <a:cxn ang="0">
                <a:pos x="20" y="12"/>
              </a:cxn>
              <a:cxn ang="0">
                <a:pos x="20" y="8"/>
              </a:cxn>
              <a:cxn ang="0">
                <a:pos x="18" y="4"/>
              </a:cxn>
              <a:cxn ang="0">
                <a:pos x="14" y="2"/>
              </a:cxn>
              <a:cxn ang="0">
                <a:pos x="10" y="0"/>
              </a:cxn>
              <a:cxn ang="0">
                <a:pos x="6" y="2"/>
              </a:cxn>
              <a:cxn ang="0">
                <a:pos x="2" y="4"/>
              </a:cxn>
              <a:cxn ang="0">
                <a:pos x="0" y="8"/>
              </a:cxn>
              <a:cxn ang="0">
                <a:pos x="0" y="10"/>
              </a:cxn>
              <a:cxn ang="0">
                <a:pos x="0" y="12"/>
              </a:cxn>
            </a:cxnLst>
            <a:rect l="0" t="0" r="r" b="b"/>
            <a:pathLst>
              <a:path w="20" h="22">
                <a:moveTo>
                  <a:pt x="0" y="12"/>
                </a:moveTo>
                <a:lnTo>
                  <a:pt x="0" y="16"/>
                </a:lnTo>
                <a:lnTo>
                  <a:pt x="2" y="18"/>
                </a:lnTo>
                <a:lnTo>
                  <a:pt x="6" y="20"/>
                </a:lnTo>
                <a:lnTo>
                  <a:pt x="10" y="22"/>
                </a:lnTo>
                <a:lnTo>
                  <a:pt x="14" y="20"/>
                </a:lnTo>
                <a:lnTo>
                  <a:pt x="18" y="18"/>
                </a:lnTo>
                <a:lnTo>
                  <a:pt x="20" y="16"/>
                </a:lnTo>
                <a:lnTo>
                  <a:pt x="20" y="12"/>
                </a:lnTo>
                <a:lnTo>
                  <a:pt x="20" y="8"/>
                </a:lnTo>
                <a:lnTo>
                  <a:pt x="18" y="4"/>
                </a:lnTo>
                <a:lnTo>
                  <a:pt x="14" y="2"/>
                </a:lnTo>
                <a:lnTo>
                  <a:pt x="10" y="0"/>
                </a:lnTo>
                <a:lnTo>
                  <a:pt x="6" y="2"/>
                </a:lnTo>
                <a:lnTo>
                  <a:pt x="2" y="4"/>
                </a:lnTo>
                <a:lnTo>
                  <a:pt x="0" y="8"/>
                </a:lnTo>
                <a:lnTo>
                  <a:pt x="0" y="10"/>
                </a:lnTo>
                <a:lnTo>
                  <a:pt x="0" y="12"/>
                </a:lnTo>
                <a:close/>
              </a:path>
            </a:pathLst>
          </a:custGeom>
          <a:solidFill>
            <a:srgbClr val="231F20"/>
          </a:solidFill>
          <a:ln w="9525">
            <a:noFill/>
            <a:round/>
            <a:headEnd/>
            <a:tailEnd/>
          </a:ln>
        </p:spPr>
        <p:txBody>
          <a:bodyPr>
            <a:prstTxWarp prst="textNoShape">
              <a:avLst/>
            </a:prstTxWarp>
          </a:bodyPr>
          <a:lstStyle/>
          <a:p>
            <a:endParaRPr lang="en-US"/>
          </a:p>
        </p:txBody>
      </p:sp>
      <p:sp>
        <p:nvSpPr>
          <p:cNvPr id="208934" name="Rectangle 38"/>
          <p:cNvSpPr>
            <a:spLocks noChangeArrowheads="1"/>
          </p:cNvSpPr>
          <p:nvPr/>
        </p:nvSpPr>
        <p:spPr bwMode="auto">
          <a:xfrm>
            <a:off x="2259013" y="2951164"/>
            <a:ext cx="1300036" cy="615553"/>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000000"/>
                </a:solidFill>
              </a:rPr>
              <a:t>Olfactory pathways from</a:t>
            </a:r>
            <a:br>
              <a:rPr lang="en-US" sz="1000">
                <a:solidFill>
                  <a:srgbClr val="000000"/>
                </a:solidFill>
              </a:rPr>
            </a:br>
            <a:r>
              <a:rPr lang="en-US" sz="1000">
                <a:solidFill>
                  <a:srgbClr val="000000"/>
                </a:solidFill>
              </a:rPr>
              <a:t>the nose project through</a:t>
            </a:r>
            <a:br>
              <a:rPr lang="en-US" sz="1000">
                <a:solidFill>
                  <a:srgbClr val="000000"/>
                </a:solidFill>
              </a:rPr>
            </a:br>
            <a:r>
              <a:rPr lang="en-US" sz="1000">
                <a:solidFill>
                  <a:srgbClr val="000000"/>
                </a:solidFill>
              </a:rPr>
              <a:t>the olfactory bulb to the</a:t>
            </a:r>
            <a:br>
              <a:rPr lang="en-US" sz="1000">
                <a:solidFill>
                  <a:srgbClr val="000000"/>
                </a:solidFill>
              </a:rPr>
            </a:br>
            <a:r>
              <a:rPr lang="en-US" sz="1000">
                <a:solidFill>
                  <a:srgbClr val="000000"/>
                </a:solidFill>
              </a:rPr>
              <a:t>olfactory cortex. </a:t>
            </a:r>
          </a:p>
        </p:txBody>
      </p:sp>
      <p:sp>
        <p:nvSpPr>
          <p:cNvPr id="208935" name="Rectangle 39"/>
          <p:cNvSpPr>
            <a:spLocks noChangeArrowheads="1"/>
          </p:cNvSpPr>
          <p:nvPr/>
        </p:nvSpPr>
        <p:spPr bwMode="auto">
          <a:xfrm>
            <a:off x="2271714" y="4837114"/>
            <a:ext cx="1522853" cy="307777"/>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000000"/>
                </a:solidFill>
              </a:rPr>
              <a:t>Equilibrium pathways project</a:t>
            </a:r>
            <a:br>
              <a:rPr lang="en-US" sz="1000">
                <a:solidFill>
                  <a:srgbClr val="000000"/>
                </a:solidFill>
              </a:rPr>
            </a:br>
            <a:r>
              <a:rPr lang="en-US" sz="1000">
                <a:solidFill>
                  <a:srgbClr val="000000"/>
                </a:solidFill>
              </a:rPr>
              <a:t>primarily to the cerebellum.</a:t>
            </a:r>
            <a:endParaRPr lang="en-US"/>
          </a:p>
        </p:txBody>
      </p:sp>
      <p:sp>
        <p:nvSpPr>
          <p:cNvPr id="208936" name="Rectangle 40"/>
          <p:cNvSpPr>
            <a:spLocks noChangeArrowheads="1"/>
          </p:cNvSpPr>
          <p:nvPr/>
        </p:nvSpPr>
        <p:spPr bwMode="auto">
          <a:xfrm>
            <a:off x="2271714" y="3849689"/>
            <a:ext cx="1652697" cy="615553"/>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000000"/>
                </a:solidFill>
              </a:rPr>
              <a:t>Most sensory pathways project</a:t>
            </a:r>
            <a:br>
              <a:rPr lang="en-US" sz="1000">
                <a:solidFill>
                  <a:srgbClr val="000000"/>
                </a:solidFill>
              </a:rPr>
            </a:br>
            <a:r>
              <a:rPr lang="en-US" sz="1000">
                <a:solidFill>
                  <a:srgbClr val="000000"/>
                </a:solidFill>
              </a:rPr>
              <a:t>to the thalamus. The thalamus</a:t>
            </a:r>
            <a:br>
              <a:rPr lang="en-US" sz="1000">
                <a:solidFill>
                  <a:srgbClr val="000000"/>
                </a:solidFill>
              </a:rPr>
            </a:br>
            <a:r>
              <a:rPr lang="en-US" sz="1000">
                <a:solidFill>
                  <a:srgbClr val="000000"/>
                </a:solidFill>
              </a:rPr>
              <a:t>modifies and relays information</a:t>
            </a:r>
            <a:br>
              <a:rPr lang="en-US" sz="1000">
                <a:solidFill>
                  <a:srgbClr val="000000"/>
                </a:solidFill>
              </a:rPr>
            </a:br>
            <a:r>
              <a:rPr lang="en-US" sz="1000">
                <a:solidFill>
                  <a:srgbClr val="000000"/>
                </a:solidFill>
              </a:rPr>
              <a:t>to cortical centers.</a:t>
            </a:r>
            <a:endParaRPr lang="en-US"/>
          </a:p>
        </p:txBody>
      </p:sp>
      <p:sp>
        <p:nvSpPr>
          <p:cNvPr id="208937" name="Rectangle 41"/>
          <p:cNvSpPr>
            <a:spLocks noChangeArrowheads="1"/>
          </p:cNvSpPr>
          <p:nvPr/>
        </p:nvSpPr>
        <p:spPr bwMode="auto">
          <a:xfrm>
            <a:off x="5494338" y="3363913"/>
            <a:ext cx="184346"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Eye</a:t>
            </a:r>
            <a:endParaRPr lang="en-US"/>
          </a:p>
        </p:txBody>
      </p:sp>
      <p:sp>
        <p:nvSpPr>
          <p:cNvPr id="208938" name="Rectangle 42"/>
          <p:cNvSpPr>
            <a:spLocks noChangeArrowheads="1"/>
          </p:cNvSpPr>
          <p:nvPr/>
        </p:nvSpPr>
        <p:spPr bwMode="auto">
          <a:xfrm>
            <a:off x="4637088" y="3925888"/>
            <a:ext cx="264496"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Nose</a:t>
            </a:r>
            <a:endParaRPr lang="en-US"/>
          </a:p>
        </p:txBody>
      </p:sp>
      <p:sp>
        <p:nvSpPr>
          <p:cNvPr id="208939" name="Rectangle 43"/>
          <p:cNvSpPr>
            <a:spLocks noChangeArrowheads="1"/>
          </p:cNvSpPr>
          <p:nvPr/>
        </p:nvSpPr>
        <p:spPr bwMode="auto">
          <a:xfrm>
            <a:off x="5602288" y="5056188"/>
            <a:ext cx="389530"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Tongue</a:t>
            </a:r>
            <a:endParaRPr lang="en-US"/>
          </a:p>
        </p:txBody>
      </p:sp>
      <p:sp>
        <p:nvSpPr>
          <p:cNvPr id="208940" name="Rectangle 44"/>
          <p:cNvSpPr>
            <a:spLocks noChangeArrowheads="1"/>
          </p:cNvSpPr>
          <p:nvPr/>
        </p:nvSpPr>
        <p:spPr bwMode="auto">
          <a:xfrm>
            <a:off x="8316914" y="4586288"/>
            <a:ext cx="594715"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Equilibrium</a:t>
            </a:r>
            <a:endParaRPr lang="en-US"/>
          </a:p>
        </p:txBody>
      </p:sp>
      <p:sp>
        <p:nvSpPr>
          <p:cNvPr id="208941" name="Rectangle 45"/>
          <p:cNvSpPr>
            <a:spLocks noChangeArrowheads="1"/>
          </p:cNvSpPr>
          <p:nvPr/>
        </p:nvSpPr>
        <p:spPr bwMode="auto">
          <a:xfrm>
            <a:off x="8955088" y="3941763"/>
            <a:ext cx="328616"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Sound</a:t>
            </a:r>
            <a:endParaRPr lang="en-US"/>
          </a:p>
        </p:txBody>
      </p:sp>
      <p:sp>
        <p:nvSpPr>
          <p:cNvPr id="208942" name="Rectangle 46"/>
          <p:cNvSpPr>
            <a:spLocks noChangeArrowheads="1"/>
          </p:cNvSpPr>
          <p:nvPr/>
        </p:nvSpPr>
        <p:spPr bwMode="auto">
          <a:xfrm>
            <a:off x="7361508" y="4335464"/>
            <a:ext cx="272510" cy="307777"/>
          </a:xfrm>
          <a:prstGeom prst="rect">
            <a:avLst/>
          </a:prstGeom>
          <a:noFill/>
          <a:ln w="9525">
            <a:noFill/>
            <a:miter lim="800000"/>
            <a:headEnd/>
            <a:tailEnd/>
          </a:ln>
        </p:spPr>
        <p:txBody>
          <a:bodyPr wrap="none" lIns="0" tIns="0" rIns="0" bIns="0">
            <a:prstTxWarp prst="textNoShape">
              <a:avLst/>
            </a:prstTxWarp>
            <a:spAutoFit/>
          </a:bodyPr>
          <a:lstStyle/>
          <a:p>
            <a:pPr algn="ctr">
              <a:lnSpc>
                <a:spcPct val="100000"/>
              </a:lnSpc>
            </a:pPr>
            <a:r>
              <a:rPr lang="en-US" sz="1000">
                <a:solidFill>
                  <a:srgbClr val="231F20"/>
                </a:solidFill>
              </a:rPr>
              <a:t>Brain</a:t>
            </a:r>
            <a:br>
              <a:rPr lang="en-US" sz="1000">
                <a:solidFill>
                  <a:srgbClr val="231F20"/>
                </a:solidFill>
              </a:rPr>
            </a:br>
            <a:r>
              <a:rPr lang="en-US" sz="1000">
                <a:solidFill>
                  <a:srgbClr val="231F20"/>
                </a:solidFill>
              </a:rPr>
              <a:t>stem</a:t>
            </a:r>
            <a:endParaRPr lang="en-US"/>
          </a:p>
        </p:txBody>
      </p:sp>
      <p:sp>
        <p:nvSpPr>
          <p:cNvPr id="208943" name="Rectangle 47"/>
          <p:cNvSpPr>
            <a:spLocks noChangeArrowheads="1"/>
          </p:cNvSpPr>
          <p:nvPr/>
        </p:nvSpPr>
        <p:spPr bwMode="auto">
          <a:xfrm>
            <a:off x="9529764" y="2649539"/>
            <a:ext cx="330219" cy="307777"/>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Visual</a:t>
            </a:r>
            <a:br>
              <a:rPr lang="en-US" sz="1000">
                <a:solidFill>
                  <a:srgbClr val="231F20"/>
                </a:solidFill>
              </a:rPr>
            </a:br>
            <a:r>
              <a:rPr lang="en-US" sz="1000">
                <a:solidFill>
                  <a:srgbClr val="231F20"/>
                </a:solidFill>
              </a:rPr>
              <a:t>cortex</a:t>
            </a:r>
            <a:endParaRPr lang="en-US"/>
          </a:p>
        </p:txBody>
      </p:sp>
      <p:sp>
        <p:nvSpPr>
          <p:cNvPr id="208944" name="Rectangle 48"/>
          <p:cNvSpPr>
            <a:spLocks noChangeArrowheads="1"/>
          </p:cNvSpPr>
          <p:nvPr/>
        </p:nvSpPr>
        <p:spPr bwMode="auto">
          <a:xfrm>
            <a:off x="9529763" y="2271714"/>
            <a:ext cx="450444" cy="307777"/>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Auditory</a:t>
            </a:r>
            <a:br>
              <a:rPr lang="en-US" sz="1000">
                <a:solidFill>
                  <a:srgbClr val="231F20"/>
                </a:solidFill>
              </a:rPr>
            </a:br>
            <a:r>
              <a:rPr lang="en-US" sz="1000">
                <a:solidFill>
                  <a:srgbClr val="231F20"/>
                </a:solidFill>
              </a:rPr>
              <a:t>cortex</a:t>
            </a:r>
            <a:endParaRPr lang="en-US"/>
          </a:p>
        </p:txBody>
      </p:sp>
      <p:sp>
        <p:nvSpPr>
          <p:cNvPr id="208945" name="Rectangle 49"/>
          <p:cNvSpPr>
            <a:spLocks noChangeArrowheads="1"/>
          </p:cNvSpPr>
          <p:nvPr/>
        </p:nvSpPr>
        <p:spPr bwMode="auto">
          <a:xfrm>
            <a:off x="3435351" y="1117600"/>
            <a:ext cx="873637"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Gustatory cortex</a:t>
            </a:r>
            <a:endParaRPr lang="en-US"/>
          </a:p>
        </p:txBody>
      </p:sp>
      <p:sp>
        <p:nvSpPr>
          <p:cNvPr id="208946" name="Rectangle 50"/>
          <p:cNvSpPr>
            <a:spLocks noChangeArrowheads="1"/>
          </p:cNvSpPr>
          <p:nvPr/>
        </p:nvSpPr>
        <p:spPr bwMode="auto">
          <a:xfrm>
            <a:off x="9183689" y="1049339"/>
            <a:ext cx="841577" cy="307777"/>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Primary somatic</a:t>
            </a:r>
            <a:br>
              <a:rPr lang="en-US" sz="1000">
                <a:solidFill>
                  <a:srgbClr val="231F20"/>
                </a:solidFill>
              </a:rPr>
            </a:br>
            <a:r>
              <a:rPr lang="en-US" sz="1000">
                <a:solidFill>
                  <a:srgbClr val="231F20"/>
                </a:solidFill>
              </a:rPr>
              <a:t>sensory cortex</a:t>
            </a:r>
            <a:endParaRPr lang="en-US"/>
          </a:p>
        </p:txBody>
      </p:sp>
      <p:sp>
        <p:nvSpPr>
          <p:cNvPr id="208947" name="Rectangle 51"/>
          <p:cNvSpPr>
            <a:spLocks noChangeArrowheads="1"/>
          </p:cNvSpPr>
          <p:nvPr/>
        </p:nvSpPr>
        <p:spPr bwMode="auto">
          <a:xfrm>
            <a:off x="3476625" y="1866900"/>
            <a:ext cx="839974"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Olfactory cortex</a:t>
            </a:r>
            <a:endParaRPr lang="en-US"/>
          </a:p>
        </p:txBody>
      </p:sp>
      <p:sp>
        <p:nvSpPr>
          <p:cNvPr id="208948" name="Rectangle 52"/>
          <p:cNvSpPr>
            <a:spLocks noChangeArrowheads="1"/>
          </p:cNvSpPr>
          <p:nvPr/>
        </p:nvSpPr>
        <p:spPr bwMode="auto">
          <a:xfrm>
            <a:off x="3590926" y="2212975"/>
            <a:ext cx="740587"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Olfactory bulb</a:t>
            </a:r>
            <a:endParaRPr lang="en-US"/>
          </a:p>
        </p:txBody>
      </p:sp>
      <p:sp>
        <p:nvSpPr>
          <p:cNvPr id="208949" name="Rectangle 53"/>
          <p:cNvSpPr>
            <a:spLocks noChangeArrowheads="1"/>
          </p:cNvSpPr>
          <p:nvPr/>
        </p:nvSpPr>
        <p:spPr bwMode="auto">
          <a:xfrm>
            <a:off x="7821614" y="3624263"/>
            <a:ext cx="601127"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Cerebellum</a:t>
            </a:r>
            <a:endParaRPr lang="en-US"/>
          </a:p>
        </p:txBody>
      </p:sp>
      <p:sp>
        <p:nvSpPr>
          <p:cNvPr id="208950" name="Rectangle 54"/>
          <p:cNvSpPr>
            <a:spLocks noChangeArrowheads="1"/>
          </p:cNvSpPr>
          <p:nvPr/>
        </p:nvSpPr>
        <p:spPr bwMode="auto">
          <a:xfrm>
            <a:off x="6376989" y="3894138"/>
            <a:ext cx="500137" cy="153888"/>
          </a:xfrm>
          <a:prstGeom prst="rect">
            <a:avLst/>
          </a:prstGeom>
          <a:noFill/>
          <a:ln w="9525">
            <a:noFill/>
            <a:miter lim="800000"/>
            <a:headEnd/>
            <a:tailEnd/>
          </a:ln>
        </p:spPr>
        <p:txBody>
          <a:bodyPr wrap="none" lIns="0" tIns="0" rIns="0" bIns="0">
            <a:prstTxWarp prst="textNoShape">
              <a:avLst/>
            </a:prstTxWarp>
            <a:spAutoFit/>
          </a:bodyPr>
          <a:lstStyle/>
          <a:p>
            <a:pPr>
              <a:lnSpc>
                <a:spcPct val="100000"/>
              </a:lnSpc>
            </a:pPr>
            <a:r>
              <a:rPr lang="en-US" sz="1000">
                <a:solidFill>
                  <a:srgbClr val="231F20"/>
                </a:solidFill>
              </a:rPr>
              <a:t>Thalamus</a:t>
            </a:r>
            <a:endParaRPr lang="en-US"/>
          </a:p>
        </p:txBody>
      </p:sp>
      <p:sp>
        <p:nvSpPr>
          <p:cNvPr id="208951" name="Rectangle 55"/>
          <p:cNvSpPr>
            <a:spLocks noChangeArrowheads="1"/>
          </p:cNvSpPr>
          <p:nvPr/>
        </p:nvSpPr>
        <p:spPr bwMode="auto">
          <a:xfrm>
            <a:off x="7979936" y="6234114"/>
            <a:ext cx="416781" cy="307777"/>
          </a:xfrm>
          <a:prstGeom prst="rect">
            <a:avLst/>
          </a:prstGeom>
          <a:noFill/>
          <a:ln w="9525">
            <a:noFill/>
            <a:miter lim="800000"/>
            <a:headEnd/>
            <a:tailEnd/>
          </a:ln>
        </p:spPr>
        <p:txBody>
          <a:bodyPr wrap="none" lIns="0" tIns="0" rIns="0" bIns="0">
            <a:prstTxWarp prst="textNoShape">
              <a:avLst/>
            </a:prstTxWarp>
            <a:spAutoFit/>
          </a:bodyPr>
          <a:lstStyle/>
          <a:p>
            <a:pPr algn="ctr">
              <a:lnSpc>
                <a:spcPct val="100000"/>
              </a:lnSpc>
            </a:pPr>
            <a:r>
              <a:rPr lang="en-US" sz="1000">
                <a:solidFill>
                  <a:srgbClr val="231F20"/>
                </a:solidFill>
              </a:rPr>
              <a:t>Somatic</a:t>
            </a:r>
            <a:br>
              <a:rPr lang="en-US" sz="1000">
                <a:solidFill>
                  <a:srgbClr val="231F20"/>
                </a:solidFill>
              </a:rPr>
            </a:br>
            <a:r>
              <a:rPr lang="en-US" sz="1000">
                <a:solidFill>
                  <a:srgbClr val="231F20"/>
                </a:solidFill>
              </a:rPr>
              <a:t>senses</a:t>
            </a:r>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0EB9AD-5280-4AEC-A912-C6FE2CDE6A3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Touch Receptors in the Skin</a:t>
            </a:r>
          </a:p>
        </p:txBody>
      </p:sp>
      <p:pic>
        <p:nvPicPr>
          <p:cNvPr id="4" name="Picture 3">
            <a:extLst>
              <a:ext uri="{FF2B5EF4-FFF2-40B4-BE49-F238E27FC236}">
                <a16:creationId xmlns:a16="http://schemas.microsoft.com/office/drawing/2014/main" id="{6F730521-69BC-4693-B545-DCE55104A59B}"/>
              </a:ext>
            </a:extLst>
          </p:cNvPr>
          <p:cNvPicPr>
            <a:picLocks noChangeAspect="1"/>
          </p:cNvPicPr>
          <p:nvPr/>
        </p:nvPicPr>
        <p:blipFill>
          <a:blip r:embed="rId2"/>
          <a:stretch>
            <a:fillRect/>
          </a:stretch>
        </p:blipFill>
        <p:spPr>
          <a:xfrm>
            <a:off x="1692074" y="1585774"/>
            <a:ext cx="8475655" cy="5021825"/>
          </a:xfrm>
          <a:prstGeom prst="rect">
            <a:avLst/>
          </a:prstGeom>
        </p:spPr>
      </p:pic>
    </p:spTree>
    <p:extLst>
      <p:ext uri="{BB962C8B-B14F-4D97-AF65-F5344CB8AC3E}">
        <p14:creationId xmlns:p14="http://schemas.microsoft.com/office/powerpoint/2010/main" val="1277818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28D31E1B-0407-4223-9642-0B642CBF5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83" name="Rectangle 82">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86">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896" name="Rectangle 8"/>
          <p:cNvSpPr>
            <a:spLocks noGrp="1" noChangeArrowheads="1"/>
          </p:cNvSpPr>
          <p:nvPr>
            <p:ph type="title"/>
          </p:nvPr>
        </p:nvSpPr>
        <p:spPr>
          <a:xfrm>
            <a:off x="1043631" y="873940"/>
            <a:ext cx="5052369" cy="1035781"/>
          </a:xfrm>
        </p:spPr>
        <p:txBody>
          <a:bodyPr anchor="ctr">
            <a:normAutofit/>
          </a:bodyPr>
          <a:lstStyle/>
          <a:p>
            <a:r>
              <a:rPr lang="en-US" sz="3600"/>
              <a:t>Temperature Receptors</a:t>
            </a:r>
          </a:p>
        </p:txBody>
      </p:sp>
      <p:sp>
        <p:nvSpPr>
          <p:cNvPr id="165897" name="Rectangle 9"/>
          <p:cNvSpPr>
            <a:spLocks noGrp="1" noChangeArrowheads="1"/>
          </p:cNvSpPr>
          <p:nvPr>
            <p:ph type="body" idx="1"/>
          </p:nvPr>
        </p:nvSpPr>
        <p:spPr>
          <a:xfrm>
            <a:off x="1045029" y="2524721"/>
            <a:ext cx="4991629" cy="3677123"/>
          </a:xfrm>
        </p:spPr>
        <p:txBody>
          <a:bodyPr anchor="ctr">
            <a:normAutofit/>
          </a:bodyPr>
          <a:lstStyle/>
          <a:p>
            <a:r>
              <a:rPr lang="en-US" sz="1800" dirty="0"/>
              <a:t>Free nerve endings</a:t>
            </a:r>
          </a:p>
          <a:p>
            <a:r>
              <a:rPr lang="en-US" sz="1800" dirty="0"/>
              <a:t>Terminate in subcutaneous layers</a:t>
            </a:r>
          </a:p>
          <a:p>
            <a:r>
              <a:rPr lang="en-US" sz="1800" dirty="0"/>
              <a:t>Cold receptors</a:t>
            </a:r>
          </a:p>
          <a:p>
            <a:pPr lvl="1"/>
            <a:r>
              <a:rPr lang="en-US" sz="1800" dirty="0"/>
              <a:t>Lower than body temperature (37 °C)</a:t>
            </a:r>
          </a:p>
          <a:p>
            <a:r>
              <a:rPr lang="en-US" sz="1800" dirty="0"/>
              <a:t>Warm receptors</a:t>
            </a:r>
          </a:p>
          <a:p>
            <a:pPr lvl="1"/>
            <a:r>
              <a:rPr lang="en-US" sz="1800" dirty="0"/>
              <a:t>Above body temperature to about 45°C</a:t>
            </a:r>
          </a:p>
          <a:p>
            <a:pPr lvl="1"/>
            <a:r>
              <a:rPr lang="en-US" sz="1800" dirty="0"/>
              <a:t>Pain receptors activated above 45°C</a:t>
            </a:r>
          </a:p>
        </p:txBody>
      </p:sp>
      <p:sp>
        <p:nvSpPr>
          <p:cNvPr id="89" name="Rectangle 88">
            <a:extLst>
              <a:ext uri="{FF2B5EF4-FFF2-40B4-BE49-F238E27FC236}">
                <a16:creationId xmlns:a16="http://schemas.microsoft.com/office/drawing/2014/main" id="{70E96339-907C-46C3-99AC-31179B6F0E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Thermometer">
            <a:extLst>
              <a:ext uri="{FF2B5EF4-FFF2-40B4-BE49-F238E27FC236}">
                <a16:creationId xmlns:a16="http://schemas.microsoft.com/office/drawing/2014/main" id="{510A2D71-0E03-4B5A-ACB3-19A629B820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786384" y="1391830"/>
            <a:ext cx="4223252" cy="4223252"/>
          </a:xfrm>
          <a:prstGeom prst="rect">
            <a:avLst/>
          </a:prstGeom>
        </p:spPr>
      </p:pic>
      <p:cxnSp>
        <p:nvCxnSpPr>
          <p:cNvPr id="91" name="Straight Connector 90">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21402F-D761-4D4E-BF42-3C20BDC5169C}"/>
              </a:ext>
            </a:extLst>
          </p:cNvPr>
          <p:cNvPicPr>
            <a:picLocks noChangeAspect="1"/>
          </p:cNvPicPr>
          <p:nvPr/>
        </p:nvPicPr>
        <p:blipFill>
          <a:blip r:embed="rId5"/>
          <a:stretch>
            <a:fillRect/>
          </a:stretch>
        </p:blipFill>
        <p:spPr>
          <a:xfrm>
            <a:off x="8960913" y="41492"/>
            <a:ext cx="3267075" cy="6305550"/>
          </a:xfrm>
          <a:prstGeom prst="rect">
            <a:avLst/>
          </a:prstGeom>
          <a:scene3d>
            <a:camera prst="orthographicFront"/>
            <a:lightRig rig="threePt" dir="t"/>
          </a:scene3d>
          <a:sp3d>
            <a:bevelT/>
          </a:sp3d>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6C20283-73E0-40EC-8AD8-057F581F64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8598" name="Rectangle 6"/>
          <p:cNvSpPr>
            <a:spLocks noGrp="1" noChangeArrowheads="1"/>
          </p:cNvSpPr>
          <p:nvPr>
            <p:ph type="title"/>
          </p:nvPr>
        </p:nvSpPr>
        <p:spPr>
          <a:xfrm>
            <a:off x="4384039" y="365125"/>
            <a:ext cx="7164493" cy="1325563"/>
          </a:xfrm>
        </p:spPr>
        <p:txBody>
          <a:bodyPr>
            <a:normAutofit/>
          </a:bodyPr>
          <a:lstStyle/>
          <a:p>
            <a:r>
              <a:rPr lang="en-US" b="1"/>
              <a:t>Nociceptors (Pain Receptors)</a:t>
            </a:r>
          </a:p>
        </p:txBody>
      </p:sp>
      <p:pic>
        <p:nvPicPr>
          <p:cNvPr id="2" name="Picture 1">
            <a:extLst>
              <a:ext uri="{FF2B5EF4-FFF2-40B4-BE49-F238E27FC236}">
                <a16:creationId xmlns:a16="http://schemas.microsoft.com/office/drawing/2014/main" id="{A9EF3EBA-62A0-4743-AC1D-4A4F2348716A}"/>
              </a:ext>
            </a:extLst>
          </p:cNvPr>
          <p:cNvPicPr>
            <a:picLocks noChangeAspect="1"/>
          </p:cNvPicPr>
          <p:nvPr/>
        </p:nvPicPr>
        <p:blipFill>
          <a:blip r:embed="rId3"/>
          <a:stretch>
            <a:fillRect/>
          </a:stretch>
        </p:blipFill>
        <p:spPr>
          <a:xfrm>
            <a:off x="751402" y="642988"/>
            <a:ext cx="2883273" cy="5571543"/>
          </a:xfrm>
          <a:prstGeom prst="rect">
            <a:avLst/>
          </a:prstGeom>
        </p:spPr>
      </p:pic>
      <p:sp>
        <p:nvSpPr>
          <p:cNvPr id="238599" name="Rectangle 7"/>
          <p:cNvSpPr>
            <a:spLocks noGrp="1" noChangeArrowheads="1"/>
          </p:cNvSpPr>
          <p:nvPr>
            <p:ph type="body" idx="1"/>
          </p:nvPr>
        </p:nvSpPr>
        <p:spPr>
          <a:xfrm>
            <a:off x="4387515" y="2022601"/>
            <a:ext cx="7161017" cy="4154361"/>
          </a:xfrm>
        </p:spPr>
        <p:txBody>
          <a:bodyPr>
            <a:normAutofit/>
          </a:bodyPr>
          <a:lstStyle/>
          <a:p>
            <a:r>
              <a:rPr lang="en-US" sz="2000" dirty="0"/>
              <a:t>Free nerve ending</a:t>
            </a:r>
          </a:p>
          <a:p>
            <a:r>
              <a:rPr lang="en-US" sz="2000" dirty="0"/>
              <a:t>Respond to strong stimulus </a:t>
            </a:r>
            <a:r>
              <a:rPr lang="en-US" sz="2000" dirty="0">
                <a:sym typeface="Wingdings" charset="2"/>
              </a:rPr>
              <a:t>that may </a:t>
            </a:r>
            <a:br>
              <a:rPr lang="en-US" sz="2000" dirty="0">
                <a:sym typeface="Wingdings" charset="2"/>
              </a:rPr>
            </a:br>
            <a:r>
              <a:rPr lang="en-US" sz="2000" dirty="0">
                <a:sym typeface="Wingdings" charset="2"/>
              </a:rPr>
              <a:t>damage tissue</a:t>
            </a:r>
          </a:p>
          <a:p>
            <a:r>
              <a:rPr lang="en-US" sz="2000" dirty="0">
                <a:sym typeface="Wingdings" charset="2"/>
              </a:rPr>
              <a:t>Modulated by local chemicals</a:t>
            </a:r>
          </a:p>
          <a:p>
            <a:pPr lvl="1"/>
            <a:r>
              <a:rPr lang="en-US" sz="2000" b="1" dirty="0">
                <a:sym typeface="Wingdings" charset="2"/>
              </a:rPr>
              <a:t>Substance P</a:t>
            </a:r>
            <a:r>
              <a:rPr lang="en-US" sz="2000" dirty="0">
                <a:sym typeface="Wingdings" charset="2"/>
              </a:rPr>
              <a:t> is secreted by primary sensory neurons</a:t>
            </a:r>
          </a:p>
          <a:p>
            <a:pPr lvl="1"/>
            <a:r>
              <a:rPr lang="en-US" sz="2000" dirty="0">
                <a:sym typeface="Wingdings" charset="2"/>
              </a:rPr>
              <a:t>Mediate inflammatory response</a:t>
            </a:r>
          </a:p>
          <a:p>
            <a:pPr lvl="2"/>
            <a:r>
              <a:rPr lang="en-US" dirty="0">
                <a:sym typeface="Wingdings" charset="2"/>
              </a:rPr>
              <a:t>Inflammatory pain</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6" name="Rectangle 6"/>
          <p:cNvSpPr>
            <a:spLocks noGrp="1" noChangeArrowheads="1"/>
          </p:cNvSpPr>
          <p:nvPr>
            <p:ph type="title"/>
          </p:nvPr>
        </p:nvSpPr>
        <p:spPr/>
        <p:txBody>
          <a:bodyPr/>
          <a:lstStyle/>
          <a:p>
            <a:r>
              <a:rPr lang="en-US"/>
              <a:t>Nociceptors Pathways</a:t>
            </a:r>
          </a:p>
        </p:txBody>
      </p:sp>
      <p:sp>
        <p:nvSpPr>
          <p:cNvPr id="240647" name="Rectangle 7"/>
          <p:cNvSpPr>
            <a:spLocks noGrp="1" noChangeArrowheads="1"/>
          </p:cNvSpPr>
          <p:nvPr>
            <p:ph type="body" idx="1"/>
          </p:nvPr>
        </p:nvSpPr>
        <p:spPr/>
        <p:txBody>
          <a:bodyPr/>
          <a:lstStyle/>
          <a:p>
            <a:r>
              <a:rPr lang="en-US">
                <a:sym typeface="Wingdings" charset="2"/>
              </a:rPr>
              <a:t>Reflexive protective response</a:t>
            </a:r>
          </a:p>
          <a:p>
            <a:pPr lvl="1"/>
            <a:r>
              <a:rPr lang="en-US">
                <a:sym typeface="Wingdings" charset="2"/>
              </a:rPr>
              <a:t>Integrated in spinal cord</a:t>
            </a:r>
          </a:p>
          <a:p>
            <a:pPr lvl="1"/>
            <a:r>
              <a:rPr lang="en-US">
                <a:sym typeface="Wingdings" charset="2"/>
              </a:rPr>
              <a:t>Withdrawal reflex</a:t>
            </a:r>
          </a:p>
          <a:p>
            <a:r>
              <a:rPr lang="en-US">
                <a:sym typeface="Wingdings" charset="2"/>
              </a:rPr>
              <a:t>Ascending pathway to cerebral cortex</a:t>
            </a:r>
          </a:p>
          <a:p>
            <a:pPr lvl="1"/>
            <a:r>
              <a:rPr lang="en-US">
                <a:sym typeface="Wingdings" charset="2"/>
              </a:rPr>
              <a:t>Becomes conscious sensation (pain or itch)</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2" name="Rectangle 6"/>
          <p:cNvSpPr>
            <a:spLocks noGrp="1" noChangeArrowheads="1"/>
          </p:cNvSpPr>
          <p:nvPr>
            <p:ph type="title"/>
          </p:nvPr>
        </p:nvSpPr>
        <p:spPr>
          <a:xfrm>
            <a:off x="448734" y="1205753"/>
            <a:ext cx="3409122" cy="1325563"/>
          </a:xfrm>
        </p:spPr>
        <p:style>
          <a:lnRef idx="1">
            <a:schemeClr val="accent4"/>
          </a:lnRef>
          <a:fillRef idx="2">
            <a:schemeClr val="accent4"/>
          </a:fillRef>
          <a:effectRef idx="1">
            <a:schemeClr val="accent4"/>
          </a:effectRef>
          <a:fontRef idx="minor">
            <a:schemeClr val="dk1"/>
          </a:fontRef>
        </p:style>
        <p:txBody>
          <a:bodyPr/>
          <a:lstStyle/>
          <a:p>
            <a:r>
              <a:rPr lang="en-US" b="1" dirty="0"/>
              <a:t>Nociceptors: Pain and Itch</a:t>
            </a:r>
          </a:p>
        </p:txBody>
      </p:sp>
      <p:sp>
        <p:nvSpPr>
          <p:cNvPr id="244743" name="Rectangle 7"/>
          <p:cNvSpPr>
            <a:spLocks noGrp="1" noChangeArrowheads="1"/>
          </p:cNvSpPr>
          <p:nvPr>
            <p:ph type="body" idx="1"/>
          </p:nvPr>
        </p:nvSpPr>
        <p:spPr>
          <a:xfrm>
            <a:off x="4247322" y="355647"/>
            <a:ext cx="10515600" cy="4351338"/>
          </a:xfrm>
        </p:spPr>
        <p:txBody>
          <a:bodyPr/>
          <a:lstStyle/>
          <a:p>
            <a:r>
              <a:rPr lang="en-US" dirty="0"/>
              <a:t>Itch</a:t>
            </a:r>
          </a:p>
          <a:p>
            <a:pPr lvl="1"/>
            <a:r>
              <a:rPr lang="en-US" dirty="0"/>
              <a:t>Histamine </a:t>
            </a:r>
            <a:r>
              <a:rPr lang="en-US" dirty="0">
                <a:sym typeface="Wingdings" charset="2"/>
              </a:rPr>
              <a:t>activates C fibers causing itch</a:t>
            </a:r>
          </a:p>
          <a:p>
            <a:r>
              <a:rPr lang="en-US" dirty="0"/>
              <a:t>Pain </a:t>
            </a:r>
          </a:p>
          <a:p>
            <a:pPr lvl="1"/>
            <a:r>
              <a:rPr lang="en-US" dirty="0"/>
              <a:t>Subjective perception</a:t>
            </a:r>
          </a:p>
          <a:p>
            <a:pPr lvl="1"/>
            <a:r>
              <a:rPr lang="en-US" dirty="0"/>
              <a:t>Fast pain </a:t>
            </a:r>
          </a:p>
          <a:p>
            <a:pPr lvl="2"/>
            <a:r>
              <a:rPr lang="en-US" dirty="0">
                <a:sym typeface="Wingdings" charset="2"/>
              </a:rPr>
              <a:t>Sharp and localized—b</a:t>
            </a:r>
            <a:r>
              <a:rPr lang="en-US" dirty="0"/>
              <a:t>y A</a:t>
            </a:r>
            <a:r>
              <a:rPr lang="en-US" dirty="0">
                <a:sym typeface="Symbol" charset="2"/>
              </a:rPr>
              <a:t> fibers</a:t>
            </a:r>
          </a:p>
          <a:p>
            <a:pPr lvl="1"/>
            <a:r>
              <a:rPr lang="en-US" dirty="0"/>
              <a:t>Slow pain </a:t>
            </a:r>
          </a:p>
          <a:p>
            <a:pPr lvl="2"/>
            <a:r>
              <a:rPr lang="en-US" dirty="0">
                <a:sym typeface="Wingdings" charset="2"/>
              </a:rPr>
              <a:t>More diffuse—b</a:t>
            </a:r>
            <a:r>
              <a:rPr lang="en-US" dirty="0"/>
              <a:t>y C</a:t>
            </a:r>
            <a:r>
              <a:rPr lang="en-US" dirty="0">
                <a:sym typeface="Symbol" charset="2"/>
              </a:rPr>
              <a:t> fibers</a:t>
            </a:r>
          </a:p>
        </p:txBody>
      </p:sp>
      <p:pic>
        <p:nvPicPr>
          <p:cNvPr id="4" name="Picture 9" descr="table_10_05_labeled.jpg                                        001A2296ServDisk_05                    BE4022FB:">
            <a:extLst>
              <a:ext uri="{FF2B5EF4-FFF2-40B4-BE49-F238E27FC236}">
                <a16:creationId xmlns:a16="http://schemas.microsoft.com/office/drawing/2014/main" id="{65981008-6EF2-4608-9FD7-6CD1849B96D3}"/>
              </a:ext>
            </a:extLst>
          </p:cNvPr>
          <p:cNvPicPr>
            <a:picLocks noChangeAspect="1" noChangeArrowheads="1"/>
          </p:cNvPicPr>
          <p:nvPr/>
        </p:nvPicPr>
        <p:blipFill>
          <a:blip r:embed="rId3"/>
          <a:srcRect b="15056"/>
          <a:stretch>
            <a:fillRect/>
          </a:stretch>
        </p:blipFill>
        <p:spPr bwMode="auto">
          <a:xfrm>
            <a:off x="448734" y="4001294"/>
            <a:ext cx="10905066" cy="2501059"/>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2" name="Rectangle 6"/>
          <p:cNvSpPr>
            <a:spLocks noGrp="1" noChangeArrowheads="1"/>
          </p:cNvSpPr>
          <p:nvPr>
            <p:ph type="title"/>
          </p:nvPr>
        </p:nvSpPr>
        <p:spPr/>
        <p:txBody>
          <a:bodyPr/>
          <a:lstStyle/>
          <a:p>
            <a:r>
              <a:rPr lang="en-US"/>
              <a:t>Pain</a:t>
            </a:r>
          </a:p>
        </p:txBody>
      </p:sp>
      <p:sp>
        <p:nvSpPr>
          <p:cNvPr id="254983" name="Rectangle 7"/>
          <p:cNvSpPr>
            <a:spLocks noGrp="1" noChangeArrowheads="1"/>
          </p:cNvSpPr>
          <p:nvPr>
            <p:ph type="body" idx="1"/>
          </p:nvPr>
        </p:nvSpPr>
        <p:spPr/>
        <p:txBody>
          <a:bodyPr/>
          <a:lstStyle/>
          <a:p>
            <a:r>
              <a:rPr lang="en-US" dirty="0" smtClean="0"/>
              <a:t>Analgesic </a:t>
            </a:r>
            <a:r>
              <a:rPr lang="en-US" dirty="0"/>
              <a:t>drugs</a:t>
            </a:r>
          </a:p>
          <a:p>
            <a:pPr lvl="1"/>
            <a:r>
              <a:rPr lang="en-US" dirty="0"/>
              <a:t>Aspirin </a:t>
            </a:r>
            <a:endParaRPr lang="en-US" dirty="0">
              <a:sym typeface="Wingdings" charset="2"/>
            </a:endParaRPr>
          </a:p>
          <a:p>
            <a:pPr lvl="2"/>
            <a:r>
              <a:rPr lang="en-US" dirty="0">
                <a:sym typeface="Wingdings" charset="2"/>
              </a:rPr>
              <a:t>Inhibits prostaglandins and slows transmission of pain to site of injury</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FF2-CB9D-4046-A1A6-9F0DBE87FA64}"/>
              </a:ext>
            </a:extLst>
          </p:cNvPr>
          <p:cNvSpPr>
            <a:spLocks noGrp="1"/>
          </p:cNvSpPr>
          <p:nvPr>
            <p:ph type="title"/>
          </p:nvPr>
        </p:nvSpPr>
        <p:spPr/>
        <p:txBody>
          <a:bodyPr>
            <a:normAutofit/>
          </a:bodyPr>
          <a:lstStyle/>
          <a:p>
            <a:r>
              <a:rPr lang="en-US" b="1" dirty="0"/>
              <a:t>Touch Receptors Respond to Many Different Stimuli</a:t>
            </a:r>
            <a:endParaRPr lang="en-US" dirty="0"/>
          </a:p>
        </p:txBody>
      </p:sp>
      <p:sp>
        <p:nvSpPr>
          <p:cNvPr id="3" name="Content Placeholder 2">
            <a:extLst>
              <a:ext uri="{FF2B5EF4-FFF2-40B4-BE49-F238E27FC236}">
                <a16:creationId xmlns:a16="http://schemas.microsoft.com/office/drawing/2014/main" id="{3B7DA46B-0C97-418B-9D01-108F93728ECE}"/>
              </a:ext>
            </a:extLst>
          </p:cNvPr>
          <p:cNvSpPr>
            <a:spLocks noGrp="1"/>
          </p:cNvSpPr>
          <p:nvPr>
            <p:ph idx="1"/>
          </p:nvPr>
        </p:nvSpPr>
        <p:spPr/>
        <p:txBody>
          <a:bodyPr>
            <a:normAutofit/>
          </a:bodyPr>
          <a:lstStyle/>
          <a:p>
            <a:r>
              <a:rPr lang="en-US" dirty="0"/>
              <a:t>Touch receptors are among the most common receptors in the body. </a:t>
            </a:r>
          </a:p>
          <a:p>
            <a:r>
              <a:rPr lang="en-US" dirty="0"/>
              <a:t>These receptors respond to many forms of physical contact, such as stretch, steady pressure, fluttering or stroking movement, vibration, and texture. </a:t>
            </a:r>
          </a:p>
          <a:p>
            <a:r>
              <a:rPr lang="en-US" dirty="0"/>
              <a:t>They are found both in the skin and in deeper regions of the body.</a:t>
            </a:r>
          </a:p>
          <a:p>
            <a:endParaRPr lang="en-US" dirty="0"/>
          </a:p>
        </p:txBody>
      </p:sp>
      <p:pic>
        <p:nvPicPr>
          <p:cNvPr id="4" name="Picture 3">
            <a:extLst>
              <a:ext uri="{FF2B5EF4-FFF2-40B4-BE49-F238E27FC236}">
                <a16:creationId xmlns:a16="http://schemas.microsoft.com/office/drawing/2014/main" id="{FA2D36A8-F201-4934-A8B5-B6A881E8C08C}"/>
              </a:ext>
            </a:extLst>
          </p:cNvPr>
          <p:cNvPicPr>
            <a:picLocks noChangeAspect="1"/>
          </p:cNvPicPr>
          <p:nvPr/>
        </p:nvPicPr>
        <p:blipFill>
          <a:blip r:embed="rId2"/>
          <a:stretch>
            <a:fillRect/>
          </a:stretch>
        </p:blipFill>
        <p:spPr>
          <a:xfrm>
            <a:off x="576262" y="4429817"/>
            <a:ext cx="11039475" cy="2038350"/>
          </a:xfrm>
          <a:prstGeom prst="rect">
            <a:avLst/>
          </a:prstGeom>
        </p:spPr>
      </p:pic>
    </p:spTree>
    <p:extLst>
      <p:ext uri="{BB962C8B-B14F-4D97-AF65-F5344CB8AC3E}">
        <p14:creationId xmlns:p14="http://schemas.microsoft.com/office/powerpoint/2010/main" val="4196009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A0BE8-A863-4B88-84AB-30742F45624E}"/>
              </a:ext>
            </a:extLst>
          </p:cNvPr>
          <p:cNvSpPr>
            <a:spLocks noGrp="1"/>
          </p:cNvSpPr>
          <p:nvPr>
            <p:ph type="title"/>
          </p:nvPr>
        </p:nvSpPr>
        <p:spPr>
          <a:xfrm>
            <a:off x="1523984" y="1054121"/>
            <a:ext cx="9465131" cy="1184111"/>
          </a:xfrm>
        </p:spPr>
        <p:txBody>
          <a:bodyPr>
            <a:normAutofit/>
          </a:bodyPr>
          <a:lstStyle/>
          <a:p>
            <a:r>
              <a:rPr lang="en-US" sz="3700"/>
              <a:t>Receptors can be divided into four major groups</a:t>
            </a:r>
          </a:p>
        </p:txBody>
      </p:sp>
      <p:sp>
        <p:nvSpPr>
          <p:cNvPr id="3" name="Content Placeholder 2">
            <a:extLst>
              <a:ext uri="{FF2B5EF4-FFF2-40B4-BE49-F238E27FC236}">
                <a16:creationId xmlns:a16="http://schemas.microsoft.com/office/drawing/2014/main" id="{557A4F07-9F68-41D9-8524-6B64A41B12FC}"/>
              </a:ext>
            </a:extLst>
          </p:cNvPr>
          <p:cNvSpPr>
            <a:spLocks noGrp="1"/>
          </p:cNvSpPr>
          <p:nvPr>
            <p:ph idx="1"/>
          </p:nvPr>
        </p:nvSpPr>
        <p:spPr>
          <a:xfrm>
            <a:off x="1524000" y="2399099"/>
            <a:ext cx="9465564" cy="3400969"/>
          </a:xfrm>
        </p:spPr>
        <p:txBody>
          <a:bodyPr>
            <a:normAutofit/>
          </a:bodyPr>
          <a:lstStyle/>
          <a:p>
            <a:pPr marL="0" indent="0">
              <a:buNone/>
            </a:pPr>
            <a:r>
              <a:rPr lang="en-US" sz="2200"/>
              <a:t>Receptors can be divided into four major groups, based on the type of stimulus to which they are most sensitive.</a:t>
            </a:r>
          </a:p>
          <a:p>
            <a:r>
              <a:rPr lang="en-US" sz="2200" b="1"/>
              <a:t>Chemoreceptors </a:t>
            </a:r>
            <a:r>
              <a:rPr lang="en-US" sz="2200"/>
              <a:t>respond to chemical ligands that bind to the receptor (taste and smell, for example). </a:t>
            </a:r>
          </a:p>
          <a:p>
            <a:r>
              <a:rPr lang="en-US" sz="2200" b="1"/>
              <a:t>Mechanoreceptors </a:t>
            </a:r>
            <a:r>
              <a:rPr lang="en-US" sz="2200"/>
              <a:t>respond to various forms of mechanical energy, including pressure, vibration, gravity, acceleration, and sound (hearing, for example). </a:t>
            </a:r>
          </a:p>
          <a:p>
            <a:r>
              <a:rPr lang="en-US" sz="2200" b="1"/>
              <a:t>Thermoreceptors </a:t>
            </a:r>
            <a:r>
              <a:rPr lang="en-US" sz="2200"/>
              <a:t>respond to temperature.</a:t>
            </a:r>
          </a:p>
          <a:p>
            <a:r>
              <a:rPr lang="en-US" sz="2200" b="1"/>
              <a:t>Photoreceptors </a:t>
            </a:r>
            <a:r>
              <a:rPr lang="en-US" sz="2200"/>
              <a:t>for vision respond to light.</a:t>
            </a:r>
          </a:p>
        </p:txBody>
      </p:sp>
    </p:spTree>
    <p:extLst>
      <p:ext uri="{BB962C8B-B14F-4D97-AF65-F5344CB8AC3E}">
        <p14:creationId xmlns:p14="http://schemas.microsoft.com/office/powerpoint/2010/main" val="3689094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4E76A-D839-4BF2-97D7-2C5D25CF3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2">
            <a:extLst>
              <a:ext uri="{FF2B5EF4-FFF2-40B4-BE49-F238E27FC236}">
                <a16:creationId xmlns:a16="http://schemas.microsoft.com/office/drawing/2014/main" id="{63A98FE7-AE9A-4046-80E8-EEBF3A327E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3E621B-D6AB-49DF-9904-577EBDB232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14" name="Rectangle 64">
              <a:extLst>
                <a:ext uri="{FF2B5EF4-FFF2-40B4-BE49-F238E27FC236}">
                  <a16:creationId xmlns:a16="http://schemas.microsoft.com/office/drawing/2014/main" id="{9A30311C-B468-492D-93C1-A69F54DEE2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B82E971F-2D43-4DF6-9814-6586C591C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9BDFC723-EFE9-4B3D-9139-B7CEEE2CB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5604D1A-910F-43BF-B278-2CF6E474A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AB7395E-654B-42BA-96DD-FCE9A4920E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46CA0029-B650-4B83-AE70-60DC045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4C628DF9-C1B6-40F8-AE2D-40842A739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D1657DD-F34D-4536-A723-46A26BE49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41DC4EB-BC23-4C1A-A799-C90E60231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184480A-9198-46CF-AC93-AEEED77C5A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9F10C44-932A-4F5D-B572-BB42B1DFF4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32D0AD5-0F90-46EA-9656-DEDAA8CBB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F954DFE-DFAE-4A55-A8C8-02A66B779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9965803-6163-4875-B01F-8291BF75B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0FB19FE-CC5E-426D-8AF1-AE64C2A8C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4E28BA1-6CC4-42E7-844E-6AA69C8FE8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504DDB1-52FB-4ABD-96F9-7D6D75F0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0029ECB-14C6-4126-B089-07DE3817E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5994F0D-C6AF-42B4-903F-C4BA5E833F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AD5F537-A062-4F1C-98F8-51E470ABC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7665ECD4-FB18-4B84-AC47-FDA9C1C9C396}"/>
              </a:ext>
            </a:extLst>
          </p:cNvPr>
          <p:cNvPicPr>
            <a:picLocks noGrp="1" noChangeAspect="1"/>
          </p:cNvPicPr>
          <p:nvPr>
            <p:ph idx="1"/>
          </p:nvPr>
        </p:nvPicPr>
        <p:blipFill rotWithShape="1">
          <a:blip r:embed="rId2"/>
          <a:srcRect t="2246" r="2" b="2"/>
          <a:stretch/>
        </p:blipFill>
        <p:spPr>
          <a:xfrm>
            <a:off x="538827" y="606829"/>
            <a:ext cx="11194627" cy="5608366"/>
          </a:xfrm>
          <a:prstGeom prst="rect">
            <a:avLst/>
          </a:prstGeom>
        </p:spPr>
      </p:pic>
      <p:sp>
        <p:nvSpPr>
          <p:cNvPr id="35" name="Rectangle 34">
            <a:extLst>
              <a:ext uri="{FF2B5EF4-FFF2-40B4-BE49-F238E27FC236}">
                <a16:creationId xmlns:a16="http://schemas.microsoft.com/office/drawing/2014/main" id="{5CBFA5F3-485A-45BA-A3F3-AE6B1A0EB3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339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CE877-5AA0-4863-9823-2C7464E4B9CE}"/>
              </a:ext>
            </a:extLst>
          </p:cNvPr>
          <p:cNvSpPr>
            <a:spLocks noGrp="1"/>
          </p:cNvSpPr>
          <p:nvPr>
            <p:ph type="title"/>
          </p:nvPr>
        </p:nvSpPr>
        <p:spPr>
          <a:xfrm>
            <a:off x="838200" y="365125"/>
            <a:ext cx="10515600" cy="1325563"/>
          </a:xfrm>
        </p:spPr>
        <p:txBody>
          <a:bodyPr>
            <a:normAutofit/>
          </a:bodyPr>
          <a:lstStyle/>
          <a:p>
            <a:r>
              <a:rPr lang="en-US" b="1"/>
              <a:t>Merkel receptors</a:t>
            </a:r>
            <a:endParaRPr lang="en-US" dirty="0"/>
          </a:p>
        </p:txBody>
      </p:sp>
      <p:sp>
        <p:nvSpPr>
          <p:cNvPr id="3" name="Content Placeholder 2">
            <a:extLst>
              <a:ext uri="{FF2B5EF4-FFF2-40B4-BE49-F238E27FC236}">
                <a16:creationId xmlns:a16="http://schemas.microsoft.com/office/drawing/2014/main" id="{C8026FB0-06FD-4F23-A340-DB0AE7C88C20}"/>
              </a:ext>
            </a:extLst>
          </p:cNvPr>
          <p:cNvSpPr>
            <a:spLocks noGrp="1"/>
          </p:cNvSpPr>
          <p:nvPr>
            <p:ph idx="1"/>
          </p:nvPr>
        </p:nvSpPr>
        <p:spPr>
          <a:xfrm>
            <a:off x="838200" y="1825625"/>
            <a:ext cx="3797807" cy="4351338"/>
          </a:xfrm>
        </p:spPr>
        <p:txBody>
          <a:bodyPr>
            <a:normAutofit/>
          </a:bodyPr>
          <a:lstStyle/>
          <a:p>
            <a:r>
              <a:rPr lang="en-US" sz="2000" b="1"/>
              <a:t>Merkel receptors </a:t>
            </a:r>
            <a:r>
              <a:rPr lang="en-US" sz="2000"/>
              <a:t>are an example of nonneural sensors in the somatic senses. </a:t>
            </a:r>
          </a:p>
          <a:p>
            <a:r>
              <a:rPr lang="en-US" sz="2000"/>
              <a:t>The Merkel receptor consists of a </a:t>
            </a:r>
            <a:r>
              <a:rPr lang="en-US" sz="2000" i="1"/>
              <a:t>Merkel cell </a:t>
            </a:r>
            <a:r>
              <a:rPr lang="en-US" sz="2000"/>
              <a:t>that synapses onto a primary sensory neuron. </a:t>
            </a:r>
          </a:p>
          <a:p>
            <a:r>
              <a:rPr lang="en-US" sz="2000"/>
              <a:t>Merkel receptors are found in the greatest density in the fingertips and are responsible for the high sensitivity of tactile reception in these areas.</a:t>
            </a:r>
          </a:p>
        </p:txBody>
      </p:sp>
      <p:pic>
        <p:nvPicPr>
          <p:cNvPr id="4" name="Picture 3">
            <a:extLst>
              <a:ext uri="{FF2B5EF4-FFF2-40B4-BE49-F238E27FC236}">
                <a16:creationId xmlns:a16="http://schemas.microsoft.com/office/drawing/2014/main" id="{D418536D-E7F1-4C33-8ADD-C39A69214E0A}"/>
              </a:ext>
            </a:extLst>
          </p:cNvPr>
          <p:cNvPicPr>
            <a:picLocks noChangeAspect="1"/>
          </p:cNvPicPr>
          <p:nvPr/>
        </p:nvPicPr>
        <p:blipFill rotWithShape="1">
          <a:blip r:embed="rId2"/>
          <a:srcRect l="9634" r="4142" b="-1"/>
          <a:stretch/>
        </p:blipFill>
        <p:spPr>
          <a:xfrm>
            <a:off x="5120640" y="1904281"/>
            <a:ext cx="6233160" cy="4272681"/>
          </a:xfrm>
          <a:prstGeom prst="rect">
            <a:avLst/>
          </a:prstGeom>
        </p:spPr>
      </p:pic>
    </p:spTree>
    <p:extLst>
      <p:ext uri="{BB962C8B-B14F-4D97-AF65-F5344CB8AC3E}">
        <p14:creationId xmlns:p14="http://schemas.microsoft.com/office/powerpoint/2010/main" val="1395575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F77F121-1D2D-4598-A410-F671A505B832}"/>
              </a:ext>
            </a:extLst>
          </p:cNvPr>
          <p:cNvPicPr>
            <a:picLocks noChangeAspect="1"/>
          </p:cNvPicPr>
          <p:nvPr/>
        </p:nvPicPr>
        <p:blipFill rotWithShape="1">
          <a:blip r:embed="rId2"/>
          <a:srcRect r="234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9B1599-755E-4F6F-B483-8C4762AA6E56}"/>
              </a:ext>
            </a:extLst>
          </p:cNvPr>
          <p:cNvSpPr>
            <a:spLocks noGrp="1"/>
          </p:cNvSpPr>
          <p:nvPr>
            <p:ph type="title"/>
          </p:nvPr>
        </p:nvSpPr>
        <p:spPr>
          <a:xfrm>
            <a:off x="5827048" y="407987"/>
            <a:ext cx="5721484" cy="1325563"/>
          </a:xfrm>
        </p:spPr>
        <p:txBody>
          <a:bodyPr>
            <a:normAutofit/>
          </a:bodyPr>
          <a:lstStyle/>
          <a:p>
            <a:endParaRPr lang="en-US"/>
          </a:p>
        </p:txBody>
      </p:sp>
      <p:sp>
        <p:nvSpPr>
          <p:cNvPr id="3" name="Content Placeholder 2">
            <a:extLst>
              <a:ext uri="{FF2B5EF4-FFF2-40B4-BE49-F238E27FC236}">
                <a16:creationId xmlns:a16="http://schemas.microsoft.com/office/drawing/2014/main" id="{BA0C79F1-96A2-4B87-B7B6-4DC08008D5F8}"/>
              </a:ext>
            </a:extLst>
          </p:cNvPr>
          <p:cNvSpPr>
            <a:spLocks noGrp="1"/>
          </p:cNvSpPr>
          <p:nvPr>
            <p:ph idx="1"/>
          </p:nvPr>
        </p:nvSpPr>
        <p:spPr>
          <a:xfrm>
            <a:off x="5827048" y="1868487"/>
            <a:ext cx="5721484" cy="4351338"/>
          </a:xfrm>
        </p:spPr>
        <p:txBody>
          <a:bodyPr>
            <a:normAutofit/>
          </a:bodyPr>
          <a:lstStyle/>
          <a:p>
            <a:r>
              <a:rPr lang="en-US" dirty="0"/>
              <a:t>Each body part is represented next to the area of the sensory</a:t>
            </a:r>
          </a:p>
          <a:p>
            <a:r>
              <a:rPr lang="en-US" dirty="0"/>
              <a:t>cortex that processes stimuli for that body part.</a:t>
            </a:r>
          </a:p>
        </p:txBody>
      </p:sp>
    </p:spTree>
    <p:extLst>
      <p:ext uri="{BB962C8B-B14F-4D97-AF65-F5344CB8AC3E}">
        <p14:creationId xmlns:p14="http://schemas.microsoft.com/office/powerpoint/2010/main" val="3800022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4CB05-5F68-4FE7-B1BB-A12DE7D635F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Skin Receptors</a:t>
            </a:r>
          </a:p>
        </p:txBody>
      </p:sp>
      <p:pic>
        <p:nvPicPr>
          <p:cNvPr id="4" name="Picture 3">
            <a:extLst>
              <a:ext uri="{FF2B5EF4-FFF2-40B4-BE49-F238E27FC236}">
                <a16:creationId xmlns:a16="http://schemas.microsoft.com/office/drawing/2014/main" id="{12E887BB-1C38-49C5-B40A-2DD30859673D}"/>
              </a:ext>
            </a:extLst>
          </p:cNvPr>
          <p:cNvPicPr>
            <a:picLocks noChangeAspect="1"/>
          </p:cNvPicPr>
          <p:nvPr/>
        </p:nvPicPr>
        <p:blipFill>
          <a:blip r:embed="rId2"/>
          <a:stretch>
            <a:fillRect/>
          </a:stretch>
        </p:blipFill>
        <p:spPr>
          <a:xfrm>
            <a:off x="643467" y="2550087"/>
            <a:ext cx="10905066" cy="2644478"/>
          </a:xfrm>
          <a:prstGeom prst="rect">
            <a:avLst/>
          </a:prstGeom>
        </p:spPr>
      </p:pic>
    </p:spTree>
    <p:extLst>
      <p:ext uri="{BB962C8B-B14F-4D97-AF65-F5344CB8AC3E}">
        <p14:creationId xmlns:p14="http://schemas.microsoft.com/office/powerpoint/2010/main" val="3483407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29AB-ACD9-4B4B-A4B6-41740258553B}"/>
              </a:ext>
            </a:extLst>
          </p:cNvPr>
          <p:cNvSpPr>
            <a:spLocks noGrp="1"/>
          </p:cNvSpPr>
          <p:nvPr>
            <p:ph type="title"/>
          </p:nvPr>
        </p:nvSpPr>
        <p:spPr/>
        <p:txBody>
          <a:bodyPr/>
          <a:lstStyle/>
          <a:p>
            <a:r>
              <a:rPr lang="en-US" b="1" dirty="0"/>
              <a:t>Nociceptors Initiate Protective Responses</a:t>
            </a:r>
            <a:endParaRPr lang="en-US" dirty="0"/>
          </a:p>
        </p:txBody>
      </p:sp>
      <p:sp>
        <p:nvSpPr>
          <p:cNvPr id="3" name="Content Placeholder 2">
            <a:extLst>
              <a:ext uri="{FF2B5EF4-FFF2-40B4-BE49-F238E27FC236}">
                <a16:creationId xmlns:a16="http://schemas.microsoft.com/office/drawing/2014/main" id="{F4F3BF64-12C2-4862-98F8-353E46D67B3E}"/>
              </a:ext>
            </a:extLst>
          </p:cNvPr>
          <p:cNvSpPr>
            <a:spLocks noGrp="1"/>
          </p:cNvSpPr>
          <p:nvPr>
            <p:ph idx="1"/>
          </p:nvPr>
        </p:nvSpPr>
        <p:spPr/>
        <p:txBody>
          <a:bodyPr>
            <a:normAutofit/>
          </a:bodyPr>
          <a:lstStyle/>
          <a:p>
            <a:r>
              <a:rPr lang="en-US" b="1" dirty="0"/>
              <a:t>Nociceptors </a:t>
            </a:r>
            <a:r>
              <a:rPr lang="en-US" dirty="0"/>
              <a:t>are neurons with free nerve endings that respond to a variety of strong noxious stimuli (chemical, mechanical, or thermal) that cause or have the potential to cause tissue damage. </a:t>
            </a:r>
          </a:p>
          <a:p>
            <a:r>
              <a:rPr lang="en-US" dirty="0"/>
              <a:t>Nociceptors are found in the skin, joints, muscles, bones and various internal organs, but not in the central nervous system. </a:t>
            </a:r>
          </a:p>
          <a:p>
            <a:r>
              <a:rPr lang="en-US" dirty="0"/>
              <a:t>Activation of nociceptor pathways initiates adaptive, protective responses. </a:t>
            </a:r>
          </a:p>
        </p:txBody>
      </p:sp>
    </p:spTree>
    <p:extLst>
      <p:ext uri="{BB962C8B-B14F-4D97-AF65-F5344CB8AC3E}">
        <p14:creationId xmlns:p14="http://schemas.microsoft.com/office/powerpoint/2010/main" val="2984474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787C549-66DE-4718-9D45-8165992511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D1EA40-7116-4FCB-9369-70F29FAA91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203E6-639F-4CFA-9D91-FE26E5459ED0}"/>
              </a:ext>
            </a:extLst>
          </p:cNvPr>
          <p:cNvSpPr>
            <a:spLocks noGrp="1"/>
          </p:cNvSpPr>
          <p:nvPr>
            <p:ph type="title"/>
          </p:nvPr>
        </p:nvSpPr>
        <p:spPr>
          <a:xfrm>
            <a:off x="1166648" y="655591"/>
            <a:ext cx="4929352" cy="2315616"/>
          </a:xfrm>
        </p:spPr>
        <p:txBody>
          <a:bodyPr>
            <a:normAutofit/>
          </a:bodyPr>
          <a:lstStyle/>
          <a:p>
            <a:r>
              <a:rPr lang="en-US" sz="4600" b="1" dirty="0"/>
              <a:t>Nociception</a:t>
            </a:r>
            <a:endParaRPr lang="en-US" sz="4600" dirty="0"/>
          </a:p>
        </p:txBody>
      </p:sp>
      <p:sp>
        <p:nvSpPr>
          <p:cNvPr id="15" name="Rectangle 14">
            <a:extLst>
              <a:ext uri="{FF2B5EF4-FFF2-40B4-BE49-F238E27FC236}">
                <a16:creationId xmlns:a16="http://schemas.microsoft.com/office/drawing/2014/main" id="{BF647E38-F93D-4661-8D77-CE13EEB65B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AB21C4D-C8DB-45E4-8B45-1A73A188625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8" name="Rectangle 64">
              <a:extLst>
                <a:ext uri="{FF2B5EF4-FFF2-40B4-BE49-F238E27FC236}">
                  <a16:creationId xmlns:a16="http://schemas.microsoft.com/office/drawing/2014/main" id="{408C67FF-5706-4C08-9DF4-D3E2EF7F61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90AE6FAF-1DDD-40E6-8128-2B5DD146491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3E186F0A-23FB-4FB4-8C95-4C6A6F483B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D183081B-2F31-48CC-A297-BA0C06A744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C6A5254-D4C3-478C-B4E0-73D3642DBE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1974FE2-7080-4C99-A4E6-3E15D4B2857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7C843590-9C15-4DFA-9178-8A943EF622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3506696A-3D1F-450D-96A0-B59B7BBE3C4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6D2546D9-69E1-4D75-8E64-8862078132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65383D5-D060-4DBD-82E9-14902BD82B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70242239-3409-460D-BA74-ADF2AFD4EE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F02255D-DBCA-4E02-8376-8A374688DE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43BABB3-0280-4F53-A4A9-54ED96AB29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824031E-D05D-4B6C-A900-28D70C7374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96B0A62E-B7B0-475C-B1FF-989CDB45E3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D62DF221-DFF7-4614-8983-8B7C470343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E544155-BC32-4013-9135-149E30150C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DD4153E-E8EE-4D47-8FF6-926EBB23FE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6834F1B0-119E-4A62-A22F-79C5AEEE3CA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04C90783-5CC9-4855-A633-D3D3B900D0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table, food, sitting, fruit&#10;&#10;Description automatically generated">
            <a:extLst>
              <a:ext uri="{FF2B5EF4-FFF2-40B4-BE49-F238E27FC236}">
                <a16:creationId xmlns:a16="http://schemas.microsoft.com/office/drawing/2014/main" id="{5FA55C1A-13BB-4590-9A91-9959932E4B6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0488" r="-2" b="-2"/>
          <a:stretch/>
        </p:blipFill>
        <p:spPr>
          <a:xfrm>
            <a:off x="596880" y="3233985"/>
            <a:ext cx="5766975" cy="3624015"/>
          </a:xfrm>
          <a:prstGeom prst="rect">
            <a:avLst/>
          </a:prstGeom>
        </p:spPr>
      </p:pic>
      <p:sp>
        <p:nvSpPr>
          <p:cNvPr id="39" name="Rectangle 38">
            <a:extLst>
              <a:ext uri="{FF2B5EF4-FFF2-40B4-BE49-F238E27FC236}">
                <a16:creationId xmlns:a16="http://schemas.microsoft.com/office/drawing/2014/main" id="{D6C80E47-971C-437F-B030-191115B01D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1B5DDC-177E-4168-A7BA-8120CFD50673}"/>
              </a:ext>
            </a:extLst>
          </p:cNvPr>
          <p:cNvSpPr>
            <a:spLocks noGrp="1"/>
          </p:cNvSpPr>
          <p:nvPr>
            <p:ph idx="1"/>
          </p:nvPr>
        </p:nvSpPr>
        <p:spPr>
          <a:xfrm>
            <a:off x="7169101" y="521207"/>
            <a:ext cx="4496426" cy="5957789"/>
          </a:xfrm>
        </p:spPr>
        <p:txBody>
          <a:bodyPr anchor="ctr">
            <a:normAutofit/>
          </a:bodyPr>
          <a:lstStyle/>
          <a:p>
            <a:r>
              <a:rPr lang="en-US" sz="2200" b="1"/>
              <a:t>Pain </a:t>
            </a:r>
            <a:r>
              <a:rPr lang="en-US" sz="2200"/>
              <a:t>is a subjective perception, the brain’s interpretation of sensory information transmitted along pathways that begin at nociceptors.</a:t>
            </a:r>
          </a:p>
          <a:p>
            <a:r>
              <a:rPr lang="en-US" sz="2200"/>
              <a:t>Pain is highly individual and multi-dimensional, and may vary with a person’s emotional state. </a:t>
            </a:r>
          </a:p>
          <a:p>
            <a:r>
              <a:rPr lang="en-US" sz="2200"/>
              <a:t>The discussion here is limited to the sensory processing of nociception.</a:t>
            </a:r>
          </a:p>
          <a:p>
            <a:endParaRPr lang="en-US" sz="2200"/>
          </a:p>
        </p:txBody>
      </p:sp>
    </p:spTree>
    <p:extLst>
      <p:ext uri="{BB962C8B-B14F-4D97-AF65-F5344CB8AC3E}">
        <p14:creationId xmlns:p14="http://schemas.microsoft.com/office/powerpoint/2010/main" val="762595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41D8-CAED-4018-A7FC-E37632FA077D}"/>
              </a:ext>
            </a:extLst>
          </p:cNvPr>
          <p:cNvSpPr>
            <a:spLocks noGrp="1"/>
          </p:cNvSpPr>
          <p:nvPr>
            <p:ph type="title"/>
          </p:nvPr>
        </p:nvSpPr>
        <p:spPr/>
        <p:txBody>
          <a:bodyPr/>
          <a:lstStyle/>
          <a:p>
            <a:r>
              <a:rPr lang="en-US" b="1" dirty="0"/>
              <a:t>Nociception </a:t>
            </a:r>
          </a:p>
        </p:txBody>
      </p:sp>
      <p:sp>
        <p:nvSpPr>
          <p:cNvPr id="3" name="Content Placeholder 2">
            <a:extLst>
              <a:ext uri="{FF2B5EF4-FFF2-40B4-BE49-F238E27FC236}">
                <a16:creationId xmlns:a16="http://schemas.microsoft.com/office/drawing/2014/main" id="{E23FB632-ECBD-4F6E-AA55-016CF3299DED}"/>
              </a:ext>
            </a:extLst>
          </p:cNvPr>
          <p:cNvSpPr>
            <a:spLocks noGrp="1"/>
          </p:cNvSpPr>
          <p:nvPr>
            <p:ph idx="1"/>
          </p:nvPr>
        </p:nvSpPr>
        <p:spPr/>
        <p:txBody>
          <a:bodyPr>
            <a:normAutofit/>
          </a:bodyPr>
          <a:lstStyle/>
          <a:p>
            <a:r>
              <a:rPr lang="en-US" dirty="0"/>
              <a:t>Afferent signals from nociceptors are carried to the CNS in two types of primary sensory fibers: </a:t>
            </a:r>
          </a:p>
          <a:p>
            <a:pPr marL="514350" indent="-514350">
              <a:buFont typeface="+mj-lt"/>
              <a:buAutoNum type="arabicPeriod"/>
            </a:pPr>
            <a:r>
              <a:rPr lang="en-US" i="1" dirty="0"/>
              <a:t>A </a:t>
            </a:r>
            <a:r>
              <a:rPr lang="en-US" dirty="0"/>
              <a:t>delta </a:t>
            </a:r>
            <a:r>
              <a:rPr lang="en-US" i="1" dirty="0"/>
              <a:t>fibers </a:t>
            </a:r>
            <a:r>
              <a:rPr lang="en-US" dirty="0"/>
              <a:t>and </a:t>
            </a:r>
            <a:r>
              <a:rPr lang="en-US" i="1" dirty="0"/>
              <a:t>C fibers</a:t>
            </a:r>
            <a:r>
              <a:rPr lang="en-US" dirty="0"/>
              <a:t>. </a:t>
            </a:r>
          </a:p>
        </p:txBody>
      </p:sp>
      <p:pic>
        <p:nvPicPr>
          <p:cNvPr id="4" name="Picture 3">
            <a:extLst>
              <a:ext uri="{FF2B5EF4-FFF2-40B4-BE49-F238E27FC236}">
                <a16:creationId xmlns:a16="http://schemas.microsoft.com/office/drawing/2014/main" id="{5C8F6DD8-842F-4916-924C-022DD70D0600}"/>
              </a:ext>
            </a:extLst>
          </p:cNvPr>
          <p:cNvPicPr>
            <a:picLocks noChangeAspect="1"/>
          </p:cNvPicPr>
          <p:nvPr/>
        </p:nvPicPr>
        <p:blipFill>
          <a:blip r:embed="rId2"/>
          <a:stretch>
            <a:fillRect/>
          </a:stretch>
        </p:blipFill>
        <p:spPr>
          <a:xfrm>
            <a:off x="740672" y="4014788"/>
            <a:ext cx="10372725" cy="2162175"/>
          </a:xfrm>
          <a:prstGeom prst="rect">
            <a:avLst/>
          </a:prstGeom>
        </p:spPr>
      </p:pic>
    </p:spTree>
    <p:extLst>
      <p:ext uri="{BB962C8B-B14F-4D97-AF65-F5344CB8AC3E}">
        <p14:creationId xmlns:p14="http://schemas.microsoft.com/office/powerpoint/2010/main" val="2595197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3FAA-3BE5-45A2-87AE-D38CD1C5F78B}"/>
              </a:ext>
            </a:extLst>
          </p:cNvPr>
          <p:cNvSpPr>
            <a:spLocks noGrp="1"/>
          </p:cNvSpPr>
          <p:nvPr>
            <p:ph type="title"/>
          </p:nvPr>
        </p:nvSpPr>
        <p:spPr/>
        <p:txBody>
          <a:bodyPr/>
          <a:lstStyle/>
          <a:p>
            <a:r>
              <a:rPr lang="en-US" b="1" dirty="0"/>
              <a:t>Fast Pain and Slow Pain</a:t>
            </a:r>
            <a:endParaRPr lang="en-US" dirty="0"/>
          </a:p>
        </p:txBody>
      </p:sp>
      <p:sp>
        <p:nvSpPr>
          <p:cNvPr id="3" name="Content Placeholder 2">
            <a:extLst>
              <a:ext uri="{FF2B5EF4-FFF2-40B4-BE49-F238E27FC236}">
                <a16:creationId xmlns:a16="http://schemas.microsoft.com/office/drawing/2014/main" id="{B18D6D90-C242-4888-8407-B8C4660D62B6}"/>
              </a:ext>
            </a:extLst>
          </p:cNvPr>
          <p:cNvSpPr>
            <a:spLocks noGrp="1"/>
          </p:cNvSpPr>
          <p:nvPr>
            <p:ph idx="1"/>
          </p:nvPr>
        </p:nvSpPr>
        <p:spPr/>
        <p:txBody>
          <a:bodyPr>
            <a:normAutofit/>
          </a:bodyPr>
          <a:lstStyle/>
          <a:p>
            <a:r>
              <a:rPr lang="en-US" b="1" dirty="0"/>
              <a:t>Fast pain is experienced as </a:t>
            </a:r>
            <a:r>
              <a:rPr lang="en-US" dirty="0"/>
              <a:t>sharp and localized. It is rapidly transmitted to the CNS by the small, myelinated Ad fibers. </a:t>
            </a:r>
          </a:p>
          <a:p>
            <a:r>
              <a:rPr lang="en-US" b="1" dirty="0"/>
              <a:t>Slow pain, is </a:t>
            </a:r>
            <a:r>
              <a:rPr lang="en-US" dirty="0"/>
              <a:t>described as duller and more diffuse, is carried on small, unmyelinated C fibers. </a:t>
            </a:r>
          </a:p>
        </p:txBody>
      </p:sp>
      <p:pic>
        <p:nvPicPr>
          <p:cNvPr id="4" name="Picture 3">
            <a:extLst>
              <a:ext uri="{FF2B5EF4-FFF2-40B4-BE49-F238E27FC236}">
                <a16:creationId xmlns:a16="http://schemas.microsoft.com/office/drawing/2014/main" id="{B5D98840-1AC8-4361-A833-658B17F691AA}"/>
              </a:ext>
            </a:extLst>
          </p:cNvPr>
          <p:cNvPicPr>
            <a:picLocks noChangeAspect="1"/>
          </p:cNvPicPr>
          <p:nvPr/>
        </p:nvPicPr>
        <p:blipFill>
          <a:blip r:embed="rId2"/>
          <a:stretch>
            <a:fillRect/>
          </a:stretch>
        </p:blipFill>
        <p:spPr>
          <a:xfrm>
            <a:off x="740672" y="4014788"/>
            <a:ext cx="10372725" cy="2162175"/>
          </a:xfrm>
          <a:prstGeom prst="rect">
            <a:avLst/>
          </a:prstGeom>
        </p:spPr>
      </p:pic>
    </p:spTree>
    <p:extLst>
      <p:ext uri="{BB962C8B-B14F-4D97-AF65-F5344CB8AC3E}">
        <p14:creationId xmlns:p14="http://schemas.microsoft.com/office/powerpoint/2010/main" val="1155525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3FAA-3BE5-45A2-87AE-D38CD1C5F78B}"/>
              </a:ext>
            </a:extLst>
          </p:cNvPr>
          <p:cNvSpPr>
            <a:spLocks noGrp="1"/>
          </p:cNvSpPr>
          <p:nvPr>
            <p:ph type="title"/>
          </p:nvPr>
        </p:nvSpPr>
        <p:spPr/>
        <p:txBody>
          <a:bodyPr/>
          <a:lstStyle/>
          <a:p>
            <a:r>
              <a:rPr lang="en-US" b="1" dirty="0"/>
              <a:t>Fast Pain and Slow Pain</a:t>
            </a:r>
            <a:endParaRPr lang="en-US" dirty="0"/>
          </a:p>
        </p:txBody>
      </p:sp>
      <p:sp>
        <p:nvSpPr>
          <p:cNvPr id="3" name="Content Placeholder 2">
            <a:extLst>
              <a:ext uri="{FF2B5EF4-FFF2-40B4-BE49-F238E27FC236}">
                <a16:creationId xmlns:a16="http://schemas.microsoft.com/office/drawing/2014/main" id="{B18D6D90-C242-4888-8407-B8C4660D62B6}"/>
              </a:ext>
            </a:extLst>
          </p:cNvPr>
          <p:cNvSpPr>
            <a:spLocks noGrp="1"/>
          </p:cNvSpPr>
          <p:nvPr>
            <p:ph idx="1"/>
          </p:nvPr>
        </p:nvSpPr>
        <p:spPr/>
        <p:txBody>
          <a:bodyPr>
            <a:normAutofit/>
          </a:bodyPr>
          <a:lstStyle/>
          <a:p>
            <a:r>
              <a:rPr lang="en-US" sz="2400" i="1" dirty="0"/>
              <a:t>The timing distinction between the two is most obvious when the stimulus originates far from the CNS, such as when you stub your toe. </a:t>
            </a:r>
          </a:p>
          <a:p>
            <a:r>
              <a:rPr lang="en-US" dirty="0"/>
              <a:t>You first experience a quick stabbing sensation (fast pain), followed shortly by a dull throbbing (slow pain).</a:t>
            </a:r>
          </a:p>
        </p:txBody>
      </p:sp>
      <p:pic>
        <p:nvPicPr>
          <p:cNvPr id="4" name="Picture 3">
            <a:extLst>
              <a:ext uri="{FF2B5EF4-FFF2-40B4-BE49-F238E27FC236}">
                <a16:creationId xmlns:a16="http://schemas.microsoft.com/office/drawing/2014/main" id="{D8C5FDEE-EB8A-4457-8AA4-36738DBDEB1E}"/>
              </a:ext>
            </a:extLst>
          </p:cNvPr>
          <p:cNvPicPr>
            <a:picLocks noChangeAspect="1"/>
          </p:cNvPicPr>
          <p:nvPr/>
        </p:nvPicPr>
        <p:blipFill>
          <a:blip r:embed="rId2"/>
          <a:stretch>
            <a:fillRect/>
          </a:stretch>
        </p:blipFill>
        <p:spPr>
          <a:xfrm>
            <a:off x="838200" y="4149725"/>
            <a:ext cx="10372725" cy="2162175"/>
          </a:xfrm>
          <a:prstGeom prst="rect">
            <a:avLst/>
          </a:prstGeom>
        </p:spPr>
      </p:pic>
    </p:spTree>
    <p:extLst>
      <p:ext uri="{BB962C8B-B14F-4D97-AF65-F5344CB8AC3E}">
        <p14:creationId xmlns:p14="http://schemas.microsoft.com/office/powerpoint/2010/main" val="1018270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C7B6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2E4DA1-1196-4116-A223-1E281B40FCBD}"/>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Itch </a:t>
            </a:r>
            <a:r>
              <a:rPr lang="en-US">
                <a:solidFill>
                  <a:srgbClr val="FFFFFF"/>
                </a:solidFill>
              </a:rPr>
              <a:t>(</a:t>
            </a:r>
            <a:r>
              <a:rPr lang="en-US" i="1">
                <a:solidFill>
                  <a:srgbClr val="FFFFFF"/>
                </a:solidFill>
              </a:rPr>
              <a:t>pruritus</a:t>
            </a:r>
            <a:r>
              <a:rPr lang="en-US">
                <a:solidFill>
                  <a:srgbClr val="FFFFFF"/>
                </a:solidFill>
              </a:rPr>
              <a:t>)</a:t>
            </a:r>
          </a:p>
        </p:txBody>
      </p:sp>
      <p:pic>
        <p:nvPicPr>
          <p:cNvPr id="5" name="Picture 4" descr="A close up of a persons hand&#10;&#10;Description automatically generated">
            <a:extLst>
              <a:ext uri="{FF2B5EF4-FFF2-40B4-BE49-F238E27FC236}">
                <a16:creationId xmlns:a16="http://schemas.microsoft.com/office/drawing/2014/main" id="{5866D65E-B128-43FC-BECD-0FB89F2FD6E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2493"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9AF62B-68DF-41AF-9E2E-DDB604F92E41}"/>
              </a:ext>
            </a:extLst>
          </p:cNvPr>
          <p:cNvSpPr>
            <a:spLocks noGrp="1"/>
          </p:cNvSpPr>
          <p:nvPr>
            <p:ph idx="1"/>
          </p:nvPr>
        </p:nvSpPr>
        <p:spPr>
          <a:xfrm>
            <a:off x="8029319" y="917725"/>
            <a:ext cx="3424739" cy="4852362"/>
          </a:xfrm>
        </p:spPr>
        <p:txBody>
          <a:bodyPr anchor="ctr">
            <a:normAutofit/>
          </a:bodyPr>
          <a:lstStyle/>
          <a:p>
            <a:r>
              <a:rPr lang="en-US" sz="2000" b="1">
                <a:solidFill>
                  <a:srgbClr val="FFFFFF"/>
                </a:solidFill>
              </a:rPr>
              <a:t>Itch </a:t>
            </a:r>
            <a:r>
              <a:rPr lang="en-US" sz="2000">
                <a:solidFill>
                  <a:srgbClr val="FFFFFF"/>
                </a:solidFill>
              </a:rPr>
              <a:t>(</a:t>
            </a:r>
            <a:r>
              <a:rPr lang="en-US" sz="2000" i="1">
                <a:solidFill>
                  <a:srgbClr val="FFFFFF"/>
                </a:solidFill>
              </a:rPr>
              <a:t>pruritus</a:t>
            </a:r>
            <a:r>
              <a:rPr lang="en-US" sz="2000">
                <a:solidFill>
                  <a:srgbClr val="FFFFFF"/>
                </a:solidFill>
              </a:rPr>
              <a:t>) comes only from nociceptors in the skin and is characteristic of many rashes and other skin conditions. </a:t>
            </a:r>
          </a:p>
          <a:p>
            <a:pPr marL="0" indent="0">
              <a:buNone/>
            </a:pPr>
            <a:endParaRPr lang="en-US" sz="2000">
              <a:solidFill>
                <a:srgbClr val="FFFFFF"/>
              </a:solidFill>
            </a:endParaRPr>
          </a:p>
        </p:txBody>
      </p:sp>
    </p:spTree>
    <p:extLst>
      <p:ext uri="{BB962C8B-B14F-4D97-AF65-F5344CB8AC3E}">
        <p14:creationId xmlns:p14="http://schemas.microsoft.com/office/powerpoint/2010/main" val="424471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73BA41-144E-4FC5-9DBF-F904984697CE}"/>
              </a:ext>
            </a:extLst>
          </p:cNvPr>
          <p:cNvPicPr>
            <a:picLocks noGrp="1" noChangeAspect="1"/>
          </p:cNvPicPr>
          <p:nvPr>
            <p:ph idx="1"/>
          </p:nvPr>
        </p:nvPicPr>
        <p:blipFill rotWithShape="1">
          <a:blip r:embed="rId2"/>
          <a:srcRect r="-1" b="119"/>
          <a:stretch/>
        </p:blipFill>
        <p:spPr>
          <a:xfrm>
            <a:off x="20" y="10"/>
            <a:ext cx="12191980" cy="6857990"/>
          </a:xfrm>
          <a:prstGeom prst="rect">
            <a:avLst/>
          </a:prstGeom>
        </p:spPr>
      </p:pic>
    </p:spTree>
    <p:extLst>
      <p:ext uri="{BB962C8B-B14F-4D97-AF65-F5344CB8AC3E}">
        <p14:creationId xmlns:p14="http://schemas.microsoft.com/office/powerpoint/2010/main" val="5932768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A8C2-B945-4CC1-AC60-A152389E831F}"/>
              </a:ext>
            </a:extLst>
          </p:cNvPr>
          <p:cNvSpPr>
            <a:spLocks noGrp="1"/>
          </p:cNvSpPr>
          <p:nvPr>
            <p:ph type="title"/>
          </p:nvPr>
        </p:nvSpPr>
        <p:spPr>
          <a:xfrm>
            <a:off x="4965430" y="629268"/>
            <a:ext cx="6586491" cy="1286160"/>
          </a:xfrm>
        </p:spPr>
        <p:txBody>
          <a:bodyPr anchor="b">
            <a:normAutofit/>
          </a:bodyPr>
          <a:lstStyle/>
          <a:p>
            <a:r>
              <a:rPr lang="en-US" b="1" i="1" dirty="0"/>
              <a:t>Nociceptor Pathways </a:t>
            </a:r>
            <a:endParaRPr lang="en-US" b="1" dirty="0"/>
          </a:p>
        </p:txBody>
      </p:sp>
      <p:sp>
        <p:nvSpPr>
          <p:cNvPr id="3" name="Content Placeholder 2">
            <a:extLst>
              <a:ext uri="{FF2B5EF4-FFF2-40B4-BE49-F238E27FC236}">
                <a16:creationId xmlns:a16="http://schemas.microsoft.com/office/drawing/2014/main" id="{18612562-1B22-4EB4-ACBD-ED939908F7AB}"/>
              </a:ext>
            </a:extLst>
          </p:cNvPr>
          <p:cNvSpPr>
            <a:spLocks noGrp="1"/>
          </p:cNvSpPr>
          <p:nvPr>
            <p:ph idx="1"/>
          </p:nvPr>
        </p:nvSpPr>
        <p:spPr>
          <a:xfrm>
            <a:off x="4965431" y="2438400"/>
            <a:ext cx="6586489" cy="3785419"/>
          </a:xfrm>
        </p:spPr>
        <p:txBody>
          <a:bodyPr>
            <a:normAutofit/>
          </a:bodyPr>
          <a:lstStyle/>
          <a:p>
            <a:r>
              <a:rPr lang="en-US" sz="2000"/>
              <a:t>Protective nociceptor reflexes begin with activation of the neuron’s free nerve endings.</a:t>
            </a:r>
          </a:p>
          <a:p>
            <a:r>
              <a:rPr lang="en-US" sz="2000"/>
              <a:t>Ion channels responding to a variety of chemical, mechanical, and thermal stimuli create graded potentials that trigger action potentials if the stimulus is strong enough. </a:t>
            </a:r>
          </a:p>
          <a:p>
            <a:r>
              <a:rPr lang="en-US" sz="2000"/>
              <a:t>Local chemicals released upon tissue injury include K+, histamine, and prostaglandins released from damaged cells; serotonin released from platelets activated by tissue damage; and the peptide </a:t>
            </a:r>
            <a:r>
              <a:rPr lang="en-US" sz="2000" b="1"/>
              <a:t>substance P, </a:t>
            </a:r>
            <a:r>
              <a:rPr lang="en-US" sz="2000"/>
              <a:t>which is secreted by primary sensory neurons.</a:t>
            </a:r>
          </a:p>
        </p:txBody>
      </p:sp>
      <p:pic>
        <p:nvPicPr>
          <p:cNvPr id="5" name="Picture 4" descr="A drawing of a cartoon character&#10;&#10;Description automatically generated">
            <a:extLst>
              <a:ext uri="{FF2B5EF4-FFF2-40B4-BE49-F238E27FC236}">
                <a16:creationId xmlns:a16="http://schemas.microsoft.com/office/drawing/2014/main" id="{610BBBCA-AD45-4AB5-A4B2-63B5FB9486D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5474" r="1693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99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63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14BF-09C6-43ED-883B-2E17BE382EED}"/>
              </a:ext>
            </a:extLst>
          </p:cNvPr>
          <p:cNvSpPr>
            <a:spLocks noGrp="1"/>
          </p:cNvSpPr>
          <p:nvPr>
            <p:ph type="title"/>
          </p:nvPr>
        </p:nvSpPr>
        <p:spPr/>
        <p:txBody>
          <a:bodyPr/>
          <a:lstStyle/>
          <a:p>
            <a:r>
              <a:rPr lang="en-US" dirty="0"/>
              <a:t>nociceptors</a:t>
            </a:r>
            <a:endParaRPr lang="en-US" dirty="0"/>
          </a:p>
        </p:txBody>
      </p:sp>
      <p:sp>
        <p:nvSpPr>
          <p:cNvPr id="3" name="Content Placeholder 2">
            <a:extLst>
              <a:ext uri="{FF2B5EF4-FFF2-40B4-BE49-F238E27FC236}">
                <a16:creationId xmlns:a16="http://schemas.microsoft.com/office/drawing/2014/main" id="{F7E8EB33-407E-485F-B3B3-68ABFADD651E}"/>
              </a:ext>
            </a:extLst>
          </p:cNvPr>
          <p:cNvSpPr>
            <a:spLocks noGrp="1"/>
          </p:cNvSpPr>
          <p:nvPr>
            <p:ph idx="1"/>
          </p:nvPr>
        </p:nvSpPr>
        <p:spPr/>
        <p:txBody>
          <a:bodyPr>
            <a:normAutofit lnSpcReduction="10000"/>
          </a:bodyPr>
          <a:lstStyle/>
          <a:p>
            <a:r>
              <a:rPr lang="en-US" dirty="0"/>
              <a:t>The primary sensory neurons from nociceptors terminate in the dorsal horn of the spinal cord.. </a:t>
            </a:r>
          </a:p>
          <a:p>
            <a:r>
              <a:rPr lang="en-US" dirty="0"/>
              <a:t>Nociceptor activation can follow two pathways: </a:t>
            </a:r>
          </a:p>
          <a:p>
            <a:pPr marL="514350" indent="-514350">
              <a:buFont typeface="+mj-lt"/>
              <a:buAutoNum type="arabicPeriod"/>
            </a:pPr>
            <a:r>
              <a:rPr lang="en-US" dirty="0"/>
              <a:t>reflexive protective responses that are integrated at the level of the spinal cord (spinal reflexes</a:t>
            </a:r>
          </a:p>
          <a:p>
            <a:pPr marL="514350" indent="-514350">
              <a:buFont typeface="+mj-lt"/>
              <a:buAutoNum type="arabicPeriod"/>
            </a:pPr>
            <a:r>
              <a:rPr lang="en-US" dirty="0"/>
              <a:t>ascending pathways to the cerebral cortex that become conscious sensation (pain or itch). </a:t>
            </a:r>
          </a:p>
          <a:p>
            <a:r>
              <a:rPr lang="en-US" dirty="0"/>
              <a:t>The primary nociceptor </a:t>
            </a:r>
            <a:r>
              <a:rPr lang="fr-FR" dirty="0" err="1"/>
              <a:t>neurons</a:t>
            </a:r>
            <a:r>
              <a:rPr lang="fr-FR" dirty="0"/>
              <a:t> synapse onto </a:t>
            </a:r>
            <a:r>
              <a:rPr lang="fr-FR" dirty="0" err="1"/>
              <a:t>interneurons</a:t>
            </a:r>
            <a:r>
              <a:rPr lang="fr-FR" dirty="0"/>
              <a:t> for spinal reflex </a:t>
            </a:r>
            <a:r>
              <a:rPr lang="fr-FR" dirty="0" err="1"/>
              <a:t>responses</a:t>
            </a:r>
            <a:r>
              <a:rPr lang="fr-FR" dirty="0"/>
              <a:t> or </a:t>
            </a:r>
            <a:r>
              <a:rPr lang="en-US" dirty="0"/>
              <a:t>onto secondary sensory neurons that project to the brain.</a:t>
            </a:r>
          </a:p>
        </p:txBody>
      </p:sp>
    </p:spTree>
    <p:extLst>
      <p:ext uri="{BB962C8B-B14F-4D97-AF65-F5344CB8AC3E}">
        <p14:creationId xmlns:p14="http://schemas.microsoft.com/office/powerpoint/2010/main" val="1044733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14BF-09C6-43ED-883B-2E17BE382EED}"/>
              </a:ext>
            </a:extLst>
          </p:cNvPr>
          <p:cNvSpPr>
            <a:spLocks noGrp="1"/>
          </p:cNvSpPr>
          <p:nvPr>
            <p:ph type="title"/>
          </p:nvPr>
        </p:nvSpPr>
        <p:spPr/>
        <p:txBody>
          <a:bodyPr/>
          <a:lstStyle/>
          <a:p>
            <a:r>
              <a:rPr lang="en-US" dirty="0"/>
              <a:t>Nociception</a:t>
            </a:r>
            <a:endParaRPr lang="en-US" dirty="0"/>
          </a:p>
        </p:txBody>
      </p:sp>
      <p:sp>
        <p:nvSpPr>
          <p:cNvPr id="3" name="Content Placeholder 2">
            <a:extLst>
              <a:ext uri="{FF2B5EF4-FFF2-40B4-BE49-F238E27FC236}">
                <a16:creationId xmlns:a16="http://schemas.microsoft.com/office/drawing/2014/main" id="{F7E8EB33-407E-485F-B3B3-68ABFADD651E}"/>
              </a:ext>
            </a:extLst>
          </p:cNvPr>
          <p:cNvSpPr>
            <a:spLocks noGrp="1"/>
          </p:cNvSpPr>
          <p:nvPr>
            <p:ph idx="1"/>
          </p:nvPr>
        </p:nvSpPr>
        <p:spPr/>
        <p:txBody>
          <a:bodyPr>
            <a:normAutofit/>
          </a:bodyPr>
          <a:lstStyle/>
          <a:p>
            <a:r>
              <a:rPr lang="en-US" dirty="0"/>
              <a:t>Nociception responses integrated in the spinal cord initiate rapid unconscious protective reflexes that automatically remove a stimulated area from the source of the stimulus. </a:t>
            </a:r>
          </a:p>
          <a:p>
            <a:pPr lvl="1"/>
            <a:r>
              <a:rPr lang="en-US" dirty="0"/>
              <a:t>For example, if you accidentally touch a hot stove, an automatic </a:t>
            </a:r>
            <a:r>
              <a:rPr lang="en-US" b="1" dirty="0"/>
              <a:t>withdrawal reflex </a:t>
            </a:r>
            <a:r>
              <a:rPr lang="en-US" dirty="0"/>
              <a:t>causes you to pull back your hand even before you are aware of the heat. </a:t>
            </a:r>
          </a:p>
        </p:txBody>
      </p:sp>
    </p:spTree>
    <p:extLst>
      <p:ext uri="{BB962C8B-B14F-4D97-AF65-F5344CB8AC3E}">
        <p14:creationId xmlns:p14="http://schemas.microsoft.com/office/powerpoint/2010/main" val="4270521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7E7D2-8EAD-4F10-B4D2-0F91798458F7}"/>
              </a:ext>
            </a:extLst>
          </p:cNvPr>
          <p:cNvSpPr>
            <a:spLocks noGrp="1"/>
          </p:cNvSpPr>
          <p:nvPr>
            <p:ph type="title"/>
          </p:nvPr>
        </p:nvSpPr>
        <p:spPr/>
        <p:txBody>
          <a:bodyPr/>
          <a:lstStyle/>
          <a:p>
            <a:r>
              <a:rPr lang="en-US" dirty="0" smtClean="0"/>
              <a:t>Somatosensory Pathways</a:t>
            </a:r>
            <a:endParaRPr lang="en-US" dirty="0"/>
          </a:p>
        </p:txBody>
      </p:sp>
      <p:sp>
        <p:nvSpPr>
          <p:cNvPr id="3" name="Content Placeholder 2">
            <a:extLst>
              <a:ext uri="{FF2B5EF4-FFF2-40B4-BE49-F238E27FC236}">
                <a16:creationId xmlns:a16="http://schemas.microsoft.com/office/drawing/2014/main" id="{4AD8A281-F282-4159-99B5-10852D221477}"/>
              </a:ext>
            </a:extLst>
          </p:cNvPr>
          <p:cNvSpPr>
            <a:spLocks noGrp="1"/>
          </p:cNvSpPr>
          <p:nvPr>
            <p:ph idx="1"/>
          </p:nvPr>
        </p:nvSpPr>
        <p:spPr/>
        <p:txBody>
          <a:bodyPr>
            <a:normAutofit fontScale="85000" lnSpcReduction="20000"/>
          </a:bodyPr>
          <a:lstStyle/>
          <a:p>
            <a:r>
              <a:rPr lang="en-US" dirty="0"/>
              <a:t>The secondary sensory neurons cross the body’s midline in the spinal cord and ascend to the thalamus and sensory areas of the cortex. </a:t>
            </a:r>
          </a:p>
          <a:p>
            <a:r>
              <a:rPr lang="en-US" dirty="0"/>
              <a:t>The pathways also send branches to the limbic system and hypothalamus. As a result, pain may be accompanied by emotional distress (suffering) and a variety of autonomic reactions, such as nausea, vomiting, or sweating.</a:t>
            </a:r>
          </a:p>
          <a:p>
            <a:r>
              <a:rPr lang="en-US" dirty="0"/>
              <a:t>Pain can be felt in skeletal muscles (</a:t>
            </a:r>
            <a:r>
              <a:rPr lang="en-US" i="1" dirty="0"/>
              <a:t>deep somatic pain</a:t>
            </a:r>
            <a:r>
              <a:rPr lang="en-US" dirty="0"/>
              <a:t>) as well as in the skin. </a:t>
            </a:r>
          </a:p>
          <a:p>
            <a:r>
              <a:rPr lang="en-US" dirty="0"/>
              <a:t>Muscle pain during exercise is associated with the onset of anaerobic metabolism and is often perceived as a burning sensation in the muscle (as in “go for the burn!”). </a:t>
            </a:r>
          </a:p>
          <a:p>
            <a:r>
              <a:rPr lang="en-US" dirty="0"/>
              <a:t>Some investigators have suggested that the exercise-induced metabolite responsible for the burning sensation is K+, known to enhance the pain response. Muscle pain from </a:t>
            </a:r>
            <a:r>
              <a:rPr lang="en-US" b="1" dirty="0"/>
              <a:t>ischemia </a:t>
            </a:r>
            <a:r>
              <a:rPr lang="en-US" dirty="0"/>
              <a:t>(lack of adequate blood flow that reduces oxygen supply) also occurs during </a:t>
            </a:r>
            <a:r>
              <a:rPr lang="en-US" i="1" dirty="0"/>
              <a:t>myocardial infarction </a:t>
            </a:r>
            <a:r>
              <a:rPr lang="en-US" dirty="0"/>
              <a:t>(heart attack).</a:t>
            </a:r>
          </a:p>
        </p:txBody>
      </p:sp>
    </p:spTree>
    <p:extLst>
      <p:ext uri="{BB962C8B-B14F-4D97-AF65-F5344CB8AC3E}">
        <p14:creationId xmlns:p14="http://schemas.microsoft.com/office/powerpoint/2010/main" val="96069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AB13-2F91-4FD8-AFB7-C4832C6CB7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93801D-DDA0-4301-AADE-E53A493D19B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28D15F-5A42-43DB-AD94-24C34E571A2A}"/>
              </a:ext>
            </a:extLst>
          </p:cNvPr>
          <p:cNvPicPr>
            <a:picLocks noChangeAspect="1"/>
          </p:cNvPicPr>
          <p:nvPr/>
        </p:nvPicPr>
        <p:blipFill>
          <a:blip r:embed="rId2"/>
          <a:stretch>
            <a:fillRect/>
          </a:stretch>
        </p:blipFill>
        <p:spPr>
          <a:xfrm>
            <a:off x="2477192" y="71479"/>
            <a:ext cx="7190509" cy="6671338"/>
          </a:xfrm>
          <a:prstGeom prst="rect">
            <a:avLst/>
          </a:prstGeom>
        </p:spPr>
      </p:pic>
    </p:spTree>
    <p:extLst>
      <p:ext uri="{BB962C8B-B14F-4D97-AF65-F5344CB8AC3E}">
        <p14:creationId xmlns:p14="http://schemas.microsoft.com/office/powerpoint/2010/main" val="2138676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A75B-4BC3-4248-9FBF-9428FAF33930}"/>
              </a:ext>
            </a:extLst>
          </p:cNvPr>
          <p:cNvSpPr>
            <a:spLocks noGrp="1"/>
          </p:cNvSpPr>
          <p:nvPr>
            <p:ph type="title"/>
          </p:nvPr>
        </p:nvSpPr>
        <p:spPr/>
        <p:txBody>
          <a:bodyPr/>
          <a:lstStyle/>
          <a:p>
            <a:r>
              <a:rPr lang="en-US" b="1" dirty="0"/>
              <a:t>referred pain</a:t>
            </a:r>
            <a:endParaRPr lang="en-US" dirty="0"/>
          </a:p>
        </p:txBody>
      </p:sp>
      <p:sp>
        <p:nvSpPr>
          <p:cNvPr id="3" name="Content Placeholder 2">
            <a:extLst>
              <a:ext uri="{FF2B5EF4-FFF2-40B4-BE49-F238E27FC236}">
                <a16:creationId xmlns:a16="http://schemas.microsoft.com/office/drawing/2014/main" id="{DD582957-8828-4767-9666-CCFCF2BD83FC}"/>
              </a:ext>
            </a:extLst>
          </p:cNvPr>
          <p:cNvSpPr>
            <a:spLocks noGrp="1"/>
          </p:cNvSpPr>
          <p:nvPr>
            <p:ph idx="1"/>
          </p:nvPr>
        </p:nvSpPr>
        <p:spPr/>
        <p:txBody>
          <a:bodyPr>
            <a:normAutofit lnSpcReduction="10000"/>
          </a:bodyPr>
          <a:lstStyle/>
          <a:p>
            <a:r>
              <a:rPr lang="en-US" dirty="0"/>
              <a:t>Pain in the heart and other internal organs (</a:t>
            </a:r>
            <a:r>
              <a:rPr lang="en-US" i="1" dirty="0"/>
              <a:t>visceral pain</a:t>
            </a:r>
            <a:r>
              <a:rPr lang="en-US" dirty="0"/>
              <a:t>)  is often poorly localized and may be felt in areas far removed from the site of the </a:t>
            </a:r>
            <a:r>
              <a:rPr lang="en-US" dirty="0" smtClean="0"/>
              <a:t>stimulus.</a:t>
            </a:r>
            <a:endParaRPr lang="en-US" dirty="0"/>
          </a:p>
          <a:p>
            <a:pPr lvl="1"/>
            <a:r>
              <a:rPr lang="en-US" dirty="0"/>
              <a:t>For example, the pain of cardiac ischemia may be felt in the neck and down the left shoulder and arm.</a:t>
            </a:r>
          </a:p>
          <a:p>
            <a:pPr lvl="1"/>
            <a:r>
              <a:rPr lang="en-US" dirty="0"/>
              <a:t>This </a:t>
            </a:r>
            <a:r>
              <a:rPr lang="en-US" b="1" dirty="0"/>
              <a:t>referred pain </a:t>
            </a:r>
            <a:r>
              <a:rPr lang="en-US" dirty="0"/>
              <a:t>apparently occurs because visceral and somatic sensory pain inputs converge on a single ascending tract (Fig. 10.11b).</a:t>
            </a:r>
          </a:p>
          <a:p>
            <a:pPr lvl="1"/>
            <a:r>
              <a:rPr lang="en-US" dirty="0"/>
              <a:t>According to this model, when painful stimuli arise in visceral receptors, the brain is unable to distinguish visceral signals from the more common signals arising from somatic receptors. </a:t>
            </a:r>
          </a:p>
          <a:p>
            <a:pPr lvl="1"/>
            <a:r>
              <a:rPr lang="en-US" dirty="0"/>
              <a:t>As a result, it interprets the pain as coming from the somatic regions rather than the viscera.</a:t>
            </a:r>
          </a:p>
        </p:txBody>
      </p:sp>
    </p:spTree>
    <p:extLst>
      <p:ext uri="{BB962C8B-B14F-4D97-AF65-F5344CB8AC3E}">
        <p14:creationId xmlns:p14="http://schemas.microsoft.com/office/powerpoint/2010/main" val="4187087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0F901BB-7A9C-4782-8C5A-6C87181334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13BD32-1832-419B-B375-14DAB288B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526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03FFB-E666-44A0-AE27-B3FFA39C6D45}"/>
              </a:ext>
            </a:extLst>
          </p:cNvPr>
          <p:cNvSpPr>
            <a:spLocks noGrp="1"/>
          </p:cNvSpPr>
          <p:nvPr>
            <p:ph type="title"/>
          </p:nvPr>
        </p:nvSpPr>
        <p:spPr>
          <a:xfrm>
            <a:off x="594360" y="648393"/>
            <a:ext cx="5266944" cy="1495968"/>
          </a:xfrm>
        </p:spPr>
        <p:txBody>
          <a:bodyPr anchor="ctr">
            <a:normAutofit/>
          </a:bodyPr>
          <a:lstStyle/>
          <a:p>
            <a:r>
              <a:rPr lang="en-US" sz="4200" b="1"/>
              <a:t>Pain Modulation</a:t>
            </a:r>
          </a:p>
        </p:txBody>
      </p:sp>
      <p:grpSp>
        <p:nvGrpSpPr>
          <p:cNvPr id="23" name="Group 22">
            <a:extLst>
              <a:ext uri="{FF2B5EF4-FFF2-40B4-BE49-F238E27FC236}">
                <a16:creationId xmlns:a16="http://schemas.microsoft.com/office/drawing/2014/main" id="{D9912494-7BC7-402C-9245-C3098A8FC1F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732636"/>
            <a:ext cx="242107" cy="1340860"/>
            <a:chOff x="56167" y="899960"/>
            <a:chExt cx="242107" cy="1340860"/>
          </a:xfrm>
        </p:grpSpPr>
        <p:sp>
          <p:nvSpPr>
            <p:cNvPr id="24" name="Rectangle 2">
              <a:extLst>
                <a:ext uri="{FF2B5EF4-FFF2-40B4-BE49-F238E27FC236}">
                  <a16:creationId xmlns:a16="http://schemas.microsoft.com/office/drawing/2014/main" id="{BF78B339-FF07-4B0D-BA25-B728E18814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26CE00DF-724E-48C0-ACAE-34CB57787A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4697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DFF56495-6419-44B1-8154-F8BBB1EDFB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41475C45-8C51-4757-B9ED-A2541AFFFBA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3276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A15F30F9-90F8-47DB-9B43-16013C4FBB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23827C60-2B1F-428A-BC13-73BDDE639D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1854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48A4634D-2E90-4CBF-9142-EAF5AF66BFF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7962AAC4-2047-491A-BE5C-50226310FB2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0433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9676287D-82FA-4C17-B918-492BF072A88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E080747D-8AE0-4168-A9CA-A4DF23E703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9012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F617FABE-A23E-4EAF-8C4F-A4DCDABD1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4A559A7A-7F66-40A3-A767-D419C5EFED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21802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F2F13394-716E-4A1C-8B29-5F09A2A291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66BE6732-EA3C-4165-8339-E1834A63F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20381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
              <a:extLst>
                <a:ext uri="{FF2B5EF4-FFF2-40B4-BE49-F238E27FC236}">
                  <a16:creationId xmlns:a16="http://schemas.microsoft.com/office/drawing/2014/main" id="{F5F0A5BB-5C36-4791-89D8-22BA5EBD90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59">
              <a:extLst>
                <a:ext uri="{FF2B5EF4-FFF2-40B4-BE49-F238E27FC236}">
                  <a16:creationId xmlns:a16="http://schemas.microsoft.com/office/drawing/2014/main" id="{231C410B-044F-4762-B092-73EC5E18E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8960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
              <a:extLst>
                <a:ext uri="{FF2B5EF4-FFF2-40B4-BE49-F238E27FC236}">
                  <a16:creationId xmlns:a16="http://schemas.microsoft.com/office/drawing/2014/main" id="{4BF7E5F7-749C-409E-BB7D-4FD21358EA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CC06F27A-EC19-4C4F-9F59-C779BBBEC9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7539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2">
              <a:extLst>
                <a:ext uri="{FF2B5EF4-FFF2-40B4-BE49-F238E27FC236}">
                  <a16:creationId xmlns:a16="http://schemas.microsoft.com/office/drawing/2014/main" id="{9C22C39B-7BC9-417F-A9DA-E9A66C76BF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23774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DEE3C291-61CE-4E37-8C05-0FD9CE87E6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4864" y="16118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FF9BD8B2-B8B8-42A5-95EF-8A4C1D2CBDAC}"/>
              </a:ext>
            </a:extLst>
          </p:cNvPr>
          <p:cNvSpPr>
            <a:spLocks noGrp="1"/>
          </p:cNvSpPr>
          <p:nvPr>
            <p:ph idx="1"/>
          </p:nvPr>
        </p:nvSpPr>
        <p:spPr>
          <a:xfrm>
            <a:off x="594360" y="2838359"/>
            <a:ext cx="5266944" cy="3379561"/>
          </a:xfrm>
        </p:spPr>
        <p:txBody>
          <a:bodyPr anchor="ctr">
            <a:normAutofit/>
          </a:bodyPr>
          <a:lstStyle/>
          <a:p>
            <a:r>
              <a:rPr lang="en-US" sz="1500"/>
              <a:t>In the </a:t>
            </a:r>
            <a:r>
              <a:rPr lang="en-US" sz="1500" b="1"/>
              <a:t>gate control theory </a:t>
            </a:r>
            <a:r>
              <a:rPr lang="en-US" sz="1500"/>
              <a:t>of pain modulation, Ab fibers carrying sensory information about mechanical stimuli help block pain transmission</a:t>
            </a:r>
          </a:p>
          <a:p>
            <a:r>
              <a:rPr lang="en-US" sz="1500"/>
              <a:t>The Ab fibers synapse on the inhibitory interneurons and </a:t>
            </a:r>
            <a:r>
              <a:rPr lang="en-US" sz="1500" i="1"/>
              <a:t>enhance </a:t>
            </a:r>
            <a:r>
              <a:rPr lang="en-US" sz="1500"/>
              <a:t>the interneuron’s inhibitory activity. </a:t>
            </a:r>
          </a:p>
          <a:p>
            <a:r>
              <a:rPr lang="en-US" sz="1500"/>
              <a:t>If simultaneous stimuli reach the inhibitory neuron from the Ab and C fibers, the integrated response is partial inhibition of the ascending pain pathway so that pain perceived by the brain is lessened. </a:t>
            </a:r>
          </a:p>
          <a:p>
            <a:r>
              <a:rPr lang="en-US" sz="1500"/>
              <a:t>The gate control theory explains why rubbing a bumped elbow or shin lessens your pain: the tactile stimulus of rubbing activates Ab fibers and helps decrease the sensation of pain.</a:t>
            </a:r>
          </a:p>
        </p:txBody>
      </p:sp>
      <p:pic>
        <p:nvPicPr>
          <p:cNvPr id="7" name="Picture 6">
            <a:extLst>
              <a:ext uri="{FF2B5EF4-FFF2-40B4-BE49-F238E27FC236}">
                <a16:creationId xmlns:a16="http://schemas.microsoft.com/office/drawing/2014/main" id="{9E79AFA7-2BEB-41A2-AC94-16532C13F884}"/>
              </a:ext>
            </a:extLst>
          </p:cNvPr>
          <p:cNvPicPr>
            <a:picLocks noChangeAspect="1"/>
          </p:cNvPicPr>
          <p:nvPr/>
        </p:nvPicPr>
        <p:blipFill rotWithShape="1">
          <a:blip r:embed="rId2"/>
          <a:srcRect r="1096" b="-3"/>
          <a:stretch/>
        </p:blipFill>
        <p:spPr>
          <a:xfrm>
            <a:off x="6419088" y="576072"/>
            <a:ext cx="5175504" cy="5522976"/>
          </a:xfrm>
          <a:prstGeom prst="rect">
            <a:avLst/>
          </a:prstGeom>
        </p:spPr>
      </p:pic>
      <p:sp>
        <p:nvSpPr>
          <p:cNvPr id="45" name="Rectangle 44">
            <a:extLst>
              <a:ext uri="{FF2B5EF4-FFF2-40B4-BE49-F238E27FC236}">
                <a16:creationId xmlns:a16="http://schemas.microsoft.com/office/drawing/2014/main" id="{4E6624E0-4F60-48BC-A7A3-E9E39558C6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467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37C5-4BF6-4D6D-AB12-ABEC38F8C330}"/>
              </a:ext>
            </a:extLst>
          </p:cNvPr>
          <p:cNvSpPr>
            <a:spLocks noGrp="1"/>
          </p:cNvSpPr>
          <p:nvPr>
            <p:ph type="title"/>
          </p:nvPr>
        </p:nvSpPr>
        <p:spPr/>
        <p:txBody>
          <a:bodyPr/>
          <a:lstStyle/>
          <a:p>
            <a:r>
              <a:rPr lang="en-US" b="1" dirty="0"/>
              <a:t>Chemoreception: Smell and Taste</a:t>
            </a:r>
          </a:p>
        </p:txBody>
      </p:sp>
      <p:sp>
        <p:nvSpPr>
          <p:cNvPr id="3" name="Content Placeholder 2">
            <a:extLst>
              <a:ext uri="{FF2B5EF4-FFF2-40B4-BE49-F238E27FC236}">
                <a16:creationId xmlns:a16="http://schemas.microsoft.com/office/drawing/2014/main" id="{AB342C0D-ADEE-4FA0-808F-2F1E4D0EBC38}"/>
              </a:ext>
            </a:extLst>
          </p:cNvPr>
          <p:cNvSpPr>
            <a:spLocks noGrp="1"/>
          </p:cNvSpPr>
          <p:nvPr>
            <p:ph idx="1"/>
          </p:nvPr>
        </p:nvSpPr>
        <p:spPr/>
        <p:txBody>
          <a:bodyPr>
            <a:normAutofit/>
          </a:bodyPr>
          <a:lstStyle/>
          <a:p>
            <a:r>
              <a:rPr lang="en-US" dirty="0"/>
              <a:t>The five special senses—smell, taste, hearing, equilibrium, and vision—are concentrated in the head region. </a:t>
            </a:r>
          </a:p>
          <a:p>
            <a:endParaRPr lang="en-US" dirty="0"/>
          </a:p>
          <a:p>
            <a:r>
              <a:rPr lang="en-US" dirty="0"/>
              <a:t>Smell and taste are both forms of </a:t>
            </a:r>
            <a:r>
              <a:rPr lang="en-US" i="1" dirty="0"/>
              <a:t>chemoreception, </a:t>
            </a:r>
            <a:r>
              <a:rPr lang="en-US" dirty="0"/>
              <a:t>one of the oldest senses from an evolutionary perspective. </a:t>
            </a:r>
          </a:p>
        </p:txBody>
      </p:sp>
    </p:spTree>
    <p:extLst>
      <p:ext uri="{BB962C8B-B14F-4D97-AF65-F5344CB8AC3E}">
        <p14:creationId xmlns:p14="http://schemas.microsoft.com/office/powerpoint/2010/main" val="1449525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4ECBA5-27E8-464D-80A9-1EEB9C33A5A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Olfaction</a:t>
            </a:r>
            <a:endParaRPr lang="en-US" sz="2800"/>
          </a:p>
        </p:txBody>
      </p:sp>
      <p:sp>
        <p:nvSpPr>
          <p:cNvPr id="3" name="Content Placeholder 2">
            <a:extLst>
              <a:ext uri="{FF2B5EF4-FFF2-40B4-BE49-F238E27FC236}">
                <a16:creationId xmlns:a16="http://schemas.microsoft.com/office/drawing/2014/main" id="{0350A459-DCF1-4373-88DC-4F924CA2F7B2}"/>
              </a:ext>
            </a:extLst>
          </p:cNvPr>
          <p:cNvSpPr>
            <a:spLocks noGrp="1"/>
          </p:cNvSpPr>
          <p:nvPr>
            <p:ph idx="1"/>
          </p:nvPr>
        </p:nvSpPr>
        <p:spPr>
          <a:xfrm>
            <a:off x="643468" y="2638043"/>
            <a:ext cx="3363974" cy="3415623"/>
          </a:xfrm>
        </p:spPr>
        <p:txBody>
          <a:bodyPr>
            <a:normAutofit/>
          </a:bodyPr>
          <a:lstStyle/>
          <a:p>
            <a:r>
              <a:rPr lang="en-US" sz="1600" b="1"/>
              <a:t>Olfaction </a:t>
            </a:r>
            <a:r>
              <a:rPr lang="en-US" sz="1600"/>
              <a:t>allows us to discriminate among millions of different odors. Even so, our noses are not nearly as sensitive as those of many other animals whose survival depends on olfactory cues. </a:t>
            </a:r>
          </a:p>
          <a:p>
            <a:r>
              <a:rPr lang="en-US" sz="1600"/>
              <a:t>The </a:t>
            </a:r>
            <a:r>
              <a:rPr lang="en-US" sz="1600" b="1"/>
              <a:t>olfactory bulb, </a:t>
            </a:r>
            <a:r>
              <a:rPr lang="en-US" sz="1600"/>
              <a:t>the extension of the forebrain that receives input from the primary olfactory neurons, is much better developed in vertebrates whose survival is more closely linked to chemical monitoring of their environment.</a:t>
            </a:r>
          </a:p>
          <a:p>
            <a:endParaRPr lang="en-US" sz="1600"/>
          </a:p>
        </p:txBody>
      </p:sp>
      <p:pic>
        <p:nvPicPr>
          <p:cNvPr id="5" name="Picture 4" descr="A picture containing drawing&#10;&#10;Description automatically generated">
            <a:extLst>
              <a:ext uri="{FF2B5EF4-FFF2-40B4-BE49-F238E27FC236}">
                <a16:creationId xmlns:a16="http://schemas.microsoft.com/office/drawing/2014/main" id="{44F87756-58F6-43D5-98E5-1AC375B26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680793"/>
            <a:ext cx="6250769" cy="5335547"/>
          </a:xfrm>
          <a:prstGeom prst="rect">
            <a:avLst/>
          </a:prstGeom>
        </p:spPr>
      </p:pic>
    </p:spTree>
    <p:extLst>
      <p:ext uri="{BB962C8B-B14F-4D97-AF65-F5344CB8AC3E}">
        <p14:creationId xmlns:p14="http://schemas.microsoft.com/office/powerpoint/2010/main" val="4002858595"/>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37C5-4BF6-4D6D-AB12-ABEC38F8C3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342C0D-ADEE-4FA0-808F-2F1E4D0EBC38}"/>
              </a:ext>
            </a:extLst>
          </p:cNvPr>
          <p:cNvSpPr>
            <a:spLocks noGrp="1"/>
          </p:cNvSpPr>
          <p:nvPr>
            <p:ph idx="1"/>
          </p:nvPr>
        </p:nvSpPr>
        <p:spPr/>
        <p:txBody>
          <a:bodyPr>
            <a:normAutofit/>
          </a:bodyPr>
          <a:lstStyle/>
          <a:p>
            <a:r>
              <a:rPr lang="en-US" dirty="0"/>
              <a:t> </a:t>
            </a:r>
          </a:p>
        </p:txBody>
      </p:sp>
      <p:pic>
        <p:nvPicPr>
          <p:cNvPr id="4" name="Picture 3">
            <a:extLst>
              <a:ext uri="{FF2B5EF4-FFF2-40B4-BE49-F238E27FC236}">
                <a16:creationId xmlns:a16="http://schemas.microsoft.com/office/drawing/2014/main" id="{48145E26-FE9A-4EDA-8686-153463C3FE56}"/>
              </a:ext>
            </a:extLst>
          </p:cNvPr>
          <p:cNvPicPr>
            <a:picLocks noChangeAspect="1"/>
          </p:cNvPicPr>
          <p:nvPr/>
        </p:nvPicPr>
        <p:blipFill>
          <a:blip r:embed="rId2"/>
          <a:stretch>
            <a:fillRect/>
          </a:stretch>
        </p:blipFill>
        <p:spPr>
          <a:xfrm>
            <a:off x="762621" y="1873250"/>
            <a:ext cx="10925175" cy="4438650"/>
          </a:xfrm>
          <a:prstGeom prst="rect">
            <a:avLst/>
          </a:prstGeom>
        </p:spPr>
      </p:pic>
    </p:spTree>
    <p:extLst>
      <p:ext uri="{BB962C8B-B14F-4D97-AF65-F5344CB8AC3E}">
        <p14:creationId xmlns:p14="http://schemas.microsoft.com/office/powerpoint/2010/main" val="207229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CBA1-81F3-438F-ABB5-A50A305386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272558-3731-457B-8D06-A5BF096585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D1C713-37B3-4593-8602-049B4158E724}"/>
              </a:ext>
            </a:extLst>
          </p:cNvPr>
          <p:cNvPicPr>
            <a:picLocks noChangeAspect="1"/>
          </p:cNvPicPr>
          <p:nvPr/>
        </p:nvPicPr>
        <p:blipFill>
          <a:blip r:embed="rId2"/>
          <a:stretch>
            <a:fillRect/>
          </a:stretch>
        </p:blipFill>
        <p:spPr>
          <a:xfrm>
            <a:off x="838200" y="0"/>
            <a:ext cx="2762701" cy="6858000"/>
          </a:xfrm>
          <a:prstGeom prst="rect">
            <a:avLst/>
          </a:prstGeom>
        </p:spPr>
      </p:pic>
      <p:pic>
        <p:nvPicPr>
          <p:cNvPr id="5" name="Picture 4">
            <a:extLst>
              <a:ext uri="{FF2B5EF4-FFF2-40B4-BE49-F238E27FC236}">
                <a16:creationId xmlns:a16="http://schemas.microsoft.com/office/drawing/2014/main" id="{7787858C-AF4E-4AD2-AF55-2BF1E399CE6D}"/>
              </a:ext>
            </a:extLst>
          </p:cNvPr>
          <p:cNvPicPr>
            <a:picLocks noChangeAspect="1"/>
          </p:cNvPicPr>
          <p:nvPr/>
        </p:nvPicPr>
        <p:blipFill>
          <a:blip r:embed="rId3"/>
          <a:stretch>
            <a:fillRect/>
          </a:stretch>
        </p:blipFill>
        <p:spPr>
          <a:xfrm>
            <a:off x="4203767" y="0"/>
            <a:ext cx="3241383" cy="6858000"/>
          </a:xfrm>
          <a:prstGeom prst="rect">
            <a:avLst/>
          </a:prstGeom>
        </p:spPr>
      </p:pic>
      <p:pic>
        <p:nvPicPr>
          <p:cNvPr id="6" name="Picture 5">
            <a:extLst>
              <a:ext uri="{FF2B5EF4-FFF2-40B4-BE49-F238E27FC236}">
                <a16:creationId xmlns:a16="http://schemas.microsoft.com/office/drawing/2014/main" id="{87312829-06CC-44E5-96F7-A267515CE25B}"/>
              </a:ext>
            </a:extLst>
          </p:cNvPr>
          <p:cNvPicPr>
            <a:picLocks noChangeAspect="1"/>
          </p:cNvPicPr>
          <p:nvPr/>
        </p:nvPicPr>
        <p:blipFill>
          <a:blip r:embed="rId4"/>
          <a:stretch>
            <a:fillRect/>
          </a:stretch>
        </p:blipFill>
        <p:spPr>
          <a:xfrm>
            <a:off x="8048016" y="0"/>
            <a:ext cx="2974458" cy="6858000"/>
          </a:xfrm>
          <a:prstGeom prst="rect">
            <a:avLst/>
          </a:prstGeom>
        </p:spPr>
      </p:pic>
    </p:spTree>
    <p:extLst>
      <p:ext uri="{BB962C8B-B14F-4D97-AF65-F5344CB8AC3E}">
        <p14:creationId xmlns:p14="http://schemas.microsoft.com/office/powerpoint/2010/main" val="30949348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8D57-4D38-4DD9-86FA-53B09AD6419B}"/>
              </a:ext>
            </a:extLst>
          </p:cNvPr>
          <p:cNvSpPr>
            <a:spLocks noGrp="1"/>
          </p:cNvSpPr>
          <p:nvPr>
            <p:ph type="title"/>
          </p:nvPr>
        </p:nvSpPr>
        <p:spPr/>
        <p:txBody>
          <a:bodyPr/>
          <a:lstStyle/>
          <a:p>
            <a:r>
              <a:rPr lang="en-US" i="1" dirty="0"/>
              <a:t>Olfactory Pathways</a:t>
            </a:r>
            <a:endParaRPr lang="en-US" dirty="0"/>
          </a:p>
        </p:txBody>
      </p:sp>
      <p:sp>
        <p:nvSpPr>
          <p:cNvPr id="3" name="Content Placeholder 2">
            <a:extLst>
              <a:ext uri="{FF2B5EF4-FFF2-40B4-BE49-F238E27FC236}">
                <a16:creationId xmlns:a16="http://schemas.microsoft.com/office/drawing/2014/main" id="{CD9D9307-0C0E-4FE9-91F0-47E60A6911F3}"/>
              </a:ext>
            </a:extLst>
          </p:cNvPr>
          <p:cNvSpPr>
            <a:spLocks noGrp="1"/>
          </p:cNvSpPr>
          <p:nvPr>
            <p:ph idx="1"/>
          </p:nvPr>
        </p:nvSpPr>
        <p:spPr/>
        <p:txBody>
          <a:bodyPr>
            <a:normAutofit fontScale="92500" lnSpcReduction="10000"/>
          </a:bodyPr>
          <a:lstStyle/>
          <a:p>
            <a:r>
              <a:rPr lang="en-US" dirty="0"/>
              <a:t>The human olfactory system consists of an </a:t>
            </a:r>
            <a:r>
              <a:rPr lang="en-US" i="1" dirty="0"/>
              <a:t>olfactory epithelium </a:t>
            </a:r>
            <a:r>
              <a:rPr lang="en-US" dirty="0"/>
              <a:t>lining the nasal cavity, with embedded primary sensory neurons called </a:t>
            </a:r>
            <a:r>
              <a:rPr lang="en-US" b="1" dirty="0"/>
              <a:t>olfactory sensory neurons. </a:t>
            </a:r>
          </a:p>
          <a:p>
            <a:r>
              <a:rPr lang="en-US" dirty="0"/>
              <a:t>Axons of the olfactory sensory neurons form the </a:t>
            </a:r>
            <a:r>
              <a:rPr lang="en-US" i="1" dirty="0"/>
              <a:t>olfactory nerve, </a:t>
            </a:r>
            <a:r>
              <a:rPr lang="en-US" dirty="0"/>
              <a:t>or cranial nerve I. </a:t>
            </a:r>
          </a:p>
          <a:p>
            <a:r>
              <a:rPr lang="en-US" dirty="0"/>
              <a:t>The olfactory nerve synapses with secondary sensory neurons in the </a:t>
            </a:r>
            <a:r>
              <a:rPr lang="en-US" i="1" dirty="0"/>
              <a:t>olfactory bulb.</a:t>
            </a:r>
          </a:p>
          <a:p>
            <a:r>
              <a:rPr lang="en-US" dirty="0"/>
              <a:t>Secondary and higher-order neurons project from the olfactory bulb through the </a:t>
            </a:r>
            <a:r>
              <a:rPr lang="en-US" i="1" dirty="0"/>
              <a:t>olfactory tract </a:t>
            </a:r>
            <a:r>
              <a:rPr lang="en-US" dirty="0"/>
              <a:t>to the </a:t>
            </a:r>
            <a:r>
              <a:rPr lang="en-US" i="1" dirty="0"/>
              <a:t>olfactory cortex </a:t>
            </a:r>
            <a:r>
              <a:rPr lang="en-US" dirty="0"/>
              <a:t>.</a:t>
            </a:r>
          </a:p>
          <a:p>
            <a:r>
              <a:rPr lang="en-US" dirty="0"/>
              <a:t>The olfactory tract, unlike most other sensory pathways, bypasses the thalamus.</a:t>
            </a:r>
          </a:p>
        </p:txBody>
      </p:sp>
    </p:spTree>
    <p:extLst>
      <p:ext uri="{BB962C8B-B14F-4D97-AF65-F5344CB8AC3E}">
        <p14:creationId xmlns:p14="http://schemas.microsoft.com/office/powerpoint/2010/main" val="4394230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38D57-4D38-4DD9-86FA-53B09AD6419B}"/>
              </a:ext>
            </a:extLst>
          </p:cNvPr>
          <p:cNvSpPr>
            <a:spLocks noGrp="1"/>
          </p:cNvSpPr>
          <p:nvPr>
            <p:ph type="title"/>
          </p:nvPr>
        </p:nvSpPr>
        <p:spPr/>
        <p:txBody>
          <a:bodyPr/>
          <a:lstStyle/>
          <a:p>
            <a:r>
              <a:rPr lang="en-US" i="1" dirty="0"/>
              <a:t>Olfactory Pathways</a:t>
            </a:r>
            <a:endParaRPr lang="en-US" dirty="0"/>
          </a:p>
        </p:txBody>
      </p:sp>
      <p:sp>
        <p:nvSpPr>
          <p:cNvPr id="3" name="Content Placeholder 2">
            <a:extLst>
              <a:ext uri="{FF2B5EF4-FFF2-40B4-BE49-F238E27FC236}">
                <a16:creationId xmlns:a16="http://schemas.microsoft.com/office/drawing/2014/main" id="{CD9D9307-0C0E-4FE9-91F0-47E60A6911F3}"/>
              </a:ext>
            </a:extLst>
          </p:cNvPr>
          <p:cNvSpPr>
            <a:spLocks noGrp="1"/>
          </p:cNvSpPr>
          <p:nvPr>
            <p:ph idx="1"/>
          </p:nvPr>
        </p:nvSpPr>
        <p:spPr/>
        <p:txBody>
          <a:bodyPr>
            <a:normAutofit/>
          </a:bodyPr>
          <a:lstStyle/>
          <a:p>
            <a:r>
              <a:rPr lang="en-US" dirty="0"/>
              <a:t>Ascending pathways from the olfactory bulb also lead to the amygdala and hippocampus, parts of the limbic system involved with emotion and memory. </a:t>
            </a:r>
          </a:p>
          <a:p>
            <a:r>
              <a:rPr lang="en-US" dirty="0"/>
              <a:t>The link between smell, memory, and emotion is one amazing aspect of olfaction. </a:t>
            </a:r>
          </a:p>
          <a:p>
            <a:pPr lvl="1"/>
            <a:r>
              <a:rPr lang="en-US" dirty="0"/>
              <a:t>A special cologne or the aroma of food can trigger memories and create a wave of nostalgia for the time, place, or people with whom the aroma is associated. </a:t>
            </a:r>
          </a:p>
        </p:txBody>
      </p:sp>
    </p:spTree>
    <p:extLst>
      <p:ext uri="{BB962C8B-B14F-4D97-AF65-F5344CB8AC3E}">
        <p14:creationId xmlns:p14="http://schemas.microsoft.com/office/powerpoint/2010/main" val="2788474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8461-45D3-4CEE-B8BB-87BB28275A2B}"/>
              </a:ext>
            </a:extLst>
          </p:cNvPr>
          <p:cNvSpPr>
            <a:spLocks noGrp="1"/>
          </p:cNvSpPr>
          <p:nvPr>
            <p:ph type="title"/>
          </p:nvPr>
        </p:nvSpPr>
        <p:spPr/>
        <p:txBody>
          <a:bodyPr/>
          <a:lstStyle/>
          <a:p>
            <a:r>
              <a:rPr lang="en-US" i="1" dirty="0"/>
              <a:t>The Olfactory Epithelium</a:t>
            </a:r>
            <a:endParaRPr lang="en-US" dirty="0"/>
          </a:p>
        </p:txBody>
      </p:sp>
      <p:sp>
        <p:nvSpPr>
          <p:cNvPr id="3" name="Content Placeholder 2">
            <a:extLst>
              <a:ext uri="{FF2B5EF4-FFF2-40B4-BE49-F238E27FC236}">
                <a16:creationId xmlns:a16="http://schemas.microsoft.com/office/drawing/2014/main" id="{67D2F13C-1655-49AD-954E-3972469AD8FD}"/>
              </a:ext>
            </a:extLst>
          </p:cNvPr>
          <p:cNvSpPr>
            <a:spLocks noGrp="1"/>
          </p:cNvSpPr>
          <p:nvPr>
            <p:ph idx="1"/>
          </p:nvPr>
        </p:nvSpPr>
        <p:spPr/>
        <p:txBody>
          <a:bodyPr>
            <a:normAutofit/>
          </a:bodyPr>
          <a:lstStyle/>
          <a:p>
            <a:r>
              <a:rPr lang="en-US" dirty="0"/>
              <a:t>Olfactory sensory neurons in humans are concentrated in a patch of </a:t>
            </a:r>
            <a:r>
              <a:rPr lang="en-US" b="1" dirty="0"/>
              <a:t>olfactory epithelium </a:t>
            </a:r>
            <a:r>
              <a:rPr lang="en-US" dirty="0"/>
              <a:t>high in the nasal cavity. </a:t>
            </a:r>
          </a:p>
          <a:p>
            <a:r>
              <a:rPr lang="en-US" dirty="0"/>
              <a:t>Olfactory sensory neurons have a single dendrite that extends down from the cell body to the surface of the olfactory epithelium, and a single axon that extends up to the olfactory bulb. </a:t>
            </a:r>
          </a:p>
          <a:p>
            <a:r>
              <a:rPr lang="en-US" dirty="0"/>
              <a:t>Olfactory sensory neurons, unlike other neurons in the body, have very short lives, with a turnover time of about two months.</a:t>
            </a:r>
          </a:p>
          <a:p>
            <a:r>
              <a:rPr lang="en-US" dirty="0"/>
              <a:t>Stem cells in the basal layer of the olfactory epithelium are continuously dividing to create new neurons. </a:t>
            </a:r>
          </a:p>
        </p:txBody>
      </p:sp>
    </p:spTree>
    <p:extLst>
      <p:ext uri="{BB962C8B-B14F-4D97-AF65-F5344CB8AC3E}">
        <p14:creationId xmlns:p14="http://schemas.microsoft.com/office/powerpoint/2010/main" val="3301406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4E76A-D839-4BF2-97D7-2C5D25CF3A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2">
            <a:extLst>
              <a:ext uri="{FF2B5EF4-FFF2-40B4-BE49-F238E27FC236}">
                <a16:creationId xmlns:a16="http://schemas.microsoft.com/office/drawing/2014/main" id="{63A98FE7-AE9A-4046-80E8-EEBF3A327E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3E621B-D6AB-49DF-9904-577EBDB2327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94960" y="73152"/>
            <a:chExt cx="1340860" cy="223819"/>
          </a:xfrm>
        </p:grpSpPr>
        <p:sp>
          <p:nvSpPr>
            <p:cNvPr id="14" name="Rectangle 64">
              <a:extLst>
                <a:ext uri="{FF2B5EF4-FFF2-40B4-BE49-F238E27FC236}">
                  <a16:creationId xmlns:a16="http://schemas.microsoft.com/office/drawing/2014/main" id="{9A30311C-B468-492D-93C1-A69F54DEE2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B82E971F-2D43-4DF6-9814-6586C591C9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9BDFC723-EFE9-4B3D-9139-B7CEEE2CBFD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5604D1A-910F-43BF-B278-2CF6E474A1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AB7395E-654B-42BA-96DD-FCE9A4920E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46CA0029-B650-4B83-AE70-60DC04508F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4C628DF9-C1B6-40F8-AE2D-40842A739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BD1657DD-F34D-4536-A723-46A26BE490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41DC4EB-BC23-4C1A-A799-C90E602317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C184480A-9198-46CF-AC93-AEEED77C5A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9F10C44-932A-4F5D-B572-BB42B1DFF4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C32D0AD5-0F90-46EA-9656-DEDAA8CBBB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3F954DFE-DFAE-4A55-A8C8-02A66B7798C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99965803-6163-4875-B01F-8291BF75B5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0FB19FE-CC5E-426D-8AF1-AE64C2A8C3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4E28BA1-6CC4-42E7-844E-6AA69C8FE8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504DDB1-52FB-4ABD-96F9-7D6D75F0FC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B0029ECB-14C6-4126-B089-07DE3817E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5994F0D-C6AF-42B4-903F-C4BA5E833F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4AD5F537-A062-4F1C-98F8-51E470ABC9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E4689BFC-E6BC-42B5-BCB6-75DDD91B91BC}"/>
              </a:ext>
            </a:extLst>
          </p:cNvPr>
          <p:cNvPicPr>
            <a:picLocks noGrp="1" noChangeAspect="1"/>
          </p:cNvPicPr>
          <p:nvPr>
            <p:ph idx="1"/>
          </p:nvPr>
        </p:nvPicPr>
        <p:blipFill rotWithShape="1">
          <a:blip r:embed="rId2"/>
          <a:srcRect t="301" r="2" b="2"/>
          <a:stretch/>
        </p:blipFill>
        <p:spPr>
          <a:xfrm>
            <a:off x="538827" y="606829"/>
            <a:ext cx="11194627" cy="5608366"/>
          </a:xfrm>
          <a:prstGeom prst="rect">
            <a:avLst/>
          </a:prstGeom>
        </p:spPr>
      </p:pic>
      <p:sp>
        <p:nvSpPr>
          <p:cNvPr id="35" name="Rectangle 34">
            <a:extLst>
              <a:ext uri="{FF2B5EF4-FFF2-40B4-BE49-F238E27FC236}">
                <a16:creationId xmlns:a16="http://schemas.microsoft.com/office/drawing/2014/main" id="{5CBFA5F3-485A-45BA-A3F3-AE6B1A0EB3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559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0F79-E578-4663-ABD5-45451F64CC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4FC82B-724C-42E9-BFB0-509BC480CB8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BD50E4-DB6A-46D9-A155-76A9A9935484}"/>
              </a:ext>
            </a:extLst>
          </p:cNvPr>
          <p:cNvPicPr>
            <a:picLocks noChangeAspect="1"/>
          </p:cNvPicPr>
          <p:nvPr/>
        </p:nvPicPr>
        <p:blipFill>
          <a:blip r:embed="rId2"/>
          <a:stretch>
            <a:fillRect/>
          </a:stretch>
        </p:blipFill>
        <p:spPr>
          <a:xfrm>
            <a:off x="646043" y="1690688"/>
            <a:ext cx="11207157" cy="5032375"/>
          </a:xfrm>
          <a:prstGeom prst="rect">
            <a:avLst/>
          </a:prstGeom>
        </p:spPr>
      </p:pic>
    </p:spTree>
    <p:extLst>
      <p:ext uri="{BB962C8B-B14F-4D97-AF65-F5344CB8AC3E}">
        <p14:creationId xmlns:p14="http://schemas.microsoft.com/office/powerpoint/2010/main" val="544927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55DB-456C-4482-B8A6-F600973E6893}"/>
              </a:ext>
            </a:extLst>
          </p:cNvPr>
          <p:cNvSpPr>
            <a:spLocks noGrp="1"/>
          </p:cNvSpPr>
          <p:nvPr>
            <p:ph type="title"/>
          </p:nvPr>
        </p:nvSpPr>
        <p:spPr/>
        <p:txBody>
          <a:bodyPr/>
          <a:lstStyle/>
          <a:p>
            <a:r>
              <a:rPr lang="en-US" b="1" i="1" dirty="0"/>
              <a:t>Olfactory Signal Transduction</a:t>
            </a:r>
            <a:endParaRPr lang="en-US" b="1" dirty="0"/>
          </a:p>
        </p:txBody>
      </p:sp>
      <p:sp>
        <p:nvSpPr>
          <p:cNvPr id="3" name="Content Placeholder 2">
            <a:extLst>
              <a:ext uri="{FF2B5EF4-FFF2-40B4-BE49-F238E27FC236}">
                <a16:creationId xmlns:a16="http://schemas.microsoft.com/office/drawing/2014/main" id="{2C7763ED-D054-4250-8650-14FC016729DF}"/>
              </a:ext>
            </a:extLst>
          </p:cNvPr>
          <p:cNvSpPr>
            <a:spLocks noGrp="1"/>
          </p:cNvSpPr>
          <p:nvPr>
            <p:ph idx="1"/>
          </p:nvPr>
        </p:nvSpPr>
        <p:spPr/>
        <p:txBody>
          <a:bodyPr>
            <a:normAutofit lnSpcReduction="10000"/>
          </a:bodyPr>
          <a:lstStyle/>
          <a:p>
            <a:r>
              <a:rPr lang="en-US" dirty="0"/>
              <a:t>The surface of the olfactory epithelium is composed of the knobby terminals of the olfactory sensory neuron dendrites, each knob branching into multiple nonmotile cilia (Fig.</a:t>
            </a:r>
          </a:p>
          <a:p>
            <a:r>
              <a:rPr lang="en-US" dirty="0"/>
              <a:t>10.13c). </a:t>
            </a:r>
          </a:p>
          <a:p>
            <a:r>
              <a:rPr lang="en-US" dirty="0"/>
              <a:t>The cilia are embedded in a layer of mucus that is produced by </a:t>
            </a:r>
            <a:r>
              <a:rPr lang="en-US" i="1" dirty="0"/>
              <a:t>olfactory (Bowman’s) glands </a:t>
            </a:r>
            <a:r>
              <a:rPr lang="en-US" dirty="0"/>
              <a:t>in the epithelium and basal lamina. </a:t>
            </a:r>
          </a:p>
          <a:p>
            <a:r>
              <a:rPr lang="en-US" i="1" dirty="0"/>
              <a:t>Odorant molecules </a:t>
            </a:r>
            <a:r>
              <a:rPr lang="en-US" dirty="0"/>
              <a:t>must first dissolve in and penetrate the mucus before they can bind to an </a:t>
            </a:r>
            <a:r>
              <a:rPr lang="en-US" b="1" dirty="0"/>
              <a:t>olfactory receptor </a:t>
            </a:r>
            <a:r>
              <a:rPr lang="en-US" dirty="0"/>
              <a:t>protein on the olfactory cilia. </a:t>
            </a:r>
          </a:p>
          <a:p>
            <a:r>
              <a:rPr lang="en-US" dirty="0"/>
              <a:t>Each olfactory receptor is sensitive to a limited range of odorants.</a:t>
            </a:r>
          </a:p>
          <a:p>
            <a:endParaRPr lang="en-US" dirty="0"/>
          </a:p>
        </p:txBody>
      </p:sp>
    </p:spTree>
    <p:extLst>
      <p:ext uri="{BB962C8B-B14F-4D97-AF65-F5344CB8AC3E}">
        <p14:creationId xmlns:p14="http://schemas.microsoft.com/office/powerpoint/2010/main" val="1623866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3455DB-456C-4482-B8A6-F600973E6893}"/>
              </a:ext>
            </a:extLst>
          </p:cNvPr>
          <p:cNvSpPr>
            <a:spLocks noGrp="1"/>
          </p:cNvSpPr>
          <p:nvPr>
            <p:ph type="title"/>
          </p:nvPr>
        </p:nvSpPr>
        <p:spPr>
          <a:xfrm>
            <a:off x="524256" y="516804"/>
            <a:ext cx="6594189" cy="1625210"/>
          </a:xfrm>
        </p:spPr>
        <p:txBody>
          <a:bodyPr>
            <a:normAutofit/>
          </a:bodyPr>
          <a:lstStyle/>
          <a:p>
            <a:r>
              <a:rPr lang="en-US" b="1" i="1">
                <a:solidFill>
                  <a:srgbClr val="FFFFFF"/>
                </a:solidFill>
              </a:rPr>
              <a:t>Olfactory Signal Transduction</a:t>
            </a:r>
            <a:endParaRPr lang="en-US" b="1">
              <a:solidFill>
                <a:srgbClr val="FFFFFF"/>
              </a:solidFill>
            </a:endParaRPr>
          </a:p>
        </p:txBody>
      </p:sp>
      <p:sp>
        <p:nvSpPr>
          <p:cNvPr id="13" name="Rectangle 12">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85D392AB-FB18-4CE1-A366-3E23202B2E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66744" y="3170733"/>
            <a:ext cx="6579910" cy="2625995"/>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C7763ED-D054-4250-8650-14FC016729DF}"/>
              </a:ext>
            </a:extLst>
          </p:cNvPr>
          <p:cNvSpPr>
            <a:spLocks noGrp="1"/>
          </p:cNvSpPr>
          <p:nvPr>
            <p:ph idx="1"/>
          </p:nvPr>
        </p:nvSpPr>
        <p:spPr>
          <a:xfrm>
            <a:off x="8029319" y="917725"/>
            <a:ext cx="3424739" cy="4852362"/>
          </a:xfrm>
        </p:spPr>
        <p:txBody>
          <a:bodyPr anchor="ctr">
            <a:normAutofit/>
          </a:bodyPr>
          <a:lstStyle/>
          <a:p>
            <a:r>
              <a:rPr lang="en-US" sz="1700">
                <a:solidFill>
                  <a:srgbClr val="FFFFFF"/>
                </a:solidFill>
              </a:rPr>
              <a:t>Olfactory receptors are G protein-linked membrane receptors</a:t>
            </a:r>
          </a:p>
          <a:p>
            <a:pPr lvl="1"/>
            <a:r>
              <a:rPr lang="en-US" sz="1700">
                <a:solidFill>
                  <a:srgbClr val="FFFFFF"/>
                </a:solidFill>
              </a:rPr>
              <a:t>The combination of most odorant molecules with their olfactory receptors activates a special G protein, </a:t>
            </a:r>
            <a:r>
              <a:rPr lang="en-US" sz="1700" b="1">
                <a:solidFill>
                  <a:srgbClr val="FFFFFF"/>
                </a:solidFill>
              </a:rPr>
              <a:t>Golf , </a:t>
            </a:r>
            <a:r>
              <a:rPr lang="en-US" sz="1700">
                <a:solidFill>
                  <a:srgbClr val="FFFFFF"/>
                </a:solidFill>
              </a:rPr>
              <a:t>which in turn increases intracellular cAMP. </a:t>
            </a:r>
          </a:p>
          <a:p>
            <a:pPr lvl="1"/>
            <a:r>
              <a:rPr lang="en-US" sz="1700">
                <a:solidFill>
                  <a:srgbClr val="FFFFFF"/>
                </a:solidFill>
              </a:rPr>
              <a:t>The increase in cAMP concentration opens cAMP-gated cation channels, depolarizing the cell.</a:t>
            </a:r>
          </a:p>
          <a:p>
            <a:pPr lvl="1"/>
            <a:r>
              <a:rPr lang="en-US" sz="1700">
                <a:solidFill>
                  <a:srgbClr val="FFFFFF"/>
                </a:solidFill>
              </a:rPr>
              <a:t>If the graded receptor potential that results is strong enough, it triggers an action potential that travels along the sensory neuron’s axon to the olfactory bulb.</a:t>
            </a:r>
          </a:p>
        </p:txBody>
      </p:sp>
    </p:spTree>
    <p:extLst>
      <p:ext uri="{BB962C8B-B14F-4D97-AF65-F5344CB8AC3E}">
        <p14:creationId xmlns:p14="http://schemas.microsoft.com/office/powerpoint/2010/main" val="1969015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7A04-E06B-44F5-AD47-CB2FDE3DBF6B}"/>
              </a:ext>
            </a:extLst>
          </p:cNvPr>
          <p:cNvSpPr>
            <a:spLocks noGrp="1"/>
          </p:cNvSpPr>
          <p:nvPr>
            <p:ph type="title"/>
          </p:nvPr>
        </p:nvSpPr>
        <p:spPr>
          <a:xfrm>
            <a:off x="655320" y="365125"/>
            <a:ext cx="5120114" cy="1692794"/>
          </a:xfrm>
        </p:spPr>
        <p:txBody>
          <a:bodyPr>
            <a:normAutofit/>
          </a:bodyPr>
          <a:lstStyle/>
          <a:p>
            <a:r>
              <a:rPr lang="en-US" b="1" dirty="0"/>
              <a:t>Taste</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BE5A0A-A189-4184-9498-C2753E8CD47E}"/>
              </a:ext>
            </a:extLst>
          </p:cNvPr>
          <p:cNvSpPr>
            <a:spLocks noGrp="1"/>
          </p:cNvSpPr>
          <p:nvPr>
            <p:ph idx="1"/>
          </p:nvPr>
        </p:nvSpPr>
        <p:spPr>
          <a:xfrm>
            <a:off x="655321" y="2575034"/>
            <a:ext cx="5120113" cy="3462228"/>
          </a:xfrm>
        </p:spPr>
        <p:txBody>
          <a:bodyPr>
            <a:normAutofit/>
          </a:bodyPr>
          <a:lstStyle/>
          <a:p>
            <a:r>
              <a:rPr lang="en-US" sz="1500"/>
              <a:t>Our sense of taste, or </a:t>
            </a:r>
            <a:r>
              <a:rPr lang="en-US" sz="1500" b="1"/>
              <a:t>gustation, </a:t>
            </a:r>
            <a:r>
              <a:rPr lang="en-US" sz="1500"/>
              <a:t>is closely linked to olfaction. Much of what we call the taste of food is actually the aroma.</a:t>
            </a:r>
          </a:p>
          <a:p>
            <a:r>
              <a:rPr lang="en-US" sz="1500"/>
              <a:t>Taste is currently believed to be a combination of five sensations:</a:t>
            </a:r>
          </a:p>
          <a:p>
            <a:pPr lvl="1"/>
            <a:r>
              <a:rPr lang="en-US" sz="1500"/>
              <a:t>Sweet</a:t>
            </a:r>
          </a:p>
          <a:p>
            <a:pPr lvl="1"/>
            <a:r>
              <a:rPr lang="en-US" sz="1500"/>
              <a:t>sour (acid)</a:t>
            </a:r>
          </a:p>
          <a:p>
            <a:pPr lvl="1"/>
            <a:r>
              <a:rPr lang="en-US" sz="1500"/>
              <a:t>Salty</a:t>
            </a:r>
          </a:p>
          <a:p>
            <a:pPr lvl="1"/>
            <a:r>
              <a:rPr lang="en-US" sz="1500"/>
              <a:t>bitter,</a:t>
            </a:r>
          </a:p>
          <a:p>
            <a:pPr lvl="1"/>
            <a:r>
              <a:rPr lang="en-US" sz="1500" b="1"/>
              <a:t>umami, </a:t>
            </a:r>
            <a:r>
              <a:rPr lang="en-US" sz="1500"/>
              <a:t>a taste associated with the amino acid glutamate and some nucleotides. </a:t>
            </a:r>
          </a:p>
          <a:p>
            <a:pPr lvl="2"/>
            <a:r>
              <a:rPr lang="en-US" sz="1500"/>
              <a:t>Umami, a name derived from the Japanese word for “deliciousness,” is a basic taste that enhances the flavor of foods.</a:t>
            </a:r>
          </a:p>
        </p:txBody>
      </p:sp>
      <p:pic>
        <p:nvPicPr>
          <p:cNvPr id="5" name="Picture 4" descr="A picture containing person, food, eating, little&#10;&#10;Description automatically generated">
            <a:extLst>
              <a:ext uri="{FF2B5EF4-FFF2-40B4-BE49-F238E27FC236}">
                <a16:creationId xmlns:a16="http://schemas.microsoft.com/office/drawing/2014/main" id="{791FFA3E-4595-41E3-8716-4982424163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29808" r="-1"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1F97B40A-C01D-4416-9DEC-087EA381B950}"/>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itsaboutnutrition.com/mindful-eating/">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7163832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3D7A04-E06B-44F5-AD47-CB2FDE3DBF6B}"/>
              </a:ext>
            </a:extLst>
          </p:cNvPr>
          <p:cNvSpPr>
            <a:spLocks noGrp="1"/>
          </p:cNvSpPr>
          <p:nvPr>
            <p:ph type="title"/>
          </p:nvPr>
        </p:nvSpPr>
        <p:spPr>
          <a:xfrm>
            <a:off x="863029" y="1012004"/>
            <a:ext cx="3416158" cy="4795408"/>
          </a:xfrm>
        </p:spPr>
        <p:txBody>
          <a:bodyPr>
            <a:normAutofit/>
          </a:bodyPr>
          <a:lstStyle/>
          <a:p>
            <a:r>
              <a:rPr lang="en-US" b="1">
                <a:solidFill>
                  <a:srgbClr val="FFFFFF"/>
                </a:solidFill>
              </a:rPr>
              <a:t>Taste</a:t>
            </a:r>
          </a:p>
        </p:txBody>
      </p:sp>
      <p:graphicFrame>
        <p:nvGraphicFramePr>
          <p:cNvPr id="5" name="Content Placeholder 2">
            <a:extLst>
              <a:ext uri="{FF2B5EF4-FFF2-40B4-BE49-F238E27FC236}">
                <a16:creationId xmlns:a16="http://schemas.microsoft.com/office/drawing/2014/main" id="{F6EFDEC4-DB8E-466F-9BFD-8DB2101B8B3E}"/>
              </a:ext>
            </a:extLst>
          </p:cNvPr>
          <p:cNvGraphicFramePr>
            <a:graphicFrameLocks noGrp="1"/>
          </p:cNvGraphicFramePr>
          <p:nvPr>
            <p:ph idx="1"/>
            <p:extLst>
              <p:ext uri="{D42A27DB-BD31-4B8C-83A1-F6EECF244321}">
                <p14:modId xmlns:p14="http://schemas.microsoft.com/office/powerpoint/2010/main" val="32575315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45959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D748D-D645-4139-BF75-5881CE035AC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dirty="0"/>
              <a:t>Taste </a:t>
            </a:r>
            <a:r>
              <a:rPr lang="en-US" sz="2800" i="1" dirty="0" smtClean="0"/>
              <a:t>Buds and Taste </a:t>
            </a:r>
            <a:endParaRPr lang="en-US" sz="2800" dirty="0"/>
          </a:p>
        </p:txBody>
      </p:sp>
      <p:sp>
        <p:nvSpPr>
          <p:cNvPr id="3" name="Content Placeholder 2">
            <a:extLst>
              <a:ext uri="{FF2B5EF4-FFF2-40B4-BE49-F238E27FC236}">
                <a16:creationId xmlns:a16="http://schemas.microsoft.com/office/drawing/2014/main" id="{D52951A0-6DEB-4AF6-9677-0D4066C5821F}"/>
              </a:ext>
            </a:extLst>
          </p:cNvPr>
          <p:cNvSpPr>
            <a:spLocks noGrp="1"/>
          </p:cNvSpPr>
          <p:nvPr>
            <p:ph idx="1"/>
          </p:nvPr>
        </p:nvSpPr>
        <p:spPr>
          <a:xfrm>
            <a:off x="643468" y="2638043"/>
            <a:ext cx="3363974" cy="3415623"/>
          </a:xfrm>
        </p:spPr>
        <p:txBody>
          <a:bodyPr>
            <a:normAutofit/>
          </a:bodyPr>
          <a:lstStyle/>
          <a:p>
            <a:r>
              <a:rPr lang="en-US" sz="1700" dirty="0"/>
              <a:t>The receptors for taste are located primarily on </a:t>
            </a:r>
            <a:r>
              <a:rPr lang="en-US" sz="1700" b="1" dirty="0"/>
              <a:t>taste buds </a:t>
            </a:r>
            <a:r>
              <a:rPr lang="en-US" sz="1700" dirty="0"/>
              <a:t>clustered together on the surface of the </a:t>
            </a:r>
            <a:r>
              <a:rPr lang="en-US" sz="1700" dirty="0" smtClean="0"/>
              <a:t>tongue.</a:t>
            </a:r>
            <a:endParaRPr lang="en-US" sz="1700" dirty="0"/>
          </a:p>
          <a:p>
            <a:r>
              <a:rPr lang="en-US" sz="1700" dirty="0"/>
              <a:t>One taste bud is composed of 50–150 </a:t>
            </a:r>
            <a:r>
              <a:rPr lang="en-US" sz="1700" b="1" dirty="0"/>
              <a:t>taste receptor cells (TRCs), </a:t>
            </a:r>
            <a:r>
              <a:rPr lang="en-US" sz="1700" dirty="0"/>
              <a:t>along with support cells and regenerative </a:t>
            </a:r>
            <a:r>
              <a:rPr lang="en-US" sz="1700" i="1" dirty="0"/>
              <a:t>basal cells. </a:t>
            </a:r>
          </a:p>
          <a:p>
            <a:r>
              <a:rPr lang="en-US" sz="1700" dirty="0"/>
              <a:t>Taste receptors are also scattered through other regions of the oral cavity, such as the palate.</a:t>
            </a:r>
          </a:p>
        </p:txBody>
      </p:sp>
      <p:pic>
        <p:nvPicPr>
          <p:cNvPr id="10" name="Picture 9">
            <a:extLst>
              <a:ext uri="{FF2B5EF4-FFF2-40B4-BE49-F238E27FC236}">
                <a16:creationId xmlns:a16="http://schemas.microsoft.com/office/drawing/2014/main" id="{6136D0B6-29CE-4B92-BD66-8A3DC792B84D}"/>
              </a:ext>
            </a:extLst>
          </p:cNvPr>
          <p:cNvPicPr>
            <a:picLocks noChangeAspect="1"/>
          </p:cNvPicPr>
          <p:nvPr/>
        </p:nvPicPr>
        <p:blipFill rotWithShape="1">
          <a:blip r:embed="rId2"/>
          <a:srcRect l="47899"/>
          <a:stretch/>
        </p:blipFill>
        <p:spPr>
          <a:xfrm>
            <a:off x="6159076" y="643467"/>
            <a:ext cx="4528142" cy="5410199"/>
          </a:xfrm>
          <a:prstGeom prst="rect">
            <a:avLst/>
          </a:prstGeom>
        </p:spPr>
      </p:pic>
    </p:spTree>
    <p:extLst>
      <p:ext uri="{BB962C8B-B14F-4D97-AF65-F5344CB8AC3E}">
        <p14:creationId xmlns:p14="http://schemas.microsoft.com/office/powerpoint/2010/main" val="413014686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4C1E62-AD3D-4782-8C84-AF6DEA3A867A}"/>
              </a:ext>
            </a:extLst>
          </p:cNvPr>
          <p:cNvSpPr>
            <a:spLocks noGrp="1"/>
          </p:cNvSpPr>
          <p:nvPr>
            <p:ph type="title"/>
          </p:nvPr>
        </p:nvSpPr>
        <p:spPr>
          <a:xfrm>
            <a:off x="863029" y="1012004"/>
            <a:ext cx="3416158" cy="4795408"/>
          </a:xfrm>
        </p:spPr>
        <p:txBody>
          <a:bodyPr>
            <a:normAutofit/>
          </a:bodyPr>
          <a:lstStyle/>
          <a:p>
            <a:r>
              <a:rPr lang="en-US" b="1">
                <a:solidFill>
                  <a:srgbClr val="FFFFFF"/>
                </a:solidFill>
              </a:rPr>
              <a:t>Sensory Transduction Converts Stimuli</a:t>
            </a:r>
            <a:br>
              <a:rPr lang="en-US" b="1">
                <a:solidFill>
                  <a:srgbClr val="FFFFFF"/>
                </a:solidFill>
              </a:rPr>
            </a:br>
            <a:r>
              <a:rPr lang="en-US" b="1">
                <a:solidFill>
                  <a:srgbClr val="FFFFFF"/>
                </a:solidFill>
              </a:rPr>
              <a:t>into Graded Potentials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F94FCF9C-A67E-4A68-A14E-1E3012461C37}"/>
              </a:ext>
            </a:extLst>
          </p:cNvPr>
          <p:cNvGraphicFramePr>
            <a:graphicFrameLocks noGrp="1"/>
          </p:cNvGraphicFramePr>
          <p:nvPr>
            <p:ph idx="1"/>
            <p:extLst>
              <p:ext uri="{D42A27DB-BD31-4B8C-83A1-F6EECF244321}">
                <p14:modId xmlns:p14="http://schemas.microsoft.com/office/powerpoint/2010/main" val="345065336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93822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63E1-8489-4610-A368-688F04F0932C}"/>
              </a:ext>
            </a:extLst>
          </p:cNvPr>
          <p:cNvSpPr>
            <a:spLocks noGrp="1"/>
          </p:cNvSpPr>
          <p:nvPr>
            <p:ph type="title"/>
          </p:nvPr>
        </p:nvSpPr>
        <p:spPr>
          <a:xfrm>
            <a:off x="7099069" y="148995"/>
            <a:ext cx="4379422" cy="1325563"/>
          </a:xfrm>
        </p:spPr>
        <p:txBody>
          <a:bodyPr/>
          <a:lstStyle/>
          <a:p>
            <a:r>
              <a:rPr lang="en-US" b="1" dirty="0"/>
              <a:t>Gustation (Taste)</a:t>
            </a:r>
          </a:p>
        </p:txBody>
      </p:sp>
      <p:sp>
        <p:nvSpPr>
          <p:cNvPr id="3" name="Content Placeholder 2">
            <a:extLst>
              <a:ext uri="{FF2B5EF4-FFF2-40B4-BE49-F238E27FC236}">
                <a16:creationId xmlns:a16="http://schemas.microsoft.com/office/drawing/2014/main" id="{B7FF57C0-FC11-45A9-9515-1146CD1E9AB1}"/>
              </a:ext>
            </a:extLst>
          </p:cNvPr>
          <p:cNvSpPr>
            <a:spLocks noGrp="1"/>
          </p:cNvSpPr>
          <p:nvPr>
            <p:ph idx="1"/>
          </p:nvPr>
        </p:nvSpPr>
        <p:spPr>
          <a:xfrm>
            <a:off x="838200" y="415636"/>
            <a:ext cx="4654294" cy="5761327"/>
          </a:xfrm>
        </p:spPr>
        <p:txBody>
          <a:bodyPr>
            <a:normAutofit fontScale="92500"/>
          </a:bodyPr>
          <a:lstStyle/>
          <a:p>
            <a:r>
              <a:rPr lang="en-US" dirty="0"/>
              <a:t>For a substance (</a:t>
            </a:r>
            <a:r>
              <a:rPr lang="en-US" i="1" dirty="0" err="1"/>
              <a:t>tastant</a:t>
            </a:r>
            <a:r>
              <a:rPr lang="en-US" dirty="0"/>
              <a:t>) to be tasted, it must first dissolve in the saliva and mucus of the mouth. </a:t>
            </a:r>
          </a:p>
          <a:p>
            <a:r>
              <a:rPr lang="en-US" dirty="0"/>
              <a:t>Dissolved taste ligands then interact with an apical membrane protein (receptor or channel) on the taste receptor cell.</a:t>
            </a:r>
          </a:p>
          <a:p>
            <a:r>
              <a:rPr lang="en-US" dirty="0"/>
              <a:t>Interaction of the taste ligand with a membrane protein initiates a signal transduction cascade that ends with release of chemical messenger molecules from the TRC. </a:t>
            </a:r>
          </a:p>
          <a:p>
            <a:endParaRPr lang="en-US" dirty="0"/>
          </a:p>
        </p:txBody>
      </p:sp>
      <p:pic>
        <p:nvPicPr>
          <p:cNvPr id="4" name="Picture 3">
            <a:extLst>
              <a:ext uri="{FF2B5EF4-FFF2-40B4-BE49-F238E27FC236}">
                <a16:creationId xmlns:a16="http://schemas.microsoft.com/office/drawing/2014/main" id="{6136D0B6-29CE-4B92-BD66-8A3DC792B84D}"/>
              </a:ext>
            </a:extLst>
          </p:cNvPr>
          <p:cNvPicPr>
            <a:picLocks noChangeAspect="1"/>
          </p:cNvPicPr>
          <p:nvPr/>
        </p:nvPicPr>
        <p:blipFill rotWithShape="1">
          <a:blip r:embed="rId2"/>
          <a:srcRect l="47899"/>
          <a:stretch/>
        </p:blipFill>
        <p:spPr>
          <a:xfrm>
            <a:off x="7281295" y="1183794"/>
            <a:ext cx="4528142" cy="5410199"/>
          </a:xfrm>
          <a:prstGeom prst="rect">
            <a:avLst/>
          </a:prstGeom>
        </p:spPr>
      </p:pic>
    </p:spTree>
    <p:extLst>
      <p:ext uri="{BB962C8B-B14F-4D97-AF65-F5344CB8AC3E}">
        <p14:creationId xmlns:p14="http://schemas.microsoft.com/office/powerpoint/2010/main" val="99416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8CE0-2DC6-402D-AA19-D1392B176B96}"/>
              </a:ext>
            </a:extLst>
          </p:cNvPr>
          <p:cNvSpPr>
            <a:spLocks noGrp="1"/>
          </p:cNvSpPr>
          <p:nvPr>
            <p:ph type="title"/>
          </p:nvPr>
        </p:nvSpPr>
        <p:spPr/>
        <p:txBody>
          <a:bodyPr/>
          <a:lstStyle/>
          <a:p>
            <a:r>
              <a:rPr lang="en-US" b="1" dirty="0"/>
              <a:t>Gustation (Taste)</a:t>
            </a:r>
            <a:endParaRPr lang="en-US" dirty="0"/>
          </a:p>
        </p:txBody>
      </p:sp>
      <p:sp>
        <p:nvSpPr>
          <p:cNvPr id="3" name="Content Placeholder 2">
            <a:extLst>
              <a:ext uri="{FF2B5EF4-FFF2-40B4-BE49-F238E27FC236}">
                <a16:creationId xmlns:a16="http://schemas.microsoft.com/office/drawing/2014/main" id="{8EAF0094-42C9-493E-A7BE-DFC37FF725E3}"/>
              </a:ext>
            </a:extLst>
          </p:cNvPr>
          <p:cNvSpPr>
            <a:spLocks noGrp="1"/>
          </p:cNvSpPr>
          <p:nvPr>
            <p:ph idx="1"/>
          </p:nvPr>
        </p:nvSpPr>
        <p:spPr>
          <a:xfrm>
            <a:off x="838200" y="1825625"/>
            <a:ext cx="5404658" cy="4351338"/>
          </a:xfrm>
        </p:spPr>
        <p:txBody>
          <a:bodyPr>
            <a:normAutofit/>
          </a:bodyPr>
          <a:lstStyle/>
          <a:p>
            <a:r>
              <a:rPr lang="en-US" dirty="0"/>
              <a:t>Chemical signals released from taste receptor cells activate primary sensory neurons (</a:t>
            </a:r>
            <a:r>
              <a:rPr lang="en-US" i="1" dirty="0"/>
              <a:t>gustatory neurons</a:t>
            </a:r>
            <a:r>
              <a:rPr lang="en-US" dirty="0"/>
              <a:t>) whose axons </a:t>
            </a:r>
            <a:r>
              <a:rPr lang="en-US" dirty="0" smtClean="0"/>
              <a:t>synapse in the medulla.</a:t>
            </a:r>
            <a:endParaRPr lang="en-US" dirty="0"/>
          </a:p>
        </p:txBody>
      </p:sp>
      <p:pic>
        <p:nvPicPr>
          <p:cNvPr id="4" name="Picture 3" descr="What is the primary gustatory cortex? - Quo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910" y="0"/>
            <a:ext cx="4792237" cy="6858000"/>
          </a:xfrm>
          <a:prstGeom prst="rect">
            <a:avLst/>
          </a:prstGeom>
        </p:spPr>
      </p:pic>
    </p:spTree>
    <p:extLst>
      <p:ext uri="{BB962C8B-B14F-4D97-AF65-F5344CB8AC3E}">
        <p14:creationId xmlns:p14="http://schemas.microsoft.com/office/powerpoint/2010/main" val="2986192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8CE0-2DC6-402D-AA19-D1392B176B96}"/>
              </a:ext>
            </a:extLst>
          </p:cNvPr>
          <p:cNvSpPr>
            <a:spLocks noGrp="1"/>
          </p:cNvSpPr>
          <p:nvPr>
            <p:ph type="title"/>
          </p:nvPr>
        </p:nvSpPr>
        <p:spPr/>
        <p:txBody>
          <a:bodyPr/>
          <a:lstStyle/>
          <a:p>
            <a:r>
              <a:rPr lang="en-US" b="1" dirty="0"/>
              <a:t>Gustation (Taste)</a:t>
            </a:r>
            <a:endParaRPr lang="en-US" dirty="0"/>
          </a:p>
        </p:txBody>
      </p:sp>
      <p:sp>
        <p:nvSpPr>
          <p:cNvPr id="3" name="Content Placeholder 2">
            <a:extLst>
              <a:ext uri="{FF2B5EF4-FFF2-40B4-BE49-F238E27FC236}">
                <a16:creationId xmlns:a16="http://schemas.microsoft.com/office/drawing/2014/main" id="{8EAF0094-42C9-493E-A7BE-DFC37FF725E3}"/>
              </a:ext>
            </a:extLst>
          </p:cNvPr>
          <p:cNvSpPr>
            <a:spLocks noGrp="1"/>
          </p:cNvSpPr>
          <p:nvPr>
            <p:ph idx="1"/>
          </p:nvPr>
        </p:nvSpPr>
        <p:spPr>
          <a:xfrm>
            <a:off x="838200" y="1825625"/>
            <a:ext cx="4856018" cy="4351338"/>
          </a:xfrm>
        </p:spPr>
        <p:txBody>
          <a:bodyPr>
            <a:normAutofit/>
          </a:bodyPr>
          <a:lstStyle/>
          <a:p>
            <a:r>
              <a:rPr lang="en-US" dirty="0"/>
              <a:t>Sensory information then passes through the thalamus to the gustatory cortex </a:t>
            </a:r>
            <a:r>
              <a:rPr lang="en-US" dirty="0" smtClean="0"/>
              <a:t>located </a:t>
            </a:r>
            <a:r>
              <a:rPr lang="en-US" dirty="0"/>
              <a:t>in the deep cortical region called the </a:t>
            </a:r>
            <a:r>
              <a:rPr lang="en-US" i="1" dirty="0" smtClean="0"/>
              <a:t>insula</a:t>
            </a:r>
            <a:endParaRPr lang="en-US" dirty="0"/>
          </a:p>
        </p:txBody>
      </p:sp>
      <p:pic>
        <p:nvPicPr>
          <p:cNvPr id="4" name="Picture 3" descr="What is the primary gustatory cortex? - Quor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910" y="0"/>
            <a:ext cx="4792237" cy="6858000"/>
          </a:xfrm>
          <a:prstGeom prst="rect">
            <a:avLst/>
          </a:prstGeom>
        </p:spPr>
      </p:pic>
    </p:spTree>
    <p:extLst>
      <p:ext uri="{BB962C8B-B14F-4D97-AF65-F5344CB8AC3E}">
        <p14:creationId xmlns:p14="http://schemas.microsoft.com/office/powerpoint/2010/main" val="1055209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40EC0D-D7ED-459A-AE60-A2A2FFE21A97}"/>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Taste Transduction Uses Receptors and Channels</a:t>
            </a:r>
            <a:endParaRPr lang="en-US" sz="2800"/>
          </a:p>
        </p:txBody>
      </p:sp>
      <p:sp>
        <p:nvSpPr>
          <p:cNvPr id="3" name="Content Placeholder 2">
            <a:extLst>
              <a:ext uri="{FF2B5EF4-FFF2-40B4-BE49-F238E27FC236}">
                <a16:creationId xmlns:a16="http://schemas.microsoft.com/office/drawing/2014/main" id="{18243A5E-9456-45D4-B6B3-1A68CEF43929}"/>
              </a:ext>
            </a:extLst>
          </p:cNvPr>
          <p:cNvSpPr>
            <a:spLocks noGrp="1"/>
          </p:cNvSpPr>
          <p:nvPr>
            <p:ph idx="1"/>
          </p:nvPr>
        </p:nvSpPr>
        <p:spPr>
          <a:xfrm>
            <a:off x="643468" y="2638043"/>
            <a:ext cx="3363974" cy="3415623"/>
          </a:xfrm>
        </p:spPr>
        <p:txBody>
          <a:bodyPr>
            <a:normAutofit/>
          </a:bodyPr>
          <a:lstStyle/>
          <a:p>
            <a:r>
              <a:rPr lang="en-US" sz="2000"/>
              <a:t>Sweet, bitter, and umami tastes are associated with activation of G protein-coupled receptors. </a:t>
            </a:r>
          </a:p>
          <a:p>
            <a:r>
              <a:rPr lang="en-US" sz="2000"/>
              <a:t>Salty and sour transduction mechanisms both appear to be mediated by ion channels.</a:t>
            </a:r>
          </a:p>
          <a:p>
            <a:endParaRPr lang="en-US" sz="2000"/>
          </a:p>
        </p:txBody>
      </p:sp>
      <p:pic>
        <p:nvPicPr>
          <p:cNvPr id="7" name="Picture 6">
            <a:extLst>
              <a:ext uri="{FF2B5EF4-FFF2-40B4-BE49-F238E27FC236}">
                <a16:creationId xmlns:a16="http://schemas.microsoft.com/office/drawing/2014/main" id="{F835BBE6-03F4-4561-985B-06EC3DE97B4B}"/>
              </a:ext>
            </a:extLst>
          </p:cNvPr>
          <p:cNvPicPr>
            <a:picLocks noChangeAspect="1"/>
          </p:cNvPicPr>
          <p:nvPr/>
        </p:nvPicPr>
        <p:blipFill>
          <a:blip r:embed="rId2"/>
          <a:stretch>
            <a:fillRect/>
          </a:stretch>
        </p:blipFill>
        <p:spPr>
          <a:xfrm>
            <a:off x="5297763" y="1426455"/>
            <a:ext cx="6250769" cy="3844222"/>
          </a:xfrm>
          <a:prstGeom prst="rect">
            <a:avLst/>
          </a:prstGeom>
        </p:spPr>
      </p:pic>
    </p:spTree>
    <p:extLst>
      <p:ext uri="{BB962C8B-B14F-4D97-AF65-F5344CB8AC3E}">
        <p14:creationId xmlns:p14="http://schemas.microsoft.com/office/powerpoint/2010/main" val="2788970432"/>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B37-FD57-4618-8527-D2C4CDDAE5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748579-3881-4F7E-98EB-F8F576C5D9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7E97BE-4ACB-489D-97D8-029C056FD36A}"/>
              </a:ext>
            </a:extLst>
          </p:cNvPr>
          <p:cNvPicPr>
            <a:picLocks noChangeAspect="1"/>
          </p:cNvPicPr>
          <p:nvPr/>
        </p:nvPicPr>
        <p:blipFill>
          <a:blip r:embed="rId2"/>
          <a:stretch>
            <a:fillRect/>
          </a:stretch>
        </p:blipFill>
        <p:spPr>
          <a:xfrm>
            <a:off x="628650" y="23812"/>
            <a:ext cx="10934700" cy="6810375"/>
          </a:xfrm>
          <a:prstGeom prst="rect">
            <a:avLst/>
          </a:prstGeom>
        </p:spPr>
      </p:pic>
    </p:spTree>
    <p:extLst>
      <p:ext uri="{BB962C8B-B14F-4D97-AF65-F5344CB8AC3E}">
        <p14:creationId xmlns:p14="http://schemas.microsoft.com/office/powerpoint/2010/main" val="273217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44B5-2A6B-48C9-AB4F-D9DA9B8DA2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F8BF0F-1F4F-46F2-9A72-12D28526484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D5EB31-1A7D-4E9F-B4BA-38C4AE08145B}"/>
              </a:ext>
            </a:extLst>
          </p:cNvPr>
          <p:cNvPicPr>
            <a:picLocks noChangeAspect="1"/>
          </p:cNvPicPr>
          <p:nvPr/>
        </p:nvPicPr>
        <p:blipFill>
          <a:blip r:embed="rId2"/>
          <a:stretch>
            <a:fillRect/>
          </a:stretch>
        </p:blipFill>
        <p:spPr>
          <a:xfrm>
            <a:off x="614362" y="57150"/>
            <a:ext cx="10963275" cy="6743700"/>
          </a:xfrm>
          <a:prstGeom prst="rect">
            <a:avLst/>
          </a:prstGeom>
        </p:spPr>
      </p:pic>
    </p:spTree>
    <p:extLst>
      <p:ext uri="{BB962C8B-B14F-4D97-AF65-F5344CB8AC3E}">
        <p14:creationId xmlns:p14="http://schemas.microsoft.com/office/powerpoint/2010/main" val="1134894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3200" b="1" dirty="0"/>
              <a:t>The Ear: Hearing</a:t>
            </a:r>
            <a:endParaRPr lang="en-US" sz="9600" dirty="0"/>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3468" y="2638043"/>
            <a:ext cx="3363974" cy="3415623"/>
          </a:xfrm>
        </p:spPr>
        <p:txBody>
          <a:bodyPr>
            <a:normAutofit/>
          </a:bodyPr>
          <a:lstStyle/>
          <a:p>
            <a:r>
              <a:rPr lang="en-US" sz="1000" dirty="0"/>
              <a:t>The ear is a sense organ that is specialized for two distinct functions: hearing and equilibrium. </a:t>
            </a:r>
          </a:p>
          <a:p>
            <a:r>
              <a:rPr lang="en-US" sz="1000" dirty="0"/>
              <a:t>The ear is divided into external, middle, and inner sections</a:t>
            </a:r>
          </a:p>
        </p:txBody>
      </p:sp>
      <p:pic>
        <p:nvPicPr>
          <p:cNvPr id="4" name="Picture 3" descr="A close up of a map&#10;&#10;Description automatically generated">
            <a:extLst>
              <a:ext uri="{FF2B5EF4-FFF2-40B4-BE49-F238E27FC236}">
                <a16:creationId xmlns:a16="http://schemas.microsoft.com/office/drawing/2014/main" id="{998DDDE7-9C0F-4B42-9308-6CD983624A62}"/>
              </a:ext>
            </a:extLst>
          </p:cNvPr>
          <p:cNvPicPr>
            <a:picLocks noChangeAspect="1"/>
          </p:cNvPicPr>
          <p:nvPr/>
        </p:nvPicPr>
        <p:blipFill>
          <a:blip r:embed="rId2"/>
          <a:stretch>
            <a:fillRect/>
          </a:stretch>
        </p:blipFill>
        <p:spPr>
          <a:xfrm>
            <a:off x="5297763" y="1090477"/>
            <a:ext cx="6250769" cy="4516179"/>
          </a:xfrm>
          <a:prstGeom prst="rect">
            <a:avLst/>
          </a:prstGeom>
        </p:spPr>
      </p:pic>
    </p:spTree>
    <p:extLst>
      <p:ext uri="{BB962C8B-B14F-4D97-AF65-F5344CB8AC3E}">
        <p14:creationId xmlns:p14="http://schemas.microsoft.com/office/powerpoint/2010/main" val="3580633331"/>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3600" b="1" dirty="0"/>
              <a:t>The Ear: Equilibrium </a:t>
            </a:r>
            <a:endParaRPr lang="en-US" sz="11500" b="1" dirty="0"/>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3468" y="2638043"/>
            <a:ext cx="3363974" cy="3415623"/>
          </a:xfrm>
        </p:spPr>
        <p:txBody>
          <a:bodyPr>
            <a:normAutofit lnSpcReduction="10000"/>
          </a:bodyPr>
          <a:lstStyle/>
          <a:p>
            <a:r>
              <a:rPr lang="en-US" dirty="0"/>
              <a:t>The vestibule / vestibular apparatus lies within the inner ear.</a:t>
            </a:r>
          </a:p>
          <a:p>
            <a:r>
              <a:rPr lang="en-US" dirty="0"/>
              <a:t> The vestibule / vestibular apparatus is the primary sensor for equilibrium. </a:t>
            </a:r>
          </a:p>
          <a:p>
            <a:endParaRPr lang="en-US" dirty="0"/>
          </a:p>
        </p:txBody>
      </p:sp>
      <p:pic>
        <p:nvPicPr>
          <p:cNvPr id="4" name="Picture 3" descr="A close up of a map&#10;&#10;Description automatically generated">
            <a:extLst>
              <a:ext uri="{FF2B5EF4-FFF2-40B4-BE49-F238E27FC236}">
                <a16:creationId xmlns:a16="http://schemas.microsoft.com/office/drawing/2014/main" id="{998DDDE7-9C0F-4B42-9308-6CD983624A62}"/>
              </a:ext>
            </a:extLst>
          </p:cNvPr>
          <p:cNvPicPr>
            <a:picLocks noChangeAspect="1"/>
          </p:cNvPicPr>
          <p:nvPr/>
        </p:nvPicPr>
        <p:blipFill>
          <a:blip r:embed="rId2"/>
          <a:stretch>
            <a:fillRect/>
          </a:stretch>
        </p:blipFill>
        <p:spPr>
          <a:xfrm>
            <a:off x="5297763" y="1090477"/>
            <a:ext cx="6250769" cy="4516179"/>
          </a:xfrm>
          <a:prstGeom prst="rect">
            <a:avLst/>
          </a:prstGeom>
        </p:spPr>
      </p:pic>
    </p:spTree>
    <p:extLst>
      <p:ext uri="{BB962C8B-B14F-4D97-AF65-F5344CB8AC3E}">
        <p14:creationId xmlns:p14="http://schemas.microsoft.com/office/powerpoint/2010/main" val="91948038"/>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The structures of the  external ear</a:t>
            </a:r>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3468" y="2638043"/>
            <a:ext cx="3363974" cy="3415623"/>
          </a:xfrm>
        </p:spPr>
        <p:txBody>
          <a:bodyPr>
            <a:noAutofit/>
          </a:bodyPr>
          <a:lstStyle/>
          <a:p>
            <a:r>
              <a:rPr lang="en-US" sz="2400" dirty="0"/>
              <a:t>The </a:t>
            </a:r>
            <a:r>
              <a:rPr lang="en-US" sz="2400" i="1" dirty="0"/>
              <a:t>external ear </a:t>
            </a:r>
            <a:r>
              <a:rPr lang="en-US" sz="2400" dirty="0"/>
              <a:t>consists of the outer ear, or </a:t>
            </a:r>
            <a:r>
              <a:rPr lang="en-US" sz="2400" b="1" dirty="0"/>
              <a:t>pinna, </a:t>
            </a:r>
            <a:r>
              <a:rPr lang="en-US" sz="2400" dirty="0"/>
              <a:t>and the </a:t>
            </a:r>
            <a:r>
              <a:rPr lang="en-US" sz="2400" b="1" dirty="0"/>
              <a:t>ear canal</a:t>
            </a:r>
            <a:r>
              <a:rPr lang="en-US" sz="2400" dirty="0"/>
              <a:t>.</a:t>
            </a:r>
          </a:p>
          <a:p>
            <a:r>
              <a:rPr lang="en-US" sz="2400" dirty="0"/>
              <a:t>The ear canal (external auditory meatus) ends at the </a:t>
            </a:r>
            <a:r>
              <a:rPr lang="en-US" sz="2400" b="1" dirty="0"/>
              <a:t>tympanic membrane, </a:t>
            </a:r>
            <a:r>
              <a:rPr lang="en-US" sz="2400" dirty="0"/>
              <a:t>or </a:t>
            </a:r>
            <a:r>
              <a:rPr lang="en-US" sz="2400" i="1" dirty="0"/>
              <a:t>eardrum.</a:t>
            </a:r>
          </a:p>
        </p:txBody>
      </p:sp>
      <p:pic>
        <p:nvPicPr>
          <p:cNvPr id="6" name="Picture 5" descr="A close up of an animal&#10;&#10;Description automatically generated">
            <a:extLst>
              <a:ext uri="{FF2B5EF4-FFF2-40B4-BE49-F238E27FC236}">
                <a16:creationId xmlns:a16="http://schemas.microsoft.com/office/drawing/2014/main" id="{E1BA99E4-D6BA-473D-903E-3C51A7CBAD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116652" y="957565"/>
            <a:ext cx="6642532" cy="4364637"/>
          </a:xfrm>
          <a:prstGeom prst="rect">
            <a:avLst/>
          </a:prstGeom>
        </p:spPr>
      </p:pic>
    </p:spTree>
    <p:extLst>
      <p:ext uri="{BB962C8B-B14F-4D97-AF65-F5344CB8AC3E}">
        <p14:creationId xmlns:p14="http://schemas.microsoft.com/office/powerpoint/2010/main" val="3791630442"/>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45B1D5C-0827-4AF0-8186-11FC5A8B8B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The tympanic membrane</a:t>
            </a:r>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9267908" y="5086350"/>
            <a:ext cx="2446465" cy="1178298"/>
          </a:xfrm>
        </p:spPr>
        <p:txBody>
          <a:bodyPr vert="horz" lIns="91440" tIns="45720" rIns="91440" bIns="45720" rtlCol="0">
            <a:normAutofit/>
          </a:bodyPr>
          <a:lstStyle/>
          <a:p>
            <a:pPr marL="0" indent="0">
              <a:buNone/>
            </a:pPr>
            <a:r>
              <a:rPr lang="en-US" sz="1600" dirty="0"/>
              <a:t>The tympanic membrane is a thin membrane that separates the external ear from the middle ear.</a:t>
            </a:r>
            <a:endParaRPr lang="en-US" sz="1600"/>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A9CE0775-7397-492D-AF8F-FCB901491A4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49" r="583" b="-2"/>
          <a:stretch/>
        </p:blipFill>
        <p:spPr>
          <a:xfrm>
            <a:off x="545238" y="858525"/>
            <a:ext cx="7608304" cy="5211906"/>
          </a:xfrm>
          <a:prstGeom prst="rect">
            <a:avLst/>
          </a:prstGeom>
        </p:spPr>
      </p:pic>
      <p:sp>
        <p:nvSpPr>
          <p:cNvPr id="20" name="Rectangle 19">
            <a:extLst>
              <a:ext uri="{FF2B5EF4-FFF2-40B4-BE49-F238E27FC236}">
                <a16:creationId xmlns:a16="http://schemas.microsoft.com/office/drawing/2014/main"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36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016AEC-0320-4ED0-8ECB-FE11DDDFE1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3CDB30C-1F82-41E6-A067-831D6E8918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A86DD-F997-4F66-A87C-5B58AB6D19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41B827-437E-40A3-A732-669230D6A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ACE2E-A379-4407-A9B7-F0B152CB2697}"/>
              </a:ext>
            </a:extLst>
          </p:cNvPr>
          <p:cNvSpPr>
            <a:spLocks noGrp="1"/>
          </p:cNvSpPr>
          <p:nvPr>
            <p:ph type="title"/>
          </p:nvPr>
        </p:nvSpPr>
        <p:spPr>
          <a:xfrm>
            <a:off x="1523984" y="1054121"/>
            <a:ext cx="9465131" cy="1184111"/>
          </a:xfrm>
        </p:spPr>
        <p:txBody>
          <a:bodyPr>
            <a:normAutofit/>
          </a:bodyPr>
          <a:lstStyle/>
          <a:p>
            <a:r>
              <a:rPr lang="en-US" b="1" dirty="0"/>
              <a:t>The CNS Integrates Sensory Information</a:t>
            </a:r>
            <a:endParaRPr lang="en-US" dirty="0"/>
          </a:p>
        </p:txBody>
      </p:sp>
      <p:sp>
        <p:nvSpPr>
          <p:cNvPr id="3" name="Content Placeholder 2">
            <a:extLst>
              <a:ext uri="{FF2B5EF4-FFF2-40B4-BE49-F238E27FC236}">
                <a16:creationId xmlns:a16="http://schemas.microsoft.com/office/drawing/2014/main" id="{084D3122-A3FD-4A1E-8667-B62F8B571A57}"/>
              </a:ext>
            </a:extLst>
          </p:cNvPr>
          <p:cNvSpPr>
            <a:spLocks noGrp="1"/>
          </p:cNvSpPr>
          <p:nvPr>
            <p:ph idx="1"/>
          </p:nvPr>
        </p:nvSpPr>
        <p:spPr>
          <a:xfrm>
            <a:off x="1524000" y="2399099"/>
            <a:ext cx="9465564" cy="3400969"/>
          </a:xfrm>
        </p:spPr>
        <p:txBody>
          <a:bodyPr>
            <a:normAutofit/>
          </a:bodyPr>
          <a:lstStyle/>
          <a:p>
            <a:r>
              <a:rPr lang="en-US" sz="2400"/>
              <a:t>Sensory information from much of the body enters the spinal cord and travels through ascending pathways to the brain. </a:t>
            </a:r>
          </a:p>
          <a:p>
            <a:pPr lvl="1"/>
            <a:r>
              <a:rPr lang="en-US" dirty="0"/>
              <a:t>Some sensory information goes directly into the brain stem via the cranial nerves. </a:t>
            </a:r>
          </a:p>
          <a:p>
            <a:pPr lvl="1"/>
            <a:r>
              <a:rPr lang="en-US" dirty="0"/>
              <a:t>Sensory information that initiates visceral reflexes is integrated in the brain stem or spinal cord and usually does not reach conscious perception. </a:t>
            </a:r>
          </a:p>
        </p:txBody>
      </p:sp>
    </p:spTree>
    <p:extLst>
      <p:ext uri="{BB962C8B-B14F-4D97-AF65-F5344CB8AC3E}">
        <p14:creationId xmlns:p14="http://schemas.microsoft.com/office/powerpoint/2010/main" val="27265918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middle ear</a:t>
            </a:r>
            <a:endParaRPr lang="en-US" sz="2800" dirty="0"/>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3468" y="2638043"/>
            <a:ext cx="3363974" cy="3415623"/>
          </a:xfrm>
        </p:spPr>
        <p:txBody>
          <a:bodyPr>
            <a:normAutofit/>
          </a:bodyPr>
          <a:lstStyle/>
          <a:p>
            <a:r>
              <a:rPr lang="en-US" sz="2000" dirty="0"/>
              <a:t>The </a:t>
            </a:r>
            <a:r>
              <a:rPr lang="en-US" sz="2000" i="1" dirty="0"/>
              <a:t>middle ear is an </a:t>
            </a:r>
            <a:r>
              <a:rPr lang="en-US" sz="2000" dirty="0"/>
              <a:t>air-filled cavity that connects with the </a:t>
            </a:r>
            <a:r>
              <a:rPr lang="en-US" sz="2000" b="1" dirty="0"/>
              <a:t>Eustachian tube, and houses the 3 ear bones;</a:t>
            </a:r>
          </a:p>
          <a:p>
            <a:pPr lvl="1"/>
            <a:r>
              <a:rPr lang="en-US" sz="2000" b="1" dirty="0"/>
              <a:t>The malleus (hammer)</a:t>
            </a:r>
          </a:p>
          <a:p>
            <a:pPr lvl="1"/>
            <a:r>
              <a:rPr lang="en-US" sz="2000" b="1" dirty="0"/>
              <a:t>The incus (anvil)</a:t>
            </a:r>
          </a:p>
          <a:p>
            <a:pPr lvl="1"/>
            <a:r>
              <a:rPr lang="en-US" sz="2000" b="1" dirty="0"/>
              <a:t>The stapes (stirrup) </a:t>
            </a:r>
          </a:p>
        </p:txBody>
      </p:sp>
      <p:pic>
        <p:nvPicPr>
          <p:cNvPr id="6" name="Picture 5" descr="A close up of a logo&#10;&#10;Description automatically generated">
            <a:extLst>
              <a:ext uri="{FF2B5EF4-FFF2-40B4-BE49-F238E27FC236}">
                <a16:creationId xmlns:a16="http://schemas.microsoft.com/office/drawing/2014/main" id="{904006DF-43F2-4039-A1E3-22CFDCA424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838168" y="1242390"/>
            <a:ext cx="7223847" cy="4244009"/>
          </a:xfrm>
          <a:prstGeom prst="rect">
            <a:avLst/>
          </a:prstGeom>
        </p:spPr>
      </p:pic>
    </p:spTree>
    <p:extLst>
      <p:ext uri="{BB962C8B-B14F-4D97-AF65-F5344CB8AC3E}">
        <p14:creationId xmlns:p14="http://schemas.microsoft.com/office/powerpoint/2010/main" val="2561020627"/>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8929" y="629266"/>
            <a:ext cx="3505495" cy="1622321"/>
          </a:xfrm>
        </p:spPr>
        <p:txBody>
          <a:bodyPr>
            <a:normAutofit/>
          </a:bodyPr>
          <a:lstStyle/>
          <a:p>
            <a:r>
              <a:rPr lang="en-US" sz="4100" dirty="0"/>
              <a:t>The </a:t>
            </a:r>
            <a:r>
              <a:rPr lang="en-US" sz="4100" b="1" dirty="0"/>
              <a:t>Eustachian Tube</a:t>
            </a:r>
            <a:endParaRPr lang="en-US" sz="4100" dirty="0"/>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8931" y="2438400"/>
            <a:ext cx="3505494" cy="3785419"/>
          </a:xfrm>
        </p:spPr>
        <p:txBody>
          <a:bodyPr>
            <a:normAutofit/>
          </a:bodyPr>
          <a:lstStyle/>
          <a:p>
            <a:r>
              <a:rPr lang="en-US" sz="1900"/>
              <a:t>The </a:t>
            </a:r>
            <a:r>
              <a:rPr lang="en-US" sz="1900" b="1"/>
              <a:t>Eustachian tube connects the middle ear to the pharynx </a:t>
            </a:r>
            <a:r>
              <a:rPr lang="en-US" sz="1900"/>
              <a:t>(the throat) </a:t>
            </a:r>
          </a:p>
          <a:p>
            <a:r>
              <a:rPr lang="en-US" sz="1900"/>
              <a:t>The Eustachian tube is normally collapsed, sealing off the middle ear, but it opens transiently to allow middle ear pressure to equilibrate with atmospheric pressure during chewing, swallowing, and yawning. </a:t>
            </a:r>
          </a:p>
          <a:p>
            <a:r>
              <a:rPr lang="en-US" sz="1900"/>
              <a:t>The Eustachian tube acts to equalize pressure in the ear.</a:t>
            </a:r>
          </a:p>
        </p:txBody>
      </p:sp>
      <p:sp>
        <p:nvSpPr>
          <p:cNvPr id="14"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map&#10;&#10;Description automatically generated">
            <a:extLst>
              <a:ext uri="{FF2B5EF4-FFF2-40B4-BE49-F238E27FC236}">
                <a16:creationId xmlns:a16="http://schemas.microsoft.com/office/drawing/2014/main" id="{408D109F-0841-404F-986F-E2560D1A0C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405862" y="2283576"/>
            <a:ext cx="6019331" cy="2287601"/>
          </a:xfrm>
          <a:prstGeom prst="rect">
            <a:avLst/>
          </a:prstGeom>
          <a:effectLst/>
        </p:spPr>
      </p:pic>
    </p:spTree>
    <p:extLst>
      <p:ext uri="{BB962C8B-B14F-4D97-AF65-F5344CB8AC3E}">
        <p14:creationId xmlns:p14="http://schemas.microsoft.com/office/powerpoint/2010/main" val="17821039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Ossicles </a:t>
            </a:r>
            <a:r>
              <a:rPr lang="en-US" sz="2800" i="1" dirty="0"/>
              <a:t>(Tiny bones of the middle ear)</a:t>
            </a:r>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643468" y="2638043"/>
            <a:ext cx="3363974" cy="3415623"/>
          </a:xfrm>
        </p:spPr>
        <p:txBody>
          <a:bodyPr>
            <a:noAutofit/>
          </a:bodyPr>
          <a:lstStyle/>
          <a:p>
            <a:r>
              <a:rPr lang="en-US" sz="1600" dirty="0"/>
              <a:t>Three small bones of the middle ear conduct sound from the external environment to the inner ear: </a:t>
            </a:r>
          </a:p>
          <a:p>
            <a:pPr lvl="1"/>
            <a:r>
              <a:rPr lang="en-US" sz="2000" b="1" dirty="0"/>
              <a:t>The malleus (hammer)</a:t>
            </a:r>
          </a:p>
          <a:p>
            <a:pPr lvl="1"/>
            <a:r>
              <a:rPr lang="en-US" sz="2000" b="1" dirty="0"/>
              <a:t>The incus (anvil)</a:t>
            </a:r>
          </a:p>
          <a:p>
            <a:pPr lvl="1"/>
            <a:r>
              <a:rPr lang="en-US" sz="2000" b="1" dirty="0"/>
              <a:t>The stapes (stirrup) </a:t>
            </a:r>
          </a:p>
          <a:p>
            <a:r>
              <a:rPr lang="en-US" sz="1600" dirty="0"/>
              <a:t>The three bones are connected to one another with the biological equivalent of hinges. </a:t>
            </a:r>
          </a:p>
        </p:txBody>
      </p:sp>
      <p:pic>
        <p:nvPicPr>
          <p:cNvPr id="4" name="Picture 3" descr="A close up of a map&#10;&#10;Description automatically generated">
            <a:extLst>
              <a:ext uri="{FF2B5EF4-FFF2-40B4-BE49-F238E27FC236}">
                <a16:creationId xmlns:a16="http://schemas.microsoft.com/office/drawing/2014/main" id="{998DDDE7-9C0F-4B42-9308-6CD983624A62}"/>
              </a:ext>
            </a:extLst>
          </p:cNvPr>
          <p:cNvPicPr>
            <a:picLocks noChangeAspect="1"/>
          </p:cNvPicPr>
          <p:nvPr/>
        </p:nvPicPr>
        <p:blipFill>
          <a:blip r:embed="rId2"/>
          <a:stretch>
            <a:fillRect/>
          </a:stretch>
        </p:blipFill>
        <p:spPr>
          <a:xfrm>
            <a:off x="5297763" y="1090477"/>
            <a:ext cx="6250769" cy="4516179"/>
          </a:xfrm>
          <a:prstGeom prst="rect">
            <a:avLst/>
          </a:prstGeom>
        </p:spPr>
      </p:pic>
    </p:spTree>
    <p:extLst>
      <p:ext uri="{BB962C8B-B14F-4D97-AF65-F5344CB8AC3E}">
        <p14:creationId xmlns:p14="http://schemas.microsoft.com/office/powerpoint/2010/main" val="3681999690"/>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2CCDF5-7A9A-4F55-9C75-BF679461CE4F}"/>
              </a:ext>
            </a:extLst>
          </p:cNvPr>
          <p:cNvSpPr>
            <a:spLocks noGrp="1"/>
          </p:cNvSpPr>
          <p:nvPr>
            <p:ph type="title"/>
          </p:nvPr>
        </p:nvSpPr>
        <p:spPr>
          <a:xfrm>
            <a:off x="589560" y="856180"/>
            <a:ext cx="4560584" cy="1128068"/>
          </a:xfrm>
        </p:spPr>
        <p:txBody>
          <a:bodyPr anchor="ctr">
            <a:normAutofit/>
          </a:bodyPr>
          <a:lstStyle/>
          <a:p>
            <a:r>
              <a:rPr lang="en-US" sz="3700"/>
              <a:t>Ossicles </a:t>
            </a:r>
            <a:r>
              <a:rPr lang="en-US" sz="3700" i="1"/>
              <a:t>(Tiny bones of the middle ear)</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3FDB96-2460-40E2-98C9-CBC865656419}"/>
              </a:ext>
            </a:extLst>
          </p:cNvPr>
          <p:cNvSpPr>
            <a:spLocks noGrp="1"/>
          </p:cNvSpPr>
          <p:nvPr>
            <p:ph idx="1"/>
          </p:nvPr>
        </p:nvSpPr>
        <p:spPr>
          <a:xfrm>
            <a:off x="590719" y="2330505"/>
            <a:ext cx="4559425" cy="3979585"/>
          </a:xfrm>
        </p:spPr>
        <p:txBody>
          <a:bodyPr anchor="ctr">
            <a:normAutofit/>
          </a:bodyPr>
          <a:lstStyle/>
          <a:p>
            <a:r>
              <a:rPr lang="en-US" sz="2000" dirty="0"/>
              <a:t>One end of the malleus is attached to the tympanic membrane.</a:t>
            </a:r>
          </a:p>
          <a:p>
            <a:r>
              <a:rPr lang="en-US" sz="2000" dirty="0"/>
              <a:t>The malleus connects to the incus which then connects to the stapes.</a:t>
            </a:r>
          </a:p>
          <a:p>
            <a:r>
              <a:rPr lang="en-US" sz="2000" dirty="0"/>
              <a:t>The stapes is attached to the </a:t>
            </a:r>
            <a:r>
              <a:rPr lang="en-US" sz="2000" b="1" i="1" dirty="0"/>
              <a:t>oval window </a:t>
            </a:r>
            <a:r>
              <a:rPr lang="en-US" sz="2000" i="1" dirty="0"/>
              <a:t>which is </a:t>
            </a:r>
            <a:r>
              <a:rPr lang="en-US" sz="2000" dirty="0"/>
              <a:t>a thin membrane that separates the middle ear from the inner ear.</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incus malleus">
            <a:extLst>
              <a:ext uri="{FF2B5EF4-FFF2-40B4-BE49-F238E27FC236}">
                <a16:creationId xmlns:a16="http://schemas.microsoft.com/office/drawing/2014/main" id="{064176D6-B6A3-4789-B409-2BA1BE0D8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24"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B0BB1A-6B3D-475D-BBA4-F1FC8B7FD1F4}"/>
              </a:ext>
            </a:extLst>
          </p:cNvPr>
          <p:cNvSpPr/>
          <p:nvPr/>
        </p:nvSpPr>
        <p:spPr>
          <a:xfrm rot="1940746">
            <a:off x="10926505" y="2520743"/>
            <a:ext cx="1069524" cy="276999"/>
          </a:xfrm>
          <a:prstGeom prst="rect">
            <a:avLst/>
          </a:prstGeom>
        </p:spPr>
        <p:txBody>
          <a:bodyPr wrap="none">
            <a:spAutoFit/>
          </a:bodyPr>
          <a:lstStyle/>
          <a:p>
            <a:r>
              <a:rPr lang="en-US" sz="1200" i="1" dirty="0">
                <a:solidFill>
                  <a:schemeClr val="tx1">
                    <a:lumMod val="50000"/>
                    <a:lumOff val="50000"/>
                  </a:schemeClr>
                </a:solidFill>
                <a:latin typeface="Bahnschrift SemiBold" panose="020B0502040204020203" pitchFamily="34" charset="0"/>
              </a:rPr>
              <a:t>Oval Window</a:t>
            </a:r>
            <a:endParaRPr lang="en-US" sz="1200" dirty="0">
              <a:solidFill>
                <a:schemeClr val="tx1">
                  <a:lumMod val="50000"/>
                  <a:lumOff val="50000"/>
                </a:schemeClr>
              </a:solidFill>
              <a:latin typeface="Bahnschrift SemiBold" panose="020B0502040204020203" pitchFamily="34" charset="0"/>
            </a:endParaRPr>
          </a:p>
        </p:txBody>
      </p:sp>
    </p:spTree>
    <p:extLst>
      <p:ext uri="{BB962C8B-B14F-4D97-AF65-F5344CB8AC3E}">
        <p14:creationId xmlns:p14="http://schemas.microsoft.com/office/powerpoint/2010/main" val="1119580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D1ADA-8CDA-4550-9124-92944229DDC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inner ear</a:t>
            </a:r>
          </a:p>
        </p:txBody>
      </p:sp>
      <p:sp>
        <p:nvSpPr>
          <p:cNvPr id="3" name="Content Placeholder 2">
            <a:extLst>
              <a:ext uri="{FF2B5EF4-FFF2-40B4-BE49-F238E27FC236}">
                <a16:creationId xmlns:a16="http://schemas.microsoft.com/office/drawing/2014/main" id="{2EBE8A3C-C5A6-4BE9-83A3-41686843BB8C}"/>
              </a:ext>
            </a:extLst>
          </p:cNvPr>
          <p:cNvSpPr>
            <a:spLocks noGrp="1"/>
          </p:cNvSpPr>
          <p:nvPr>
            <p:ph idx="1"/>
          </p:nvPr>
        </p:nvSpPr>
        <p:spPr>
          <a:xfrm>
            <a:off x="643468" y="2638043"/>
            <a:ext cx="3363974" cy="3415623"/>
          </a:xfrm>
        </p:spPr>
        <p:txBody>
          <a:bodyPr>
            <a:normAutofit lnSpcReduction="10000"/>
          </a:bodyPr>
          <a:lstStyle/>
          <a:p>
            <a:pPr marL="0" indent="0">
              <a:buNone/>
            </a:pPr>
            <a:r>
              <a:rPr lang="en-US" sz="3200" dirty="0"/>
              <a:t>The inner ear consists of two major sensory structures. </a:t>
            </a:r>
          </a:p>
          <a:p>
            <a:pPr marL="514350" indent="-514350">
              <a:buFont typeface="+mj-lt"/>
              <a:buAutoNum type="arabicPeriod"/>
            </a:pPr>
            <a:r>
              <a:rPr lang="en-US" sz="3200" i="1" dirty="0"/>
              <a:t>The vestibular apparatus</a:t>
            </a:r>
          </a:p>
          <a:p>
            <a:pPr marL="514350" indent="-514350">
              <a:buFont typeface="+mj-lt"/>
              <a:buAutoNum type="arabicPeriod"/>
            </a:pPr>
            <a:r>
              <a:rPr lang="en-US" sz="3200" i="1" dirty="0"/>
              <a:t>The cochlea</a:t>
            </a:r>
          </a:p>
        </p:txBody>
      </p:sp>
      <p:pic>
        <p:nvPicPr>
          <p:cNvPr id="4" name="Picture 3" descr="A close up of a map&#10;&#10;Description automatically generated">
            <a:extLst>
              <a:ext uri="{FF2B5EF4-FFF2-40B4-BE49-F238E27FC236}">
                <a16:creationId xmlns:a16="http://schemas.microsoft.com/office/drawing/2014/main" id="{AB82FC0E-07B4-4EDD-8027-AAF887215166}"/>
              </a:ext>
            </a:extLst>
          </p:cNvPr>
          <p:cNvPicPr>
            <a:picLocks noChangeAspect="1"/>
          </p:cNvPicPr>
          <p:nvPr/>
        </p:nvPicPr>
        <p:blipFill>
          <a:blip r:embed="rId2"/>
          <a:stretch>
            <a:fillRect/>
          </a:stretch>
        </p:blipFill>
        <p:spPr>
          <a:xfrm>
            <a:off x="5297763" y="1090477"/>
            <a:ext cx="6250769" cy="4516179"/>
          </a:xfrm>
          <a:prstGeom prst="rect">
            <a:avLst/>
          </a:prstGeom>
        </p:spPr>
      </p:pic>
    </p:spTree>
    <p:extLst>
      <p:ext uri="{BB962C8B-B14F-4D97-AF65-F5344CB8AC3E}">
        <p14:creationId xmlns:p14="http://schemas.microsoft.com/office/powerpoint/2010/main" val="2328111092"/>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D1ADA-8CDA-4550-9124-92944229DDC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The vestibular apparatus</a:t>
            </a:r>
          </a:p>
        </p:txBody>
      </p:sp>
      <p:sp>
        <p:nvSpPr>
          <p:cNvPr id="3" name="Content Placeholder 2">
            <a:extLst>
              <a:ext uri="{FF2B5EF4-FFF2-40B4-BE49-F238E27FC236}">
                <a16:creationId xmlns:a16="http://schemas.microsoft.com/office/drawing/2014/main" id="{2EBE8A3C-C5A6-4BE9-83A3-41686843BB8C}"/>
              </a:ext>
            </a:extLst>
          </p:cNvPr>
          <p:cNvSpPr>
            <a:spLocks noGrp="1"/>
          </p:cNvSpPr>
          <p:nvPr>
            <p:ph idx="1"/>
          </p:nvPr>
        </p:nvSpPr>
        <p:spPr>
          <a:xfrm>
            <a:off x="643468" y="2638043"/>
            <a:ext cx="3363974" cy="3415623"/>
          </a:xfrm>
        </p:spPr>
        <p:txBody>
          <a:bodyPr>
            <a:normAutofit/>
          </a:bodyPr>
          <a:lstStyle/>
          <a:p>
            <a:r>
              <a:rPr lang="en-US" sz="2000" i="1"/>
              <a:t>The vestibular apparatus (vestibule) contains the semicircular canals that function as </a:t>
            </a:r>
            <a:r>
              <a:rPr lang="en-US" sz="2000"/>
              <a:t>the sensory transducer for our sense of equilibrium.</a:t>
            </a:r>
          </a:p>
        </p:txBody>
      </p:sp>
      <p:pic>
        <p:nvPicPr>
          <p:cNvPr id="3074" name="Picture 2" descr="Image result for the vestibular apparatus">
            <a:extLst>
              <a:ext uri="{FF2B5EF4-FFF2-40B4-BE49-F238E27FC236}">
                <a16:creationId xmlns:a16="http://schemas.microsoft.com/office/drawing/2014/main" id="{48CCDFAF-DBB2-4D7A-BF83-118A8470A2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746684"/>
            <a:ext cx="6250769" cy="520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980774"/>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D1ADA-8CDA-4550-9124-92944229DDC4}"/>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The </a:t>
            </a:r>
            <a:r>
              <a:rPr lang="en-US" sz="2800" b="1"/>
              <a:t>cochlea</a:t>
            </a:r>
            <a:endParaRPr lang="en-US" sz="2800"/>
          </a:p>
        </p:txBody>
      </p:sp>
      <p:sp>
        <p:nvSpPr>
          <p:cNvPr id="3" name="Content Placeholder 2">
            <a:extLst>
              <a:ext uri="{FF2B5EF4-FFF2-40B4-BE49-F238E27FC236}">
                <a16:creationId xmlns:a16="http://schemas.microsoft.com/office/drawing/2014/main" id="{2EBE8A3C-C5A6-4BE9-83A3-41686843BB8C}"/>
              </a:ext>
            </a:extLst>
          </p:cNvPr>
          <p:cNvSpPr>
            <a:spLocks noGrp="1"/>
          </p:cNvSpPr>
          <p:nvPr>
            <p:ph idx="1"/>
          </p:nvPr>
        </p:nvSpPr>
        <p:spPr>
          <a:xfrm>
            <a:off x="643468" y="2638043"/>
            <a:ext cx="3363974" cy="3415623"/>
          </a:xfrm>
        </p:spPr>
        <p:txBody>
          <a:bodyPr>
            <a:normAutofit/>
          </a:bodyPr>
          <a:lstStyle/>
          <a:p>
            <a:pPr marL="0" indent="0">
              <a:buNone/>
            </a:pPr>
            <a:r>
              <a:rPr lang="en-US" sz="1300" dirty="0"/>
              <a:t>The </a:t>
            </a:r>
            <a:r>
              <a:rPr lang="en-US" sz="1300" b="1" dirty="0"/>
              <a:t>cochlea </a:t>
            </a:r>
            <a:r>
              <a:rPr lang="en-US" sz="1300" dirty="0"/>
              <a:t>of the inner ear contains sensory receptors for hearing.</a:t>
            </a:r>
          </a:p>
          <a:p>
            <a:r>
              <a:rPr lang="en-US" sz="1300" dirty="0"/>
              <a:t>On external view the cochlea is a membranous tube that lies coiled like a snail shell within a bony cavity. </a:t>
            </a:r>
          </a:p>
          <a:p>
            <a:r>
              <a:rPr lang="en-US" sz="1300" dirty="0"/>
              <a:t>Two membranous disks, the </a:t>
            </a:r>
            <a:r>
              <a:rPr lang="en-US" sz="1300" b="1" dirty="0"/>
              <a:t>oval window </a:t>
            </a:r>
            <a:r>
              <a:rPr lang="en-US" sz="1300" dirty="0"/>
              <a:t>(to which the stapes is attached) and the </a:t>
            </a:r>
            <a:r>
              <a:rPr lang="en-US" sz="1300" b="1" dirty="0"/>
              <a:t>round window, </a:t>
            </a:r>
            <a:r>
              <a:rPr lang="en-US" sz="1300" dirty="0"/>
              <a:t>separate the liquid-filled cochlea from the air-filled middle ear. </a:t>
            </a:r>
          </a:p>
        </p:txBody>
      </p:sp>
      <p:pic>
        <p:nvPicPr>
          <p:cNvPr id="6" name="Picture 2" descr="Image result for the vestibular apparatus">
            <a:extLst>
              <a:ext uri="{FF2B5EF4-FFF2-40B4-BE49-F238E27FC236}">
                <a16:creationId xmlns:a16="http://schemas.microsoft.com/office/drawing/2014/main" id="{28D3F6C8-3353-48B3-8612-8A5CD2C26F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746684"/>
            <a:ext cx="6250769" cy="520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1485"/>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39E93DA-BA0C-4FFD-8859-C0D19FF5C0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D1ADA-8CDA-4550-9124-92944229DDC4}"/>
              </a:ext>
            </a:extLst>
          </p:cNvPr>
          <p:cNvSpPr>
            <a:spLocks noGrp="1"/>
          </p:cNvSpPr>
          <p:nvPr>
            <p:ph type="title"/>
          </p:nvPr>
        </p:nvSpPr>
        <p:spPr>
          <a:xfrm>
            <a:off x="7331384" y="679731"/>
            <a:ext cx="4171994" cy="1880589"/>
          </a:xfr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a:bodyPr>
          <a:lstStyle/>
          <a:p>
            <a:r>
              <a:rPr lang="en-US" sz="4200" dirty="0"/>
              <a:t>The </a:t>
            </a:r>
            <a:r>
              <a:rPr lang="en-US" sz="4200" i="1" dirty="0"/>
              <a:t>Vestibulocochlear Nerve</a:t>
            </a:r>
            <a:endParaRPr lang="en-US" sz="4200" dirty="0"/>
          </a:p>
        </p:txBody>
      </p:sp>
      <p:sp>
        <p:nvSpPr>
          <p:cNvPr id="3" name="Content Placeholder 2">
            <a:extLst>
              <a:ext uri="{FF2B5EF4-FFF2-40B4-BE49-F238E27FC236}">
                <a16:creationId xmlns:a16="http://schemas.microsoft.com/office/drawing/2014/main" id="{2EBE8A3C-C5A6-4BE9-83A3-41686843BB8C}"/>
              </a:ext>
            </a:extLst>
          </p:cNvPr>
          <p:cNvSpPr>
            <a:spLocks noGrp="1"/>
          </p:cNvSpPr>
          <p:nvPr>
            <p:ph idx="1"/>
          </p:nvPr>
        </p:nvSpPr>
        <p:spPr>
          <a:xfrm>
            <a:off x="7331384" y="3813048"/>
            <a:ext cx="4171994" cy="2662567"/>
          </a:xfrm>
        </p:spPr>
        <p:txBody>
          <a:bodyPr vert="horz" lIns="91440" tIns="45720" rIns="91440" bIns="45720" rtlCol="0">
            <a:normAutofit/>
          </a:bodyPr>
          <a:lstStyle/>
          <a:p>
            <a:pPr marL="0" indent="0">
              <a:buNone/>
            </a:pPr>
            <a:r>
              <a:rPr lang="en-US" sz="2200" dirty="0"/>
              <a:t>The vestibulocochlear nerve (cranial nerve VII) has 2 branches:</a:t>
            </a:r>
          </a:p>
          <a:p>
            <a:pPr marL="457200" indent="-457200">
              <a:buFont typeface="+mj-lt"/>
              <a:buAutoNum type="arabicPeriod"/>
            </a:pPr>
            <a:r>
              <a:rPr lang="en-US" sz="2200" dirty="0"/>
              <a:t>The cochlear nerve</a:t>
            </a:r>
          </a:p>
          <a:p>
            <a:pPr marL="457200" indent="-457200">
              <a:buFont typeface="+mj-lt"/>
              <a:buAutoNum type="arabicPeriod"/>
            </a:pPr>
            <a:r>
              <a:rPr lang="en-US" sz="2200" dirty="0"/>
              <a:t>The vestibular nerve </a:t>
            </a:r>
          </a:p>
          <a:p>
            <a:pPr marL="457200" lvl="1" indent="0">
              <a:buNone/>
            </a:pPr>
            <a:r>
              <a:rPr lang="en-US" sz="1800" dirty="0"/>
              <a:t>The branches of cranial nerve VIII, the </a:t>
            </a:r>
            <a:r>
              <a:rPr lang="en-US" sz="1800" i="1" dirty="0"/>
              <a:t>vestibulocochlear nerve, </a:t>
            </a:r>
            <a:r>
              <a:rPr lang="en-US" sz="1800" dirty="0"/>
              <a:t>lead from the inner ear to the brain.</a:t>
            </a:r>
          </a:p>
          <a:p>
            <a:pPr marL="0" indent="0">
              <a:buNone/>
            </a:pPr>
            <a:endParaRPr lang="en-US" sz="2200" dirty="0"/>
          </a:p>
        </p:txBody>
      </p:sp>
      <p:grpSp>
        <p:nvGrpSpPr>
          <p:cNvPr id="137" name="Group 136">
            <a:extLst>
              <a:ext uri="{FF2B5EF4-FFF2-40B4-BE49-F238E27FC236}">
                <a16:creationId xmlns:a16="http://schemas.microsoft.com/office/drawing/2014/main"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38" name="Straight Connector 137">
              <a:extLst>
                <a:ext uri="{FF2B5EF4-FFF2-40B4-BE49-F238E27FC236}">
                  <a16:creationId xmlns:a16="http://schemas.microsoft.com/office/drawing/2014/main"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the vestibulocochlear nerve">
            <a:extLst>
              <a:ext uri="{FF2B5EF4-FFF2-40B4-BE49-F238E27FC236}">
                <a16:creationId xmlns:a16="http://schemas.microsoft.com/office/drawing/2014/main" id="{43F8E42D-B86B-486A-92D6-0296F02E24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4" r="2" b="2"/>
          <a:stretch/>
        </p:blipFill>
        <p:spPr bwMode="auto">
          <a:xfrm>
            <a:off x="942597" y="556118"/>
            <a:ext cx="5608830"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42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B6E8-8CA0-4EEC-975D-2AE9A942946B}"/>
              </a:ext>
            </a:extLst>
          </p:cNvPr>
          <p:cNvSpPr>
            <a:spLocks noGrp="1"/>
          </p:cNvSpPr>
          <p:nvPr>
            <p:ph type="title"/>
          </p:nvPr>
        </p:nvSpPr>
        <p:spPr/>
        <p:txBody>
          <a:bodyPr/>
          <a:lstStyle/>
          <a:p>
            <a:r>
              <a:rPr lang="en-US" b="1" dirty="0"/>
              <a:t>Hearing (Perception of Sound)</a:t>
            </a:r>
            <a:endParaRPr lang="en-US" dirty="0"/>
          </a:p>
        </p:txBody>
      </p:sp>
      <p:sp>
        <p:nvSpPr>
          <p:cNvPr id="3" name="Content Placeholder 2">
            <a:extLst>
              <a:ext uri="{FF2B5EF4-FFF2-40B4-BE49-F238E27FC236}">
                <a16:creationId xmlns:a16="http://schemas.microsoft.com/office/drawing/2014/main" id="{0AC583A1-5280-4438-B25C-04E7A0AEDEFB}"/>
              </a:ext>
            </a:extLst>
          </p:cNvPr>
          <p:cNvSpPr>
            <a:spLocks noGrp="1"/>
          </p:cNvSpPr>
          <p:nvPr>
            <p:ph idx="1"/>
          </p:nvPr>
        </p:nvSpPr>
        <p:spPr/>
        <p:txBody>
          <a:bodyPr/>
          <a:lstStyle/>
          <a:p>
            <a:r>
              <a:rPr lang="en-US" b="1" dirty="0"/>
              <a:t>Hearing </a:t>
            </a:r>
            <a:r>
              <a:rPr lang="en-US" dirty="0"/>
              <a:t>is our perception of the energy carried by </a:t>
            </a:r>
            <a:r>
              <a:rPr lang="en-US" i="1" dirty="0"/>
              <a:t>sound waves, </a:t>
            </a:r>
            <a:r>
              <a:rPr lang="en-US" dirty="0"/>
              <a:t>which are pressure waves with alternating peaks of compressed air and valleys in which the air molecules are farther apart.</a:t>
            </a:r>
          </a:p>
          <a:p>
            <a:pPr marL="0" indent="0" algn="ctr">
              <a:buNone/>
            </a:pPr>
            <a:r>
              <a:rPr lang="en-US" sz="2000" b="1" i="1" dirty="0">
                <a:solidFill>
                  <a:srgbClr val="7030A0"/>
                </a:solidFill>
              </a:rPr>
              <a:t>The classic question about hearing is, “If a tree falls in the forest with no one to hear, does it make a noise?” The physiological answer is no, because noise, like pain, is a perception that results from the brain’s processing of sensory information. </a:t>
            </a:r>
          </a:p>
        </p:txBody>
      </p:sp>
      <p:pic>
        <p:nvPicPr>
          <p:cNvPr id="6146" name="Picture 2" descr="Image result for sound wave gif">
            <a:extLst>
              <a:ext uri="{FF2B5EF4-FFF2-40B4-BE49-F238E27FC236}">
                <a16:creationId xmlns:a16="http://schemas.microsoft.com/office/drawing/2014/main" id="{48217871-C60E-43FC-AB05-0E39E30A560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7726" y="4222242"/>
            <a:ext cx="857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94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90F6-EBDE-4055-ABA2-7F4D63FEE07C}"/>
              </a:ext>
            </a:extLst>
          </p:cNvPr>
          <p:cNvSpPr>
            <a:spLocks noGrp="1"/>
          </p:cNvSpPr>
          <p:nvPr>
            <p:ph type="title"/>
          </p:nvPr>
        </p:nvSpPr>
        <p:spPr/>
        <p:txBody>
          <a:bodyPr/>
          <a:lstStyle/>
          <a:p>
            <a:r>
              <a:rPr lang="en-US" b="1" dirty="0"/>
              <a:t>What is Sound?</a:t>
            </a:r>
          </a:p>
        </p:txBody>
      </p:sp>
      <p:sp>
        <p:nvSpPr>
          <p:cNvPr id="3" name="Content Placeholder 2">
            <a:extLst>
              <a:ext uri="{FF2B5EF4-FFF2-40B4-BE49-F238E27FC236}">
                <a16:creationId xmlns:a16="http://schemas.microsoft.com/office/drawing/2014/main" id="{AC475E52-E941-4617-A6EA-69359CA1F8E2}"/>
              </a:ext>
            </a:extLst>
          </p:cNvPr>
          <p:cNvSpPr>
            <a:spLocks noGrp="1"/>
          </p:cNvSpPr>
          <p:nvPr>
            <p:ph idx="1"/>
          </p:nvPr>
        </p:nvSpPr>
        <p:spPr/>
        <p:txBody>
          <a:bodyPr>
            <a:normAutofit/>
          </a:bodyPr>
          <a:lstStyle/>
          <a:p>
            <a:r>
              <a:rPr lang="en-US" i="1" dirty="0"/>
              <a:t>Sound </a:t>
            </a:r>
            <a:r>
              <a:rPr lang="en-US" dirty="0"/>
              <a:t>is the brain’s interpretation of the </a:t>
            </a:r>
            <a:r>
              <a:rPr lang="en-US" b="1" i="1" u="sng" dirty="0"/>
              <a:t>frequency, amplitude, and duration</a:t>
            </a:r>
            <a:r>
              <a:rPr lang="en-US" dirty="0"/>
              <a:t> of sound waves that reach our ears. </a:t>
            </a:r>
          </a:p>
        </p:txBody>
      </p:sp>
    </p:spTree>
    <p:extLst>
      <p:ext uri="{BB962C8B-B14F-4D97-AF65-F5344CB8AC3E}">
        <p14:creationId xmlns:p14="http://schemas.microsoft.com/office/powerpoint/2010/main" val="3967593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6722</Words>
  <Application>Microsoft Office PowerPoint</Application>
  <PresentationFormat>Widescreen</PresentationFormat>
  <Paragraphs>528</Paragraphs>
  <Slides>158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158</vt:i4>
      </vt:variant>
    </vt:vector>
  </HeadingPairs>
  <TitlesOfParts>
    <vt:vector size="166" baseType="lpstr">
      <vt:lpstr>Arial</vt:lpstr>
      <vt:lpstr>Arial Black</vt:lpstr>
      <vt:lpstr>Bahnschrift SemiBold</vt:lpstr>
      <vt:lpstr>Calibri</vt:lpstr>
      <vt:lpstr>Calibri Light</vt:lpstr>
      <vt:lpstr>Symbol</vt:lpstr>
      <vt:lpstr>Wingdings</vt:lpstr>
      <vt:lpstr>Office Theme</vt:lpstr>
      <vt:lpstr>Sensory Physiology</vt:lpstr>
      <vt:lpstr>PowerPoint Presentation</vt:lpstr>
      <vt:lpstr>PowerPoint Presentation</vt:lpstr>
      <vt:lpstr>Proprioception</vt:lpstr>
      <vt:lpstr>Receptors can be divided into four major groups</vt:lpstr>
      <vt:lpstr>PowerPoint Presentation</vt:lpstr>
      <vt:lpstr>PowerPoint Presentation</vt:lpstr>
      <vt:lpstr>Sensory Transduction Converts Stimuli into Graded Potentials</vt:lpstr>
      <vt:lpstr>The CNS Integrates Sensory Information</vt:lpstr>
      <vt:lpstr>perceptual threshold</vt:lpstr>
      <vt:lpstr>PowerPoint Presentation</vt:lpstr>
      <vt:lpstr>Sensory Pathways</vt:lpstr>
      <vt:lpstr>The CNS must distinguish 4 properties of a stimulus</vt:lpstr>
      <vt:lpstr>Sensory Modality</vt:lpstr>
      <vt:lpstr>Location of the Stimulus</vt:lpstr>
      <vt:lpstr>Intensity of the Stimulus</vt:lpstr>
      <vt:lpstr>Duration of the Stimulus</vt:lpstr>
      <vt:lpstr>Receptor Response to continuous stimulation</vt:lpstr>
      <vt:lpstr>PowerPoint Presentation</vt:lpstr>
      <vt:lpstr>Specificity of Sensory Pathways</vt:lpstr>
      <vt:lpstr>PowerPoint Presentation</vt:lpstr>
      <vt:lpstr>4 Somatosensory Modalities</vt:lpstr>
      <vt:lpstr>Pathways for Somatic Perception</vt:lpstr>
      <vt:lpstr>Pathways for Somatic Perception</vt:lpstr>
      <vt:lpstr>PowerPoint Presentation</vt:lpstr>
      <vt:lpstr>PowerPoint Presentation</vt:lpstr>
      <vt:lpstr>PowerPoint Presentation</vt:lpstr>
      <vt:lpstr>PowerPoint Presentation</vt:lpstr>
      <vt:lpstr>PowerPoint Presentation</vt:lpstr>
      <vt:lpstr>Sensory Receptors are known as Primary Sensory Neurons</vt:lpstr>
      <vt:lpstr>Primary and Secondary Neurons</vt:lpstr>
      <vt:lpstr>PowerPoint Presentation</vt:lpstr>
      <vt:lpstr>PowerPoint Presentation</vt:lpstr>
      <vt:lpstr>tertiary sensory neurons</vt:lpstr>
      <vt:lpstr>The somatosensory cortex</vt:lpstr>
      <vt:lpstr>The somatosensory cortex</vt:lpstr>
      <vt:lpstr>Phantom Limb Syndrome</vt:lpstr>
      <vt:lpstr>Somatosensory Receptors</vt:lpstr>
      <vt:lpstr>PowerPoint Presentation</vt:lpstr>
      <vt:lpstr>PowerPoint Presentation</vt:lpstr>
      <vt:lpstr>Sensory Transduction</vt:lpstr>
      <vt:lpstr>Sensory Pathways</vt:lpstr>
      <vt:lpstr>Touch Receptors in the Skin</vt:lpstr>
      <vt:lpstr>Temperature Receptors</vt:lpstr>
      <vt:lpstr>Nociceptors (Pain Receptors)</vt:lpstr>
      <vt:lpstr>Nociceptors Pathways</vt:lpstr>
      <vt:lpstr>Nociceptors: Pain and Itch</vt:lpstr>
      <vt:lpstr>Pain</vt:lpstr>
      <vt:lpstr>Touch Receptors Respond to Many Different Stimuli</vt:lpstr>
      <vt:lpstr>PowerPoint Presentation</vt:lpstr>
      <vt:lpstr>Merkel receptors</vt:lpstr>
      <vt:lpstr>PowerPoint Presentation</vt:lpstr>
      <vt:lpstr>Skin Receptors</vt:lpstr>
      <vt:lpstr>Nociceptors Initiate Protective Responses</vt:lpstr>
      <vt:lpstr>Nociception</vt:lpstr>
      <vt:lpstr>Nociception </vt:lpstr>
      <vt:lpstr>Fast Pain and Slow Pain</vt:lpstr>
      <vt:lpstr>Fast Pain and Slow Pain</vt:lpstr>
      <vt:lpstr>Itch (pruritus)</vt:lpstr>
      <vt:lpstr>Nociceptor Pathways </vt:lpstr>
      <vt:lpstr>nociceptors</vt:lpstr>
      <vt:lpstr>Nociception</vt:lpstr>
      <vt:lpstr>Somatosensory Pathways</vt:lpstr>
      <vt:lpstr>PowerPoint Presentation</vt:lpstr>
      <vt:lpstr>referred pain</vt:lpstr>
      <vt:lpstr>Pain Modulation</vt:lpstr>
      <vt:lpstr>Chemoreception: Smell and Taste</vt:lpstr>
      <vt:lpstr>Olfaction</vt:lpstr>
      <vt:lpstr>PowerPoint Presentation</vt:lpstr>
      <vt:lpstr>Olfactory Pathways</vt:lpstr>
      <vt:lpstr>Olfactory Pathways</vt:lpstr>
      <vt:lpstr>The Olfactory Epithelium</vt:lpstr>
      <vt:lpstr>PowerPoint Presentation</vt:lpstr>
      <vt:lpstr>PowerPoint Presentation</vt:lpstr>
      <vt:lpstr>Olfactory Signal Transduction</vt:lpstr>
      <vt:lpstr>Olfactory Signal Transduction</vt:lpstr>
      <vt:lpstr>Taste</vt:lpstr>
      <vt:lpstr>Taste</vt:lpstr>
      <vt:lpstr>Taste Buds and Taste </vt:lpstr>
      <vt:lpstr>Gustation (Taste)</vt:lpstr>
      <vt:lpstr>Gustation (Taste)</vt:lpstr>
      <vt:lpstr>Gustation (Taste)</vt:lpstr>
      <vt:lpstr>Taste Transduction Uses Receptors and Channels</vt:lpstr>
      <vt:lpstr>PowerPoint Presentation</vt:lpstr>
      <vt:lpstr>PowerPoint Presentation</vt:lpstr>
      <vt:lpstr>The Ear: Hearing</vt:lpstr>
      <vt:lpstr>The Ear: Equilibrium </vt:lpstr>
      <vt:lpstr>The structures of the  external ear</vt:lpstr>
      <vt:lpstr>The tympanic membrane</vt:lpstr>
      <vt:lpstr>The middle ear</vt:lpstr>
      <vt:lpstr>The Eustachian Tube</vt:lpstr>
      <vt:lpstr>Ossicles (Tiny bones of the middle ear)</vt:lpstr>
      <vt:lpstr>Ossicles (Tiny bones of the middle ear)</vt:lpstr>
      <vt:lpstr>The inner ear</vt:lpstr>
      <vt:lpstr>The vestibular apparatus</vt:lpstr>
      <vt:lpstr>The cochlea</vt:lpstr>
      <vt:lpstr>The Vestibulocochlear Nerve</vt:lpstr>
      <vt:lpstr>Hearing (Perception of Sound)</vt:lpstr>
      <vt:lpstr>What is Sound?</vt:lpstr>
      <vt:lpstr>Frequency (pitch) of Sound Stimuli</vt:lpstr>
      <vt:lpstr>Frequency (pitch) of Sound Stimuli</vt:lpstr>
      <vt:lpstr>Amplitude (loudness) of Sound Stimuli</vt:lpstr>
      <vt:lpstr>Amplitude (loudness) of Sound Stimuli</vt:lpstr>
      <vt:lpstr>PowerPoint Presentation</vt:lpstr>
      <vt:lpstr>Sound Transduction</vt:lpstr>
      <vt:lpstr>PowerPoint Presentation</vt:lpstr>
      <vt:lpstr>Sound Transduction</vt:lpstr>
      <vt:lpstr>Sound Transduction</vt:lpstr>
      <vt:lpstr>Sound Transduction</vt:lpstr>
      <vt:lpstr>Sound Transduction</vt:lpstr>
      <vt:lpstr>The Organ of Corti</vt:lpstr>
      <vt:lpstr>The Organ of Corti</vt:lpstr>
      <vt:lpstr>PowerPoint Presentation</vt:lpstr>
      <vt:lpstr>Auditory Pathways</vt:lpstr>
      <vt:lpstr>Auditory Pathways</vt:lpstr>
      <vt:lpstr>PowerPoint Presentation</vt:lpstr>
      <vt:lpstr>The Ear: Equilibrium</vt:lpstr>
      <vt:lpstr>The Ear: Equilibrium</vt:lpstr>
      <vt:lpstr>The Vestibular Apparatus Provides Information about Movement and Position</vt:lpstr>
      <vt:lpstr>The Vestibular Apparatus Provides Information about Movement and Position</vt:lpstr>
      <vt:lpstr>The Semicircular Canals</vt:lpstr>
      <vt:lpstr>Semicircular canals</vt:lpstr>
      <vt:lpstr>The Eye and Vision</vt:lpstr>
      <vt:lpstr>Acceleration and Head Position</vt:lpstr>
      <vt:lpstr>PowerPoint Presentation</vt:lpstr>
      <vt:lpstr>PowerPoint Presentation</vt:lpstr>
      <vt:lpstr>PowerPoint Presentation</vt:lpstr>
      <vt:lpstr>The Eye and Vision</vt:lpstr>
      <vt:lpstr>PowerPoint Presentation</vt:lpstr>
      <vt:lpstr>the Cornea</vt:lpstr>
      <vt:lpstr>The Pupil</vt:lpstr>
      <vt:lpstr>The Lens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Photoreceptors Transduce Light into Electrical Signals</vt:lpstr>
      <vt:lpstr>PowerPoint Presentation</vt:lpstr>
      <vt:lpstr>Rods and Cones</vt:lpstr>
      <vt:lpstr>Cones</vt:lpstr>
      <vt:lpstr>PowerPoint Presentation</vt:lpstr>
      <vt:lpstr>PowerPoint Presentation</vt:lpstr>
      <vt:lpstr>PowerPoint Presentation</vt:lpstr>
      <vt:lpstr>Ganglion Cells</vt:lpstr>
      <vt:lpstr>Ganglion Cells</vt:lpstr>
      <vt:lpstr>Ganglion Cell Receptive Fields</vt:lpstr>
      <vt:lpstr>Ganglion Cell Receptive Fields</vt:lpstr>
      <vt:lpstr>Processing Beyond the Retina</vt:lpstr>
      <vt:lpstr>Visual Fields</vt:lpstr>
      <vt:lpstr>Visual Fields</vt:lpstr>
      <vt:lpstr>the binocular zone</vt:lpstr>
      <vt:lpstr>Visual Pathways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Physiology</dc:title>
  <dc:creator>Cynthia Anderson</dc:creator>
  <cp:lastModifiedBy>adjunct</cp:lastModifiedBy>
  <cp:revision>6</cp:revision>
  <dcterms:created xsi:type="dcterms:W3CDTF">2020-03-09T18:52:16Z</dcterms:created>
  <dcterms:modified xsi:type="dcterms:W3CDTF">2020-03-09T22:00:32Z</dcterms:modified>
</cp:coreProperties>
</file>