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58" r:id="rId6"/>
    <p:sldId id="259" r:id="rId7"/>
    <p:sldId id="260"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2" r:id="rId26"/>
    <p:sldId id="280" r:id="rId27"/>
    <p:sldId id="281" r:id="rId28"/>
    <p:sldId id="283" r:id="rId29"/>
    <p:sldId id="290" r:id="rId30"/>
    <p:sldId id="284" r:id="rId31"/>
    <p:sldId id="285" r:id="rId32"/>
    <p:sldId id="286" r:id="rId33"/>
    <p:sldId id="287" r:id="rId34"/>
    <p:sldId id="288" r:id="rId35"/>
    <p:sldId id="289" r:id="rId36"/>
    <p:sldId id="291" r:id="rId37"/>
    <p:sldId id="292" r:id="rId38"/>
    <p:sldId id="293" r:id="rId39"/>
    <p:sldId id="295" r:id="rId40"/>
    <p:sldId id="294" r:id="rId41"/>
    <p:sldId id="296" r:id="rId42"/>
    <p:sldId id="297" r:id="rId43"/>
    <p:sldId id="298" r:id="rId44"/>
    <p:sldId id="299" r:id="rId45"/>
    <p:sldId id="300" r:id="rId46"/>
    <p:sldId id="302" r:id="rId47"/>
    <p:sldId id="301" r:id="rId48"/>
    <p:sldId id="304" r:id="rId49"/>
    <p:sldId id="303"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3" r:id="rId66"/>
    <p:sldId id="320" r:id="rId67"/>
    <p:sldId id="322" r:id="rId68"/>
    <p:sldId id="324" r:id="rId69"/>
    <p:sldId id="325" r:id="rId70"/>
    <p:sldId id="326" r:id="rId71"/>
    <p:sldId id="327" r:id="rId72"/>
    <p:sldId id="328" r:id="rId73"/>
    <p:sldId id="329" r:id="rId74"/>
    <p:sldId id="330" r:id="rId75"/>
    <p:sldId id="331" r:id="rId76"/>
    <p:sldId id="333" r:id="rId77"/>
    <p:sldId id="332" r:id="rId78"/>
    <p:sldId id="334" r:id="rId79"/>
    <p:sldId id="337" r:id="rId80"/>
    <p:sldId id="364" r:id="rId81"/>
    <p:sldId id="365" r:id="rId82"/>
    <p:sldId id="366" r:id="rId83"/>
    <p:sldId id="367" r:id="rId84"/>
    <p:sldId id="368" r:id="rId85"/>
    <p:sldId id="336" r:id="rId86"/>
    <p:sldId id="342" r:id="rId87"/>
    <p:sldId id="341" r:id="rId88"/>
    <p:sldId id="343" r:id="rId89"/>
    <p:sldId id="340" r:id="rId90"/>
    <p:sldId id="345" r:id="rId91"/>
    <p:sldId id="339" r:id="rId92"/>
    <p:sldId id="338" r:id="rId93"/>
    <p:sldId id="348" r:id="rId94"/>
    <p:sldId id="344" r:id="rId95"/>
    <p:sldId id="349" r:id="rId96"/>
    <p:sldId id="350" r:id="rId97"/>
    <p:sldId id="346" r:id="rId98"/>
    <p:sldId id="351" r:id="rId99"/>
    <p:sldId id="352" r:id="rId100"/>
    <p:sldId id="353" r:id="rId101"/>
    <p:sldId id="354" r:id="rId102"/>
    <p:sldId id="355" r:id="rId103"/>
    <p:sldId id="356" r:id="rId104"/>
    <p:sldId id="357" r:id="rId105"/>
    <p:sldId id="358" r:id="rId106"/>
    <p:sldId id="359" r:id="rId107"/>
    <p:sldId id="362" r:id="rId108"/>
    <p:sldId id="360" r:id="rId109"/>
    <p:sldId id="363"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02" d="100"/>
          <a:sy n="102" d="100"/>
        </p:scale>
        <p:origin x="138"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3.png"/><Relationship Id="rId7" Type="http://schemas.openxmlformats.org/officeDocument/2006/relationships/image" Target="../media/image70.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14.svg"/></Relationships>
</file>

<file path=ppt/diagrams/_rels/data6.xml.rels><?xml version="1.0" encoding="UTF-8" standalone="yes"?>
<Relationships xmlns="http://schemas.openxmlformats.org/package/2006/relationships"><Relationship Id="rId2" Type="http://schemas.openxmlformats.org/officeDocument/2006/relationships/image" Target="../media/image87.svg"/><Relationship Id="rId1" Type="http://schemas.openxmlformats.org/officeDocument/2006/relationships/image" Target="../media/image8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12.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image" Target="../media/image14.svg"/><Relationship Id="rId1"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21.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10.svg"/><Relationship Id="rId5" Type="http://schemas.openxmlformats.org/officeDocument/2006/relationships/image" Target="../media/image12.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svg"/><Relationship Id="rId1" Type="http://schemas.openxmlformats.org/officeDocument/2006/relationships/image" Target="../media/image19.png"/><Relationship Id="rId6" Type="http://schemas.openxmlformats.org/officeDocument/2006/relationships/image" Target="../media/image16.svg"/><Relationship Id="rId5" Type="http://schemas.openxmlformats.org/officeDocument/2006/relationships/image" Target="../media/image20.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9.png"/><Relationship Id="rId7" Type="http://schemas.openxmlformats.org/officeDocument/2006/relationships/image" Target="../media/image74.png"/><Relationship Id="rId2" Type="http://schemas.openxmlformats.org/officeDocument/2006/relationships/image" Target="../media/image67.svg"/><Relationship Id="rId1" Type="http://schemas.openxmlformats.org/officeDocument/2006/relationships/image" Target="../media/image72.png"/><Relationship Id="rId6" Type="http://schemas.openxmlformats.org/officeDocument/2006/relationships/image" Target="../media/image69.svg"/><Relationship Id="rId5" Type="http://schemas.openxmlformats.org/officeDocument/2006/relationships/image" Target="../media/image73.png"/><Relationship Id="rId4" Type="http://schemas.openxmlformats.org/officeDocument/2006/relationships/image" Target="../media/image14.svg"/></Relationships>
</file>

<file path=ppt/diagrams/_rels/drawing6.xml.rels><?xml version="1.0" encoding="UTF-8" standalone="yes"?>
<Relationships xmlns="http://schemas.openxmlformats.org/package/2006/relationships"><Relationship Id="rId2" Type="http://schemas.openxmlformats.org/officeDocument/2006/relationships/image" Target="../media/image87.svg"/><Relationship Id="rId1" Type="http://schemas.openxmlformats.org/officeDocument/2006/relationships/image" Target="../media/image88.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C51ACF9-134B-4C7F-8D84-198CF6DBBB5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8D83DC7-C423-4624-836A-123557632635}">
      <dgm:prSet/>
      <dgm:spPr/>
      <dgm:t>
        <a:bodyPr/>
        <a:lstStyle/>
        <a:p>
          <a:r>
            <a:rPr lang="en-US"/>
            <a:t>3. </a:t>
          </a:r>
          <a:r>
            <a:rPr lang="en-US" b="1"/>
            <a:t>Communication between the cell and its environment.</a:t>
          </a:r>
          <a:endParaRPr lang="en-US"/>
        </a:p>
      </dgm:t>
    </dgm:pt>
    <dgm:pt modelId="{12B4D25B-AA9D-42C8-869A-507F80F3EF0E}" type="parTrans" cxnId="{2AFE635F-8F73-4AF5-AA66-8A2F1082D76A}">
      <dgm:prSet/>
      <dgm:spPr/>
      <dgm:t>
        <a:bodyPr/>
        <a:lstStyle/>
        <a:p>
          <a:endParaRPr lang="en-US"/>
        </a:p>
      </dgm:t>
    </dgm:pt>
    <dgm:pt modelId="{DA2068FC-3238-41D7-899D-8A0B875D16DC}" type="sibTrans" cxnId="{2AFE635F-8F73-4AF5-AA66-8A2F1082D76A}">
      <dgm:prSet/>
      <dgm:spPr/>
      <dgm:t>
        <a:bodyPr/>
        <a:lstStyle/>
        <a:p>
          <a:endParaRPr lang="en-US"/>
        </a:p>
      </dgm:t>
    </dgm:pt>
    <dgm:pt modelId="{58D1B541-1A31-44B8-AAA2-B4DB99851B9B}">
      <dgm:prSet/>
      <dgm:spPr/>
      <dgm:t>
        <a:bodyPr/>
        <a:lstStyle/>
        <a:p>
          <a:r>
            <a:rPr lang="en-US"/>
            <a:t>The cell membrane contains proteins that enable the cell to recognize and respond to molecules or to changes in its external environment. </a:t>
          </a:r>
        </a:p>
      </dgm:t>
    </dgm:pt>
    <dgm:pt modelId="{4EE7BDF0-852A-4B18-8D4B-9B059571D256}" type="parTrans" cxnId="{A5AC97C1-8DD8-4913-93FD-8D4C7DADB840}">
      <dgm:prSet/>
      <dgm:spPr/>
      <dgm:t>
        <a:bodyPr/>
        <a:lstStyle/>
        <a:p>
          <a:endParaRPr lang="en-US"/>
        </a:p>
      </dgm:t>
    </dgm:pt>
    <dgm:pt modelId="{FA2FE492-FBA5-432A-BD6A-E725A553F981}" type="sibTrans" cxnId="{A5AC97C1-8DD8-4913-93FD-8D4C7DADB840}">
      <dgm:prSet/>
      <dgm:spPr/>
      <dgm:t>
        <a:bodyPr/>
        <a:lstStyle/>
        <a:p>
          <a:endParaRPr lang="en-US"/>
        </a:p>
      </dgm:t>
    </dgm:pt>
    <dgm:pt modelId="{47291160-F051-4841-886E-2607EB90E705}">
      <dgm:prSet/>
      <dgm:spPr/>
      <dgm:t>
        <a:bodyPr/>
        <a:lstStyle/>
        <a:p>
          <a:r>
            <a:rPr lang="en-US"/>
            <a:t>Any alteration in the cell membrane may affect the cell’s activities.</a:t>
          </a:r>
        </a:p>
      </dgm:t>
    </dgm:pt>
    <dgm:pt modelId="{DFB3FBA0-9400-474C-84CB-7D3EFBE12C9F}" type="parTrans" cxnId="{0201B529-E664-482C-A043-090E5A6E20AC}">
      <dgm:prSet/>
      <dgm:spPr/>
      <dgm:t>
        <a:bodyPr/>
        <a:lstStyle/>
        <a:p>
          <a:endParaRPr lang="en-US"/>
        </a:p>
      </dgm:t>
    </dgm:pt>
    <dgm:pt modelId="{1CDA1588-1C93-4949-A3E3-9D6B3E255B20}" type="sibTrans" cxnId="{0201B529-E664-482C-A043-090E5A6E20AC}">
      <dgm:prSet/>
      <dgm:spPr/>
      <dgm:t>
        <a:bodyPr/>
        <a:lstStyle/>
        <a:p>
          <a:endParaRPr lang="en-US"/>
        </a:p>
      </dgm:t>
    </dgm:pt>
    <dgm:pt modelId="{99214E5B-33C0-4283-97BE-9674A2FB97B5}" type="pres">
      <dgm:prSet presAssocID="{4C51ACF9-134B-4C7F-8D84-198CF6DBBB52}" presName="root" presStyleCnt="0">
        <dgm:presLayoutVars>
          <dgm:dir/>
          <dgm:resizeHandles val="exact"/>
        </dgm:presLayoutVars>
      </dgm:prSet>
      <dgm:spPr/>
    </dgm:pt>
    <dgm:pt modelId="{8F79E34C-FF5B-42C4-BCF9-0A8255EA856A}" type="pres">
      <dgm:prSet presAssocID="{68D83DC7-C423-4624-836A-123557632635}" presName="compNode" presStyleCnt="0"/>
      <dgm:spPr/>
    </dgm:pt>
    <dgm:pt modelId="{E30C829A-5D1F-4D8F-A593-2142A87EFD15}" type="pres">
      <dgm:prSet presAssocID="{68D83DC7-C423-4624-836A-123557632635}" presName="bgRect" presStyleLbl="bgShp" presStyleIdx="0" presStyleCnt="3"/>
      <dgm:spPr/>
    </dgm:pt>
    <dgm:pt modelId="{72D3F4DE-97B8-48F6-AEB8-F3906F9593EA}" type="pres">
      <dgm:prSet presAssocID="{68D83DC7-C423-4624-836A-1235576326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twork Diagram"/>
        </a:ext>
      </dgm:extLst>
    </dgm:pt>
    <dgm:pt modelId="{AC577C5D-DBFD-44F2-93A6-9407EA8B1DD4}" type="pres">
      <dgm:prSet presAssocID="{68D83DC7-C423-4624-836A-123557632635}" presName="spaceRect" presStyleCnt="0"/>
      <dgm:spPr/>
    </dgm:pt>
    <dgm:pt modelId="{C632A369-C4FA-4E68-A051-133A1A0FE21E}" type="pres">
      <dgm:prSet presAssocID="{68D83DC7-C423-4624-836A-123557632635}" presName="parTx" presStyleLbl="revTx" presStyleIdx="0" presStyleCnt="3">
        <dgm:presLayoutVars>
          <dgm:chMax val="0"/>
          <dgm:chPref val="0"/>
        </dgm:presLayoutVars>
      </dgm:prSet>
      <dgm:spPr/>
    </dgm:pt>
    <dgm:pt modelId="{1443192D-5301-4578-A7A9-2F65F6477A79}" type="pres">
      <dgm:prSet presAssocID="{DA2068FC-3238-41D7-899D-8A0B875D16DC}" presName="sibTrans" presStyleCnt="0"/>
      <dgm:spPr/>
    </dgm:pt>
    <dgm:pt modelId="{1FF0DFE7-C61E-4BA5-AF1E-B1B23463766F}" type="pres">
      <dgm:prSet presAssocID="{58D1B541-1A31-44B8-AAA2-B4DB99851B9B}" presName="compNode" presStyleCnt="0"/>
      <dgm:spPr/>
    </dgm:pt>
    <dgm:pt modelId="{5EFB54F0-F9C6-4621-BE5F-9A9448E60BF7}" type="pres">
      <dgm:prSet presAssocID="{58D1B541-1A31-44B8-AAA2-B4DB99851B9B}" presName="bgRect" presStyleLbl="bgShp" presStyleIdx="1" presStyleCnt="3"/>
      <dgm:spPr/>
    </dgm:pt>
    <dgm:pt modelId="{E4BB352D-51D5-42FA-A27D-EC474E655112}" type="pres">
      <dgm:prSet presAssocID="{58D1B541-1A31-44B8-AAA2-B4DB99851B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5DDDC12C-0419-46F2-BBAB-EA7B62F1DE04}" type="pres">
      <dgm:prSet presAssocID="{58D1B541-1A31-44B8-AAA2-B4DB99851B9B}" presName="spaceRect" presStyleCnt="0"/>
      <dgm:spPr/>
    </dgm:pt>
    <dgm:pt modelId="{6F348F18-943C-494C-BBEF-8DF2DE214CD1}" type="pres">
      <dgm:prSet presAssocID="{58D1B541-1A31-44B8-AAA2-B4DB99851B9B}" presName="parTx" presStyleLbl="revTx" presStyleIdx="1" presStyleCnt="3">
        <dgm:presLayoutVars>
          <dgm:chMax val="0"/>
          <dgm:chPref val="0"/>
        </dgm:presLayoutVars>
      </dgm:prSet>
      <dgm:spPr/>
    </dgm:pt>
    <dgm:pt modelId="{08CEA1EF-4D86-4F91-AE76-C2A72923192D}" type="pres">
      <dgm:prSet presAssocID="{FA2FE492-FBA5-432A-BD6A-E725A553F981}" presName="sibTrans" presStyleCnt="0"/>
      <dgm:spPr/>
    </dgm:pt>
    <dgm:pt modelId="{3404209C-26A3-4F15-AB4B-E6BCBB6C4EBE}" type="pres">
      <dgm:prSet presAssocID="{47291160-F051-4841-886E-2607EB90E705}" presName="compNode" presStyleCnt="0"/>
      <dgm:spPr/>
    </dgm:pt>
    <dgm:pt modelId="{19735849-C9A2-4384-9F02-EC8DB4E70C8A}" type="pres">
      <dgm:prSet presAssocID="{47291160-F051-4841-886E-2607EB90E705}" presName="bgRect" presStyleLbl="bgShp" presStyleIdx="2" presStyleCnt="3"/>
      <dgm:spPr/>
    </dgm:pt>
    <dgm:pt modelId="{BD220FA2-43CD-40A0-A680-98503D4DEDAC}" type="pres">
      <dgm:prSet presAssocID="{47291160-F051-4841-886E-2607EB90E7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 Print"/>
        </a:ext>
      </dgm:extLst>
    </dgm:pt>
    <dgm:pt modelId="{25858BB4-04BB-4BB2-9878-143AC216D767}" type="pres">
      <dgm:prSet presAssocID="{47291160-F051-4841-886E-2607EB90E705}" presName="spaceRect" presStyleCnt="0"/>
      <dgm:spPr/>
    </dgm:pt>
    <dgm:pt modelId="{A3CF3506-0723-4BB9-BACF-8BAA773EBF83}" type="pres">
      <dgm:prSet presAssocID="{47291160-F051-4841-886E-2607EB90E705}" presName="parTx" presStyleLbl="revTx" presStyleIdx="2" presStyleCnt="3">
        <dgm:presLayoutVars>
          <dgm:chMax val="0"/>
          <dgm:chPref val="0"/>
        </dgm:presLayoutVars>
      </dgm:prSet>
      <dgm:spPr/>
    </dgm:pt>
  </dgm:ptLst>
  <dgm:cxnLst>
    <dgm:cxn modelId="{A52F7001-8786-4202-954B-CBF2E9CA7A8D}" type="presOf" srcId="{4C51ACF9-134B-4C7F-8D84-198CF6DBBB52}" destId="{99214E5B-33C0-4283-97BE-9674A2FB97B5}" srcOrd="0" destOrd="0" presId="urn:microsoft.com/office/officeart/2018/2/layout/IconVerticalSolidList"/>
    <dgm:cxn modelId="{EAE3C001-B7B5-4A66-9A11-964E14E700AB}" type="presOf" srcId="{68D83DC7-C423-4624-836A-123557632635}" destId="{C632A369-C4FA-4E68-A051-133A1A0FE21E}" srcOrd="0" destOrd="0" presId="urn:microsoft.com/office/officeart/2018/2/layout/IconVerticalSolidList"/>
    <dgm:cxn modelId="{0201B529-E664-482C-A043-090E5A6E20AC}" srcId="{4C51ACF9-134B-4C7F-8D84-198CF6DBBB52}" destId="{47291160-F051-4841-886E-2607EB90E705}" srcOrd="2" destOrd="0" parTransId="{DFB3FBA0-9400-474C-84CB-7D3EFBE12C9F}" sibTransId="{1CDA1588-1C93-4949-A3E3-9D6B3E255B20}"/>
    <dgm:cxn modelId="{2AFE635F-8F73-4AF5-AA66-8A2F1082D76A}" srcId="{4C51ACF9-134B-4C7F-8D84-198CF6DBBB52}" destId="{68D83DC7-C423-4624-836A-123557632635}" srcOrd="0" destOrd="0" parTransId="{12B4D25B-AA9D-42C8-869A-507F80F3EF0E}" sibTransId="{DA2068FC-3238-41D7-899D-8A0B875D16DC}"/>
    <dgm:cxn modelId="{11C70E70-D4ED-40D2-89DF-1B346BEE8DAF}" type="presOf" srcId="{47291160-F051-4841-886E-2607EB90E705}" destId="{A3CF3506-0723-4BB9-BACF-8BAA773EBF83}" srcOrd="0" destOrd="0" presId="urn:microsoft.com/office/officeart/2018/2/layout/IconVerticalSolidList"/>
    <dgm:cxn modelId="{A5AC97C1-8DD8-4913-93FD-8D4C7DADB840}" srcId="{4C51ACF9-134B-4C7F-8D84-198CF6DBBB52}" destId="{58D1B541-1A31-44B8-AAA2-B4DB99851B9B}" srcOrd="1" destOrd="0" parTransId="{4EE7BDF0-852A-4B18-8D4B-9B059571D256}" sibTransId="{FA2FE492-FBA5-432A-BD6A-E725A553F981}"/>
    <dgm:cxn modelId="{85E4AADA-8766-41F3-885F-BE8D29158A55}" type="presOf" srcId="{58D1B541-1A31-44B8-AAA2-B4DB99851B9B}" destId="{6F348F18-943C-494C-BBEF-8DF2DE214CD1}" srcOrd="0" destOrd="0" presId="urn:microsoft.com/office/officeart/2018/2/layout/IconVerticalSolidList"/>
    <dgm:cxn modelId="{605FF276-F5CF-4F71-A61D-F872B75DB3F2}" type="presParOf" srcId="{99214E5B-33C0-4283-97BE-9674A2FB97B5}" destId="{8F79E34C-FF5B-42C4-BCF9-0A8255EA856A}" srcOrd="0" destOrd="0" presId="urn:microsoft.com/office/officeart/2018/2/layout/IconVerticalSolidList"/>
    <dgm:cxn modelId="{323DE6D8-1B4A-4DC5-BC30-525261C3E629}" type="presParOf" srcId="{8F79E34C-FF5B-42C4-BCF9-0A8255EA856A}" destId="{E30C829A-5D1F-4D8F-A593-2142A87EFD15}" srcOrd="0" destOrd="0" presId="urn:microsoft.com/office/officeart/2018/2/layout/IconVerticalSolidList"/>
    <dgm:cxn modelId="{5BF44392-4B7F-42A9-ACCD-1C3C4751797A}" type="presParOf" srcId="{8F79E34C-FF5B-42C4-BCF9-0A8255EA856A}" destId="{72D3F4DE-97B8-48F6-AEB8-F3906F9593EA}" srcOrd="1" destOrd="0" presId="urn:microsoft.com/office/officeart/2018/2/layout/IconVerticalSolidList"/>
    <dgm:cxn modelId="{584E1296-AF89-48B4-AC5D-3056FD87247D}" type="presParOf" srcId="{8F79E34C-FF5B-42C4-BCF9-0A8255EA856A}" destId="{AC577C5D-DBFD-44F2-93A6-9407EA8B1DD4}" srcOrd="2" destOrd="0" presId="urn:microsoft.com/office/officeart/2018/2/layout/IconVerticalSolidList"/>
    <dgm:cxn modelId="{3D75B5BF-FF48-406F-8D2F-18EF60DF8E12}" type="presParOf" srcId="{8F79E34C-FF5B-42C4-BCF9-0A8255EA856A}" destId="{C632A369-C4FA-4E68-A051-133A1A0FE21E}" srcOrd="3" destOrd="0" presId="urn:microsoft.com/office/officeart/2018/2/layout/IconVerticalSolidList"/>
    <dgm:cxn modelId="{AFDBBE14-00FC-45DD-8CD5-C1A4F2E047C4}" type="presParOf" srcId="{99214E5B-33C0-4283-97BE-9674A2FB97B5}" destId="{1443192D-5301-4578-A7A9-2F65F6477A79}" srcOrd="1" destOrd="0" presId="urn:microsoft.com/office/officeart/2018/2/layout/IconVerticalSolidList"/>
    <dgm:cxn modelId="{EFF8BBEA-F536-414A-A0A5-37A0A6F2994F}" type="presParOf" srcId="{99214E5B-33C0-4283-97BE-9674A2FB97B5}" destId="{1FF0DFE7-C61E-4BA5-AF1E-B1B23463766F}" srcOrd="2" destOrd="0" presId="urn:microsoft.com/office/officeart/2018/2/layout/IconVerticalSolidList"/>
    <dgm:cxn modelId="{2276169F-959A-47C1-B0CA-E96CAD1CD536}" type="presParOf" srcId="{1FF0DFE7-C61E-4BA5-AF1E-B1B23463766F}" destId="{5EFB54F0-F9C6-4621-BE5F-9A9448E60BF7}" srcOrd="0" destOrd="0" presId="urn:microsoft.com/office/officeart/2018/2/layout/IconVerticalSolidList"/>
    <dgm:cxn modelId="{5E60EE54-5012-48A8-8BD1-76945BB810FE}" type="presParOf" srcId="{1FF0DFE7-C61E-4BA5-AF1E-B1B23463766F}" destId="{E4BB352D-51D5-42FA-A27D-EC474E655112}" srcOrd="1" destOrd="0" presId="urn:microsoft.com/office/officeart/2018/2/layout/IconVerticalSolidList"/>
    <dgm:cxn modelId="{13D08669-C20B-4255-894C-C37F1E5FEE22}" type="presParOf" srcId="{1FF0DFE7-C61E-4BA5-AF1E-B1B23463766F}" destId="{5DDDC12C-0419-46F2-BBAB-EA7B62F1DE04}" srcOrd="2" destOrd="0" presId="urn:microsoft.com/office/officeart/2018/2/layout/IconVerticalSolidList"/>
    <dgm:cxn modelId="{8037ECE8-7127-4EE3-BD7C-BE63F4C31CE5}" type="presParOf" srcId="{1FF0DFE7-C61E-4BA5-AF1E-B1B23463766F}" destId="{6F348F18-943C-494C-BBEF-8DF2DE214CD1}" srcOrd="3" destOrd="0" presId="urn:microsoft.com/office/officeart/2018/2/layout/IconVerticalSolidList"/>
    <dgm:cxn modelId="{D57EB9EF-1B33-471A-8ED4-FE24F5A1D1BB}" type="presParOf" srcId="{99214E5B-33C0-4283-97BE-9674A2FB97B5}" destId="{08CEA1EF-4D86-4F91-AE76-C2A72923192D}" srcOrd="3" destOrd="0" presId="urn:microsoft.com/office/officeart/2018/2/layout/IconVerticalSolidList"/>
    <dgm:cxn modelId="{7EA9A027-F2E9-403A-A10D-A25F47879185}" type="presParOf" srcId="{99214E5B-33C0-4283-97BE-9674A2FB97B5}" destId="{3404209C-26A3-4F15-AB4B-E6BCBB6C4EBE}" srcOrd="4" destOrd="0" presId="urn:microsoft.com/office/officeart/2018/2/layout/IconVerticalSolidList"/>
    <dgm:cxn modelId="{44B66894-F46B-42C0-973F-4D19C42351EA}" type="presParOf" srcId="{3404209C-26A3-4F15-AB4B-E6BCBB6C4EBE}" destId="{19735849-C9A2-4384-9F02-EC8DB4E70C8A}" srcOrd="0" destOrd="0" presId="urn:microsoft.com/office/officeart/2018/2/layout/IconVerticalSolidList"/>
    <dgm:cxn modelId="{03772893-8BB1-4FF9-BB15-9EA840E7B67D}" type="presParOf" srcId="{3404209C-26A3-4F15-AB4B-E6BCBB6C4EBE}" destId="{BD220FA2-43CD-40A0-A680-98503D4DEDAC}" srcOrd="1" destOrd="0" presId="urn:microsoft.com/office/officeart/2018/2/layout/IconVerticalSolidList"/>
    <dgm:cxn modelId="{0616FFCC-BFC0-49C5-AD20-1069B919510A}" type="presParOf" srcId="{3404209C-26A3-4F15-AB4B-E6BCBB6C4EBE}" destId="{25858BB4-04BB-4BB2-9878-143AC216D767}" srcOrd="2" destOrd="0" presId="urn:microsoft.com/office/officeart/2018/2/layout/IconVerticalSolidList"/>
    <dgm:cxn modelId="{2ECC163D-CA0A-4BE3-BFDE-29F6A604C8CD}" type="presParOf" srcId="{3404209C-26A3-4F15-AB4B-E6BCBB6C4EBE}" destId="{A3CF3506-0723-4BB9-BACF-8BAA773EBF8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13F032-CABA-409D-868A-CF3220D4701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DC1E183-1960-4AA1-B72E-40153141DFF0}">
      <dgm:prSet/>
      <dgm:spPr/>
      <dgm:t>
        <a:bodyPr/>
        <a:lstStyle/>
        <a:p>
          <a:r>
            <a:rPr lang="en-US"/>
            <a:t>. </a:t>
          </a:r>
          <a:r>
            <a:rPr lang="en-US" b="1"/>
            <a:t>Structural support. </a:t>
          </a:r>
          <a:r>
            <a:rPr lang="en-US"/>
            <a:t>Proteins in the cell membrane hold the </a:t>
          </a:r>
          <a:r>
            <a:rPr lang="en-US" i="1"/>
            <a:t>cytoskeleton, </a:t>
          </a:r>
          <a:r>
            <a:rPr lang="en-US"/>
            <a:t>the cell’s interior structural scaffolding, in place to maintain cell shape. </a:t>
          </a:r>
        </a:p>
      </dgm:t>
    </dgm:pt>
    <dgm:pt modelId="{F860E9E2-A612-4593-A721-E44A80E1408A}" type="parTrans" cxnId="{54457C17-73FB-4199-BEC0-420D100E868C}">
      <dgm:prSet/>
      <dgm:spPr/>
      <dgm:t>
        <a:bodyPr/>
        <a:lstStyle/>
        <a:p>
          <a:endParaRPr lang="en-US"/>
        </a:p>
      </dgm:t>
    </dgm:pt>
    <dgm:pt modelId="{CE2EE8CA-9D37-43A1-9F29-B9F6FF56BC10}" type="sibTrans" cxnId="{54457C17-73FB-4199-BEC0-420D100E868C}">
      <dgm:prSet/>
      <dgm:spPr/>
      <dgm:t>
        <a:bodyPr/>
        <a:lstStyle/>
        <a:p>
          <a:endParaRPr lang="en-US"/>
        </a:p>
      </dgm:t>
    </dgm:pt>
    <dgm:pt modelId="{5930FA40-AB56-4625-81E1-C9D58AF26A7E}">
      <dgm:prSet/>
      <dgm:spPr/>
      <dgm:t>
        <a:bodyPr/>
        <a:lstStyle/>
        <a:p>
          <a:r>
            <a:rPr lang="en-US"/>
            <a:t>Membrane proteins also create specialized junctions between adjacent cells or between cells and the </a:t>
          </a:r>
          <a:r>
            <a:rPr lang="en-US" i="1"/>
            <a:t>extracellular matrix </a:t>
          </a:r>
          <a:r>
            <a:rPr lang="en-US"/>
            <a:t>{</a:t>
          </a:r>
          <a:r>
            <a:rPr lang="en-US" i="1"/>
            <a:t>extra</a:t>
          </a:r>
          <a:r>
            <a:rPr lang="en-US"/>
            <a:t>-, outside}, which is extracellular material that is synthesized and secreted by the cells. </a:t>
          </a:r>
        </a:p>
      </dgm:t>
    </dgm:pt>
    <dgm:pt modelId="{0FD63333-D592-4956-925F-49DCE90BD11C}" type="parTrans" cxnId="{BED2CD3A-39B1-42E5-A40A-2E80591A148D}">
      <dgm:prSet/>
      <dgm:spPr/>
      <dgm:t>
        <a:bodyPr/>
        <a:lstStyle/>
        <a:p>
          <a:endParaRPr lang="en-US"/>
        </a:p>
      </dgm:t>
    </dgm:pt>
    <dgm:pt modelId="{241EE68F-A206-4F53-92D0-24788F6D0A98}" type="sibTrans" cxnId="{BED2CD3A-39B1-42E5-A40A-2E80591A148D}">
      <dgm:prSet/>
      <dgm:spPr/>
      <dgm:t>
        <a:bodyPr/>
        <a:lstStyle/>
        <a:p>
          <a:endParaRPr lang="en-US"/>
        </a:p>
      </dgm:t>
    </dgm:pt>
    <dgm:pt modelId="{7D8467AA-FE55-423D-908C-BEE74172684E}">
      <dgm:prSet/>
      <dgm:spPr/>
      <dgm:t>
        <a:bodyPr/>
        <a:lstStyle/>
        <a:p>
          <a:r>
            <a:rPr lang="en-US"/>
            <a:t>(</a:t>
          </a:r>
          <a:r>
            <a:rPr lang="en-US" b="1"/>
            <a:t>Secretion </a:t>
          </a:r>
          <a:r>
            <a:rPr lang="en-US"/>
            <a:t>is the process by which a cell releases a substance into the extracellular space.) </a:t>
          </a:r>
        </a:p>
      </dgm:t>
    </dgm:pt>
    <dgm:pt modelId="{CB7654FD-D2A1-40FF-90B0-25A917F983D4}" type="parTrans" cxnId="{298D89B7-A5CE-4F23-ACDA-F53AEFDA52E8}">
      <dgm:prSet/>
      <dgm:spPr/>
      <dgm:t>
        <a:bodyPr/>
        <a:lstStyle/>
        <a:p>
          <a:endParaRPr lang="en-US"/>
        </a:p>
      </dgm:t>
    </dgm:pt>
    <dgm:pt modelId="{56F49AC1-DC73-45BE-ABC5-54FBF7A6F1EB}" type="sibTrans" cxnId="{298D89B7-A5CE-4F23-ACDA-F53AEFDA52E8}">
      <dgm:prSet/>
      <dgm:spPr/>
      <dgm:t>
        <a:bodyPr/>
        <a:lstStyle/>
        <a:p>
          <a:endParaRPr lang="en-US"/>
        </a:p>
      </dgm:t>
    </dgm:pt>
    <dgm:pt modelId="{4A1460E4-8B28-476D-BB01-693E1112070A}">
      <dgm:prSet/>
      <dgm:spPr/>
      <dgm:t>
        <a:bodyPr/>
        <a:lstStyle/>
        <a:p>
          <a:r>
            <a:rPr lang="en-US"/>
            <a:t>Cell-cell and cell-matrix junctions stabilize the structure of tissues.</a:t>
          </a:r>
        </a:p>
      </dgm:t>
    </dgm:pt>
    <dgm:pt modelId="{78E8E4DD-077E-42C0-897C-F5BE9C0EE5E9}" type="parTrans" cxnId="{667F9AFF-BCE3-4176-BA54-B289F56E832B}">
      <dgm:prSet/>
      <dgm:spPr/>
      <dgm:t>
        <a:bodyPr/>
        <a:lstStyle/>
        <a:p>
          <a:endParaRPr lang="en-US"/>
        </a:p>
      </dgm:t>
    </dgm:pt>
    <dgm:pt modelId="{A1FFD174-A86E-4208-8A32-DEB919E8FF33}" type="sibTrans" cxnId="{667F9AFF-BCE3-4176-BA54-B289F56E832B}">
      <dgm:prSet/>
      <dgm:spPr/>
      <dgm:t>
        <a:bodyPr/>
        <a:lstStyle/>
        <a:p>
          <a:endParaRPr lang="en-US"/>
        </a:p>
      </dgm:t>
    </dgm:pt>
    <dgm:pt modelId="{7F1A4E15-8EBC-41A4-92E2-DB1A5E6BF549}" type="pres">
      <dgm:prSet presAssocID="{2E13F032-CABA-409D-868A-CF3220D47012}" presName="root" presStyleCnt="0">
        <dgm:presLayoutVars>
          <dgm:dir/>
          <dgm:resizeHandles val="exact"/>
        </dgm:presLayoutVars>
      </dgm:prSet>
      <dgm:spPr/>
    </dgm:pt>
    <dgm:pt modelId="{809CDDB6-DDCF-4D72-91C8-0C081194A090}" type="pres">
      <dgm:prSet presAssocID="{FDC1E183-1960-4AA1-B72E-40153141DFF0}" presName="compNode" presStyleCnt="0"/>
      <dgm:spPr/>
    </dgm:pt>
    <dgm:pt modelId="{C1E15CE0-46E3-47B6-A566-8A8E3E3496D4}" type="pres">
      <dgm:prSet presAssocID="{FDC1E183-1960-4AA1-B72E-40153141DFF0}" presName="bgRect" presStyleLbl="bgShp" presStyleIdx="0" presStyleCnt="4"/>
      <dgm:spPr/>
    </dgm:pt>
    <dgm:pt modelId="{D4605BB8-52CE-4B35-8CAA-13CB8204129A}" type="pres">
      <dgm:prSet presAssocID="{FDC1E183-1960-4AA1-B72E-40153141DFF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D34EB70D-6F4E-484A-A8B7-A70BFB01C81F}" type="pres">
      <dgm:prSet presAssocID="{FDC1E183-1960-4AA1-B72E-40153141DFF0}" presName="spaceRect" presStyleCnt="0"/>
      <dgm:spPr/>
    </dgm:pt>
    <dgm:pt modelId="{1CFE111E-FDE6-4D08-A1FC-2F56E16BADDD}" type="pres">
      <dgm:prSet presAssocID="{FDC1E183-1960-4AA1-B72E-40153141DFF0}" presName="parTx" presStyleLbl="revTx" presStyleIdx="0" presStyleCnt="4">
        <dgm:presLayoutVars>
          <dgm:chMax val="0"/>
          <dgm:chPref val="0"/>
        </dgm:presLayoutVars>
      </dgm:prSet>
      <dgm:spPr/>
    </dgm:pt>
    <dgm:pt modelId="{1126F249-EDEF-4BE1-8A81-242330845F55}" type="pres">
      <dgm:prSet presAssocID="{CE2EE8CA-9D37-43A1-9F29-B9F6FF56BC10}" presName="sibTrans" presStyleCnt="0"/>
      <dgm:spPr/>
    </dgm:pt>
    <dgm:pt modelId="{65D48285-47C9-4C3A-ADE2-7E7A659AFF10}" type="pres">
      <dgm:prSet presAssocID="{5930FA40-AB56-4625-81E1-C9D58AF26A7E}" presName="compNode" presStyleCnt="0"/>
      <dgm:spPr/>
    </dgm:pt>
    <dgm:pt modelId="{FDDB4F6D-3784-4C4E-A352-A7AFA3B42321}" type="pres">
      <dgm:prSet presAssocID="{5930FA40-AB56-4625-81E1-C9D58AF26A7E}" presName="bgRect" presStyleLbl="bgShp" presStyleIdx="1" presStyleCnt="4"/>
      <dgm:spPr/>
    </dgm:pt>
    <dgm:pt modelId="{C792699F-DA64-4F01-B535-3DDA4E31B27A}" type="pres">
      <dgm:prSet presAssocID="{5930FA40-AB56-4625-81E1-C9D58AF26A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7C08F442-C591-418E-8410-A5FC9E0B7A5C}" type="pres">
      <dgm:prSet presAssocID="{5930FA40-AB56-4625-81E1-C9D58AF26A7E}" presName="spaceRect" presStyleCnt="0"/>
      <dgm:spPr/>
    </dgm:pt>
    <dgm:pt modelId="{F482AA18-DCE2-4D10-9412-1ED4D817A3D1}" type="pres">
      <dgm:prSet presAssocID="{5930FA40-AB56-4625-81E1-C9D58AF26A7E}" presName="parTx" presStyleLbl="revTx" presStyleIdx="1" presStyleCnt="4">
        <dgm:presLayoutVars>
          <dgm:chMax val="0"/>
          <dgm:chPref val="0"/>
        </dgm:presLayoutVars>
      </dgm:prSet>
      <dgm:spPr/>
    </dgm:pt>
    <dgm:pt modelId="{1C025784-69EA-4CD8-8064-CFF247887254}" type="pres">
      <dgm:prSet presAssocID="{241EE68F-A206-4F53-92D0-24788F6D0A98}" presName="sibTrans" presStyleCnt="0"/>
      <dgm:spPr/>
    </dgm:pt>
    <dgm:pt modelId="{D97C4F5E-F7A9-443A-9C23-F74C5F444926}" type="pres">
      <dgm:prSet presAssocID="{7D8467AA-FE55-423D-908C-BEE74172684E}" presName="compNode" presStyleCnt="0"/>
      <dgm:spPr/>
    </dgm:pt>
    <dgm:pt modelId="{72485091-B110-4516-ABFF-7B8B7BA75E06}" type="pres">
      <dgm:prSet presAssocID="{7D8467AA-FE55-423D-908C-BEE74172684E}" presName="bgRect" presStyleLbl="bgShp" presStyleIdx="2" presStyleCnt="4"/>
      <dgm:spPr/>
    </dgm:pt>
    <dgm:pt modelId="{81FE861F-D38E-4836-8F75-0B7888075FD7}" type="pres">
      <dgm:prSet presAssocID="{7D8467AA-FE55-423D-908C-BEE74172684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ientist"/>
        </a:ext>
      </dgm:extLst>
    </dgm:pt>
    <dgm:pt modelId="{A3EAF4DF-7B5D-4A79-9F50-68D06901520E}" type="pres">
      <dgm:prSet presAssocID="{7D8467AA-FE55-423D-908C-BEE74172684E}" presName="spaceRect" presStyleCnt="0"/>
      <dgm:spPr/>
    </dgm:pt>
    <dgm:pt modelId="{8EF4265A-4A05-4529-9024-0B9E445A4173}" type="pres">
      <dgm:prSet presAssocID="{7D8467AA-FE55-423D-908C-BEE74172684E}" presName="parTx" presStyleLbl="revTx" presStyleIdx="2" presStyleCnt="4">
        <dgm:presLayoutVars>
          <dgm:chMax val="0"/>
          <dgm:chPref val="0"/>
        </dgm:presLayoutVars>
      </dgm:prSet>
      <dgm:spPr/>
    </dgm:pt>
    <dgm:pt modelId="{4445D585-4173-4183-956D-88359B4D4D5D}" type="pres">
      <dgm:prSet presAssocID="{56F49AC1-DC73-45BE-ABC5-54FBF7A6F1EB}" presName="sibTrans" presStyleCnt="0"/>
      <dgm:spPr/>
    </dgm:pt>
    <dgm:pt modelId="{B9892B4D-D9CB-4672-8BF8-C9A9BA9E40DC}" type="pres">
      <dgm:prSet presAssocID="{4A1460E4-8B28-476D-BB01-693E1112070A}" presName="compNode" presStyleCnt="0"/>
      <dgm:spPr/>
    </dgm:pt>
    <dgm:pt modelId="{CF972D4A-A0DD-4EE7-A0B1-B265D92D756E}" type="pres">
      <dgm:prSet presAssocID="{4A1460E4-8B28-476D-BB01-693E1112070A}" presName="bgRect" presStyleLbl="bgShp" presStyleIdx="3" presStyleCnt="4"/>
      <dgm:spPr/>
    </dgm:pt>
    <dgm:pt modelId="{B7FAFF45-AF20-443D-AE60-214D040EDC62}" type="pres">
      <dgm:prSet presAssocID="{4A1460E4-8B28-476D-BB01-693E1112070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nger Print"/>
        </a:ext>
      </dgm:extLst>
    </dgm:pt>
    <dgm:pt modelId="{45CB28CB-DF0B-49DE-AC07-8BF972172044}" type="pres">
      <dgm:prSet presAssocID="{4A1460E4-8B28-476D-BB01-693E1112070A}" presName="spaceRect" presStyleCnt="0"/>
      <dgm:spPr/>
    </dgm:pt>
    <dgm:pt modelId="{3993BB36-4953-4BB5-BD9F-6685B990089F}" type="pres">
      <dgm:prSet presAssocID="{4A1460E4-8B28-476D-BB01-693E1112070A}" presName="parTx" presStyleLbl="revTx" presStyleIdx="3" presStyleCnt="4">
        <dgm:presLayoutVars>
          <dgm:chMax val="0"/>
          <dgm:chPref val="0"/>
        </dgm:presLayoutVars>
      </dgm:prSet>
      <dgm:spPr/>
    </dgm:pt>
  </dgm:ptLst>
  <dgm:cxnLst>
    <dgm:cxn modelId="{54457C17-73FB-4199-BEC0-420D100E868C}" srcId="{2E13F032-CABA-409D-868A-CF3220D47012}" destId="{FDC1E183-1960-4AA1-B72E-40153141DFF0}" srcOrd="0" destOrd="0" parTransId="{F860E9E2-A612-4593-A721-E44A80E1408A}" sibTransId="{CE2EE8CA-9D37-43A1-9F29-B9F6FF56BC10}"/>
    <dgm:cxn modelId="{BED2CD3A-39B1-42E5-A40A-2E80591A148D}" srcId="{2E13F032-CABA-409D-868A-CF3220D47012}" destId="{5930FA40-AB56-4625-81E1-C9D58AF26A7E}" srcOrd="1" destOrd="0" parTransId="{0FD63333-D592-4956-925F-49DCE90BD11C}" sibTransId="{241EE68F-A206-4F53-92D0-24788F6D0A98}"/>
    <dgm:cxn modelId="{95B0B165-3C0B-4C99-81C1-07A0E2A472CD}" type="presOf" srcId="{FDC1E183-1960-4AA1-B72E-40153141DFF0}" destId="{1CFE111E-FDE6-4D08-A1FC-2F56E16BADDD}" srcOrd="0" destOrd="0" presId="urn:microsoft.com/office/officeart/2018/2/layout/IconVerticalSolidList"/>
    <dgm:cxn modelId="{61A1EC52-0F15-4FDB-BFD5-210B2D68C999}" type="presOf" srcId="{2E13F032-CABA-409D-868A-CF3220D47012}" destId="{7F1A4E15-8EBC-41A4-92E2-DB1A5E6BF549}" srcOrd="0" destOrd="0" presId="urn:microsoft.com/office/officeart/2018/2/layout/IconVerticalSolidList"/>
    <dgm:cxn modelId="{1A2B3B73-9B6F-47F7-BC2B-CD4C1630C6A7}" type="presOf" srcId="{7D8467AA-FE55-423D-908C-BEE74172684E}" destId="{8EF4265A-4A05-4529-9024-0B9E445A4173}" srcOrd="0" destOrd="0" presId="urn:microsoft.com/office/officeart/2018/2/layout/IconVerticalSolidList"/>
    <dgm:cxn modelId="{297FE17D-4FD9-4879-BC1F-C286631A6E8B}" type="presOf" srcId="{5930FA40-AB56-4625-81E1-C9D58AF26A7E}" destId="{F482AA18-DCE2-4D10-9412-1ED4D817A3D1}" srcOrd="0" destOrd="0" presId="urn:microsoft.com/office/officeart/2018/2/layout/IconVerticalSolidList"/>
    <dgm:cxn modelId="{5A9C46A1-FD81-45F5-813E-D5DB5FA62634}" type="presOf" srcId="{4A1460E4-8B28-476D-BB01-693E1112070A}" destId="{3993BB36-4953-4BB5-BD9F-6685B990089F}" srcOrd="0" destOrd="0" presId="urn:microsoft.com/office/officeart/2018/2/layout/IconVerticalSolidList"/>
    <dgm:cxn modelId="{298D89B7-A5CE-4F23-ACDA-F53AEFDA52E8}" srcId="{2E13F032-CABA-409D-868A-CF3220D47012}" destId="{7D8467AA-FE55-423D-908C-BEE74172684E}" srcOrd="2" destOrd="0" parTransId="{CB7654FD-D2A1-40FF-90B0-25A917F983D4}" sibTransId="{56F49AC1-DC73-45BE-ABC5-54FBF7A6F1EB}"/>
    <dgm:cxn modelId="{667F9AFF-BCE3-4176-BA54-B289F56E832B}" srcId="{2E13F032-CABA-409D-868A-CF3220D47012}" destId="{4A1460E4-8B28-476D-BB01-693E1112070A}" srcOrd="3" destOrd="0" parTransId="{78E8E4DD-077E-42C0-897C-F5BE9C0EE5E9}" sibTransId="{A1FFD174-A86E-4208-8A32-DEB919E8FF33}"/>
    <dgm:cxn modelId="{B1E0FCAC-69EA-41E9-BCA5-D0EEE51D0EF2}" type="presParOf" srcId="{7F1A4E15-8EBC-41A4-92E2-DB1A5E6BF549}" destId="{809CDDB6-DDCF-4D72-91C8-0C081194A090}" srcOrd="0" destOrd="0" presId="urn:microsoft.com/office/officeart/2018/2/layout/IconVerticalSolidList"/>
    <dgm:cxn modelId="{E8C039CD-17F9-4314-A84F-A4239A86DC2F}" type="presParOf" srcId="{809CDDB6-DDCF-4D72-91C8-0C081194A090}" destId="{C1E15CE0-46E3-47B6-A566-8A8E3E3496D4}" srcOrd="0" destOrd="0" presId="urn:microsoft.com/office/officeart/2018/2/layout/IconVerticalSolidList"/>
    <dgm:cxn modelId="{E4919B5D-29DF-4854-BFEE-02DB18598DBE}" type="presParOf" srcId="{809CDDB6-DDCF-4D72-91C8-0C081194A090}" destId="{D4605BB8-52CE-4B35-8CAA-13CB8204129A}" srcOrd="1" destOrd="0" presId="urn:microsoft.com/office/officeart/2018/2/layout/IconVerticalSolidList"/>
    <dgm:cxn modelId="{F5EA3F2D-8EB0-4C4C-9172-908DE0560C74}" type="presParOf" srcId="{809CDDB6-DDCF-4D72-91C8-0C081194A090}" destId="{D34EB70D-6F4E-484A-A8B7-A70BFB01C81F}" srcOrd="2" destOrd="0" presId="urn:microsoft.com/office/officeart/2018/2/layout/IconVerticalSolidList"/>
    <dgm:cxn modelId="{2D26B7F7-3DDB-41CD-9ED6-075B7FB7DCBD}" type="presParOf" srcId="{809CDDB6-DDCF-4D72-91C8-0C081194A090}" destId="{1CFE111E-FDE6-4D08-A1FC-2F56E16BADDD}" srcOrd="3" destOrd="0" presId="urn:microsoft.com/office/officeart/2018/2/layout/IconVerticalSolidList"/>
    <dgm:cxn modelId="{588252B6-A56A-4016-A2E4-6A6C15FBD70F}" type="presParOf" srcId="{7F1A4E15-8EBC-41A4-92E2-DB1A5E6BF549}" destId="{1126F249-EDEF-4BE1-8A81-242330845F55}" srcOrd="1" destOrd="0" presId="urn:microsoft.com/office/officeart/2018/2/layout/IconVerticalSolidList"/>
    <dgm:cxn modelId="{CD80326E-F250-42F0-B50E-2DDDDA53F313}" type="presParOf" srcId="{7F1A4E15-8EBC-41A4-92E2-DB1A5E6BF549}" destId="{65D48285-47C9-4C3A-ADE2-7E7A659AFF10}" srcOrd="2" destOrd="0" presId="urn:microsoft.com/office/officeart/2018/2/layout/IconVerticalSolidList"/>
    <dgm:cxn modelId="{8BC865B6-FCA1-4E16-8611-2118FB81B59C}" type="presParOf" srcId="{65D48285-47C9-4C3A-ADE2-7E7A659AFF10}" destId="{FDDB4F6D-3784-4C4E-A352-A7AFA3B42321}" srcOrd="0" destOrd="0" presId="urn:microsoft.com/office/officeart/2018/2/layout/IconVerticalSolidList"/>
    <dgm:cxn modelId="{2C765DAF-5141-4B0C-BFCA-5D728C04086A}" type="presParOf" srcId="{65D48285-47C9-4C3A-ADE2-7E7A659AFF10}" destId="{C792699F-DA64-4F01-B535-3DDA4E31B27A}" srcOrd="1" destOrd="0" presId="urn:microsoft.com/office/officeart/2018/2/layout/IconVerticalSolidList"/>
    <dgm:cxn modelId="{0CDAB539-3B9D-4A59-B671-750B45BFA560}" type="presParOf" srcId="{65D48285-47C9-4C3A-ADE2-7E7A659AFF10}" destId="{7C08F442-C591-418E-8410-A5FC9E0B7A5C}" srcOrd="2" destOrd="0" presId="urn:microsoft.com/office/officeart/2018/2/layout/IconVerticalSolidList"/>
    <dgm:cxn modelId="{09C1AED7-1986-4FEF-9E14-9E03D4308E6A}" type="presParOf" srcId="{65D48285-47C9-4C3A-ADE2-7E7A659AFF10}" destId="{F482AA18-DCE2-4D10-9412-1ED4D817A3D1}" srcOrd="3" destOrd="0" presId="urn:microsoft.com/office/officeart/2018/2/layout/IconVerticalSolidList"/>
    <dgm:cxn modelId="{425EA6D7-DD06-4DB0-87D6-3E794418609C}" type="presParOf" srcId="{7F1A4E15-8EBC-41A4-92E2-DB1A5E6BF549}" destId="{1C025784-69EA-4CD8-8064-CFF247887254}" srcOrd="3" destOrd="0" presId="urn:microsoft.com/office/officeart/2018/2/layout/IconVerticalSolidList"/>
    <dgm:cxn modelId="{D8AEE742-8720-43A6-A787-E7DDF2B24141}" type="presParOf" srcId="{7F1A4E15-8EBC-41A4-92E2-DB1A5E6BF549}" destId="{D97C4F5E-F7A9-443A-9C23-F74C5F444926}" srcOrd="4" destOrd="0" presId="urn:microsoft.com/office/officeart/2018/2/layout/IconVerticalSolidList"/>
    <dgm:cxn modelId="{6F4D503F-2B29-471B-BC5B-32E7E9EBCBEA}" type="presParOf" srcId="{D97C4F5E-F7A9-443A-9C23-F74C5F444926}" destId="{72485091-B110-4516-ABFF-7B8B7BA75E06}" srcOrd="0" destOrd="0" presId="urn:microsoft.com/office/officeart/2018/2/layout/IconVerticalSolidList"/>
    <dgm:cxn modelId="{7F2993CE-4E37-46C2-BF8F-8D59BAC3A09D}" type="presParOf" srcId="{D97C4F5E-F7A9-443A-9C23-F74C5F444926}" destId="{81FE861F-D38E-4836-8F75-0B7888075FD7}" srcOrd="1" destOrd="0" presId="urn:microsoft.com/office/officeart/2018/2/layout/IconVerticalSolidList"/>
    <dgm:cxn modelId="{AAC38BB2-2130-44FF-B5C1-BE1803BCD0C1}" type="presParOf" srcId="{D97C4F5E-F7A9-443A-9C23-F74C5F444926}" destId="{A3EAF4DF-7B5D-4A79-9F50-68D06901520E}" srcOrd="2" destOrd="0" presId="urn:microsoft.com/office/officeart/2018/2/layout/IconVerticalSolidList"/>
    <dgm:cxn modelId="{DF6EC908-B6D2-4232-8B25-0E80C751B876}" type="presParOf" srcId="{D97C4F5E-F7A9-443A-9C23-F74C5F444926}" destId="{8EF4265A-4A05-4529-9024-0B9E445A4173}" srcOrd="3" destOrd="0" presId="urn:microsoft.com/office/officeart/2018/2/layout/IconVerticalSolidList"/>
    <dgm:cxn modelId="{BED08ADE-1D3B-4E6A-BE3E-53C55934ED99}" type="presParOf" srcId="{7F1A4E15-8EBC-41A4-92E2-DB1A5E6BF549}" destId="{4445D585-4173-4183-956D-88359B4D4D5D}" srcOrd="5" destOrd="0" presId="urn:microsoft.com/office/officeart/2018/2/layout/IconVerticalSolidList"/>
    <dgm:cxn modelId="{0C7DCE26-91CA-41A7-9DC3-226A73525A62}" type="presParOf" srcId="{7F1A4E15-8EBC-41A4-92E2-DB1A5E6BF549}" destId="{B9892B4D-D9CB-4672-8BF8-C9A9BA9E40DC}" srcOrd="6" destOrd="0" presId="urn:microsoft.com/office/officeart/2018/2/layout/IconVerticalSolidList"/>
    <dgm:cxn modelId="{7156F729-21F7-496E-AD95-B2642216027C}" type="presParOf" srcId="{B9892B4D-D9CB-4672-8BF8-C9A9BA9E40DC}" destId="{CF972D4A-A0DD-4EE7-A0B1-B265D92D756E}" srcOrd="0" destOrd="0" presId="urn:microsoft.com/office/officeart/2018/2/layout/IconVerticalSolidList"/>
    <dgm:cxn modelId="{8DD65614-51E4-4077-B3EC-FCC3279D9D63}" type="presParOf" srcId="{B9892B4D-D9CB-4672-8BF8-C9A9BA9E40DC}" destId="{B7FAFF45-AF20-443D-AE60-214D040EDC62}" srcOrd="1" destOrd="0" presId="urn:microsoft.com/office/officeart/2018/2/layout/IconVerticalSolidList"/>
    <dgm:cxn modelId="{2AB6E40A-3B05-485C-A5BD-34C3894375D9}" type="presParOf" srcId="{B9892B4D-D9CB-4672-8BF8-C9A9BA9E40DC}" destId="{45CB28CB-DF0B-49DE-AC07-8BF972172044}" srcOrd="2" destOrd="0" presId="urn:microsoft.com/office/officeart/2018/2/layout/IconVerticalSolidList"/>
    <dgm:cxn modelId="{B81F0AD7-AFB1-4AF5-AA53-1FD6D8FD1987}" type="presParOf" srcId="{B9892B4D-D9CB-4672-8BF8-C9A9BA9E40DC}" destId="{3993BB36-4953-4BB5-BD9F-6685B990089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6EDBE1-1AEF-47EF-8914-B4D21398A1E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186717B-3480-4344-AA5C-E9332ED9F6F0}">
      <dgm:prSet/>
      <dgm:spPr/>
      <dgm:t>
        <a:bodyPr/>
        <a:lstStyle/>
        <a:p>
          <a:r>
            <a:rPr lang="en-US" b="1"/>
            <a:t>Phagocytosis – “cell eating” -</a:t>
          </a:r>
          <a:endParaRPr lang="en-US"/>
        </a:p>
      </dgm:t>
    </dgm:pt>
    <dgm:pt modelId="{711669EC-0BC6-442C-807B-BAC297A99613}" type="parTrans" cxnId="{D1CB7D94-CC7E-40EA-99E4-62571DC09934}">
      <dgm:prSet/>
      <dgm:spPr/>
      <dgm:t>
        <a:bodyPr/>
        <a:lstStyle/>
        <a:p>
          <a:endParaRPr lang="en-US"/>
        </a:p>
      </dgm:t>
    </dgm:pt>
    <dgm:pt modelId="{3C0E5EB2-C9AB-470F-B322-00F7F452DF11}" type="sibTrans" cxnId="{D1CB7D94-CC7E-40EA-99E4-62571DC09934}">
      <dgm:prSet/>
      <dgm:spPr/>
      <dgm:t>
        <a:bodyPr/>
        <a:lstStyle/>
        <a:p>
          <a:endParaRPr lang="en-US"/>
        </a:p>
      </dgm:t>
    </dgm:pt>
    <dgm:pt modelId="{2A1F6D05-3766-4F03-890B-924C93D70460}">
      <dgm:prSet/>
      <dgm:spPr/>
      <dgm:t>
        <a:bodyPr/>
        <a:lstStyle/>
        <a:p>
          <a:r>
            <a:rPr lang="en-US" b="1"/>
            <a:t>Pinocytosis – “cell drinking” – </a:t>
          </a:r>
          <a:endParaRPr lang="en-US"/>
        </a:p>
      </dgm:t>
    </dgm:pt>
    <dgm:pt modelId="{8B41CE07-A0E4-41FD-A488-3CCB2F70FABF}" type="parTrans" cxnId="{A738D8DB-CE6D-4D6E-A701-843565120FA6}">
      <dgm:prSet/>
      <dgm:spPr/>
      <dgm:t>
        <a:bodyPr/>
        <a:lstStyle/>
        <a:p>
          <a:endParaRPr lang="en-US"/>
        </a:p>
      </dgm:t>
    </dgm:pt>
    <dgm:pt modelId="{91062D0C-046E-4B23-A8BD-F08A14D32F12}" type="sibTrans" cxnId="{A738D8DB-CE6D-4D6E-A701-843565120FA6}">
      <dgm:prSet/>
      <dgm:spPr/>
      <dgm:t>
        <a:bodyPr/>
        <a:lstStyle/>
        <a:p>
          <a:endParaRPr lang="en-US"/>
        </a:p>
      </dgm:t>
    </dgm:pt>
    <dgm:pt modelId="{F68163B6-C325-450D-BB35-EF8BC46C4652}">
      <dgm:prSet/>
      <dgm:spPr/>
      <dgm:t>
        <a:bodyPr/>
        <a:lstStyle/>
        <a:p>
          <a:r>
            <a:rPr lang="en-US" b="1"/>
            <a:t>Receptor-mediated endocytosis - </a:t>
          </a:r>
          <a:endParaRPr lang="en-US"/>
        </a:p>
      </dgm:t>
    </dgm:pt>
    <dgm:pt modelId="{6AA3DECA-9874-4092-A9AE-8622BDB3F927}" type="parTrans" cxnId="{56BCEFC6-DE4B-4BC1-8CF1-DDFB7ADE7BF1}">
      <dgm:prSet/>
      <dgm:spPr/>
      <dgm:t>
        <a:bodyPr/>
        <a:lstStyle/>
        <a:p>
          <a:endParaRPr lang="en-US"/>
        </a:p>
      </dgm:t>
    </dgm:pt>
    <dgm:pt modelId="{F3314F09-CC65-476F-83A0-C910DBBBAD96}" type="sibTrans" cxnId="{56BCEFC6-DE4B-4BC1-8CF1-DDFB7ADE7BF1}">
      <dgm:prSet/>
      <dgm:spPr/>
      <dgm:t>
        <a:bodyPr/>
        <a:lstStyle/>
        <a:p>
          <a:endParaRPr lang="en-US"/>
        </a:p>
      </dgm:t>
    </dgm:pt>
    <dgm:pt modelId="{0B21C10B-2D51-47DC-81C0-424947B6A841}" type="pres">
      <dgm:prSet presAssocID="{9F6EDBE1-1AEF-47EF-8914-B4D21398A1E1}" presName="root" presStyleCnt="0">
        <dgm:presLayoutVars>
          <dgm:dir/>
          <dgm:resizeHandles val="exact"/>
        </dgm:presLayoutVars>
      </dgm:prSet>
      <dgm:spPr/>
    </dgm:pt>
    <dgm:pt modelId="{765BABD5-8CF3-40ED-BE4D-37F21137EF39}" type="pres">
      <dgm:prSet presAssocID="{D186717B-3480-4344-AA5C-E9332ED9F6F0}" presName="compNode" presStyleCnt="0"/>
      <dgm:spPr/>
    </dgm:pt>
    <dgm:pt modelId="{ADD5BE1B-5ED5-4D24-8908-7BA3904A3C2A}" type="pres">
      <dgm:prSet presAssocID="{D186717B-3480-4344-AA5C-E9332ED9F6F0}" presName="bgRect" presStyleLbl="bgShp" presStyleIdx="0" presStyleCnt="3"/>
      <dgm:spPr/>
    </dgm:pt>
    <dgm:pt modelId="{0413AC6B-438C-4BAA-8B39-2415BE171073}" type="pres">
      <dgm:prSet presAssocID="{D186717B-3480-4344-AA5C-E9332ED9F6F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rries"/>
        </a:ext>
      </dgm:extLst>
    </dgm:pt>
    <dgm:pt modelId="{B70150DE-EB2B-4C46-93BC-A0789C577320}" type="pres">
      <dgm:prSet presAssocID="{D186717B-3480-4344-AA5C-E9332ED9F6F0}" presName="spaceRect" presStyleCnt="0"/>
      <dgm:spPr/>
    </dgm:pt>
    <dgm:pt modelId="{041036DC-CB46-4AF2-891C-51476D2F272C}" type="pres">
      <dgm:prSet presAssocID="{D186717B-3480-4344-AA5C-E9332ED9F6F0}" presName="parTx" presStyleLbl="revTx" presStyleIdx="0" presStyleCnt="3">
        <dgm:presLayoutVars>
          <dgm:chMax val="0"/>
          <dgm:chPref val="0"/>
        </dgm:presLayoutVars>
      </dgm:prSet>
      <dgm:spPr/>
    </dgm:pt>
    <dgm:pt modelId="{D181E02C-71B0-400D-B61A-CB74B319D63B}" type="pres">
      <dgm:prSet presAssocID="{3C0E5EB2-C9AB-470F-B322-00F7F452DF11}" presName="sibTrans" presStyleCnt="0"/>
      <dgm:spPr/>
    </dgm:pt>
    <dgm:pt modelId="{6BE1970E-8D2D-4EC8-BE15-D4D9E8C37E58}" type="pres">
      <dgm:prSet presAssocID="{2A1F6D05-3766-4F03-890B-924C93D70460}" presName="compNode" presStyleCnt="0"/>
      <dgm:spPr/>
    </dgm:pt>
    <dgm:pt modelId="{4E58716D-F35D-40E5-9401-0897FC0C97EE}" type="pres">
      <dgm:prSet presAssocID="{2A1F6D05-3766-4F03-890B-924C93D70460}" presName="bgRect" presStyleLbl="bgShp" presStyleIdx="1" presStyleCnt="3"/>
      <dgm:spPr/>
    </dgm:pt>
    <dgm:pt modelId="{49853DF0-E2BF-4662-BC8A-D55A52886616}" type="pres">
      <dgm:prSet presAssocID="{2A1F6D05-3766-4F03-890B-924C93D704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87C77D71-7647-4B7E-8778-462B46EC108D}" type="pres">
      <dgm:prSet presAssocID="{2A1F6D05-3766-4F03-890B-924C93D70460}" presName="spaceRect" presStyleCnt="0"/>
      <dgm:spPr/>
    </dgm:pt>
    <dgm:pt modelId="{E76D748D-0E15-4240-BFDB-F2209D9259F1}" type="pres">
      <dgm:prSet presAssocID="{2A1F6D05-3766-4F03-890B-924C93D70460}" presName="parTx" presStyleLbl="revTx" presStyleIdx="1" presStyleCnt="3">
        <dgm:presLayoutVars>
          <dgm:chMax val="0"/>
          <dgm:chPref val="0"/>
        </dgm:presLayoutVars>
      </dgm:prSet>
      <dgm:spPr/>
    </dgm:pt>
    <dgm:pt modelId="{4AA9043F-46A3-41FB-8377-935D51F52EF5}" type="pres">
      <dgm:prSet presAssocID="{91062D0C-046E-4B23-A8BD-F08A14D32F12}" presName="sibTrans" presStyleCnt="0"/>
      <dgm:spPr/>
    </dgm:pt>
    <dgm:pt modelId="{DF2CE0AB-0E28-48A5-A8F6-5CD49C344A30}" type="pres">
      <dgm:prSet presAssocID="{F68163B6-C325-450D-BB35-EF8BC46C4652}" presName="compNode" presStyleCnt="0"/>
      <dgm:spPr/>
    </dgm:pt>
    <dgm:pt modelId="{0F2F7B38-6DDB-4EAD-8AD3-1D4D9ED9F7F6}" type="pres">
      <dgm:prSet presAssocID="{F68163B6-C325-450D-BB35-EF8BC46C4652}" presName="bgRect" presStyleLbl="bgShp" presStyleIdx="2" presStyleCnt="3"/>
      <dgm:spPr/>
    </dgm:pt>
    <dgm:pt modelId="{78244E89-64E0-4A69-8D23-A2E3EB2A5F57}" type="pres">
      <dgm:prSet presAssocID="{F68163B6-C325-450D-BB35-EF8BC46C465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 Print"/>
        </a:ext>
      </dgm:extLst>
    </dgm:pt>
    <dgm:pt modelId="{E8D18510-3852-48E5-B123-181CE26A1C41}" type="pres">
      <dgm:prSet presAssocID="{F68163B6-C325-450D-BB35-EF8BC46C4652}" presName="spaceRect" presStyleCnt="0"/>
      <dgm:spPr/>
    </dgm:pt>
    <dgm:pt modelId="{D631B4D4-F42C-48C5-A6BA-4B17AA26C2ED}" type="pres">
      <dgm:prSet presAssocID="{F68163B6-C325-450D-BB35-EF8BC46C4652}" presName="parTx" presStyleLbl="revTx" presStyleIdx="2" presStyleCnt="3">
        <dgm:presLayoutVars>
          <dgm:chMax val="0"/>
          <dgm:chPref val="0"/>
        </dgm:presLayoutVars>
      </dgm:prSet>
      <dgm:spPr/>
    </dgm:pt>
  </dgm:ptLst>
  <dgm:cxnLst>
    <dgm:cxn modelId="{4BDE0801-338B-4D00-9A7A-94406BED10ED}" type="presOf" srcId="{9F6EDBE1-1AEF-47EF-8914-B4D21398A1E1}" destId="{0B21C10B-2D51-47DC-81C0-424947B6A841}" srcOrd="0" destOrd="0" presId="urn:microsoft.com/office/officeart/2018/2/layout/IconVerticalSolidList"/>
    <dgm:cxn modelId="{E8382359-6612-4124-B2BC-FFD00175BA2A}" type="presOf" srcId="{F68163B6-C325-450D-BB35-EF8BC46C4652}" destId="{D631B4D4-F42C-48C5-A6BA-4B17AA26C2ED}" srcOrd="0" destOrd="0" presId="urn:microsoft.com/office/officeart/2018/2/layout/IconVerticalSolidList"/>
    <dgm:cxn modelId="{89018C59-869B-41C8-9ADD-B888F26E4045}" type="presOf" srcId="{D186717B-3480-4344-AA5C-E9332ED9F6F0}" destId="{041036DC-CB46-4AF2-891C-51476D2F272C}" srcOrd="0" destOrd="0" presId="urn:microsoft.com/office/officeart/2018/2/layout/IconVerticalSolidList"/>
    <dgm:cxn modelId="{D1CB7D94-CC7E-40EA-99E4-62571DC09934}" srcId="{9F6EDBE1-1AEF-47EF-8914-B4D21398A1E1}" destId="{D186717B-3480-4344-AA5C-E9332ED9F6F0}" srcOrd="0" destOrd="0" parTransId="{711669EC-0BC6-442C-807B-BAC297A99613}" sibTransId="{3C0E5EB2-C9AB-470F-B322-00F7F452DF11}"/>
    <dgm:cxn modelId="{56BCEFC6-DE4B-4BC1-8CF1-DDFB7ADE7BF1}" srcId="{9F6EDBE1-1AEF-47EF-8914-B4D21398A1E1}" destId="{F68163B6-C325-450D-BB35-EF8BC46C4652}" srcOrd="2" destOrd="0" parTransId="{6AA3DECA-9874-4092-A9AE-8622BDB3F927}" sibTransId="{F3314F09-CC65-476F-83A0-C910DBBBAD96}"/>
    <dgm:cxn modelId="{A738D8DB-CE6D-4D6E-A701-843565120FA6}" srcId="{9F6EDBE1-1AEF-47EF-8914-B4D21398A1E1}" destId="{2A1F6D05-3766-4F03-890B-924C93D70460}" srcOrd="1" destOrd="0" parTransId="{8B41CE07-A0E4-41FD-A488-3CCB2F70FABF}" sibTransId="{91062D0C-046E-4B23-A8BD-F08A14D32F12}"/>
    <dgm:cxn modelId="{26E52BE5-F89D-4B31-BEDD-88E34A527D00}" type="presOf" srcId="{2A1F6D05-3766-4F03-890B-924C93D70460}" destId="{E76D748D-0E15-4240-BFDB-F2209D9259F1}" srcOrd="0" destOrd="0" presId="urn:microsoft.com/office/officeart/2018/2/layout/IconVerticalSolidList"/>
    <dgm:cxn modelId="{3A44593A-C1F3-474A-BB0E-4DE52DC3C0A1}" type="presParOf" srcId="{0B21C10B-2D51-47DC-81C0-424947B6A841}" destId="{765BABD5-8CF3-40ED-BE4D-37F21137EF39}" srcOrd="0" destOrd="0" presId="urn:microsoft.com/office/officeart/2018/2/layout/IconVerticalSolidList"/>
    <dgm:cxn modelId="{2E5DEB22-8439-4149-B9B5-375A0311A177}" type="presParOf" srcId="{765BABD5-8CF3-40ED-BE4D-37F21137EF39}" destId="{ADD5BE1B-5ED5-4D24-8908-7BA3904A3C2A}" srcOrd="0" destOrd="0" presId="urn:microsoft.com/office/officeart/2018/2/layout/IconVerticalSolidList"/>
    <dgm:cxn modelId="{27AD82A5-0574-4C6A-BE2A-A59D3AAD56E3}" type="presParOf" srcId="{765BABD5-8CF3-40ED-BE4D-37F21137EF39}" destId="{0413AC6B-438C-4BAA-8B39-2415BE171073}" srcOrd="1" destOrd="0" presId="urn:microsoft.com/office/officeart/2018/2/layout/IconVerticalSolidList"/>
    <dgm:cxn modelId="{F7B15D44-DFEC-482E-BF11-87F666137FA2}" type="presParOf" srcId="{765BABD5-8CF3-40ED-BE4D-37F21137EF39}" destId="{B70150DE-EB2B-4C46-93BC-A0789C577320}" srcOrd="2" destOrd="0" presId="urn:microsoft.com/office/officeart/2018/2/layout/IconVerticalSolidList"/>
    <dgm:cxn modelId="{152C99ED-160A-4560-836B-1C01FBDF2812}" type="presParOf" srcId="{765BABD5-8CF3-40ED-BE4D-37F21137EF39}" destId="{041036DC-CB46-4AF2-891C-51476D2F272C}" srcOrd="3" destOrd="0" presId="urn:microsoft.com/office/officeart/2018/2/layout/IconVerticalSolidList"/>
    <dgm:cxn modelId="{DA2536A5-5722-4B0A-980F-725789EACA84}" type="presParOf" srcId="{0B21C10B-2D51-47DC-81C0-424947B6A841}" destId="{D181E02C-71B0-400D-B61A-CB74B319D63B}" srcOrd="1" destOrd="0" presId="urn:microsoft.com/office/officeart/2018/2/layout/IconVerticalSolidList"/>
    <dgm:cxn modelId="{1F7B1C17-E5D4-4953-82CA-5D793C7B789B}" type="presParOf" srcId="{0B21C10B-2D51-47DC-81C0-424947B6A841}" destId="{6BE1970E-8D2D-4EC8-BE15-D4D9E8C37E58}" srcOrd="2" destOrd="0" presId="urn:microsoft.com/office/officeart/2018/2/layout/IconVerticalSolidList"/>
    <dgm:cxn modelId="{67AD3474-3655-4929-9101-C9D3C993BAA8}" type="presParOf" srcId="{6BE1970E-8D2D-4EC8-BE15-D4D9E8C37E58}" destId="{4E58716D-F35D-40E5-9401-0897FC0C97EE}" srcOrd="0" destOrd="0" presId="urn:microsoft.com/office/officeart/2018/2/layout/IconVerticalSolidList"/>
    <dgm:cxn modelId="{8DE4CDEC-6871-446C-A0A7-C5F44C0A495D}" type="presParOf" srcId="{6BE1970E-8D2D-4EC8-BE15-D4D9E8C37E58}" destId="{49853DF0-E2BF-4662-BC8A-D55A52886616}" srcOrd="1" destOrd="0" presId="urn:microsoft.com/office/officeart/2018/2/layout/IconVerticalSolidList"/>
    <dgm:cxn modelId="{9F6C5D56-9FA5-42B4-8A09-8CA6EC02CB5F}" type="presParOf" srcId="{6BE1970E-8D2D-4EC8-BE15-D4D9E8C37E58}" destId="{87C77D71-7647-4B7E-8778-462B46EC108D}" srcOrd="2" destOrd="0" presId="urn:microsoft.com/office/officeart/2018/2/layout/IconVerticalSolidList"/>
    <dgm:cxn modelId="{A39538EA-E13E-4CE4-B119-13F1021768C6}" type="presParOf" srcId="{6BE1970E-8D2D-4EC8-BE15-D4D9E8C37E58}" destId="{E76D748D-0E15-4240-BFDB-F2209D9259F1}" srcOrd="3" destOrd="0" presId="urn:microsoft.com/office/officeart/2018/2/layout/IconVerticalSolidList"/>
    <dgm:cxn modelId="{54DD43B0-81CE-43DB-9A4A-6876683FA2DA}" type="presParOf" srcId="{0B21C10B-2D51-47DC-81C0-424947B6A841}" destId="{4AA9043F-46A3-41FB-8377-935D51F52EF5}" srcOrd="3" destOrd="0" presId="urn:microsoft.com/office/officeart/2018/2/layout/IconVerticalSolidList"/>
    <dgm:cxn modelId="{D0AEC88C-C8CE-43DC-9B0A-91004FFB4BD3}" type="presParOf" srcId="{0B21C10B-2D51-47DC-81C0-424947B6A841}" destId="{DF2CE0AB-0E28-48A5-A8F6-5CD49C344A30}" srcOrd="4" destOrd="0" presId="urn:microsoft.com/office/officeart/2018/2/layout/IconVerticalSolidList"/>
    <dgm:cxn modelId="{A586E52E-825E-49C7-B8AD-06029F6ED4E5}" type="presParOf" srcId="{DF2CE0AB-0E28-48A5-A8F6-5CD49C344A30}" destId="{0F2F7B38-6DDB-4EAD-8AD3-1D4D9ED9F7F6}" srcOrd="0" destOrd="0" presId="urn:microsoft.com/office/officeart/2018/2/layout/IconVerticalSolidList"/>
    <dgm:cxn modelId="{1EA11218-E0ED-4D30-861A-91855E8349B1}" type="presParOf" srcId="{DF2CE0AB-0E28-48A5-A8F6-5CD49C344A30}" destId="{78244E89-64E0-4A69-8D23-A2E3EB2A5F57}" srcOrd="1" destOrd="0" presId="urn:microsoft.com/office/officeart/2018/2/layout/IconVerticalSolidList"/>
    <dgm:cxn modelId="{F9CAC8D0-FBA5-44B2-8CE8-198117309DA3}" type="presParOf" srcId="{DF2CE0AB-0E28-48A5-A8F6-5CD49C344A30}" destId="{E8D18510-3852-48E5-B123-181CE26A1C41}" srcOrd="2" destOrd="0" presId="urn:microsoft.com/office/officeart/2018/2/layout/IconVerticalSolidList"/>
    <dgm:cxn modelId="{5C67F2BB-450C-4BAB-AE9E-81EC134060E2}" type="presParOf" srcId="{DF2CE0AB-0E28-48A5-A8F6-5CD49C344A30}" destId="{D631B4D4-F42C-48C5-A6BA-4B17AA26C2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B4AFBB-1AE5-4745-99CA-51C718D441A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3EC6D3C-E23B-48BB-B5B8-F46406BDD049}">
      <dgm:prSet/>
      <dgm:spPr/>
      <dgm:t>
        <a:bodyPr/>
        <a:lstStyle/>
        <a:p>
          <a:r>
            <a:rPr lang="en-US"/>
            <a:t>4. </a:t>
          </a:r>
          <a:r>
            <a:rPr lang="en-US" b="1"/>
            <a:t>Assembly of cells into tissues. </a:t>
          </a:r>
          <a:endParaRPr lang="en-US"/>
        </a:p>
      </dgm:t>
    </dgm:pt>
    <dgm:pt modelId="{9897F00E-6221-4E70-BF5D-A3E81EE2A103}" type="parTrans" cxnId="{5EB4C4B1-3349-4932-844E-D23B6C460107}">
      <dgm:prSet/>
      <dgm:spPr/>
      <dgm:t>
        <a:bodyPr/>
        <a:lstStyle/>
        <a:p>
          <a:endParaRPr lang="en-US"/>
        </a:p>
      </dgm:t>
    </dgm:pt>
    <dgm:pt modelId="{9CA42E18-1464-416B-A5D7-36523F9E53BF}" type="sibTrans" cxnId="{5EB4C4B1-3349-4932-844E-D23B6C460107}">
      <dgm:prSet/>
      <dgm:spPr/>
      <dgm:t>
        <a:bodyPr/>
        <a:lstStyle/>
        <a:p>
          <a:endParaRPr lang="en-US"/>
        </a:p>
      </dgm:t>
    </dgm:pt>
    <dgm:pt modelId="{EBD3AC1F-5005-4CC0-B8C1-002964F20E17}">
      <dgm:prSet/>
      <dgm:spPr/>
      <dgm:t>
        <a:bodyPr/>
        <a:lstStyle/>
        <a:p>
          <a:r>
            <a:rPr lang="en-US"/>
            <a:t>Protein fibers of the cytoskeleton connect with protein fibers in the extracellular space, linking cells to one another and to supporting material outside the cells. </a:t>
          </a:r>
        </a:p>
      </dgm:t>
    </dgm:pt>
    <dgm:pt modelId="{DAE964B5-5A67-487F-9FF0-9A86093C1CC7}" type="parTrans" cxnId="{55DF3F99-AF97-47B9-8D2C-3EAD53E468D8}">
      <dgm:prSet/>
      <dgm:spPr/>
      <dgm:t>
        <a:bodyPr/>
        <a:lstStyle/>
        <a:p>
          <a:endParaRPr lang="en-US"/>
        </a:p>
      </dgm:t>
    </dgm:pt>
    <dgm:pt modelId="{1C3AE895-0128-4EDF-A12B-D1EE0780D85C}" type="sibTrans" cxnId="{55DF3F99-AF97-47B9-8D2C-3EAD53E468D8}">
      <dgm:prSet/>
      <dgm:spPr/>
      <dgm:t>
        <a:bodyPr/>
        <a:lstStyle/>
        <a:p>
          <a:endParaRPr lang="en-US"/>
        </a:p>
      </dgm:t>
    </dgm:pt>
    <dgm:pt modelId="{275F55A8-DB3E-4A85-928E-F3386E5B5A79}">
      <dgm:prSet/>
      <dgm:spPr/>
      <dgm:t>
        <a:bodyPr/>
        <a:lstStyle/>
        <a:p>
          <a:r>
            <a:rPr lang="en-US"/>
            <a:t>In addition to providing mechanical strength to the tissue, these linkages allow the transfer of information from one cell to another.</a:t>
          </a:r>
        </a:p>
      </dgm:t>
    </dgm:pt>
    <dgm:pt modelId="{29A5C766-3657-416E-BB42-0295161F680E}" type="parTrans" cxnId="{A47116DE-7BE8-4FEF-BA8A-5717690E5857}">
      <dgm:prSet/>
      <dgm:spPr/>
      <dgm:t>
        <a:bodyPr/>
        <a:lstStyle/>
        <a:p>
          <a:endParaRPr lang="en-US"/>
        </a:p>
      </dgm:t>
    </dgm:pt>
    <dgm:pt modelId="{7B057182-570C-494D-81A9-171471D1C814}" type="sibTrans" cxnId="{A47116DE-7BE8-4FEF-BA8A-5717690E5857}">
      <dgm:prSet/>
      <dgm:spPr/>
      <dgm:t>
        <a:bodyPr/>
        <a:lstStyle/>
        <a:p>
          <a:endParaRPr lang="en-US"/>
        </a:p>
      </dgm:t>
    </dgm:pt>
    <dgm:pt modelId="{2E370011-01F1-45C6-8274-F19A5B237827}" type="pres">
      <dgm:prSet presAssocID="{BEB4AFBB-1AE5-4745-99CA-51C718D441AB}" presName="root" presStyleCnt="0">
        <dgm:presLayoutVars>
          <dgm:dir/>
          <dgm:resizeHandles val="exact"/>
        </dgm:presLayoutVars>
      </dgm:prSet>
      <dgm:spPr/>
    </dgm:pt>
    <dgm:pt modelId="{1AC3D37E-240B-4118-91EC-1E3154AE6F7B}" type="pres">
      <dgm:prSet presAssocID="{53EC6D3C-E23B-48BB-B5B8-F46406BDD049}" presName="compNode" presStyleCnt="0"/>
      <dgm:spPr/>
    </dgm:pt>
    <dgm:pt modelId="{777EEDC9-2C90-4688-82E6-8092B38C664A}" type="pres">
      <dgm:prSet presAssocID="{53EC6D3C-E23B-48BB-B5B8-F46406BDD049}" presName="bgRect" presStyleLbl="bgShp" presStyleIdx="0" presStyleCnt="3"/>
      <dgm:spPr/>
    </dgm:pt>
    <dgm:pt modelId="{50D6834E-F0DB-4180-9F17-F15D88267B4C}" type="pres">
      <dgm:prSet presAssocID="{53EC6D3C-E23B-48BB-B5B8-F46406BDD04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401CD654-F312-4A04-8BE4-4B1BAB81479B}" type="pres">
      <dgm:prSet presAssocID="{53EC6D3C-E23B-48BB-B5B8-F46406BDD049}" presName="spaceRect" presStyleCnt="0"/>
      <dgm:spPr/>
    </dgm:pt>
    <dgm:pt modelId="{92E64ABC-2AA0-452B-8484-9385BC36C937}" type="pres">
      <dgm:prSet presAssocID="{53EC6D3C-E23B-48BB-B5B8-F46406BDD049}" presName="parTx" presStyleLbl="revTx" presStyleIdx="0" presStyleCnt="3">
        <dgm:presLayoutVars>
          <dgm:chMax val="0"/>
          <dgm:chPref val="0"/>
        </dgm:presLayoutVars>
      </dgm:prSet>
      <dgm:spPr/>
    </dgm:pt>
    <dgm:pt modelId="{4959DF8D-C532-4E45-9DC8-6692F87E1913}" type="pres">
      <dgm:prSet presAssocID="{9CA42E18-1464-416B-A5D7-36523F9E53BF}" presName="sibTrans" presStyleCnt="0"/>
      <dgm:spPr/>
    </dgm:pt>
    <dgm:pt modelId="{E902592D-6489-497A-97C8-4331A8E92181}" type="pres">
      <dgm:prSet presAssocID="{EBD3AC1F-5005-4CC0-B8C1-002964F20E17}" presName="compNode" presStyleCnt="0"/>
      <dgm:spPr/>
    </dgm:pt>
    <dgm:pt modelId="{B32A5769-D5F5-4B19-980B-66393A067CDA}" type="pres">
      <dgm:prSet presAssocID="{EBD3AC1F-5005-4CC0-B8C1-002964F20E17}" presName="bgRect" presStyleLbl="bgShp" presStyleIdx="1" presStyleCnt="3"/>
      <dgm:spPr/>
    </dgm:pt>
    <dgm:pt modelId="{6A11117B-AFCD-484B-B523-969AD050B7AA}" type="pres">
      <dgm:prSet presAssocID="{EBD3AC1F-5005-4CC0-B8C1-002964F20E1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5505F8DC-FA21-4E23-9320-406C36FA4722}" type="pres">
      <dgm:prSet presAssocID="{EBD3AC1F-5005-4CC0-B8C1-002964F20E17}" presName="spaceRect" presStyleCnt="0"/>
      <dgm:spPr/>
    </dgm:pt>
    <dgm:pt modelId="{FBC65795-8C51-4186-8569-97F988BEE080}" type="pres">
      <dgm:prSet presAssocID="{EBD3AC1F-5005-4CC0-B8C1-002964F20E17}" presName="parTx" presStyleLbl="revTx" presStyleIdx="1" presStyleCnt="3">
        <dgm:presLayoutVars>
          <dgm:chMax val="0"/>
          <dgm:chPref val="0"/>
        </dgm:presLayoutVars>
      </dgm:prSet>
      <dgm:spPr/>
    </dgm:pt>
    <dgm:pt modelId="{89CBDF89-E877-4A9B-95D9-C3537CB21C4F}" type="pres">
      <dgm:prSet presAssocID="{1C3AE895-0128-4EDF-A12B-D1EE0780D85C}" presName="sibTrans" presStyleCnt="0"/>
      <dgm:spPr/>
    </dgm:pt>
    <dgm:pt modelId="{F7EBC194-F090-4DDF-937E-105D8FC72812}" type="pres">
      <dgm:prSet presAssocID="{275F55A8-DB3E-4A85-928E-F3386E5B5A79}" presName="compNode" presStyleCnt="0"/>
      <dgm:spPr/>
    </dgm:pt>
    <dgm:pt modelId="{1BE64C86-6B93-4F5A-96D6-2397D84377C5}" type="pres">
      <dgm:prSet presAssocID="{275F55A8-DB3E-4A85-928E-F3386E5B5A79}" presName="bgRect" presStyleLbl="bgShp" presStyleIdx="2" presStyleCnt="3"/>
      <dgm:spPr/>
    </dgm:pt>
    <dgm:pt modelId="{6C37CD56-FD49-4083-91A7-9F615FEC2640}" type="pres">
      <dgm:prSet presAssocID="{275F55A8-DB3E-4A85-928E-F3386E5B5A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67BEC363-8CE6-435C-8817-3725B64C11BF}" type="pres">
      <dgm:prSet presAssocID="{275F55A8-DB3E-4A85-928E-F3386E5B5A79}" presName="spaceRect" presStyleCnt="0"/>
      <dgm:spPr/>
    </dgm:pt>
    <dgm:pt modelId="{E1D8148E-6B94-4F82-9D5E-BC8AEBCF734B}" type="pres">
      <dgm:prSet presAssocID="{275F55A8-DB3E-4A85-928E-F3386E5B5A79}" presName="parTx" presStyleLbl="revTx" presStyleIdx="2" presStyleCnt="3">
        <dgm:presLayoutVars>
          <dgm:chMax val="0"/>
          <dgm:chPref val="0"/>
        </dgm:presLayoutVars>
      </dgm:prSet>
      <dgm:spPr/>
    </dgm:pt>
  </dgm:ptLst>
  <dgm:cxnLst>
    <dgm:cxn modelId="{DCBF8D41-F97E-4ED9-8908-A5D2B39E9EA3}" type="presOf" srcId="{53EC6D3C-E23B-48BB-B5B8-F46406BDD049}" destId="{92E64ABC-2AA0-452B-8484-9385BC36C937}" srcOrd="0" destOrd="0" presId="urn:microsoft.com/office/officeart/2018/2/layout/IconVerticalSolidList"/>
    <dgm:cxn modelId="{4A8EBA46-1BE7-4F47-837F-DF77D9250509}" type="presOf" srcId="{BEB4AFBB-1AE5-4745-99CA-51C718D441AB}" destId="{2E370011-01F1-45C6-8274-F19A5B237827}" srcOrd="0" destOrd="0" presId="urn:microsoft.com/office/officeart/2018/2/layout/IconVerticalSolidList"/>
    <dgm:cxn modelId="{55DF3F99-AF97-47B9-8D2C-3EAD53E468D8}" srcId="{BEB4AFBB-1AE5-4745-99CA-51C718D441AB}" destId="{EBD3AC1F-5005-4CC0-B8C1-002964F20E17}" srcOrd="1" destOrd="0" parTransId="{DAE964B5-5A67-487F-9FF0-9A86093C1CC7}" sibTransId="{1C3AE895-0128-4EDF-A12B-D1EE0780D85C}"/>
    <dgm:cxn modelId="{5EB4C4B1-3349-4932-844E-D23B6C460107}" srcId="{BEB4AFBB-1AE5-4745-99CA-51C718D441AB}" destId="{53EC6D3C-E23B-48BB-B5B8-F46406BDD049}" srcOrd="0" destOrd="0" parTransId="{9897F00E-6221-4E70-BF5D-A3E81EE2A103}" sibTransId="{9CA42E18-1464-416B-A5D7-36523F9E53BF}"/>
    <dgm:cxn modelId="{BDE5EBCC-6234-4BFE-9B88-F4EC1C5BD487}" type="presOf" srcId="{EBD3AC1F-5005-4CC0-B8C1-002964F20E17}" destId="{FBC65795-8C51-4186-8569-97F988BEE080}" srcOrd="0" destOrd="0" presId="urn:microsoft.com/office/officeart/2018/2/layout/IconVerticalSolidList"/>
    <dgm:cxn modelId="{A47116DE-7BE8-4FEF-BA8A-5717690E5857}" srcId="{BEB4AFBB-1AE5-4745-99CA-51C718D441AB}" destId="{275F55A8-DB3E-4A85-928E-F3386E5B5A79}" srcOrd="2" destOrd="0" parTransId="{29A5C766-3657-416E-BB42-0295161F680E}" sibTransId="{7B057182-570C-494D-81A9-171471D1C814}"/>
    <dgm:cxn modelId="{666883E1-3F6E-4EE6-A9F3-E3AA426EC76B}" type="presOf" srcId="{275F55A8-DB3E-4A85-928E-F3386E5B5A79}" destId="{E1D8148E-6B94-4F82-9D5E-BC8AEBCF734B}" srcOrd="0" destOrd="0" presId="urn:microsoft.com/office/officeart/2018/2/layout/IconVerticalSolidList"/>
    <dgm:cxn modelId="{9615F394-140D-4A95-AD4A-6828A204CA1B}" type="presParOf" srcId="{2E370011-01F1-45C6-8274-F19A5B237827}" destId="{1AC3D37E-240B-4118-91EC-1E3154AE6F7B}" srcOrd="0" destOrd="0" presId="urn:microsoft.com/office/officeart/2018/2/layout/IconVerticalSolidList"/>
    <dgm:cxn modelId="{7C1907D6-25A2-46B0-B877-21E5E880CCF2}" type="presParOf" srcId="{1AC3D37E-240B-4118-91EC-1E3154AE6F7B}" destId="{777EEDC9-2C90-4688-82E6-8092B38C664A}" srcOrd="0" destOrd="0" presId="urn:microsoft.com/office/officeart/2018/2/layout/IconVerticalSolidList"/>
    <dgm:cxn modelId="{BAD61B43-54CB-4008-A7D2-2E5B4BE6F27A}" type="presParOf" srcId="{1AC3D37E-240B-4118-91EC-1E3154AE6F7B}" destId="{50D6834E-F0DB-4180-9F17-F15D88267B4C}" srcOrd="1" destOrd="0" presId="urn:microsoft.com/office/officeart/2018/2/layout/IconVerticalSolidList"/>
    <dgm:cxn modelId="{9CD9788F-5BE3-4ABA-A3F8-E36410471005}" type="presParOf" srcId="{1AC3D37E-240B-4118-91EC-1E3154AE6F7B}" destId="{401CD654-F312-4A04-8BE4-4B1BAB81479B}" srcOrd="2" destOrd="0" presId="urn:microsoft.com/office/officeart/2018/2/layout/IconVerticalSolidList"/>
    <dgm:cxn modelId="{8EAC6F55-8CEC-46B1-A052-64D4BE85B60D}" type="presParOf" srcId="{1AC3D37E-240B-4118-91EC-1E3154AE6F7B}" destId="{92E64ABC-2AA0-452B-8484-9385BC36C937}" srcOrd="3" destOrd="0" presId="urn:microsoft.com/office/officeart/2018/2/layout/IconVerticalSolidList"/>
    <dgm:cxn modelId="{602C0C2B-EBF4-412D-A672-BD681B151F8A}" type="presParOf" srcId="{2E370011-01F1-45C6-8274-F19A5B237827}" destId="{4959DF8D-C532-4E45-9DC8-6692F87E1913}" srcOrd="1" destOrd="0" presId="urn:microsoft.com/office/officeart/2018/2/layout/IconVerticalSolidList"/>
    <dgm:cxn modelId="{2CD5DED6-79E9-48D8-BF12-73588113BA9D}" type="presParOf" srcId="{2E370011-01F1-45C6-8274-F19A5B237827}" destId="{E902592D-6489-497A-97C8-4331A8E92181}" srcOrd="2" destOrd="0" presId="urn:microsoft.com/office/officeart/2018/2/layout/IconVerticalSolidList"/>
    <dgm:cxn modelId="{3F463A74-CAFB-474D-BE39-56F69DCE2EAA}" type="presParOf" srcId="{E902592D-6489-497A-97C8-4331A8E92181}" destId="{B32A5769-D5F5-4B19-980B-66393A067CDA}" srcOrd="0" destOrd="0" presId="urn:microsoft.com/office/officeart/2018/2/layout/IconVerticalSolidList"/>
    <dgm:cxn modelId="{9B94715A-F594-44AE-ADC0-25B088A61889}" type="presParOf" srcId="{E902592D-6489-497A-97C8-4331A8E92181}" destId="{6A11117B-AFCD-484B-B523-969AD050B7AA}" srcOrd="1" destOrd="0" presId="urn:microsoft.com/office/officeart/2018/2/layout/IconVerticalSolidList"/>
    <dgm:cxn modelId="{C7C38A59-0FC4-4C5E-B4AA-83AC45584894}" type="presParOf" srcId="{E902592D-6489-497A-97C8-4331A8E92181}" destId="{5505F8DC-FA21-4E23-9320-406C36FA4722}" srcOrd="2" destOrd="0" presId="urn:microsoft.com/office/officeart/2018/2/layout/IconVerticalSolidList"/>
    <dgm:cxn modelId="{77613331-A1BF-4D99-A2E2-5E63ACFF2F1C}" type="presParOf" srcId="{E902592D-6489-497A-97C8-4331A8E92181}" destId="{FBC65795-8C51-4186-8569-97F988BEE080}" srcOrd="3" destOrd="0" presId="urn:microsoft.com/office/officeart/2018/2/layout/IconVerticalSolidList"/>
    <dgm:cxn modelId="{21EA947E-6792-4497-9745-3252E39B7530}" type="presParOf" srcId="{2E370011-01F1-45C6-8274-F19A5B237827}" destId="{89CBDF89-E877-4A9B-95D9-C3537CB21C4F}" srcOrd="3" destOrd="0" presId="urn:microsoft.com/office/officeart/2018/2/layout/IconVerticalSolidList"/>
    <dgm:cxn modelId="{362BC776-1F06-4D0A-8081-9E64F18D2BE4}" type="presParOf" srcId="{2E370011-01F1-45C6-8274-F19A5B237827}" destId="{F7EBC194-F090-4DDF-937E-105D8FC72812}" srcOrd="4" destOrd="0" presId="urn:microsoft.com/office/officeart/2018/2/layout/IconVerticalSolidList"/>
    <dgm:cxn modelId="{6BEE746C-16A4-47A3-B546-C3A352B5D26B}" type="presParOf" srcId="{F7EBC194-F090-4DDF-937E-105D8FC72812}" destId="{1BE64C86-6B93-4F5A-96D6-2397D84377C5}" srcOrd="0" destOrd="0" presId="urn:microsoft.com/office/officeart/2018/2/layout/IconVerticalSolidList"/>
    <dgm:cxn modelId="{BDC60B23-925B-4D98-9A0A-7AF304223914}" type="presParOf" srcId="{F7EBC194-F090-4DDF-937E-105D8FC72812}" destId="{6C37CD56-FD49-4083-91A7-9F615FEC2640}" srcOrd="1" destOrd="0" presId="urn:microsoft.com/office/officeart/2018/2/layout/IconVerticalSolidList"/>
    <dgm:cxn modelId="{D57B6091-FFDC-4C8D-B32C-4BFF7168510D}" type="presParOf" srcId="{F7EBC194-F090-4DDF-937E-105D8FC72812}" destId="{67BEC363-8CE6-435C-8817-3725B64C11BF}" srcOrd="2" destOrd="0" presId="urn:microsoft.com/office/officeart/2018/2/layout/IconVerticalSolidList"/>
    <dgm:cxn modelId="{FD3F40D3-9FD5-4991-A870-D57B5E253FCC}" type="presParOf" srcId="{F7EBC194-F090-4DDF-937E-105D8FC72812}" destId="{E1D8148E-6B94-4F82-9D5E-BC8AEBCF734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05458D-0373-427C-B05B-5E01D1909AF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E410A39-9D42-4B21-AD81-EFF92A960782}">
      <dgm:prSet/>
      <dgm:spPr/>
      <dgm:t>
        <a:bodyPr/>
        <a:lstStyle/>
        <a:p>
          <a:r>
            <a:rPr lang="en-US"/>
            <a:t>5. </a:t>
          </a:r>
          <a:r>
            <a:rPr lang="en-US" b="1"/>
            <a:t>Movement. </a:t>
          </a:r>
          <a:endParaRPr lang="en-US"/>
        </a:p>
      </dgm:t>
    </dgm:pt>
    <dgm:pt modelId="{1FE629FA-FB31-4DD8-BEDC-61F04618EA5F}" type="parTrans" cxnId="{E0AC3AF7-0076-4DEA-B188-A6057A4473EF}">
      <dgm:prSet/>
      <dgm:spPr/>
      <dgm:t>
        <a:bodyPr/>
        <a:lstStyle/>
        <a:p>
          <a:endParaRPr lang="en-US"/>
        </a:p>
      </dgm:t>
    </dgm:pt>
    <dgm:pt modelId="{C9ED37BF-7B04-4C7A-ABA2-951B052217A4}" type="sibTrans" cxnId="{E0AC3AF7-0076-4DEA-B188-A6057A4473EF}">
      <dgm:prSet/>
      <dgm:spPr/>
      <dgm:t>
        <a:bodyPr/>
        <a:lstStyle/>
        <a:p>
          <a:endParaRPr lang="en-US"/>
        </a:p>
      </dgm:t>
    </dgm:pt>
    <dgm:pt modelId="{D3AA0F31-DFCE-4C01-A111-1F088A1F8618}">
      <dgm:prSet/>
      <dgm:spPr/>
      <dgm:t>
        <a:bodyPr/>
        <a:lstStyle/>
        <a:p>
          <a:r>
            <a:rPr lang="en-US"/>
            <a:t>The cytoskeleton helps cells move. </a:t>
          </a:r>
        </a:p>
      </dgm:t>
    </dgm:pt>
    <dgm:pt modelId="{829B5AEF-1313-41D5-82DF-1C242CA2B409}" type="parTrans" cxnId="{FB651A2D-8784-450A-9696-121BEA161B87}">
      <dgm:prSet/>
      <dgm:spPr/>
      <dgm:t>
        <a:bodyPr/>
        <a:lstStyle/>
        <a:p>
          <a:endParaRPr lang="en-US"/>
        </a:p>
      </dgm:t>
    </dgm:pt>
    <dgm:pt modelId="{2CCDD852-3F58-493F-B52F-AC2038154CD8}" type="sibTrans" cxnId="{FB651A2D-8784-450A-9696-121BEA161B87}">
      <dgm:prSet/>
      <dgm:spPr/>
      <dgm:t>
        <a:bodyPr/>
        <a:lstStyle/>
        <a:p>
          <a:endParaRPr lang="en-US"/>
        </a:p>
      </dgm:t>
    </dgm:pt>
    <dgm:pt modelId="{56CEAFE3-ACAD-48C1-AE9E-8A9199E1455D}">
      <dgm:prSet/>
      <dgm:spPr/>
      <dgm:t>
        <a:bodyPr/>
        <a:lstStyle/>
        <a:p>
          <a:r>
            <a:rPr lang="en-US"/>
            <a:t>Cilia and flagella on the cell membrane are able to move because of their microtubule cytoskeleton. </a:t>
          </a:r>
        </a:p>
      </dgm:t>
    </dgm:pt>
    <dgm:pt modelId="{33A5D3E6-357A-4B7C-9013-95D799BC9E5C}" type="parTrans" cxnId="{BBC91120-A171-401B-B0C3-B939C0CCF6E7}">
      <dgm:prSet/>
      <dgm:spPr/>
      <dgm:t>
        <a:bodyPr/>
        <a:lstStyle/>
        <a:p>
          <a:endParaRPr lang="en-US"/>
        </a:p>
      </dgm:t>
    </dgm:pt>
    <dgm:pt modelId="{89F3DD0D-3D04-44DD-8320-FDF9AAFC0877}" type="sibTrans" cxnId="{BBC91120-A171-401B-B0C3-B939C0CCF6E7}">
      <dgm:prSet/>
      <dgm:spPr/>
      <dgm:t>
        <a:bodyPr/>
        <a:lstStyle/>
        <a:p>
          <a:endParaRPr lang="en-US"/>
        </a:p>
      </dgm:t>
    </dgm:pt>
    <dgm:pt modelId="{CB149F05-2829-4B68-B51D-34F6E5ED3BCF}">
      <dgm:prSet/>
      <dgm:spPr/>
      <dgm:t>
        <a:bodyPr/>
        <a:lstStyle/>
        <a:p>
          <a:r>
            <a:rPr lang="en-US"/>
            <a:t>Special motor proteins facilitate movement and intracellular transport by using energy from ATP to slide or step along cytoskeletal fibers.</a:t>
          </a:r>
        </a:p>
      </dgm:t>
    </dgm:pt>
    <dgm:pt modelId="{0041A574-B9AE-4D25-AB57-DEC98FCC0D39}" type="parTrans" cxnId="{878ACCE4-3BBF-4D33-A3AA-DDC4185EDDEF}">
      <dgm:prSet/>
      <dgm:spPr/>
      <dgm:t>
        <a:bodyPr/>
        <a:lstStyle/>
        <a:p>
          <a:endParaRPr lang="en-US"/>
        </a:p>
      </dgm:t>
    </dgm:pt>
    <dgm:pt modelId="{AD38105F-98DC-4E44-AB4C-05C954080D4C}" type="sibTrans" cxnId="{878ACCE4-3BBF-4D33-A3AA-DDC4185EDDEF}">
      <dgm:prSet/>
      <dgm:spPr/>
      <dgm:t>
        <a:bodyPr/>
        <a:lstStyle/>
        <a:p>
          <a:endParaRPr lang="en-US"/>
        </a:p>
      </dgm:t>
    </dgm:pt>
    <dgm:pt modelId="{BDF1E788-68B3-49B9-AD53-0211764B00F8}" type="pres">
      <dgm:prSet presAssocID="{0E05458D-0373-427C-B05B-5E01D1909AF0}" presName="root" presStyleCnt="0">
        <dgm:presLayoutVars>
          <dgm:dir/>
          <dgm:resizeHandles val="exact"/>
        </dgm:presLayoutVars>
      </dgm:prSet>
      <dgm:spPr/>
    </dgm:pt>
    <dgm:pt modelId="{E6174C21-C202-4FB9-A648-E7FDA7F4A517}" type="pres">
      <dgm:prSet presAssocID="{3E410A39-9D42-4B21-AD81-EFF92A960782}" presName="compNode" presStyleCnt="0"/>
      <dgm:spPr/>
    </dgm:pt>
    <dgm:pt modelId="{496897E1-9275-4D97-9C6B-E766609B2BB2}" type="pres">
      <dgm:prSet presAssocID="{3E410A39-9D42-4B21-AD81-EFF92A960782}" presName="bgRect" presStyleLbl="bgShp" presStyleIdx="0" presStyleCnt="4"/>
      <dgm:spPr/>
    </dgm:pt>
    <dgm:pt modelId="{8BE7EE69-6745-4ED0-AA49-5547BF7DC44F}" type="pres">
      <dgm:prSet presAssocID="{3E410A39-9D42-4B21-AD81-EFF92A96078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vron Arrows"/>
        </a:ext>
      </dgm:extLst>
    </dgm:pt>
    <dgm:pt modelId="{1836CA21-51F3-4470-9DDD-98FCFB7FCF7F}" type="pres">
      <dgm:prSet presAssocID="{3E410A39-9D42-4B21-AD81-EFF92A960782}" presName="spaceRect" presStyleCnt="0"/>
      <dgm:spPr/>
    </dgm:pt>
    <dgm:pt modelId="{966F4D2A-EF8D-45AF-BC65-11D8EEC839ED}" type="pres">
      <dgm:prSet presAssocID="{3E410A39-9D42-4B21-AD81-EFF92A960782}" presName="parTx" presStyleLbl="revTx" presStyleIdx="0" presStyleCnt="4">
        <dgm:presLayoutVars>
          <dgm:chMax val="0"/>
          <dgm:chPref val="0"/>
        </dgm:presLayoutVars>
      </dgm:prSet>
      <dgm:spPr/>
    </dgm:pt>
    <dgm:pt modelId="{9DF49CD3-B41B-4540-A7C0-0E5A2FDC5F44}" type="pres">
      <dgm:prSet presAssocID="{C9ED37BF-7B04-4C7A-ABA2-951B052217A4}" presName="sibTrans" presStyleCnt="0"/>
      <dgm:spPr/>
    </dgm:pt>
    <dgm:pt modelId="{78EEF643-72CF-4969-8CD6-51D6F8786295}" type="pres">
      <dgm:prSet presAssocID="{D3AA0F31-DFCE-4C01-A111-1F088A1F8618}" presName="compNode" presStyleCnt="0"/>
      <dgm:spPr/>
    </dgm:pt>
    <dgm:pt modelId="{2401FE36-F9F5-4B3A-A498-D0650A194520}" type="pres">
      <dgm:prSet presAssocID="{D3AA0F31-DFCE-4C01-A111-1F088A1F8618}" presName="bgRect" presStyleLbl="bgShp" presStyleIdx="1" presStyleCnt="4"/>
      <dgm:spPr/>
    </dgm:pt>
    <dgm:pt modelId="{61EE35BC-1047-48B5-8752-31DCB860AF07}" type="pres">
      <dgm:prSet presAssocID="{D3AA0F31-DFCE-4C01-A111-1F088A1F86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A4D28073-5F5A-4CEB-9132-C00E272C695D}" type="pres">
      <dgm:prSet presAssocID="{D3AA0F31-DFCE-4C01-A111-1F088A1F8618}" presName="spaceRect" presStyleCnt="0"/>
      <dgm:spPr/>
    </dgm:pt>
    <dgm:pt modelId="{B886F492-6715-4E5B-B3ED-87B652A81072}" type="pres">
      <dgm:prSet presAssocID="{D3AA0F31-DFCE-4C01-A111-1F088A1F8618}" presName="parTx" presStyleLbl="revTx" presStyleIdx="1" presStyleCnt="4">
        <dgm:presLayoutVars>
          <dgm:chMax val="0"/>
          <dgm:chPref val="0"/>
        </dgm:presLayoutVars>
      </dgm:prSet>
      <dgm:spPr/>
    </dgm:pt>
    <dgm:pt modelId="{54499595-1825-4CDE-9C4F-7E1EAE284AE3}" type="pres">
      <dgm:prSet presAssocID="{2CCDD852-3F58-493F-B52F-AC2038154CD8}" presName="sibTrans" presStyleCnt="0"/>
      <dgm:spPr/>
    </dgm:pt>
    <dgm:pt modelId="{AF971BE2-BE8A-429F-864D-3CC17EE50FDA}" type="pres">
      <dgm:prSet presAssocID="{56CEAFE3-ACAD-48C1-AE9E-8A9199E1455D}" presName="compNode" presStyleCnt="0"/>
      <dgm:spPr/>
    </dgm:pt>
    <dgm:pt modelId="{52464738-9AC0-448C-9C17-E29B4A0B8BD6}" type="pres">
      <dgm:prSet presAssocID="{56CEAFE3-ACAD-48C1-AE9E-8A9199E1455D}" presName="bgRect" presStyleLbl="bgShp" presStyleIdx="2" presStyleCnt="4"/>
      <dgm:spPr/>
    </dgm:pt>
    <dgm:pt modelId="{C56D6ECD-95CB-4EF1-9C09-26EB064710CB}" type="pres">
      <dgm:prSet presAssocID="{56CEAFE3-ACAD-48C1-AE9E-8A9199E1455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terpillar"/>
        </a:ext>
      </dgm:extLst>
    </dgm:pt>
    <dgm:pt modelId="{F828ADD4-70EE-4D6C-93A2-96044559C1CF}" type="pres">
      <dgm:prSet presAssocID="{56CEAFE3-ACAD-48C1-AE9E-8A9199E1455D}" presName="spaceRect" presStyleCnt="0"/>
      <dgm:spPr/>
    </dgm:pt>
    <dgm:pt modelId="{D678699A-0F2C-43E9-8950-A1470725EA52}" type="pres">
      <dgm:prSet presAssocID="{56CEAFE3-ACAD-48C1-AE9E-8A9199E1455D}" presName="parTx" presStyleLbl="revTx" presStyleIdx="2" presStyleCnt="4">
        <dgm:presLayoutVars>
          <dgm:chMax val="0"/>
          <dgm:chPref val="0"/>
        </dgm:presLayoutVars>
      </dgm:prSet>
      <dgm:spPr/>
    </dgm:pt>
    <dgm:pt modelId="{57F7617F-CCC2-41C5-B4F6-009E05BB0724}" type="pres">
      <dgm:prSet presAssocID="{89F3DD0D-3D04-44DD-8320-FDF9AAFC0877}" presName="sibTrans" presStyleCnt="0"/>
      <dgm:spPr/>
    </dgm:pt>
    <dgm:pt modelId="{7656C838-6F93-42FB-9125-15F1480BF215}" type="pres">
      <dgm:prSet presAssocID="{CB149F05-2829-4B68-B51D-34F6E5ED3BCF}" presName="compNode" presStyleCnt="0"/>
      <dgm:spPr/>
    </dgm:pt>
    <dgm:pt modelId="{A266E30B-D9D7-477A-BE33-1C88211FB2EB}" type="pres">
      <dgm:prSet presAssocID="{CB149F05-2829-4B68-B51D-34F6E5ED3BCF}" presName="bgRect" presStyleLbl="bgShp" presStyleIdx="3" presStyleCnt="4"/>
      <dgm:spPr/>
    </dgm:pt>
    <dgm:pt modelId="{8005E964-F896-4914-9A82-5D7C6EA66510}" type="pres">
      <dgm:prSet presAssocID="{CB149F05-2829-4B68-B51D-34F6E5ED3BC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ke"/>
        </a:ext>
      </dgm:extLst>
    </dgm:pt>
    <dgm:pt modelId="{1612A208-9CF5-41E6-B065-01F740DE8A35}" type="pres">
      <dgm:prSet presAssocID="{CB149F05-2829-4B68-B51D-34F6E5ED3BCF}" presName="spaceRect" presStyleCnt="0"/>
      <dgm:spPr/>
    </dgm:pt>
    <dgm:pt modelId="{5E774425-658B-4917-B439-DA1A7A8E31C9}" type="pres">
      <dgm:prSet presAssocID="{CB149F05-2829-4B68-B51D-34F6E5ED3BCF}" presName="parTx" presStyleLbl="revTx" presStyleIdx="3" presStyleCnt="4">
        <dgm:presLayoutVars>
          <dgm:chMax val="0"/>
          <dgm:chPref val="0"/>
        </dgm:presLayoutVars>
      </dgm:prSet>
      <dgm:spPr/>
    </dgm:pt>
  </dgm:ptLst>
  <dgm:cxnLst>
    <dgm:cxn modelId="{60323F19-1C85-4C11-8EC7-9EB03F7B548D}" type="presOf" srcId="{CB149F05-2829-4B68-B51D-34F6E5ED3BCF}" destId="{5E774425-658B-4917-B439-DA1A7A8E31C9}" srcOrd="0" destOrd="0" presId="urn:microsoft.com/office/officeart/2018/2/layout/IconVerticalSolidList"/>
    <dgm:cxn modelId="{BBC91120-A171-401B-B0C3-B939C0CCF6E7}" srcId="{0E05458D-0373-427C-B05B-5E01D1909AF0}" destId="{56CEAFE3-ACAD-48C1-AE9E-8A9199E1455D}" srcOrd="2" destOrd="0" parTransId="{33A5D3E6-357A-4B7C-9013-95D799BC9E5C}" sibTransId="{89F3DD0D-3D04-44DD-8320-FDF9AAFC0877}"/>
    <dgm:cxn modelId="{ABDCFB27-13E6-4BE8-A60C-169819A887AE}" type="presOf" srcId="{D3AA0F31-DFCE-4C01-A111-1F088A1F8618}" destId="{B886F492-6715-4E5B-B3ED-87B652A81072}" srcOrd="0" destOrd="0" presId="urn:microsoft.com/office/officeart/2018/2/layout/IconVerticalSolidList"/>
    <dgm:cxn modelId="{FB651A2D-8784-450A-9696-121BEA161B87}" srcId="{0E05458D-0373-427C-B05B-5E01D1909AF0}" destId="{D3AA0F31-DFCE-4C01-A111-1F088A1F8618}" srcOrd="1" destOrd="0" parTransId="{829B5AEF-1313-41D5-82DF-1C242CA2B409}" sibTransId="{2CCDD852-3F58-493F-B52F-AC2038154CD8}"/>
    <dgm:cxn modelId="{75EE7486-AA5F-4637-BCEA-E33574DE1C9E}" type="presOf" srcId="{0E05458D-0373-427C-B05B-5E01D1909AF0}" destId="{BDF1E788-68B3-49B9-AD53-0211764B00F8}" srcOrd="0" destOrd="0" presId="urn:microsoft.com/office/officeart/2018/2/layout/IconVerticalSolidList"/>
    <dgm:cxn modelId="{8B1F179D-8AFE-47AA-AAED-6F142EC6578D}" type="presOf" srcId="{56CEAFE3-ACAD-48C1-AE9E-8A9199E1455D}" destId="{D678699A-0F2C-43E9-8950-A1470725EA52}" srcOrd="0" destOrd="0" presId="urn:microsoft.com/office/officeart/2018/2/layout/IconVerticalSolidList"/>
    <dgm:cxn modelId="{279D41AA-50D8-4AC3-A587-3BAD536DD3C9}" type="presOf" srcId="{3E410A39-9D42-4B21-AD81-EFF92A960782}" destId="{966F4D2A-EF8D-45AF-BC65-11D8EEC839ED}" srcOrd="0" destOrd="0" presId="urn:microsoft.com/office/officeart/2018/2/layout/IconVerticalSolidList"/>
    <dgm:cxn modelId="{878ACCE4-3BBF-4D33-A3AA-DDC4185EDDEF}" srcId="{0E05458D-0373-427C-B05B-5E01D1909AF0}" destId="{CB149F05-2829-4B68-B51D-34F6E5ED3BCF}" srcOrd="3" destOrd="0" parTransId="{0041A574-B9AE-4D25-AB57-DEC98FCC0D39}" sibTransId="{AD38105F-98DC-4E44-AB4C-05C954080D4C}"/>
    <dgm:cxn modelId="{E0AC3AF7-0076-4DEA-B188-A6057A4473EF}" srcId="{0E05458D-0373-427C-B05B-5E01D1909AF0}" destId="{3E410A39-9D42-4B21-AD81-EFF92A960782}" srcOrd="0" destOrd="0" parTransId="{1FE629FA-FB31-4DD8-BEDC-61F04618EA5F}" sibTransId="{C9ED37BF-7B04-4C7A-ABA2-951B052217A4}"/>
    <dgm:cxn modelId="{C1708A5A-4714-4CC0-AB1F-1E36BF18663B}" type="presParOf" srcId="{BDF1E788-68B3-49B9-AD53-0211764B00F8}" destId="{E6174C21-C202-4FB9-A648-E7FDA7F4A517}" srcOrd="0" destOrd="0" presId="urn:microsoft.com/office/officeart/2018/2/layout/IconVerticalSolidList"/>
    <dgm:cxn modelId="{BC973276-244F-4CA9-9791-754DEBF64FA0}" type="presParOf" srcId="{E6174C21-C202-4FB9-A648-E7FDA7F4A517}" destId="{496897E1-9275-4D97-9C6B-E766609B2BB2}" srcOrd="0" destOrd="0" presId="urn:microsoft.com/office/officeart/2018/2/layout/IconVerticalSolidList"/>
    <dgm:cxn modelId="{71237E0A-38F1-4430-A5A6-A872A49A7734}" type="presParOf" srcId="{E6174C21-C202-4FB9-A648-E7FDA7F4A517}" destId="{8BE7EE69-6745-4ED0-AA49-5547BF7DC44F}" srcOrd="1" destOrd="0" presId="urn:microsoft.com/office/officeart/2018/2/layout/IconVerticalSolidList"/>
    <dgm:cxn modelId="{AB1A8EE5-0C48-4EA0-806E-08156D20BEAA}" type="presParOf" srcId="{E6174C21-C202-4FB9-A648-E7FDA7F4A517}" destId="{1836CA21-51F3-4470-9DDD-98FCFB7FCF7F}" srcOrd="2" destOrd="0" presId="urn:microsoft.com/office/officeart/2018/2/layout/IconVerticalSolidList"/>
    <dgm:cxn modelId="{6D11047B-8F78-41FC-9FF4-026F1AFF101D}" type="presParOf" srcId="{E6174C21-C202-4FB9-A648-E7FDA7F4A517}" destId="{966F4D2A-EF8D-45AF-BC65-11D8EEC839ED}" srcOrd="3" destOrd="0" presId="urn:microsoft.com/office/officeart/2018/2/layout/IconVerticalSolidList"/>
    <dgm:cxn modelId="{23D54460-1FEE-49A0-B120-D9AD9D5839D7}" type="presParOf" srcId="{BDF1E788-68B3-49B9-AD53-0211764B00F8}" destId="{9DF49CD3-B41B-4540-A7C0-0E5A2FDC5F44}" srcOrd="1" destOrd="0" presId="urn:microsoft.com/office/officeart/2018/2/layout/IconVerticalSolidList"/>
    <dgm:cxn modelId="{8AF291AF-1B4D-4583-B595-D1C75B0376E9}" type="presParOf" srcId="{BDF1E788-68B3-49B9-AD53-0211764B00F8}" destId="{78EEF643-72CF-4969-8CD6-51D6F8786295}" srcOrd="2" destOrd="0" presId="urn:microsoft.com/office/officeart/2018/2/layout/IconVerticalSolidList"/>
    <dgm:cxn modelId="{DD2205EF-5203-4129-A12F-AA868AC5C5A6}" type="presParOf" srcId="{78EEF643-72CF-4969-8CD6-51D6F8786295}" destId="{2401FE36-F9F5-4B3A-A498-D0650A194520}" srcOrd="0" destOrd="0" presId="urn:microsoft.com/office/officeart/2018/2/layout/IconVerticalSolidList"/>
    <dgm:cxn modelId="{A06A25ED-B207-44AC-AB1B-3BF5C82F349C}" type="presParOf" srcId="{78EEF643-72CF-4969-8CD6-51D6F8786295}" destId="{61EE35BC-1047-48B5-8752-31DCB860AF07}" srcOrd="1" destOrd="0" presId="urn:microsoft.com/office/officeart/2018/2/layout/IconVerticalSolidList"/>
    <dgm:cxn modelId="{2DA1A2B3-CB72-4157-9CF1-A84DF84023E8}" type="presParOf" srcId="{78EEF643-72CF-4969-8CD6-51D6F8786295}" destId="{A4D28073-5F5A-4CEB-9132-C00E272C695D}" srcOrd="2" destOrd="0" presId="urn:microsoft.com/office/officeart/2018/2/layout/IconVerticalSolidList"/>
    <dgm:cxn modelId="{6B4C24DE-8F0B-4642-954C-F39762CF10E3}" type="presParOf" srcId="{78EEF643-72CF-4969-8CD6-51D6F8786295}" destId="{B886F492-6715-4E5B-B3ED-87B652A81072}" srcOrd="3" destOrd="0" presId="urn:microsoft.com/office/officeart/2018/2/layout/IconVerticalSolidList"/>
    <dgm:cxn modelId="{05107FBA-0740-4A33-BDB7-D6F54C893FB7}" type="presParOf" srcId="{BDF1E788-68B3-49B9-AD53-0211764B00F8}" destId="{54499595-1825-4CDE-9C4F-7E1EAE284AE3}" srcOrd="3" destOrd="0" presId="urn:microsoft.com/office/officeart/2018/2/layout/IconVerticalSolidList"/>
    <dgm:cxn modelId="{51D82846-A7E6-40A5-A629-41E0CCE0EF92}" type="presParOf" srcId="{BDF1E788-68B3-49B9-AD53-0211764B00F8}" destId="{AF971BE2-BE8A-429F-864D-3CC17EE50FDA}" srcOrd="4" destOrd="0" presId="urn:microsoft.com/office/officeart/2018/2/layout/IconVerticalSolidList"/>
    <dgm:cxn modelId="{B1135ABD-628B-45EC-943C-2FFEEC22E874}" type="presParOf" srcId="{AF971BE2-BE8A-429F-864D-3CC17EE50FDA}" destId="{52464738-9AC0-448C-9C17-E29B4A0B8BD6}" srcOrd="0" destOrd="0" presId="urn:microsoft.com/office/officeart/2018/2/layout/IconVerticalSolidList"/>
    <dgm:cxn modelId="{12B67805-130A-4E89-B407-DF6BFFC44857}" type="presParOf" srcId="{AF971BE2-BE8A-429F-864D-3CC17EE50FDA}" destId="{C56D6ECD-95CB-4EF1-9C09-26EB064710CB}" srcOrd="1" destOrd="0" presId="urn:microsoft.com/office/officeart/2018/2/layout/IconVerticalSolidList"/>
    <dgm:cxn modelId="{7A7BC755-DEB4-4D24-A87D-389CAB367C37}" type="presParOf" srcId="{AF971BE2-BE8A-429F-864D-3CC17EE50FDA}" destId="{F828ADD4-70EE-4D6C-93A2-96044559C1CF}" srcOrd="2" destOrd="0" presId="urn:microsoft.com/office/officeart/2018/2/layout/IconVerticalSolidList"/>
    <dgm:cxn modelId="{1E12DF3E-8AC4-471C-8ED0-516E3B8B3064}" type="presParOf" srcId="{AF971BE2-BE8A-429F-864D-3CC17EE50FDA}" destId="{D678699A-0F2C-43E9-8950-A1470725EA52}" srcOrd="3" destOrd="0" presId="urn:microsoft.com/office/officeart/2018/2/layout/IconVerticalSolidList"/>
    <dgm:cxn modelId="{348B605D-2367-4EC0-A3C3-884AB9745391}" type="presParOf" srcId="{BDF1E788-68B3-49B9-AD53-0211764B00F8}" destId="{57F7617F-CCC2-41C5-B4F6-009E05BB0724}" srcOrd="5" destOrd="0" presId="urn:microsoft.com/office/officeart/2018/2/layout/IconVerticalSolidList"/>
    <dgm:cxn modelId="{DA77A946-3565-4BD1-BD98-C283C4DC9B85}" type="presParOf" srcId="{BDF1E788-68B3-49B9-AD53-0211764B00F8}" destId="{7656C838-6F93-42FB-9125-15F1480BF215}" srcOrd="6" destOrd="0" presId="urn:microsoft.com/office/officeart/2018/2/layout/IconVerticalSolidList"/>
    <dgm:cxn modelId="{8A278B26-7085-4E4F-806A-AC3FF5B594BB}" type="presParOf" srcId="{7656C838-6F93-42FB-9125-15F1480BF215}" destId="{A266E30B-D9D7-477A-BE33-1C88211FB2EB}" srcOrd="0" destOrd="0" presId="urn:microsoft.com/office/officeart/2018/2/layout/IconVerticalSolidList"/>
    <dgm:cxn modelId="{880D2593-DF39-4C9B-8358-E2A5244ACB5F}" type="presParOf" srcId="{7656C838-6F93-42FB-9125-15F1480BF215}" destId="{8005E964-F896-4914-9A82-5D7C6EA66510}" srcOrd="1" destOrd="0" presId="urn:microsoft.com/office/officeart/2018/2/layout/IconVerticalSolidList"/>
    <dgm:cxn modelId="{73761AA3-7F3E-4581-AE70-7A453C72D511}" type="presParOf" srcId="{7656C838-6F93-42FB-9125-15F1480BF215}" destId="{1612A208-9CF5-41E6-B065-01F740DE8A35}" srcOrd="2" destOrd="0" presId="urn:microsoft.com/office/officeart/2018/2/layout/IconVerticalSolidList"/>
    <dgm:cxn modelId="{DD2BA3DD-11BB-4C2F-A633-3C56171EFCE9}" type="presParOf" srcId="{7656C838-6F93-42FB-9125-15F1480BF215}" destId="{5E774425-658B-4917-B439-DA1A7A8E31C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C8A2F3-6F9B-4065-8725-1822BBBCA12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BF07B83-DCA3-489E-9569-8C3AC41B4C5F}">
      <dgm:prSet/>
      <dgm:spPr/>
      <dgm:t>
        <a:bodyPr/>
        <a:lstStyle/>
        <a:p>
          <a:r>
            <a:rPr lang="en-US"/>
            <a:t>Movement of material from the external environment across the epithelium to the internal environment is called </a:t>
          </a:r>
          <a:r>
            <a:rPr lang="en-US" i="1"/>
            <a:t>absorption.</a:t>
          </a:r>
          <a:endParaRPr lang="en-US"/>
        </a:p>
      </dgm:t>
    </dgm:pt>
    <dgm:pt modelId="{092BCCAB-28FB-4D73-B3BF-BA8249367C1D}" type="parTrans" cxnId="{34E7AFE6-A125-475B-87A7-626938754B73}">
      <dgm:prSet/>
      <dgm:spPr/>
      <dgm:t>
        <a:bodyPr/>
        <a:lstStyle/>
        <a:p>
          <a:endParaRPr lang="en-US"/>
        </a:p>
      </dgm:t>
    </dgm:pt>
    <dgm:pt modelId="{C35A6CB5-5B4D-4AA3-B7EA-23F47D988022}" type="sibTrans" cxnId="{34E7AFE6-A125-475B-87A7-626938754B73}">
      <dgm:prSet/>
      <dgm:spPr/>
      <dgm:t>
        <a:bodyPr/>
        <a:lstStyle/>
        <a:p>
          <a:endParaRPr lang="en-US"/>
        </a:p>
      </dgm:t>
    </dgm:pt>
    <dgm:pt modelId="{B91482B5-4B42-4C61-A87F-CF9CB127CE0F}">
      <dgm:prSet/>
      <dgm:spPr/>
      <dgm:t>
        <a:bodyPr/>
        <a:lstStyle/>
        <a:p>
          <a:r>
            <a:rPr lang="en-US"/>
            <a:t>Movement in the opposite direction, from the internal to the external environment, is called </a:t>
          </a:r>
          <a:r>
            <a:rPr lang="en-US" i="1"/>
            <a:t>secretion.</a:t>
          </a:r>
          <a:endParaRPr lang="en-US"/>
        </a:p>
      </dgm:t>
    </dgm:pt>
    <dgm:pt modelId="{B5CB0D04-2FCD-4165-B70F-0923D0C91FAF}" type="parTrans" cxnId="{EE5341EC-7260-4F8D-A972-D8C0D72B065F}">
      <dgm:prSet/>
      <dgm:spPr/>
      <dgm:t>
        <a:bodyPr/>
        <a:lstStyle/>
        <a:p>
          <a:endParaRPr lang="en-US"/>
        </a:p>
      </dgm:t>
    </dgm:pt>
    <dgm:pt modelId="{BD0165ED-F9F6-42E1-A72A-F6A32F812DCD}" type="sibTrans" cxnId="{EE5341EC-7260-4F8D-A972-D8C0D72B065F}">
      <dgm:prSet/>
      <dgm:spPr/>
      <dgm:t>
        <a:bodyPr/>
        <a:lstStyle/>
        <a:p>
          <a:endParaRPr lang="en-US"/>
        </a:p>
      </dgm:t>
    </dgm:pt>
    <dgm:pt modelId="{47177E80-8750-47FE-9081-CDFE56327411}" type="pres">
      <dgm:prSet presAssocID="{1FC8A2F3-6F9B-4065-8725-1822BBBCA122}" presName="root" presStyleCnt="0">
        <dgm:presLayoutVars>
          <dgm:dir/>
          <dgm:resizeHandles val="exact"/>
        </dgm:presLayoutVars>
      </dgm:prSet>
      <dgm:spPr/>
    </dgm:pt>
    <dgm:pt modelId="{163DA247-F51A-452F-BF52-C00AB36E8A1F}" type="pres">
      <dgm:prSet presAssocID="{DBF07B83-DCA3-489E-9569-8C3AC41B4C5F}" presName="compNode" presStyleCnt="0"/>
      <dgm:spPr/>
    </dgm:pt>
    <dgm:pt modelId="{2AD4C599-729F-4AE1-A7E0-9E1B1481BF08}" type="pres">
      <dgm:prSet presAssocID="{DBF07B83-DCA3-489E-9569-8C3AC41B4C5F}" presName="bgRect" presStyleLbl="bgShp" presStyleIdx="0" presStyleCnt="2"/>
      <dgm:spPr/>
    </dgm:pt>
    <dgm:pt modelId="{CEF2A4CB-2DD0-482A-BC0B-FA3DED452552}" type="pres">
      <dgm:prSet presAssocID="{DBF07B83-DCA3-489E-9569-8C3AC41B4C5F}"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793C743F-ADE1-4947-9CFA-1E6CA93550E2}" type="pres">
      <dgm:prSet presAssocID="{DBF07B83-DCA3-489E-9569-8C3AC41B4C5F}" presName="spaceRect" presStyleCnt="0"/>
      <dgm:spPr/>
    </dgm:pt>
    <dgm:pt modelId="{28837CF0-05C9-4DAB-BE1D-6627D4FEC7E7}" type="pres">
      <dgm:prSet presAssocID="{DBF07B83-DCA3-489E-9569-8C3AC41B4C5F}" presName="parTx" presStyleLbl="revTx" presStyleIdx="0" presStyleCnt="2">
        <dgm:presLayoutVars>
          <dgm:chMax val="0"/>
          <dgm:chPref val="0"/>
        </dgm:presLayoutVars>
      </dgm:prSet>
      <dgm:spPr/>
    </dgm:pt>
    <dgm:pt modelId="{94977229-BF3B-41CE-BBE6-2988303434B6}" type="pres">
      <dgm:prSet presAssocID="{C35A6CB5-5B4D-4AA3-B7EA-23F47D988022}" presName="sibTrans" presStyleCnt="0"/>
      <dgm:spPr/>
    </dgm:pt>
    <dgm:pt modelId="{0D6B254C-6E28-4DDB-967B-FA561148EA50}" type="pres">
      <dgm:prSet presAssocID="{B91482B5-4B42-4C61-A87F-CF9CB127CE0F}" presName="compNode" presStyleCnt="0"/>
      <dgm:spPr/>
    </dgm:pt>
    <dgm:pt modelId="{65294A09-AD7F-4E5F-B8A7-AB11A5F2DBBF}" type="pres">
      <dgm:prSet presAssocID="{B91482B5-4B42-4C61-A87F-CF9CB127CE0F}" presName="bgRect" presStyleLbl="bgShp" presStyleIdx="1" presStyleCnt="2"/>
      <dgm:spPr/>
    </dgm:pt>
    <dgm:pt modelId="{F96B6106-61C8-422D-9002-BBC9EC41527D}" type="pres">
      <dgm:prSet presAssocID="{B91482B5-4B42-4C61-A87F-CF9CB127CE0F}" presName="iconRect" presStyleLbl="node1" presStyleIdx="1"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nsfer"/>
        </a:ext>
      </dgm:extLst>
    </dgm:pt>
    <dgm:pt modelId="{9AA56A52-B9B9-440F-B17B-CAE36ECF63D7}" type="pres">
      <dgm:prSet presAssocID="{B91482B5-4B42-4C61-A87F-CF9CB127CE0F}" presName="spaceRect" presStyleCnt="0"/>
      <dgm:spPr/>
    </dgm:pt>
    <dgm:pt modelId="{ECDEBA22-1BD4-48CD-AC8F-33AAB8809799}" type="pres">
      <dgm:prSet presAssocID="{B91482B5-4B42-4C61-A87F-CF9CB127CE0F}" presName="parTx" presStyleLbl="revTx" presStyleIdx="1" presStyleCnt="2">
        <dgm:presLayoutVars>
          <dgm:chMax val="0"/>
          <dgm:chPref val="0"/>
        </dgm:presLayoutVars>
      </dgm:prSet>
      <dgm:spPr/>
    </dgm:pt>
  </dgm:ptLst>
  <dgm:cxnLst>
    <dgm:cxn modelId="{67E0952C-675D-43F6-87F4-0DB06642811C}" type="presOf" srcId="{1FC8A2F3-6F9B-4065-8725-1822BBBCA122}" destId="{47177E80-8750-47FE-9081-CDFE56327411}" srcOrd="0" destOrd="0" presId="urn:microsoft.com/office/officeart/2018/2/layout/IconVerticalSolidList"/>
    <dgm:cxn modelId="{0F2CECA7-2E47-436D-8EA8-0434E05A07B2}" type="presOf" srcId="{DBF07B83-DCA3-489E-9569-8C3AC41B4C5F}" destId="{28837CF0-05C9-4DAB-BE1D-6627D4FEC7E7}" srcOrd="0" destOrd="0" presId="urn:microsoft.com/office/officeart/2018/2/layout/IconVerticalSolidList"/>
    <dgm:cxn modelId="{66BD9FAF-B0E7-4E37-96FC-FED90D876F80}" type="presOf" srcId="{B91482B5-4B42-4C61-A87F-CF9CB127CE0F}" destId="{ECDEBA22-1BD4-48CD-AC8F-33AAB8809799}" srcOrd="0" destOrd="0" presId="urn:microsoft.com/office/officeart/2018/2/layout/IconVerticalSolidList"/>
    <dgm:cxn modelId="{34E7AFE6-A125-475B-87A7-626938754B73}" srcId="{1FC8A2F3-6F9B-4065-8725-1822BBBCA122}" destId="{DBF07B83-DCA3-489E-9569-8C3AC41B4C5F}" srcOrd="0" destOrd="0" parTransId="{092BCCAB-28FB-4D73-B3BF-BA8249367C1D}" sibTransId="{C35A6CB5-5B4D-4AA3-B7EA-23F47D988022}"/>
    <dgm:cxn modelId="{EE5341EC-7260-4F8D-A972-D8C0D72B065F}" srcId="{1FC8A2F3-6F9B-4065-8725-1822BBBCA122}" destId="{B91482B5-4B42-4C61-A87F-CF9CB127CE0F}" srcOrd="1" destOrd="0" parTransId="{B5CB0D04-2FCD-4165-B70F-0923D0C91FAF}" sibTransId="{BD0165ED-F9F6-42E1-A72A-F6A32F812DCD}"/>
    <dgm:cxn modelId="{418EC26D-24BD-4844-9F13-EFF3B34176C6}" type="presParOf" srcId="{47177E80-8750-47FE-9081-CDFE56327411}" destId="{163DA247-F51A-452F-BF52-C00AB36E8A1F}" srcOrd="0" destOrd="0" presId="urn:microsoft.com/office/officeart/2018/2/layout/IconVerticalSolidList"/>
    <dgm:cxn modelId="{DEDC7515-7513-42A4-BC5E-8BF731036D28}" type="presParOf" srcId="{163DA247-F51A-452F-BF52-C00AB36E8A1F}" destId="{2AD4C599-729F-4AE1-A7E0-9E1B1481BF08}" srcOrd="0" destOrd="0" presId="urn:microsoft.com/office/officeart/2018/2/layout/IconVerticalSolidList"/>
    <dgm:cxn modelId="{991DDF35-56A4-4E98-BDAB-42CBBD6673C2}" type="presParOf" srcId="{163DA247-F51A-452F-BF52-C00AB36E8A1F}" destId="{CEF2A4CB-2DD0-482A-BC0B-FA3DED452552}" srcOrd="1" destOrd="0" presId="urn:microsoft.com/office/officeart/2018/2/layout/IconVerticalSolidList"/>
    <dgm:cxn modelId="{65BF45CC-8756-4638-A7EE-23DE8C32B78B}" type="presParOf" srcId="{163DA247-F51A-452F-BF52-C00AB36E8A1F}" destId="{793C743F-ADE1-4947-9CFA-1E6CA93550E2}" srcOrd="2" destOrd="0" presId="urn:microsoft.com/office/officeart/2018/2/layout/IconVerticalSolidList"/>
    <dgm:cxn modelId="{987BC0EB-1125-44BA-8278-848977B1A646}" type="presParOf" srcId="{163DA247-F51A-452F-BF52-C00AB36E8A1F}" destId="{28837CF0-05C9-4DAB-BE1D-6627D4FEC7E7}" srcOrd="3" destOrd="0" presId="urn:microsoft.com/office/officeart/2018/2/layout/IconVerticalSolidList"/>
    <dgm:cxn modelId="{3D4C9F2A-5EFD-45DF-A543-DCCDE4DA8D1A}" type="presParOf" srcId="{47177E80-8750-47FE-9081-CDFE56327411}" destId="{94977229-BF3B-41CE-BBE6-2988303434B6}" srcOrd="1" destOrd="0" presId="urn:microsoft.com/office/officeart/2018/2/layout/IconVerticalSolidList"/>
    <dgm:cxn modelId="{71060F22-5D79-461B-BB31-528A686DCC28}" type="presParOf" srcId="{47177E80-8750-47FE-9081-CDFE56327411}" destId="{0D6B254C-6E28-4DDB-967B-FA561148EA50}" srcOrd="2" destOrd="0" presId="urn:microsoft.com/office/officeart/2018/2/layout/IconVerticalSolidList"/>
    <dgm:cxn modelId="{E4514555-4371-419D-AD14-28479BAD5263}" type="presParOf" srcId="{0D6B254C-6E28-4DDB-967B-FA561148EA50}" destId="{65294A09-AD7F-4E5F-B8A7-AB11A5F2DBBF}" srcOrd="0" destOrd="0" presId="urn:microsoft.com/office/officeart/2018/2/layout/IconVerticalSolidList"/>
    <dgm:cxn modelId="{06912449-9F5D-4723-82C9-880A3F521E1E}" type="presParOf" srcId="{0D6B254C-6E28-4DDB-967B-FA561148EA50}" destId="{F96B6106-61C8-422D-9002-BBC9EC41527D}" srcOrd="1" destOrd="0" presId="urn:microsoft.com/office/officeart/2018/2/layout/IconVerticalSolidList"/>
    <dgm:cxn modelId="{884D7293-76C5-4C36-9F90-77682C7396A4}" type="presParOf" srcId="{0D6B254C-6E28-4DDB-967B-FA561148EA50}" destId="{9AA56A52-B9B9-440F-B17B-CAE36ECF63D7}" srcOrd="2" destOrd="0" presId="urn:microsoft.com/office/officeart/2018/2/layout/IconVerticalSolidList"/>
    <dgm:cxn modelId="{A286EF55-FCF4-423F-9246-1927EB713548}" type="presParOf" srcId="{0D6B254C-6E28-4DDB-967B-FA561148EA50}" destId="{ECDEBA22-1BD4-48CD-AC8F-33AAB88097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C829A-5D1F-4D8F-A593-2142A87EFD15}">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3F4DE-97B8-48F6-AEB8-F3906F9593EA}">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32A369-C4FA-4E68-A051-133A1A0FE21E}">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90000"/>
            </a:lnSpc>
            <a:spcBef>
              <a:spcPct val="0"/>
            </a:spcBef>
            <a:spcAft>
              <a:spcPct val="35000"/>
            </a:spcAft>
            <a:buNone/>
          </a:pPr>
          <a:r>
            <a:rPr lang="en-US" sz="2100" kern="1200"/>
            <a:t>3. </a:t>
          </a:r>
          <a:r>
            <a:rPr lang="en-US" sz="2100" b="1" kern="1200"/>
            <a:t>Communication between the cell and its environment.</a:t>
          </a:r>
          <a:endParaRPr lang="en-US" sz="2100" kern="1200"/>
        </a:p>
      </dsp:txBody>
      <dsp:txXfrm>
        <a:off x="1941716" y="718"/>
        <a:ext cx="4571887" cy="1681139"/>
      </dsp:txXfrm>
    </dsp:sp>
    <dsp:sp modelId="{5EFB54F0-F9C6-4621-BE5F-9A9448E60BF7}">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BB352D-51D5-42FA-A27D-EC474E655112}">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348F18-943C-494C-BBEF-8DF2DE214CD1}">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90000"/>
            </a:lnSpc>
            <a:spcBef>
              <a:spcPct val="0"/>
            </a:spcBef>
            <a:spcAft>
              <a:spcPct val="35000"/>
            </a:spcAft>
            <a:buNone/>
          </a:pPr>
          <a:r>
            <a:rPr lang="en-US" sz="2100" kern="1200"/>
            <a:t>The cell membrane contains proteins that enable the cell to recognize and respond to molecules or to changes in its external environment. </a:t>
          </a:r>
        </a:p>
      </dsp:txBody>
      <dsp:txXfrm>
        <a:off x="1941716" y="2102143"/>
        <a:ext cx="4571887" cy="1681139"/>
      </dsp:txXfrm>
    </dsp:sp>
    <dsp:sp modelId="{19735849-C9A2-4384-9F02-EC8DB4E70C8A}">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220FA2-43CD-40A0-A680-98503D4DEDAC}">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CF3506-0723-4BB9-BACF-8BAA773EBF83}">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90000"/>
            </a:lnSpc>
            <a:spcBef>
              <a:spcPct val="0"/>
            </a:spcBef>
            <a:spcAft>
              <a:spcPct val="35000"/>
            </a:spcAft>
            <a:buNone/>
          </a:pPr>
          <a:r>
            <a:rPr lang="en-US" sz="2100" kern="1200"/>
            <a:t>Any alteration in the cell membrane may affect the cell’s activities.</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15CE0-46E3-47B6-A566-8A8E3E3496D4}">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605BB8-52CE-4B35-8CAA-13CB8204129A}">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FE111E-FDE6-4D08-A1FC-2F56E16BADDD}">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90000"/>
            </a:lnSpc>
            <a:spcBef>
              <a:spcPct val="0"/>
            </a:spcBef>
            <a:spcAft>
              <a:spcPct val="35000"/>
            </a:spcAft>
            <a:buNone/>
          </a:pPr>
          <a:r>
            <a:rPr lang="en-US" sz="1600" kern="1200"/>
            <a:t>. </a:t>
          </a:r>
          <a:r>
            <a:rPr lang="en-US" sz="1600" b="1" kern="1200"/>
            <a:t>Structural support. </a:t>
          </a:r>
          <a:r>
            <a:rPr lang="en-US" sz="1600" kern="1200"/>
            <a:t>Proteins in the cell membrane hold the </a:t>
          </a:r>
          <a:r>
            <a:rPr lang="en-US" sz="1600" i="1" kern="1200"/>
            <a:t>cytoskeleton, </a:t>
          </a:r>
          <a:r>
            <a:rPr lang="en-US" sz="1600" kern="1200"/>
            <a:t>the cell’s interior structural scaffolding, in place to maintain cell shape. </a:t>
          </a:r>
        </a:p>
      </dsp:txBody>
      <dsp:txXfrm>
        <a:off x="1429899" y="2442"/>
        <a:ext cx="5083704" cy="1238008"/>
      </dsp:txXfrm>
    </dsp:sp>
    <dsp:sp modelId="{FDDB4F6D-3784-4C4E-A352-A7AFA3B42321}">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92699F-DA64-4F01-B535-3DDA4E31B27A}">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82AA18-DCE2-4D10-9412-1ED4D817A3D1}">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90000"/>
            </a:lnSpc>
            <a:spcBef>
              <a:spcPct val="0"/>
            </a:spcBef>
            <a:spcAft>
              <a:spcPct val="35000"/>
            </a:spcAft>
            <a:buNone/>
          </a:pPr>
          <a:r>
            <a:rPr lang="en-US" sz="1600" kern="1200"/>
            <a:t>Membrane proteins also create specialized junctions between adjacent cells or between cells and the </a:t>
          </a:r>
          <a:r>
            <a:rPr lang="en-US" sz="1600" i="1" kern="1200"/>
            <a:t>extracellular matrix </a:t>
          </a:r>
          <a:r>
            <a:rPr lang="en-US" sz="1600" kern="1200"/>
            <a:t>{</a:t>
          </a:r>
          <a:r>
            <a:rPr lang="en-US" sz="1600" i="1" kern="1200"/>
            <a:t>extra</a:t>
          </a:r>
          <a:r>
            <a:rPr lang="en-US" sz="1600" kern="1200"/>
            <a:t>-, outside}, which is extracellular material that is synthesized and secreted by the cells. </a:t>
          </a:r>
        </a:p>
      </dsp:txBody>
      <dsp:txXfrm>
        <a:off x="1429899" y="1549953"/>
        <a:ext cx="5083704" cy="1238008"/>
      </dsp:txXfrm>
    </dsp:sp>
    <dsp:sp modelId="{72485091-B110-4516-ABFF-7B8B7BA75E06}">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E861F-D38E-4836-8F75-0B7888075FD7}">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F4265A-4A05-4529-9024-0B9E445A4173}">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90000"/>
            </a:lnSpc>
            <a:spcBef>
              <a:spcPct val="0"/>
            </a:spcBef>
            <a:spcAft>
              <a:spcPct val="35000"/>
            </a:spcAft>
            <a:buNone/>
          </a:pPr>
          <a:r>
            <a:rPr lang="en-US" sz="1600" kern="1200"/>
            <a:t>(</a:t>
          </a:r>
          <a:r>
            <a:rPr lang="en-US" sz="1600" b="1" kern="1200"/>
            <a:t>Secretion </a:t>
          </a:r>
          <a:r>
            <a:rPr lang="en-US" sz="1600" kern="1200"/>
            <a:t>is the process by which a cell releases a substance into the extracellular space.) </a:t>
          </a:r>
        </a:p>
      </dsp:txBody>
      <dsp:txXfrm>
        <a:off x="1429899" y="3097464"/>
        <a:ext cx="5083704" cy="1238008"/>
      </dsp:txXfrm>
    </dsp:sp>
    <dsp:sp modelId="{CF972D4A-A0DD-4EE7-A0B1-B265D92D756E}">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AFF45-AF20-443D-AE60-214D040EDC62}">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93BB36-4953-4BB5-BD9F-6685B990089F}">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90000"/>
            </a:lnSpc>
            <a:spcBef>
              <a:spcPct val="0"/>
            </a:spcBef>
            <a:spcAft>
              <a:spcPct val="35000"/>
            </a:spcAft>
            <a:buNone/>
          </a:pPr>
          <a:r>
            <a:rPr lang="en-US" sz="1600" kern="1200"/>
            <a:t>Cell-cell and cell-matrix junctions stabilize the structure of tissues.</a:t>
          </a:r>
        </a:p>
      </dsp:txBody>
      <dsp:txXfrm>
        <a:off x="1429899" y="4644974"/>
        <a:ext cx="5083704" cy="1238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5BE1B-5ED5-4D24-8908-7BA3904A3C2A}">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3AC6B-438C-4BAA-8B39-2415BE171073}">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1036DC-CB46-4AF2-891C-51476D2F272C}">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b="1" kern="1200"/>
            <a:t>Phagocytosis – “cell eating” -</a:t>
          </a:r>
          <a:endParaRPr lang="en-US" sz="2500" kern="1200"/>
        </a:p>
      </dsp:txBody>
      <dsp:txXfrm>
        <a:off x="1941716" y="718"/>
        <a:ext cx="4571887" cy="1681139"/>
      </dsp:txXfrm>
    </dsp:sp>
    <dsp:sp modelId="{4E58716D-F35D-40E5-9401-0897FC0C97EE}">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53DF0-E2BF-4662-BC8A-D55A52886616}">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6D748D-0E15-4240-BFDB-F2209D9259F1}">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b="1" kern="1200"/>
            <a:t>Pinocytosis – “cell drinking” – </a:t>
          </a:r>
          <a:endParaRPr lang="en-US" sz="2500" kern="1200"/>
        </a:p>
      </dsp:txBody>
      <dsp:txXfrm>
        <a:off x="1941716" y="2102143"/>
        <a:ext cx="4571887" cy="1681139"/>
      </dsp:txXfrm>
    </dsp:sp>
    <dsp:sp modelId="{0F2F7B38-6DDB-4EAD-8AD3-1D4D9ED9F7F6}">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44E89-64E0-4A69-8D23-A2E3EB2A5F57}">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31B4D4-F42C-48C5-A6BA-4B17AA26C2ED}">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b="1" kern="1200"/>
            <a:t>Receptor-mediated endocytosis - </a:t>
          </a:r>
          <a:endParaRPr lang="en-US" sz="2500" kern="1200"/>
        </a:p>
      </dsp:txBody>
      <dsp:txXfrm>
        <a:off x="1941716" y="4203567"/>
        <a:ext cx="4571887" cy="168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EEDC9-2C90-4688-82E6-8092B38C664A}">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D6834E-F0DB-4180-9F17-F15D88267B4C}">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64ABC-2AA0-452B-8484-9385BC36C937}">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en-US" sz="1900" kern="1200"/>
            <a:t>4. </a:t>
          </a:r>
          <a:r>
            <a:rPr lang="en-US" sz="1900" b="1" kern="1200"/>
            <a:t>Assembly of cells into tissues. </a:t>
          </a:r>
          <a:endParaRPr lang="en-US" sz="1900" kern="1200"/>
        </a:p>
      </dsp:txBody>
      <dsp:txXfrm>
        <a:off x="1941716" y="718"/>
        <a:ext cx="4571887" cy="1681139"/>
      </dsp:txXfrm>
    </dsp:sp>
    <dsp:sp modelId="{B32A5769-D5F5-4B19-980B-66393A067CDA}">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11117B-AFCD-484B-B523-969AD050B7AA}">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C65795-8C51-4186-8569-97F988BEE080}">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en-US" sz="1900" kern="1200"/>
            <a:t>Protein fibers of the cytoskeleton connect with protein fibers in the extracellular space, linking cells to one another and to supporting material outside the cells. </a:t>
          </a:r>
        </a:p>
      </dsp:txBody>
      <dsp:txXfrm>
        <a:off x="1941716" y="2102143"/>
        <a:ext cx="4571887" cy="1681139"/>
      </dsp:txXfrm>
    </dsp:sp>
    <dsp:sp modelId="{1BE64C86-6B93-4F5A-96D6-2397D84377C5}">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7CD56-FD49-4083-91A7-9F615FEC2640}">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D8148E-6B94-4F82-9D5E-BC8AEBCF734B}">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44550">
            <a:lnSpc>
              <a:spcPct val="90000"/>
            </a:lnSpc>
            <a:spcBef>
              <a:spcPct val="0"/>
            </a:spcBef>
            <a:spcAft>
              <a:spcPct val="35000"/>
            </a:spcAft>
            <a:buNone/>
          </a:pPr>
          <a:r>
            <a:rPr lang="en-US" sz="1900" kern="1200"/>
            <a:t>In addition to providing mechanical strength to the tissue, these linkages allow the transfer of information from one cell to another.</a:t>
          </a:r>
        </a:p>
      </dsp:txBody>
      <dsp:txXfrm>
        <a:off x="1941716" y="4203567"/>
        <a:ext cx="4571887" cy="16811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897E1-9275-4D97-9C6B-E766609B2BB2}">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E7EE69-6745-4ED0-AA49-5547BF7DC44F}">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6F4D2A-EF8D-45AF-BC65-11D8EEC839ED}">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a:t>5. </a:t>
          </a:r>
          <a:r>
            <a:rPr lang="en-US" sz="1900" b="1" kern="1200"/>
            <a:t>Movement. </a:t>
          </a:r>
          <a:endParaRPr lang="en-US" sz="1900" kern="1200"/>
        </a:p>
      </dsp:txBody>
      <dsp:txXfrm>
        <a:off x="1429899" y="2442"/>
        <a:ext cx="5083704" cy="1238008"/>
      </dsp:txXfrm>
    </dsp:sp>
    <dsp:sp modelId="{2401FE36-F9F5-4B3A-A498-D0650A194520}">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E35BC-1047-48B5-8752-31DCB860AF07}">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86F492-6715-4E5B-B3ED-87B652A81072}">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a:t>The cytoskeleton helps cells move. </a:t>
          </a:r>
        </a:p>
      </dsp:txBody>
      <dsp:txXfrm>
        <a:off x="1429899" y="1549953"/>
        <a:ext cx="5083704" cy="1238008"/>
      </dsp:txXfrm>
    </dsp:sp>
    <dsp:sp modelId="{52464738-9AC0-448C-9C17-E29B4A0B8BD6}">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6D6ECD-95CB-4EF1-9C09-26EB064710CB}">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78699A-0F2C-43E9-8950-A1470725EA52}">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a:t>Cilia and flagella on the cell membrane are able to move because of their microtubule cytoskeleton. </a:t>
          </a:r>
        </a:p>
      </dsp:txBody>
      <dsp:txXfrm>
        <a:off x="1429899" y="3097464"/>
        <a:ext cx="5083704" cy="1238008"/>
      </dsp:txXfrm>
    </dsp:sp>
    <dsp:sp modelId="{A266E30B-D9D7-477A-BE33-1C88211FB2EB}">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05E964-F896-4914-9A82-5D7C6EA66510}">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774425-658B-4917-B439-DA1A7A8E31C9}">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a:t>Special motor proteins facilitate movement and intracellular transport by using energy from ATP to slide or step along cytoskeletal fibers.</a:t>
          </a:r>
        </a:p>
      </dsp:txBody>
      <dsp:txXfrm>
        <a:off x="1429899" y="4644974"/>
        <a:ext cx="5083704" cy="1238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4C599-729F-4AE1-A7E0-9E1B1481BF08}">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2A4CB-2DD0-482A-BC0B-FA3DED452552}">
      <dsp:nvSpPr>
        <dsp:cNvPr id="0" name=""/>
        <dsp:cNvSpPr/>
      </dsp:nvSpPr>
      <dsp:spPr>
        <a:xfrm>
          <a:off x="534102" y="1353647"/>
          <a:ext cx="971095" cy="97109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837CF0-05C9-4DAB-BE1D-6627D4FEC7E7}">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022350">
            <a:lnSpc>
              <a:spcPct val="90000"/>
            </a:lnSpc>
            <a:spcBef>
              <a:spcPct val="0"/>
            </a:spcBef>
            <a:spcAft>
              <a:spcPct val="35000"/>
            </a:spcAft>
            <a:buNone/>
          </a:pPr>
          <a:r>
            <a:rPr lang="en-US" sz="2300" kern="1200"/>
            <a:t>Movement of material from the external environment across the epithelium to the internal environment is called </a:t>
          </a:r>
          <a:r>
            <a:rPr lang="en-US" sz="2300" i="1" kern="1200"/>
            <a:t>absorption.</a:t>
          </a:r>
          <a:endParaRPr lang="en-US" sz="2300" kern="1200"/>
        </a:p>
      </dsp:txBody>
      <dsp:txXfrm>
        <a:off x="2039300" y="956381"/>
        <a:ext cx="4474303" cy="1765627"/>
      </dsp:txXfrm>
    </dsp:sp>
    <dsp:sp modelId="{65294A09-AD7F-4E5F-B8A7-AB11A5F2DBBF}">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6B6106-61C8-422D-9002-BBC9EC41527D}">
      <dsp:nvSpPr>
        <dsp:cNvPr id="0" name=""/>
        <dsp:cNvSpPr/>
      </dsp:nvSpPr>
      <dsp:spPr>
        <a:xfrm>
          <a:off x="534102" y="3560682"/>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DEBA22-1BD4-48CD-AC8F-33AAB8809799}">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022350">
            <a:lnSpc>
              <a:spcPct val="90000"/>
            </a:lnSpc>
            <a:spcBef>
              <a:spcPct val="0"/>
            </a:spcBef>
            <a:spcAft>
              <a:spcPct val="35000"/>
            </a:spcAft>
            <a:buNone/>
          </a:pPr>
          <a:r>
            <a:rPr lang="en-US" sz="2300" kern="1200"/>
            <a:t>Movement in the opposite direction, from the internal to the external environment, is called </a:t>
          </a:r>
          <a:r>
            <a:rPr lang="en-US" sz="2300" i="1" kern="1200"/>
            <a:t>secretion.</a:t>
          </a:r>
          <a:endParaRPr lang="en-US" sz="2300" kern="1200"/>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DFFD-E967-4F8F-8462-4B5A2842A6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78A0BB-DAA4-47DD-AC54-2FFA44A77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A705D5-03DB-45E6-9848-03DCF9A8C238}"/>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5" name="Footer Placeholder 4">
            <a:extLst>
              <a:ext uri="{FF2B5EF4-FFF2-40B4-BE49-F238E27FC236}">
                <a16:creationId xmlns:a16="http://schemas.microsoft.com/office/drawing/2014/main" id="{010622FC-2152-480E-95BF-B3300DDDE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92BD3-E93B-45E0-8C01-79AD57EF5CD1}"/>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300276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3337-1FBF-4BD7-9260-3379202682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2D36EC-4B3C-43C1-8FE3-86B14448AA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A9FD-E305-42EA-BD00-F73D90F42E5F}"/>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5" name="Footer Placeholder 4">
            <a:extLst>
              <a:ext uri="{FF2B5EF4-FFF2-40B4-BE49-F238E27FC236}">
                <a16:creationId xmlns:a16="http://schemas.microsoft.com/office/drawing/2014/main" id="{9838F9F3-B660-48AE-8AC9-2CB72A79E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8CBE3-4E9C-4D88-BA22-E77C1825A4F6}"/>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370096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DBA07-CA4E-4306-A44C-3C27C791DA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1C90AE-C16F-41BF-9157-BE01D7F15E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7A858-E9EF-4FF0-AE10-F7B181523247}"/>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5" name="Footer Placeholder 4">
            <a:extLst>
              <a:ext uri="{FF2B5EF4-FFF2-40B4-BE49-F238E27FC236}">
                <a16:creationId xmlns:a16="http://schemas.microsoft.com/office/drawing/2014/main" id="{57CD7358-4528-4715-A7FC-2BA7524F5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87370-3E32-4D36-A4BB-14145A3ADBF9}"/>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42433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174C-9F86-44CB-9CB7-1955177F3C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CACE92-50F1-408B-8473-9FB14B6F4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4E7B-FE60-4587-8EDF-95FC071C6EEC}"/>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5" name="Footer Placeholder 4">
            <a:extLst>
              <a:ext uri="{FF2B5EF4-FFF2-40B4-BE49-F238E27FC236}">
                <a16:creationId xmlns:a16="http://schemas.microsoft.com/office/drawing/2014/main" id="{3634DC4D-BA61-4D8D-B1C2-27BF72D05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CDF15-3829-402B-A2C6-DF4CC4C10107}"/>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1788818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C446-A0FD-4D3B-8778-B6CE02DFA6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F620CB-AD0C-4AB7-A83D-E4A8EF4FE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14119A-F669-4332-AC8F-AE7656645EC6}"/>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5" name="Footer Placeholder 4">
            <a:extLst>
              <a:ext uri="{FF2B5EF4-FFF2-40B4-BE49-F238E27FC236}">
                <a16:creationId xmlns:a16="http://schemas.microsoft.com/office/drawing/2014/main" id="{6CD9D903-11EC-4FDB-904B-C657EA29F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9ACC7-B037-4FA6-B852-1D76A63AAC5C}"/>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311526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728-880F-4A24-9977-A56CACD0A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AB0977-771E-4B4A-A722-572BBFDBE6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647A7E-3493-4A66-AC57-2E733B3D5C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558D67-6330-4722-9DAF-C008A2505309}"/>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6" name="Footer Placeholder 5">
            <a:extLst>
              <a:ext uri="{FF2B5EF4-FFF2-40B4-BE49-F238E27FC236}">
                <a16:creationId xmlns:a16="http://schemas.microsoft.com/office/drawing/2014/main" id="{7A8DC226-494B-4760-9670-FC6E1198E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03D602-3B26-4A23-B235-BE3D5FCCD51C}"/>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346509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69BD9-4FA9-4880-8F4F-1D2D7C50DD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402D16-D406-4008-9BFF-A771D761DC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400C9A-955B-4F0A-A085-6D0C0FD726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AD2F2-48CA-44D8-856B-43D61E3BEC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7C7748-2D2F-414A-9309-24136DC7EB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CC5B7C-2345-46A4-8A69-8B4AEEAC8F91}"/>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8" name="Footer Placeholder 7">
            <a:extLst>
              <a:ext uri="{FF2B5EF4-FFF2-40B4-BE49-F238E27FC236}">
                <a16:creationId xmlns:a16="http://schemas.microsoft.com/office/drawing/2014/main" id="{990D5209-403E-4C46-8FBA-92806A5EF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4F90B5-E64F-44EB-AF14-ECE138B3DD07}"/>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163649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9802-135D-414C-9210-7DF24B7E5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EFA0E9-A60F-408A-ACB4-3C7FC8185E7E}"/>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4" name="Footer Placeholder 3">
            <a:extLst>
              <a:ext uri="{FF2B5EF4-FFF2-40B4-BE49-F238E27FC236}">
                <a16:creationId xmlns:a16="http://schemas.microsoft.com/office/drawing/2014/main" id="{A6B3E43E-3BE8-4470-B6DE-D8A141B7F2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983DCF-4CAD-475D-A527-F68828F9E94D}"/>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75714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13EB46-7DF7-4B8D-80C1-527C46B31441}"/>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3" name="Footer Placeholder 2">
            <a:extLst>
              <a:ext uri="{FF2B5EF4-FFF2-40B4-BE49-F238E27FC236}">
                <a16:creationId xmlns:a16="http://schemas.microsoft.com/office/drawing/2014/main" id="{3FEF4CDE-B349-4545-9569-AF3B327EC6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340218-7B32-4A5B-B19C-D9FD11CCDBC8}"/>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1898357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B106-1CF7-499A-A8F0-837FC87BC0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2102C5-7461-4992-B436-EF0444B1E1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F760A8-2E0E-426D-B2A5-9F4F54447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5D28E-70CE-4F85-A8B8-9E4AD049F73C}"/>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6" name="Footer Placeholder 5">
            <a:extLst>
              <a:ext uri="{FF2B5EF4-FFF2-40B4-BE49-F238E27FC236}">
                <a16:creationId xmlns:a16="http://schemas.microsoft.com/office/drawing/2014/main" id="{616B9212-491E-41F8-88AE-1A0156AB0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19D02-BB2D-46F9-85BE-06C7E48DA585}"/>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64526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5185-5E71-459B-A4D5-96B9147BE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F1ABE9-1076-436A-9F92-E65625FE2B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0B4BDE-5BA4-456F-A541-6F9A4AA59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D0FAF2-D11E-4A49-86E3-8B954954E0CF}"/>
              </a:ext>
            </a:extLst>
          </p:cNvPr>
          <p:cNvSpPr>
            <a:spLocks noGrp="1"/>
          </p:cNvSpPr>
          <p:nvPr>
            <p:ph type="dt" sz="half" idx="10"/>
          </p:nvPr>
        </p:nvSpPr>
        <p:spPr/>
        <p:txBody>
          <a:bodyPr/>
          <a:lstStyle/>
          <a:p>
            <a:fld id="{8DE21408-0A1C-45F6-B37A-9D85AA274A3B}" type="datetimeFigureOut">
              <a:rPr lang="en-US" smtClean="0"/>
              <a:t>2/11/2020</a:t>
            </a:fld>
            <a:endParaRPr lang="en-US"/>
          </a:p>
        </p:txBody>
      </p:sp>
      <p:sp>
        <p:nvSpPr>
          <p:cNvPr id="6" name="Footer Placeholder 5">
            <a:extLst>
              <a:ext uri="{FF2B5EF4-FFF2-40B4-BE49-F238E27FC236}">
                <a16:creationId xmlns:a16="http://schemas.microsoft.com/office/drawing/2014/main" id="{54B97E52-6025-456C-9EEC-0DFFA9387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2424C-6D87-4354-A42F-55E8CB06EAC7}"/>
              </a:ext>
            </a:extLst>
          </p:cNvPr>
          <p:cNvSpPr>
            <a:spLocks noGrp="1"/>
          </p:cNvSpPr>
          <p:nvPr>
            <p:ph type="sldNum" sz="quarter" idx="12"/>
          </p:nvPr>
        </p:nvSpPr>
        <p:spPr/>
        <p:txBody>
          <a:bodyPr/>
          <a:lstStyle/>
          <a:p>
            <a:fld id="{80D734CA-D1A8-4ABA-A0BC-A776E2BE12D1}" type="slidenum">
              <a:rPr lang="en-US" smtClean="0"/>
              <a:t>‹#›</a:t>
            </a:fld>
            <a:endParaRPr lang="en-US"/>
          </a:p>
        </p:txBody>
      </p:sp>
    </p:spTree>
    <p:extLst>
      <p:ext uri="{BB962C8B-B14F-4D97-AF65-F5344CB8AC3E}">
        <p14:creationId xmlns:p14="http://schemas.microsoft.com/office/powerpoint/2010/main" val="112778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51925-EB03-46AE-8A83-318F1799F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D8247A-E76F-4E97-87A0-81185009C2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EB676-EEB4-4C9D-B19E-D09CAF24F1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21408-0A1C-45F6-B37A-9D85AA274A3B}" type="datetimeFigureOut">
              <a:rPr lang="en-US" smtClean="0"/>
              <a:t>2/11/2020</a:t>
            </a:fld>
            <a:endParaRPr lang="en-US"/>
          </a:p>
        </p:txBody>
      </p:sp>
      <p:sp>
        <p:nvSpPr>
          <p:cNvPr id="5" name="Footer Placeholder 4">
            <a:extLst>
              <a:ext uri="{FF2B5EF4-FFF2-40B4-BE49-F238E27FC236}">
                <a16:creationId xmlns:a16="http://schemas.microsoft.com/office/drawing/2014/main" id="{8D70A588-4273-4BB1-AECE-A51394AC48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7D6DA4-CD8A-414F-971B-BD2456EE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734CA-D1A8-4ABA-A0BC-A776E2BE12D1}" type="slidenum">
              <a:rPr lang="en-US" smtClean="0"/>
              <a:t>‹#›</a:t>
            </a:fld>
            <a:endParaRPr lang="en-US"/>
          </a:p>
        </p:txBody>
      </p:sp>
    </p:spTree>
    <p:extLst>
      <p:ext uri="{BB962C8B-B14F-4D97-AF65-F5344CB8AC3E}">
        <p14:creationId xmlns:p14="http://schemas.microsoft.com/office/powerpoint/2010/main" val="3151558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pinterest.com/pin/511721576385996295/" TargetMode="External"/><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ientistcindy.com/membrane-transport.html"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Ivn8dnxnE_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scientistcindy.com/uploads/8/5/1/2/85124478/the_mighty_membrane1_831.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goldiesroom.org/Note%20Packets/06%20Transport/00%20Transport--WHOLE.htm" TargetMode="External"/><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biology.stackexchange.com/questions/21439/where-do-lost-membrane-proteins-go-after-exocytosis" TargetMode="External"/><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hyperphysics.phy-astr.gsu.edu/hbase/Biology/ribosome.html" TargetMode="External"/><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books.org/wiki/Adventist_Youth_Honors_Answer_Book/Health_and_Science/Heredity"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images.nigms.nih.gov/Pages/DetailPage.aspx?imageID2=1272" TargetMode="External"/><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flickr.com/photos/glyn_nelson/14733105825" TargetMode="External"/><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frontiersin.org/articles/10.3389/fnmol.2015.00044/full" TargetMode="External"/><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en.wikipedia.org/wiki/Cell_adhesion" TargetMode="Externa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courses.lumenlearning.com/bio1/chapter/reading-cell-junctions-in-plant-cells/" TargetMode="External"/><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en.wikipedia.org/wiki/Cell%E2%80%93cell_interaction"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en.wikipedia.org/wiki/Cell%E2%80%93cell_interaction"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medicalxpress.com/news/2018-02-huntington-patients-skin-cells-brain.html" TargetMode="External"/><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courses.lumenlearning.com/boundless-ap/chapter/muscular-tissue/" TargetMode="External"/><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en.wikipedia.org/wiki/Nervous_tissue"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en.wikipedia.org/wiki/File:Endocrine_vs._Exocrine.svg"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File:Endocrine_vs._Exocrine.svg"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en.wikipedia.org/wiki/File:Endocrine_vs._Exocrine.svg"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File:Endocrine_vs._Exocrine.svg"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Shape 2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16B272-459E-4A3B-B6E2-C80F4884E214}"/>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pPr algn="l"/>
            <a:r>
              <a:rPr lang="en-US" sz="4000" kern="1200">
                <a:solidFill>
                  <a:srgbClr val="FFFFFF"/>
                </a:solidFill>
                <a:latin typeface="+mj-lt"/>
                <a:ea typeface="+mj-ea"/>
                <a:cs typeface="+mj-cs"/>
              </a:rPr>
              <a:t>Compartments</a:t>
            </a:r>
          </a:p>
        </p:txBody>
      </p:sp>
      <p:sp>
        <p:nvSpPr>
          <p:cNvPr id="2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992C89D1-BACE-4004-BB5E-60973B011A41}"/>
              </a:ext>
            </a:extLst>
          </p:cNvPr>
          <p:cNvSpPr>
            <a:spLocks noGrp="1"/>
          </p:cNvSpPr>
          <p:nvPr>
            <p:ph type="subTitle" idx="1"/>
          </p:nvPr>
        </p:nvSpPr>
        <p:spPr>
          <a:xfrm>
            <a:off x="5221862" y="1719618"/>
            <a:ext cx="5948831" cy="4334629"/>
          </a:xfrm>
        </p:spPr>
        <p:txBody>
          <a:bodyPr vert="horz" lIns="91440" tIns="45720" rIns="91440" bIns="45720" rtlCol="0" anchor="ctr">
            <a:normAutofit/>
          </a:bodyPr>
          <a:lstStyle/>
          <a:p>
            <a:pPr indent="-228600" algn="l">
              <a:buFont typeface="Arial" panose="020B0604020202020204" pitchFamily="34" charset="0"/>
              <a:buChar char="•"/>
            </a:pPr>
            <a:r>
              <a:rPr lang="en-US">
                <a:solidFill>
                  <a:srgbClr val="FEFFFF"/>
                </a:solidFill>
              </a:rPr>
              <a:t>The human body is a complex compartment separated from the outside world by layers of cells. </a:t>
            </a:r>
          </a:p>
          <a:p>
            <a:pPr indent="-228600" algn="l">
              <a:buFont typeface="Arial" panose="020B0604020202020204" pitchFamily="34" charset="0"/>
              <a:buChar char="•"/>
            </a:pPr>
            <a:r>
              <a:rPr lang="en-US">
                <a:solidFill>
                  <a:srgbClr val="FEFFFF"/>
                </a:solidFill>
              </a:rPr>
              <a:t>Anatomically, the body is divided into three major body </a:t>
            </a:r>
            <a:r>
              <a:rPr lang="en-US" b="1">
                <a:solidFill>
                  <a:srgbClr val="FEFFFF"/>
                </a:solidFill>
              </a:rPr>
              <a:t>cavities: </a:t>
            </a:r>
            <a:r>
              <a:rPr lang="en-US">
                <a:solidFill>
                  <a:srgbClr val="FEFFFF"/>
                </a:solidFill>
              </a:rPr>
              <a:t>the </a:t>
            </a:r>
            <a:r>
              <a:rPr lang="en-US" i="1">
                <a:solidFill>
                  <a:srgbClr val="FEFFFF"/>
                </a:solidFill>
              </a:rPr>
              <a:t>cranial cavity </a:t>
            </a:r>
            <a:r>
              <a:rPr lang="en-US">
                <a:solidFill>
                  <a:srgbClr val="FEFFFF"/>
                </a:solidFill>
              </a:rPr>
              <a:t>(commonly referred to as the </a:t>
            </a:r>
            <a:r>
              <a:rPr lang="en-US" i="1">
                <a:solidFill>
                  <a:srgbClr val="FEFFFF"/>
                </a:solidFill>
              </a:rPr>
              <a:t>skull</a:t>
            </a:r>
            <a:r>
              <a:rPr lang="en-US">
                <a:solidFill>
                  <a:srgbClr val="FEFFFF"/>
                </a:solidFill>
              </a:rPr>
              <a:t>), the </a:t>
            </a:r>
            <a:r>
              <a:rPr lang="en-US" i="1">
                <a:solidFill>
                  <a:srgbClr val="FEFFFF"/>
                </a:solidFill>
              </a:rPr>
              <a:t>thoracic cavity </a:t>
            </a:r>
            <a:r>
              <a:rPr lang="en-US">
                <a:solidFill>
                  <a:srgbClr val="FEFFFF"/>
                </a:solidFill>
              </a:rPr>
              <a:t>(also called the </a:t>
            </a:r>
            <a:r>
              <a:rPr lang="en-US" i="1">
                <a:solidFill>
                  <a:srgbClr val="FEFFFF"/>
                </a:solidFill>
              </a:rPr>
              <a:t>thorax</a:t>
            </a:r>
            <a:r>
              <a:rPr lang="en-US">
                <a:solidFill>
                  <a:srgbClr val="FEFFFF"/>
                </a:solidFill>
              </a:rPr>
              <a:t>), and the </a:t>
            </a:r>
            <a:r>
              <a:rPr lang="en-US" i="1">
                <a:solidFill>
                  <a:srgbClr val="FEFFFF"/>
                </a:solidFill>
              </a:rPr>
              <a:t>abdominopelvic cavity</a:t>
            </a:r>
            <a:r>
              <a:rPr lang="en-US">
                <a:solidFill>
                  <a:srgbClr val="FEFFFF"/>
                </a:solidFill>
              </a:rPr>
              <a:t>. </a:t>
            </a:r>
          </a:p>
          <a:p>
            <a:pPr indent="-228600" algn="l">
              <a:buFont typeface="Arial" panose="020B0604020202020204" pitchFamily="34" charset="0"/>
              <a:buChar char="•"/>
            </a:pPr>
            <a:r>
              <a:rPr lang="en-US">
                <a:solidFill>
                  <a:srgbClr val="FEFFFF"/>
                </a:solidFill>
              </a:rPr>
              <a:t>The cavities are lined with </a:t>
            </a:r>
            <a:r>
              <a:rPr lang="en-US" i="1">
                <a:solidFill>
                  <a:srgbClr val="FEFFFF"/>
                </a:solidFill>
              </a:rPr>
              <a:t>tissue membranes.</a:t>
            </a:r>
          </a:p>
          <a:p>
            <a:pPr indent="-228600" algn="l">
              <a:buFont typeface="Arial" panose="020B0604020202020204" pitchFamily="34" charset="0"/>
              <a:buChar char="•"/>
            </a:pPr>
            <a:endParaRPr lang="en-US">
              <a:solidFill>
                <a:srgbClr val="FEFFFF"/>
              </a:solidFill>
            </a:endParaRPr>
          </a:p>
        </p:txBody>
      </p:sp>
    </p:spTree>
    <p:extLst>
      <p:ext uri="{BB962C8B-B14F-4D97-AF65-F5344CB8AC3E}">
        <p14:creationId xmlns:p14="http://schemas.microsoft.com/office/powerpoint/2010/main" val="1978588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6F8D3B-4CEE-4C90-B109-2522CB92423D}"/>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The general functions of the cell membrane include: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D3F09C3-4656-4592-AB7D-5DE44775BD57}"/>
              </a:ext>
            </a:extLst>
          </p:cNvPr>
          <p:cNvSpPr>
            <a:spLocks noGrp="1"/>
          </p:cNvSpPr>
          <p:nvPr>
            <p:ph idx="1"/>
          </p:nvPr>
        </p:nvSpPr>
        <p:spPr>
          <a:xfrm>
            <a:off x="4976031" y="963877"/>
            <a:ext cx="6377769" cy="4930246"/>
          </a:xfrm>
        </p:spPr>
        <p:txBody>
          <a:bodyPr anchor="ctr">
            <a:normAutofit/>
          </a:bodyPr>
          <a:lstStyle/>
          <a:p>
            <a:pPr marL="0" indent="0">
              <a:buNone/>
            </a:pPr>
            <a:r>
              <a:rPr lang="en-US" sz="2400" b="1"/>
              <a:t>Structural support. </a:t>
            </a:r>
          </a:p>
          <a:p>
            <a:r>
              <a:rPr lang="en-US" sz="2400"/>
              <a:t>Proteins in the cell membrane hold the </a:t>
            </a:r>
            <a:r>
              <a:rPr lang="en-US" sz="2400" i="1"/>
              <a:t>cytoskeleton, </a:t>
            </a:r>
            <a:r>
              <a:rPr lang="en-US" sz="2400"/>
              <a:t>the cell’s interior structural scaffolding, in place to maintain cell shape. </a:t>
            </a:r>
          </a:p>
          <a:p>
            <a:r>
              <a:rPr lang="en-US" sz="2400"/>
              <a:t>Membrane proteins also create specialized junctions between adjacent cells or between cells and the </a:t>
            </a:r>
            <a:r>
              <a:rPr lang="en-US" sz="2400" i="1"/>
              <a:t>extracellular matrix </a:t>
            </a:r>
            <a:r>
              <a:rPr lang="en-US" sz="2400"/>
              <a:t>{</a:t>
            </a:r>
            <a:r>
              <a:rPr lang="en-US" sz="2400" i="1"/>
              <a:t>extra</a:t>
            </a:r>
            <a:r>
              <a:rPr lang="en-US" sz="2400"/>
              <a:t>-, outside}, which is extracellular material that is synthesized and secreted by the cells. </a:t>
            </a:r>
          </a:p>
          <a:p>
            <a:r>
              <a:rPr lang="en-US" sz="2400"/>
              <a:t>Cell-cell and cell-matrix junctions stabilize the structure of tissues.</a:t>
            </a:r>
          </a:p>
        </p:txBody>
      </p:sp>
    </p:spTree>
    <p:extLst>
      <p:ext uri="{BB962C8B-B14F-4D97-AF65-F5344CB8AC3E}">
        <p14:creationId xmlns:p14="http://schemas.microsoft.com/office/powerpoint/2010/main" val="34797785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EF8290E-53F4-4D52-BB66-814696F6EF22}"/>
              </a:ext>
            </a:extLst>
          </p:cNvPr>
          <p:cNvSpPr>
            <a:spLocks noGrp="1"/>
          </p:cNvSpPr>
          <p:nvPr>
            <p:ph type="title"/>
          </p:nvPr>
        </p:nvSpPr>
        <p:spPr>
          <a:xfrm>
            <a:off x="838200" y="365125"/>
            <a:ext cx="10515599" cy="1325563"/>
          </a:xfrm>
        </p:spPr>
        <p:txBody>
          <a:bodyPr>
            <a:normAutofit/>
          </a:bodyPr>
          <a:lstStyle/>
          <a:p>
            <a:r>
              <a:rPr lang="en-US" dirty="0"/>
              <a:t>The Matrix</a:t>
            </a:r>
          </a:p>
        </p:txBody>
      </p:sp>
      <p:sp>
        <p:nvSpPr>
          <p:cNvPr id="3" name="Content Placeholder 2">
            <a:extLst>
              <a:ext uri="{FF2B5EF4-FFF2-40B4-BE49-F238E27FC236}">
                <a16:creationId xmlns:a16="http://schemas.microsoft.com/office/drawing/2014/main" id="{38723EF2-C33E-4D64-AB42-C871F3CA1595}"/>
              </a:ext>
            </a:extLst>
          </p:cNvPr>
          <p:cNvSpPr>
            <a:spLocks noGrp="1"/>
          </p:cNvSpPr>
          <p:nvPr>
            <p:ph idx="1"/>
          </p:nvPr>
        </p:nvSpPr>
        <p:spPr>
          <a:xfrm>
            <a:off x="838200" y="1825625"/>
            <a:ext cx="5393361" cy="4351338"/>
          </a:xfrm>
        </p:spPr>
        <p:txBody>
          <a:bodyPr>
            <a:normAutofit/>
          </a:bodyPr>
          <a:lstStyle/>
          <a:p>
            <a:r>
              <a:rPr lang="en-US" sz="1800" dirty="0"/>
              <a:t>  </a:t>
            </a:r>
            <a:r>
              <a:rPr lang="en-US" sz="1800" b="1" dirty="0"/>
              <a:t>   Yes, the matrix is real! </a:t>
            </a:r>
            <a:r>
              <a:rPr lang="en-US" sz="1800" dirty="0"/>
              <a:t>Connective tissues are composed of not only of specific cell types, but also the protein fibers and ground substance that make up the surrounding extracellular matrix. </a:t>
            </a:r>
          </a:p>
          <a:p>
            <a:r>
              <a:rPr lang="en-US" sz="1800" dirty="0"/>
              <a:t>Connective tissue cells are interspersed within the unique extracellular matrix of the tissue. </a:t>
            </a:r>
          </a:p>
          <a:p>
            <a:pPr lvl="1"/>
            <a:r>
              <a:rPr lang="en-US" sz="1800" dirty="0"/>
              <a:t>The composition and density  of proteins and molecules that make up the matrix varies with the different types of connective tissues. </a:t>
            </a:r>
          </a:p>
          <a:p>
            <a:pPr lvl="1"/>
            <a:r>
              <a:rPr lang="en-US" sz="1800" dirty="0"/>
              <a:t>It is the specific composition of the cells, ground substance and the protein fibers that make up the connective tissue that gives it the ability to provide its specific function within the body. </a:t>
            </a:r>
          </a:p>
          <a:p>
            <a:pPr lvl="1"/>
            <a:r>
              <a:rPr lang="en-US" sz="1800" dirty="0"/>
              <a:t>This is the complementarity between structure and function in connective tissues.</a:t>
            </a:r>
          </a:p>
          <a:p>
            <a:endParaRPr lang="en-US" sz="1800" dirty="0"/>
          </a:p>
        </p:txBody>
      </p:sp>
      <p:pic>
        <p:nvPicPr>
          <p:cNvPr id="4" name="Picture 2" descr="Picture">
            <a:extLst>
              <a:ext uri="{FF2B5EF4-FFF2-40B4-BE49-F238E27FC236}">
                <a16:creationId xmlns:a16="http://schemas.microsoft.com/office/drawing/2014/main" id="{2111001D-930E-44A3-AE55-5BD50AE33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66" t="9653" r="19907" b="4151"/>
          <a:stretch/>
        </p:blipFill>
        <p:spPr bwMode="auto">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1" name="Arc 1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1548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85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F8290E-53F4-4D52-BB66-814696F6EF22}"/>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The Matrix</a:t>
            </a:r>
          </a:p>
        </p:txBody>
      </p:sp>
      <p:pic>
        <p:nvPicPr>
          <p:cNvPr id="4" name="Picture 2" descr="Picture">
            <a:extLst>
              <a:ext uri="{FF2B5EF4-FFF2-40B4-BE49-F238E27FC236}">
                <a16:creationId xmlns:a16="http://schemas.microsoft.com/office/drawing/2014/main" id="{C359E46E-4314-4457-9E0A-86ABEE18FB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44" r="1" b="16834"/>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8723EF2-C33E-4D64-AB42-C871F3CA1595}"/>
              </a:ext>
            </a:extLst>
          </p:cNvPr>
          <p:cNvSpPr>
            <a:spLocks noGrp="1"/>
          </p:cNvSpPr>
          <p:nvPr>
            <p:ph idx="1"/>
          </p:nvPr>
        </p:nvSpPr>
        <p:spPr>
          <a:xfrm>
            <a:off x="8029319" y="917725"/>
            <a:ext cx="3424739" cy="4852362"/>
          </a:xfrm>
        </p:spPr>
        <p:txBody>
          <a:bodyPr anchor="ctr">
            <a:normAutofit/>
          </a:bodyPr>
          <a:lstStyle/>
          <a:p>
            <a:r>
              <a:rPr lang="en-US" sz="2000" b="1" i="1">
                <a:solidFill>
                  <a:srgbClr val="FFFFFF"/>
                </a:solidFill>
              </a:rPr>
              <a:t>What is the "Ground Substance"? </a:t>
            </a:r>
            <a:r>
              <a:rPr lang="en-US" sz="2000" i="1">
                <a:solidFill>
                  <a:srgbClr val="FFFFFF"/>
                </a:solidFill>
              </a:rPr>
              <a:t>The ground substance refers to the substance that surrounds the cells and fibers of the extracellular matrix. The ground substance is a thick or jelly-like substance in connective tissues, except for in bone and cartilage in which the ground substance is calcified.</a:t>
            </a:r>
            <a:br>
              <a:rPr lang="en-US" sz="2000" i="1">
                <a:solidFill>
                  <a:srgbClr val="FFFFFF"/>
                </a:solidFill>
              </a:rPr>
            </a:br>
            <a:br>
              <a:rPr lang="en-US" sz="2000" i="1">
                <a:solidFill>
                  <a:srgbClr val="FFFFFF"/>
                </a:solidFill>
              </a:rPr>
            </a:br>
            <a:endParaRPr lang="en-US" sz="2000">
              <a:solidFill>
                <a:srgbClr val="FFFFFF"/>
              </a:solidFill>
            </a:endParaRPr>
          </a:p>
        </p:txBody>
      </p:sp>
    </p:spTree>
    <p:extLst>
      <p:ext uri="{BB962C8B-B14F-4D97-AF65-F5344CB8AC3E}">
        <p14:creationId xmlns:p14="http://schemas.microsoft.com/office/powerpoint/2010/main" val="27998255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F8290E-53F4-4D52-BB66-814696F6EF2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 Matrix</a:t>
            </a:r>
          </a:p>
        </p:txBody>
      </p:sp>
      <p:sp>
        <p:nvSpPr>
          <p:cNvPr id="3" name="Content Placeholder 2">
            <a:extLst>
              <a:ext uri="{FF2B5EF4-FFF2-40B4-BE49-F238E27FC236}">
                <a16:creationId xmlns:a16="http://schemas.microsoft.com/office/drawing/2014/main" id="{38723EF2-C33E-4D64-AB42-C871F3CA1595}"/>
              </a:ext>
            </a:extLst>
          </p:cNvPr>
          <p:cNvSpPr>
            <a:spLocks noGrp="1"/>
          </p:cNvSpPr>
          <p:nvPr>
            <p:ph idx="1"/>
          </p:nvPr>
        </p:nvSpPr>
        <p:spPr>
          <a:xfrm>
            <a:off x="643468" y="2638043"/>
            <a:ext cx="3363974" cy="3415623"/>
          </a:xfrm>
        </p:spPr>
        <p:txBody>
          <a:bodyPr>
            <a:normAutofit/>
          </a:bodyPr>
          <a:lstStyle/>
          <a:p>
            <a:r>
              <a:rPr lang="en-US" sz="1400" b="1" i="1" dirty="0"/>
              <a:t>What are the "Protein Fibers"? </a:t>
            </a:r>
            <a:r>
              <a:rPr lang="en-US" sz="1400" i="1" dirty="0"/>
              <a:t> The matrix has a scaffolding made up of fibrous proteins that provide support for the connective tissue. </a:t>
            </a:r>
          </a:p>
          <a:p>
            <a:r>
              <a:rPr lang="en-US" sz="1400" i="1" dirty="0"/>
              <a:t>There are 3 types of protein fibers that can be found in connective tissues: 1) collagen fibers, 2) reticular fibers, and 3) elastic fibers. </a:t>
            </a:r>
          </a:p>
          <a:p>
            <a:pPr lvl="1"/>
            <a:r>
              <a:rPr lang="en-US" sz="1400" i="1" dirty="0"/>
              <a:t>The types, density, and distribution of the protein fibers is unique in different connective tissue types.</a:t>
            </a:r>
            <a:r>
              <a:rPr lang="en-US" sz="1400" dirty="0"/>
              <a:t>  </a:t>
            </a:r>
          </a:p>
          <a:p>
            <a:pPr marL="0" indent="0">
              <a:buNone/>
            </a:pPr>
            <a:br>
              <a:rPr lang="en-US" sz="1400" i="1" dirty="0"/>
            </a:br>
            <a:br>
              <a:rPr lang="en-US" sz="1400" i="1" dirty="0"/>
            </a:br>
            <a:endParaRPr lang="en-US" sz="1400" dirty="0"/>
          </a:p>
        </p:txBody>
      </p:sp>
      <p:pic>
        <p:nvPicPr>
          <p:cNvPr id="36866" name="Picture 2" descr="Picture">
            <a:extLst>
              <a:ext uri="{FF2B5EF4-FFF2-40B4-BE49-F238E27FC236}">
                <a16:creationId xmlns:a16="http://schemas.microsoft.com/office/drawing/2014/main" id="{95BEAEF7-23F1-439F-9646-050944BA36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762311"/>
            <a:ext cx="6250769" cy="517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154440"/>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1301F1-B64A-4600-BB17-8EC8B09EE97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Connective Tissue Proper</a:t>
            </a:r>
            <a:endParaRPr lang="en-US" sz="2800" dirty="0"/>
          </a:p>
        </p:txBody>
      </p:sp>
      <p:sp>
        <p:nvSpPr>
          <p:cNvPr id="3" name="Content Placeholder 2">
            <a:extLst>
              <a:ext uri="{FF2B5EF4-FFF2-40B4-BE49-F238E27FC236}">
                <a16:creationId xmlns:a16="http://schemas.microsoft.com/office/drawing/2014/main" id="{A9765BDA-7A65-4995-ACAA-F0DF936CA2B1}"/>
              </a:ext>
            </a:extLst>
          </p:cNvPr>
          <p:cNvSpPr>
            <a:spLocks noGrp="1"/>
          </p:cNvSpPr>
          <p:nvPr>
            <p:ph idx="1"/>
          </p:nvPr>
        </p:nvSpPr>
        <p:spPr>
          <a:xfrm>
            <a:off x="643468" y="2638043"/>
            <a:ext cx="3363974" cy="3415623"/>
          </a:xfrm>
        </p:spPr>
        <p:txBody>
          <a:bodyPr>
            <a:normAutofit/>
          </a:bodyPr>
          <a:lstStyle/>
          <a:p>
            <a:r>
              <a:rPr lang="en-US" sz="1400" dirty="0"/>
              <a:t>The main function of connective tissue proper is to bind tissues, and to resist stress and taring due to stretching and tension placed on the tissue.</a:t>
            </a:r>
          </a:p>
        </p:txBody>
      </p:sp>
      <p:pic>
        <p:nvPicPr>
          <p:cNvPr id="37890" name="Picture 2" descr="Picture">
            <a:extLst>
              <a:ext uri="{FF2B5EF4-FFF2-40B4-BE49-F238E27FC236}">
                <a16:creationId xmlns:a16="http://schemas.microsoft.com/office/drawing/2014/main" id="{69153A87-B275-4E5C-A1D2-1396118F40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51409"/>
            <a:ext cx="6250769" cy="459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108146"/>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1301F1-B64A-4600-BB17-8EC8B09EE97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Connective Tissue Proper</a:t>
            </a:r>
            <a:endParaRPr lang="en-US" sz="2800" dirty="0"/>
          </a:p>
        </p:txBody>
      </p:sp>
      <p:sp>
        <p:nvSpPr>
          <p:cNvPr id="3" name="Content Placeholder 2">
            <a:extLst>
              <a:ext uri="{FF2B5EF4-FFF2-40B4-BE49-F238E27FC236}">
                <a16:creationId xmlns:a16="http://schemas.microsoft.com/office/drawing/2014/main" id="{A9765BDA-7A65-4995-ACAA-F0DF936CA2B1}"/>
              </a:ext>
            </a:extLst>
          </p:cNvPr>
          <p:cNvSpPr>
            <a:spLocks noGrp="1"/>
          </p:cNvSpPr>
          <p:nvPr>
            <p:ph idx="1"/>
          </p:nvPr>
        </p:nvSpPr>
        <p:spPr>
          <a:xfrm>
            <a:off x="643468" y="2638043"/>
            <a:ext cx="3363974" cy="3415623"/>
          </a:xfrm>
        </p:spPr>
        <p:txBody>
          <a:bodyPr>
            <a:normAutofit fontScale="62500" lnSpcReduction="20000"/>
          </a:bodyPr>
          <a:lstStyle/>
          <a:p>
            <a:r>
              <a:rPr lang="en-US" dirty="0"/>
              <a:t>The primary cell type in </a:t>
            </a:r>
            <a:r>
              <a:rPr lang="en-US" b="1" dirty="0"/>
              <a:t>connective tissue proper </a:t>
            </a:r>
            <a:r>
              <a:rPr lang="en-US" dirty="0"/>
              <a:t> is the </a:t>
            </a:r>
            <a:r>
              <a:rPr lang="en-US" b="1" dirty="0"/>
              <a:t>fibroblast</a:t>
            </a:r>
            <a:r>
              <a:rPr lang="en-US" dirty="0"/>
              <a:t>.</a:t>
            </a:r>
            <a:br>
              <a:rPr lang="en-US" sz="1400" dirty="0"/>
            </a:br>
            <a:br>
              <a:rPr lang="en-US" sz="1400" dirty="0"/>
            </a:br>
            <a:r>
              <a:rPr lang="en-US" dirty="0"/>
              <a:t>The </a:t>
            </a:r>
            <a:r>
              <a:rPr lang="en-US" b="1" dirty="0"/>
              <a:t>fibroblast</a:t>
            </a:r>
            <a:r>
              <a:rPr lang="en-US" dirty="0"/>
              <a:t> produces components for the extracellular matrix of the connective tissue proper, which includes collagen and elastin.  </a:t>
            </a:r>
          </a:p>
          <a:p>
            <a:r>
              <a:rPr lang="en-US" dirty="0"/>
              <a:t>The fibroblast means “fiber formers”, and they live up to their name. Fibroblasts manufacture proteins and secrete them (via exocytosis) into the extracellular matrix where they act as building blocks for the matrix. </a:t>
            </a:r>
            <a:endParaRPr lang="en-US" sz="1400" dirty="0"/>
          </a:p>
        </p:txBody>
      </p:sp>
      <p:pic>
        <p:nvPicPr>
          <p:cNvPr id="37890" name="Picture 2" descr="Picture">
            <a:extLst>
              <a:ext uri="{FF2B5EF4-FFF2-40B4-BE49-F238E27FC236}">
                <a16:creationId xmlns:a16="http://schemas.microsoft.com/office/drawing/2014/main" id="{69153A87-B275-4E5C-A1D2-1396118F40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51409"/>
            <a:ext cx="6250769" cy="459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718241"/>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1301F1-B64A-4600-BB17-8EC8B09EE97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Connective Tissue Proper</a:t>
            </a:r>
            <a:endParaRPr lang="en-US" sz="2800" dirty="0"/>
          </a:p>
        </p:txBody>
      </p:sp>
      <p:sp>
        <p:nvSpPr>
          <p:cNvPr id="3" name="Content Placeholder 2">
            <a:extLst>
              <a:ext uri="{FF2B5EF4-FFF2-40B4-BE49-F238E27FC236}">
                <a16:creationId xmlns:a16="http://schemas.microsoft.com/office/drawing/2014/main" id="{A9765BDA-7A65-4995-ACAA-F0DF936CA2B1}"/>
              </a:ext>
            </a:extLst>
          </p:cNvPr>
          <p:cNvSpPr>
            <a:spLocks noGrp="1"/>
          </p:cNvSpPr>
          <p:nvPr>
            <p:ph idx="1"/>
          </p:nvPr>
        </p:nvSpPr>
        <p:spPr>
          <a:xfrm>
            <a:off x="643468" y="2638043"/>
            <a:ext cx="3363974" cy="3735597"/>
          </a:xfrm>
        </p:spPr>
        <p:txBody>
          <a:bodyPr>
            <a:normAutofit fontScale="77500" lnSpcReduction="20000"/>
          </a:bodyPr>
          <a:lstStyle/>
          <a:p>
            <a:r>
              <a:rPr lang="en-US" i="1" dirty="0"/>
              <a:t>Connective tissue proper includes a few other cell types in addition to its primary cell type, the fibroblast. </a:t>
            </a:r>
          </a:p>
          <a:p>
            <a:r>
              <a:rPr lang="en-US" i="1" dirty="0"/>
              <a:t>These additional cells include fibrocytes, defense cells, and adipose (fat) cells. </a:t>
            </a:r>
          </a:p>
          <a:p>
            <a:r>
              <a:rPr lang="en-US" i="1" dirty="0"/>
              <a:t>The ground substance in connective tissue proper is the consistency of jelly and is composed of collagen and elastin.</a:t>
            </a:r>
            <a:endParaRPr lang="en-US" sz="1400" dirty="0"/>
          </a:p>
        </p:txBody>
      </p:sp>
      <p:pic>
        <p:nvPicPr>
          <p:cNvPr id="37890" name="Picture 2" descr="Picture">
            <a:extLst>
              <a:ext uri="{FF2B5EF4-FFF2-40B4-BE49-F238E27FC236}">
                <a16:creationId xmlns:a16="http://schemas.microsoft.com/office/drawing/2014/main" id="{69153A87-B275-4E5C-A1D2-1396118F40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51409"/>
            <a:ext cx="6250769" cy="459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494320"/>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0B93-954D-4C93-B869-7F030B40E768}"/>
              </a:ext>
            </a:extLst>
          </p:cNvPr>
          <p:cNvSpPr>
            <a:spLocks noGrp="1"/>
          </p:cNvSpPr>
          <p:nvPr>
            <p:ph type="title"/>
          </p:nvPr>
        </p:nvSpPr>
        <p:spPr>
          <a:xfrm>
            <a:off x="886968" y="1472184"/>
            <a:ext cx="3767328" cy="4581144"/>
          </a:xfrm>
        </p:spPr>
        <p:txBody>
          <a:bodyPr anchor="t">
            <a:normAutofit/>
          </a:bodyPr>
          <a:lstStyle/>
          <a:p>
            <a:r>
              <a:rPr lang="en-US" sz="5400" i="1"/>
              <a:t>Connective Tissue Proper</a:t>
            </a:r>
            <a:endParaRPr lang="en-US" sz="5400"/>
          </a:p>
        </p:txBody>
      </p:sp>
      <p:sp>
        <p:nvSpPr>
          <p:cNvPr id="3" name="Content Placeholder 2">
            <a:extLst>
              <a:ext uri="{FF2B5EF4-FFF2-40B4-BE49-F238E27FC236}">
                <a16:creationId xmlns:a16="http://schemas.microsoft.com/office/drawing/2014/main" id="{5985A618-BD2B-46A8-8DC2-9419339D9E5D}"/>
              </a:ext>
            </a:extLst>
          </p:cNvPr>
          <p:cNvSpPr>
            <a:spLocks noGrp="1"/>
          </p:cNvSpPr>
          <p:nvPr>
            <p:ph idx="1"/>
          </p:nvPr>
        </p:nvSpPr>
        <p:spPr>
          <a:xfrm>
            <a:off x="5248656" y="1472184"/>
            <a:ext cx="6153912" cy="4581144"/>
          </a:xfrm>
        </p:spPr>
        <p:txBody>
          <a:bodyPr>
            <a:normAutofit/>
          </a:bodyPr>
          <a:lstStyle/>
          <a:p>
            <a:r>
              <a:rPr lang="en-US" sz="2400" i="1"/>
              <a:t>What Tissue Types Are Considered "Connective Tissue Proper"?</a:t>
            </a:r>
            <a:endParaRPr lang="en-US" sz="2400"/>
          </a:p>
          <a:p>
            <a:pPr lvl="1"/>
            <a:r>
              <a:rPr lang="en-US"/>
              <a:t>  Connective tissue proper contains tissues that fall into 2 different categories.</a:t>
            </a:r>
            <a:br>
              <a:rPr lang="en-US"/>
            </a:br>
            <a:r>
              <a:rPr lang="en-US"/>
              <a:t>1) Loose Connective Tissues</a:t>
            </a:r>
            <a:br>
              <a:rPr lang="en-US"/>
            </a:br>
            <a:r>
              <a:rPr lang="en-US"/>
              <a:t>2) Dense Connective Tissues  </a:t>
            </a:r>
          </a:p>
        </p:txBody>
      </p:sp>
      <p:grpSp>
        <p:nvGrpSpPr>
          <p:cNvPr id="76" name="Group 75">
            <a:extLst>
              <a:ext uri="{FF2B5EF4-FFF2-40B4-BE49-F238E27FC236}">
                <a16:creationId xmlns:a16="http://schemas.microsoft.com/office/drawing/2014/main" id="{DDAE397D-2F47-480F-95CA-D5EDB2433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7" name="Freeform 5">
              <a:extLst>
                <a:ext uri="{FF2B5EF4-FFF2-40B4-BE49-F238E27FC236}">
                  <a16:creationId xmlns:a16="http://schemas.microsoft.com/office/drawing/2014/main" id="{BD66E0D2-4D47-45F5-9F6C-04DF950CB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8" name="Freeform 6">
              <a:extLst>
                <a:ext uri="{FF2B5EF4-FFF2-40B4-BE49-F238E27FC236}">
                  <a16:creationId xmlns:a16="http://schemas.microsoft.com/office/drawing/2014/main" id="{C36CD79E-81FA-41B2-9A38-E0E26BCBE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a:extLst>
                <a:ext uri="{FF2B5EF4-FFF2-40B4-BE49-F238E27FC236}">
                  <a16:creationId xmlns:a16="http://schemas.microsoft.com/office/drawing/2014/main" id="{58CF2E87-8DCB-4A21-A926-1879E39DE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a:extLst>
                <a:ext uri="{FF2B5EF4-FFF2-40B4-BE49-F238E27FC236}">
                  <a16:creationId xmlns:a16="http://schemas.microsoft.com/office/drawing/2014/main" id="{E8EBCED8-09A7-4078-908F-87C5C9094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a:extLst>
                <a:ext uri="{FF2B5EF4-FFF2-40B4-BE49-F238E27FC236}">
                  <a16:creationId xmlns:a16="http://schemas.microsoft.com/office/drawing/2014/main" id="{881B8E24-1A3B-4288-834C-5C75EE61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a:extLst>
                <a:ext uri="{FF2B5EF4-FFF2-40B4-BE49-F238E27FC236}">
                  <a16:creationId xmlns:a16="http://schemas.microsoft.com/office/drawing/2014/main" id="{CE6C6947-62CC-47B5-8006-0DBB11057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a:extLst>
                <a:ext uri="{FF2B5EF4-FFF2-40B4-BE49-F238E27FC236}">
                  <a16:creationId xmlns:a16="http://schemas.microsoft.com/office/drawing/2014/main" id="{5A3EA873-FF38-49B1-AA18-6CAA8278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a:extLst>
                <a:ext uri="{FF2B5EF4-FFF2-40B4-BE49-F238E27FC236}">
                  <a16:creationId xmlns:a16="http://schemas.microsoft.com/office/drawing/2014/main" id="{2B74FB34-BB05-4313-9474-A4F9B27A5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a:extLst>
                <a:ext uri="{FF2B5EF4-FFF2-40B4-BE49-F238E27FC236}">
                  <a16:creationId xmlns:a16="http://schemas.microsoft.com/office/drawing/2014/main" id="{3673863D-063E-49A6-9856-52014BB4D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a:extLst>
                <a:ext uri="{FF2B5EF4-FFF2-40B4-BE49-F238E27FC236}">
                  <a16:creationId xmlns:a16="http://schemas.microsoft.com/office/drawing/2014/main" id="{59E7384A-6379-482C-8070-680EA33AF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a:extLst>
                <a:ext uri="{FF2B5EF4-FFF2-40B4-BE49-F238E27FC236}">
                  <a16:creationId xmlns:a16="http://schemas.microsoft.com/office/drawing/2014/main" id="{C6A49E1B-06B5-467F-97A5-EE77945A7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a:extLst>
                <a:ext uri="{FF2B5EF4-FFF2-40B4-BE49-F238E27FC236}">
                  <a16:creationId xmlns:a16="http://schemas.microsoft.com/office/drawing/2014/main" id="{C67D60A3-4CE7-453B-97D1-08DD83271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a:extLst>
                <a:ext uri="{FF2B5EF4-FFF2-40B4-BE49-F238E27FC236}">
                  <a16:creationId xmlns:a16="http://schemas.microsoft.com/office/drawing/2014/main" id="{1333C1DC-BC77-4584-B472-AE19C4A09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a:extLst>
                <a:ext uri="{FF2B5EF4-FFF2-40B4-BE49-F238E27FC236}">
                  <a16:creationId xmlns:a16="http://schemas.microsoft.com/office/drawing/2014/main" id="{30CC34F2-2D02-4DC8-8951-5E29E0866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a:extLst>
                <a:ext uri="{FF2B5EF4-FFF2-40B4-BE49-F238E27FC236}">
                  <a16:creationId xmlns:a16="http://schemas.microsoft.com/office/drawing/2014/main" id="{C77A3E1B-1C72-4437-A8A1-FC659C9E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a:extLst>
                <a:ext uri="{FF2B5EF4-FFF2-40B4-BE49-F238E27FC236}">
                  <a16:creationId xmlns:a16="http://schemas.microsoft.com/office/drawing/2014/main" id="{4EE3E561-115A-4994-832B-FB79E4498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a:extLst>
                <a:ext uri="{FF2B5EF4-FFF2-40B4-BE49-F238E27FC236}">
                  <a16:creationId xmlns:a16="http://schemas.microsoft.com/office/drawing/2014/main" id="{D389D14E-E715-4844-8E58-ED5A66AB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a:extLst>
                <a:ext uri="{FF2B5EF4-FFF2-40B4-BE49-F238E27FC236}">
                  <a16:creationId xmlns:a16="http://schemas.microsoft.com/office/drawing/2014/main" id="{4208B28A-82FB-48D4-9087-806354C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a:extLst>
                <a:ext uri="{FF2B5EF4-FFF2-40B4-BE49-F238E27FC236}">
                  <a16:creationId xmlns:a16="http://schemas.microsoft.com/office/drawing/2014/main" id="{1330334B-C28B-49CB-8643-6EF946230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a:extLst>
                <a:ext uri="{FF2B5EF4-FFF2-40B4-BE49-F238E27FC236}">
                  <a16:creationId xmlns:a16="http://schemas.microsoft.com/office/drawing/2014/main" id="{F221AA9B-1DD9-4FC4-947F-90C0582F7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5">
              <a:extLst>
                <a:ext uri="{FF2B5EF4-FFF2-40B4-BE49-F238E27FC236}">
                  <a16:creationId xmlns:a16="http://schemas.microsoft.com/office/drawing/2014/main" id="{9214B596-B3CC-43CB-A72A-2ADABBE5B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9" name="Isosceles Triangle 98">
            <a:extLst>
              <a:ext uri="{FF2B5EF4-FFF2-40B4-BE49-F238E27FC236}">
                <a16:creationId xmlns:a16="http://schemas.microsoft.com/office/drawing/2014/main" id="{64F9BF67-14D7-4F9D-A8E4-4BB8DE351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5225" y="1331697"/>
            <a:ext cx="193249" cy="1665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dirty="0"/>
          </a:p>
        </p:txBody>
      </p:sp>
    </p:spTree>
    <p:extLst>
      <p:ext uri="{BB962C8B-B14F-4D97-AF65-F5344CB8AC3E}">
        <p14:creationId xmlns:p14="http://schemas.microsoft.com/office/powerpoint/2010/main" val="2219612217"/>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E20B93-954D-4C93-B869-7F030B40E76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a:t>Connective Tissue Proper</a:t>
            </a:r>
            <a:endParaRPr lang="en-US" sz="2800"/>
          </a:p>
        </p:txBody>
      </p:sp>
      <p:sp>
        <p:nvSpPr>
          <p:cNvPr id="3" name="Content Placeholder 2">
            <a:extLst>
              <a:ext uri="{FF2B5EF4-FFF2-40B4-BE49-F238E27FC236}">
                <a16:creationId xmlns:a16="http://schemas.microsoft.com/office/drawing/2014/main" id="{5985A618-BD2B-46A8-8DC2-9419339D9E5D}"/>
              </a:ext>
            </a:extLst>
          </p:cNvPr>
          <p:cNvSpPr>
            <a:spLocks noGrp="1"/>
          </p:cNvSpPr>
          <p:nvPr>
            <p:ph idx="1"/>
          </p:nvPr>
        </p:nvSpPr>
        <p:spPr>
          <a:xfrm>
            <a:off x="643468" y="2638043"/>
            <a:ext cx="3363974" cy="3415623"/>
          </a:xfrm>
        </p:spPr>
        <p:txBody>
          <a:bodyPr>
            <a:normAutofit/>
          </a:bodyPr>
          <a:lstStyle/>
          <a:p>
            <a:r>
              <a:rPr lang="en-US" sz="1700" dirty="0"/>
              <a:t>There are 3 types of Dense Connective Tissue.</a:t>
            </a:r>
            <a:br>
              <a:rPr lang="en-US" sz="1700" dirty="0"/>
            </a:br>
            <a:r>
              <a:rPr lang="en-US" sz="1700" dirty="0"/>
              <a:t>1) Dense Regular Connective Tissue</a:t>
            </a:r>
            <a:br>
              <a:rPr lang="en-US" sz="1700" dirty="0"/>
            </a:br>
            <a:r>
              <a:rPr lang="en-US" sz="1700" dirty="0"/>
              <a:t>2) Dense Irregular Connective Tissue</a:t>
            </a:r>
            <a:br>
              <a:rPr lang="en-US" sz="1700" dirty="0"/>
            </a:br>
            <a:r>
              <a:rPr lang="en-US" sz="1700" dirty="0"/>
              <a:t>3) Elastic Connective Tissue</a:t>
            </a:r>
            <a:br>
              <a:rPr lang="en-US" sz="1700" dirty="0"/>
            </a:br>
            <a:br>
              <a:rPr lang="en-US" sz="1700" dirty="0"/>
            </a:br>
            <a:endParaRPr lang="en-US" sz="1700" dirty="0"/>
          </a:p>
        </p:txBody>
      </p:sp>
      <p:pic>
        <p:nvPicPr>
          <p:cNvPr id="10" name="Picture 9" descr="A close up of text on a white background&#10;&#10;Description automatically generated">
            <a:extLst>
              <a:ext uri="{FF2B5EF4-FFF2-40B4-BE49-F238E27FC236}">
                <a16:creationId xmlns:a16="http://schemas.microsoft.com/office/drawing/2014/main" id="{9C9E3ED7-EBD4-472C-84D9-F90CD56922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8206" y="640080"/>
            <a:ext cx="4392549" cy="5577840"/>
          </a:xfrm>
          <a:prstGeom prst="rect">
            <a:avLst/>
          </a:prstGeom>
        </p:spPr>
      </p:pic>
    </p:spTree>
    <p:extLst>
      <p:ext uri="{BB962C8B-B14F-4D97-AF65-F5344CB8AC3E}">
        <p14:creationId xmlns:p14="http://schemas.microsoft.com/office/powerpoint/2010/main" val="3188063344"/>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5E20B93-954D-4C93-B869-7F030B40E768}"/>
              </a:ext>
            </a:extLst>
          </p:cNvPr>
          <p:cNvSpPr>
            <a:spLocks noGrp="1"/>
          </p:cNvSpPr>
          <p:nvPr>
            <p:ph type="title"/>
          </p:nvPr>
        </p:nvSpPr>
        <p:spPr>
          <a:xfrm>
            <a:off x="795142" y="479990"/>
            <a:ext cx="3605406" cy="1325563"/>
          </a:xfrm>
        </p:spPr>
        <p:txBody>
          <a:bodyPr>
            <a:normAutofit/>
          </a:bodyPr>
          <a:lstStyle/>
          <a:p>
            <a:pPr algn="r"/>
            <a:r>
              <a:rPr lang="en-US" sz="2400" i="1">
                <a:solidFill>
                  <a:schemeClr val="bg1"/>
                </a:solidFill>
              </a:rPr>
              <a:t>Connective Tissue Proper</a:t>
            </a:r>
            <a:endParaRPr lang="en-US" sz="2400">
              <a:solidFill>
                <a:schemeClr val="bg1"/>
              </a:solidFill>
            </a:endParaRPr>
          </a:p>
        </p:txBody>
      </p:sp>
      <p:cxnSp>
        <p:nvCxnSpPr>
          <p:cNvPr id="16" name="Straight Connector 15">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685571"/>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85A618-BD2B-46A8-8DC2-9419339D9E5D}"/>
              </a:ext>
            </a:extLst>
          </p:cNvPr>
          <p:cNvSpPr>
            <a:spLocks noGrp="1"/>
          </p:cNvSpPr>
          <p:nvPr>
            <p:ph idx="1"/>
          </p:nvPr>
        </p:nvSpPr>
        <p:spPr>
          <a:xfrm>
            <a:off x="4878783" y="411881"/>
            <a:ext cx="6512265" cy="1461780"/>
          </a:xfrm>
        </p:spPr>
        <p:txBody>
          <a:bodyPr anchor="ctr">
            <a:normAutofit/>
          </a:bodyPr>
          <a:lstStyle/>
          <a:p>
            <a:r>
              <a:rPr lang="en-US" sz="1800">
                <a:solidFill>
                  <a:schemeClr val="bg1"/>
                </a:solidFill>
              </a:rPr>
              <a:t> There are 3 types of Loose Connective Tissue.</a:t>
            </a:r>
            <a:br>
              <a:rPr lang="en-US" sz="1800">
                <a:solidFill>
                  <a:schemeClr val="bg1"/>
                </a:solidFill>
              </a:rPr>
            </a:br>
            <a:r>
              <a:rPr lang="en-US" sz="1800">
                <a:solidFill>
                  <a:schemeClr val="bg1"/>
                </a:solidFill>
              </a:rPr>
              <a:t>1) Areolar Connective Tissue</a:t>
            </a:r>
            <a:br>
              <a:rPr lang="en-US" sz="1800">
                <a:solidFill>
                  <a:schemeClr val="bg1"/>
                </a:solidFill>
              </a:rPr>
            </a:br>
            <a:r>
              <a:rPr lang="en-US" sz="1800">
                <a:solidFill>
                  <a:schemeClr val="bg1"/>
                </a:solidFill>
              </a:rPr>
              <a:t>2) Adipose (Fat) Tissue</a:t>
            </a:r>
            <a:br>
              <a:rPr lang="en-US" sz="1800">
                <a:solidFill>
                  <a:schemeClr val="bg1"/>
                </a:solidFill>
              </a:rPr>
            </a:br>
            <a:r>
              <a:rPr lang="en-US" sz="1800">
                <a:solidFill>
                  <a:schemeClr val="bg1"/>
                </a:solidFill>
              </a:rPr>
              <a:t>3) Reticular Tissue</a:t>
            </a:r>
            <a:br>
              <a:rPr lang="en-US" sz="1800">
                <a:solidFill>
                  <a:schemeClr val="bg1"/>
                </a:solidFill>
              </a:rPr>
            </a:br>
            <a:endParaRPr lang="en-US" sz="1800">
              <a:solidFill>
                <a:schemeClr val="bg1"/>
              </a:solidFill>
            </a:endParaRPr>
          </a:p>
        </p:txBody>
      </p:sp>
      <p:pic>
        <p:nvPicPr>
          <p:cNvPr id="5" name="Picture 4">
            <a:extLst>
              <a:ext uri="{FF2B5EF4-FFF2-40B4-BE49-F238E27FC236}">
                <a16:creationId xmlns:a16="http://schemas.microsoft.com/office/drawing/2014/main" id="{C970900B-19A5-4BBD-B14E-C2765ECE690F}"/>
              </a:ext>
            </a:extLst>
          </p:cNvPr>
          <p:cNvPicPr>
            <a:picLocks noChangeAspect="1"/>
          </p:cNvPicPr>
          <p:nvPr/>
        </p:nvPicPr>
        <p:blipFill>
          <a:blip r:embed="rId2"/>
          <a:stretch>
            <a:fillRect/>
          </a:stretch>
        </p:blipFill>
        <p:spPr>
          <a:xfrm>
            <a:off x="795142" y="2933033"/>
            <a:ext cx="10595911" cy="3019835"/>
          </a:xfrm>
          <a:prstGeom prst="rect">
            <a:avLst/>
          </a:prstGeom>
        </p:spPr>
      </p:pic>
    </p:spTree>
    <p:extLst>
      <p:ext uri="{BB962C8B-B14F-4D97-AF65-F5344CB8AC3E}">
        <p14:creationId xmlns:p14="http://schemas.microsoft.com/office/powerpoint/2010/main" val="22347783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5796CD-6245-4C4A-9243-C7ED7C993062}"/>
              </a:ext>
            </a:extLst>
          </p:cNvPr>
          <p:cNvPicPr>
            <a:picLocks noGrp="1" noChangeAspect="1"/>
          </p:cNvPicPr>
          <p:nvPr>
            <p:ph idx="1"/>
          </p:nvPr>
        </p:nvPicPr>
        <p:blipFill rotWithShape="1">
          <a:blip r:embed="rId2"/>
          <a:srcRect t="1238"/>
          <a:stretch/>
        </p:blipFill>
        <p:spPr>
          <a:xfrm>
            <a:off x="20" y="-1"/>
            <a:ext cx="12191980" cy="4394997"/>
          </a:xfrm>
          <a:prstGeom prst="rect">
            <a:avLst/>
          </a:prstGeom>
        </p:spPr>
      </p:pic>
      <p:sp>
        <p:nvSpPr>
          <p:cNvPr id="9" name="Freeform: Shape 8">
            <a:extLst>
              <a:ext uri="{FF2B5EF4-FFF2-40B4-BE49-F238E27FC236}">
                <a16:creationId xmlns:a16="http://schemas.microsoft.com/office/drawing/2014/main" id="{303CC970-4826-4CED-8063-0FB67663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286518" y="4564049"/>
            <a:ext cx="3905483" cy="2293951"/>
          </a:xfrm>
          <a:custGeom>
            <a:avLst/>
            <a:gdLst>
              <a:gd name="connsiteX0" fmla="*/ 0 w 3905483"/>
              <a:gd name="connsiteY0" fmla="*/ 2293951 h 2293951"/>
              <a:gd name="connsiteX1" fmla="*/ 3905483 w 3905483"/>
              <a:gd name="connsiteY1" fmla="*/ 2293951 h 2293951"/>
              <a:gd name="connsiteX2" fmla="*/ 3905483 w 3905483"/>
              <a:gd name="connsiteY2" fmla="*/ 0 h 2293951"/>
              <a:gd name="connsiteX3" fmla="*/ 2479521 w 3905483"/>
              <a:gd name="connsiteY3" fmla="*/ 0 h 2293951"/>
              <a:gd name="connsiteX4" fmla="*/ 1739055 w 3905483"/>
              <a:gd name="connsiteY4" fmla="*/ 0 h 2293951"/>
              <a:gd name="connsiteX5" fmla="*/ 1737976 w 3905483"/>
              <a:gd name="connsiteY5" fmla="*/ 2332 h 2293951"/>
              <a:gd name="connsiteX6" fmla="*/ 1061319 w 3905483"/>
              <a:gd name="connsiteY6" fmla="*/ 2332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483" h="2293951">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4490D63-3365-45CC-AC50-705C1B768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564049"/>
            <a:ext cx="9110805" cy="2293951"/>
          </a:xfrm>
          <a:custGeom>
            <a:avLst/>
            <a:gdLst>
              <a:gd name="connsiteX0" fmla="*/ 0 w 9110805"/>
              <a:gd name="connsiteY0" fmla="*/ 2293951 h 2293951"/>
              <a:gd name="connsiteX1" fmla="*/ 107316 w 9110805"/>
              <a:gd name="connsiteY1" fmla="*/ 2293951 h 2293951"/>
              <a:gd name="connsiteX2" fmla="*/ 7277190 w 9110805"/>
              <a:gd name="connsiteY2" fmla="*/ 2293951 h 2293951"/>
              <a:gd name="connsiteX3" fmla="*/ 8048407 w 9110805"/>
              <a:gd name="connsiteY3" fmla="*/ 2293951 h 2293951"/>
              <a:gd name="connsiteX4" fmla="*/ 9110805 w 9110805"/>
              <a:gd name="connsiteY4" fmla="*/ 0 h 2293951"/>
              <a:gd name="connsiteX5" fmla="*/ 8339588 w 9110805"/>
              <a:gd name="connsiteY5" fmla="*/ 0 h 2293951"/>
              <a:gd name="connsiteX6" fmla="*/ 107316 w 9110805"/>
              <a:gd name="connsiteY6" fmla="*/ 0 h 2293951"/>
              <a:gd name="connsiteX7" fmla="*/ 0 w 9110805"/>
              <a:gd name="connsiteY7" fmla="*/ 0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805" h="2293951">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33BC535-C956-4A30-95BA-7068EA662B16}"/>
              </a:ext>
            </a:extLst>
          </p:cNvPr>
          <p:cNvSpPr>
            <a:spLocks noGrp="1"/>
          </p:cNvSpPr>
          <p:nvPr>
            <p:ph type="title"/>
          </p:nvPr>
        </p:nvSpPr>
        <p:spPr>
          <a:xfrm>
            <a:off x="841248" y="4858247"/>
            <a:ext cx="6982834" cy="1452018"/>
          </a:xfrm>
        </p:spPr>
        <p:txBody>
          <a:bodyPr vert="horz" lIns="91440" tIns="45720" rIns="91440" bIns="45720" rtlCol="0" anchor="b">
            <a:normAutofit fontScale="90000"/>
          </a:bodyPr>
          <a:lstStyle/>
          <a:p>
            <a:r>
              <a:rPr lang="en-US" sz="4800" dirty="0">
                <a:solidFill>
                  <a:srgbClr val="FFFFFF"/>
                </a:solidFill>
              </a:rPr>
              <a:t>Blood and Adipose Tissue are also Loose Connective Tissues</a:t>
            </a:r>
          </a:p>
        </p:txBody>
      </p:sp>
    </p:spTree>
    <p:extLst>
      <p:ext uri="{BB962C8B-B14F-4D97-AF65-F5344CB8AC3E}">
        <p14:creationId xmlns:p14="http://schemas.microsoft.com/office/powerpoint/2010/main" val="299886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7C30EA-0395-45DF-8129-AD037EBE8D73}"/>
              </a:ext>
            </a:extLst>
          </p:cNvPr>
          <p:cNvSpPr>
            <a:spLocks noGrp="1"/>
          </p:cNvSpPr>
          <p:nvPr>
            <p:ph type="title"/>
          </p:nvPr>
        </p:nvSpPr>
        <p:spPr>
          <a:xfrm>
            <a:off x="863029" y="1012004"/>
            <a:ext cx="3416158" cy="4795408"/>
          </a:xfrm>
        </p:spPr>
        <p:txBody>
          <a:bodyPr>
            <a:normAutofit/>
          </a:bodyPr>
          <a:lstStyle/>
          <a:p>
            <a:r>
              <a:rPr lang="en-US">
                <a:solidFill>
                  <a:srgbClr val="FFFFFF"/>
                </a:solidFill>
              </a:rPr>
              <a:t>Plasma / Cell membrane</a:t>
            </a:r>
          </a:p>
        </p:txBody>
      </p:sp>
      <p:graphicFrame>
        <p:nvGraphicFramePr>
          <p:cNvPr id="5" name="Content Placeholder 2">
            <a:extLst>
              <a:ext uri="{FF2B5EF4-FFF2-40B4-BE49-F238E27FC236}">
                <a16:creationId xmlns:a16="http://schemas.microsoft.com/office/drawing/2014/main" id="{26EE2383-B6A5-4727-B972-D15E1C439E4C}"/>
              </a:ext>
            </a:extLst>
          </p:cNvPr>
          <p:cNvGraphicFramePr>
            <a:graphicFrameLocks noGrp="1"/>
          </p:cNvGraphicFramePr>
          <p:nvPr>
            <p:ph idx="1"/>
            <p:extLst>
              <p:ext uri="{D42A27DB-BD31-4B8C-83A1-F6EECF244321}">
                <p14:modId xmlns:p14="http://schemas.microsoft.com/office/powerpoint/2010/main" val="268582366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639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107624"/>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7" name="Picture 3" descr="Picture">
            <a:extLst>
              <a:ext uri="{FF2B5EF4-FFF2-40B4-BE49-F238E27FC236}">
                <a16:creationId xmlns:a16="http://schemas.microsoft.com/office/drawing/2014/main" id="{2E1B2E00-3E28-4846-A624-BDB1D1B3FC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7783" y="361910"/>
            <a:ext cx="5486399" cy="3483864"/>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80023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8" name="Rectangle 77">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143137"/>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DCEC18A-E5F8-4F99-A1AD-CB72BC57FCA8}"/>
              </a:ext>
            </a:extLst>
          </p:cNvPr>
          <p:cNvSpPr>
            <a:spLocks noGrp="1"/>
          </p:cNvSpPr>
          <p:nvPr>
            <p:ph idx="1"/>
          </p:nvPr>
        </p:nvSpPr>
        <p:spPr>
          <a:xfrm>
            <a:off x="5250106" y="4329321"/>
            <a:ext cx="6106742" cy="1645920"/>
          </a:xfrm>
        </p:spPr>
        <p:txBody>
          <a:bodyPr anchor="ctr">
            <a:normAutofit/>
          </a:bodyPr>
          <a:lstStyle/>
          <a:p>
            <a:r>
              <a:rPr lang="en-US" sz="1800">
                <a:hlinkClick r:id="rId3"/>
              </a:rPr>
              <a:t>https://www.scientistcind</a:t>
            </a:r>
          </a:p>
          <a:p>
            <a:r>
              <a:rPr lang="en-US" sz="1800">
                <a:hlinkClick r:id="rId3"/>
              </a:rPr>
              <a:t>y.com/membrane-transport.html</a:t>
            </a:r>
            <a:r>
              <a:rPr lang="en-US" sz="1800"/>
              <a:t> </a:t>
            </a:r>
          </a:p>
        </p:txBody>
      </p:sp>
      <p:sp>
        <p:nvSpPr>
          <p:cNvPr id="5" name="Rectangle 1">
            <a:extLst>
              <a:ext uri="{FF2B5EF4-FFF2-40B4-BE49-F238E27FC236}">
                <a16:creationId xmlns:a16="http://schemas.microsoft.com/office/drawing/2014/main" id="{0158C9A8-1768-46CE-B9AA-3023154D0915}"/>
              </a:ext>
            </a:extLst>
          </p:cNvPr>
          <p:cNvSpPr>
            <a:spLocks noChangeArrowheads="1"/>
          </p:cNvSpPr>
          <p:nvPr/>
        </p:nvSpPr>
        <p:spPr bwMode="auto">
          <a:xfrm>
            <a:off x="1108832" y="5027595"/>
            <a:ext cx="3058145" cy="8822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kumimoji="0" lang="en-US" altLang="en-US" sz="2600" b="0" i="0" u="none" strike="noStrike" cap="none" normalizeH="0" baseline="0" dirty="0">
                <a:ln>
                  <a:noFill/>
                </a:ln>
                <a:solidFill>
                  <a:srgbClr val="8D2424"/>
                </a:solidFill>
                <a:effectLst/>
                <a:latin typeface="Pacifico"/>
              </a:rPr>
              <a:t>Membrane Transport</a:t>
            </a:r>
            <a:endParaRPr kumimoji="0" lang="en-US" altLang="en-US" sz="2200" b="0" i="0" u="none" strike="noStrike" cap="none" normalizeH="0" baseline="0" dirty="0">
              <a:ln>
                <a:noFill/>
              </a:ln>
              <a:solidFill>
                <a:srgbClr val="2A2A2A"/>
              </a:solidFill>
              <a:effectLst/>
              <a:latin typeface="Pacifico"/>
            </a:endParaRPr>
          </a:p>
          <a:p>
            <a:pPr marL="0" marR="0" lvl="0" indent="0" algn="l"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C6C9C6F8-C322-41C9-AEE2-E2BEE0B67B80}"/>
              </a:ext>
            </a:extLst>
          </p:cNvPr>
          <p:cNvGraphicFramePr>
            <a:graphicFrameLocks noGrp="1"/>
          </p:cNvGraphicFramePr>
          <p:nvPr>
            <p:extLst>
              <p:ext uri="{D42A27DB-BD31-4B8C-83A1-F6EECF244321}">
                <p14:modId xmlns:p14="http://schemas.microsoft.com/office/powerpoint/2010/main" val="3169837061"/>
              </p:ext>
            </p:extLst>
          </p:nvPr>
        </p:nvGraphicFramePr>
        <p:xfrm>
          <a:off x="6198887" y="590354"/>
          <a:ext cx="5522976" cy="3017658"/>
        </p:xfrm>
        <a:graphic>
          <a:graphicData uri="http://schemas.openxmlformats.org/drawingml/2006/table">
            <a:tbl>
              <a:tblPr>
                <a:noFill/>
              </a:tblPr>
              <a:tblGrid>
                <a:gridCol w="5522976">
                  <a:extLst>
                    <a:ext uri="{9D8B030D-6E8A-4147-A177-3AD203B41FA5}">
                      <a16:colId xmlns:a16="http://schemas.microsoft.com/office/drawing/2014/main" val="2610035428"/>
                    </a:ext>
                  </a:extLst>
                </a:gridCol>
              </a:tblGrid>
              <a:tr h="3017658">
                <a:tc>
                  <a:txBody>
                    <a:bodyPr/>
                    <a:lstStyle/>
                    <a:p>
                      <a:pPr fontAlgn="t"/>
                      <a:r>
                        <a:rPr lang="en-US" sz="2200" b="0">
                          <a:solidFill>
                            <a:schemeClr val="tx1">
                              <a:lumMod val="75000"/>
                              <a:lumOff val="25000"/>
                            </a:schemeClr>
                          </a:solidFill>
                          <a:effectLst/>
                          <a:latin typeface="Pacifico"/>
                        </a:rPr>
                        <a:t>When we discuss membrane transport, we are referring to the specific properties of the cell membrane and how different particles can move across that membrane. Thus, understanding membrane transport, requires an understanding of the cell membrane itself. So, this is where we will begin; at the cell membrane!</a:t>
                      </a:r>
                    </a:p>
                  </a:txBody>
                  <a:tcPr marL="272797" marR="204598" marT="136398" marB="136398">
                    <a:lnL w="9525" cap="flat" cmpd="sng" algn="ctr">
                      <a:solidFill>
                        <a:srgbClr val="D8DEDC"/>
                      </a:solidFill>
                      <a:prstDash val="solid"/>
                    </a:lnL>
                    <a:lnR w="9525" cap="flat" cmpd="sng" algn="ctr">
                      <a:solidFill>
                        <a:srgbClr val="D8DEDC"/>
                      </a:solidFill>
                      <a:prstDash val="solid"/>
                    </a:lnR>
                    <a:lnT w="9525" cap="flat" cmpd="sng" algn="ctr">
                      <a:solidFill>
                        <a:srgbClr val="D8DEDC"/>
                      </a:solidFill>
                      <a:prstDash val="solid"/>
                    </a:lnT>
                    <a:lnB w="9525" cap="flat" cmpd="sng" algn="ctr">
                      <a:solidFill>
                        <a:srgbClr val="D8DEDC"/>
                      </a:solidFill>
                      <a:prstDash val="solid"/>
                    </a:lnB>
                    <a:noFill/>
                  </a:tcPr>
                </a:tc>
                <a:extLst>
                  <a:ext uri="{0D108BD9-81ED-4DB2-BD59-A6C34878D82A}">
                    <a16:rowId xmlns:a16="http://schemas.microsoft.com/office/drawing/2014/main" val="4248689602"/>
                  </a:ext>
                </a:extLst>
              </a:tr>
            </a:tbl>
          </a:graphicData>
        </a:graphic>
      </p:graphicFrame>
    </p:spTree>
    <p:extLst>
      <p:ext uri="{BB962C8B-B14F-4D97-AF65-F5344CB8AC3E}">
        <p14:creationId xmlns:p14="http://schemas.microsoft.com/office/powerpoint/2010/main" val="4193128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a:extLst>
              <a:ext uri="{FF2B5EF4-FFF2-40B4-BE49-F238E27FC236}">
                <a16:creationId xmlns:a16="http://schemas.microsoft.com/office/drawing/2014/main" id="{B8CF4C9B-63D7-4FA4-82B4-A898466FD5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9047" y="320040"/>
            <a:ext cx="10070858" cy="4305291"/>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F6FAB1-81D3-45BA-91B4-1F9D99C4EF55}"/>
              </a:ext>
            </a:extLst>
          </p:cNvPr>
          <p:cNvSpPr>
            <a:spLocks noGrp="1"/>
          </p:cNvSpPr>
          <p:nvPr>
            <p:ph type="title"/>
          </p:nvPr>
        </p:nvSpPr>
        <p:spPr>
          <a:xfrm>
            <a:off x="841248" y="5010912"/>
            <a:ext cx="2889504" cy="1344168"/>
          </a:xfrm>
        </p:spPr>
        <p:txBody>
          <a:bodyPr anchor="ctr">
            <a:normAutofit/>
          </a:bodyPr>
          <a:lstStyle/>
          <a:p>
            <a:r>
              <a:rPr lang="en-US" sz="2600">
                <a:solidFill>
                  <a:schemeClr val="bg1"/>
                </a:solidFill>
              </a:rPr>
              <a:t>The Cell Membrane (Plasma Membrane)</a:t>
            </a:r>
          </a:p>
        </p:txBody>
      </p:sp>
      <p:cxnSp>
        <p:nvCxnSpPr>
          <p:cNvPr id="139" name="Straight Connector 138">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6BF033C-F48F-4BDD-A396-76F24E113686}"/>
              </a:ext>
            </a:extLst>
          </p:cNvPr>
          <p:cNvSpPr>
            <a:spLocks noGrp="1"/>
          </p:cNvSpPr>
          <p:nvPr>
            <p:ph idx="1"/>
          </p:nvPr>
        </p:nvSpPr>
        <p:spPr>
          <a:xfrm>
            <a:off x="4379976" y="5010912"/>
            <a:ext cx="6976872" cy="1344168"/>
          </a:xfrm>
        </p:spPr>
        <p:txBody>
          <a:bodyPr anchor="ctr">
            <a:normAutofit fontScale="92500" lnSpcReduction="10000"/>
          </a:bodyPr>
          <a:lstStyle/>
          <a:p>
            <a:r>
              <a:rPr lang="en-US" sz="1200">
                <a:solidFill>
                  <a:schemeClr val="bg1"/>
                </a:solidFill>
              </a:rPr>
              <a:t>- The Main Function of the Cell Membrane is to create a BARRIER -</a:t>
            </a:r>
          </a:p>
          <a:p>
            <a:r>
              <a:rPr lang="en-US" sz="1200">
                <a:solidFill>
                  <a:schemeClr val="bg1"/>
                </a:solidFill>
              </a:rPr>
              <a:t>The </a:t>
            </a:r>
            <a:r>
              <a:rPr lang="en-US" sz="1200" b="1">
                <a:solidFill>
                  <a:schemeClr val="bg1"/>
                </a:solidFill>
              </a:rPr>
              <a:t>cell membrane</a:t>
            </a:r>
            <a:r>
              <a:rPr lang="en-US" sz="1200">
                <a:solidFill>
                  <a:schemeClr val="bg1"/>
                </a:solidFill>
              </a:rPr>
              <a:t> is also called the </a:t>
            </a:r>
            <a:r>
              <a:rPr lang="en-US" sz="1200" b="1">
                <a:solidFill>
                  <a:schemeClr val="bg1"/>
                </a:solidFill>
              </a:rPr>
              <a:t>plasma membrane</a:t>
            </a:r>
            <a:r>
              <a:rPr lang="en-US" sz="1200">
                <a:solidFill>
                  <a:schemeClr val="bg1"/>
                </a:solidFill>
              </a:rPr>
              <a:t>. </a:t>
            </a:r>
          </a:p>
          <a:p>
            <a:r>
              <a:rPr lang="en-US" sz="1200">
                <a:solidFill>
                  <a:schemeClr val="bg1"/>
                </a:solidFill>
              </a:rPr>
              <a:t>You can think of the membrane as the "skin" of the cell. Anything outside of the cell is considered "</a:t>
            </a:r>
            <a:r>
              <a:rPr lang="en-US" sz="1200" b="1">
                <a:solidFill>
                  <a:schemeClr val="bg1"/>
                </a:solidFill>
              </a:rPr>
              <a:t>extracellular</a:t>
            </a:r>
            <a:r>
              <a:rPr lang="en-US" sz="1200">
                <a:solidFill>
                  <a:schemeClr val="bg1"/>
                </a:solidFill>
              </a:rPr>
              <a:t>" and the contents inside the cell are considered "</a:t>
            </a:r>
            <a:r>
              <a:rPr lang="en-US" sz="1200" b="1">
                <a:solidFill>
                  <a:schemeClr val="bg1"/>
                </a:solidFill>
              </a:rPr>
              <a:t>intracellular</a:t>
            </a:r>
            <a:r>
              <a:rPr lang="en-US" sz="1200">
                <a:solidFill>
                  <a:schemeClr val="bg1"/>
                </a:solidFill>
              </a:rPr>
              <a:t>". ​</a:t>
            </a:r>
          </a:p>
          <a:p>
            <a:r>
              <a:rPr lang="en-US" sz="1200">
                <a:solidFill>
                  <a:schemeClr val="bg1"/>
                </a:solidFill>
              </a:rPr>
              <a:t>The cell membrane </a:t>
            </a:r>
            <a:r>
              <a:rPr lang="en-US" sz="1200" b="1" u="sng">
                <a:solidFill>
                  <a:schemeClr val="bg1"/>
                </a:solidFill>
              </a:rPr>
              <a:t>protects</a:t>
            </a:r>
            <a:r>
              <a:rPr lang="en-US" sz="1200">
                <a:solidFill>
                  <a:schemeClr val="bg1"/>
                </a:solidFill>
              </a:rPr>
              <a:t> the cell by creating a barrier between what is inside the cell and what is outside the cell. </a:t>
            </a:r>
          </a:p>
          <a:p>
            <a:endParaRPr lang="en-US" sz="1200">
              <a:solidFill>
                <a:schemeClr val="bg1"/>
              </a:solidFill>
            </a:endParaRPr>
          </a:p>
        </p:txBody>
      </p:sp>
      <p:sp>
        <p:nvSpPr>
          <p:cNvPr id="4" name="Rectangle 3">
            <a:extLst>
              <a:ext uri="{FF2B5EF4-FFF2-40B4-BE49-F238E27FC236}">
                <a16:creationId xmlns:a16="http://schemas.microsoft.com/office/drawing/2014/main" id="{45234377-14DF-4AF2-ACE2-AF897CD72D7A}"/>
              </a:ext>
            </a:extLst>
          </p:cNvPr>
          <p:cNvSpPr/>
          <p:nvPr/>
        </p:nvSpPr>
        <p:spPr>
          <a:xfrm>
            <a:off x="565722" y="502920"/>
            <a:ext cx="3032433" cy="369332"/>
          </a:xfrm>
          <a:prstGeom prst="rect">
            <a:avLst/>
          </a:prstGeom>
        </p:spPr>
        <p:txBody>
          <a:bodyPr wrap="none">
            <a:spAutoFit/>
          </a:bodyPr>
          <a:lstStyle/>
          <a:p>
            <a:r>
              <a:rPr lang="en-US" dirty="0"/>
              <a:t>https://youtu.be/ube-uG_evlE</a:t>
            </a:r>
          </a:p>
        </p:txBody>
      </p:sp>
    </p:spTree>
    <p:extLst>
      <p:ext uri="{BB962C8B-B14F-4D97-AF65-F5344CB8AC3E}">
        <p14:creationId xmlns:p14="http://schemas.microsoft.com/office/powerpoint/2010/main" val="32378669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EFC16EA9-D344-4517-ADB1-2A5DE8F99B97}"/>
              </a:ext>
            </a:extLst>
          </p:cNvPr>
          <p:cNvSpPr>
            <a:spLocks noGrp="1"/>
          </p:cNvSpPr>
          <p:nvPr>
            <p:ph type="title"/>
          </p:nvPr>
        </p:nvSpPr>
        <p:spPr>
          <a:xfrm>
            <a:off x="841248" y="932688"/>
            <a:ext cx="4892040" cy="1773936"/>
          </a:xfrm>
        </p:spPr>
        <p:txBody>
          <a:bodyPr anchor="b">
            <a:normAutofit/>
          </a:bodyPr>
          <a:lstStyle/>
          <a:p>
            <a:endParaRPr lang="en-US" sz="4000"/>
          </a:p>
        </p:txBody>
      </p:sp>
      <p:sp>
        <p:nvSpPr>
          <p:cNvPr id="3" name="Content Placeholder 2">
            <a:extLst>
              <a:ext uri="{FF2B5EF4-FFF2-40B4-BE49-F238E27FC236}">
                <a16:creationId xmlns:a16="http://schemas.microsoft.com/office/drawing/2014/main" id="{D6F4AA1D-DD79-4241-AEB4-C9BD86193169}"/>
              </a:ext>
            </a:extLst>
          </p:cNvPr>
          <p:cNvSpPr>
            <a:spLocks noGrp="1"/>
          </p:cNvSpPr>
          <p:nvPr>
            <p:ph idx="1"/>
          </p:nvPr>
        </p:nvSpPr>
        <p:spPr>
          <a:xfrm>
            <a:off x="841248" y="2898648"/>
            <a:ext cx="4892040" cy="3209544"/>
          </a:xfrm>
        </p:spPr>
        <p:txBody>
          <a:bodyPr anchor="t">
            <a:normAutofit/>
          </a:bodyPr>
          <a:lstStyle/>
          <a:p>
            <a:r>
              <a:rPr lang="en-US" sz="2000">
                <a:hlinkClick r:id="rId2"/>
              </a:rPr>
              <a:t>https://youtu.be/Ivn8dnxnE_U</a:t>
            </a:r>
            <a:r>
              <a:rPr lang="en-US" sz="2000"/>
              <a:t> </a:t>
            </a:r>
          </a:p>
        </p:txBody>
      </p:sp>
      <p:cxnSp>
        <p:nvCxnSpPr>
          <p:cNvPr id="11" name="Straight Connector 10">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60C8E2F-D7C1-4DC4-B16C-DA4F83C728D6}"/>
              </a:ext>
            </a:extLst>
          </p:cNvPr>
          <p:cNvPicPr>
            <a:picLocks noChangeAspect="1"/>
          </p:cNvPicPr>
          <p:nvPr/>
        </p:nvPicPr>
        <p:blipFill>
          <a:blip r:embed="rId3"/>
          <a:stretch>
            <a:fillRect/>
          </a:stretch>
        </p:blipFill>
        <p:spPr>
          <a:xfrm>
            <a:off x="7007141" y="576072"/>
            <a:ext cx="4507786" cy="5715000"/>
          </a:xfrm>
          <a:prstGeom prst="rect">
            <a:avLst/>
          </a:prstGeom>
        </p:spPr>
      </p:pic>
    </p:spTree>
    <p:extLst>
      <p:ext uri="{BB962C8B-B14F-4D97-AF65-F5344CB8AC3E}">
        <p14:creationId xmlns:p14="http://schemas.microsoft.com/office/powerpoint/2010/main" val="274468608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9CAF7B-8A9E-47DF-9483-F8546921F765}"/>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rPr>
              <a:t>Selective Permeability</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88ADF82C-9283-4883-ACBC-22D26CCAABFA}"/>
              </a:ext>
            </a:extLst>
          </p:cNvPr>
          <p:cNvSpPr>
            <a:spLocks noGrp="1"/>
          </p:cNvSpPr>
          <p:nvPr>
            <p:ph idx="1"/>
          </p:nvPr>
        </p:nvSpPr>
        <p:spPr>
          <a:xfrm>
            <a:off x="5221862" y="1719618"/>
            <a:ext cx="5948831" cy="4334629"/>
          </a:xfrm>
        </p:spPr>
        <p:txBody>
          <a:bodyPr anchor="ctr">
            <a:normAutofit/>
          </a:bodyPr>
          <a:lstStyle/>
          <a:p>
            <a:r>
              <a:rPr lang="en-US" sz="2400">
                <a:solidFill>
                  <a:srgbClr val="FEFFFF"/>
                </a:solidFill>
              </a:rPr>
              <a:t>  In addition to this, the cell membrane does something our skin can’t do... It </a:t>
            </a:r>
            <a:r>
              <a:rPr lang="en-US" sz="2400" b="1">
                <a:solidFill>
                  <a:srgbClr val="FEFFFF"/>
                </a:solidFill>
              </a:rPr>
              <a:t>regulates</a:t>
            </a:r>
            <a:r>
              <a:rPr lang="en-US" sz="2400">
                <a:solidFill>
                  <a:srgbClr val="FEFFFF"/>
                </a:solidFill>
              </a:rPr>
              <a:t> what comes into the cell and what goes out of the cell. For this reason, we consider the cell membrane to be </a:t>
            </a:r>
            <a:r>
              <a:rPr lang="en-US" sz="2400" b="1">
                <a:solidFill>
                  <a:srgbClr val="FEFFFF"/>
                </a:solidFill>
              </a:rPr>
              <a:t>“SELECTIVELY PERMEABLE”</a:t>
            </a:r>
            <a:r>
              <a:rPr lang="en-US" sz="2400">
                <a:solidFill>
                  <a:srgbClr val="FEFFFF"/>
                </a:solidFill>
              </a:rPr>
              <a:t> which means that it allows </a:t>
            </a:r>
            <a:r>
              <a:rPr lang="en-US" sz="2400" i="1">
                <a:solidFill>
                  <a:srgbClr val="FEFFFF"/>
                </a:solidFill>
              </a:rPr>
              <a:t>some </a:t>
            </a:r>
            <a:r>
              <a:rPr lang="en-US" sz="2400">
                <a:solidFill>
                  <a:srgbClr val="FEFFFF"/>
                </a:solidFill>
              </a:rPr>
              <a:t>substances to enter or exit the cell, but not others. This is a very important function. </a:t>
            </a:r>
          </a:p>
        </p:txBody>
      </p:sp>
    </p:spTree>
    <p:extLst>
      <p:ext uri="{BB962C8B-B14F-4D97-AF65-F5344CB8AC3E}">
        <p14:creationId xmlns:p14="http://schemas.microsoft.com/office/powerpoint/2010/main" val="1714992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695DD0-4BA5-4359-BAC9-E5B5FC4DE6E0}"/>
              </a:ext>
            </a:extLst>
          </p:cNvPr>
          <p:cNvSpPr>
            <a:spLocks noGrp="1"/>
          </p:cNvSpPr>
          <p:nvPr>
            <p:ph type="title"/>
          </p:nvPr>
        </p:nvSpPr>
        <p:spPr>
          <a:xfrm>
            <a:off x="517889" y="4883544"/>
            <a:ext cx="3876086" cy="1556907"/>
          </a:xfrm>
        </p:spPr>
        <p:txBody>
          <a:bodyPr anchor="ctr">
            <a:normAutofit/>
          </a:bodyPr>
          <a:lstStyle/>
          <a:p>
            <a:r>
              <a:rPr lang="en-US" sz="3200" b="1"/>
              <a:t>Phospholipid</a:t>
            </a:r>
            <a:endParaRPr lang="en-US" sz="3200"/>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DD8DD6AC-9DEC-4A60-8D68-0F8377FFFB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26" b="3219"/>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F11E36-BC16-4791-9BEE-2D1F467F185E}"/>
              </a:ext>
            </a:extLst>
          </p:cNvPr>
          <p:cNvSpPr>
            <a:spLocks noGrp="1"/>
          </p:cNvSpPr>
          <p:nvPr>
            <p:ph idx="1"/>
          </p:nvPr>
        </p:nvSpPr>
        <p:spPr>
          <a:xfrm>
            <a:off x="4709767" y="4415884"/>
            <a:ext cx="7355659" cy="2441482"/>
          </a:xfrm>
        </p:spPr>
        <p:txBody>
          <a:bodyPr anchor="ctr">
            <a:normAutofit/>
          </a:bodyPr>
          <a:lstStyle/>
          <a:p>
            <a:r>
              <a:rPr lang="en-US" sz="2000"/>
              <a:t>The Cell Membrane is selectively permeable due to its structure. The cell membrane is made up of a </a:t>
            </a:r>
            <a:r>
              <a:rPr lang="en-US" sz="2000" u="sng"/>
              <a:t>phospholipid bilayer</a:t>
            </a:r>
            <a:r>
              <a:rPr lang="en-US" sz="2000" i="1" u="sng"/>
              <a:t>.</a:t>
            </a:r>
          </a:p>
          <a:p>
            <a:r>
              <a:rPr lang="en-US" sz="2000"/>
              <a:t>The phospholipid bilayer of the cell membrane has a unique structure. It is made up of an inner layer and an outer layer of phospholipids that are oriented with their 'tails' facing each other.</a:t>
            </a:r>
            <a:endParaRPr lang="en-US" sz="2000" dirty="0"/>
          </a:p>
        </p:txBody>
      </p:sp>
    </p:spTree>
    <p:extLst>
      <p:ext uri="{BB962C8B-B14F-4D97-AF65-F5344CB8AC3E}">
        <p14:creationId xmlns:p14="http://schemas.microsoft.com/office/powerpoint/2010/main" val="79974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5DD0-4BA5-4359-BAC9-E5B5FC4DE6E0}"/>
              </a:ext>
            </a:extLst>
          </p:cNvPr>
          <p:cNvSpPr>
            <a:spLocks noGrp="1"/>
          </p:cNvSpPr>
          <p:nvPr>
            <p:ph type="title"/>
          </p:nvPr>
        </p:nvSpPr>
        <p:spPr>
          <a:xfrm>
            <a:off x="648929" y="629266"/>
            <a:ext cx="5127031" cy="1676603"/>
          </a:xfrm>
        </p:spPr>
        <p:txBody>
          <a:bodyPr>
            <a:normAutofit/>
          </a:bodyPr>
          <a:lstStyle/>
          <a:p>
            <a:r>
              <a:rPr lang="en-US" b="1" dirty="0"/>
              <a:t>Phospholipid</a:t>
            </a:r>
            <a:endParaRPr lang="en-US" dirty="0"/>
          </a:p>
        </p:txBody>
      </p:sp>
      <p:sp>
        <p:nvSpPr>
          <p:cNvPr id="3" name="Content Placeholder 2">
            <a:extLst>
              <a:ext uri="{FF2B5EF4-FFF2-40B4-BE49-F238E27FC236}">
                <a16:creationId xmlns:a16="http://schemas.microsoft.com/office/drawing/2014/main" id="{01F11E36-BC16-4791-9BEE-2D1F467F185E}"/>
              </a:ext>
            </a:extLst>
          </p:cNvPr>
          <p:cNvSpPr>
            <a:spLocks noGrp="1"/>
          </p:cNvSpPr>
          <p:nvPr>
            <p:ph idx="1"/>
          </p:nvPr>
        </p:nvSpPr>
        <p:spPr>
          <a:xfrm>
            <a:off x="648930" y="2438400"/>
            <a:ext cx="5127029" cy="4185424"/>
          </a:xfrm>
        </p:spPr>
        <p:txBody>
          <a:bodyPr>
            <a:normAutofit/>
          </a:bodyPr>
          <a:lstStyle/>
          <a:p>
            <a:r>
              <a:rPr lang="en-US" dirty="0"/>
              <a:t>Phospholipids are considered </a:t>
            </a:r>
            <a:r>
              <a:rPr lang="en-US" b="1" dirty="0"/>
              <a:t>amphiphilic, </a:t>
            </a:r>
            <a:r>
              <a:rPr lang="en-US" dirty="0"/>
              <a:t>because they contain a polar, </a:t>
            </a:r>
            <a:r>
              <a:rPr lang="en-US" dirty="0" err="1"/>
              <a:t>hydrophillic</a:t>
            </a:r>
            <a:r>
              <a:rPr lang="en-US" dirty="0"/>
              <a:t> head that consists of a phosphate group and two nonpolar, hydrophobic fatty acid chains as 'tails'.</a:t>
            </a:r>
          </a:p>
        </p:txBody>
      </p:sp>
      <p:pic>
        <p:nvPicPr>
          <p:cNvPr id="3074" name="Picture 2" descr="Picture">
            <a:extLst>
              <a:ext uri="{FF2B5EF4-FFF2-40B4-BE49-F238E27FC236}">
                <a16:creationId xmlns:a16="http://schemas.microsoft.com/office/drawing/2014/main" id="{CB2824F2-F9E9-42EA-97E8-9D6AA5A41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16"/>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549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 name="Rectangle 136">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16E386-2963-4972-8030-91978241D26A}"/>
              </a:ext>
            </a:extLst>
          </p:cNvPr>
          <p:cNvSpPr>
            <a:spLocks noGrp="1"/>
          </p:cNvSpPr>
          <p:nvPr>
            <p:ph type="title"/>
          </p:nvPr>
        </p:nvSpPr>
        <p:spPr>
          <a:xfrm>
            <a:off x="841247" y="978619"/>
            <a:ext cx="3410712" cy="1106424"/>
          </a:xfrm>
        </p:spPr>
        <p:txBody>
          <a:bodyPr>
            <a:normAutofit/>
          </a:bodyPr>
          <a:lstStyle/>
          <a:p>
            <a:endParaRPr lang="en-US" sz="2800"/>
          </a:p>
        </p:txBody>
      </p:sp>
      <p:sp>
        <p:nvSpPr>
          <p:cNvPr id="139" name="Rectangle 138">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1B693B7-479E-4B7C-BD0C-C6DEA5FE976A}"/>
              </a:ext>
            </a:extLst>
          </p:cNvPr>
          <p:cNvSpPr>
            <a:spLocks noGrp="1"/>
          </p:cNvSpPr>
          <p:nvPr>
            <p:ph idx="1"/>
          </p:nvPr>
        </p:nvSpPr>
        <p:spPr>
          <a:xfrm>
            <a:off x="841248" y="2252870"/>
            <a:ext cx="3412219" cy="3560251"/>
          </a:xfrm>
        </p:spPr>
        <p:txBody>
          <a:bodyPr>
            <a:normAutofit/>
          </a:bodyPr>
          <a:lstStyle/>
          <a:p>
            <a:r>
              <a:rPr lang="en-US" sz="1700"/>
              <a:t>When the phospholipids form the cell membrane, the polar, </a:t>
            </a:r>
            <a:r>
              <a:rPr lang="en-US" sz="1700" b="1"/>
              <a:t>hydrophillic (water-loving)</a:t>
            </a:r>
            <a:r>
              <a:rPr lang="en-US" sz="1700"/>
              <a:t> heads are oriented towards the liquid outside the cells (</a:t>
            </a:r>
            <a:r>
              <a:rPr lang="en-US" sz="1700" b="1"/>
              <a:t>extracellular fluid)</a:t>
            </a:r>
            <a:r>
              <a:rPr lang="en-US" sz="1700"/>
              <a:t> and the liquid inside the cell (</a:t>
            </a:r>
            <a:r>
              <a:rPr lang="en-US" sz="1700" b="1"/>
              <a:t>extracellular fluid</a:t>
            </a:r>
            <a:r>
              <a:rPr lang="en-US" sz="1700"/>
              <a:t>).  </a:t>
            </a:r>
          </a:p>
        </p:txBody>
      </p:sp>
      <p:pic>
        <p:nvPicPr>
          <p:cNvPr id="6146" name="Picture 2" descr="Picture">
            <a:extLst>
              <a:ext uri="{FF2B5EF4-FFF2-40B4-BE49-F238E27FC236}">
                <a16:creationId xmlns:a16="http://schemas.microsoft.com/office/drawing/2014/main" id="{EB90BFF7-8B3A-4240-B1DF-D76161962C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20640" y="1506474"/>
            <a:ext cx="6656832" cy="374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73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A2C44-6979-4BA8-9EB0-CAEF477182C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endParaRPr lang="en-US" sz="2800"/>
          </a:p>
        </p:txBody>
      </p:sp>
      <p:sp>
        <p:nvSpPr>
          <p:cNvPr id="3" name="Content Placeholder 2">
            <a:extLst>
              <a:ext uri="{FF2B5EF4-FFF2-40B4-BE49-F238E27FC236}">
                <a16:creationId xmlns:a16="http://schemas.microsoft.com/office/drawing/2014/main" id="{D4E0CC31-7A4B-42EE-8DE2-E51CC4D5D88E}"/>
              </a:ext>
            </a:extLst>
          </p:cNvPr>
          <p:cNvSpPr>
            <a:spLocks noGrp="1"/>
          </p:cNvSpPr>
          <p:nvPr>
            <p:ph idx="1"/>
          </p:nvPr>
        </p:nvSpPr>
        <p:spPr>
          <a:xfrm>
            <a:off x="643468" y="2638043"/>
            <a:ext cx="3363974" cy="3415623"/>
          </a:xfrm>
        </p:spPr>
        <p:txBody>
          <a:bodyPr>
            <a:normAutofit/>
          </a:bodyPr>
          <a:lstStyle/>
          <a:p>
            <a:r>
              <a:rPr lang="en-US" sz="1900"/>
              <a:t>The tails of the phospholipids are oriented towards each other, away from the liquid, since they are made up of </a:t>
            </a:r>
            <a:r>
              <a:rPr lang="en-US" sz="1900" b="1"/>
              <a:t>hydrophobic (water-fearing)</a:t>
            </a:r>
            <a:r>
              <a:rPr lang="en-US" sz="1900"/>
              <a:t> fatty acid chains. </a:t>
            </a:r>
          </a:p>
          <a:p>
            <a:r>
              <a:rPr lang="en-US" sz="1900"/>
              <a:t>This formation creates a barrier between the extracellular matrix and the </a:t>
            </a:r>
            <a:r>
              <a:rPr lang="en-US" sz="1900" b="1"/>
              <a:t>intracellular fluid (cytology)</a:t>
            </a:r>
            <a:r>
              <a:rPr lang="en-US" sz="1900"/>
              <a:t>. </a:t>
            </a:r>
          </a:p>
          <a:p>
            <a:endParaRPr lang="en-US" sz="1900"/>
          </a:p>
        </p:txBody>
      </p:sp>
      <p:pic>
        <p:nvPicPr>
          <p:cNvPr id="4098" name="Picture 2" descr="Picture">
            <a:extLst>
              <a:ext uri="{FF2B5EF4-FFF2-40B4-BE49-F238E27FC236}">
                <a16:creationId xmlns:a16="http://schemas.microsoft.com/office/drawing/2014/main" id="{CAD06BC9-98A9-4BB9-A110-BFFD40305A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590538"/>
            <a:ext cx="6250769" cy="351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1547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A6834-A376-4BC4-B58B-2AE4DEEEE776}"/>
              </a:ext>
            </a:extLst>
          </p:cNvPr>
          <p:cNvSpPr>
            <a:spLocks noGrp="1"/>
          </p:cNvSpPr>
          <p:nvPr>
            <p:ph type="title"/>
          </p:nvPr>
        </p:nvSpPr>
        <p:spPr>
          <a:xfrm>
            <a:off x="4965430" y="629268"/>
            <a:ext cx="6586491" cy="1286160"/>
          </a:xfrm>
        </p:spPr>
        <p:txBody>
          <a:bodyPr anchor="b">
            <a:normAutofit/>
          </a:bodyPr>
          <a:lstStyle/>
          <a:p>
            <a:r>
              <a:rPr lang="en-US" b="1" dirty="0"/>
              <a:t>Body Cavities</a:t>
            </a:r>
            <a:endParaRPr lang="en-US" dirty="0"/>
          </a:p>
        </p:txBody>
      </p:sp>
      <p:sp>
        <p:nvSpPr>
          <p:cNvPr id="3" name="Content Placeholder 2">
            <a:extLst>
              <a:ext uri="{FF2B5EF4-FFF2-40B4-BE49-F238E27FC236}">
                <a16:creationId xmlns:a16="http://schemas.microsoft.com/office/drawing/2014/main" id="{1D1E9B91-F44B-4CC2-A75A-DD25C80E1234}"/>
              </a:ext>
            </a:extLst>
          </p:cNvPr>
          <p:cNvSpPr>
            <a:spLocks noGrp="1"/>
          </p:cNvSpPr>
          <p:nvPr>
            <p:ph idx="1"/>
          </p:nvPr>
        </p:nvSpPr>
        <p:spPr>
          <a:xfrm>
            <a:off x="4965431" y="2438400"/>
            <a:ext cx="6586489" cy="3785419"/>
          </a:xfrm>
        </p:spPr>
        <p:txBody>
          <a:bodyPr>
            <a:normAutofit/>
          </a:bodyPr>
          <a:lstStyle/>
          <a:p>
            <a:r>
              <a:rPr lang="en-US" sz="2000" b="1"/>
              <a:t>Functionally, the Body Has Fluid Compartments</a:t>
            </a:r>
          </a:p>
          <a:p>
            <a:endParaRPr lang="en-US" sz="2000"/>
          </a:p>
          <a:p>
            <a:r>
              <a:rPr lang="en-US" sz="2000"/>
              <a:t>(1) the </a:t>
            </a:r>
            <a:r>
              <a:rPr lang="en-US" sz="2000" i="1"/>
              <a:t>extracellular fluid </a:t>
            </a:r>
            <a:r>
              <a:rPr lang="en-US" sz="2000"/>
              <a:t>(ECF) outside the cells </a:t>
            </a:r>
          </a:p>
          <a:p>
            <a:r>
              <a:rPr lang="en-US" sz="2000"/>
              <a:t>(2) the </a:t>
            </a:r>
            <a:r>
              <a:rPr lang="en-US" sz="2000" i="1"/>
              <a:t>intracellular fluid </a:t>
            </a:r>
            <a:r>
              <a:rPr lang="en-US" sz="2000"/>
              <a:t>(ICF) within the cells</a:t>
            </a:r>
          </a:p>
          <a:p>
            <a:r>
              <a:rPr lang="en-US" sz="2000"/>
              <a:t>The dividing wall between ECF and ICF is the cell membrane. </a:t>
            </a:r>
          </a:p>
          <a:p>
            <a:pPr lvl="1"/>
            <a:r>
              <a:rPr lang="en-US" sz="2000"/>
              <a:t>The extracellular fluid subdivides further into </a:t>
            </a:r>
            <a:r>
              <a:rPr lang="en-US" sz="2000" b="1"/>
              <a:t>plasma, </a:t>
            </a:r>
            <a:r>
              <a:rPr lang="en-US" sz="2000"/>
              <a:t>the fluid portion of the blood, and </a:t>
            </a:r>
            <a:r>
              <a:rPr lang="en-US" sz="2000" b="1"/>
              <a:t>interstitial fluid</a:t>
            </a:r>
            <a:r>
              <a:rPr lang="en-US" sz="2000"/>
              <a:t>, which surrounds most cells of the body.</a:t>
            </a:r>
          </a:p>
        </p:txBody>
      </p:sp>
      <p:pic>
        <p:nvPicPr>
          <p:cNvPr id="4" name="Picture 3">
            <a:extLst>
              <a:ext uri="{FF2B5EF4-FFF2-40B4-BE49-F238E27FC236}">
                <a16:creationId xmlns:a16="http://schemas.microsoft.com/office/drawing/2014/main" id="{57628CD0-986A-4DBB-8CB7-A1B272CB1D71}"/>
              </a:ext>
            </a:extLst>
          </p:cNvPr>
          <p:cNvPicPr>
            <a:picLocks noChangeAspect="1"/>
          </p:cNvPicPr>
          <p:nvPr/>
        </p:nvPicPr>
        <p:blipFill rotWithShape="1">
          <a:blip r:embed="rId2"/>
          <a:srcRect r="2" b="51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D3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78C01-FA0D-42A5-B56A-74C0F220F2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279D91-FC8D-4E9E-937D-138C2B209D28}"/>
              </a:ext>
            </a:extLst>
          </p:cNvPr>
          <p:cNvSpPr>
            <a:spLocks noGrp="1"/>
          </p:cNvSpPr>
          <p:nvPr>
            <p:ph idx="1"/>
          </p:nvPr>
        </p:nvSpPr>
        <p:spPr/>
        <p:txBody>
          <a:bodyPr/>
          <a:lstStyle/>
          <a:p>
            <a:r>
              <a:rPr lang="en-US" dirty="0">
                <a:hlinkClick r:id="rId2"/>
              </a:rPr>
              <a:t>https://www.scientistcindy.com/uploads/8/5/1/2/85124478/the_mighty_membrane1_831.mp4</a:t>
            </a:r>
            <a:r>
              <a:rPr lang="en-US" dirty="0"/>
              <a:t> </a:t>
            </a:r>
          </a:p>
        </p:txBody>
      </p:sp>
    </p:spTree>
    <p:extLst>
      <p:ext uri="{BB962C8B-B14F-4D97-AF65-F5344CB8AC3E}">
        <p14:creationId xmlns:p14="http://schemas.microsoft.com/office/powerpoint/2010/main" val="1949382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0636-CCBC-4946-8146-0810A05BD42A}"/>
              </a:ext>
            </a:extLst>
          </p:cNvPr>
          <p:cNvSpPr>
            <a:spLocks noGrp="1"/>
          </p:cNvSpPr>
          <p:nvPr>
            <p:ph type="title"/>
          </p:nvPr>
        </p:nvSpPr>
        <p:spPr/>
        <p:txBody>
          <a:bodyPr/>
          <a:lstStyle/>
          <a:p>
            <a:r>
              <a:rPr lang="en-US" dirty="0"/>
              <a:t>There are 2 main categories of membrane transport; </a:t>
            </a:r>
            <a:r>
              <a:rPr lang="en-US" b="1" dirty="0"/>
              <a:t>active and passive. </a:t>
            </a:r>
            <a:r>
              <a:rPr lang="en-US" dirty="0"/>
              <a:t> </a:t>
            </a:r>
          </a:p>
        </p:txBody>
      </p:sp>
      <p:pic>
        <p:nvPicPr>
          <p:cNvPr id="8194" name="Picture 2" descr="Picture">
            <a:extLst>
              <a:ext uri="{FF2B5EF4-FFF2-40B4-BE49-F238E27FC236}">
                <a16:creationId xmlns:a16="http://schemas.microsoft.com/office/drawing/2014/main" id="{C4914D3A-800E-475D-B030-9711376F1FE5}"/>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2115344"/>
            <a:ext cx="6096000" cy="3771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165AD50-9484-445D-AB30-64E970C41562}"/>
              </a:ext>
            </a:extLst>
          </p:cNvPr>
          <p:cNvSpPr/>
          <p:nvPr/>
        </p:nvSpPr>
        <p:spPr>
          <a:xfrm>
            <a:off x="460917" y="2505670"/>
            <a:ext cx="1747024" cy="2862322"/>
          </a:xfrm>
          <a:prstGeom prst="rect">
            <a:avLst/>
          </a:prstGeom>
        </p:spPr>
        <p:txBody>
          <a:bodyPr wrap="square">
            <a:spAutoFit/>
          </a:bodyPr>
          <a:lstStyle/>
          <a:p>
            <a:r>
              <a:rPr lang="en-US" b="1" i="0" dirty="0">
                <a:solidFill>
                  <a:srgbClr val="2A2A2A"/>
                </a:solidFill>
                <a:effectLst/>
                <a:latin typeface="Bree Serif"/>
              </a:rPr>
              <a:t>ACTIVE TRANSPORT</a:t>
            </a:r>
            <a:r>
              <a:rPr lang="en-US" b="0" i="0" dirty="0">
                <a:solidFill>
                  <a:srgbClr val="2A2A2A"/>
                </a:solidFill>
                <a:effectLst/>
                <a:latin typeface="Bree Serif"/>
              </a:rPr>
              <a:t> mechanisms require energy.</a:t>
            </a:r>
            <a:br>
              <a:rPr lang="en-US" dirty="0"/>
            </a:br>
            <a:br>
              <a:rPr lang="en-US" dirty="0"/>
            </a:br>
            <a:r>
              <a:rPr lang="en-US" b="1" i="0" dirty="0">
                <a:solidFill>
                  <a:srgbClr val="2A2A2A"/>
                </a:solidFill>
                <a:effectLst/>
                <a:latin typeface="Bree Serif"/>
              </a:rPr>
              <a:t>PASSIVE TRANSPORT</a:t>
            </a:r>
            <a:r>
              <a:rPr lang="en-US" b="0" i="0" dirty="0">
                <a:solidFill>
                  <a:srgbClr val="2A2A2A"/>
                </a:solidFill>
                <a:effectLst/>
                <a:latin typeface="Bree Serif"/>
              </a:rPr>
              <a:t> mechanisms </a:t>
            </a:r>
            <a:r>
              <a:rPr lang="en-US" b="1" i="0" dirty="0">
                <a:solidFill>
                  <a:srgbClr val="2A2A2A"/>
                </a:solidFill>
                <a:effectLst/>
                <a:latin typeface="Bree Serif"/>
              </a:rPr>
              <a:t>do not </a:t>
            </a:r>
            <a:r>
              <a:rPr lang="en-US" b="0" i="0" dirty="0">
                <a:solidFill>
                  <a:srgbClr val="2A2A2A"/>
                </a:solidFill>
                <a:effectLst/>
                <a:latin typeface="Bree Serif"/>
              </a:rPr>
              <a:t>require energy. </a:t>
            </a:r>
            <a:endParaRPr lang="en-US" dirty="0"/>
          </a:p>
        </p:txBody>
      </p:sp>
    </p:spTree>
    <p:extLst>
      <p:ext uri="{BB962C8B-B14F-4D97-AF65-F5344CB8AC3E}">
        <p14:creationId xmlns:p14="http://schemas.microsoft.com/office/powerpoint/2010/main" val="2573429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3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203C8A-D884-4A45-BB25-BEF60FDFB9B9}"/>
              </a:ext>
            </a:extLst>
          </p:cNvPr>
          <p:cNvSpPr>
            <a:spLocks noGrp="1"/>
          </p:cNvSpPr>
          <p:nvPr>
            <p:ph type="title"/>
          </p:nvPr>
        </p:nvSpPr>
        <p:spPr>
          <a:xfrm>
            <a:off x="524256" y="4767072"/>
            <a:ext cx="6594189" cy="1625210"/>
          </a:xfrm>
        </p:spPr>
        <p:txBody>
          <a:bodyPr>
            <a:normAutofit/>
          </a:bodyPr>
          <a:lstStyle/>
          <a:p>
            <a:pPr algn="r"/>
            <a:r>
              <a:rPr lang="en-US" sz="3600" b="1" dirty="0">
                <a:solidFill>
                  <a:srgbClr val="FFFFFF"/>
                </a:solidFill>
              </a:rPr>
              <a:t>Passive Membrane Transport Mechanisms</a:t>
            </a:r>
            <a:endParaRPr lang="en-US" sz="3600" dirty="0">
              <a:solidFill>
                <a:srgbClr val="FFFFFF"/>
              </a:solidFill>
            </a:endParaRPr>
          </a:p>
        </p:txBody>
      </p:sp>
      <p:pic>
        <p:nvPicPr>
          <p:cNvPr id="5" name="Content Placeholder 4">
            <a:extLst>
              <a:ext uri="{FF2B5EF4-FFF2-40B4-BE49-F238E27FC236}">
                <a16:creationId xmlns:a16="http://schemas.microsoft.com/office/drawing/2014/main" id="{B6B288A1-EE3D-45F4-AB3D-B45A55BD1114}"/>
              </a:ext>
            </a:extLst>
          </p:cNvPr>
          <p:cNvPicPr>
            <a:picLocks noChangeAspect="1"/>
          </p:cNvPicPr>
          <p:nvPr/>
        </p:nvPicPr>
        <p:blipFill rotWithShape="1">
          <a:blip r:embed="rId2"/>
          <a:srcRect r="1618" b="-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39AAD81C-8A4E-40F9-8588-3349A31F0DBE}"/>
              </a:ext>
            </a:extLst>
          </p:cNvPr>
          <p:cNvSpPr>
            <a:spLocks noGrp="1"/>
          </p:cNvSpPr>
          <p:nvPr>
            <p:ph idx="1"/>
          </p:nvPr>
        </p:nvSpPr>
        <p:spPr>
          <a:xfrm>
            <a:off x="8029319" y="917725"/>
            <a:ext cx="3424739" cy="4852362"/>
          </a:xfrm>
        </p:spPr>
        <p:txBody>
          <a:bodyPr anchor="ctr">
            <a:normAutofit fontScale="85000" lnSpcReduction="10000"/>
          </a:bodyPr>
          <a:lstStyle/>
          <a:p>
            <a:br>
              <a:rPr lang="en-US" sz="2000" dirty="0">
                <a:solidFill>
                  <a:srgbClr val="FFFFFF"/>
                </a:solidFill>
              </a:rPr>
            </a:br>
            <a:r>
              <a:rPr lang="en-US" sz="2000" dirty="0">
                <a:solidFill>
                  <a:srgbClr val="FFFFFF"/>
                </a:solidFill>
              </a:rPr>
              <a:t>The 3 types of passive membrane transport </a:t>
            </a:r>
            <a:r>
              <a:rPr lang="en-US" sz="2000" b="1" dirty="0">
                <a:solidFill>
                  <a:srgbClr val="FFFFFF"/>
                </a:solidFill>
              </a:rPr>
              <a:t>diffusion, facilitated diffusion and osmosis.</a:t>
            </a:r>
            <a:r>
              <a:rPr lang="en-US" sz="2000" dirty="0">
                <a:solidFill>
                  <a:srgbClr val="FFFFFF"/>
                </a:solidFill>
              </a:rPr>
              <a:t> </a:t>
            </a:r>
          </a:p>
          <a:p>
            <a:endParaRPr lang="en-US" sz="2000" dirty="0">
              <a:solidFill>
                <a:srgbClr val="FFFFFF"/>
              </a:solidFill>
            </a:endParaRPr>
          </a:p>
          <a:p>
            <a:r>
              <a:rPr lang="en-US" sz="2000" dirty="0">
                <a:solidFill>
                  <a:srgbClr val="FFFFFF"/>
                </a:solidFill>
              </a:rPr>
              <a:t>In all of these transport mechanisms, substances move from an area of higher concentration to an area of lower concentration. </a:t>
            </a:r>
          </a:p>
          <a:p>
            <a:r>
              <a:rPr lang="en-US" sz="2000" dirty="0">
                <a:solidFill>
                  <a:srgbClr val="FFFFFF"/>
                </a:solidFill>
              </a:rPr>
              <a:t>When we have a difference in the concentration of a substance, we call this a </a:t>
            </a:r>
            <a:r>
              <a:rPr lang="en-US" sz="2000" b="1" dirty="0">
                <a:solidFill>
                  <a:srgbClr val="FFFFFF"/>
                </a:solidFill>
              </a:rPr>
              <a:t>concentration gradient. </a:t>
            </a:r>
          </a:p>
          <a:p>
            <a:r>
              <a:rPr lang="en-US" sz="2000" dirty="0">
                <a:solidFill>
                  <a:srgbClr val="FFFFFF"/>
                </a:solidFill>
              </a:rPr>
              <a:t>In passive transport mechanisms, molecules are traveling "down" their concentration gradient, from an area of high concentration to an area of low concentration. v</a:t>
            </a:r>
          </a:p>
        </p:txBody>
      </p:sp>
    </p:spTree>
    <p:extLst>
      <p:ext uri="{BB962C8B-B14F-4D97-AF65-F5344CB8AC3E}">
        <p14:creationId xmlns:p14="http://schemas.microsoft.com/office/powerpoint/2010/main" val="783959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3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203C8A-D884-4A45-BB25-BEF60FDFB9B9}"/>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Passive Membrane Transport Mechanisms</a:t>
            </a:r>
            <a:endParaRPr lang="en-US">
              <a:solidFill>
                <a:srgbClr val="FFFFFF"/>
              </a:solidFill>
            </a:endParaRPr>
          </a:p>
        </p:txBody>
      </p:sp>
      <p:pic>
        <p:nvPicPr>
          <p:cNvPr id="5" name="Content Placeholder 4">
            <a:extLst>
              <a:ext uri="{FF2B5EF4-FFF2-40B4-BE49-F238E27FC236}">
                <a16:creationId xmlns:a16="http://schemas.microsoft.com/office/drawing/2014/main" id="{B6B288A1-EE3D-45F4-AB3D-B45A55BD1114}"/>
              </a:ext>
            </a:extLst>
          </p:cNvPr>
          <p:cNvPicPr>
            <a:picLocks noChangeAspect="1"/>
          </p:cNvPicPr>
          <p:nvPr/>
        </p:nvPicPr>
        <p:blipFill rotWithShape="1">
          <a:blip r:embed="rId2"/>
          <a:srcRect r="1618" b="-1"/>
          <a:stretch/>
        </p:blipFill>
        <p:spPr>
          <a:xfrm>
            <a:off x="327547" y="321733"/>
            <a:ext cx="7058306" cy="4107392"/>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39AAD81C-8A4E-40F9-8588-3349A31F0DBE}"/>
              </a:ext>
            </a:extLst>
          </p:cNvPr>
          <p:cNvSpPr>
            <a:spLocks noGrp="1"/>
          </p:cNvSpPr>
          <p:nvPr>
            <p:ph idx="1"/>
          </p:nvPr>
        </p:nvSpPr>
        <p:spPr>
          <a:xfrm>
            <a:off x="8029319" y="917725"/>
            <a:ext cx="3424739" cy="4852362"/>
          </a:xfrm>
        </p:spPr>
        <p:txBody>
          <a:bodyPr anchor="ctr">
            <a:normAutofit lnSpcReduction="10000"/>
          </a:bodyPr>
          <a:lstStyle/>
          <a:p>
            <a:r>
              <a:rPr lang="en-US" sz="2000" b="1" u="sng" dirty="0">
                <a:solidFill>
                  <a:srgbClr val="FFFFFF"/>
                </a:solidFill>
              </a:rPr>
              <a:t>​Diffusion</a:t>
            </a:r>
            <a:br>
              <a:rPr lang="en-US" sz="2000" dirty="0">
                <a:solidFill>
                  <a:srgbClr val="FFFFFF"/>
                </a:solidFill>
              </a:rPr>
            </a:br>
            <a:r>
              <a:rPr lang="en-US" sz="2000" dirty="0" err="1">
                <a:solidFill>
                  <a:srgbClr val="FFFFFF"/>
                </a:solidFill>
              </a:rPr>
              <a:t>Diffusion</a:t>
            </a:r>
            <a:r>
              <a:rPr lang="en-US" sz="2000" dirty="0">
                <a:solidFill>
                  <a:srgbClr val="FFFFFF"/>
                </a:solidFill>
              </a:rPr>
              <a:t> is a natural process that does not require energy. Small, charged molecules freely diffuse across the cell membrane.</a:t>
            </a:r>
            <a:br>
              <a:rPr lang="en-US" sz="2000" dirty="0">
                <a:solidFill>
                  <a:srgbClr val="FFFFFF"/>
                </a:solidFill>
              </a:rPr>
            </a:br>
            <a:br>
              <a:rPr lang="en-US" sz="2000" dirty="0">
                <a:solidFill>
                  <a:srgbClr val="FFFFFF"/>
                </a:solidFill>
              </a:rPr>
            </a:br>
            <a:r>
              <a:rPr lang="en-US" sz="2000" b="1" u="sng" dirty="0">
                <a:solidFill>
                  <a:srgbClr val="FFFFFF"/>
                </a:solidFill>
              </a:rPr>
              <a:t>Facilitated Diffusion</a:t>
            </a:r>
            <a:br>
              <a:rPr lang="en-US" sz="2000" dirty="0">
                <a:solidFill>
                  <a:srgbClr val="FFFFFF"/>
                </a:solidFill>
              </a:rPr>
            </a:br>
            <a:r>
              <a:rPr lang="en-US" sz="2000" dirty="0">
                <a:solidFill>
                  <a:srgbClr val="FFFFFF"/>
                </a:solidFill>
              </a:rPr>
              <a:t>For molecules that do not freely diffuse across the membrane, specialized membrane proteins can allow for diffusion of these molecules across the membrane.</a:t>
            </a:r>
          </a:p>
          <a:p>
            <a:r>
              <a:rPr lang="en-US" sz="2000" dirty="0">
                <a:solidFill>
                  <a:srgbClr val="FFFFFF"/>
                </a:solidFill>
              </a:rPr>
              <a:t>This mechanism of transport is called facilitated diffusion. </a:t>
            </a:r>
          </a:p>
        </p:txBody>
      </p:sp>
    </p:spTree>
    <p:extLst>
      <p:ext uri="{BB962C8B-B14F-4D97-AF65-F5344CB8AC3E}">
        <p14:creationId xmlns:p14="http://schemas.microsoft.com/office/powerpoint/2010/main" val="751067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A132B8-598C-4680-9F9A-F165DC5D339A}"/>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endParaRPr lang="en-US" sz="2800" kern="120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AABC14BD-C420-47B9-9403-EB0409A1729B}"/>
              </a:ext>
            </a:extLst>
          </p:cNvPr>
          <p:cNvSpPr/>
          <p:nvPr/>
        </p:nvSpPr>
        <p:spPr>
          <a:xfrm>
            <a:off x="643468" y="2638043"/>
            <a:ext cx="3363974" cy="34156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800" b="1" i="0" dirty="0">
                <a:effectLst/>
              </a:rPr>
              <a:t>Osmosis</a:t>
            </a:r>
            <a:br>
              <a:rPr lang="en-US" sz="800" b="0" i="0" dirty="0">
                <a:effectLst/>
              </a:rPr>
            </a:br>
            <a:r>
              <a:rPr lang="en-US" sz="800" b="0" i="0" dirty="0">
                <a:effectLst/>
              </a:rPr>
              <a:t>Diffusion of water is so important to biological processes and to </a:t>
            </a:r>
            <a:r>
              <a:rPr lang="en-US" sz="800" b="0" i="0" dirty="0" err="1">
                <a:effectLst/>
              </a:rPr>
              <a:t>osmoregularity</a:t>
            </a:r>
            <a:r>
              <a:rPr lang="en-US" sz="800" b="0" i="0" dirty="0">
                <a:effectLst/>
              </a:rPr>
              <a:t>, that it is given its own name; </a:t>
            </a:r>
            <a:r>
              <a:rPr lang="en-US" sz="800" b="1" i="0" dirty="0">
                <a:effectLst/>
              </a:rPr>
              <a:t>osmosis</a:t>
            </a:r>
            <a:r>
              <a:rPr lang="en-US" sz="800" b="0" i="0" dirty="0">
                <a:effectLst/>
              </a:rPr>
              <a:t>!</a:t>
            </a:r>
            <a:br>
              <a:rPr lang="en-US" sz="800" b="0" i="0" dirty="0">
                <a:effectLst/>
              </a:rPr>
            </a:br>
            <a:br>
              <a:rPr lang="en-US" sz="800" b="0" i="0" dirty="0">
                <a:effectLst/>
              </a:rPr>
            </a:br>
            <a:r>
              <a:rPr lang="en-US" sz="800" b="0" i="0" dirty="0">
                <a:effectLst/>
              </a:rPr>
              <a:t>A</a:t>
            </a:r>
            <a:r>
              <a:rPr lang="en-US" sz="800" b="1" i="0" dirty="0">
                <a:effectLst/>
              </a:rPr>
              <a:t> hypotonic solution</a:t>
            </a:r>
            <a:r>
              <a:rPr lang="en-US" sz="800" b="0" i="0" dirty="0">
                <a:effectLst/>
              </a:rPr>
              <a:t>, is a solution that has a </a:t>
            </a:r>
            <a:r>
              <a:rPr lang="en-US" sz="800" b="1" i="0" dirty="0">
                <a:effectLst/>
              </a:rPr>
              <a:t>lower </a:t>
            </a:r>
            <a:r>
              <a:rPr lang="en-US" sz="800" b="0" i="0" dirty="0">
                <a:effectLst/>
              </a:rPr>
              <a:t>concentration of solutes (dissolved particles) than the liquid inside the cell. Since the cell membrane is only semi-permeable, the solutes cannot move across the membrane, but the water can! So, when a cell is placed into a hypotonic solution, water will rush into the cell causing it to bloat and swell. If the solution is very hypotonic, the cell can burst open! OUCH!</a:t>
            </a:r>
            <a:br>
              <a:rPr lang="en-US" sz="800" dirty="0"/>
            </a:br>
            <a:br>
              <a:rPr lang="en-US" sz="800" dirty="0"/>
            </a:br>
            <a:endParaRPr lang="en-US" sz="800" dirty="0"/>
          </a:p>
        </p:txBody>
      </p:sp>
      <p:pic>
        <p:nvPicPr>
          <p:cNvPr id="10242" name="Picture 2" descr="Picture">
            <a:extLst>
              <a:ext uri="{FF2B5EF4-FFF2-40B4-BE49-F238E27FC236}">
                <a16:creationId xmlns:a16="http://schemas.microsoft.com/office/drawing/2014/main" id="{AE7436E1-8CDA-4B2D-A724-8AE6FCC906C2}"/>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5297763" y="1575887"/>
            <a:ext cx="6250769" cy="354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897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4773C-DFEE-4EDD-B3DE-8F363A875B07}"/>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dirty="0"/>
              <a:t>Hypotonic Solution</a:t>
            </a:r>
            <a:endParaRPr lang="en-US" sz="28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FBFAE251-E2C1-4DB0-B998-1E7DE3E8B00F}"/>
              </a:ext>
            </a:extLst>
          </p:cNvPr>
          <p:cNvSpPr/>
          <p:nvPr/>
        </p:nvSpPr>
        <p:spPr>
          <a:xfrm>
            <a:off x="643468" y="2638043"/>
            <a:ext cx="3363974" cy="34156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b="0" i="0" dirty="0">
                <a:effectLst/>
              </a:rPr>
              <a:t>A</a:t>
            </a:r>
            <a:r>
              <a:rPr lang="en-US" sz="1600" b="1" i="0" dirty="0">
                <a:effectLst/>
              </a:rPr>
              <a:t> hypotonic solution</a:t>
            </a:r>
            <a:r>
              <a:rPr lang="en-US" sz="1600" b="0" i="0" dirty="0">
                <a:effectLst/>
              </a:rPr>
              <a:t>, is a solution that has a </a:t>
            </a:r>
            <a:r>
              <a:rPr lang="en-US" sz="1600" b="1" i="0" dirty="0">
                <a:effectLst/>
              </a:rPr>
              <a:t>lower </a:t>
            </a:r>
            <a:r>
              <a:rPr lang="en-US" sz="1600" b="0" i="0" dirty="0">
                <a:effectLst/>
              </a:rPr>
              <a:t>concentration of solutes (dissolved particles) than the liquid inside the cell. Since the cell membrane is only semi-permeable, the solutes cannot move across the membrane, but the water can! So, when a cell is placed into a hypotonic solution, water will rush into the cell causing it to bloat and swell. If the solution is very hypotonic, the cell can burst open! OUCH!</a:t>
            </a:r>
            <a:br>
              <a:rPr lang="en-US" sz="1600" dirty="0"/>
            </a:br>
            <a:endParaRPr lang="en-US" sz="1600" dirty="0"/>
          </a:p>
        </p:txBody>
      </p:sp>
      <p:pic>
        <p:nvPicPr>
          <p:cNvPr id="13314" name="Picture 2" descr="Picture">
            <a:extLst>
              <a:ext uri="{FF2B5EF4-FFF2-40B4-BE49-F238E27FC236}">
                <a16:creationId xmlns:a16="http://schemas.microsoft.com/office/drawing/2014/main" id="{3F2511E2-B6C7-4B69-8AD6-4AF127CD8E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56149" y="643467"/>
            <a:ext cx="4533997" cy="5410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59A515-BDAC-45E7-A019-FF39CD159A87}"/>
              </a:ext>
            </a:extLst>
          </p:cNvPr>
          <p:cNvSpPr/>
          <p:nvPr/>
        </p:nvSpPr>
        <p:spPr>
          <a:xfrm>
            <a:off x="901464" y="6053666"/>
            <a:ext cx="3105978" cy="369332"/>
          </a:xfrm>
          <a:prstGeom prst="rect">
            <a:avLst/>
          </a:prstGeom>
        </p:spPr>
        <p:txBody>
          <a:bodyPr wrap="none">
            <a:spAutoFit/>
          </a:bodyPr>
          <a:lstStyle/>
          <a:p>
            <a:r>
              <a:rPr lang="en-US" dirty="0"/>
              <a:t>https://youtu.be/LSDLFZPa9BU</a:t>
            </a:r>
          </a:p>
        </p:txBody>
      </p:sp>
    </p:spTree>
    <p:extLst>
      <p:ext uri="{BB962C8B-B14F-4D97-AF65-F5344CB8AC3E}">
        <p14:creationId xmlns:p14="http://schemas.microsoft.com/office/powerpoint/2010/main" val="185048158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4593-7B4B-4425-A1B8-A22950A834A6}"/>
              </a:ext>
            </a:extLst>
          </p:cNvPr>
          <p:cNvSpPr>
            <a:spLocks noGrp="1"/>
          </p:cNvSpPr>
          <p:nvPr>
            <p:ph type="title"/>
          </p:nvPr>
        </p:nvSpPr>
        <p:spPr>
          <a:xfrm>
            <a:off x="6096000" y="365125"/>
            <a:ext cx="5257800" cy="1325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b="1" i="1" dirty="0"/>
              <a:t>Isotonic</a:t>
            </a:r>
          </a:p>
        </p:txBody>
      </p:sp>
      <p:sp>
        <p:nvSpPr>
          <p:cNvPr id="3" name="Content Placeholder 2">
            <a:extLst>
              <a:ext uri="{FF2B5EF4-FFF2-40B4-BE49-F238E27FC236}">
                <a16:creationId xmlns:a16="http://schemas.microsoft.com/office/drawing/2014/main" id="{C62D04FD-9DE0-4222-98E5-6AF854CECB5C}"/>
              </a:ext>
            </a:extLst>
          </p:cNvPr>
          <p:cNvSpPr>
            <a:spLocks noGrp="1"/>
          </p:cNvSpPr>
          <p:nvPr>
            <p:ph idx="1"/>
          </p:nvPr>
        </p:nvSpPr>
        <p:spPr>
          <a:xfrm>
            <a:off x="57615" y="365124"/>
            <a:ext cx="5047784" cy="6492875"/>
          </a:xfrm>
        </p:spPr>
        <p:txBody>
          <a:bodyPr>
            <a:normAutofit fontScale="92500" lnSpcReduction="20000"/>
          </a:bodyPr>
          <a:lstStyle/>
          <a:p>
            <a:r>
              <a:rPr lang="en-US" sz="3500" dirty="0"/>
              <a:t>An </a:t>
            </a:r>
            <a:r>
              <a:rPr lang="en-US" sz="3500" b="1" dirty="0"/>
              <a:t>isotonic solution </a:t>
            </a:r>
            <a:r>
              <a:rPr lang="en-US" sz="3500" dirty="0"/>
              <a:t>is a solution that has the same concentration of solutes as the liquid inside of the cell. </a:t>
            </a:r>
          </a:p>
          <a:p>
            <a:r>
              <a:rPr lang="en-US" sz="3500" dirty="0"/>
              <a:t>In this situation, since the concentration is the same inside the cell as it is outside the cell, water is happy! </a:t>
            </a:r>
          </a:p>
          <a:p>
            <a:r>
              <a:rPr lang="en-US" sz="3500" dirty="0"/>
              <a:t>There will be no net movement of water flowing into or out of the cell. In this situation, the cell maintains its shape and is healthy and happy!</a:t>
            </a:r>
            <a:br>
              <a:rPr lang="en-US" dirty="0"/>
            </a:br>
            <a:endParaRPr lang="en-US" dirty="0"/>
          </a:p>
        </p:txBody>
      </p:sp>
      <p:pic>
        <p:nvPicPr>
          <p:cNvPr id="5" name="Picture 4" descr="A screenshot of a cell phone&#10;&#10;Description automatically generated">
            <a:extLst>
              <a:ext uri="{FF2B5EF4-FFF2-40B4-BE49-F238E27FC236}">
                <a16:creationId xmlns:a16="http://schemas.microsoft.com/office/drawing/2014/main" id="{8D4D2D17-59D0-4CE0-AC68-1B12331202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05399" y="2828925"/>
            <a:ext cx="6536473" cy="3959594"/>
          </a:xfrm>
          <a:prstGeom prst="rect">
            <a:avLst/>
          </a:prstGeom>
        </p:spPr>
      </p:pic>
    </p:spTree>
    <p:extLst>
      <p:ext uri="{BB962C8B-B14F-4D97-AF65-F5344CB8AC3E}">
        <p14:creationId xmlns:p14="http://schemas.microsoft.com/office/powerpoint/2010/main" val="1959278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E08C3-D3BE-4BBD-AE72-A096C3E7553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dirty="0"/>
              <a:t>Hypertonic Solution</a:t>
            </a:r>
            <a:endParaRPr lang="en-US" sz="2800" dirty="0"/>
          </a:p>
        </p:txBody>
      </p:sp>
      <p:sp>
        <p:nvSpPr>
          <p:cNvPr id="3" name="Content Placeholder 2">
            <a:extLst>
              <a:ext uri="{FF2B5EF4-FFF2-40B4-BE49-F238E27FC236}">
                <a16:creationId xmlns:a16="http://schemas.microsoft.com/office/drawing/2014/main" id="{A0CEEB58-F21B-4820-9AC7-C0FDB92FE75F}"/>
              </a:ext>
            </a:extLst>
          </p:cNvPr>
          <p:cNvSpPr>
            <a:spLocks noGrp="1"/>
          </p:cNvSpPr>
          <p:nvPr>
            <p:ph idx="1"/>
          </p:nvPr>
        </p:nvSpPr>
        <p:spPr>
          <a:xfrm>
            <a:off x="643468" y="2638043"/>
            <a:ext cx="3363974" cy="3415623"/>
          </a:xfrm>
        </p:spPr>
        <p:txBody>
          <a:bodyPr>
            <a:normAutofit/>
          </a:bodyPr>
          <a:lstStyle/>
          <a:p>
            <a:r>
              <a:rPr lang="en-US" sz="2000" dirty="0"/>
              <a:t>A </a:t>
            </a:r>
            <a:r>
              <a:rPr lang="en-US" sz="2000" b="1" dirty="0"/>
              <a:t>hypertonic solution </a:t>
            </a:r>
            <a:r>
              <a:rPr lang="en-US" sz="2000" dirty="0"/>
              <a:t>is a solution that contains a</a:t>
            </a:r>
            <a:r>
              <a:rPr lang="en-US" sz="2000" b="1" dirty="0"/>
              <a:t> higher</a:t>
            </a:r>
            <a:r>
              <a:rPr lang="en-US" sz="2000" dirty="0"/>
              <a:t> concentration of dissolved substance than the liquid inside of the cell. </a:t>
            </a:r>
          </a:p>
          <a:p>
            <a:r>
              <a:rPr lang="en-US" sz="2000" dirty="0"/>
              <a:t>When a cell is placed in a hypertonic solution, water will move out of the cell, causing the cell to shrink and shrivel up!</a:t>
            </a:r>
          </a:p>
        </p:txBody>
      </p:sp>
      <p:pic>
        <p:nvPicPr>
          <p:cNvPr id="12292" name="Picture 4" descr="Picture">
            <a:extLst>
              <a:ext uri="{FF2B5EF4-FFF2-40B4-BE49-F238E27FC236}">
                <a16:creationId xmlns:a16="http://schemas.microsoft.com/office/drawing/2014/main" id="{402F25CB-43AE-44AB-9D21-52D25E03E6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0642" y="643467"/>
            <a:ext cx="5045010" cy="54101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F470283-7F4D-446D-B04E-24B6DFE9F4FA}"/>
              </a:ext>
            </a:extLst>
          </p:cNvPr>
          <p:cNvSpPr/>
          <p:nvPr/>
        </p:nvSpPr>
        <p:spPr>
          <a:xfrm>
            <a:off x="656877" y="6049942"/>
            <a:ext cx="3080395" cy="369332"/>
          </a:xfrm>
          <a:prstGeom prst="rect">
            <a:avLst/>
          </a:prstGeom>
        </p:spPr>
        <p:txBody>
          <a:bodyPr wrap="none">
            <a:spAutoFit/>
          </a:bodyPr>
          <a:lstStyle/>
          <a:p>
            <a:r>
              <a:rPr lang="en-US" dirty="0"/>
              <a:t>https://youtu.be/IRQLRO3dIp8</a:t>
            </a:r>
          </a:p>
        </p:txBody>
      </p:sp>
    </p:spTree>
    <p:extLst>
      <p:ext uri="{BB962C8B-B14F-4D97-AF65-F5344CB8AC3E}">
        <p14:creationId xmlns:p14="http://schemas.microsoft.com/office/powerpoint/2010/main" val="31578472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574E90-1949-4924-B663-AEA13DB79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696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6484"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CF1CD8B-D430-49E7-8630-84152C414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528" y="73152"/>
            <a:ext cx="1178966" cy="232963"/>
            <a:chOff x="7763256" y="73152"/>
            <a:chExt cx="1178966" cy="232963"/>
          </a:xfrm>
        </p:grpSpPr>
        <p:sp>
          <p:nvSpPr>
            <p:cNvPr id="17" name="Rectangle 64">
              <a:extLst>
                <a:ext uri="{FF2B5EF4-FFF2-40B4-BE49-F238E27FC236}">
                  <a16:creationId xmlns:a16="http://schemas.microsoft.com/office/drawing/2014/main" id="{1F5B8298-9AB4-45B4-B28E-C8C1A2644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100AEF19-4AE6-42BE-81E6-95700DB85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192B5C1-AE13-49EA-82FD-F3C3BC02A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713612B5-8E9D-4FEF-86B9-52A0FABD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4FC746D-B820-44A3-B1B3-53B690BC2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778550A-567F-40F6-A77F-2E2B50175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C28C989E-85FD-4D1C-AF77-82F4B985F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58FDDCED-5FC6-4B14-A0E2-DF4310ED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E80E854B-CCEB-4CEF-B465-561C4C872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02BED26F-9C32-4DF8-8739-D89F6F059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CE3B71C9-F500-46F1-8D17-C3EF4DA5F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14431D0-29B6-473C-B2FD-4661864DA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10457BA-9444-4642-861C-78120DD8D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27C95C30-0364-4C32-B686-0C366086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0BDEDBA-CA15-41EE-B2C6-8A973B5E6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02B9007-982C-4F69-A443-B07F3BEFD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8596B48-F33B-451E-8C2D-3525B3387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B493BB9-A171-4B97-B05A-187E03FFA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973B8111-A5EB-4EE8-9813-8495336F6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6A4F8D39-9886-490F-B7A9-3B2693299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1">
            <a:extLst>
              <a:ext uri="{FF2B5EF4-FFF2-40B4-BE49-F238E27FC236}">
                <a16:creationId xmlns:a16="http://schemas.microsoft.com/office/drawing/2014/main" id="{A80E868D-0798-4BEC-82C6-16C4D843B614}"/>
              </a:ext>
            </a:extLst>
          </p:cNvPr>
          <p:cNvSpPr>
            <a:spLocks noChangeArrowheads="1"/>
          </p:cNvSpPr>
          <p:nvPr/>
        </p:nvSpPr>
        <p:spPr bwMode="auto">
          <a:xfrm>
            <a:off x="236485" y="306115"/>
            <a:ext cx="4641654" cy="598969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2800" b="0" i="0" u="none" strike="noStrike" cap="none" normalizeH="0" baseline="0" dirty="0">
                <a:ln>
                  <a:noFill/>
                </a:ln>
                <a:effectLst/>
                <a:latin typeface="+mn-lt"/>
              </a:rPr>
              <a:t>Active transport mechanisms require energy and act to move the molecule(s) against their concentration gradient, from an area of lower concentration to an area of higher concentration. </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2800" b="0" i="0" u="none" strike="noStrike" cap="none" normalizeH="0" baseline="0" dirty="0">
                <a:ln>
                  <a:noFill/>
                </a:ln>
                <a:effectLst/>
                <a:latin typeface="+mn-lt"/>
              </a:rPr>
              <a:t>Active transport requires an energy source and a transmembrane protein that allows passage of the molecule(s) against its concentration gradient. </a:t>
            </a:r>
          </a:p>
        </p:txBody>
      </p:sp>
      <p:sp>
        <p:nvSpPr>
          <p:cNvPr id="38" name="Rectangle 3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12191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F2899659-A0CE-48DD-A982-5249E4AB770F}"/>
              </a:ext>
            </a:extLst>
          </p:cNvPr>
          <p:cNvGraphicFramePr>
            <a:graphicFrameLocks noGrp="1"/>
          </p:cNvGraphicFramePr>
          <p:nvPr>
            <p:ph idx="1"/>
            <p:extLst>
              <p:ext uri="{D42A27DB-BD31-4B8C-83A1-F6EECF244321}">
                <p14:modId xmlns:p14="http://schemas.microsoft.com/office/powerpoint/2010/main" val="4239518735"/>
              </p:ext>
            </p:extLst>
          </p:nvPr>
        </p:nvGraphicFramePr>
        <p:xfrm>
          <a:off x="7954684" y="1280055"/>
          <a:ext cx="1953651" cy="1366911"/>
        </p:xfrm>
        <a:graphic>
          <a:graphicData uri="http://schemas.openxmlformats.org/drawingml/2006/table">
            <a:tbl>
              <a:tblPr>
                <a:noFill/>
              </a:tblPr>
              <a:tblGrid>
                <a:gridCol w="1953651">
                  <a:extLst>
                    <a:ext uri="{9D8B030D-6E8A-4147-A177-3AD203B41FA5}">
                      <a16:colId xmlns:a16="http://schemas.microsoft.com/office/drawing/2014/main" val="1681019752"/>
                    </a:ext>
                  </a:extLst>
                </a:gridCol>
              </a:tblGrid>
              <a:tr h="1366911">
                <a:tc>
                  <a:txBody>
                    <a:bodyPr/>
                    <a:lstStyle/>
                    <a:p>
                      <a:endParaRPr lang="en-US" sz="3300" cap="none" spc="0">
                        <a:solidFill>
                          <a:schemeClr val="tx1"/>
                        </a:solidFill>
                      </a:endParaRPr>
                    </a:p>
                  </a:txBody>
                  <a:tcPr marL="348175" marR="348175" marT="348175" marB="348175">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71265171"/>
                  </a:ext>
                </a:extLst>
              </a:tr>
            </a:tbl>
          </a:graphicData>
        </a:graphic>
      </p:graphicFrame>
      <p:pic>
        <p:nvPicPr>
          <p:cNvPr id="14339" name="Picture 3" descr="Picture">
            <a:extLst>
              <a:ext uri="{FF2B5EF4-FFF2-40B4-BE49-F238E27FC236}">
                <a16:creationId xmlns:a16="http://schemas.microsoft.com/office/drawing/2014/main" id="{99471C17-9F8B-49C6-9C7B-A484780477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81185" y="211330"/>
            <a:ext cx="6096000" cy="34194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20E3410-A8F9-4E7C-85FB-194EDBC2E9AE}"/>
              </a:ext>
            </a:extLst>
          </p:cNvPr>
          <p:cNvSpPr/>
          <p:nvPr/>
        </p:nvSpPr>
        <p:spPr>
          <a:xfrm>
            <a:off x="5646960" y="4219665"/>
            <a:ext cx="4965186" cy="1200329"/>
          </a:xfrm>
          <a:prstGeom prst="rect">
            <a:avLst/>
          </a:prstGeom>
        </p:spPr>
        <p:txBody>
          <a:bodyPr wrap="square">
            <a:spAutoFit/>
          </a:bodyPr>
          <a:lstStyle/>
          <a:p>
            <a:r>
              <a:rPr lang="en-US" altLang="en-US" sz="3600" b="1" dirty="0"/>
              <a:t>Active Membrane Transport Mechanisms</a:t>
            </a:r>
            <a:endParaRPr lang="en-US" sz="3600" dirty="0"/>
          </a:p>
        </p:txBody>
      </p:sp>
    </p:spTree>
    <p:extLst>
      <p:ext uri="{BB962C8B-B14F-4D97-AF65-F5344CB8AC3E}">
        <p14:creationId xmlns:p14="http://schemas.microsoft.com/office/powerpoint/2010/main" val="333952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B54689-8345-438B-A6C4-E1559B06662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Endocytosis and Exocytosis</a:t>
            </a:r>
          </a:p>
        </p:txBody>
      </p:sp>
      <p:sp>
        <p:nvSpPr>
          <p:cNvPr id="3" name="Content Placeholder 2">
            <a:extLst>
              <a:ext uri="{FF2B5EF4-FFF2-40B4-BE49-F238E27FC236}">
                <a16:creationId xmlns:a16="http://schemas.microsoft.com/office/drawing/2014/main" id="{EBD4B385-70DE-4251-BBBC-C179C74E7AF7}"/>
              </a:ext>
            </a:extLst>
          </p:cNvPr>
          <p:cNvSpPr>
            <a:spLocks noGrp="1"/>
          </p:cNvSpPr>
          <p:nvPr>
            <p:ph idx="1"/>
          </p:nvPr>
        </p:nvSpPr>
        <p:spPr>
          <a:xfrm>
            <a:off x="643468" y="2638043"/>
            <a:ext cx="3363974" cy="3415623"/>
          </a:xfrm>
        </p:spPr>
        <p:txBody>
          <a:bodyPr>
            <a:normAutofit/>
          </a:bodyPr>
          <a:lstStyle/>
          <a:p>
            <a:r>
              <a:rPr lang="en-US" sz="2400" i="1" dirty="0"/>
              <a:t>Vesicular transport is a vital part of the cell's function. </a:t>
            </a:r>
          </a:p>
          <a:p>
            <a:r>
              <a:rPr lang="en-US" sz="2400" i="1" dirty="0"/>
              <a:t>Vesicles perform a variety of functions, including transport, metabolism, and temporary storage ​.</a:t>
            </a:r>
            <a:endParaRPr lang="en-US" sz="2400" dirty="0"/>
          </a:p>
        </p:txBody>
      </p:sp>
      <p:pic>
        <p:nvPicPr>
          <p:cNvPr id="5" name="Picture 4" descr="A close up of a device&#10;&#10;Description automatically generated">
            <a:extLst>
              <a:ext uri="{FF2B5EF4-FFF2-40B4-BE49-F238E27FC236}">
                <a16:creationId xmlns:a16="http://schemas.microsoft.com/office/drawing/2014/main" id="{F16F5A7E-ABBE-45CB-BCAC-81F7E58E2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Tree>
    <p:extLst>
      <p:ext uri="{BB962C8B-B14F-4D97-AF65-F5344CB8AC3E}">
        <p14:creationId xmlns:p14="http://schemas.microsoft.com/office/powerpoint/2010/main" val="22664823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834C-B203-4C4B-B1EC-1FEAE67CEE95}"/>
              </a:ext>
            </a:extLst>
          </p:cNvPr>
          <p:cNvSpPr>
            <a:spLocks noGrp="1"/>
          </p:cNvSpPr>
          <p:nvPr>
            <p:ph type="title"/>
          </p:nvPr>
        </p:nvSpPr>
        <p:spPr>
          <a:xfrm>
            <a:off x="4965430" y="629268"/>
            <a:ext cx="6586491" cy="1286160"/>
          </a:xfrm>
        </p:spPr>
        <p:txBody>
          <a:bodyPr anchor="b">
            <a:normAutofit/>
          </a:bodyPr>
          <a:lstStyle/>
          <a:p>
            <a:r>
              <a:rPr lang="en-US" dirty="0"/>
              <a:t>Body Cavities</a:t>
            </a:r>
          </a:p>
        </p:txBody>
      </p:sp>
      <p:pic>
        <p:nvPicPr>
          <p:cNvPr id="4" name="Picture 3">
            <a:extLst>
              <a:ext uri="{FF2B5EF4-FFF2-40B4-BE49-F238E27FC236}">
                <a16:creationId xmlns:a16="http://schemas.microsoft.com/office/drawing/2014/main" id="{F86F2BE2-EEE1-4C43-AB87-10068847BFA2}"/>
              </a:ext>
            </a:extLst>
          </p:cNvPr>
          <p:cNvPicPr>
            <a:picLocks noChangeAspect="1"/>
          </p:cNvPicPr>
          <p:nvPr/>
        </p:nvPicPr>
        <p:blipFill rotWithShape="1">
          <a:blip r:embed="rId2"/>
          <a:srcRect r="2" b="51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D3AB"/>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9746B8FB-4EFD-4F1A-84EE-67A99E82CE6F}"/>
              </a:ext>
            </a:extLst>
          </p:cNvPr>
          <p:cNvSpPr>
            <a:spLocks noGrp="1"/>
          </p:cNvSpPr>
          <p:nvPr>
            <p:ph idx="1"/>
          </p:nvPr>
        </p:nvSpPr>
        <p:spPr>
          <a:xfrm>
            <a:off x="5431454" y="2296709"/>
            <a:ext cx="5958840" cy="4351338"/>
          </a:xfrm>
        </p:spPr>
        <p:txBody>
          <a:bodyPr>
            <a:normAutofit fontScale="92500"/>
          </a:bodyPr>
          <a:lstStyle/>
          <a:p>
            <a:r>
              <a:rPr lang="en-US" dirty="0"/>
              <a:t>The cranial cavity {</a:t>
            </a:r>
            <a:r>
              <a:rPr lang="en-US" i="1" dirty="0"/>
              <a:t>cranium</a:t>
            </a:r>
            <a:r>
              <a:rPr lang="en-US" dirty="0"/>
              <a:t>, skull} contains the brain, our primary control center. </a:t>
            </a:r>
          </a:p>
          <a:p>
            <a:r>
              <a:rPr lang="en-US" dirty="0"/>
              <a:t>The thoracic cavity is bounded by the spine and ribs on top and sides, with the muscular </a:t>
            </a:r>
            <a:r>
              <a:rPr lang="en-US" i="1" dirty="0"/>
              <a:t>diaphragm </a:t>
            </a:r>
            <a:r>
              <a:rPr lang="en-US" dirty="0"/>
              <a:t>forming the floor. </a:t>
            </a:r>
          </a:p>
          <a:p>
            <a:r>
              <a:rPr lang="en-US" dirty="0"/>
              <a:t>The thorax contains the heart, which is enclosed in a membranous </a:t>
            </a:r>
            <a:r>
              <a:rPr lang="en-US" i="1" dirty="0"/>
              <a:t>pericardial sac </a:t>
            </a:r>
            <a:r>
              <a:rPr lang="en-US" dirty="0"/>
              <a:t>{</a:t>
            </a:r>
            <a:r>
              <a:rPr lang="en-US" i="1" dirty="0"/>
              <a:t>peri</a:t>
            </a:r>
            <a:r>
              <a:rPr lang="en-US" dirty="0"/>
              <a:t>-, around + </a:t>
            </a:r>
            <a:r>
              <a:rPr lang="en-US" i="1" dirty="0" err="1"/>
              <a:t>cardium</a:t>
            </a:r>
            <a:r>
              <a:rPr lang="en-US" dirty="0"/>
              <a:t>, heart}, and the two lungs, enclosed in separate </a:t>
            </a:r>
            <a:r>
              <a:rPr lang="en-US" i="1" dirty="0"/>
              <a:t>pleural sacs.</a:t>
            </a:r>
          </a:p>
        </p:txBody>
      </p:sp>
    </p:spTree>
    <p:extLst>
      <p:ext uri="{BB962C8B-B14F-4D97-AF65-F5344CB8AC3E}">
        <p14:creationId xmlns:p14="http://schemas.microsoft.com/office/powerpoint/2010/main" val="3177025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2D9075C-26EA-4E75-86F6-7B2FFBF95CF1}"/>
              </a:ext>
            </a:extLst>
          </p:cNvPr>
          <p:cNvGraphicFramePr>
            <a:graphicFrameLocks noGrp="1"/>
          </p:cNvGraphicFramePr>
          <p:nvPr>
            <p:ph idx="1"/>
            <p:extLst>
              <p:ext uri="{D42A27DB-BD31-4B8C-83A1-F6EECF244321}">
                <p14:modId xmlns:p14="http://schemas.microsoft.com/office/powerpoint/2010/main" val="4149204834"/>
              </p:ext>
            </p:extLst>
          </p:nvPr>
        </p:nvGraphicFramePr>
        <p:xfrm>
          <a:off x="4618789" y="1690688"/>
          <a:ext cx="7144617" cy="3992880"/>
        </p:xfrm>
        <a:graphic>
          <a:graphicData uri="http://schemas.openxmlformats.org/drawingml/2006/table">
            <a:tbl>
              <a:tblPr/>
              <a:tblGrid>
                <a:gridCol w="6795325">
                  <a:extLst>
                    <a:ext uri="{9D8B030D-6E8A-4147-A177-3AD203B41FA5}">
                      <a16:colId xmlns:a16="http://schemas.microsoft.com/office/drawing/2014/main" val="2321200002"/>
                    </a:ext>
                  </a:extLst>
                </a:gridCol>
                <a:gridCol w="349292">
                  <a:extLst>
                    <a:ext uri="{9D8B030D-6E8A-4147-A177-3AD203B41FA5}">
                      <a16:colId xmlns:a16="http://schemas.microsoft.com/office/drawing/2014/main" val="5180990"/>
                    </a:ext>
                  </a:extLst>
                </a:gridCol>
              </a:tblGrid>
              <a:tr h="0">
                <a:tc>
                  <a:txBody>
                    <a:bodyPr/>
                    <a:lstStyle/>
                    <a:p>
                      <a:pPr fontAlgn="t"/>
                      <a:r>
                        <a:rPr lang="en-US" sz="3200" b="1" dirty="0">
                          <a:solidFill>
                            <a:srgbClr val="2A2A2A"/>
                          </a:solidFill>
                          <a:effectLst/>
                          <a:latin typeface="Bree Serif"/>
                        </a:rPr>
                        <a:t>Endocytosis is the process by which contents from the extracellular matrix are taken up into the cell through a mechanism that involves the cell membrane essentially "pinching off" part of itself to form a </a:t>
                      </a:r>
                      <a:r>
                        <a:rPr lang="en-US" sz="3200" b="0" dirty="0">
                          <a:solidFill>
                            <a:srgbClr val="2A2A2A"/>
                          </a:solidFill>
                          <a:effectLst/>
                          <a:latin typeface="Bree Serif"/>
                        </a:rPr>
                        <a:t>vesicle ​</a:t>
                      </a:r>
                      <a:r>
                        <a:rPr lang="en-US" sz="3200" b="1" dirty="0">
                          <a:solidFill>
                            <a:srgbClr val="2A2A2A"/>
                          </a:solidFill>
                          <a:effectLst/>
                          <a:latin typeface="Bree Serif"/>
                        </a:rPr>
                        <a:t>that surrounds the particles being transported into the cell.</a:t>
                      </a:r>
                      <a:endParaRPr lang="en-US" sz="3200" b="0" dirty="0">
                        <a:solidFill>
                          <a:srgbClr val="2A2A2A"/>
                        </a:solidFill>
                        <a:effectLst/>
                        <a:latin typeface="Bree Serif"/>
                      </a:endParaRPr>
                    </a:p>
                  </a:txBody>
                  <a:tcPr marL="142875" marR="142875">
                    <a:lnL>
                      <a:noFill/>
                    </a:lnL>
                    <a:lnR>
                      <a:noFill/>
                    </a:lnR>
                    <a:lnT>
                      <a:noFill/>
                    </a:lnT>
                    <a:lnB>
                      <a:noFill/>
                    </a:lnB>
                  </a:tcPr>
                </a:tc>
                <a:tc>
                  <a:txBody>
                    <a:bodyPr/>
                    <a:lstStyle/>
                    <a:p>
                      <a:pPr algn="ctr" fontAlgn="t"/>
                      <a:endParaRPr lang="en-US" sz="3200" b="0" dirty="0">
                        <a:solidFill>
                          <a:srgbClr val="2A2A2A"/>
                        </a:solidFill>
                        <a:effectLst/>
                        <a:latin typeface="Bree Serif"/>
                      </a:endParaRPr>
                    </a:p>
                  </a:txBody>
                  <a:tcPr marL="142875" marR="142875">
                    <a:lnL>
                      <a:noFill/>
                    </a:lnL>
                    <a:lnR>
                      <a:noFill/>
                    </a:lnR>
                    <a:lnT>
                      <a:noFill/>
                    </a:lnT>
                    <a:lnB>
                      <a:noFill/>
                    </a:lnB>
                  </a:tcPr>
                </a:tc>
                <a:extLst>
                  <a:ext uri="{0D108BD9-81ED-4DB2-BD59-A6C34878D82A}">
                    <a16:rowId xmlns:a16="http://schemas.microsoft.com/office/drawing/2014/main" val="2188907658"/>
                  </a:ext>
                </a:extLst>
              </a:tr>
            </a:tbl>
          </a:graphicData>
        </a:graphic>
      </p:graphicFrame>
      <p:pic>
        <p:nvPicPr>
          <p:cNvPr id="15362" name="Picture 2" descr="Picture">
            <a:extLst>
              <a:ext uri="{FF2B5EF4-FFF2-40B4-BE49-F238E27FC236}">
                <a16:creationId xmlns:a16="http://schemas.microsoft.com/office/drawing/2014/main" id="{C0370CD7-B6FB-4ACA-9EC8-68195B97445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3329" y="2092433"/>
            <a:ext cx="3457575" cy="34480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542F65B-1064-4FF4-AE25-3309F7E3009A}"/>
              </a:ext>
            </a:extLst>
          </p:cNvPr>
          <p:cNvSpPr>
            <a:spLocks noGrp="1"/>
          </p:cNvSpPr>
          <p:nvPr>
            <p:ph type="title"/>
          </p:nvPr>
        </p:nvSpPr>
        <p:spPr>
          <a:xfrm>
            <a:off x="4618788" y="365125"/>
            <a:ext cx="6735011" cy="1325563"/>
          </a:xfrm>
        </p:spPr>
        <p:txBody>
          <a:bodyPr/>
          <a:lstStyle/>
          <a:p>
            <a:r>
              <a:rPr lang="en-US" dirty="0"/>
              <a:t>Endocytosis</a:t>
            </a:r>
          </a:p>
        </p:txBody>
      </p:sp>
    </p:spTree>
    <p:extLst>
      <p:ext uri="{BB962C8B-B14F-4D97-AF65-F5344CB8AC3E}">
        <p14:creationId xmlns:p14="http://schemas.microsoft.com/office/powerpoint/2010/main" val="2964235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2917-BD0A-40D9-9848-82C0A90485BD}"/>
              </a:ext>
            </a:extLst>
          </p:cNvPr>
          <p:cNvSpPr>
            <a:spLocks noGrp="1"/>
          </p:cNvSpPr>
          <p:nvPr>
            <p:ph type="title"/>
          </p:nvPr>
        </p:nvSpPr>
        <p:spPr>
          <a:xfrm>
            <a:off x="838200" y="365125"/>
            <a:ext cx="10515600" cy="2601912"/>
          </a:xfrm>
        </p:spPr>
        <p:txBody>
          <a:bodyPr>
            <a:normAutofit fontScale="90000"/>
          </a:bodyPr>
          <a:lstStyle/>
          <a:p>
            <a:pPr fontAlgn="t"/>
            <a:r>
              <a:rPr lang="en-US" b="1" dirty="0">
                <a:solidFill>
                  <a:srgbClr val="2A2A2A"/>
                </a:solidFill>
                <a:effectLst/>
                <a:latin typeface="Bree Serif"/>
              </a:rPr>
              <a:t>Exocytosis is when a vesicle from inside the cell fuses with the membrane and the contents are released into the extracellular fluid. </a:t>
            </a:r>
            <a:br>
              <a:rPr lang="en-US" b="0" dirty="0">
                <a:solidFill>
                  <a:srgbClr val="2A2A2A"/>
                </a:solidFill>
                <a:effectLst/>
                <a:latin typeface="Bree Serif"/>
              </a:rPr>
            </a:br>
            <a:endParaRPr lang="en-US" dirty="0"/>
          </a:p>
        </p:txBody>
      </p:sp>
      <p:sp>
        <p:nvSpPr>
          <p:cNvPr id="3" name="Content Placeholder 2">
            <a:extLst>
              <a:ext uri="{FF2B5EF4-FFF2-40B4-BE49-F238E27FC236}">
                <a16:creationId xmlns:a16="http://schemas.microsoft.com/office/drawing/2014/main" id="{9696E0D8-D291-4B83-AA35-9FD899A2C991}"/>
              </a:ext>
            </a:extLst>
          </p:cNvPr>
          <p:cNvSpPr>
            <a:spLocks noGrp="1"/>
          </p:cNvSpPr>
          <p:nvPr>
            <p:ph idx="1"/>
          </p:nvPr>
        </p:nvSpPr>
        <p:spPr>
          <a:xfrm>
            <a:off x="559231" y="2983423"/>
            <a:ext cx="4065157" cy="3386379"/>
          </a:xfrm>
        </p:spPr>
        <p:txBody>
          <a:bodyPr>
            <a:normAutofit/>
          </a:bodyPr>
          <a:lstStyle/>
          <a:p>
            <a:pPr fontAlgn="t"/>
            <a:r>
              <a:rPr lang="en-US" b="0" i="1" dirty="0">
                <a:solidFill>
                  <a:srgbClr val="2A2A2A"/>
                </a:solidFill>
                <a:effectLst/>
                <a:latin typeface="Bree Serif"/>
              </a:rPr>
              <a:t>​Vesicular transport is a vital part of the cell's function. </a:t>
            </a:r>
          </a:p>
          <a:p>
            <a:pPr fontAlgn="t"/>
            <a:r>
              <a:rPr lang="en-US" b="0" i="1" dirty="0">
                <a:solidFill>
                  <a:srgbClr val="2A2A2A"/>
                </a:solidFill>
                <a:effectLst/>
                <a:latin typeface="Bree Serif"/>
              </a:rPr>
              <a:t>Vesicles perform a variety of functions, including transport, metabolism, and temporary storage ​.</a:t>
            </a:r>
            <a:endParaRPr lang="en-US" b="0" dirty="0">
              <a:solidFill>
                <a:srgbClr val="2A2A2A"/>
              </a:solidFill>
              <a:effectLst/>
              <a:latin typeface="Bree Serif"/>
            </a:endParaRPr>
          </a:p>
          <a:p>
            <a:endParaRPr lang="en-US" dirty="0"/>
          </a:p>
        </p:txBody>
      </p:sp>
      <p:pic>
        <p:nvPicPr>
          <p:cNvPr id="4" name="Picture 3" descr="Picture">
            <a:extLst>
              <a:ext uri="{FF2B5EF4-FFF2-40B4-BE49-F238E27FC236}">
                <a16:creationId xmlns:a16="http://schemas.microsoft.com/office/drawing/2014/main" id="{3B9898AF-3452-4D20-B6DE-65E9058ECA0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34716"/>
            <a:ext cx="5677545" cy="425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590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FC7968-FDDC-49F5-8ED5-1710C20E7B10}"/>
              </a:ext>
            </a:extLst>
          </p:cNvPr>
          <p:cNvSpPr>
            <a:spLocks noGrp="1"/>
          </p:cNvSpPr>
          <p:nvPr>
            <p:ph type="title"/>
          </p:nvPr>
        </p:nvSpPr>
        <p:spPr>
          <a:xfrm>
            <a:off x="863029" y="1012004"/>
            <a:ext cx="3416158" cy="4795408"/>
          </a:xfrm>
        </p:spPr>
        <p:txBody>
          <a:bodyPr>
            <a:normAutofit/>
          </a:bodyPr>
          <a:lstStyle/>
          <a:p>
            <a:r>
              <a:rPr lang="en-US" b="1">
                <a:solidFill>
                  <a:srgbClr val="FFFFFF"/>
                </a:solidFill>
              </a:rPr>
              <a:t>There are 3 different types of endocytosis.</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81E7D43B-C25A-43EF-A8C3-502102CE7106}"/>
              </a:ext>
            </a:extLst>
          </p:cNvPr>
          <p:cNvGraphicFramePr>
            <a:graphicFrameLocks noGrp="1"/>
          </p:cNvGraphicFramePr>
          <p:nvPr>
            <p:ph idx="1"/>
            <p:extLst>
              <p:ext uri="{D42A27DB-BD31-4B8C-83A1-F6EECF244321}">
                <p14:modId xmlns:p14="http://schemas.microsoft.com/office/powerpoint/2010/main" val="409393687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0604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7968-FDDC-49F5-8ED5-1710C20E7B10}"/>
              </a:ext>
            </a:extLst>
          </p:cNvPr>
          <p:cNvSpPr>
            <a:spLocks noGrp="1"/>
          </p:cNvSpPr>
          <p:nvPr>
            <p:ph type="title"/>
          </p:nvPr>
        </p:nvSpPr>
        <p:spPr>
          <a:xfrm>
            <a:off x="6096000" y="365125"/>
            <a:ext cx="5257800" cy="1325563"/>
          </a:xfrm>
        </p:spPr>
        <p:txBody>
          <a:bodyPr>
            <a:normAutofit fontScale="90000"/>
          </a:bodyPr>
          <a:lstStyle/>
          <a:p>
            <a:r>
              <a:rPr lang="en-US" b="1" i="1" u="sng" dirty="0">
                <a:solidFill>
                  <a:srgbClr val="7030A0"/>
                </a:solidFill>
              </a:rPr>
              <a:t>There are 3 different types of endocytosis - Phagocytosis</a:t>
            </a:r>
            <a:endParaRPr lang="en-US" i="1" u="sng" dirty="0">
              <a:solidFill>
                <a:srgbClr val="7030A0"/>
              </a:solidFill>
            </a:endParaRPr>
          </a:p>
        </p:txBody>
      </p:sp>
      <p:sp>
        <p:nvSpPr>
          <p:cNvPr id="3" name="Content Placeholder 2">
            <a:extLst>
              <a:ext uri="{FF2B5EF4-FFF2-40B4-BE49-F238E27FC236}">
                <a16:creationId xmlns:a16="http://schemas.microsoft.com/office/drawing/2014/main" id="{414AE260-CBA9-4AF5-B1A1-833A45DB219D}"/>
              </a:ext>
            </a:extLst>
          </p:cNvPr>
          <p:cNvSpPr>
            <a:spLocks noGrp="1"/>
          </p:cNvSpPr>
          <p:nvPr>
            <p:ph idx="1"/>
          </p:nvPr>
        </p:nvSpPr>
        <p:spPr>
          <a:xfrm>
            <a:off x="471603" y="523081"/>
            <a:ext cx="4558990" cy="5811838"/>
          </a:xfrm>
        </p:spPr>
        <p:txBody>
          <a:bodyPr>
            <a:normAutofit/>
          </a:bodyPr>
          <a:lstStyle/>
          <a:p>
            <a:r>
              <a:rPr lang="en-US" sz="3200" b="1" dirty="0"/>
              <a:t>Phagocytosis – “cell eating” - In phagocytosis, one cell will engulf the target and then proceed to digest or destroy the contents of the vesicle. </a:t>
            </a:r>
          </a:p>
          <a:p>
            <a:r>
              <a:rPr lang="en-US" sz="3200" b="1" dirty="0"/>
              <a:t>Phagocytosis is demonstrated by white blood cells that are appropriately named, "phagocytes".  </a:t>
            </a:r>
            <a:endParaRPr lang="en-US" sz="3200" dirty="0"/>
          </a:p>
        </p:txBody>
      </p:sp>
      <p:pic>
        <p:nvPicPr>
          <p:cNvPr id="6" name="Picture 5">
            <a:extLst>
              <a:ext uri="{FF2B5EF4-FFF2-40B4-BE49-F238E27FC236}">
                <a16:creationId xmlns:a16="http://schemas.microsoft.com/office/drawing/2014/main" id="{1371E5D7-01E8-4DB4-B97A-917927E08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955" y="2810108"/>
            <a:ext cx="5990847" cy="3366856"/>
          </a:xfrm>
          <a:prstGeom prst="rect">
            <a:avLst/>
          </a:prstGeom>
        </p:spPr>
      </p:pic>
    </p:spTree>
    <p:extLst>
      <p:ext uri="{BB962C8B-B14F-4D97-AF65-F5344CB8AC3E}">
        <p14:creationId xmlns:p14="http://schemas.microsoft.com/office/powerpoint/2010/main" val="1383425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7968-FDDC-49F5-8ED5-1710C20E7B10}"/>
              </a:ext>
            </a:extLst>
          </p:cNvPr>
          <p:cNvSpPr>
            <a:spLocks noGrp="1"/>
          </p:cNvSpPr>
          <p:nvPr>
            <p:ph type="title"/>
          </p:nvPr>
        </p:nvSpPr>
        <p:spPr/>
        <p:txBody>
          <a:bodyPr/>
          <a:lstStyle/>
          <a:p>
            <a:r>
              <a:rPr lang="en-US" b="1" dirty="0">
                <a:solidFill>
                  <a:srgbClr val="0070C0"/>
                </a:solidFill>
              </a:rPr>
              <a:t>There are 3 different types of endocytosis - Pinocytosis</a:t>
            </a:r>
            <a:endParaRPr lang="en-US" dirty="0">
              <a:solidFill>
                <a:srgbClr val="0070C0"/>
              </a:solidFill>
            </a:endParaRPr>
          </a:p>
        </p:txBody>
      </p:sp>
      <p:sp>
        <p:nvSpPr>
          <p:cNvPr id="3" name="Content Placeholder 2">
            <a:extLst>
              <a:ext uri="{FF2B5EF4-FFF2-40B4-BE49-F238E27FC236}">
                <a16:creationId xmlns:a16="http://schemas.microsoft.com/office/drawing/2014/main" id="{414AE260-CBA9-4AF5-B1A1-833A45DB219D}"/>
              </a:ext>
            </a:extLst>
          </p:cNvPr>
          <p:cNvSpPr>
            <a:spLocks noGrp="1"/>
          </p:cNvSpPr>
          <p:nvPr>
            <p:ph idx="1"/>
          </p:nvPr>
        </p:nvSpPr>
        <p:spPr/>
        <p:txBody>
          <a:bodyPr>
            <a:normAutofit/>
          </a:bodyPr>
          <a:lstStyle/>
          <a:p>
            <a:r>
              <a:rPr lang="en-US" b="1" dirty="0"/>
              <a:t>Pinocytosis – “cell drinking” - Cells tend to sample small amounts of the extracellular fluid via pinocytosis. Pinocytosis is when the endocytosis results in a vesicle having only extracellular fluid as its contents. </a:t>
            </a:r>
            <a:endParaRPr lang="en-US" dirty="0"/>
          </a:p>
          <a:p>
            <a:pPr marL="0" indent="0">
              <a:buNone/>
            </a:pPr>
            <a:endParaRPr lang="en-US" dirty="0"/>
          </a:p>
        </p:txBody>
      </p:sp>
      <p:pic>
        <p:nvPicPr>
          <p:cNvPr id="6" name="Picture 5">
            <a:extLst>
              <a:ext uri="{FF2B5EF4-FFF2-40B4-BE49-F238E27FC236}">
                <a16:creationId xmlns:a16="http://schemas.microsoft.com/office/drawing/2014/main" id="{2BFBC034-2B74-44B6-BC7F-0FB3AE250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579" y="3228490"/>
            <a:ext cx="6146370" cy="3457333"/>
          </a:xfrm>
          <a:prstGeom prst="rect">
            <a:avLst/>
          </a:prstGeom>
        </p:spPr>
      </p:pic>
    </p:spTree>
    <p:extLst>
      <p:ext uri="{BB962C8B-B14F-4D97-AF65-F5344CB8AC3E}">
        <p14:creationId xmlns:p14="http://schemas.microsoft.com/office/powerpoint/2010/main" val="1602333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Rectangle 72">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ectangle 74">
            <a:extLst>
              <a:ext uri="{FF2B5EF4-FFF2-40B4-BE49-F238E27FC236}">
                <a16:creationId xmlns:a16="http://schemas.microsoft.com/office/drawing/2014/main" id="{0E204F28-F6AA-43FB-8D03-0EC15B75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C7968-FDDC-49F5-8ED5-1710C20E7B10}"/>
              </a:ext>
            </a:extLst>
          </p:cNvPr>
          <p:cNvSpPr>
            <a:spLocks noGrp="1"/>
          </p:cNvSpPr>
          <p:nvPr>
            <p:ph type="title"/>
          </p:nvPr>
        </p:nvSpPr>
        <p:spPr>
          <a:xfrm>
            <a:off x="-1" y="5611"/>
            <a:ext cx="5793477" cy="2670424"/>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b">
            <a:normAutofit fontScale="90000"/>
          </a:bodyPr>
          <a:lstStyle/>
          <a:p>
            <a:r>
              <a:rPr lang="en-US" sz="4800" b="1" dirty="0"/>
              <a:t>There are 3 different types of endocytosis - Receptor-mediated endocytosis </a:t>
            </a:r>
            <a:endParaRPr lang="en-US" sz="4800" dirty="0"/>
          </a:p>
        </p:txBody>
      </p:sp>
      <p:sp>
        <p:nvSpPr>
          <p:cNvPr id="3" name="Content Placeholder 2">
            <a:extLst>
              <a:ext uri="{FF2B5EF4-FFF2-40B4-BE49-F238E27FC236}">
                <a16:creationId xmlns:a16="http://schemas.microsoft.com/office/drawing/2014/main" id="{414AE260-CBA9-4AF5-B1A1-833A45DB219D}"/>
              </a:ext>
            </a:extLst>
          </p:cNvPr>
          <p:cNvSpPr>
            <a:spLocks noGrp="1"/>
          </p:cNvSpPr>
          <p:nvPr>
            <p:ph idx="1"/>
          </p:nvPr>
        </p:nvSpPr>
        <p:spPr>
          <a:xfrm>
            <a:off x="422900" y="2880452"/>
            <a:ext cx="5370576" cy="3095445"/>
          </a:xfrm>
        </p:spPr>
        <p:txBody>
          <a:bodyPr anchor="t">
            <a:normAutofit fontScale="92500" lnSpcReduction="20000"/>
          </a:bodyPr>
          <a:lstStyle/>
          <a:p>
            <a:r>
              <a:rPr lang="en-US" b="1" dirty="0"/>
              <a:t>Receptor-mediated endocytosis - This occurs when the plasma proteins bind only to certain molecules via a "lock and key" mechanism. </a:t>
            </a:r>
          </a:p>
          <a:p>
            <a:r>
              <a:rPr lang="en-US" b="1" dirty="0"/>
              <a:t>The binding triggers the section of the membrane to "invaginate" and form a vesicle around the molecule that transports it into the cell from the extracellular fluid. </a:t>
            </a:r>
            <a:endParaRPr lang="en-US" dirty="0"/>
          </a:p>
          <a:p>
            <a:pPr marL="0" indent="0">
              <a:buNone/>
            </a:pPr>
            <a:endParaRPr lang="en-US" dirty="0"/>
          </a:p>
        </p:txBody>
      </p:sp>
      <p:pic>
        <p:nvPicPr>
          <p:cNvPr id="16386" name="Picture 2" descr="Picture">
            <a:extLst>
              <a:ext uri="{FF2B5EF4-FFF2-40B4-BE49-F238E27FC236}">
                <a16:creationId xmlns:a16="http://schemas.microsoft.com/office/drawing/2014/main" id="{104D4D6A-BC8F-44A8-A8B0-FF158458E9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045482" y="1446421"/>
            <a:ext cx="5318609" cy="471168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C8ABDC5-2AC0-4E31-8744-FACDC1B33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091" y="1213257"/>
            <a:ext cx="827909" cy="436254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79" name="Straight Connector 78">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CBE437-BB9C-4A38-9E6D-D251449E80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086C4D6-7634-4FB0-9ECB-4F3F103DBF88}"/>
              </a:ext>
            </a:extLst>
          </p:cNvPr>
          <p:cNvSpPr/>
          <p:nvPr/>
        </p:nvSpPr>
        <p:spPr>
          <a:xfrm>
            <a:off x="5830576" y="726895"/>
            <a:ext cx="5494517" cy="584775"/>
          </a:xfrm>
          <a:prstGeom prst="rect">
            <a:avLst/>
          </a:prstGeom>
        </p:spPr>
        <p:txBody>
          <a:bodyPr wrap="none">
            <a:spAutoFit/>
          </a:bodyPr>
          <a:lstStyle/>
          <a:p>
            <a:pPr algn="ctr"/>
            <a:r>
              <a:rPr lang="en-US" sz="3200" b="0" i="0" dirty="0">
                <a:solidFill>
                  <a:srgbClr val="2A2A2A"/>
                </a:solidFill>
                <a:effectLst/>
                <a:latin typeface="Pacifico"/>
              </a:rPr>
              <a:t>Receptor-Mediated Endocytosis</a:t>
            </a:r>
          </a:p>
        </p:txBody>
      </p:sp>
    </p:spTree>
    <p:extLst>
      <p:ext uri="{BB962C8B-B14F-4D97-AF65-F5344CB8AC3E}">
        <p14:creationId xmlns:p14="http://schemas.microsoft.com/office/powerpoint/2010/main" val="3194715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7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200F7F-0F92-495B-B835-64C08289789C}"/>
              </a:ext>
            </a:extLst>
          </p:cNvPr>
          <p:cNvSpPr>
            <a:spLocks noGrp="1"/>
          </p:cNvSpPr>
          <p:nvPr>
            <p:ph type="title"/>
          </p:nvPr>
        </p:nvSpPr>
        <p:spPr>
          <a:xfrm>
            <a:off x="524256" y="4767072"/>
            <a:ext cx="6594189" cy="1625210"/>
          </a:xfrm>
        </p:spPr>
        <p:txBody>
          <a:bodyPr>
            <a:normAutofit/>
          </a:bodyPr>
          <a:lstStyle/>
          <a:p>
            <a:pPr algn="r"/>
            <a:r>
              <a:rPr lang="en-US" sz="2800">
                <a:solidFill>
                  <a:srgbClr val="FFFFFF"/>
                </a:solidFill>
              </a:rPr>
              <a:t>Vesicle</a:t>
            </a:r>
            <a:br>
              <a:rPr lang="en-US" sz="2800">
                <a:solidFill>
                  <a:srgbClr val="FFFFFF"/>
                </a:solidFill>
              </a:rPr>
            </a:br>
            <a:r>
              <a:rPr lang="en-US" sz="2800">
                <a:solidFill>
                  <a:srgbClr val="FFFFFF"/>
                </a:solidFill>
              </a:rPr>
              <a:t>The Main Function of the Vesicle is Transport</a:t>
            </a:r>
            <a:br>
              <a:rPr lang="en-US" sz="2800">
                <a:solidFill>
                  <a:srgbClr val="FFFFFF"/>
                </a:solidFill>
              </a:rPr>
            </a:br>
            <a:endParaRPr lang="en-US" sz="2800">
              <a:solidFill>
                <a:srgbClr val="FFFFFF"/>
              </a:solidFill>
            </a:endParaRPr>
          </a:p>
        </p:txBody>
      </p:sp>
      <p:pic>
        <p:nvPicPr>
          <p:cNvPr id="5" name="Picture 4" descr="A close up of a logo&#10;&#10;Description automatically generated">
            <a:extLst>
              <a:ext uri="{FF2B5EF4-FFF2-40B4-BE49-F238E27FC236}">
                <a16:creationId xmlns:a16="http://schemas.microsoft.com/office/drawing/2014/main" id="{1C365207-6171-40BD-9C65-BB86F6652B0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656" r="4" b="3869"/>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29A11B0-7B68-4045-B936-780E4C7E7BBA}"/>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The vesicle consists of a small amount of fluid (and sometimes particles) surrounded by a phospholipid bilayer. </a:t>
            </a:r>
          </a:p>
          <a:p>
            <a:r>
              <a:rPr lang="en-US" sz="2000">
                <a:solidFill>
                  <a:srgbClr val="FFFFFF"/>
                </a:solidFill>
              </a:rPr>
              <a:t>This bilayer is made up of the same phospholipids that are found in the cell membrane of the plasma membrane. </a:t>
            </a:r>
          </a:p>
          <a:p>
            <a:r>
              <a:rPr lang="en-US" sz="2000">
                <a:solidFill>
                  <a:srgbClr val="FFFFFF"/>
                </a:solidFill>
              </a:rPr>
              <a:t>This is due to the fact that vesicles are actually made from the cell membrane itself!</a:t>
            </a:r>
          </a:p>
        </p:txBody>
      </p:sp>
    </p:spTree>
    <p:extLst>
      <p:ext uri="{BB962C8B-B14F-4D97-AF65-F5344CB8AC3E}">
        <p14:creationId xmlns:p14="http://schemas.microsoft.com/office/powerpoint/2010/main" val="2238043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4E62-48F6-45E7-9BEE-637401C86F21}"/>
              </a:ext>
            </a:extLst>
          </p:cNvPr>
          <p:cNvSpPr>
            <a:spLocks noGrp="1"/>
          </p:cNvSpPr>
          <p:nvPr>
            <p:ph type="title"/>
          </p:nvPr>
        </p:nvSpPr>
        <p:spPr>
          <a:xfrm>
            <a:off x="648929" y="629266"/>
            <a:ext cx="5127031" cy="1676603"/>
          </a:xfrm>
        </p:spPr>
        <p:txBody>
          <a:bodyPr>
            <a:normAutofit/>
          </a:bodyPr>
          <a:lstStyle/>
          <a:p>
            <a:r>
              <a:rPr lang="en-US" dirty="0"/>
              <a:t>Regions of the Cell</a:t>
            </a:r>
          </a:p>
        </p:txBody>
      </p:sp>
      <p:sp>
        <p:nvSpPr>
          <p:cNvPr id="3" name="Content Placeholder 2">
            <a:extLst>
              <a:ext uri="{FF2B5EF4-FFF2-40B4-BE49-F238E27FC236}">
                <a16:creationId xmlns:a16="http://schemas.microsoft.com/office/drawing/2014/main" id="{16375E33-8820-47F5-855F-BEE0B7017673}"/>
              </a:ext>
            </a:extLst>
          </p:cNvPr>
          <p:cNvSpPr>
            <a:spLocks noGrp="1"/>
          </p:cNvSpPr>
          <p:nvPr>
            <p:ph idx="1"/>
          </p:nvPr>
        </p:nvSpPr>
        <p:spPr>
          <a:xfrm>
            <a:off x="648930" y="2438400"/>
            <a:ext cx="4518913" cy="3785419"/>
          </a:xfrm>
        </p:spPr>
        <p:txBody>
          <a:bodyPr>
            <a:normAutofit fontScale="92500" lnSpcReduction="10000"/>
          </a:bodyPr>
          <a:lstStyle/>
          <a:p>
            <a:pPr marL="457200" lvl="1" indent="0">
              <a:buNone/>
            </a:pPr>
            <a:r>
              <a:rPr lang="en-US" sz="2800" dirty="0"/>
              <a:t>The 3 Main Regions of the Cell are </a:t>
            </a:r>
            <a:br>
              <a:rPr lang="en-US" sz="2800" dirty="0"/>
            </a:br>
            <a:endParaRPr lang="en-US" sz="2800" dirty="0"/>
          </a:p>
          <a:p>
            <a:pPr marL="971550" lvl="1" indent="-514350">
              <a:buFont typeface="+mj-lt"/>
              <a:buAutoNum type="arabicPeriod"/>
            </a:pPr>
            <a:r>
              <a:rPr lang="en-US" sz="2800" dirty="0"/>
              <a:t>Cell Membrane (Plasma Membrane)</a:t>
            </a:r>
            <a:br>
              <a:rPr lang="en-US" sz="2800" dirty="0"/>
            </a:br>
            <a:endParaRPr lang="en-US" sz="2800" dirty="0"/>
          </a:p>
          <a:p>
            <a:pPr marL="971550" lvl="1" indent="-514350">
              <a:buFont typeface="+mj-lt"/>
              <a:buAutoNum type="arabicPeriod"/>
            </a:pPr>
            <a:r>
              <a:rPr lang="en-US" sz="2800" dirty="0"/>
              <a:t>Cytoplasm (Cytosol and Cytoplasmic Organelles)</a:t>
            </a:r>
            <a:br>
              <a:rPr lang="en-US" sz="2800" dirty="0"/>
            </a:br>
            <a:endParaRPr lang="en-US" sz="2800" dirty="0"/>
          </a:p>
          <a:p>
            <a:pPr marL="971550" lvl="1" indent="-514350">
              <a:buFont typeface="+mj-lt"/>
              <a:buAutoNum type="arabicPeriod"/>
            </a:pPr>
            <a:r>
              <a:rPr lang="en-US" sz="2800" dirty="0"/>
              <a:t>Nucleus</a:t>
            </a:r>
          </a:p>
          <a:p>
            <a:pPr marL="514350" indent="-514350">
              <a:buFont typeface="+mj-lt"/>
              <a:buAutoNum type="arabicPeriod"/>
            </a:pPr>
            <a:endParaRPr lang="en-US" sz="3200" dirty="0"/>
          </a:p>
        </p:txBody>
      </p:sp>
      <p:pic>
        <p:nvPicPr>
          <p:cNvPr id="19458" name="Picture 2" descr="Picture">
            <a:extLst>
              <a:ext uri="{FF2B5EF4-FFF2-40B4-BE49-F238E27FC236}">
                <a16:creationId xmlns:a16="http://schemas.microsoft.com/office/drawing/2014/main" id="{64D7E91D-9619-4EF6-BCDD-45C51628E3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466"/>
          <a:stretch/>
        </p:blipFill>
        <p:spPr bwMode="auto">
          <a:xfrm>
            <a:off x="6637064" y="786120"/>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F91C8B94-9151-4F73-B71D-DAF7EA26E9F9}"/>
              </a:ext>
            </a:extLst>
          </p:cNvPr>
          <p:cNvSpPr/>
          <p:nvPr/>
        </p:nvSpPr>
        <p:spPr>
          <a:xfrm rot="2054631">
            <a:off x="5238945" y="1104678"/>
            <a:ext cx="3128305" cy="1067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Nucleus</a:t>
            </a:r>
          </a:p>
        </p:txBody>
      </p:sp>
      <p:sp>
        <p:nvSpPr>
          <p:cNvPr id="7" name="Arrow: Right 6">
            <a:extLst>
              <a:ext uri="{FF2B5EF4-FFF2-40B4-BE49-F238E27FC236}">
                <a16:creationId xmlns:a16="http://schemas.microsoft.com/office/drawing/2014/main" id="{A5BB9B62-986D-4F70-A841-46B14685112E}"/>
              </a:ext>
            </a:extLst>
          </p:cNvPr>
          <p:cNvSpPr/>
          <p:nvPr/>
        </p:nvSpPr>
        <p:spPr>
          <a:xfrm rot="1095008">
            <a:off x="4825196" y="2769980"/>
            <a:ext cx="3128305" cy="1067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Cytoplasm</a:t>
            </a:r>
          </a:p>
        </p:txBody>
      </p:sp>
      <p:sp>
        <p:nvSpPr>
          <p:cNvPr id="8" name="Arrow: Right 7">
            <a:extLst>
              <a:ext uri="{FF2B5EF4-FFF2-40B4-BE49-F238E27FC236}">
                <a16:creationId xmlns:a16="http://schemas.microsoft.com/office/drawing/2014/main" id="{501665BE-4C54-4DD4-94BC-1016AE3FF8CE}"/>
              </a:ext>
            </a:extLst>
          </p:cNvPr>
          <p:cNvSpPr/>
          <p:nvPr/>
        </p:nvSpPr>
        <p:spPr>
          <a:xfrm rot="314083">
            <a:off x="5818151" y="4817434"/>
            <a:ext cx="3128305" cy="1067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Cell Membrane</a:t>
            </a:r>
          </a:p>
        </p:txBody>
      </p:sp>
    </p:spTree>
    <p:extLst>
      <p:ext uri="{BB962C8B-B14F-4D97-AF65-F5344CB8AC3E}">
        <p14:creationId xmlns:p14="http://schemas.microsoft.com/office/powerpoint/2010/main" val="427187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bg/>
                                          </p:spTgt>
                                        </p:tgtEl>
                                        <p:attrNameLst>
                                          <p:attrName>style.visibility</p:attrName>
                                        </p:attrNameLst>
                                      </p:cBhvr>
                                      <p:to>
                                        <p:strVal val="visible"/>
                                      </p:to>
                                    </p:set>
                                    <p:animEffect transition="in" filter="fade">
                                      <p:cBhvr>
                                        <p:cTn id="16" dur="1000"/>
                                        <p:tgtEl>
                                          <p:spTgt spid="7">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
                                            <p:bg/>
                                          </p:spTgt>
                                        </p:tgtEl>
                                        <p:attrNameLst>
                                          <p:attrName>style.visibility</p:attrName>
                                        </p:attrNameLst>
                                      </p:cBhvr>
                                      <p:to>
                                        <p:strVal val="visible"/>
                                      </p:to>
                                    </p:set>
                                    <p:animEffect transition="in" filter="fade">
                                      <p:cBhvr>
                                        <p:cTn id="25" dur="1000"/>
                                        <p:tgtEl>
                                          <p:spTgt spid="8">
                                            <p:bg/>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P spid="8"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EED8-B95C-4EDB-A33C-2D67483DEF09}"/>
              </a:ext>
            </a:extLst>
          </p:cNvPr>
          <p:cNvSpPr>
            <a:spLocks noGrp="1"/>
          </p:cNvSpPr>
          <p:nvPr>
            <p:ph type="title"/>
          </p:nvPr>
        </p:nvSpPr>
        <p:spPr>
          <a:xfrm>
            <a:off x="838200" y="365125"/>
            <a:ext cx="5086028" cy="2455567"/>
          </a:xfrm>
        </p:spPr>
        <p:txBody>
          <a:bodyPr>
            <a:normAutofit fontScale="90000"/>
          </a:bodyPr>
          <a:lstStyle/>
          <a:p>
            <a:r>
              <a:rPr kumimoji="0" lang="en-US" altLang="en-US" sz="6000" b="0" i="0" u="none" strike="noStrike" cap="none" normalizeH="0" baseline="0" dirty="0">
                <a:ln>
                  <a:noFill/>
                </a:ln>
                <a:solidFill>
                  <a:srgbClr val="2A2A2A"/>
                </a:solidFill>
                <a:effectLst/>
                <a:latin typeface="Pacifico"/>
              </a:rPr>
              <a:t>Nucleus</a:t>
            </a:r>
            <a:br>
              <a:rPr kumimoji="0" lang="en-US" altLang="en-US" sz="6000" b="0" i="0" u="none" strike="noStrike" cap="none" normalizeH="0" baseline="0" dirty="0">
                <a:ln>
                  <a:noFill/>
                </a:ln>
                <a:solidFill>
                  <a:srgbClr val="2A2A2A"/>
                </a:solidFill>
                <a:effectLst/>
                <a:latin typeface="Pacifico"/>
              </a:rPr>
            </a:br>
            <a:r>
              <a:rPr lang="en-US" altLang="en-US" dirty="0">
                <a:solidFill>
                  <a:srgbClr val="2A2A2A"/>
                </a:solidFill>
                <a:latin typeface="Pacifico"/>
              </a:rPr>
              <a:t>The Main Function of the Nucleus is to Hold the DNA.</a:t>
            </a:r>
            <a:endParaRPr lang="en-US" dirty="0"/>
          </a:p>
        </p:txBody>
      </p:sp>
      <p:sp>
        <p:nvSpPr>
          <p:cNvPr id="3" name="Content Placeholder 2">
            <a:extLst>
              <a:ext uri="{FF2B5EF4-FFF2-40B4-BE49-F238E27FC236}">
                <a16:creationId xmlns:a16="http://schemas.microsoft.com/office/drawing/2014/main" id="{8FCDC51D-6B6A-4CB7-BDB5-DEDB2D4B898D}"/>
              </a:ext>
            </a:extLst>
          </p:cNvPr>
          <p:cNvSpPr>
            <a:spLocks noGrp="1"/>
          </p:cNvSpPr>
          <p:nvPr>
            <p:ph idx="1"/>
          </p:nvPr>
        </p:nvSpPr>
        <p:spPr>
          <a:xfrm>
            <a:off x="838200" y="3053166"/>
            <a:ext cx="3966275" cy="3123796"/>
          </a:xfrm>
        </p:spPr>
        <p:txBody>
          <a:bodyPr>
            <a:noAutofit/>
          </a:bodyPr>
          <a:lstStyle/>
          <a:p>
            <a:pPr marL="0" lvl="0" indent="0" eaLnBrk="0" fontAlgn="base" hangingPunct="0">
              <a:lnSpc>
                <a:spcPct val="100000"/>
              </a:lnSpc>
              <a:spcBef>
                <a:spcPct val="0"/>
              </a:spcBef>
              <a:spcAft>
                <a:spcPct val="0"/>
              </a:spcAft>
              <a:buNone/>
            </a:pPr>
            <a:r>
              <a:rPr lang="en-US" altLang="en-US" sz="2400" b="1" i="1" dirty="0">
                <a:solidFill>
                  <a:srgbClr val="2A2A2A"/>
                </a:solidFill>
                <a:latin typeface="Bree Serif"/>
              </a:rPr>
              <a:t>The structure of the nucleus</a:t>
            </a:r>
            <a:r>
              <a:rPr lang="en-US" altLang="en-US" sz="2400" dirty="0">
                <a:solidFill>
                  <a:srgbClr val="2A2A2A"/>
                </a:solidFill>
                <a:latin typeface="Bree Serif"/>
              </a:rPr>
              <a:t> -</a:t>
            </a:r>
            <a:br>
              <a:rPr lang="en-US" altLang="en-US" sz="2400" dirty="0">
                <a:solidFill>
                  <a:srgbClr val="2A2A2A"/>
                </a:solidFill>
                <a:latin typeface="Bree Serif"/>
              </a:rPr>
            </a:br>
            <a:r>
              <a:rPr lang="en-US" altLang="en-US" sz="2400" dirty="0">
                <a:solidFill>
                  <a:srgbClr val="2A2A2A"/>
                </a:solidFill>
                <a:latin typeface="Bree Serif"/>
              </a:rPr>
              <a:t>The nucleus is surrounded by the </a:t>
            </a:r>
            <a:r>
              <a:rPr lang="en-US" altLang="en-US" sz="2400" b="1" dirty="0">
                <a:solidFill>
                  <a:srgbClr val="2A2A2A"/>
                </a:solidFill>
                <a:latin typeface="Bree Serif"/>
              </a:rPr>
              <a:t>nuclear envelope</a:t>
            </a:r>
            <a:r>
              <a:rPr lang="en-US" altLang="en-US" sz="2400" dirty="0">
                <a:solidFill>
                  <a:srgbClr val="2A2A2A"/>
                </a:solidFill>
                <a:latin typeface="Bree Serif"/>
              </a:rPr>
              <a:t>, which is essentially a membrane (</a:t>
            </a:r>
            <a:r>
              <a:rPr lang="en-US" altLang="en-US" sz="2400" i="1" dirty="0">
                <a:solidFill>
                  <a:srgbClr val="2A2A2A"/>
                </a:solidFill>
                <a:latin typeface="Bree Serif"/>
              </a:rPr>
              <a:t>a phospholipid bilaye</a:t>
            </a:r>
            <a:r>
              <a:rPr lang="en-US" altLang="en-US" sz="2400" dirty="0">
                <a:solidFill>
                  <a:srgbClr val="2A2A2A"/>
                </a:solidFill>
                <a:latin typeface="Bree Serif"/>
              </a:rPr>
              <a:t>r) that compartmentalizes (</a:t>
            </a:r>
            <a:r>
              <a:rPr lang="en-US" altLang="en-US" sz="2400" i="1" dirty="0">
                <a:solidFill>
                  <a:srgbClr val="2A2A2A"/>
                </a:solidFill>
                <a:latin typeface="Bree Serif"/>
              </a:rPr>
              <a:t>or separates</a:t>
            </a:r>
            <a:r>
              <a:rPr lang="en-US" altLang="en-US" sz="2400" dirty="0">
                <a:solidFill>
                  <a:srgbClr val="2A2A2A"/>
                </a:solidFill>
                <a:latin typeface="Bree Serif"/>
              </a:rPr>
              <a:t>) the nucleus from the rest of the cell. </a:t>
            </a:r>
            <a:endParaRPr lang="en-US" sz="2400" dirty="0"/>
          </a:p>
        </p:txBody>
      </p:sp>
      <p:pic>
        <p:nvPicPr>
          <p:cNvPr id="7" name="Picture 6">
            <a:extLst>
              <a:ext uri="{FF2B5EF4-FFF2-40B4-BE49-F238E27FC236}">
                <a16:creationId xmlns:a16="http://schemas.microsoft.com/office/drawing/2014/main" id="{B613CD9B-C261-4E8F-96C0-E7BFB0F36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773" y="365125"/>
            <a:ext cx="5638800" cy="6096000"/>
          </a:xfrm>
          <a:prstGeom prst="rect">
            <a:avLst/>
          </a:prstGeom>
        </p:spPr>
      </p:pic>
    </p:spTree>
    <p:extLst>
      <p:ext uri="{BB962C8B-B14F-4D97-AF65-F5344CB8AC3E}">
        <p14:creationId xmlns:p14="http://schemas.microsoft.com/office/powerpoint/2010/main" val="3025422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EED8-B95C-4EDB-A33C-2D67483DEF09}"/>
              </a:ext>
            </a:extLst>
          </p:cNvPr>
          <p:cNvSpPr>
            <a:spLocks noGrp="1"/>
          </p:cNvSpPr>
          <p:nvPr>
            <p:ph type="title"/>
          </p:nvPr>
        </p:nvSpPr>
        <p:spPr>
          <a:xfrm>
            <a:off x="838200" y="365125"/>
            <a:ext cx="5086028" cy="2455567"/>
          </a:xfrm>
        </p:spPr>
        <p:txBody>
          <a:bodyPr>
            <a:normAutofit fontScale="90000"/>
          </a:bodyPr>
          <a:lstStyle/>
          <a:p>
            <a:r>
              <a:rPr kumimoji="0" lang="en-US" altLang="en-US" sz="6000" b="0" i="0" u="none" strike="noStrike" cap="none" normalizeH="0" baseline="0" dirty="0">
                <a:ln>
                  <a:noFill/>
                </a:ln>
                <a:solidFill>
                  <a:srgbClr val="2A2A2A"/>
                </a:solidFill>
                <a:effectLst/>
                <a:latin typeface="Pacifico"/>
              </a:rPr>
              <a:t>Nucleus</a:t>
            </a:r>
            <a:br>
              <a:rPr kumimoji="0" lang="en-US" altLang="en-US" sz="6000" b="0" i="0" u="none" strike="noStrike" cap="none" normalizeH="0" baseline="0" dirty="0">
                <a:ln>
                  <a:noFill/>
                </a:ln>
                <a:solidFill>
                  <a:srgbClr val="2A2A2A"/>
                </a:solidFill>
                <a:effectLst/>
                <a:latin typeface="Pacifico"/>
              </a:rPr>
            </a:br>
            <a:r>
              <a:rPr lang="en-US" altLang="en-US" dirty="0">
                <a:solidFill>
                  <a:srgbClr val="2A2A2A"/>
                </a:solidFill>
                <a:latin typeface="Pacifico"/>
              </a:rPr>
              <a:t>The Main Function of the Nucleus is to Hold the DNA.</a:t>
            </a:r>
            <a:endParaRPr lang="en-US" dirty="0"/>
          </a:p>
        </p:txBody>
      </p:sp>
      <p:sp>
        <p:nvSpPr>
          <p:cNvPr id="3" name="Content Placeholder 2">
            <a:extLst>
              <a:ext uri="{FF2B5EF4-FFF2-40B4-BE49-F238E27FC236}">
                <a16:creationId xmlns:a16="http://schemas.microsoft.com/office/drawing/2014/main" id="{8FCDC51D-6B6A-4CB7-BDB5-DEDB2D4B898D}"/>
              </a:ext>
            </a:extLst>
          </p:cNvPr>
          <p:cNvSpPr>
            <a:spLocks noGrp="1"/>
          </p:cNvSpPr>
          <p:nvPr>
            <p:ph idx="1"/>
          </p:nvPr>
        </p:nvSpPr>
        <p:spPr>
          <a:xfrm>
            <a:off x="838200" y="3053166"/>
            <a:ext cx="3966275" cy="3123796"/>
          </a:xfrm>
        </p:spPr>
        <p:txBody>
          <a:bodyPr>
            <a:noAutofit/>
          </a:bodyPr>
          <a:lstStyle/>
          <a:p>
            <a:pPr marL="0" lvl="0" indent="0" eaLnBrk="0" fontAlgn="base" hangingPunct="0">
              <a:lnSpc>
                <a:spcPct val="100000"/>
              </a:lnSpc>
              <a:spcBef>
                <a:spcPct val="0"/>
              </a:spcBef>
              <a:spcAft>
                <a:spcPct val="0"/>
              </a:spcAft>
              <a:buNone/>
            </a:pPr>
            <a:r>
              <a:rPr lang="en-US" dirty="0"/>
              <a:t>The liquid inside of the nucleus is called the </a:t>
            </a:r>
            <a:r>
              <a:rPr lang="en-US" b="1" dirty="0"/>
              <a:t>nucleoplasm. </a:t>
            </a:r>
          </a:p>
          <a:p>
            <a:pPr marL="0" lvl="0" indent="0" eaLnBrk="0" fontAlgn="base" hangingPunct="0">
              <a:lnSpc>
                <a:spcPct val="100000"/>
              </a:lnSpc>
              <a:spcBef>
                <a:spcPct val="0"/>
              </a:spcBef>
              <a:spcAft>
                <a:spcPct val="0"/>
              </a:spcAft>
              <a:buNone/>
            </a:pPr>
            <a:endParaRPr lang="en-US" b="1" dirty="0"/>
          </a:p>
          <a:p>
            <a:pPr marL="0" lvl="0" indent="0" eaLnBrk="0" fontAlgn="base" hangingPunct="0">
              <a:lnSpc>
                <a:spcPct val="100000"/>
              </a:lnSpc>
              <a:spcBef>
                <a:spcPct val="0"/>
              </a:spcBef>
              <a:spcAft>
                <a:spcPct val="0"/>
              </a:spcAft>
              <a:buNone/>
            </a:pPr>
            <a:r>
              <a:rPr lang="en-US" dirty="0"/>
              <a:t>The nucleoplasm is separated from the cytosol of the cell.</a:t>
            </a:r>
            <a:endParaRPr lang="en-US" sz="2400" dirty="0"/>
          </a:p>
        </p:txBody>
      </p:sp>
      <p:pic>
        <p:nvPicPr>
          <p:cNvPr id="7" name="Picture 6">
            <a:extLst>
              <a:ext uri="{FF2B5EF4-FFF2-40B4-BE49-F238E27FC236}">
                <a16:creationId xmlns:a16="http://schemas.microsoft.com/office/drawing/2014/main" id="{B613CD9B-C261-4E8F-96C0-E7BFB0F36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773" y="365125"/>
            <a:ext cx="5638800" cy="6096000"/>
          </a:xfrm>
          <a:prstGeom prst="rect">
            <a:avLst/>
          </a:prstGeom>
        </p:spPr>
      </p:pic>
    </p:spTree>
    <p:extLst>
      <p:ext uri="{BB962C8B-B14F-4D97-AF65-F5344CB8AC3E}">
        <p14:creationId xmlns:p14="http://schemas.microsoft.com/office/powerpoint/2010/main" val="3088927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8"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F86F2BE2-EEE1-4C43-AB87-10068847BFA2}"/>
              </a:ext>
            </a:extLst>
          </p:cNvPr>
          <p:cNvPicPr>
            <a:picLocks noChangeAspect="1"/>
          </p:cNvPicPr>
          <p:nvPr/>
        </p:nvPicPr>
        <p:blipFill rotWithShape="1">
          <a:blip r:embed="rId2"/>
          <a:srcRect r="-2" b="10891"/>
          <a:stretch/>
        </p:blipFill>
        <p:spPr>
          <a:xfrm>
            <a:off x="1" y="1"/>
            <a:ext cx="4634682" cy="6141008"/>
          </a:xfrm>
          <a:prstGeom prst="rect">
            <a:avLst/>
          </a:prstGeom>
        </p:spPr>
      </p:pic>
      <p:sp>
        <p:nvSpPr>
          <p:cNvPr id="20"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BF7834C-B203-4C4B-B1EC-1FEAE67CEE95}"/>
              </a:ext>
            </a:extLst>
          </p:cNvPr>
          <p:cNvSpPr>
            <a:spLocks noGrp="1"/>
          </p:cNvSpPr>
          <p:nvPr>
            <p:ph type="title"/>
          </p:nvPr>
        </p:nvSpPr>
        <p:spPr>
          <a:xfrm>
            <a:off x="5552841" y="643465"/>
            <a:ext cx="5840770" cy="1779626"/>
          </a:xfrm>
        </p:spPr>
        <p:txBody>
          <a:bodyPr>
            <a:normAutofit/>
          </a:bodyPr>
          <a:lstStyle/>
          <a:p>
            <a:r>
              <a:rPr lang="en-US" sz="4000">
                <a:solidFill>
                  <a:srgbClr val="FFFFFF"/>
                </a:solidFill>
              </a:rPr>
              <a:t>Body Cavities</a:t>
            </a:r>
          </a:p>
        </p:txBody>
      </p:sp>
      <p:sp>
        <p:nvSpPr>
          <p:cNvPr id="7" name="Content Placeholder 6">
            <a:extLst>
              <a:ext uri="{FF2B5EF4-FFF2-40B4-BE49-F238E27FC236}">
                <a16:creationId xmlns:a16="http://schemas.microsoft.com/office/drawing/2014/main" id="{9746B8FB-4EFD-4F1A-84EE-67A99E82CE6F}"/>
              </a:ext>
            </a:extLst>
          </p:cNvPr>
          <p:cNvSpPr>
            <a:spLocks noGrp="1"/>
          </p:cNvSpPr>
          <p:nvPr>
            <p:ph idx="1"/>
          </p:nvPr>
        </p:nvSpPr>
        <p:spPr>
          <a:xfrm>
            <a:off x="5552840" y="2518012"/>
            <a:ext cx="5840770" cy="3622997"/>
          </a:xfrm>
        </p:spPr>
        <p:txBody>
          <a:bodyPr anchor="t">
            <a:normAutofit/>
          </a:bodyPr>
          <a:lstStyle/>
          <a:p>
            <a:r>
              <a:rPr lang="en-US" sz="2000">
                <a:solidFill>
                  <a:srgbClr val="FEFFFF"/>
                </a:solidFill>
              </a:rPr>
              <a:t>The blood-filled vessels and heart of the circulatory system form one compartment. </a:t>
            </a:r>
          </a:p>
          <a:p>
            <a:r>
              <a:rPr lang="en-US" sz="2000">
                <a:solidFill>
                  <a:srgbClr val="FEFFFF"/>
                </a:solidFill>
              </a:rPr>
              <a:t>Our eyes are hollow fluid-filled spheres subdivided into two compartments, the aqueous and vitreous humors. </a:t>
            </a:r>
          </a:p>
          <a:p>
            <a:r>
              <a:rPr lang="en-US" sz="2000">
                <a:solidFill>
                  <a:srgbClr val="FEFFFF"/>
                </a:solidFill>
              </a:rPr>
              <a:t>The brain and spinal cord are surrounded by a special fluid compartment known as cerebrospinal fluid (CSF). </a:t>
            </a:r>
          </a:p>
          <a:p>
            <a:r>
              <a:rPr lang="en-US" sz="2000">
                <a:solidFill>
                  <a:srgbClr val="FEFFFF"/>
                </a:solidFill>
              </a:rPr>
              <a:t>The membranous sacs that surround the lungs (</a:t>
            </a:r>
            <a:r>
              <a:rPr lang="en-US" sz="2000" i="1">
                <a:solidFill>
                  <a:srgbClr val="FEFFFF"/>
                </a:solidFill>
              </a:rPr>
              <a:t>pleural sacs</a:t>
            </a:r>
            <a:r>
              <a:rPr lang="en-US" sz="2000">
                <a:solidFill>
                  <a:srgbClr val="FEFFFF"/>
                </a:solidFill>
              </a:rPr>
              <a:t>) and the heart (</a:t>
            </a:r>
            <a:r>
              <a:rPr lang="en-US" sz="2000" i="1">
                <a:solidFill>
                  <a:srgbClr val="FEFFFF"/>
                </a:solidFill>
              </a:rPr>
              <a:t>pericardial sac</a:t>
            </a:r>
            <a:r>
              <a:rPr lang="en-US" sz="2000">
                <a:solidFill>
                  <a:srgbClr val="FEFFFF"/>
                </a:solidFill>
              </a:rPr>
              <a:t>) also contain small volumes of fluid.</a:t>
            </a:r>
          </a:p>
        </p:txBody>
      </p:sp>
    </p:spTree>
    <p:extLst>
      <p:ext uri="{BB962C8B-B14F-4D97-AF65-F5344CB8AC3E}">
        <p14:creationId xmlns:p14="http://schemas.microsoft.com/office/powerpoint/2010/main" val="965738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4BDE0F-62A2-430B-9848-B063DF883D9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Nuclear Pores</a:t>
            </a:r>
          </a:p>
        </p:txBody>
      </p:sp>
      <p:sp>
        <p:nvSpPr>
          <p:cNvPr id="3" name="Content Placeholder 2">
            <a:extLst>
              <a:ext uri="{FF2B5EF4-FFF2-40B4-BE49-F238E27FC236}">
                <a16:creationId xmlns:a16="http://schemas.microsoft.com/office/drawing/2014/main" id="{0CAA3E92-F750-4537-A6EC-A082A284B223}"/>
              </a:ext>
            </a:extLst>
          </p:cNvPr>
          <p:cNvSpPr>
            <a:spLocks noGrp="1"/>
          </p:cNvSpPr>
          <p:nvPr>
            <p:ph idx="1"/>
          </p:nvPr>
        </p:nvSpPr>
        <p:spPr>
          <a:xfrm>
            <a:off x="643468" y="2638043"/>
            <a:ext cx="3363974" cy="3415623"/>
          </a:xfrm>
        </p:spPr>
        <p:txBody>
          <a:bodyPr>
            <a:normAutofit/>
          </a:bodyPr>
          <a:lstStyle/>
          <a:p>
            <a:r>
              <a:rPr lang="en-US" altLang="en-US" sz="2000">
                <a:latin typeface="Bree Serif"/>
              </a:rPr>
              <a:t>The nuclear envelope is similar to the cell membrane, except that it contains more </a:t>
            </a:r>
            <a:r>
              <a:rPr lang="en-US" altLang="en-US" sz="2000" i="1">
                <a:latin typeface="Bree Serif"/>
              </a:rPr>
              <a:t>pores. </a:t>
            </a:r>
          </a:p>
          <a:p>
            <a:r>
              <a:rPr lang="en-US" altLang="en-US" sz="2000">
                <a:latin typeface="Bree Serif"/>
              </a:rPr>
              <a:t>The pores allow substances like ribosomes to pass through. The nuclear envelop is selectively permeable.</a:t>
            </a:r>
            <a:endParaRPr lang="en-US" sz="2000"/>
          </a:p>
        </p:txBody>
      </p:sp>
      <p:pic>
        <p:nvPicPr>
          <p:cNvPr id="21506" name="Picture 2" descr="Picture">
            <a:extLst>
              <a:ext uri="{FF2B5EF4-FFF2-40B4-BE49-F238E27FC236}">
                <a16:creationId xmlns:a16="http://schemas.microsoft.com/office/drawing/2014/main" id="{B746A330-C75B-4089-BB9E-77E22AC6F5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6730" y="643467"/>
            <a:ext cx="5992835"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58730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73D9-2BC5-434B-B909-E43401E218D8}"/>
              </a:ext>
            </a:extLst>
          </p:cNvPr>
          <p:cNvSpPr>
            <a:spLocks noGrp="1"/>
          </p:cNvSpPr>
          <p:nvPr>
            <p:ph type="title"/>
          </p:nvPr>
        </p:nvSpPr>
        <p:spPr>
          <a:xfrm>
            <a:off x="6648772" y="365125"/>
            <a:ext cx="4705027" cy="2286000"/>
          </a:xfrm>
        </p:spPr>
        <p:txBody>
          <a:bodyPr>
            <a:normAutofit fontScale="90000"/>
          </a:bodyPr>
          <a:lstStyle/>
          <a:p>
            <a:pPr lvl="0" eaLnBrk="0" fontAlgn="base" hangingPunct="0">
              <a:lnSpc>
                <a:spcPct val="100000"/>
              </a:lnSpc>
              <a:spcAft>
                <a:spcPct val="0"/>
              </a:spcAft>
            </a:pPr>
            <a:r>
              <a:rPr kumimoji="0" lang="en-US" altLang="en-US" sz="6000" b="0" i="0" u="none" strike="noStrike" cap="none" normalizeH="0" baseline="0" dirty="0">
                <a:ln>
                  <a:noFill/>
                </a:ln>
                <a:solidFill>
                  <a:srgbClr val="2A2A2A"/>
                </a:solidFill>
                <a:effectLst/>
                <a:latin typeface="Pacifico"/>
              </a:rPr>
              <a:t>Nucleolus</a:t>
            </a:r>
            <a:br>
              <a:rPr kumimoji="0" lang="en-US" altLang="en-US" sz="6000" b="0" i="0" u="none" strike="noStrike" cap="none" normalizeH="0" baseline="0" dirty="0">
                <a:ln>
                  <a:noFill/>
                </a:ln>
                <a:solidFill>
                  <a:srgbClr val="2A2A2A"/>
                </a:solidFill>
                <a:effectLst/>
                <a:latin typeface="Pacifico"/>
              </a:rPr>
            </a:br>
            <a:r>
              <a:rPr lang="en-US" altLang="en-US" dirty="0">
                <a:solidFill>
                  <a:srgbClr val="2A2A2A"/>
                </a:solidFill>
                <a:latin typeface="Pacifico"/>
              </a:rPr>
              <a:t>The Main Function of the Nucleolus is to Make Ribosomes</a:t>
            </a:r>
            <a:endParaRPr lang="en-US" dirty="0"/>
          </a:p>
        </p:txBody>
      </p:sp>
      <p:graphicFrame>
        <p:nvGraphicFramePr>
          <p:cNvPr id="4" name="Content Placeholder 3">
            <a:extLst>
              <a:ext uri="{FF2B5EF4-FFF2-40B4-BE49-F238E27FC236}">
                <a16:creationId xmlns:a16="http://schemas.microsoft.com/office/drawing/2014/main" id="{418376A3-DC02-4FE5-9426-209F93C0BD51}"/>
              </a:ext>
            </a:extLst>
          </p:cNvPr>
          <p:cNvGraphicFramePr>
            <a:graphicFrameLocks noGrp="1"/>
          </p:cNvGraphicFramePr>
          <p:nvPr>
            <p:ph idx="1"/>
            <p:extLst>
              <p:ext uri="{D42A27DB-BD31-4B8C-83A1-F6EECF244321}">
                <p14:modId xmlns:p14="http://schemas.microsoft.com/office/powerpoint/2010/main" val="880742833"/>
              </p:ext>
            </p:extLst>
          </p:nvPr>
        </p:nvGraphicFramePr>
        <p:xfrm>
          <a:off x="571933" y="365125"/>
          <a:ext cx="5115945" cy="6345641"/>
        </p:xfrm>
        <a:graphic>
          <a:graphicData uri="http://schemas.openxmlformats.org/drawingml/2006/table">
            <a:tbl>
              <a:tblPr/>
              <a:tblGrid>
                <a:gridCol w="5115945">
                  <a:extLst>
                    <a:ext uri="{9D8B030D-6E8A-4147-A177-3AD203B41FA5}">
                      <a16:colId xmlns:a16="http://schemas.microsoft.com/office/drawing/2014/main" val="1280257223"/>
                    </a:ext>
                  </a:extLst>
                </a:gridCol>
              </a:tblGrid>
              <a:tr h="6345641">
                <a:tc>
                  <a:txBody>
                    <a:bodyPr/>
                    <a:lstStyle/>
                    <a:p>
                      <a:pPr algn="l" fontAlgn="t"/>
                      <a:r>
                        <a:rPr lang="en-US" sz="2800" b="0" dirty="0">
                          <a:solidFill>
                            <a:srgbClr val="2A2A2A"/>
                          </a:solidFill>
                          <a:effectLst/>
                          <a:latin typeface="Bree Serif"/>
                        </a:rPr>
                        <a:t>The nucleolus is located inside of the nucleus. It is the largest structure residing inside of the nucleus. Its primary function is to make ribosomes. The ribosomes then leave the nucleus through one of the nuclear pores. Ribosomes function as the site of protein synthesis for the cell. </a:t>
                      </a:r>
                      <a:br>
                        <a:rPr lang="en-US" sz="2800" b="0" dirty="0">
                          <a:solidFill>
                            <a:srgbClr val="2A2A2A"/>
                          </a:solidFill>
                          <a:effectLst/>
                          <a:latin typeface="Bree Serif"/>
                        </a:rPr>
                      </a:br>
                      <a:br>
                        <a:rPr lang="en-US" sz="2800" b="0" dirty="0">
                          <a:solidFill>
                            <a:srgbClr val="2A2A2A"/>
                          </a:solidFill>
                          <a:effectLst/>
                          <a:latin typeface="Bree Serif"/>
                        </a:rPr>
                      </a:br>
                      <a:r>
                        <a:rPr lang="en-US" sz="2800" b="0" dirty="0">
                          <a:solidFill>
                            <a:srgbClr val="2A2A2A"/>
                          </a:solidFill>
                          <a:effectLst/>
                          <a:latin typeface="Bree Serif"/>
                        </a:rPr>
                        <a:t>The nucleolus is usually visible as a darkened area lying within the cell's nucleus, as you can see in the electron micrograph.</a:t>
                      </a:r>
                    </a:p>
                  </a:txBody>
                  <a:tcPr marL="142875" marR="142875">
                    <a:lnL>
                      <a:noFill/>
                    </a:lnL>
                    <a:lnR>
                      <a:noFill/>
                    </a:lnR>
                    <a:lnT>
                      <a:noFill/>
                    </a:lnT>
                    <a:lnB>
                      <a:noFill/>
                    </a:lnB>
                  </a:tcPr>
                </a:tc>
                <a:extLst>
                  <a:ext uri="{0D108BD9-81ED-4DB2-BD59-A6C34878D82A}">
                    <a16:rowId xmlns:a16="http://schemas.microsoft.com/office/drawing/2014/main" val="740659690"/>
                  </a:ext>
                </a:extLst>
              </a:tr>
            </a:tbl>
          </a:graphicData>
        </a:graphic>
      </p:graphicFrame>
      <p:pic>
        <p:nvPicPr>
          <p:cNvPr id="22530" name="Picture 2" descr="Picture">
            <a:extLst>
              <a:ext uri="{FF2B5EF4-FFF2-40B4-BE49-F238E27FC236}">
                <a16:creationId xmlns:a16="http://schemas.microsoft.com/office/drawing/2014/main" id="{B1953852-BA51-4A7A-A04D-2249C3448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341" y="3016250"/>
            <a:ext cx="427672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483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7B1017-60F9-45E5-A8AF-3C3CC57EA36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400" b="1" kern="1200">
                <a:solidFill>
                  <a:srgbClr val="FFFFFF"/>
                </a:solidFill>
                <a:latin typeface="+mj-lt"/>
                <a:ea typeface="+mj-ea"/>
                <a:cs typeface="+mj-cs"/>
              </a:rPr>
              <a:t>Ribosomes</a:t>
            </a:r>
            <a:br>
              <a:rPr lang="en-US" sz="3400" kern="1200">
                <a:solidFill>
                  <a:srgbClr val="FFFFFF"/>
                </a:solidFill>
                <a:latin typeface="+mj-lt"/>
                <a:ea typeface="+mj-ea"/>
                <a:cs typeface="+mj-cs"/>
              </a:rPr>
            </a:br>
            <a:r>
              <a:rPr lang="en-US" sz="3400" kern="1200">
                <a:solidFill>
                  <a:srgbClr val="FFFFFF"/>
                </a:solidFill>
                <a:latin typeface="+mj-lt"/>
                <a:ea typeface="+mj-ea"/>
                <a:cs typeface="+mj-cs"/>
              </a:rPr>
              <a:t>The Main Function of a Ribosome is to Be the Site of Protein Synthesis.</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4578" name="Picture 2" descr="Picture">
            <a:extLst>
              <a:ext uri="{FF2B5EF4-FFF2-40B4-BE49-F238E27FC236}">
                <a16:creationId xmlns:a16="http://schemas.microsoft.com/office/drawing/2014/main" id="{AD74964C-C626-4324-B6DC-F606EA70F781}"/>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5710726" y="492573"/>
            <a:ext cx="5439736"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906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Rectangle 72">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ectangle 74">
            <a:extLst>
              <a:ext uri="{FF2B5EF4-FFF2-40B4-BE49-F238E27FC236}">
                <a16:creationId xmlns:a16="http://schemas.microsoft.com/office/drawing/2014/main" id="{D81ABE91-D3C7-42EF-8B59-967A8C28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7980C0-DAAC-4C02-9B08-6C1A63BDD40D}"/>
              </a:ext>
            </a:extLst>
          </p:cNvPr>
          <p:cNvSpPr>
            <a:spLocks noGrp="1"/>
          </p:cNvSpPr>
          <p:nvPr>
            <p:ph type="title"/>
          </p:nvPr>
        </p:nvSpPr>
        <p:spPr>
          <a:xfrm>
            <a:off x="422898" y="576262"/>
            <a:ext cx="4977777" cy="5526521"/>
          </a:xfrm>
        </p:spPr>
        <p:txBody>
          <a:bodyPr vert="horz" lIns="91440" tIns="45720" rIns="91440" bIns="45720" rtlCol="0" anchor="b">
            <a:normAutofit/>
          </a:bodyPr>
          <a:lstStyle/>
          <a:p>
            <a:r>
              <a:rPr lang="en-US" b="1" i="1" dirty="0"/>
              <a:t>The  ribosome is the location of the assembly of the amino acid sequence that makes up the protein. mRNA is used as a template for the amino acids that are to be used.</a:t>
            </a:r>
            <a:endParaRPr lang="en-US" sz="4800" dirty="0"/>
          </a:p>
        </p:txBody>
      </p:sp>
      <p:sp>
        <p:nvSpPr>
          <p:cNvPr id="77" name="Rectangle 76">
            <a:extLst>
              <a:ext uri="{FF2B5EF4-FFF2-40B4-BE49-F238E27FC236}">
                <a16:creationId xmlns:a16="http://schemas.microsoft.com/office/drawing/2014/main" id="{15F387C8-7A98-428C-A38B-51332E18AC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952962" y="9134"/>
            <a:ext cx="239038" cy="684885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5602" name="Picture 2" descr="Picture">
            <a:extLst>
              <a:ext uri="{FF2B5EF4-FFF2-40B4-BE49-F238E27FC236}">
                <a16:creationId xmlns:a16="http://schemas.microsoft.com/office/drawing/2014/main" id="{F15CD4A0-B873-47CE-84CD-093E9787085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822" r="-2" b="-2"/>
          <a:stretch/>
        </p:blipFill>
        <p:spPr bwMode="auto">
          <a:xfrm>
            <a:off x="6484676" y="5599"/>
            <a:ext cx="5481913" cy="6852391"/>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E9C6408-AA0E-411D-A5D2-E5F13306F8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579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3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338E47-3B10-4B3A-9169-BDBD04A211E3}"/>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Ribosomes</a:t>
            </a:r>
          </a:p>
        </p:txBody>
      </p:sp>
      <p:pic>
        <p:nvPicPr>
          <p:cNvPr id="5" name="Picture 4" descr="A close up of a map&#10;&#10;Description automatically generated">
            <a:extLst>
              <a:ext uri="{FF2B5EF4-FFF2-40B4-BE49-F238E27FC236}">
                <a16:creationId xmlns:a16="http://schemas.microsoft.com/office/drawing/2014/main" id="{C6E1B671-0246-4B14-8879-1A97478DA40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8"/>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06F0E2-87BD-4579-937B-646306ECD1A9}"/>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After the ribosome is assembled (made) in the nucleolus, it leaves the nucleus. </a:t>
            </a:r>
          </a:p>
          <a:p>
            <a:r>
              <a:rPr lang="en-US" sz="2000">
                <a:solidFill>
                  <a:srgbClr val="FFFFFF"/>
                </a:solidFill>
              </a:rPr>
              <a:t>Some ribosomes will end up as "</a:t>
            </a:r>
            <a:r>
              <a:rPr lang="en-US" sz="2000" b="1">
                <a:solidFill>
                  <a:srgbClr val="FFFFFF"/>
                </a:solidFill>
              </a:rPr>
              <a:t>free ribosomes"</a:t>
            </a:r>
            <a:r>
              <a:rPr lang="en-US" sz="2000">
                <a:solidFill>
                  <a:srgbClr val="FFFFFF"/>
                </a:solidFill>
              </a:rPr>
              <a:t> that remain unattached in the cytosol. </a:t>
            </a:r>
          </a:p>
          <a:p>
            <a:r>
              <a:rPr lang="en-US" sz="2000">
                <a:solidFill>
                  <a:srgbClr val="FFFFFF"/>
                </a:solidFill>
              </a:rPr>
              <a:t>Other ribosomes will attach to the nearby Rough Endoplasmic Reticulum.</a:t>
            </a:r>
          </a:p>
        </p:txBody>
      </p:sp>
    </p:spTree>
    <p:extLst>
      <p:ext uri="{BB962C8B-B14F-4D97-AF65-F5344CB8AC3E}">
        <p14:creationId xmlns:p14="http://schemas.microsoft.com/office/powerpoint/2010/main" val="2001240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594606-7F78-4823-A4F5-669EED38CD35}"/>
              </a:ext>
            </a:extLst>
          </p:cNvPr>
          <p:cNvSpPr>
            <a:spLocks noGrp="1"/>
          </p:cNvSpPr>
          <p:nvPr>
            <p:ph type="title"/>
          </p:nvPr>
        </p:nvSpPr>
        <p:spPr>
          <a:xfrm>
            <a:off x="429768" y="411480"/>
            <a:ext cx="11201400" cy="1106424"/>
          </a:xfrm>
        </p:spPr>
        <p:txBody>
          <a:bodyPr>
            <a:normAutofit/>
          </a:bodyPr>
          <a:lstStyle/>
          <a:p>
            <a:r>
              <a:rPr lang="en-US" sz="3600"/>
              <a:t>Free ribosomes</a:t>
            </a:r>
          </a:p>
        </p:txBody>
      </p:sp>
      <p:sp>
        <p:nvSpPr>
          <p:cNvPr id="17"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close up of a logo&#10;&#10;Description automatically generated">
            <a:extLst>
              <a:ext uri="{FF2B5EF4-FFF2-40B4-BE49-F238E27FC236}">
                <a16:creationId xmlns:a16="http://schemas.microsoft.com/office/drawing/2014/main" id="{71AD4263-699F-4DE8-9C0D-E4A110B2737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9768" y="2209842"/>
            <a:ext cx="6702552" cy="3535596"/>
          </a:xfrm>
          <a:prstGeom prst="rect">
            <a:avLst/>
          </a:prstGeom>
        </p:spPr>
      </p:pic>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437B8CF-35EC-44CC-86E1-E3FC986F6550}"/>
              </a:ext>
            </a:extLst>
          </p:cNvPr>
          <p:cNvSpPr>
            <a:spLocks noGrp="1"/>
          </p:cNvSpPr>
          <p:nvPr>
            <p:ph idx="1"/>
          </p:nvPr>
        </p:nvSpPr>
        <p:spPr>
          <a:xfrm>
            <a:off x="7434072" y="598458"/>
            <a:ext cx="4498848" cy="6259542"/>
          </a:xfrm>
        </p:spPr>
        <p:txBody>
          <a:bodyPr anchor="ctr">
            <a:normAutofit/>
          </a:bodyPr>
          <a:lstStyle/>
          <a:p>
            <a:r>
              <a:rPr lang="en-US" dirty="0"/>
              <a:t>All ribosomes function as</a:t>
            </a:r>
            <a:r>
              <a:rPr lang="en-US" b="1" dirty="0"/>
              <a:t> "the site of protein synthesis".  </a:t>
            </a:r>
          </a:p>
          <a:p>
            <a:r>
              <a:rPr lang="en-US" dirty="0"/>
              <a:t>Free ribosomes are used as the site for making water-soluble proteins, whereas the ribosomes that are attached to the rough endoplasmic reticulum act as the site for making proteins that will either be incorporated into the cell membrane or will be transported out of the cell (via exocytosis). </a:t>
            </a:r>
          </a:p>
        </p:txBody>
      </p:sp>
    </p:spTree>
    <p:extLst>
      <p:ext uri="{BB962C8B-B14F-4D97-AF65-F5344CB8AC3E}">
        <p14:creationId xmlns:p14="http://schemas.microsoft.com/office/powerpoint/2010/main" val="2234495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8AE9F6-166F-4773-92A6-1685458A3480}"/>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4900" kern="1200">
                <a:solidFill>
                  <a:schemeClr val="tx1"/>
                </a:solidFill>
                <a:latin typeface="+mj-lt"/>
                <a:ea typeface="+mj-ea"/>
                <a:cs typeface="+mj-cs"/>
              </a:rPr>
              <a:t>There are 2 types of endoplasmic reticulum (ER); the rough endoplasmic reticulum and the smooth endoplasmic reticulum. </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756352"/>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CD26-42DB-4D0F-ACA3-09A1E66B2E84}"/>
              </a:ext>
            </a:extLst>
          </p:cNvPr>
          <p:cNvSpPr>
            <a:spLocks noGrp="1"/>
          </p:cNvSpPr>
          <p:nvPr>
            <p:ph type="title"/>
          </p:nvPr>
        </p:nvSpPr>
        <p:spPr>
          <a:xfrm>
            <a:off x="838200" y="365125"/>
            <a:ext cx="5049644" cy="5239544"/>
          </a:xfrm>
        </p:spPr>
        <p:txBody>
          <a:bodyPr>
            <a:normAutofit fontScale="90000"/>
          </a:bodyPr>
          <a:lstStyle/>
          <a:p>
            <a:r>
              <a:rPr lang="en-US" b="1" i="1" dirty="0"/>
              <a:t>The Rough Endoplasmic Reticulum</a:t>
            </a:r>
            <a:br>
              <a:rPr lang="en-US" b="1" i="1" dirty="0"/>
            </a:br>
            <a:r>
              <a:rPr lang="en-US" b="1" i="1" dirty="0"/>
              <a:t>(The Rough ER) </a:t>
            </a:r>
            <a:br>
              <a:rPr lang="en-US" b="1" i="1" dirty="0"/>
            </a:br>
            <a:br>
              <a:rPr lang="en-US" b="1" i="1" dirty="0"/>
            </a:br>
            <a:r>
              <a:rPr lang="en-US" b="1" i="1" dirty="0"/>
              <a:t>- The main function of the rough ER is to house the ribosomes</a:t>
            </a:r>
            <a:br>
              <a:rPr lang="en-US" b="1" i="1" dirty="0"/>
            </a:br>
            <a:endParaRPr lang="en-US" b="1" i="1" dirty="0"/>
          </a:p>
        </p:txBody>
      </p:sp>
      <p:pic>
        <p:nvPicPr>
          <p:cNvPr id="5" name="Content Placeholder 4">
            <a:extLst>
              <a:ext uri="{FF2B5EF4-FFF2-40B4-BE49-F238E27FC236}">
                <a16:creationId xmlns:a16="http://schemas.microsoft.com/office/drawing/2014/main" id="{409C59C2-FB82-47B3-A890-F17A39AA1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733" y="1253331"/>
            <a:ext cx="4213266" cy="4351338"/>
          </a:xfrm>
        </p:spPr>
      </p:pic>
    </p:spTree>
    <p:extLst>
      <p:ext uri="{BB962C8B-B14F-4D97-AF65-F5344CB8AC3E}">
        <p14:creationId xmlns:p14="http://schemas.microsoft.com/office/powerpoint/2010/main" val="1845715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CD26-42DB-4D0F-ACA3-09A1E66B2E84}"/>
              </a:ext>
            </a:extLst>
          </p:cNvPr>
          <p:cNvSpPr>
            <a:spLocks noGrp="1"/>
          </p:cNvSpPr>
          <p:nvPr>
            <p:ph type="title"/>
          </p:nvPr>
        </p:nvSpPr>
        <p:spPr>
          <a:xfrm>
            <a:off x="838200" y="365124"/>
            <a:ext cx="5049644" cy="6325607"/>
          </a:xfrm>
        </p:spPr>
        <p:txBody>
          <a:bodyPr>
            <a:normAutofit fontScale="90000"/>
          </a:bodyPr>
          <a:lstStyle/>
          <a:p>
            <a:r>
              <a:rPr lang="en-US" dirty="0"/>
              <a:t>The rough ER is composed of a network of membranous sacs or envelopes  and tubules. </a:t>
            </a:r>
            <a:br>
              <a:rPr lang="en-US" dirty="0"/>
            </a:br>
            <a:br>
              <a:rPr lang="en-US" dirty="0"/>
            </a:br>
            <a:r>
              <a:rPr lang="en-US" dirty="0"/>
              <a:t>The outside of the rough ER appears 'rough' due to attached ribosomes.  </a:t>
            </a:r>
            <a:br>
              <a:rPr lang="en-US" b="1" i="1" dirty="0"/>
            </a:br>
            <a:endParaRPr lang="en-US" b="1" i="1" dirty="0"/>
          </a:p>
        </p:txBody>
      </p:sp>
      <p:pic>
        <p:nvPicPr>
          <p:cNvPr id="5" name="Content Placeholder 4">
            <a:extLst>
              <a:ext uri="{FF2B5EF4-FFF2-40B4-BE49-F238E27FC236}">
                <a16:creationId xmlns:a16="http://schemas.microsoft.com/office/drawing/2014/main" id="{409C59C2-FB82-47B3-A890-F17A39AA1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733" y="1253331"/>
            <a:ext cx="4213266" cy="4351338"/>
          </a:xfrm>
        </p:spPr>
      </p:pic>
    </p:spTree>
    <p:extLst>
      <p:ext uri="{BB962C8B-B14F-4D97-AF65-F5344CB8AC3E}">
        <p14:creationId xmlns:p14="http://schemas.microsoft.com/office/powerpoint/2010/main" val="602509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0CD26-42DB-4D0F-ACA3-09A1E66B2E84}"/>
              </a:ext>
            </a:extLst>
          </p:cNvPr>
          <p:cNvSpPr>
            <a:spLocks noGrp="1"/>
          </p:cNvSpPr>
          <p:nvPr>
            <p:ph type="title"/>
          </p:nvPr>
        </p:nvSpPr>
        <p:spPr>
          <a:xfrm>
            <a:off x="477981" y="1122363"/>
            <a:ext cx="5490980" cy="5141944"/>
          </a:xfrm>
        </p:spPr>
        <p:txBody>
          <a:bodyPr vert="horz" lIns="91440" tIns="45720" rIns="91440" bIns="45720" rtlCol="0" anchor="b">
            <a:normAutofit/>
          </a:bodyPr>
          <a:lstStyle/>
          <a:p>
            <a:r>
              <a:rPr lang="en-US" sz="2800" b="1" dirty="0"/>
              <a:t>The rough ER gets its name from its 'bumpy' or 'rough' appearance  due to ribosomes that are attached to it. </a:t>
            </a:r>
            <a:br>
              <a:rPr lang="en-US" sz="2800" b="1" dirty="0"/>
            </a:br>
            <a:br>
              <a:rPr lang="en-US" sz="2800" b="1" dirty="0"/>
            </a:br>
            <a:r>
              <a:rPr lang="en-US" sz="2800" b="1" dirty="0"/>
              <a:t>In the rough ER, ribosomes are assembled in the nucleolus and then exit the nucleus. </a:t>
            </a:r>
            <a:br>
              <a:rPr lang="en-US" sz="2800" b="1" dirty="0"/>
            </a:br>
            <a:br>
              <a:rPr lang="en-US" sz="2800" b="1" dirty="0"/>
            </a:br>
            <a:r>
              <a:rPr lang="en-US" sz="2800" b="1" dirty="0"/>
              <a:t>Some of these ribosomes then attach themselves to the rough endoplasmic reticulum, where they will act as a "site of protein synthesis" for the cell. </a:t>
            </a:r>
            <a:endParaRPr lang="en-US" sz="2800" b="1" i="1" dirty="0"/>
          </a:p>
        </p:txBody>
      </p:sp>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6626" name="Picture 2" descr="Picture">
            <a:extLst>
              <a:ext uri="{FF2B5EF4-FFF2-40B4-BE49-F238E27FC236}">
                <a16:creationId xmlns:a16="http://schemas.microsoft.com/office/drawing/2014/main" id="{CED768C5-5A64-4DEE-B06A-9B239FEBA21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70" r="7730" b="-2"/>
          <a:stretch/>
        </p:blipFill>
        <p:spPr bwMode="auto">
          <a:xfrm>
            <a:off x="6223041" y="698835"/>
            <a:ext cx="5490981" cy="514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491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Background Fill">
            <a:extLst>
              <a:ext uri="{FF2B5EF4-FFF2-40B4-BE49-F238E27FC236}">
                <a16:creationId xmlns:a16="http://schemas.microsoft.com/office/drawing/2014/main" id="{3C915414-2809-4735-A560-0D5FE6670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076"/>
            <a:ext cx="12188952" cy="6858000"/>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id">
            <a:extLst>
              <a:ext uri="{FF2B5EF4-FFF2-40B4-BE49-F238E27FC236}">
                <a16:creationId xmlns:a16="http://schemas.microsoft.com/office/drawing/2014/main" id="{24413201-85BF-4680-A7D4-10CDBD0356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38471" cy="6858000"/>
            <a:chOff x="0" y="-12406"/>
            <a:chExt cx="12038471" cy="6858000"/>
          </a:xfrm>
        </p:grpSpPr>
        <p:cxnSp>
          <p:nvCxnSpPr>
            <p:cNvPr id="12" name="Straight Connector 11">
              <a:extLst>
                <a:ext uri="{FF2B5EF4-FFF2-40B4-BE49-F238E27FC236}">
                  <a16:creationId xmlns:a16="http://schemas.microsoft.com/office/drawing/2014/main" id="{1F819D8C-C8E5-4336-9882-79FBF65551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0"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D732480-09E4-401A-B2D9-E6C662FBCA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719781"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7D8355C-E417-4D36-91FF-2CC1E1FE9F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72683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6ADF7267-EAAE-43CE-ACEF-608328FB17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25"/>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4C901E2-0CDB-4316-B262-3B9E68F33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7294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8F6D31A-084C-4F10-9A8F-A9645DFB71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6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E38E09F0-F130-45B5-B0AF-7EF3F0172A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684395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569330E2-17DA-4F0D-B377-6E4499C79A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131209"/>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A3192707-5744-4C77-8CD6-D682F90800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2089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367A44A-5DD0-43B5-B6DB-1CA3BC5AF0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422784"/>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0809D1-164B-4A0C-84BB-2AC46F3BDE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1832198"/>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E379EC94-3698-4695-8CE7-61DBDF5EE6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3538773"/>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8755B95C-6A71-4D4F-8F48-B21F893E6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0" y="5240042"/>
              <a:ext cx="12038471"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6099C53A-E394-462E-BF63-1639A8E283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828837"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9AC427FF-C3BE-45A0-9FB1-A6A4C8C4C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439563"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B15D91A-BF52-4704-8F6B-A7C4746181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59344"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1D9241FD-0E0D-409B-A2AF-8F06ACB757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79125"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F8B3D884-11F6-4FF3-82C2-1C2311451C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59890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A15AB342-981A-44B4-846D-B0B2394ACF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038471"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872C80E7-0A00-4063-BEE2-6B6B446A4A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318688" y="-25"/>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CDDFAF9B-F940-4E8C-905E-31851E6E71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54926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DE75405B-4987-4ED0-838B-B550E11C50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72269" y="1609"/>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D23C412-06C7-4364-B5C1-6492A9D36B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990113"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3E558B2C-BA31-4EF6-AA51-34C38C4FAC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1578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49BF6B7B-33CA-48B1-A1DC-E4917FB89D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435730"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B91E8E40-9C42-4E16-980F-D9B38872F3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4293" y="-5330"/>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6B7E3690-D803-4CC7-BA93-B51ACF040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4177" y="-12406"/>
              <a:ext cx="0" cy="6843985"/>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cxnSp>
        <p:nvCxnSpPr>
          <p:cNvPr id="40" name="Straight Connector 39">
            <a:extLst>
              <a:ext uri="{FF2B5EF4-FFF2-40B4-BE49-F238E27FC236}">
                <a16:creationId xmlns:a16="http://schemas.microsoft.com/office/drawing/2014/main" id="{90CA228F-98DF-49C4-9649-32D7199CC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0800" y="1141470"/>
            <a:ext cx="6159736" cy="0"/>
          </a:xfrm>
          <a:prstGeom prst="line">
            <a:avLst/>
          </a:prstGeom>
          <a:ln w="50800" cap="sq">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1E370F4-6FE2-45A6-AC8E-CCB1A8AE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28" y="3565194"/>
            <a:ext cx="6814808" cy="3159505"/>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lor">
            <a:extLst>
              <a:ext uri="{FF2B5EF4-FFF2-40B4-BE49-F238E27FC236}">
                <a16:creationId xmlns:a16="http://schemas.microsoft.com/office/drawing/2014/main" id="{D665D759-2DF8-4D47-8386-4BA28901A7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7704" y="147451"/>
            <a:ext cx="685800" cy="6586489"/>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4" name="Content Placeholder 3">
            <a:extLst>
              <a:ext uri="{FF2B5EF4-FFF2-40B4-BE49-F238E27FC236}">
                <a16:creationId xmlns:a16="http://schemas.microsoft.com/office/drawing/2014/main" id="{84C73B7D-E61A-4269-A1DB-B4C642363F92}"/>
              </a:ext>
            </a:extLst>
          </p:cNvPr>
          <p:cNvPicPr>
            <a:picLocks noGrp="1" noChangeAspect="1"/>
          </p:cNvPicPr>
          <p:nvPr>
            <p:ph idx="1"/>
          </p:nvPr>
        </p:nvPicPr>
        <p:blipFill rotWithShape="1">
          <a:blip r:embed="rId2"/>
          <a:srcRect l="515" r="1" b="1"/>
          <a:stretch/>
        </p:blipFill>
        <p:spPr>
          <a:xfrm>
            <a:off x="7075533" y="160818"/>
            <a:ext cx="4266870" cy="6573122"/>
          </a:xfrm>
          <a:prstGeom prst="rect">
            <a:avLst/>
          </a:prstGeom>
        </p:spPr>
      </p:pic>
      <p:sp>
        <p:nvSpPr>
          <p:cNvPr id="2" name="Title 1">
            <a:extLst>
              <a:ext uri="{FF2B5EF4-FFF2-40B4-BE49-F238E27FC236}">
                <a16:creationId xmlns:a16="http://schemas.microsoft.com/office/drawing/2014/main" id="{B9E4050D-3E3A-40B4-BF83-DF31EE47020A}"/>
              </a:ext>
            </a:extLst>
          </p:cNvPr>
          <p:cNvSpPr>
            <a:spLocks noGrp="1"/>
          </p:cNvSpPr>
          <p:nvPr>
            <p:ph type="title"/>
          </p:nvPr>
        </p:nvSpPr>
        <p:spPr>
          <a:xfrm>
            <a:off x="629641" y="1359265"/>
            <a:ext cx="6117794" cy="2061774"/>
          </a:xfrm>
        </p:spPr>
        <p:txBody>
          <a:bodyPr vert="horz" lIns="91440" tIns="45720" rIns="91440" bIns="45720" rtlCol="0" anchor="t">
            <a:noAutofit/>
          </a:bodyPr>
          <a:lstStyle/>
          <a:p>
            <a:r>
              <a:rPr lang="en-US" sz="3600" dirty="0"/>
              <a:t>The </a:t>
            </a:r>
            <a:r>
              <a:rPr lang="en-US" sz="3600" i="1" dirty="0"/>
              <a:t>abdomen </a:t>
            </a:r>
            <a:r>
              <a:rPr lang="en-US" sz="3600" dirty="0"/>
              <a:t>and </a:t>
            </a:r>
            <a:r>
              <a:rPr lang="en-US" sz="3600" i="1" dirty="0"/>
              <a:t>pelvis </a:t>
            </a:r>
            <a:r>
              <a:rPr lang="en-US" sz="3600" dirty="0"/>
              <a:t>form one continuous cavity, the</a:t>
            </a:r>
            <a:br>
              <a:rPr lang="en-US" sz="3600" dirty="0"/>
            </a:br>
            <a:r>
              <a:rPr lang="en-US" sz="3600" i="1" dirty="0"/>
              <a:t>abdominopelvic cavity. </a:t>
            </a:r>
            <a:br>
              <a:rPr lang="en-US" sz="3600" i="1" dirty="0"/>
            </a:br>
            <a:r>
              <a:rPr lang="en-US" sz="3600" i="1" dirty="0"/>
              <a:t>--</a:t>
            </a:r>
            <a:r>
              <a:rPr lang="en-US" sz="3600" dirty="0"/>
              <a:t>A tissue lining called the </a:t>
            </a:r>
            <a:r>
              <a:rPr lang="en-US" sz="3600" i="1" dirty="0"/>
              <a:t>peritoneum </a:t>
            </a:r>
            <a:r>
              <a:rPr lang="en-US" sz="3600" dirty="0"/>
              <a:t>lines the</a:t>
            </a:r>
            <a:br>
              <a:rPr lang="en-US" sz="3600" dirty="0"/>
            </a:br>
            <a:r>
              <a:rPr lang="en-US" sz="3600" dirty="0"/>
              <a:t>abdomen and surrounds the organs within it. </a:t>
            </a:r>
            <a:br>
              <a:rPr lang="en-US" sz="3600" dirty="0"/>
            </a:br>
            <a:endParaRPr lang="en-US" sz="3600" dirty="0"/>
          </a:p>
        </p:txBody>
      </p:sp>
    </p:spTree>
    <p:extLst>
      <p:ext uri="{BB962C8B-B14F-4D97-AF65-F5344CB8AC3E}">
        <p14:creationId xmlns:p14="http://schemas.microsoft.com/office/powerpoint/2010/main" val="4211802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7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77324-A850-4758-9AC8-DD8E11ACB022}"/>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100" b="1">
                <a:solidFill>
                  <a:srgbClr val="FFFFFF"/>
                </a:solidFill>
              </a:rPr>
              <a:t>The Smooth Endoplasmic Reticulum</a:t>
            </a:r>
            <a:br>
              <a:rPr lang="en-US" sz="3100" b="1">
                <a:solidFill>
                  <a:srgbClr val="FFFFFF"/>
                </a:solidFill>
              </a:rPr>
            </a:br>
            <a:r>
              <a:rPr lang="en-US" sz="3100" b="1">
                <a:solidFill>
                  <a:srgbClr val="FFFFFF"/>
                </a:solidFill>
              </a:rPr>
              <a:t>​(The Smooth ER)</a:t>
            </a:r>
            <a:br>
              <a:rPr lang="en-US" sz="3100" b="1">
                <a:solidFill>
                  <a:srgbClr val="FFFFFF"/>
                </a:solidFill>
              </a:rPr>
            </a:br>
            <a:r>
              <a:rPr lang="en-US" sz="3100" b="1">
                <a:solidFill>
                  <a:srgbClr val="FFFFFF"/>
                </a:solidFill>
              </a:rPr>
              <a:t>The Main Function of the Smooth ER is to Make Lipids</a:t>
            </a:r>
            <a:br>
              <a:rPr lang="en-US" sz="3100">
                <a:solidFill>
                  <a:srgbClr val="FFFFFF"/>
                </a:solidFill>
              </a:rPr>
            </a:br>
            <a:br>
              <a:rPr lang="en-US" sz="3100">
                <a:solidFill>
                  <a:srgbClr val="FFFFFF"/>
                </a:solidFill>
              </a:rPr>
            </a:br>
            <a:endParaRPr lang="en-US" sz="31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Picture">
            <a:extLst>
              <a:ext uri="{FF2B5EF4-FFF2-40B4-BE49-F238E27FC236}">
                <a16:creationId xmlns:a16="http://schemas.microsoft.com/office/drawing/2014/main" id="{EEFE9D28-71D2-4C6C-9A9C-0A758FD1B0F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69" r="2927" b="-2"/>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51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8674" name="Picture 2" descr="Picture">
            <a:extLst>
              <a:ext uri="{FF2B5EF4-FFF2-40B4-BE49-F238E27FC236}">
                <a16:creationId xmlns:a16="http://schemas.microsoft.com/office/drawing/2014/main" id="{CA577003-A6DD-4101-937C-37D18F2AFC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08" r="17031"/>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BDB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77324-A850-4758-9AC8-DD8E11ACB022}"/>
              </a:ext>
            </a:extLst>
          </p:cNvPr>
          <p:cNvSpPr>
            <a:spLocks noGrp="1"/>
          </p:cNvSpPr>
          <p:nvPr>
            <p:ph type="title"/>
          </p:nvPr>
        </p:nvSpPr>
        <p:spPr>
          <a:xfrm>
            <a:off x="8153400" y="640081"/>
            <a:ext cx="3395130" cy="5255364"/>
          </a:xfrm>
        </p:spPr>
        <p:txBody>
          <a:bodyPr vert="horz" lIns="91440" tIns="45720" rIns="91440" bIns="45720" rtlCol="0" anchor="ctr">
            <a:normAutofit fontScale="90000"/>
          </a:bodyPr>
          <a:lstStyle/>
          <a:p>
            <a:r>
              <a:rPr lang="en-US" sz="3600" b="1" dirty="0">
                <a:solidFill>
                  <a:srgbClr val="7030A0"/>
                </a:solidFill>
              </a:rPr>
              <a:t>The smooth endoplasmic reticulum (Smooth ER) appears smooth in comparison to the rough ER. </a:t>
            </a:r>
            <a:br>
              <a:rPr lang="en-US" sz="3600" b="1" dirty="0">
                <a:solidFill>
                  <a:srgbClr val="7030A0"/>
                </a:solidFill>
              </a:rPr>
            </a:br>
            <a:br>
              <a:rPr lang="en-US" sz="3600" b="1" dirty="0">
                <a:solidFill>
                  <a:srgbClr val="7030A0"/>
                </a:solidFill>
              </a:rPr>
            </a:br>
            <a:r>
              <a:rPr lang="en-US" sz="3600" b="1" dirty="0">
                <a:solidFill>
                  <a:srgbClr val="7030A0"/>
                </a:solidFill>
              </a:rPr>
              <a:t>This is because the smooth ER does not have ribosomes bound to it. </a:t>
            </a:r>
            <a:br>
              <a:rPr lang="en-US" sz="2800" dirty="0">
                <a:solidFill>
                  <a:srgbClr val="FFFFFF"/>
                </a:solidFill>
              </a:rPr>
            </a:br>
            <a:br>
              <a:rPr lang="en-US" sz="2800" dirty="0">
                <a:solidFill>
                  <a:srgbClr val="FFFFFF"/>
                </a:solidFill>
              </a:rPr>
            </a:br>
            <a:br>
              <a:rPr lang="en-US" sz="2800" dirty="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val="435749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8674" name="Picture 2" descr="Picture">
            <a:extLst>
              <a:ext uri="{FF2B5EF4-FFF2-40B4-BE49-F238E27FC236}">
                <a16:creationId xmlns:a16="http://schemas.microsoft.com/office/drawing/2014/main" id="{CA577003-A6DD-4101-937C-37D18F2AFC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08" r="17031"/>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BDB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77324-A850-4758-9AC8-DD8E11ACB022}"/>
              </a:ext>
            </a:extLst>
          </p:cNvPr>
          <p:cNvSpPr>
            <a:spLocks noGrp="1"/>
          </p:cNvSpPr>
          <p:nvPr>
            <p:ph type="title"/>
          </p:nvPr>
        </p:nvSpPr>
        <p:spPr>
          <a:xfrm>
            <a:off x="8153400" y="640081"/>
            <a:ext cx="3395130" cy="5255364"/>
          </a:xfrm>
        </p:spPr>
        <p:txBody>
          <a:bodyPr vert="horz" lIns="91440" tIns="45720" rIns="91440" bIns="45720" rtlCol="0" anchor="ctr">
            <a:normAutofit fontScale="90000"/>
          </a:bodyPr>
          <a:lstStyle/>
          <a:p>
            <a:r>
              <a:rPr lang="en-US" sz="2800" dirty="0"/>
              <a:t>The structure of the smooth ER is similar to that of the rough ER in the fact that it is composed of a membranous system of sacs or envelopes and tubules. </a:t>
            </a:r>
            <a:br>
              <a:rPr lang="en-US" sz="2800" dirty="0"/>
            </a:br>
            <a:br>
              <a:rPr lang="en-US" sz="2800" dirty="0"/>
            </a:br>
            <a:r>
              <a:rPr lang="en-US" sz="2800" dirty="0"/>
              <a:t>Its structure differs in the fact that it appear smooth since it does not have ribosomes attached to it.</a:t>
            </a:r>
            <a:br>
              <a:rPr lang="en-US" sz="2800" dirty="0">
                <a:solidFill>
                  <a:srgbClr val="FFFFFF"/>
                </a:solidFill>
              </a:rPr>
            </a:br>
            <a:br>
              <a:rPr lang="en-US" sz="2800" dirty="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val="1182209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53FC-7036-48B7-B904-9960E423B5F2}"/>
              </a:ext>
            </a:extLst>
          </p:cNvPr>
          <p:cNvSpPr>
            <a:spLocks noGrp="1"/>
          </p:cNvSpPr>
          <p:nvPr>
            <p:ph type="title"/>
          </p:nvPr>
        </p:nvSpPr>
        <p:spPr>
          <a:xfrm>
            <a:off x="648929" y="629266"/>
            <a:ext cx="3667039" cy="1676603"/>
          </a:xfrm>
        </p:spPr>
        <p:txBody>
          <a:bodyPr>
            <a:normAutofit/>
          </a:bodyPr>
          <a:lstStyle/>
          <a:p>
            <a:r>
              <a:rPr lang="en-US" sz="3600" dirty="0"/>
              <a:t>The smooth ER</a:t>
            </a:r>
          </a:p>
        </p:txBody>
      </p:sp>
      <p:sp>
        <p:nvSpPr>
          <p:cNvPr id="3" name="Content Placeholder 2">
            <a:extLst>
              <a:ext uri="{FF2B5EF4-FFF2-40B4-BE49-F238E27FC236}">
                <a16:creationId xmlns:a16="http://schemas.microsoft.com/office/drawing/2014/main" id="{06FEDD73-D73E-4011-86EA-A6D21B4E57DB}"/>
              </a:ext>
            </a:extLst>
          </p:cNvPr>
          <p:cNvSpPr>
            <a:spLocks noGrp="1"/>
          </p:cNvSpPr>
          <p:nvPr>
            <p:ph idx="1"/>
          </p:nvPr>
        </p:nvSpPr>
        <p:spPr>
          <a:xfrm>
            <a:off x="379141" y="2438401"/>
            <a:ext cx="3936826" cy="3779520"/>
          </a:xfrm>
        </p:spPr>
        <p:txBody>
          <a:bodyPr>
            <a:noAutofit/>
          </a:bodyPr>
          <a:lstStyle/>
          <a:p>
            <a:r>
              <a:rPr lang="en-US" b="1" dirty="0"/>
              <a:t>The smooth ER's main function is to make lipids. </a:t>
            </a:r>
          </a:p>
          <a:p>
            <a:r>
              <a:rPr lang="en-US" b="1" dirty="0"/>
              <a:t>The smooth ER also functions to synthesize steroid hormones, metabolize lipids and even acts assists in detoxification of the cell. </a:t>
            </a:r>
          </a:p>
        </p:txBody>
      </p:sp>
      <p:sp>
        <p:nvSpPr>
          <p:cNvPr id="74" name="Rectangle 73">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1" name="Picture 5" descr="Picture">
            <a:extLst>
              <a:ext uri="{FF2B5EF4-FFF2-40B4-BE49-F238E27FC236}">
                <a16:creationId xmlns:a16="http://schemas.microsoft.com/office/drawing/2014/main" id="{5EE04A5B-FD3F-477C-90C5-EAB1535AA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42" r="14001"/>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96000"/>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D33DE-363C-41DD-AB12-BD7CB6EBE60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Lysosome - </a:t>
            </a:r>
            <a:br>
              <a:rPr lang="en-US" kern="1200">
                <a:solidFill>
                  <a:srgbClr val="FFFFFF"/>
                </a:solidFill>
                <a:latin typeface="+mj-lt"/>
                <a:ea typeface="+mj-ea"/>
                <a:cs typeface="+mj-cs"/>
              </a:rPr>
            </a:br>
            <a:r>
              <a:rPr lang="en-US" kern="1200">
                <a:solidFill>
                  <a:srgbClr val="FFFFFF"/>
                </a:solidFill>
                <a:latin typeface="+mj-lt"/>
                <a:ea typeface="+mj-ea"/>
                <a:cs typeface="+mj-cs"/>
              </a:rPr>
              <a:t>The Main Function of the Lysosome is to Digest Biological Matter</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pic>
        <p:nvPicPr>
          <p:cNvPr id="5" name="Content Placeholder 4" descr="A screenshot of a cell phone&#10;&#10;Description automatically generated">
            <a:extLst>
              <a:ext uri="{FF2B5EF4-FFF2-40B4-BE49-F238E27FC236}">
                <a16:creationId xmlns:a16="http://schemas.microsoft.com/office/drawing/2014/main" id="{AECEBBD5-74AD-4C5C-B5DE-389CE2F6F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9104" y="492573"/>
            <a:ext cx="5402981" cy="5880796"/>
          </a:xfrm>
          <a:prstGeom prst="rect">
            <a:avLst/>
          </a:prstGeom>
        </p:spPr>
      </p:pic>
    </p:spTree>
    <p:extLst>
      <p:ext uri="{BB962C8B-B14F-4D97-AF65-F5344CB8AC3E}">
        <p14:creationId xmlns:p14="http://schemas.microsoft.com/office/powerpoint/2010/main" val="3244187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D33DE-363C-41DD-AB12-BD7CB6EBE605}"/>
              </a:ext>
            </a:extLst>
          </p:cNvPr>
          <p:cNvSpPr>
            <a:spLocks noGrp="1"/>
          </p:cNvSpPr>
          <p:nvPr>
            <p:ph type="title"/>
          </p:nvPr>
        </p:nvSpPr>
        <p:spPr>
          <a:xfrm>
            <a:off x="742950" y="742951"/>
            <a:ext cx="3476625" cy="5630418"/>
          </a:xfrm>
        </p:spPr>
        <p:txBody>
          <a:bodyPr vert="horz" lIns="91440" tIns="45720" rIns="91440" bIns="45720" rtlCol="0" anchor="ctr">
            <a:normAutofit/>
          </a:bodyPr>
          <a:lstStyle/>
          <a:p>
            <a:pPr algn="ctr"/>
            <a:r>
              <a:rPr lang="en-US" sz="2600" kern="1200" dirty="0">
                <a:solidFill>
                  <a:srgbClr val="FFFFFF"/>
                </a:solidFill>
                <a:latin typeface="+mj-lt"/>
                <a:ea typeface="+mj-ea"/>
                <a:cs typeface="+mj-cs"/>
              </a:rPr>
              <a:t>Lysosome -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A </a:t>
            </a:r>
            <a:r>
              <a:rPr lang="en-US" sz="2600" b="1" kern="1200" dirty="0">
                <a:solidFill>
                  <a:srgbClr val="FFFFFF"/>
                </a:solidFill>
                <a:latin typeface="+mj-lt"/>
                <a:ea typeface="+mj-ea"/>
                <a:cs typeface="+mj-cs"/>
              </a:rPr>
              <a:t>lysosome</a:t>
            </a:r>
            <a:r>
              <a:rPr lang="en-US" sz="2600" kern="1200" dirty="0">
                <a:solidFill>
                  <a:srgbClr val="FFFFFF"/>
                </a:solidFill>
                <a:latin typeface="+mj-lt"/>
                <a:ea typeface="+mj-ea"/>
                <a:cs typeface="+mj-cs"/>
              </a:rPr>
              <a:t> is a membrane-bound cytoplasmic organelle that contain enzymes that can break down different biomolecules. </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The lysosome works to digest substances in a similar way that our own stomach does.</a:t>
            </a:r>
            <a:br>
              <a:rPr lang="en-US" sz="2600" kern="1200" dirty="0">
                <a:solidFill>
                  <a:srgbClr val="FFFFFF"/>
                </a:solidFill>
                <a:latin typeface="+mj-lt"/>
                <a:ea typeface="+mj-ea"/>
                <a:cs typeface="+mj-cs"/>
              </a:rPr>
            </a:br>
            <a:endParaRPr lang="en-US" sz="2600" kern="1200" dirty="0">
              <a:solidFill>
                <a:srgbClr val="FFFFFF"/>
              </a:solidFill>
              <a:latin typeface="+mj-lt"/>
              <a:ea typeface="+mj-ea"/>
              <a:cs typeface="+mj-cs"/>
            </a:endParaRPr>
          </a:p>
        </p:txBody>
      </p:sp>
      <p:pic>
        <p:nvPicPr>
          <p:cNvPr id="5" name="Content Placeholder 4" descr="A screenshot of a cell phone&#10;&#10;Description automatically generated">
            <a:extLst>
              <a:ext uri="{FF2B5EF4-FFF2-40B4-BE49-F238E27FC236}">
                <a16:creationId xmlns:a16="http://schemas.microsoft.com/office/drawing/2014/main" id="{AECEBBD5-74AD-4C5C-B5DE-389CE2F6F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9104" y="492573"/>
            <a:ext cx="5402981" cy="5880796"/>
          </a:xfrm>
          <a:prstGeom prst="rect">
            <a:avLst/>
          </a:prstGeom>
        </p:spPr>
      </p:pic>
    </p:spTree>
    <p:extLst>
      <p:ext uri="{BB962C8B-B14F-4D97-AF65-F5344CB8AC3E}">
        <p14:creationId xmlns:p14="http://schemas.microsoft.com/office/powerpoint/2010/main" val="3421259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78BA-CCA5-4ED1-8B23-F7AA39CEC7D5}"/>
              </a:ext>
            </a:extLst>
          </p:cNvPr>
          <p:cNvSpPr>
            <a:spLocks noGrp="1"/>
          </p:cNvSpPr>
          <p:nvPr>
            <p:ph type="title"/>
          </p:nvPr>
        </p:nvSpPr>
        <p:spPr>
          <a:xfrm>
            <a:off x="838200" y="365125"/>
            <a:ext cx="4313663" cy="6147187"/>
          </a:xfrm>
        </p:spPr>
        <p:txBody>
          <a:bodyPr>
            <a:normAutofit/>
          </a:bodyPr>
          <a:lstStyle/>
          <a:p>
            <a:r>
              <a:rPr lang="en-US" dirty="0"/>
              <a:t>The Golgi Body</a:t>
            </a:r>
            <a:br>
              <a:rPr lang="en-US" dirty="0"/>
            </a:br>
            <a:r>
              <a:rPr lang="en-US" dirty="0"/>
              <a:t>​(Golgi Apparatus)</a:t>
            </a:r>
            <a:br>
              <a:rPr lang="en-US" dirty="0"/>
            </a:br>
            <a:r>
              <a:rPr lang="en-US" dirty="0"/>
              <a:t>-</a:t>
            </a:r>
            <a:br>
              <a:rPr lang="en-US" dirty="0"/>
            </a:br>
            <a:r>
              <a:rPr lang="en-US" dirty="0"/>
              <a:t>The Main Function of the Golgi Body is to Package and Ship Proteins</a:t>
            </a:r>
            <a:br>
              <a:rPr lang="en-US" dirty="0"/>
            </a:br>
            <a:endParaRPr lang="en-US" dirty="0"/>
          </a:p>
        </p:txBody>
      </p:sp>
      <p:pic>
        <p:nvPicPr>
          <p:cNvPr id="5" name="Content Placeholder 4">
            <a:extLst>
              <a:ext uri="{FF2B5EF4-FFF2-40B4-BE49-F238E27FC236}">
                <a16:creationId xmlns:a16="http://schemas.microsoft.com/office/drawing/2014/main" id="{2543F037-1D99-40FB-A355-4725100BAC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7089" y="365124"/>
            <a:ext cx="5376701" cy="5812651"/>
          </a:xfrm>
        </p:spPr>
      </p:pic>
    </p:spTree>
    <p:extLst>
      <p:ext uri="{BB962C8B-B14F-4D97-AF65-F5344CB8AC3E}">
        <p14:creationId xmlns:p14="http://schemas.microsoft.com/office/powerpoint/2010/main" val="2954719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78BA-CCA5-4ED1-8B23-F7AA39CEC7D5}"/>
              </a:ext>
            </a:extLst>
          </p:cNvPr>
          <p:cNvSpPr>
            <a:spLocks noGrp="1"/>
          </p:cNvSpPr>
          <p:nvPr>
            <p:ph type="title"/>
          </p:nvPr>
        </p:nvSpPr>
        <p:spPr>
          <a:xfrm>
            <a:off x="838200" y="365125"/>
            <a:ext cx="4313663" cy="6147187"/>
          </a:xfrm>
        </p:spPr>
        <p:txBody>
          <a:bodyPr>
            <a:normAutofit fontScale="90000"/>
          </a:bodyPr>
          <a:lstStyle/>
          <a:p>
            <a:r>
              <a:rPr lang="en-US" dirty="0"/>
              <a:t>The Golgi body functions to Modify, Package and Ship proteins! The Golgi body is able to sort the incoming proteins and can tell where their final destination should be. </a:t>
            </a:r>
          </a:p>
        </p:txBody>
      </p:sp>
      <p:pic>
        <p:nvPicPr>
          <p:cNvPr id="5" name="Content Placeholder 4">
            <a:extLst>
              <a:ext uri="{FF2B5EF4-FFF2-40B4-BE49-F238E27FC236}">
                <a16:creationId xmlns:a16="http://schemas.microsoft.com/office/drawing/2014/main" id="{2543F037-1D99-40FB-A355-4725100BAC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7089" y="365124"/>
            <a:ext cx="5376701" cy="5812651"/>
          </a:xfrm>
        </p:spPr>
      </p:pic>
    </p:spTree>
    <p:extLst>
      <p:ext uri="{BB962C8B-B14F-4D97-AF65-F5344CB8AC3E}">
        <p14:creationId xmlns:p14="http://schemas.microsoft.com/office/powerpoint/2010/main" val="730569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78BA-CCA5-4ED1-8B23-F7AA39CEC7D5}"/>
              </a:ext>
            </a:extLst>
          </p:cNvPr>
          <p:cNvSpPr>
            <a:spLocks noGrp="1"/>
          </p:cNvSpPr>
          <p:nvPr>
            <p:ph type="title"/>
          </p:nvPr>
        </p:nvSpPr>
        <p:spPr>
          <a:xfrm>
            <a:off x="838200" y="365125"/>
            <a:ext cx="4313663" cy="6147187"/>
          </a:xfrm>
        </p:spPr>
        <p:txBody>
          <a:bodyPr>
            <a:normAutofit fontScale="90000"/>
          </a:bodyPr>
          <a:lstStyle/>
          <a:p>
            <a:r>
              <a:rPr lang="en-US" dirty="0"/>
              <a:t>These proteins could be destined for a number of destination including secretion from the cell, inclusion in lysosomes, or incorporation into the plasma membrane.</a:t>
            </a:r>
            <a:br>
              <a:rPr lang="en-US" dirty="0"/>
            </a:br>
            <a:endParaRPr lang="en-US" dirty="0"/>
          </a:p>
        </p:txBody>
      </p:sp>
      <p:pic>
        <p:nvPicPr>
          <p:cNvPr id="5" name="Content Placeholder 4">
            <a:extLst>
              <a:ext uri="{FF2B5EF4-FFF2-40B4-BE49-F238E27FC236}">
                <a16:creationId xmlns:a16="http://schemas.microsoft.com/office/drawing/2014/main" id="{2543F037-1D99-40FB-A355-4725100BAC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7089" y="365124"/>
            <a:ext cx="5376701" cy="5812651"/>
          </a:xfrm>
        </p:spPr>
      </p:pic>
    </p:spTree>
    <p:extLst>
      <p:ext uri="{BB962C8B-B14F-4D97-AF65-F5344CB8AC3E}">
        <p14:creationId xmlns:p14="http://schemas.microsoft.com/office/powerpoint/2010/main" val="1728111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EE4210-B72E-4B3D-BF1F-843CBC45842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Golgi Apparatus</a:t>
            </a:r>
          </a:p>
        </p:txBody>
      </p:sp>
      <p:sp>
        <p:nvSpPr>
          <p:cNvPr id="3" name="Content Placeholder 2">
            <a:extLst>
              <a:ext uri="{FF2B5EF4-FFF2-40B4-BE49-F238E27FC236}">
                <a16:creationId xmlns:a16="http://schemas.microsoft.com/office/drawing/2014/main" id="{FB5252B7-046B-4113-A3AB-BEC5FC77352C}"/>
              </a:ext>
            </a:extLst>
          </p:cNvPr>
          <p:cNvSpPr>
            <a:spLocks noGrp="1"/>
          </p:cNvSpPr>
          <p:nvPr>
            <p:ph idx="1"/>
          </p:nvPr>
        </p:nvSpPr>
        <p:spPr>
          <a:xfrm>
            <a:off x="643468" y="2638043"/>
            <a:ext cx="3363974" cy="3415623"/>
          </a:xfrm>
        </p:spPr>
        <p:txBody>
          <a:bodyPr>
            <a:normAutofit/>
          </a:bodyPr>
          <a:lstStyle/>
          <a:p>
            <a:r>
              <a:rPr lang="en-US" sz="1400" dirty="0"/>
              <a:t>The Golgi Apparatus is made up of 3 – 10  “envelopes” called cisternae.</a:t>
            </a:r>
            <a:br>
              <a:rPr lang="en-US" sz="1400" dirty="0"/>
            </a:br>
            <a:r>
              <a:rPr lang="en-US" sz="1400" dirty="0"/>
              <a:t>     </a:t>
            </a:r>
            <a:br>
              <a:rPr lang="en-US" sz="1400" dirty="0"/>
            </a:br>
            <a:r>
              <a:rPr lang="en-US" sz="1400" dirty="0"/>
              <a:t>     You can think of the Golgi body as the Post Office of the cell. After proteins are made at the ribosome, the proteins travel to the Golgi body. The Golgi body will modify the proteins with strings of amino acid sequences (called signaling sequences) that will tell the cell where the protein is going to go! You can think of this process as "gift wrapping" and "placing a shipping label" on the protein! </a:t>
            </a:r>
          </a:p>
        </p:txBody>
      </p:sp>
      <p:pic>
        <p:nvPicPr>
          <p:cNvPr id="31746" name="Picture 2" descr="Picture">
            <a:extLst>
              <a:ext uri="{FF2B5EF4-FFF2-40B4-BE49-F238E27FC236}">
                <a16:creationId xmlns:a16="http://schemas.microsoft.com/office/drawing/2014/main" id="{F825CBF2-0BCE-457E-BD30-788A63A4EE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926394"/>
            <a:ext cx="6250769" cy="484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63954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64E956-80BB-4B01-B9D2-4329B9585C7A}"/>
              </a:ext>
            </a:extLst>
          </p:cNvPr>
          <p:cNvSpPr>
            <a:spLocks noGrp="1"/>
          </p:cNvSpPr>
          <p:nvPr>
            <p:ph type="title"/>
          </p:nvPr>
        </p:nvSpPr>
        <p:spPr>
          <a:xfrm>
            <a:off x="718686" y="5091762"/>
            <a:ext cx="7484787" cy="1264588"/>
          </a:xfrm>
        </p:spPr>
        <p:txBody>
          <a:bodyPr vert="horz" lIns="91440" tIns="45720" rIns="91440" bIns="45720" rtlCol="0" anchor="ctr">
            <a:normAutofit/>
          </a:bodyPr>
          <a:lstStyle/>
          <a:p>
            <a:pPr algn="r"/>
            <a:endParaRPr lang="en-US" sz="4800">
              <a:solidFill>
                <a:srgbClr val="FFFFFF"/>
              </a:solidFill>
            </a:endParaRPr>
          </a:p>
        </p:txBody>
      </p:sp>
      <p:pic>
        <p:nvPicPr>
          <p:cNvPr id="4" name="Content Placeholder 3">
            <a:extLst>
              <a:ext uri="{FF2B5EF4-FFF2-40B4-BE49-F238E27FC236}">
                <a16:creationId xmlns:a16="http://schemas.microsoft.com/office/drawing/2014/main" id="{D33D1A1D-4CEB-4A94-8DB8-60CFE9CB5D0B}"/>
              </a:ext>
            </a:extLst>
          </p:cNvPr>
          <p:cNvPicPr>
            <a:picLocks noGrp="1" noChangeAspect="1"/>
          </p:cNvPicPr>
          <p:nvPr>
            <p:ph idx="1"/>
          </p:nvPr>
        </p:nvPicPr>
        <p:blipFill rotWithShape="1">
          <a:blip r:embed="rId2"/>
          <a:srcRect r="4238" b="-2"/>
          <a:stretch/>
        </p:blipFill>
        <p:spPr>
          <a:xfrm>
            <a:off x="320040" y="320040"/>
            <a:ext cx="11548872" cy="4462272"/>
          </a:xfrm>
          <a:prstGeom prst="rect">
            <a:avLst/>
          </a:prstGeom>
        </p:spPr>
      </p:pic>
      <p:cxnSp>
        <p:nvCxnSpPr>
          <p:cNvPr id="11"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675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B111-1210-46C3-8B71-6D2E20C43E8C}"/>
              </a:ext>
            </a:extLst>
          </p:cNvPr>
          <p:cNvSpPr>
            <a:spLocks noGrp="1"/>
          </p:cNvSpPr>
          <p:nvPr>
            <p:ph type="title"/>
          </p:nvPr>
        </p:nvSpPr>
        <p:spPr>
          <a:xfrm>
            <a:off x="838200" y="365125"/>
            <a:ext cx="3622288" cy="6057977"/>
          </a:xfrm>
        </p:spPr>
        <p:txBody>
          <a:bodyPr>
            <a:normAutofit fontScale="90000"/>
          </a:bodyPr>
          <a:lstStyle/>
          <a:p>
            <a:r>
              <a:rPr lang="en-US" dirty="0"/>
              <a:t>The Mitochondria</a:t>
            </a:r>
            <a:br>
              <a:rPr lang="en-US" dirty="0"/>
            </a:br>
            <a:r>
              <a:rPr lang="en-US" dirty="0"/>
              <a:t>The Main Function of the Mitochondria is to Make Energy in the Form of ATP for the Cell</a:t>
            </a:r>
            <a:br>
              <a:rPr lang="en-US" dirty="0"/>
            </a:br>
            <a:endParaRPr lang="en-US" dirty="0"/>
          </a:p>
        </p:txBody>
      </p:sp>
      <p:pic>
        <p:nvPicPr>
          <p:cNvPr id="5" name="Content Placeholder 4" descr="A close up of a logo&#10;&#10;Description automatically generated">
            <a:extLst>
              <a:ext uri="{FF2B5EF4-FFF2-40B4-BE49-F238E27FC236}">
                <a16:creationId xmlns:a16="http://schemas.microsoft.com/office/drawing/2014/main" id="{EFEF171C-4B45-4A6F-A23A-ADF17B2294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365125"/>
            <a:ext cx="5755687" cy="6078614"/>
          </a:xfrm>
        </p:spPr>
      </p:pic>
    </p:spTree>
    <p:extLst>
      <p:ext uri="{BB962C8B-B14F-4D97-AF65-F5344CB8AC3E}">
        <p14:creationId xmlns:p14="http://schemas.microsoft.com/office/powerpoint/2010/main" val="1569800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1AB111-1210-46C3-8B71-6D2E20C43E8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000" kern="1200" dirty="0">
                <a:solidFill>
                  <a:srgbClr val="FFFFFF"/>
                </a:solidFill>
                <a:latin typeface="+mj-lt"/>
                <a:ea typeface="+mj-ea"/>
                <a:cs typeface="+mj-cs"/>
              </a:rPr>
              <a:t>The mitochondrion is the "power house" or "engine" of the cell.</a:t>
            </a:r>
            <a:br>
              <a:rPr lang="en-US" sz="3000" kern="1200" dirty="0">
                <a:solidFill>
                  <a:srgbClr val="FFFFFF"/>
                </a:solidFill>
                <a:latin typeface="+mj-lt"/>
                <a:ea typeface="+mj-ea"/>
                <a:cs typeface="+mj-cs"/>
              </a:rPr>
            </a:br>
            <a:br>
              <a:rPr lang="en-US" sz="3000" kern="1200" dirty="0">
                <a:solidFill>
                  <a:srgbClr val="FFFFFF"/>
                </a:solidFill>
                <a:latin typeface="+mj-lt"/>
                <a:ea typeface="+mj-ea"/>
                <a:cs typeface="+mj-cs"/>
              </a:rPr>
            </a:br>
            <a:r>
              <a:rPr lang="en-US" sz="3000" kern="1200" dirty="0">
                <a:solidFill>
                  <a:srgbClr val="FFFFFF"/>
                </a:solidFill>
                <a:latin typeface="+mj-lt"/>
                <a:ea typeface="+mj-ea"/>
                <a:cs typeface="+mj-cs"/>
              </a:rPr>
              <a:t> Our mitochondria makes energy in the form of ATP (adenosine triphosphate) that our cells can use. </a:t>
            </a:r>
          </a:p>
        </p:txBody>
      </p:sp>
      <p:pic>
        <p:nvPicPr>
          <p:cNvPr id="5" name="Content Placeholder 4" descr="A close up of a logo&#10;&#10;Description automatically generated">
            <a:extLst>
              <a:ext uri="{FF2B5EF4-FFF2-40B4-BE49-F238E27FC236}">
                <a16:creationId xmlns:a16="http://schemas.microsoft.com/office/drawing/2014/main" id="{EFEF171C-4B45-4A6F-A23A-ADF17B2294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6405" y="492573"/>
            <a:ext cx="5568378" cy="5880796"/>
          </a:xfrm>
          <a:prstGeom prst="rect">
            <a:avLst/>
          </a:prstGeom>
        </p:spPr>
      </p:pic>
    </p:spTree>
    <p:extLst>
      <p:ext uri="{BB962C8B-B14F-4D97-AF65-F5344CB8AC3E}">
        <p14:creationId xmlns:p14="http://schemas.microsoft.com/office/powerpoint/2010/main" val="3813537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1324C8-F52D-436C-9FB4-5D3C189BB45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200" b="1" i="1" u="sng" dirty="0"/>
              <a:t>The Peroxisome-</a:t>
            </a:r>
            <a:br>
              <a:rPr lang="en-US" sz="2200" dirty="0"/>
            </a:br>
            <a:r>
              <a:rPr lang="en-US" sz="2200" dirty="0"/>
              <a:t>The Main Function of the Peroxisome is to Detoxify the Cell</a:t>
            </a:r>
            <a:br>
              <a:rPr lang="en-US" sz="2200" dirty="0"/>
            </a:br>
            <a:endParaRPr lang="en-US" sz="2200" dirty="0"/>
          </a:p>
        </p:txBody>
      </p:sp>
      <p:sp>
        <p:nvSpPr>
          <p:cNvPr id="3" name="Content Placeholder 2">
            <a:extLst>
              <a:ext uri="{FF2B5EF4-FFF2-40B4-BE49-F238E27FC236}">
                <a16:creationId xmlns:a16="http://schemas.microsoft.com/office/drawing/2014/main" id="{820C94A5-180D-47A8-8DE8-A16881E2996F}"/>
              </a:ext>
            </a:extLst>
          </p:cNvPr>
          <p:cNvSpPr>
            <a:spLocks noGrp="1"/>
          </p:cNvSpPr>
          <p:nvPr>
            <p:ph idx="1"/>
          </p:nvPr>
        </p:nvSpPr>
        <p:spPr>
          <a:xfrm>
            <a:off x="643468" y="2638043"/>
            <a:ext cx="3363974" cy="3415623"/>
          </a:xfrm>
        </p:spPr>
        <p:txBody>
          <a:bodyPr>
            <a:normAutofit/>
          </a:bodyPr>
          <a:lstStyle/>
          <a:p>
            <a:r>
              <a:rPr lang="en-US" sz="2000"/>
              <a:t>The peroxisome is a small round cytoplasmic organelle that functions to detoxify the cell. </a:t>
            </a:r>
          </a:p>
          <a:p>
            <a:r>
              <a:rPr lang="en-US" sz="2000"/>
              <a:t>The peroxisome houses oxidase enzymes inside of membranous sacs. </a:t>
            </a:r>
          </a:p>
          <a:p>
            <a:r>
              <a:rPr lang="en-US" sz="2000"/>
              <a:t>These enzymes act to catalyze the breakdown of harmful substances to the cell.</a:t>
            </a:r>
          </a:p>
        </p:txBody>
      </p:sp>
      <p:pic>
        <p:nvPicPr>
          <p:cNvPr id="32770" name="Picture 2" descr="Picture">
            <a:extLst>
              <a:ext uri="{FF2B5EF4-FFF2-40B4-BE49-F238E27FC236}">
                <a16:creationId xmlns:a16="http://schemas.microsoft.com/office/drawing/2014/main" id="{9038D3BF-18A9-4F6B-9F63-CEDF635278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9" r="2422" b="-1"/>
          <a:stretch/>
        </p:blipFill>
        <p:spPr bwMode="auto">
          <a:xfrm>
            <a:off x="5774368" y="643467"/>
            <a:ext cx="529755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376821"/>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1324C8-F52D-436C-9FB4-5D3C189BB45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200" b="1" i="1" u="sng" dirty="0"/>
              <a:t>The Peroxisome-</a:t>
            </a:r>
            <a:br>
              <a:rPr lang="en-US" sz="2200" dirty="0"/>
            </a:br>
            <a:r>
              <a:rPr lang="en-US" sz="2200" dirty="0"/>
              <a:t>The Main Function of the Peroxisome is to Detoxify the Cell</a:t>
            </a:r>
            <a:br>
              <a:rPr lang="en-US" sz="2200" dirty="0"/>
            </a:br>
            <a:endParaRPr lang="en-US" sz="2200" dirty="0"/>
          </a:p>
        </p:txBody>
      </p:sp>
      <p:sp>
        <p:nvSpPr>
          <p:cNvPr id="3" name="Content Placeholder 2">
            <a:extLst>
              <a:ext uri="{FF2B5EF4-FFF2-40B4-BE49-F238E27FC236}">
                <a16:creationId xmlns:a16="http://schemas.microsoft.com/office/drawing/2014/main" id="{820C94A5-180D-47A8-8DE8-A16881E2996F}"/>
              </a:ext>
            </a:extLst>
          </p:cNvPr>
          <p:cNvSpPr>
            <a:spLocks noGrp="1"/>
          </p:cNvSpPr>
          <p:nvPr>
            <p:ph idx="1"/>
          </p:nvPr>
        </p:nvSpPr>
        <p:spPr>
          <a:xfrm>
            <a:off x="643468" y="2638043"/>
            <a:ext cx="3363974" cy="3415623"/>
          </a:xfrm>
        </p:spPr>
        <p:txBody>
          <a:bodyPr>
            <a:normAutofit fontScale="70000" lnSpcReduction="20000"/>
          </a:bodyPr>
          <a:lstStyle/>
          <a:p>
            <a:r>
              <a:rPr lang="en-US" dirty="0"/>
              <a:t>Free radicals are specific forms of molecules that contain an electron which can be easily removed from it and can cause unwanted reactions to occur within the cell. </a:t>
            </a:r>
          </a:p>
          <a:p>
            <a:r>
              <a:rPr lang="en-US" dirty="0"/>
              <a:t>The most important enzyme for the peroxisome is catalase, which is used to break down the free radical,  hydrogen peroxide. This is why  they are called "peroxisomes".</a:t>
            </a:r>
            <a:endParaRPr lang="en-US" sz="2000" dirty="0"/>
          </a:p>
        </p:txBody>
      </p:sp>
      <p:pic>
        <p:nvPicPr>
          <p:cNvPr id="32770" name="Picture 2" descr="Picture">
            <a:extLst>
              <a:ext uri="{FF2B5EF4-FFF2-40B4-BE49-F238E27FC236}">
                <a16:creationId xmlns:a16="http://schemas.microsoft.com/office/drawing/2014/main" id="{9038D3BF-18A9-4F6B-9F63-CEDF635278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9" r="2422" b="-1"/>
          <a:stretch/>
        </p:blipFill>
        <p:spPr bwMode="auto">
          <a:xfrm>
            <a:off x="5774368" y="643467"/>
            <a:ext cx="529755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213870"/>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15829C-EB35-4EAB-82CC-12BDF48D8D4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600" b="1" i="1" u="sng"/>
              <a:t>Cytoskeleton</a:t>
            </a:r>
            <a:r>
              <a:rPr lang="en-US" sz="2600"/>
              <a:t>- Centrosomes, Centrioles, and Microtubules</a:t>
            </a:r>
          </a:p>
        </p:txBody>
      </p:sp>
      <p:sp>
        <p:nvSpPr>
          <p:cNvPr id="3" name="Content Placeholder 2">
            <a:extLst>
              <a:ext uri="{FF2B5EF4-FFF2-40B4-BE49-F238E27FC236}">
                <a16:creationId xmlns:a16="http://schemas.microsoft.com/office/drawing/2014/main" id="{74392800-1396-4519-B663-7BB011406BA9}"/>
              </a:ext>
            </a:extLst>
          </p:cNvPr>
          <p:cNvSpPr>
            <a:spLocks noGrp="1"/>
          </p:cNvSpPr>
          <p:nvPr>
            <p:ph idx="1"/>
          </p:nvPr>
        </p:nvSpPr>
        <p:spPr>
          <a:xfrm>
            <a:off x="643468" y="2638043"/>
            <a:ext cx="3363974" cy="3415623"/>
          </a:xfrm>
        </p:spPr>
        <p:txBody>
          <a:bodyPr>
            <a:normAutofit/>
          </a:bodyPr>
          <a:lstStyle/>
          <a:p>
            <a:r>
              <a:rPr lang="en-US" sz="1400"/>
              <a:t>The cytoskeleton of the cell provides structure to the cell, in a similar way that our own skeleton gives us shape!</a:t>
            </a:r>
          </a:p>
          <a:p>
            <a:r>
              <a:rPr lang="en-US" sz="1400"/>
              <a:t> In addition to structure, the cytoskeleton acts as a scaffolding within the cell that can be used to anchor certain organelles in place or as a roadway for molecules to travel on. </a:t>
            </a:r>
          </a:p>
          <a:p>
            <a:r>
              <a:rPr lang="en-US" sz="1400"/>
              <a:t>Another main function of the centrosome and microtubules is seen during the cell cycle and mitosis (cell division). </a:t>
            </a:r>
          </a:p>
          <a:p>
            <a:endParaRPr lang="en-US" sz="1400"/>
          </a:p>
        </p:txBody>
      </p:sp>
      <p:pic>
        <p:nvPicPr>
          <p:cNvPr id="5" name="Picture 4">
            <a:extLst>
              <a:ext uri="{FF2B5EF4-FFF2-40B4-BE49-F238E27FC236}">
                <a16:creationId xmlns:a16="http://schemas.microsoft.com/office/drawing/2014/main" id="{D4189035-37D7-476A-9E70-B482230ED58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363947"/>
            <a:ext cx="6250769" cy="3969238"/>
          </a:xfrm>
          <a:prstGeom prst="rect">
            <a:avLst/>
          </a:prstGeom>
        </p:spPr>
      </p:pic>
    </p:spTree>
    <p:extLst>
      <p:ext uri="{BB962C8B-B14F-4D97-AF65-F5344CB8AC3E}">
        <p14:creationId xmlns:p14="http://schemas.microsoft.com/office/powerpoint/2010/main" val="2203404100"/>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63AD-1E87-4823-BF37-8A3574A740AF}"/>
              </a:ext>
            </a:extLst>
          </p:cNvPr>
          <p:cNvSpPr>
            <a:spLocks noGrp="1"/>
          </p:cNvSpPr>
          <p:nvPr>
            <p:ph type="title"/>
          </p:nvPr>
        </p:nvSpPr>
        <p:spPr>
          <a:xfrm>
            <a:off x="4965430" y="629268"/>
            <a:ext cx="6586491" cy="1286160"/>
          </a:xfrm>
        </p:spPr>
        <p:txBody>
          <a:bodyPr anchor="b">
            <a:normAutofit/>
          </a:bodyPr>
          <a:lstStyle/>
          <a:p>
            <a:r>
              <a:rPr lang="en-US" dirty="0"/>
              <a:t>centrosome</a:t>
            </a:r>
          </a:p>
        </p:txBody>
      </p:sp>
      <p:sp>
        <p:nvSpPr>
          <p:cNvPr id="3" name="Content Placeholder 2">
            <a:extLst>
              <a:ext uri="{FF2B5EF4-FFF2-40B4-BE49-F238E27FC236}">
                <a16:creationId xmlns:a16="http://schemas.microsoft.com/office/drawing/2014/main" id="{A03BFAB8-DC9C-494B-BA4A-84D0BC6F158E}"/>
              </a:ext>
            </a:extLst>
          </p:cNvPr>
          <p:cNvSpPr>
            <a:spLocks noGrp="1"/>
          </p:cNvSpPr>
          <p:nvPr>
            <p:ph idx="1"/>
          </p:nvPr>
        </p:nvSpPr>
        <p:spPr>
          <a:xfrm>
            <a:off x="4965431" y="2438400"/>
            <a:ext cx="6586489" cy="3785419"/>
          </a:xfrm>
        </p:spPr>
        <p:txBody>
          <a:bodyPr>
            <a:normAutofit/>
          </a:bodyPr>
          <a:lstStyle/>
          <a:p>
            <a:r>
              <a:rPr lang="en-US" sz="2000"/>
              <a:t>The entire structure in the illustration above is the </a:t>
            </a:r>
            <a:r>
              <a:rPr lang="en-US" sz="2000" b="1"/>
              <a:t>centrosome</a:t>
            </a:r>
            <a:r>
              <a:rPr lang="en-US" sz="2000"/>
              <a:t>. </a:t>
            </a:r>
          </a:p>
          <a:p>
            <a:r>
              <a:rPr lang="en-US" sz="2000"/>
              <a:t>The centrosome is made up of two </a:t>
            </a:r>
            <a:r>
              <a:rPr lang="en-US" sz="2000" b="1"/>
              <a:t>centrioles </a:t>
            </a:r>
            <a:r>
              <a:rPr lang="en-US" sz="2000"/>
              <a:t>and several associated proteins. Each centriole of the centrosome is made up of nine "triplet </a:t>
            </a:r>
            <a:r>
              <a:rPr lang="en-US" sz="2000" b="1"/>
              <a:t>microtubules</a:t>
            </a:r>
            <a:r>
              <a:rPr lang="en-US" sz="2000"/>
              <a:t>". which radiate outward. </a:t>
            </a:r>
          </a:p>
          <a:p>
            <a:r>
              <a:rPr lang="en-US" sz="2000"/>
              <a:t>This configuration gives the centrosome the "cartwheel structure" that is clearly recognizable. </a:t>
            </a:r>
          </a:p>
        </p:txBody>
      </p:sp>
      <p:pic>
        <p:nvPicPr>
          <p:cNvPr id="33794" name="Picture 2" descr="Picture">
            <a:extLst>
              <a:ext uri="{FF2B5EF4-FFF2-40B4-BE49-F238E27FC236}">
                <a16:creationId xmlns:a16="http://schemas.microsoft.com/office/drawing/2014/main" id="{A88223BC-1D67-42BB-8740-719F24217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17" r="21864"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F5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472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63AD-1E87-4823-BF37-8A3574A740AF}"/>
              </a:ext>
            </a:extLst>
          </p:cNvPr>
          <p:cNvSpPr>
            <a:spLocks noGrp="1"/>
          </p:cNvSpPr>
          <p:nvPr>
            <p:ph type="title"/>
          </p:nvPr>
        </p:nvSpPr>
        <p:spPr>
          <a:xfrm>
            <a:off x="4965430" y="629268"/>
            <a:ext cx="6586491" cy="1286160"/>
          </a:xfrm>
        </p:spPr>
        <p:txBody>
          <a:bodyPr anchor="b">
            <a:normAutofit/>
          </a:bodyPr>
          <a:lstStyle/>
          <a:p>
            <a:r>
              <a:rPr lang="en-US" dirty="0"/>
              <a:t>centrosome</a:t>
            </a:r>
          </a:p>
        </p:txBody>
      </p:sp>
      <p:sp>
        <p:nvSpPr>
          <p:cNvPr id="3" name="Content Placeholder 2">
            <a:extLst>
              <a:ext uri="{FF2B5EF4-FFF2-40B4-BE49-F238E27FC236}">
                <a16:creationId xmlns:a16="http://schemas.microsoft.com/office/drawing/2014/main" id="{A03BFAB8-DC9C-494B-BA4A-84D0BC6F158E}"/>
              </a:ext>
            </a:extLst>
          </p:cNvPr>
          <p:cNvSpPr>
            <a:spLocks noGrp="1"/>
          </p:cNvSpPr>
          <p:nvPr>
            <p:ph idx="1"/>
          </p:nvPr>
        </p:nvSpPr>
        <p:spPr>
          <a:xfrm>
            <a:off x="4965431" y="2438400"/>
            <a:ext cx="6586489" cy="3785419"/>
          </a:xfrm>
        </p:spPr>
        <p:txBody>
          <a:bodyPr>
            <a:normAutofit fontScale="92500"/>
          </a:bodyPr>
          <a:lstStyle/>
          <a:p>
            <a:r>
              <a:rPr lang="en-US" dirty="0"/>
              <a:t>The centrosome organizes microtubules into a functional unit.  It has a vital role in mitosis (cell division) in which the centrosomes act to form the mitotic spindle with microtubules. </a:t>
            </a:r>
          </a:p>
          <a:p>
            <a:r>
              <a:rPr lang="en-US" dirty="0"/>
              <a:t>This spindle apparatus then connects to chromosomes, lines them up at the metaphase plate during  metaphase, and then acts to pull sister chromatids to opposite sides of the cell during anaphase.</a:t>
            </a:r>
            <a:br>
              <a:rPr lang="en-US" dirty="0"/>
            </a:br>
            <a:endParaRPr lang="en-US" dirty="0"/>
          </a:p>
        </p:txBody>
      </p:sp>
      <p:pic>
        <p:nvPicPr>
          <p:cNvPr id="4" name="Picture 3">
            <a:extLst>
              <a:ext uri="{FF2B5EF4-FFF2-40B4-BE49-F238E27FC236}">
                <a16:creationId xmlns:a16="http://schemas.microsoft.com/office/drawing/2014/main" id="{814935F1-B908-400A-B580-F22F796319EE}"/>
              </a:ext>
            </a:extLst>
          </p:cNvPr>
          <p:cNvPicPr>
            <a:picLocks noChangeAspect="1"/>
          </p:cNvPicPr>
          <p:nvPr/>
        </p:nvPicPr>
        <p:blipFill rotWithShape="1">
          <a:blip r:embed="rId2"/>
          <a:srcRect r="-2" b="808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8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6098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E63AD-1E87-4823-BF37-8A3574A740AF}"/>
              </a:ext>
            </a:extLst>
          </p:cNvPr>
          <p:cNvSpPr>
            <a:spLocks noGrp="1"/>
          </p:cNvSpPr>
          <p:nvPr>
            <p:ph type="title"/>
          </p:nvPr>
        </p:nvSpPr>
        <p:spPr>
          <a:xfrm>
            <a:off x="151550" y="71708"/>
            <a:ext cx="6586491" cy="1286160"/>
          </a:xfrm>
        </p:spPr>
        <p:txBody>
          <a:bodyPr anchor="b">
            <a:normAutofit/>
          </a:bodyPr>
          <a:lstStyle/>
          <a:p>
            <a:r>
              <a:rPr lang="en-US" dirty="0"/>
              <a:t>centrosome</a:t>
            </a:r>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88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55554B4-650C-4BB7-8E2C-FAA01FF4D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84" y="2750557"/>
            <a:ext cx="6090425" cy="3623803"/>
          </a:xfrm>
          <a:prstGeom prst="rect">
            <a:avLst/>
          </a:prstGeom>
        </p:spPr>
      </p:pic>
      <p:sp>
        <p:nvSpPr>
          <p:cNvPr id="3" name="Content Placeholder 2">
            <a:extLst>
              <a:ext uri="{FF2B5EF4-FFF2-40B4-BE49-F238E27FC236}">
                <a16:creationId xmlns:a16="http://schemas.microsoft.com/office/drawing/2014/main" id="{A03BFAB8-DC9C-494B-BA4A-84D0BC6F158E}"/>
              </a:ext>
            </a:extLst>
          </p:cNvPr>
          <p:cNvSpPr>
            <a:spLocks noGrp="1"/>
          </p:cNvSpPr>
          <p:nvPr>
            <p:ph idx="1"/>
          </p:nvPr>
        </p:nvSpPr>
        <p:spPr>
          <a:xfrm>
            <a:off x="7449015" y="624470"/>
            <a:ext cx="4102905" cy="5599350"/>
          </a:xfrm>
          <a:solidFill>
            <a:schemeClr val="bg1"/>
          </a:solidFill>
        </p:spPr>
        <p:txBody>
          <a:bodyPr>
            <a:normAutofit fontScale="92500" lnSpcReduction="10000"/>
          </a:bodyPr>
          <a:lstStyle/>
          <a:p>
            <a:r>
              <a:rPr lang="en-US" sz="3600" dirty="0"/>
              <a:t>The centrosomes are also involved in cytokinesis which is the final step in mitosis. </a:t>
            </a:r>
          </a:p>
          <a:p>
            <a:r>
              <a:rPr lang="en-US" sz="3600" dirty="0"/>
              <a:t>The microtubules will function to pinch off the last remaining point of contact between the </a:t>
            </a:r>
            <a:r>
              <a:rPr lang="en-US" sz="3600" i="1" dirty="0"/>
              <a:t>soon-to-be </a:t>
            </a:r>
            <a:r>
              <a:rPr lang="en-US" sz="3600" dirty="0"/>
              <a:t>daughter cells.  </a:t>
            </a:r>
            <a:br>
              <a:rPr lang="en-US" sz="3600" dirty="0"/>
            </a:br>
            <a:endParaRPr lang="en-US" sz="3600" dirty="0"/>
          </a:p>
        </p:txBody>
      </p:sp>
    </p:spTree>
    <p:extLst>
      <p:ext uri="{BB962C8B-B14F-4D97-AF65-F5344CB8AC3E}">
        <p14:creationId xmlns:p14="http://schemas.microsoft.com/office/powerpoint/2010/main" val="218008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299833-2EE0-452B-BACB-A234E5AE01F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 cytoskeleton has at least five important functions.</a:t>
            </a:r>
          </a:p>
        </p:txBody>
      </p:sp>
      <p:sp>
        <p:nvSpPr>
          <p:cNvPr id="3" name="Content Placeholder 2">
            <a:extLst>
              <a:ext uri="{FF2B5EF4-FFF2-40B4-BE49-F238E27FC236}">
                <a16:creationId xmlns:a16="http://schemas.microsoft.com/office/drawing/2014/main" id="{70A002C6-50BE-41DA-9572-0C80894C5F70}"/>
              </a:ext>
            </a:extLst>
          </p:cNvPr>
          <p:cNvSpPr>
            <a:spLocks noGrp="1"/>
          </p:cNvSpPr>
          <p:nvPr>
            <p:ph idx="1"/>
          </p:nvPr>
        </p:nvSpPr>
        <p:spPr>
          <a:xfrm>
            <a:off x="643468" y="2638043"/>
            <a:ext cx="3363974" cy="3415623"/>
          </a:xfrm>
        </p:spPr>
        <p:txBody>
          <a:bodyPr>
            <a:normAutofit/>
          </a:bodyPr>
          <a:lstStyle/>
          <a:p>
            <a:r>
              <a:rPr lang="en-US" sz="2000"/>
              <a:t>1. </a:t>
            </a:r>
            <a:r>
              <a:rPr lang="en-US" sz="2000" b="1"/>
              <a:t>Cell shape. </a:t>
            </a:r>
          </a:p>
          <a:p>
            <a:r>
              <a:rPr lang="en-US" sz="2000"/>
              <a:t>The protein scaffolding of the cytoskeleton provides mechanical strength to the cell and in some cells plays an important role in determining the shape of the cell. </a:t>
            </a:r>
          </a:p>
        </p:txBody>
      </p:sp>
      <p:pic>
        <p:nvPicPr>
          <p:cNvPr id="5" name="Picture 4" descr="A picture containing light, green, star, traffic&#10;&#10;Description automatically generated">
            <a:extLst>
              <a:ext uri="{FF2B5EF4-FFF2-40B4-BE49-F238E27FC236}">
                <a16:creationId xmlns:a16="http://schemas.microsoft.com/office/drawing/2014/main" id="{B8C5F30A-42CE-4339-8873-23B96507403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004528"/>
            <a:ext cx="6250769" cy="4688077"/>
          </a:xfrm>
          <a:prstGeom prst="rect">
            <a:avLst/>
          </a:prstGeom>
        </p:spPr>
      </p:pic>
      <p:sp>
        <p:nvSpPr>
          <p:cNvPr id="6" name="TextBox 5">
            <a:extLst>
              <a:ext uri="{FF2B5EF4-FFF2-40B4-BE49-F238E27FC236}">
                <a16:creationId xmlns:a16="http://schemas.microsoft.com/office/drawing/2014/main" id="{AFD7FEBC-43E5-44F1-8795-0638F8D99AAF}"/>
              </a:ext>
            </a:extLst>
          </p:cNvPr>
          <p:cNvSpPr txBox="1"/>
          <p:nvPr/>
        </p:nvSpPr>
        <p:spPr>
          <a:xfrm>
            <a:off x="9108441" y="549255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glyn_nelson/1473310582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077188192"/>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9833-2EE0-452B-BACB-A234E5AE01F2}"/>
              </a:ext>
            </a:extLst>
          </p:cNvPr>
          <p:cNvSpPr>
            <a:spLocks noGrp="1"/>
          </p:cNvSpPr>
          <p:nvPr>
            <p:ph type="title"/>
          </p:nvPr>
        </p:nvSpPr>
        <p:spPr>
          <a:xfrm>
            <a:off x="4965430" y="629268"/>
            <a:ext cx="6586491" cy="1286160"/>
          </a:xfrm>
        </p:spPr>
        <p:txBody>
          <a:bodyPr anchor="b">
            <a:normAutofit/>
          </a:bodyPr>
          <a:lstStyle/>
          <a:p>
            <a:r>
              <a:rPr lang="en-US" sz="4100"/>
              <a:t>The cytoskeleton has at least five important functions.</a:t>
            </a:r>
          </a:p>
        </p:txBody>
      </p:sp>
      <p:sp>
        <p:nvSpPr>
          <p:cNvPr id="3" name="Content Placeholder 2">
            <a:extLst>
              <a:ext uri="{FF2B5EF4-FFF2-40B4-BE49-F238E27FC236}">
                <a16:creationId xmlns:a16="http://schemas.microsoft.com/office/drawing/2014/main" id="{70A002C6-50BE-41DA-9572-0C80894C5F70}"/>
              </a:ext>
            </a:extLst>
          </p:cNvPr>
          <p:cNvSpPr>
            <a:spLocks noGrp="1"/>
          </p:cNvSpPr>
          <p:nvPr>
            <p:ph idx="1"/>
          </p:nvPr>
        </p:nvSpPr>
        <p:spPr>
          <a:xfrm>
            <a:off x="4965431" y="2438400"/>
            <a:ext cx="6586489" cy="3785419"/>
          </a:xfrm>
        </p:spPr>
        <p:txBody>
          <a:bodyPr>
            <a:normAutofit/>
          </a:bodyPr>
          <a:lstStyle/>
          <a:p>
            <a:r>
              <a:rPr lang="en-US" sz="2000"/>
              <a:t>2. </a:t>
            </a:r>
            <a:r>
              <a:rPr lang="en-US" sz="2000" b="1"/>
              <a:t>Internal organization.</a:t>
            </a:r>
          </a:p>
          <a:p>
            <a:r>
              <a:rPr lang="en-US" sz="2000" b="1"/>
              <a:t> </a:t>
            </a:r>
            <a:r>
              <a:rPr lang="en-US" sz="2000"/>
              <a:t>Cytoskeletal fibers stabilize the positions of organelles. </a:t>
            </a:r>
          </a:p>
          <a:p>
            <a:r>
              <a:rPr lang="en-US" sz="2000"/>
              <a:t>The interior arrangement and composition of a cell are dynamic, changing from minute to minute in response to the needs of the cell, just as the inside of the walled city is always in motion. </a:t>
            </a:r>
          </a:p>
          <a:p>
            <a:pPr marL="0" indent="0">
              <a:buNone/>
            </a:pPr>
            <a:endParaRPr lang="en-US" sz="2000"/>
          </a:p>
        </p:txBody>
      </p:sp>
      <p:pic>
        <p:nvPicPr>
          <p:cNvPr id="35842" name="Picture 2" descr="Image result for cytoskeleton gif&quot;">
            <a:extLst>
              <a:ext uri="{FF2B5EF4-FFF2-40B4-BE49-F238E27FC236}">
                <a16:creationId xmlns:a16="http://schemas.microsoft.com/office/drawing/2014/main" id="{54708887-7837-4D60-9C25-55A7605E5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00" r="1910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28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318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8D3B-4CEE-4C90-B109-2522CB92423D}"/>
              </a:ext>
            </a:extLst>
          </p:cNvPr>
          <p:cNvSpPr>
            <a:spLocks noGrp="1"/>
          </p:cNvSpPr>
          <p:nvPr>
            <p:ph type="title"/>
          </p:nvPr>
        </p:nvSpPr>
        <p:spPr>
          <a:xfrm>
            <a:off x="804673" y="1445494"/>
            <a:ext cx="3616856" cy="4376572"/>
          </a:xfrm>
        </p:spPr>
        <p:txBody>
          <a:bodyPr anchor="ctr">
            <a:normAutofit/>
          </a:bodyPr>
          <a:lstStyle/>
          <a:p>
            <a:r>
              <a:rPr lang="en-US" sz="4800"/>
              <a:t>The general functions of the cell membrane include:</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3F09C3-4656-4592-AB7D-5DE44775BD57}"/>
              </a:ext>
            </a:extLst>
          </p:cNvPr>
          <p:cNvSpPr>
            <a:spLocks noGrp="1"/>
          </p:cNvSpPr>
          <p:nvPr>
            <p:ph idx="1"/>
          </p:nvPr>
        </p:nvSpPr>
        <p:spPr>
          <a:xfrm>
            <a:off x="6096000" y="1399032"/>
            <a:ext cx="5501834" cy="4471416"/>
          </a:xfrm>
        </p:spPr>
        <p:txBody>
          <a:bodyPr anchor="ctr">
            <a:normAutofit/>
          </a:bodyPr>
          <a:lstStyle/>
          <a:p>
            <a:r>
              <a:rPr lang="en-US" sz="2200"/>
              <a:t>1. </a:t>
            </a:r>
            <a:r>
              <a:rPr lang="en-US" sz="2200" b="1"/>
              <a:t>Physical isolation. </a:t>
            </a:r>
          </a:p>
          <a:p>
            <a:pPr lvl="1"/>
            <a:r>
              <a:rPr lang="en-US" sz="2200"/>
              <a:t>The cell membrane is a physical barrier that separates intracellular fluid inside the cell from the surrounding extracellular fluid.</a:t>
            </a:r>
          </a:p>
        </p:txBody>
      </p:sp>
    </p:spTree>
    <p:extLst>
      <p:ext uri="{BB962C8B-B14F-4D97-AF65-F5344CB8AC3E}">
        <p14:creationId xmlns:p14="http://schemas.microsoft.com/office/powerpoint/2010/main" val="2672387633"/>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33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299833-2EE0-452B-BACB-A234E5AE01F2}"/>
              </a:ext>
            </a:extLst>
          </p:cNvPr>
          <p:cNvSpPr>
            <a:spLocks noGrp="1"/>
          </p:cNvSpPr>
          <p:nvPr>
            <p:ph type="title"/>
          </p:nvPr>
        </p:nvSpPr>
        <p:spPr>
          <a:xfrm>
            <a:off x="524256" y="4767072"/>
            <a:ext cx="6594189" cy="1625210"/>
          </a:xfrm>
        </p:spPr>
        <p:txBody>
          <a:bodyPr>
            <a:normAutofit/>
          </a:bodyPr>
          <a:lstStyle/>
          <a:p>
            <a:pPr algn="r"/>
            <a:r>
              <a:rPr lang="en-US" sz="4100">
                <a:solidFill>
                  <a:srgbClr val="FFFFFF"/>
                </a:solidFill>
              </a:rPr>
              <a:t>The cytoskeleton has at least five important functions.</a:t>
            </a:r>
          </a:p>
        </p:txBody>
      </p:sp>
      <p:pic>
        <p:nvPicPr>
          <p:cNvPr id="5" name="Picture 4" descr="A close up of a map&#10;&#10;Description automatically generated">
            <a:extLst>
              <a:ext uri="{FF2B5EF4-FFF2-40B4-BE49-F238E27FC236}">
                <a16:creationId xmlns:a16="http://schemas.microsoft.com/office/drawing/2014/main" id="{5F8FFEA5-75C9-4F14-BDBD-062DF59DD9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3470"/>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0A002C6-50BE-41DA-9572-0C80894C5F70}"/>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3. </a:t>
            </a:r>
            <a:r>
              <a:rPr lang="en-US" sz="2000" b="1">
                <a:solidFill>
                  <a:srgbClr val="FFFFFF"/>
                </a:solidFill>
              </a:rPr>
              <a:t>Intracellular transport. </a:t>
            </a:r>
          </a:p>
          <a:p>
            <a:r>
              <a:rPr lang="en-US" sz="2000">
                <a:solidFill>
                  <a:srgbClr val="FFFFFF"/>
                </a:solidFill>
              </a:rPr>
              <a:t>The cytoskeleton helps transport materials into the cell and within the cytoplasm by serving as an intracellular “railroad track” for moving organelles. </a:t>
            </a:r>
          </a:p>
          <a:p>
            <a:pPr lvl="1"/>
            <a:r>
              <a:rPr lang="en-US" sz="2000">
                <a:solidFill>
                  <a:srgbClr val="FFFFFF"/>
                </a:solidFill>
              </a:rPr>
              <a:t>This function is particularly important in cells of the nervous system, where material must be transported over intracellular distances as long as a meter.</a:t>
            </a:r>
          </a:p>
          <a:p>
            <a:endParaRPr lang="en-US" sz="2000">
              <a:solidFill>
                <a:srgbClr val="FFFFFF"/>
              </a:solidFill>
            </a:endParaRPr>
          </a:p>
        </p:txBody>
      </p:sp>
    </p:spTree>
    <p:extLst>
      <p:ext uri="{BB962C8B-B14F-4D97-AF65-F5344CB8AC3E}">
        <p14:creationId xmlns:p14="http://schemas.microsoft.com/office/powerpoint/2010/main" val="2717105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299833-2EE0-452B-BACB-A234E5AE01F2}"/>
              </a:ext>
            </a:extLst>
          </p:cNvPr>
          <p:cNvSpPr>
            <a:spLocks noGrp="1"/>
          </p:cNvSpPr>
          <p:nvPr>
            <p:ph type="title"/>
          </p:nvPr>
        </p:nvSpPr>
        <p:spPr>
          <a:xfrm>
            <a:off x="863029" y="1012004"/>
            <a:ext cx="3416158" cy="4795408"/>
          </a:xfrm>
        </p:spPr>
        <p:txBody>
          <a:bodyPr>
            <a:normAutofit/>
          </a:bodyPr>
          <a:lstStyle/>
          <a:p>
            <a:r>
              <a:rPr lang="en-US">
                <a:solidFill>
                  <a:srgbClr val="FFFFFF"/>
                </a:solidFill>
              </a:rPr>
              <a:t>The cytoskeleton has at least five important functions.</a:t>
            </a:r>
          </a:p>
        </p:txBody>
      </p:sp>
      <p:graphicFrame>
        <p:nvGraphicFramePr>
          <p:cNvPr id="5" name="Content Placeholder 2">
            <a:extLst>
              <a:ext uri="{FF2B5EF4-FFF2-40B4-BE49-F238E27FC236}">
                <a16:creationId xmlns:a16="http://schemas.microsoft.com/office/drawing/2014/main" id="{1B9B88F5-54F4-4994-80BF-87D0F8FCEAAA}"/>
              </a:ext>
            </a:extLst>
          </p:cNvPr>
          <p:cNvGraphicFramePr>
            <a:graphicFrameLocks noGrp="1"/>
          </p:cNvGraphicFramePr>
          <p:nvPr>
            <p:ph idx="1"/>
            <p:extLst>
              <p:ext uri="{D42A27DB-BD31-4B8C-83A1-F6EECF244321}">
                <p14:modId xmlns:p14="http://schemas.microsoft.com/office/powerpoint/2010/main" val="19292746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11570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299833-2EE0-452B-BACB-A234E5AE01F2}"/>
              </a:ext>
            </a:extLst>
          </p:cNvPr>
          <p:cNvSpPr>
            <a:spLocks noGrp="1"/>
          </p:cNvSpPr>
          <p:nvPr>
            <p:ph type="title"/>
          </p:nvPr>
        </p:nvSpPr>
        <p:spPr>
          <a:xfrm>
            <a:off x="863029" y="1012004"/>
            <a:ext cx="3416158" cy="4795408"/>
          </a:xfrm>
        </p:spPr>
        <p:txBody>
          <a:bodyPr>
            <a:normAutofit/>
          </a:bodyPr>
          <a:lstStyle/>
          <a:p>
            <a:r>
              <a:rPr lang="en-US">
                <a:solidFill>
                  <a:srgbClr val="FFFFFF"/>
                </a:solidFill>
              </a:rPr>
              <a:t>The cytoskeleton has at least five important functions.</a:t>
            </a:r>
          </a:p>
        </p:txBody>
      </p:sp>
      <p:graphicFrame>
        <p:nvGraphicFramePr>
          <p:cNvPr id="5" name="Content Placeholder 2">
            <a:extLst>
              <a:ext uri="{FF2B5EF4-FFF2-40B4-BE49-F238E27FC236}">
                <a16:creationId xmlns:a16="http://schemas.microsoft.com/office/drawing/2014/main" id="{C8E74417-3E5B-4FB1-A3E5-77B638978CF6}"/>
              </a:ext>
            </a:extLst>
          </p:cNvPr>
          <p:cNvGraphicFramePr>
            <a:graphicFrameLocks noGrp="1"/>
          </p:cNvGraphicFramePr>
          <p:nvPr>
            <p:ph idx="1"/>
            <p:extLst>
              <p:ext uri="{D42A27DB-BD31-4B8C-83A1-F6EECF244321}">
                <p14:modId xmlns:p14="http://schemas.microsoft.com/office/powerpoint/2010/main" val="299847834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0588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A65DA3-D213-4127-9257-4C0F70171001}"/>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Protein Synthesis</a:t>
            </a:r>
          </a:p>
        </p:txBody>
      </p:sp>
      <p:pic>
        <p:nvPicPr>
          <p:cNvPr id="4" name="Picture 3">
            <a:extLst>
              <a:ext uri="{FF2B5EF4-FFF2-40B4-BE49-F238E27FC236}">
                <a16:creationId xmlns:a16="http://schemas.microsoft.com/office/drawing/2014/main" id="{06F681B8-6E73-4EC8-B48A-23E7B5F3F554}"/>
              </a:ext>
            </a:extLst>
          </p:cNvPr>
          <p:cNvPicPr>
            <a:picLocks noChangeAspect="1"/>
          </p:cNvPicPr>
          <p:nvPr/>
        </p:nvPicPr>
        <p:blipFill>
          <a:blip r:embed="rId2"/>
          <a:stretch>
            <a:fillRect/>
          </a:stretch>
        </p:blipFill>
        <p:spPr>
          <a:xfrm>
            <a:off x="6085627" y="492573"/>
            <a:ext cx="4689934" cy="5880796"/>
          </a:xfrm>
          <a:prstGeom prst="rect">
            <a:avLst/>
          </a:prstGeom>
        </p:spPr>
      </p:pic>
    </p:spTree>
    <p:extLst>
      <p:ext uri="{BB962C8B-B14F-4D97-AF65-F5344CB8AC3E}">
        <p14:creationId xmlns:p14="http://schemas.microsoft.com/office/powerpoint/2010/main" val="1042831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990D-9E51-4361-92DB-E626C460944C}"/>
              </a:ext>
            </a:extLst>
          </p:cNvPr>
          <p:cNvSpPr>
            <a:spLocks noGrp="1"/>
          </p:cNvSpPr>
          <p:nvPr>
            <p:ph type="title"/>
          </p:nvPr>
        </p:nvSpPr>
        <p:spPr/>
        <p:txBody>
          <a:bodyPr/>
          <a:lstStyle/>
          <a:p>
            <a:r>
              <a:rPr lang="en-US" dirty="0"/>
              <a:t>Tissues of the Body</a:t>
            </a:r>
            <a:br>
              <a:rPr lang="en-US" dirty="0"/>
            </a:br>
            <a:endParaRPr lang="en-US" dirty="0"/>
          </a:p>
        </p:txBody>
      </p:sp>
      <p:sp>
        <p:nvSpPr>
          <p:cNvPr id="3" name="Content Placeholder 2">
            <a:extLst>
              <a:ext uri="{FF2B5EF4-FFF2-40B4-BE49-F238E27FC236}">
                <a16:creationId xmlns:a16="http://schemas.microsoft.com/office/drawing/2014/main" id="{C9D221BA-FD8C-4F1D-BD9C-6D07875D876C}"/>
              </a:ext>
            </a:extLst>
          </p:cNvPr>
          <p:cNvSpPr>
            <a:spLocks noGrp="1"/>
          </p:cNvSpPr>
          <p:nvPr>
            <p:ph idx="1"/>
          </p:nvPr>
        </p:nvSpPr>
        <p:spPr>
          <a:xfrm>
            <a:off x="542440" y="1892533"/>
            <a:ext cx="9049467" cy="4351338"/>
          </a:xfrm>
        </p:spPr>
        <p:txBody>
          <a:bodyPr>
            <a:normAutofit/>
          </a:bodyPr>
          <a:lstStyle/>
          <a:p>
            <a:r>
              <a:rPr lang="en-US" dirty="0"/>
              <a:t>The study of tissue structure and function is known as </a:t>
            </a:r>
            <a:r>
              <a:rPr lang="en-US" b="1" dirty="0"/>
              <a:t>histology.</a:t>
            </a:r>
          </a:p>
          <a:p>
            <a:r>
              <a:rPr lang="en-US" b="1" dirty="0"/>
              <a:t>Extracellular matrix </a:t>
            </a:r>
            <a:r>
              <a:rPr lang="en-US" dirty="0"/>
              <a:t>(usually just called </a:t>
            </a:r>
            <a:r>
              <a:rPr lang="en-US" i="1" dirty="0"/>
              <a:t>matrix</a:t>
            </a:r>
            <a:r>
              <a:rPr lang="en-US" dirty="0"/>
              <a:t>) is extracellular material that is synthesized and secreted by the cells of a tissue. </a:t>
            </a:r>
          </a:p>
          <a:p>
            <a:r>
              <a:rPr lang="en-US" dirty="0"/>
              <a:t>The composition of extracellular matrix varies from tissue to tissue.</a:t>
            </a:r>
          </a:p>
          <a:p>
            <a:r>
              <a:rPr lang="en-US" dirty="0"/>
              <a:t>Matrix always has two basic components:</a:t>
            </a:r>
          </a:p>
          <a:p>
            <a:pPr lvl="1"/>
            <a:r>
              <a:rPr lang="en-US" dirty="0"/>
              <a:t>proteoglycans and insoluble protein fibers. </a:t>
            </a:r>
          </a:p>
        </p:txBody>
      </p:sp>
    </p:spTree>
    <p:extLst>
      <p:ext uri="{BB962C8B-B14F-4D97-AF65-F5344CB8AC3E}">
        <p14:creationId xmlns:p14="http://schemas.microsoft.com/office/powerpoint/2010/main" val="24600665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4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753578-0AE4-42FE-8BE0-00D1F5F17783}"/>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Cell Junctions Hold Cells Together to Form Tissues</a:t>
            </a:r>
            <a:endParaRPr lang="en-US">
              <a:solidFill>
                <a:srgbClr val="FFFFFF"/>
              </a:solidFill>
            </a:endParaRPr>
          </a:p>
        </p:txBody>
      </p:sp>
      <p:pic>
        <p:nvPicPr>
          <p:cNvPr id="5" name="Picture 4" descr="A close up of a map&#10;&#10;Description automatically generated">
            <a:extLst>
              <a:ext uri="{FF2B5EF4-FFF2-40B4-BE49-F238E27FC236}">
                <a16:creationId xmlns:a16="http://schemas.microsoft.com/office/drawing/2014/main" id="{293614E6-528F-48C5-8C59-5F46E064452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337"/>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D376AF-D660-454A-AFCE-F3CAA8CD4840}"/>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During growth and development, cells form </a:t>
            </a:r>
            <a:r>
              <a:rPr lang="en-US" sz="2000" i="1">
                <a:solidFill>
                  <a:srgbClr val="FFFFFF"/>
                </a:solidFill>
              </a:rPr>
              <a:t>cell</a:t>
            </a:r>
            <a:r>
              <a:rPr lang="en-US" sz="2000">
                <a:solidFill>
                  <a:srgbClr val="FFFFFF"/>
                </a:solidFill>
              </a:rPr>
              <a:t>-</a:t>
            </a:r>
            <a:r>
              <a:rPr lang="en-US" sz="2000" i="1">
                <a:solidFill>
                  <a:srgbClr val="FFFFFF"/>
                </a:solidFill>
              </a:rPr>
              <a:t>cell adhesions </a:t>
            </a:r>
            <a:r>
              <a:rPr lang="en-US" sz="2000">
                <a:solidFill>
                  <a:srgbClr val="FFFFFF"/>
                </a:solidFill>
              </a:rPr>
              <a:t>that may be transient or that may develop into more permanent </a:t>
            </a:r>
            <a:r>
              <a:rPr lang="en-US" sz="2000" b="1">
                <a:solidFill>
                  <a:srgbClr val="FFFFFF"/>
                </a:solidFill>
              </a:rPr>
              <a:t>cell junctions. </a:t>
            </a:r>
          </a:p>
          <a:p>
            <a:r>
              <a:rPr lang="en-US" sz="2000" b="1">
                <a:solidFill>
                  <a:srgbClr val="FFFFFF"/>
                </a:solidFill>
              </a:rPr>
              <a:t>Cell adhesion molecules (CAMs) </a:t>
            </a:r>
            <a:r>
              <a:rPr lang="en-US" sz="2000">
                <a:solidFill>
                  <a:srgbClr val="FFFFFF"/>
                </a:solidFill>
              </a:rPr>
              <a:t>are membrane-spanning  proteins responsible both for cell junctions and for transient cell adhesions.</a:t>
            </a:r>
          </a:p>
        </p:txBody>
      </p:sp>
    </p:spTree>
    <p:extLst>
      <p:ext uri="{BB962C8B-B14F-4D97-AF65-F5344CB8AC3E}">
        <p14:creationId xmlns:p14="http://schemas.microsoft.com/office/powerpoint/2010/main" val="17596002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5EE3-7909-4158-9DFD-15CEC2C93BEE}"/>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3 Categories of Cell Junctions</a:t>
            </a:r>
          </a:p>
        </p:txBody>
      </p:sp>
      <p:pic>
        <p:nvPicPr>
          <p:cNvPr id="7" name="Picture 6">
            <a:extLst>
              <a:ext uri="{FF2B5EF4-FFF2-40B4-BE49-F238E27FC236}">
                <a16:creationId xmlns:a16="http://schemas.microsoft.com/office/drawing/2014/main" id="{5C233374-B585-4CF1-B879-6B48AC70BF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407" r="8143"/>
          <a:stretch/>
        </p:blipFill>
        <p:spPr>
          <a:xfrm>
            <a:off x="-1760745" y="1690688"/>
            <a:ext cx="13515990" cy="4872551"/>
          </a:xfrm>
          <a:prstGeom prst="rect">
            <a:avLst/>
          </a:prstGeom>
        </p:spPr>
      </p:pic>
    </p:spTree>
    <p:extLst>
      <p:ext uri="{BB962C8B-B14F-4D97-AF65-F5344CB8AC3E}">
        <p14:creationId xmlns:p14="http://schemas.microsoft.com/office/powerpoint/2010/main" val="2746685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753578-0AE4-42FE-8BE0-00D1F5F1778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Gap junctions (a type of communication junction)</a:t>
            </a:r>
            <a:endParaRPr lang="en-US" sz="2800" dirty="0"/>
          </a:p>
        </p:txBody>
      </p:sp>
      <p:sp>
        <p:nvSpPr>
          <p:cNvPr id="3" name="Content Placeholder 2">
            <a:extLst>
              <a:ext uri="{FF2B5EF4-FFF2-40B4-BE49-F238E27FC236}">
                <a16:creationId xmlns:a16="http://schemas.microsoft.com/office/drawing/2014/main" id="{03D376AF-D660-454A-AFCE-F3CAA8CD4840}"/>
              </a:ext>
            </a:extLst>
          </p:cNvPr>
          <p:cNvSpPr>
            <a:spLocks noGrp="1"/>
          </p:cNvSpPr>
          <p:nvPr>
            <p:ph idx="1"/>
          </p:nvPr>
        </p:nvSpPr>
        <p:spPr>
          <a:xfrm>
            <a:off x="643468" y="2638043"/>
            <a:ext cx="3363974" cy="3415623"/>
          </a:xfrm>
        </p:spPr>
        <p:txBody>
          <a:bodyPr>
            <a:normAutofit/>
          </a:bodyPr>
          <a:lstStyle/>
          <a:p>
            <a:pPr marL="0" indent="0">
              <a:buNone/>
            </a:pPr>
            <a:r>
              <a:rPr lang="en-US" sz="1700"/>
              <a:t>There are 3 major types of junctions are described next.</a:t>
            </a:r>
          </a:p>
          <a:p>
            <a:pPr marL="0" indent="0">
              <a:buNone/>
            </a:pPr>
            <a:r>
              <a:rPr lang="en-US" sz="1700"/>
              <a:t>1. </a:t>
            </a:r>
            <a:r>
              <a:rPr lang="en-US" sz="1700" b="1"/>
              <a:t>Gap junctions </a:t>
            </a:r>
            <a:r>
              <a:rPr lang="en-US" sz="1700"/>
              <a:t>are the simplest cell-cell junctions. </a:t>
            </a:r>
          </a:p>
          <a:p>
            <a:pPr lvl="1"/>
            <a:r>
              <a:rPr lang="en-US" sz="1700"/>
              <a:t>They allow direct and rapid cell-to-cell communication through cytoplasmic bridges between adjoining cells. </a:t>
            </a:r>
          </a:p>
          <a:p>
            <a:pPr lvl="1"/>
            <a:r>
              <a:rPr lang="en-US" sz="1700"/>
              <a:t>Gap junctions allow both chemical and electrical signals to pass rapidly from one cell to the next. </a:t>
            </a:r>
          </a:p>
        </p:txBody>
      </p:sp>
      <p:pic>
        <p:nvPicPr>
          <p:cNvPr id="5" name="Picture 4" descr="A picture containing text&#10;&#10;Description automatically generated">
            <a:extLst>
              <a:ext uri="{FF2B5EF4-FFF2-40B4-BE49-F238E27FC236}">
                <a16:creationId xmlns:a16="http://schemas.microsoft.com/office/drawing/2014/main" id="{F3CCA4EC-FF93-41AE-8750-DDD572B67E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449895"/>
            <a:ext cx="6250769" cy="3797342"/>
          </a:xfrm>
          <a:prstGeom prst="rect">
            <a:avLst/>
          </a:prstGeom>
        </p:spPr>
      </p:pic>
    </p:spTree>
    <p:extLst>
      <p:ext uri="{BB962C8B-B14F-4D97-AF65-F5344CB8AC3E}">
        <p14:creationId xmlns:p14="http://schemas.microsoft.com/office/powerpoint/2010/main" val="1310231424"/>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442137-055F-4F11-A853-3BAAF6C19E1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Tight junctions (type of occluding junction)</a:t>
            </a:r>
            <a:endParaRPr lang="en-US" sz="2800" dirty="0"/>
          </a:p>
        </p:txBody>
      </p:sp>
      <p:sp>
        <p:nvSpPr>
          <p:cNvPr id="3" name="Content Placeholder 2">
            <a:extLst>
              <a:ext uri="{FF2B5EF4-FFF2-40B4-BE49-F238E27FC236}">
                <a16:creationId xmlns:a16="http://schemas.microsoft.com/office/drawing/2014/main" id="{B3D81802-AB2B-4C80-89CB-B4F871467208}"/>
              </a:ext>
            </a:extLst>
          </p:cNvPr>
          <p:cNvSpPr>
            <a:spLocks noGrp="1"/>
          </p:cNvSpPr>
          <p:nvPr>
            <p:ph idx="1"/>
          </p:nvPr>
        </p:nvSpPr>
        <p:spPr>
          <a:xfrm>
            <a:off x="643468" y="2638043"/>
            <a:ext cx="3363974" cy="3415623"/>
          </a:xfrm>
        </p:spPr>
        <p:txBody>
          <a:bodyPr>
            <a:normAutofit/>
          </a:bodyPr>
          <a:lstStyle/>
          <a:p>
            <a:r>
              <a:rPr lang="en-US" sz="1900" b="1" dirty="0"/>
              <a:t>Tight junctions </a:t>
            </a:r>
            <a:r>
              <a:rPr lang="en-US" sz="1900" dirty="0"/>
              <a:t>are occluding junctions that restrict the movement of material between the cells they link.</a:t>
            </a:r>
          </a:p>
          <a:p>
            <a:r>
              <a:rPr lang="en-US" sz="1900" dirty="0"/>
              <a:t>In tight junctions, the cell membranes of adjacent cells partly fuse together with the help of proteins called </a:t>
            </a:r>
            <a:r>
              <a:rPr lang="en-US" sz="1900" i="1" dirty="0"/>
              <a:t>claudins </a:t>
            </a:r>
            <a:r>
              <a:rPr lang="en-US" sz="1900" dirty="0"/>
              <a:t>and </a:t>
            </a:r>
            <a:r>
              <a:rPr lang="en-US" sz="1900" i="1" dirty="0" err="1"/>
              <a:t>occludins</a:t>
            </a:r>
            <a:r>
              <a:rPr lang="en-US" sz="1900" i="1" dirty="0"/>
              <a:t>, </a:t>
            </a:r>
            <a:r>
              <a:rPr lang="en-US" sz="1900" dirty="0"/>
              <a:t>thereby making a barrier. </a:t>
            </a:r>
          </a:p>
        </p:txBody>
      </p:sp>
      <p:pic>
        <p:nvPicPr>
          <p:cNvPr id="5" name="Picture 4" descr="A close up of a logo&#10;&#10;Description automatically generated">
            <a:extLst>
              <a:ext uri="{FF2B5EF4-FFF2-40B4-BE49-F238E27FC236}">
                <a16:creationId xmlns:a16="http://schemas.microsoft.com/office/drawing/2014/main" id="{42D21E87-73E1-46BB-9C9C-7E2A60FA6E1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5289" t="1" b="-4490"/>
          <a:stretch/>
        </p:blipFill>
        <p:spPr>
          <a:xfrm>
            <a:off x="6796672" y="643467"/>
            <a:ext cx="3252951" cy="5410199"/>
          </a:xfrm>
          <a:prstGeom prst="rect">
            <a:avLst/>
          </a:prstGeom>
        </p:spPr>
      </p:pic>
    </p:spTree>
    <p:extLst>
      <p:ext uri="{BB962C8B-B14F-4D97-AF65-F5344CB8AC3E}">
        <p14:creationId xmlns:p14="http://schemas.microsoft.com/office/powerpoint/2010/main" val="1285022251"/>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8F80C5-322A-4AFC-A1CA-DF44F628980F}"/>
              </a:ext>
            </a:extLst>
          </p:cNvPr>
          <p:cNvSpPr>
            <a:spLocks noGrp="1"/>
          </p:cNvSpPr>
          <p:nvPr>
            <p:ph type="title"/>
          </p:nvPr>
        </p:nvSpPr>
        <p:spPr>
          <a:xfrm>
            <a:off x="321733" y="981091"/>
            <a:ext cx="4092951" cy="1624457"/>
          </a:xfrm>
        </p:spPr>
        <p:txBody>
          <a:bodyPr>
            <a:normAutofit/>
          </a:bodyPr>
          <a:lstStyle/>
          <a:p>
            <a:r>
              <a:rPr lang="en-US" sz="3600" b="1">
                <a:solidFill>
                  <a:schemeClr val="bg1"/>
                </a:solidFill>
              </a:rPr>
              <a:t>Desmosomes (type of anchoring junction)</a:t>
            </a:r>
            <a:endParaRPr lang="en-US" sz="3600">
              <a:solidFill>
                <a:schemeClr val="bg1"/>
              </a:solidFill>
            </a:endParaRP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BD444BE-3A0D-42C8-B50F-2DA1CB108328}"/>
              </a:ext>
            </a:extLst>
          </p:cNvPr>
          <p:cNvSpPr>
            <a:spLocks noGrp="1"/>
          </p:cNvSpPr>
          <p:nvPr>
            <p:ph idx="1"/>
          </p:nvPr>
        </p:nvSpPr>
        <p:spPr>
          <a:xfrm>
            <a:off x="321733" y="2834809"/>
            <a:ext cx="4092951" cy="3042099"/>
          </a:xfrm>
        </p:spPr>
        <p:txBody>
          <a:bodyPr anchor="t">
            <a:normAutofit fontScale="92500" lnSpcReduction="10000"/>
          </a:bodyPr>
          <a:lstStyle/>
          <a:p>
            <a:r>
              <a:rPr lang="en-US" sz="3600" b="1" dirty="0">
                <a:solidFill>
                  <a:schemeClr val="bg1"/>
                </a:solidFill>
              </a:rPr>
              <a:t>Desmosomes </a:t>
            </a:r>
            <a:r>
              <a:rPr lang="en-US" sz="3600" dirty="0">
                <a:solidFill>
                  <a:schemeClr val="bg1"/>
                </a:solidFill>
              </a:rPr>
              <a:t>attach to intermediate filaments of the cytoskeleton. Desmosomes are the strongest cell-cell junctions. </a:t>
            </a:r>
          </a:p>
        </p:txBody>
      </p:sp>
      <p:pic>
        <p:nvPicPr>
          <p:cNvPr id="5" name="Picture 4" descr="A close up of a logo&#10;&#10;Description automatically generated">
            <a:extLst>
              <a:ext uri="{FF2B5EF4-FFF2-40B4-BE49-F238E27FC236}">
                <a16:creationId xmlns:a16="http://schemas.microsoft.com/office/drawing/2014/main" id="{F0DA2786-FE20-4BEC-8A1B-44D7FAA9937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577" t="1" r="33225" b="-4490"/>
          <a:stretch/>
        </p:blipFill>
        <p:spPr>
          <a:xfrm>
            <a:off x="6367329" y="467256"/>
            <a:ext cx="4214992" cy="5766440"/>
          </a:xfrm>
          <a:prstGeom prst="rect">
            <a:avLst/>
          </a:prstGeom>
        </p:spPr>
      </p:pic>
    </p:spTree>
    <p:extLst>
      <p:ext uri="{BB962C8B-B14F-4D97-AF65-F5344CB8AC3E}">
        <p14:creationId xmlns:p14="http://schemas.microsoft.com/office/powerpoint/2010/main" val="2280516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8D3B-4CEE-4C90-B109-2522CB92423D}"/>
              </a:ext>
            </a:extLst>
          </p:cNvPr>
          <p:cNvSpPr>
            <a:spLocks noGrp="1"/>
          </p:cNvSpPr>
          <p:nvPr>
            <p:ph type="title"/>
          </p:nvPr>
        </p:nvSpPr>
        <p:spPr>
          <a:xfrm>
            <a:off x="762001" y="803325"/>
            <a:ext cx="5314536" cy="1325563"/>
          </a:xfrm>
        </p:spPr>
        <p:txBody>
          <a:bodyPr>
            <a:normAutofit/>
          </a:bodyPr>
          <a:lstStyle/>
          <a:p>
            <a:r>
              <a:rPr lang="en-US" sz="3400"/>
              <a:t>The general functions of the cell membrane include:</a:t>
            </a:r>
          </a:p>
        </p:txBody>
      </p:sp>
      <p:sp>
        <p:nvSpPr>
          <p:cNvPr id="3" name="Content Placeholder 2">
            <a:extLst>
              <a:ext uri="{FF2B5EF4-FFF2-40B4-BE49-F238E27FC236}">
                <a16:creationId xmlns:a16="http://schemas.microsoft.com/office/drawing/2014/main" id="{4D3F09C3-4656-4592-AB7D-5DE44775BD57}"/>
              </a:ext>
            </a:extLst>
          </p:cNvPr>
          <p:cNvSpPr>
            <a:spLocks noGrp="1"/>
          </p:cNvSpPr>
          <p:nvPr>
            <p:ph idx="1"/>
          </p:nvPr>
        </p:nvSpPr>
        <p:spPr>
          <a:xfrm>
            <a:off x="762000" y="2279018"/>
            <a:ext cx="5314543" cy="3375920"/>
          </a:xfrm>
        </p:spPr>
        <p:txBody>
          <a:bodyPr anchor="t">
            <a:normAutofit/>
          </a:bodyPr>
          <a:lstStyle/>
          <a:p>
            <a:r>
              <a:rPr lang="en-US" sz="1800"/>
              <a:t>2. </a:t>
            </a:r>
            <a:r>
              <a:rPr lang="en-US" sz="1800" b="1"/>
              <a:t>Regulation of exchange with the environment. </a:t>
            </a:r>
          </a:p>
          <a:p>
            <a:pPr lvl="1"/>
            <a:r>
              <a:rPr lang="en-US" sz="1800"/>
              <a:t>The cell membrane controls the entry of ions and nutrients into the cell, the elimination of cellular wastes, and the release of products from the cell.</a:t>
            </a:r>
          </a:p>
        </p:txBody>
      </p:sp>
      <p:sp>
        <p:nvSpPr>
          <p:cNvPr id="11"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4">
            <a:extLst>
              <a:ext uri="{FF2B5EF4-FFF2-40B4-BE49-F238E27FC236}">
                <a16:creationId xmlns:a16="http://schemas.microsoft.com/office/drawing/2014/main" id="{B90B9833-661C-4B54-B645-C63E78681BB7}"/>
              </a:ext>
            </a:extLst>
          </p:cNvPr>
          <p:cNvPicPr>
            <a:picLocks noChangeAspect="1"/>
          </p:cNvPicPr>
          <p:nvPr/>
        </p:nvPicPr>
        <p:blipFill rotWithShape="1">
          <a:blip r:embed="rId2"/>
          <a:srcRect l="20381" r="25488"/>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777056206"/>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F68A-4D6D-4336-B80C-F3F20DB06A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16B4C6-1E22-498B-BDEA-A96975DA01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3E2DA7-4CEA-47D9-AC6A-114B18850322}"/>
              </a:ext>
            </a:extLst>
          </p:cNvPr>
          <p:cNvPicPr>
            <a:picLocks noChangeAspect="1"/>
          </p:cNvPicPr>
          <p:nvPr/>
        </p:nvPicPr>
        <p:blipFill>
          <a:blip r:embed="rId2"/>
          <a:stretch>
            <a:fillRect/>
          </a:stretch>
        </p:blipFill>
        <p:spPr>
          <a:xfrm>
            <a:off x="0" y="161770"/>
            <a:ext cx="12192000" cy="6534459"/>
          </a:xfrm>
          <a:prstGeom prst="rect">
            <a:avLst/>
          </a:prstGeom>
        </p:spPr>
      </p:pic>
    </p:spTree>
    <p:extLst>
      <p:ext uri="{BB962C8B-B14F-4D97-AF65-F5344CB8AC3E}">
        <p14:creationId xmlns:p14="http://schemas.microsoft.com/office/powerpoint/2010/main" val="1897911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613C-0119-478F-8DA5-DC5ED9A434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B3C065-BEF6-48FD-8097-695DBF52E960}"/>
              </a:ext>
            </a:extLst>
          </p:cNvPr>
          <p:cNvSpPr>
            <a:spLocks noGrp="1"/>
          </p:cNvSpPr>
          <p:nvPr>
            <p:ph idx="1"/>
          </p:nvPr>
        </p:nvSpPr>
        <p:spPr/>
        <p:txBody>
          <a:bodyPr>
            <a:normAutofit/>
          </a:bodyPr>
          <a:lstStyle/>
          <a:p>
            <a:r>
              <a:rPr lang="en-US" b="1" dirty="0"/>
              <a:t>Connective tissues </a:t>
            </a:r>
            <a:r>
              <a:rPr lang="en-US" dirty="0"/>
              <a:t>have extensive extracellular matrix that provides structural support and forms a physical barrier.</a:t>
            </a:r>
          </a:p>
          <a:p>
            <a:pPr lvl="1"/>
            <a:r>
              <a:rPr lang="en-US" b="1" dirty="0"/>
              <a:t>Loose connective tissues </a:t>
            </a:r>
            <a:r>
              <a:rPr lang="en-US" dirty="0"/>
              <a:t>are the elastic tissues that underlie skin. </a:t>
            </a:r>
          </a:p>
          <a:p>
            <a:pPr lvl="2"/>
            <a:r>
              <a:rPr lang="en-US" b="1" dirty="0"/>
              <a:t>Adipose tissue </a:t>
            </a:r>
            <a:r>
              <a:rPr lang="en-US" dirty="0"/>
              <a:t>stores fat. The connective tissue we call </a:t>
            </a:r>
            <a:r>
              <a:rPr lang="en-US" b="1" dirty="0"/>
              <a:t>blood </a:t>
            </a:r>
            <a:r>
              <a:rPr lang="en-US" dirty="0"/>
              <a:t>is characterized by a watery matrix.</a:t>
            </a:r>
          </a:p>
          <a:p>
            <a:pPr lvl="1"/>
            <a:r>
              <a:rPr lang="en-US" b="1" dirty="0"/>
              <a:t>Dense connective tissues, </a:t>
            </a:r>
            <a:r>
              <a:rPr lang="en-US" dirty="0"/>
              <a:t>including </a:t>
            </a:r>
            <a:r>
              <a:rPr lang="en-US" b="1" dirty="0"/>
              <a:t>tendons </a:t>
            </a:r>
            <a:r>
              <a:rPr lang="en-US" dirty="0"/>
              <a:t>and </a:t>
            </a:r>
            <a:r>
              <a:rPr lang="en-US" b="1" dirty="0"/>
              <a:t>ligaments, </a:t>
            </a:r>
            <a:r>
              <a:rPr lang="en-US" dirty="0"/>
              <a:t>have strength or flexibility because they are made of collagen. </a:t>
            </a:r>
          </a:p>
          <a:p>
            <a:pPr lvl="2"/>
            <a:r>
              <a:rPr lang="en-US" b="1" dirty="0"/>
              <a:t>Cartilage </a:t>
            </a:r>
            <a:r>
              <a:rPr lang="en-US" dirty="0"/>
              <a:t>is solid and flexible and has no blood supply. The fibrous matrix of </a:t>
            </a:r>
            <a:r>
              <a:rPr lang="en-US" b="1" dirty="0"/>
              <a:t>bone </a:t>
            </a:r>
            <a:r>
              <a:rPr lang="en-US" dirty="0"/>
              <a:t>is hardened by deposits of calcium salts. </a:t>
            </a:r>
          </a:p>
        </p:txBody>
      </p:sp>
    </p:spTree>
    <p:extLst>
      <p:ext uri="{BB962C8B-B14F-4D97-AF65-F5344CB8AC3E}">
        <p14:creationId xmlns:p14="http://schemas.microsoft.com/office/powerpoint/2010/main" val="3056786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613C-0119-478F-8DA5-DC5ED9A434DE}"/>
              </a:ext>
            </a:extLst>
          </p:cNvPr>
          <p:cNvSpPr>
            <a:spLocks noGrp="1"/>
          </p:cNvSpPr>
          <p:nvPr>
            <p:ph type="title"/>
          </p:nvPr>
        </p:nvSpPr>
        <p:spPr/>
        <p:txBody>
          <a:bodyPr/>
          <a:lstStyle/>
          <a:p>
            <a:r>
              <a:rPr lang="en-US" dirty="0"/>
              <a:t>Excitable Cells</a:t>
            </a:r>
          </a:p>
        </p:txBody>
      </p:sp>
      <p:sp>
        <p:nvSpPr>
          <p:cNvPr id="3" name="Content Placeholder 2">
            <a:extLst>
              <a:ext uri="{FF2B5EF4-FFF2-40B4-BE49-F238E27FC236}">
                <a16:creationId xmlns:a16="http://schemas.microsoft.com/office/drawing/2014/main" id="{06B3C065-BEF6-48FD-8097-695DBF52E960}"/>
              </a:ext>
            </a:extLst>
          </p:cNvPr>
          <p:cNvSpPr>
            <a:spLocks noGrp="1"/>
          </p:cNvSpPr>
          <p:nvPr>
            <p:ph idx="1"/>
          </p:nvPr>
        </p:nvSpPr>
        <p:spPr/>
        <p:txBody>
          <a:bodyPr>
            <a:normAutofit/>
          </a:bodyPr>
          <a:lstStyle/>
          <a:p>
            <a:r>
              <a:rPr lang="en-US" dirty="0"/>
              <a:t>Muscle and neural tissues are called excitable tissues because of their ability to generate and propagate electrical signals called action potentials. </a:t>
            </a:r>
          </a:p>
        </p:txBody>
      </p:sp>
      <p:pic>
        <p:nvPicPr>
          <p:cNvPr id="5" name="Picture 4">
            <a:extLst>
              <a:ext uri="{FF2B5EF4-FFF2-40B4-BE49-F238E27FC236}">
                <a16:creationId xmlns:a16="http://schemas.microsoft.com/office/drawing/2014/main" id="{C64D267A-49B1-4ED6-840E-9EF3E3107D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6674995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0">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3B9BFE-90C1-4BC8-AE9A-FDB6FED8A56C}"/>
              </a:ext>
            </a:extLst>
          </p:cNvPr>
          <p:cNvSpPr>
            <a:spLocks noGrp="1"/>
          </p:cNvSpPr>
          <p:nvPr>
            <p:ph type="title"/>
          </p:nvPr>
        </p:nvSpPr>
        <p:spPr>
          <a:xfrm>
            <a:off x="1046746" y="586822"/>
            <a:ext cx="3560252" cy="1645920"/>
          </a:xfrm>
        </p:spPr>
        <p:txBody>
          <a:bodyPr>
            <a:normAutofit/>
          </a:bodyPr>
          <a:lstStyle/>
          <a:p>
            <a:r>
              <a:rPr lang="en-US" sz="3200" b="1"/>
              <a:t>Muscle tissue</a:t>
            </a:r>
            <a:endParaRPr lang="en-US" sz="3200"/>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BA87436-B00B-4954-B5AB-F58DF4FB185B}"/>
              </a:ext>
            </a:extLst>
          </p:cNvPr>
          <p:cNvSpPr>
            <a:spLocks noGrp="1"/>
          </p:cNvSpPr>
          <p:nvPr>
            <p:ph idx="1"/>
          </p:nvPr>
        </p:nvSpPr>
        <p:spPr>
          <a:xfrm>
            <a:off x="5351164" y="586822"/>
            <a:ext cx="6002636" cy="1645920"/>
          </a:xfrm>
        </p:spPr>
        <p:txBody>
          <a:bodyPr anchor="ctr">
            <a:normAutofit/>
          </a:bodyPr>
          <a:lstStyle/>
          <a:p>
            <a:r>
              <a:rPr lang="en-US" sz="1800" b="1"/>
              <a:t>Muscle tissue </a:t>
            </a:r>
            <a:r>
              <a:rPr lang="en-US" sz="1800"/>
              <a:t>has the ability to contract and produce force and movement. </a:t>
            </a:r>
          </a:p>
          <a:p>
            <a:r>
              <a:rPr lang="en-US" sz="1800"/>
              <a:t>There are three types of muscle: cardiac, smooth, and skeletal. </a:t>
            </a:r>
          </a:p>
        </p:txBody>
      </p:sp>
      <p:pic>
        <p:nvPicPr>
          <p:cNvPr id="5" name="Picture 4" descr="A picture containing pizza, photo, rug, sitting&#10;&#10;Description automatically generated">
            <a:extLst>
              <a:ext uri="{FF2B5EF4-FFF2-40B4-BE49-F238E27FC236}">
                <a16:creationId xmlns:a16="http://schemas.microsoft.com/office/drawing/2014/main" id="{047090A6-C94C-40C5-9014-9823AEF2F8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7784" y="3080385"/>
            <a:ext cx="11164824" cy="2791206"/>
          </a:xfrm>
          <a:prstGeom prst="rect">
            <a:avLst/>
          </a:prstGeom>
        </p:spPr>
      </p:pic>
    </p:spTree>
    <p:extLst>
      <p:ext uri="{BB962C8B-B14F-4D97-AF65-F5344CB8AC3E}">
        <p14:creationId xmlns:p14="http://schemas.microsoft.com/office/powerpoint/2010/main" val="5271719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EC81-8281-4551-B178-04A763A356A7}"/>
              </a:ext>
            </a:extLst>
          </p:cNvPr>
          <p:cNvSpPr>
            <a:spLocks noGrp="1"/>
          </p:cNvSpPr>
          <p:nvPr>
            <p:ph type="title"/>
          </p:nvPr>
        </p:nvSpPr>
        <p:spPr>
          <a:xfrm>
            <a:off x="648929" y="629266"/>
            <a:ext cx="5127031" cy="1676603"/>
          </a:xfrm>
        </p:spPr>
        <p:txBody>
          <a:bodyPr>
            <a:normAutofit/>
          </a:bodyPr>
          <a:lstStyle/>
          <a:p>
            <a:r>
              <a:rPr lang="en-US" b="1" dirty="0"/>
              <a:t>Neural tissue</a:t>
            </a:r>
            <a:endParaRPr lang="en-US" dirty="0"/>
          </a:p>
        </p:txBody>
      </p:sp>
      <p:sp>
        <p:nvSpPr>
          <p:cNvPr id="3" name="Content Placeholder 2">
            <a:extLst>
              <a:ext uri="{FF2B5EF4-FFF2-40B4-BE49-F238E27FC236}">
                <a16:creationId xmlns:a16="http://schemas.microsoft.com/office/drawing/2014/main" id="{F1648BBF-EAF8-45B3-A9F1-FAB8A04E754C}"/>
              </a:ext>
            </a:extLst>
          </p:cNvPr>
          <p:cNvSpPr>
            <a:spLocks noGrp="1"/>
          </p:cNvSpPr>
          <p:nvPr>
            <p:ph idx="1"/>
          </p:nvPr>
        </p:nvSpPr>
        <p:spPr>
          <a:xfrm>
            <a:off x="648930" y="2438400"/>
            <a:ext cx="5127029" cy="3785419"/>
          </a:xfrm>
        </p:spPr>
        <p:txBody>
          <a:bodyPr>
            <a:normAutofit/>
          </a:bodyPr>
          <a:lstStyle/>
          <a:p>
            <a:r>
              <a:rPr lang="en-US" b="1" dirty="0"/>
              <a:t>Neural tissue </a:t>
            </a:r>
            <a:r>
              <a:rPr lang="en-US" dirty="0"/>
              <a:t>includes </a:t>
            </a:r>
            <a:r>
              <a:rPr lang="en-US" b="1" dirty="0"/>
              <a:t>neurons, </a:t>
            </a:r>
            <a:r>
              <a:rPr lang="en-US" dirty="0"/>
              <a:t>which use electrical and chemical signals to transmit information from one part of the body to another, and support cells known as </a:t>
            </a:r>
            <a:r>
              <a:rPr lang="en-US" b="1" dirty="0"/>
              <a:t>glial cells </a:t>
            </a:r>
            <a:r>
              <a:rPr lang="en-US" dirty="0"/>
              <a:t>(neuroglia).</a:t>
            </a:r>
          </a:p>
          <a:p>
            <a:endParaRPr lang="en-US" dirty="0"/>
          </a:p>
        </p:txBody>
      </p:sp>
      <p:pic>
        <p:nvPicPr>
          <p:cNvPr id="5" name="Picture 4">
            <a:extLst>
              <a:ext uri="{FF2B5EF4-FFF2-40B4-BE49-F238E27FC236}">
                <a16:creationId xmlns:a16="http://schemas.microsoft.com/office/drawing/2014/main" id="{CAA02F43-5980-49A5-9031-88283FAE8D4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9" r="1551" b="-2"/>
          <a:stretch/>
        </p:blipFill>
        <p:spPr>
          <a:xfrm>
            <a:off x="6090613" y="640082"/>
            <a:ext cx="5461724" cy="5577837"/>
          </a:xfrm>
          <a:prstGeom prst="rect">
            <a:avLst/>
          </a:prstGeom>
          <a:effectLst/>
        </p:spPr>
      </p:pic>
    </p:spTree>
    <p:extLst>
      <p:ext uri="{BB962C8B-B14F-4D97-AF65-F5344CB8AC3E}">
        <p14:creationId xmlns:p14="http://schemas.microsoft.com/office/powerpoint/2010/main" val="30049238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p:txBody>
          <a:bodyPr/>
          <a:lstStyle/>
          <a:p>
            <a:r>
              <a:rPr lang="en-US" dirty="0"/>
              <a:t>Five Functional Categories of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p:txBody>
          <a:bodyPr/>
          <a:lstStyle/>
          <a:p>
            <a:pPr marL="514350" indent="-514350">
              <a:buFont typeface="+mj-lt"/>
              <a:buAutoNum type="arabicPeriod"/>
            </a:pPr>
            <a:r>
              <a:rPr lang="en-US" dirty="0"/>
              <a:t>Exchange</a:t>
            </a:r>
          </a:p>
          <a:p>
            <a:pPr marL="514350" indent="-514350">
              <a:buFont typeface="+mj-lt"/>
              <a:buAutoNum type="arabicPeriod"/>
            </a:pPr>
            <a:r>
              <a:rPr lang="en-US" dirty="0"/>
              <a:t>Transporting</a:t>
            </a:r>
          </a:p>
          <a:p>
            <a:pPr marL="514350" indent="-514350">
              <a:buFont typeface="+mj-lt"/>
              <a:buAutoNum type="arabicPeriod"/>
            </a:pPr>
            <a:r>
              <a:rPr lang="en-US" dirty="0"/>
              <a:t>Ciliated </a:t>
            </a:r>
          </a:p>
          <a:p>
            <a:pPr marL="514350" indent="-514350">
              <a:buFont typeface="+mj-lt"/>
              <a:buAutoNum type="arabicPeriod"/>
            </a:pPr>
            <a:r>
              <a:rPr lang="en-US" dirty="0"/>
              <a:t>Protective </a:t>
            </a:r>
          </a:p>
          <a:p>
            <a:pPr marL="514350" indent="-514350">
              <a:buFont typeface="+mj-lt"/>
              <a:buAutoNum type="arabicPeriod"/>
            </a:pPr>
            <a:r>
              <a:rPr lang="en-US" dirty="0"/>
              <a:t>Secretory</a:t>
            </a:r>
          </a:p>
        </p:txBody>
      </p:sp>
    </p:spTree>
    <p:extLst>
      <p:ext uri="{BB962C8B-B14F-4D97-AF65-F5344CB8AC3E}">
        <p14:creationId xmlns:p14="http://schemas.microsoft.com/office/powerpoint/2010/main" val="25488365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p:txBody>
          <a:bodyPr/>
          <a:lstStyle/>
          <a:p>
            <a:r>
              <a:rPr lang="en-US" dirty="0"/>
              <a:t>Exchange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838200" y="1373138"/>
            <a:ext cx="10515600" cy="4351338"/>
          </a:xfrm>
        </p:spPr>
        <p:txBody>
          <a:bodyPr/>
          <a:lstStyle/>
          <a:p>
            <a:r>
              <a:rPr lang="en-US" dirty="0"/>
              <a:t>Transporting - Lungs, lining of blood vessels </a:t>
            </a:r>
          </a:p>
          <a:p>
            <a:r>
              <a:rPr lang="en-US" dirty="0"/>
              <a:t>- </a:t>
            </a:r>
            <a:r>
              <a:rPr lang="en-US" i="1" dirty="0"/>
              <a:t>Exchange Epithelia </a:t>
            </a:r>
            <a:r>
              <a:rPr lang="en-US" dirty="0"/>
              <a:t>The </a:t>
            </a:r>
            <a:r>
              <a:rPr lang="en-US" b="1" dirty="0"/>
              <a:t>exchange epithelia </a:t>
            </a:r>
            <a:r>
              <a:rPr lang="en-US" dirty="0"/>
              <a:t>are composed of very thin, flattened cells that allow gases (CO2 and O2) to pass rapidly across the epithelium. </a:t>
            </a:r>
          </a:p>
          <a:p>
            <a:r>
              <a:rPr lang="en-US" dirty="0"/>
              <a:t>This type of epithelium lines the blood vessels and the lungs, the two major sites of gas exchange in the body.</a:t>
            </a:r>
          </a:p>
        </p:txBody>
      </p:sp>
      <p:pic>
        <p:nvPicPr>
          <p:cNvPr id="4" name="Picture 3">
            <a:extLst>
              <a:ext uri="{FF2B5EF4-FFF2-40B4-BE49-F238E27FC236}">
                <a16:creationId xmlns:a16="http://schemas.microsoft.com/office/drawing/2014/main" id="{0A87B9DB-C3E8-4744-A2E4-5BF24691F359}"/>
              </a:ext>
            </a:extLst>
          </p:cNvPr>
          <p:cNvPicPr>
            <a:picLocks noChangeAspect="1"/>
          </p:cNvPicPr>
          <p:nvPr/>
        </p:nvPicPr>
        <p:blipFill>
          <a:blip r:embed="rId2"/>
          <a:stretch>
            <a:fillRect/>
          </a:stretch>
        </p:blipFill>
        <p:spPr>
          <a:xfrm>
            <a:off x="0" y="4073836"/>
            <a:ext cx="12192000" cy="2822051"/>
          </a:xfrm>
          <a:prstGeom prst="rect">
            <a:avLst/>
          </a:prstGeom>
        </p:spPr>
      </p:pic>
    </p:spTree>
    <p:extLst>
      <p:ext uri="{BB962C8B-B14F-4D97-AF65-F5344CB8AC3E}">
        <p14:creationId xmlns:p14="http://schemas.microsoft.com/office/powerpoint/2010/main" val="17574888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p:txBody>
          <a:bodyPr/>
          <a:lstStyle/>
          <a:p>
            <a:r>
              <a:rPr lang="en-US" dirty="0"/>
              <a:t>Transporting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6476214" y="904973"/>
            <a:ext cx="4877586" cy="5271990"/>
          </a:xfrm>
        </p:spPr>
        <p:txBody>
          <a:bodyPr>
            <a:normAutofit lnSpcReduction="10000"/>
          </a:bodyPr>
          <a:lstStyle/>
          <a:p>
            <a:r>
              <a:rPr lang="en-US" dirty="0"/>
              <a:t>Transporting - Intestine, kidney, some exocrine glands</a:t>
            </a:r>
          </a:p>
          <a:p>
            <a:r>
              <a:rPr lang="en-US" dirty="0"/>
              <a:t>The </a:t>
            </a:r>
            <a:r>
              <a:rPr lang="en-US" b="1" dirty="0"/>
              <a:t>transporting epithelia </a:t>
            </a:r>
            <a:r>
              <a:rPr lang="en-US" dirty="0"/>
              <a:t>actively and selectively regulate the exchange of nongaseous materials, such as ions and nutrients, between the internal and external environments.</a:t>
            </a:r>
          </a:p>
          <a:p>
            <a:r>
              <a:rPr lang="en-US" dirty="0"/>
              <a:t>These epithelia line the hollow tubes of the digestive system and the kidney, where lumens open into the external environment. </a:t>
            </a:r>
          </a:p>
        </p:txBody>
      </p:sp>
      <p:pic>
        <p:nvPicPr>
          <p:cNvPr id="4" name="Picture 3">
            <a:extLst>
              <a:ext uri="{FF2B5EF4-FFF2-40B4-BE49-F238E27FC236}">
                <a16:creationId xmlns:a16="http://schemas.microsoft.com/office/drawing/2014/main" id="{80E01C18-C507-481C-85A3-23CF01E0FEE8}"/>
              </a:ext>
            </a:extLst>
          </p:cNvPr>
          <p:cNvPicPr>
            <a:picLocks noChangeAspect="1"/>
          </p:cNvPicPr>
          <p:nvPr/>
        </p:nvPicPr>
        <p:blipFill>
          <a:blip r:embed="rId2"/>
          <a:stretch>
            <a:fillRect/>
          </a:stretch>
        </p:blipFill>
        <p:spPr>
          <a:xfrm>
            <a:off x="352131" y="365125"/>
            <a:ext cx="6057900" cy="5648325"/>
          </a:xfrm>
          <a:prstGeom prst="rect">
            <a:avLst/>
          </a:prstGeom>
        </p:spPr>
      </p:pic>
    </p:spTree>
    <p:extLst>
      <p:ext uri="{BB962C8B-B14F-4D97-AF65-F5344CB8AC3E}">
        <p14:creationId xmlns:p14="http://schemas.microsoft.com/office/powerpoint/2010/main" val="3333000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a:xfrm>
            <a:off x="863029" y="1012004"/>
            <a:ext cx="3416158" cy="4795408"/>
          </a:xfrm>
        </p:spPr>
        <p:txBody>
          <a:bodyPr>
            <a:normAutofit/>
          </a:bodyPr>
          <a:lstStyle/>
          <a:p>
            <a:r>
              <a:rPr lang="en-US">
                <a:solidFill>
                  <a:srgbClr val="FFFFFF"/>
                </a:solidFill>
              </a:rPr>
              <a:t>Transporting Epithelia</a:t>
            </a:r>
          </a:p>
        </p:txBody>
      </p:sp>
      <p:graphicFrame>
        <p:nvGraphicFramePr>
          <p:cNvPr id="12" name="Content Placeholder 2">
            <a:extLst>
              <a:ext uri="{FF2B5EF4-FFF2-40B4-BE49-F238E27FC236}">
                <a16:creationId xmlns:a16="http://schemas.microsoft.com/office/drawing/2014/main" id="{103A3945-0632-413F-A141-5F11AD143F32}"/>
              </a:ext>
            </a:extLst>
          </p:cNvPr>
          <p:cNvGraphicFramePr>
            <a:graphicFrameLocks noGrp="1"/>
          </p:cNvGraphicFramePr>
          <p:nvPr>
            <p:ph idx="1"/>
            <p:extLst>
              <p:ext uri="{D42A27DB-BD31-4B8C-83A1-F6EECF244321}">
                <p14:modId xmlns:p14="http://schemas.microsoft.com/office/powerpoint/2010/main" val="361470008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0293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a:solidFill>
                  <a:schemeClr val="bg1"/>
                </a:solidFill>
              </a:rPr>
              <a:t>Ciliated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651307" y="4460487"/>
            <a:ext cx="3377184" cy="1757433"/>
          </a:xfrm>
          <a:noFill/>
        </p:spPr>
        <p:txBody>
          <a:bodyPr vert="horz" lIns="91440" tIns="45720" rIns="91440" bIns="45720" rtlCol="0">
            <a:normAutofit/>
          </a:bodyPr>
          <a:lstStyle/>
          <a:p>
            <a:pPr marL="0" indent="0">
              <a:buNone/>
            </a:pPr>
            <a:r>
              <a:rPr lang="en-US" sz="2200">
                <a:solidFill>
                  <a:schemeClr val="bg1"/>
                </a:solidFill>
              </a:rPr>
              <a:t>Ciliated - Nose, trachea, and upper airways; female reproductive tract</a:t>
            </a:r>
          </a:p>
        </p:txBody>
      </p:sp>
      <p:pic>
        <p:nvPicPr>
          <p:cNvPr id="4" name="Picture 3">
            <a:extLst>
              <a:ext uri="{FF2B5EF4-FFF2-40B4-BE49-F238E27FC236}">
                <a16:creationId xmlns:a16="http://schemas.microsoft.com/office/drawing/2014/main" id="{31E6D593-37E9-4C64-9732-17BE7C4EE62C}"/>
              </a:ext>
            </a:extLst>
          </p:cNvPr>
          <p:cNvPicPr>
            <a:picLocks noChangeAspect="1"/>
          </p:cNvPicPr>
          <p:nvPr/>
        </p:nvPicPr>
        <p:blipFill rotWithShape="1">
          <a:blip r:embed="rId2"/>
          <a:srcRect r="1354"/>
          <a:stretch/>
        </p:blipFill>
        <p:spPr>
          <a:xfrm>
            <a:off x="4654297" y="10"/>
            <a:ext cx="7537704" cy="6857990"/>
          </a:xfrm>
          <a:prstGeom prst="rect">
            <a:avLst/>
          </a:prstGeom>
        </p:spPr>
      </p:pic>
    </p:spTree>
    <p:extLst>
      <p:ext uri="{BB962C8B-B14F-4D97-AF65-F5344CB8AC3E}">
        <p14:creationId xmlns:p14="http://schemas.microsoft.com/office/powerpoint/2010/main" val="2607448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6F8D3B-4CEE-4C90-B109-2522CB92423D}"/>
              </a:ext>
            </a:extLst>
          </p:cNvPr>
          <p:cNvSpPr>
            <a:spLocks noGrp="1"/>
          </p:cNvSpPr>
          <p:nvPr>
            <p:ph type="title"/>
          </p:nvPr>
        </p:nvSpPr>
        <p:spPr>
          <a:xfrm>
            <a:off x="863029" y="1012004"/>
            <a:ext cx="3416158" cy="4795408"/>
          </a:xfrm>
        </p:spPr>
        <p:txBody>
          <a:bodyPr>
            <a:normAutofit/>
          </a:bodyPr>
          <a:lstStyle/>
          <a:p>
            <a:r>
              <a:rPr lang="en-US">
                <a:solidFill>
                  <a:srgbClr val="FFFFFF"/>
                </a:solidFill>
              </a:rPr>
              <a:t>The general functions of the cell membrane include:</a:t>
            </a:r>
          </a:p>
        </p:txBody>
      </p:sp>
      <p:graphicFrame>
        <p:nvGraphicFramePr>
          <p:cNvPr id="5" name="Content Placeholder 2">
            <a:extLst>
              <a:ext uri="{FF2B5EF4-FFF2-40B4-BE49-F238E27FC236}">
                <a16:creationId xmlns:a16="http://schemas.microsoft.com/office/drawing/2014/main" id="{8D82897A-7B97-484C-8282-508EE3D0D24D}"/>
              </a:ext>
            </a:extLst>
          </p:cNvPr>
          <p:cNvGraphicFramePr>
            <a:graphicFrameLocks noGrp="1"/>
          </p:cNvGraphicFramePr>
          <p:nvPr>
            <p:ph idx="1"/>
            <p:extLst>
              <p:ext uri="{D42A27DB-BD31-4B8C-83A1-F6EECF244321}">
                <p14:modId xmlns:p14="http://schemas.microsoft.com/office/powerpoint/2010/main" val="279029216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68015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a:xfrm>
            <a:off x="651307" y="640081"/>
            <a:ext cx="3377183" cy="1292414"/>
          </a:xfrm>
          <a:noFill/>
        </p:spPr>
        <p:txBody>
          <a:bodyPr vert="horz" lIns="91440" tIns="45720" rIns="91440" bIns="45720" rtlCol="0" anchor="b">
            <a:normAutofit fontScale="90000"/>
          </a:bodyPr>
          <a:lstStyle/>
          <a:p>
            <a:r>
              <a:rPr lang="en-US" dirty="0">
                <a:solidFill>
                  <a:schemeClr val="bg1"/>
                </a:solidFill>
              </a:rPr>
              <a:t>Ciliated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651307" y="2215299"/>
            <a:ext cx="3377184" cy="4002621"/>
          </a:xfrm>
          <a:noFill/>
        </p:spPr>
        <p:txBody>
          <a:bodyPr vert="horz" lIns="91440" tIns="45720" rIns="91440" bIns="45720" rtlCol="0">
            <a:normAutofit fontScale="77500" lnSpcReduction="20000"/>
          </a:bodyPr>
          <a:lstStyle/>
          <a:p>
            <a:r>
              <a:rPr lang="en-US" i="1" dirty="0">
                <a:solidFill>
                  <a:schemeClr val="bg1"/>
                </a:solidFill>
              </a:rPr>
              <a:t>Ciliated Epithelia </a:t>
            </a:r>
            <a:r>
              <a:rPr lang="en-US" b="1" dirty="0">
                <a:solidFill>
                  <a:schemeClr val="bg1"/>
                </a:solidFill>
              </a:rPr>
              <a:t>Ciliated epithelia </a:t>
            </a:r>
            <a:r>
              <a:rPr lang="en-US" dirty="0">
                <a:solidFill>
                  <a:schemeClr val="bg1"/>
                </a:solidFill>
              </a:rPr>
              <a:t>are non-transporting tissues that line the respiratory system and parts of the reproductive tract. </a:t>
            </a:r>
          </a:p>
          <a:p>
            <a:r>
              <a:rPr lang="en-US" dirty="0">
                <a:solidFill>
                  <a:schemeClr val="bg1"/>
                </a:solidFill>
              </a:rPr>
              <a:t>The surface of the tissue facing the lumen is covered with cilia that beat in a coordinated, rhythmic fashion, moving fluid and particles across the surface of the tissue.</a:t>
            </a:r>
          </a:p>
        </p:txBody>
      </p:sp>
      <p:pic>
        <p:nvPicPr>
          <p:cNvPr id="4" name="Picture 3">
            <a:extLst>
              <a:ext uri="{FF2B5EF4-FFF2-40B4-BE49-F238E27FC236}">
                <a16:creationId xmlns:a16="http://schemas.microsoft.com/office/drawing/2014/main" id="{31E6D593-37E9-4C64-9732-17BE7C4EE62C}"/>
              </a:ext>
            </a:extLst>
          </p:cNvPr>
          <p:cNvPicPr>
            <a:picLocks noChangeAspect="1"/>
          </p:cNvPicPr>
          <p:nvPr/>
        </p:nvPicPr>
        <p:blipFill rotWithShape="1">
          <a:blip r:embed="rId2"/>
          <a:srcRect r="1354"/>
          <a:stretch/>
        </p:blipFill>
        <p:spPr>
          <a:xfrm>
            <a:off x="4654297" y="10"/>
            <a:ext cx="7537704" cy="6857990"/>
          </a:xfrm>
          <a:prstGeom prst="rect">
            <a:avLst/>
          </a:prstGeom>
        </p:spPr>
      </p:pic>
    </p:spTree>
    <p:extLst>
      <p:ext uri="{BB962C8B-B14F-4D97-AF65-F5344CB8AC3E}">
        <p14:creationId xmlns:p14="http://schemas.microsoft.com/office/powerpoint/2010/main" val="26442318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a:xfrm>
            <a:off x="648929" y="629266"/>
            <a:ext cx="5127031" cy="1676603"/>
          </a:xfrm>
        </p:spPr>
        <p:txBody>
          <a:bodyPr>
            <a:normAutofit/>
          </a:bodyPr>
          <a:lstStyle/>
          <a:p>
            <a:r>
              <a:rPr lang="en-US" dirty="0"/>
              <a:t>Protective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648930" y="2438400"/>
            <a:ext cx="5127029" cy="3785419"/>
          </a:xfrm>
        </p:spPr>
        <p:txBody>
          <a:bodyPr>
            <a:normAutofit fontScale="70000" lnSpcReduction="20000"/>
          </a:bodyPr>
          <a:lstStyle/>
          <a:p>
            <a:r>
              <a:rPr lang="en-US" dirty="0"/>
              <a:t>Protective - The </a:t>
            </a:r>
            <a:r>
              <a:rPr lang="en-US" i="1" dirty="0"/>
              <a:t>epidermis </a:t>
            </a:r>
            <a:r>
              <a:rPr lang="en-US" dirty="0"/>
              <a:t>and linings of the mouth, pharynx, esophagus, urethra, and vagina that open to the environment – </a:t>
            </a:r>
            <a:endParaRPr lang="en-US" i="1" dirty="0"/>
          </a:p>
          <a:p>
            <a:r>
              <a:rPr lang="en-US" dirty="0"/>
              <a:t>The </a:t>
            </a:r>
            <a:r>
              <a:rPr lang="en-US" b="1" dirty="0"/>
              <a:t>protective epithelia </a:t>
            </a:r>
            <a:r>
              <a:rPr lang="en-US" dirty="0"/>
              <a:t>prevent exchange between the internal and external environments and protect areas subject to mechanical or chemical stresses. </a:t>
            </a:r>
          </a:p>
          <a:p>
            <a:r>
              <a:rPr lang="en-US" dirty="0"/>
              <a:t>These epithelia are stratified tissues, composed of many stacked layers of cells.</a:t>
            </a:r>
          </a:p>
          <a:p>
            <a:r>
              <a:rPr lang="en-US" dirty="0"/>
              <a:t>Protective epithelia may be toughened by the secretion of </a:t>
            </a:r>
            <a:r>
              <a:rPr lang="en-US" i="1" dirty="0"/>
              <a:t>keratin</a:t>
            </a:r>
            <a:r>
              <a:rPr lang="en-US" dirty="0"/>
              <a:t>, the same insoluble protein abundant in hair and nails.</a:t>
            </a:r>
          </a:p>
        </p:txBody>
      </p:sp>
      <p:pic>
        <p:nvPicPr>
          <p:cNvPr id="4" name="Picture 3">
            <a:extLst>
              <a:ext uri="{FF2B5EF4-FFF2-40B4-BE49-F238E27FC236}">
                <a16:creationId xmlns:a16="http://schemas.microsoft.com/office/drawing/2014/main" id="{3E75D9A8-CEE8-45C0-9981-55FBF26FF865}"/>
              </a:ext>
            </a:extLst>
          </p:cNvPr>
          <p:cNvPicPr>
            <a:picLocks noChangeAspect="1"/>
          </p:cNvPicPr>
          <p:nvPr/>
        </p:nvPicPr>
        <p:blipFill rotWithShape="1">
          <a:blip r:embed="rId2"/>
          <a:srcRect r="3" b="4515"/>
          <a:stretch/>
        </p:blipFill>
        <p:spPr>
          <a:xfrm>
            <a:off x="6090613" y="640082"/>
            <a:ext cx="5461724" cy="5577837"/>
          </a:xfrm>
          <a:prstGeom prst="rect">
            <a:avLst/>
          </a:prstGeom>
          <a:effectLst/>
        </p:spPr>
      </p:pic>
    </p:spTree>
    <p:extLst>
      <p:ext uri="{BB962C8B-B14F-4D97-AF65-F5344CB8AC3E}">
        <p14:creationId xmlns:p14="http://schemas.microsoft.com/office/powerpoint/2010/main" val="22049897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a:xfrm>
            <a:off x="648929" y="629266"/>
            <a:ext cx="5127031" cy="1676603"/>
          </a:xfrm>
        </p:spPr>
        <p:txBody>
          <a:bodyPr>
            <a:normAutofit/>
          </a:bodyPr>
          <a:lstStyle/>
          <a:p>
            <a:r>
              <a:rPr lang="en-US" dirty="0"/>
              <a:t>Secretory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648930" y="2438400"/>
            <a:ext cx="5127029" cy="3785419"/>
          </a:xfrm>
        </p:spPr>
        <p:txBody>
          <a:bodyPr>
            <a:normAutofit/>
          </a:bodyPr>
          <a:lstStyle/>
          <a:p>
            <a:r>
              <a:rPr lang="en-US" dirty="0"/>
              <a:t>Secretory - Exocrine glands, including pancreas, sweat glands, and salivary glands; endocrine glands, such as thyroid and gonads</a:t>
            </a:r>
          </a:p>
        </p:txBody>
      </p:sp>
      <p:pic>
        <p:nvPicPr>
          <p:cNvPr id="4" name="Picture 3">
            <a:extLst>
              <a:ext uri="{FF2B5EF4-FFF2-40B4-BE49-F238E27FC236}">
                <a16:creationId xmlns:a16="http://schemas.microsoft.com/office/drawing/2014/main" id="{7EB382FA-8DDC-4A93-BEE0-8B31B3EB62FA}"/>
              </a:ext>
            </a:extLst>
          </p:cNvPr>
          <p:cNvPicPr>
            <a:picLocks noChangeAspect="1"/>
          </p:cNvPicPr>
          <p:nvPr/>
        </p:nvPicPr>
        <p:blipFill rotWithShape="1">
          <a:blip r:embed="rId2"/>
          <a:srcRect r="845" b="3"/>
          <a:stretch/>
        </p:blipFill>
        <p:spPr>
          <a:xfrm>
            <a:off x="6090613" y="640082"/>
            <a:ext cx="5461724" cy="5577837"/>
          </a:xfrm>
          <a:prstGeom prst="rect">
            <a:avLst/>
          </a:prstGeom>
          <a:effectLst/>
        </p:spPr>
      </p:pic>
    </p:spTree>
    <p:extLst>
      <p:ext uri="{BB962C8B-B14F-4D97-AF65-F5344CB8AC3E}">
        <p14:creationId xmlns:p14="http://schemas.microsoft.com/office/powerpoint/2010/main" val="29612344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a:xfrm>
            <a:off x="648929" y="629266"/>
            <a:ext cx="5127031" cy="1676603"/>
          </a:xfrm>
        </p:spPr>
        <p:txBody>
          <a:bodyPr>
            <a:normAutofit/>
          </a:bodyPr>
          <a:lstStyle/>
          <a:p>
            <a:r>
              <a:rPr lang="en-US" dirty="0"/>
              <a:t>Secretory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648930" y="2438400"/>
            <a:ext cx="5127029" cy="3785419"/>
          </a:xfrm>
        </p:spPr>
        <p:txBody>
          <a:bodyPr>
            <a:normAutofit fontScale="92500" lnSpcReduction="20000"/>
          </a:bodyPr>
          <a:lstStyle/>
          <a:p>
            <a:r>
              <a:rPr lang="en-US" sz="3200" b="1" dirty="0"/>
              <a:t>Secretory epithelia </a:t>
            </a:r>
            <a:r>
              <a:rPr lang="en-US" sz="3200" dirty="0"/>
              <a:t>are composed of cells that produce a substance and then secrete it into the extracellular space. </a:t>
            </a:r>
          </a:p>
          <a:p>
            <a:r>
              <a:rPr lang="en-US" sz="3200" dirty="0"/>
              <a:t>Secretory cells may be scattered among other epithelial cells, or they may group together to form a multicellular </a:t>
            </a:r>
            <a:r>
              <a:rPr lang="en-US" sz="3200" b="1" dirty="0"/>
              <a:t>gland. </a:t>
            </a:r>
          </a:p>
        </p:txBody>
      </p:sp>
      <p:pic>
        <p:nvPicPr>
          <p:cNvPr id="4" name="Picture 3">
            <a:extLst>
              <a:ext uri="{FF2B5EF4-FFF2-40B4-BE49-F238E27FC236}">
                <a16:creationId xmlns:a16="http://schemas.microsoft.com/office/drawing/2014/main" id="{7EB382FA-8DDC-4A93-BEE0-8B31B3EB62FA}"/>
              </a:ext>
            </a:extLst>
          </p:cNvPr>
          <p:cNvPicPr>
            <a:picLocks noChangeAspect="1"/>
          </p:cNvPicPr>
          <p:nvPr/>
        </p:nvPicPr>
        <p:blipFill rotWithShape="1">
          <a:blip r:embed="rId2"/>
          <a:srcRect r="845" b="3"/>
          <a:stretch/>
        </p:blipFill>
        <p:spPr>
          <a:xfrm>
            <a:off x="6090613" y="640082"/>
            <a:ext cx="5461724" cy="5577837"/>
          </a:xfrm>
          <a:prstGeom prst="rect">
            <a:avLst/>
          </a:prstGeom>
          <a:effectLst/>
        </p:spPr>
      </p:pic>
    </p:spTree>
    <p:extLst>
      <p:ext uri="{BB962C8B-B14F-4D97-AF65-F5344CB8AC3E}">
        <p14:creationId xmlns:p14="http://schemas.microsoft.com/office/powerpoint/2010/main" val="31787777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B40488-9376-46C9-8F3F-272F0A51B524}"/>
              </a:ext>
            </a:extLst>
          </p:cNvPr>
          <p:cNvSpPr>
            <a:spLocks noGrp="1"/>
          </p:cNvSpPr>
          <p:nvPr>
            <p:ph type="title"/>
          </p:nvPr>
        </p:nvSpPr>
        <p:spPr>
          <a:xfrm>
            <a:off x="517889" y="4883544"/>
            <a:ext cx="3876086" cy="1556907"/>
          </a:xfrm>
        </p:spPr>
        <p:txBody>
          <a:bodyPr anchor="ctr">
            <a:normAutofit/>
          </a:bodyPr>
          <a:lstStyle/>
          <a:p>
            <a:r>
              <a:rPr lang="en-US" sz="3200" b="1" u="sng" dirty="0"/>
              <a:t>Secretory Glands</a:t>
            </a:r>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FA53C8-4D2A-486E-B2F6-04DBDF5F4C33}"/>
              </a:ext>
            </a:extLst>
          </p:cNvPr>
          <p:cNvSpPr>
            <a:spLocks noGrp="1"/>
          </p:cNvSpPr>
          <p:nvPr>
            <p:ph idx="1"/>
          </p:nvPr>
        </p:nvSpPr>
        <p:spPr>
          <a:xfrm>
            <a:off x="5162719" y="4883544"/>
            <a:ext cx="6586915" cy="1556907"/>
          </a:xfrm>
        </p:spPr>
        <p:txBody>
          <a:bodyPr anchor="ctr">
            <a:normAutofit/>
          </a:bodyPr>
          <a:lstStyle/>
          <a:p>
            <a:r>
              <a:rPr lang="en-US" sz="1800"/>
              <a:t>There are two types of secretory glands: exocrine and endocrine.</a:t>
            </a:r>
          </a:p>
        </p:txBody>
      </p:sp>
      <p:pic>
        <p:nvPicPr>
          <p:cNvPr id="11" name="Picture 10" descr="A close up of a sign&#10;&#10;Description automatically generated">
            <a:extLst>
              <a:ext uri="{FF2B5EF4-FFF2-40B4-BE49-F238E27FC236}">
                <a16:creationId xmlns:a16="http://schemas.microsoft.com/office/drawing/2014/main" id="{85A09374-C8E3-4182-A122-31D37CF37DC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331" t="-880" r="-442" b="880"/>
          <a:stretch/>
        </p:blipFill>
        <p:spPr>
          <a:xfrm>
            <a:off x="1217803" y="367072"/>
            <a:ext cx="9836478" cy="4107392"/>
          </a:xfrm>
          <a:prstGeom prst="rect">
            <a:avLst/>
          </a:prstGeom>
        </p:spPr>
      </p:pic>
    </p:spTree>
    <p:extLst>
      <p:ext uri="{BB962C8B-B14F-4D97-AF65-F5344CB8AC3E}">
        <p14:creationId xmlns:p14="http://schemas.microsoft.com/office/powerpoint/2010/main" val="17365714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B8A76D-DCD5-45B3-AE5C-2C95B41AC94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Exocrine glands</a:t>
            </a:r>
            <a:endParaRPr lang="en-US" sz="2800"/>
          </a:p>
        </p:txBody>
      </p:sp>
      <p:sp>
        <p:nvSpPr>
          <p:cNvPr id="3" name="Content Placeholder 2">
            <a:extLst>
              <a:ext uri="{FF2B5EF4-FFF2-40B4-BE49-F238E27FC236}">
                <a16:creationId xmlns:a16="http://schemas.microsoft.com/office/drawing/2014/main" id="{2B181ED2-3CE4-48B6-891A-87AAC13011A7}"/>
              </a:ext>
            </a:extLst>
          </p:cNvPr>
          <p:cNvSpPr>
            <a:spLocks noGrp="1"/>
          </p:cNvSpPr>
          <p:nvPr>
            <p:ph idx="1"/>
          </p:nvPr>
        </p:nvSpPr>
        <p:spPr>
          <a:xfrm>
            <a:off x="643468" y="2638043"/>
            <a:ext cx="3363974" cy="3415623"/>
          </a:xfrm>
        </p:spPr>
        <p:txBody>
          <a:bodyPr>
            <a:normAutofit/>
          </a:bodyPr>
          <a:lstStyle/>
          <a:p>
            <a:r>
              <a:rPr lang="en-US" sz="1900" b="1"/>
              <a:t>Exocrine glands </a:t>
            </a:r>
            <a:r>
              <a:rPr lang="en-US" sz="1900"/>
              <a:t>release their secretions to the body’s external environment - Most exocrine glands release their products through open tubes known as </a:t>
            </a:r>
            <a:r>
              <a:rPr lang="en-US" sz="1900" b="1"/>
              <a:t>ducts. </a:t>
            </a:r>
          </a:p>
          <a:p>
            <a:r>
              <a:rPr lang="en-US" sz="1900"/>
              <a:t>Sweat glands, mammary glands in the breast, salivary glands, the liver, and the pancreas are all exocrine glands.</a:t>
            </a:r>
          </a:p>
          <a:p>
            <a:endParaRPr lang="en-US" sz="1900"/>
          </a:p>
        </p:txBody>
      </p:sp>
      <p:pic>
        <p:nvPicPr>
          <p:cNvPr id="16" name="Picture 15" descr="A close up of a sign&#10;&#10;Description automatically generated">
            <a:extLst>
              <a:ext uri="{FF2B5EF4-FFF2-40B4-BE49-F238E27FC236}">
                <a16:creationId xmlns:a16="http://schemas.microsoft.com/office/drawing/2014/main" id="{AE8A3630-CA9A-4B21-AA8E-47E9250A92B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8996" t="941" r="-955" b="-941"/>
          <a:stretch/>
        </p:blipFill>
        <p:spPr>
          <a:xfrm>
            <a:off x="5297763" y="716961"/>
            <a:ext cx="6250769" cy="5263211"/>
          </a:xfrm>
          <a:prstGeom prst="rect">
            <a:avLst/>
          </a:prstGeom>
        </p:spPr>
      </p:pic>
    </p:spTree>
    <p:extLst>
      <p:ext uri="{BB962C8B-B14F-4D97-AF65-F5344CB8AC3E}">
        <p14:creationId xmlns:p14="http://schemas.microsoft.com/office/powerpoint/2010/main" val="901363195"/>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B8A76D-DCD5-45B3-AE5C-2C95B41AC94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Exocrine glands</a:t>
            </a:r>
            <a:endParaRPr lang="en-US" sz="2800"/>
          </a:p>
        </p:txBody>
      </p:sp>
      <p:sp>
        <p:nvSpPr>
          <p:cNvPr id="3" name="Content Placeholder 2">
            <a:extLst>
              <a:ext uri="{FF2B5EF4-FFF2-40B4-BE49-F238E27FC236}">
                <a16:creationId xmlns:a16="http://schemas.microsoft.com/office/drawing/2014/main" id="{2B181ED2-3CE4-48B6-891A-87AAC13011A7}"/>
              </a:ext>
            </a:extLst>
          </p:cNvPr>
          <p:cNvSpPr>
            <a:spLocks noGrp="1"/>
          </p:cNvSpPr>
          <p:nvPr>
            <p:ph idx="1"/>
          </p:nvPr>
        </p:nvSpPr>
        <p:spPr>
          <a:xfrm>
            <a:off x="643468" y="2638043"/>
            <a:ext cx="3363974" cy="3415623"/>
          </a:xfrm>
        </p:spPr>
        <p:txBody>
          <a:bodyPr>
            <a:normAutofit/>
          </a:bodyPr>
          <a:lstStyle/>
          <a:p>
            <a:pPr marL="0" indent="0">
              <a:buNone/>
            </a:pPr>
            <a:r>
              <a:rPr lang="en-US" sz="1100"/>
              <a:t>Exocrine gland cells produce two types of secretions. </a:t>
            </a:r>
          </a:p>
          <a:p>
            <a:r>
              <a:rPr lang="en-US" sz="1100" b="1"/>
              <a:t>Serous secretions </a:t>
            </a:r>
            <a:r>
              <a:rPr lang="en-US" sz="1100"/>
              <a:t>are watery solutions, and many of them contain enzymes. </a:t>
            </a:r>
          </a:p>
          <a:p>
            <a:pPr lvl="1"/>
            <a:r>
              <a:rPr lang="en-US" sz="1100"/>
              <a:t>Tears, sweat, and digestive enzyme solutions are all serous exocrine secretions. </a:t>
            </a:r>
          </a:p>
          <a:p>
            <a:r>
              <a:rPr lang="en-US" sz="1100" b="1"/>
              <a:t>Mucous secretions </a:t>
            </a:r>
            <a:r>
              <a:rPr lang="en-US" sz="1100"/>
              <a:t>(also called </a:t>
            </a:r>
            <a:r>
              <a:rPr lang="en-US" sz="1100" b="1"/>
              <a:t>mucus</a:t>
            </a:r>
            <a:r>
              <a:rPr lang="en-US" sz="1100"/>
              <a:t>) are sticky solutions containing glycoproteins and proteoglycans. </a:t>
            </a:r>
          </a:p>
          <a:p>
            <a:pPr lvl="1"/>
            <a:r>
              <a:rPr lang="en-US" sz="1100"/>
              <a:t>For example, the salivary glands release mixed secretions.</a:t>
            </a:r>
          </a:p>
          <a:p>
            <a:pPr lvl="1"/>
            <a:r>
              <a:rPr lang="en-US" sz="1100" b="1"/>
              <a:t>Goblet cells</a:t>
            </a:r>
            <a:r>
              <a:rPr lang="en-US" sz="1100"/>
              <a:t>, are single exocrine cells that produce mucus. Mucus acts as a lubricant for food to be swallowed, as a trap for foreign particles and microorganisms inhaled or ingested, and as a protective barrier between the epithelium and the environment.</a:t>
            </a:r>
          </a:p>
          <a:p>
            <a:endParaRPr lang="en-US" sz="1100"/>
          </a:p>
        </p:txBody>
      </p:sp>
      <p:pic>
        <p:nvPicPr>
          <p:cNvPr id="6" name="Picture 5" descr="A close up of a sign&#10;&#10;Description automatically generated">
            <a:extLst>
              <a:ext uri="{FF2B5EF4-FFF2-40B4-BE49-F238E27FC236}">
                <a16:creationId xmlns:a16="http://schemas.microsoft.com/office/drawing/2014/main" id="{15FE7FAE-6752-449B-B171-E217C256B09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8996" t="941" r="-955" b="-941"/>
          <a:stretch/>
        </p:blipFill>
        <p:spPr>
          <a:xfrm>
            <a:off x="5297763" y="716961"/>
            <a:ext cx="6250769" cy="5263211"/>
          </a:xfrm>
          <a:prstGeom prst="rect">
            <a:avLst/>
          </a:prstGeom>
        </p:spPr>
      </p:pic>
    </p:spTree>
    <p:extLst>
      <p:ext uri="{BB962C8B-B14F-4D97-AF65-F5344CB8AC3E}">
        <p14:creationId xmlns:p14="http://schemas.microsoft.com/office/powerpoint/2010/main" val="4087348604"/>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4E7011-9690-4D34-B5D4-4E6F25962FF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endocrine glands</a:t>
            </a:r>
            <a:endParaRPr lang="en-US" sz="2800"/>
          </a:p>
        </p:txBody>
      </p:sp>
      <p:sp>
        <p:nvSpPr>
          <p:cNvPr id="3" name="Content Placeholder 2">
            <a:extLst>
              <a:ext uri="{FF2B5EF4-FFF2-40B4-BE49-F238E27FC236}">
                <a16:creationId xmlns:a16="http://schemas.microsoft.com/office/drawing/2014/main" id="{48E7EB3A-9948-4D33-A109-7DAD755868D5}"/>
              </a:ext>
            </a:extLst>
          </p:cNvPr>
          <p:cNvSpPr>
            <a:spLocks noGrp="1"/>
          </p:cNvSpPr>
          <p:nvPr>
            <p:ph idx="1"/>
          </p:nvPr>
        </p:nvSpPr>
        <p:spPr>
          <a:xfrm>
            <a:off x="643468" y="2638043"/>
            <a:ext cx="3363974" cy="3415623"/>
          </a:xfrm>
        </p:spPr>
        <p:txBody>
          <a:bodyPr>
            <a:normAutofit/>
          </a:bodyPr>
          <a:lstStyle/>
          <a:p>
            <a:r>
              <a:rPr lang="en-US" sz="2000"/>
              <a:t>Unlike exocrine glands, </a:t>
            </a:r>
            <a:r>
              <a:rPr lang="en-US" sz="2000" b="1"/>
              <a:t>endocrine glands </a:t>
            </a:r>
            <a:r>
              <a:rPr lang="en-US" sz="2000"/>
              <a:t>are ductless and release their secretions, called </a:t>
            </a:r>
            <a:r>
              <a:rPr lang="en-US" sz="2000" b="1"/>
              <a:t>hormones, </a:t>
            </a:r>
            <a:r>
              <a:rPr lang="en-US" sz="2000"/>
              <a:t>into the body’s extracellular compartment. </a:t>
            </a:r>
          </a:p>
          <a:p>
            <a:r>
              <a:rPr lang="en-US" sz="2000"/>
              <a:t>Some of the best-known endocrine glands are the pancreas, the thyroid gland, the gonads, and the pituitary gland.</a:t>
            </a:r>
          </a:p>
          <a:p>
            <a:pPr marL="0" indent="0">
              <a:buNone/>
            </a:pPr>
            <a:endParaRPr lang="en-US" sz="2000"/>
          </a:p>
        </p:txBody>
      </p:sp>
      <p:pic>
        <p:nvPicPr>
          <p:cNvPr id="5" name="Picture 4" descr="A close up of a sign&#10;&#10;Description automatically generated">
            <a:extLst>
              <a:ext uri="{FF2B5EF4-FFF2-40B4-BE49-F238E27FC236}">
                <a16:creationId xmlns:a16="http://schemas.microsoft.com/office/drawing/2014/main" id="{55BD2DFF-92EB-4A62-BE53-94E5E312B3A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707" r="55747"/>
          <a:stretch/>
        </p:blipFill>
        <p:spPr>
          <a:xfrm>
            <a:off x="5297763" y="717010"/>
            <a:ext cx="6250769" cy="5263113"/>
          </a:xfrm>
          <a:prstGeom prst="rect">
            <a:avLst/>
          </a:prstGeom>
        </p:spPr>
      </p:pic>
    </p:spTree>
    <p:extLst>
      <p:ext uri="{BB962C8B-B14F-4D97-AF65-F5344CB8AC3E}">
        <p14:creationId xmlns:p14="http://schemas.microsoft.com/office/powerpoint/2010/main" val="3862945499"/>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00458-946B-4229-88A0-F6627C177031}"/>
              </a:ext>
            </a:extLst>
          </p:cNvPr>
          <p:cNvPicPr>
            <a:picLocks noChangeAspect="1"/>
          </p:cNvPicPr>
          <p:nvPr/>
        </p:nvPicPr>
        <p:blipFill>
          <a:blip r:embed="rId2"/>
          <a:stretch>
            <a:fillRect/>
          </a:stretch>
        </p:blipFill>
        <p:spPr>
          <a:xfrm>
            <a:off x="-1" y="123306"/>
            <a:ext cx="8655325" cy="3226476"/>
          </a:xfrm>
          <a:prstGeom prst="rect">
            <a:avLst/>
          </a:prstGeom>
        </p:spPr>
      </p:pic>
      <p:sp>
        <p:nvSpPr>
          <p:cNvPr id="2" name="Title 1">
            <a:extLst>
              <a:ext uri="{FF2B5EF4-FFF2-40B4-BE49-F238E27FC236}">
                <a16:creationId xmlns:a16="http://schemas.microsoft.com/office/drawing/2014/main" id="{A975F779-9E37-4E72-B632-ED4AC50039D6}"/>
              </a:ext>
            </a:extLst>
          </p:cNvPr>
          <p:cNvSpPr>
            <a:spLocks noGrp="1"/>
          </p:cNvSpPr>
          <p:nvPr>
            <p:ph type="title"/>
          </p:nvPr>
        </p:nvSpPr>
        <p:spPr>
          <a:xfrm>
            <a:off x="2752254" y="2251349"/>
            <a:ext cx="7723360" cy="1325563"/>
          </a:xfrm>
        </p:spPr>
        <p:style>
          <a:lnRef idx="1">
            <a:schemeClr val="accent2"/>
          </a:lnRef>
          <a:fillRef idx="2">
            <a:schemeClr val="accent2"/>
          </a:fillRef>
          <a:effectRef idx="1">
            <a:schemeClr val="accent2"/>
          </a:effectRef>
          <a:fontRef idx="minor">
            <a:schemeClr val="dk1"/>
          </a:fontRef>
        </p:style>
        <p:txBody>
          <a:bodyPr/>
          <a:lstStyle/>
          <a:p>
            <a:r>
              <a:rPr lang="en-US" dirty="0"/>
              <a:t>Connective Tissues</a:t>
            </a:r>
          </a:p>
        </p:txBody>
      </p:sp>
      <p:sp>
        <p:nvSpPr>
          <p:cNvPr id="3" name="Content Placeholder 2">
            <a:extLst>
              <a:ext uri="{FF2B5EF4-FFF2-40B4-BE49-F238E27FC236}">
                <a16:creationId xmlns:a16="http://schemas.microsoft.com/office/drawing/2014/main" id="{FD0B2DEA-F342-499C-90F4-25F3C2FB99DF}"/>
              </a:ext>
            </a:extLst>
          </p:cNvPr>
          <p:cNvSpPr>
            <a:spLocks noGrp="1"/>
          </p:cNvSpPr>
          <p:nvPr>
            <p:ph idx="1"/>
          </p:nvPr>
        </p:nvSpPr>
        <p:spPr>
          <a:xfrm>
            <a:off x="838200" y="3739081"/>
            <a:ext cx="10515600" cy="2437882"/>
          </a:xfrm>
        </p:spPr>
        <p:txBody>
          <a:bodyPr/>
          <a:lstStyle/>
          <a:p>
            <a:r>
              <a:rPr lang="en-US" dirty="0"/>
              <a:t>The 4 Types of Connective Tissues Include:</a:t>
            </a:r>
            <a:br>
              <a:rPr lang="en-US" dirty="0"/>
            </a:br>
            <a:r>
              <a:rPr lang="en-US" dirty="0"/>
              <a:t>​</a:t>
            </a:r>
            <a:br>
              <a:rPr lang="en-US" dirty="0"/>
            </a:br>
            <a:r>
              <a:rPr lang="en-US" dirty="0"/>
              <a:t>1) Connective Tissue Proper</a:t>
            </a:r>
            <a:br>
              <a:rPr lang="en-US" dirty="0"/>
            </a:br>
            <a:r>
              <a:rPr lang="en-US" dirty="0"/>
              <a:t>2) Cartilage</a:t>
            </a:r>
            <a:br>
              <a:rPr lang="en-US" dirty="0"/>
            </a:br>
            <a:r>
              <a:rPr lang="en-US" dirty="0"/>
              <a:t>3) Bone</a:t>
            </a:r>
            <a:br>
              <a:rPr lang="en-US" dirty="0"/>
            </a:br>
            <a:r>
              <a:rPr lang="en-US" dirty="0"/>
              <a:t>4) Blood</a:t>
            </a:r>
          </a:p>
        </p:txBody>
      </p:sp>
    </p:spTree>
    <p:extLst>
      <p:ext uri="{BB962C8B-B14F-4D97-AF65-F5344CB8AC3E}">
        <p14:creationId xmlns:p14="http://schemas.microsoft.com/office/powerpoint/2010/main" val="30797842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847B-53AD-47E0-B09D-CD6D04FACA12}"/>
              </a:ext>
            </a:extLst>
          </p:cNvPr>
          <p:cNvSpPr>
            <a:spLocks noGrp="1"/>
          </p:cNvSpPr>
          <p:nvPr>
            <p:ph type="title"/>
          </p:nvPr>
        </p:nvSpPr>
        <p:spPr/>
        <p:txBody>
          <a:bodyPr/>
          <a:lstStyle/>
          <a:p>
            <a:r>
              <a:rPr lang="en-US" b="1" dirty="0"/>
              <a:t>connective tissue</a:t>
            </a:r>
            <a:endParaRPr lang="en-US" dirty="0"/>
          </a:p>
        </p:txBody>
      </p:sp>
      <p:sp>
        <p:nvSpPr>
          <p:cNvPr id="3" name="Content Placeholder 2">
            <a:extLst>
              <a:ext uri="{FF2B5EF4-FFF2-40B4-BE49-F238E27FC236}">
                <a16:creationId xmlns:a16="http://schemas.microsoft.com/office/drawing/2014/main" id="{20C2998D-88B0-4BD1-8CD7-D0CDD432B53B}"/>
              </a:ext>
            </a:extLst>
          </p:cNvPr>
          <p:cNvSpPr>
            <a:spLocks noGrp="1"/>
          </p:cNvSpPr>
          <p:nvPr>
            <p:ph idx="1"/>
          </p:nvPr>
        </p:nvSpPr>
        <p:spPr/>
        <p:txBody>
          <a:bodyPr>
            <a:normAutofit fontScale="92500" lnSpcReduction="10000"/>
          </a:bodyPr>
          <a:lstStyle/>
          <a:p>
            <a:r>
              <a:rPr lang="en-US" b="1" dirty="0"/>
              <a:t>There are 3 characteristics that are shared by all of the different types of connective tissue. </a:t>
            </a:r>
          </a:p>
          <a:p>
            <a:pPr marL="514350" indent="-514350">
              <a:buFont typeface="+mj-lt"/>
              <a:buAutoNum type="arabicPeriod"/>
            </a:pPr>
            <a:r>
              <a:rPr lang="en-US" dirty="0"/>
              <a:t>All connective tissue contains relatively </a:t>
            </a:r>
            <a:r>
              <a:rPr lang="en-US" u="sng" dirty="0"/>
              <a:t>few cells</a:t>
            </a:r>
            <a:r>
              <a:rPr lang="en-US" dirty="0"/>
              <a:t> with large space between them. - All connective tissue contains a </a:t>
            </a:r>
            <a:r>
              <a:rPr lang="en-US" u="sng" dirty="0"/>
              <a:t>large amount of extracellular matrix</a:t>
            </a:r>
            <a:r>
              <a:rPr lang="en-US" dirty="0"/>
              <a:t> (ground substances and protein fibers).​</a:t>
            </a:r>
          </a:p>
          <a:p>
            <a:pPr marL="514350" indent="-514350">
              <a:buFont typeface="+mj-lt"/>
              <a:buAutoNum type="arabicPeriod"/>
            </a:pPr>
            <a:r>
              <a:rPr lang="en-US" dirty="0"/>
              <a:t>All connective tissues have the</a:t>
            </a:r>
            <a:r>
              <a:rPr lang="en-US" u="sng" dirty="0"/>
              <a:t> same embryonic origin; the mesenchyme (comes from mesoderm germ layer of embryo)</a:t>
            </a:r>
            <a:r>
              <a:rPr lang="en-US" dirty="0"/>
              <a:t>. </a:t>
            </a:r>
          </a:p>
          <a:p>
            <a:pPr marL="514350" indent="-514350">
              <a:buFont typeface="+mj-lt"/>
              <a:buAutoNum type="arabicPeriod"/>
            </a:pPr>
            <a:r>
              <a:rPr lang="en-US" dirty="0"/>
              <a:t>Special cell that secrete extracellular matrix proteins</a:t>
            </a:r>
            <a:br>
              <a:rPr lang="en-US" dirty="0"/>
            </a:br>
            <a:r>
              <a:rPr lang="en-US" sz="2200" dirty="0"/>
              <a:t>•</a:t>
            </a:r>
            <a:r>
              <a:rPr lang="en-US" sz="2200" u="sng" dirty="0"/>
              <a:t>fibroblasts</a:t>
            </a:r>
            <a:r>
              <a:rPr lang="en-US" sz="2200" dirty="0"/>
              <a:t> for areolar tissue and reticular C.T.,</a:t>
            </a:r>
            <a:br>
              <a:rPr lang="en-US" sz="2200" dirty="0"/>
            </a:br>
            <a:r>
              <a:rPr lang="en-US" sz="2200" dirty="0"/>
              <a:t>•</a:t>
            </a:r>
            <a:r>
              <a:rPr lang="en-US" sz="2200" u="sng" dirty="0"/>
              <a:t>adipocytes</a:t>
            </a:r>
            <a:r>
              <a:rPr lang="en-US" sz="2200" dirty="0"/>
              <a:t> for adipose</a:t>
            </a:r>
            <a:br>
              <a:rPr lang="en-US" sz="2200" dirty="0"/>
            </a:br>
            <a:r>
              <a:rPr lang="en-US" sz="2200" dirty="0"/>
              <a:t>•</a:t>
            </a:r>
            <a:r>
              <a:rPr lang="en-US" sz="2200" u="sng" dirty="0"/>
              <a:t>chondroblasts</a:t>
            </a:r>
            <a:r>
              <a:rPr lang="en-US" sz="2200" dirty="0"/>
              <a:t> for cartilage</a:t>
            </a:r>
            <a:br>
              <a:rPr lang="en-US" sz="2200" dirty="0"/>
            </a:br>
            <a:r>
              <a:rPr lang="en-US" sz="2200" dirty="0"/>
              <a:t>•</a:t>
            </a:r>
            <a:r>
              <a:rPr lang="en-US" sz="2200" u="sng" dirty="0"/>
              <a:t>osteoblasts</a:t>
            </a:r>
            <a:r>
              <a:rPr lang="en-US" sz="2200" dirty="0"/>
              <a:t> for bone</a:t>
            </a:r>
            <a:br>
              <a:rPr lang="en-US" sz="2200" dirty="0"/>
            </a:br>
            <a:r>
              <a:rPr lang="en-US" sz="2200" dirty="0"/>
              <a:t>•</a:t>
            </a:r>
            <a:r>
              <a:rPr lang="en-US" sz="2200" u="sng" dirty="0"/>
              <a:t>hematopoietic stem cell</a:t>
            </a:r>
            <a:r>
              <a:rPr lang="en-US" sz="2200" dirty="0"/>
              <a:t> for blood</a:t>
            </a:r>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1150810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5492</Words>
  <Application>Microsoft Office PowerPoint</Application>
  <PresentationFormat>Widescreen</PresentationFormat>
  <Paragraphs>320</Paragraphs>
  <Slides>109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109</vt:i4>
      </vt:variant>
    </vt:vector>
  </HeadingPairs>
  <TitlesOfParts>
    <vt:vector size="117" baseType="lpstr">
      <vt:lpstr>Arial</vt:lpstr>
      <vt:lpstr>Bree Serif</vt:lpstr>
      <vt:lpstr>Calibri</vt:lpstr>
      <vt:lpstr>Calibri Light</vt:lpstr>
      <vt:lpstr>Helvetica Neue Medium</vt:lpstr>
      <vt:lpstr>Pacifico</vt:lpstr>
      <vt:lpstr>Tw Cen MT</vt:lpstr>
      <vt:lpstr>Office Theme</vt:lpstr>
      <vt:lpstr>Compartments</vt:lpstr>
      <vt:lpstr>Body Cavities</vt:lpstr>
      <vt:lpstr>Body Cavities</vt:lpstr>
      <vt:lpstr>Body Cavities</vt:lpstr>
      <vt:lpstr>The abdomen and pelvis form one continuous cavity, the abdominopelvic cavity.  --A tissue lining called the peritoneum lines the abdomen and surrounds the organs within it.  </vt:lpstr>
      <vt:lpstr>PowerPoint Presentation</vt:lpstr>
      <vt:lpstr>The general functions of the cell membrane include:</vt:lpstr>
      <vt:lpstr>The general functions of the cell membrane include:</vt:lpstr>
      <vt:lpstr>The general functions of the cell membrane include:</vt:lpstr>
      <vt:lpstr>The general functions of the cell membrane include:</vt:lpstr>
      <vt:lpstr>Plasma / Cell membrane</vt:lpstr>
      <vt:lpstr>PowerPoint Presentation</vt:lpstr>
      <vt:lpstr>The Cell Membrane (Plasma Membrane)</vt:lpstr>
      <vt:lpstr>PowerPoint Presentation</vt:lpstr>
      <vt:lpstr>Selective Permeability</vt:lpstr>
      <vt:lpstr>Phospholipid</vt:lpstr>
      <vt:lpstr>Phospholipid</vt:lpstr>
      <vt:lpstr>PowerPoint Presentation</vt:lpstr>
      <vt:lpstr>PowerPoint Presentation</vt:lpstr>
      <vt:lpstr>PowerPoint Presentation</vt:lpstr>
      <vt:lpstr>There are 2 main categories of membrane transport; active and passive.  </vt:lpstr>
      <vt:lpstr>Passive Membrane Transport Mechanisms</vt:lpstr>
      <vt:lpstr>Passive Membrane Transport Mechanisms</vt:lpstr>
      <vt:lpstr>PowerPoint Presentation</vt:lpstr>
      <vt:lpstr>Hypotonic Solution</vt:lpstr>
      <vt:lpstr>Isotonic</vt:lpstr>
      <vt:lpstr>Hypertonic Solution</vt:lpstr>
      <vt:lpstr>PowerPoint Presentation</vt:lpstr>
      <vt:lpstr>Endocytosis and Exocytosis</vt:lpstr>
      <vt:lpstr>Endocytosis</vt:lpstr>
      <vt:lpstr>Exocytosis is when a vesicle from inside the cell fuses with the membrane and the contents are released into the extracellular fluid.  </vt:lpstr>
      <vt:lpstr>There are 3 different types of endocytosis.</vt:lpstr>
      <vt:lpstr>There are 3 different types of endocytosis - Phagocytosis</vt:lpstr>
      <vt:lpstr>There are 3 different types of endocytosis - Pinocytosis</vt:lpstr>
      <vt:lpstr>There are 3 different types of endocytosis - Receptor-mediated endocytosis </vt:lpstr>
      <vt:lpstr>Vesicle The Main Function of the Vesicle is Transport </vt:lpstr>
      <vt:lpstr>Regions of the Cell</vt:lpstr>
      <vt:lpstr>Nucleus The Main Function of the Nucleus is to Hold the DNA.</vt:lpstr>
      <vt:lpstr>Nucleus The Main Function of the Nucleus is to Hold the DNA.</vt:lpstr>
      <vt:lpstr>Nuclear Pores</vt:lpstr>
      <vt:lpstr>Nucleolus The Main Function of the Nucleolus is to Make Ribosomes</vt:lpstr>
      <vt:lpstr>Ribosomes The Main Function of a Ribosome is to Be the Site of Protein Synthesis.</vt:lpstr>
      <vt:lpstr>The  ribosome is the location of the assembly of the amino acid sequence that makes up the protein. mRNA is used as a template for the amino acids that are to be used.</vt:lpstr>
      <vt:lpstr>Ribosomes</vt:lpstr>
      <vt:lpstr>Free ribosomes</vt:lpstr>
      <vt:lpstr>There are 2 types of endoplasmic reticulum (ER); the rough endoplasmic reticulum and the smooth endoplasmic reticulum. </vt:lpstr>
      <vt:lpstr>The Rough Endoplasmic Reticulum (The Rough ER)   - The main function of the rough ER is to house the ribosomes </vt:lpstr>
      <vt:lpstr>The rough ER is composed of a network of membranous sacs or envelopes  and tubules.   The outside of the rough ER appears 'rough' due to attached ribosomes.   </vt:lpstr>
      <vt:lpstr>The rough ER gets its name from its 'bumpy' or 'rough' appearance  due to ribosomes that are attached to it.   In the rough ER, ribosomes are assembled in the nucleolus and then exit the nucleus.   Some of these ribosomes then attach themselves to the rough endoplasmic reticulum, where they will act as a "site of protein synthesis" for the cell. </vt:lpstr>
      <vt:lpstr>The Smooth Endoplasmic Reticulum ​(The Smooth ER) The Main Function of the Smooth ER is to Make Lipids  </vt:lpstr>
      <vt:lpstr>The smooth endoplasmic reticulum (Smooth ER) appears smooth in comparison to the rough ER.   This is because the smooth ER does not have ribosomes bound to it.    </vt:lpstr>
      <vt:lpstr>The structure of the smooth ER is similar to that of the rough ER in the fact that it is composed of a membranous system of sacs or envelopes and tubules.   Its structure differs in the fact that it appear smooth since it does not have ribosomes attached to it.  </vt:lpstr>
      <vt:lpstr>The smooth ER</vt:lpstr>
      <vt:lpstr>Lysosome -  The Main Function of the Lysosome is to Digest Biological Matter </vt:lpstr>
      <vt:lpstr>Lysosome -  A lysosome is a membrane-bound cytoplasmic organelle that contain enzymes that can break down different biomolecules.   The lysosome works to digest substances in a similar way that our own stomach does. </vt:lpstr>
      <vt:lpstr>The Golgi Body ​(Golgi Apparatus) - The Main Function of the Golgi Body is to Package and Ship Proteins </vt:lpstr>
      <vt:lpstr>The Golgi body functions to Modify, Package and Ship proteins! The Golgi body is able to sort the incoming proteins and can tell where their final destination should be. </vt:lpstr>
      <vt:lpstr>These proteins could be destined for a number of destination including secretion from the cell, inclusion in lysosomes, or incorporation into the plasma membrane. </vt:lpstr>
      <vt:lpstr>The Golgi Apparatus</vt:lpstr>
      <vt:lpstr>The Mitochondria The Main Function of the Mitochondria is to Make Energy in the Form of ATP for the Cell </vt:lpstr>
      <vt:lpstr>The mitochondrion is the "power house" or "engine" of the cell.   Our mitochondria makes energy in the form of ATP (adenosine triphosphate) that our cells can use. </vt:lpstr>
      <vt:lpstr>The Peroxisome- The Main Function of the Peroxisome is to Detoxify the Cell </vt:lpstr>
      <vt:lpstr>The Peroxisome- The Main Function of the Peroxisome is to Detoxify the Cell </vt:lpstr>
      <vt:lpstr>Cytoskeleton- Centrosomes, Centrioles, and Microtubules</vt:lpstr>
      <vt:lpstr>centrosome</vt:lpstr>
      <vt:lpstr>centrosome</vt:lpstr>
      <vt:lpstr>centrosome</vt:lpstr>
      <vt:lpstr>The cytoskeleton has at least five important functions.</vt:lpstr>
      <vt:lpstr>The cytoskeleton has at least five important functions.</vt:lpstr>
      <vt:lpstr>The cytoskeleton has at least five important functions.</vt:lpstr>
      <vt:lpstr>The cytoskeleton has at least five important functions.</vt:lpstr>
      <vt:lpstr>The cytoskeleton has at least five important functions.</vt:lpstr>
      <vt:lpstr>Protein Synthesis</vt:lpstr>
      <vt:lpstr>Tissues of the Body </vt:lpstr>
      <vt:lpstr>Cell Junctions Hold Cells Together to Form Tissues</vt:lpstr>
      <vt:lpstr>3 Categories of Cell Junctions</vt:lpstr>
      <vt:lpstr>Gap junctions (a type of communication junction)</vt:lpstr>
      <vt:lpstr>Tight junctions (type of occluding junction)</vt:lpstr>
      <vt:lpstr>Desmosomes (type of anchoring junction)</vt:lpstr>
      <vt:lpstr>PowerPoint Presentation</vt:lpstr>
      <vt:lpstr>PowerPoint Presentation</vt:lpstr>
      <vt:lpstr>Excitable Cells</vt:lpstr>
      <vt:lpstr>Muscle tissue</vt:lpstr>
      <vt:lpstr>Neural tissue</vt:lpstr>
      <vt:lpstr>Five Functional Categories of Epithelia</vt:lpstr>
      <vt:lpstr>Exchange Epithelia</vt:lpstr>
      <vt:lpstr>Transporting Epithelia</vt:lpstr>
      <vt:lpstr>Transporting Epithelia</vt:lpstr>
      <vt:lpstr>Ciliated Epithelia</vt:lpstr>
      <vt:lpstr>Ciliated Epithelia</vt:lpstr>
      <vt:lpstr>Protective Epithelia</vt:lpstr>
      <vt:lpstr>Secretory Epithelia</vt:lpstr>
      <vt:lpstr>Secretory Epithelia</vt:lpstr>
      <vt:lpstr>Secretory Glands</vt:lpstr>
      <vt:lpstr>Exocrine glands</vt:lpstr>
      <vt:lpstr>Exocrine glands</vt:lpstr>
      <vt:lpstr>endocrine glands</vt:lpstr>
      <vt:lpstr>Connective Tissues</vt:lpstr>
      <vt:lpstr>connective tissue</vt:lpstr>
      <vt:lpstr>The Matrix</vt:lpstr>
      <vt:lpstr>The Matrix</vt:lpstr>
      <vt:lpstr>The Matrix</vt:lpstr>
      <vt:lpstr>Connective Tissue Proper</vt:lpstr>
      <vt:lpstr>Connective Tissue Proper</vt:lpstr>
      <vt:lpstr>Connective Tissue Proper</vt:lpstr>
      <vt:lpstr>Connective Tissue Proper</vt:lpstr>
      <vt:lpstr>Connective Tissue Proper</vt:lpstr>
      <vt:lpstr>Connective Tissue Proper</vt:lpstr>
      <vt:lpstr>Blood and Adipose Tissue are also Loose Connective Tissues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Compartments</dc:title>
  <dc:creator>Cynthia Anderson</dc:creator>
  <cp:lastModifiedBy>Cynthia Anderson</cp:lastModifiedBy>
  <cp:revision>1</cp:revision>
  <dcterms:created xsi:type="dcterms:W3CDTF">2020-02-11T21:50:44Z</dcterms:created>
  <dcterms:modified xsi:type="dcterms:W3CDTF">2020-02-11T21:52:23Z</dcterms:modified>
</cp:coreProperties>
</file>