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341" r:id="rId3"/>
    <p:sldId id="321" r:id="rId4"/>
    <p:sldId id="342" r:id="rId5"/>
    <p:sldId id="345" r:id="rId6"/>
    <p:sldId id="346" r:id="rId7"/>
    <p:sldId id="347" r:id="rId8"/>
    <p:sldId id="334" r:id="rId9"/>
    <p:sldId id="256" r:id="rId10"/>
    <p:sldId id="257" r:id="rId11"/>
    <p:sldId id="262" r:id="rId12"/>
    <p:sldId id="265" r:id="rId13"/>
    <p:sldId id="302" r:id="rId14"/>
    <p:sldId id="303" r:id="rId15"/>
    <p:sldId id="304" r:id="rId16"/>
    <p:sldId id="266" r:id="rId17"/>
    <p:sldId id="349" r:id="rId18"/>
    <p:sldId id="350" r:id="rId19"/>
    <p:sldId id="267" r:id="rId20"/>
    <p:sldId id="351" r:id="rId21"/>
    <p:sldId id="353" r:id="rId22"/>
    <p:sldId id="354" r:id="rId23"/>
    <p:sldId id="268" r:id="rId24"/>
    <p:sldId id="271" r:id="rId25"/>
    <p:sldId id="272" r:id="rId26"/>
    <p:sldId id="273" r:id="rId27"/>
    <p:sldId id="274" r:id="rId28"/>
    <p:sldId id="323" r:id="rId29"/>
    <p:sldId id="329" r:id="rId30"/>
    <p:sldId id="330" r:id="rId31"/>
    <p:sldId id="331" r:id="rId32"/>
    <p:sldId id="337" r:id="rId33"/>
    <p:sldId id="332" r:id="rId34"/>
    <p:sldId id="301" r:id="rId35"/>
    <p:sldId id="356" r:id="rId36"/>
    <p:sldId id="327" r:id="rId37"/>
    <p:sldId id="338" r:id="rId38"/>
    <p:sldId id="360" r:id="rId39"/>
    <p:sldId id="328" r:id="rId40"/>
    <p:sldId id="355" r:id="rId41"/>
    <p:sldId id="315" r:id="rId42"/>
    <p:sldId id="361" r:id="rId43"/>
    <p:sldId id="324" r:id="rId44"/>
    <p:sldId id="339" r:id="rId45"/>
    <p:sldId id="319" r:id="rId46"/>
    <p:sldId id="340" r:id="rId47"/>
    <p:sldId id="280" r:id="rId48"/>
    <p:sldId id="285" r:id="rId49"/>
    <p:sldId id="288" r:id="rId50"/>
    <p:sldId id="291" r:id="rId51"/>
    <p:sldId id="29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870"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svg"/><Relationship Id="rId1" Type="http://schemas.openxmlformats.org/officeDocument/2006/relationships/image" Target="../media/image13.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svg"/><Relationship Id="rId1" Type="http://schemas.openxmlformats.org/officeDocument/2006/relationships/image" Target="../media/image16.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svg"/><Relationship Id="rId1" Type="http://schemas.openxmlformats.org/officeDocument/2006/relationships/image" Target="../media/image19.png"/><Relationship Id="rId6" Type="http://schemas.openxmlformats.org/officeDocument/2006/relationships/image" Target="../media/image39.svg"/><Relationship Id="rId5" Type="http://schemas.openxmlformats.org/officeDocument/2006/relationships/image" Target="../media/image21.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9.svg"/><Relationship Id="rId1" Type="http://schemas.openxmlformats.org/officeDocument/2006/relationships/image" Target="../media/image25.png"/><Relationship Id="rId4" Type="http://schemas.openxmlformats.org/officeDocument/2006/relationships/image" Target="../media/image61.sv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7.svg"/><Relationship Id="rId1" Type="http://schemas.openxmlformats.org/officeDocument/2006/relationships/image" Target="../media/image30.png"/><Relationship Id="rId6" Type="http://schemas.openxmlformats.org/officeDocument/2006/relationships/image" Target="../media/image61.svg"/><Relationship Id="rId5" Type="http://schemas.openxmlformats.org/officeDocument/2006/relationships/image" Target="../media/image26.png"/><Relationship Id="rId4" Type="http://schemas.openxmlformats.org/officeDocument/2006/relationships/image" Target="../media/image69.svg"/></Relationships>
</file>

<file path=ppt/diagrams/_rels/data8.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svg"/><Relationship Id="rId1" Type="http://schemas.openxmlformats.org/officeDocument/2006/relationships/image" Target="../media/image13.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svg"/><Relationship Id="rId1" Type="http://schemas.openxmlformats.org/officeDocument/2006/relationships/image" Target="../media/image16.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svg"/><Relationship Id="rId1" Type="http://schemas.openxmlformats.org/officeDocument/2006/relationships/image" Target="../media/image19.png"/><Relationship Id="rId6" Type="http://schemas.openxmlformats.org/officeDocument/2006/relationships/image" Target="../media/image39.svg"/><Relationship Id="rId5" Type="http://schemas.openxmlformats.org/officeDocument/2006/relationships/image" Target="../media/image21.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9.svg"/><Relationship Id="rId1" Type="http://schemas.openxmlformats.org/officeDocument/2006/relationships/image" Target="../media/image25.png"/><Relationship Id="rId4" Type="http://schemas.openxmlformats.org/officeDocument/2006/relationships/image" Target="../media/image6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7.svg"/><Relationship Id="rId1" Type="http://schemas.openxmlformats.org/officeDocument/2006/relationships/image" Target="../media/image30.png"/><Relationship Id="rId6" Type="http://schemas.openxmlformats.org/officeDocument/2006/relationships/image" Target="../media/image61.svg"/><Relationship Id="rId5" Type="http://schemas.openxmlformats.org/officeDocument/2006/relationships/image" Target="../media/image26.png"/><Relationship Id="rId4" Type="http://schemas.openxmlformats.org/officeDocument/2006/relationships/image" Target="../media/image69.svg"/></Relationships>
</file>

<file path=ppt/diagrams/_rels/drawing8.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AF8D12D-5B24-441F-8A2C-AB4DC0D3F6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AF5664-3A0A-4965-ABF7-037B6B4FF0E6}">
      <dgm:prSet/>
      <dgm:spPr/>
      <dgm:t>
        <a:bodyPr/>
        <a:lstStyle/>
        <a:p>
          <a:r>
            <a:rPr lang="en-US"/>
            <a:t>Water moves freely between the cells and extracellular fluid, resulting in a state of </a:t>
          </a:r>
          <a:r>
            <a:rPr lang="en-US" b="1"/>
            <a:t>osmotic equilibrium</a:t>
          </a:r>
          <a:r>
            <a:rPr lang="en-US"/>
            <a:t>. </a:t>
          </a:r>
        </a:p>
      </dgm:t>
    </dgm:pt>
    <dgm:pt modelId="{F82BDE70-99FF-48F3-B510-EDCDAE463E60}" type="parTrans" cxnId="{4E253DD1-2A80-4EBD-8F9D-1CBAC2ED2E60}">
      <dgm:prSet/>
      <dgm:spPr/>
      <dgm:t>
        <a:bodyPr/>
        <a:lstStyle/>
        <a:p>
          <a:endParaRPr lang="en-US"/>
        </a:p>
      </dgm:t>
    </dgm:pt>
    <dgm:pt modelId="{6E3A93DD-24C9-4BC8-96C4-0470EBB262A3}" type="sibTrans" cxnId="{4E253DD1-2A80-4EBD-8F9D-1CBAC2ED2E60}">
      <dgm:prSet/>
      <dgm:spPr/>
      <dgm:t>
        <a:bodyPr/>
        <a:lstStyle/>
        <a:p>
          <a:endParaRPr lang="en-US"/>
        </a:p>
      </dgm:t>
    </dgm:pt>
    <dgm:pt modelId="{9BA5D639-76EA-4F5F-9FCB-56EDE8C167CA}">
      <dgm:prSet/>
      <dgm:spPr/>
      <dgm:t>
        <a:bodyPr/>
        <a:lstStyle/>
        <a:p>
          <a:r>
            <a:rPr lang="en-US"/>
            <a:t>The movement of water across a membrane in response to a concentration gradient is called </a:t>
          </a:r>
          <a:r>
            <a:rPr lang="en-US" b="1"/>
            <a:t>osmosis.</a:t>
          </a:r>
          <a:endParaRPr lang="en-US"/>
        </a:p>
      </dgm:t>
    </dgm:pt>
    <dgm:pt modelId="{476069B2-9EEA-4EA6-918D-43105A37D56E}" type="parTrans" cxnId="{3AB43A63-2F86-4356-BE2F-B20BD1B3058F}">
      <dgm:prSet/>
      <dgm:spPr/>
      <dgm:t>
        <a:bodyPr/>
        <a:lstStyle/>
        <a:p>
          <a:endParaRPr lang="en-US"/>
        </a:p>
      </dgm:t>
    </dgm:pt>
    <dgm:pt modelId="{EC71D8AA-C1D5-4672-990E-7C87E8977E93}" type="sibTrans" cxnId="{3AB43A63-2F86-4356-BE2F-B20BD1B3058F}">
      <dgm:prSet/>
      <dgm:spPr/>
      <dgm:t>
        <a:bodyPr/>
        <a:lstStyle/>
        <a:p>
          <a:endParaRPr lang="en-US"/>
        </a:p>
      </dgm:t>
    </dgm:pt>
    <dgm:pt modelId="{8C83CDC5-53AA-4FC9-B11D-A20E0650DE37}" type="pres">
      <dgm:prSet presAssocID="{6AF8D12D-5B24-441F-8A2C-AB4DC0D3F6B9}" presName="root" presStyleCnt="0">
        <dgm:presLayoutVars>
          <dgm:dir/>
          <dgm:resizeHandles val="exact"/>
        </dgm:presLayoutVars>
      </dgm:prSet>
      <dgm:spPr/>
      <dgm:t>
        <a:bodyPr/>
        <a:lstStyle/>
        <a:p>
          <a:endParaRPr lang="en-US"/>
        </a:p>
      </dgm:t>
    </dgm:pt>
    <dgm:pt modelId="{DFFEB3C1-4258-46BA-9B1D-9941B5AC5D68}" type="pres">
      <dgm:prSet presAssocID="{8CAF5664-3A0A-4965-ABF7-037B6B4FF0E6}" presName="compNode" presStyleCnt="0"/>
      <dgm:spPr/>
    </dgm:pt>
    <dgm:pt modelId="{BBCFACF5-891C-4946-9893-E6897B24E5BF}" type="pres">
      <dgm:prSet presAssocID="{8CAF5664-3A0A-4965-ABF7-037B6B4FF0E6}" presName="bgRect" presStyleLbl="bgShp" presStyleIdx="0" presStyleCnt="2"/>
      <dgm:spPr/>
    </dgm:pt>
    <dgm:pt modelId="{18EFE335-9BCD-401A-A92F-74A16CC58AA5}" type="pres">
      <dgm:prSet presAssocID="{8CAF5664-3A0A-4965-ABF7-037B6B4FF0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A8A6CA38-AB38-446E-9065-A57169B1179E}" type="pres">
      <dgm:prSet presAssocID="{8CAF5664-3A0A-4965-ABF7-037B6B4FF0E6}" presName="spaceRect" presStyleCnt="0"/>
      <dgm:spPr/>
    </dgm:pt>
    <dgm:pt modelId="{6F1DF82F-89AA-4017-86E6-AC5599A15EE4}" type="pres">
      <dgm:prSet presAssocID="{8CAF5664-3A0A-4965-ABF7-037B6B4FF0E6}" presName="parTx" presStyleLbl="revTx" presStyleIdx="0" presStyleCnt="2">
        <dgm:presLayoutVars>
          <dgm:chMax val="0"/>
          <dgm:chPref val="0"/>
        </dgm:presLayoutVars>
      </dgm:prSet>
      <dgm:spPr/>
      <dgm:t>
        <a:bodyPr/>
        <a:lstStyle/>
        <a:p>
          <a:endParaRPr lang="en-US"/>
        </a:p>
      </dgm:t>
    </dgm:pt>
    <dgm:pt modelId="{7CC3FC58-4728-436A-AC0C-A5025108D17D}" type="pres">
      <dgm:prSet presAssocID="{6E3A93DD-24C9-4BC8-96C4-0470EBB262A3}" presName="sibTrans" presStyleCnt="0"/>
      <dgm:spPr/>
    </dgm:pt>
    <dgm:pt modelId="{22FFB5C7-0FB8-44C4-BF09-3AEE42C3ECF6}" type="pres">
      <dgm:prSet presAssocID="{9BA5D639-76EA-4F5F-9FCB-56EDE8C167CA}" presName="compNode" presStyleCnt="0"/>
      <dgm:spPr/>
    </dgm:pt>
    <dgm:pt modelId="{D359DA5B-C7B0-45E7-BC9E-739D9B60FF77}" type="pres">
      <dgm:prSet presAssocID="{9BA5D639-76EA-4F5F-9FCB-56EDE8C167CA}" presName="bgRect" presStyleLbl="bgShp" presStyleIdx="1" presStyleCnt="2"/>
      <dgm:spPr/>
    </dgm:pt>
    <dgm:pt modelId="{9D297123-5BDA-4460-B919-8961F581E606}" type="pres">
      <dgm:prSet presAssocID="{9BA5D639-76EA-4F5F-9FCB-56EDE8C167C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idge scene"/>
        </a:ext>
      </dgm:extLst>
    </dgm:pt>
    <dgm:pt modelId="{A4450DF6-DE94-4885-A199-946EFE91E257}" type="pres">
      <dgm:prSet presAssocID="{9BA5D639-76EA-4F5F-9FCB-56EDE8C167CA}" presName="spaceRect" presStyleCnt="0"/>
      <dgm:spPr/>
    </dgm:pt>
    <dgm:pt modelId="{7F231790-3E44-482E-A1DD-68A4B2344496}" type="pres">
      <dgm:prSet presAssocID="{9BA5D639-76EA-4F5F-9FCB-56EDE8C167CA}" presName="parTx" presStyleLbl="revTx" presStyleIdx="1" presStyleCnt="2">
        <dgm:presLayoutVars>
          <dgm:chMax val="0"/>
          <dgm:chPref val="0"/>
        </dgm:presLayoutVars>
      </dgm:prSet>
      <dgm:spPr/>
      <dgm:t>
        <a:bodyPr/>
        <a:lstStyle/>
        <a:p>
          <a:endParaRPr lang="en-US"/>
        </a:p>
      </dgm:t>
    </dgm:pt>
  </dgm:ptLst>
  <dgm:cxnLst>
    <dgm:cxn modelId="{85E01303-3CBF-4947-A6CE-D65C1A8B40BF}" type="presOf" srcId="{9BA5D639-76EA-4F5F-9FCB-56EDE8C167CA}" destId="{7F231790-3E44-482E-A1DD-68A4B2344496}" srcOrd="0" destOrd="0" presId="urn:microsoft.com/office/officeart/2018/2/layout/IconVerticalSolidList"/>
    <dgm:cxn modelId="{5461CC3F-257E-4F9B-AD6F-354A5EBE58F5}" type="presOf" srcId="{8CAF5664-3A0A-4965-ABF7-037B6B4FF0E6}" destId="{6F1DF82F-89AA-4017-86E6-AC5599A15EE4}" srcOrd="0" destOrd="0" presId="urn:microsoft.com/office/officeart/2018/2/layout/IconVerticalSolidList"/>
    <dgm:cxn modelId="{3AB43A63-2F86-4356-BE2F-B20BD1B3058F}" srcId="{6AF8D12D-5B24-441F-8A2C-AB4DC0D3F6B9}" destId="{9BA5D639-76EA-4F5F-9FCB-56EDE8C167CA}" srcOrd="1" destOrd="0" parTransId="{476069B2-9EEA-4EA6-918D-43105A37D56E}" sibTransId="{EC71D8AA-C1D5-4672-990E-7C87E8977E93}"/>
    <dgm:cxn modelId="{3F300F44-3D1C-496B-9175-0B4B01D73D4B}" type="presOf" srcId="{6AF8D12D-5B24-441F-8A2C-AB4DC0D3F6B9}" destId="{8C83CDC5-53AA-4FC9-B11D-A20E0650DE37}" srcOrd="0" destOrd="0" presId="urn:microsoft.com/office/officeart/2018/2/layout/IconVerticalSolidList"/>
    <dgm:cxn modelId="{4E253DD1-2A80-4EBD-8F9D-1CBAC2ED2E60}" srcId="{6AF8D12D-5B24-441F-8A2C-AB4DC0D3F6B9}" destId="{8CAF5664-3A0A-4965-ABF7-037B6B4FF0E6}" srcOrd="0" destOrd="0" parTransId="{F82BDE70-99FF-48F3-B510-EDCDAE463E60}" sibTransId="{6E3A93DD-24C9-4BC8-96C4-0470EBB262A3}"/>
    <dgm:cxn modelId="{27ABEB25-97CA-419F-A7D1-E85976EBD11A}" type="presParOf" srcId="{8C83CDC5-53AA-4FC9-B11D-A20E0650DE37}" destId="{DFFEB3C1-4258-46BA-9B1D-9941B5AC5D68}" srcOrd="0" destOrd="0" presId="urn:microsoft.com/office/officeart/2018/2/layout/IconVerticalSolidList"/>
    <dgm:cxn modelId="{1AE71192-0776-4718-B0B9-43AA66A2D3C3}" type="presParOf" srcId="{DFFEB3C1-4258-46BA-9B1D-9941B5AC5D68}" destId="{BBCFACF5-891C-4946-9893-E6897B24E5BF}" srcOrd="0" destOrd="0" presId="urn:microsoft.com/office/officeart/2018/2/layout/IconVerticalSolidList"/>
    <dgm:cxn modelId="{09C59357-7855-4A33-A0BC-240E38122F3F}" type="presParOf" srcId="{DFFEB3C1-4258-46BA-9B1D-9941B5AC5D68}" destId="{18EFE335-9BCD-401A-A92F-74A16CC58AA5}" srcOrd="1" destOrd="0" presId="urn:microsoft.com/office/officeart/2018/2/layout/IconVerticalSolidList"/>
    <dgm:cxn modelId="{B5722F27-12F9-4470-A777-D746D1FFE296}" type="presParOf" srcId="{DFFEB3C1-4258-46BA-9B1D-9941B5AC5D68}" destId="{A8A6CA38-AB38-446E-9065-A57169B1179E}" srcOrd="2" destOrd="0" presId="urn:microsoft.com/office/officeart/2018/2/layout/IconVerticalSolidList"/>
    <dgm:cxn modelId="{A3575602-3143-4C54-984C-289FE9740193}" type="presParOf" srcId="{DFFEB3C1-4258-46BA-9B1D-9941B5AC5D68}" destId="{6F1DF82F-89AA-4017-86E6-AC5599A15EE4}" srcOrd="3" destOrd="0" presId="urn:microsoft.com/office/officeart/2018/2/layout/IconVerticalSolidList"/>
    <dgm:cxn modelId="{73D85B44-97AD-4011-9712-3D42332AE35F}" type="presParOf" srcId="{8C83CDC5-53AA-4FC9-B11D-A20E0650DE37}" destId="{7CC3FC58-4728-436A-AC0C-A5025108D17D}" srcOrd="1" destOrd="0" presId="urn:microsoft.com/office/officeart/2018/2/layout/IconVerticalSolidList"/>
    <dgm:cxn modelId="{B0CCD5FC-2B33-4186-A3AB-997F1108E22B}" type="presParOf" srcId="{8C83CDC5-53AA-4FC9-B11D-A20E0650DE37}" destId="{22FFB5C7-0FB8-44C4-BF09-3AEE42C3ECF6}" srcOrd="2" destOrd="0" presId="urn:microsoft.com/office/officeart/2018/2/layout/IconVerticalSolidList"/>
    <dgm:cxn modelId="{BFA49CCB-0AC5-47BF-B343-90B147AD869E}" type="presParOf" srcId="{22FFB5C7-0FB8-44C4-BF09-3AEE42C3ECF6}" destId="{D359DA5B-C7B0-45E7-BC9E-739D9B60FF77}" srcOrd="0" destOrd="0" presId="urn:microsoft.com/office/officeart/2018/2/layout/IconVerticalSolidList"/>
    <dgm:cxn modelId="{C2F400D7-D3AE-4A7B-A685-D0A8EBE8943E}" type="presParOf" srcId="{22FFB5C7-0FB8-44C4-BF09-3AEE42C3ECF6}" destId="{9D297123-5BDA-4460-B919-8961F581E606}" srcOrd="1" destOrd="0" presId="urn:microsoft.com/office/officeart/2018/2/layout/IconVerticalSolidList"/>
    <dgm:cxn modelId="{3EFAFA51-C2B5-4ADD-BF5E-AE2D1C14834A}" type="presParOf" srcId="{22FFB5C7-0FB8-44C4-BF09-3AEE42C3ECF6}" destId="{A4450DF6-DE94-4885-A199-946EFE91E257}" srcOrd="2" destOrd="0" presId="urn:microsoft.com/office/officeart/2018/2/layout/IconVerticalSolidList"/>
    <dgm:cxn modelId="{26DC3B59-C52B-4560-9077-EC1A5829F300}" type="presParOf" srcId="{22FFB5C7-0FB8-44C4-BF09-3AEE42C3ECF6}" destId="{7F231790-3E44-482E-A1DD-68A4B23444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674FAB-9946-477D-90F2-82C86A9FDA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DC8FBE-8671-4E87-9EAA-FAE3668004C0}">
      <dgm:prSet/>
      <dgm:spPr/>
      <dgm:t>
        <a:bodyPr/>
        <a:lstStyle/>
        <a:p>
          <a:r>
            <a:rPr lang="en-US" i="1"/>
            <a:t>Molecules move from an area of higher concentration to an area of lower concentration. </a:t>
          </a:r>
          <a:endParaRPr lang="en-US"/>
        </a:p>
      </dgm:t>
    </dgm:pt>
    <dgm:pt modelId="{F6E71A77-14FF-4CC1-9FAD-D0397FEFA0A2}" type="parTrans" cxnId="{0540382D-DB7C-41D9-9107-54572C5D3BA4}">
      <dgm:prSet/>
      <dgm:spPr/>
      <dgm:t>
        <a:bodyPr/>
        <a:lstStyle/>
        <a:p>
          <a:endParaRPr lang="en-US"/>
        </a:p>
      </dgm:t>
    </dgm:pt>
    <dgm:pt modelId="{6309E2E9-8BEA-401B-B64E-E681ECD7EB04}" type="sibTrans" cxnId="{0540382D-DB7C-41D9-9107-54572C5D3BA4}">
      <dgm:prSet/>
      <dgm:spPr/>
      <dgm:t>
        <a:bodyPr/>
        <a:lstStyle/>
        <a:p>
          <a:endParaRPr lang="en-US"/>
        </a:p>
      </dgm:t>
    </dgm:pt>
    <dgm:pt modelId="{FE5D6BE8-9021-45E4-B920-EFCC2BAE9E14}">
      <dgm:prSet/>
      <dgm:spPr/>
      <dgm:t>
        <a:bodyPr/>
        <a:lstStyle/>
        <a:p>
          <a:r>
            <a:rPr lang="en-US" i="1"/>
            <a:t>The</a:t>
          </a:r>
          <a:r>
            <a:rPr lang="en-US"/>
            <a:t> difference in the concentration of a substance between two places is called a </a:t>
          </a:r>
          <a:r>
            <a:rPr lang="en-US" b="1"/>
            <a:t>concentration gradient</a:t>
          </a:r>
          <a:r>
            <a:rPr lang="en-US"/>
            <a:t>, also known as a </a:t>
          </a:r>
          <a:r>
            <a:rPr lang="en-US" i="1"/>
            <a:t>chemical gradient.</a:t>
          </a:r>
          <a:endParaRPr lang="en-US"/>
        </a:p>
      </dgm:t>
    </dgm:pt>
    <dgm:pt modelId="{5DCC4769-914B-4846-86AC-3BCE78003457}" type="parTrans" cxnId="{16A398AF-0C2A-4769-AF52-16B557143638}">
      <dgm:prSet/>
      <dgm:spPr/>
      <dgm:t>
        <a:bodyPr/>
        <a:lstStyle/>
        <a:p>
          <a:endParaRPr lang="en-US"/>
        </a:p>
      </dgm:t>
    </dgm:pt>
    <dgm:pt modelId="{3E07AB30-2499-4AE6-B4E3-072F582131FA}" type="sibTrans" cxnId="{16A398AF-0C2A-4769-AF52-16B557143638}">
      <dgm:prSet/>
      <dgm:spPr/>
      <dgm:t>
        <a:bodyPr/>
        <a:lstStyle/>
        <a:p>
          <a:endParaRPr lang="en-US"/>
        </a:p>
      </dgm:t>
    </dgm:pt>
    <dgm:pt modelId="{867ADE2E-C3F8-416A-B381-73C499BDD411}" type="pres">
      <dgm:prSet presAssocID="{9C674FAB-9946-477D-90F2-82C86A9FDA92}" presName="root" presStyleCnt="0">
        <dgm:presLayoutVars>
          <dgm:dir/>
          <dgm:resizeHandles val="exact"/>
        </dgm:presLayoutVars>
      </dgm:prSet>
      <dgm:spPr/>
      <dgm:t>
        <a:bodyPr/>
        <a:lstStyle/>
        <a:p>
          <a:endParaRPr lang="en-US"/>
        </a:p>
      </dgm:t>
    </dgm:pt>
    <dgm:pt modelId="{D61D6346-9DFA-4AE4-B3CD-DD4E6BF2CE62}" type="pres">
      <dgm:prSet presAssocID="{3EDC8FBE-8671-4E87-9EAA-FAE3668004C0}" presName="compNode" presStyleCnt="0"/>
      <dgm:spPr/>
    </dgm:pt>
    <dgm:pt modelId="{5664F8B3-D692-4973-B08B-8D1CC3F113DB}" type="pres">
      <dgm:prSet presAssocID="{3EDC8FBE-8671-4E87-9EAA-FAE3668004C0}" presName="bgRect" presStyleLbl="bgShp" presStyleIdx="0" presStyleCnt="2"/>
      <dgm:spPr/>
    </dgm:pt>
    <dgm:pt modelId="{63EE2D48-A490-4D2E-872F-D08D096E19E4}" type="pres">
      <dgm:prSet presAssocID="{3EDC8FBE-8671-4E87-9EAA-FAE3668004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ircle with Left Arrow"/>
        </a:ext>
      </dgm:extLst>
    </dgm:pt>
    <dgm:pt modelId="{777EF8E3-92CE-4A2D-A9C7-CE46CA4B70DB}" type="pres">
      <dgm:prSet presAssocID="{3EDC8FBE-8671-4E87-9EAA-FAE3668004C0}" presName="spaceRect" presStyleCnt="0"/>
      <dgm:spPr/>
    </dgm:pt>
    <dgm:pt modelId="{C4F11524-A8F2-4EEB-909F-34F3EA326ECC}" type="pres">
      <dgm:prSet presAssocID="{3EDC8FBE-8671-4E87-9EAA-FAE3668004C0}" presName="parTx" presStyleLbl="revTx" presStyleIdx="0" presStyleCnt="2">
        <dgm:presLayoutVars>
          <dgm:chMax val="0"/>
          <dgm:chPref val="0"/>
        </dgm:presLayoutVars>
      </dgm:prSet>
      <dgm:spPr/>
      <dgm:t>
        <a:bodyPr/>
        <a:lstStyle/>
        <a:p>
          <a:endParaRPr lang="en-US"/>
        </a:p>
      </dgm:t>
    </dgm:pt>
    <dgm:pt modelId="{6B8E01B0-F918-4ADF-9EBA-CA43D868C17F}" type="pres">
      <dgm:prSet presAssocID="{6309E2E9-8BEA-401B-B64E-E681ECD7EB04}" presName="sibTrans" presStyleCnt="0"/>
      <dgm:spPr/>
    </dgm:pt>
    <dgm:pt modelId="{0CF736F8-DE71-4BDD-9069-9C7923B1DE68}" type="pres">
      <dgm:prSet presAssocID="{FE5D6BE8-9021-45E4-B920-EFCC2BAE9E14}" presName="compNode" presStyleCnt="0"/>
      <dgm:spPr/>
    </dgm:pt>
    <dgm:pt modelId="{8D6608B2-1E3C-4CD8-8F08-CB4977F54D0E}" type="pres">
      <dgm:prSet presAssocID="{FE5D6BE8-9021-45E4-B920-EFCC2BAE9E14}" presName="bgRect" presStyleLbl="bgShp" presStyleIdx="1" presStyleCnt="2"/>
      <dgm:spPr/>
    </dgm:pt>
    <dgm:pt modelId="{0C7064FC-DB2C-497F-BF44-EA12B1DD8811}" type="pres">
      <dgm:prSet presAssocID="{FE5D6BE8-9021-45E4-B920-EFCC2BAE9E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2C8548A5-5F85-46D8-8F8E-8779B213B61D}" type="pres">
      <dgm:prSet presAssocID="{FE5D6BE8-9021-45E4-B920-EFCC2BAE9E14}" presName="spaceRect" presStyleCnt="0"/>
      <dgm:spPr/>
    </dgm:pt>
    <dgm:pt modelId="{32828389-4754-4B31-9F5E-67A6A45D55BE}" type="pres">
      <dgm:prSet presAssocID="{FE5D6BE8-9021-45E4-B920-EFCC2BAE9E14}" presName="parTx" presStyleLbl="revTx" presStyleIdx="1" presStyleCnt="2">
        <dgm:presLayoutVars>
          <dgm:chMax val="0"/>
          <dgm:chPref val="0"/>
        </dgm:presLayoutVars>
      </dgm:prSet>
      <dgm:spPr/>
      <dgm:t>
        <a:bodyPr/>
        <a:lstStyle/>
        <a:p>
          <a:endParaRPr lang="en-US"/>
        </a:p>
      </dgm:t>
    </dgm:pt>
  </dgm:ptLst>
  <dgm:cxnLst>
    <dgm:cxn modelId="{16A398AF-0C2A-4769-AF52-16B557143638}" srcId="{9C674FAB-9946-477D-90F2-82C86A9FDA92}" destId="{FE5D6BE8-9021-45E4-B920-EFCC2BAE9E14}" srcOrd="1" destOrd="0" parTransId="{5DCC4769-914B-4846-86AC-3BCE78003457}" sibTransId="{3E07AB30-2499-4AE6-B4E3-072F582131FA}"/>
    <dgm:cxn modelId="{2C6AFC88-3773-42C8-B041-0E74233BB116}" type="presOf" srcId="{FE5D6BE8-9021-45E4-B920-EFCC2BAE9E14}" destId="{32828389-4754-4B31-9F5E-67A6A45D55BE}" srcOrd="0" destOrd="0" presId="urn:microsoft.com/office/officeart/2018/2/layout/IconVerticalSolidList"/>
    <dgm:cxn modelId="{6797BBB6-76DF-4BE8-B76D-2DA43637E3DD}" type="presOf" srcId="{9C674FAB-9946-477D-90F2-82C86A9FDA92}" destId="{867ADE2E-C3F8-416A-B381-73C499BDD411}" srcOrd="0" destOrd="0" presId="urn:microsoft.com/office/officeart/2018/2/layout/IconVerticalSolidList"/>
    <dgm:cxn modelId="{0540382D-DB7C-41D9-9107-54572C5D3BA4}" srcId="{9C674FAB-9946-477D-90F2-82C86A9FDA92}" destId="{3EDC8FBE-8671-4E87-9EAA-FAE3668004C0}" srcOrd="0" destOrd="0" parTransId="{F6E71A77-14FF-4CC1-9FAD-D0397FEFA0A2}" sibTransId="{6309E2E9-8BEA-401B-B64E-E681ECD7EB04}"/>
    <dgm:cxn modelId="{E01A261F-C4E4-4CB9-B795-2CF93D81C9FE}" type="presOf" srcId="{3EDC8FBE-8671-4E87-9EAA-FAE3668004C0}" destId="{C4F11524-A8F2-4EEB-909F-34F3EA326ECC}" srcOrd="0" destOrd="0" presId="urn:microsoft.com/office/officeart/2018/2/layout/IconVerticalSolidList"/>
    <dgm:cxn modelId="{9959B13A-6195-4B1A-86C0-D8133B7BFC84}" type="presParOf" srcId="{867ADE2E-C3F8-416A-B381-73C499BDD411}" destId="{D61D6346-9DFA-4AE4-B3CD-DD4E6BF2CE62}" srcOrd="0" destOrd="0" presId="urn:microsoft.com/office/officeart/2018/2/layout/IconVerticalSolidList"/>
    <dgm:cxn modelId="{E4EB8BF3-65FC-44B5-AD80-8A2EE711F0A1}" type="presParOf" srcId="{D61D6346-9DFA-4AE4-B3CD-DD4E6BF2CE62}" destId="{5664F8B3-D692-4973-B08B-8D1CC3F113DB}" srcOrd="0" destOrd="0" presId="urn:microsoft.com/office/officeart/2018/2/layout/IconVerticalSolidList"/>
    <dgm:cxn modelId="{106F4562-9E0C-4FE3-9A4E-AC27362AC6B4}" type="presParOf" srcId="{D61D6346-9DFA-4AE4-B3CD-DD4E6BF2CE62}" destId="{63EE2D48-A490-4D2E-872F-D08D096E19E4}" srcOrd="1" destOrd="0" presId="urn:microsoft.com/office/officeart/2018/2/layout/IconVerticalSolidList"/>
    <dgm:cxn modelId="{25AC13B8-5FC8-4D6D-86F1-69648DA3438F}" type="presParOf" srcId="{D61D6346-9DFA-4AE4-B3CD-DD4E6BF2CE62}" destId="{777EF8E3-92CE-4A2D-A9C7-CE46CA4B70DB}" srcOrd="2" destOrd="0" presId="urn:microsoft.com/office/officeart/2018/2/layout/IconVerticalSolidList"/>
    <dgm:cxn modelId="{C30149A2-3A73-4A2B-A276-D5F2EF94FED1}" type="presParOf" srcId="{D61D6346-9DFA-4AE4-B3CD-DD4E6BF2CE62}" destId="{C4F11524-A8F2-4EEB-909F-34F3EA326ECC}" srcOrd="3" destOrd="0" presId="urn:microsoft.com/office/officeart/2018/2/layout/IconVerticalSolidList"/>
    <dgm:cxn modelId="{608C3BEB-E4E7-4366-A539-5ACDAAEBC00C}" type="presParOf" srcId="{867ADE2E-C3F8-416A-B381-73C499BDD411}" destId="{6B8E01B0-F918-4ADF-9EBA-CA43D868C17F}" srcOrd="1" destOrd="0" presId="urn:microsoft.com/office/officeart/2018/2/layout/IconVerticalSolidList"/>
    <dgm:cxn modelId="{E99D1F17-3BE6-473B-9ADD-4A5CE68B2F7B}" type="presParOf" srcId="{867ADE2E-C3F8-416A-B381-73C499BDD411}" destId="{0CF736F8-DE71-4BDD-9069-9C7923B1DE68}" srcOrd="2" destOrd="0" presId="urn:microsoft.com/office/officeart/2018/2/layout/IconVerticalSolidList"/>
    <dgm:cxn modelId="{12871141-5552-4DCF-A14C-F8DE031964FF}" type="presParOf" srcId="{0CF736F8-DE71-4BDD-9069-9C7923B1DE68}" destId="{8D6608B2-1E3C-4CD8-8F08-CB4977F54D0E}" srcOrd="0" destOrd="0" presId="urn:microsoft.com/office/officeart/2018/2/layout/IconVerticalSolidList"/>
    <dgm:cxn modelId="{3385D3E6-C2F6-4412-B332-E4528ADEB9D1}" type="presParOf" srcId="{0CF736F8-DE71-4BDD-9069-9C7923B1DE68}" destId="{0C7064FC-DB2C-497F-BF44-EA12B1DD8811}" srcOrd="1" destOrd="0" presId="urn:microsoft.com/office/officeart/2018/2/layout/IconVerticalSolidList"/>
    <dgm:cxn modelId="{E1DA7085-59E6-49D3-808B-4791FC9BFDEC}" type="presParOf" srcId="{0CF736F8-DE71-4BDD-9069-9C7923B1DE68}" destId="{2C8548A5-5F85-46D8-8F8E-8779B213B61D}" srcOrd="2" destOrd="0" presId="urn:microsoft.com/office/officeart/2018/2/layout/IconVerticalSolidList"/>
    <dgm:cxn modelId="{CAFDC21D-5613-4D90-B50C-22D94EB0DE6D}" type="presParOf" srcId="{0CF736F8-DE71-4BDD-9069-9C7923B1DE68}" destId="{32828389-4754-4B31-9F5E-67A6A45D55B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1DF87-C335-4336-814D-4EF5EFB2324A}"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15665D7F-12F4-45EE-8414-127919D01528}">
      <dgm:prSet/>
      <dgm:spPr/>
      <dgm:t>
        <a:bodyPr/>
        <a:lstStyle/>
        <a:p>
          <a:r>
            <a:rPr lang="en-US" i="1"/>
            <a:t>DISTANCE - Diffusion is rapid over short distances but much slower over long distances.</a:t>
          </a:r>
          <a:endParaRPr lang="en-US"/>
        </a:p>
      </dgm:t>
    </dgm:pt>
    <dgm:pt modelId="{DC6D1A45-FA57-4D77-9259-5F533ACC5397}" type="parTrans" cxnId="{43DEA434-3747-4E9A-8EAE-165A1D4F116F}">
      <dgm:prSet/>
      <dgm:spPr/>
      <dgm:t>
        <a:bodyPr/>
        <a:lstStyle/>
        <a:p>
          <a:endParaRPr lang="en-US"/>
        </a:p>
      </dgm:t>
    </dgm:pt>
    <dgm:pt modelId="{D58093F6-F812-4833-B5A6-1C9B3FF80152}" type="sibTrans" cxnId="{43DEA434-3747-4E9A-8EAE-165A1D4F116F}">
      <dgm:prSet/>
      <dgm:spPr/>
      <dgm:t>
        <a:bodyPr/>
        <a:lstStyle/>
        <a:p>
          <a:endParaRPr lang="en-US"/>
        </a:p>
      </dgm:t>
    </dgm:pt>
    <dgm:pt modelId="{D64DAA5A-3063-4159-ADB7-FE7878701347}">
      <dgm:prSet/>
      <dgm:spPr/>
      <dgm:t>
        <a:bodyPr/>
        <a:lstStyle/>
        <a:p>
          <a:r>
            <a:rPr lang="en-US"/>
            <a:t>What does the slow rate of diffusion over long distances mean for biological systems? In humans, nutrients take 5 seconds to diffuse from the blood to a cell that is 100 mm from the nearest capillary. </a:t>
          </a:r>
        </a:p>
      </dgm:t>
    </dgm:pt>
    <dgm:pt modelId="{93186CA0-CB95-46B4-98DB-4AD76C775145}" type="parTrans" cxnId="{E559C6B5-B9BD-42D7-9898-C28F0CA92EFA}">
      <dgm:prSet/>
      <dgm:spPr/>
      <dgm:t>
        <a:bodyPr/>
        <a:lstStyle/>
        <a:p>
          <a:endParaRPr lang="en-US"/>
        </a:p>
      </dgm:t>
    </dgm:pt>
    <dgm:pt modelId="{7496C493-A984-4E03-B5C0-477E72B48B63}" type="sibTrans" cxnId="{E559C6B5-B9BD-42D7-9898-C28F0CA92EFA}">
      <dgm:prSet/>
      <dgm:spPr/>
      <dgm:t>
        <a:bodyPr/>
        <a:lstStyle/>
        <a:p>
          <a:endParaRPr lang="en-US"/>
        </a:p>
      </dgm:t>
    </dgm:pt>
    <dgm:pt modelId="{B9F9909D-3B7A-4FD7-9B89-A714482F0A3A}">
      <dgm:prSet/>
      <dgm:spPr/>
      <dgm:t>
        <a:bodyPr/>
        <a:lstStyle/>
        <a:p>
          <a:r>
            <a:rPr lang="en-US"/>
            <a:t>At that rate, it would take years for nutrients to diffuse from the small intestine to cells in the big toe, and the cells would starve to death.</a:t>
          </a:r>
        </a:p>
      </dgm:t>
    </dgm:pt>
    <dgm:pt modelId="{4B64349B-8893-4112-8B91-DB90FC2EA35D}" type="parTrans" cxnId="{78BFB27D-95EE-46C8-B219-0ACC604E8175}">
      <dgm:prSet/>
      <dgm:spPr/>
      <dgm:t>
        <a:bodyPr/>
        <a:lstStyle/>
        <a:p>
          <a:endParaRPr lang="en-US"/>
        </a:p>
      </dgm:t>
    </dgm:pt>
    <dgm:pt modelId="{D0BFC0D9-9B19-4F0A-8CAD-1EBF8DE8DA58}" type="sibTrans" cxnId="{78BFB27D-95EE-46C8-B219-0ACC604E8175}">
      <dgm:prSet/>
      <dgm:spPr/>
      <dgm:t>
        <a:bodyPr/>
        <a:lstStyle/>
        <a:p>
          <a:endParaRPr lang="en-US"/>
        </a:p>
      </dgm:t>
    </dgm:pt>
    <dgm:pt modelId="{D1E83318-65F7-4C3C-859C-1E8E1019137C}" type="pres">
      <dgm:prSet presAssocID="{9D31DF87-C335-4336-814D-4EF5EFB2324A}" presName="root" presStyleCnt="0">
        <dgm:presLayoutVars>
          <dgm:dir/>
          <dgm:resizeHandles val="exact"/>
        </dgm:presLayoutVars>
      </dgm:prSet>
      <dgm:spPr/>
      <dgm:t>
        <a:bodyPr/>
        <a:lstStyle/>
        <a:p>
          <a:endParaRPr lang="en-US"/>
        </a:p>
      </dgm:t>
    </dgm:pt>
    <dgm:pt modelId="{E577C02C-0D5A-448A-8B43-06EADCFE17E2}" type="pres">
      <dgm:prSet presAssocID="{15665D7F-12F4-45EE-8414-127919D01528}" presName="compNode" presStyleCnt="0"/>
      <dgm:spPr/>
    </dgm:pt>
    <dgm:pt modelId="{46645F43-08EA-4A75-8577-F453F3533176}" type="pres">
      <dgm:prSet presAssocID="{15665D7F-12F4-45EE-8414-127919D01528}" presName="bgRect" presStyleLbl="bgShp" presStyleIdx="0" presStyleCnt="3"/>
      <dgm:spPr/>
    </dgm:pt>
    <dgm:pt modelId="{0B31D57D-5835-4469-BB66-C85FBE89D277}" type="pres">
      <dgm:prSet presAssocID="{15665D7F-12F4-45EE-8414-127919D015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peed Bump"/>
        </a:ext>
      </dgm:extLst>
    </dgm:pt>
    <dgm:pt modelId="{D885DB82-A360-4BD8-ACD8-0B647DC77F98}" type="pres">
      <dgm:prSet presAssocID="{15665D7F-12F4-45EE-8414-127919D01528}" presName="spaceRect" presStyleCnt="0"/>
      <dgm:spPr/>
    </dgm:pt>
    <dgm:pt modelId="{24FC9FD2-4C14-4F23-8CCD-ED9B88E6E472}" type="pres">
      <dgm:prSet presAssocID="{15665D7F-12F4-45EE-8414-127919D01528}" presName="parTx" presStyleLbl="revTx" presStyleIdx="0" presStyleCnt="3">
        <dgm:presLayoutVars>
          <dgm:chMax val="0"/>
          <dgm:chPref val="0"/>
        </dgm:presLayoutVars>
      </dgm:prSet>
      <dgm:spPr/>
      <dgm:t>
        <a:bodyPr/>
        <a:lstStyle/>
        <a:p>
          <a:endParaRPr lang="en-US"/>
        </a:p>
      </dgm:t>
    </dgm:pt>
    <dgm:pt modelId="{465A39CE-4789-4B08-AA13-872B3204EB07}" type="pres">
      <dgm:prSet presAssocID="{D58093F6-F812-4833-B5A6-1C9B3FF80152}" presName="sibTrans" presStyleCnt="0"/>
      <dgm:spPr/>
    </dgm:pt>
    <dgm:pt modelId="{DE492FC4-5205-463E-A693-EE8FB55A20C7}" type="pres">
      <dgm:prSet presAssocID="{D64DAA5A-3063-4159-ADB7-FE7878701347}" presName="compNode" presStyleCnt="0"/>
      <dgm:spPr/>
    </dgm:pt>
    <dgm:pt modelId="{6E6ED51B-CA51-4BC3-B93D-FAE81C13FCA2}" type="pres">
      <dgm:prSet presAssocID="{D64DAA5A-3063-4159-ADB7-FE7878701347}" presName="bgRect" presStyleLbl="bgShp" presStyleIdx="1" presStyleCnt="3"/>
      <dgm:spPr/>
    </dgm:pt>
    <dgm:pt modelId="{88857757-861B-45CD-B010-6EFB2A8E3FC8}" type="pres">
      <dgm:prSet presAssocID="{D64DAA5A-3063-4159-ADB7-FE78787013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3B2170E8-5401-46B9-9F63-A63B6F7F1C94}" type="pres">
      <dgm:prSet presAssocID="{D64DAA5A-3063-4159-ADB7-FE7878701347}" presName="spaceRect" presStyleCnt="0"/>
      <dgm:spPr/>
    </dgm:pt>
    <dgm:pt modelId="{97D95C7E-2DDB-4C23-A4B0-6DF726BB9A17}" type="pres">
      <dgm:prSet presAssocID="{D64DAA5A-3063-4159-ADB7-FE7878701347}" presName="parTx" presStyleLbl="revTx" presStyleIdx="1" presStyleCnt="3">
        <dgm:presLayoutVars>
          <dgm:chMax val="0"/>
          <dgm:chPref val="0"/>
        </dgm:presLayoutVars>
      </dgm:prSet>
      <dgm:spPr/>
      <dgm:t>
        <a:bodyPr/>
        <a:lstStyle/>
        <a:p>
          <a:endParaRPr lang="en-US"/>
        </a:p>
      </dgm:t>
    </dgm:pt>
    <dgm:pt modelId="{1712D424-94C0-48B3-971D-7FFC750771BC}" type="pres">
      <dgm:prSet presAssocID="{7496C493-A984-4E03-B5C0-477E72B48B63}" presName="sibTrans" presStyleCnt="0"/>
      <dgm:spPr/>
    </dgm:pt>
    <dgm:pt modelId="{FF33FC84-FB2F-4504-9A7C-E2EB48F416B5}" type="pres">
      <dgm:prSet presAssocID="{B9F9909D-3B7A-4FD7-9B89-A714482F0A3A}" presName="compNode" presStyleCnt="0"/>
      <dgm:spPr/>
    </dgm:pt>
    <dgm:pt modelId="{8B91763B-9AED-48FD-9DB7-BE95654985B4}" type="pres">
      <dgm:prSet presAssocID="{B9F9909D-3B7A-4FD7-9B89-A714482F0A3A}" presName="bgRect" presStyleLbl="bgShp" presStyleIdx="2" presStyleCnt="3"/>
      <dgm:spPr/>
    </dgm:pt>
    <dgm:pt modelId="{D43D0937-E080-4699-A9AE-E9CB7560FEE9}" type="pres">
      <dgm:prSet presAssocID="{B9F9909D-3B7A-4FD7-9B89-A714482F0A3A}" presName="iconRect" presStyleLbl="node1" presStyleIdx="2"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pt>
    <dgm:pt modelId="{A2870799-5C96-4E93-A689-E4138A100E19}" type="pres">
      <dgm:prSet presAssocID="{B9F9909D-3B7A-4FD7-9B89-A714482F0A3A}" presName="spaceRect" presStyleCnt="0"/>
      <dgm:spPr/>
    </dgm:pt>
    <dgm:pt modelId="{18B5EB7B-A7CD-48BA-B73A-D6DEFCEEED3C}" type="pres">
      <dgm:prSet presAssocID="{B9F9909D-3B7A-4FD7-9B89-A714482F0A3A}" presName="parTx" presStyleLbl="revTx" presStyleIdx="2" presStyleCnt="3">
        <dgm:presLayoutVars>
          <dgm:chMax val="0"/>
          <dgm:chPref val="0"/>
        </dgm:presLayoutVars>
      </dgm:prSet>
      <dgm:spPr/>
      <dgm:t>
        <a:bodyPr/>
        <a:lstStyle/>
        <a:p>
          <a:endParaRPr lang="en-US"/>
        </a:p>
      </dgm:t>
    </dgm:pt>
  </dgm:ptLst>
  <dgm:cxnLst>
    <dgm:cxn modelId="{78BFB27D-95EE-46C8-B219-0ACC604E8175}" srcId="{9D31DF87-C335-4336-814D-4EF5EFB2324A}" destId="{B9F9909D-3B7A-4FD7-9B89-A714482F0A3A}" srcOrd="2" destOrd="0" parTransId="{4B64349B-8893-4112-8B91-DB90FC2EA35D}" sibTransId="{D0BFC0D9-9B19-4F0A-8CAD-1EBF8DE8DA58}"/>
    <dgm:cxn modelId="{9F84D264-0F31-49DC-90D5-D7769CE9B869}" type="presOf" srcId="{9D31DF87-C335-4336-814D-4EF5EFB2324A}" destId="{D1E83318-65F7-4C3C-859C-1E8E1019137C}" srcOrd="0" destOrd="0" presId="urn:microsoft.com/office/officeart/2018/2/layout/IconVerticalSolidList"/>
    <dgm:cxn modelId="{7F251FB0-D4B9-4EE8-8261-B0594DECB10D}" type="presOf" srcId="{D64DAA5A-3063-4159-ADB7-FE7878701347}" destId="{97D95C7E-2DDB-4C23-A4B0-6DF726BB9A17}" srcOrd="0" destOrd="0" presId="urn:microsoft.com/office/officeart/2018/2/layout/IconVerticalSolidList"/>
    <dgm:cxn modelId="{63ADB68F-7193-4683-BBE7-84B14DA5D734}" type="presOf" srcId="{15665D7F-12F4-45EE-8414-127919D01528}" destId="{24FC9FD2-4C14-4F23-8CCD-ED9B88E6E472}" srcOrd="0" destOrd="0" presId="urn:microsoft.com/office/officeart/2018/2/layout/IconVerticalSolidList"/>
    <dgm:cxn modelId="{65255C5E-51EA-4156-930A-82E5D707FE42}" type="presOf" srcId="{B9F9909D-3B7A-4FD7-9B89-A714482F0A3A}" destId="{18B5EB7B-A7CD-48BA-B73A-D6DEFCEEED3C}" srcOrd="0" destOrd="0" presId="urn:microsoft.com/office/officeart/2018/2/layout/IconVerticalSolidList"/>
    <dgm:cxn modelId="{E559C6B5-B9BD-42D7-9898-C28F0CA92EFA}" srcId="{9D31DF87-C335-4336-814D-4EF5EFB2324A}" destId="{D64DAA5A-3063-4159-ADB7-FE7878701347}" srcOrd="1" destOrd="0" parTransId="{93186CA0-CB95-46B4-98DB-4AD76C775145}" sibTransId="{7496C493-A984-4E03-B5C0-477E72B48B63}"/>
    <dgm:cxn modelId="{43DEA434-3747-4E9A-8EAE-165A1D4F116F}" srcId="{9D31DF87-C335-4336-814D-4EF5EFB2324A}" destId="{15665D7F-12F4-45EE-8414-127919D01528}" srcOrd="0" destOrd="0" parTransId="{DC6D1A45-FA57-4D77-9259-5F533ACC5397}" sibTransId="{D58093F6-F812-4833-B5A6-1C9B3FF80152}"/>
    <dgm:cxn modelId="{953B7345-E935-4987-B137-85B07E5C0732}" type="presParOf" srcId="{D1E83318-65F7-4C3C-859C-1E8E1019137C}" destId="{E577C02C-0D5A-448A-8B43-06EADCFE17E2}" srcOrd="0" destOrd="0" presId="urn:microsoft.com/office/officeart/2018/2/layout/IconVerticalSolidList"/>
    <dgm:cxn modelId="{1CC6DF7D-D90D-40A6-9D47-9E3BD74287D6}" type="presParOf" srcId="{E577C02C-0D5A-448A-8B43-06EADCFE17E2}" destId="{46645F43-08EA-4A75-8577-F453F3533176}" srcOrd="0" destOrd="0" presId="urn:microsoft.com/office/officeart/2018/2/layout/IconVerticalSolidList"/>
    <dgm:cxn modelId="{1D841933-6F14-46F4-B197-2BC5B6A0C0CB}" type="presParOf" srcId="{E577C02C-0D5A-448A-8B43-06EADCFE17E2}" destId="{0B31D57D-5835-4469-BB66-C85FBE89D277}" srcOrd="1" destOrd="0" presId="urn:microsoft.com/office/officeart/2018/2/layout/IconVerticalSolidList"/>
    <dgm:cxn modelId="{9B387E15-FD0D-4F2C-8A7D-BA89E63A029B}" type="presParOf" srcId="{E577C02C-0D5A-448A-8B43-06EADCFE17E2}" destId="{D885DB82-A360-4BD8-ACD8-0B647DC77F98}" srcOrd="2" destOrd="0" presId="urn:microsoft.com/office/officeart/2018/2/layout/IconVerticalSolidList"/>
    <dgm:cxn modelId="{A9532087-3AB4-4C05-B7BA-D2AE36FCEF49}" type="presParOf" srcId="{E577C02C-0D5A-448A-8B43-06EADCFE17E2}" destId="{24FC9FD2-4C14-4F23-8CCD-ED9B88E6E472}" srcOrd="3" destOrd="0" presId="urn:microsoft.com/office/officeart/2018/2/layout/IconVerticalSolidList"/>
    <dgm:cxn modelId="{9240F255-7304-4F87-959B-047961F7162F}" type="presParOf" srcId="{D1E83318-65F7-4C3C-859C-1E8E1019137C}" destId="{465A39CE-4789-4B08-AA13-872B3204EB07}" srcOrd="1" destOrd="0" presId="urn:microsoft.com/office/officeart/2018/2/layout/IconVerticalSolidList"/>
    <dgm:cxn modelId="{ED98924C-BA5B-4D4B-B0F8-E319139D092B}" type="presParOf" srcId="{D1E83318-65F7-4C3C-859C-1E8E1019137C}" destId="{DE492FC4-5205-463E-A693-EE8FB55A20C7}" srcOrd="2" destOrd="0" presId="urn:microsoft.com/office/officeart/2018/2/layout/IconVerticalSolidList"/>
    <dgm:cxn modelId="{AC2672F0-DD75-44A9-BA0A-7E112867A18A}" type="presParOf" srcId="{DE492FC4-5205-463E-A693-EE8FB55A20C7}" destId="{6E6ED51B-CA51-4BC3-B93D-FAE81C13FCA2}" srcOrd="0" destOrd="0" presId="urn:microsoft.com/office/officeart/2018/2/layout/IconVerticalSolidList"/>
    <dgm:cxn modelId="{B3EB9C23-3314-4BAF-B387-88626D5B78E8}" type="presParOf" srcId="{DE492FC4-5205-463E-A693-EE8FB55A20C7}" destId="{88857757-861B-45CD-B010-6EFB2A8E3FC8}" srcOrd="1" destOrd="0" presId="urn:microsoft.com/office/officeart/2018/2/layout/IconVerticalSolidList"/>
    <dgm:cxn modelId="{A6149727-F944-4D5A-8CE5-2041CDD86F97}" type="presParOf" srcId="{DE492FC4-5205-463E-A693-EE8FB55A20C7}" destId="{3B2170E8-5401-46B9-9F63-A63B6F7F1C94}" srcOrd="2" destOrd="0" presId="urn:microsoft.com/office/officeart/2018/2/layout/IconVerticalSolidList"/>
    <dgm:cxn modelId="{80C78BE7-1B6E-4E68-B98F-610F4793E8B7}" type="presParOf" srcId="{DE492FC4-5205-463E-A693-EE8FB55A20C7}" destId="{97D95C7E-2DDB-4C23-A4B0-6DF726BB9A17}" srcOrd="3" destOrd="0" presId="urn:microsoft.com/office/officeart/2018/2/layout/IconVerticalSolidList"/>
    <dgm:cxn modelId="{F227A35C-FAED-4EC1-801D-505ED30932E4}" type="presParOf" srcId="{D1E83318-65F7-4C3C-859C-1E8E1019137C}" destId="{1712D424-94C0-48B3-971D-7FFC750771BC}" srcOrd="3" destOrd="0" presId="urn:microsoft.com/office/officeart/2018/2/layout/IconVerticalSolidList"/>
    <dgm:cxn modelId="{B288A2F2-65AF-4B99-BCFA-9C5305AAB114}" type="presParOf" srcId="{D1E83318-65F7-4C3C-859C-1E8E1019137C}" destId="{FF33FC84-FB2F-4504-9A7C-E2EB48F416B5}" srcOrd="4" destOrd="0" presId="urn:microsoft.com/office/officeart/2018/2/layout/IconVerticalSolidList"/>
    <dgm:cxn modelId="{C0853B51-4935-4C8A-962E-8AA9D017FDBD}" type="presParOf" srcId="{FF33FC84-FB2F-4504-9A7C-E2EB48F416B5}" destId="{8B91763B-9AED-48FD-9DB7-BE95654985B4}" srcOrd="0" destOrd="0" presId="urn:microsoft.com/office/officeart/2018/2/layout/IconVerticalSolidList"/>
    <dgm:cxn modelId="{9F23210E-461A-4875-B116-BF4DD11BF5F8}" type="presParOf" srcId="{FF33FC84-FB2F-4504-9A7C-E2EB48F416B5}" destId="{D43D0937-E080-4699-A9AE-E9CB7560FEE9}" srcOrd="1" destOrd="0" presId="urn:microsoft.com/office/officeart/2018/2/layout/IconVerticalSolidList"/>
    <dgm:cxn modelId="{4C55E9E6-F406-4DD3-AD44-30B02A1C6B30}" type="presParOf" srcId="{FF33FC84-FB2F-4504-9A7C-E2EB48F416B5}" destId="{A2870799-5C96-4E93-A689-E4138A100E19}" srcOrd="2" destOrd="0" presId="urn:microsoft.com/office/officeart/2018/2/layout/IconVerticalSolidList"/>
    <dgm:cxn modelId="{40706E5F-CA58-415D-A0D9-CF4BDD3A6AA4}" type="presParOf" srcId="{FF33FC84-FB2F-4504-9A7C-E2EB48F416B5}" destId="{18B5EB7B-A7CD-48BA-B73A-D6DEFCEEED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93B692-6E96-4298-8C4E-8F736A663D11}" type="doc">
      <dgm:prSet loTypeId="urn:microsoft.com/office/officeart/2008/layout/LinedList" loCatId="list" qsTypeId="urn:microsoft.com/office/officeart/2005/8/quickstyle/simple2" qsCatId="simple" csTypeId="urn:microsoft.com/office/officeart/2005/8/colors/colorful5" csCatId="colorful"/>
      <dgm:spPr/>
      <dgm:t>
        <a:bodyPr/>
        <a:lstStyle/>
        <a:p>
          <a:endParaRPr lang="en-US"/>
        </a:p>
      </dgm:t>
    </dgm:pt>
    <dgm:pt modelId="{8409C7FA-34A8-4ABD-A394-12AE0B12F911}">
      <dgm:prSet/>
      <dgm:spPr/>
      <dgm:t>
        <a:bodyPr/>
        <a:lstStyle/>
        <a:p>
          <a:r>
            <a:rPr lang="en-US"/>
            <a:t>To overcome the limitations of diffusion over distance, organisms use various transport mechanisms that speed up the movement of molecules. </a:t>
          </a:r>
        </a:p>
      </dgm:t>
    </dgm:pt>
    <dgm:pt modelId="{51D11C46-C5E4-4EBA-A87D-1701B072A15B}" type="parTrans" cxnId="{3DD8F063-8E63-4BC5-895D-4DF97D030424}">
      <dgm:prSet/>
      <dgm:spPr/>
      <dgm:t>
        <a:bodyPr/>
        <a:lstStyle/>
        <a:p>
          <a:endParaRPr lang="en-US"/>
        </a:p>
      </dgm:t>
    </dgm:pt>
    <dgm:pt modelId="{30C99285-D64F-4FF5-81DC-34C5511C6E59}" type="sibTrans" cxnId="{3DD8F063-8E63-4BC5-895D-4DF97D030424}">
      <dgm:prSet/>
      <dgm:spPr/>
      <dgm:t>
        <a:bodyPr/>
        <a:lstStyle/>
        <a:p>
          <a:endParaRPr lang="en-US"/>
        </a:p>
      </dgm:t>
    </dgm:pt>
    <dgm:pt modelId="{93A9701C-2EBE-4E6A-85BB-D78A59666FC7}">
      <dgm:prSet/>
      <dgm:spPr/>
      <dgm:t>
        <a:bodyPr/>
        <a:lstStyle/>
        <a:p>
          <a:r>
            <a:rPr lang="en-US"/>
            <a:t>For example, the circulatory system to bring oxygen and nutrients rapidly from the point at which they enter the body to the cells.</a:t>
          </a:r>
        </a:p>
      </dgm:t>
    </dgm:pt>
    <dgm:pt modelId="{19EA5152-1C9A-4A9A-9AA9-BE5C5BF62746}" type="parTrans" cxnId="{43257F68-9D25-42AE-8390-CE99E6596DDF}">
      <dgm:prSet/>
      <dgm:spPr/>
      <dgm:t>
        <a:bodyPr/>
        <a:lstStyle/>
        <a:p>
          <a:endParaRPr lang="en-US"/>
        </a:p>
      </dgm:t>
    </dgm:pt>
    <dgm:pt modelId="{E9A6930E-040C-4178-BFED-C69350A0DD78}" type="sibTrans" cxnId="{43257F68-9D25-42AE-8390-CE99E6596DDF}">
      <dgm:prSet/>
      <dgm:spPr/>
      <dgm:t>
        <a:bodyPr/>
        <a:lstStyle/>
        <a:p>
          <a:endParaRPr lang="en-US"/>
        </a:p>
      </dgm:t>
    </dgm:pt>
    <dgm:pt modelId="{27800F8D-8218-4FA2-92AB-815823163F31}" type="pres">
      <dgm:prSet presAssocID="{3293B692-6E96-4298-8C4E-8F736A663D11}" presName="vert0" presStyleCnt="0">
        <dgm:presLayoutVars>
          <dgm:dir/>
          <dgm:animOne val="branch"/>
          <dgm:animLvl val="lvl"/>
        </dgm:presLayoutVars>
      </dgm:prSet>
      <dgm:spPr/>
      <dgm:t>
        <a:bodyPr/>
        <a:lstStyle/>
        <a:p>
          <a:endParaRPr lang="en-US"/>
        </a:p>
      </dgm:t>
    </dgm:pt>
    <dgm:pt modelId="{9C205336-101A-4416-AAEF-FC5C2E13AD7E}" type="pres">
      <dgm:prSet presAssocID="{8409C7FA-34A8-4ABD-A394-12AE0B12F911}" presName="thickLine" presStyleLbl="alignNode1" presStyleIdx="0" presStyleCnt="2"/>
      <dgm:spPr/>
    </dgm:pt>
    <dgm:pt modelId="{852C5FFF-9593-4D96-BDC8-9107F4F676C5}" type="pres">
      <dgm:prSet presAssocID="{8409C7FA-34A8-4ABD-A394-12AE0B12F911}" presName="horz1" presStyleCnt="0"/>
      <dgm:spPr/>
    </dgm:pt>
    <dgm:pt modelId="{B5689038-F375-4195-8332-21F74B10A022}" type="pres">
      <dgm:prSet presAssocID="{8409C7FA-34A8-4ABD-A394-12AE0B12F911}" presName="tx1" presStyleLbl="revTx" presStyleIdx="0" presStyleCnt="2"/>
      <dgm:spPr/>
      <dgm:t>
        <a:bodyPr/>
        <a:lstStyle/>
        <a:p>
          <a:endParaRPr lang="en-US"/>
        </a:p>
      </dgm:t>
    </dgm:pt>
    <dgm:pt modelId="{66BEDE1F-2A6F-482D-81A4-8A8830AA12ED}" type="pres">
      <dgm:prSet presAssocID="{8409C7FA-34A8-4ABD-A394-12AE0B12F911}" presName="vert1" presStyleCnt="0"/>
      <dgm:spPr/>
    </dgm:pt>
    <dgm:pt modelId="{F03EFC1A-D058-4D4F-A026-1B80F2595DB6}" type="pres">
      <dgm:prSet presAssocID="{93A9701C-2EBE-4E6A-85BB-D78A59666FC7}" presName="thickLine" presStyleLbl="alignNode1" presStyleIdx="1" presStyleCnt="2"/>
      <dgm:spPr/>
    </dgm:pt>
    <dgm:pt modelId="{D8AE787C-0E74-426C-9AE8-370E30A8D8B5}" type="pres">
      <dgm:prSet presAssocID="{93A9701C-2EBE-4E6A-85BB-D78A59666FC7}" presName="horz1" presStyleCnt="0"/>
      <dgm:spPr/>
    </dgm:pt>
    <dgm:pt modelId="{E0BAE937-6DE3-4C36-B6FF-8602E704180C}" type="pres">
      <dgm:prSet presAssocID="{93A9701C-2EBE-4E6A-85BB-D78A59666FC7}" presName="tx1" presStyleLbl="revTx" presStyleIdx="1" presStyleCnt="2"/>
      <dgm:spPr/>
      <dgm:t>
        <a:bodyPr/>
        <a:lstStyle/>
        <a:p>
          <a:endParaRPr lang="en-US"/>
        </a:p>
      </dgm:t>
    </dgm:pt>
    <dgm:pt modelId="{E8DF0274-DD1B-4DB4-87FE-B044576F28E2}" type="pres">
      <dgm:prSet presAssocID="{93A9701C-2EBE-4E6A-85BB-D78A59666FC7}" presName="vert1" presStyleCnt="0"/>
      <dgm:spPr/>
    </dgm:pt>
  </dgm:ptLst>
  <dgm:cxnLst>
    <dgm:cxn modelId="{3DD8F063-8E63-4BC5-895D-4DF97D030424}" srcId="{3293B692-6E96-4298-8C4E-8F736A663D11}" destId="{8409C7FA-34A8-4ABD-A394-12AE0B12F911}" srcOrd="0" destOrd="0" parTransId="{51D11C46-C5E4-4EBA-A87D-1701B072A15B}" sibTransId="{30C99285-D64F-4FF5-81DC-34C5511C6E59}"/>
    <dgm:cxn modelId="{1AD4AEE1-536B-4E44-85CC-922FE2D92BD1}" type="presOf" srcId="{3293B692-6E96-4298-8C4E-8F736A663D11}" destId="{27800F8D-8218-4FA2-92AB-815823163F31}" srcOrd="0" destOrd="0" presId="urn:microsoft.com/office/officeart/2008/layout/LinedList"/>
    <dgm:cxn modelId="{5909922C-92E7-4911-8390-622B161C8193}" type="presOf" srcId="{8409C7FA-34A8-4ABD-A394-12AE0B12F911}" destId="{B5689038-F375-4195-8332-21F74B10A022}" srcOrd="0" destOrd="0" presId="urn:microsoft.com/office/officeart/2008/layout/LinedList"/>
    <dgm:cxn modelId="{EF0344CC-7F82-430D-ABDF-29247DEAB1FD}" type="presOf" srcId="{93A9701C-2EBE-4E6A-85BB-D78A59666FC7}" destId="{E0BAE937-6DE3-4C36-B6FF-8602E704180C}" srcOrd="0" destOrd="0" presId="urn:microsoft.com/office/officeart/2008/layout/LinedList"/>
    <dgm:cxn modelId="{43257F68-9D25-42AE-8390-CE99E6596DDF}" srcId="{3293B692-6E96-4298-8C4E-8F736A663D11}" destId="{93A9701C-2EBE-4E6A-85BB-D78A59666FC7}" srcOrd="1" destOrd="0" parTransId="{19EA5152-1C9A-4A9A-9AA9-BE5C5BF62746}" sibTransId="{E9A6930E-040C-4178-BFED-C69350A0DD78}"/>
    <dgm:cxn modelId="{C51CBF53-7AE9-4A99-8FD8-E6975FF783E5}" type="presParOf" srcId="{27800F8D-8218-4FA2-92AB-815823163F31}" destId="{9C205336-101A-4416-AAEF-FC5C2E13AD7E}" srcOrd="0" destOrd="0" presId="urn:microsoft.com/office/officeart/2008/layout/LinedList"/>
    <dgm:cxn modelId="{5DD246D4-1AAD-47D1-B9B8-984CE8EF4D21}" type="presParOf" srcId="{27800F8D-8218-4FA2-92AB-815823163F31}" destId="{852C5FFF-9593-4D96-BDC8-9107F4F676C5}" srcOrd="1" destOrd="0" presId="urn:microsoft.com/office/officeart/2008/layout/LinedList"/>
    <dgm:cxn modelId="{C5EF71E7-51C2-4F46-A053-E9C0DB1E619E}" type="presParOf" srcId="{852C5FFF-9593-4D96-BDC8-9107F4F676C5}" destId="{B5689038-F375-4195-8332-21F74B10A022}" srcOrd="0" destOrd="0" presId="urn:microsoft.com/office/officeart/2008/layout/LinedList"/>
    <dgm:cxn modelId="{6AADF9A2-3BB3-4CFF-95A1-D91F5B23F984}" type="presParOf" srcId="{852C5FFF-9593-4D96-BDC8-9107F4F676C5}" destId="{66BEDE1F-2A6F-482D-81A4-8A8830AA12ED}" srcOrd="1" destOrd="0" presId="urn:microsoft.com/office/officeart/2008/layout/LinedList"/>
    <dgm:cxn modelId="{0903282C-C690-4141-8DD2-FC7D09E99D57}" type="presParOf" srcId="{27800F8D-8218-4FA2-92AB-815823163F31}" destId="{F03EFC1A-D058-4D4F-A026-1B80F2595DB6}" srcOrd="2" destOrd="0" presId="urn:microsoft.com/office/officeart/2008/layout/LinedList"/>
    <dgm:cxn modelId="{9ACF753A-2805-4882-B195-C43EC82860D2}" type="presParOf" srcId="{27800F8D-8218-4FA2-92AB-815823163F31}" destId="{D8AE787C-0E74-426C-9AE8-370E30A8D8B5}" srcOrd="3" destOrd="0" presId="urn:microsoft.com/office/officeart/2008/layout/LinedList"/>
    <dgm:cxn modelId="{E17120B5-4597-4EB8-8AB7-B471D2B01244}" type="presParOf" srcId="{D8AE787C-0E74-426C-9AE8-370E30A8D8B5}" destId="{E0BAE937-6DE3-4C36-B6FF-8602E704180C}" srcOrd="0" destOrd="0" presId="urn:microsoft.com/office/officeart/2008/layout/LinedList"/>
    <dgm:cxn modelId="{4ED5A878-D77B-477A-B32C-0E4AA0D2A92F}" type="presParOf" srcId="{D8AE787C-0E74-426C-9AE8-370E30A8D8B5}" destId="{E8DF0274-DD1B-4DB4-87FE-B044576F28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BC88CD-3EF5-47C6-874D-8EF7561D6B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BA4C1F-F13E-4DCE-B625-A3F4BA135170}">
      <dgm:prSet/>
      <dgm:spPr/>
      <dgm:t>
        <a:bodyPr/>
        <a:lstStyle/>
        <a:p>
          <a:r>
            <a:rPr lang="en-US" i="1"/>
            <a:t>Diffusion is directly related to temperature.</a:t>
          </a:r>
          <a:endParaRPr lang="en-US"/>
        </a:p>
      </dgm:t>
    </dgm:pt>
    <dgm:pt modelId="{D80D72C4-85EF-4280-AADF-4B221496A5ED}" type="parTrans" cxnId="{F5C2AEFA-6F9E-41D8-A587-4F7B8F69D783}">
      <dgm:prSet/>
      <dgm:spPr/>
      <dgm:t>
        <a:bodyPr/>
        <a:lstStyle/>
        <a:p>
          <a:endParaRPr lang="en-US"/>
        </a:p>
      </dgm:t>
    </dgm:pt>
    <dgm:pt modelId="{31C143F7-2926-4D9D-B1DF-64B86AF1A6CE}" type="sibTrans" cxnId="{F5C2AEFA-6F9E-41D8-A587-4F7B8F69D783}">
      <dgm:prSet/>
      <dgm:spPr/>
      <dgm:t>
        <a:bodyPr/>
        <a:lstStyle/>
        <a:p>
          <a:endParaRPr lang="en-US"/>
        </a:p>
      </dgm:t>
    </dgm:pt>
    <dgm:pt modelId="{E4F59139-5C21-49DE-B184-565887984843}">
      <dgm:prSet/>
      <dgm:spPr/>
      <dgm:t>
        <a:bodyPr/>
        <a:lstStyle/>
        <a:p>
          <a:r>
            <a:rPr lang="en-US"/>
            <a:t>At higher temperatures, molecules move faster. Because diffusion results from molecular movement, the rate of diffusion increases as temperature increases. </a:t>
          </a:r>
        </a:p>
      </dgm:t>
    </dgm:pt>
    <dgm:pt modelId="{E6A9C5D4-6B17-4ABA-B7C5-AABE899F620E}" type="parTrans" cxnId="{E2877DAD-0E95-4558-8050-3F73BD77B159}">
      <dgm:prSet/>
      <dgm:spPr/>
      <dgm:t>
        <a:bodyPr/>
        <a:lstStyle/>
        <a:p>
          <a:endParaRPr lang="en-US"/>
        </a:p>
      </dgm:t>
    </dgm:pt>
    <dgm:pt modelId="{319E62C6-BDE1-4D99-8DAC-CB7F75350941}" type="sibTrans" cxnId="{E2877DAD-0E95-4558-8050-3F73BD77B159}">
      <dgm:prSet/>
      <dgm:spPr/>
      <dgm:t>
        <a:bodyPr/>
        <a:lstStyle/>
        <a:p>
          <a:endParaRPr lang="en-US"/>
        </a:p>
      </dgm:t>
    </dgm:pt>
    <dgm:pt modelId="{6EA07A48-CC97-4264-ADD0-A33109D4C48D}">
      <dgm:prSet/>
      <dgm:spPr/>
      <dgm:t>
        <a:bodyPr/>
        <a:lstStyle/>
        <a:p>
          <a:r>
            <a:rPr lang="en-US"/>
            <a:t>Generally, changes in temperature do not significantly affect diffusion rates in humans because we maintain a relatively constant body temperature.</a:t>
          </a:r>
        </a:p>
      </dgm:t>
    </dgm:pt>
    <dgm:pt modelId="{42E10991-75B3-40C2-8F8B-37F2373217AF}" type="parTrans" cxnId="{9A5C319D-9791-48EC-9D56-EAEBA5C69DF0}">
      <dgm:prSet/>
      <dgm:spPr/>
      <dgm:t>
        <a:bodyPr/>
        <a:lstStyle/>
        <a:p>
          <a:endParaRPr lang="en-US"/>
        </a:p>
      </dgm:t>
    </dgm:pt>
    <dgm:pt modelId="{02588BB8-3EE9-4403-80B0-05C888F9F167}" type="sibTrans" cxnId="{9A5C319D-9791-48EC-9D56-EAEBA5C69DF0}">
      <dgm:prSet/>
      <dgm:spPr/>
      <dgm:t>
        <a:bodyPr/>
        <a:lstStyle/>
        <a:p>
          <a:endParaRPr lang="en-US"/>
        </a:p>
      </dgm:t>
    </dgm:pt>
    <dgm:pt modelId="{892F7862-89E6-4A04-9C0F-FE34D7BFF615}" type="pres">
      <dgm:prSet presAssocID="{DBBC88CD-3EF5-47C6-874D-8EF7561D6B84}" presName="root" presStyleCnt="0">
        <dgm:presLayoutVars>
          <dgm:dir/>
          <dgm:resizeHandles val="exact"/>
        </dgm:presLayoutVars>
      </dgm:prSet>
      <dgm:spPr/>
      <dgm:t>
        <a:bodyPr/>
        <a:lstStyle/>
        <a:p>
          <a:endParaRPr lang="en-US"/>
        </a:p>
      </dgm:t>
    </dgm:pt>
    <dgm:pt modelId="{6E41588B-F73F-4A43-8437-EBD5CD9E3B2F}" type="pres">
      <dgm:prSet presAssocID="{B2BA4C1F-F13E-4DCE-B625-A3F4BA135170}" presName="compNode" presStyleCnt="0"/>
      <dgm:spPr/>
    </dgm:pt>
    <dgm:pt modelId="{FE16CC64-07F6-49B6-8604-AB2BA7033D27}" type="pres">
      <dgm:prSet presAssocID="{B2BA4C1F-F13E-4DCE-B625-A3F4BA135170}" presName="bgRect" presStyleLbl="bgShp" presStyleIdx="0" presStyleCnt="3"/>
      <dgm:spPr>
        <a:solidFill>
          <a:schemeClr val="tx2"/>
        </a:solidFill>
      </dgm:spPr>
    </dgm:pt>
    <dgm:pt modelId="{8C39E154-9BA0-480E-B531-2D50AD3AB9CA}" type="pres">
      <dgm:prSet presAssocID="{B2BA4C1F-F13E-4DCE-B625-A3F4BA1351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Transfer"/>
        </a:ext>
      </dgm:extLst>
    </dgm:pt>
    <dgm:pt modelId="{18CC1123-87DF-484A-9310-C29BB2DD2D24}" type="pres">
      <dgm:prSet presAssocID="{B2BA4C1F-F13E-4DCE-B625-A3F4BA135170}" presName="spaceRect" presStyleCnt="0"/>
      <dgm:spPr/>
    </dgm:pt>
    <dgm:pt modelId="{461D6E1E-B553-4ABE-8E14-3A146AFF087F}" type="pres">
      <dgm:prSet presAssocID="{B2BA4C1F-F13E-4DCE-B625-A3F4BA135170}" presName="parTx" presStyleLbl="revTx" presStyleIdx="0" presStyleCnt="3">
        <dgm:presLayoutVars>
          <dgm:chMax val="0"/>
          <dgm:chPref val="0"/>
        </dgm:presLayoutVars>
      </dgm:prSet>
      <dgm:spPr/>
      <dgm:t>
        <a:bodyPr/>
        <a:lstStyle/>
        <a:p>
          <a:endParaRPr lang="en-US"/>
        </a:p>
      </dgm:t>
    </dgm:pt>
    <dgm:pt modelId="{8EB6A2BF-5F73-497D-8AC5-4321BBFE9070}" type="pres">
      <dgm:prSet presAssocID="{31C143F7-2926-4D9D-B1DF-64B86AF1A6CE}" presName="sibTrans" presStyleCnt="0"/>
      <dgm:spPr/>
    </dgm:pt>
    <dgm:pt modelId="{8FB53357-FE2B-49F8-A98D-D4B694DEE410}" type="pres">
      <dgm:prSet presAssocID="{E4F59139-5C21-49DE-B184-565887984843}" presName="compNode" presStyleCnt="0"/>
      <dgm:spPr/>
    </dgm:pt>
    <dgm:pt modelId="{733CA168-F10E-433A-A589-3893838BB348}" type="pres">
      <dgm:prSet presAssocID="{E4F59139-5C21-49DE-B184-565887984843}" presName="bgRect" presStyleLbl="bgShp" presStyleIdx="1" presStyleCnt="3"/>
      <dgm:spPr>
        <a:solidFill>
          <a:schemeClr val="accent2">
            <a:lumMod val="60000"/>
            <a:lumOff val="40000"/>
          </a:schemeClr>
        </a:solidFill>
      </dgm:spPr>
    </dgm:pt>
    <dgm:pt modelId="{07BEEF6D-91DD-45EB-9E23-5DCD78A9F931}" type="pres">
      <dgm:prSet presAssocID="{E4F59139-5C21-49DE-B184-5658879848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41E5A00B-C1F1-455D-A49D-C9F472A7E6F7}" type="pres">
      <dgm:prSet presAssocID="{E4F59139-5C21-49DE-B184-565887984843}" presName="spaceRect" presStyleCnt="0"/>
      <dgm:spPr/>
    </dgm:pt>
    <dgm:pt modelId="{387B3E30-53FA-43D4-885D-4834216260C1}" type="pres">
      <dgm:prSet presAssocID="{E4F59139-5C21-49DE-B184-565887984843}" presName="parTx" presStyleLbl="revTx" presStyleIdx="1" presStyleCnt="3">
        <dgm:presLayoutVars>
          <dgm:chMax val="0"/>
          <dgm:chPref val="0"/>
        </dgm:presLayoutVars>
      </dgm:prSet>
      <dgm:spPr/>
      <dgm:t>
        <a:bodyPr/>
        <a:lstStyle/>
        <a:p>
          <a:endParaRPr lang="en-US"/>
        </a:p>
      </dgm:t>
    </dgm:pt>
    <dgm:pt modelId="{F05C1CAB-BC89-45AA-B283-2B13E2FBEBB4}" type="pres">
      <dgm:prSet presAssocID="{319E62C6-BDE1-4D99-8DAC-CB7F75350941}" presName="sibTrans" presStyleCnt="0"/>
      <dgm:spPr/>
    </dgm:pt>
    <dgm:pt modelId="{97A81322-9ACE-41DE-9134-882D23B44C68}" type="pres">
      <dgm:prSet presAssocID="{6EA07A48-CC97-4264-ADD0-A33109D4C48D}" presName="compNode" presStyleCnt="0"/>
      <dgm:spPr/>
    </dgm:pt>
    <dgm:pt modelId="{4D6C94C5-A420-41EC-A5AE-AC7DEFBB9A3D}" type="pres">
      <dgm:prSet presAssocID="{6EA07A48-CC97-4264-ADD0-A33109D4C48D}" presName="bgRect" presStyleLbl="bgShp" presStyleIdx="2" presStyleCnt="3"/>
      <dgm:spPr>
        <a:solidFill>
          <a:schemeClr val="accent3">
            <a:lumMod val="20000"/>
            <a:lumOff val="80000"/>
          </a:schemeClr>
        </a:solidFill>
      </dgm:spPr>
    </dgm:pt>
    <dgm:pt modelId="{A1E743F3-EF04-4144-A04B-4DA37CBEF36A}" type="pres">
      <dgm:prSet presAssocID="{6EA07A48-CC97-4264-ADD0-A33109D4C4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hermometer"/>
        </a:ext>
      </dgm:extLst>
    </dgm:pt>
    <dgm:pt modelId="{34D384EF-F912-4706-AC26-E1294E11CDD0}" type="pres">
      <dgm:prSet presAssocID="{6EA07A48-CC97-4264-ADD0-A33109D4C48D}" presName="spaceRect" presStyleCnt="0"/>
      <dgm:spPr/>
    </dgm:pt>
    <dgm:pt modelId="{506FB5B2-1F94-4366-959E-92C87FBBC5A8}" type="pres">
      <dgm:prSet presAssocID="{6EA07A48-CC97-4264-ADD0-A33109D4C48D}" presName="parTx" presStyleLbl="revTx" presStyleIdx="2" presStyleCnt="3">
        <dgm:presLayoutVars>
          <dgm:chMax val="0"/>
          <dgm:chPref val="0"/>
        </dgm:presLayoutVars>
      </dgm:prSet>
      <dgm:spPr/>
      <dgm:t>
        <a:bodyPr/>
        <a:lstStyle/>
        <a:p>
          <a:endParaRPr lang="en-US"/>
        </a:p>
      </dgm:t>
    </dgm:pt>
  </dgm:ptLst>
  <dgm:cxnLst>
    <dgm:cxn modelId="{F5C2AEFA-6F9E-41D8-A587-4F7B8F69D783}" srcId="{DBBC88CD-3EF5-47C6-874D-8EF7561D6B84}" destId="{B2BA4C1F-F13E-4DCE-B625-A3F4BA135170}" srcOrd="0" destOrd="0" parTransId="{D80D72C4-85EF-4280-AADF-4B221496A5ED}" sibTransId="{31C143F7-2926-4D9D-B1DF-64B86AF1A6CE}"/>
    <dgm:cxn modelId="{9A5C319D-9791-48EC-9D56-EAEBA5C69DF0}" srcId="{DBBC88CD-3EF5-47C6-874D-8EF7561D6B84}" destId="{6EA07A48-CC97-4264-ADD0-A33109D4C48D}" srcOrd="2" destOrd="0" parTransId="{42E10991-75B3-40C2-8F8B-37F2373217AF}" sibTransId="{02588BB8-3EE9-4403-80B0-05C888F9F167}"/>
    <dgm:cxn modelId="{F284D62C-18FE-4EF4-9AFF-166BD34788B9}" type="presOf" srcId="{DBBC88CD-3EF5-47C6-874D-8EF7561D6B84}" destId="{892F7862-89E6-4A04-9C0F-FE34D7BFF615}" srcOrd="0" destOrd="0" presId="urn:microsoft.com/office/officeart/2018/2/layout/IconVerticalSolidList"/>
    <dgm:cxn modelId="{88488080-DD73-4354-8919-D72C1B679B8E}" type="presOf" srcId="{E4F59139-5C21-49DE-B184-565887984843}" destId="{387B3E30-53FA-43D4-885D-4834216260C1}" srcOrd="0" destOrd="0" presId="urn:microsoft.com/office/officeart/2018/2/layout/IconVerticalSolidList"/>
    <dgm:cxn modelId="{D7265C07-3A2D-415A-AABA-A5725CB9D6BB}" type="presOf" srcId="{6EA07A48-CC97-4264-ADD0-A33109D4C48D}" destId="{506FB5B2-1F94-4366-959E-92C87FBBC5A8}" srcOrd="0" destOrd="0" presId="urn:microsoft.com/office/officeart/2018/2/layout/IconVerticalSolidList"/>
    <dgm:cxn modelId="{30F44BE3-15CC-48EC-B415-22FD52F1B589}" type="presOf" srcId="{B2BA4C1F-F13E-4DCE-B625-A3F4BA135170}" destId="{461D6E1E-B553-4ABE-8E14-3A146AFF087F}" srcOrd="0" destOrd="0" presId="urn:microsoft.com/office/officeart/2018/2/layout/IconVerticalSolidList"/>
    <dgm:cxn modelId="{E2877DAD-0E95-4558-8050-3F73BD77B159}" srcId="{DBBC88CD-3EF5-47C6-874D-8EF7561D6B84}" destId="{E4F59139-5C21-49DE-B184-565887984843}" srcOrd="1" destOrd="0" parTransId="{E6A9C5D4-6B17-4ABA-B7C5-AABE899F620E}" sibTransId="{319E62C6-BDE1-4D99-8DAC-CB7F75350941}"/>
    <dgm:cxn modelId="{2723025C-2CD9-4AD9-972A-9D6CCB277461}" type="presParOf" srcId="{892F7862-89E6-4A04-9C0F-FE34D7BFF615}" destId="{6E41588B-F73F-4A43-8437-EBD5CD9E3B2F}" srcOrd="0" destOrd="0" presId="urn:microsoft.com/office/officeart/2018/2/layout/IconVerticalSolidList"/>
    <dgm:cxn modelId="{51EE8C53-48C7-48A3-84E7-D0E1A6F6CE0F}" type="presParOf" srcId="{6E41588B-F73F-4A43-8437-EBD5CD9E3B2F}" destId="{FE16CC64-07F6-49B6-8604-AB2BA7033D27}" srcOrd="0" destOrd="0" presId="urn:microsoft.com/office/officeart/2018/2/layout/IconVerticalSolidList"/>
    <dgm:cxn modelId="{7B48B999-0DF2-469E-9AF6-7493B4C2CBC7}" type="presParOf" srcId="{6E41588B-F73F-4A43-8437-EBD5CD9E3B2F}" destId="{8C39E154-9BA0-480E-B531-2D50AD3AB9CA}" srcOrd="1" destOrd="0" presId="urn:microsoft.com/office/officeart/2018/2/layout/IconVerticalSolidList"/>
    <dgm:cxn modelId="{973292C8-781F-4694-B97F-BC4EA82C2806}" type="presParOf" srcId="{6E41588B-F73F-4A43-8437-EBD5CD9E3B2F}" destId="{18CC1123-87DF-484A-9310-C29BB2DD2D24}" srcOrd="2" destOrd="0" presId="urn:microsoft.com/office/officeart/2018/2/layout/IconVerticalSolidList"/>
    <dgm:cxn modelId="{1744B3C9-6BF3-44B7-B1A0-6756E9666310}" type="presParOf" srcId="{6E41588B-F73F-4A43-8437-EBD5CD9E3B2F}" destId="{461D6E1E-B553-4ABE-8E14-3A146AFF087F}" srcOrd="3" destOrd="0" presId="urn:microsoft.com/office/officeart/2018/2/layout/IconVerticalSolidList"/>
    <dgm:cxn modelId="{1546753E-56C1-4F19-8CF9-693D9374401E}" type="presParOf" srcId="{892F7862-89E6-4A04-9C0F-FE34D7BFF615}" destId="{8EB6A2BF-5F73-497D-8AC5-4321BBFE9070}" srcOrd="1" destOrd="0" presId="urn:microsoft.com/office/officeart/2018/2/layout/IconVerticalSolidList"/>
    <dgm:cxn modelId="{20B122DD-52D9-4B13-AC1D-818B62D2FF32}" type="presParOf" srcId="{892F7862-89E6-4A04-9C0F-FE34D7BFF615}" destId="{8FB53357-FE2B-49F8-A98D-D4B694DEE410}" srcOrd="2" destOrd="0" presId="urn:microsoft.com/office/officeart/2018/2/layout/IconVerticalSolidList"/>
    <dgm:cxn modelId="{B7EBF60C-B5F4-4C74-A4CE-CE6E1ED1E41F}" type="presParOf" srcId="{8FB53357-FE2B-49F8-A98D-D4B694DEE410}" destId="{733CA168-F10E-433A-A589-3893838BB348}" srcOrd="0" destOrd="0" presId="urn:microsoft.com/office/officeart/2018/2/layout/IconVerticalSolidList"/>
    <dgm:cxn modelId="{BA479184-1D3B-405A-B1AE-707091F2DF05}" type="presParOf" srcId="{8FB53357-FE2B-49F8-A98D-D4B694DEE410}" destId="{07BEEF6D-91DD-45EB-9E23-5DCD78A9F931}" srcOrd="1" destOrd="0" presId="urn:microsoft.com/office/officeart/2018/2/layout/IconVerticalSolidList"/>
    <dgm:cxn modelId="{FB05007D-704B-4571-A43C-71B179D4E691}" type="presParOf" srcId="{8FB53357-FE2B-49F8-A98D-D4B694DEE410}" destId="{41E5A00B-C1F1-455D-A49D-C9F472A7E6F7}" srcOrd="2" destOrd="0" presId="urn:microsoft.com/office/officeart/2018/2/layout/IconVerticalSolidList"/>
    <dgm:cxn modelId="{382B02C5-A79C-4EA5-841F-84CC8A8823CB}" type="presParOf" srcId="{8FB53357-FE2B-49F8-A98D-D4B694DEE410}" destId="{387B3E30-53FA-43D4-885D-4834216260C1}" srcOrd="3" destOrd="0" presId="urn:microsoft.com/office/officeart/2018/2/layout/IconVerticalSolidList"/>
    <dgm:cxn modelId="{B91546A9-9762-4766-84F8-167A590D656D}" type="presParOf" srcId="{892F7862-89E6-4A04-9C0F-FE34D7BFF615}" destId="{F05C1CAB-BC89-45AA-B283-2B13E2FBEBB4}" srcOrd="3" destOrd="0" presId="urn:microsoft.com/office/officeart/2018/2/layout/IconVerticalSolidList"/>
    <dgm:cxn modelId="{EC64E5DE-74D2-4F9D-91BA-97B73B97CC3A}" type="presParOf" srcId="{892F7862-89E6-4A04-9C0F-FE34D7BFF615}" destId="{97A81322-9ACE-41DE-9134-882D23B44C68}" srcOrd="4" destOrd="0" presId="urn:microsoft.com/office/officeart/2018/2/layout/IconVerticalSolidList"/>
    <dgm:cxn modelId="{B49D0D2A-384D-4C3C-B691-16E7DF0CE329}" type="presParOf" srcId="{97A81322-9ACE-41DE-9134-882D23B44C68}" destId="{4D6C94C5-A420-41EC-A5AE-AC7DEFBB9A3D}" srcOrd="0" destOrd="0" presId="urn:microsoft.com/office/officeart/2018/2/layout/IconVerticalSolidList"/>
    <dgm:cxn modelId="{500E1A99-BB3D-4EC4-AE9F-C54797BD7887}" type="presParOf" srcId="{97A81322-9ACE-41DE-9134-882D23B44C68}" destId="{A1E743F3-EF04-4144-A04B-4DA37CBEF36A}" srcOrd="1" destOrd="0" presId="urn:microsoft.com/office/officeart/2018/2/layout/IconVerticalSolidList"/>
    <dgm:cxn modelId="{147A35A8-0F77-4EDA-924F-6A9C9363932F}" type="presParOf" srcId="{97A81322-9ACE-41DE-9134-882D23B44C68}" destId="{34D384EF-F912-4706-AC26-E1294E11CDD0}" srcOrd="2" destOrd="0" presId="urn:microsoft.com/office/officeart/2018/2/layout/IconVerticalSolidList"/>
    <dgm:cxn modelId="{E1D9FF78-3712-48F2-B0A9-4A24B64BEFAD}" type="presParOf" srcId="{97A81322-9ACE-41DE-9134-882D23B44C68}" destId="{506FB5B2-1F94-4366-959E-92C87FBBC5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C61030-AD81-4C9F-B955-4E0983BDD8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4E7A7C1-8F01-4D00-B97E-6F60780176DC}">
      <dgm:prSet/>
      <dgm:spPr/>
      <dgm:t>
        <a:bodyPr/>
        <a:lstStyle/>
        <a:p>
          <a:r>
            <a:rPr lang="en-US" i="1"/>
            <a:t>The rate of diffusion across a membrane is directly proportional to the surface area of the membrane. </a:t>
          </a:r>
          <a:endParaRPr lang="en-US"/>
        </a:p>
      </dgm:t>
    </dgm:pt>
    <dgm:pt modelId="{54261123-BB03-4236-BD55-CACD43D09F64}" type="parTrans" cxnId="{1044F610-ACCA-42BD-A2AE-91BF87DF19C9}">
      <dgm:prSet/>
      <dgm:spPr/>
      <dgm:t>
        <a:bodyPr/>
        <a:lstStyle/>
        <a:p>
          <a:endParaRPr lang="en-US"/>
        </a:p>
      </dgm:t>
    </dgm:pt>
    <dgm:pt modelId="{DD4C0A92-6227-43C1-B795-096E814D8E33}" type="sibTrans" cxnId="{1044F610-ACCA-42BD-A2AE-91BF87DF19C9}">
      <dgm:prSet/>
      <dgm:spPr/>
      <dgm:t>
        <a:bodyPr/>
        <a:lstStyle/>
        <a:p>
          <a:endParaRPr lang="en-US"/>
        </a:p>
      </dgm:t>
    </dgm:pt>
    <dgm:pt modelId="{D6A56053-D309-43D4-B4CF-10F2E474AF84}">
      <dgm:prSet/>
      <dgm:spPr/>
      <dgm:t>
        <a:bodyPr/>
        <a:lstStyle/>
        <a:p>
          <a:r>
            <a:rPr lang="en-US" dirty="0"/>
            <a:t>In other words, </a:t>
          </a:r>
          <a:r>
            <a:rPr lang="en-US" b="1" u="sng" dirty="0"/>
            <a:t>the larger the membrane’s surface area, the more molecules can diffuse across per unit time. </a:t>
          </a:r>
        </a:p>
      </dgm:t>
    </dgm:pt>
    <dgm:pt modelId="{379AB453-3B7A-4339-B74D-1C9B1B7C90EA}" type="parTrans" cxnId="{29C80150-EC00-47D3-B96F-E040C87A6CEB}">
      <dgm:prSet/>
      <dgm:spPr/>
      <dgm:t>
        <a:bodyPr/>
        <a:lstStyle/>
        <a:p>
          <a:endParaRPr lang="en-US"/>
        </a:p>
      </dgm:t>
    </dgm:pt>
    <dgm:pt modelId="{3640DAD2-A44A-46D2-B499-9C17DC91232D}" type="sibTrans" cxnId="{29C80150-EC00-47D3-B96F-E040C87A6CEB}">
      <dgm:prSet/>
      <dgm:spPr/>
      <dgm:t>
        <a:bodyPr/>
        <a:lstStyle/>
        <a:p>
          <a:endParaRPr lang="en-US"/>
        </a:p>
      </dgm:t>
    </dgm:pt>
    <dgm:pt modelId="{8FEEEFC9-1A77-4C34-8178-6C0556EDB693}" type="pres">
      <dgm:prSet presAssocID="{91C61030-AD81-4C9F-B955-4E0983BDD80C}" presName="root" presStyleCnt="0">
        <dgm:presLayoutVars>
          <dgm:dir/>
          <dgm:resizeHandles val="exact"/>
        </dgm:presLayoutVars>
      </dgm:prSet>
      <dgm:spPr/>
      <dgm:t>
        <a:bodyPr/>
        <a:lstStyle/>
        <a:p>
          <a:endParaRPr lang="en-US"/>
        </a:p>
      </dgm:t>
    </dgm:pt>
    <dgm:pt modelId="{36E0BCD9-1B12-49E0-9AE9-977A3FE0B514}" type="pres">
      <dgm:prSet presAssocID="{94E7A7C1-8F01-4D00-B97E-6F60780176DC}" presName="compNode" presStyleCnt="0"/>
      <dgm:spPr/>
    </dgm:pt>
    <dgm:pt modelId="{5736731E-2AD3-495A-B9A3-46DEF9F124E3}" type="pres">
      <dgm:prSet presAssocID="{94E7A7C1-8F01-4D00-B97E-6F60780176DC}" presName="bgRect" presStyleLbl="bgShp" presStyleIdx="0" presStyleCnt="2"/>
      <dgm:spPr/>
    </dgm:pt>
    <dgm:pt modelId="{C12C6ED2-7C12-47B9-9886-5A4455B53BF1}" type="pres">
      <dgm:prSet presAssocID="{94E7A7C1-8F01-4D00-B97E-6F60780176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1B47559C-735B-4A26-9548-53DD71ACE20D}" type="pres">
      <dgm:prSet presAssocID="{94E7A7C1-8F01-4D00-B97E-6F60780176DC}" presName="spaceRect" presStyleCnt="0"/>
      <dgm:spPr/>
    </dgm:pt>
    <dgm:pt modelId="{BAEDE7B6-5074-48AD-B304-123ADB0372E5}" type="pres">
      <dgm:prSet presAssocID="{94E7A7C1-8F01-4D00-B97E-6F60780176DC}" presName="parTx" presStyleLbl="revTx" presStyleIdx="0" presStyleCnt="2">
        <dgm:presLayoutVars>
          <dgm:chMax val="0"/>
          <dgm:chPref val="0"/>
        </dgm:presLayoutVars>
      </dgm:prSet>
      <dgm:spPr/>
      <dgm:t>
        <a:bodyPr/>
        <a:lstStyle/>
        <a:p>
          <a:endParaRPr lang="en-US"/>
        </a:p>
      </dgm:t>
    </dgm:pt>
    <dgm:pt modelId="{BE0DF7EB-EF0C-4816-8AB7-CBCE9D83C88A}" type="pres">
      <dgm:prSet presAssocID="{DD4C0A92-6227-43C1-B795-096E814D8E33}" presName="sibTrans" presStyleCnt="0"/>
      <dgm:spPr/>
    </dgm:pt>
    <dgm:pt modelId="{AC410221-15B6-4C08-9A3B-88EC09D22E8E}" type="pres">
      <dgm:prSet presAssocID="{D6A56053-D309-43D4-B4CF-10F2E474AF84}" presName="compNode" presStyleCnt="0"/>
      <dgm:spPr/>
    </dgm:pt>
    <dgm:pt modelId="{95B5CF01-3383-49DF-8792-CC387FC9FAF7}" type="pres">
      <dgm:prSet presAssocID="{D6A56053-D309-43D4-B4CF-10F2E474AF84}" presName="bgRect" presStyleLbl="bgShp" presStyleIdx="1" presStyleCnt="2"/>
      <dgm:spPr/>
    </dgm:pt>
    <dgm:pt modelId="{A2BD86E2-E74F-4AC3-B7D0-4ADB583E53D1}" type="pres">
      <dgm:prSet presAssocID="{D6A56053-D309-43D4-B4CF-10F2E474AF8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74C36796-3B71-4340-826C-B188DB837A9F}" type="pres">
      <dgm:prSet presAssocID="{D6A56053-D309-43D4-B4CF-10F2E474AF84}" presName="spaceRect" presStyleCnt="0"/>
      <dgm:spPr/>
    </dgm:pt>
    <dgm:pt modelId="{AD69FBA6-A9E0-4D03-866D-CD01A4FCE7F3}" type="pres">
      <dgm:prSet presAssocID="{D6A56053-D309-43D4-B4CF-10F2E474AF84}" presName="parTx" presStyleLbl="revTx" presStyleIdx="1" presStyleCnt="2">
        <dgm:presLayoutVars>
          <dgm:chMax val="0"/>
          <dgm:chPref val="0"/>
        </dgm:presLayoutVars>
      </dgm:prSet>
      <dgm:spPr/>
      <dgm:t>
        <a:bodyPr/>
        <a:lstStyle/>
        <a:p>
          <a:endParaRPr lang="en-US"/>
        </a:p>
      </dgm:t>
    </dgm:pt>
  </dgm:ptLst>
  <dgm:cxnLst>
    <dgm:cxn modelId="{29C80150-EC00-47D3-B96F-E040C87A6CEB}" srcId="{91C61030-AD81-4C9F-B955-4E0983BDD80C}" destId="{D6A56053-D309-43D4-B4CF-10F2E474AF84}" srcOrd="1" destOrd="0" parTransId="{379AB453-3B7A-4339-B74D-1C9B1B7C90EA}" sibTransId="{3640DAD2-A44A-46D2-B499-9C17DC91232D}"/>
    <dgm:cxn modelId="{2B38C33B-AD78-4849-81EC-8CC046609C64}" type="presOf" srcId="{94E7A7C1-8F01-4D00-B97E-6F60780176DC}" destId="{BAEDE7B6-5074-48AD-B304-123ADB0372E5}" srcOrd="0" destOrd="0" presId="urn:microsoft.com/office/officeart/2018/2/layout/IconVerticalSolidList"/>
    <dgm:cxn modelId="{87A718DF-E29B-4C3A-96A0-99298B0CFBB9}" type="presOf" srcId="{D6A56053-D309-43D4-B4CF-10F2E474AF84}" destId="{AD69FBA6-A9E0-4D03-866D-CD01A4FCE7F3}" srcOrd="0" destOrd="0" presId="urn:microsoft.com/office/officeart/2018/2/layout/IconVerticalSolidList"/>
    <dgm:cxn modelId="{BB05D9E3-1554-44DD-BEC8-F1E0651344ED}" type="presOf" srcId="{91C61030-AD81-4C9F-B955-4E0983BDD80C}" destId="{8FEEEFC9-1A77-4C34-8178-6C0556EDB693}" srcOrd="0" destOrd="0" presId="urn:microsoft.com/office/officeart/2018/2/layout/IconVerticalSolidList"/>
    <dgm:cxn modelId="{1044F610-ACCA-42BD-A2AE-91BF87DF19C9}" srcId="{91C61030-AD81-4C9F-B955-4E0983BDD80C}" destId="{94E7A7C1-8F01-4D00-B97E-6F60780176DC}" srcOrd="0" destOrd="0" parTransId="{54261123-BB03-4236-BD55-CACD43D09F64}" sibTransId="{DD4C0A92-6227-43C1-B795-096E814D8E33}"/>
    <dgm:cxn modelId="{D8495C75-7F65-4166-AD77-6E67953825A0}" type="presParOf" srcId="{8FEEEFC9-1A77-4C34-8178-6C0556EDB693}" destId="{36E0BCD9-1B12-49E0-9AE9-977A3FE0B514}" srcOrd="0" destOrd="0" presId="urn:microsoft.com/office/officeart/2018/2/layout/IconVerticalSolidList"/>
    <dgm:cxn modelId="{F9B60210-3F6D-454A-8471-FD052D62EDBE}" type="presParOf" srcId="{36E0BCD9-1B12-49E0-9AE9-977A3FE0B514}" destId="{5736731E-2AD3-495A-B9A3-46DEF9F124E3}" srcOrd="0" destOrd="0" presId="urn:microsoft.com/office/officeart/2018/2/layout/IconVerticalSolidList"/>
    <dgm:cxn modelId="{7D3153BB-70EA-4C59-B4CC-6934EB98E88C}" type="presParOf" srcId="{36E0BCD9-1B12-49E0-9AE9-977A3FE0B514}" destId="{C12C6ED2-7C12-47B9-9886-5A4455B53BF1}" srcOrd="1" destOrd="0" presId="urn:microsoft.com/office/officeart/2018/2/layout/IconVerticalSolidList"/>
    <dgm:cxn modelId="{2D81F4AD-2A20-4030-AF7D-9C91BB439B15}" type="presParOf" srcId="{36E0BCD9-1B12-49E0-9AE9-977A3FE0B514}" destId="{1B47559C-735B-4A26-9548-53DD71ACE20D}" srcOrd="2" destOrd="0" presId="urn:microsoft.com/office/officeart/2018/2/layout/IconVerticalSolidList"/>
    <dgm:cxn modelId="{62AB0659-917E-4AE7-95CE-A810F677AA79}" type="presParOf" srcId="{36E0BCD9-1B12-49E0-9AE9-977A3FE0B514}" destId="{BAEDE7B6-5074-48AD-B304-123ADB0372E5}" srcOrd="3" destOrd="0" presId="urn:microsoft.com/office/officeart/2018/2/layout/IconVerticalSolidList"/>
    <dgm:cxn modelId="{8E0374E2-A5A9-4DA5-8942-6D4B655123DB}" type="presParOf" srcId="{8FEEEFC9-1A77-4C34-8178-6C0556EDB693}" destId="{BE0DF7EB-EF0C-4816-8AB7-CBCE9D83C88A}" srcOrd="1" destOrd="0" presId="urn:microsoft.com/office/officeart/2018/2/layout/IconVerticalSolidList"/>
    <dgm:cxn modelId="{EBF50CFB-B74F-4174-B3D0-9D0E7B76BECE}" type="presParOf" srcId="{8FEEEFC9-1A77-4C34-8178-6C0556EDB693}" destId="{AC410221-15B6-4C08-9A3B-88EC09D22E8E}" srcOrd="2" destOrd="0" presId="urn:microsoft.com/office/officeart/2018/2/layout/IconVerticalSolidList"/>
    <dgm:cxn modelId="{8E2501C8-DC67-4E71-BCD8-52B041E88F72}" type="presParOf" srcId="{AC410221-15B6-4C08-9A3B-88EC09D22E8E}" destId="{95B5CF01-3383-49DF-8792-CC387FC9FAF7}" srcOrd="0" destOrd="0" presId="urn:microsoft.com/office/officeart/2018/2/layout/IconVerticalSolidList"/>
    <dgm:cxn modelId="{F71653C3-CEE4-4487-8EC0-20D7753EEF74}" type="presParOf" srcId="{AC410221-15B6-4C08-9A3B-88EC09D22E8E}" destId="{A2BD86E2-E74F-4AC3-B7D0-4ADB583E53D1}" srcOrd="1" destOrd="0" presId="urn:microsoft.com/office/officeart/2018/2/layout/IconVerticalSolidList"/>
    <dgm:cxn modelId="{D063D6A2-F89F-49AD-810F-CB0B90512F05}" type="presParOf" srcId="{AC410221-15B6-4C08-9A3B-88EC09D22E8E}" destId="{74C36796-3B71-4340-826C-B188DB837A9F}" srcOrd="2" destOrd="0" presId="urn:microsoft.com/office/officeart/2018/2/layout/IconVerticalSolidList"/>
    <dgm:cxn modelId="{5A0D55B9-E4C4-48FF-A27F-A887D689EFCB}" type="presParOf" srcId="{AC410221-15B6-4C08-9A3B-88EC09D22E8E}" destId="{AD69FBA6-A9E0-4D03-866D-CD01A4FCE7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1AB42F-A96B-4AEE-8A48-40879DCFE7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878B3C-CF29-46B9-AAF0-5DB97D553309}">
      <dgm:prSet/>
      <dgm:spPr/>
      <dgm:t>
        <a:bodyPr/>
        <a:lstStyle/>
        <a:p>
          <a:r>
            <a:rPr lang="en-US" b="1">
              <a:solidFill>
                <a:schemeClr val="tx1"/>
              </a:solidFill>
            </a:rPr>
            <a:t>Channel proteins </a:t>
          </a:r>
          <a:r>
            <a:rPr lang="en-US">
              <a:solidFill>
                <a:schemeClr val="tx1"/>
              </a:solidFill>
            </a:rPr>
            <a:t>form water-filled channels that link the intracellular and extracellular compartments. </a:t>
          </a:r>
        </a:p>
      </dgm:t>
    </dgm:pt>
    <dgm:pt modelId="{73019E56-4BA5-4B14-B18E-BC8E0013099A}" type="parTrans" cxnId="{CD90D214-118C-4725-82E8-B7FC804AF717}">
      <dgm:prSet/>
      <dgm:spPr/>
      <dgm:t>
        <a:bodyPr/>
        <a:lstStyle/>
        <a:p>
          <a:endParaRPr lang="en-US"/>
        </a:p>
      </dgm:t>
    </dgm:pt>
    <dgm:pt modelId="{054E77D3-B994-469F-A924-00144B1FDC56}" type="sibTrans" cxnId="{CD90D214-118C-4725-82E8-B7FC804AF717}">
      <dgm:prSet/>
      <dgm:spPr/>
      <dgm:t>
        <a:bodyPr/>
        <a:lstStyle/>
        <a:p>
          <a:endParaRPr lang="en-US"/>
        </a:p>
      </dgm:t>
    </dgm:pt>
    <dgm:pt modelId="{2F069A8A-07CD-4CF4-AC1B-C62FF36B6526}">
      <dgm:prSet/>
      <dgm:spPr/>
      <dgm:t>
        <a:bodyPr/>
        <a:lstStyle/>
        <a:p>
          <a:r>
            <a:rPr lang="en-US" b="1">
              <a:solidFill>
                <a:schemeClr val="tx1"/>
              </a:solidFill>
            </a:rPr>
            <a:t>Gated channels </a:t>
          </a:r>
          <a:r>
            <a:rPr lang="en-US">
              <a:solidFill>
                <a:schemeClr val="tx1"/>
              </a:solidFill>
            </a:rPr>
            <a:t>regulate movement of substances through them by opening and closing.</a:t>
          </a:r>
        </a:p>
      </dgm:t>
    </dgm:pt>
    <dgm:pt modelId="{242FB11F-706F-441D-BD55-4731F2AF39D7}" type="parTrans" cxnId="{F2C0DE7D-2778-4E7F-A880-9EBBC87ECD42}">
      <dgm:prSet/>
      <dgm:spPr/>
      <dgm:t>
        <a:bodyPr/>
        <a:lstStyle/>
        <a:p>
          <a:endParaRPr lang="en-US"/>
        </a:p>
      </dgm:t>
    </dgm:pt>
    <dgm:pt modelId="{65112083-5E82-4965-8D41-1E81B76BE77C}" type="sibTrans" cxnId="{F2C0DE7D-2778-4E7F-A880-9EBBC87ECD42}">
      <dgm:prSet/>
      <dgm:spPr/>
      <dgm:t>
        <a:bodyPr/>
        <a:lstStyle/>
        <a:p>
          <a:endParaRPr lang="en-US"/>
        </a:p>
      </dgm:t>
    </dgm:pt>
    <dgm:pt modelId="{BF283284-1D68-40BB-B1DA-A181D72545C4}">
      <dgm:prSet/>
      <dgm:spPr/>
      <dgm:t>
        <a:bodyPr/>
        <a:lstStyle/>
        <a:p>
          <a:r>
            <a:rPr lang="en-US">
              <a:solidFill>
                <a:schemeClr val="tx1"/>
              </a:solidFill>
            </a:rPr>
            <a:t>Gated channels may be regulated by ligands, by the electrical state of the cell, or by physical changes such as pressure. </a:t>
          </a:r>
        </a:p>
      </dgm:t>
    </dgm:pt>
    <dgm:pt modelId="{1A9EA449-9D94-4AB1-8BCA-D9B29FEB7DE4}" type="parTrans" cxnId="{DA81A310-A8BD-4359-AEF5-8E9F090230AF}">
      <dgm:prSet/>
      <dgm:spPr/>
      <dgm:t>
        <a:bodyPr/>
        <a:lstStyle/>
        <a:p>
          <a:endParaRPr lang="en-US"/>
        </a:p>
      </dgm:t>
    </dgm:pt>
    <dgm:pt modelId="{D26B8BC8-9C93-4BCA-BF77-8CE9300FEE69}" type="sibTrans" cxnId="{DA81A310-A8BD-4359-AEF5-8E9F090230AF}">
      <dgm:prSet/>
      <dgm:spPr/>
      <dgm:t>
        <a:bodyPr/>
        <a:lstStyle/>
        <a:p>
          <a:endParaRPr lang="en-US"/>
        </a:p>
      </dgm:t>
    </dgm:pt>
    <dgm:pt modelId="{D508955D-E59B-4661-8A21-7FA5B378D953}" type="pres">
      <dgm:prSet presAssocID="{F01AB42F-A96B-4AEE-8A48-40879DCFE7F2}" presName="root" presStyleCnt="0">
        <dgm:presLayoutVars>
          <dgm:dir/>
          <dgm:resizeHandles val="exact"/>
        </dgm:presLayoutVars>
      </dgm:prSet>
      <dgm:spPr/>
      <dgm:t>
        <a:bodyPr/>
        <a:lstStyle/>
        <a:p>
          <a:endParaRPr lang="en-US"/>
        </a:p>
      </dgm:t>
    </dgm:pt>
    <dgm:pt modelId="{2B4F7552-5460-4450-9071-F40F0F767C7B}" type="pres">
      <dgm:prSet presAssocID="{C1878B3C-CF29-46B9-AAF0-5DB97D553309}" presName="compNode" presStyleCnt="0"/>
      <dgm:spPr/>
    </dgm:pt>
    <dgm:pt modelId="{D5E7ECB3-0976-424C-A307-14BBA399EC50}" type="pres">
      <dgm:prSet presAssocID="{C1878B3C-CF29-46B9-AAF0-5DB97D553309}" presName="bgRect" presStyleLbl="bgShp" presStyleIdx="0" presStyleCnt="3"/>
      <dgm:spPr/>
    </dgm:pt>
    <dgm:pt modelId="{C29661A1-A1C4-4E1E-9C26-15F8DFC00A41}" type="pres">
      <dgm:prSet presAssocID="{C1878B3C-CF29-46B9-AAF0-5DB97D5533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idge scene"/>
        </a:ext>
      </dgm:extLst>
    </dgm:pt>
    <dgm:pt modelId="{8F412E28-C0E3-460E-A342-BBC99AF33879}" type="pres">
      <dgm:prSet presAssocID="{C1878B3C-CF29-46B9-AAF0-5DB97D553309}" presName="spaceRect" presStyleCnt="0"/>
      <dgm:spPr/>
    </dgm:pt>
    <dgm:pt modelId="{70C20A9A-E5A0-4DD2-B180-B2BFDF42762C}" type="pres">
      <dgm:prSet presAssocID="{C1878B3C-CF29-46B9-AAF0-5DB97D553309}" presName="parTx" presStyleLbl="revTx" presStyleIdx="0" presStyleCnt="3">
        <dgm:presLayoutVars>
          <dgm:chMax val="0"/>
          <dgm:chPref val="0"/>
        </dgm:presLayoutVars>
      </dgm:prSet>
      <dgm:spPr/>
      <dgm:t>
        <a:bodyPr/>
        <a:lstStyle/>
        <a:p>
          <a:endParaRPr lang="en-US"/>
        </a:p>
      </dgm:t>
    </dgm:pt>
    <dgm:pt modelId="{A8F32FE1-A45A-4AF3-A8E4-6E55FD7E8DCE}" type="pres">
      <dgm:prSet presAssocID="{054E77D3-B994-469F-A924-00144B1FDC56}" presName="sibTrans" presStyleCnt="0"/>
      <dgm:spPr/>
    </dgm:pt>
    <dgm:pt modelId="{49105C0D-912B-422A-A73D-8ECFD4D6D4AD}" type="pres">
      <dgm:prSet presAssocID="{2F069A8A-07CD-4CF4-AC1B-C62FF36B6526}" presName="compNode" presStyleCnt="0"/>
      <dgm:spPr/>
    </dgm:pt>
    <dgm:pt modelId="{D341C43F-0207-4F05-AAEE-5496BB76B697}" type="pres">
      <dgm:prSet presAssocID="{2F069A8A-07CD-4CF4-AC1B-C62FF36B6526}" presName="bgRect" presStyleLbl="bgShp" presStyleIdx="1" presStyleCnt="3"/>
      <dgm:spPr/>
    </dgm:pt>
    <dgm:pt modelId="{D0599B18-E161-4063-8315-1A593639F3F4}" type="pres">
      <dgm:prSet presAssocID="{2F069A8A-07CD-4CF4-AC1B-C62FF36B65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isconnected"/>
        </a:ext>
      </dgm:extLst>
    </dgm:pt>
    <dgm:pt modelId="{E0ABF936-BBF4-4336-9D79-F974BBFAC61D}" type="pres">
      <dgm:prSet presAssocID="{2F069A8A-07CD-4CF4-AC1B-C62FF36B6526}" presName="spaceRect" presStyleCnt="0"/>
      <dgm:spPr/>
    </dgm:pt>
    <dgm:pt modelId="{25CEAE6A-FAC2-43C7-B8A7-20D9F7513B2B}" type="pres">
      <dgm:prSet presAssocID="{2F069A8A-07CD-4CF4-AC1B-C62FF36B6526}" presName="parTx" presStyleLbl="revTx" presStyleIdx="1" presStyleCnt="3">
        <dgm:presLayoutVars>
          <dgm:chMax val="0"/>
          <dgm:chPref val="0"/>
        </dgm:presLayoutVars>
      </dgm:prSet>
      <dgm:spPr/>
      <dgm:t>
        <a:bodyPr/>
        <a:lstStyle/>
        <a:p>
          <a:endParaRPr lang="en-US"/>
        </a:p>
      </dgm:t>
    </dgm:pt>
    <dgm:pt modelId="{058F4EB9-DC2E-43BD-97F0-CC2C287B86AB}" type="pres">
      <dgm:prSet presAssocID="{65112083-5E82-4965-8D41-1E81B76BE77C}" presName="sibTrans" presStyleCnt="0"/>
      <dgm:spPr/>
    </dgm:pt>
    <dgm:pt modelId="{26CF8952-3B55-42DA-B990-5A39CB2BE879}" type="pres">
      <dgm:prSet presAssocID="{BF283284-1D68-40BB-B1DA-A181D72545C4}" presName="compNode" presStyleCnt="0"/>
      <dgm:spPr/>
    </dgm:pt>
    <dgm:pt modelId="{391FAC3D-EF68-4187-8243-58CC14536DF1}" type="pres">
      <dgm:prSet presAssocID="{BF283284-1D68-40BB-B1DA-A181D72545C4}" presName="bgRect" presStyleLbl="bgShp" presStyleIdx="2" presStyleCnt="3"/>
      <dgm:spPr/>
    </dgm:pt>
    <dgm:pt modelId="{5A93332D-2BAB-4AD3-9D6A-5AD02F301949}" type="pres">
      <dgm:prSet presAssocID="{BF283284-1D68-40BB-B1DA-A181D72545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84578D2B-04A6-43B3-87CB-208A50F8AD30}" type="pres">
      <dgm:prSet presAssocID="{BF283284-1D68-40BB-B1DA-A181D72545C4}" presName="spaceRect" presStyleCnt="0"/>
      <dgm:spPr/>
    </dgm:pt>
    <dgm:pt modelId="{3E82D789-4CFE-489F-BA17-38A07808A9FF}" type="pres">
      <dgm:prSet presAssocID="{BF283284-1D68-40BB-B1DA-A181D72545C4}" presName="parTx" presStyleLbl="revTx" presStyleIdx="2" presStyleCnt="3">
        <dgm:presLayoutVars>
          <dgm:chMax val="0"/>
          <dgm:chPref val="0"/>
        </dgm:presLayoutVars>
      </dgm:prSet>
      <dgm:spPr/>
      <dgm:t>
        <a:bodyPr/>
        <a:lstStyle/>
        <a:p>
          <a:endParaRPr lang="en-US"/>
        </a:p>
      </dgm:t>
    </dgm:pt>
  </dgm:ptLst>
  <dgm:cxnLst>
    <dgm:cxn modelId="{A0C7DB72-9F1D-4142-87E4-AEE27E3B3E9E}" type="presOf" srcId="{C1878B3C-CF29-46B9-AAF0-5DB97D553309}" destId="{70C20A9A-E5A0-4DD2-B180-B2BFDF42762C}" srcOrd="0" destOrd="0" presId="urn:microsoft.com/office/officeart/2018/2/layout/IconVerticalSolidList"/>
    <dgm:cxn modelId="{A44CE6E6-89E7-4795-9DB4-B33C194F5ED6}" type="presOf" srcId="{2F069A8A-07CD-4CF4-AC1B-C62FF36B6526}" destId="{25CEAE6A-FAC2-43C7-B8A7-20D9F7513B2B}" srcOrd="0" destOrd="0" presId="urn:microsoft.com/office/officeart/2018/2/layout/IconVerticalSolidList"/>
    <dgm:cxn modelId="{DA81A310-A8BD-4359-AEF5-8E9F090230AF}" srcId="{F01AB42F-A96B-4AEE-8A48-40879DCFE7F2}" destId="{BF283284-1D68-40BB-B1DA-A181D72545C4}" srcOrd="2" destOrd="0" parTransId="{1A9EA449-9D94-4AB1-8BCA-D9B29FEB7DE4}" sibTransId="{D26B8BC8-9C93-4BCA-BF77-8CE9300FEE69}"/>
    <dgm:cxn modelId="{F2C0DE7D-2778-4E7F-A880-9EBBC87ECD42}" srcId="{F01AB42F-A96B-4AEE-8A48-40879DCFE7F2}" destId="{2F069A8A-07CD-4CF4-AC1B-C62FF36B6526}" srcOrd="1" destOrd="0" parTransId="{242FB11F-706F-441D-BD55-4731F2AF39D7}" sibTransId="{65112083-5E82-4965-8D41-1E81B76BE77C}"/>
    <dgm:cxn modelId="{06BDBC27-B472-407B-9545-184BE6D7E4EB}" type="presOf" srcId="{BF283284-1D68-40BB-B1DA-A181D72545C4}" destId="{3E82D789-4CFE-489F-BA17-38A07808A9FF}" srcOrd="0" destOrd="0" presId="urn:microsoft.com/office/officeart/2018/2/layout/IconVerticalSolidList"/>
    <dgm:cxn modelId="{1CEC5784-3509-4A56-B053-03C77874E6F1}" type="presOf" srcId="{F01AB42F-A96B-4AEE-8A48-40879DCFE7F2}" destId="{D508955D-E59B-4661-8A21-7FA5B378D953}" srcOrd="0" destOrd="0" presId="urn:microsoft.com/office/officeart/2018/2/layout/IconVerticalSolidList"/>
    <dgm:cxn modelId="{CD90D214-118C-4725-82E8-B7FC804AF717}" srcId="{F01AB42F-A96B-4AEE-8A48-40879DCFE7F2}" destId="{C1878B3C-CF29-46B9-AAF0-5DB97D553309}" srcOrd="0" destOrd="0" parTransId="{73019E56-4BA5-4B14-B18E-BC8E0013099A}" sibTransId="{054E77D3-B994-469F-A924-00144B1FDC56}"/>
    <dgm:cxn modelId="{AF1F4DDB-93E1-43D4-B674-4A5661CB709F}" type="presParOf" srcId="{D508955D-E59B-4661-8A21-7FA5B378D953}" destId="{2B4F7552-5460-4450-9071-F40F0F767C7B}" srcOrd="0" destOrd="0" presId="urn:microsoft.com/office/officeart/2018/2/layout/IconVerticalSolidList"/>
    <dgm:cxn modelId="{4A9D26A6-E7BF-46B8-A48E-A0EE095B81DA}" type="presParOf" srcId="{2B4F7552-5460-4450-9071-F40F0F767C7B}" destId="{D5E7ECB3-0976-424C-A307-14BBA399EC50}" srcOrd="0" destOrd="0" presId="urn:microsoft.com/office/officeart/2018/2/layout/IconVerticalSolidList"/>
    <dgm:cxn modelId="{E57A1596-2176-4F6E-9AC7-7F78175CCE56}" type="presParOf" srcId="{2B4F7552-5460-4450-9071-F40F0F767C7B}" destId="{C29661A1-A1C4-4E1E-9C26-15F8DFC00A41}" srcOrd="1" destOrd="0" presId="urn:microsoft.com/office/officeart/2018/2/layout/IconVerticalSolidList"/>
    <dgm:cxn modelId="{2D12D77D-2E86-4D05-AB53-7162DA1A20C3}" type="presParOf" srcId="{2B4F7552-5460-4450-9071-F40F0F767C7B}" destId="{8F412E28-C0E3-460E-A342-BBC99AF33879}" srcOrd="2" destOrd="0" presId="urn:microsoft.com/office/officeart/2018/2/layout/IconVerticalSolidList"/>
    <dgm:cxn modelId="{9FEE56A7-5CC1-40F6-88D9-8D6552F93195}" type="presParOf" srcId="{2B4F7552-5460-4450-9071-F40F0F767C7B}" destId="{70C20A9A-E5A0-4DD2-B180-B2BFDF42762C}" srcOrd="3" destOrd="0" presId="urn:microsoft.com/office/officeart/2018/2/layout/IconVerticalSolidList"/>
    <dgm:cxn modelId="{5707B037-D95E-4AF1-ACB3-EC2898FBB891}" type="presParOf" srcId="{D508955D-E59B-4661-8A21-7FA5B378D953}" destId="{A8F32FE1-A45A-4AF3-A8E4-6E55FD7E8DCE}" srcOrd="1" destOrd="0" presId="urn:microsoft.com/office/officeart/2018/2/layout/IconVerticalSolidList"/>
    <dgm:cxn modelId="{F94B664C-C90A-45B6-97CF-5D80AFD16B32}" type="presParOf" srcId="{D508955D-E59B-4661-8A21-7FA5B378D953}" destId="{49105C0D-912B-422A-A73D-8ECFD4D6D4AD}" srcOrd="2" destOrd="0" presId="urn:microsoft.com/office/officeart/2018/2/layout/IconVerticalSolidList"/>
    <dgm:cxn modelId="{44C86683-0016-43D3-99D1-D927C87A19E2}" type="presParOf" srcId="{49105C0D-912B-422A-A73D-8ECFD4D6D4AD}" destId="{D341C43F-0207-4F05-AAEE-5496BB76B697}" srcOrd="0" destOrd="0" presId="urn:microsoft.com/office/officeart/2018/2/layout/IconVerticalSolidList"/>
    <dgm:cxn modelId="{6604DD13-F70B-48B6-A272-36235DF21B5A}" type="presParOf" srcId="{49105C0D-912B-422A-A73D-8ECFD4D6D4AD}" destId="{D0599B18-E161-4063-8315-1A593639F3F4}" srcOrd="1" destOrd="0" presId="urn:microsoft.com/office/officeart/2018/2/layout/IconVerticalSolidList"/>
    <dgm:cxn modelId="{163C5AF9-8F11-4B86-8CA1-503AB7FE80FA}" type="presParOf" srcId="{49105C0D-912B-422A-A73D-8ECFD4D6D4AD}" destId="{E0ABF936-BBF4-4336-9D79-F974BBFAC61D}" srcOrd="2" destOrd="0" presId="urn:microsoft.com/office/officeart/2018/2/layout/IconVerticalSolidList"/>
    <dgm:cxn modelId="{E130622A-ED36-481F-B500-1BC0E2B8840C}" type="presParOf" srcId="{49105C0D-912B-422A-A73D-8ECFD4D6D4AD}" destId="{25CEAE6A-FAC2-43C7-B8A7-20D9F7513B2B}" srcOrd="3" destOrd="0" presId="urn:microsoft.com/office/officeart/2018/2/layout/IconVerticalSolidList"/>
    <dgm:cxn modelId="{7AE068E8-ADC2-4690-BCAB-0AC4790DD71D}" type="presParOf" srcId="{D508955D-E59B-4661-8A21-7FA5B378D953}" destId="{058F4EB9-DC2E-43BD-97F0-CC2C287B86AB}" srcOrd="3" destOrd="0" presId="urn:microsoft.com/office/officeart/2018/2/layout/IconVerticalSolidList"/>
    <dgm:cxn modelId="{5C0A5443-C521-4D92-8426-349F87E3C49B}" type="presParOf" srcId="{D508955D-E59B-4661-8A21-7FA5B378D953}" destId="{26CF8952-3B55-42DA-B990-5A39CB2BE879}" srcOrd="4" destOrd="0" presId="urn:microsoft.com/office/officeart/2018/2/layout/IconVerticalSolidList"/>
    <dgm:cxn modelId="{5FFB95A3-6E54-43BB-8E1E-F0CBBDD840BF}" type="presParOf" srcId="{26CF8952-3B55-42DA-B990-5A39CB2BE879}" destId="{391FAC3D-EF68-4187-8243-58CC14536DF1}" srcOrd="0" destOrd="0" presId="urn:microsoft.com/office/officeart/2018/2/layout/IconVerticalSolidList"/>
    <dgm:cxn modelId="{CFDEAF7F-E27F-477C-AA4B-F0DC8ED0F1FE}" type="presParOf" srcId="{26CF8952-3B55-42DA-B990-5A39CB2BE879}" destId="{5A93332D-2BAB-4AD3-9D6A-5AD02F301949}" srcOrd="1" destOrd="0" presId="urn:microsoft.com/office/officeart/2018/2/layout/IconVerticalSolidList"/>
    <dgm:cxn modelId="{1C9C4F1A-466F-435C-BC7C-C45D893143AC}" type="presParOf" srcId="{26CF8952-3B55-42DA-B990-5A39CB2BE879}" destId="{84578D2B-04A6-43B3-87CB-208A50F8AD30}" srcOrd="2" destOrd="0" presId="urn:microsoft.com/office/officeart/2018/2/layout/IconVerticalSolidList"/>
    <dgm:cxn modelId="{59CB629D-680C-4A8F-9883-B85696739D5B}" type="presParOf" srcId="{26CF8952-3B55-42DA-B990-5A39CB2BE879}" destId="{3E82D789-4CFE-489F-BA17-38A07808A9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5F6113-79E6-43D5-9C35-A2DEEF0FFE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E1D462-1FAC-43E4-9017-836E4B86AA1B}">
      <dgm:prSet/>
      <dgm:spPr/>
      <dgm:t>
        <a:bodyPr/>
        <a:lstStyle/>
        <a:p>
          <a:r>
            <a:rPr lang="en-US" dirty="0"/>
            <a:t>In most living cells, K+ is the primary ion that determines the resting membrane potential. </a:t>
          </a:r>
        </a:p>
      </dgm:t>
    </dgm:pt>
    <dgm:pt modelId="{8C250EE0-E33D-46C3-9DCC-FB1C79FAC093}" type="parTrans" cxnId="{11410DE1-F4D7-41B6-9301-6B7B61132611}">
      <dgm:prSet/>
      <dgm:spPr/>
      <dgm:t>
        <a:bodyPr/>
        <a:lstStyle/>
        <a:p>
          <a:endParaRPr lang="en-US"/>
        </a:p>
      </dgm:t>
    </dgm:pt>
    <dgm:pt modelId="{B2FDF3A9-6047-44A3-A9BE-E655AA5F1764}" type="sibTrans" cxnId="{11410DE1-F4D7-41B6-9301-6B7B61132611}">
      <dgm:prSet/>
      <dgm:spPr/>
      <dgm:t>
        <a:bodyPr/>
        <a:lstStyle/>
        <a:p>
          <a:endParaRPr lang="en-US"/>
        </a:p>
      </dgm:t>
    </dgm:pt>
    <dgm:pt modelId="{FC446C31-E7AF-4072-AA8C-2C70A84C3C5D}">
      <dgm:prSet custT="1"/>
      <dgm:spPr/>
      <dgm:t>
        <a:bodyPr/>
        <a:lstStyle/>
        <a:p>
          <a:r>
            <a:rPr lang="en-US" sz="2400" b="1" dirty="0">
              <a:solidFill>
                <a:schemeClr val="tx1"/>
              </a:solidFill>
            </a:rPr>
            <a:t>Changes in membrane permeability to ions such as K+, Na+, Ca2+, or Cl- alter membrane potential and create electrical signals. </a:t>
          </a:r>
        </a:p>
      </dgm:t>
    </dgm:pt>
    <dgm:pt modelId="{95619DDC-7C99-42C1-9842-B41A23D94D34}" type="parTrans" cxnId="{E84976DD-5647-4F6A-AC3F-A18F16AAB562}">
      <dgm:prSet/>
      <dgm:spPr/>
      <dgm:t>
        <a:bodyPr/>
        <a:lstStyle/>
        <a:p>
          <a:endParaRPr lang="en-US"/>
        </a:p>
      </dgm:t>
    </dgm:pt>
    <dgm:pt modelId="{658BC4F3-B73E-417A-9497-462EA26F1693}" type="sibTrans" cxnId="{E84976DD-5647-4F6A-AC3F-A18F16AAB562}">
      <dgm:prSet/>
      <dgm:spPr/>
      <dgm:t>
        <a:bodyPr/>
        <a:lstStyle/>
        <a:p>
          <a:endParaRPr lang="en-US"/>
        </a:p>
      </dgm:t>
    </dgm:pt>
    <dgm:pt modelId="{9CC269EF-25AD-4859-A48E-C035C1279DA8}" type="pres">
      <dgm:prSet presAssocID="{9F5F6113-79E6-43D5-9C35-A2DEEF0FFE16}" presName="root" presStyleCnt="0">
        <dgm:presLayoutVars>
          <dgm:dir/>
          <dgm:resizeHandles val="exact"/>
        </dgm:presLayoutVars>
      </dgm:prSet>
      <dgm:spPr/>
      <dgm:t>
        <a:bodyPr/>
        <a:lstStyle/>
        <a:p>
          <a:endParaRPr lang="en-US"/>
        </a:p>
      </dgm:t>
    </dgm:pt>
    <dgm:pt modelId="{62F59FD0-F2DE-43A1-94E2-F13A9FB73E9D}" type="pres">
      <dgm:prSet presAssocID="{E3E1D462-1FAC-43E4-9017-836E4B86AA1B}" presName="compNode" presStyleCnt="0"/>
      <dgm:spPr/>
    </dgm:pt>
    <dgm:pt modelId="{1B53FE48-D92B-40AF-A100-A7B0ACF6B3E4}" type="pres">
      <dgm:prSet presAssocID="{E3E1D462-1FAC-43E4-9017-836E4B86AA1B}" presName="bgRect" presStyleLbl="bgShp" presStyleIdx="0" presStyleCnt="1" custScaleY="272043"/>
      <dgm:spPr/>
    </dgm:pt>
    <dgm:pt modelId="{D3B6CE34-76AE-4EF8-893A-4E70F912F31D}" type="pres">
      <dgm:prSet presAssocID="{E3E1D462-1FAC-43E4-9017-836E4B86AA1B}"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cientist"/>
        </a:ext>
      </dgm:extLst>
    </dgm:pt>
    <dgm:pt modelId="{BFA190E5-4279-4380-AB38-F3F1A1AF500D}" type="pres">
      <dgm:prSet presAssocID="{E3E1D462-1FAC-43E4-9017-836E4B86AA1B}" presName="spaceRect" presStyleCnt="0"/>
      <dgm:spPr/>
    </dgm:pt>
    <dgm:pt modelId="{4F8E4A84-79EA-457F-A59E-614D19DED284}" type="pres">
      <dgm:prSet presAssocID="{E3E1D462-1FAC-43E4-9017-836E4B86AA1B}" presName="parTx" presStyleLbl="revTx" presStyleIdx="0" presStyleCnt="2">
        <dgm:presLayoutVars>
          <dgm:chMax val="0"/>
          <dgm:chPref val="0"/>
        </dgm:presLayoutVars>
      </dgm:prSet>
      <dgm:spPr/>
      <dgm:t>
        <a:bodyPr/>
        <a:lstStyle/>
        <a:p>
          <a:endParaRPr lang="en-US"/>
        </a:p>
      </dgm:t>
    </dgm:pt>
    <dgm:pt modelId="{0BD86BF0-97DF-48BF-BB17-C9CD3EC28ED5}" type="pres">
      <dgm:prSet presAssocID="{E3E1D462-1FAC-43E4-9017-836E4B86AA1B}" presName="desTx" presStyleLbl="revTx" presStyleIdx="1" presStyleCnt="2" custScaleX="300416" custLinFactX="-58753" custLinFactNeighborX="-100000" custLinFactNeighborY="83845">
        <dgm:presLayoutVars/>
      </dgm:prSet>
      <dgm:spPr/>
      <dgm:t>
        <a:bodyPr/>
        <a:lstStyle/>
        <a:p>
          <a:endParaRPr lang="en-US"/>
        </a:p>
      </dgm:t>
    </dgm:pt>
  </dgm:ptLst>
  <dgm:cxnLst>
    <dgm:cxn modelId="{E84976DD-5647-4F6A-AC3F-A18F16AAB562}" srcId="{E3E1D462-1FAC-43E4-9017-836E4B86AA1B}" destId="{FC446C31-E7AF-4072-AA8C-2C70A84C3C5D}" srcOrd="0" destOrd="0" parTransId="{95619DDC-7C99-42C1-9842-B41A23D94D34}" sibTransId="{658BC4F3-B73E-417A-9497-462EA26F1693}"/>
    <dgm:cxn modelId="{29F41AFA-5083-4D7D-BBA7-FE4A44C746F9}" type="presOf" srcId="{FC446C31-E7AF-4072-AA8C-2C70A84C3C5D}" destId="{0BD86BF0-97DF-48BF-BB17-C9CD3EC28ED5}" srcOrd="0" destOrd="0" presId="urn:microsoft.com/office/officeart/2018/2/layout/IconVerticalSolidList"/>
    <dgm:cxn modelId="{11410DE1-F4D7-41B6-9301-6B7B61132611}" srcId="{9F5F6113-79E6-43D5-9C35-A2DEEF0FFE16}" destId="{E3E1D462-1FAC-43E4-9017-836E4B86AA1B}" srcOrd="0" destOrd="0" parTransId="{8C250EE0-E33D-46C3-9DCC-FB1C79FAC093}" sibTransId="{B2FDF3A9-6047-44A3-A9BE-E655AA5F1764}"/>
    <dgm:cxn modelId="{A78AB879-8904-4B66-9CA4-0E360667AA86}" type="presOf" srcId="{9F5F6113-79E6-43D5-9C35-A2DEEF0FFE16}" destId="{9CC269EF-25AD-4859-A48E-C035C1279DA8}" srcOrd="0" destOrd="0" presId="urn:microsoft.com/office/officeart/2018/2/layout/IconVerticalSolidList"/>
    <dgm:cxn modelId="{EB60CAB2-1BBE-4D83-B6FB-E47081A5DA8B}" type="presOf" srcId="{E3E1D462-1FAC-43E4-9017-836E4B86AA1B}" destId="{4F8E4A84-79EA-457F-A59E-614D19DED284}" srcOrd="0" destOrd="0" presId="urn:microsoft.com/office/officeart/2018/2/layout/IconVerticalSolidList"/>
    <dgm:cxn modelId="{FC59790F-3E53-487D-A6AC-335C4A6F4EC8}" type="presParOf" srcId="{9CC269EF-25AD-4859-A48E-C035C1279DA8}" destId="{62F59FD0-F2DE-43A1-94E2-F13A9FB73E9D}" srcOrd="0" destOrd="0" presId="urn:microsoft.com/office/officeart/2018/2/layout/IconVerticalSolidList"/>
    <dgm:cxn modelId="{64A921A7-5579-4C37-B4DA-1D65A24E5DFE}" type="presParOf" srcId="{62F59FD0-F2DE-43A1-94E2-F13A9FB73E9D}" destId="{1B53FE48-D92B-40AF-A100-A7B0ACF6B3E4}" srcOrd="0" destOrd="0" presId="urn:microsoft.com/office/officeart/2018/2/layout/IconVerticalSolidList"/>
    <dgm:cxn modelId="{F072237A-F0DF-4DF1-B725-71D40831D58B}" type="presParOf" srcId="{62F59FD0-F2DE-43A1-94E2-F13A9FB73E9D}" destId="{D3B6CE34-76AE-4EF8-893A-4E70F912F31D}" srcOrd="1" destOrd="0" presId="urn:microsoft.com/office/officeart/2018/2/layout/IconVerticalSolidList"/>
    <dgm:cxn modelId="{6BA29089-B48A-4E20-9315-F5EABA045D84}" type="presParOf" srcId="{62F59FD0-F2DE-43A1-94E2-F13A9FB73E9D}" destId="{BFA190E5-4279-4380-AB38-F3F1A1AF500D}" srcOrd="2" destOrd="0" presId="urn:microsoft.com/office/officeart/2018/2/layout/IconVerticalSolidList"/>
    <dgm:cxn modelId="{B8A8666A-9E7A-4AA6-A70E-C0D707883B52}" type="presParOf" srcId="{62F59FD0-F2DE-43A1-94E2-F13A9FB73E9D}" destId="{4F8E4A84-79EA-457F-A59E-614D19DED284}" srcOrd="3" destOrd="0" presId="urn:microsoft.com/office/officeart/2018/2/layout/IconVerticalSolidList"/>
    <dgm:cxn modelId="{19799127-27A1-4BEF-8997-518A4EF34069}" type="presParOf" srcId="{62F59FD0-F2DE-43A1-94E2-F13A9FB73E9D}" destId="{0BD86BF0-97DF-48BF-BB17-C9CD3EC28ED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FACF5-891C-4946-9893-E6897B24E5BF}">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FE335-9BCD-401A-A92F-74A16CC58AA5}">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1DF82F-89AA-4017-86E6-AC5599A15EE4}">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066800">
            <a:lnSpc>
              <a:spcPct val="90000"/>
            </a:lnSpc>
            <a:spcBef>
              <a:spcPct val="0"/>
            </a:spcBef>
            <a:spcAft>
              <a:spcPct val="35000"/>
            </a:spcAft>
          </a:pPr>
          <a:r>
            <a:rPr lang="en-US" sz="2400" kern="1200"/>
            <a:t>Water moves freely between the cells and extracellular fluid, resulting in a state of </a:t>
          </a:r>
          <a:r>
            <a:rPr lang="en-US" sz="2400" b="1" kern="1200"/>
            <a:t>osmotic equilibrium</a:t>
          </a:r>
          <a:r>
            <a:rPr lang="en-US" sz="2400" kern="1200"/>
            <a:t>. </a:t>
          </a:r>
        </a:p>
      </dsp:txBody>
      <dsp:txXfrm>
        <a:off x="2039300" y="956381"/>
        <a:ext cx="4474303" cy="1765627"/>
      </dsp:txXfrm>
    </dsp:sp>
    <dsp:sp modelId="{D359DA5B-C7B0-45E7-BC9E-739D9B60FF77}">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97123-5BDA-4460-B919-8961F581E606}">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231790-3E44-482E-A1DD-68A4B2344496}">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066800">
            <a:lnSpc>
              <a:spcPct val="90000"/>
            </a:lnSpc>
            <a:spcBef>
              <a:spcPct val="0"/>
            </a:spcBef>
            <a:spcAft>
              <a:spcPct val="35000"/>
            </a:spcAft>
          </a:pPr>
          <a:r>
            <a:rPr lang="en-US" sz="2400" kern="1200"/>
            <a:t>The movement of water across a membrane in response to a concentration gradient is called </a:t>
          </a:r>
          <a:r>
            <a:rPr lang="en-US" sz="2400" b="1" kern="1200"/>
            <a:t>osmosis.</a:t>
          </a:r>
          <a:endParaRPr lang="en-US" sz="2400" kern="1200"/>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4F8B3-D692-4973-B08B-8D1CC3F113DB}">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E2D48-A490-4D2E-872F-D08D096E19E4}">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F11524-A8F2-4EEB-909F-34F3EA326ECC}">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977900">
            <a:lnSpc>
              <a:spcPct val="90000"/>
            </a:lnSpc>
            <a:spcBef>
              <a:spcPct val="0"/>
            </a:spcBef>
            <a:spcAft>
              <a:spcPct val="35000"/>
            </a:spcAft>
          </a:pPr>
          <a:r>
            <a:rPr lang="en-US" sz="2200" i="1" kern="1200"/>
            <a:t>Molecules move from an area of higher concentration to an area of lower concentration. </a:t>
          </a:r>
          <a:endParaRPr lang="en-US" sz="2200" kern="1200"/>
        </a:p>
      </dsp:txBody>
      <dsp:txXfrm>
        <a:off x="2039300" y="956381"/>
        <a:ext cx="4474303" cy="1765627"/>
      </dsp:txXfrm>
    </dsp:sp>
    <dsp:sp modelId="{8D6608B2-1E3C-4CD8-8F08-CB4977F54D0E}">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064FC-DB2C-497F-BF44-EA12B1DD8811}">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28389-4754-4B31-9F5E-67A6A45D55BE}">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977900">
            <a:lnSpc>
              <a:spcPct val="90000"/>
            </a:lnSpc>
            <a:spcBef>
              <a:spcPct val="0"/>
            </a:spcBef>
            <a:spcAft>
              <a:spcPct val="35000"/>
            </a:spcAft>
          </a:pPr>
          <a:r>
            <a:rPr lang="en-US" sz="2200" i="1" kern="1200"/>
            <a:t>The</a:t>
          </a:r>
          <a:r>
            <a:rPr lang="en-US" sz="2200" kern="1200"/>
            <a:t> difference in the concentration of a substance between two places is called a </a:t>
          </a:r>
          <a:r>
            <a:rPr lang="en-US" sz="2200" b="1" kern="1200"/>
            <a:t>concentration gradient</a:t>
          </a:r>
          <a:r>
            <a:rPr lang="en-US" sz="2200" kern="1200"/>
            <a:t>, also known as a </a:t>
          </a:r>
          <a:r>
            <a:rPr lang="en-US" sz="2200" i="1" kern="1200"/>
            <a:t>chemical gradient.</a:t>
          </a:r>
          <a:endParaRPr lang="en-US" sz="2200" kern="1200"/>
        </a:p>
      </dsp:txBody>
      <dsp:txXfrm>
        <a:off x="2039300" y="3163416"/>
        <a:ext cx="4474303"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45F43-08EA-4A75-8577-F453F3533176}">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1D57D-5835-4469-BB66-C85FBE89D277}">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FC9FD2-4C14-4F23-8CCD-ED9B88E6E472}">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022350">
            <a:lnSpc>
              <a:spcPct val="90000"/>
            </a:lnSpc>
            <a:spcBef>
              <a:spcPct val="0"/>
            </a:spcBef>
            <a:spcAft>
              <a:spcPct val="35000"/>
            </a:spcAft>
          </a:pPr>
          <a:r>
            <a:rPr lang="en-US" sz="2300" i="1" kern="1200"/>
            <a:t>DISTANCE - Diffusion is rapid over short distances but much slower over long distances.</a:t>
          </a:r>
          <a:endParaRPr lang="en-US" sz="2300" kern="1200"/>
        </a:p>
      </dsp:txBody>
      <dsp:txXfrm>
        <a:off x="1435988" y="531"/>
        <a:ext cx="9079611" cy="1243280"/>
      </dsp:txXfrm>
    </dsp:sp>
    <dsp:sp modelId="{6E6ED51B-CA51-4BC3-B93D-FAE81C13FCA2}">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857757-861B-45CD-B010-6EFB2A8E3FC8}">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D95C7E-2DDB-4C23-A4B0-6DF726BB9A17}">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022350">
            <a:lnSpc>
              <a:spcPct val="90000"/>
            </a:lnSpc>
            <a:spcBef>
              <a:spcPct val="0"/>
            </a:spcBef>
            <a:spcAft>
              <a:spcPct val="35000"/>
            </a:spcAft>
          </a:pPr>
          <a:r>
            <a:rPr lang="en-US" sz="2300" kern="1200"/>
            <a:t>What does the slow rate of diffusion over long distances mean for biological systems? In humans, nutrients take 5 seconds to diffuse from the blood to a cell that is 100 mm from the nearest capillary. </a:t>
          </a:r>
        </a:p>
      </dsp:txBody>
      <dsp:txXfrm>
        <a:off x="1435988" y="1554631"/>
        <a:ext cx="9079611" cy="1243280"/>
      </dsp:txXfrm>
    </dsp:sp>
    <dsp:sp modelId="{8B91763B-9AED-48FD-9DB7-BE95654985B4}">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D0937-E080-4699-A9AE-E9CB7560FEE9}">
      <dsp:nvSpPr>
        <dsp:cNvPr id="0" name=""/>
        <dsp:cNvSpPr/>
      </dsp:nvSpPr>
      <dsp:spPr>
        <a:xfrm>
          <a:off x="376092" y="3388470"/>
          <a:ext cx="683804" cy="68380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B5EB7B-A7CD-48BA-B73A-D6DEFCEEED3C}">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022350">
            <a:lnSpc>
              <a:spcPct val="90000"/>
            </a:lnSpc>
            <a:spcBef>
              <a:spcPct val="0"/>
            </a:spcBef>
            <a:spcAft>
              <a:spcPct val="35000"/>
            </a:spcAft>
          </a:pPr>
          <a:r>
            <a:rPr lang="en-US" sz="2300" kern="1200"/>
            <a:t>At that rate, it would take years for nutrients to diffuse from the small intestine to cells in the big toe, and the cells would starve to death.</a:t>
          </a:r>
        </a:p>
      </dsp:txBody>
      <dsp:txXfrm>
        <a:off x="1435988" y="3108732"/>
        <a:ext cx="9079611" cy="1243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05336-101A-4416-AAEF-FC5C2E13AD7E}">
      <dsp:nvSpPr>
        <dsp:cNvPr id="0" name=""/>
        <dsp:cNvSpPr/>
      </dsp:nvSpPr>
      <dsp:spPr>
        <a:xfrm>
          <a:off x="0" y="0"/>
          <a:ext cx="658648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5689038-F375-4195-8332-21F74B10A022}">
      <dsp:nvSpPr>
        <dsp:cNvPr id="0" name=""/>
        <dsp:cNvSpPr/>
      </dsp:nvSpPr>
      <dsp:spPr>
        <a:xfrm>
          <a:off x="0" y="0"/>
          <a:ext cx="6586489" cy="189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To overcome the limitations of diffusion over distance, organisms use various transport mechanisms that speed up the movement of molecules. </a:t>
          </a:r>
        </a:p>
      </dsp:txBody>
      <dsp:txXfrm>
        <a:off x="0" y="0"/>
        <a:ext cx="6586489" cy="1892709"/>
      </dsp:txXfrm>
    </dsp:sp>
    <dsp:sp modelId="{F03EFC1A-D058-4D4F-A026-1B80F2595DB6}">
      <dsp:nvSpPr>
        <dsp:cNvPr id="0" name=""/>
        <dsp:cNvSpPr/>
      </dsp:nvSpPr>
      <dsp:spPr>
        <a:xfrm>
          <a:off x="0" y="1892709"/>
          <a:ext cx="6586489" cy="0"/>
        </a:xfrm>
        <a:prstGeom prst="line">
          <a:avLst/>
        </a:prstGeom>
        <a:solidFill>
          <a:schemeClr val="accent5">
            <a:hueOff val="787450"/>
            <a:satOff val="42288"/>
            <a:lumOff val="-15294"/>
            <a:alphaOff val="0"/>
          </a:schemeClr>
        </a:solidFill>
        <a:ln w="12700" cap="flat" cmpd="sng" algn="ctr">
          <a:solidFill>
            <a:schemeClr val="accent5">
              <a:hueOff val="787450"/>
              <a:satOff val="42288"/>
              <a:lumOff val="-1529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0BAE937-6DE3-4C36-B6FF-8602E704180C}">
      <dsp:nvSpPr>
        <dsp:cNvPr id="0" name=""/>
        <dsp:cNvSpPr/>
      </dsp:nvSpPr>
      <dsp:spPr>
        <a:xfrm>
          <a:off x="0" y="1892709"/>
          <a:ext cx="6586489" cy="189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a:t>For example, the circulatory system to bring oxygen and nutrients rapidly from the point at which they enter the body to the cells.</a:t>
          </a:r>
        </a:p>
      </dsp:txBody>
      <dsp:txXfrm>
        <a:off x="0" y="1892709"/>
        <a:ext cx="6586489" cy="1892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6CC64-07F6-49B6-8604-AB2BA7033D27}">
      <dsp:nvSpPr>
        <dsp:cNvPr id="0" name=""/>
        <dsp:cNvSpPr/>
      </dsp:nvSpPr>
      <dsp:spPr>
        <a:xfrm>
          <a:off x="0" y="718"/>
          <a:ext cx="6513603" cy="1681139"/>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8C39E154-9BA0-480E-B531-2D50AD3AB9C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D6E1E-B553-4ABE-8E14-3A146AFF087F}">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44550">
            <a:lnSpc>
              <a:spcPct val="90000"/>
            </a:lnSpc>
            <a:spcBef>
              <a:spcPct val="0"/>
            </a:spcBef>
            <a:spcAft>
              <a:spcPct val="35000"/>
            </a:spcAft>
          </a:pPr>
          <a:r>
            <a:rPr lang="en-US" sz="1900" i="1" kern="1200"/>
            <a:t>Diffusion is directly related to temperature.</a:t>
          </a:r>
          <a:endParaRPr lang="en-US" sz="1900" kern="1200"/>
        </a:p>
      </dsp:txBody>
      <dsp:txXfrm>
        <a:off x="1941716" y="718"/>
        <a:ext cx="4571887" cy="1681139"/>
      </dsp:txXfrm>
    </dsp:sp>
    <dsp:sp modelId="{733CA168-F10E-433A-A589-3893838BB348}">
      <dsp:nvSpPr>
        <dsp:cNvPr id="0" name=""/>
        <dsp:cNvSpPr/>
      </dsp:nvSpPr>
      <dsp:spPr>
        <a:xfrm>
          <a:off x="0" y="2102143"/>
          <a:ext cx="6513603" cy="1681139"/>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07BEEF6D-91DD-45EB-9E23-5DCD78A9F93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7B3E30-53FA-43D4-885D-4834216260C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44550">
            <a:lnSpc>
              <a:spcPct val="90000"/>
            </a:lnSpc>
            <a:spcBef>
              <a:spcPct val="0"/>
            </a:spcBef>
            <a:spcAft>
              <a:spcPct val="35000"/>
            </a:spcAft>
          </a:pPr>
          <a:r>
            <a:rPr lang="en-US" sz="1900" kern="1200"/>
            <a:t>At higher temperatures, molecules move faster. Because diffusion results from molecular movement, the rate of diffusion increases as temperature increases. </a:t>
          </a:r>
        </a:p>
      </dsp:txBody>
      <dsp:txXfrm>
        <a:off x="1941716" y="2102143"/>
        <a:ext cx="4571887" cy="1681139"/>
      </dsp:txXfrm>
    </dsp:sp>
    <dsp:sp modelId="{4D6C94C5-A420-41EC-A5AE-AC7DEFBB9A3D}">
      <dsp:nvSpPr>
        <dsp:cNvPr id="0" name=""/>
        <dsp:cNvSpPr/>
      </dsp:nvSpPr>
      <dsp:spPr>
        <a:xfrm>
          <a:off x="0" y="4203567"/>
          <a:ext cx="6513603" cy="1681139"/>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A1E743F3-EF04-4144-A04B-4DA37CBEF36A}">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FB5B2-1F94-4366-959E-92C87FBBC5A8}">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44550">
            <a:lnSpc>
              <a:spcPct val="90000"/>
            </a:lnSpc>
            <a:spcBef>
              <a:spcPct val="0"/>
            </a:spcBef>
            <a:spcAft>
              <a:spcPct val="35000"/>
            </a:spcAft>
          </a:pPr>
          <a:r>
            <a:rPr lang="en-US" sz="1900" kern="1200"/>
            <a:t>Generally, changes in temperature do not significantly affect diffusion rates in humans because we maintain a relatively constant body temperature.</a:t>
          </a:r>
        </a:p>
      </dsp:txBody>
      <dsp:txXfrm>
        <a:off x="1941716" y="4203567"/>
        <a:ext cx="4571887" cy="168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6731E-2AD3-495A-B9A3-46DEF9F124E3}">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C6ED2-7C12-47B9-9886-5A4455B53BF1}">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DE7B6-5074-48AD-B304-123ADB0372E5}">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066800">
            <a:lnSpc>
              <a:spcPct val="90000"/>
            </a:lnSpc>
            <a:spcBef>
              <a:spcPct val="0"/>
            </a:spcBef>
            <a:spcAft>
              <a:spcPct val="35000"/>
            </a:spcAft>
          </a:pPr>
          <a:r>
            <a:rPr lang="en-US" sz="2400" i="1" kern="1200"/>
            <a:t>The rate of diffusion across a membrane is directly proportional to the surface area of the membrane. </a:t>
          </a:r>
          <a:endParaRPr lang="en-US" sz="2400" kern="1200"/>
        </a:p>
      </dsp:txBody>
      <dsp:txXfrm>
        <a:off x="2039300" y="956381"/>
        <a:ext cx="4474303" cy="1765627"/>
      </dsp:txXfrm>
    </dsp:sp>
    <dsp:sp modelId="{95B5CF01-3383-49DF-8792-CC387FC9FAF7}">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D86E2-E74F-4AC3-B7D0-4ADB583E53D1}">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9FBA6-A9E0-4D03-866D-CD01A4FCE7F3}">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066800">
            <a:lnSpc>
              <a:spcPct val="90000"/>
            </a:lnSpc>
            <a:spcBef>
              <a:spcPct val="0"/>
            </a:spcBef>
            <a:spcAft>
              <a:spcPct val="35000"/>
            </a:spcAft>
          </a:pPr>
          <a:r>
            <a:rPr lang="en-US" sz="2400" kern="1200" dirty="0"/>
            <a:t>In other words, </a:t>
          </a:r>
          <a:r>
            <a:rPr lang="en-US" sz="2400" b="1" u="sng" kern="1200" dirty="0"/>
            <a:t>the larger the membrane’s surface area, the more molecules can diffuse across per unit time. </a:t>
          </a:r>
        </a:p>
      </dsp:txBody>
      <dsp:txXfrm>
        <a:off x="2039300" y="3163416"/>
        <a:ext cx="4474303" cy="1765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7ECB3-0976-424C-A307-14BBA399EC50}">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661A1-A1C4-4E1E-9C26-15F8DFC00A41}">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C20A9A-E5A0-4DD2-B180-B2BFDF42762C}">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22350">
            <a:lnSpc>
              <a:spcPct val="90000"/>
            </a:lnSpc>
            <a:spcBef>
              <a:spcPct val="0"/>
            </a:spcBef>
            <a:spcAft>
              <a:spcPct val="35000"/>
            </a:spcAft>
          </a:pPr>
          <a:r>
            <a:rPr lang="en-US" sz="2300" b="1" kern="1200">
              <a:solidFill>
                <a:schemeClr val="tx1"/>
              </a:solidFill>
            </a:rPr>
            <a:t>Channel proteins </a:t>
          </a:r>
          <a:r>
            <a:rPr lang="en-US" sz="2300" kern="1200">
              <a:solidFill>
                <a:schemeClr val="tx1"/>
              </a:solidFill>
            </a:rPr>
            <a:t>form water-filled channels that link the intracellular and extracellular compartments. </a:t>
          </a:r>
        </a:p>
      </dsp:txBody>
      <dsp:txXfrm>
        <a:off x="1941716" y="718"/>
        <a:ext cx="4571887" cy="1681139"/>
      </dsp:txXfrm>
    </dsp:sp>
    <dsp:sp modelId="{D341C43F-0207-4F05-AAEE-5496BB76B697}">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99B18-E161-4063-8315-1A593639F3F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CEAE6A-FAC2-43C7-B8A7-20D9F7513B2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22350">
            <a:lnSpc>
              <a:spcPct val="90000"/>
            </a:lnSpc>
            <a:spcBef>
              <a:spcPct val="0"/>
            </a:spcBef>
            <a:spcAft>
              <a:spcPct val="35000"/>
            </a:spcAft>
          </a:pPr>
          <a:r>
            <a:rPr lang="en-US" sz="2300" b="1" kern="1200">
              <a:solidFill>
                <a:schemeClr val="tx1"/>
              </a:solidFill>
            </a:rPr>
            <a:t>Gated channels </a:t>
          </a:r>
          <a:r>
            <a:rPr lang="en-US" sz="2300" kern="1200">
              <a:solidFill>
                <a:schemeClr val="tx1"/>
              </a:solidFill>
            </a:rPr>
            <a:t>regulate movement of substances through them by opening and closing.</a:t>
          </a:r>
        </a:p>
      </dsp:txBody>
      <dsp:txXfrm>
        <a:off x="1941716" y="2102143"/>
        <a:ext cx="4571887" cy="1681139"/>
      </dsp:txXfrm>
    </dsp:sp>
    <dsp:sp modelId="{391FAC3D-EF68-4187-8243-58CC14536DF1}">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3332D-2BAB-4AD3-9D6A-5AD02F30194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2D789-4CFE-489F-BA17-38A07808A9FF}">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22350">
            <a:lnSpc>
              <a:spcPct val="90000"/>
            </a:lnSpc>
            <a:spcBef>
              <a:spcPct val="0"/>
            </a:spcBef>
            <a:spcAft>
              <a:spcPct val="35000"/>
            </a:spcAft>
          </a:pPr>
          <a:r>
            <a:rPr lang="en-US" sz="2300" kern="1200">
              <a:solidFill>
                <a:schemeClr val="tx1"/>
              </a:solidFill>
            </a:rPr>
            <a:t>Gated channels may be regulated by ligands, by the electrical state of the cell, or by physical changes such as pressure. </a:t>
          </a:r>
        </a:p>
      </dsp:txBody>
      <dsp:txXfrm>
        <a:off x="1941716" y="4203567"/>
        <a:ext cx="4571887" cy="16811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3FE48-D92B-40AF-A100-A7B0ACF6B3E4}">
      <dsp:nvSpPr>
        <dsp:cNvPr id="0" name=""/>
        <dsp:cNvSpPr/>
      </dsp:nvSpPr>
      <dsp:spPr>
        <a:xfrm>
          <a:off x="-773203" y="550447"/>
          <a:ext cx="6513603" cy="47845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6CE34-76AE-4EF8-893A-4E70F912F31D}">
      <dsp:nvSpPr>
        <dsp:cNvPr id="0" name=""/>
        <dsp:cNvSpPr/>
      </dsp:nvSpPr>
      <dsp:spPr>
        <a:xfrm>
          <a:off x="-241184" y="2459059"/>
          <a:ext cx="967307" cy="967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E4A84-79EA-457F-A59E-614D19DED284}">
      <dsp:nvSpPr>
        <dsp:cNvPr id="0" name=""/>
        <dsp:cNvSpPr/>
      </dsp:nvSpPr>
      <dsp:spPr>
        <a:xfrm>
          <a:off x="1258141" y="2063342"/>
          <a:ext cx="2931121"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lvl="0" algn="l" defTabSz="933450">
            <a:lnSpc>
              <a:spcPct val="90000"/>
            </a:lnSpc>
            <a:spcBef>
              <a:spcPct val="0"/>
            </a:spcBef>
            <a:spcAft>
              <a:spcPct val="35000"/>
            </a:spcAft>
          </a:pPr>
          <a:r>
            <a:rPr lang="en-US" sz="2100" kern="1200" dirty="0"/>
            <a:t>In most living cells, K+ is the primary ion that determines the resting membrane potential. </a:t>
          </a:r>
        </a:p>
      </dsp:txBody>
      <dsp:txXfrm>
        <a:off x="1258141" y="2063342"/>
        <a:ext cx="2931121" cy="1758740"/>
      </dsp:txXfrm>
    </dsp:sp>
    <dsp:sp modelId="{0BD86BF0-97DF-48BF-BB17-C9CD3EC28ED5}">
      <dsp:nvSpPr>
        <dsp:cNvPr id="0" name=""/>
        <dsp:cNvSpPr/>
      </dsp:nvSpPr>
      <dsp:spPr>
        <a:xfrm>
          <a:off x="182714" y="3537958"/>
          <a:ext cx="4647925"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Changes in membrane permeability to ions such as K+, Na+, Ca2+, or Cl- alter membrane potential and create electrical signals. </a:t>
          </a:r>
        </a:p>
      </dsp:txBody>
      <dsp:txXfrm>
        <a:off x="182714" y="3537958"/>
        <a:ext cx="4647925" cy="17587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CED9A3-B252-4698-BFE9-867AF70DADA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82844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ED9A3-B252-4698-BFE9-867AF70DADA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66628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ED9A3-B252-4698-BFE9-867AF70DADA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317160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ED9A3-B252-4698-BFE9-867AF70DADA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95554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ED9A3-B252-4698-BFE9-867AF70DADA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285678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ED9A3-B252-4698-BFE9-867AF70DADA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315746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ED9A3-B252-4698-BFE9-867AF70DADAC}"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367739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ED9A3-B252-4698-BFE9-867AF70DADAC}"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300838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D9A3-B252-4698-BFE9-867AF70DADAC}"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40902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ED9A3-B252-4698-BFE9-867AF70DADA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234982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ED9A3-B252-4698-BFE9-867AF70DADA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2E450-32B8-4FFE-8B82-F151C3ABC0F3}" type="slidenum">
              <a:rPr lang="en-US" smtClean="0"/>
              <a:t>‹#›</a:t>
            </a:fld>
            <a:endParaRPr lang="en-US"/>
          </a:p>
        </p:txBody>
      </p:sp>
    </p:spTree>
    <p:extLst>
      <p:ext uri="{BB962C8B-B14F-4D97-AF65-F5344CB8AC3E}">
        <p14:creationId xmlns:p14="http://schemas.microsoft.com/office/powerpoint/2010/main" val="135757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ED9A3-B252-4698-BFE9-867AF70DADAC}" type="datetimeFigureOut">
              <a:rPr lang="en-US" smtClean="0"/>
              <a:t>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2E450-32B8-4FFE-8B82-F151C3ABC0F3}" type="slidenum">
              <a:rPr lang="en-US" smtClean="0"/>
              <a:t>‹#›</a:t>
            </a:fld>
            <a:endParaRPr lang="en-US"/>
          </a:p>
        </p:txBody>
      </p:sp>
    </p:spTree>
    <p:extLst>
      <p:ext uri="{BB962C8B-B14F-4D97-AF65-F5344CB8AC3E}">
        <p14:creationId xmlns:p14="http://schemas.microsoft.com/office/powerpoint/2010/main" val="3714037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7CE1FE-0CFA-48DE-BCC2-5E5EF122169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Chapter 5</a:t>
            </a:r>
          </a:p>
        </p:txBody>
      </p:sp>
    </p:spTree>
    <p:extLst>
      <p:ext uri="{BB962C8B-B14F-4D97-AF65-F5344CB8AC3E}">
        <p14:creationId xmlns:p14="http://schemas.microsoft.com/office/powerpoint/2010/main" val="316925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FC3CB-5BA0-497B-BA07-340B03BE5F8B}"/>
              </a:ext>
            </a:extLst>
          </p:cNvPr>
          <p:cNvSpPr>
            <a:spLocks noGrp="1"/>
          </p:cNvSpPr>
          <p:nvPr>
            <p:ph idx="1"/>
          </p:nvPr>
        </p:nvSpPr>
        <p:spPr>
          <a:xfrm>
            <a:off x="138013" y="367644"/>
            <a:ext cx="5957987" cy="6315959"/>
          </a:xfrm>
        </p:spPr>
        <p:txBody>
          <a:bodyPr>
            <a:normAutofit fontScale="92500" lnSpcReduction="10000"/>
          </a:bodyPr>
          <a:lstStyle/>
          <a:p>
            <a:r>
              <a:rPr lang="en-US" dirty="0"/>
              <a:t>In </a:t>
            </a:r>
            <a:r>
              <a:rPr lang="en-US" b="1" dirty="0"/>
              <a:t>1 </a:t>
            </a:r>
            <a:r>
              <a:rPr lang="en-US" dirty="0"/>
              <a:t>, compartments A and B contain equal volumes of glucose solution. Compartment B has more solute (glucose) per volume of solution and therefore is the more concentrated solution. </a:t>
            </a:r>
          </a:p>
          <a:p>
            <a:r>
              <a:rPr lang="en-US" dirty="0"/>
              <a:t>A concentration gradient across the membrane exists for glucose. However, because the membrane is not permeable to glucose, glucose cannot move to equalize its distribution.</a:t>
            </a:r>
          </a:p>
          <a:p>
            <a:r>
              <a:rPr lang="en-US" dirty="0"/>
              <a:t>Water, by contrast, can cross the membrane freely. It will move by osmosis from compartment A, which contains the dilute glucose solution, to compartment B, which contains the more concentrated glucose solution. Thus, water moves to dilute the more concentrated solution.</a:t>
            </a:r>
          </a:p>
        </p:txBody>
      </p:sp>
      <p:pic>
        <p:nvPicPr>
          <p:cNvPr id="4" name="Picture 3">
            <a:extLst>
              <a:ext uri="{FF2B5EF4-FFF2-40B4-BE49-F238E27FC236}">
                <a16:creationId xmlns:a16="http://schemas.microsoft.com/office/drawing/2014/main" id="{C7B7454C-8BDE-46D2-985E-810EBC692673}"/>
              </a:ext>
            </a:extLst>
          </p:cNvPr>
          <p:cNvPicPr>
            <a:picLocks noChangeAspect="1"/>
          </p:cNvPicPr>
          <p:nvPr/>
        </p:nvPicPr>
        <p:blipFill rotWithShape="1">
          <a:blip r:embed="rId2"/>
          <a:srcRect b="37643"/>
          <a:stretch/>
        </p:blipFill>
        <p:spPr>
          <a:xfrm>
            <a:off x="6466255" y="1126836"/>
            <a:ext cx="5449186" cy="4276436"/>
          </a:xfrm>
          <a:prstGeom prst="rect">
            <a:avLst/>
          </a:prstGeom>
        </p:spPr>
      </p:pic>
    </p:spTree>
    <p:extLst>
      <p:ext uri="{BB962C8B-B14F-4D97-AF65-F5344CB8AC3E}">
        <p14:creationId xmlns:p14="http://schemas.microsoft.com/office/powerpoint/2010/main" val="138166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Content Placeholder 3">
            <a:extLst>
              <a:ext uri="{FF2B5EF4-FFF2-40B4-BE49-F238E27FC236}">
                <a16:creationId xmlns:a16="http://schemas.microsoft.com/office/drawing/2014/main" id="{45C4D4BA-12EA-410C-9EAF-0499B13DC018}"/>
              </a:ext>
            </a:extLst>
          </p:cNvPr>
          <p:cNvPicPr>
            <a:picLocks noGrp="1" noChangeAspect="1"/>
          </p:cNvPicPr>
          <p:nvPr>
            <p:ph idx="1"/>
          </p:nvPr>
        </p:nvPicPr>
        <p:blipFill rotWithShape="1">
          <a:blip r:embed="rId2"/>
          <a:srcRect t="429" r="-2" b="787"/>
          <a:stretch/>
        </p:blipFill>
        <p:spPr>
          <a:xfrm rot="43080000">
            <a:off x="1137837" y="1003258"/>
            <a:ext cx="9916327" cy="4764396"/>
          </a:xfrm>
          <a:prstGeom prst="rect">
            <a:avLst/>
          </a:prstGeom>
        </p:spPr>
      </p:pic>
    </p:spTree>
    <p:extLst>
      <p:ext uri="{BB962C8B-B14F-4D97-AF65-F5344CB8AC3E}">
        <p14:creationId xmlns:p14="http://schemas.microsoft.com/office/powerpoint/2010/main" val="1081609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24841D-1998-40E4-A903-2B816D8CC560}"/>
              </a:ext>
            </a:extLst>
          </p:cNvPr>
          <p:cNvPicPr>
            <a:picLocks noChangeAspect="1"/>
          </p:cNvPicPr>
          <p:nvPr/>
        </p:nvPicPr>
        <p:blipFill>
          <a:blip r:embed="rId2"/>
          <a:stretch>
            <a:fillRect/>
          </a:stretch>
        </p:blipFill>
        <p:spPr>
          <a:xfrm>
            <a:off x="937605" y="643467"/>
            <a:ext cx="10316790" cy="5571066"/>
          </a:xfrm>
          <a:prstGeom prst="rect">
            <a:avLst/>
          </a:prstGeom>
        </p:spPr>
      </p:pic>
    </p:spTree>
    <p:extLst>
      <p:ext uri="{BB962C8B-B14F-4D97-AF65-F5344CB8AC3E}">
        <p14:creationId xmlns:p14="http://schemas.microsoft.com/office/powerpoint/2010/main" val="94163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03FD-91E1-4580-8DAF-702E1A212F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85BF9F-6CD6-4E06-B501-A267EC6765E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BBCA3E-DD36-4049-B119-3B73B2194901}"/>
              </a:ext>
            </a:extLst>
          </p:cNvPr>
          <p:cNvPicPr>
            <a:picLocks noChangeAspect="1"/>
          </p:cNvPicPr>
          <p:nvPr/>
        </p:nvPicPr>
        <p:blipFill>
          <a:blip r:embed="rId2"/>
          <a:stretch>
            <a:fillRect/>
          </a:stretch>
        </p:blipFill>
        <p:spPr>
          <a:xfrm>
            <a:off x="0" y="376396"/>
            <a:ext cx="12192000" cy="6105208"/>
          </a:xfrm>
          <a:prstGeom prst="rect">
            <a:avLst/>
          </a:prstGeom>
        </p:spPr>
      </p:pic>
    </p:spTree>
    <p:extLst>
      <p:ext uri="{BB962C8B-B14F-4D97-AF65-F5344CB8AC3E}">
        <p14:creationId xmlns:p14="http://schemas.microsoft.com/office/powerpoint/2010/main" val="2719375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9872-E654-43C2-9BFD-E0E44F10B47B}"/>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smtClean="0">
                <a:solidFill>
                  <a:srgbClr val="FFFFFF"/>
                </a:solidFill>
              </a:rPr>
              <a:t>Where is water located in the body?</a:t>
            </a:r>
            <a:endParaRPr lang="en-US" sz="3600" dirty="0">
              <a:solidFill>
                <a:srgbClr val="FFFFFF"/>
              </a:solidFill>
            </a:endParaRPr>
          </a:p>
        </p:txBody>
      </p:sp>
      <p:pic>
        <p:nvPicPr>
          <p:cNvPr id="4" name="Content Placeholder 3">
            <a:extLst>
              <a:ext uri="{FF2B5EF4-FFF2-40B4-BE49-F238E27FC236}">
                <a16:creationId xmlns:a16="http://schemas.microsoft.com/office/drawing/2014/main" id="{982D966A-951C-4CA4-9D91-A65DF102FE84}"/>
              </a:ext>
            </a:extLst>
          </p:cNvPr>
          <p:cNvPicPr>
            <a:picLocks noGrp="1" noChangeAspect="1"/>
          </p:cNvPicPr>
          <p:nvPr>
            <p:ph idx="1"/>
          </p:nvPr>
        </p:nvPicPr>
        <p:blipFill rotWithShape="1">
          <a:blip r:embed="rId2"/>
          <a:srcRect t="15144" r="-3" b="6460"/>
          <a:stretch/>
        </p:blipFill>
        <p:spPr>
          <a:xfrm>
            <a:off x="976251" y="942538"/>
            <a:ext cx="7163222" cy="4808332"/>
          </a:xfrm>
          <a:prstGeom prst="rect">
            <a:avLst/>
          </a:prstGeom>
          <a:effectLst/>
        </p:spPr>
      </p:pic>
    </p:spTree>
    <p:extLst>
      <p:ext uri="{BB962C8B-B14F-4D97-AF65-F5344CB8AC3E}">
        <p14:creationId xmlns:p14="http://schemas.microsoft.com/office/powerpoint/2010/main" val="289602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A76D25-512B-40A9-9AD6-9E009286FF87}"/>
              </a:ext>
            </a:extLst>
          </p:cNvPr>
          <p:cNvPicPr>
            <a:picLocks noGrp="1" noChangeAspect="1"/>
          </p:cNvPicPr>
          <p:nvPr>
            <p:ph idx="1"/>
          </p:nvPr>
        </p:nvPicPr>
        <p:blipFill rotWithShape="1">
          <a:blip r:embed="rId2"/>
          <a:srcRect t="1444" r="1" b="1"/>
          <a:stretch/>
        </p:blipFill>
        <p:spPr>
          <a:xfrm rot="21480000">
            <a:off x="1137837" y="1003258"/>
            <a:ext cx="9916327" cy="4764396"/>
          </a:xfrm>
          <a:prstGeom prst="rect">
            <a:avLst/>
          </a:prstGeom>
        </p:spPr>
      </p:pic>
      <p:sp>
        <p:nvSpPr>
          <p:cNvPr id="3" name="Title 1">
            <a:extLst>
              <a:ext uri="{FF2B5EF4-FFF2-40B4-BE49-F238E27FC236}">
                <a16:creationId xmlns:a16="http://schemas.microsoft.com/office/drawing/2014/main" id="{46DD9872-E654-43C2-9BFD-E0E44F10B47B}"/>
              </a:ext>
            </a:extLst>
          </p:cNvPr>
          <p:cNvSpPr>
            <a:spLocks noGrp="1"/>
          </p:cNvSpPr>
          <p:nvPr>
            <p:ph type="title"/>
          </p:nvPr>
        </p:nvSpPr>
        <p:spPr>
          <a:xfrm>
            <a:off x="332509" y="74532"/>
            <a:ext cx="11720945" cy="785246"/>
          </a:xfrm>
        </p:spPr>
        <p:txBody>
          <a:bodyPr vert="horz" lIns="91440" tIns="45720" rIns="91440" bIns="45720" rtlCol="0" anchor="ctr">
            <a:normAutofit fontScale="90000"/>
          </a:bodyPr>
          <a:lstStyle/>
          <a:p>
            <a:r>
              <a:rPr lang="en-US" sz="3600" b="1" u="sng" dirty="0" smtClean="0">
                <a:solidFill>
                  <a:srgbClr val="FFFFFF"/>
                </a:solidFill>
              </a:rPr>
              <a:t>Differences in Concentrations of Ions and Proteins in Body </a:t>
            </a:r>
            <a:r>
              <a:rPr lang="en-US" sz="3600" b="1" u="sng" dirty="0">
                <a:solidFill>
                  <a:srgbClr val="FFFFFF"/>
                </a:solidFill>
              </a:rPr>
              <a:t>F</a:t>
            </a:r>
            <a:r>
              <a:rPr lang="en-US" sz="3600" b="1" u="sng" dirty="0" smtClean="0">
                <a:solidFill>
                  <a:srgbClr val="FFFFFF"/>
                </a:solidFill>
              </a:rPr>
              <a:t>luids</a:t>
            </a:r>
            <a:endParaRPr lang="en-US" sz="3600" b="1" u="sng" dirty="0">
              <a:solidFill>
                <a:srgbClr val="FFFFFF"/>
              </a:solidFill>
            </a:endParaRPr>
          </a:p>
        </p:txBody>
      </p:sp>
    </p:spTree>
    <p:extLst>
      <p:ext uri="{BB962C8B-B14F-4D97-AF65-F5344CB8AC3E}">
        <p14:creationId xmlns:p14="http://schemas.microsoft.com/office/powerpoint/2010/main" val="204040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38969A-AE83-42BF-A0FE-B4B454806507}"/>
              </a:ext>
            </a:extLst>
          </p:cNvPr>
          <p:cNvSpPr>
            <a:spLocks noGrp="1"/>
          </p:cNvSpPr>
          <p:nvPr>
            <p:ph type="title"/>
          </p:nvPr>
        </p:nvSpPr>
        <p:spPr>
          <a:xfrm>
            <a:off x="863029" y="1012004"/>
            <a:ext cx="3416158" cy="4795408"/>
          </a:xfrm>
        </p:spPr>
        <p:txBody>
          <a:bodyPr>
            <a:normAutofit/>
          </a:bodyPr>
          <a:lstStyle/>
          <a:p>
            <a:r>
              <a:rPr lang="en-US" b="1">
                <a:solidFill>
                  <a:srgbClr val="FFFFFF"/>
                </a:solidFill>
              </a:rPr>
              <a:t>concentration gradient</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76F35E46-9F1B-4A3D-84B3-EE8C67F34298}"/>
              </a:ext>
            </a:extLst>
          </p:cNvPr>
          <p:cNvGraphicFramePr>
            <a:graphicFrameLocks noGrp="1"/>
          </p:cNvGraphicFramePr>
          <p:nvPr>
            <p:ph idx="1"/>
            <p:extLst>
              <p:ext uri="{D42A27DB-BD31-4B8C-83A1-F6EECF244321}">
                <p14:modId xmlns:p14="http://schemas.microsoft.com/office/powerpoint/2010/main" val="33240325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75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969A-AE83-42BF-A0FE-B4B454806507}"/>
              </a:ext>
            </a:extLst>
          </p:cNvPr>
          <p:cNvSpPr>
            <a:spLocks noGrp="1"/>
          </p:cNvSpPr>
          <p:nvPr>
            <p:ph type="title"/>
          </p:nvPr>
        </p:nvSpPr>
        <p:spPr/>
        <p:txBody>
          <a:bodyPr/>
          <a:lstStyle/>
          <a:p>
            <a:r>
              <a:rPr lang="en-US" b="1" dirty="0"/>
              <a:t>concentration gradient</a:t>
            </a:r>
            <a:endParaRPr lang="en-US" dirty="0"/>
          </a:p>
        </p:txBody>
      </p:sp>
      <p:sp>
        <p:nvSpPr>
          <p:cNvPr id="3" name="Content Placeholder 2">
            <a:extLst>
              <a:ext uri="{FF2B5EF4-FFF2-40B4-BE49-F238E27FC236}">
                <a16:creationId xmlns:a16="http://schemas.microsoft.com/office/drawing/2014/main" id="{11940741-B79E-454A-BD32-AF1BA15C050B}"/>
              </a:ext>
            </a:extLst>
          </p:cNvPr>
          <p:cNvSpPr>
            <a:spLocks noGrp="1"/>
          </p:cNvSpPr>
          <p:nvPr>
            <p:ph idx="1"/>
          </p:nvPr>
        </p:nvSpPr>
        <p:spPr/>
        <p:txBody>
          <a:bodyPr>
            <a:normAutofit/>
          </a:bodyPr>
          <a:lstStyle/>
          <a:p>
            <a:r>
              <a:rPr lang="en-US" dirty="0"/>
              <a:t>We say that molecules diffuse </a:t>
            </a:r>
            <a:r>
              <a:rPr lang="en-US" i="1" dirty="0"/>
              <a:t>down the gradient, </a:t>
            </a:r>
            <a:r>
              <a:rPr lang="en-US" dirty="0"/>
              <a:t>from higher concentration to lower concentration.</a:t>
            </a:r>
          </a:p>
          <a:p>
            <a:r>
              <a:rPr lang="en-US" dirty="0"/>
              <a:t>The rate of diffusion depends on the magnitude of the concentration gradient. </a:t>
            </a:r>
          </a:p>
          <a:p>
            <a:r>
              <a:rPr lang="en-US" dirty="0"/>
              <a:t>The larger the concentration gradient, the faster diffusion takes place. </a:t>
            </a:r>
          </a:p>
          <a:p>
            <a:pPr lvl="1"/>
            <a:r>
              <a:rPr lang="en-US" dirty="0"/>
              <a:t>For example, when you open a bottle of cologne, the rate of diffusion is most rapid as the molecules first escape from the bottle into the air. </a:t>
            </a:r>
          </a:p>
          <a:p>
            <a:pPr lvl="1"/>
            <a:r>
              <a:rPr lang="en-US" dirty="0"/>
              <a:t>Later, when the cologne has spread evenly throughout the room, the rate of diffusion has dropped to zero because there is no longer a concentration gradient.</a:t>
            </a:r>
          </a:p>
        </p:txBody>
      </p:sp>
    </p:spTree>
    <p:extLst>
      <p:ext uri="{BB962C8B-B14F-4D97-AF65-F5344CB8AC3E}">
        <p14:creationId xmlns:p14="http://schemas.microsoft.com/office/powerpoint/2010/main" val="295848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2B47-1982-414C-AA62-FE86E783F7DE}"/>
              </a:ext>
            </a:extLst>
          </p:cNvPr>
          <p:cNvSpPr>
            <a:spLocks noGrp="1"/>
          </p:cNvSpPr>
          <p:nvPr>
            <p:ph type="title"/>
          </p:nvPr>
        </p:nvSpPr>
        <p:spPr>
          <a:xfrm>
            <a:off x="121712" y="3296042"/>
            <a:ext cx="3438144" cy="1239012"/>
          </a:xfrm>
        </p:spPr>
        <p:txBody>
          <a:bodyPr anchor="ctr">
            <a:normAutofit/>
          </a:bodyPr>
          <a:lstStyle/>
          <a:p>
            <a:r>
              <a:rPr lang="en-US" sz="3600" b="1" dirty="0"/>
              <a:t>Equilibrium</a:t>
            </a:r>
          </a:p>
        </p:txBody>
      </p:sp>
      <p:sp>
        <p:nvSpPr>
          <p:cNvPr id="3" name="Content Placeholder 2">
            <a:extLst>
              <a:ext uri="{FF2B5EF4-FFF2-40B4-BE49-F238E27FC236}">
                <a16:creationId xmlns:a16="http://schemas.microsoft.com/office/drawing/2014/main" id="{42840F98-DA95-42F9-B019-6A68D9E1B98D}"/>
              </a:ext>
            </a:extLst>
          </p:cNvPr>
          <p:cNvSpPr>
            <a:spLocks noGrp="1"/>
          </p:cNvSpPr>
          <p:nvPr>
            <p:ph idx="1"/>
          </p:nvPr>
        </p:nvSpPr>
        <p:spPr>
          <a:xfrm>
            <a:off x="371094" y="4535054"/>
            <a:ext cx="11589997" cy="2406257"/>
          </a:xfrm>
        </p:spPr>
        <p:txBody>
          <a:bodyPr anchor="t">
            <a:normAutofit/>
          </a:bodyPr>
          <a:lstStyle/>
          <a:p>
            <a:r>
              <a:rPr lang="en-US" i="1" dirty="0"/>
              <a:t>Net movement of molecules occurs until the concentration is equal everywhere. </a:t>
            </a:r>
          </a:p>
          <a:p>
            <a:r>
              <a:rPr lang="en-US" dirty="0"/>
              <a:t>Once molecules of a given substance have distributed themselves evenly, the system reaches equilibrium and diffusion stops.</a:t>
            </a:r>
          </a:p>
          <a:p>
            <a:endParaRPr lang="en-US" dirty="0"/>
          </a:p>
          <a:p>
            <a:endParaRPr lang="en-US" dirty="0"/>
          </a:p>
        </p:txBody>
      </p:sp>
      <p:pic>
        <p:nvPicPr>
          <p:cNvPr id="8194" name="Picture 2" descr="Image result for equilibrium osmosis">
            <a:extLst>
              <a:ext uri="{FF2B5EF4-FFF2-40B4-BE49-F238E27FC236}">
                <a16:creationId xmlns:a16="http://schemas.microsoft.com/office/drawing/2014/main" id="{9BF3B2FB-DD7D-47FB-97B9-CF196B725A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822"/>
          <a:stretch/>
        </p:blipFill>
        <p:spPr bwMode="auto">
          <a:xfrm>
            <a:off x="2567709" y="347063"/>
            <a:ext cx="9311081" cy="370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7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06EA-9E88-4245-A795-F32845493A90}"/>
              </a:ext>
            </a:extLst>
          </p:cNvPr>
          <p:cNvSpPr>
            <a:spLocks noGrp="1"/>
          </p:cNvSpPr>
          <p:nvPr>
            <p:ph type="title"/>
          </p:nvPr>
        </p:nvSpPr>
        <p:spPr/>
        <p:txBody>
          <a:bodyPr>
            <a:normAutofit/>
          </a:bodyPr>
          <a:lstStyle/>
          <a:p>
            <a:pPr algn="ctr"/>
            <a:r>
              <a:rPr lang="en-US" b="1"/>
              <a:t>Factors affecting Diffusion - </a:t>
            </a:r>
            <a:r>
              <a:rPr lang="en-US" b="1" i="1" u="sng"/>
              <a:t>distance</a:t>
            </a:r>
          </a:p>
        </p:txBody>
      </p:sp>
      <p:graphicFrame>
        <p:nvGraphicFramePr>
          <p:cNvPr id="5" name="Content Placeholder 2">
            <a:extLst>
              <a:ext uri="{FF2B5EF4-FFF2-40B4-BE49-F238E27FC236}">
                <a16:creationId xmlns:a16="http://schemas.microsoft.com/office/drawing/2014/main" id="{7D011B28-EA40-4F76-8135-F9EF189B6E34}"/>
              </a:ext>
            </a:extLst>
          </p:cNvPr>
          <p:cNvGraphicFramePr>
            <a:graphicFrameLocks noGrp="1"/>
          </p:cNvGraphicFramePr>
          <p:nvPr>
            <p:ph idx="1"/>
            <p:extLst>
              <p:ext uri="{D42A27DB-BD31-4B8C-83A1-F6EECF244321}">
                <p14:modId xmlns:p14="http://schemas.microsoft.com/office/powerpoint/2010/main" val="265366506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96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DFFCE4-211D-496F-9405-3C67DF7AB42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Components of a Solution</a:t>
            </a:r>
          </a:p>
        </p:txBody>
      </p:sp>
      <p:sp>
        <p:nvSpPr>
          <p:cNvPr id="3" name="Content Placeholder 2">
            <a:extLst>
              <a:ext uri="{FF2B5EF4-FFF2-40B4-BE49-F238E27FC236}">
                <a16:creationId xmlns:a16="http://schemas.microsoft.com/office/drawing/2014/main" id="{619D794E-ACD6-456B-B198-7E85FA236992}"/>
              </a:ext>
            </a:extLst>
          </p:cNvPr>
          <p:cNvSpPr>
            <a:spLocks noGrp="1"/>
          </p:cNvSpPr>
          <p:nvPr>
            <p:ph idx="1"/>
          </p:nvPr>
        </p:nvSpPr>
        <p:spPr>
          <a:xfrm>
            <a:off x="643468" y="2638043"/>
            <a:ext cx="3363974" cy="3415623"/>
          </a:xfrm>
        </p:spPr>
        <p:txBody>
          <a:bodyPr>
            <a:normAutofit/>
          </a:bodyPr>
          <a:lstStyle/>
          <a:p>
            <a:pPr marL="0" lvl="0" indent="0" eaLnBrk="0" fontAlgn="base" hangingPunct="0">
              <a:spcBef>
                <a:spcPct val="0"/>
              </a:spcBef>
              <a:spcAft>
                <a:spcPct val="0"/>
              </a:spcAft>
              <a:buNone/>
            </a:pPr>
            <a:r>
              <a:rPr lang="en-US" altLang="en-US" sz="2000" dirty="0">
                <a:latin typeface="minion-pro"/>
              </a:rPr>
              <a:t>A </a:t>
            </a:r>
            <a:r>
              <a:rPr lang="en-US" altLang="en-US" sz="2000" b="1" dirty="0">
                <a:latin typeface="minion-pro"/>
              </a:rPr>
              <a:t>solvent</a:t>
            </a:r>
            <a:r>
              <a:rPr lang="en-US" altLang="en-US" sz="2000" dirty="0">
                <a:latin typeface="minion-pro"/>
              </a:rPr>
              <a:t> is a substance that can dissolve a </a:t>
            </a:r>
            <a:r>
              <a:rPr lang="en-US" altLang="en-US" sz="2000" b="1" dirty="0">
                <a:latin typeface="minion-pro"/>
              </a:rPr>
              <a:t>solute</a:t>
            </a:r>
            <a:r>
              <a:rPr lang="en-US" altLang="en-US" sz="2000" dirty="0">
                <a:latin typeface="minion-pro"/>
              </a:rPr>
              <a:t>.</a:t>
            </a:r>
          </a:p>
          <a:p>
            <a:pPr marL="457200" lvl="1" indent="0" eaLnBrk="0" fontAlgn="base" hangingPunct="0">
              <a:spcBef>
                <a:spcPct val="0"/>
              </a:spcBef>
              <a:spcAft>
                <a:spcPct val="0"/>
              </a:spcAft>
              <a:buNone/>
            </a:pPr>
            <a:r>
              <a:rPr lang="en-US" altLang="en-US" sz="2000">
                <a:latin typeface="minion-pro"/>
              </a:rPr>
              <a:t>	If you put sugar in your coffee, coffee is the solvent and sugar is the solute.</a:t>
            </a:r>
          </a:p>
          <a:p>
            <a:pPr eaLnBrk="0" fontAlgn="base" hangingPunct="0">
              <a:spcBef>
                <a:spcPct val="0"/>
              </a:spcBef>
              <a:spcAft>
                <a:spcPct val="0"/>
              </a:spcAft>
            </a:pPr>
            <a:r>
              <a:rPr lang="en-US" altLang="en-US" sz="2000" b="1" dirty="0">
                <a:latin typeface="minion-pro"/>
              </a:rPr>
              <a:t>Solutes</a:t>
            </a:r>
            <a:r>
              <a:rPr lang="en-US" altLang="en-US" sz="2000" dirty="0">
                <a:latin typeface="minion-pro"/>
              </a:rPr>
              <a:t> are measured in </a:t>
            </a:r>
            <a:r>
              <a:rPr lang="en-US" altLang="en-US" sz="2000" i="1" dirty="0">
                <a:latin typeface="minion-pro"/>
              </a:rPr>
              <a:t>weight</a:t>
            </a:r>
            <a:r>
              <a:rPr lang="en-US" altLang="en-US" sz="2000" dirty="0">
                <a:latin typeface="minion-pro"/>
              </a:rPr>
              <a:t> (i.e. grams).</a:t>
            </a:r>
          </a:p>
          <a:p>
            <a:pPr eaLnBrk="0" fontAlgn="base" hangingPunct="0">
              <a:spcBef>
                <a:spcPct val="0"/>
              </a:spcBef>
              <a:spcAft>
                <a:spcPct val="0"/>
              </a:spcAft>
            </a:pPr>
            <a:r>
              <a:rPr lang="en-US" altLang="en-US" sz="2000" b="1" dirty="0">
                <a:latin typeface="minion-pro"/>
              </a:rPr>
              <a:t>Solvents</a:t>
            </a:r>
            <a:r>
              <a:rPr lang="en-US" altLang="en-US" sz="2000" dirty="0">
                <a:latin typeface="minion-pro"/>
              </a:rPr>
              <a:t> are measured in </a:t>
            </a:r>
            <a:r>
              <a:rPr lang="en-US" altLang="en-US" sz="2000" i="1" dirty="0">
                <a:latin typeface="minion-pro"/>
              </a:rPr>
              <a:t>volume</a:t>
            </a:r>
            <a:r>
              <a:rPr lang="en-US" altLang="en-US" sz="2000" dirty="0">
                <a:latin typeface="minion-pro"/>
              </a:rPr>
              <a:t> (i.e. liters).</a:t>
            </a:r>
          </a:p>
          <a:p>
            <a:pPr marL="0" lvl="0" indent="0" eaLnBrk="0" fontAlgn="base" hangingPunct="0">
              <a:spcBef>
                <a:spcPct val="0"/>
              </a:spcBef>
              <a:spcAft>
                <a:spcPct val="0"/>
              </a:spcAft>
              <a:buNone/>
            </a:pPr>
            <a:endParaRPr lang="en-US" altLang="en-US" sz="2000" b="1" dirty="0">
              <a:latin typeface="europa"/>
            </a:endParaRPr>
          </a:p>
          <a:p>
            <a:endParaRPr lang="en-US" sz="2000" dirty="0"/>
          </a:p>
        </p:txBody>
      </p:sp>
      <p:pic>
        <p:nvPicPr>
          <p:cNvPr id="10" name="Picture 2" descr="Image result for osmolarity">
            <a:extLst>
              <a:ext uri="{FF2B5EF4-FFF2-40B4-BE49-F238E27FC236}">
                <a16:creationId xmlns:a16="http://schemas.microsoft.com/office/drawing/2014/main" id="{65F5B0F1-863A-4C24-ACBC-99484D68D2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8048" y="643467"/>
            <a:ext cx="5410199" cy="5410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9666053-A72D-4DDA-B5E1-AEA9D0FF6D59}"/>
              </a:ext>
            </a:extLst>
          </p:cNvPr>
          <p:cNvSpPr>
            <a:spLocks noChangeArrowheads="1"/>
          </p:cNvSpPr>
          <p:nvPr/>
        </p:nvSpPr>
        <p:spPr bwMode="auto">
          <a:xfrm>
            <a:off x="0" y="67017"/>
            <a:ext cx="184731" cy="323165"/>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333333"/>
              </a:solidFill>
              <a:effectLst/>
              <a:latin typeface="europa"/>
            </a:endParaRPr>
          </a:p>
        </p:txBody>
      </p:sp>
      <p:pic>
        <p:nvPicPr>
          <p:cNvPr id="2052" name="Picture 4" descr="This is exactly what your Pumpkin Spice Latte looks like ( Image )">
            <a:extLst>
              <a:ext uri="{FF2B5EF4-FFF2-40B4-BE49-F238E27FC236}">
                <a16:creationId xmlns:a16="http://schemas.microsoft.com/office/drawing/2014/main" id="{159FEF48-E458-47E1-AF22-A571CE291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17463"/>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994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06EA-9E88-4245-A795-F32845493A90}"/>
              </a:ext>
            </a:extLst>
          </p:cNvPr>
          <p:cNvSpPr>
            <a:spLocks noGrp="1"/>
          </p:cNvSpPr>
          <p:nvPr>
            <p:ph type="title"/>
          </p:nvPr>
        </p:nvSpPr>
        <p:spPr>
          <a:xfrm>
            <a:off x="4965430" y="629268"/>
            <a:ext cx="6586491" cy="1286160"/>
          </a:xfrm>
        </p:spPr>
        <p:txBody>
          <a:bodyPr anchor="b">
            <a:normAutofit/>
          </a:bodyPr>
          <a:lstStyle/>
          <a:p>
            <a:r>
              <a:rPr lang="en-US" sz="4100" b="1"/>
              <a:t>Factors affecting Diffusion - </a:t>
            </a:r>
            <a:r>
              <a:rPr lang="en-US" sz="4100" b="1" i="1" u="sng"/>
              <a:t>Distance</a:t>
            </a:r>
            <a:endParaRPr lang="en-US" sz="4100" b="1"/>
          </a:p>
        </p:txBody>
      </p:sp>
      <p:graphicFrame>
        <p:nvGraphicFramePr>
          <p:cNvPr id="5" name="Content Placeholder 2">
            <a:extLst>
              <a:ext uri="{FF2B5EF4-FFF2-40B4-BE49-F238E27FC236}">
                <a16:creationId xmlns:a16="http://schemas.microsoft.com/office/drawing/2014/main" id="{B68BCEC7-C0B4-4700-8903-BB0AA78F0DAE}"/>
              </a:ext>
            </a:extLst>
          </p:cNvPr>
          <p:cNvGraphicFramePr>
            <a:graphicFrameLocks noGrp="1"/>
          </p:cNvGraphicFramePr>
          <p:nvPr>
            <p:ph idx="1"/>
            <p:extLst>
              <p:ext uri="{D42A27DB-BD31-4B8C-83A1-F6EECF244321}">
                <p14:modId xmlns:p14="http://schemas.microsoft.com/office/powerpoint/2010/main" val="1808566177"/>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08C1D3E-59DC-4A07-B80C-2807B0EAC52E}"/>
              </a:ext>
            </a:extLst>
          </p:cNvPr>
          <p:cNvPicPr>
            <a:picLocks noChangeAspect="1"/>
          </p:cNvPicPr>
          <p:nvPr/>
        </p:nvPicPr>
        <p:blipFill rotWithShape="1">
          <a:blip r:embed="rId7"/>
          <a:srcRect l="32218" r="22663" b="-1"/>
          <a:stretch/>
        </p:blipFill>
        <p:spPr>
          <a:xfrm>
            <a:off x="20" y="10"/>
            <a:ext cx="4635571" cy="6857990"/>
          </a:xfrm>
          <a:prstGeom prst="rect">
            <a:avLst/>
          </a:prstGeom>
          <a:effectLst/>
        </p:spPr>
      </p:pic>
    </p:spTree>
    <p:extLst>
      <p:ext uri="{BB962C8B-B14F-4D97-AF65-F5344CB8AC3E}">
        <p14:creationId xmlns:p14="http://schemas.microsoft.com/office/powerpoint/2010/main" val="1269787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06EA-9E88-4245-A795-F32845493A90}"/>
              </a:ext>
            </a:extLst>
          </p:cNvPr>
          <p:cNvSpPr>
            <a:spLocks noGrp="1"/>
          </p:cNvSpPr>
          <p:nvPr>
            <p:ph type="title"/>
          </p:nvPr>
        </p:nvSpPr>
        <p:spPr>
          <a:xfrm>
            <a:off x="863029" y="1012004"/>
            <a:ext cx="3416158" cy="4795408"/>
          </a:xfrm>
        </p:spPr>
        <p:txBody>
          <a:bodyPr>
            <a:normAutofit/>
          </a:bodyPr>
          <a:lstStyle/>
          <a:p>
            <a:r>
              <a:rPr lang="en-US" b="1">
                <a:solidFill>
                  <a:srgbClr val="FFFFFF"/>
                </a:solidFill>
              </a:rPr>
              <a:t>Factors affecting Diffusion - </a:t>
            </a:r>
            <a:r>
              <a:rPr lang="en-US" b="1" i="1" u="sng">
                <a:solidFill>
                  <a:srgbClr val="FFFFFF"/>
                </a:solidFill>
              </a:rPr>
              <a:t>temperature</a:t>
            </a:r>
            <a:endParaRPr lang="en-US" b="1" u="sng">
              <a:solidFill>
                <a:srgbClr val="FFFFFF"/>
              </a:solidFill>
            </a:endParaRPr>
          </a:p>
        </p:txBody>
      </p:sp>
      <p:graphicFrame>
        <p:nvGraphicFramePr>
          <p:cNvPr id="5" name="Content Placeholder 2">
            <a:extLst>
              <a:ext uri="{FF2B5EF4-FFF2-40B4-BE49-F238E27FC236}">
                <a16:creationId xmlns:a16="http://schemas.microsoft.com/office/drawing/2014/main" id="{6FF5BBEA-BFED-41D0-85B5-C28F208928B1}"/>
              </a:ext>
            </a:extLst>
          </p:cNvPr>
          <p:cNvGraphicFramePr>
            <a:graphicFrameLocks noGrp="1"/>
          </p:cNvGraphicFramePr>
          <p:nvPr>
            <p:ph idx="1"/>
            <p:extLst>
              <p:ext uri="{D42A27DB-BD31-4B8C-83A1-F6EECF244321}">
                <p14:modId xmlns:p14="http://schemas.microsoft.com/office/powerpoint/2010/main" val="349794365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52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CA849-654C-4173-AD99-B3A2528275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906EA-9E88-4245-A795-F32845493A90}"/>
              </a:ext>
            </a:extLst>
          </p:cNvPr>
          <p:cNvSpPr>
            <a:spLocks noGrp="1"/>
          </p:cNvSpPr>
          <p:nvPr>
            <p:ph type="title"/>
          </p:nvPr>
        </p:nvSpPr>
        <p:spPr>
          <a:xfrm>
            <a:off x="429768" y="411480"/>
            <a:ext cx="11201400" cy="1106424"/>
          </a:xfrm>
        </p:spPr>
        <p:txBody>
          <a:bodyPr>
            <a:normAutofit/>
          </a:bodyPr>
          <a:lstStyle/>
          <a:p>
            <a:r>
              <a:rPr lang="en-US" sz="3600" b="1"/>
              <a:t>Factors affecting Diffusion - </a:t>
            </a:r>
            <a:r>
              <a:rPr lang="en-US" sz="3600" b="1" i="1" u="sng"/>
              <a:t>molecular weight and size</a:t>
            </a:r>
            <a:endParaRPr lang="en-US" sz="3600" b="1"/>
          </a:p>
        </p:txBody>
      </p:sp>
      <p:sp>
        <p:nvSpPr>
          <p:cNvPr id="73" name="Rectangle 72">
            <a:extLst>
              <a:ext uri="{FF2B5EF4-FFF2-40B4-BE49-F238E27FC236}">
                <a16:creationId xmlns:a16="http://schemas.microsoft.com/office/drawing/2014/main"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Image result for molecules">
            <a:extLst>
              <a:ext uri="{FF2B5EF4-FFF2-40B4-BE49-F238E27FC236}">
                <a16:creationId xmlns:a16="http://schemas.microsoft.com/office/drawing/2014/main" id="{319A1E20-5778-4524-9183-93E389A060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2" r="23381"/>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75" name="Rectangle 74">
            <a:extLst>
              <a:ext uri="{FF2B5EF4-FFF2-40B4-BE49-F238E27FC236}">
                <a16:creationId xmlns:a16="http://schemas.microsoft.com/office/drawing/2014/main"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53AE8B-3BAC-4CAC-9C3C-5DA2115BA8EC}"/>
              </a:ext>
            </a:extLst>
          </p:cNvPr>
          <p:cNvSpPr>
            <a:spLocks noGrp="1"/>
          </p:cNvSpPr>
          <p:nvPr>
            <p:ph idx="1"/>
          </p:nvPr>
        </p:nvSpPr>
        <p:spPr>
          <a:xfrm>
            <a:off x="7938752" y="2020824"/>
            <a:ext cx="3455097" cy="3959352"/>
          </a:xfrm>
        </p:spPr>
        <p:txBody>
          <a:bodyPr anchor="ctr">
            <a:normAutofit/>
          </a:bodyPr>
          <a:lstStyle/>
          <a:p>
            <a:pPr marL="0" indent="0">
              <a:buNone/>
            </a:pPr>
            <a:r>
              <a:rPr lang="en-US" sz="1800" i="1"/>
              <a:t>Diffusion rate is inversely related to </a:t>
            </a:r>
            <a:r>
              <a:rPr lang="en-US" sz="1800" b="1" i="1" u="sng"/>
              <a:t>molecular weight and size</a:t>
            </a:r>
            <a:r>
              <a:rPr lang="en-US" sz="1800" i="1"/>
              <a:t>. </a:t>
            </a:r>
          </a:p>
          <a:p>
            <a:r>
              <a:rPr lang="en-US" sz="1800"/>
              <a:t>Smaller molecules require less energy to move over a distance and therefore diffuse faster. </a:t>
            </a:r>
          </a:p>
          <a:p>
            <a:r>
              <a:rPr lang="en-US" sz="1800"/>
              <a:t>The larger the molecule, the slower its diffusion through a given medium. </a:t>
            </a:r>
          </a:p>
        </p:txBody>
      </p:sp>
    </p:spTree>
    <p:extLst>
      <p:ext uri="{BB962C8B-B14F-4D97-AF65-F5344CB8AC3E}">
        <p14:creationId xmlns:p14="http://schemas.microsoft.com/office/powerpoint/2010/main" val="204442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3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37530F-C39C-448B-A09E-CA24F49D1D49}"/>
              </a:ext>
            </a:extLst>
          </p:cNvPr>
          <p:cNvPicPr>
            <a:picLocks noChangeAspect="1"/>
          </p:cNvPicPr>
          <p:nvPr/>
        </p:nvPicPr>
        <p:blipFill>
          <a:blip r:embed="rId2"/>
          <a:stretch>
            <a:fillRect/>
          </a:stretch>
        </p:blipFill>
        <p:spPr>
          <a:xfrm>
            <a:off x="356939" y="235128"/>
            <a:ext cx="10905066" cy="3353308"/>
          </a:xfrm>
          <a:prstGeom prst="rect">
            <a:avLst/>
          </a:prstGeom>
        </p:spPr>
      </p:pic>
      <p:pic>
        <p:nvPicPr>
          <p:cNvPr id="5" name="Content Placeholder 3">
            <a:extLst>
              <a:ext uri="{FF2B5EF4-FFF2-40B4-BE49-F238E27FC236}">
                <a16:creationId xmlns:a16="http://schemas.microsoft.com/office/drawing/2014/main" id="{A8D937C8-B823-44DE-8834-E7A3BE9EEBE3}"/>
              </a:ext>
            </a:extLst>
          </p:cNvPr>
          <p:cNvPicPr>
            <a:picLocks noGrp="1" noChangeAspect="1"/>
          </p:cNvPicPr>
          <p:nvPr>
            <p:ph idx="1"/>
          </p:nvPr>
        </p:nvPicPr>
        <p:blipFill rotWithShape="1">
          <a:blip r:embed="rId3"/>
          <a:srcRect t="468" r="2" b="3952"/>
          <a:stretch/>
        </p:blipFill>
        <p:spPr>
          <a:xfrm>
            <a:off x="356939" y="3588436"/>
            <a:ext cx="5098453" cy="2867880"/>
          </a:xfrm>
          <a:prstGeom prst="rect">
            <a:avLst/>
          </a:prstGeom>
        </p:spPr>
      </p:pic>
    </p:spTree>
    <p:extLst>
      <p:ext uri="{BB962C8B-B14F-4D97-AF65-F5344CB8AC3E}">
        <p14:creationId xmlns:p14="http://schemas.microsoft.com/office/powerpoint/2010/main" val="267486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60DF4A-0BA8-429E-944B-759F730280EC}"/>
              </a:ext>
            </a:extLst>
          </p:cNvPr>
          <p:cNvSpPr>
            <a:spLocks noGrp="1"/>
          </p:cNvSpPr>
          <p:nvPr>
            <p:ph type="title"/>
          </p:nvPr>
        </p:nvSpPr>
        <p:spPr>
          <a:xfrm>
            <a:off x="863029" y="1012004"/>
            <a:ext cx="3416158" cy="4795408"/>
          </a:xfrm>
        </p:spPr>
        <p:txBody>
          <a:bodyPr>
            <a:normAutofit/>
          </a:bodyPr>
          <a:lstStyle/>
          <a:p>
            <a:r>
              <a:rPr lang="en-US" i="1" dirty="0">
                <a:solidFill>
                  <a:srgbClr val="FFFFFF"/>
                </a:solidFill>
              </a:rPr>
              <a:t>rate of diffusion</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F7D8B4C-6464-4D07-8127-E2E279E7707A}"/>
              </a:ext>
            </a:extLst>
          </p:cNvPr>
          <p:cNvGraphicFramePr>
            <a:graphicFrameLocks noGrp="1"/>
          </p:cNvGraphicFramePr>
          <p:nvPr>
            <p:ph idx="1"/>
            <p:extLst>
              <p:ext uri="{D42A27DB-BD31-4B8C-83A1-F6EECF244321}">
                <p14:modId xmlns:p14="http://schemas.microsoft.com/office/powerpoint/2010/main" val="8862460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56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BD779-CD94-4187-8433-81CE3A462E8F}"/>
              </a:ext>
            </a:extLst>
          </p:cNvPr>
          <p:cNvSpPr>
            <a:spLocks noGrp="1"/>
          </p:cNvSpPr>
          <p:nvPr>
            <p:ph type="title"/>
          </p:nvPr>
        </p:nvSpPr>
        <p:spPr/>
        <p:txBody>
          <a:bodyPr/>
          <a:lstStyle/>
          <a:p>
            <a:r>
              <a:rPr lang="en-US" dirty="0"/>
              <a:t>Membrane permeability</a:t>
            </a:r>
          </a:p>
        </p:txBody>
      </p:sp>
      <p:sp>
        <p:nvSpPr>
          <p:cNvPr id="3" name="Content Placeholder 2">
            <a:extLst>
              <a:ext uri="{FF2B5EF4-FFF2-40B4-BE49-F238E27FC236}">
                <a16:creationId xmlns:a16="http://schemas.microsoft.com/office/drawing/2014/main" id="{20373E7D-4BD4-4C27-933A-334FC618C5EC}"/>
              </a:ext>
            </a:extLst>
          </p:cNvPr>
          <p:cNvSpPr>
            <a:spLocks noGrp="1"/>
          </p:cNvSpPr>
          <p:nvPr>
            <p:ph idx="1"/>
          </p:nvPr>
        </p:nvSpPr>
        <p:spPr/>
        <p:txBody>
          <a:bodyPr>
            <a:normAutofit/>
          </a:bodyPr>
          <a:lstStyle/>
          <a:p>
            <a:pPr marL="0" indent="0">
              <a:buNone/>
            </a:pPr>
            <a:r>
              <a:rPr lang="en-US" dirty="0"/>
              <a:t>--several factors influence it:</a:t>
            </a:r>
          </a:p>
          <a:p>
            <a:pPr marL="514350" indent="-514350">
              <a:buFont typeface="+mj-lt"/>
              <a:buAutoNum type="arabicPeriod"/>
            </a:pPr>
            <a:r>
              <a:rPr lang="en-US" dirty="0"/>
              <a:t>The size (and shape, for large molecules) of the diffusing molecule. As molecular size increases, membrane permeability decreases.</a:t>
            </a:r>
          </a:p>
          <a:p>
            <a:pPr marL="514350" indent="-514350">
              <a:buFont typeface="+mj-lt"/>
              <a:buAutoNum type="arabicPeriod"/>
            </a:pPr>
            <a:r>
              <a:rPr lang="en-US" dirty="0"/>
              <a:t>The lipid-solubility of the molecule. As lipid solubility of the diffusing molecule increases, membrane permeability to the molecule increases.</a:t>
            </a:r>
          </a:p>
          <a:p>
            <a:pPr marL="514350" indent="-514350">
              <a:buFont typeface="+mj-lt"/>
              <a:buAutoNum type="arabicPeriod"/>
            </a:pPr>
            <a:r>
              <a:rPr lang="en-US" dirty="0"/>
              <a:t>The composition of the lipid bilayer across which it is diffusing. Alterations in lipid composition of the membrane change how easily diffusing molecules can slip between the individual phospholipids. </a:t>
            </a:r>
          </a:p>
        </p:txBody>
      </p:sp>
    </p:spTree>
    <p:extLst>
      <p:ext uri="{BB962C8B-B14F-4D97-AF65-F5344CB8AC3E}">
        <p14:creationId xmlns:p14="http://schemas.microsoft.com/office/powerpoint/2010/main" val="56073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5922BD39-6B5B-493A-BE62-58ECD0F7A7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0">
            <a:extLst>
              <a:ext uri="{FF2B5EF4-FFF2-40B4-BE49-F238E27FC236}">
                <a16:creationId xmlns:a16="http://schemas.microsoft.com/office/drawing/2014/main" id="{4741521E-DC76-41B9-8A47-448CD4F9FA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372661" y="-3359290"/>
            <a:ext cx="5470372" cy="12188952"/>
          </a:xfrm>
          <a:prstGeom prst="rect">
            <a:avLst/>
          </a:prstGeom>
        </p:spPr>
      </p:pic>
      <p:sp>
        <p:nvSpPr>
          <p:cNvPr id="2" name="Title 1">
            <a:extLst>
              <a:ext uri="{FF2B5EF4-FFF2-40B4-BE49-F238E27FC236}">
                <a16:creationId xmlns:a16="http://schemas.microsoft.com/office/drawing/2014/main" id="{58171A08-25AC-4E9A-A45E-D35EC1C6B40D}"/>
              </a:ext>
            </a:extLst>
          </p:cNvPr>
          <p:cNvSpPr>
            <a:spLocks noGrp="1"/>
          </p:cNvSpPr>
          <p:nvPr>
            <p:ph type="title"/>
          </p:nvPr>
        </p:nvSpPr>
        <p:spPr>
          <a:xfrm>
            <a:off x="1403632" y="184336"/>
            <a:ext cx="9283781" cy="1405965"/>
          </a:xfrm>
        </p:spPr>
        <p:txBody>
          <a:bodyPr vert="horz" lIns="91440" tIns="45720" rIns="91440" bIns="45720" rtlCol="0" anchor="b">
            <a:normAutofit fontScale="90000"/>
          </a:bodyPr>
          <a:lstStyle/>
          <a:p>
            <a:pPr algn="ctr"/>
            <a:r>
              <a:rPr lang="en-US" sz="3600" b="1" dirty="0"/>
              <a:t>Diffusion rate depends on Surface Area, Concentration Gradient and Membrane Permeability</a:t>
            </a:r>
          </a:p>
        </p:txBody>
      </p:sp>
      <p:sp>
        <p:nvSpPr>
          <p:cNvPr id="23" name="Rectangle 22">
            <a:extLst>
              <a:ext uri="{FF2B5EF4-FFF2-40B4-BE49-F238E27FC236}">
                <a16:creationId xmlns:a16="http://schemas.microsoft.com/office/drawing/2014/main" id="{53FD85F6-ECDC-4124-9916-6444E142C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F07FB7-B087-40BC-81B9-121185E8A0C2}"/>
              </a:ext>
            </a:extLst>
          </p:cNvPr>
          <p:cNvPicPr>
            <a:picLocks noChangeAspect="1"/>
          </p:cNvPicPr>
          <p:nvPr/>
        </p:nvPicPr>
        <p:blipFill rotWithShape="1">
          <a:blip r:embed="rId4"/>
          <a:srcRect l="397" r="-1" b="-1"/>
          <a:stretch/>
        </p:blipFill>
        <p:spPr>
          <a:xfrm>
            <a:off x="-1078" y="3076855"/>
            <a:ext cx="12188952" cy="3118224"/>
          </a:xfrm>
          <a:prstGeom prst="rect">
            <a:avLst/>
          </a:prstGeom>
        </p:spPr>
      </p:pic>
      <p:sp>
        <p:nvSpPr>
          <p:cNvPr id="25" name="Rectangle 24">
            <a:extLst>
              <a:ext uri="{FF2B5EF4-FFF2-40B4-BE49-F238E27FC236}">
                <a16:creationId xmlns:a16="http://schemas.microsoft.com/office/drawing/2014/main" id="{FB5D26B4-74AD-4118-8F13-7051DA3BF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322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F3A3-CC51-41B9-BFB6-4EDE77987C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A326E5-229E-4566-8230-E5D21C25C2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2CCE949-4C95-4510-AA9E-1BC2BD2C0C6E}"/>
              </a:ext>
            </a:extLst>
          </p:cNvPr>
          <p:cNvPicPr>
            <a:picLocks noChangeAspect="1"/>
          </p:cNvPicPr>
          <p:nvPr/>
        </p:nvPicPr>
        <p:blipFill>
          <a:blip r:embed="rId2"/>
          <a:stretch>
            <a:fillRect/>
          </a:stretch>
        </p:blipFill>
        <p:spPr>
          <a:xfrm>
            <a:off x="1104900" y="433387"/>
            <a:ext cx="9982200" cy="5991225"/>
          </a:xfrm>
          <a:prstGeom prst="rect">
            <a:avLst/>
          </a:prstGeom>
        </p:spPr>
      </p:pic>
    </p:spTree>
    <p:extLst>
      <p:ext uri="{BB962C8B-B14F-4D97-AF65-F5344CB8AC3E}">
        <p14:creationId xmlns:p14="http://schemas.microsoft.com/office/powerpoint/2010/main" val="344292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3BB2-68F3-4A43-8B6E-F9C10BD2DC29}"/>
              </a:ext>
            </a:extLst>
          </p:cNvPr>
          <p:cNvSpPr>
            <a:spLocks noGrp="1"/>
          </p:cNvSpPr>
          <p:nvPr>
            <p:ph type="title"/>
          </p:nvPr>
        </p:nvSpPr>
        <p:spPr/>
        <p:txBody>
          <a:bodyPr/>
          <a:lstStyle/>
          <a:p>
            <a:r>
              <a:rPr lang="en-US" dirty="0"/>
              <a:t>5.4 Protein-Mediated Transport</a:t>
            </a:r>
          </a:p>
        </p:txBody>
      </p:sp>
      <p:sp>
        <p:nvSpPr>
          <p:cNvPr id="3" name="Content Placeholder 2">
            <a:extLst>
              <a:ext uri="{FF2B5EF4-FFF2-40B4-BE49-F238E27FC236}">
                <a16:creationId xmlns:a16="http://schemas.microsoft.com/office/drawing/2014/main" id="{566DF1B5-0BBB-4A3D-92FA-77C05BDBE7DE}"/>
              </a:ext>
            </a:extLst>
          </p:cNvPr>
          <p:cNvSpPr>
            <a:spLocks noGrp="1"/>
          </p:cNvSpPr>
          <p:nvPr>
            <p:ph idx="1"/>
          </p:nvPr>
        </p:nvSpPr>
        <p:spPr/>
        <p:txBody>
          <a:bodyPr>
            <a:normAutofit/>
          </a:bodyPr>
          <a:lstStyle/>
          <a:p>
            <a:pPr marL="0" indent="0">
              <a:buNone/>
            </a:pPr>
            <a:r>
              <a:rPr lang="en-US" dirty="0"/>
              <a:t> Most molecules cross membranes with the aid of membrane proteins.</a:t>
            </a:r>
          </a:p>
          <a:p>
            <a:r>
              <a:rPr lang="en-US" dirty="0"/>
              <a:t>Membrane proteins have four functional roles: </a:t>
            </a:r>
          </a:p>
          <a:p>
            <a:pPr marL="914400" lvl="1" indent="-457200">
              <a:buFont typeface="+mj-lt"/>
              <a:buAutoNum type="arabicPeriod"/>
            </a:pPr>
            <a:r>
              <a:rPr lang="en-US" b="1" dirty="0"/>
              <a:t>structural proteins - </a:t>
            </a:r>
            <a:r>
              <a:rPr lang="en-US" dirty="0"/>
              <a:t>maintain cell shape and form cell junctions; </a:t>
            </a:r>
          </a:p>
          <a:p>
            <a:pPr marL="914400" lvl="1" indent="-457200">
              <a:buFont typeface="+mj-lt"/>
              <a:buAutoNum type="arabicPeriod"/>
            </a:pPr>
            <a:r>
              <a:rPr lang="en-US" b="1" dirty="0"/>
              <a:t>Membrane-associated enzymes - </a:t>
            </a:r>
            <a:r>
              <a:rPr lang="en-US" dirty="0"/>
              <a:t>catalyze chemical reactions and help transfer signals across the membrane;</a:t>
            </a:r>
          </a:p>
          <a:p>
            <a:pPr marL="914400" lvl="1" indent="-457200">
              <a:buFont typeface="+mj-lt"/>
              <a:buAutoNum type="arabicPeriod"/>
            </a:pPr>
            <a:r>
              <a:rPr lang="en-US" dirty="0"/>
              <a:t> </a:t>
            </a:r>
            <a:r>
              <a:rPr lang="en-US" b="1" dirty="0"/>
              <a:t>receptor proteins - </a:t>
            </a:r>
            <a:r>
              <a:rPr lang="en-US" dirty="0"/>
              <a:t>are part of the body’s signaling system; and</a:t>
            </a:r>
          </a:p>
          <a:p>
            <a:pPr marL="914400" lvl="1" indent="-457200">
              <a:buFont typeface="+mj-lt"/>
              <a:buAutoNum type="arabicPeriod"/>
            </a:pPr>
            <a:r>
              <a:rPr lang="en-US" dirty="0"/>
              <a:t> </a:t>
            </a:r>
            <a:r>
              <a:rPr lang="en-US" b="1" dirty="0"/>
              <a:t>transport proteins - </a:t>
            </a:r>
            <a:r>
              <a:rPr lang="en-US" dirty="0"/>
              <a:t>move many molecules into or out of the cell. </a:t>
            </a:r>
          </a:p>
        </p:txBody>
      </p:sp>
    </p:spTree>
    <p:extLst>
      <p:ext uri="{BB962C8B-B14F-4D97-AF65-F5344CB8AC3E}">
        <p14:creationId xmlns:p14="http://schemas.microsoft.com/office/powerpoint/2010/main" val="3396864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1A3BB2-68F3-4A43-8B6E-F9C10BD2DC29}"/>
              </a:ext>
            </a:extLst>
          </p:cNvPr>
          <p:cNvSpPr>
            <a:spLocks noGrp="1"/>
          </p:cNvSpPr>
          <p:nvPr>
            <p:ph type="title"/>
          </p:nvPr>
        </p:nvSpPr>
        <p:spPr>
          <a:xfrm>
            <a:off x="863029" y="1012004"/>
            <a:ext cx="3416158" cy="4795408"/>
          </a:xfrm>
        </p:spPr>
        <p:txBody>
          <a:bodyPr>
            <a:normAutofit/>
          </a:bodyPr>
          <a:lstStyle/>
          <a:p>
            <a:r>
              <a:rPr lang="en-US" b="1">
                <a:solidFill>
                  <a:srgbClr val="FFFFFF"/>
                </a:solidFill>
              </a:rPr>
              <a:t>Channel proteins</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45EAAE05-0FB0-47E0-8683-C60EC9D2F17F}"/>
              </a:ext>
            </a:extLst>
          </p:cNvPr>
          <p:cNvGraphicFramePr>
            <a:graphicFrameLocks noGrp="1"/>
          </p:cNvGraphicFramePr>
          <p:nvPr>
            <p:ph idx="1"/>
            <p:extLst>
              <p:ext uri="{D42A27DB-BD31-4B8C-83A1-F6EECF244321}">
                <p14:modId xmlns:p14="http://schemas.microsoft.com/office/powerpoint/2010/main" val="25348991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69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5F5B-D017-48E2-A4D7-62BDF14B1937}"/>
              </a:ext>
            </a:extLst>
          </p:cNvPr>
          <p:cNvSpPr>
            <a:spLocks noGrp="1"/>
          </p:cNvSpPr>
          <p:nvPr>
            <p:ph type="title"/>
          </p:nvPr>
        </p:nvSpPr>
        <p:spPr>
          <a:xfrm>
            <a:off x="863029" y="1012004"/>
            <a:ext cx="3416158" cy="4795408"/>
          </a:xfrm>
        </p:spPr>
        <p:txBody>
          <a:bodyPr>
            <a:normAutofit/>
          </a:bodyPr>
          <a:lstStyle/>
          <a:p>
            <a:r>
              <a:rPr lang="en-US">
                <a:solidFill>
                  <a:srgbClr val="FFFFFF"/>
                </a:solidFill>
              </a:rPr>
              <a:t>5.1 Osmosis and Tonicity</a:t>
            </a:r>
          </a:p>
        </p:txBody>
      </p:sp>
      <p:graphicFrame>
        <p:nvGraphicFramePr>
          <p:cNvPr id="5" name="Content Placeholder 2">
            <a:extLst>
              <a:ext uri="{FF2B5EF4-FFF2-40B4-BE49-F238E27FC236}">
                <a16:creationId xmlns:a16="http://schemas.microsoft.com/office/drawing/2014/main" id="{CB03B38B-8FC8-45CA-9885-F9A5581CC3AD}"/>
              </a:ext>
            </a:extLst>
          </p:cNvPr>
          <p:cNvGraphicFramePr>
            <a:graphicFrameLocks noGrp="1"/>
          </p:cNvGraphicFramePr>
          <p:nvPr>
            <p:ph idx="1"/>
            <p:extLst>
              <p:ext uri="{D42A27DB-BD31-4B8C-83A1-F6EECF244321}">
                <p14:modId xmlns:p14="http://schemas.microsoft.com/office/powerpoint/2010/main" val="415903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41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1A3BB2-68F3-4A43-8B6E-F9C10BD2DC29}"/>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5.4 Protein-Mediated Transport</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6DF1B5-0BBB-4A3D-92FA-77C05BDBE7DE}"/>
              </a:ext>
            </a:extLst>
          </p:cNvPr>
          <p:cNvSpPr>
            <a:spLocks noGrp="1"/>
          </p:cNvSpPr>
          <p:nvPr>
            <p:ph idx="1"/>
          </p:nvPr>
        </p:nvSpPr>
        <p:spPr>
          <a:xfrm>
            <a:off x="321733" y="2834809"/>
            <a:ext cx="4092951" cy="3042099"/>
          </a:xfrm>
        </p:spPr>
        <p:txBody>
          <a:bodyPr anchor="t">
            <a:normAutofit/>
          </a:bodyPr>
          <a:lstStyle/>
          <a:p>
            <a:r>
              <a:rPr lang="en-US" sz="2000">
                <a:solidFill>
                  <a:schemeClr val="bg1"/>
                </a:solidFill>
              </a:rPr>
              <a:t>Protein-mediated diffusion is called </a:t>
            </a:r>
            <a:r>
              <a:rPr lang="en-US" sz="2000" b="1">
                <a:solidFill>
                  <a:schemeClr val="bg1"/>
                </a:solidFill>
              </a:rPr>
              <a:t>facilitated diffusion</a:t>
            </a:r>
            <a:r>
              <a:rPr lang="en-US" sz="2000">
                <a:solidFill>
                  <a:schemeClr val="bg1"/>
                </a:solidFill>
              </a:rPr>
              <a:t>. It has the same properties as simple diffusion. </a:t>
            </a:r>
          </a:p>
        </p:txBody>
      </p:sp>
      <p:pic>
        <p:nvPicPr>
          <p:cNvPr id="16386" name="Picture 2" descr="Image result for facilitated diffusion">
            <a:extLst>
              <a:ext uri="{FF2B5EF4-FFF2-40B4-BE49-F238E27FC236}">
                <a16:creationId xmlns:a16="http://schemas.microsoft.com/office/drawing/2014/main" id="{29627040-AD10-4818-80C9-2FA4DEFEF0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897182"/>
            <a:ext cx="6542117" cy="490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2866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1A3BB2-68F3-4A43-8B6E-F9C10BD2DC29}"/>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dirty="0"/>
              <a:t>Active transport</a:t>
            </a:r>
            <a:endParaRPr lang="en-US" sz="2800" dirty="0"/>
          </a:p>
        </p:txBody>
      </p:sp>
      <p:sp>
        <p:nvSpPr>
          <p:cNvPr id="3" name="Content Placeholder 2">
            <a:extLst>
              <a:ext uri="{FF2B5EF4-FFF2-40B4-BE49-F238E27FC236}">
                <a16:creationId xmlns:a16="http://schemas.microsoft.com/office/drawing/2014/main" id="{566DF1B5-0BBB-4A3D-92FA-77C05BDBE7DE}"/>
              </a:ext>
            </a:extLst>
          </p:cNvPr>
          <p:cNvSpPr>
            <a:spLocks noGrp="1"/>
          </p:cNvSpPr>
          <p:nvPr>
            <p:ph idx="1"/>
          </p:nvPr>
        </p:nvSpPr>
        <p:spPr>
          <a:xfrm>
            <a:off x="643468" y="2638043"/>
            <a:ext cx="3363974" cy="3415623"/>
          </a:xfrm>
        </p:spPr>
        <p:txBody>
          <a:bodyPr>
            <a:normAutofit/>
          </a:bodyPr>
          <a:lstStyle/>
          <a:p>
            <a:pPr marL="0" indent="0">
              <a:buNone/>
            </a:pPr>
            <a:r>
              <a:rPr lang="en-US" sz="1700" b="1" dirty="0"/>
              <a:t>Active transport </a:t>
            </a:r>
            <a:r>
              <a:rPr lang="en-US" sz="1700" dirty="0"/>
              <a:t>moves molecules against their concentration gradient and requires an outside source of energy. </a:t>
            </a:r>
          </a:p>
          <a:p>
            <a:r>
              <a:rPr lang="en-US" sz="1700" dirty="0"/>
              <a:t>In </a:t>
            </a:r>
            <a:r>
              <a:rPr lang="en-US" sz="1700" b="1" dirty="0"/>
              <a:t>primary (direct) active transport</a:t>
            </a:r>
            <a:r>
              <a:rPr lang="en-US" sz="1700" dirty="0"/>
              <a:t>, the energy comes directly from ATP.</a:t>
            </a:r>
          </a:p>
          <a:p>
            <a:r>
              <a:rPr lang="en-US" sz="1700" b="1" dirty="0"/>
              <a:t>Secondary (indirect) active transport </a:t>
            </a:r>
            <a:r>
              <a:rPr lang="en-US" sz="1700" dirty="0"/>
              <a:t>uses the potential energy stored in a concentration gradient and is indirectly driven by energy from ATP.</a:t>
            </a:r>
          </a:p>
        </p:txBody>
      </p:sp>
      <p:pic>
        <p:nvPicPr>
          <p:cNvPr id="12290" name="Picture 2" descr="Image result for primary (direct) active transport">
            <a:extLst>
              <a:ext uri="{FF2B5EF4-FFF2-40B4-BE49-F238E27FC236}">
                <a16:creationId xmlns:a16="http://schemas.microsoft.com/office/drawing/2014/main" id="{9760176F-FFEE-4200-BCBE-82767C1EE9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6598" y="643467"/>
            <a:ext cx="5833098"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76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Top Corners Rounded 75">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Top Corners Rounded 77">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1A3BB2-68F3-4A43-8B6E-F9C10BD2DC29}"/>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5.4 Protein-Mediated Transport</a:t>
            </a:r>
          </a:p>
        </p:txBody>
      </p:sp>
      <p:cxnSp>
        <p:nvCxnSpPr>
          <p:cNvPr id="80" name="Straight Connector 79">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6DF1B5-0BBB-4A3D-92FA-77C05BDBE7DE}"/>
              </a:ext>
            </a:extLst>
          </p:cNvPr>
          <p:cNvSpPr>
            <a:spLocks noGrp="1"/>
          </p:cNvSpPr>
          <p:nvPr>
            <p:ph idx="1"/>
          </p:nvPr>
        </p:nvSpPr>
        <p:spPr>
          <a:xfrm>
            <a:off x="321733" y="2834809"/>
            <a:ext cx="4092951" cy="3042099"/>
          </a:xfrm>
        </p:spPr>
        <p:txBody>
          <a:bodyPr anchor="t">
            <a:normAutofit/>
          </a:bodyPr>
          <a:lstStyle/>
          <a:p>
            <a:r>
              <a:rPr lang="en-US" sz="2000">
                <a:solidFill>
                  <a:schemeClr val="bg1"/>
                </a:solidFill>
              </a:rPr>
              <a:t> The most important primary active transporter is the </a:t>
            </a:r>
            <a:r>
              <a:rPr lang="en-US" sz="2000" b="1">
                <a:solidFill>
                  <a:schemeClr val="bg1"/>
                </a:solidFill>
              </a:rPr>
              <a:t>sodium potassium-ATPase </a:t>
            </a:r>
            <a:r>
              <a:rPr lang="en-US" sz="2000">
                <a:solidFill>
                  <a:schemeClr val="bg1"/>
                </a:solidFill>
              </a:rPr>
              <a:t>which pumps Na+ out of the cell and K+ into the cell. </a:t>
            </a:r>
          </a:p>
          <a:p>
            <a:r>
              <a:rPr lang="en-US" sz="2000">
                <a:solidFill>
                  <a:schemeClr val="bg1"/>
                </a:solidFill>
              </a:rPr>
              <a:t>Most secondary active transport systems are driven by the sodium </a:t>
            </a:r>
            <a:r>
              <a:rPr lang="fr-FR" sz="2000">
                <a:solidFill>
                  <a:schemeClr val="bg1"/>
                </a:solidFill>
              </a:rPr>
              <a:t>concentration gradient.</a:t>
            </a:r>
          </a:p>
        </p:txBody>
      </p:sp>
      <p:pic>
        <p:nvPicPr>
          <p:cNvPr id="6" name="Picture 2" descr="Image result for primary (direct) active transport">
            <a:extLst>
              <a:ext uri="{FF2B5EF4-FFF2-40B4-BE49-F238E27FC236}">
                <a16:creationId xmlns:a16="http://schemas.microsoft.com/office/drawing/2014/main" id="{2CE3E2F8-67F2-46F4-B597-3C6D94600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70" t="5763" r="16835" b="12268"/>
          <a:stretch/>
        </p:blipFill>
        <p:spPr bwMode="auto">
          <a:xfrm>
            <a:off x="5203767" y="967657"/>
            <a:ext cx="6542117" cy="476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9511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3BB2-68F3-4A43-8B6E-F9C10BD2DC29}"/>
              </a:ext>
            </a:extLst>
          </p:cNvPr>
          <p:cNvSpPr>
            <a:spLocks noGrp="1"/>
          </p:cNvSpPr>
          <p:nvPr>
            <p:ph type="title"/>
          </p:nvPr>
        </p:nvSpPr>
        <p:spPr>
          <a:xfrm>
            <a:off x="838200" y="365125"/>
            <a:ext cx="10515600" cy="1325563"/>
          </a:xfrm>
        </p:spPr>
        <p:txBody>
          <a:bodyPr>
            <a:normAutofit/>
          </a:bodyPr>
          <a:lstStyle/>
          <a:p>
            <a:r>
              <a:rPr lang="en-US" b="1" i="1" u="sng" dirty="0"/>
              <a:t>specificity, competition, and saturation</a:t>
            </a:r>
          </a:p>
        </p:txBody>
      </p:sp>
      <p:sp>
        <p:nvSpPr>
          <p:cNvPr id="3" name="Content Placeholder 2">
            <a:extLst>
              <a:ext uri="{FF2B5EF4-FFF2-40B4-BE49-F238E27FC236}">
                <a16:creationId xmlns:a16="http://schemas.microsoft.com/office/drawing/2014/main" id="{566DF1B5-0BBB-4A3D-92FA-77C05BDBE7DE}"/>
              </a:ext>
            </a:extLst>
          </p:cNvPr>
          <p:cNvSpPr>
            <a:spLocks noGrp="1"/>
          </p:cNvSpPr>
          <p:nvPr>
            <p:ph idx="1"/>
          </p:nvPr>
        </p:nvSpPr>
        <p:spPr>
          <a:xfrm>
            <a:off x="838200" y="1825625"/>
            <a:ext cx="3797807" cy="4351338"/>
          </a:xfrm>
        </p:spPr>
        <p:txBody>
          <a:bodyPr>
            <a:normAutofit/>
          </a:bodyPr>
          <a:lstStyle/>
          <a:p>
            <a:pPr marL="0" indent="0">
              <a:buNone/>
            </a:pPr>
            <a:r>
              <a:rPr lang="en-US" sz="2000" dirty="0"/>
              <a:t>All carrier-mediated transport demonstrates </a:t>
            </a:r>
            <a:r>
              <a:rPr lang="en-US" sz="2000" b="1" dirty="0"/>
              <a:t>specificity</a:t>
            </a:r>
            <a:r>
              <a:rPr lang="en-US" sz="2000" dirty="0"/>
              <a:t>, </a:t>
            </a:r>
            <a:r>
              <a:rPr lang="en-US" sz="2000" b="1" dirty="0"/>
              <a:t>competition</a:t>
            </a:r>
            <a:r>
              <a:rPr lang="en-US" sz="2000" dirty="0"/>
              <a:t>, and </a:t>
            </a:r>
            <a:r>
              <a:rPr lang="en-US" sz="2000" b="1" dirty="0"/>
              <a:t>saturation</a:t>
            </a:r>
            <a:r>
              <a:rPr lang="en-US" sz="2000" dirty="0"/>
              <a:t>. </a:t>
            </a:r>
          </a:p>
          <a:p>
            <a:r>
              <a:rPr lang="en-US" sz="2000" b="1" i="1" u="sng" dirty="0"/>
              <a:t>Specificity</a:t>
            </a:r>
            <a:r>
              <a:rPr lang="en-US" sz="2000" dirty="0"/>
              <a:t> refers to the ability of a transporter to move only one molecule or a group of closely related molecules. </a:t>
            </a:r>
          </a:p>
          <a:p>
            <a:r>
              <a:rPr lang="en-US" sz="2000" b="1" i="1" u="sng" dirty="0"/>
              <a:t>Competition</a:t>
            </a:r>
            <a:r>
              <a:rPr lang="en-US" sz="2000" dirty="0"/>
              <a:t> - Related molecules may compete for a single transporter.</a:t>
            </a:r>
          </a:p>
          <a:p>
            <a:r>
              <a:rPr lang="en-US" sz="2000" b="1" i="1" u="sng" dirty="0"/>
              <a:t>Saturation</a:t>
            </a:r>
            <a:r>
              <a:rPr lang="en-US" sz="2000" dirty="0"/>
              <a:t> occurs when a group of membrane transporters are working at their maximum rate. </a:t>
            </a:r>
          </a:p>
        </p:txBody>
      </p:sp>
      <p:pic>
        <p:nvPicPr>
          <p:cNvPr id="14338" name="Picture 2" descr="Image result for specificity, competition, and saturation.">
            <a:extLst>
              <a:ext uri="{FF2B5EF4-FFF2-40B4-BE49-F238E27FC236}">
                <a16:creationId xmlns:a16="http://schemas.microsoft.com/office/drawing/2014/main" id="{CF6A1F59-8B8A-4685-B138-83580466F7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58" r="1" b="2146"/>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7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Top Corners Rounded 22">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Top Corners Rounded 24">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CD6CAD-F49A-47BE-9528-1CE65171BD0E}"/>
              </a:ext>
            </a:extLst>
          </p:cNvPr>
          <p:cNvSpPr>
            <a:spLocks noGrp="1"/>
          </p:cNvSpPr>
          <p:nvPr>
            <p:ph type="title"/>
          </p:nvPr>
        </p:nvSpPr>
        <p:spPr>
          <a:xfrm>
            <a:off x="321733" y="981091"/>
            <a:ext cx="4092951" cy="1624457"/>
          </a:xfrm>
        </p:spPr>
        <p:txBody>
          <a:bodyPr>
            <a:normAutofit/>
          </a:bodyPr>
          <a:lstStyle/>
          <a:p>
            <a:r>
              <a:rPr lang="en-US" sz="3600" b="1">
                <a:solidFill>
                  <a:schemeClr val="bg1"/>
                </a:solidFill>
              </a:rPr>
              <a:t>Phagocytosis</a:t>
            </a:r>
            <a:endParaRPr lang="en-US" sz="3600">
              <a:solidFill>
                <a:schemeClr val="bg1"/>
              </a:solidFill>
            </a:endParaRPr>
          </a:p>
        </p:txBody>
      </p:sp>
      <p:cxnSp>
        <p:nvCxnSpPr>
          <p:cNvPr id="27" name="Straight Connector 26">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585EBE-5F09-4050-B06D-C3C6186137B0}"/>
              </a:ext>
            </a:extLst>
          </p:cNvPr>
          <p:cNvSpPr>
            <a:spLocks noGrp="1"/>
          </p:cNvSpPr>
          <p:nvPr>
            <p:ph idx="1"/>
          </p:nvPr>
        </p:nvSpPr>
        <p:spPr>
          <a:xfrm>
            <a:off x="321733" y="2834809"/>
            <a:ext cx="4092951" cy="3042099"/>
          </a:xfrm>
        </p:spPr>
        <p:txBody>
          <a:bodyPr anchor="t">
            <a:normAutofit/>
          </a:bodyPr>
          <a:lstStyle/>
          <a:p>
            <a:r>
              <a:rPr lang="en-US" sz="1300" b="1">
                <a:solidFill>
                  <a:schemeClr val="bg1"/>
                </a:solidFill>
              </a:rPr>
              <a:t>Phagocytosis Creates Vesicles Using the Cytoskeleton</a:t>
            </a:r>
          </a:p>
          <a:p>
            <a:r>
              <a:rPr lang="en-US" sz="1300">
                <a:solidFill>
                  <a:schemeClr val="bg1"/>
                </a:solidFill>
              </a:rPr>
              <a:t>If you studied </a:t>
            </a:r>
            <a:r>
              <a:rPr lang="en-US" sz="1300" i="1">
                <a:solidFill>
                  <a:schemeClr val="bg1"/>
                </a:solidFill>
              </a:rPr>
              <a:t>Amoeba </a:t>
            </a:r>
            <a:r>
              <a:rPr lang="en-US" sz="1300">
                <a:solidFill>
                  <a:schemeClr val="bg1"/>
                </a:solidFill>
              </a:rPr>
              <a:t>in your biology laboratory, you may have watched these one-cell creatures ingest their food by surrounding it and enclosing it within a vesicle that is brought into the cytoplasm.</a:t>
            </a:r>
          </a:p>
          <a:p>
            <a:r>
              <a:rPr lang="en-US" sz="1300" b="1">
                <a:solidFill>
                  <a:schemeClr val="bg1"/>
                </a:solidFill>
              </a:rPr>
              <a:t>Phagocytosis </a:t>
            </a:r>
            <a:r>
              <a:rPr lang="en-US" sz="1300">
                <a:solidFill>
                  <a:schemeClr val="bg1"/>
                </a:solidFill>
              </a:rPr>
              <a:t>is the actin-mediated process by which a cell engulfs a bacterium or other particle into a large membrane-bound vesicle called a </a:t>
            </a:r>
            <a:r>
              <a:rPr lang="en-US" sz="1300" b="1">
                <a:solidFill>
                  <a:schemeClr val="bg1"/>
                </a:solidFill>
              </a:rPr>
              <a:t>phagosome </a:t>
            </a:r>
          </a:p>
          <a:p>
            <a:r>
              <a:rPr lang="en-US" sz="1300">
                <a:solidFill>
                  <a:schemeClr val="bg1"/>
                </a:solidFill>
              </a:rPr>
              <a:t>The phagosome pinches off from the cell membrane and moves to the interior of the cell, where it fuses with a lysosome, whose digestive enzymes destroy the bacterium.</a:t>
            </a:r>
          </a:p>
        </p:txBody>
      </p:sp>
      <p:pic>
        <p:nvPicPr>
          <p:cNvPr id="5" name="Picture 4">
            <a:extLst>
              <a:ext uri="{FF2B5EF4-FFF2-40B4-BE49-F238E27FC236}">
                <a16:creationId xmlns:a16="http://schemas.microsoft.com/office/drawing/2014/main" id="{AEDACA7A-2997-412B-AAEB-17E81A1851FA}"/>
              </a:ext>
            </a:extLst>
          </p:cNvPr>
          <p:cNvPicPr>
            <a:picLocks noChangeAspect="1"/>
          </p:cNvPicPr>
          <p:nvPr/>
        </p:nvPicPr>
        <p:blipFill>
          <a:blip r:embed="rId2"/>
          <a:stretch>
            <a:fillRect/>
          </a:stretch>
        </p:blipFill>
        <p:spPr>
          <a:xfrm>
            <a:off x="5203767" y="1265176"/>
            <a:ext cx="6542117" cy="4170599"/>
          </a:xfrm>
          <a:prstGeom prst="rect">
            <a:avLst/>
          </a:prstGeom>
        </p:spPr>
      </p:pic>
    </p:spTree>
    <p:extLst>
      <p:ext uri="{BB962C8B-B14F-4D97-AF65-F5344CB8AC3E}">
        <p14:creationId xmlns:p14="http://schemas.microsoft.com/office/powerpoint/2010/main" val="250558758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CD6CAD-F49A-47BE-9528-1CE65171BD0E}"/>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Phagocytosis</a:t>
            </a:r>
            <a:endParaRPr lang="en-US" sz="2800"/>
          </a:p>
        </p:txBody>
      </p:sp>
      <p:sp>
        <p:nvSpPr>
          <p:cNvPr id="3" name="Content Placeholder 2">
            <a:extLst>
              <a:ext uri="{FF2B5EF4-FFF2-40B4-BE49-F238E27FC236}">
                <a16:creationId xmlns:a16="http://schemas.microsoft.com/office/drawing/2014/main" id="{67585EBE-5F09-4050-B06D-C3C6186137B0}"/>
              </a:ext>
            </a:extLst>
          </p:cNvPr>
          <p:cNvSpPr>
            <a:spLocks noGrp="1"/>
          </p:cNvSpPr>
          <p:nvPr>
            <p:ph idx="1"/>
          </p:nvPr>
        </p:nvSpPr>
        <p:spPr>
          <a:xfrm>
            <a:off x="643468" y="2638043"/>
            <a:ext cx="3363974" cy="3415623"/>
          </a:xfrm>
        </p:spPr>
        <p:txBody>
          <a:bodyPr>
            <a:normAutofit/>
          </a:bodyPr>
          <a:lstStyle/>
          <a:p>
            <a:r>
              <a:rPr lang="en-US" sz="1900"/>
              <a:t>Phagocytosis requires energy from ATP for the movement of the cytoskeleton and for the intracellular transport of the vesicles. </a:t>
            </a:r>
          </a:p>
          <a:p>
            <a:r>
              <a:rPr lang="en-US" sz="1900"/>
              <a:t>In humans, phagocytosis occurs in certain types of white blood cells called </a:t>
            </a:r>
            <a:r>
              <a:rPr lang="en-US" sz="1900" i="1"/>
              <a:t>phagocytes, </a:t>
            </a:r>
            <a:r>
              <a:rPr lang="en-US" sz="1900"/>
              <a:t>which specialize in “eating” bacteria and other foreign particles.</a:t>
            </a:r>
          </a:p>
        </p:txBody>
      </p:sp>
      <p:pic>
        <p:nvPicPr>
          <p:cNvPr id="5" name="Picture 4">
            <a:extLst>
              <a:ext uri="{FF2B5EF4-FFF2-40B4-BE49-F238E27FC236}">
                <a16:creationId xmlns:a16="http://schemas.microsoft.com/office/drawing/2014/main" id="{17DCAEA6-0C5E-4C84-87C7-DE76C8DA69B7}"/>
              </a:ext>
            </a:extLst>
          </p:cNvPr>
          <p:cNvPicPr>
            <a:picLocks noChangeAspect="1"/>
          </p:cNvPicPr>
          <p:nvPr/>
        </p:nvPicPr>
        <p:blipFill>
          <a:blip r:embed="rId2"/>
          <a:stretch>
            <a:fillRect/>
          </a:stretch>
        </p:blipFill>
        <p:spPr>
          <a:xfrm>
            <a:off x="5297763" y="1356134"/>
            <a:ext cx="6250769" cy="3984864"/>
          </a:xfrm>
          <a:prstGeom prst="rect">
            <a:avLst/>
          </a:prstGeom>
        </p:spPr>
      </p:pic>
    </p:spTree>
    <p:extLst>
      <p:ext uri="{BB962C8B-B14F-4D97-AF65-F5344CB8AC3E}">
        <p14:creationId xmlns:p14="http://schemas.microsoft.com/office/powerpoint/2010/main" val="337437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Top Corners Rounded 134">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Top Corners Rounded 136">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D17605-AFB4-45BE-A53C-25533031900F}"/>
              </a:ext>
            </a:extLst>
          </p:cNvPr>
          <p:cNvSpPr>
            <a:spLocks noGrp="1"/>
          </p:cNvSpPr>
          <p:nvPr>
            <p:ph type="title"/>
          </p:nvPr>
        </p:nvSpPr>
        <p:spPr>
          <a:xfrm>
            <a:off x="321733" y="981091"/>
            <a:ext cx="4092951" cy="1624457"/>
          </a:xfrm>
        </p:spPr>
        <p:txBody>
          <a:bodyPr>
            <a:normAutofit/>
          </a:bodyPr>
          <a:lstStyle/>
          <a:p>
            <a:r>
              <a:rPr lang="en-US" sz="3600" b="1" i="1" u="sng">
                <a:solidFill>
                  <a:schemeClr val="bg1"/>
                </a:solidFill>
              </a:rPr>
              <a:t>Endocytosis and Exocytosis</a:t>
            </a:r>
          </a:p>
        </p:txBody>
      </p:sp>
      <p:cxnSp>
        <p:nvCxnSpPr>
          <p:cNvPr id="139" name="Straight Connector 138">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4407FA-E441-4B52-B46E-3CF1CBAD6EA2}"/>
              </a:ext>
            </a:extLst>
          </p:cNvPr>
          <p:cNvSpPr>
            <a:spLocks noGrp="1"/>
          </p:cNvSpPr>
          <p:nvPr>
            <p:ph idx="1"/>
          </p:nvPr>
        </p:nvSpPr>
        <p:spPr>
          <a:xfrm>
            <a:off x="321733" y="2834809"/>
            <a:ext cx="4092951" cy="3042099"/>
          </a:xfrm>
        </p:spPr>
        <p:txBody>
          <a:bodyPr anchor="t">
            <a:normAutofit/>
          </a:bodyPr>
          <a:lstStyle/>
          <a:p>
            <a:r>
              <a:rPr lang="en-US" sz="1700">
                <a:solidFill>
                  <a:schemeClr val="bg1"/>
                </a:solidFill>
              </a:rPr>
              <a:t>Large macromolecules and particles are brought into cells by endocytosis. </a:t>
            </a:r>
          </a:p>
          <a:p>
            <a:r>
              <a:rPr lang="en-US" sz="1700">
                <a:solidFill>
                  <a:schemeClr val="bg1"/>
                </a:solidFill>
              </a:rPr>
              <a:t>Material leaves cells by exocytosis.</a:t>
            </a:r>
          </a:p>
          <a:p>
            <a:pPr lvl="1"/>
            <a:r>
              <a:rPr lang="en-US" sz="1700">
                <a:solidFill>
                  <a:schemeClr val="bg1"/>
                </a:solidFill>
              </a:rPr>
              <a:t>When vesicles that come into the cytoplasm by endocytosis are returned to the cell membrane, the process is called </a:t>
            </a:r>
            <a:r>
              <a:rPr lang="en-US" sz="1700" b="1">
                <a:solidFill>
                  <a:schemeClr val="bg1"/>
                </a:solidFill>
              </a:rPr>
              <a:t>membrane recycling</a:t>
            </a:r>
            <a:r>
              <a:rPr lang="en-US" sz="1700">
                <a:solidFill>
                  <a:schemeClr val="bg1"/>
                </a:solidFill>
              </a:rPr>
              <a:t>. </a:t>
            </a:r>
          </a:p>
          <a:p>
            <a:r>
              <a:rPr lang="en-US" sz="1700">
                <a:solidFill>
                  <a:schemeClr val="bg1"/>
                </a:solidFill>
              </a:rPr>
              <a:t>In </a:t>
            </a:r>
            <a:r>
              <a:rPr lang="en-US" sz="1700" b="1">
                <a:solidFill>
                  <a:schemeClr val="bg1"/>
                </a:solidFill>
              </a:rPr>
              <a:t>exocytosis</a:t>
            </a:r>
            <a:r>
              <a:rPr lang="en-US" sz="1700">
                <a:solidFill>
                  <a:schemeClr val="bg1"/>
                </a:solidFill>
              </a:rPr>
              <a:t>, the vesicle membrane fuses with the cell membrane before releasing its contents into the extracellular space. </a:t>
            </a:r>
          </a:p>
        </p:txBody>
      </p:sp>
      <p:pic>
        <p:nvPicPr>
          <p:cNvPr id="15362" name="Picture 2" descr="Image result for Phagocytosis, endocytosis and exocytosis">
            <a:extLst>
              <a:ext uri="{FF2B5EF4-FFF2-40B4-BE49-F238E27FC236}">
                <a16:creationId xmlns:a16="http://schemas.microsoft.com/office/drawing/2014/main" id="{F394EB98-C97E-42C2-AC67-EC44048DDF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864472"/>
            <a:ext cx="6542117" cy="497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2290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D17605-AFB4-45BE-A53C-25533031900F}"/>
              </a:ext>
            </a:extLst>
          </p:cNvPr>
          <p:cNvSpPr>
            <a:spLocks noGrp="1"/>
          </p:cNvSpPr>
          <p:nvPr>
            <p:ph type="title"/>
          </p:nvPr>
        </p:nvSpPr>
        <p:spPr>
          <a:xfrm>
            <a:off x="321733" y="981091"/>
            <a:ext cx="4092951" cy="1624457"/>
          </a:xfrm>
        </p:spPr>
        <p:txBody>
          <a:bodyPr>
            <a:normAutofit/>
          </a:bodyPr>
          <a:lstStyle/>
          <a:p>
            <a:r>
              <a:rPr lang="en-US" sz="3600" b="1" dirty="0">
                <a:solidFill>
                  <a:schemeClr val="bg1"/>
                </a:solidFill>
              </a:rPr>
              <a:t>Pinocytosis vs Phagocytosis</a:t>
            </a:r>
            <a:endParaRPr lang="en-US" sz="3600" dirty="0">
              <a:solidFill>
                <a:schemeClr val="bg1"/>
              </a:solidFill>
            </a:endParaRP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4407FA-E441-4B52-B46E-3CF1CBAD6EA2}"/>
              </a:ext>
            </a:extLst>
          </p:cNvPr>
          <p:cNvSpPr>
            <a:spLocks noGrp="1"/>
          </p:cNvSpPr>
          <p:nvPr>
            <p:ph idx="1"/>
          </p:nvPr>
        </p:nvSpPr>
        <p:spPr>
          <a:xfrm>
            <a:off x="321733" y="2834809"/>
            <a:ext cx="4092951" cy="3042099"/>
          </a:xfrm>
        </p:spPr>
        <p:txBody>
          <a:bodyPr anchor="t">
            <a:normAutofit/>
          </a:bodyPr>
          <a:lstStyle/>
          <a:p>
            <a:r>
              <a:rPr lang="en-US" sz="2000" b="1" i="1" u="sng" dirty="0">
                <a:solidFill>
                  <a:schemeClr val="bg1"/>
                </a:solidFill>
              </a:rPr>
              <a:t>Pinocytosis is cell-drinking</a:t>
            </a:r>
            <a:r>
              <a:rPr lang="en-US" sz="2000" b="1" dirty="0">
                <a:solidFill>
                  <a:schemeClr val="bg1"/>
                </a:solidFill>
              </a:rPr>
              <a:t>. It </a:t>
            </a:r>
            <a:r>
              <a:rPr lang="en-US" sz="2000" dirty="0">
                <a:solidFill>
                  <a:schemeClr val="bg1"/>
                </a:solidFill>
              </a:rPr>
              <a:t>is highly selective, allowing only specific SMALL molecules to enter the cell.</a:t>
            </a:r>
          </a:p>
          <a:p>
            <a:r>
              <a:rPr lang="en-US" sz="2000" b="1" i="1" u="sng" dirty="0">
                <a:solidFill>
                  <a:schemeClr val="bg1"/>
                </a:solidFill>
              </a:rPr>
              <a:t>Phagocytosis is cell-eating </a:t>
            </a:r>
            <a:r>
              <a:rPr lang="en-US" sz="2000" dirty="0">
                <a:solidFill>
                  <a:schemeClr val="bg1"/>
                </a:solidFill>
              </a:rPr>
              <a:t>and allows LARGER molecules to enter the cell.</a:t>
            </a:r>
          </a:p>
        </p:txBody>
      </p:sp>
      <p:pic>
        <p:nvPicPr>
          <p:cNvPr id="17412" name="Picture 4" descr="Image result for pinocytosis">
            <a:extLst>
              <a:ext uri="{FF2B5EF4-FFF2-40B4-BE49-F238E27FC236}">
                <a16:creationId xmlns:a16="http://schemas.microsoft.com/office/drawing/2014/main" id="{3E96DF50-5578-4A49-8B9E-78BDB9FB7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170" y="1941923"/>
            <a:ext cx="6376593" cy="41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2335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D17605-AFB4-45BE-A53C-25533031900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receptor-mediated endocytosis</a:t>
            </a:r>
            <a:endParaRPr lang="en-US" sz="2800"/>
          </a:p>
        </p:txBody>
      </p:sp>
      <p:sp>
        <p:nvSpPr>
          <p:cNvPr id="3" name="Content Placeholder 2">
            <a:extLst>
              <a:ext uri="{FF2B5EF4-FFF2-40B4-BE49-F238E27FC236}">
                <a16:creationId xmlns:a16="http://schemas.microsoft.com/office/drawing/2014/main" id="{A54407FA-E441-4B52-B46E-3CF1CBAD6EA2}"/>
              </a:ext>
            </a:extLst>
          </p:cNvPr>
          <p:cNvSpPr>
            <a:spLocks noGrp="1"/>
          </p:cNvSpPr>
          <p:nvPr>
            <p:ph idx="1"/>
          </p:nvPr>
        </p:nvSpPr>
        <p:spPr>
          <a:xfrm>
            <a:off x="643468" y="2638043"/>
            <a:ext cx="3363974" cy="3415623"/>
          </a:xfrm>
        </p:spPr>
        <p:txBody>
          <a:bodyPr>
            <a:normAutofit/>
          </a:bodyPr>
          <a:lstStyle/>
          <a:p>
            <a:r>
              <a:rPr lang="en-US" sz="2000" dirty="0"/>
              <a:t>In receptor-mediated endocytosis, a ligand binds to a membrane receptor protein to activate the process.</a:t>
            </a:r>
          </a:p>
          <a:p>
            <a:r>
              <a:rPr lang="en-US" sz="2000" dirty="0"/>
              <a:t>In </a:t>
            </a:r>
            <a:r>
              <a:rPr lang="en-US" sz="2000" b="1" dirty="0"/>
              <a:t>receptor-mediated endocytosis</a:t>
            </a:r>
            <a:r>
              <a:rPr lang="en-US" sz="2000" dirty="0"/>
              <a:t>, ligands bind to membrane receptors that concentrate in </a:t>
            </a:r>
            <a:r>
              <a:rPr lang="en-US" sz="2000" b="1" dirty="0"/>
              <a:t>coated pits </a:t>
            </a:r>
            <a:r>
              <a:rPr lang="en-US" sz="2000" dirty="0"/>
              <a:t>or </a:t>
            </a:r>
            <a:r>
              <a:rPr lang="en-US" sz="2000" b="1" dirty="0"/>
              <a:t>caveolae</a:t>
            </a:r>
            <a:r>
              <a:rPr lang="en-US" sz="2000" dirty="0"/>
              <a:t>.</a:t>
            </a:r>
          </a:p>
          <a:p>
            <a:endParaRPr lang="en-US" sz="2000" dirty="0"/>
          </a:p>
        </p:txBody>
      </p:sp>
      <p:pic>
        <p:nvPicPr>
          <p:cNvPr id="8" name="Picture 2" descr="Image result for Phagocytosis, endocytosis and exocytosis">
            <a:extLst>
              <a:ext uri="{FF2B5EF4-FFF2-40B4-BE49-F238E27FC236}">
                <a16:creationId xmlns:a16="http://schemas.microsoft.com/office/drawing/2014/main" id="{3DF537FE-4E2F-4171-8BAB-258B198E4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20" t="5437"/>
          <a:stretch/>
        </p:blipFill>
        <p:spPr bwMode="auto">
          <a:xfrm>
            <a:off x="6467620" y="643467"/>
            <a:ext cx="3911055"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3893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epithelial transport">
            <a:extLst>
              <a:ext uri="{FF2B5EF4-FFF2-40B4-BE49-F238E27FC236}">
                <a16:creationId xmlns:a16="http://schemas.microsoft.com/office/drawing/2014/main" id="{40A330E5-34AD-4BB6-B68B-1F02CE8C2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2263"/>
            <a:ext cx="12192000" cy="5265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C82E10-DF26-42B6-9B5E-701C9880EDE9}"/>
              </a:ext>
            </a:extLst>
          </p:cNvPr>
          <p:cNvSpPr>
            <a:spLocks noGrp="1"/>
          </p:cNvSpPr>
          <p:nvPr>
            <p:ph type="title"/>
          </p:nvPr>
        </p:nvSpPr>
        <p:spPr>
          <a:xfrm>
            <a:off x="7461504" y="751363"/>
            <a:ext cx="4660392" cy="1325563"/>
          </a:xfrm>
        </p:spPr>
        <p:style>
          <a:lnRef idx="2">
            <a:schemeClr val="accent6"/>
          </a:lnRef>
          <a:fillRef idx="1">
            <a:schemeClr val="lt1"/>
          </a:fillRef>
          <a:effectRef idx="0">
            <a:schemeClr val="accent6"/>
          </a:effectRef>
          <a:fontRef idx="minor">
            <a:schemeClr val="dk1"/>
          </a:fontRef>
        </p:style>
        <p:txBody>
          <a:bodyPr/>
          <a:lstStyle/>
          <a:p>
            <a:r>
              <a:rPr lang="en-US" b="1" dirty="0"/>
              <a:t>Epithelial Transport</a:t>
            </a:r>
          </a:p>
        </p:txBody>
      </p:sp>
      <p:sp>
        <p:nvSpPr>
          <p:cNvPr id="3" name="Content Placeholder 2">
            <a:extLst>
              <a:ext uri="{FF2B5EF4-FFF2-40B4-BE49-F238E27FC236}">
                <a16:creationId xmlns:a16="http://schemas.microsoft.com/office/drawing/2014/main" id="{166DD317-35A9-449A-8023-1DE7376E26F5}"/>
              </a:ext>
            </a:extLst>
          </p:cNvPr>
          <p:cNvSpPr>
            <a:spLocks noGrp="1"/>
          </p:cNvSpPr>
          <p:nvPr>
            <p:ph idx="1"/>
          </p:nvPr>
        </p:nvSpPr>
        <p:spPr>
          <a:xfrm>
            <a:off x="0" y="18257"/>
            <a:ext cx="12192000" cy="4351338"/>
          </a:xfrm>
        </p:spPr>
        <p:txBody>
          <a:bodyPr>
            <a:normAutofit/>
          </a:bodyPr>
          <a:lstStyle/>
          <a:p>
            <a:pPr marL="0" indent="0">
              <a:buNone/>
            </a:pPr>
            <a:r>
              <a:rPr lang="en-US" dirty="0"/>
              <a:t>Transporting epithelia have different membrane proteins on their </a:t>
            </a:r>
            <a:r>
              <a:rPr lang="en-US" b="1" dirty="0"/>
              <a:t>apical </a:t>
            </a:r>
            <a:r>
              <a:rPr lang="en-US" dirty="0"/>
              <a:t>and </a:t>
            </a:r>
            <a:r>
              <a:rPr lang="en-US" b="1" dirty="0"/>
              <a:t>basolateral </a:t>
            </a:r>
            <a:r>
              <a:rPr lang="en-US" dirty="0"/>
              <a:t>surfaces. </a:t>
            </a:r>
          </a:p>
          <a:p>
            <a:endParaRPr lang="en-US" dirty="0"/>
          </a:p>
        </p:txBody>
      </p:sp>
    </p:spTree>
    <p:extLst>
      <p:ext uri="{BB962C8B-B14F-4D97-AF65-F5344CB8AC3E}">
        <p14:creationId xmlns:p14="http://schemas.microsoft.com/office/powerpoint/2010/main" val="283938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19CA58-09E4-444D-8B1A-7623E2E4387A}"/>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What is an Osmole?</a:t>
            </a:r>
          </a:p>
        </p:txBody>
      </p:sp>
      <p:sp>
        <p:nvSpPr>
          <p:cNvPr id="3" name="Content Placeholder 2">
            <a:extLst>
              <a:ext uri="{FF2B5EF4-FFF2-40B4-BE49-F238E27FC236}">
                <a16:creationId xmlns:a16="http://schemas.microsoft.com/office/drawing/2014/main" id="{BC713AA6-CE8B-418A-94FE-3162ACCAB2AC}"/>
              </a:ext>
            </a:extLst>
          </p:cNvPr>
          <p:cNvSpPr>
            <a:spLocks noGrp="1"/>
          </p:cNvSpPr>
          <p:nvPr>
            <p:ph idx="1"/>
          </p:nvPr>
        </p:nvSpPr>
        <p:spPr>
          <a:xfrm>
            <a:off x="643468" y="2638043"/>
            <a:ext cx="3363974" cy="3415623"/>
          </a:xfrm>
        </p:spPr>
        <p:txBody>
          <a:bodyPr>
            <a:normAutofit/>
          </a:bodyPr>
          <a:lstStyle/>
          <a:p>
            <a:r>
              <a:rPr lang="en-US" sz="1700"/>
              <a:t>An osmole is the number of</a:t>
            </a:r>
            <a:r>
              <a:rPr lang="en-US" sz="1700" b="1" u="sng"/>
              <a:t> moles </a:t>
            </a:r>
            <a:r>
              <a:rPr lang="en-US" sz="1700"/>
              <a:t>that a solute "contributes to the osmotic pressure of a solution."</a:t>
            </a:r>
          </a:p>
          <a:p>
            <a:r>
              <a:rPr lang="en-US" sz="1700"/>
              <a:t>Remember from your early chemistry and biology classes that osmosis is the diffusion of water.</a:t>
            </a:r>
          </a:p>
          <a:p>
            <a:r>
              <a:rPr lang="en-US" sz="1700"/>
              <a:t>Water travels from a low solute concentration to a high solute concentration in order to establish equilibrium.</a:t>
            </a:r>
          </a:p>
          <a:p>
            <a:endParaRPr lang="en-US" sz="1700"/>
          </a:p>
        </p:txBody>
      </p:sp>
      <p:pic>
        <p:nvPicPr>
          <p:cNvPr id="7" name="Picture 5" descr="Remember me? ( Image )">
            <a:extLst>
              <a:ext uri="{FF2B5EF4-FFF2-40B4-BE49-F238E27FC236}">
                <a16:creationId xmlns:a16="http://schemas.microsoft.com/office/drawing/2014/main" id="{9ED828A4-9CB9-4518-91AD-9D41157003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582724"/>
            <a:ext cx="6250769" cy="353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7494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2E10-DF26-42B6-9B5E-701C9880EDE9}"/>
              </a:ext>
            </a:extLst>
          </p:cNvPr>
          <p:cNvSpPr>
            <a:spLocks noGrp="1"/>
          </p:cNvSpPr>
          <p:nvPr>
            <p:ph type="title"/>
          </p:nvPr>
        </p:nvSpPr>
        <p:spPr>
          <a:xfrm>
            <a:off x="838200" y="1162843"/>
            <a:ext cx="10515600" cy="1325563"/>
          </a:xfrm>
        </p:spPr>
        <p:txBody>
          <a:bodyPr/>
          <a:lstStyle/>
          <a:p>
            <a:r>
              <a:rPr lang="en-US" b="1" dirty="0"/>
              <a:t>Epithelial Transport</a:t>
            </a:r>
          </a:p>
        </p:txBody>
      </p:sp>
      <p:sp>
        <p:nvSpPr>
          <p:cNvPr id="3" name="Content Placeholder 2">
            <a:extLst>
              <a:ext uri="{FF2B5EF4-FFF2-40B4-BE49-F238E27FC236}">
                <a16:creationId xmlns:a16="http://schemas.microsoft.com/office/drawing/2014/main" id="{166DD317-35A9-449A-8023-1DE7376E26F5}"/>
              </a:ext>
            </a:extLst>
          </p:cNvPr>
          <p:cNvSpPr>
            <a:spLocks noGrp="1"/>
          </p:cNvSpPr>
          <p:nvPr>
            <p:ph idx="1"/>
          </p:nvPr>
        </p:nvSpPr>
        <p:spPr>
          <a:xfrm>
            <a:off x="0" y="18257"/>
            <a:ext cx="12192000" cy="4351338"/>
          </a:xfrm>
        </p:spPr>
        <p:txBody>
          <a:bodyPr>
            <a:normAutofit/>
          </a:bodyPr>
          <a:lstStyle/>
          <a:p>
            <a:r>
              <a:rPr lang="en-US" dirty="0"/>
              <a:t>This polarization allows one-way movement of molecules across the epithelium. </a:t>
            </a:r>
          </a:p>
          <a:p>
            <a:r>
              <a:rPr lang="en-US" dirty="0"/>
              <a:t>Molecules cross epithelia by moving between the cells by the </a:t>
            </a:r>
            <a:r>
              <a:rPr lang="en-US" b="1" dirty="0"/>
              <a:t>paracellular </a:t>
            </a:r>
            <a:r>
              <a:rPr lang="en-US" dirty="0"/>
              <a:t>route or through the cells by the </a:t>
            </a:r>
            <a:r>
              <a:rPr lang="en-US" b="1" dirty="0"/>
              <a:t>transcellular </a:t>
            </a:r>
            <a:r>
              <a:rPr lang="en-US" dirty="0"/>
              <a:t>route. </a:t>
            </a:r>
          </a:p>
        </p:txBody>
      </p:sp>
      <p:pic>
        <p:nvPicPr>
          <p:cNvPr id="18434" name="Picture 2" descr="Image result for epithelial transport">
            <a:extLst>
              <a:ext uri="{FF2B5EF4-FFF2-40B4-BE49-F238E27FC236}">
                <a16:creationId xmlns:a16="http://schemas.microsoft.com/office/drawing/2014/main" id="{40A330E5-34AD-4BB6-B68B-1F02CE8C2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2263"/>
            <a:ext cx="12192000" cy="526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75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6037B1-540D-45F3-A7E5-EC5C6AD685B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Transcytosis Uses Vesicles to Cross an Epithelium</a:t>
            </a:r>
            <a:endParaRPr lang="en-US" sz="2800"/>
          </a:p>
        </p:txBody>
      </p:sp>
      <p:sp>
        <p:nvSpPr>
          <p:cNvPr id="3" name="Content Placeholder 2">
            <a:extLst>
              <a:ext uri="{FF2B5EF4-FFF2-40B4-BE49-F238E27FC236}">
                <a16:creationId xmlns:a16="http://schemas.microsoft.com/office/drawing/2014/main" id="{B8B5CBC4-73E6-49F4-9AAE-2FA3CACC0A3A}"/>
              </a:ext>
            </a:extLst>
          </p:cNvPr>
          <p:cNvSpPr>
            <a:spLocks noGrp="1"/>
          </p:cNvSpPr>
          <p:nvPr>
            <p:ph idx="1"/>
          </p:nvPr>
        </p:nvSpPr>
        <p:spPr>
          <a:xfrm>
            <a:off x="643468" y="2638043"/>
            <a:ext cx="3363974" cy="3415623"/>
          </a:xfrm>
        </p:spPr>
        <p:txBody>
          <a:bodyPr>
            <a:normAutofit/>
          </a:bodyPr>
          <a:lstStyle/>
          <a:p>
            <a:r>
              <a:rPr lang="en-US" sz="1700"/>
              <a:t>Some molecules, such as proteins, are too large to cross epithelia on membrane transporters. </a:t>
            </a:r>
          </a:p>
          <a:p>
            <a:r>
              <a:rPr lang="en-US" sz="1700"/>
              <a:t>Instead they are moved across epithelia by </a:t>
            </a:r>
            <a:r>
              <a:rPr lang="en-US" sz="1700" b="1"/>
              <a:t>transcytosis</a:t>
            </a:r>
            <a:r>
              <a:rPr lang="en-US" sz="1700"/>
              <a:t>, which is a combination of endocytosis, vesicular transport across the cell, and exocytosis.</a:t>
            </a:r>
          </a:p>
          <a:p>
            <a:r>
              <a:rPr lang="en-US" sz="1700"/>
              <a:t>In this process, the molecule is brought into the epithelial cell via receptor-mediated endocytosis. </a:t>
            </a:r>
          </a:p>
        </p:txBody>
      </p:sp>
      <p:pic>
        <p:nvPicPr>
          <p:cNvPr id="4" name="Picture 3">
            <a:extLst>
              <a:ext uri="{FF2B5EF4-FFF2-40B4-BE49-F238E27FC236}">
                <a16:creationId xmlns:a16="http://schemas.microsoft.com/office/drawing/2014/main" id="{2BB05C13-FBBA-474E-B8F2-C670E7CA2B05}"/>
              </a:ext>
            </a:extLst>
          </p:cNvPr>
          <p:cNvPicPr>
            <a:picLocks noChangeAspect="1"/>
          </p:cNvPicPr>
          <p:nvPr/>
        </p:nvPicPr>
        <p:blipFill>
          <a:blip r:embed="rId2"/>
          <a:stretch>
            <a:fillRect/>
          </a:stretch>
        </p:blipFill>
        <p:spPr>
          <a:xfrm>
            <a:off x="5920931" y="643467"/>
            <a:ext cx="5004433" cy="5410199"/>
          </a:xfrm>
          <a:prstGeom prst="rect">
            <a:avLst/>
          </a:prstGeom>
        </p:spPr>
      </p:pic>
    </p:spTree>
    <p:extLst>
      <p:ext uri="{BB962C8B-B14F-4D97-AF65-F5344CB8AC3E}">
        <p14:creationId xmlns:p14="http://schemas.microsoft.com/office/powerpoint/2010/main" val="950163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6037B1-540D-45F3-A7E5-EC5C6AD685B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Transcytosis Uses Vesicles to Cross an Epithelium</a:t>
            </a:r>
            <a:endParaRPr lang="en-US" sz="2800"/>
          </a:p>
        </p:txBody>
      </p:sp>
      <p:sp>
        <p:nvSpPr>
          <p:cNvPr id="3" name="Content Placeholder 2">
            <a:extLst>
              <a:ext uri="{FF2B5EF4-FFF2-40B4-BE49-F238E27FC236}">
                <a16:creationId xmlns:a16="http://schemas.microsoft.com/office/drawing/2014/main" id="{B8B5CBC4-73E6-49F4-9AAE-2FA3CACC0A3A}"/>
              </a:ext>
            </a:extLst>
          </p:cNvPr>
          <p:cNvSpPr>
            <a:spLocks noGrp="1"/>
          </p:cNvSpPr>
          <p:nvPr>
            <p:ph idx="1"/>
          </p:nvPr>
        </p:nvSpPr>
        <p:spPr>
          <a:xfrm>
            <a:off x="643468" y="2638043"/>
            <a:ext cx="3363974" cy="3415623"/>
          </a:xfrm>
        </p:spPr>
        <p:txBody>
          <a:bodyPr>
            <a:normAutofit lnSpcReduction="10000"/>
          </a:bodyPr>
          <a:lstStyle/>
          <a:p>
            <a:r>
              <a:rPr lang="en-US" sz="1800" dirty="0"/>
              <a:t>The resulting vesicle attaches to microtubules in the cell’s cytoskeleton and is moved across the cell by a process known as </a:t>
            </a:r>
            <a:r>
              <a:rPr lang="en-US" sz="1800" b="1" dirty="0"/>
              <a:t>vesicular transport</a:t>
            </a:r>
            <a:r>
              <a:rPr lang="en-US" sz="1800" dirty="0"/>
              <a:t>. </a:t>
            </a:r>
          </a:p>
          <a:p>
            <a:r>
              <a:rPr lang="en-US" sz="1800" dirty="0"/>
              <a:t>At the opposite side of the epithelium, the contents of the vesicle are expelled into the interstitial fluid by exocytosis.</a:t>
            </a:r>
          </a:p>
          <a:p>
            <a:r>
              <a:rPr lang="en-US" sz="1800" dirty="0"/>
              <a:t>Transcytosis makes it possible for large proteins to move across an epithelium and remain intact. </a:t>
            </a:r>
          </a:p>
        </p:txBody>
      </p:sp>
      <p:pic>
        <p:nvPicPr>
          <p:cNvPr id="4" name="Picture 3">
            <a:extLst>
              <a:ext uri="{FF2B5EF4-FFF2-40B4-BE49-F238E27FC236}">
                <a16:creationId xmlns:a16="http://schemas.microsoft.com/office/drawing/2014/main" id="{2BB05C13-FBBA-474E-B8F2-C670E7CA2B05}"/>
              </a:ext>
            </a:extLst>
          </p:cNvPr>
          <p:cNvPicPr>
            <a:picLocks noChangeAspect="1"/>
          </p:cNvPicPr>
          <p:nvPr/>
        </p:nvPicPr>
        <p:blipFill>
          <a:blip r:embed="rId2"/>
          <a:stretch>
            <a:fillRect/>
          </a:stretch>
        </p:blipFill>
        <p:spPr>
          <a:xfrm>
            <a:off x="5920931" y="643467"/>
            <a:ext cx="5004433" cy="5410199"/>
          </a:xfrm>
          <a:prstGeom prst="rect">
            <a:avLst/>
          </a:prstGeom>
        </p:spPr>
      </p:pic>
    </p:spTree>
    <p:extLst>
      <p:ext uri="{BB962C8B-B14F-4D97-AF65-F5344CB8AC3E}">
        <p14:creationId xmlns:p14="http://schemas.microsoft.com/office/powerpoint/2010/main" val="1838975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1E2690-B96B-4B33-B8B4-5FA819CBE3C0}"/>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The Resting Membrane Potential</a:t>
            </a: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A7F80F-DF37-416F-B425-C8B24C821D54}"/>
              </a:ext>
            </a:extLst>
          </p:cNvPr>
          <p:cNvSpPr>
            <a:spLocks noGrp="1"/>
          </p:cNvSpPr>
          <p:nvPr>
            <p:ph idx="1"/>
          </p:nvPr>
        </p:nvSpPr>
        <p:spPr>
          <a:xfrm>
            <a:off x="321733" y="2834809"/>
            <a:ext cx="4092951" cy="3042099"/>
          </a:xfrm>
        </p:spPr>
        <p:txBody>
          <a:bodyPr anchor="t">
            <a:normAutofit/>
          </a:bodyPr>
          <a:lstStyle/>
          <a:p>
            <a:pPr marL="0" indent="0">
              <a:buNone/>
            </a:pPr>
            <a:r>
              <a:rPr lang="en-US" sz="1900">
                <a:solidFill>
                  <a:schemeClr val="bg1"/>
                </a:solidFill>
              </a:rPr>
              <a:t>Although the total body is electrically neutral, diffusion and active transport of ions across the cell membrane create an </a:t>
            </a:r>
            <a:r>
              <a:rPr lang="en-US" sz="1900" b="1">
                <a:solidFill>
                  <a:schemeClr val="bg1"/>
                </a:solidFill>
              </a:rPr>
              <a:t>electrical-gradient</a:t>
            </a:r>
            <a:r>
              <a:rPr lang="en-US" sz="1900">
                <a:solidFill>
                  <a:schemeClr val="bg1"/>
                </a:solidFill>
              </a:rPr>
              <a:t>, with the inside of cells negative relative to the extracellular fluid. </a:t>
            </a:r>
          </a:p>
          <a:p>
            <a:pPr marL="0" indent="0">
              <a:buNone/>
            </a:pPr>
            <a:r>
              <a:rPr lang="en-US" sz="1900">
                <a:solidFill>
                  <a:schemeClr val="bg1"/>
                </a:solidFill>
              </a:rPr>
              <a:t>The electrical gradient between the extracellular fluid and the intracellular fluid is known as the </a:t>
            </a:r>
            <a:r>
              <a:rPr lang="en-US" sz="1900" b="1">
                <a:solidFill>
                  <a:schemeClr val="bg1"/>
                </a:solidFill>
              </a:rPr>
              <a:t>resting membrane potential difference</a:t>
            </a:r>
            <a:r>
              <a:rPr lang="en-US" sz="1900">
                <a:solidFill>
                  <a:schemeClr val="bg1"/>
                </a:solidFill>
              </a:rPr>
              <a:t>. </a:t>
            </a:r>
          </a:p>
        </p:txBody>
      </p:sp>
      <p:pic>
        <p:nvPicPr>
          <p:cNvPr id="25602" name="Picture 2" descr="Image result for The Resting Membrane Potential">
            <a:extLst>
              <a:ext uri="{FF2B5EF4-FFF2-40B4-BE49-F238E27FC236}">
                <a16:creationId xmlns:a16="http://schemas.microsoft.com/office/drawing/2014/main" id="{B826B859-DAE1-412C-B3E1-3ED460F4B7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1510506"/>
            <a:ext cx="6542117" cy="367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0598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Top Corners Rounded 72">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1E2690-B96B-4B33-B8B4-5FA819CBE3C0}"/>
              </a:ext>
            </a:extLst>
          </p:cNvPr>
          <p:cNvSpPr>
            <a:spLocks noGrp="1"/>
          </p:cNvSpPr>
          <p:nvPr>
            <p:ph type="title"/>
          </p:nvPr>
        </p:nvSpPr>
        <p:spPr>
          <a:xfrm>
            <a:off x="321733" y="981091"/>
            <a:ext cx="4092951" cy="1624457"/>
          </a:xfrm>
        </p:spPr>
        <p:txBody>
          <a:bodyPr>
            <a:normAutofit/>
          </a:bodyPr>
          <a:lstStyle/>
          <a:p>
            <a:r>
              <a:rPr lang="en-US" sz="3600" b="1">
                <a:solidFill>
                  <a:schemeClr val="bg1"/>
                </a:solidFill>
              </a:rPr>
              <a:t>electrochemical gradients</a:t>
            </a:r>
            <a:endParaRPr lang="en-US" sz="3600">
              <a:solidFill>
                <a:schemeClr val="bg1"/>
              </a:solidFill>
            </a:endParaRPr>
          </a:p>
        </p:txBody>
      </p:sp>
      <p:cxnSp>
        <p:nvCxnSpPr>
          <p:cNvPr id="75" name="Straight Connector 74">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A7F80F-DF37-416F-B425-C8B24C821D54}"/>
              </a:ext>
            </a:extLst>
          </p:cNvPr>
          <p:cNvSpPr>
            <a:spLocks noGrp="1"/>
          </p:cNvSpPr>
          <p:nvPr>
            <p:ph idx="1"/>
          </p:nvPr>
        </p:nvSpPr>
        <p:spPr>
          <a:xfrm>
            <a:off x="321733" y="2834809"/>
            <a:ext cx="4092951" cy="3042099"/>
          </a:xfrm>
        </p:spPr>
        <p:txBody>
          <a:bodyPr anchor="t">
            <a:normAutofit/>
          </a:bodyPr>
          <a:lstStyle/>
          <a:p>
            <a:r>
              <a:rPr lang="en-US" sz="1700">
                <a:solidFill>
                  <a:schemeClr val="bg1"/>
                </a:solidFill>
              </a:rPr>
              <a:t>The movement of an ion across the cell membrane is influenced by the </a:t>
            </a:r>
            <a:r>
              <a:rPr lang="en-US" sz="1700" b="1">
                <a:solidFill>
                  <a:schemeClr val="bg1"/>
                </a:solidFill>
              </a:rPr>
              <a:t>electrochemical gradient </a:t>
            </a:r>
            <a:r>
              <a:rPr lang="en-US" sz="1700">
                <a:solidFill>
                  <a:schemeClr val="bg1"/>
                </a:solidFill>
              </a:rPr>
              <a:t>for that ion.</a:t>
            </a:r>
          </a:p>
          <a:p>
            <a:r>
              <a:rPr lang="en-US" sz="1700">
                <a:solidFill>
                  <a:schemeClr val="bg1"/>
                </a:solidFill>
              </a:rPr>
              <a:t>The membrane potential that exactly opposes the concentration gradient of an ion is known as the </a:t>
            </a:r>
            <a:r>
              <a:rPr lang="en-US" sz="1700" b="1">
                <a:solidFill>
                  <a:schemeClr val="bg1"/>
                </a:solidFill>
              </a:rPr>
              <a:t>equilibrium potential </a:t>
            </a:r>
            <a:r>
              <a:rPr lang="en-US" sz="1700">
                <a:solidFill>
                  <a:schemeClr val="bg1"/>
                </a:solidFill>
              </a:rPr>
              <a:t>(E</a:t>
            </a:r>
            <a:r>
              <a:rPr lang="en-US" sz="1700" baseline="-25000">
                <a:solidFill>
                  <a:schemeClr val="bg1"/>
                </a:solidFill>
              </a:rPr>
              <a:t>ion</a:t>
            </a:r>
            <a:r>
              <a:rPr lang="en-US" sz="1700">
                <a:solidFill>
                  <a:schemeClr val="bg1"/>
                </a:solidFill>
              </a:rPr>
              <a:t>).</a:t>
            </a:r>
          </a:p>
          <a:p>
            <a:r>
              <a:rPr lang="en-US" sz="1700">
                <a:solidFill>
                  <a:schemeClr val="bg1"/>
                </a:solidFill>
              </a:rPr>
              <a:t>The equilibrium potential for any ion can be calculated using the Nernst equation. </a:t>
            </a:r>
          </a:p>
        </p:txBody>
      </p:sp>
      <p:pic>
        <p:nvPicPr>
          <p:cNvPr id="19458" name="Picture 2" descr="Image result for nernst equation">
            <a:extLst>
              <a:ext uri="{FF2B5EF4-FFF2-40B4-BE49-F238E27FC236}">
                <a16:creationId xmlns:a16="http://schemas.microsoft.com/office/drawing/2014/main" id="{C28E7F38-41F2-4CF7-89C2-750634DC53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3767" y="897182"/>
            <a:ext cx="6542117" cy="490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969261"/>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0992ED3-FA99-4FAD-A3CA-2B9B3BB8B4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643467"/>
            <a:ext cx="3424430" cy="55731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E47598-8952-4E67-A506-D727F16D9631}"/>
              </a:ext>
            </a:extLst>
          </p:cNvPr>
          <p:cNvSpPr>
            <a:spLocks noGrp="1"/>
          </p:cNvSpPr>
          <p:nvPr>
            <p:ph type="title"/>
          </p:nvPr>
        </p:nvSpPr>
        <p:spPr>
          <a:xfrm>
            <a:off x="8384458" y="996950"/>
            <a:ext cx="2969342" cy="5028490"/>
          </a:xfrm>
          <a:prstGeom prst="ellipse">
            <a:avLst/>
          </a:prstGeom>
        </p:spPr>
        <p:txBody>
          <a:bodyPr anchor="ctr">
            <a:normAutofit/>
          </a:bodyPr>
          <a:lstStyle/>
          <a:p>
            <a:r>
              <a:rPr lang="en-US" sz="3400">
                <a:solidFill>
                  <a:srgbClr val="FFFFFF"/>
                </a:solidFill>
              </a:rPr>
              <a:t>The Nernst Equation </a:t>
            </a:r>
            <a:r>
              <a:rPr lang="en-US" sz="3400" b="1" u="sng">
                <a:solidFill>
                  <a:srgbClr val="FFFFFF"/>
                </a:solidFill>
              </a:rPr>
              <a:t>SIMPLIFIED</a:t>
            </a:r>
          </a:p>
        </p:txBody>
      </p:sp>
      <p:pic>
        <p:nvPicPr>
          <p:cNvPr id="4" name="Picture 3">
            <a:extLst>
              <a:ext uri="{FF2B5EF4-FFF2-40B4-BE49-F238E27FC236}">
                <a16:creationId xmlns:a16="http://schemas.microsoft.com/office/drawing/2014/main" id="{69D9E48E-FAF0-4A70-BC59-7BE770B3B119}"/>
              </a:ext>
            </a:extLst>
          </p:cNvPr>
          <p:cNvPicPr>
            <a:picLocks noChangeAspect="1"/>
          </p:cNvPicPr>
          <p:nvPr/>
        </p:nvPicPr>
        <p:blipFill>
          <a:blip r:embed="rId2"/>
          <a:stretch>
            <a:fillRect/>
          </a:stretch>
        </p:blipFill>
        <p:spPr>
          <a:xfrm>
            <a:off x="814339" y="826686"/>
            <a:ext cx="6720316" cy="2741888"/>
          </a:xfrm>
          <a:prstGeom prst="rect">
            <a:avLst/>
          </a:prstGeom>
        </p:spPr>
      </p:pic>
      <p:sp>
        <p:nvSpPr>
          <p:cNvPr id="3" name="Content Placeholder 2">
            <a:extLst>
              <a:ext uri="{FF2B5EF4-FFF2-40B4-BE49-F238E27FC236}">
                <a16:creationId xmlns:a16="http://schemas.microsoft.com/office/drawing/2014/main" id="{8099A5D4-9FFB-4C1D-B787-0A227EB77A22}"/>
              </a:ext>
            </a:extLst>
          </p:cNvPr>
          <p:cNvSpPr>
            <a:spLocks noGrp="1"/>
          </p:cNvSpPr>
          <p:nvPr>
            <p:ph idx="1"/>
          </p:nvPr>
        </p:nvSpPr>
        <p:spPr>
          <a:xfrm>
            <a:off x="814339" y="3905965"/>
            <a:ext cx="6730320" cy="2308567"/>
          </a:xfrm>
        </p:spPr>
        <p:txBody>
          <a:bodyPr>
            <a:normAutofit/>
          </a:bodyPr>
          <a:lstStyle/>
          <a:p>
            <a:r>
              <a:rPr lang="en-US" sz="2400"/>
              <a:t>where 61 is 2.303 RT/F at 37 °C*</a:t>
            </a:r>
          </a:p>
          <a:p>
            <a:r>
              <a:rPr lang="en-US" sz="2400" i="1"/>
              <a:t>z </a:t>
            </a:r>
            <a:r>
              <a:rPr lang="en-US" sz="2400"/>
              <a:t>is the electrical charge on the ion (+1 for K+),</a:t>
            </a:r>
          </a:p>
          <a:p>
            <a:r>
              <a:rPr lang="en-US" sz="2400"/>
              <a:t>(ion)out and (ion)in are the ion concentrations outside and</a:t>
            </a:r>
          </a:p>
          <a:p>
            <a:r>
              <a:rPr lang="en-US" sz="2400"/>
              <a:t>inside the cell, and Eion is measured in mV.</a:t>
            </a:r>
          </a:p>
        </p:txBody>
      </p:sp>
    </p:spTree>
    <p:extLst>
      <p:ext uri="{BB962C8B-B14F-4D97-AF65-F5344CB8AC3E}">
        <p14:creationId xmlns:p14="http://schemas.microsoft.com/office/powerpoint/2010/main" val="1769293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42885A-D335-486D-8FBE-C2AA8D09ADA6}"/>
              </a:ext>
            </a:extLst>
          </p:cNvPr>
          <p:cNvSpPr>
            <a:spLocks noGrp="1"/>
          </p:cNvSpPr>
          <p:nvPr>
            <p:ph type="title"/>
          </p:nvPr>
        </p:nvSpPr>
        <p:spPr>
          <a:xfrm>
            <a:off x="863029" y="1012004"/>
            <a:ext cx="3416158" cy="4795408"/>
          </a:xfrm>
        </p:spPr>
        <p:txBody>
          <a:bodyPr>
            <a:normAutofit/>
          </a:bodyPr>
          <a:lstStyle/>
          <a:p>
            <a:r>
              <a:rPr lang="en-US">
                <a:solidFill>
                  <a:srgbClr val="FFFFFF"/>
                </a:solidFill>
              </a:rPr>
              <a:t>The Resting Membrane Potential</a:t>
            </a:r>
          </a:p>
        </p:txBody>
      </p:sp>
      <p:graphicFrame>
        <p:nvGraphicFramePr>
          <p:cNvPr id="5" name="Content Placeholder 2">
            <a:extLst>
              <a:ext uri="{FF2B5EF4-FFF2-40B4-BE49-F238E27FC236}">
                <a16:creationId xmlns:a16="http://schemas.microsoft.com/office/drawing/2014/main" id="{0F6B8EC9-E740-4303-8F4A-B55C2A81F149}"/>
              </a:ext>
            </a:extLst>
          </p:cNvPr>
          <p:cNvGraphicFramePr>
            <a:graphicFrameLocks noGrp="1"/>
          </p:cNvGraphicFramePr>
          <p:nvPr>
            <p:ph idx="1"/>
            <p:extLst>
              <p:ext uri="{D42A27DB-BD31-4B8C-83A1-F6EECF244321}">
                <p14:modId xmlns:p14="http://schemas.microsoft.com/office/powerpoint/2010/main" val="162395905"/>
              </p:ext>
            </p:extLst>
          </p:nvPr>
        </p:nvGraphicFramePr>
        <p:xfrm>
          <a:off x="5925820" y="39109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26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8D63-550C-473B-B183-1AE6A8AD2E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74D477-467B-43B6-A9CB-CECDD503CB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A987DE-506C-45AE-93F1-BB90F8012EEE}"/>
              </a:ext>
            </a:extLst>
          </p:cNvPr>
          <p:cNvPicPr>
            <a:picLocks noChangeAspect="1"/>
          </p:cNvPicPr>
          <p:nvPr/>
        </p:nvPicPr>
        <p:blipFill>
          <a:blip r:embed="rId2"/>
          <a:stretch>
            <a:fillRect/>
          </a:stretch>
        </p:blipFill>
        <p:spPr>
          <a:xfrm>
            <a:off x="1670003" y="0"/>
            <a:ext cx="8851993" cy="6858000"/>
          </a:xfrm>
          <a:prstGeom prst="rect">
            <a:avLst/>
          </a:prstGeom>
        </p:spPr>
      </p:pic>
    </p:spTree>
    <p:extLst>
      <p:ext uri="{BB962C8B-B14F-4D97-AF65-F5344CB8AC3E}">
        <p14:creationId xmlns:p14="http://schemas.microsoft.com/office/powerpoint/2010/main" val="395064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6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5E3643-60EC-4794-BA03-873034A0FE0D}"/>
              </a:ext>
            </a:extLst>
          </p:cNvPr>
          <p:cNvPicPr>
            <a:picLocks noChangeAspect="1"/>
          </p:cNvPicPr>
          <p:nvPr/>
        </p:nvPicPr>
        <p:blipFill>
          <a:blip r:embed="rId2"/>
          <a:stretch>
            <a:fillRect/>
          </a:stretch>
        </p:blipFill>
        <p:spPr>
          <a:xfrm>
            <a:off x="3026542" y="643467"/>
            <a:ext cx="6138915" cy="5571066"/>
          </a:xfrm>
          <a:prstGeom prst="rect">
            <a:avLst/>
          </a:prstGeom>
        </p:spPr>
      </p:pic>
    </p:spTree>
    <p:extLst>
      <p:ext uri="{BB962C8B-B14F-4D97-AF65-F5344CB8AC3E}">
        <p14:creationId xmlns:p14="http://schemas.microsoft.com/office/powerpoint/2010/main" val="596028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4" name="Rectangle 17">
            <a:extLst>
              <a:ext uri="{FF2B5EF4-FFF2-40B4-BE49-F238E27FC236}">
                <a16:creationId xmlns:a16="http://schemas.microsoft.com/office/drawing/2014/main"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Content Placeholder 3">
            <a:extLst>
              <a:ext uri="{FF2B5EF4-FFF2-40B4-BE49-F238E27FC236}">
                <a16:creationId xmlns:a16="http://schemas.microsoft.com/office/drawing/2014/main" id="{5F64240F-0DCE-4FF2-971F-B7AA8AE47C9A}"/>
              </a:ext>
            </a:extLst>
          </p:cNvPr>
          <p:cNvPicPr>
            <a:picLocks noGrp="1" noChangeAspect="1"/>
          </p:cNvPicPr>
          <p:nvPr>
            <p:ph idx="1"/>
          </p:nvPr>
        </p:nvPicPr>
        <p:blipFill rotWithShape="1">
          <a:blip r:embed="rId2"/>
          <a:srcRect l="190" t="-273" r="-1725" b="2"/>
          <a:stretch/>
        </p:blipFill>
        <p:spPr>
          <a:xfrm rot="43080000">
            <a:off x="803620" y="987408"/>
            <a:ext cx="10750036" cy="4777355"/>
          </a:xfrm>
          <a:prstGeom prst="rect">
            <a:avLst/>
          </a:prstGeom>
        </p:spPr>
      </p:pic>
    </p:spTree>
    <p:extLst>
      <p:ext uri="{BB962C8B-B14F-4D97-AF65-F5344CB8AC3E}">
        <p14:creationId xmlns:p14="http://schemas.microsoft.com/office/powerpoint/2010/main" val="11581373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CA58-09E4-444D-8B1A-7623E2E4387A}"/>
              </a:ext>
            </a:extLst>
          </p:cNvPr>
          <p:cNvSpPr>
            <a:spLocks noGrp="1"/>
          </p:cNvSpPr>
          <p:nvPr>
            <p:ph type="title"/>
          </p:nvPr>
        </p:nvSpPr>
        <p:spPr>
          <a:xfrm>
            <a:off x="371094" y="1161288"/>
            <a:ext cx="3438144" cy="1124712"/>
          </a:xfrm>
        </p:spPr>
        <p:txBody>
          <a:bodyPr anchor="b">
            <a:normAutofit/>
          </a:bodyPr>
          <a:lstStyle/>
          <a:p>
            <a:r>
              <a:rPr lang="en-US" sz="2800" b="1"/>
              <a:t>What is an Osmole?</a:t>
            </a:r>
          </a:p>
        </p:txBody>
      </p:sp>
      <p:sp>
        <p:nvSpPr>
          <p:cNvPr id="3" name="Content Placeholder 2">
            <a:extLst>
              <a:ext uri="{FF2B5EF4-FFF2-40B4-BE49-F238E27FC236}">
                <a16:creationId xmlns:a16="http://schemas.microsoft.com/office/drawing/2014/main" id="{BC713AA6-CE8B-418A-94FE-3162ACCAB2AC}"/>
              </a:ext>
            </a:extLst>
          </p:cNvPr>
          <p:cNvSpPr>
            <a:spLocks noGrp="1"/>
          </p:cNvSpPr>
          <p:nvPr>
            <p:ph idx="1"/>
          </p:nvPr>
        </p:nvSpPr>
        <p:spPr>
          <a:xfrm>
            <a:off x="371094" y="2718054"/>
            <a:ext cx="3438906" cy="3207258"/>
          </a:xfrm>
        </p:spPr>
        <p:txBody>
          <a:bodyPr anchor="t">
            <a:normAutofit/>
          </a:bodyPr>
          <a:lstStyle/>
          <a:p>
            <a:r>
              <a:rPr lang="en-US" sz="1700"/>
              <a:t>Osmotic pressure is what drives osmosis. It’s the force that pulls water from areas of low solute concentration to high solute concentration.</a:t>
            </a:r>
          </a:p>
          <a:p>
            <a:r>
              <a:rPr lang="en-US" sz="1700"/>
              <a:t>Also remember that a mol is an amount that is specific to each substance. It’s a measurement of the number of atoms in a molecule. </a:t>
            </a:r>
          </a:p>
        </p:txBody>
      </p:sp>
      <p:pic>
        <p:nvPicPr>
          <p:cNvPr id="6" name="Picture 5" descr="Remember me? ( Image )">
            <a:extLst>
              <a:ext uri="{FF2B5EF4-FFF2-40B4-BE49-F238E27FC236}">
                <a16:creationId xmlns:a16="http://schemas.microsoft.com/office/drawing/2014/main" id="{F09191FC-9333-43EE-AFA2-1BDBE1CFAA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 r="1773" b="-2"/>
          <a:stretch/>
        </p:blipFill>
        <p:spPr bwMode="auto">
          <a:xfrm>
            <a:off x="4898967" y="1469586"/>
            <a:ext cx="6921940" cy="402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82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8361-7F43-48BB-AD65-CD7428DC6FAC}"/>
              </a:ext>
            </a:extLst>
          </p:cNvPr>
          <p:cNvSpPr>
            <a:spLocks noGrp="1"/>
          </p:cNvSpPr>
          <p:nvPr>
            <p:ph type="title"/>
          </p:nvPr>
        </p:nvSpPr>
        <p:spPr>
          <a:xfrm>
            <a:off x="648929" y="629266"/>
            <a:ext cx="5127031" cy="1676603"/>
          </a:xfrm>
        </p:spPr>
        <p:txBody>
          <a:bodyPr>
            <a:normAutofit/>
          </a:bodyPr>
          <a:lstStyle/>
          <a:p>
            <a:r>
              <a:rPr lang="en-US" dirty="0"/>
              <a:t>The Resting Membrane Potential</a:t>
            </a:r>
          </a:p>
        </p:txBody>
      </p:sp>
      <p:sp>
        <p:nvSpPr>
          <p:cNvPr id="3" name="Content Placeholder 2">
            <a:extLst>
              <a:ext uri="{FF2B5EF4-FFF2-40B4-BE49-F238E27FC236}">
                <a16:creationId xmlns:a16="http://schemas.microsoft.com/office/drawing/2014/main" id="{08301744-5063-4E57-9637-69144830348C}"/>
              </a:ext>
            </a:extLst>
          </p:cNvPr>
          <p:cNvSpPr>
            <a:spLocks noGrp="1"/>
          </p:cNvSpPr>
          <p:nvPr>
            <p:ph idx="1"/>
          </p:nvPr>
        </p:nvSpPr>
        <p:spPr>
          <a:xfrm>
            <a:off x="648930" y="2438400"/>
            <a:ext cx="5127029" cy="3785419"/>
          </a:xfrm>
        </p:spPr>
        <p:txBody>
          <a:bodyPr>
            <a:normAutofit lnSpcReduction="10000"/>
          </a:bodyPr>
          <a:lstStyle/>
          <a:p>
            <a:r>
              <a:rPr lang="en-US" sz="2400" dirty="0"/>
              <a:t>In excitable cells such as neurons and muscle fibers, the resting membrane potential is generated and maintained by the sodium-potassium pump.</a:t>
            </a:r>
          </a:p>
          <a:p>
            <a:r>
              <a:rPr lang="en-US" sz="2400" dirty="0"/>
              <a:t>The sodium-potassium pump (or sodium-potassium ATPase) uses ATP to pump 3 Na+ ion OUT of the cell while 2 K+ ions are pumped INTO the cell.</a:t>
            </a:r>
          </a:p>
          <a:p>
            <a:r>
              <a:rPr lang="en-US" sz="2400" dirty="0"/>
              <a:t>This separation of charges creates the resting membrane potential.</a:t>
            </a:r>
          </a:p>
        </p:txBody>
      </p:sp>
      <p:pic>
        <p:nvPicPr>
          <p:cNvPr id="4" name="Picture 3">
            <a:extLst>
              <a:ext uri="{FF2B5EF4-FFF2-40B4-BE49-F238E27FC236}">
                <a16:creationId xmlns:a16="http://schemas.microsoft.com/office/drawing/2014/main" id="{D2388204-58E8-40E3-8A6E-4AEB90896D6D}"/>
              </a:ext>
            </a:extLst>
          </p:cNvPr>
          <p:cNvPicPr>
            <a:picLocks noChangeAspect="1"/>
          </p:cNvPicPr>
          <p:nvPr/>
        </p:nvPicPr>
        <p:blipFill rotWithShape="1">
          <a:blip r:embed="rId2"/>
          <a:srcRect r="2" b="7067"/>
          <a:stretch/>
        </p:blipFill>
        <p:spPr>
          <a:xfrm>
            <a:off x="6090613" y="640082"/>
            <a:ext cx="5461724" cy="5577837"/>
          </a:xfrm>
          <a:prstGeom prst="rect">
            <a:avLst/>
          </a:prstGeom>
          <a:effectLst/>
        </p:spPr>
      </p:pic>
    </p:spTree>
    <p:extLst>
      <p:ext uri="{BB962C8B-B14F-4D97-AF65-F5344CB8AC3E}">
        <p14:creationId xmlns:p14="http://schemas.microsoft.com/office/powerpoint/2010/main" val="494626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95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097C7-4168-482B-BB51-C2CBB62CCDB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How the Sodium-Potassium Pump Works.</a:t>
            </a:r>
          </a:p>
        </p:txBody>
      </p:sp>
      <p:pic>
        <p:nvPicPr>
          <p:cNvPr id="4" name="Picture 3">
            <a:extLst>
              <a:ext uri="{FF2B5EF4-FFF2-40B4-BE49-F238E27FC236}">
                <a16:creationId xmlns:a16="http://schemas.microsoft.com/office/drawing/2014/main" id="{65DA8E72-3B81-4654-A340-D3CEAA92A4E9}"/>
              </a:ext>
            </a:extLst>
          </p:cNvPr>
          <p:cNvPicPr>
            <a:picLocks noChangeAspect="1"/>
          </p:cNvPicPr>
          <p:nvPr/>
        </p:nvPicPr>
        <p:blipFill rotWithShape="1">
          <a:blip r:embed="rId2"/>
          <a:srcRect t="2805" r="1" b="30"/>
          <a:stretch/>
        </p:blipFill>
        <p:spPr>
          <a:xfrm>
            <a:off x="3616756" y="188536"/>
            <a:ext cx="8110187" cy="6540686"/>
          </a:xfrm>
          <a:prstGeom prst="rect">
            <a:avLst/>
          </a:prstGeom>
        </p:spPr>
      </p:pic>
    </p:spTree>
    <p:extLst>
      <p:ext uri="{BB962C8B-B14F-4D97-AF65-F5344CB8AC3E}">
        <p14:creationId xmlns:p14="http://schemas.microsoft.com/office/powerpoint/2010/main" val="396564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CA58-09E4-444D-8B1A-7623E2E4387A}"/>
              </a:ext>
            </a:extLst>
          </p:cNvPr>
          <p:cNvSpPr>
            <a:spLocks noGrp="1"/>
          </p:cNvSpPr>
          <p:nvPr>
            <p:ph type="title"/>
          </p:nvPr>
        </p:nvSpPr>
        <p:spPr>
          <a:xfrm>
            <a:off x="841247" y="978619"/>
            <a:ext cx="3410712" cy="1106424"/>
          </a:xfrm>
        </p:spPr>
        <p:txBody>
          <a:bodyPr>
            <a:normAutofit/>
          </a:bodyPr>
          <a:lstStyle/>
          <a:p>
            <a:r>
              <a:rPr lang="en-US" sz="2800" b="1"/>
              <a:t>What is an Osmole?</a:t>
            </a:r>
          </a:p>
        </p:txBody>
      </p:sp>
      <p:sp>
        <p:nvSpPr>
          <p:cNvPr id="3" name="Content Placeholder 2">
            <a:extLst>
              <a:ext uri="{FF2B5EF4-FFF2-40B4-BE49-F238E27FC236}">
                <a16:creationId xmlns:a16="http://schemas.microsoft.com/office/drawing/2014/main" id="{BC713AA6-CE8B-418A-94FE-3162ACCAB2AC}"/>
              </a:ext>
            </a:extLst>
          </p:cNvPr>
          <p:cNvSpPr>
            <a:spLocks noGrp="1"/>
          </p:cNvSpPr>
          <p:nvPr>
            <p:ph idx="1"/>
          </p:nvPr>
        </p:nvSpPr>
        <p:spPr>
          <a:xfrm>
            <a:off x="841248" y="2252870"/>
            <a:ext cx="3412219" cy="3560251"/>
          </a:xfrm>
        </p:spPr>
        <p:txBody>
          <a:bodyPr>
            <a:normAutofit/>
          </a:bodyPr>
          <a:lstStyle/>
          <a:p>
            <a:r>
              <a:rPr lang="en-US" sz="1600" dirty="0"/>
              <a:t>1 mol of CaCl2 divided in 1 liter of water will have an osmolarity of 3 osmoles (because you have two Cl ions and one Ca ion that dissociate in the water).</a:t>
            </a:r>
          </a:p>
          <a:p>
            <a:r>
              <a:rPr lang="en-US" sz="1600" dirty="0"/>
              <a:t>1 mol of Ca + 2 mol of Cl = 3 osmoles in 1 liter of solution = 3 </a:t>
            </a:r>
            <a:r>
              <a:rPr lang="en-US" sz="1600" dirty="0" err="1"/>
              <a:t>Osm</a:t>
            </a:r>
            <a:r>
              <a:rPr lang="en-US" sz="1600" dirty="0"/>
              <a:t>/L</a:t>
            </a:r>
          </a:p>
          <a:p>
            <a:pPr marL="0" indent="0">
              <a:buNone/>
            </a:pPr>
            <a:r>
              <a:rPr lang="en-US" sz="1600" b="1" i="1" u="sng" dirty="0"/>
              <a:t>An easy way to figure this out is to look at the number of ions in a molecule. For most substances, that will give you the correct number of osmoles.</a:t>
            </a:r>
          </a:p>
          <a:p>
            <a:pPr marL="0" indent="0">
              <a:buNone/>
            </a:pPr>
            <a:r>
              <a:rPr lang="en-US" sz="1600" b="1" i="1" u="sng" dirty="0"/>
              <a:t> </a:t>
            </a:r>
          </a:p>
        </p:txBody>
      </p:sp>
      <p:pic>
        <p:nvPicPr>
          <p:cNvPr id="6" name="Picture 5" descr="Remember me? ( Image )">
            <a:extLst>
              <a:ext uri="{FF2B5EF4-FFF2-40B4-BE49-F238E27FC236}">
                <a16:creationId xmlns:a16="http://schemas.microsoft.com/office/drawing/2014/main" id="{F09191FC-9333-43EE-AFA2-1BDBE1CFAA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4" r="1773" b="-2"/>
          <a:stretch/>
        </p:blipFill>
        <p:spPr bwMode="auto">
          <a:xfrm>
            <a:off x="5120640" y="1441811"/>
            <a:ext cx="6656832" cy="387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0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94F-83ED-4D25-A740-B450D9430BBD}"/>
              </a:ext>
            </a:extLst>
          </p:cNvPr>
          <p:cNvSpPr>
            <a:spLocks noGrp="1"/>
          </p:cNvSpPr>
          <p:nvPr>
            <p:ph type="title"/>
          </p:nvPr>
        </p:nvSpPr>
        <p:spPr/>
        <p:txBody>
          <a:bodyPr>
            <a:normAutofit/>
          </a:bodyPr>
          <a:lstStyle/>
          <a:p>
            <a:r>
              <a:rPr lang="en-US" b="1" dirty="0"/>
              <a:t>Osmolarity Describes the Number</a:t>
            </a:r>
            <a:br>
              <a:rPr lang="en-US" b="1" dirty="0"/>
            </a:br>
            <a:r>
              <a:rPr lang="en-US" b="1" dirty="0"/>
              <a:t>of Particles in Solution</a:t>
            </a:r>
            <a:endParaRPr lang="en-US" dirty="0"/>
          </a:p>
        </p:txBody>
      </p:sp>
      <p:sp>
        <p:nvSpPr>
          <p:cNvPr id="3" name="Content Placeholder 2">
            <a:extLst>
              <a:ext uri="{FF2B5EF4-FFF2-40B4-BE49-F238E27FC236}">
                <a16:creationId xmlns:a16="http://schemas.microsoft.com/office/drawing/2014/main" id="{4FE2AE6A-4109-43B7-8C8A-FD56385FB6B2}"/>
              </a:ext>
            </a:extLst>
          </p:cNvPr>
          <p:cNvSpPr>
            <a:spLocks noGrp="1"/>
          </p:cNvSpPr>
          <p:nvPr>
            <p:ph idx="1"/>
          </p:nvPr>
        </p:nvSpPr>
        <p:spPr/>
        <p:txBody>
          <a:bodyPr>
            <a:normAutofit/>
          </a:bodyPr>
          <a:lstStyle/>
          <a:p>
            <a:r>
              <a:rPr lang="en-US" dirty="0"/>
              <a:t>The important factor for osmosis is the number of osmotically active </a:t>
            </a:r>
            <a:r>
              <a:rPr lang="en-US" i="1" dirty="0"/>
              <a:t>particles </a:t>
            </a:r>
            <a:r>
              <a:rPr lang="en-US" dirty="0"/>
              <a:t>in a given volume of solution, not the number of molecules. </a:t>
            </a:r>
          </a:p>
          <a:p>
            <a:r>
              <a:rPr lang="en-US" dirty="0"/>
              <a:t>Because some molecules dissociate into ions when they dissolve in a solution, the number of particles in solution is not always the same as the number of molecules.</a:t>
            </a:r>
          </a:p>
          <a:p>
            <a:pPr lvl="1"/>
            <a:r>
              <a:rPr lang="en-US" dirty="0"/>
              <a:t>For example, one glucose molecule dissolved in water yields one particle, but one NaCl dissolved in water theoretically yields two ions (particles): Na+ and Cl-. </a:t>
            </a:r>
          </a:p>
          <a:p>
            <a:pPr lvl="1"/>
            <a:r>
              <a:rPr lang="en-US" dirty="0"/>
              <a:t>Water moves by osmosis in response to the total concentration of all </a:t>
            </a:r>
            <a:r>
              <a:rPr lang="en-US" i="1" dirty="0"/>
              <a:t>particles </a:t>
            </a:r>
            <a:r>
              <a:rPr lang="en-US" dirty="0"/>
              <a:t>in the solution. The particles may be ions, uncharged molecules, or a mixture of both.</a:t>
            </a:r>
          </a:p>
        </p:txBody>
      </p:sp>
    </p:spTree>
    <p:extLst>
      <p:ext uri="{BB962C8B-B14F-4D97-AF65-F5344CB8AC3E}">
        <p14:creationId xmlns:p14="http://schemas.microsoft.com/office/powerpoint/2010/main" val="31647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795F5B-D017-48E2-A4D7-62BDF14B193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u="sng" dirty="0"/>
              <a:t>Tonicity</a:t>
            </a:r>
          </a:p>
        </p:txBody>
      </p:sp>
      <p:sp>
        <p:nvSpPr>
          <p:cNvPr id="3" name="Content Placeholder 2">
            <a:extLst>
              <a:ext uri="{FF2B5EF4-FFF2-40B4-BE49-F238E27FC236}">
                <a16:creationId xmlns:a16="http://schemas.microsoft.com/office/drawing/2014/main" id="{1D89B43C-1E41-4EBF-801B-D1A6CBA0C2A9}"/>
              </a:ext>
            </a:extLst>
          </p:cNvPr>
          <p:cNvSpPr>
            <a:spLocks noGrp="1"/>
          </p:cNvSpPr>
          <p:nvPr>
            <p:ph idx="1"/>
          </p:nvPr>
        </p:nvSpPr>
        <p:spPr>
          <a:xfrm>
            <a:off x="643468" y="2638043"/>
            <a:ext cx="3363974" cy="3415623"/>
          </a:xfrm>
        </p:spPr>
        <p:txBody>
          <a:bodyPr>
            <a:normAutofit/>
          </a:bodyPr>
          <a:lstStyle/>
          <a:p>
            <a:pPr marL="0" indent="0">
              <a:buNone/>
            </a:pPr>
            <a:r>
              <a:rPr lang="en-US" sz="2000" b="1"/>
              <a:t>Tonicity </a:t>
            </a:r>
            <a:r>
              <a:rPr lang="en-US" sz="2000"/>
              <a:t>of a solution describes the cell volume change that occurs at equilibrium if the cell is placed in that solution. </a:t>
            </a:r>
          </a:p>
          <a:p>
            <a:pPr marL="0" indent="0">
              <a:buNone/>
            </a:pPr>
            <a:r>
              <a:rPr lang="en-US" sz="2000"/>
              <a:t>Cells swell in </a:t>
            </a:r>
            <a:r>
              <a:rPr lang="en-US" sz="2000" b="1"/>
              <a:t>hypotonic solutions </a:t>
            </a:r>
            <a:r>
              <a:rPr lang="en-US" sz="2000"/>
              <a:t>and shrink in </a:t>
            </a:r>
            <a:r>
              <a:rPr lang="en-US" sz="2000" b="1"/>
              <a:t>hypertonic solutions</a:t>
            </a:r>
            <a:r>
              <a:rPr lang="en-US" sz="2000"/>
              <a:t>.</a:t>
            </a:r>
          </a:p>
          <a:p>
            <a:r>
              <a:rPr lang="en-US" sz="2000"/>
              <a:t>If the cell does not change size at equilibrium, the solution is i</a:t>
            </a:r>
            <a:r>
              <a:rPr lang="en-US" sz="2000" b="1"/>
              <a:t>sotonic</a:t>
            </a:r>
            <a:r>
              <a:rPr lang="en-US" sz="2000"/>
              <a:t>.</a:t>
            </a:r>
          </a:p>
          <a:p>
            <a:endParaRPr lang="en-US" sz="2000"/>
          </a:p>
        </p:txBody>
      </p:sp>
      <p:pic>
        <p:nvPicPr>
          <p:cNvPr id="7170" name="Picture 2" descr="Image result for osmolarity">
            <a:extLst>
              <a:ext uri="{FF2B5EF4-FFF2-40B4-BE49-F238E27FC236}">
                <a16:creationId xmlns:a16="http://schemas.microsoft.com/office/drawing/2014/main" id="{D4C174DF-EA10-49F4-9FF3-1BBEC36A71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5718048" y="643467"/>
            <a:ext cx="5410199"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1920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0CF96-604A-4580-8C6B-2947672CDC39}"/>
              </a:ext>
            </a:extLst>
          </p:cNvPr>
          <p:cNvSpPr>
            <a:spLocks noGrp="1"/>
          </p:cNvSpPr>
          <p:nvPr>
            <p:ph type="ctrTitle"/>
          </p:nvPr>
        </p:nvSpPr>
        <p:spPr>
          <a:xfrm>
            <a:off x="838200" y="624568"/>
            <a:ext cx="3766457" cy="5412920"/>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The Body Is in Osmotic Equilibrium</a:t>
            </a:r>
            <a:endParaRPr lang="en-US" sz="44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6C8C0FB9-E2C0-4129-AE32-C996495F99F3}"/>
              </a:ext>
            </a:extLst>
          </p:cNvPr>
          <p:cNvSpPr>
            <a:spLocks noGrp="1"/>
          </p:cNvSpPr>
          <p:nvPr>
            <p:ph type="subTitle" idx="1"/>
          </p:nvPr>
        </p:nvSpPr>
        <p:spPr>
          <a:xfrm>
            <a:off x="5600700" y="624568"/>
            <a:ext cx="5753098" cy="5412920"/>
          </a:xfrm>
        </p:spPr>
        <p:txBody>
          <a:bodyPr vert="horz" lIns="91440" tIns="45720" rIns="91440" bIns="45720" rtlCol="0" anchor="ctr">
            <a:normAutofit/>
          </a:bodyPr>
          <a:lstStyle/>
          <a:p>
            <a:pPr indent="-228600" algn="l">
              <a:buFont typeface="Arial" panose="020B0604020202020204" pitchFamily="34" charset="0"/>
              <a:buChar char="•"/>
            </a:pPr>
            <a:r>
              <a:rPr lang="en-US"/>
              <a:t>Water is able to move freely between cells and the extracellular fluid and distributes itself until water concentrations are equal throughout the body—in other words, until the body is in a state of osmotic equilibrium. </a:t>
            </a:r>
          </a:p>
          <a:p>
            <a:pPr indent="-228600" algn="l">
              <a:buFont typeface="Arial" panose="020B0604020202020204" pitchFamily="34" charset="0"/>
              <a:buChar char="•"/>
            </a:pPr>
            <a:r>
              <a:rPr lang="en-US"/>
              <a:t>The movement of water across a membrane in response to a solute concentration gradient is called </a:t>
            </a:r>
            <a:r>
              <a:rPr lang="en-US" b="1"/>
              <a:t>osmosis</a:t>
            </a:r>
            <a:r>
              <a:rPr lang="en-US"/>
              <a:t>.</a:t>
            </a:r>
          </a:p>
          <a:p>
            <a:pPr indent="-228600" algn="l">
              <a:buFont typeface="Arial" panose="020B0604020202020204" pitchFamily="34" charset="0"/>
              <a:buChar char="•"/>
            </a:pPr>
            <a:r>
              <a:rPr lang="en-US"/>
              <a:t>In osmosis, water moves to dilute the more concentrated solution.</a:t>
            </a:r>
          </a:p>
          <a:p>
            <a:pPr indent="-228600" algn="l">
              <a:buFont typeface="Arial" panose="020B0604020202020204" pitchFamily="34" charset="0"/>
              <a:buChar char="•"/>
            </a:pPr>
            <a:r>
              <a:rPr lang="en-US"/>
              <a:t>Once concentrations are equal, net movement of water stops.</a:t>
            </a:r>
          </a:p>
        </p:txBody>
      </p:sp>
    </p:spTree>
    <p:extLst>
      <p:ext uri="{BB962C8B-B14F-4D97-AF65-F5344CB8AC3E}">
        <p14:creationId xmlns:p14="http://schemas.microsoft.com/office/powerpoint/2010/main" val="128680113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11</TotalTime>
  <Words>2308</Words>
  <Application>Microsoft Office PowerPoint</Application>
  <PresentationFormat>Widescreen</PresentationFormat>
  <Paragraphs>153</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europa</vt:lpstr>
      <vt:lpstr>Impact</vt:lpstr>
      <vt:lpstr>minion-pro</vt:lpstr>
      <vt:lpstr>Office Theme</vt:lpstr>
      <vt:lpstr>Chapter 5</vt:lpstr>
      <vt:lpstr>Components of a Solution</vt:lpstr>
      <vt:lpstr>5.1 Osmosis and Tonicity</vt:lpstr>
      <vt:lpstr>What is an Osmole?</vt:lpstr>
      <vt:lpstr>What is an Osmole?</vt:lpstr>
      <vt:lpstr>What is an Osmole?</vt:lpstr>
      <vt:lpstr>Osmolarity Describes the Number of Particles in Solution</vt:lpstr>
      <vt:lpstr>Tonicity</vt:lpstr>
      <vt:lpstr>The Body Is in Osmotic Equilibrium</vt:lpstr>
      <vt:lpstr>PowerPoint Presentation</vt:lpstr>
      <vt:lpstr>PowerPoint Presentation</vt:lpstr>
      <vt:lpstr>PowerPoint Presentation</vt:lpstr>
      <vt:lpstr>PowerPoint Presentation</vt:lpstr>
      <vt:lpstr>Where is water located in the body?</vt:lpstr>
      <vt:lpstr>Differences in Concentrations of Ions and Proteins in Body Fluids</vt:lpstr>
      <vt:lpstr>concentration gradient</vt:lpstr>
      <vt:lpstr>concentration gradient</vt:lpstr>
      <vt:lpstr>Equilibrium</vt:lpstr>
      <vt:lpstr>Factors affecting Diffusion - distance</vt:lpstr>
      <vt:lpstr>Factors affecting Diffusion - Distance</vt:lpstr>
      <vt:lpstr>Factors affecting Diffusion - temperature</vt:lpstr>
      <vt:lpstr>Factors affecting Diffusion - molecular weight and size</vt:lpstr>
      <vt:lpstr>PowerPoint Presentation</vt:lpstr>
      <vt:lpstr>rate of diffusion</vt:lpstr>
      <vt:lpstr>Membrane permeability</vt:lpstr>
      <vt:lpstr>Diffusion rate depends on Surface Area, Concentration Gradient and Membrane Permeability</vt:lpstr>
      <vt:lpstr>PowerPoint Presentation</vt:lpstr>
      <vt:lpstr>5.4 Protein-Mediated Transport</vt:lpstr>
      <vt:lpstr>Channel proteins</vt:lpstr>
      <vt:lpstr>5.4 Protein-Mediated Transport</vt:lpstr>
      <vt:lpstr>Active transport</vt:lpstr>
      <vt:lpstr>5.4 Protein-Mediated Transport</vt:lpstr>
      <vt:lpstr>specificity, competition, and saturation</vt:lpstr>
      <vt:lpstr>Phagocytosis</vt:lpstr>
      <vt:lpstr>Phagocytosis</vt:lpstr>
      <vt:lpstr>Endocytosis and Exocytosis</vt:lpstr>
      <vt:lpstr>Pinocytosis vs Phagocytosis</vt:lpstr>
      <vt:lpstr>receptor-mediated endocytosis</vt:lpstr>
      <vt:lpstr>Epithelial Transport</vt:lpstr>
      <vt:lpstr>Epithelial Transport</vt:lpstr>
      <vt:lpstr>Transcytosis Uses Vesicles to Cross an Epithelium</vt:lpstr>
      <vt:lpstr>Transcytosis Uses Vesicles to Cross an Epithelium</vt:lpstr>
      <vt:lpstr>The Resting Membrane Potential</vt:lpstr>
      <vt:lpstr>electrochemical gradients</vt:lpstr>
      <vt:lpstr>The Nernst Equation SIMPLIFIED</vt:lpstr>
      <vt:lpstr>The Resting Membrane Potential</vt:lpstr>
      <vt:lpstr>PowerPoint Presentation</vt:lpstr>
      <vt:lpstr>PowerPoint Presentation</vt:lpstr>
      <vt:lpstr>PowerPoint Presentation</vt:lpstr>
      <vt:lpstr>The Resting Membrane Potential</vt:lpstr>
      <vt:lpstr>How the Sodium-Potassium Pump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Cynthia Anderson</dc:creator>
  <cp:lastModifiedBy>adjunct</cp:lastModifiedBy>
  <cp:revision>3</cp:revision>
  <dcterms:created xsi:type="dcterms:W3CDTF">2020-02-09T22:32:36Z</dcterms:created>
  <dcterms:modified xsi:type="dcterms:W3CDTF">2020-02-10T21:42:29Z</dcterms:modified>
</cp:coreProperties>
</file>