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1" r:id="rId12"/>
    <p:sldId id="268" r:id="rId13"/>
    <p:sldId id="315" r:id="rId14"/>
    <p:sldId id="317" r:id="rId15"/>
    <p:sldId id="316" r:id="rId16"/>
    <p:sldId id="320" r:id="rId17"/>
    <p:sldId id="318" r:id="rId18"/>
    <p:sldId id="319" r:id="rId19"/>
    <p:sldId id="321" r:id="rId20"/>
    <p:sldId id="267" r:id="rId21"/>
    <p:sldId id="322" r:id="rId22"/>
    <p:sldId id="271" r:id="rId23"/>
    <p:sldId id="270" r:id="rId24"/>
    <p:sldId id="272" r:id="rId25"/>
    <p:sldId id="273" r:id="rId26"/>
    <p:sldId id="274" r:id="rId27"/>
    <p:sldId id="323" r:id="rId28"/>
    <p:sldId id="275" r:id="rId29"/>
    <p:sldId id="276" r:id="rId30"/>
    <p:sldId id="277" r:id="rId31"/>
    <p:sldId id="278" r:id="rId32"/>
    <p:sldId id="324" r:id="rId33"/>
    <p:sldId id="329" r:id="rId34"/>
    <p:sldId id="280" r:id="rId35"/>
    <p:sldId id="325" r:id="rId36"/>
    <p:sldId id="326" r:id="rId37"/>
    <p:sldId id="327" r:id="rId38"/>
    <p:sldId id="328" r:id="rId39"/>
    <p:sldId id="281" r:id="rId40"/>
    <p:sldId id="279" r:id="rId41"/>
    <p:sldId id="282" r:id="rId42"/>
    <p:sldId id="330" r:id="rId43"/>
    <p:sldId id="283" r:id="rId44"/>
    <p:sldId id="284" r:id="rId45"/>
    <p:sldId id="285" r:id="rId46"/>
    <p:sldId id="289" r:id="rId47"/>
    <p:sldId id="331" r:id="rId48"/>
    <p:sldId id="332" r:id="rId49"/>
    <p:sldId id="290" r:id="rId50"/>
    <p:sldId id="333" r:id="rId51"/>
    <p:sldId id="347" r:id="rId52"/>
    <p:sldId id="348" r:id="rId53"/>
    <p:sldId id="349" r:id="rId54"/>
    <p:sldId id="291" r:id="rId55"/>
    <p:sldId id="335" r:id="rId56"/>
    <p:sldId id="292" r:id="rId57"/>
    <p:sldId id="293" r:id="rId58"/>
    <p:sldId id="336" r:id="rId59"/>
    <p:sldId id="294" r:id="rId60"/>
    <p:sldId id="295" r:id="rId61"/>
    <p:sldId id="296" r:id="rId62"/>
    <p:sldId id="303" r:id="rId63"/>
    <p:sldId id="337" r:id="rId64"/>
    <p:sldId id="338" r:id="rId65"/>
    <p:sldId id="339" r:id="rId66"/>
    <p:sldId id="297" r:id="rId67"/>
    <p:sldId id="298" r:id="rId68"/>
    <p:sldId id="340" r:id="rId69"/>
    <p:sldId id="343" r:id="rId70"/>
    <p:sldId id="341" r:id="rId71"/>
    <p:sldId id="342" r:id="rId72"/>
    <p:sldId id="299" r:id="rId73"/>
    <p:sldId id="344" r:id="rId74"/>
    <p:sldId id="346" r:id="rId75"/>
    <p:sldId id="345" r:id="rId76"/>
    <p:sldId id="300" r:id="rId77"/>
    <p:sldId id="30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_rels/data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6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CF16E98-B5F3-45AC-9F48-158354815BB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2376B68-9AA8-4FDE-BCD1-F19306AD4ABE}">
      <dgm:prSet/>
      <dgm:spPr/>
      <dgm:t>
        <a:bodyPr/>
        <a:lstStyle/>
        <a:p>
          <a:r>
            <a:rPr lang="en-US"/>
            <a:t>1. Salivary glands</a:t>
          </a:r>
        </a:p>
      </dgm:t>
    </dgm:pt>
    <dgm:pt modelId="{4FEB18CF-CDEE-42A6-8A9E-417FF9299407}" type="parTrans" cxnId="{A3206CE5-CA7B-48B6-80DE-97274CBD852E}">
      <dgm:prSet/>
      <dgm:spPr/>
      <dgm:t>
        <a:bodyPr/>
        <a:lstStyle/>
        <a:p>
          <a:endParaRPr lang="en-US"/>
        </a:p>
      </dgm:t>
    </dgm:pt>
    <dgm:pt modelId="{CB455C93-0596-4643-A447-23037CF4C26D}" type="sibTrans" cxnId="{A3206CE5-CA7B-48B6-80DE-97274CBD852E}">
      <dgm:prSet/>
      <dgm:spPr/>
      <dgm:t>
        <a:bodyPr/>
        <a:lstStyle/>
        <a:p>
          <a:endParaRPr lang="en-US"/>
        </a:p>
      </dgm:t>
    </dgm:pt>
    <dgm:pt modelId="{3426BFC6-398C-47D7-8F12-23B67ECD63FC}">
      <dgm:prSet/>
      <dgm:spPr/>
      <dgm:t>
        <a:bodyPr/>
        <a:lstStyle/>
        <a:p>
          <a:r>
            <a:rPr lang="en-US"/>
            <a:t>2. Tongue</a:t>
          </a:r>
        </a:p>
      </dgm:t>
    </dgm:pt>
    <dgm:pt modelId="{1E166E18-A0AE-431B-8F17-A6C2F49B0B46}" type="parTrans" cxnId="{90C30271-AE5B-4494-BE00-89A6AEDB9B7C}">
      <dgm:prSet/>
      <dgm:spPr/>
      <dgm:t>
        <a:bodyPr/>
        <a:lstStyle/>
        <a:p>
          <a:endParaRPr lang="en-US"/>
        </a:p>
      </dgm:t>
    </dgm:pt>
    <dgm:pt modelId="{136DB84D-B0E1-430F-92A4-B1B1C6340274}" type="sibTrans" cxnId="{90C30271-AE5B-4494-BE00-89A6AEDB9B7C}">
      <dgm:prSet/>
      <dgm:spPr/>
      <dgm:t>
        <a:bodyPr/>
        <a:lstStyle/>
        <a:p>
          <a:endParaRPr lang="en-US"/>
        </a:p>
      </dgm:t>
    </dgm:pt>
    <dgm:pt modelId="{89C2A698-4AAC-401A-8F24-8AFDBF6E1EC1}">
      <dgm:prSet/>
      <dgm:spPr/>
      <dgm:t>
        <a:bodyPr/>
        <a:lstStyle/>
        <a:p>
          <a:r>
            <a:rPr lang="en-US"/>
            <a:t>3. Teeth</a:t>
          </a:r>
        </a:p>
      </dgm:t>
    </dgm:pt>
    <dgm:pt modelId="{1B06F76F-E509-433F-B5C5-844D81562B82}" type="parTrans" cxnId="{1F0885A0-21F2-4046-B983-3210A6EA97D4}">
      <dgm:prSet/>
      <dgm:spPr/>
      <dgm:t>
        <a:bodyPr/>
        <a:lstStyle/>
        <a:p>
          <a:endParaRPr lang="en-US"/>
        </a:p>
      </dgm:t>
    </dgm:pt>
    <dgm:pt modelId="{52A57889-B1EF-46C1-9A90-A3158D5E3F2A}" type="sibTrans" cxnId="{1F0885A0-21F2-4046-B983-3210A6EA97D4}">
      <dgm:prSet/>
      <dgm:spPr/>
      <dgm:t>
        <a:bodyPr/>
        <a:lstStyle/>
        <a:p>
          <a:endParaRPr lang="en-US"/>
        </a:p>
      </dgm:t>
    </dgm:pt>
    <dgm:pt modelId="{16B5F2BC-FEDB-4B64-9D90-C1466232098A}">
      <dgm:prSet/>
      <dgm:spPr/>
      <dgm:t>
        <a:bodyPr/>
        <a:lstStyle/>
        <a:p>
          <a:r>
            <a:rPr lang="en-US"/>
            <a:t>4. Liver</a:t>
          </a:r>
        </a:p>
      </dgm:t>
    </dgm:pt>
    <dgm:pt modelId="{7F1E7C4B-D1A7-4BCE-B99B-D5B94EE0E4EC}" type="parTrans" cxnId="{7CB7A097-7A99-4913-BF9D-B72F31F5FCB8}">
      <dgm:prSet/>
      <dgm:spPr/>
      <dgm:t>
        <a:bodyPr/>
        <a:lstStyle/>
        <a:p>
          <a:endParaRPr lang="en-US"/>
        </a:p>
      </dgm:t>
    </dgm:pt>
    <dgm:pt modelId="{BFE4CBDA-59A7-402C-97C0-455AC18E7987}" type="sibTrans" cxnId="{7CB7A097-7A99-4913-BF9D-B72F31F5FCB8}">
      <dgm:prSet/>
      <dgm:spPr/>
      <dgm:t>
        <a:bodyPr/>
        <a:lstStyle/>
        <a:p>
          <a:endParaRPr lang="en-US"/>
        </a:p>
      </dgm:t>
    </dgm:pt>
    <dgm:pt modelId="{CFA05EC6-A00A-4784-899D-E5E0587ADBDC}">
      <dgm:prSet/>
      <dgm:spPr/>
      <dgm:t>
        <a:bodyPr/>
        <a:lstStyle/>
        <a:p>
          <a:r>
            <a:rPr lang="en-US"/>
            <a:t>5. Gallbladder</a:t>
          </a:r>
        </a:p>
      </dgm:t>
    </dgm:pt>
    <dgm:pt modelId="{D8A3642F-ADC1-4537-8955-9666451E0E4C}" type="parTrans" cxnId="{43714F20-E8AA-451F-8CF0-2DB08902CE28}">
      <dgm:prSet/>
      <dgm:spPr/>
      <dgm:t>
        <a:bodyPr/>
        <a:lstStyle/>
        <a:p>
          <a:endParaRPr lang="en-US"/>
        </a:p>
      </dgm:t>
    </dgm:pt>
    <dgm:pt modelId="{259F416B-318E-4A51-8842-D3B1321C0661}" type="sibTrans" cxnId="{43714F20-E8AA-451F-8CF0-2DB08902CE28}">
      <dgm:prSet/>
      <dgm:spPr/>
      <dgm:t>
        <a:bodyPr/>
        <a:lstStyle/>
        <a:p>
          <a:endParaRPr lang="en-US"/>
        </a:p>
      </dgm:t>
    </dgm:pt>
    <dgm:pt modelId="{89B54BB3-6CC5-4456-9539-14867296CE09}">
      <dgm:prSet/>
      <dgm:spPr/>
      <dgm:t>
        <a:bodyPr/>
        <a:lstStyle/>
        <a:p>
          <a:r>
            <a:rPr lang="en-US"/>
            <a:t>6. Pancreas</a:t>
          </a:r>
        </a:p>
      </dgm:t>
    </dgm:pt>
    <dgm:pt modelId="{52930E98-0817-4900-9340-CBB18151B40B}" type="parTrans" cxnId="{8A1E5758-73AF-48A7-8328-17F1B15F9D93}">
      <dgm:prSet/>
      <dgm:spPr/>
      <dgm:t>
        <a:bodyPr/>
        <a:lstStyle/>
        <a:p>
          <a:endParaRPr lang="en-US"/>
        </a:p>
      </dgm:t>
    </dgm:pt>
    <dgm:pt modelId="{0CDFACD1-19F4-47CC-960C-0DB1EE0780B5}" type="sibTrans" cxnId="{8A1E5758-73AF-48A7-8328-17F1B15F9D93}">
      <dgm:prSet/>
      <dgm:spPr/>
      <dgm:t>
        <a:bodyPr/>
        <a:lstStyle/>
        <a:p>
          <a:endParaRPr lang="en-US"/>
        </a:p>
      </dgm:t>
    </dgm:pt>
    <dgm:pt modelId="{1E929545-6399-4C35-94E9-6EAA1288A826}">
      <dgm:prSet/>
      <dgm:spPr/>
      <dgm:t>
        <a:bodyPr/>
        <a:lstStyle/>
        <a:p>
          <a:r>
            <a:rPr lang="en-US"/>
            <a:t>7. Vermiform appendix</a:t>
          </a:r>
        </a:p>
      </dgm:t>
    </dgm:pt>
    <dgm:pt modelId="{8EAAD5D9-D0C5-47C7-B412-675AD4BA65A3}" type="parTrans" cxnId="{86C74081-8AD8-49A6-A47C-43E4FA74FD9C}">
      <dgm:prSet/>
      <dgm:spPr/>
      <dgm:t>
        <a:bodyPr/>
        <a:lstStyle/>
        <a:p>
          <a:endParaRPr lang="en-US"/>
        </a:p>
      </dgm:t>
    </dgm:pt>
    <dgm:pt modelId="{59EBFB04-5F5D-413C-B5F7-93D3BB7A8D82}" type="sibTrans" cxnId="{86C74081-8AD8-49A6-A47C-43E4FA74FD9C}">
      <dgm:prSet/>
      <dgm:spPr/>
      <dgm:t>
        <a:bodyPr/>
        <a:lstStyle/>
        <a:p>
          <a:endParaRPr lang="en-US"/>
        </a:p>
      </dgm:t>
    </dgm:pt>
    <dgm:pt modelId="{DEA716DD-31C2-45A8-8A46-E6FD9FE4ACFB}" type="pres">
      <dgm:prSet presAssocID="{ECF16E98-B5F3-45AC-9F48-158354815BB9}" presName="root" presStyleCnt="0">
        <dgm:presLayoutVars>
          <dgm:dir/>
          <dgm:resizeHandles val="exact"/>
        </dgm:presLayoutVars>
      </dgm:prSet>
      <dgm:spPr/>
    </dgm:pt>
    <dgm:pt modelId="{9798D8B9-AAD1-43D5-98F5-7A273610BD7D}" type="pres">
      <dgm:prSet presAssocID="{62376B68-9AA8-4FDE-BCD1-F19306AD4ABE}" presName="compNode" presStyleCnt="0"/>
      <dgm:spPr/>
    </dgm:pt>
    <dgm:pt modelId="{8D11E198-F613-4912-BBB3-400AEC39D22B}" type="pres">
      <dgm:prSet presAssocID="{62376B68-9AA8-4FDE-BCD1-F19306AD4ABE}" presName="bgRect" presStyleLbl="bgShp" presStyleIdx="0" presStyleCnt="7"/>
      <dgm:spPr/>
    </dgm:pt>
    <dgm:pt modelId="{FFCE8EDD-1B12-4AE8-BD96-490FB86CB492}" type="pres">
      <dgm:prSet presAssocID="{62376B68-9AA8-4FDE-BCD1-F19306AD4AB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ain"/>
        </a:ext>
      </dgm:extLst>
    </dgm:pt>
    <dgm:pt modelId="{4232B096-0EFD-424E-9F71-F4F61FFAC795}" type="pres">
      <dgm:prSet presAssocID="{62376B68-9AA8-4FDE-BCD1-F19306AD4ABE}" presName="spaceRect" presStyleCnt="0"/>
      <dgm:spPr/>
    </dgm:pt>
    <dgm:pt modelId="{B88645A7-2F83-4A9A-8D58-3730F26565FF}" type="pres">
      <dgm:prSet presAssocID="{62376B68-9AA8-4FDE-BCD1-F19306AD4ABE}" presName="parTx" presStyleLbl="revTx" presStyleIdx="0" presStyleCnt="7">
        <dgm:presLayoutVars>
          <dgm:chMax val="0"/>
          <dgm:chPref val="0"/>
        </dgm:presLayoutVars>
      </dgm:prSet>
      <dgm:spPr/>
    </dgm:pt>
    <dgm:pt modelId="{662B37D3-C712-4552-9251-629BB75D1F06}" type="pres">
      <dgm:prSet presAssocID="{CB455C93-0596-4643-A447-23037CF4C26D}" presName="sibTrans" presStyleCnt="0"/>
      <dgm:spPr/>
    </dgm:pt>
    <dgm:pt modelId="{97423B85-9A2D-42F3-82F9-26FB2F339A3C}" type="pres">
      <dgm:prSet presAssocID="{3426BFC6-398C-47D7-8F12-23B67ECD63FC}" presName="compNode" presStyleCnt="0"/>
      <dgm:spPr/>
    </dgm:pt>
    <dgm:pt modelId="{BC8BB834-7F94-497E-A789-BC0A2A5F9755}" type="pres">
      <dgm:prSet presAssocID="{3426BFC6-398C-47D7-8F12-23B67ECD63FC}" presName="bgRect" presStyleLbl="bgShp" presStyleIdx="1" presStyleCnt="7"/>
      <dgm:spPr/>
    </dgm:pt>
    <dgm:pt modelId="{F67BB6F9-134A-4ECC-9766-FEB393808CA9}" type="pres">
      <dgm:prSet presAssocID="{3426BFC6-398C-47D7-8F12-23B67ECD63F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ongue"/>
        </a:ext>
      </dgm:extLst>
    </dgm:pt>
    <dgm:pt modelId="{D6E279C2-459C-4953-8580-0F90A31227BE}" type="pres">
      <dgm:prSet presAssocID="{3426BFC6-398C-47D7-8F12-23B67ECD63FC}" presName="spaceRect" presStyleCnt="0"/>
      <dgm:spPr/>
    </dgm:pt>
    <dgm:pt modelId="{CFC9CADD-096E-4092-B65C-03060B324417}" type="pres">
      <dgm:prSet presAssocID="{3426BFC6-398C-47D7-8F12-23B67ECD63FC}" presName="parTx" presStyleLbl="revTx" presStyleIdx="1" presStyleCnt="7">
        <dgm:presLayoutVars>
          <dgm:chMax val="0"/>
          <dgm:chPref val="0"/>
        </dgm:presLayoutVars>
      </dgm:prSet>
      <dgm:spPr/>
    </dgm:pt>
    <dgm:pt modelId="{297AE24E-8237-459F-830F-DF2B919D0090}" type="pres">
      <dgm:prSet presAssocID="{136DB84D-B0E1-430F-92A4-B1B1C6340274}" presName="sibTrans" presStyleCnt="0"/>
      <dgm:spPr/>
    </dgm:pt>
    <dgm:pt modelId="{3A3F8DEB-8EF5-46EE-AA3B-6F2B795E70AA}" type="pres">
      <dgm:prSet presAssocID="{89C2A698-4AAC-401A-8F24-8AFDBF6E1EC1}" presName="compNode" presStyleCnt="0"/>
      <dgm:spPr/>
    </dgm:pt>
    <dgm:pt modelId="{57BFAD5E-7C43-4C08-B845-F5F3D49CAB0E}" type="pres">
      <dgm:prSet presAssocID="{89C2A698-4AAC-401A-8F24-8AFDBF6E1EC1}" presName="bgRect" presStyleLbl="bgShp" presStyleIdx="2" presStyleCnt="7"/>
      <dgm:spPr/>
    </dgm:pt>
    <dgm:pt modelId="{8915D683-5776-4B8F-B646-9D18A8DD3327}" type="pres">
      <dgm:prSet presAssocID="{89C2A698-4AAC-401A-8F24-8AFDBF6E1EC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th"/>
        </a:ext>
      </dgm:extLst>
    </dgm:pt>
    <dgm:pt modelId="{5C4F3E9C-66A7-4DE1-82F2-7AFA9D42A675}" type="pres">
      <dgm:prSet presAssocID="{89C2A698-4AAC-401A-8F24-8AFDBF6E1EC1}" presName="spaceRect" presStyleCnt="0"/>
      <dgm:spPr/>
    </dgm:pt>
    <dgm:pt modelId="{A012DC77-3E20-4DA2-8F0A-3C6A1E7EF560}" type="pres">
      <dgm:prSet presAssocID="{89C2A698-4AAC-401A-8F24-8AFDBF6E1EC1}" presName="parTx" presStyleLbl="revTx" presStyleIdx="2" presStyleCnt="7">
        <dgm:presLayoutVars>
          <dgm:chMax val="0"/>
          <dgm:chPref val="0"/>
        </dgm:presLayoutVars>
      </dgm:prSet>
      <dgm:spPr/>
    </dgm:pt>
    <dgm:pt modelId="{AEF00C5A-478E-4E1B-90C8-66282B504F6C}" type="pres">
      <dgm:prSet presAssocID="{52A57889-B1EF-46C1-9A90-A3158D5E3F2A}" presName="sibTrans" presStyleCnt="0"/>
      <dgm:spPr/>
    </dgm:pt>
    <dgm:pt modelId="{ADA48624-C31D-46A8-9D82-27878F6FB5E5}" type="pres">
      <dgm:prSet presAssocID="{16B5F2BC-FEDB-4B64-9D90-C1466232098A}" presName="compNode" presStyleCnt="0"/>
      <dgm:spPr/>
    </dgm:pt>
    <dgm:pt modelId="{10352AA3-16C5-4208-A5CB-170B56BC46BB}" type="pres">
      <dgm:prSet presAssocID="{16B5F2BC-FEDB-4B64-9D90-C1466232098A}" presName="bgRect" presStyleLbl="bgShp" presStyleIdx="3" presStyleCnt="7"/>
      <dgm:spPr/>
    </dgm:pt>
    <dgm:pt modelId="{19DEE3E2-920C-441D-B487-2A7340C7711C}" type="pres">
      <dgm:prSet presAssocID="{16B5F2BC-FEDB-4B64-9D90-C1466232098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F787F7E5-1887-4DE4-A17A-9B9738866C6F}" type="pres">
      <dgm:prSet presAssocID="{16B5F2BC-FEDB-4B64-9D90-C1466232098A}" presName="spaceRect" presStyleCnt="0"/>
      <dgm:spPr/>
    </dgm:pt>
    <dgm:pt modelId="{CAF799C7-D8DA-4D45-BA03-1BCE33F6B383}" type="pres">
      <dgm:prSet presAssocID="{16B5F2BC-FEDB-4B64-9D90-C1466232098A}" presName="parTx" presStyleLbl="revTx" presStyleIdx="3" presStyleCnt="7">
        <dgm:presLayoutVars>
          <dgm:chMax val="0"/>
          <dgm:chPref val="0"/>
        </dgm:presLayoutVars>
      </dgm:prSet>
      <dgm:spPr/>
    </dgm:pt>
    <dgm:pt modelId="{F46F7BCB-8471-4CC4-B3D9-819828608793}" type="pres">
      <dgm:prSet presAssocID="{BFE4CBDA-59A7-402C-97C0-455AC18E7987}" presName="sibTrans" presStyleCnt="0"/>
      <dgm:spPr/>
    </dgm:pt>
    <dgm:pt modelId="{F5F9D7DC-51B6-4182-90BA-91015BDD6809}" type="pres">
      <dgm:prSet presAssocID="{CFA05EC6-A00A-4784-899D-E5E0587ADBDC}" presName="compNode" presStyleCnt="0"/>
      <dgm:spPr/>
    </dgm:pt>
    <dgm:pt modelId="{08B49124-65DE-4375-9085-6AFD0DCAC9ED}" type="pres">
      <dgm:prSet presAssocID="{CFA05EC6-A00A-4784-899D-E5E0587ADBDC}" presName="bgRect" presStyleLbl="bgShp" presStyleIdx="4" presStyleCnt="7"/>
      <dgm:spPr/>
    </dgm:pt>
    <dgm:pt modelId="{AC22532A-8066-4E7C-9C9C-A9CD6A9940AF}" type="pres">
      <dgm:prSet presAssocID="{CFA05EC6-A00A-4784-899D-E5E0587ADBD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idney"/>
        </a:ext>
      </dgm:extLst>
    </dgm:pt>
    <dgm:pt modelId="{A37BDBED-3160-4973-BA2F-8370973E18BF}" type="pres">
      <dgm:prSet presAssocID="{CFA05EC6-A00A-4784-899D-E5E0587ADBDC}" presName="spaceRect" presStyleCnt="0"/>
      <dgm:spPr/>
    </dgm:pt>
    <dgm:pt modelId="{86F6F7E5-4B75-440F-94C0-A63256A7CF89}" type="pres">
      <dgm:prSet presAssocID="{CFA05EC6-A00A-4784-899D-E5E0587ADBDC}" presName="parTx" presStyleLbl="revTx" presStyleIdx="4" presStyleCnt="7">
        <dgm:presLayoutVars>
          <dgm:chMax val="0"/>
          <dgm:chPref val="0"/>
        </dgm:presLayoutVars>
      </dgm:prSet>
      <dgm:spPr/>
    </dgm:pt>
    <dgm:pt modelId="{8B890FE4-B602-4A8E-A2C8-53577FEE21FD}" type="pres">
      <dgm:prSet presAssocID="{259F416B-318E-4A51-8842-D3B1321C0661}" presName="sibTrans" presStyleCnt="0"/>
      <dgm:spPr/>
    </dgm:pt>
    <dgm:pt modelId="{E44BDE98-FA6A-4E59-86EA-490F4DCE2C1A}" type="pres">
      <dgm:prSet presAssocID="{89B54BB3-6CC5-4456-9539-14867296CE09}" presName="compNode" presStyleCnt="0"/>
      <dgm:spPr/>
    </dgm:pt>
    <dgm:pt modelId="{BC5D12AC-D00A-48AC-B680-5013944FE2ED}" type="pres">
      <dgm:prSet presAssocID="{89B54BB3-6CC5-4456-9539-14867296CE09}" presName="bgRect" presStyleLbl="bgShp" presStyleIdx="5" presStyleCnt="7"/>
      <dgm:spPr/>
    </dgm:pt>
    <dgm:pt modelId="{D52DF093-AFCD-4ED3-9596-D223210E4D30}" type="pres">
      <dgm:prSet presAssocID="{89B54BB3-6CC5-4456-9539-14867296CE09}"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eaker"/>
        </a:ext>
      </dgm:extLst>
    </dgm:pt>
    <dgm:pt modelId="{F0CC3BAE-27CC-4A15-AEEC-CD42A32F0BAA}" type="pres">
      <dgm:prSet presAssocID="{89B54BB3-6CC5-4456-9539-14867296CE09}" presName="spaceRect" presStyleCnt="0"/>
      <dgm:spPr/>
    </dgm:pt>
    <dgm:pt modelId="{CFCBC0F9-71B5-42AA-91B7-17D60A948C0B}" type="pres">
      <dgm:prSet presAssocID="{89B54BB3-6CC5-4456-9539-14867296CE09}" presName="parTx" presStyleLbl="revTx" presStyleIdx="5" presStyleCnt="7">
        <dgm:presLayoutVars>
          <dgm:chMax val="0"/>
          <dgm:chPref val="0"/>
        </dgm:presLayoutVars>
      </dgm:prSet>
      <dgm:spPr/>
    </dgm:pt>
    <dgm:pt modelId="{4E325583-C8B8-4A3E-86AE-91057BA66A90}" type="pres">
      <dgm:prSet presAssocID="{0CDFACD1-19F4-47CC-960C-0DB1EE0780B5}" presName="sibTrans" presStyleCnt="0"/>
      <dgm:spPr/>
    </dgm:pt>
    <dgm:pt modelId="{CFD04110-77CB-4C5E-B5B0-3213531E050B}" type="pres">
      <dgm:prSet presAssocID="{1E929545-6399-4C35-94E9-6EAA1288A826}" presName="compNode" presStyleCnt="0"/>
      <dgm:spPr/>
    </dgm:pt>
    <dgm:pt modelId="{C7F385F6-273A-40E1-B183-7215B72EAB25}" type="pres">
      <dgm:prSet presAssocID="{1E929545-6399-4C35-94E9-6EAA1288A826}" presName="bgRect" presStyleLbl="bgShp" presStyleIdx="6" presStyleCnt="7"/>
      <dgm:spPr/>
    </dgm:pt>
    <dgm:pt modelId="{C276564C-E1FB-4179-B7BE-CFD15CA46F1A}" type="pres">
      <dgm:prSet presAssocID="{1E929545-6399-4C35-94E9-6EAA1288A826}"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Flask"/>
        </a:ext>
      </dgm:extLst>
    </dgm:pt>
    <dgm:pt modelId="{D05EB509-FBF9-4ECF-BD05-DD4C324EFCEA}" type="pres">
      <dgm:prSet presAssocID="{1E929545-6399-4C35-94E9-6EAA1288A826}" presName="spaceRect" presStyleCnt="0"/>
      <dgm:spPr/>
    </dgm:pt>
    <dgm:pt modelId="{D262D496-6276-4A5E-BD71-4CEDFBF22AB5}" type="pres">
      <dgm:prSet presAssocID="{1E929545-6399-4C35-94E9-6EAA1288A826}" presName="parTx" presStyleLbl="revTx" presStyleIdx="6" presStyleCnt="7">
        <dgm:presLayoutVars>
          <dgm:chMax val="0"/>
          <dgm:chPref val="0"/>
        </dgm:presLayoutVars>
      </dgm:prSet>
      <dgm:spPr/>
    </dgm:pt>
  </dgm:ptLst>
  <dgm:cxnLst>
    <dgm:cxn modelId="{3522A30D-9081-4C34-9C63-C41DD85D3773}" type="presOf" srcId="{1E929545-6399-4C35-94E9-6EAA1288A826}" destId="{D262D496-6276-4A5E-BD71-4CEDFBF22AB5}" srcOrd="0" destOrd="0" presId="urn:microsoft.com/office/officeart/2018/2/layout/IconVerticalSolidList"/>
    <dgm:cxn modelId="{F3AEBF10-CDC8-44D5-9A55-F44FC6ADC480}" type="presOf" srcId="{3426BFC6-398C-47D7-8F12-23B67ECD63FC}" destId="{CFC9CADD-096E-4092-B65C-03060B324417}" srcOrd="0" destOrd="0" presId="urn:microsoft.com/office/officeart/2018/2/layout/IconVerticalSolidList"/>
    <dgm:cxn modelId="{43714F20-E8AA-451F-8CF0-2DB08902CE28}" srcId="{ECF16E98-B5F3-45AC-9F48-158354815BB9}" destId="{CFA05EC6-A00A-4784-899D-E5E0587ADBDC}" srcOrd="4" destOrd="0" parTransId="{D8A3642F-ADC1-4537-8955-9666451E0E4C}" sibTransId="{259F416B-318E-4A51-8842-D3B1321C0661}"/>
    <dgm:cxn modelId="{9951B339-C718-4A21-8672-A90DA38F7F9B}" type="presOf" srcId="{CFA05EC6-A00A-4784-899D-E5E0587ADBDC}" destId="{86F6F7E5-4B75-440F-94C0-A63256A7CF89}" srcOrd="0" destOrd="0" presId="urn:microsoft.com/office/officeart/2018/2/layout/IconVerticalSolidList"/>
    <dgm:cxn modelId="{793CC16C-ECCD-45B2-A5B2-2C9988F4FAD1}" type="presOf" srcId="{62376B68-9AA8-4FDE-BCD1-F19306AD4ABE}" destId="{B88645A7-2F83-4A9A-8D58-3730F26565FF}" srcOrd="0" destOrd="0" presId="urn:microsoft.com/office/officeart/2018/2/layout/IconVerticalSolidList"/>
    <dgm:cxn modelId="{CBB8764F-FEFD-4080-BE8D-D34A9F7D8E18}" type="presOf" srcId="{89B54BB3-6CC5-4456-9539-14867296CE09}" destId="{CFCBC0F9-71B5-42AA-91B7-17D60A948C0B}" srcOrd="0" destOrd="0" presId="urn:microsoft.com/office/officeart/2018/2/layout/IconVerticalSolidList"/>
    <dgm:cxn modelId="{90C30271-AE5B-4494-BE00-89A6AEDB9B7C}" srcId="{ECF16E98-B5F3-45AC-9F48-158354815BB9}" destId="{3426BFC6-398C-47D7-8F12-23B67ECD63FC}" srcOrd="1" destOrd="0" parTransId="{1E166E18-A0AE-431B-8F17-A6C2F49B0B46}" sibTransId="{136DB84D-B0E1-430F-92A4-B1B1C6340274}"/>
    <dgm:cxn modelId="{8A1E5758-73AF-48A7-8328-17F1B15F9D93}" srcId="{ECF16E98-B5F3-45AC-9F48-158354815BB9}" destId="{89B54BB3-6CC5-4456-9539-14867296CE09}" srcOrd="5" destOrd="0" parTransId="{52930E98-0817-4900-9340-CBB18151B40B}" sibTransId="{0CDFACD1-19F4-47CC-960C-0DB1EE0780B5}"/>
    <dgm:cxn modelId="{86C74081-8AD8-49A6-A47C-43E4FA74FD9C}" srcId="{ECF16E98-B5F3-45AC-9F48-158354815BB9}" destId="{1E929545-6399-4C35-94E9-6EAA1288A826}" srcOrd="6" destOrd="0" parTransId="{8EAAD5D9-D0C5-47C7-B412-675AD4BA65A3}" sibTransId="{59EBFB04-5F5D-413C-B5F7-93D3BB7A8D82}"/>
    <dgm:cxn modelId="{7CB7A097-7A99-4913-BF9D-B72F31F5FCB8}" srcId="{ECF16E98-B5F3-45AC-9F48-158354815BB9}" destId="{16B5F2BC-FEDB-4B64-9D90-C1466232098A}" srcOrd="3" destOrd="0" parTransId="{7F1E7C4B-D1A7-4BCE-B99B-D5B94EE0E4EC}" sibTransId="{BFE4CBDA-59A7-402C-97C0-455AC18E7987}"/>
    <dgm:cxn modelId="{1F0885A0-21F2-4046-B983-3210A6EA97D4}" srcId="{ECF16E98-B5F3-45AC-9F48-158354815BB9}" destId="{89C2A698-4AAC-401A-8F24-8AFDBF6E1EC1}" srcOrd="2" destOrd="0" parTransId="{1B06F76F-E509-433F-B5C5-844D81562B82}" sibTransId="{52A57889-B1EF-46C1-9A90-A3158D5E3F2A}"/>
    <dgm:cxn modelId="{DF5D5CB8-E811-48C6-8D61-4F5C54B9A177}" type="presOf" srcId="{89C2A698-4AAC-401A-8F24-8AFDBF6E1EC1}" destId="{A012DC77-3E20-4DA2-8F0A-3C6A1E7EF560}" srcOrd="0" destOrd="0" presId="urn:microsoft.com/office/officeart/2018/2/layout/IconVerticalSolidList"/>
    <dgm:cxn modelId="{A3206CE5-CA7B-48B6-80DE-97274CBD852E}" srcId="{ECF16E98-B5F3-45AC-9F48-158354815BB9}" destId="{62376B68-9AA8-4FDE-BCD1-F19306AD4ABE}" srcOrd="0" destOrd="0" parTransId="{4FEB18CF-CDEE-42A6-8A9E-417FF9299407}" sibTransId="{CB455C93-0596-4643-A447-23037CF4C26D}"/>
    <dgm:cxn modelId="{F1493EED-56D7-4408-8D35-A1974548D867}" type="presOf" srcId="{16B5F2BC-FEDB-4B64-9D90-C1466232098A}" destId="{CAF799C7-D8DA-4D45-BA03-1BCE33F6B383}" srcOrd="0" destOrd="0" presId="urn:microsoft.com/office/officeart/2018/2/layout/IconVerticalSolidList"/>
    <dgm:cxn modelId="{852072F4-0C6D-4B1E-A63F-AF837A1C56BF}" type="presOf" srcId="{ECF16E98-B5F3-45AC-9F48-158354815BB9}" destId="{DEA716DD-31C2-45A8-8A46-E6FD9FE4ACFB}" srcOrd="0" destOrd="0" presId="urn:microsoft.com/office/officeart/2018/2/layout/IconVerticalSolidList"/>
    <dgm:cxn modelId="{160F7DD0-A150-4904-90B2-934A7248BD4F}" type="presParOf" srcId="{DEA716DD-31C2-45A8-8A46-E6FD9FE4ACFB}" destId="{9798D8B9-AAD1-43D5-98F5-7A273610BD7D}" srcOrd="0" destOrd="0" presId="urn:microsoft.com/office/officeart/2018/2/layout/IconVerticalSolidList"/>
    <dgm:cxn modelId="{4C49F0FE-61D0-420F-80AC-A50E29A1843A}" type="presParOf" srcId="{9798D8B9-AAD1-43D5-98F5-7A273610BD7D}" destId="{8D11E198-F613-4912-BBB3-400AEC39D22B}" srcOrd="0" destOrd="0" presId="urn:microsoft.com/office/officeart/2018/2/layout/IconVerticalSolidList"/>
    <dgm:cxn modelId="{4427C386-51F1-4017-B938-8E3A3B897BB0}" type="presParOf" srcId="{9798D8B9-AAD1-43D5-98F5-7A273610BD7D}" destId="{FFCE8EDD-1B12-4AE8-BD96-490FB86CB492}" srcOrd="1" destOrd="0" presId="urn:microsoft.com/office/officeart/2018/2/layout/IconVerticalSolidList"/>
    <dgm:cxn modelId="{2B03B4BF-AB4C-448C-B0F6-3CAAC3571705}" type="presParOf" srcId="{9798D8B9-AAD1-43D5-98F5-7A273610BD7D}" destId="{4232B096-0EFD-424E-9F71-F4F61FFAC795}" srcOrd="2" destOrd="0" presId="urn:microsoft.com/office/officeart/2018/2/layout/IconVerticalSolidList"/>
    <dgm:cxn modelId="{66DD3181-793A-4A88-A4B1-75D5703CF74F}" type="presParOf" srcId="{9798D8B9-AAD1-43D5-98F5-7A273610BD7D}" destId="{B88645A7-2F83-4A9A-8D58-3730F26565FF}" srcOrd="3" destOrd="0" presId="urn:microsoft.com/office/officeart/2018/2/layout/IconVerticalSolidList"/>
    <dgm:cxn modelId="{31652A8E-10F4-453A-850B-3B25C31A4F8B}" type="presParOf" srcId="{DEA716DD-31C2-45A8-8A46-E6FD9FE4ACFB}" destId="{662B37D3-C712-4552-9251-629BB75D1F06}" srcOrd="1" destOrd="0" presId="urn:microsoft.com/office/officeart/2018/2/layout/IconVerticalSolidList"/>
    <dgm:cxn modelId="{3D1D6EEA-18C3-4FFD-8AB3-4AD0B091FBAD}" type="presParOf" srcId="{DEA716DD-31C2-45A8-8A46-E6FD9FE4ACFB}" destId="{97423B85-9A2D-42F3-82F9-26FB2F339A3C}" srcOrd="2" destOrd="0" presId="urn:microsoft.com/office/officeart/2018/2/layout/IconVerticalSolidList"/>
    <dgm:cxn modelId="{CCEF57CB-07B4-41A9-ACE2-4BD3957C7D40}" type="presParOf" srcId="{97423B85-9A2D-42F3-82F9-26FB2F339A3C}" destId="{BC8BB834-7F94-497E-A789-BC0A2A5F9755}" srcOrd="0" destOrd="0" presId="urn:microsoft.com/office/officeart/2018/2/layout/IconVerticalSolidList"/>
    <dgm:cxn modelId="{C1B85E24-458D-4EC2-8185-493FA6EF0BBC}" type="presParOf" srcId="{97423B85-9A2D-42F3-82F9-26FB2F339A3C}" destId="{F67BB6F9-134A-4ECC-9766-FEB393808CA9}" srcOrd="1" destOrd="0" presId="urn:microsoft.com/office/officeart/2018/2/layout/IconVerticalSolidList"/>
    <dgm:cxn modelId="{72266DBE-5D26-427C-9D73-6A1D835FAE2A}" type="presParOf" srcId="{97423B85-9A2D-42F3-82F9-26FB2F339A3C}" destId="{D6E279C2-459C-4953-8580-0F90A31227BE}" srcOrd="2" destOrd="0" presId="urn:microsoft.com/office/officeart/2018/2/layout/IconVerticalSolidList"/>
    <dgm:cxn modelId="{59B0FD17-7FB9-4FC4-8235-86F25DE740BA}" type="presParOf" srcId="{97423B85-9A2D-42F3-82F9-26FB2F339A3C}" destId="{CFC9CADD-096E-4092-B65C-03060B324417}" srcOrd="3" destOrd="0" presId="urn:microsoft.com/office/officeart/2018/2/layout/IconVerticalSolidList"/>
    <dgm:cxn modelId="{2AE1DC97-E52B-4931-A76A-8C82576063E7}" type="presParOf" srcId="{DEA716DD-31C2-45A8-8A46-E6FD9FE4ACFB}" destId="{297AE24E-8237-459F-830F-DF2B919D0090}" srcOrd="3" destOrd="0" presId="urn:microsoft.com/office/officeart/2018/2/layout/IconVerticalSolidList"/>
    <dgm:cxn modelId="{E9046120-3CFB-4E12-A7EB-4A398F3B7182}" type="presParOf" srcId="{DEA716DD-31C2-45A8-8A46-E6FD9FE4ACFB}" destId="{3A3F8DEB-8EF5-46EE-AA3B-6F2B795E70AA}" srcOrd="4" destOrd="0" presId="urn:microsoft.com/office/officeart/2018/2/layout/IconVerticalSolidList"/>
    <dgm:cxn modelId="{2A844F14-1403-4ED7-AAAD-5EC6F64EBBA1}" type="presParOf" srcId="{3A3F8DEB-8EF5-46EE-AA3B-6F2B795E70AA}" destId="{57BFAD5E-7C43-4C08-B845-F5F3D49CAB0E}" srcOrd="0" destOrd="0" presId="urn:microsoft.com/office/officeart/2018/2/layout/IconVerticalSolidList"/>
    <dgm:cxn modelId="{3FBD9C07-9EC1-4D6F-B3E8-163750CDA473}" type="presParOf" srcId="{3A3F8DEB-8EF5-46EE-AA3B-6F2B795E70AA}" destId="{8915D683-5776-4B8F-B646-9D18A8DD3327}" srcOrd="1" destOrd="0" presId="urn:microsoft.com/office/officeart/2018/2/layout/IconVerticalSolidList"/>
    <dgm:cxn modelId="{9F734503-63B8-4E4D-80ED-25FBFB839AC7}" type="presParOf" srcId="{3A3F8DEB-8EF5-46EE-AA3B-6F2B795E70AA}" destId="{5C4F3E9C-66A7-4DE1-82F2-7AFA9D42A675}" srcOrd="2" destOrd="0" presId="urn:microsoft.com/office/officeart/2018/2/layout/IconVerticalSolidList"/>
    <dgm:cxn modelId="{9BA80F0D-8D73-4053-B649-2648325C1F7C}" type="presParOf" srcId="{3A3F8DEB-8EF5-46EE-AA3B-6F2B795E70AA}" destId="{A012DC77-3E20-4DA2-8F0A-3C6A1E7EF560}" srcOrd="3" destOrd="0" presId="urn:microsoft.com/office/officeart/2018/2/layout/IconVerticalSolidList"/>
    <dgm:cxn modelId="{31A8FDBE-F15B-4444-A6D1-49B54CBF2C05}" type="presParOf" srcId="{DEA716DD-31C2-45A8-8A46-E6FD9FE4ACFB}" destId="{AEF00C5A-478E-4E1B-90C8-66282B504F6C}" srcOrd="5" destOrd="0" presId="urn:microsoft.com/office/officeart/2018/2/layout/IconVerticalSolidList"/>
    <dgm:cxn modelId="{C754A0CF-4473-4155-A612-D5D81CD0CEB4}" type="presParOf" srcId="{DEA716DD-31C2-45A8-8A46-E6FD9FE4ACFB}" destId="{ADA48624-C31D-46A8-9D82-27878F6FB5E5}" srcOrd="6" destOrd="0" presId="urn:microsoft.com/office/officeart/2018/2/layout/IconVerticalSolidList"/>
    <dgm:cxn modelId="{3D9D66FD-6134-4977-88C3-8986A9F0A85E}" type="presParOf" srcId="{ADA48624-C31D-46A8-9D82-27878F6FB5E5}" destId="{10352AA3-16C5-4208-A5CB-170B56BC46BB}" srcOrd="0" destOrd="0" presId="urn:microsoft.com/office/officeart/2018/2/layout/IconVerticalSolidList"/>
    <dgm:cxn modelId="{98113B43-EA18-4CCA-B7E1-A143CA42ACCA}" type="presParOf" srcId="{ADA48624-C31D-46A8-9D82-27878F6FB5E5}" destId="{19DEE3E2-920C-441D-B487-2A7340C7711C}" srcOrd="1" destOrd="0" presId="urn:microsoft.com/office/officeart/2018/2/layout/IconVerticalSolidList"/>
    <dgm:cxn modelId="{95BD722B-A617-4F25-BD26-ABE40C655378}" type="presParOf" srcId="{ADA48624-C31D-46A8-9D82-27878F6FB5E5}" destId="{F787F7E5-1887-4DE4-A17A-9B9738866C6F}" srcOrd="2" destOrd="0" presId="urn:microsoft.com/office/officeart/2018/2/layout/IconVerticalSolidList"/>
    <dgm:cxn modelId="{99BBE704-DD76-4987-ABB4-86A4C04B4523}" type="presParOf" srcId="{ADA48624-C31D-46A8-9D82-27878F6FB5E5}" destId="{CAF799C7-D8DA-4D45-BA03-1BCE33F6B383}" srcOrd="3" destOrd="0" presId="urn:microsoft.com/office/officeart/2018/2/layout/IconVerticalSolidList"/>
    <dgm:cxn modelId="{0B97151B-0918-4F9D-91E8-5C029AEB61DB}" type="presParOf" srcId="{DEA716DD-31C2-45A8-8A46-E6FD9FE4ACFB}" destId="{F46F7BCB-8471-4CC4-B3D9-819828608793}" srcOrd="7" destOrd="0" presId="urn:microsoft.com/office/officeart/2018/2/layout/IconVerticalSolidList"/>
    <dgm:cxn modelId="{7D943410-D2A3-4608-918C-82CAE55D6DB2}" type="presParOf" srcId="{DEA716DD-31C2-45A8-8A46-E6FD9FE4ACFB}" destId="{F5F9D7DC-51B6-4182-90BA-91015BDD6809}" srcOrd="8" destOrd="0" presId="urn:microsoft.com/office/officeart/2018/2/layout/IconVerticalSolidList"/>
    <dgm:cxn modelId="{B260B606-013F-4C1C-824E-AB7B7BA41F69}" type="presParOf" srcId="{F5F9D7DC-51B6-4182-90BA-91015BDD6809}" destId="{08B49124-65DE-4375-9085-6AFD0DCAC9ED}" srcOrd="0" destOrd="0" presId="urn:microsoft.com/office/officeart/2018/2/layout/IconVerticalSolidList"/>
    <dgm:cxn modelId="{D4DC5581-54FA-48D4-B3B2-5CC51D33C304}" type="presParOf" srcId="{F5F9D7DC-51B6-4182-90BA-91015BDD6809}" destId="{AC22532A-8066-4E7C-9C9C-A9CD6A9940AF}" srcOrd="1" destOrd="0" presId="urn:microsoft.com/office/officeart/2018/2/layout/IconVerticalSolidList"/>
    <dgm:cxn modelId="{BDF4E82F-6869-46A4-AF2D-6BD701D8EAEE}" type="presParOf" srcId="{F5F9D7DC-51B6-4182-90BA-91015BDD6809}" destId="{A37BDBED-3160-4973-BA2F-8370973E18BF}" srcOrd="2" destOrd="0" presId="urn:microsoft.com/office/officeart/2018/2/layout/IconVerticalSolidList"/>
    <dgm:cxn modelId="{E394C631-403B-40ED-8036-1E74D0A64031}" type="presParOf" srcId="{F5F9D7DC-51B6-4182-90BA-91015BDD6809}" destId="{86F6F7E5-4B75-440F-94C0-A63256A7CF89}" srcOrd="3" destOrd="0" presId="urn:microsoft.com/office/officeart/2018/2/layout/IconVerticalSolidList"/>
    <dgm:cxn modelId="{855B7242-9583-4EDA-84F4-D82D711C2BA7}" type="presParOf" srcId="{DEA716DD-31C2-45A8-8A46-E6FD9FE4ACFB}" destId="{8B890FE4-B602-4A8E-A2C8-53577FEE21FD}" srcOrd="9" destOrd="0" presId="urn:microsoft.com/office/officeart/2018/2/layout/IconVerticalSolidList"/>
    <dgm:cxn modelId="{B34B0FDC-4A36-4345-B0DB-3F3D0DFB5135}" type="presParOf" srcId="{DEA716DD-31C2-45A8-8A46-E6FD9FE4ACFB}" destId="{E44BDE98-FA6A-4E59-86EA-490F4DCE2C1A}" srcOrd="10" destOrd="0" presId="urn:microsoft.com/office/officeart/2018/2/layout/IconVerticalSolidList"/>
    <dgm:cxn modelId="{9A2938FF-810B-4BEE-9404-953E0801ED9E}" type="presParOf" srcId="{E44BDE98-FA6A-4E59-86EA-490F4DCE2C1A}" destId="{BC5D12AC-D00A-48AC-B680-5013944FE2ED}" srcOrd="0" destOrd="0" presId="urn:microsoft.com/office/officeart/2018/2/layout/IconVerticalSolidList"/>
    <dgm:cxn modelId="{A84253F1-D596-46B8-9ACB-F0A01CC8A406}" type="presParOf" srcId="{E44BDE98-FA6A-4E59-86EA-490F4DCE2C1A}" destId="{D52DF093-AFCD-4ED3-9596-D223210E4D30}" srcOrd="1" destOrd="0" presId="urn:microsoft.com/office/officeart/2018/2/layout/IconVerticalSolidList"/>
    <dgm:cxn modelId="{2F11B440-952D-4ACF-8A33-C3912E875FAC}" type="presParOf" srcId="{E44BDE98-FA6A-4E59-86EA-490F4DCE2C1A}" destId="{F0CC3BAE-27CC-4A15-AEEC-CD42A32F0BAA}" srcOrd="2" destOrd="0" presId="urn:microsoft.com/office/officeart/2018/2/layout/IconVerticalSolidList"/>
    <dgm:cxn modelId="{D7FF18A5-D570-434A-BB44-01ADA6355DFE}" type="presParOf" srcId="{E44BDE98-FA6A-4E59-86EA-490F4DCE2C1A}" destId="{CFCBC0F9-71B5-42AA-91B7-17D60A948C0B}" srcOrd="3" destOrd="0" presId="urn:microsoft.com/office/officeart/2018/2/layout/IconVerticalSolidList"/>
    <dgm:cxn modelId="{B1D9BDD2-9CA5-4DC4-99C9-8CADAACC8F95}" type="presParOf" srcId="{DEA716DD-31C2-45A8-8A46-E6FD9FE4ACFB}" destId="{4E325583-C8B8-4A3E-86AE-91057BA66A90}" srcOrd="11" destOrd="0" presId="urn:microsoft.com/office/officeart/2018/2/layout/IconVerticalSolidList"/>
    <dgm:cxn modelId="{3F56C336-5151-4159-ACD7-1AC39B5DE98B}" type="presParOf" srcId="{DEA716DD-31C2-45A8-8A46-E6FD9FE4ACFB}" destId="{CFD04110-77CB-4C5E-B5B0-3213531E050B}" srcOrd="12" destOrd="0" presId="urn:microsoft.com/office/officeart/2018/2/layout/IconVerticalSolidList"/>
    <dgm:cxn modelId="{5B80030C-C813-4C7E-BD20-4056BC19AB86}" type="presParOf" srcId="{CFD04110-77CB-4C5E-B5B0-3213531E050B}" destId="{C7F385F6-273A-40E1-B183-7215B72EAB25}" srcOrd="0" destOrd="0" presId="urn:microsoft.com/office/officeart/2018/2/layout/IconVerticalSolidList"/>
    <dgm:cxn modelId="{B45919C4-530B-4838-9BDD-3552F59FB89B}" type="presParOf" srcId="{CFD04110-77CB-4C5E-B5B0-3213531E050B}" destId="{C276564C-E1FB-4179-B7BE-CFD15CA46F1A}" srcOrd="1" destOrd="0" presId="urn:microsoft.com/office/officeart/2018/2/layout/IconVerticalSolidList"/>
    <dgm:cxn modelId="{C740FA11-EE7E-48FF-AEB6-805A0868ED79}" type="presParOf" srcId="{CFD04110-77CB-4C5E-B5B0-3213531E050B}" destId="{D05EB509-FBF9-4ECF-BD05-DD4C324EFCEA}" srcOrd="2" destOrd="0" presId="urn:microsoft.com/office/officeart/2018/2/layout/IconVerticalSolidList"/>
    <dgm:cxn modelId="{213BFC62-D3F6-4909-90DA-935EAE313A58}" type="presParOf" srcId="{CFD04110-77CB-4C5E-B5B0-3213531E050B}" destId="{D262D496-6276-4A5E-BD71-4CEDFBF22A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27055-F7F9-499C-BCAC-D5CD2F65702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FE9B194-0B5D-4A46-BE4C-6594547771A8}">
      <dgm:prSet/>
      <dgm:spPr/>
      <dgm:t>
        <a:bodyPr/>
        <a:lstStyle/>
        <a:p>
          <a:r>
            <a:rPr lang="en-US"/>
            <a:t>Water, alcohol, salt, and simple sugars can be absorbed directly through the stomach wall. </a:t>
          </a:r>
        </a:p>
      </dgm:t>
    </dgm:pt>
    <dgm:pt modelId="{F3337AED-5BF9-4694-9304-ED964366DF69}" type="parTrans" cxnId="{E26C2EA4-7671-4B74-A13A-5799443E5152}">
      <dgm:prSet/>
      <dgm:spPr/>
      <dgm:t>
        <a:bodyPr/>
        <a:lstStyle/>
        <a:p>
          <a:endParaRPr lang="en-US"/>
        </a:p>
      </dgm:t>
    </dgm:pt>
    <dgm:pt modelId="{1BC3AF1E-C42F-4646-A218-16E2245A2F00}" type="sibTrans" cxnId="{E26C2EA4-7671-4B74-A13A-5799443E5152}">
      <dgm:prSet/>
      <dgm:spPr/>
      <dgm:t>
        <a:bodyPr/>
        <a:lstStyle/>
        <a:p>
          <a:endParaRPr lang="en-US"/>
        </a:p>
      </dgm:t>
    </dgm:pt>
    <dgm:pt modelId="{D7A1672B-E68E-438A-97D1-0208D224985D}">
      <dgm:prSet/>
      <dgm:spPr/>
      <dgm:t>
        <a:bodyPr/>
        <a:lstStyle/>
        <a:p>
          <a:r>
            <a:rPr lang="en-US"/>
            <a:t>However, most substances in our food need a little more digestion and must travel into the intestines before they can be absorbed. </a:t>
          </a:r>
        </a:p>
      </dgm:t>
    </dgm:pt>
    <dgm:pt modelId="{E38BDA05-96A6-4C18-B662-22ECEA184112}" type="parTrans" cxnId="{81ACCF42-6C7F-4FAC-9234-19D3FA69F8F9}">
      <dgm:prSet/>
      <dgm:spPr/>
      <dgm:t>
        <a:bodyPr/>
        <a:lstStyle/>
        <a:p>
          <a:endParaRPr lang="en-US"/>
        </a:p>
      </dgm:t>
    </dgm:pt>
    <dgm:pt modelId="{78AD5D00-F345-40A7-B81A-7ECB11492BA4}" type="sibTrans" cxnId="{81ACCF42-6C7F-4FAC-9234-19D3FA69F8F9}">
      <dgm:prSet/>
      <dgm:spPr/>
      <dgm:t>
        <a:bodyPr/>
        <a:lstStyle/>
        <a:p>
          <a:endParaRPr lang="en-US"/>
        </a:p>
      </dgm:t>
    </dgm:pt>
    <dgm:pt modelId="{82272A59-785B-4CBE-BB7F-4433C502BB49}" type="pres">
      <dgm:prSet presAssocID="{B5727055-F7F9-499C-BCAC-D5CD2F65702D}" presName="root" presStyleCnt="0">
        <dgm:presLayoutVars>
          <dgm:dir/>
          <dgm:resizeHandles val="exact"/>
        </dgm:presLayoutVars>
      </dgm:prSet>
      <dgm:spPr/>
    </dgm:pt>
    <dgm:pt modelId="{DB1CB104-3968-4EA7-94FB-69CE024A666C}" type="pres">
      <dgm:prSet presAssocID="{6FE9B194-0B5D-4A46-BE4C-6594547771A8}" presName="compNode" presStyleCnt="0"/>
      <dgm:spPr/>
    </dgm:pt>
    <dgm:pt modelId="{6C57C0CC-7A5A-41C3-99F9-1E159B3DBBB3}" type="pres">
      <dgm:prSet presAssocID="{6FE9B194-0B5D-4A46-BE4C-6594547771A8}" presName="bgRect" presStyleLbl="bgShp" presStyleIdx="0" presStyleCnt="2"/>
      <dgm:spPr/>
    </dgm:pt>
    <dgm:pt modelId="{5F1CE179-4025-4DBE-A462-81153C61400C}" type="pres">
      <dgm:prSet presAssocID="{6FE9B194-0B5D-4A46-BE4C-6594547771A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pes"/>
        </a:ext>
      </dgm:extLst>
    </dgm:pt>
    <dgm:pt modelId="{DE412F9B-A6CC-45C2-B6B2-EF88D9E58FDB}" type="pres">
      <dgm:prSet presAssocID="{6FE9B194-0B5D-4A46-BE4C-6594547771A8}" presName="spaceRect" presStyleCnt="0"/>
      <dgm:spPr/>
    </dgm:pt>
    <dgm:pt modelId="{9FA9EB9A-3313-4DD9-AD3D-E339E5DB9B51}" type="pres">
      <dgm:prSet presAssocID="{6FE9B194-0B5D-4A46-BE4C-6594547771A8}" presName="parTx" presStyleLbl="revTx" presStyleIdx="0" presStyleCnt="2">
        <dgm:presLayoutVars>
          <dgm:chMax val="0"/>
          <dgm:chPref val="0"/>
        </dgm:presLayoutVars>
      </dgm:prSet>
      <dgm:spPr/>
    </dgm:pt>
    <dgm:pt modelId="{78F40F28-48C8-4B52-AA54-E8CE2B9EC29B}" type="pres">
      <dgm:prSet presAssocID="{1BC3AF1E-C42F-4646-A218-16E2245A2F00}" presName="sibTrans" presStyleCnt="0"/>
      <dgm:spPr/>
    </dgm:pt>
    <dgm:pt modelId="{90837EAB-D1A2-4A06-ADE1-4865F7718610}" type="pres">
      <dgm:prSet presAssocID="{D7A1672B-E68E-438A-97D1-0208D224985D}" presName="compNode" presStyleCnt="0"/>
      <dgm:spPr/>
    </dgm:pt>
    <dgm:pt modelId="{6307CDA5-520F-42D9-955D-E7B73CDE5B6F}" type="pres">
      <dgm:prSet presAssocID="{D7A1672B-E68E-438A-97D1-0208D224985D}" presName="bgRect" presStyleLbl="bgShp" presStyleIdx="1" presStyleCnt="2"/>
      <dgm:spPr/>
    </dgm:pt>
    <dgm:pt modelId="{DDF72412-D115-460F-B257-D46E3CAE6716}" type="pres">
      <dgm:prSet presAssocID="{D7A1672B-E68E-438A-97D1-0208D224985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06D2C92A-88FC-4558-9F9F-C251D4D0E88B}" type="pres">
      <dgm:prSet presAssocID="{D7A1672B-E68E-438A-97D1-0208D224985D}" presName="spaceRect" presStyleCnt="0"/>
      <dgm:spPr/>
    </dgm:pt>
    <dgm:pt modelId="{83ECCE91-2BA6-47C1-A9EB-635EF4A7F62F}" type="pres">
      <dgm:prSet presAssocID="{D7A1672B-E68E-438A-97D1-0208D224985D}" presName="parTx" presStyleLbl="revTx" presStyleIdx="1" presStyleCnt="2">
        <dgm:presLayoutVars>
          <dgm:chMax val="0"/>
          <dgm:chPref val="0"/>
        </dgm:presLayoutVars>
      </dgm:prSet>
      <dgm:spPr/>
    </dgm:pt>
  </dgm:ptLst>
  <dgm:cxnLst>
    <dgm:cxn modelId="{81ACCF42-6C7F-4FAC-9234-19D3FA69F8F9}" srcId="{B5727055-F7F9-499C-BCAC-D5CD2F65702D}" destId="{D7A1672B-E68E-438A-97D1-0208D224985D}" srcOrd="1" destOrd="0" parTransId="{E38BDA05-96A6-4C18-B662-22ECEA184112}" sibTransId="{78AD5D00-F345-40A7-B81A-7ECB11492BA4}"/>
    <dgm:cxn modelId="{44254F77-D8D8-4D69-8B57-B589ABA70CE3}" type="presOf" srcId="{6FE9B194-0B5D-4A46-BE4C-6594547771A8}" destId="{9FA9EB9A-3313-4DD9-AD3D-E339E5DB9B51}" srcOrd="0" destOrd="0" presId="urn:microsoft.com/office/officeart/2018/2/layout/IconVerticalSolidList"/>
    <dgm:cxn modelId="{E26C2EA4-7671-4B74-A13A-5799443E5152}" srcId="{B5727055-F7F9-499C-BCAC-D5CD2F65702D}" destId="{6FE9B194-0B5D-4A46-BE4C-6594547771A8}" srcOrd="0" destOrd="0" parTransId="{F3337AED-5BF9-4694-9304-ED964366DF69}" sibTransId="{1BC3AF1E-C42F-4646-A218-16E2245A2F00}"/>
    <dgm:cxn modelId="{29A70FB2-953C-4954-8658-067765E5F1E3}" type="presOf" srcId="{B5727055-F7F9-499C-BCAC-D5CD2F65702D}" destId="{82272A59-785B-4CBE-BB7F-4433C502BB49}" srcOrd="0" destOrd="0" presId="urn:microsoft.com/office/officeart/2018/2/layout/IconVerticalSolidList"/>
    <dgm:cxn modelId="{E53ADDB3-DDB0-48E9-86B7-B4606DC2B628}" type="presOf" srcId="{D7A1672B-E68E-438A-97D1-0208D224985D}" destId="{83ECCE91-2BA6-47C1-A9EB-635EF4A7F62F}" srcOrd="0" destOrd="0" presId="urn:microsoft.com/office/officeart/2018/2/layout/IconVerticalSolidList"/>
    <dgm:cxn modelId="{3935263B-70AB-49F3-8442-AD1C6BB0E5BF}" type="presParOf" srcId="{82272A59-785B-4CBE-BB7F-4433C502BB49}" destId="{DB1CB104-3968-4EA7-94FB-69CE024A666C}" srcOrd="0" destOrd="0" presId="urn:microsoft.com/office/officeart/2018/2/layout/IconVerticalSolidList"/>
    <dgm:cxn modelId="{4A778176-7FBF-4152-96DB-29237A4CBFA6}" type="presParOf" srcId="{DB1CB104-3968-4EA7-94FB-69CE024A666C}" destId="{6C57C0CC-7A5A-41C3-99F9-1E159B3DBBB3}" srcOrd="0" destOrd="0" presId="urn:microsoft.com/office/officeart/2018/2/layout/IconVerticalSolidList"/>
    <dgm:cxn modelId="{B598000F-0623-47DD-BC86-F5EE33409412}" type="presParOf" srcId="{DB1CB104-3968-4EA7-94FB-69CE024A666C}" destId="{5F1CE179-4025-4DBE-A462-81153C61400C}" srcOrd="1" destOrd="0" presId="urn:microsoft.com/office/officeart/2018/2/layout/IconVerticalSolidList"/>
    <dgm:cxn modelId="{ED70259D-6F86-4778-AD66-D561775BB9D8}" type="presParOf" srcId="{DB1CB104-3968-4EA7-94FB-69CE024A666C}" destId="{DE412F9B-A6CC-45C2-B6B2-EF88D9E58FDB}" srcOrd="2" destOrd="0" presId="urn:microsoft.com/office/officeart/2018/2/layout/IconVerticalSolidList"/>
    <dgm:cxn modelId="{DF44D060-D7CD-4EA9-A9A9-30C48791F064}" type="presParOf" srcId="{DB1CB104-3968-4EA7-94FB-69CE024A666C}" destId="{9FA9EB9A-3313-4DD9-AD3D-E339E5DB9B51}" srcOrd="3" destOrd="0" presId="urn:microsoft.com/office/officeart/2018/2/layout/IconVerticalSolidList"/>
    <dgm:cxn modelId="{13D1475B-BA87-4ECB-9061-9909B74B5759}" type="presParOf" srcId="{82272A59-785B-4CBE-BB7F-4433C502BB49}" destId="{78F40F28-48C8-4B52-AA54-E8CE2B9EC29B}" srcOrd="1" destOrd="0" presId="urn:microsoft.com/office/officeart/2018/2/layout/IconVerticalSolidList"/>
    <dgm:cxn modelId="{12E50583-8EA1-4AEF-9C59-145C1E3C7F09}" type="presParOf" srcId="{82272A59-785B-4CBE-BB7F-4433C502BB49}" destId="{90837EAB-D1A2-4A06-ADE1-4865F7718610}" srcOrd="2" destOrd="0" presId="urn:microsoft.com/office/officeart/2018/2/layout/IconVerticalSolidList"/>
    <dgm:cxn modelId="{3107E102-EAC4-42F7-87DC-16A6856F9868}" type="presParOf" srcId="{90837EAB-D1A2-4A06-ADE1-4865F7718610}" destId="{6307CDA5-520F-42D9-955D-E7B73CDE5B6F}" srcOrd="0" destOrd="0" presId="urn:microsoft.com/office/officeart/2018/2/layout/IconVerticalSolidList"/>
    <dgm:cxn modelId="{023CE372-FEB9-4039-9B0B-5A11AD58078F}" type="presParOf" srcId="{90837EAB-D1A2-4A06-ADE1-4865F7718610}" destId="{DDF72412-D115-460F-B257-D46E3CAE6716}" srcOrd="1" destOrd="0" presId="urn:microsoft.com/office/officeart/2018/2/layout/IconVerticalSolidList"/>
    <dgm:cxn modelId="{BC3CBC7B-8E1F-48CE-8CF4-BC93BA4E084D}" type="presParOf" srcId="{90837EAB-D1A2-4A06-ADE1-4865F7718610}" destId="{06D2C92A-88FC-4558-9F9F-C251D4D0E88B}" srcOrd="2" destOrd="0" presId="urn:microsoft.com/office/officeart/2018/2/layout/IconVerticalSolidList"/>
    <dgm:cxn modelId="{684607C7-DE99-42CA-8B4A-771E0E195450}" type="presParOf" srcId="{90837EAB-D1A2-4A06-ADE1-4865F7718610}" destId="{83ECCE91-2BA6-47C1-A9EB-635EF4A7F62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2D6CB0-A987-4CDC-9E3B-993993D9A2D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82E609A-1EE5-4D68-B4BF-E7D90C1058E8}">
      <dgm:prSet/>
      <dgm:spPr/>
      <dgm:t>
        <a:bodyPr/>
        <a:lstStyle/>
        <a:p>
          <a:r>
            <a:rPr lang="en-US"/>
            <a:t>The small intestine is the site where most of the chemical and mechanical digestion is carried out. </a:t>
          </a:r>
        </a:p>
      </dgm:t>
    </dgm:pt>
    <dgm:pt modelId="{6C1AE553-E291-4A46-8592-2B9D50BBEE74}" type="parTrans" cxnId="{74B89946-22C3-4FB6-946F-49051A68A500}">
      <dgm:prSet/>
      <dgm:spPr/>
      <dgm:t>
        <a:bodyPr/>
        <a:lstStyle/>
        <a:p>
          <a:endParaRPr lang="en-US"/>
        </a:p>
      </dgm:t>
    </dgm:pt>
    <dgm:pt modelId="{DEAFB970-B40D-43BE-A93C-40FBB5DD7F38}" type="sibTrans" cxnId="{74B89946-22C3-4FB6-946F-49051A68A500}">
      <dgm:prSet/>
      <dgm:spPr/>
      <dgm:t>
        <a:bodyPr/>
        <a:lstStyle/>
        <a:p>
          <a:endParaRPr lang="en-US"/>
        </a:p>
      </dgm:t>
    </dgm:pt>
    <dgm:pt modelId="{975D7E01-F270-4F45-BF6B-D221B8EB8431}">
      <dgm:prSet/>
      <dgm:spPr/>
      <dgm:t>
        <a:bodyPr/>
        <a:lstStyle/>
        <a:p>
          <a:r>
            <a:rPr lang="en-US"/>
            <a:t>Tiny projections called villi line the small intestine which absorbs digested food into the capillaries. </a:t>
          </a:r>
        </a:p>
      </dgm:t>
    </dgm:pt>
    <dgm:pt modelId="{DA5D23E7-3C48-44D6-98BE-45AE9F279830}" type="parTrans" cxnId="{E5836FA2-0C20-4D43-B611-7C2E0AFF809C}">
      <dgm:prSet/>
      <dgm:spPr/>
      <dgm:t>
        <a:bodyPr/>
        <a:lstStyle/>
        <a:p>
          <a:endParaRPr lang="en-US"/>
        </a:p>
      </dgm:t>
    </dgm:pt>
    <dgm:pt modelId="{C22EEE89-E8A0-4D23-B24C-CE4C6D2FC38A}" type="sibTrans" cxnId="{E5836FA2-0C20-4D43-B611-7C2E0AFF809C}">
      <dgm:prSet/>
      <dgm:spPr/>
      <dgm:t>
        <a:bodyPr/>
        <a:lstStyle/>
        <a:p>
          <a:endParaRPr lang="en-US"/>
        </a:p>
      </dgm:t>
    </dgm:pt>
    <dgm:pt modelId="{A6F3850A-50B6-4C74-8796-48110303DFA0}">
      <dgm:prSet/>
      <dgm:spPr/>
      <dgm:t>
        <a:bodyPr/>
        <a:lstStyle/>
        <a:p>
          <a:r>
            <a:rPr lang="en-US"/>
            <a:t>Most of the food absorption takes place in the jejunum and the ileum.</a:t>
          </a:r>
        </a:p>
      </dgm:t>
    </dgm:pt>
    <dgm:pt modelId="{38311BAF-AE39-44FF-A129-62B10057B56F}" type="parTrans" cxnId="{8A52428A-6C77-4581-B839-4A06A49CF0E4}">
      <dgm:prSet/>
      <dgm:spPr/>
      <dgm:t>
        <a:bodyPr/>
        <a:lstStyle/>
        <a:p>
          <a:endParaRPr lang="en-US"/>
        </a:p>
      </dgm:t>
    </dgm:pt>
    <dgm:pt modelId="{786A4B2A-F8D0-4F5B-A47B-1C4643BA62A7}" type="sibTrans" cxnId="{8A52428A-6C77-4581-B839-4A06A49CF0E4}">
      <dgm:prSet/>
      <dgm:spPr/>
      <dgm:t>
        <a:bodyPr/>
        <a:lstStyle/>
        <a:p>
          <a:endParaRPr lang="en-US"/>
        </a:p>
      </dgm:t>
    </dgm:pt>
    <dgm:pt modelId="{7D2F966D-0547-45DF-BA47-569283CBFC69}" type="pres">
      <dgm:prSet presAssocID="{022D6CB0-A987-4CDC-9E3B-993993D9A2D4}" presName="root" presStyleCnt="0">
        <dgm:presLayoutVars>
          <dgm:dir/>
          <dgm:resizeHandles val="exact"/>
        </dgm:presLayoutVars>
      </dgm:prSet>
      <dgm:spPr/>
    </dgm:pt>
    <dgm:pt modelId="{033FB832-C50F-41B9-B684-75E3315C06FB}" type="pres">
      <dgm:prSet presAssocID="{F82E609A-1EE5-4D68-B4BF-E7D90C1058E8}" presName="compNode" presStyleCnt="0"/>
      <dgm:spPr/>
    </dgm:pt>
    <dgm:pt modelId="{26E7F607-BF92-4C4B-A481-710E61DF52A3}" type="pres">
      <dgm:prSet presAssocID="{F82E609A-1EE5-4D68-B4BF-E7D90C1058E8}" presName="bgRect" presStyleLbl="bgShp" presStyleIdx="0" presStyleCnt="3"/>
      <dgm:spPr/>
    </dgm:pt>
    <dgm:pt modelId="{F0372022-FFC6-4E5B-BE2E-3F2C54E1CAA0}" type="pres">
      <dgm:prSet presAssocID="{F82E609A-1EE5-4D68-B4BF-E7D90C1058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8C4778F0-C31F-4A66-9729-AFA14FEA5194}" type="pres">
      <dgm:prSet presAssocID="{F82E609A-1EE5-4D68-B4BF-E7D90C1058E8}" presName="spaceRect" presStyleCnt="0"/>
      <dgm:spPr/>
    </dgm:pt>
    <dgm:pt modelId="{952D92D1-554C-4FE0-A176-BF43D1B2B22F}" type="pres">
      <dgm:prSet presAssocID="{F82E609A-1EE5-4D68-B4BF-E7D90C1058E8}" presName="parTx" presStyleLbl="revTx" presStyleIdx="0" presStyleCnt="3">
        <dgm:presLayoutVars>
          <dgm:chMax val="0"/>
          <dgm:chPref val="0"/>
        </dgm:presLayoutVars>
      </dgm:prSet>
      <dgm:spPr/>
    </dgm:pt>
    <dgm:pt modelId="{D39C2842-7082-4C66-A2B3-863100CE1141}" type="pres">
      <dgm:prSet presAssocID="{DEAFB970-B40D-43BE-A93C-40FBB5DD7F38}" presName="sibTrans" presStyleCnt="0"/>
      <dgm:spPr/>
    </dgm:pt>
    <dgm:pt modelId="{6B3ED7EF-5750-4796-9271-9D7D1B269035}" type="pres">
      <dgm:prSet presAssocID="{975D7E01-F270-4F45-BF6B-D221B8EB8431}" presName="compNode" presStyleCnt="0"/>
      <dgm:spPr/>
    </dgm:pt>
    <dgm:pt modelId="{47A484A6-CF9A-4607-8A22-D8E44E6CBE23}" type="pres">
      <dgm:prSet presAssocID="{975D7E01-F270-4F45-BF6B-D221B8EB8431}" presName="bgRect" presStyleLbl="bgShp" presStyleIdx="1" presStyleCnt="3"/>
      <dgm:spPr/>
    </dgm:pt>
    <dgm:pt modelId="{8C2243BA-6209-43F4-B2E3-C13B31B090DA}" type="pres">
      <dgm:prSet presAssocID="{975D7E01-F270-4F45-BF6B-D221B8EB84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mach"/>
        </a:ext>
      </dgm:extLst>
    </dgm:pt>
    <dgm:pt modelId="{A1D693A4-FE29-4679-89BC-BC4DB8A5F75E}" type="pres">
      <dgm:prSet presAssocID="{975D7E01-F270-4F45-BF6B-D221B8EB8431}" presName="spaceRect" presStyleCnt="0"/>
      <dgm:spPr/>
    </dgm:pt>
    <dgm:pt modelId="{75316F56-7E74-4184-8178-87F23B4ACEF4}" type="pres">
      <dgm:prSet presAssocID="{975D7E01-F270-4F45-BF6B-D221B8EB8431}" presName="parTx" presStyleLbl="revTx" presStyleIdx="1" presStyleCnt="3">
        <dgm:presLayoutVars>
          <dgm:chMax val="0"/>
          <dgm:chPref val="0"/>
        </dgm:presLayoutVars>
      </dgm:prSet>
      <dgm:spPr/>
    </dgm:pt>
    <dgm:pt modelId="{CDC986E7-8AC0-44FA-8F81-CE154C9BFDC5}" type="pres">
      <dgm:prSet presAssocID="{C22EEE89-E8A0-4D23-B24C-CE4C6D2FC38A}" presName="sibTrans" presStyleCnt="0"/>
      <dgm:spPr/>
    </dgm:pt>
    <dgm:pt modelId="{E0A78EC5-687D-455A-88A9-A30017841C45}" type="pres">
      <dgm:prSet presAssocID="{A6F3850A-50B6-4C74-8796-48110303DFA0}" presName="compNode" presStyleCnt="0"/>
      <dgm:spPr/>
    </dgm:pt>
    <dgm:pt modelId="{F8352F03-5C6F-4B41-86CB-4F1E70F0324B}" type="pres">
      <dgm:prSet presAssocID="{A6F3850A-50B6-4C74-8796-48110303DFA0}" presName="bgRect" presStyleLbl="bgShp" presStyleIdx="2" presStyleCnt="3"/>
      <dgm:spPr/>
    </dgm:pt>
    <dgm:pt modelId="{5D23989E-A9DE-4513-951F-CB3A02C1612A}" type="pres">
      <dgm:prSet presAssocID="{A6F3850A-50B6-4C74-8796-48110303DF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pes"/>
        </a:ext>
      </dgm:extLst>
    </dgm:pt>
    <dgm:pt modelId="{4D67E97C-2AFE-45C6-8173-11558E4D5687}" type="pres">
      <dgm:prSet presAssocID="{A6F3850A-50B6-4C74-8796-48110303DFA0}" presName="spaceRect" presStyleCnt="0"/>
      <dgm:spPr/>
    </dgm:pt>
    <dgm:pt modelId="{9A4050A9-FE36-48B3-8619-308924EFA00B}" type="pres">
      <dgm:prSet presAssocID="{A6F3850A-50B6-4C74-8796-48110303DFA0}" presName="parTx" presStyleLbl="revTx" presStyleIdx="2" presStyleCnt="3">
        <dgm:presLayoutVars>
          <dgm:chMax val="0"/>
          <dgm:chPref val="0"/>
        </dgm:presLayoutVars>
      </dgm:prSet>
      <dgm:spPr/>
    </dgm:pt>
  </dgm:ptLst>
  <dgm:cxnLst>
    <dgm:cxn modelId="{DADC8E0D-7440-46FB-893D-52ACC36B909A}" type="presOf" srcId="{022D6CB0-A987-4CDC-9E3B-993993D9A2D4}" destId="{7D2F966D-0547-45DF-BA47-569283CBFC69}" srcOrd="0" destOrd="0" presId="urn:microsoft.com/office/officeart/2018/2/layout/IconVerticalSolidList"/>
    <dgm:cxn modelId="{F4EF0123-2CE2-4EE0-8ABB-1E83E973D29F}" type="presOf" srcId="{A6F3850A-50B6-4C74-8796-48110303DFA0}" destId="{9A4050A9-FE36-48B3-8619-308924EFA00B}" srcOrd="0" destOrd="0" presId="urn:microsoft.com/office/officeart/2018/2/layout/IconVerticalSolidList"/>
    <dgm:cxn modelId="{74B89946-22C3-4FB6-946F-49051A68A500}" srcId="{022D6CB0-A987-4CDC-9E3B-993993D9A2D4}" destId="{F82E609A-1EE5-4D68-B4BF-E7D90C1058E8}" srcOrd="0" destOrd="0" parTransId="{6C1AE553-E291-4A46-8592-2B9D50BBEE74}" sibTransId="{DEAFB970-B40D-43BE-A93C-40FBB5DD7F38}"/>
    <dgm:cxn modelId="{8A52428A-6C77-4581-B839-4A06A49CF0E4}" srcId="{022D6CB0-A987-4CDC-9E3B-993993D9A2D4}" destId="{A6F3850A-50B6-4C74-8796-48110303DFA0}" srcOrd="2" destOrd="0" parTransId="{38311BAF-AE39-44FF-A129-62B10057B56F}" sibTransId="{786A4B2A-F8D0-4F5B-A47B-1C4643BA62A7}"/>
    <dgm:cxn modelId="{B714EE9F-656F-4172-809E-65632D049DF3}" type="presOf" srcId="{975D7E01-F270-4F45-BF6B-D221B8EB8431}" destId="{75316F56-7E74-4184-8178-87F23B4ACEF4}" srcOrd="0" destOrd="0" presId="urn:microsoft.com/office/officeart/2018/2/layout/IconVerticalSolidList"/>
    <dgm:cxn modelId="{E5836FA2-0C20-4D43-B611-7C2E0AFF809C}" srcId="{022D6CB0-A987-4CDC-9E3B-993993D9A2D4}" destId="{975D7E01-F270-4F45-BF6B-D221B8EB8431}" srcOrd="1" destOrd="0" parTransId="{DA5D23E7-3C48-44D6-98BE-45AE9F279830}" sibTransId="{C22EEE89-E8A0-4D23-B24C-CE4C6D2FC38A}"/>
    <dgm:cxn modelId="{144C08CC-38FA-414F-97B0-6465545083A7}" type="presOf" srcId="{F82E609A-1EE5-4D68-B4BF-E7D90C1058E8}" destId="{952D92D1-554C-4FE0-A176-BF43D1B2B22F}" srcOrd="0" destOrd="0" presId="urn:microsoft.com/office/officeart/2018/2/layout/IconVerticalSolidList"/>
    <dgm:cxn modelId="{5BB4AC2F-2116-4FD8-871D-CE2BFBC88497}" type="presParOf" srcId="{7D2F966D-0547-45DF-BA47-569283CBFC69}" destId="{033FB832-C50F-41B9-B684-75E3315C06FB}" srcOrd="0" destOrd="0" presId="urn:microsoft.com/office/officeart/2018/2/layout/IconVerticalSolidList"/>
    <dgm:cxn modelId="{4D027101-CC82-45BF-A4D9-20B1065740C0}" type="presParOf" srcId="{033FB832-C50F-41B9-B684-75E3315C06FB}" destId="{26E7F607-BF92-4C4B-A481-710E61DF52A3}" srcOrd="0" destOrd="0" presId="urn:microsoft.com/office/officeart/2018/2/layout/IconVerticalSolidList"/>
    <dgm:cxn modelId="{628727E9-0434-448D-9192-2AA54CA8CEC4}" type="presParOf" srcId="{033FB832-C50F-41B9-B684-75E3315C06FB}" destId="{F0372022-FFC6-4E5B-BE2E-3F2C54E1CAA0}" srcOrd="1" destOrd="0" presId="urn:microsoft.com/office/officeart/2018/2/layout/IconVerticalSolidList"/>
    <dgm:cxn modelId="{FA264D2C-44E0-4588-940E-C02EA750F1D6}" type="presParOf" srcId="{033FB832-C50F-41B9-B684-75E3315C06FB}" destId="{8C4778F0-C31F-4A66-9729-AFA14FEA5194}" srcOrd="2" destOrd="0" presId="urn:microsoft.com/office/officeart/2018/2/layout/IconVerticalSolidList"/>
    <dgm:cxn modelId="{DA849456-38B4-4C8D-A1CD-3E261F030391}" type="presParOf" srcId="{033FB832-C50F-41B9-B684-75E3315C06FB}" destId="{952D92D1-554C-4FE0-A176-BF43D1B2B22F}" srcOrd="3" destOrd="0" presId="urn:microsoft.com/office/officeart/2018/2/layout/IconVerticalSolidList"/>
    <dgm:cxn modelId="{0D438F75-5509-4A57-8AC9-513D0AFC5705}" type="presParOf" srcId="{7D2F966D-0547-45DF-BA47-569283CBFC69}" destId="{D39C2842-7082-4C66-A2B3-863100CE1141}" srcOrd="1" destOrd="0" presId="urn:microsoft.com/office/officeart/2018/2/layout/IconVerticalSolidList"/>
    <dgm:cxn modelId="{AB980246-47E8-4D2F-A570-95FCE044B0D8}" type="presParOf" srcId="{7D2F966D-0547-45DF-BA47-569283CBFC69}" destId="{6B3ED7EF-5750-4796-9271-9D7D1B269035}" srcOrd="2" destOrd="0" presId="urn:microsoft.com/office/officeart/2018/2/layout/IconVerticalSolidList"/>
    <dgm:cxn modelId="{8203726E-550C-4055-9818-3030C861F0B7}" type="presParOf" srcId="{6B3ED7EF-5750-4796-9271-9D7D1B269035}" destId="{47A484A6-CF9A-4607-8A22-D8E44E6CBE23}" srcOrd="0" destOrd="0" presId="urn:microsoft.com/office/officeart/2018/2/layout/IconVerticalSolidList"/>
    <dgm:cxn modelId="{43EEAA9E-732B-4BAF-8654-50A1D662980C}" type="presParOf" srcId="{6B3ED7EF-5750-4796-9271-9D7D1B269035}" destId="{8C2243BA-6209-43F4-B2E3-C13B31B090DA}" srcOrd="1" destOrd="0" presId="urn:microsoft.com/office/officeart/2018/2/layout/IconVerticalSolidList"/>
    <dgm:cxn modelId="{8085EA68-D701-4CE1-A265-1F05AF995A67}" type="presParOf" srcId="{6B3ED7EF-5750-4796-9271-9D7D1B269035}" destId="{A1D693A4-FE29-4679-89BC-BC4DB8A5F75E}" srcOrd="2" destOrd="0" presId="urn:microsoft.com/office/officeart/2018/2/layout/IconVerticalSolidList"/>
    <dgm:cxn modelId="{332D77FD-5DE6-4077-B606-A6FC8E240F9E}" type="presParOf" srcId="{6B3ED7EF-5750-4796-9271-9D7D1B269035}" destId="{75316F56-7E74-4184-8178-87F23B4ACEF4}" srcOrd="3" destOrd="0" presId="urn:microsoft.com/office/officeart/2018/2/layout/IconVerticalSolidList"/>
    <dgm:cxn modelId="{FD466BE3-2A19-4F21-94FF-E29CEAFDB84F}" type="presParOf" srcId="{7D2F966D-0547-45DF-BA47-569283CBFC69}" destId="{CDC986E7-8AC0-44FA-8F81-CE154C9BFDC5}" srcOrd="3" destOrd="0" presId="urn:microsoft.com/office/officeart/2018/2/layout/IconVerticalSolidList"/>
    <dgm:cxn modelId="{D6CBF782-E8AA-473E-B0F2-1BACCDC77105}" type="presParOf" srcId="{7D2F966D-0547-45DF-BA47-569283CBFC69}" destId="{E0A78EC5-687D-455A-88A9-A30017841C45}" srcOrd="4" destOrd="0" presId="urn:microsoft.com/office/officeart/2018/2/layout/IconVerticalSolidList"/>
    <dgm:cxn modelId="{DAD9034D-5099-4ADB-8D0A-060B54982169}" type="presParOf" srcId="{E0A78EC5-687D-455A-88A9-A30017841C45}" destId="{F8352F03-5C6F-4B41-86CB-4F1E70F0324B}" srcOrd="0" destOrd="0" presId="urn:microsoft.com/office/officeart/2018/2/layout/IconVerticalSolidList"/>
    <dgm:cxn modelId="{F91FC9E0-90F2-452C-934F-DBEEBBBA02B7}" type="presParOf" srcId="{E0A78EC5-687D-455A-88A9-A30017841C45}" destId="{5D23989E-A9DE-4513-951F-CB3A02C1612A}" srcOrd="1" destOrd="0" presId="urn:microsoft.com/office/officeart/2018/2/layout/IconVerticalSolidList"/>
    <dgm:cxn modelId="{E36528D6-D515-4C37-BE99-F35293331367}" type="presParOf" srcId="{E0A78EC5-687D-455A-88A9-A30017841C45}" destId="{4D67E97C-2AFE-45C6-8173-11558E4D5687}" srcOrd="2" destOrd="0" presId="urn:microsoft.com/office/officeart/2018/2/layout/IconVerticalSolidList"/>
    <dgm:cxn modelId="{89DCAD47-4C50-43F0-B476-EF9BA8A4A9B1}" type="presParOf" srcId="{E0A78EC5-687D-455A-88A9-A30017841C45}" destId="{9A4050A9-FE36-48B3-8619-308924EFA0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E198-F613-4912-BBB3-400AEC39D22B}">
      <dsp:nvSpPr>
        <dsp:cNvPr id="0" name=""/>
        <dsp:cNvSpPr/>
      </dsp:nvSpPr>
      <dsp:spPr>
        <a:xfrm>
          <a:off x="0" y="502"/>
          <a:ext cx="6513603" cy="6922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CE8EDD-1B12-4AE8-BD96-490FB86CB492}">
      <dsp:nvSpPr>
        <dsp:cNvPr id="0" name=""/>
        <dsp:cNvSpPr/>
      </dsp:nvSpPr>
      <dsp:spPr>
        <a:xfrm>
          <a:off x="209416" y="156266"/>
          <a:ext cx="380756" cy="3807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8645A7-2F83-4A9A-8D58-3730F26565FF}">
      <dsp:nvSpPr>
        <dsp:cNvPr id="0" name=""/>
        <dsp:cNvSpPr/>
      </dsp:nvSpPr>
      <dsp:spPr>
        <a:xfrm>
          <a:off x="799588" y="50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90000"/>
            </a:lnSpc>
            <a:spcBef>
              <a:spcPct val="0"/>
            </a:spcBef>
            <a:spcAft>
              <a:spcPct val="35000"/>
            </a:spcAft>
            <a:buNone/>
          </a:pPr>
          <a:r>
            <a:rPr lang="en-US" sz="1600" kern="1200"/>
            <a:t>1. Salivary glands</a:t>
          </a:r>
        </a:p>
      </dsp:txBody>
      <dsp:txXfrm>
        <a:off x="799588" y="502"/>
        <a:ext cx="5714015" cy="692284"/>
      </dsp:txXfrm>
    </dsp:sp>
    <dsp:sp modelId="{BC8BB834-7F94-497E-A789-BC0A2A5F9755}">
      <dsp:nvSpPr>
        <dsp:cNvPr id="0" name=""/>
        <dsp:cNvSpPr/>
      </dsp:nvSpPr>
      <dsp:spPr>
        <a:xfrm>
          <a:off x="0" y="865858"/>
          <a:ext cx="6513603" cy="6922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7BB6F9-134A-4ECC-9766-FEB393808CA9}">
      <dsp:nvSpPr>
        <dsp:cNvPr id="0" name=""/>
        <dsp:cNvSpPr/>
      </dsp:nvSpPr>
      <dsp:spPr>
        <a:xfrm>
          <a:off x="209416" y="1021622"/>
          <a:ext cx="380756" cy="3807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C9CADD-096E-4092-B65C-03060B324417}">
      <dsp:nvSpPr>
        <dsp:cNvPr id="0" name=""/>
        <dsp:cNvSpPr/>
      </dsp:nvSpPr>
      <dsp:spPr>
        <a:xfrm>
          <a:off x="799588" y="86585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90000"/>
            </a:lnSpc>
            <a:spcBef>
              <a:spcPct val="0"/>
            </a:spcBef>
            <a:spcAft>
              <a:spcPct val="35000"/>
            </a:spcAft>
            <a:buNone/>
          </a:pPr>
          <a:r>
            <a:rPr lang="en-US" sz="1600" kern="1200"/>
            <a:t>2. Tongue</a:t>
          </a:r>
        </a:p>
      </dsp:txBody>
      <dsp:txXfrm>
        <a:off x="799588" y="865858"/>
        <a:ext cx="5714015" cy="692284"/>
      </dsp:txXfrm>
    </dsp:sp>
    <dsp:sp modelId="{57BFAD5E-7C43-4C08-B845-F5F3D49CAB0E}">
      <dsp:nvSpPr>
        <dsp:cNvPr id="0" name=""/>
        <dsp:cNvSpPr/>
      </dsp:nvSpPr>
      <dsp:spPr>
        <a:xfrm>
          <a:off x="0" y="1731214"/>
          <a:ext cx="6513603" cy="6922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15D683-5776-4B8F-B646-9D18A8DD3327}">
      <dsp:nvSpPr>
        <dsp:cNvPr id="0" name=""/>
        <dsp:cNvSpPr/>
      </dsp:nvSpPr>
      <dsp:spPr>
        <a:xfrm>
          <a:off x="209416" y="1886978"/>
          <a:ext cx="380756" cy="380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12DC77-3E20-4DA2-8F0A-3C6A1E7EF560}">
      <dsp:nvSpPr>
        <dsp:cNvPr id="0" name=""/>
        <dsp:cNvSpPr/>
      </dsp:nvSpPr>
      <dsp:spPr>
        <a:xfrm>
          <a:off x="799588" y="1731214"/>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90000"/>
            </a:lnSpc>
            <a:spcBef>
              <a:spcPct val="0"/>
            </a:spcBef>
            <a:spcAft>
              <a:spcPct val="35000"/>
            </a:spcAft>
            <a:buNone/>
          </a:pPr>
          <a:r>
            <a:rPr lang="en-US" sz="1600" kern="1200"/>
            <a:t>3. Teeth</a:t>
          </a:r>
        </a:p>
      </dsp:txBody>
      <dsp:txXfrm>
        <a:off x="799588" y="1731214"/>
        <a:ext cx="5714015" cy="692284"/>
      </dsp:txXfrm>
    </dsp:sp>
    <dsp:sp modelId="{10352AA3-16C5-4208-A5CB-170B56BC46BB}">
      <dsp:nvSpPr>
        <dsp:cNvPr id="0" name=""/>
        <dsp:cNvSpPr/>
      </dsp:nvSpPr>
      <dsp:spPr>
        <a:xfrm>
          <a:off x="0" y="2596570"/>
          <a:ext cx="6513603" cy="69228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EE3E2-920C-441D-B487-2A7340C7711C}">
      <dsp:nvSpPr>
        <dsp:cNvPr id="0" name=""/>
        <dsp:cNvSpPr/>
      </dsp:nvSpPr>
      <dsp:spPr>
        <a:xfrm>
          <a:off x="209416" y="2752334"/>
          <a:ext cx="380756" cy="3807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F799C7-D8DA-4D45-BA03-1BCE33F6B383}">
      <dsp:nvSpPr>
        <dsp:cNvPr id="0" name=""/>
        <dsp:cNvSpPr/>
      </dsp:nvSpPr>
      <dsp:spPr>
        <a:xfrm>
          <a:off x="799588" y="2596570"/>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90000"/>
            </a:lnSpc>
            <a:spcBef>
              <a:spcPct val="0"/>
            </a:spcBef>
            <a:spcAft>
              <a:spcPct val="35000"/>
            </a:spcAft>
            <a:buNone/>
          </a:pPr>
          <a:r>
            <a:rPr lang="en-US" sz="1600" kern="1200"/>
            <a:t>4. Liver</a:t>
          </a:r>
        </a:p>
      </dsp:txBody>
      <dsp:txXfrm>
        <a:off x="799588" y="2596570"/>
        <a:ext cx="5714015" cy="692284"/>
      </dsp:txXfrm>
    </dsp:sp>
    <dsp:sp modelId="{08B49124-65DE-4375-9085-6AFD0DCAC9ED}">
      <dsp:nvSpPr>
        <dsp:cNvPr id="0" name=""/>
        <dsp:cNvSpPr/>
      </dsp:nvSpPr>
      <dsp:spPr>
        <a:xfrm>
          <a:off x="0" y="3461926"/>
          <a:ext cx="6513603" cy="69228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22532A-8066-4E7C-9C9C-A9CD6A9940AF}">
      <dsp:nvSpPr>
        <dsp:cNvPr id="0" name=""/>
        <dsp:cNvSpPr/>
      </dsp:nvSpPr>
      <dsp:spPr>
        <a:xfrm>
          <a:off x="209416" y="3617690"/>
          <a:ext cx="380756" cy="3807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F6F7E5-4B75-440F-94C0-A63256A7CF89}">
      <dsp:nvSpPr>
        <dsp:cNvPr id="0" name=""/>
        <dsp:cNvSpPr/>
      </dsp:nvSpPr>
      <dsp:spPr>
        <a:xfrm>
          <a:off x="799588" y="3461926"/>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90000"/>
            </a:lnSpc>
            <a:spcBef>
              <a:spcPct val="0"/>
            </a:spcBef>
            <a:spcAft>
              <a:spcPct val="35000"/>
            </a:spcAft>
            <a:buNone/>
          </a:pPr>
          <a:r>
            <a:rPr lang="en-US" sz="1600" kern="1200"/>
            <a:t>5. Gallbladder</a:t>
          </a:r>
        </a:p>
      </dsp:txBody>
      <dsp:txXfrm>
        <a:off x="799588" y="3461926"/>
        <a:ext cx="5714015" cy="692284"/>
      </dsp:txXfrm>
    </dsp:sp>
    <dsp:sp modelId="{BC5D12AC-D00A-48AC-B680-5013944FE2ED}">
      <dsp:nvSpPr>
        <dsp:cNvPr id="0" name=""/>
        <dsp:cNvSpPr/>
      </dsp:nvSpPr>
      <dsp:spPr>
        <a:xfrm>
          <a:off x="0" y="4327282"/>
          <a:ext cx="6513603" cy="6922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DF093-AFCD-4ED3-9596-D223210E4D30}">
      <dsp:nvSpPr>
        <dsp:cNvPr id="0" name=""/>
        <dsp:cNvSpPr/>
      </dsp:nvSpPr>
      <dsp:spPr>
        <a:xfrm>
          <a:off x="209416" y="4483046"/>
          <a:ext cx="380756" cy="38075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CBC0F9-71B5-42AA-91B7-17D60A948C0B}">
      <dsp:nvSpPr>
        <dsp:cNvPr id="0" name=""/>
        <dsp:cNvSpPr/>
      </dsp:nvSpPr>
      <dsp:spPr>
        <a:xfrm>
          <a:off x="799588" y="432728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90000"/>
            </a:lnSpc>
            <a:spcBef>
              <a:spcPct val="0"/>
            </a:spcBef>
            <a:spcAft>
              <a:spcPct val="35000"/>
            </a:spcAft>
            <a:buNone/>
          </a:pPr>
          <a:r>
            <a:rPr lang="en-US" sz="1600" kern="1200"/>
            <a:t>6. Pancreas</a:t>
          </a:r>
        </a:p>
      </dsp:txBody>
      <dsp:txXfrm>
        <a:off x="799588" y="4327282"/>
        <a:ext cx="5714015" cy="692284"/>
      </dsp:txXfrm>
    </dsp:sp>
    <dsp:sp modelId="{C7F385F6-273A-40E1-B183-7215B72EAB25}">
      <dsp:nvSpPr>
        <dsp:cNvPr id="0" name=""/>
        <dsp:cNvSpPr/>
      </dsp:nvSpPr>
      <dsp:spPr>
        <a:xfrm>
          <a:off x="0" y="5192638"/>
          <a:ext cx="6513603" cy="6922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6564C-E1FB-4179-B7BE-CFD15CA46F1A}">
      <dsp:nvSpPr>
        <dsp:cNvPr id="0" name=""/>
        <dsp:cNvSpPr/>
      </dsp:nvSpPr>
      <dsp:spPr>
        <a:xfrm>
          <a:off x="209416" y="5348402"/>
          <a:ext cx="380756" cy="380756"/>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62D496-6276-4A5E-BD71-4CEDFBF22AB5}">
      <dsp:nvSpPr>
        <dsp:cNvPr id="0" name=""/>
        <dsp:cNvSpPr/>
      </dsp:nvSpPr>
      <dsp:spPr>
        <a:xfrm>
          <a:off x="799588" y="519263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90000"/>
            </a:lnSpc>
            <a:spcBef>
              <a:spcPct val="0"/>
            </a:spcBef>
            <a:spcAft>
              <a:spcPct val="35000"/>
            </a:spcAft>
            <a:buNone/>
          </a:pPr>
          <a:r>
            <a:rPr lang="en-US" sz="1600" kern="1200"/>
            <a:t>7. Vermiform appendix</a:t>
          </a:r>
        </a:p>
      </dsp:txBody>
      <dsp:txXfrm>
        <a:off x="799588" y="5192638"/>
        <a:ext cx="5714015" cy="692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7C0CC-7A5A-41C3-99F9-1E159B3DBBB3}">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1CE179-4025-4DBE-A462-81153C61400C}">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A9EB9A-3313-4DD9-AD3D-E339E5DB9B51}">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022350">
            <a:lnSpc>
              <a:spcPct val="90000"/>
            </a:lnSpc>
            <a:spcBef>
              <a:spcPct val="0"/>
            </a:spcBef>
            <a:spcAft>
              <a:spcPct val="35000"/>
            </a:spcAft>
            <a:buNone/>
          </a:pPr>
          <a:r>
            <a:rPr lang="en-US" sz="2300" kern="1200"/>
            <a:t>Water, alcohol, salt, and simple sugars can be absorbed directly through the stomach wall. </a:t>
          </a:r>
        </a:p>
      </dsp:txBody>
      <dsp:txXfrm>
        <a:off x="2039300" y="956381"/>
        <a:ext cx="4474303" cy="1765627"/>
      </dsp:txXfrm>
    </dsp:sp>
    <dsp:sp modelId="{6307CDA5-520F-42D9-955D-E7B73CDE5B6F}">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72412-D115-460F-B257-D46E3CAE6716}">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ECCE91-2BA6-47C1-A9EB-635EF4A7F62F}">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022350">
            <a:lnSpc>
              <a:spcPct val="90000"/>
            </a:lnSpc>
            <a:spcBef>
              <a:spcPct val="0"/>
            </a:spcBef>
            <a:spcAft>
              <a:spcPct val="35000"/>
            </a:spcAft>
            <a:buNone/>
          </a:pPr>
          <a:r>
            <a:rPr lang="en-US" sz="2300" kern="1200"/>
            <a:t>However, most substances in our food need a little more digestion and must travel into the intestines before they can be absorbed. </a:t>
          </a:r>
        </a:p>
      </dsp:txBody>
      <dsp:txXfrm>
        <a:off x="2039300" y="3163416"/>
        <a:ext cx="4474303" cy="1765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7F607-BF92-4C4B-A481-710E61DF52A3}">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372022-FFC6-4E5B-BE2E-3F2C54E1CAA0}">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2D92D1-554C-4FE0-A176-BF43D1B2B22F}">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The small intestine is the site where most of the chemical and mechanical digestion is carried out. </a:t>
          </a:r>
        </a:p>
      </dsp:txBody>
      <dsp:txXfrm>
        <a:off x="1941716" y="718"/>
        <a:ext cx="4571887" cy="1681139"/>
      </dsp:txXfrm>
    </dsp:sp>
    <dsp:sp modelId="{47A484A6-CF9A-4607-8A22-D8E44E6CBE23}">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2243BA-6209-43F4-B2E3-C13B31B090DA}">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316F56-7E74-4184-8178-87F23B4ACEF4}">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Tiny projections called villi line the small intestine which absorbs digested food into the capillaries. </a:t>
          </a:r>
        </a:p>
      </dsp:txBody>
      <dsp:txXfrm>
        <a:off x="1941716" y="2102143"/>
        <a:ext cx="4571887" cy="1681139"/>
      </dsp:txXfrm>
    </dsp:sp>
    <dsp:sp modelId="{F8352F03-5C6F-4B41-86CB-4F1E70F0324B}">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23989E-A9DE-4513-951F-CB3A02C1612A}">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4050A9-FE36-48B3-8619-308924EFA00B}">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Most of the food absorption takes place in the jejunum and the ileum.</a:t>
          </a:r>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0F2D-7DD7-48FB-BFA8-E441F1DE8B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18D755-17BC-40FB-968C-F6C0D3CDE8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F8F2DA-CAF1-47A1-B8C4-22AACFAA7797}"/>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5" name="Footer Placeholder 4">
            <a:extLst>
              <a:ext uri="{FF2B5EF4-FFF2-40B4-BE49-F238E27FC236}">
                <a16:creationId xmlns:a16="http://schemas.microsoft.com/office/drawing/2014/main" id="{E38808C0-F140-481A-BBC6-75A52604C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58DB5-4B8F-401D-ACB2-63A753A1F053}"/>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391745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8369-ABA9-482B-B2DD-C1607E3F6F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30ACD9-4C22-4ADB-8EAA-84385ECEBF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C5A3D-642A-4D02-B238-69B77E9EA91E}"/>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5" name="Footer Placeholder 4">
            <a:extLst>
              <a:ext uri="{FF2B5EF4-FFF2-40B4-BE49-F238E27FC236}">
                <a16:creationId xmlns:a16="http://schemas.microsoft.com/office/drawing/2014/main" id="{A530C851-E60E-4B81-98E6-02FFA56FD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48EC8-9FBE-40C1-B8F3-3A165D8D828D}"/>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213845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2D270-49EE-4E68-98F9-D78AC146E3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7BA195-76DB-4583-82B6-B3CF0AA07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30D9E-51A3-42B3-8A1D-BF40EAE03DFB}"/>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5" name="Footer Placeholder 4">
            <a:extLst>
              <a:ext uri="{FF2B5EF4-FFF2-40B4-BE49-F238E27FC236}">
                <a16:creationId xmlns:a16="http://schemas.microsoft.com/office/drawing/2014/main" id="{EA84792C-C275-4C76-B6A3-B0349DA7F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BB02D6-BD63-4A1A-B53E-6C53F482B204}"/>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185909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720E-E614-493C-A986-03D93099B2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C306B5-8E70-49BF-B419-D29B2B0F7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8EB26-E69E-44B9-94FF-9D960FC7D925}"/>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5" name="Footer Placeholder 4">
            <a:extLst>
              <a:ext uri="{FF2B5EF4-FFF2-40B4-BE49-F238E27FC236}">
                <a16:creationId xmlns:a16="http://schemas.microsoft.com/office/drawing/2014/main" id="{6F949C44-C2C1-4ECA-9ADE-F57C0DAF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13B08-CC9B-4569-8850-71C44BEE8F9D}"/>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347794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C385D-EB91-467E-A558-C15D9A0FC6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BE7DE1-E196-412E-890C-53DE6D1A63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13B27-6382-4D38-BACF-492D098053B9}"/>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5" name="Footer Placeholder 4">
            <a:extLst>
              <a:ext uri="{FF2B5EF4-FFF2-40B4-BE49-F238E27FC236}">
                <a16:creationId xmlns:a16="http://schemas.microsoft.com/office/drawing/2014/main" id="{CE7356A7-664B-437A-8BF5-8613CC826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A6D9F-734D-47E2-81FD-73FA4E7BEBE9}"/>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339955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15CA-3634-46DA-BC7C-09B812557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FC4F3B-3F5B-428E-AC16-E400D1BA81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2C8FB-8D07-423D-BC14-7B4BAEFD6F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08B76B-1A9F-4F6D-A135-789D846B40BE}"/>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6" name="Footer Placeholder 5">
            <a:extLst>
              <a:ext uri="{FF2B5EF4-FFF2-40B4-BE49-F238E27FC236}">
                <a16:creationId xmlns:a16="http://schemas.microsoft.com/office/drawing/2014/main" id="{20240156-1B46-4318-A106-B0B9487B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04932E-43C5-4393-9FB6-56738F0BB7E9}"/>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125098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F2C5-2CF0-4F64-BBAD-9708F17E78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76E74-3A72-40CD-849A-F086165CD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B13778-34D0-4D09-B56C-E3C2063001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355982-D6BC-4CC2-8493-01387371CB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60F141-D40F-4AE3-A65E-7052B28AF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8F3B03-C7F4-41BB-A890-3E570DD9882D}"/>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8" name="Footer Placeholder 7">
            <a:extLst>
              <a:ext uri="{FF2B5EF4-FFF2-40B4-BE49-F238E27FC236}">
                <a16:creationId xmlns:a16="http://schemas.microsoft.com/office/drawing/2014/main" id="{9AB01D0E-3CC6-4A98-9F4C-23BA1F3C50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A8649-A857-4CF7-9078-B389FD278DED}"/>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230488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222A-759C-46CD-A756-D1C06C55B8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1E03D-BA76-420B-9961-C75C4E8EF29C}"/>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4" name="Footer Placeholder 3">
            <a:extLst>
              <a:ext uri="{FF2B5EF4-FFF2-40B4-BE49-F238E27FC236}">
                <a16:creationId xmlns:a16="http://schemas.microsoft.com/office/drawing/2014/main" id="{B4C59377-80DF-4D99-BA11-7B0B0D96BF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4C6DD-EC34-496B-8AC4-3895217A0039}"/>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368569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8671F-631D-4448-8DE5-E66CCCDA8699}"/>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3" name="Footer Placeholder 2">
            <a:extLst>
              <a:ext uri="{FF2B5EF4-FFF2-40B4-BE49-F238E27FC236}">
                <a16:creationId xmlns:a16="http://schemas.microsoft.com/office/drawing/2014/main" id="{47A6BA05-F42B-4A48-BBE6-42AD8D363C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F04444-AA18-49E8-BF10-5D2CF15C3691}"/>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231744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4640-4955-4AD7-9714-64A4FFE81E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39EED4-7915-4400-9376-76A57C5A1F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F09E51-4FD8-4320-BFB5-8C58196C4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96C26-B4D5-4EFA-AA8D-1C71BD0800A4}"/>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6" name="Footer Placeholder 5">
            <a:extLst>
              <a:ext uri="{FF2B5EF4-FFF2-40B4-BE49-F238E27FC236}">
                <a16:creationId xmlns:a16="http://schemas.microsoft.com/office/drawing/2014/main" id="{FD26022E-9FF9-46C1-9DAD-5B64DC0C11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0656E-4435-43B4-875B-4E81B6AA52D0}"/>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185207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10325-17B8-481F-AB7B-1FC618F8DB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C9370C-26FD-4B6E-9989-CD312CC414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76C70C-1917-4D80-A3A4-E15813170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72A1A-01B7-4482-8D11-174A39B6A180}"/>
              </a:ext>
            </a:extLst>
          </p:cNvPr>
          <p:cNvSpPr>
            <a:spLocks noGrp="1"/>
          </p:cNvSpPr>
          <p:nvPr>
            <p:ph type="dt" sz="half" idx="10"/>
          </p:nvPr>
        </p:nvSpPr>
        <p:spPr/>
        <p:txBody>
          <a:bodyPr/>
          <a:lstStyle/>
          <a:p>
            <a:fld id="{9F99BB2C-67A4-465D-B04D-0A70E858AD86}" type="datetimeFigureOut">
              <a:rPr lang="en-US" smtClean="0"/>
              <a:t>5/18/2019</a:t>
            </a:fld>
            <a:endParaRPr lang="en-US"/>
          </a:p>
        </p:txBody>
      </p:sp>
      <p:sp>
        <p:nvSpPr>
          <p:cNvPr id="6" name="Footer Placeholder 5">
            <a:extLst>
              <a:ext uri="{FF2B5EF4-FFF2-40B4-BE49-F238E27FC236}">
                <a16:creationId xmlns:a16="http://schemas.microsoft.com/office/drawing/2014/main" id="{14089FC3-3C4C-4D02-BFCB-6C97DB593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423AB3-722D-48C9-90E9-89B85EA53461}"/>
              </a:ext>
            </a:extLst>
          </p:cNvPr>
          <p:cNvSpPr>
            <a:spLocks noGrp="1"/>
          </p:cNvSpPr>
          <p:nvPr>
            <p:ph type="sldNum" sz="quarter" idx="12"/>
          </p:nvPr>
        </p:nvSpPr>
        <p:spPr/>
        <p:txBody>
          <a:bodyPr/>
          <a:lstStyle/>
          <a:p>
            <a:fld id="{10015E75-E3EF-49DE-A341-77E1D467EF87}" type="slidenum">
              <a:rPr lang="en-US" smtClean="0"/>
              <a:t>‹#›</a:t>
            </a:fld>
            <a:endParaRPr lang="en-US"/>
          </a:p>
        </p:txBody>
      </p:sp>
    </p:spTree>
    <p:extLst>
      <p:ext uri="{BB962C8B-B14F-4D97-AF65-F5344CB8AC3E}">
        <p14:creationId xmlns:p14="http://schemas.microsoft.com/office/powerpoint/2010/main" val="2045887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E62140-4311-4C6D-8ECF-EE96042B50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06A82C-D897-4E82-808C-1A81DE2F0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BA423-44AE-4A78-AFFF-AC701FF8FC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99BB2C-67A4-465D-B04D-0A70E858AD86}" type="datetimeFigureOut">
              <a:rPr lang="en-US" smtClean="0"/>
              <a:t>5/18/2019</a:t>
            </a:fld>
            <a:endParaRPr lang="en-US"/>
          </a:p>
        </p:txBody>
      </p:sp>
      <p:sp>
        <p:nvSpPr>
          <p:cNvPr id="5" name="Footer Placeholder 4">
            <a:extLst>
              <a:ext uri="{FF2B5EF4-FFF2-40B4-BE49-F238E27FC236}">
                <a16:creationId xmlns:a16="http://schemas.microsoft.com/office/drawing/2014/main" id="{D42D57D8-15EF-4742-B4BA-3D1A93ACEA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F9A492-E386-4A0B-9DC2-EEB4F998F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15E75-E3EF-49DE-A341-77E1D467EF87}" type="slidenum">
              <a:rPr lang="en-US" smtClean="0"/>
              <a:t>‹#›</a:t>
            </a:fld>
            <a:endParaRPr lang="en-US"/>
          </a:p>
        </p:txBody>
      </p:sp>
    </p:spTree>
    <p:extLst>
      <p:ext uri="{BB962C8B-B14F-4D97-AF65-F5344CB8AC3E}">
        <p14:creationId xmlns:p14="http://schemas.microsoft.com/office/powerpoint/2010/main" val="1401463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s://www.pinterest.com/pin/470626229783527482/"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ile-365.com/evaluate-your-oral-hygiene-skills-using-a-plaque-scoring-test/" TargetMode="Externa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deseomedicinal.blogspot.com/2013/12/child-pugh-score-calculator.html"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biochemistryofdigestivesystem.wordpress.com/chemical-digestion-vs-mechanical-digestion/"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0.gif"/><Relationship Id="rId4" Type="http://schemas.openxmlformats.org/officeDocument/2006/relationships/image" Target="../media/image33.PNG"/><Relationship Id="rId9" Type="http://schemas.openxmlformats.org/officeDocument/2006/relationships/image" Target="../media/image38.gif"/></Relationships>
</file>

<file path=ppt/slides/_rels/slide2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Pharynx"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pp.emaze.com/@AOCTCLCC"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iochemistryofdigestivesystem.wordpress.com/chemical-digestion-vs-mechanical-digestion/"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peaandthepodchiropractic.com/reflux-how-to-help-naturally/"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2012books.lardbucket.org/books/an-introduction-to-nutrition/s10-03-protein-digestion-and-absorpti.html"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implifaster.com/articles/ultimate-guide-probiotics-sport/"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assignmentpoint.com/science/chemistry/gastric-acid.html"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2012books.lardbucket.org/books/an-introduction-to-nutrition/s10-proteins.html"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studyblue.com/notes/note/n/lab-practical-3/deck/17171796"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biochemistryofdigestivesystem.wordpress.com/chemical-digestion-vs-mechanical-digestio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commons.wikimedia.org/wiki/File:Gray1050-stomach.pn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refluxdefense.com/heartburn_GERD_articles/natural-remedies.html"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studyblue.com/notes/note/n/gastrointestinal-system/deck/6016709"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refluxdefense.com/heartburn_GERD_articles/natural-remedies.html"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hyperlink" Target="http://vit.tpkit.ru/nueli/gastric-glands35078.php" TargetMode="External"/><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simplifaster.com/articles/ultimate-guide-probiotics-sport/"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simplifaster.com/articles/ultimate-guide-probiotics-sport/"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simplifaster.com/articles/ultimate-guide-probiotics-sport/"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biochemistryofdigestivesystem.wordpress.com/chemical-digestion-vs-mechanical-digestion/"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healthiack.com/encyclopedia/pictures-of-cholecystokinin" TargetMode="External"/><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commons.wikimedia.org/wiki/File:GI_Hormones.png"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aloeverachangeslives.com/can-aloe-vera-cure-diverticulitis.html" TargetMode="External"/><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cancer.org/cancer/colon-rectal-cancer/detection-diagnosis-staging/staged.html" TargetMode="External"/><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urses.lumenlearning.com/nemcc-ap/chapter/overview-of-the-digestive-system/"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ragonartz.wordpress.com/2009/05/08/bacteria-and-virusses-vector/"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nroer.gov.in/home/image/details/567289f381fccb04089e074c?nav_li=" TargetMode="Externa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criticalcaredvm.com/epi-exocrine-pancreatic-insufficiency/" TargetMode="External"/><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lideplayer.com/slide/8060752/" TargetMode="External"/><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beyondthedish.wordpress.com/tag/function-of-the-pancreas/" TargetMode="External"/><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criticalcaredvm.com/epi-exocrine-pancreatic-insufficiency/" TargetMode="External"/><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criticalcaredvm.com/epi-exocrine-pancreatic-insufficiency/" TargetMode="External"/><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wall&#10;&#10;Description automatically generated">
            <a:extLst>
              <a:ext uri="{FF2B5EF4-FFF2-40B4-BE49-F238E27FC236}">
                <a16:creationId xmlns:a16="http://schemas.microsoft.com/office/drawing/2014/main" id="{4026B59D-0101-4497-85A3-24F7267A116B}"/>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6193" b="17557"/>
          <a:stretch/>
        </p:blipFill>
        <p:spPr>
          <a:xfrm>
            <a:off x="20" y="1"/>
            <a:ext cx="12191980" cy="6857999"/>
          </a:xfrm>
          <a:prstGeom prst="rect">
            <a:avLst/>
          </a:prstGeom>
        </p:spPr>
      </p:pic>
      <p:sp>
        <p:nvSpPr>
          <p:cNvPr id="2" name="Title 1">
            <a:extLst>
              <a:ext uri="{FF2B5EF4-FFF2-40B4-BE49-F238E27FC236}">
                <a16:creationId xmlns:a16="http://schemas.microsoft.com/office/drawing/2014/main" id="{6B085576-660E-4FE1-9BFB-EAB20E431EE0}"/>
              </a:ext>
            </a:extLst>
          </p:cNvPr>
          <p:cNvSpPr>
            <a:spLocks noGrp="1"/>
          </p:cNvSpPr>
          <p:nvPr>
            <p:ph type="ctrTitle"/>
          </p:nvPr>
        </p:nvSpPr>
        <p:spPr>
          <a:xfrm>
            <a:off x="1524000" y="1122362"/>
            <a:ext cx="9144000" cy="2900518"/>
          </a:xfrm>
        </p:spPr>
        <p:txBody>
          <a:bodyPr>
            <a:normAutofit/>
          </a:bodyPr>
          <a:lstStyle/>
          <a:p>
            <a:r>
              <a:rPr lang="en-US">
                <a:solidFill>
                  <a:srgbClr val="FFFFFF"/>
                </a:solidFill>
              </a:rPr>
              <a:t>The Digestive System</a:t>
            </a:r>
          </a:p>
        </p:txBody>
      </p:sp>
      <p:sp>
        <p:nvSpPr>
          <p:cNvPr id="3" name="Subtitle 2">
            <a:extLst>
              <a:ext uri="{FF2B5EF4-FFF2-40B4-BE49-F238E27FC236}">
                <a16:creationId xmlns:a16="http://schemas.microsoft.com/office/drawing/2014/main" id="{A22F814D-D574-47E9-87FB-F2A686C07A05}"/>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By Scientist Cindy</a:t>
            </a:r>
          </a:p>
        </p:txBody>
      </p:sp>
    </p:spTree>
    <p:extLst>
      <p:ext uri="{BB962C8B-B14F-4D97-AF65-F5344CB8AC3E}">
        <p14:creationId xmlns:p14="http://schemas.microsoft.com/office/powerpoint/2010/main" val="35788255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18D91-4BC2-497B-86F4-DC7E971B510E}"/>
              </a:ext>
            </a:extLst>
          </p:cNvPr>
          <p:cNvSpPr>
            <a:spLocks noGrp="1"/>
          </p:cNvSpPr>
          <p:nvPr>
            <p:ph type="title"/>
          </p:nvPr>
        </p:nvSpPr>
        <p:spPr>
          <a:xfrm>
            <a:off x="648929" y="629266"/>
            <a:ext cx="3651467" cy="1676603"/>
          </a:xfrm>
        </p:spPr>
        <p:txBody>
          <a:bodyPr>
            <a:normAutofit/>
          </a:bodyPr>
          <a:lstStyle/>
          <a:p>
            <a:r>
              <a:rPr lang="en-US" b="1" dirty="0"/>
              <a:t>Serosa</a:t>
            </a:r>
            <a:r>
              <a:rPr lang="en-US" dirty="0"/>
              <a:t>:</a:t>
            </a:r>
          </a:p>
        </p:txBody>
      </p:sp>
      <p:sp>
        <p:nvSpPr>
          <p:cNvPr id="3" name="Content Placeholder 2">
            <a:extLst>
              <a:ext uri="{FF2B5EF4-FFF2-40B4-BE49-F238E27FC236}">
                <a16:creationId xmlns:a16="http://schemas.microsoft.com/office/drawing/2014/main" id="{C6A9C258-F999-42F4-B30C-871E0F652162}"/>
              </a:ext>
            </a:extLst>
          </p:cNvPr>
          <p:cNvSpPr>
            <a:spLocks noGrp="1"/>
          </p:cNvSpPr>
          <p:nvPr>
            <p:ph idx="1"/>
          </p:nvPr>
        </p:nvSpPr>
        <p:spPr>
          <a:xfrm>
            <a:off x="648931" y="2438400"/>
            <a:ext cx="2971347" cy="3785419"/>
          </a:xfrm>
        </p:spPr>
        <p:txBody>
          <a:bodyPr>
            <a:normAutofit/>
          </a:bodyPr>
          <a:lstStyle/>
          <a:p>
            <a:r>
              <a:rPr lang="en-US" sz="1800" dirty="0"/>
              <a:t>The last layer is a protective layer. </a:t>
            </a:r>
          </a:p>
          <a:p>
            <a:r>
              <a:rPr lang="en-US" sz="1800" dirty="0"/>
              <a:t>It is composed of avascular connective tissue and simple squamous epithelium.</a:t>
            </a:r>
          </a:p>
          <a:p>
            <a:r>
              <a:rPr lang="en-US" sz="1800" dirty="0"/>
              <a:t>It secretes lubricating serous fluid. </a:t>
            </a:r>
          </a:p>
          <a:p>
            <a:r>
              <a:rPr lang="en-US" sz="1800" dirty="0"/>
              <a:t>This is the visible layer on the outside of the organs.</a:t>
            </a:r>
          </a:p>
          <a:p>
            <a:endParaRPr lang="en-US" sz="1800" dirty="0"/>
          </a:p>
        </p:txBody>
      </p:sp>
      <p:pic>
        <p:nvPicPr>
          <p:cNvPr id="6" name="Picture 5" descr="image">
            <a:extLst>
              <a:ext uri="{FF2B5EF4-FFF2-40B4-BE49-F238E27FC236}">
                <a16:creationId xmlns:a16="http://schemas.microsoft.com/office/drawing/2014/main" id="{779848FB-377A-4505-9B49-E0CCF6EC9D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371"/>
          <a:stretch/>
        </p:blipFill>
        <p:spPr bwMode="auto">
          <a:xfrm>
            <a:off x="4239381" y="570705"/>
            <a:ext cx="7786133" cy="5337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Rounded Corners 6">
            <a:extLst>
              <a:ext uri="{FF2B5EF4-FFF2-40B4-BE49-F238E27FC236}">
                <a16:creationId xmlns:a16="http://schemas.microsoft.com/office/drawing/2014/main" id="{9DD58456-54D4-4C6E-993C-DE7A4E81A5F6}"/>
              </a:ext>
            </a:extLst>
          </p:cNvPr>
          <p:cNvSpPr/>
          <p:nvPr/>
        </p:nvSpPr>
        <p:spPr>
          <a:xfrm>
            <a:off x="8304245" y="485192"/>
            <a:ext cx="2171007" cy="982375"/>
          </a:xfrm>
          <a:prstGeom prst="roundRect">
            <a:avLst/>
          </a:prstGeom>
          <a:noFill/>
          <a:ln w="762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34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F03E3-6A16-48C8-9892-587DDDB18C23}"/>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The GI Tract</a:t>
            </a:r>
          </a:p>
        </p:txBody>
      </p:sp>
      <p:sp>
        <p:nvSpPr>
          <p:cNvPr id="3" name="Content Placeholder 2">
            <a:extLst>
              <a:ext uri="{FF2B5EF4-FFF2-40B4-BE49-F238E27FC236}">
                <a16:creationId xmlns:a16="http://schemas.microsoft.com/office/drawing/2014/main" id="{9AB9A8C9-3877-417A-90EF-C8C69317E2E9}"/>
              </a:ext>
            </a:extLst>
          </p:cNvPr>
          <p:cNvSpPr>
            <a:spLocks noGrp="1"/>
          </p:cNvSpPr>
          <p:nvPr>
            <p:ph idx="1"/>
          </p:nvPr>
        </p:nvSpPr>
        <p:spPr>
          <a:xfrm>
            <a:off x="643468" y="2638044"/>
            <a:ext cx="3363974" cy="3415622"/>
          </a:xfrm>
        </p:spPr>
        <p:txBody>
          <a:bodyPr>
            <a:normAutofit/>
          </a:bodyPr>
          <a:lstStyle/>
          <a:p>
            <a:r>
              <a:rPr lang="en-US" sz="1900">
                <a:solidFill>
                  <a:schemeClr val="bg1"/>
                </a:solidFill>
              </a:rPr>
              <a:t>The GI tract includes</a:t>
            </a:r>
          </a:p>
          <a:p>
            <a:pPr lvl="1"/>
            <a:r>
              <a:rPr lang="en-US" sz="1900">
                <a:solidFill>
                  <a:schemeClr val="bg1"/>
                </a:solidFill>
              </a:rPr>
              <a:t>The Mouth</a:t>
            </a:r>
          </a:p>
          <a:p>
            <a:pPr lvl="1"/>
            <a:r>
              <a:rPr lang="en-US" sz="1900">
                <a:solidFill>
                  <a:schemeClr val="bg1"/>
                </a:solidFill>
              </a:rPr>
              <a:t>The Esophagus</a:t>
            </a:r>
          </a:p>
          <a:p>
            <a:pPr lvl="1"/>
            <a:r>
              <a:rPr lang="en-US" sz="1900">
                <a:solidFill>
                  <a:schemeClr val="bg1"/>
                </a:solidFill>
              </a:rPr>
              <a:t>The Stomach</a:t>
            </a:r>
          </a:p>
          <a:p>
            <a:pPr lvl="1"/>
            <a:r>
              <a:rPr lang="en-US" sz="1900">
                <a:solidFill>
                  <a:schemeClr val="bg1"/>
                </a:solidFill>
              </a:rPr>
              <a:t>The Small Intestine (Duodenum, Jejunum, Ileum)</a:t>
            </a:r>
          </a:p>
          <a:p>
            <a:pPr lvl="1"/>
            <a:r>
              <a:rPr lang="en-US" sz="1900">
                <a:solidFill>
                  <a:schemeClr val="bg1"/>
                </a:solidFill>
              </a:rPr>
              <a:t>The Large Intestine (Colon)</a:t>
            </a:r>
          </a:p>
          <a:p>
            <a:pPr lvl="1"/>
            <a:r>
              <a:rPr lang="en-US" sz="1900">
                <a:solidFill>
                  <a:schemeClr val="bg1"/>
                </a:solidFill>
              </a:rPr>
              <a:t>Rectum</a:t>
            </a:r>
          </a:p>
          <a:p>
            <a:pPr lvl="1"/>
            <a:r>
              <a:rPr lang="en-US" sz="1900">
                <a:solidFill>
                  <a:schemeClr val="bg1"/>
                </a:solidFill>
              </a:rPr>
              <a:t>Anus</a:t>
            </a:r>
          </a:p>
        </p:txBody>
      </p:sp>
      <p:pic>
        <p:nvPicPr>
          <p:cNvPr id="5" name="Picture 4" descr="A close up of a map&#10;&#10;Description automatically generated">
            <a:extLst>
              <a:ext uri="{FF2B5EF4-FFF2-40B4-BE49-F238E27FC236}">
                <a16:creationId xmlns:a16="http://schemas.microsoft.com/office/drawing/2014/main" id="{4322EAE5-55ED-4BA7-9D10-F1724144D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048" y="643467"/>
            <a:ext cx="5410199" cy="5410199"/>
          </a:xfrm>
          <a:prstGeom prst="rect">
            <a:avLst/>
          </a:prstGeom>
        </p:spPr>
      </p:pic>
    </p:spTree>
    <p:extLst>
      <p:ext uri="{BB962C8B-B14F-4D97-AF65-F5344CB8AC3E}">
        <p14:creationId xmlns:p14="http://schemas.microsoft.com/office/powerpoint/2010/main" val="954381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1E851A-BDA3-42FA-B405-B2CA0818FDA3}"/>
              </a:ext>
            </a:extLst>
          </p:cNvPr>
          <p:cNvSpPr>
            <a:spLocks noGrp="1"/>
          </p:cNvSpPr>
          <p:nvPr>
            <p:ph type="title"/>
          </p:nvPr>
        </p:nvSpPr>
        <p:spPr>
          <a:xfrm>
            <a:off x="863029" y="1012004"/>
            <a:ext cx="3416158" cy="4795408"/>
          </a:xfrm>
        </p:spPr>
        <p:txBody>
          <a:bodyPr>
            <a:normAutofit/>
          </a:bodyPr>
          <a:lstStyle/>
          <a:p>
            <a:r>
              <a:rPr lang="en-US">
                <a:solidFill>
                  <a:srgbClr val="FFFFFF"/>
                </a:solidFill>
              </a:rPr>
              <a:t>Accessory Organs</a:t>
            </a:r>
          </a:p>
        </p:txBody>
      </p:sp>
      <p:graphicFrame>
        <p:nvGraphicFramePr>
          <p:cNvPr id="5" name="Content Placeholder 2">
            <a:extLst>
              <a:ext uri="{FF2B5EF4-FFF2-40B4-BE49-F238E27FC236}">
                <a16:creationId xmlns:a16="http://schemas.microsoft.com/office/drawing/2014/main" id="{CBBA15AA-ED70-4EED-81CC-FD555BF6CC22}"/>
              </a:ext>
            </a:extLst>
          </p:cNvPr>
          <p:cNvGraphicFramePr>
            <a:graphicFrameLocks noGrp="1"/>
          </p:cNvGraphicFramePr>
          <p:nvPr>
            <p:ph idx="1"/>
            <p:extLst>
              <p:ext uri="{D42A27DB-BD31-4B8C-83A1-F6EECF244321}">
                <p14:modId xmlns:p14="http://schemas.microsoft.com/office/powerpoint/2010/main" val="303325330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0418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851A-BDA3-42FA-B405-B2CA0818FDA3}"/>
              </a:ext>
            </a:extLst>
          </p:cNvPr>
          <p:cNvSpPr>
            <a:spLocks noGrp="1"/>
          </p:cNvSpPr>
          <p:nvPr>
            <p:ph type="title"/>
          </p:nvPr>
        </p:nvSpPr>
        <p:spPr>
          <a:xfrm>
            <a:off x="648929" y="629266"/>
            <a:ext cx="3667039" cy="1676603"/>
          </a:xfrm>
        </p:spPr>
        <p:txBody>
          <a:bodyPr>
            <a:normAutofit/>
          </a:bodyPr>
          <a:lstStyle/>
          <a:p>
            <a:r>
              <a:rPr lang="en-US" dirty="0"/>
              <a:t>Salivary glands</a:t>
            </a:r>
          </a:p>
        </p:txBody>
      </p:sp>
      <p:sp>
        <p:nvSpPr>
          <p:cNvPr id="3" name="Content Placeholder 2">
            <a:extLst>
              <a:ext uri="{FF2B5EF4-FFF2-40B4-BE49-F238E27FC236}">
                <a16:creationId xmlns:a16="http://schemas.microsoft.com/office/drawing/2014/main" id="{FBB5FE7E-F719-41C2-885B-E3EBD2E46225}"/>
              </a:ext>
            </a:extLst>
          </p:cNvPr>
          <p:cNvSpPr>
            <a:spLocks noGrp="1"/>
          </p:cNvSpPr>
          <p:nvPr>
            <p:ph idx="1"/>
          </p:nvPr>
        </p:nvSpPr>
        <p:spPr>
          <a:xfrm>
            <a:off x="648930" y="2438400"/>
            <a:ext cx="3667037" cy="3785419"/>
          </a:xfrm>
        </p:spPr>
        <p:txBody>
          <a:bodyPr>
            <a:normAutofit/>
          </a:bodyPr>
          <a:lstStyle/>
          <a:p>
            <a:pPr lvl="1"/>
            <a:r>
              <a:rPr lang="en-US" sz="1800" dirty="0"/>
              <a:t>The 3 salivary glands – </a:t>
            </a:r>
          </a:p>
          <a:p>
            <a:pPr lvl="2"/>
            <a:r>
              <a:rPr lang="en-US" sz="1800" dirty="0"/>
              <a:t>Parotid Gland</a:t>
            </a:r>
          </a:p>
          <a:p>
            <a:pPr lvl="2"/>
            <a:r>
              <a:rPr lang="en-US" sz="1800" dirty="0"/>
              <a:t>Submandibular Gland</a:t>
            </a:r>
          </a:p>
          <a:p>
            <a:pPr lvl="2"/>
            <a:r>
              <a:rPr lang="en-US" sz="1800" dirty="0"/>
              <a:t>Sublingual Gland</a:t>
            </a:r>
          </a:p>
          <a:p>
            <a:pPr lvl="1"/>
            <a:endParaRPr lang="en-US" sz="1800" dirty="0"/>
          </a:p>
          <a:p>
            <a:pPr lvl="1"/>
            <a:r>
              <a:rPr lang="en-US" sz="1800" dirty="0"/>
              <a:t>The Salivary Glands are exocrine glands that produce saliva which begins the process of digestion with amylase, and moistens the food creating a bolus.</a:t>
            </a:r>
          </a:p>
          <a:p>
            <a:endParaRPr lang="en-US" sz="1800" dirty="0"/>
          </a:p>
        </p:txBody>
      </p:sp>
      <p:pic>
        <p:nvPicPr>
          <p:cNvPr id="5" name="Picture 4">
            <a:extLst>
              <a:ext uri="{FF2B5EF4-FFF2-40B4-BE49-F238E27FC236}">
                <a16:creationId xmlns:a16="http://schemas.microsoft.com/office/drawing/2014/main" id="{C04683FA-1529-49BE-AD09-E70B9A89D48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03" r="1" b="1"/>
          <a:stretch/>
        </p:blipFill>
        <p:spPr>
          <a:xfrm>
            <a:off x="4636008" y="640082"/>
            <a:ext cx="6916329" cy="5577837"/>
          </a:xfrm>
          <a:prstGeom prst="rect">
            <a:avLst/>
          </a:prstGeom>
          <a:effectLst/>
        </p:spPr>
      </p:pic>
    </p:spTree>
    <p:extLst>
      <p:ext uri="{BB962C8B-B14F-4D97-AF65-F5344CB8AC3E}">
        <p14:creationId xmlns:p14="http://schemas.microsoft.com/office/powerpoint/2010/main" val="87821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5CE3-15DD-407F-BDA0-8138BED3D3EA}"/>
              </a:ext>
            </a:extLst>
          </p:cNvPr>
          <p:cNvSpPr>
            <a:spLocks noGrp="1"/>
          </p:cNvSpPr>
          <p:nvPr>
            <p:ph type="title"/>
          </p:nvPr>
        </p:nvSpPr>
        <p:spPr>
          <a:xfrm>
            <a:off x="648929" y="629266"/>
            <a:ext cx="3667039" cy="1676603"/>
          </a:xfrm>
        </p:spPr>
        <p:txBody>
          <a:bodyPr>
            <a:normAutofit/>
          </a:bodyPr>
          <a:lstStyle/>
          <a:p>
            <a:r>
              <a:rPr lang="en-US" sz="3600"/>
              <a:t>Tongue and Teeth</a:t>
            </a:r>
          </a:p>
        </p:txBody>
      </p:sp>
      <p:sp>
        <p:nvSpPr>
          <p:cNvPr id="3" name="Content Placeholder 2">
            <a:extLst>
              <a:ext uri="{FF2B5EF4-FFF2-40B4-BE49-F238E27FC236}">
                <a16:creationId xmlns:a16="http://schemas.microsoft.com/office/drawing/2014/main" id="{F876D495-26E4-4348-BA3B-A8ED5E724D98}"/>
              </a:ext>
            </a:extLst>
          </p:cNvPr>
          <p:cNvSpPr>
            <a:spLocks noGrp="1"/>
          </p:cNvSpPr>
          <p:nvPr>
            <p:ph idx="1"/>
          </p:nvPr>
        </p:nvSpPr>
        <p:spPr>
          <a:xfrm>
            <a:off x="648931" y="2438401"/>
            <a:ext cx="3667036" cy="3779520"/>
          </a:xfrm>
        </p:spPr>
        <p:txBody>
          <a:bodyPr>
            <a:normAutofit/>
          </a:bodyPr>
          <a:lstStyle/>
          <a:p>
            <a:pPr marL="0" indent="0">
              <a:buNone/>
            </a:pPr>
            <a:r>
              <a:rPr lang="en-US" sz="1800" dirty="0"/>
              <a:t>Tongue</a:t>
            </a:r>
          </a:p>
          <a:p>
            <a:r>
              <a:rPr lang="en-US" sz="1800" dirty="0"/>
              <a:t>Manipulates food for chewing/swallowing</a:t>
            </a:r>
          </a:p>
          <a:p>
            <a:r>
              <a:rPr lang="en-US" sz="1800" dirty="0"/>
              <a:t>Main taste organ, covered in taste buds</a:t>
            </a:r>
          </a:p>
          <a:p>
            <a:endParaRPr lang="en-US" sz="1800" dirty="0"/>
          </a:p>
          <a:p>
            <a:pPr marL="0" indent="0">
              <a:buNone/>
            </a:pPr>
            <a:r>
              <a:rPr lang="en-US" sz="1800" dirty="0"/>
              <a:t>Teeth</a:t>
            </a:r>
          </a:p>
          <a:p>
            <a:r>
              <a:rPr lang="en-US" sz="1800" dirty="0"/>
              <a:t>For chewing food up</a:t>
            </a:r>
          </a:p>
          <a:p>
            <a:endParaRPr lang="en-US" sz="1800" dirty="0"/>
          </a:p>
          <a:p>
            <a:endParaRPr lang="en-US" sz="1800" dirty="0"/>
          </a:p>
        </p:txBody>
      </p:sp>
      <p:sp>
        <p:nvSpPr>
          <p:cNvPr id="13" name="Rectangle 1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mouth, teeth, brushing&#10;&#10;Description automatically generated">
            <a:extLst>
              <a:ext uri="{FF2B5EF4-FFF2-40B4-BE49-F238E27FC236}">
                <a16:creationId xmlns:a16="http://schemas.microsoft.com/office/drawing/2014/main" id="{170873B9-0652-4F19-A2CC-3FF8BFDD730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992" r="649"/>
          <a:stretch/>
        </p:blipFill>
        <p:spPr>
          <a:xfrm>
            <a:off x="5276088" y="640082"/>
            <a:ext cx="6276250" cy="5577838"/>
          </a:xfrm>
          <a:prstGeom prst="rect">
            <a:avLst/>
          </a:prstGeom>
          <a:effectLst/>
        </p:spPr>
      </p:pic>
      <p:sp>
        <p:nvSpPr>
          <p:cNvPr id="6" name="TextBox 5">
            <a:extLst>
              <a:ext uri="{FF2B5EF4-FFF2-40B4-BE49-F238E27FC236}">
                <a16:creationId xmlns:a16="http://schemas.microsoft.com/office/drawing/2014/main" id="{5860A927-05B0-4728-9EB6-2D2087D8B260}"/>
              </a:ext>
            </a:extLst>
          </p:cNvPr>
          <p:cNvSpPr txBox="1"/>
          <p:nvPr/>
        </p:nvSpPr>
        <p:spPr>
          <a:xfrm>
            <a:off x="9112246" y="6017865"/>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mile-365.com/evaluate-your-oral-hygiene-skills-using-a-plaque-scoring-tes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36487578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n umbrella&#10;&#10;Description automatically generated">
            <a:extLst>
              <a:ext uri="{FF2B5EF4-FFF2-40B4-BE49-F238E27FC236}">
                <a16:creationId xmlns:a16="http://schemas.microsoft.com/office/drawing/2014/main" id="{FFFC174C-EBEB-4A46-B402-E948DD3C534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1033"/>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0E4A1CD1-5C72-4635-BA49-E06D5227F66E}"/>
              </a:ext>
            </a:extLst>
          </p:cNvPr>
          <p:cNvSpPr>
            <a:spLocks noGrp="1"/>
          </p:cNvSpPr>
          <p:nvPr>
            <p:ph type="title"/>
          </p:nvPr>
        </p:nvSpPr>
        <p:spPr>
          <a:xfrm>
            <a:off x="5637401" y="226503"/>
            <a:ext cx="2827091" cy="1031598"/>
          </a:xfr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a:normAutofit/>
          </a:bodyPr>
          <a:lstStyle/>
          <a:p>
            <a:pPr algn="ctr"/>
            <a:r>
              <a:rPr lang="en-US" dirty="0"/>
              <a:t>Liver</a:t>
            </a:r>
          </a:p>
        </p:txBody>
      </p:sp>
      <p:sp>
        <p:nvSpPr>
          <p:cNvPr id="3" name="Content Placeholder 2">
            <a:extLst>
              <a:ext uri="{FF2B5EF4-FFF2-40B4-BE49-F238E27FC236}">
                <a16:creationId xmlns:a16="http://schemas.microsoft.com/office/drawing/2014/main" id="{CCEFE291-3D9D-4039-AFB2-35C50E04DEBE}"/>
              </a:ext>
            </a:extLst>
          </p:cNvPr>
          <p:cNvSpPr>
            <a:spLocks noGrp="1"/>
          </p:cNvSpPr>
          <p:nvPr>
            <p:ph idx="1"/>
          </p:nvPr>
        </p:nvSpPr>
        <p:spPr>
          <a:xfrm>
            <a:off x="648930" y="897622"/>
            <a:ext cx="5127029" cy="5326197"/>
          </a:xfrm>
        </p:spPr>
        <p:txBody>
          <a:bodyPr>
            <a:normAutofit fontScale="92500" lnSpcReduction="10000"/>
          </a:bodyPr>
          <a:lstStyle/>
          <a:p>
            <a:r>
              <a:rPr lang="en-US" sz="3200" dirty="0"/>
              <a:t>Produces and excretes bile required for emulsifying fats. </a:t>
            </a:r>
          </a:p>
          <a:p>
            <a:pPr lvl="1"/>
            <a:r>
              <a:rPr lang="en-US" dirty="0"/>
              <a:t>Some of the bile drains directly into the duodenum and some is stored in the gall bladder.</a:t>
            </a:r>
          </a:p>
          <a:p>
            <a:r>
              <a:rPr lang="en-US" sz="3200" dirty="0"/>
              <a:t>Helps metabolize proteins, lipids, and carbohydrates.</a:t>
            </a:r>
          </a:p>
          <a:p>
            <a:r>
              <a:rPr lang="en-US" sz="3200" dirty="0"/>
              <a:t>Urea is formed in liver from amino acids and compounds of ammonia.</a:t>
            </a:r>
          </a:p>
          <a:p>
            <a:r>
              <a:rPr lang="en-US" sz="3200" dirty="0"/>
              <a:t>Breaks down insulin and other hormones.</a:t>
            </a:r>
          </a:p>
          <a:p>
            <a:r>
              <a:rPr lang="en-US" sz="3200" dirty="0"/>
              <a:t>Produces coagulation factors.</a:t>
            </a:r>
          </a:p>
        </p:txBody>
      </p:sp>
    </p:spTree>
    <p:extLst>
      <p:ext uri="{BB962C8B-B14F-4D97-AF65-F5344CB8AC3E}">
        <p14:creationId xmlns:p14="http://schemas.microsoft.com/office/powerpoint/2010/main" val="3653558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1CD1-5C72-4635-BA49-E06D5227F66E}"/>
              </a:ext>
            </a:extLst>
          </p:cNvPr>
          <p:cNvSpPr>
            <a:spLocks noGrp="1"/>
          </p:cNvSpPr>
          <p:nvPr>
            <p:ph type="title"/>
          </p:nvPr>
        </p:nvSpPr>
        <p:spPr>
          <a:xfrm>
            <a:off x="762001" y="803325"/>
            <a:ext cx="5314536" cy="1325563"/>
          </a:xfrm>
          <a:scene3d>
            <a:camera prst="orthographicFront">
              <a:rot lat="0" lon="0" rev="0"/>
            </a:camera>
            <a:lightRig rig="balanced" dir="t">
              <a:rot lat="0" lon="0" rev="8700000"/>
            </a:lightRig>
          </a:scene3d>
        </p:spPr>
        <p:style>
          <a:lnRef idx="0">
            <a:scrgbClr r="0" g="0" b="0"/>
          </a:lnRef>
          <a:fillRef idx="0">
            <a:scrgbClr r="0" g="0" b="0"/>
          </a:fillRef>
          <a:effectRef idx="0">
            <a:scrgbClr r="0" g="0" b="0"/>
          </a:effectRef>
          <a:fontRef idx="minor">
            <a:schemeClr val="lt1"/>
          </a:fontRef>
        </p:style>
        <p:txBody>
          <a:bodyPr>
            <a:normAutofit/>
          </a:bodyPr>
          <a:lstStyle/>
          <a:p>
            <a:r>
              <a:rPr lang="en-US" dirty="0"/>
              <a:t>Liver</a:t>
            </a:r>
            <a:endParaRPr lang="en-US"/>
          </a:p>
        </p:txBody>
      </p:sp>
      <p:sp>
        <p:nvSpPr>
          <p:cNvPr id="3" name="Content Placeholder 2">
            <a:extLst>
              <a:ext uri="{FF2B5EF4-FFF2-40B4-BE49-F238E27FC236}">
                <a16:creationId xmlns:a16="http://schemas.microsoft.com/office/drawing/2014/main" id="{CCEFE291-3D9D-4039-AFB2-35C50E04DEBE}"/>
              </a:ext>
            </a:extLst>
          </p:cNvPr>
          <p:cNvSpPr>
            <a:spLocks noGrp="1"/>
          </p:cNvSpPr>
          <p:nvPr>
            <p:ph idx="1"/>
          </p:nvPr>
        </p:nvSpPr>
        <p:spPr>
          <a:xfrm>
            <a:off x="762000" y="2279018"/>
            <a:ext cx="5314543" cy="3375920"/>
          </a:xfrm>
        </p:spPr>
        <p:txBody>
          <a:bodyPr anchor="t">
            <a:normAutofit fontScale="92500"/>
          </a:bodyPr>
          <a:lstStyle/>
          <a:p>
            <a:r>
              <a:rPr lang="en-US" sz="3600" dirty="0"/>
              <a:t>The liver produces and excretes bile required for emulsifying fats. </a:t>
            </a:r>
          </a:p>
          <a:p>
            <a:pPr lvl="1"/>
            <a:r>
              <a:rPr lang="en-US" sz="3600" dirty="0"/>
              <a:t>Some of the bile drains directly into the duodenum and some is stored in the gall bladder.</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A08AB3-BF0F-48B6-AF36-3AD167A7A0D3}"/>
              </a:ext>
            </a:extLst>
          </p:cNvPr>
          <p:cNvPicPr>
            <a:picLocks noChangeAspect="1"/>
          </p:cNvPicPr>
          <p:nvPr/>
        </p:nvPicPr>
        <p:blipFill rotWithShape="1">
          <a:blip r:embed="rId2">
            <a:extLst>
              <a:ext uri="{28A0092B-C50C-407E-A947-70E740481C1C}">
                <a14:useLocalDpi xmlns:a14="http://schemas.microsoft.com/office/drawing/2010/main" val="0"/>
              </a:ext>
            </a:extLst>
          </a:blip>
          <a:srcRect r="-3" b="1537"/>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54959308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7CADB0-C6C1-4F17-AF84-A32469570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012" y="1667263"/>
            <a:ext cx="9227976" cy="5190737"/>
          </a:xfrm>
          <a:prstGeom prst="rect">
            <a:avLst/>
          </a:prstGeom>
        </p:spPr>
      </p:pic>
      <p:sp>
        <p:nvSpPr>
          <p:cNvPr id="2" name="Title 1">
            <a:extLst>
              <a:ext uri="{FF2B5EF4-FFF2-40B4-BE49-F238E27FC236}">
                <a16:creationId xmlns:a16="http://schemas.microsoft.com/office/drawing/2014/main" id="{73C9C6B7-3BE0-43F5-90E8-51A8AC4B8397}"/>
              </a:ext>
            </a:extLst>
          </p:cNvPr>
          <p:cNvSpPr>
            <a:spLocks noGrp="1"/>
          </p:cNvSpPr>
          <p:nvPr>
            <p:ph type="title"/>
          </p:nvPr>
        </p:nvSpPr>
        <p:spPr>
          <a:xfrm>
            <a:off x="-1" y="1667262"/>
            <a:ext cx="6593747" cy="799101"/>
          </a:xfr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r>
              <a:rPr lang="en-US" dirty="0"/>
              <a:t>Gallbladder</a:t>
            </a:r>
          </a:p>
        </p:txBody>
      </p:sp>
      <p:sp>
        <p:nvSpPr>
          <p:cNvPr id="3" name="Content Placeholder 2">
            <a:extLst>
              <a:ext uri="{FF2B5EF4-FFF2-40B4-BE49-F238E27FC236}">
                <a16:creationId xmlns:a16="http://schemas.microsoft.com/office/drawing/2014/main" id="{4C440648-C88B-4CC3-864D-7985ABEDC371}"/>
              </a:ext>
            </a:extLst>
          </p:cNvPr>
          <p:cNvSpPr>
            <a:spLocks noGrp="1"/>
          </p:cNvSpPr>
          <p:nvPr>
            <p:ph idx="1"/>
          </p:nvPr>
        </p:nvSpPr>
        <p:spPr>
          <a:xfrm>
            <a:off x="327171" y="108792"/>
            <a:ext cx="11745086" cy="973388"/>
          </a:xfrm>
        </p:spPr>
        <p:style>
          <a:lnRef idx="0">
            <a:schemeClr val="accent2"/>
          </a:lnRef>
          <a:fillRef idx="3">
            <a:schemeClr val="accent2"/>
          </a:fillRef>
          <a:effectRef idx="3">
            <a:schemeClr val="accent2"/>
          </a:effectRef>
          <a:fontRef idx="minor">
            <a:schemeClr val="lt1"/>
          </a:fontRef>
        </p:style>
        <p:txBody>
          <a:bodyPr>
            <a:normAutofit lnSpcReduction="10000"/>
          </a:bodyPr>
          <a:lstStyle/>
          <a:p>
            <a:pPr marL="0" indent="0">
              <a:buNone/>
            </a:pPr>
            <a:r>
              <a:rPr lang="en-US" dirty="0"/>
              <a:t>FUNCTION:</a:t>
            </a:r>
          </a:p>
          <a:p>
            <a:r>
              <a:rPr lang="en-US" dirty="0"/>
              <a:t>Bile storage – Stores and Concentrated Biles from the Liver</a:t>
            </a:r>
          </a:p>
          <a:p>
            <a:endParaRPr lang="en-US" dirty="0"/>
          </a:p>
        </p:txBody>
      </p:sp>
    </p:spTree>
    <p:extLst>
      <p:ext uri="{BB962C8B-B14F-4D97-AF65-F5344CB8AC3E}">
        <p14:creationId xmlns:p14="http://schemas.microsoft.com/office/powerpoint/2010/main" val="3742882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2C4B3-9566-4967-81F7-BB1522C9961D}"/>
              </a:ext>
            </a:extLst>
          </p:cNvPr>
          <p:cNvSpPr>
            <a:spLocks noGrp="1"/>
          </p:cNvSpPr>
          <p:nvPr>
            <p:ph type="title"/>
          </p:nvPr>
        </p:nvSpPr>
        <p:spPr>
          <a:xfrm>
            <a:off x="643467" y="643467"/>
            <a:ext cx="3363974" cy="1597315"/>
          </a:xfrm>
          <a:noFill/>
          <a:ln w="19050">
            <a:solidFill>
              <a:schemeClr val="bg1"/>
            </a:solidFill>
          </a:ln>
        </p:spPr>
        <p:style>
          <a:lnRef idx="1">
            <a:schemeClr val="accent2"/>
          </a:lnRef>
          <a:fillRef idx="2">
            <a:schemeClr val="accent2"/>
          </a:fillRef>
          <a:effectRef idx="1">
            <a:schemeClr val="accent2"/>
          </a:effectRef>
          <a:fontRef idx="minor">
            <a:schemeClr val="dk1"/>
          </a:fontRef>
        </p:style>
        <p:txBody>
          <a:bodyPr wrap="square">
            <a:normAutofit/>
          </a:bodyPr>
          <a:lstStyle/>
          <a:p>
            <a:pPr algn="ctr"/>
            <a:br>
              <a:rPr lang="en-US" sz="2800">
                <a:solidFill>
                  <a:schemeClr val="bg1"/>
                </a:solidFill>
                <a:latin typeface="Algerian" panose="04020705040A02060702" pitchFamily="82" charset="0"/>
              </a:rPr>
            </a:br>
            <a:r>
              <a:rPr lang="en-US" sz="2800">
                <a:solidFill>
                  <a:schemeClr val="bg1"/>
                </a:solidFill>
                <a:latin typeface="Algerian" panose="04020705040A02060702" pitchFamily="82" charset="0"/>
              </a:rPr>
              <a:t>Pancreas</a:t>
            </a:r>
            <a:br>
              <a:rPr lang="en-US" sz="2800">
                <a:solidFill>
                  <a:schemeClr val="bg1"/>
                </a:solidFill>
                <a:latin typeface="Algerian" panose="04020705040A02060702" pitchFamily="82" charset="0"/>
              </a:rPr>
            </a:br>
            <a:endParaRPr lang="en-US" sz="2800">
              <a:solidFill>
                <a:schemeClr val="bg1"/>
              </a:solidFill>
              <a:latin typeface="Algerian" panose="04020705040A02060702" pitchFamily="82" charset="0"/>
            </a:endParaRPr>
          </a:p>
        </p:txBody>
      </p:sp>
      <p:sp>
        <p:nvSpPr>
          <p:cNvPr id="3" name="Content Placeholder 2">
            <a:extLst>
              <a:ext uri="{FF2B5EF4-FFF2-40B4-BE49-F238E27FC236}">
                <a16:creationId xmlns:a16="http://schemas.microsoft.com/office/drawing/2014/main" id="{5953CB1C-E723-492B-BA70-5728D85AA80E}"/>
              </a:ext>
            </a:extLst>
          </p:cNvPr>
          <p:cNvSpPr>
            <a:spLocks noGrp="1"/>
          </p:cNvSpPr>
          <p:nvPr>
            <p:ph idx="1"/>
          </p:nvPr>
        </p:nvSpPr>
        <p:spPr>
          <a:xfrm>
            <a:off x="643468" y="2638044"/>
            <a:ext cx="3363974" cy="3415622"/>
          </a:xfrm>
        </p:spPr>
        <p:txBody>
          <a:bodyPr>
            <a:normAutofit/>
          </a:bodyPr>
          <a:lstStyle/>
          <a:p>
            <a:pPr marL="0" indent="0">
              <a:buNone/>
            </a:pPr>
            <a:endParaRPr lang="en-US" sz="1600" dirty="0">
              <a:solidFill>
                <a:schemeClr val="bg1"/>
              </a:solidFill>
            </a:endParaRPr>
          </a:p>
          <a:p>
            <a:r>
              <a:rPr lang="en-US" sz="1600" dirty="0">
                <a:solidFill>
                  <a:schemeClr val="bg1"/>
                </a:solidFill>
              </a:rPr>
              <a:t>Exocrine functions: Digestive enzyme secretion.</a:t>
            </a:r>
          </a:p>
          <a:p>
            <a:pPr lvl="1"/>
            <a:r>
              <a:rPr lang="en-US" sz="1600" dirty="0">
                <a:solidFill>
                  <a:schemeClr val="bg1"/>
                </a:solidFill>
              </a:rPr>
              <a:t>Trypsinogen – Trypsin: digests protein.</a:t>
            </a:r>
          </a:p>
          <a:p>
            <a:pPr lvl="1"/>
            <a:r>
              <a:rPr lang="en-US" sz="1600" dirty="0" err="1">
                <a:solidFill>
                  <a:schemeClr val="bg1"/>
                </a:solidFill>
              </a:rPr>
              <a:t>Chymotypsinogen</a:t>
            </a:r>
            <a:r>
              <a:rPr lang="en-US" sz="1600" dirty="0">
                <a:solidFill>
                  <a:schemeClr val="bg1"/>
                </a:solidFill>
              </a:rPr>
              <a:t> – Chymotrypsin: digests proteins.</a:t>
            </a:r>
          </a:p>
          <a:p>
            <a:pPr lvl="1"/>
            <a:r>
              <a:rPr lang="en-US" sz="1600" dirty="0">
                <a:solidFill>
                  <a:schemeClr val="bg1"/>
                </a:solidFill>
              </a:rPr>
              <a:t>Carboxypeptidases: digests proteins.</a:t>
            </a:r>
          </a:p>
          <a:p>
            <a:pPr lvl="1"/>
            <a:r>
              <a:rPr lang="en-US" sz="1600" dirty="0">
                <a:solidFill>
                  <a:schemeClr val="bg1"/>
                </a:solidFill>
              </a:rPr>
              <a:t>Lipase-lipid: digests fats.</a:t>
            </a:r>
          </a:p>
          <a:p>
            <a:pPr lvl="1"/>
            <a:r>
              <a:rPr lang="en-US" sz="1600" dirty="0">
                <a:solidFill>
                  <a:schemeClr val="bg1"/>
                </a:solidFill>
              </a:rPr>
              <a:t>Amylase: digests carbohydrates.</a:t>
            </a:r>
          </a:p>
          <a:p>
            <a:pPr marL="0" indent="0">
              <a:buNone/>
            </a:pPr>
            <a:endParaRPr lang="en-US" sz="1600" dirty="0">
              <a:solidFill>
                <a:schemeClr val="bg1"/>
              </a:solidFill>
            </a:endParaRPr>
          </a:p>
        </p:txBody>
      </p:sp>
      <p:pic>
        <p:nvPicPr>
          <p:cNvPr id="8" name="Picture 7">
            <a:extLst>
              <a:ext uri="{FF2B5EF4-FFF2-40B4-BE49-F238E27FC236}">
                <a16:creationId xmlns:a16="http://schemas.microsoft.com/office/drawing/2014/main" id="{CA90849F-7F59-4BEF-92C8-22B7FB13B9D5}"/>
              </a:ext>
            </a:extLst>
          </p:cNvPr>
          <p:cNvPicPr>
            <a:picLocks noChangeAspect="1"/>
          </p:cNvPicPr>
          <p:nvPr/>
        </p:nvPicPr>
        <p:blipFill rotWithShape="1">
          <a:blip r:embed="rId2">
            <a:extLst>
              <a:ext uri="{28A0092B-C50C-407E-A947-70E740481C1C}">
                <a14:useLocalDpi xmlns:a14="http://schemas.microsoft.com/office/drawing/2010/main" val="0"/>
              </a:ext>
            </a:extLst>
          </a:blip>
          <a:srcRect t="11566" r="-1" b="489"/>
          <a:stretch/>
        </p:blipFill>
        <p:spPr>
          <a:xfrm>
            <a:off x="5297763" y="716790"/>
            <a:ext cx="6250769" cy="5263552"/>
          </a:xfrm>
          <a:prstGeom prst="rect">
            <a:avLst/>
          </a:prstGeom>
        </p:spPr>
      </p:pic>
    </p:spTree>
    <p:extLst>
      <p:ext uri="{BB962C8B-B14F-4D97-AF65-F5344CB8AC3E}">
        <p14:creationId xmlns:p14="http://schemas.microsoft.com/office/powerpoint/2010/main" val="11005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2C4B3-9566-4967-81F7-BB1522C9961D}"/>
              </a:ext>
            </a:extLst>
          </p:cNvPr>
          <p:cNvSpPr>
            <a:spLocks noGrp="1"/>
          </p:cNvSpPr>
          <p:nvPr>
            <p:ph type="title"/>
          </p:nvPr>
        </p:nvSpPr>
        <p:spPr>
          <a:xfrm>
            <a:off x="643467" y="643467"/>
            <a:ext cx="3363974" cy="1597315"/>
          </a:xfrm>
          <a:noFill/>
          <a:ln w="19050">
            <a:solidFill>
              <a:schemeClr val="bg1"/>
            </a:solidFill>
          </a:ln>
        </p:spPr>
        <p:style>
          <a:lnRef idx="1">
            <a:schemeClr val="accent2"/>
          </a:lnRef>
          <a:fillRef idx="2">
            <a:schemeClr val="accent2"/>
          </a:fillRef>
          <a:effectRef idx="1">
            <a:schemeClr val="accent2"/>
          </a:effectRef>
          <a:fontRef idx="minor">
            <a:schemeClr val="dk1"/>
          </a:fontRef>
        </p:style>
        <p:txBody>
          <a:bodyPr wrap="square">
            <a:normAutofit/>
          </a:bodyPr>
          <a:lstStyle/>
          <a:p>
            <a:pPr algn="ctr"/>
            <a:br>
              <a:rPr lang="en-US" sz="2800">
                <a:solidFill>
                  <a:schemeClr val="bg1"/>
                </a:solidFill>
                <a:latin typeface="Algerian" panose="04020705040A02060702" pitchFamily="82" charset="0"/>
              </a:rPr>
            </a:br>
            <a:r>
              <a:rPr lang="en-US" sz="2800">
                <a:solidFill>
                  <a:schemeClr val="bg1"/>
                </a:solidFill>
                <a:latin typeface="Algerian" panose="04020705040A02060702" pitchFamily="82" charset="0"/>
              </a:rPr>
              <a:t>Pancreas</a:t>
            </a:r>
            <a:br>
              <a:rPr lang="en-US" sz="2800">
                <a:solidFill>
                  <a:schemeClr val="bg1"/>
                </a:solidFill>
                <a:latin typeface="Algerian" panose="04020705040A02060702" pitchFamily="82" charset="0"/>
              </a:rPr>
            </a:br>
            <a:endParaRPr lang="en-US" sz="2800">
              <a:solidFill>
                <a:schemeClr val="bg1"/>
              </a:solidFill>
              <a:latin typeface="Algerian" panose="04020705040A02060702" pitchFamily="82" charset="0"/>
            </a:endParaRPr>
          </a:p>
        </p:txBody>
      </p:sp>
      <p:sp>
        <p:nvSpPr>
          <p:cNvPr id="3" name="Content Placeholder 2">
            <a:extLst>
              <a:ext uri="{FF2B5EF4-FFF2-40B4-BE49-F238E27FC236}">
                <a16:creationId xmlns:a16="http://schemas.microsoft.com/office/drawing/2014/main" id="{5953CB1C-E723-492B-BA70-5728D85AA80E}"/>
              </a:ext>
            </a:extLst>
          </p:cNvPr>
          <p:cNvSpPr>
            <a:spLocks noGrp="1"/>
          </p:cNvSpPr>
          <p:nvPr>
            <p:ph idx="1"/>
          </p:nvPr>
        </p:nvSpPr>
        <p:spPr>
          <a:xfrm>
            <a:off x="643468" y="2638044"/>
            <a:ext cx="3363974" cy="3415622"/>
          </a:xfrm>
        </p:spPr>
        <p:txBody>
          <a:bodyPr>
            <a:normAutofit/>
          </a:bodyPr>
          <a:lstStyle/>
          <a:p>
            <a:r>
              <a:rPr lang="en-US" sz="1400">
                <a:solidFill>
                  <a:schemeClr val="bg1"/>
                </a:solidFill>
              </a:rPr>
              <a:t>Endocrine functions: Hormone secretion.</a:t>
            </a:r>
          </a:p>
          <a:p>
            <a:pPr lvl="1"/>
            <a:r>
              <a:rPr lang="en-US" sz="1400">
                <a:solidFill>
                  <a:schemeClr val="bg1"/>
                </a:solidFill>
              </a:rPr>
              <a:t>Somatostatin: inhibits insulin in response to the body is getting too much glucose.</a:t>
            </a:r>
          </a:p>
          <a:p>
            <a:pPr lvl="1"/>
            <a:r>
              <a:rPr lang="en-US" sz="1400">
                <a:solidFill>
                  <a:schemeClr val="bg1"/>
                </a:solidFill>
              </a:rPr>
              <a:t>Glucagon: stimulates the stored glycogen in the liver to convert to glucose. Produced if the body does not have enough glucose.</a:t>
            </a:r>
          </a:p>
          <a:p>
            <a:pPr lvl="1"/>
            <a:r>
              <a:rPr lang="en-US" sz="1400">
                <a:solidFill>
                  <a:schemeClr val="bg1"/>
                </a:solidFill>
              </a:rPr>
              <a:t>Insulin: made in the beta cells of the Islets of Langerhans of the pancreas. Insulin is a hormone that regulates blood glucose.</a:t>
            </a:r>
          </a:p>
          <a:p>
            <a:pPr marL="0" indent="0">
              <a:buNone/>
            </a:pPr>
            <a:endParaRPr lang="en-US" sz="1400">
              <a:solidFill>
                <a:schemeClr val="bg1"/>
              </a:solidFill>
            </a:endParaRPr>
          </a:p>
        </p:txBody>
      </p:sp>
      <p:pic>
        <p:nvPicPr>
          <p:cNvPr id="8" name="Picture 7">
            <a:extLst>
              <a:ext uri="{FF2B5EF4-FFF2-40B4-BE49-F238E27FC236}">
                <a16:creationId xmlns:a16="http://schemas.microsoft.com/office/drawing/2014/main" id="{CA90849F-7F59-4BEF-92C8-22B7FB13B9D5}"/>
              </a:ext>
            </a:extLst>
          </p:cNvPr>
          <p:cNvPicPr>
            <a:picLocks noChangeAspect="1"/>
          </p:cNvPicPr>
          <p:nvPr/>
        </p:nvPicPr>
        <p:blipFill rotWithShape="1">
          <a:blip r:embed="rId2">
            <a:extLst>
              <a:ext uri="{28A0092B-C50C-407E-A947-70E740481C1C}">
                <a14:useLocalDpi xmlns:a14="http://schemas.microsoft.com/office/drawing/2010/main" val="0"/>
              </a:ext>
            </a:extLst>
          </a:blip>
          <a:srcRect t="11566" r="-1" b="489"/>
          <a:stretch/>
        </p:blipFill>
        <p:spPr>
          <a:xfrm>
            <a:off x="5297763" y="716790"/>
            <a:ext cx="6250769" cy="5263552"/>
          </a:xfrm>
          <a:prstGeom prst="rect">
            <a:avLst/>
          </a:prstGeom>
        </p:spPr>
      </p:pic>
    </p:spTree>
    <p:extLst>
      <p:ext uri="{BB962C8B-B14F-4D97-AF65-F5344CB8AC3E}">
        <p14:creationId xmlns:p14="http://schemas.microsoft.com/office/powerpoint/2010/main" val="294428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AEAF-AB71-4F7C-87A0-A6E0CA93D641}"/>
              </a:ext>
            </a:extLst>
          </p:cNvPr>
          <p:cNvSpPr>
            <a:spLocks noGrp="1"/>
          </p:cNvSpPr>
          <p:nvPr>
            <p:ph type="title"/>
          </p:nvPr>
        </p:nvSpPr>
        <p:spPr>
          <a:xfrm>
            <a:off x="4965430" y="629268"/>
            <a:ext cx="6586491" cy="1286160"/>
          </a:xfrm>
        </p:spPr>
        <p:txBody>
          <a:bodyPr anchor="b">
            <a:normAutofit/>
          </a:bodyPr>
          <a:lstStyle/>
          <a:p>
            <a:r>
              <a:rPr lang="en-US" sz="4100" b="1" dirty="0"/>
              <a:t>FUNCTIONS OF THE DIGESTIVE SYSTEM</a:t>
            </a:r>
          </a:p>
        </p:txBody>
      </p:sp>
      <p:cxnSp>
        <p:nvCxnSpPr>
          <p:cNvPr id="19"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14B2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5E22C9-4BE5-4F92-85B8-058D0F48D176}"/>
              </a:ext>
            </a:extLst>
          </p:cNvPr>
          <p:cNvSpPr>
            <a:spLocks noGrp="1"/>
          </p:cNvSpPr>
          <p:nvPr>
            <p:ph idx="1"/>
          </p:nvPr>
        </p:nvSpPr>
        <p:spPr>
          <a:xfrm>
            <a:off x="4965431" y="2438400"/>
            <a:ext cx="6586489" cy="3785419"/>
          </a:xfrm>
        </p:spPr>
        <p:txBody>
          <a:bodyPr>
            <a:normAutofit/>
          </a:bodyPr>
          <a:lstStyle/>
          <a:p>
            <a:r>
              <a:rPr lang="en-US" sz="2000" dirty="0"/>
              <a:t>2 functions of the digestive system : </a:t>
            </a:r>
          </a:p>
          <a:p>
            <a:pPr lvl="1"/>
            <a:r>
              <a:rPr lang="en-US" sz="2000" dirty="0"/>
              <a:t>Digestion</a:t>
            </a:r>
          </a:p>
          <a:p>
            <a:pPr lvl="1"/>
            <a:r>
              <a:rPr lang="en-US" sz="2000" dirty="0"/>
              <a:t>Absorption</a:t>
            </a:r>
          </a:p>
          <a:p>
            <a:endParaRPr lang="en-US" sz="2000" dirty="0"/>
          </a:p>
        </p:txBody>
      </p:sp>
      <p:sp>
        <p:nvSpPr>
          <p:cNvPr id="5" name="Rectangle 4">
            <a:extLst>
              <a:ext uri="{FF2B5EF4-FFF2-40B4-BE49-F238E27FC236}">
                <a16:creationId xmlns:a16="http://schemas.microsoft.com/office/drawing/2014/main" id="{09D31E13-8D53-4547-9634-9C40FD648ADE}"/>
              </a:ext>
            </a:extLst>
          </p:cNvPr>
          <p:cNvSpPr/>
          <p:nvPr/>
        </p:nvSpPr>
        <p:spPr>
          <a:xfrm>
            <a:off x="5455920" y="4586410"/>
            <a:ext cx="6096000" cy="92333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en-US" dirty="0"/>
              <a:t>The </a:t>
            </a:r>
            <a:r>
              <a:rPr lang="en-US" b="1" dirty="0"/>
              <a:t>Gastrointestinal System</a:t>
            </a:r>
            <a:r>
              <a:rPr lang="en-US" dirty="0"/>
              <a:t> is responsible for </a:t>
            </a:r>
          </a:p>
          <a:p>
            <a:pPr lvl="1"/>
            <a:r>
              <a:rPr lang="en-US" dirty="0"/>
              <a:t>the breakdown and absorption of various foods and liquids needed to sustain life. </a:t>
            </a:r>
          </a:p>
        </p:txBody>
      </p:sp>
      <p:pic>
        <p:nvPicPr>
          <p:cNvPr id="7" name="Picture 6" descr="A close up of an animal&#10;&#10;Description automatically generated">
            <a:extLst>
              <a:ext uri="{FF2B5EF4-FFF2-40B4-BE49-F238E27FC236}">
                <a16:creationId xmlns:a16="http://schemas.microsoft.com/office/drawing/2014/main" id="{4135769D-0049-4BDB-B9AB-C9F9FCCFFFE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Tree>
    <p:extLst>
      <p:ext uri="{BB962C8B-B14F-4D97-AF65-F5344CB8AC3E}">
        <p14:creationId xmlns:p14="http://schemas.microsoft.com/office/powerpoint/2010/main" val="2741953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8E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DFFBD0-CBEC-49D1-B7F5-14810349F792}"/>
              </a:ext>
            </a:extLst>
          </p:cNvPr>
          <p:cNvSpPr>
            <a:spLocks noGrp="1"/>
          </p:cNvSpPr>
          <p:nvPr>
            <p:ph type="title"/>
          </p:nvPr>
        </p:nvSpPr>
        <p:spPr>
          <a:xfrm>
            <a:off x="1024129" y="585216"/>
            <a:ext cx="5062511" cy="1499616"/>
          </a:xfrm>
        </p:spPr>
        <p:txBody>
          <a:bodyPr>
            <a:normAutofit/>
          </a:bodyPr>
          <a:lstStyle/>
          <a:p>
            <a:r>
              <a:rPr lang="en-US">
                <a:solidFill>
                  <a:srgbClr val="FFFFFF"/>
                </a:solidFill>
              </a:rPr>
              <a:t>Vermiform Appendix</a:t>
            </a:r>
          </a:p>
        </p:txBody>
      </p:sp>
      <p:cxnSp>
        <p:nvCxnSpPr>
          <p:cNvPr id="19" name="Straight Connector 18">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2D0B82-B009-404B-B4D2-550078AF7922}"/>
              </a:ext>
            </a:extLst>
          </p:cNvPr>
          <p:cNvSpPr>
            <a:spLocks noGrp="1"/>
          </p:cNvSpPr>
          <p:nvPr>
            <p:ph idx="1"/>
          </p:nvPr>
        </p:nvSpPr>
        <p:spPr>
          <a:xfrm>
            <a:off x="1024129" y="2286000"/>
            <a:ext cx="5081232" cy="3931920"/>
          </a:xfrm>
        </p:spPr>
        <p:txBody>
          <a:bodyPr>
            <a:normAutofit/>
          </a:bodyPr>
          <a:lstStyle/>
          <a:p>
            <a:pPr marL="0" indent="0">
              <a:buNone/>
            </a:pPr>
            <a:r>
              <a:rPr lang="en-US" sz="1800">
                <a:solidFill>
                  <a:srgbClr val="FFFFFF"/>
                </a:solidFill>
              </a:rPr>
              <a:t>There are a few theories on what the appendix does.</a:t>
            </a:r>
          </a:p>
          <a:p>
            <a:r>
              <a:rPr lang="en-US" sz="1800">
                <a:solidFill>
                  <a:srgbClr val="FFFFFF"/>
                </a:solidFill>
              </a:rPr>
              <a:t>Vestigal organ</a:t>
            </a:r>
          </a:p>
          <a:p>
            <a:r>
              <a:rPr lang="en-US" sz="1800">
                <a:solidFill>
                  <a:srgbClr val="FFFFFF"/>
                </a:solidFill>
              </a:rPr>
              <a:t>Immune function</a:t>
            </a:r>
          </a:p>
          <a:p>
            <a:r>
              <a:rPr lang="en-US" sz="1800">
                <a:solidFill>
                  <a:srgbClr val="FFFFFF"/>
                </a:solidFill>
              </a:rPr>
              <a:t>Helps maintain gut flora</a:t>
            </a:r>
          </a:p>
        </p:txBody>
      </p:sp>
      <p:pic>
        <p:nvPicPr>
          <p:cNvPr id="5" name="Picture 4">
            <a:extLst>
              <a:ext uri="{FF2B5EF4-FFF2-40B4-BE49-F238E27FC236}">
                <a16:creationId xmlns:a16="http://schemas.microsoft.com/office/drawing/2014/main" id="{5C05B9EA-8E28-4175-A60D-5E8446361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509" y="640080"/>
            <a:ext cx="2788920" cy="5577840"/>
          </a:xfrm>
          <a:prstGeom prst="rect">
            <a:avLst/>
          </a:prstGeom>
        </p:spPr>
      </p:pic>
    </p:spTree>
    <p:extLst>
      <p:ext uri="{BB962C8B-B14F-4D97-AF65-F5344CB8AC3E}">
        <p14:creationId xmlns:p14="http://schemas.microsoft.com/office/powerpoint/2010/main" val="1689699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EF265-7731-4A08-946C-9D2E064134FD}"/>
              </a:ext>
            </a:extLst>
          </p:cNvPr>
          <p:cNvSpPr>
            <a:spLocks noGrp="1"/>
          </p:cNvSpPr>
          <p:nvPr>
            <p:ph type="title"/>
          </p:nvPr>
        </p:nvSpPr>
        <p:spPr>
          <a:xfrm>
            <a:off x="1024129" y="585216"/>
            <a:ext cx="5062511" cy="1499616"/>
          </a:xfrm>
        </p:spPr>
        <p:txBody>
          <a:bodyPr>
            <a:normAutofit/>
          </a:bodyPr>
          <a:lstStyle/>
          <a:p>
            <a:r>
              <a:rPr lang="en-US" sz="3700">
                <a:solidFill>
                  <a:srgbClr val="FFFFFF"/>
                </a:solidFill>
                <a:latin typeface="Arial" panose="020B0604020202020204" pitchFamily="34" charset="0"/>
              </a:rPr>
              <a:t>The </a:t>
            </a:r>
            <a:r>
              <a:rPr lang="en-US" sz="3700" b="1">
                <a:solidFill>
                  <a:srgbClr val="FFFFFF"/>
                </a:solidFill>
                <a:latin typeface="Arial" panose="020B0604020202020204" pitchFamily="34" charset="0"/>
              </a:rPr>
              <a:t>gastrointestinal tract</a:t>
            </a:r>
            <a:endParaRPr lang="en-US" sz="3700" b="1">
              <a:solidFill>
                <a:srgbClr val="FFFFFF"/>
              </a:solidFill>
            </a:endParaRPr>
          </a:p>
        </p:txBody>
      </p:sp>
      <p:cxnSp>
        <p:nvCxnSpPr>
          <p:cNvPr id="12" name="Straight Connector 11">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79FE75-F9D8-4C17-90B0-0D48DB65C079}"/>
              </a:ext>
            </a:extLst>
          </p:cNvPr>
          <p:cNvSpPr>
            <a:spLocks noGrp="1"/>
          </p:cNvSpPr>
          <p:nvPr>
            <p:ph idx="1"/>
          </p:nvPr>
        </p:nvSpPr>
        <p:spPr>
          <a:xfrm>
            <a:off x="1024129" y="2286000"/>
            <a:ext cx="5081232" cy="3931920"/>
          </a:xfrm>
        </p:spPr>
        <p:txBody>
          <a:bodyPr>
            <a:normAutofit/>
          </a:bodyPr>
          <a:lstStyle/>
          <a:p>
            <a:pPr marL="457200" indent="-457200"/>
            <a:r>
              <a:rPr lang="en-US" sz="1800">
                <a:solidFill>
                  <a:srgbClr val="FFFFFF"/>
                </a:solidFill>
                <a:latin typeface="Arial" panose="020B0604020202020204" pitchFamily="34" charset="0"/>
              </a:rPr>
              <a:t>The </a:t>
            </a:r>
            <a:r>
              <a:rPr lang="en-US" sz="1800" b="1">
                <a:solidFill>
                  <a:srgbClr val="FFFFFF"/>
                </a:solidFill>
                <a:latin typeface="Arial" panose="020B0604020202020204" pitchFamily="34" charset="0"/>
              </a:rPr>
              <a:t>gastrointestinal tract</a:t>
            </a:r>
            <a:r>
              <a:rPr lang="en-US" sz="1800">
                <a:solidFill>
                  <a:srgbClr val="FFFFFF"/>
                </a:solidFill>
                <a:latin typeface="Arial" panose="020B0604020202020204" pitchFamily="34" charset="0"/>
              </a:rPr>
              <a:t>, is also called the digestive tract, alimentary canal, or gut</a:t>
            </a:r>
          </a:p>
          <a:p>
            <a:pPr marL="457200" indent="-457200"/>
            <a:endParaRPr lang="en-US" sz="1800">
              <a:solidFill>
                <a:srgbClr val="FFFFFF"/>
              </a:solidFill>
              <a:latin typeface="Arial" panose="020B0604020202020204" pitchFamily="34" charset="0"/>
            </a:endParaRPr>
          </a:p>
          <a:p>
            <a:pPr marL="457200" indent="-457200"/>
            <a:r>
              <a:rPr lang="en-US" sz="1800">
                <a:solidFill>
                  <a:srgbClr val="FFFFFF"/>
                </a:solidFill>
                <a:latin typeface="Arial" panose="020B0604020202020204" pitchFamily="34" charset="0"/>
              </a:rPr>
              <a:t>It is the system of organs that </a:t>
            </a:r>
          </a:p>
          <a:p>
            <a:pPr marL="914400" lvl="1" indent="-457200"/>
            <a:r>
              <a:rPr lang="en-US" sz="1800">
                <a:solidFill>
                  <a:srgbClr val="FFFFFF"/>
                </a:solidFill>
                <a:latin typeface="Arial" panose="020B0604020202020204" pitchFamily="34" charset="0"/>
              </a:rPr>
              <a:t>takes in food </a:t>
            </a:r>
          </a:p>
          <a:p>
            <a:pPr marL="914400" lvl="1" indent="-457200"/>
            <a:r>
              <a:rPr lang="en-US" sz="1800">
                <a:solidFill>
                  <a:srgbClr val="FFFFFF"/>
                </a:solidFill>
                <a:latin typeface="Arial" panose="020B0604020202020204" pitchFamily="34" charset="0"/>
              </a:rPr>
              <a:t>digests it </a:t>
            </a:r>
          </a:p>
          <a:p>
            <a:pPr marL="914400" lvl="1" indent="-457200"/>
            <a:r>
              <a:rPr lang="en-US" sz="1800">
                <a:solidFill>
                  <a:srgbClr val="FFFFFF"/>
                </a:solidFill>
                <a:latin typeface="Arial" panose="020B0604020202020204" pitchFamily="34" charset="0"/>
              </a:rPr>
              <a:t>expels waste</a:t>
            </a:r>
            <a:endParaRPr lang="en-US" sz="1800">
              <a:solidFill>
                <a:srgbClr val="FFFFFF"/>
              </a:solidFill>
            </a:endParaRPr>
          </a:p>
          <a:p>
            <a:pPr marL="0" indent="0">
              <a:buNone/>
            </a:pPr>
            <a:endParaRPr lang="en-US" sz="1800">
              <a:solidFill>
                <a:srgbClr val="FFFFFF"/>
              </a:solidFill>
            </a:endParaRPr>
          </a:p>
        </p:txBody>
      </p:sp>
      <p:pic>
        <p:nvPicPr>
          <p:cNvPr id="5" name="Picture 4" descr="A close up of a logo&#10;&#10;Description automatically generated">
            <a:extLst>
              <a:ext uri="{FF2B5EF4-FFF2-40B4-BE49-F238E27FC236}">
                <a16:creationId xmlns:a16="http://schemas.microsoft.com/office/drawing/2014/main" id="{B34E35B3-2709-497B-A68B-3560894DE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017" y="1425048"/>
            <a:ext cx="4007904" cy="4007904"/>
          </a:xfrm>
          <a:prstGeom prst="rect">
            <a:avLst/>
          </a:prstGeom>
        </p:spPr>
      </p:pic>
    </p:spTree>
    <p:extLst>
      <p:ext uri="{BB962C8B-B14F-4D97-AF65-F5344CB8AC3E}">
        <p14:creationId xmlns:p14="http://schemas.microsoft.com/office/powerpoint/2010/main" val="4040387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Digestive system diagram en.svg">
            <a:extLst>
              <a:ext uri="{FF2B5EF4-FFF2-40B4-BE49-F238E27FC236}">
                <a16:creationId xmlns:a16="http://schemas.microsoft.com/office/drawing/2014/main" id="{F5BD68BB-0CC1-4EAF-8D46-DE64D18DE7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887617" y="126149"/>
            <a:ext cx="4673533" cy="66057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28DDA1-727D-4BB7-93D8-5AE9ACB6B2B1}"/>
              </a:ext>
            </a:extLst>
          </p:cNvPr>
          <p:cNvSpPr/>
          <p:nvPr/>
        </p:nvSpPr>
        <p:spPr>
          <a:xfrm>
            <a:off x="982308" y="1949526"/>
            <a:ext cx="3750771" cy="39703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sz="2800" dirty="0"/>
          </a:p>
          <a:p>
            <a:pPr algn="ctr"/>
            <a:r>
              <a:rPr lang="en-US" sz="2800" dirty="0"/>
              <a:t>The alimentary canal is the long tube of organs that runs from the mouth (where the food enters) to the anus (where indigestible waste leaves). </a:t>
            </a:r>
          </a:p>
          <a:p>
            <a:pPr lvl="1" algn="ctr"/>
            <a:endParaRPr lang="en-US" sz="2800" dirty="0"/>
          </a:p>
        </p:txBody>
      </p:sp>
      <p:sp>
        <p:nvSpPr>
          <p:cNvPr id="2" name="Rectangle 1">
            <a:extLst>
              <a:ext uri="{FF2B5EF4-FFF2-40B4-BE49-F238E27FC236}">
                <a16:creationId xmlns:a16="http://schemas.microsoft.com/office/drawing/2014/main" id="{5AE792E3-55AC-4718-84E0-2A5596165451}"/>
              </a:ext>
            </a:extLst>
          </p:cNvPr>
          <p:cNvSpPr/>
          <p:nvPr/>
        </p:nvSpPr>
        <p:spPr>
          <a:xfrm>
            <a:off x="982309" y="382012"/>
            <a:ext cx="3750770"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3200" dirty="0"/>
              <a:t>The alimentary canal </a:t>
            </a:r>
          </a:p>
        </p:txBody>
      </p:sp>
    </p:spTree>
    <p:extLst>
      <p:ext uri="{BB962C8B-B14F-4D97-AF65-F5344CB8AC3E}">
        <p14:creationId xmlns:p14="http://schemas.microsoft.com/office/powerpoint/2010/main" val="3855620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8812C-01CF-4A99-B415-A82C497963B7}"/>
              </a:ext>
            </a:extLst>
          </p:cNvPr>
          <p:cNvSpPr>
            <a:spLocks noGrp="1"/>
          </p:cNvSpPr>
          <p:nvPr>
            <p:ph type="title"/>
          </p:nvPr>
        </p:nvSpPr>
        <p:spPr>
          <a:xfrm>
            <a:off x="643467" y="643467"/>
            <a:ext cx="3363974" cy="159731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normAutofit/>
          </a:bodyPr>
          <a:lstStyle/>
          <a:p>
            <a:pPr algn="ctr"/>
            <a:r>
              <a:rPr lang="en-US" sz="2800" dirty="0">
                <a:solidFill>
                  <a:schemeClr val="bg1"/>
                </a:solidFill>
              </a:rPr>
              <a:t>2 Processes of Digestion</a:t>
            </a:r>
          </a:p>
        </p:txBody>
      </p:sp>
      <p:sp>
        <p:nvSpPr>
          <p:cNvPr id="3" name="Content Placeholder 2">
            <a:extLst>
              <a:ext uri="{FF2B5EF4-FFF2-40B4-BE49-F238E27FC236}">
                <a16:creationId xmlns:a16="http://schemas.microsoft.com/office/drawing/2014/main" id="{91885886-FE67-4720-A5C8-C79BB80294CB}"/>
              </a:ext>
            </a:extLst>
          </p:cNvPr>
          <p:cNvSpPr>
            <a:spLocks noGrp="1"/>
          </p:cNvSpPr>
          <p:nvPr>
            <p:ph idx="1"/>
          </p:nvPr>
        </p:nvSpPr>
        <p:spPr>
          <a:xfrm>
            <a:off x="408577" y="2457975"/>
            <a:ext cx="3794308" cy="4102216"/>
          </a:xfrm>
        </p:spPr>
        <p:txBody>
          <a:bodyPr>
            <a:normAutofit lnSpcReduction="10000"/>
          </a:bodyPr>
          <a:lstStyle/>
          <a:p>
            <a:r>
              <a:rPr lang="en-US" sz="2400" dirty="0">
                <a:solidFill>
                  <a:schemeClr val="bg1"/>
                </a:solidFill>
              </a:rPr>
              <a:t>During digestion two main processes occur at the same time:</a:t>
            </a:r>
          </a:p>
          <a:p>
            <a:r>
              <a:rPr lang="en-US" sz="2400" b="1" dirty="0">
                <a:solidFill>
                  <a:schemeClr val="bg1"/>
                </a:solidFill>
              </a:rPr>
              <a:t>Mechanical Digestion</a:t>
            </a:r>
            <a:r>
              <a:rPr lang="en-US" sz="2400" dirty="0">
                <a:solidFill>
                  <a:schemeClr val="bg1"/>
                </a:solidFill>
              </a:rPr>
              <a:t>:</a:t>
            </a:r>
          </a:p>
          <a:p>
            <a:pPr lvl="1"/>
            <a:r>
              <a:rPr lang="en-US" sz="1400" dirty="0">
                <a:solidFill>
                  <a:schemeClr val="bg1"/>
                </a:solidFill>
              </a:rPr>
              <a:t> larger pieces of food get broken down into smaller pieces while being prepared for chemical digestion. </a:t>
            </a:r>
          </a:p>
          <a:p>
            <a:pPr lvl="1"/>
            <a:r>
              <a:rPr lang="en-US" sz="1400" dirty="0">
                <a:solidFill>
                  <a:schemeClr val="bg1"/>
                </a:solidFill>
              </a:rPr>
              <a:t>Mechanical digestion starts in the mouth and continues in to the stomach.</a:t>
            </a:r>
          </a:p>
          <a:p>
            <a:r>
              <a:rPr lang="en-US" sz="2400" b="1" dirty="0">
                <a:solidFill>
                  <a:schemeClr val="bg1"/>
                </a:solidFill>
              </a:rPr>
              <a:t>Chemical Digestion</a:t>
            </a:r>
            <a:r>
              <a:rPr lang="en-US" sz="2400" dirty="0">
                <a:solidFill>
                  <a:schemeClr val="bg1"/>
                </a:solidFill>
              </a:rPr>
              <a:t>: </a:t>
            </a:r>
          </a:p>
          <a:p>
            <a:pPr lvl="1"/>
            <a:r>
              <a:rPr lang="en-US" sz="1400" dirty="0">
                <a:solidFill>
                  <a:schemeClr val="bg1"/>
                </a:solidFill>
              </a:rPr>
              <a:t>several different enzymes break down macromolecules into smaller molecules that can be more efficiently absorbed. </a:t>
            </a:r>
          </a:p>
          <a:p>
            <a:pPr lvl="1"/>
            <a:r>
              <a:rPr lang="en-US" sz="1400" dirty="0">
                <a:solidFill>
                  <a:schemeClr val="bg1"/>
                </a:solidFill>
              </a:rPr>
              <a:t>Chemical digestion starts with saliva and continues into the intestines.</a:t>
            </a:r>
          </a:p>
          <a:p>
            <a:endParaRPr lang="en-US" sz="2400" dirty="0">
              <a:solidFill>
                <a:schemeClr val="bg1"/>
              </a:solidFill>
            </a:endParaRPr>
          </a:p>
        </p:txBody>
      </p:sp>
      <p:pic>
        <p:nvPicPr>
          <p:cNvPr id="4" name="Picture 3">
            <a:extLst>
              <a:ext uri="{FF2B5EF4-FFF2-40B4-BE49-F238E27FC236}">
                <a16:creationId xmlns:a16="http://schemas.microsoft.com/office/drawing/2014/main" id="{D3D3739C-D6E5-49EC-9928-36FB5ABFD0D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05" r="1" b="5699"/>
          <a:stretch/>
        </p:blipFill>
        <p:spPr>
          <a:xfrm>
            <a:off x="5297763" y="1206187"/>
            <a:ext cx="6250769" cy="4284758"/>
          </a:xfrm>
          <a:prstGeom prst="rect">
            <a:avLst/>
          </a:prstGeom>
        </p:spPr>
      </p:pic>
    </p:spTree>
    <p:extLst>
      <p:ext uri="{BB962C8B-B14F-4D97-AF65-F5344CB8AC3E}">
        <p14:creationId xmlns:p14="http://schemas.microsoft.com/office/powerpoint/2010/main" val="626517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0885-B3BE-4868-BD55-75712489FB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22182C-CA4E-4CA9-A90A-96EBB0561ECB}"/>
              </a:ext>
            </a:extLst>
          </p:cNvPr>
          <p:cNvSpPr>
            <a:spLocks noGrp="1"/>
          </p:cNvSpPr>
          <p:nvPr>
            <p:ph idx="1"/>
          </p:nvPr>
        </p:nvSpPr>
        <p:spPr/>
        <p:txBody>
          <a:bodyPr>
            <a:normAutofit fontScale="85000" lnSpcReduction="20000"/>
          </a:bodyPr>
          <a:lstStyle/>
          <a:p>
            <a:r>
              <a:rPr lang="en-US" dirty="0"/>
              <a:t>The average adult digestive tract is about thirty feet (30') long. </a:t>
            </a:r>
          </a:p>
          <a:p>
            <a:r>
              <a:rPr lang="en-US" dirty="0"/>
              <a:t>While in the digestive tract the food is really passing </a:t>
            </a:r>
            <a:r>
              <a:rPr lang="en-US" i="1" dirty="0"/>
              <a:t>through</a:t>
            </a:r>
            <a:r>
              <a:rPr lang="en-US" dirty="0"/>
              <a:t> the body rather than being </a:t>
            </a:r>
            <a:r>
              <a:rPr lang="en-US" i="1" dirty="0"/>
              <a:t>in</a:t>
            </a:r>
            <a:r>
              <a:rPr lang="en-US" dirty="0"/>
              <a:t> the body. </a:t>
            </a:r>
          </a:p>
          <a:p>
            <a:r>
              <a:rPr lang="en-US" dirty="0"/>
              <a:t>The smooth muscles of the tubular digestive organs move the food efficiently along as it is broken down into absorb-able atoms and molecules. </a:t>
            </a:r>
          </a:p>
          <a:p>
            <a:r>
              <a:rPr lang="en-US" dirty="0"/>
              <a:t>During absorption, the nutrients that come from food (such as proteins, fats, carbohydrates, vitamins, and minerals) pass through the wall of the small intestine and into the bloodstream and lymph. </a:t>
            </a:r>
          </a:p>
          <a:p>
            <a:r>
              <a:rPr lang="en-US" dirty="0"/>
              <a:t>In this way nutrients can be distributed throughout the rest of the body. </a:t>
            </a:r>
          </a:p>
          <a:p>
            <a:r>
              <a:rPr lang="en-US" dirty="0"/>
              <a:t>In the large intestine there is re absorption of water and absorption of some minerals as feces are formed. </a:t>
            </a:r>
          </a:p>
          <a:p>
            <a:r>
              <a:rPr lang="en-US" dirty="0"/>
              <a:t>The parts of the food that the body passes out through the anus is known as feces.</a:t>
            </a:r>
          </a:p>
          <a:p>
            <a:endParaRPr lang="en-US" dirty="0"/>
          </a:p>
        </p:txBody>
      </p:sp>
      <p:pic>
        <p:nvPicPr>
          <p:cNvPr id="5" name="Picture 4">
            <a:extLst>
              <a:ext uri="{FF2B5EF4-FFF2-40B4-BE49-F238E27FC236}">
                <a16:creationId xmlns:a16="http://schemas.microsoft.com/office/drawing/2014/main" id="{AB583A9A-59FB-4850-B26B-23C9EA186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8389" y="0"/>
            <a:ext cx="4855221"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35D451A-BCAF-451B-844C-030ECC771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50" y="1788050"/>
            <a:ext cx="11288700" cy="35819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1AB8D44-4592-4256-A9FA-23222CADD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387" y="1352181"/>
            <a:ext cx="11117226" cy="475363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06C49D9E-2F25-48DC-8326-4671BFAD4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44" y="1797497"/>
            <a:ext cx="11726912" cy="4163006"/>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00B01B7F-DC0C-423B-A677-7CD56C0607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992" y="2738182"/>
            <a:ext cx="11222016" cy="258163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3C636B72-B3BB-4022-BB26-6E60A2078B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4000" y="750000"/>
            <a:ext cx="9144000" cy="685800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ADF2931B-6069-4248-A4A3-BFD46A743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231" y="1490154"/>
            <a:ext cx="7611537" cy="5677692"/>
          </a:xfrm>
          <a:prstGeom prst="rect">
            <a:avLst/>
          </a:prstGeom>
        </p:spPr>
      </p:pic>
      <p:pic>
        <p:nvPicPr>
          <p:cNvPr id="19" name="Picture 18" descr="A close up of a logo&#10;&#10;Description automatically generated">
            <a:extLst>
              <a:ext uri="{FF2B5EF4-FFF2-40B4-BE49-F238E27FC236}">
                <a16:creationId xmlns:a16="http://schemas.microsoft.com/office/drawing/2014/main" id="{04FDED8A-1A16-4EB0-B737-CEEF28C140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9687" y="2812125"/>
            <a:ext cx="1952625" cy="3333750"/>
          </a:xfrm>
          <a:prstGeom prst="rect">
            <a:avLst/>
          </a:prstGeom>
        </p:spPr>
      </p:pic>
      <p:pic>
        <p:nvPicPr>
          <p:cNvPr id="21" name="Picture 20" descr="A close up of a logo&#10;&#10;Description automatically generated">
            <a:extLst>
              <a:ext uri="{FF2B5EF4-FFF2-40B4-BE49-F238E27FC236}">
                <a16:creationId xmlns:a16="http://schemas.microsoft.com/office/drawing/2014/main" id="{AE5712A0-062E-419F-86BA-5D0687B2EA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1000" y="2724000"/>
            <a:ext cx="3810000" cy="3810000"/>
          </a:xfrm>
          <a:prstGeom prst="rect">
            <a:avLst/>
          </a:prstGeom>
        </p:spPr>
      </p:pic>
    </p:spTree>
    <p:extLst>
      <p:ext uri="{BB962C8B-B14F-4D97-AF65-F5344CB8AC3E}">
        <p14:creationId xmlns:p14="http://schemas.microsoft.com/office/powerpoint/2010/main" val="4233847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859C9-E278-4CC0-93E2-9401456718A3}"/>
              </a:ext>
            </a:extLst>
          </p:cNvPr>
          <p:cNvSpPr>
            <a:spLocks noGrp="1"/>
          </p:cNvSpPr>
          <p:nvPr>
            <p:ph type="title"/>
          </p:nvPr>
        </p:nvSpPr>
        <p:spPr>
          <a:xfrm>
            <a:off x="6576286" y="354740"/>
            <a:ext cx="3313164" cy="940220"/>
          </a:xfrm>
        </p:spPr>
        <p:txBody>
          <a:bodyPr>
            <a:normAutofit/>
          </a:bodyPr>
          <a:lstStyle/>
          <a:p>
            <a:pPr algn="r"/>
            <a:r>
              <a:rPr lang="en-US" sz="4000" b="1" dirty="0">
                <a:solidFill>
                  <a:srgbClr val="FFFFFF"/>
                </a:solidFill>
              </a:rPr>
              <a:t>Mastication</a:t>
            </a:r>
            <a:endParaRPr lang="en-US" sz="4000" dirty="0">
              <a:solidFill>
                <a:srgbClr val="FFFFFF"/>
              </a:solidFill>
            </a:endParaRP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B745C8-8572-442A-B67F-AB0817D8CB27}"/>
              </a:ext>
            </a:extLst>
          </p:cNvPr>
          <p:cNvSpPr>
            <a:spLocks noGrp="1"/>
          </p:cNvSpPr>
          <p:nvPr>
            <p:ph idx="1"/>
          </p:nvPr>
        </p:nvSpPr>
        <p:spPr>
          <a:xfrm>
            <a:off x="6922877" y="1215152"/>
            <a:ext cx="4393206" cy="4726276"/>
          </a:xfrm>
        </p:spPr>
        <p:txBody>
          <a:bodyPr anchor="ctr">
            <a:normAutofit/>
          </a:bodyPr>
          <a:lstStyle/>
          <a:p>
            <a:pPr marL="0" indent="0">
              <a:buNone/>
            </a:pPr>
            <a:r>
              <a:rPr lang="en-US" sz="2000" dirty="0">
                <a:solidFill>
                  <a:srgbClr val="FFFFFF"/>
                </a:solidFill>
              </a:rPr>
              <a:t>Digestion begins in the mouth. </a:t>
            </a:r>
          </a:p>
          <a:p>
            <a:r>
              <a:rPr lang="en-US" sz="2000" dirty="0">
                <a:solidFill>
                  <a:srgbClr val="FFFFFF"/>
                </a:solidFill>
              </a:rPr>
              <a:t>Saliva moistens the food while</a:t>
            </a:r>
          </a:p>
          <a:p>
            <a:r>
              <a:rPr lang="en-US" sz="2000" dirty="0">
                <a:solidFill>
                  <a:srgbClr val="FFFFFF"/>
                </a:solidFill>
              </a:rPr>
              <a:t>Teeth chew it up and make it easier to swallow. </a:t>
            </a:r>
          </a:p>
          <a:p>
            <a:r>
              <a:rPr lang="en-US" sz="2000" dirty="0">
                <a:solidFill>
                  <a:srgbClr val="FFFFFF"/>
                </a:solidFill>
              </a:rPr>
              <a:t>Amylase, which is the digestive enzyme found in saliva, starts to break down starch into simpler sugars before the food even leaves the mouth. </a:t>
            </a:r>
          </a:p>
          <a:p>
            <a:pPr marL="0" indent="0">
              <a:buNone/>
            </a:pPr>
            <a:endParaRPr lang="en-US" sz="2000" dirty="0">
              <a:solidFill>
                <a:srgbClr val="FFFFFF"/>
              </a:solidFill>
            </a:endParaRPr>
          </a:p>
        </p:txBody>
      </p:sp>
      <p:pic>
        <p:nvPicPr>
          <p:cNvPr id="6" name="Picture 5" descr="A picture containing person, blur, indoor&#10;&#10;Description automatically generated">
            <a:extLst>
              <a:ext uri="{FF2B5EF4-FFF2-40B4-BE49-F238E27FC236}">
                <a16:creationId xmlns:a16="http://schemas.microsoft.com/office/drawing/2014/main" id="{D8661CD1-0E00-44C3-B393-789B827CD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8" y="136557"/>
            <a:ext cx="5930843" cy="6385541"/>
          </a:xfrm>
          <a:prstGeom prst="rect">
            <a:avLst/>
          </a:prstGeom>
        </p:spPr>
      </p:pic>
    </p:spTree>
    <p:extLst>
      <p:ext uri="{BB962C8B-B14F-4D97-AF65-F5344CB8AC3E}">
        <p14:creationId xmlns:p14="http://schemas.microsoft.com/office/powerpoint/2010/main" val="20006327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6766-60B9-4B38-BEE4-D6CF4E491597}"/>
              </a:ext>
            </a:extLst>
          </p:cNvPr>
          <p:cNvSpPr>
            <a:spLocks noGrp="1"/>
          </p:cNvSpPr>
          <p:nvPr>
            <p:ph type="title"/>
          </p:nvPr>
        </p:nvSpPr>
        <p:spPr>
          <a:xfrm>
            <a:off x="838200" y="138622"/>
            <a:ext cx="10515600" cy="1325563"/>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b="1" i="1" dirty="0"/>
              <a:t>The Pharynx (Throat)</a:t>
            </a:r>
            <a:br>
              <a:rPr lang="en-US" dirty="0"/>
            </a:br>
            <a:r>
              <a:rPr lang="en-US" dirty="0"/>
              <a:t> </a:t>
            </a:r>
            <a:r>
              <a:rPr lang="en-US" sz="3600" b="1" i="1" dirty="0"/>
              <a:t>(Nasopharynx, Oropharynx, Laryngopharynx)</a:t>
            </a:r>
            <a:endParaRPr lang="en-US" b="1" i="1" dirty="0"/>
          </a:p>
        </p:txBody>
      </p:sp>
      <p:sp>
        <p:nvSpPr>
          <p:cNvPr id="3" name="Content Placeholder 2">
            <a:extLst>
              <a:ext uri="{FF2B5EF4-FFF2-40B4-BE49-F238E27FC236}">
                <a16:creationId xmlns:a16="http://schemas.microsoft.com/office/drawing/2014/main" id="{938B70ED-8B39-496C-B94D-1D24293BF777}"/>
              </a:ext>
            </a:extLst>
          </p:cNvPr>
          <p:cNvSpPr>
            <a:spLocks noGrp="1"/>
          </p:cNvSpPr>
          <p:nvPr>
            <p:ph idx="1"/>
          </p:nvPr>
        </p:nvSpPr>
        <p:spPr>
          <a:xfrm>
            <a:off x="567611" y="1735911"/>
            <a:ext cx="4601547" cy="4609420"/>
          </a:xfrm>
        </p:spPr>
        <p:txBody>
          <a:bodyPr>
            <a:noAutofit/>
          </a:bodyPr>
          <a:lstStyle/>
          <a:p>
            <a:r>
              <a:rPr lang="en-US" b="1" dirty="0"/>
              <a:t>Swallowing your food happens when the muscles in your tongue and mouth move the food into your oropharynx, then on to the laryngopharynx. </a:t>
            </a:r>
          </a:p>
          <a:p>
            <a:r>
              <a:rPr lang="en-US" b="1" dirty="0"/>
              <a:t>The pharynx is a common passageway for air (in the respiratory system) and for food (in the digestive system).</a:t>
            </a:r>
          </a:p>
        </p:txBody>
      </p:sp>
      <p:pic>
        <p:nvPicPr>
          <p:cNvPr id="5" name="Picture 4">
            <a:extLst>
              <a:ext uri="{FF2B5EF4-FFF2-40B4-BE49-F238E27FC236}">
                <a16:creationId xmlns:a16="http://schemas.microsoft.com/office/drawing/2014/main" id="{63A1EBFC-EA24-4089-B0DE-486128F9272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797" b="-2"/>
          <a:stretch/>
        </p:blipFill>
        <p:spPr>
          <a:xfrm>
            <a:off x="5671146" y="1969595"/>
            <a:ext cx="6233160" cy="4272681"/>
          </a:xfrm>
          <a:prstGeom prst="rect">
            <a:avLst/>
          </a:prstGeom>
        </p:spPr>
      </p:pic>
    </p:spTree>
    <p:extLst>
      <p:ext uri="{BB962C8B-B14F-4D97-AF65-F5344CB8AC3E}">
        <p14:creationId xmlns:p14="http://schemas.microsoft.com/office/powerpoint/2010/main" val="3442204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167C-52FE-4071-91B2-014683E5A8DD}"/>
              </a:ext>
            </a:extLst>
          </p:cNvPr>
          <p:cNvSpPr>
            <a:spLocks noGrp="1"/>
          </p:cNvSpPr>
          <p:nvPr>
            <p:ph type="title"/>
          </p:nvPr>
        </p:nvSpPr>
        <p:spPr>
          <a:xfrm>
            <a:off x="455645" y="153192"/>
            <a:ext cx="10515600" cy="1325563"/>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r>
              <a:rPr lang="en-US" dirty="0"/>
              <a:t>THE EPIGLOTTIS</a:t>
            </a:r>
          </a:p>
        </p:txBody>
      </p:sp>
      <p:sp>
        <p:nvSpPr>
          <p:cNvPr id="3" name="Content Placeholder 2">
            <a:extLst>
              <a:ext uri="{FF2B5EF4-FFF2-40B4-BE49-F238E27FC236}">
                <a16:creationId xmlns:a16="http://schemas.microsoft.com/office/drawing/2014/main" id="{F24BA34E-2613-4AFD-BB7D-EFB5E3EE0E8C}"/>
              </a:ext>
            </a:extLst>
          </p:cNvPr>
          <p:cNvSpPr>
            <a:spLocks noGrp="1"/>
          </p:cNvSpPr>
          <p:nvPr>
            <p:ph idx="1"/>
          </p:nvPr>
        </p:nvSpPr>
        <p:spPr>
          <a:xfrm>
            <a:off x="520959" y="1690688"/>
            <a:ext cx="3211286" cy="4351338"/>
          </a:xfrm>
        </p:spPr>
        <p:txBody>
          <a:bodyPr>
            <a:normAutofit fontScale="92500" lnSpcReduction="10000"/>
          </a:bodyPr>
          <a:lstStyle/>
          <a:p>
            <a:r>
              <a:rPr lang="en-US" dirty="0"/>
              <a:t>A small flap of skin called the epiglottis closes over the pharynx to prevent food from entering the trachea and thus choking. </a:t>
            </a:r>
          </a:p>
          <a:p>
            <a:r>
              <a:rPr lang="en-US" dirty="0"/>
              <a:t>For swallowing to happen correctly a combination of 25 muscles must all work together at the same time. </a:t>
            </a:r>
          </a:p>
          <a:p>
            <a:endParaRPr lang="en-US" dirty="0"/>
          </a:p>
        </p:txBody>
      </p:sp>
      <p:pic>
        <p:nvPicPr>
          <p:cNvPr id="5" name="Picture 4">
            <a:extLst>
              <a:ext uri="{FF2B5EF4-FFF2-40B4-BE49-F238E27FC236}">
                <a16:creationId xmlns:a16="http://schemas.microsoft.com/office/drawing/2014/main" id="{5E4E7F28-BEE9-49C2-AB42-88E6EE545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801" y="1203649"/>
            <a:ext cx="7524076" cy="5365358"/>
          </a:xfrm>
          <a:prstGeom prst="rect">
            <a:avLst/>
          </a:prstGeom>
        </p:spPr>
      </p:pic>
    </p:spTree>
    <p:extLst>
      <p:ext uri="{BB962C8B-B14F-4D97-AF65-F5344CB8AC3E}">
        <p14:creationId xmlns:p14="http://schemas.microsoft.com/office/powerpoint/2010/main" val="405418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8DED75-D8EA-4FDC-88F3-453D6848C05D}"/>
              </a:ext>
            </a:extLst>
          </p:cNvPr>
          <p:cNvSpPr>
            <a:spLocks noGrp="1"/>
          </p:cNvSpPr>
          <p:nvPr>
            <p:ph type="title"/>
          </p:nvPr>
        </p:nvSpPr>
        <p:spPr>
          <a:xfrm>
            <a:off x="804673" y="1120285"/>
            <a:ext cx="3348227" cy="2809875"/>
          </a:xfrm>
        </p:spPr>
        <p:txBody>
          <a:bodyPr vert="horz" lIns="91440" tIns="45720" rIns="91440" bIns="45720" rtlCol="0" anchor="b">
            <a:normAutofit/>
          </a:bodyPr>
          <a:lstStyle/>
          <a:p>
            <a:r>
              <a:rPr lang="en-US" sz="4000" kern="1200">
                <a:solidFill>
                  <a:schemeClr val="bg1">
                    <a:lumMod val="85000"/>
                    <a:lumOff val="15000"/>
                  </a:schemeClr>
                </a:solidFill>
                <a:latin typeface="+mj-lt"/>
                <a:ea typeface="+mj-ea"/>
                <a:cs typeface="+mj-cs"/>
              </a:rPr>
              <a:t>ENZYME</a:t>
            </a:r>
            <a:br>
              <a:rPr lang="en-US" sz="4000" kern="1200">
                <a:solidFill>
                  <a:schemeClr val="bg1">
                    <a:lumMod val="85000"/>
                    <a:lumOff val="15000"/>
                  </a:schemeClr>
                </a:solidFill>
                <a:latin typeface="+mj-lt"/>
                <a:ea typeface="+mj-ea"/>
                <a:cs typeface="+mj-cs"/>
              </a:rPr>
            </a:br>
            <a:r>
              <a:rPr lang="en-US" sz="4000" kern="1200">
                <a:solidFill>
                  <a:schemeClr val="bg1">
                    <a:lumMod val="85000"/>
                    <a:lumOff val="15000"/>
                  </a:schemeClr>
                </a:solidFill>
                <a:latin typeface="+mj-lt"/>
                <a:ea typeface="+mj-ea"/>
                <a:cs typeface="+mj-cs"/>
              </a:rPr>
              <a:t>SUMMARY</a:t>
            </a:r>
          </a:p>
        </p:txBody>
      </p:sp>
      <p:graphicFrame>
        <p:nvGraphicFramePr>
          <p:cNvPr id="7" name="Content Placeholder 3">
            <a:extLst>
              <a:ext uri="{FF2B5EF4-FFF2-40B4-BE49-F238E27FC236}">
                <a16:creationId xmlns:a16="http://schemas.microsoft.com/office/drawing/2014/main" id="{2C77CA30-007A-4BB3-A35E-4336231E8672}"/>
              </a:ext>
            </a:extLst>
          </p:cNvPr>
          <p:cNvGraphicFramePr>
            <a:graphicFrameLocks/>
          </p:cNvGraphicFramePr>
          <p:nvPr>
            <p:extLst>
              <p:ext uri="{D42A27DB-BD31-4B8C-83A1-F6EECF244321}">
                <p14:modId xmlns:p14="http://schemas.microsoft.com/office/powerpoint/2010/main" val="3882583809"/>
              </p:ext>
            </p:extLst>
          </p:nvPr>
        </p:nvGraphicFramePr>
        <p:xfrm>
          <a:off x="5595206" y="643467"/>
          <a:ext cx="5817089" cy="5571072"/>
        </p:xfrm>
        <a:graphic>
          <a:graphicData uri="http://schemas.openxmlformats.org/drawingml/2006/table">
            <a:tbl>
              <a:tblPr firstRow="1" bandRow="1">
                <a:noFill/>
              </a:tblPr>
              <a:tblGrid>
                <a:gridCol w="1540205">
                  <a:extLst>
                    <a:ext uri="{9D8B030D-6E8A-4147-A177-3AD203B41FA5}">
                      <a16:colId xmlns:a16="http://schemas.microsoft.com/office/drawing/2014/main" val="2563137595"/>
                    </a:ext>
                  </a:extLst>
                </a:gridCol>
                <a:gridCol w="1491936">
                  <a:extLst>
                    <a:ext uri="{9D8B030D-6E8A-4147-A177-3AD203B41FA5}">
                      <a16:colId xmlns:a16="http://schemas.microsoft.com/office/drawing/2014/main" val="1731416394"/>
                    </a:ext>
                  </a:extLst>
                </a:gridCol>
                <a:gridCol w="1491936">
                  <a:extLst>
                    <a:ext uri="{9D8B030D-6E8A-4147-A177-3AD203B41FA5}">
                      <a16:colId xmlns:a16="http://schemas.microsoft.com/office/drawing/2014/main" val="62589375"/>
                    </a:ext>
                  </a:extLst>
                </a:gridCol>
                <a:gridCol w="1293012">
                  <a:extLst>
                    <a:ext uri="{9D8B030D-6E8A-4147-A177-3AD203B41FA5}">
                      <a16:colId xmlns:a16="http://schemas.microsoft.com/office/drawing/2014/main" val="3233314047"/>
                    </a:ext>
                  </a:extLst>
                </a:gridCol>
              </a:tblGrid>
              <a:tr h="375751">
                <a:tc>
                  <a:txBody>
                    <a:bodyPr/>
                    <a:lstStyle/>
                    <a:p>
                      <a:r>
                        <a:rPr lang="en-US" sz="1000" b="1">
                          <a:solidFill>
                            <a:srgbClr val="FFFFFF"/>
                          </a:solidFill>
                        </a:rPr>
                        <a:t>Enzyme</a:t>
                      </a:r>
                    </a:p>
                  </a:txBody>
                  <a:tcPr marL="152670" marR="91602" marT="91602" marB="91602" anchor="ctr">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000" b="1">
                          <a:solidFill>
                            <a:srgbClr val="FFFFFF"/>
                          </a:solidFill>
                        </a:rPr>
                        <a:t>Produced In</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000" b="1">
                          <a:solidFill>
                            <a:srgbClr val="FFFFFF"/>
                          </a:solidFill>
                        </a:rPr>
                        <a:t>Site of Release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000" b="1">
                          <a:solidFill>
                            <a:srgbClr val="FFFFFF"/>
                          </a:solidFill>
                        </a:rPr>
                        <a:t>pH Level</a:t>
                      </a:r>
                    </a:p>
                  </a:txBody>
                  <a:tcPr marL="152670" marR="91602" marT="91602" marB="91602" anchor="ctr">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968117563"/>
                  </a:ext>
                </a:extLst>
              </a:tr>
              <a:tr h="531030">
                <a:tc>
                  <a:txBody>
                    <a:bodyPr/>
                    <a:lstStyle/>
                    <a:p>
                      <a:pPr algn="l"/>
                      <a:r>
                        <a:rPr lang="en-US" sz="1000">
                          <a:solidFill>
                            <a:schemeClr val="tx1">
                              <a:lumMod val="85000"/>
                              <a:lumOff val="15000"/>
                            </a:schemeClr>
                          </a:solidFill>
                        </a:rPr>
                        <a:t>Carbohydrate Digestion:</a:t>
                      </a:r>
                    </a:p>
                  </a:txBody>
                  <a:tcPr marL="152670" marR="91602" marT="91602" marB="9160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611645959"/>
                  </a:ext>
                </a:extLst>
              </a:tr>
              <a:tr h="375751">
                <a:tc>
                  <a:txBody>
                    <a:bodyPr/>
                    <a:lstStyle/>
                    <a:p>
                      <a:pPr algn="l"/>
                      <a:r>
                        <a:rPr lang="en-US" sz="1000">
                          <a:solidFill>
                            <a:schemeClr val="tx1">
                              <a:lumMod val="85000"/>
                              <a:lumOff val="15000"/>
                            </a:schemeClr>
                          </a:solidFill>
                        </a:rPr>
                        <a:t>Salivary amylase</a:t>
                      </a:r>
                    </a:p>
                  </a:txBody>
                  <a:tcPr marL="152670" marR="91602" marT="91602" marB="91602"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Salivary glands</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Mouth</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Neutral</a:t>
                      </a:r>
                    </a:p>
                  </a:txBody>
                  <a:tcPr marL="152670" marR="91602" marT="91602" marB="91602"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624504495"/>
                  </a:ext>
                </a:extLst>
              </a:tr>
              <a:tr h="375751">
                <a:tc>
                  <a:txBody>
                    <a:bodyPr/>
                    <a:lstStyle/>
                    <a:p>
                      <a:pPr algn="l"/>
                      <a:r>
                        <a:rPr lang="en-US" sz="1000">
                          <a:solidFill>
                            <a:schemeClr val="tx1">
                              <a:lumMod val="85000"/>
                              <a:lumOff val="15000"/>
                            </a:schemeClr>
                          </a:solidFill>
                        </a:rPr>
                        <a:t>Pancreatic amylase</a:t>
                      </a:r>
                    </a:p>
                  </a:txBody>
                  <a:tcPr marL="152670" marR="91602" marT="91602" marB="9160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Pancreas</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Basic</a:t>
                      </a:r>
                    </a:p>
                  </a:txBody>
                  <a:tcPr marL="152670" marR="91602" marT="91602" marB="91602" anchor="ctr">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485138782"/>
                  </a:ext>
                </a:extLst>
              </a:tr>
              <a:tr h="375751">
                <a:tc>
                  <a:txBody>
                    <a:bodyPr/>
                    <a:lstStyle/>
                    <a:p>
                      <a:r>
                        <a:rPr lang="en-US" sz="1000">
                          <a:solidFill>
                            <a:schemeClr val="tx1">
                              <a:lumMod val="85000"/>
                              <a:lumOff val="15000"/>
                            </a:schemeClr>
                          </a:solidFill>
                        </a:rPr>
                        <a:t>Maltase</a:t>
                      </a:r>
                    </a:p>
                  </a:txBody>
                  <a:tcPr marL="152670" marR="91602" marT="91602" marB="91602"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Basic</a:t>
                      </a:r>
                    </a:p>
                  </a:txBody>
                  <a:tcPr marL="152670" marR="91602" marT="91602" marB="91602"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677317815"/>
                  </a:ext>
                </a:extLst>
              </a:tr>
              <a:tr h="375751">
                <a:tc>
                  <a:txBody>
                    <a:bodyPr/>
                    <a:lstStyle/>
                    <a:p>
                      <a:r>
                        <a:rPr lang="en-US" sz="1000">
                          <a:solidFill>
                            <a:schemeClr val="tx1">
                              <a:lumMod val="85000"/>
                              <a:lumOff val="15000"/>
                            </a:schemeClr>
                          </a:solidFill>
                        </a:rPr>
                        <a:t>Protein Digestion:</a:t>
                      </a:r>
                    </a:p>
                  </a:txBody>
                  <a:tcPr marL="152670" marR="91602" marT="91602" marB="9160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490909472"/>
                  </a:ext>
                </a:extLst>
              </a:tr>
              <a:tr h="375751">
                <a:tc>
                  <a:txBody>
                    <a:bodyPr/>
                    <a:lstStyle/>
                    <a:p>
                      <a:r>
                        <a:rPr lang="en-US" sz="1000">
                          <a:solidFill>
                            <a:schemeClr val="tx1">
                              <a:lumMod val="85000"/>
                              <a:lumOff val="15000"/>
                            </a:schemeClr>
                          </a:solidFill>
                        </a:rPr>
                        <a:t>Pepsin</a:t>
                      </a:r>
                    </a:p>
                  </a:txBody>
                  <a:tcPr marL="152670" marR="91602" marT="91602" marB="91602"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Gastric glands</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Stomach</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Acidic</a:t>
                      </a:r>
                    </a:p>
                  </a:txBody>
                  <a:tcPr marL="152670" marR="91602" marT="91602" marB="91602"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69415447"/>
                  </a:ext>
                </a:extLst>
              </a:tr>
              <a:tr h="375751">
                <a:tc>
                  <a:txBody>
                    <a:bodyPr/>
                    <a:lstStyle/>
                    <a:p>
                      <a:r>
                        <a:rPr lang="en-US" sz="1000">
                          <a:solidFill>
                            <a:schemeClr val="tx1">
                              <a:lumMod val="85000"/>
                              <a:lumOff val="15000"/>
                            </a:schemeClr>
                          </a:solidFill>
                        </a:rPr>
                        <a:t>Trypsin</a:t>
                      </a:r>
                    </a:p>
                  </a:txBody>
                  <a:tcPr marL="152670" marR="91602" marT="91602" marB="9160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Pancreas</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Basic</a:t>
                      </a:r>
                    </a:p>
                  </a:txBody>
                  <a:tcPr marL="152670" marR="91602" marT="91602" marB="91602" anchor="ctr">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426462114"/>
                  </a:ext>
                </a:extLst>
              </a:tr>
              <a:tr h="375751">
                <a:tc>
                  <a:txBody>
                    <a:bodyPr/>
                    <a:lstStyle/>
                    <a:p>
                      <a:r>
                        <a:rPr lang="en-US" sz="1000">
                          <a:solidFill>
                            <a:schemeClr val="tx1">
                              <a:lumMod val="85000"/>
                              <a:lumOff val="15000"/>
                            </a:schemeClr>
                          </a:solidFill>
                        </a:rPr>
                        <a:t>Peptidases</a:t>
                      </a:r>
                    </a:p>
                  </a:txBody>
                  <a:tcPr marL="152670" marR="91602" marT="91602" marB="91602"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Basic</a:t>
                      </a:r>
                    </a:p>
                  </a:txBody>
                  <a:tcPr marL="152670" marR="91602" marT="91602" marB="91602"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864035900"/>
                  </a:ext>
                </a:extLst>
              </a:tr>
              <a:tr h="531030">
                <a:tc>
                  <a:txBody>
                    <a:bodyPr/>
                    <a:lstStyle/>
                    <a:p>
                      <a:r>
                        <a:rPr lang="en-US" sz="1000">
                          <a:solidFill>
                            <a:schemeClr val="tx1">
                              <a:lumMod val="85000"/>
                              <a:lumOff val="15000"/>
                            </a:schemeClr>
                          </a:solidFill>
                        </a:rPr>
                        <a:t>Nucleic Acid Digestion:</a:t>
                      </a:r>
                    </a:p>
                  </a:txBody>
                  <a:tcPr marL="152670" marR="91602" marT="91602" marB="9160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200392799"/>
                  </a:ext>
                </a:extLst>
              </a:tr>
              <a:tr h="375751">
                <a:tc>
                  <a:txBody>
                    <a:bodyPr/>
                    <a:lstStyle/>
                    <a:p>
                      <a:r>
                        <a:rPr lang="en-US" sz="1000">
                          <a:solidFill>
                            <a:schemeClr val="tx1">
                              <a:lumMod val="85000"/>
                              <a:lumOff val="15000"/>
                            </a:schemeClr>
                          </a:solidFill>
                        </a:rPr>
                        <a:t>Nuclease</a:t>
                      </a:r>
                    </a:p>
                  </a:txBody>
                  <a:tcPr marL="152670" marR="91602" marT="91602" marB="91602"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Pancreas</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000">
                          <a:solidFill>
                            <a:schemeClr val="tx1">
                              <a:lumMod val="85000"/>
                              <a:lumOff val="15000"/>
                            </a:schemeClr>
                          </a:solidFill>
                        </a:rPr>
                        <a:t>Basic</a:t>
                      </a:r>
                    </a:p>
                  </a:txBody>
                  <a:tcPr marL="152670" marR="91602" marT="91602" marB="91602"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4182739273"/>
                  </a:ext>
                </a:extLst>
              </a:tr>
              <a:tr h="375751">
                <a:tc>
                  <a:txBody>
                    <a:bodyPr/>
                    <a:lstStyle/>
                    <a:p>
                      <a:r>
                        <a:rPr lang="en-US" sz="1000">
                          <a:solidFill>
                            <a:schemeClr val="tx1">
                              <a:lumMod val="85000"/>
                              <a:lumOff val="15000"/>
                            </a:schemeClr>
                          </a:solidFill>
                        </a:rPr>
                        <a:t>Nucleosidases</a:t>
                      </a:r>
                    </a:p>
                  </a:txBody>
                  <a:tcPr marL="152670" marR="91602" marT="91602" marB="9160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Pancreas</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000">
                          <a:solidFill>
                            <a:schemeClr val="tx1">
                              <a:lumMod val="85000"/>
                              <a:lumOff val="15000"/>
                            </a:schemeClr>
                          </a:solidFill>
                        </a:rPr>
                        <a:t>Basic</a:t>
                      </a:r>
                    </a:p>
                  </a:txBody>
                  <a:tcPr marL="152670" marR="91602" marT="91602" marB="91602" anchor="ctr">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268921146"/>
                  </a:ext>
                </a:extLst>
              </a:tr>
              <a:tr h="375751">
                <a:tc>
                  <a:txBody>
                    <a:bodyPr/>
                    <a:lstStyle/>
                    <a:p>
                      <a:r>
                        <a:rPr lang="en-US" sz="1000">
                          <a:solidFill>
                            <a:schemeClr val="tx1">
                              <a:lumMod val="85000"/>
                              <a:lumOff val="15000"/>
                            </a:schemeClr>
                          </a:solidFill>
                        </a:rPr>
                        <a:t>Fat Digestion:</a:t>
                      </a:r>
                    </a:p>
                  </a:txBody>
                  <a:tcPr marL="152670" marR="91602" marT="91602" marB="91602"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endParaRPr lang="en-US" sz="1000">
                        <a:solidFill>
                          <a:schemeClr val="tx1">
                            <a:lumMod val="85000"/>
                            <a:lumOff val="15000"/>
                          </a:schemeClr>
                        </a:solidFill>
                      </a:endParaRPr>
                    </a:p>
                  </a:txBody>
                  <a:tcPr marL="152670" marR="91602" marT="91602" marB="91602">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952262772"/>
                  </a:ext>
                </a:extLst>
              </a:tr>
              <a:tr h="375751">
                <a:tc>
                  <a:txBody>
                    <a:bodyPr/>
                    <a:lstStyle/>
                    <a:p>
                      <a:r>
                        <a:rPr lang="en-US" sz="1000">
                          <a:solidFill>
                            <a:schemeClr val="tx1">
                              <a:lumMod val="85000"/>
                              <a:lumOff val="15000"/>
                            </a:schemeClr>
                          </a:solidFill>
                        </a:rPr>
                        <a:t>Lipase</a:t>
                      </a:r>
                    </a:p>
                  </a:txBody>
                  <a:tcPr marL="152670" marR="91602" marT="91602" marB="91602"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r>
                        <a:rPr lang="en-US" sz="1000">
                          <a:solidFill>
                            <a:schemeClr val="tx1">
                              <a:lumMod val="85000"/>
                              <a:lumOff val="15000"/>
                            </a:schemeClr>
                          </a:solidFill>
                        </a:rPr>
                        <a:t>Pancreas</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r>
                        <a:rPr lang="en-US" sz="1000">
                          <a:solidFill>
                            <a:schemeClr val="tx1">
                              <a:lumMod val="85000"/>
                              <a:lumOff val="15000"/>
                            </a:schemeClr>
                          </a:solidFill>
                        </a:rPr>
                        <a:t>Small intestine</a:t>
                      </a:r>
                    </a:p>
                  </a:txBody>
                  <a:tcPr marL="152670" marR="91602" marT="91602" marB="91602"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r>
                        <a:rPr lang="en-US" sz="1000">
                          <a:solidFill>
                            <a:schemeClr val="tx1">
                              <a:lumMod val="85000"/>
                              <a:lumOff val="15000"/>
                            </a:schemeClr>
                          </a:solidFill>
                        </a:rPr>
                        <a:t>Basic</a:t>
                      </a:r>
                    </a:p>
                  </a:txBody>
                  <a:tcPr marL="152670" marR="91602" marT="91602" marB="91602" anchor="ctr">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2112697914"/>
                  </a:ext>
                </a:extLst>
              </a:tr>
            </a:tbl>
          </a:graphicData>
        </a:graphic>
      </p:graphicFrame>
    </p:spTree>
    <p:extLst>
      <p:ext uri="{BB962C8B-B14F-4D97-AF65-F5344CB8AC3E}">
        <p14:creationId xmlns:p14="http://schemas.microsoft.com/office/powerpoint/2010/main" val="3278875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4764-B4F5-4A2A-8062-54E23C96FFE3}"/>
              </a:ext>
            </a:extLst>
          </p:cNvPr>
          <p:cNvSpPr>
            <a:spLocks noGrp="1"/>
          </p:cNvSpPr>
          <p:nvPr>
            <p:ph type="title"/>
          </p:nvPr>
        </p:nvSpPr>
        <p:spPr>
          <a:xfrm>
            <a:off x="648929" y="629266"/>
            <a:ext cx="5127031" cy="1676603"/>
          </a:xfrm>
        </p:spPr>
        <p:txBody>
          <a:bodyPr>
            <a:normAutofit/>
          </a:bodyPr>
          <a:lstStyle/>
          <a:p>
            <a:r>
              <a:rPr lang="en-US" b="1" dirty="0"/>
              <a:t>ESOPHAGUS</a:t>
            </a:r>
            <a:endParaRPr lang="en-US" dirty="0"/>
          </a:p>
        </p:txBody>
      </p:sp>
      <p:sp>
        <p:nvSpPr>
          <p:cNvPr id="3" name="Content Placeholder 2">
            <a:extLst>
              <a:ext uri="{FF2B5EF4-FFF2-40B4-BE49-F238E27FC236}">
                <a16:creationId xmlns:a16="http://schemas.microsoft.com/office/drawing/2014/main" id="{E380D0B2-9226-4DA0-B420-55A683905836}"/>
              </a:ext>
            </a:extLst>
          </p:cNvPr>
          <p:cNvSpPr>
            <a:spLocks noGrp="1"/>
          </p:cNvSpPr>
          <p:nvPr>
            <p:ph idx="1"/>
          </p:nvPr>
        </p:nvSpPr>
        <p:spPr>
          <a:xfrm>
            <a:off x="648930" y="2438400"/>
            <a:ext cx="5127029" cy="3785419"/>
          </a:xfrm>
        </p:spPr>
        <p:txBody>
          <a:bodyPr>
            <a:normAutofit/>
          </a:bodyPr>
          <a:lstStyle/>
          <a:p>
            <a:r>
              <a:rPr lang="en-US" dirty="0"/>
              <a:t>The </a:t>
            </a:r>
            <a:r>
              <a:rPr lang="en-US" b="1" dirty="0"/>
              <a:t>esophagus</a:t>
            </a:r>
            <a:r>
              <a:rPr lang="en-US" dirty="0"/>
              <a:t> is the muscular tube through which food passes from the pharynx (throat) to the stomach. </a:t>
            </a:r>
          </a:p>
          <a:p>
            <a:r>
              <a:rPr lang="en-US" dirty="0"/>
              <a:t>This is where the second stage of digestion is initiated (the first stage is in the mouth with teeth and tongue masticating food and mixing it with saliva).</a:t>
            </a:r>
          </a:p>
        </p:txBody>
      </p:sp>
      <p:pic>
        <p:nvPicPr>
          <p:cNvPr id="6" name="Picture 5" descr="A picture containing hanger, object&#10;&#10;Description automatically generated">
            <a:extLst>
              <a:ext uri="{FF2B5EF4-FFF2-40B4-BE49-F238E27FC236}">
                <a16:creationId xmlns:a16="http://schemas.microsoft.com/office/drawing/2014/main" id="{F24B41F9-0343-440C-A350-3C38D7FFBD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605" r="29503"/>
          <a:stretch/>
        </p:blipFill>
        <p:spPr>
          <a:xfrm>
            <a:off x="6090613" y="640082"/>
            <a:ext cx="5461724" cy="5577837"/>
          </a:xfrm>
          <a:prstGeom prst="rect">
            <a:avLst/>
          </a:prstGeom>
          <a:effectLst/>
        </p:spPr>
      </p:pic>
    </p:spTree>
    <p:extLst>
      <p:ext uri="{BB962C8B-B14F-4D97-AF65-F5344CB8AC3E}">
        <p14:creationId xmlns:p14="http://schemas.microsoft.com/office/powerpoint/2010/main" val="1970492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0BBC-C930-4498-BD3F-F0B409CE2628}"/>
              </a:ext>
            </a:extLst>
          </p:cNvPr>
          <p:cNvSpPr>
            <a:spLocks noGrp="1"/>
          </p:cNvSpPr>
          <p:nvPr>
            <p:ph type="title"/>
          </p:nvPr>
        </p:nvSpPr>
        <p:spPr>
          <a:xfrm>
            <a:off x="838200" y="365125"/>
            <a:ext cx="10515600" cy="1325563"/>
          </a:xfrm>
        </p:spPr>
        <p:txBody>
          <a:bodyPr>
            <a:normAutofit/>
          </a:bodyPr>
          <a:lstStyle/>
          <a:p>
            <a:r>
              <a:rPr lang="en-US" b="1" dirty="0"/>
              <a:t>FUNCTIONS OF THE DIGESTIVE SYSTEM</a:t>
            </a:r>
            <a:endParaRPr lang="en-US" dirty="0"/>
          </a:p>
        </p:txBody>
      </p:sp>
      <p:sp>
        <p:nvSpPr>
          <p:cNvPr id="3" name="Content Placeholder 2">
            <a:extLst>
              <a:ext uri="{FF2B5EF4-FFF2-40B4-BE49-F238E27FC236}">
                <a16:creationId xmlns:a16="http://schemas.microsoft.com/office/drawing/2014/main" id="{40774E37-2033-4EBF-A3F1-03D690922FBD}"/>
              </a:ext>
            </a:extLst>
          </p:cNvPr>
          <p:cNvSpPr>
            <a:spLocks noGrp="1"/>
          </p:cNvSpPr>
          <p:nvPr>
            <p:ph idx="1"/>
          </p:nvPr>
        </p:nvSpPr>
        <p:spPr>
          <a:xfrm>
            <a:off x="838200" y="1825625"/>
            <a:ext cx="3797807" cy="4351338"/>
          </a:xfrm>
        </p:spPr>
        <p:txBody>
          <a:bodyPr>
            <a:normAutofit/>
          </a:bodyPr>
          <a:lstStyle/>
          <a:p>
            <a:pPr lvl="1"/>
            <a:endParaRPr lang="en-US" sz="2000"/>
          </a:p>
          <a:p>
            <a:pPr lvl="1"/>
            <a:r>
              <a:rPr lang="en-US" sz="2000"/>
              <a:t>During digestion, two main processes occur at the same time;</a:t>
            </a:r>
          </a:p>
          <a:p>
            <a:pPr lvl="2"/>
            <a:r>
              <a:rPr lang="en-US" dirty="0"/>
              <a:t>Mechanical Digestion</a:t>
            </a:r>
          </a:p>
          <a:p>
            <a:pPr lvl="2"/>
            <a:r>
              <a:rPr lang="en-US" dirty="0"/>
              <a:t>Chemical Digestion</a:t>
            </a:r>
          </a:p>
          <a:p>
            <a:endParaRPr lang="en-US" sz="2000"/>
          </a:p>
        </p:txBody>
      </p:sp>
      <p:pic>
        <p:nvPicPr>
          <p:cNvPr id="4" name="Picture 3">
            <a:extLst>
              <a:ext uri="{FF2B5EF4-FFF2-40B4-BE49-F238E27FC236}">
                <a16:creationId xmlns:a16="http://schemas.microsoft.com/office/drawing/2014/main" id="{52F5FBC5-7400-4A15-AEFF-E1B6775EF98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05" r="1" b="5699"/>
          <a:stretch/>
        </p:blipFill>
        <p:spPr>
          <a:xfrm>
            <a:off x="5120640" y="1904281"/>
            <a:ext cx="6233160" cy="4272681"/>
          </a:xfrm>
          <a:prstGeom prst="rect">
            <a:avLst/>
          </a:prstGeom>
        </p:spPr>
      </p:pic>
    </p:spTree>
    <p:extLst>
      <p:ext uri="{BB962C8B-B14F-4D97-AF65-F5344CB8AC3E}">
        <p14:creationId xmlns:p14="http://schemas.microsoft.com/office/powerpoint/2010/main" val="276065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A2BE33-F290-48DE-B08B-462359449C6A}"/>
              </a:ext>
            </a:extLst>
          </p:cNvPr>
          <p:cNvSpPr>
            <a:spLocks noGrp="1"/>
          </p:cNvSpPr>
          <p:nvPr>
            <p:ph type="title"/>
          </p:nvPr>
        </p:nvSpPr>
        <p:spPr>
          <a:xfrm>
            <a:off x="833002" y="448253"/>
            <a:ext cx="10520702" cy="1325563"/>
          </a:xfrm>
        </p:spPr>
        <p:txBody>
          <a:bodyPr>
            <a:normAutofit/>
          </a:bodyPr>
          <a:lstStyle/>
          <a:p>
            <a:r>
              <a:rPr lang="en-US" i="1" dirty="0"/>
              <a:t>peristalsis</a:t>
            </a:r>
            <a:r>
              <a:rPr lang="en-US" dirty="0"/>
              <a:t> </a:t>
            </a:r>
          </a:p>
        </p:txBody>
      </p:sp>
      <p:sp>
        <p:nvSpPr>
          <p:cNvPr id="3" name="Content Placeholder 2">
            <a:extLst>
              <a:ext uri="{FF2B5EF4-FFF2-40B4-BE49-F238E27FC236}">
                <a16:creationId xmlns:a16="http://schemas.microsoft.com/office/drawing/2014/main" id="{A576D9AC-42DA-4C2C-B946-5EE19993E306}"/>
              </a:ext>
            </a:extLst>
          </p:cNvPr>
          <p:cNvSpPr>
            <a:spLocks noGrp="1"/>
          </p:cNvSpPr>
          <p:nvPr>
            <p:ph idx="1"/>
          </p:nvPr>
        </p:nvSpPr>
        <p:spPr>
          <a:xfrm>
            <a:off x="838201" y="2191807"/>
            <a:ext cx="3297572" cy="3985155"/>
          </a:xfrm>
        </p:spPr>
        <p:txBody>
          <a:bodyPr>
            <a:normAutofit fontScale="92500" lnSpcReduction="10000"/>
          </a:bodyPr>
          <a:lstStyle/>
          <a:p>
            <a:r>
              <a:rPr lang="en-US" sz="1900" dirty="0"/>
              <a:t>After passing through the throat, the food moves into the esophagus and is pushed down into the stomach by the process of </a:t>
            </a:r>
            <a:r>
              <a:rPr lang="en-US" sz="1900" i="1" dirty="0"/>
              <a:t>peristalsis.</a:t>
            </a:r>
          </a:p>
          <a:p>
            <a:r>
              <a:rPr lang="en-US" sz="1900" i="1" dirty="0"/>
              <a:t>peristalsis</a:t>
            </a:r>
            <a:r>
              <a:rPr lang="en-US" sz="1900" dirty="0"/>
              <a:t> is the involuntary wavelike muscle contractions that occur along the G.I. tract.</a:t>
            </a:r>
          </a:p>
          <a:p>
            <a:r>
              <a:rPr lang="en-US" sz="1900" i="1" dirty="0"/>
              <a:t>peristalsis</a:t>
            </a:r>
            <a:r>
              <a:rPr lang="en-US" sz="1900" dirty="0"/>
              <a:t> is how food is pushed through the G.I. tract</a:t>
            </a:r>
          </a:p>
          <a:p>
            <a:r>
              <a:rPr lang="en-US" sz="1900" dirty="0"/>
              <a:t>The esophagus is lined with mucus membranes, and uses peristaltic action to move swallowed food down to the stomach.</a:t>
            </a:r>
          </a:p>
          <a:p>
            <a:pPr marL="0" indent="0">
              <a:buNone/>
            </a:pPr>
            <a:endParaRPr lang="en-US" sz="1900" dirty="0"/>
          </a:p>
          <a:p>
            <a:endParaRPr lang="en-US" sz="1900" dirty="0"/>
          </a:p>
        </p:txBody>
      </p:sp>
      <p:pic>
        <p:nvPicPr>
          <p:cNvPr id="2050" name="Picture 2" descr="Image result for peristalsis gif">
            <a:extLst>
              <a:ext uri="{FF2B5EF4-FFF2-40B4-BE49-F238E27FC236}">
                <a16:creationId xmlns:a16="http://schemas.microsoft.com/office/drawing/2014/main" id="{8D69BF19-08E0-416D-BE9C-EC1AB478FE4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4545001" y="648011"/>
            <a:ext cx="7241753" cy="555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17155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D700-C64C-4FE3-AEB4-66541E33EDFC}"/>
              </a:ext>
            </a:extLst>
          </p:cNvPr>
          <p:cNvSpPr>
            <a:spLocks noGrp="1"/>
          </p:cNvSpPr>
          <p:nvPr>
            <p:ph type="title"/>
          </p:nvPr>
        </p:nvSpPr>
        <p:spPr>
          <a:xfrm>
            <a:off x="838200" y="365125"/>
            <a:ext cx="10515600" cy="1325563"/>
          </a:xfrm>
        </p:spPr>
        <p:txBody>
          <a:bodyPr>
            <a:normAutofit/>
          </a:bodyPr>
          <a:lstStyle/>
          <a:p>
            <a:r>
              <a:rPr lang="en-US" b="1"/>
              <a:t>Histology of the Esophagus</a:t>
            </a:r>
            <a:endParaRPr lang="en-US" dirty="0"/>
          </a:p>
        </p:txBody>
      </p:sp>
      <p:pic>
        <p:nvPicPr>
          <p:cNvPr id="3074" name="Picture 2" descr="Image result for histology of the esophagus">
            <a:extLst>
              <a:ext uri="{FF2B5EF4-FFF2-40B4-BE49-F238E27FC236}">
                <a16:creationId xmlns:a16="http://schemas.microsoft.com/office/drawing/2014/main" id="{7F954808-5CEE-4D0C-A979-44563AFD7B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71" r="6460" b="-2"/>
          <a:stretch/>
        </p:blipFill>
        <p:spPr bwMode="auto">
          <a:xfrm>
            <a:off x="828772" y="1904281"/>
            <a:ext cx="5074070" cy="42726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C1C6E3C-A4C4-4580-B863-A81DABEFD9D8}"/>
              </a:ext>
            </a:extLst>
          </p:cNvPr>
          <p:cNvSpPr>
            <a:spLocks noGrp="1"/>
          </p:cNvSpPr>
          <p:nvPr>
            <p:ph idx="1"/>
          </p:nvPr>
        </p:nvSpPr>
        <p:spPr>
          <a:xfrm>
            <a:off x="6338316" y="1825625"/>
            <a:ext cx="5015484" cy="4351338"/>
          </a:xfrm>
        </p:spPr>
        <p:txBody>
          <a:bodyPr>
            <a:normAutofit/>
          </a:bodyPr>
          <a:lstStyle/>
          <a:p>
            <a:r>
              <a:rPr lang="en-US" sz="1500" dirty="0"/>
              <a:t>The esophagus is lined by a </a:t>
            </a:r>
            <a:r>
              <a:rPr lang="en-US" sz="1500" i="1" dirty="0"/>
              <a:t>stratified squamous epithelium.</a:t>
            </a:r>
          </a:p>
          <a:p>
            <a:pPr lvl="1"/>
            <a:r>
              <a:rPr lang="en-US" sz="1500" dirty="0"/>
              <a:t>rapidly turned over</a:t>
            </a:r>
          </a:p>
          <a:p>
            <a:pPr lvl="1"/>
            <a:r>
              <a:rPr lang="en-US" sz="1500" dirty="0"/>
              <a:t>serves as a protective layer </a:t>
            </a:r>
          </a:p>
          <a:p>
            <a:pPr lvl="1"/>
            <a:r>
              <a:rPr lang="en-US" sz="1500" dirty="0"/>
              <a:t>effect due to the high volume transit of food, saliva, and mucus into the stomach. </a:t>
            </a:r>
          </a:p>
          <a:p>
            <a:r>
              <a:rPr lang="en-US" sz="1500" dirty="0"/>
              <a:t>The </a:t>
            </a:r>
            <a:r>
              <a:rPr lang="en-US" sz="1500" i="1" dirty="0"/>
              <a:t>lamina propria</a:t>
            </a:r>
            <a:r>
              <a:rPr lang="en-US" sz="1500" dirty="0"/>
              <a:t> of the esophagus is sparse. </a:t>
            </a:r>
          </a:p>
          <a:p>
            <a:r>
              <a:rPr lang="en-US" sz="1500" dirty="0"/>
              <a:t>The mucus secreting glands are located in the submucosa, and are connective structures called </a:t>
            </a:r>
            <a:r>
              <a:rPr lang="en-US" sz="1500" i="1" dirty="0"/>
              <a:t>papillae</a:t>
            </a:r>
            <a:r>
              <a:rPr lang="en-US" sz="1500" dirty="0"/>
              <a:t>.</a:t>
            </a:r>
          </a:p>
          <a:p>
            <a:r>
              <a:rPr lang="en-US" sz="1500" dirty="0"/>
              <a:t>The muscularis propria of the esophagus consists of </a:t>
            </a:r>
            <a:r>
              <a:rPr lang="en-US" sz="1500" i="1" dirty="0"/>
              <a:t>striated</a:t>
            </a:r>
            <a:r>
              <a:rPr lang="en-US" sz="1500" dirty="0"/>
              <a:t> </a:t>
            </a:r>
            <a:r>
              <a:rPr lang="en-US" sz="1500" i="1" dirty="0"/>
              <a:t>muscle</a:t>
            </a:r>
            <a:r>
              <a:rPr lang="en-US" sz="1500" dirty="0"/>
              <a:t> in the upper third (superior) part of the esophagus. </a:t>
            </a:r>
          </a:p>
          <a:p>
            <a:r>
              <a:rPr lang="en-US" sz="1500" dirty="0"/>
              <a:t>The middle third consists of a combination of </a:t>
            </a:r>
            <a:r>
              <a:rPr lang="en-US" sz="1500" i="1" dirty="0"/>
              <a:t>smooth muscle</a:t>
            </a:r>
            <a:r>
              <a:rPr lang="en-US" sz="1500" dirty="0"/>
              <a:t> and striated muscle, and the bottom (inferior) third is only smooth muscle. </a:t>
            </a:r>
          </a:p>
        </p:txBody>
      </p:sp>
    </p:spTree>
    <p:extLst>
      <p:ext uri="{BB962C8B-B14F-4D97-AF65-F5344CB8AC3E}">
        <p14:creationId xmlns:p14="http://schemas.microsoft.com/office/powerpoint/2010/main" val="255144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917B61-B375-440E-BB01-2F0A9DB05662}"/>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CARDIAC SPHINCTER</a:t>
            </a:r>
          </a:p>
        </p:txBody>
      </p:sp>
      <p:sp>
        <p:nvSpPr>
          <p:cNvPr id="3" name="Content Placeholder 2">
            <a:extLst>
              <a:ext uri="{FF2B5EF4-FFF2-40B4-BE49-F238E27FC236}">
                <a16:creationId xmlns:a16="http://schemas.microsoft.com/office/drawing/2014/main" id="{68B2EBFD-8F50-498C-A9D9-DA254A5C9095}"/>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This part of the esophagus is called the lower esophageal sphincter a.k.a. the cardiac sphincter. </a:t>
            </a:r>
          </a:p>
          <a:p>
            <a:r>
              <a:rPr lang="en-US" sz="2000" dirty="0">
                <a:solidFill>
                  <a:schemeClr val="bg1"/>
                </a:solidFill>
              </a:rPr>
              <a:t>This aids in keeping food down and not being regurgitated.</a:t>
            </a:r>
          </a:p>
          <a:p>
            <a:endParaRPr lang="en-US" sz="2000" dirty="0">
              <a:solidFill>
                <a:schemeClr val="bg1"/>
              </a:solidFill>
            </a:endParaRPr>
          </a:p>
        </p:txBody>
      </p:sp>
      <p:pic>
        <p:nvPicPr>
          <p:cNvPr id="5" name="Picture 4" descr="A close up of a map&#10;&#10;Description automatically generated">
            <a:extLst>
              <a:ext uri="{FF2B5EF4-FFF2-40B4-BE49-F238E27FC236}">
                <a16:creationId xmlns:a16="http://schemas.microsoft.com/office/drawing/2014/main" id="{DBEF5353-FE41-4922-93CF-F871447D35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57122" y="643467"/>
            <a:ext cx="5532050" cy="5410199"/>
          </a:xfrm>
          <a:prstGeom prst="rect">
            <a:avLst/>
          </a:prstGeom>
        </p:spPr>
      </p:pic>
    </p:spTree>
    <p:extLst>
      <p:ext uri="{BB962C8B-B14F-4D97-AF65-F5344CB8AC3E}">
        <p14:creationId xmlns:p14="http://schemas.microsoft.com/office/powerpoint/2010/main" val="54427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5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extLst>
              <a:ext uri="{FF2B5EF4-FFF2-40B4-BE49-F238E27FC236}">
                <a16:creationId xmlns:a16="http://schemas.microsoft.com/office/drawing/2014/main" id="{7083C130-F15D-436B-A9D1-D7D3C16C1D9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467" y="1670558"/>
            <a:ext cx="10905066" cy="3516883"/>
          </a:xfrm>
          <a:prstGeom prst="rect">
            <a:avLst/>
          </a:prstGeom>
        </p:spPr>
      </p:pic>
    </p:spTree>
    <p:extLst>
      <p:ext uri="{BB962C8B-B14F-4D97-AF65-F5344CB8AC3E}">
        <p14:creationId xmlns:p14="http://schemas.microsoft.com/office/powerpoint/2010/main" val="2905300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5219-55CD-4388-8265-052B00BFD597}"/>
              </a:ext>
            </a:extLst>
          </p:cNvPr>
          <p:cNvSpPr>
            <a:spLocks noGrp="1"/>
          </p:cNvSpPr>
          <p:nvPr>
            <p:ph type="title"/>
          </p:nvPr>
        </p:nvSpPr>
        <p:spPr>
          <a:xfrm>
            <a:off x="838200" y="365125"/>
            <a:ext cx="10515600" cy="1325563"/>
          </a:xfrm>
        </p:spPr>
        <p:txBody>
          <a:bodyPr>
            <a:normAutofit/>
          </a:bodyPr>
          <a:lstStyle/>
          <a:p>
            <a:r>
              <a:rPr lang="en-US" altLang="en-US">
                <a:latin typeface="Arial" panose="020B0604020202020204" pitchFamily="34" charset="0"/>
                <a:cs typeface="Arial" panose="020B0604020202020204" pitchFamily="34" charset="0"/>
              </a:rPr>
              <a:t>The </a:t>
            </a:r>
            <a:r>
              <a:rPr lang="en-US" altLang="en-US" b="1">
                <a:latin typeface="Arial" panose="020B0604020202020204" pitchFamily="34" charset="0"/>
                <a:cs typeface="Arial" panose="020B0604020202020204" pitchFamily="34" charset="0"/>
              </a:rPr>
              <a:t>stomach</a:t>
            </a:r>
            <a:endParaRPr lang="en-US" dirty="0"/>
          </a:p>
        </p:txBody>
      </p:sp>
      <p:sp>
        <p:nvSpPr>
          <p:cNvPr id="3" name="Content Placeholder 2">
            <a:extLst>
              <a:ext uri="{FF2B5EF4-FFF2-40B4-BE49-F238E27FC236}">
                <a16:creationId xmlns:a16="http://schemas.microsoft.com/office/drawing/2014/main" id="{7A89E609-99AA-4C2E-8FFA-214CE979C7C6}"/>
              </a:ext>
            </a:extLst>
          </p:cNvPr>
          <p:cNvSpPr>
            <a:spLocks noGrp="1"/>
          </p:cNvSpPr>
          <p:nvPr>
            <p:ph idx="1"/>
          </p:nvPr>
        </p:nvSpPr>
        <p:spPr>
          <a:xfrm>
            <a:off x="838200" y="1825625"/>
            <a:ext cx="3797807" cy="4351338"/>
          </a:xfrm>
        </p:spPr>
        <p:txBody>
          <a:bodyPr>
            <a:normAutofit/>
          </a:bodyPr>
          <a:lstStyle/>
          <a:p>
            <a:pPr marL="0" lvl="0" indent="0" eaLnBrk="0" fontAlgn="base" hangingPunct="0">
              <a:spcBef>
                <a:spcPct val="0"/>
              </a:spcBef>
              <a:spcAft>
                <a:spcPct val="0"/>
              </a:spcAft>
              <a:buNone/>
            </a:pPr>
            <a:r>
              <a:rPr lang="en-US" altLang="en-US" sz="2000">
                <a:latin typeface="Arial" panose="020B0604020202020204" pitchFamily="34" charset="0"/>
                <a:cs typeface="Arial" panose="020B0604020202020204" pitchFamily="34" charset="0"/>
              </a:rPr>
              <a:t>The </a:t>
            </a:r>
            <a:r>
              <a:rPr lang="en-US" altLang="en-US" sz="2000" b="1">
                <a:latin typeface="Arial" panose="020B0604020202020204" pitchFamily="34" charset="0"/>
                <a:cs typeface="Arial" panose="020B0604020202020204" pitchFamily="34" charset="0"/>
              </a:rPr>
              <a:t>stomach</a:t>
            </a:r>
            <a:r>
              <a:rPr lang="en-US" altLang="en-US" sz="2000">
                <a:latin typeface="Arial" panose="020B0604020202020204" pitchFamily="34" charset="0"/>
                <a:cs typeface="Arial" panose="020B0604020202020204" pitchFamily="34" charset="0"/>
              </a:rPr>
              <a:t> is a thick walled organ that lies between the esophagus and the first part of the small intestine (the duodenum). </a:t>
            </a:r>
          </a:p>
          <a:p>
            <a:pPr eaLnBrk="0" fontAlgn="base" hangingPunct="0">
              <a:spcBef>
                <a:spcPct val="0"/>
              </a:spcBef>
              <a:spcAft>
                <a:spcPct val="0"/>
              </a:spcAft>
            </a:pPr>
            <a:r>
              <a:rPr lang="en-US" altLang="en-US" sz="2000">
                <a:latin typeface="Arial" panose="020B0604020202020204" pitchFamily="34" charset="0"/>
                <a:cs typeface="Arial" panose="020B0604020202020204" pitchFamily="34" charset="0"/>
              </a:rPr>
              <a:t>It is on the left side of the abdominal cavity.</a:t>
            </a:r>
          </a:p>
          <a:p>
            <a:pPr eaLnBrk="0" fontAlgn="base" hangingPunct="0">
              <a:spcBef>
                <a:spcPct val="0"/>
              </a:spcBef>
              <a:spcAft>
                <a:spcPct val="0"/>
              </a:spcAft>
            </a:pPr>
            <a:r>
              <a:rPr lang="en-US" altLang="en-US" sz="2000">
                <a:latin typeface="Arial" panose="020B0604020202020204" pitchFamily="34" charset="0"/>
                <a:cs typeface="Arial" panose="020B0604020202020204" pitchFamily="34" charset="0"/>
              </a:rPr>
              <a:t>The fundus of the stomach lying against the diaphragm. </a:t>
            </a:r>
          </a:p>
          <a:p>
            <a:endParaRPr lang="en-US" sz="2000"/>
          </a:p>
        </p:txBody>
      </p:sp>
      <p:pic>
        <p:nvPicPr>
          <p:cNvPr id="5" name="Picture 4" descr="A close up of an animal&#10;&#10;Description automatically generated">
            <a:extLst>
              <a:ext uri="{FF2B5EF4-FFF2-40B4-BE49-F238E27FC236}">
                <a16:creationId xmlns:a16="http://schemas.microsoft.com/office/drawing/2014/main" id="{0B0B0918-E2FB-45CF-91CD-CF18F6FF4D3D}"/>
              </a:ext>
            </a:extLst>
          </p:cNvPr>
          <p:cNvPicPr>
            <a:picLocks noChangeAspect="1"/>
          </p:cNvPicPr>
          <p:nvPr/>
        </p:nvPicPr>
        <p:blipFill rotWithShape="1">
          <a:blip r:embed="rId2">
            <a:extLst>
              <a:ext uri="{28A0092B-C50C-407E-A947-70E740481C1C}">
                <a14:useLocalDpi xmlns:a14="http://schemas.microsoft.com/office/drawing/2010/main" val="0"/>
              </a:ext>
            </a:extLst>
          </a:blip>
          <a:srcRect l="519" t="-1841" r="11161" b="3"/>
          <a:stretch/>
        </p:blipFill>
        <p:spPr>
          <a:xfrm>
            <a:off x="4879910" y="1825625"/>
            <a:ext cx="6708710" cy="4351338"/>
          </a:xfrm>
          <a:prstGeom prst="rect">
            <a:avLst/>
          </a:prstGeom>
        </p:spPr>
      </p:pic>
    </p:spTree>
    <p:extLst>
      <p:ext uri="{BB962C8B-B14F-4D97-AF65-F5344CB8AC3E}">
        <p14:creationId xmlns:p14="http://schemas.microsoft.com/office/powerpoint/2010/main" val="1182051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5219-55CD-4388-8265-052B00BFD597}"/>
              </a:ext>
            </a:extLst>
          </p:cNvPr>
          <p:cNvSpPr>
            <a:spLocks noGrp="1"/>
          </p:cNvSpPr>
          <p:nvPr>
            <p:ph type="title"/>
          </p:nvPr>
        </p:nvSpPr>
        <p:spPr>
          <a:xfrm>
            <a:off x="838200" y="365125"/>
            <a:ext cx="10515600" cy="1325563"/>
          </a:xfrm>
        </p:spPr>
        <p:txBody>
          <a:bodyPr>
            <a:normAutofit/>
          </a:bodyPr>
          <a:lstStyle/>
          <a:p>
            <a:r>
              <a:rPr lang="en-US" altLang="en-US">
                <a:latin typeface="Arial" panose="020B0604020202020204" pitchFamily="34" charset="0"/>
                <a:cs typeface="Arial" panose="020B0604020202020204" pitchFamily="34" charset="0"/>
              </a:rPr>
              <a:t>The </a:t>
            </a:r>
            <a:r>
              <a:rPr lang="en-US" altLang="en-US" b="1">
                <a:latin typeface="Arial" panose="020B0604020202020204" pitchFamily="34" charset="0"/>
                <a:cs typeface="Arial" panose="020B0604020202020204" pitchFamily="34" charset="0"/>
              </a:rPr>
              <a:t>stomach</a:t>
            </a:r>
            <a:endParaRPr lang="en-US" dirty="0"/>
          </a:p>
        </p:txBody>
      </p:sp>
      <p:sp>
        <p:nvSpPr>
          <p:cNvPr id="3" name="Content Placeholder 2">
            <a:extLst>
              <a:ext uri="{FF2B5EF4-FFF2-40B4-BE49-F238E27FC236}">
                <a16:creationId xmlns:a16="http://schemas.microsoft.com/office/drawing/2014/main" id="{7A89E609-99AA-4C2E-8FFA-214CE979C7C6}"/>
              </a:ext>
            </a:extLst>
          </p:cNvPr>
          <p:cNvSpPr>
            <a:spLocks noGrp="1"/>
          </p:cNvSpPr>
          <p:nvPr>
            <p:ph idx="1"/>
          </p:nvPr>
        </p:nvSpPr>
        <p:spPr>
          <a:xfrm>
            <a:off x="838200" y="1825625"/>
            <a:ext cx="3797807" cy="4351338"/>
          </a:xfrm>
        </p:spPr>
        <p:txBody>
          <a:bodyPr>
            <a:normAutofit fontScale="92500" lnSpcReduction="10000"/>
          </a:bodyPr>
          <a:lstStyle/>
          <a:p>
            <a:pPr marL="0" lvl="0" indent="0" eaLnBrk="0" fontAlgn="base" hangingPunct="0">
              <a:spcBef>
                <a:spcPct val="0"/>
              </a:spcBef>
              <a:spcAft>
                <a:spcPts val="600"/>
              </a:spcAft>
              <a:buNone/>
            </a:pPr>
            <a:r>
              <a:rPr lang="en-US" altLang="en-US">
                <a:latin typeface="Arial" panose="020B0604020202020204" pitchFamily="34" charset="0"/>
                <a:cs typeface="Arial" panose="020B0604020202020204" pitchFamily="34" charset="0"/>
              </a:rPr>
              <a:t>A mucous membrane lines the stomach which contains glands (</a:t>
            </a:r>
            <a:r>
              <a:rPr lang="en-US" altLang="en-US" i="1">
                <a:latin typeface="Arial" panose="020B0604020202020204" pitchFamily="34" charset="0"/>
                <a:cs typeface="Arial" panose="020B0604020202020204" pitchFamily="34" charset="0"/>
              </a:rPr>
              <a:t>chief cells</a:t>
            </a:r>
            <a:r>
              <a:rPr lang="en-US" altLang="en-US">
                <a:latin typeface="Arial" panose="020B0604020202020204" pitchFamily="34" charset="0"/>
                <a:cs typeface="Arial" panose="020B0604020202020204" pitchFamily="34" charset="0"/>
              </a:rPr>
              <a:t>) that secrete gastric juices. </a:t>
            </a:r>
          </a:p>
          <a:p>
            <a:pPr eaLnBrk="0" fontAlgn="base" hangingPunct="0">
              <a:spcBef>
                <a:spcPct val="0"/>
              </a:spcBef>
              <a:spcAft>
                <a:spcPts val="600"/>
              </a:spcAft>
            </a:pPr>
            <a:r>
              <a:rPr lang="en-US" altLang="en-US">
                <a:latin typeface="Arial" panose="020B0604020202020204" pitchFamily="34" charset="0"/>
                <a:cs typeface="Arial" panose="020B0604020202020204" pitchFamily="34" charset="0"/>
              </a:rPr>
              <a:t>The gastric glands begin secreting before food enters the stomach due to the parasympathetic impulses of the vagus nerve. </a:t>
            </a:r>
          </a:p>
        </p:txBody>
      </p:sp>
      <p:pic>
        <p:nvPicPr>
          <p:cNvPr id="7" name="Picture 6" descr="A close up of a piece of paper&#10;&#10;Description automatically generated">
            <a:extLst>
              <a:ext uri="{FF2B5EF4-FFF2-40B4-BE49-F238E27FC236}">
                <a16:creationId xmlns:a16="http://schemas.microsoft.com/office/drawing/2014/main" id="{B3887249-41AF-4105-9F95-24DCF5BAFF2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07" r="7135" b="2"/>
          <a:stretch/>
        </p:blipFill>
        <p:spPr>
          <a:xfrm>
            <a:off x="5120640" y="1904281"/>
            <a:ext cx="6233160" cy="4272681"/>
          </a:xfrm>
          <a:prstGeom prst="rect">
            <a:avLst/>
          </a:prstGeom>
        </p:spPr>
      </p:pic>
    </p:spTree>
    <p:extLst>
      <p:ext uri="{BB962C8B-B14F-4D97-AF65-F5344CB8AC3E}">
        <p14:creationId xmlns:p14="http://schemas.microsoft.com/office/powerpoint/2010/main" val="475647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vertebrate&#10;&#10;Description automatically generated">
            <a:extLst>
              <a:ext uri="{FF2B5EF4-FFF2-40B4-BE49-F238E27FC236}">
                <a16:creationId xmlns:a16="http://schemas.microsoft.com/office/drawing/2014/main" id="{EC34E0F9-388E-4593-A003-411580C27A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111"/>
          <a:stretch/>
        </p:blipFill>
        <p:spPr>
          <a:xfrm>
            <a:off x="0" y="25102"/>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17B5219-55CD-4388-8265-052B00BFD597}"/>
              </a:ext>
            </a:extLst>
          </p:cNvPr>
          <p:cNvSpPr>
            <a:spLocks noGrp="1"/>
          </p:cNvSpPr>
          <p:nvPr>
            <p:ph type="title"/>
          </p:nvPr>
        </p:nvSpPr>
        <p:spPr>
          <a:xfrm>
            <a:off x="709448" y="1913950"/>
            <a:ext cx="4204137" cy="1342754"/>
          </a:xfrm>
        </p:spPr>
        <p:txBody>
          <a:bodyPr>
            <a:normAutofit/>
          </a:bodyPr>
          <a:lstStyle/>
          <a:p>
            <a:pPr algn="ctr"/>
            <a:r>
              <a:rPr lang="en-US" altLang="en-US" sz="3600">
                <a:latin typeface="Arial" panose="020B0604020202020204" pitchFamily="34" charset="0"/>
                <a:cs typeface="Arial" panose="020B0604020202020204" pitchFamily="34" charset="0"/>
              </a:rPr>
              <a:t>The </a:t>
            </a:r>
            <a:r>
              <a:rPr lang="en-US" altLang="en-US" sz="3600" b="1">
                <a:latin typeface="Arial" panose="020B0604020202020204" pitchFamily="34" charset="0"/>
                <a:cs typeface="Arial" panose="020B0604020202020204" pitchFamily="34" charset="0"/>
              </a:rPr>
              <a:t>stomach</a:t>
            </a:r>
            <a:endParaRPr lang="en-US" sz="360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A89E609-99AA-4C2E-8FFA-214CE979C7C6}"/>
              </a:ext>
            </a:extLst>
          </p:cNvPr>
          <p:cNvSpPr>
            <a:spLocks noGrp="1"/>
          </p:cNvSpPr>
          <p:nvPr>
            <p:ph idx="1"/>
          </p:nvPr>
        </p:nvSpPr>
        <p:spPr>
          <a:xfrm>
            <a:off x="195943" y="3265716"/>
            <a:ext cx="4912083" cy="3440414"/>
          </a:xfrm>
        </p:spPr>
        <p:txBody>
          <a:bodyPr anchor="ctr">
            <a:normAutofit/>
          </a:bodyPr>
          <a:lstStyle/>
          <a:p>
            <a:pPr eaLnBrk="0" fontAlgn="base" hangingPunct="0">
              <a:spcBef>
                <a:spcPct val="0"/>
              </a:spcBef>
              <a:spcAft>
                <a:spcPts val="600"/>
              </a:spcAft>
            </a:pPr>
            <a:r>
              <a:rPr lang="en-US" altLang="en-US" sz="1400" b="1" dirty="0">
                <a:latin typeface="Arial" panose="020B0604020202020204" pitchFamily="34" charset="0"/>
                <a:cs typeface="Arial" panose="020B0604020202020204" pitchFamily="34" charset="0"/>
              </a:rPr>
              <a:t>The secretion of gastric juices occurs in three phases: </a:t>
            </a:r>
          </a:p>
          <a:p>
            <a:pPr lvl="1" eaLnBrk="0" fontAlgn="base" hangingPunct="0">
              <a:spcBef>
                <a:spcPct val="0"/>
              </a:spcBef>
              <a:spcAft>
                <a:spcPts val="600"/>
              </a:spcAft>
            </a:pPr>
            <a:r>
              <a:rPr lang="en-US" altLang="en-US" sz="1400" b="1" dirty="0">
                <a:latin typeface="Arial" panose="020B0604020202020204" pitchFamily="34" charset="0"/>
                <a:cs typeface="Arial" panose="020B0604020202020204" pitchFamily="34" charset="0"/>
              </a:rPr>
              <a:t>Cephalic</a:t>
            </a:r>
          </a:p>
          <a:p>
            <a:pPr lvl="1" eaLnBrk="0" fontAlgn="base" hangingPunct="0">
              <a:spcBef>
                <a:spcPct val="0"/>
              </a:spcBef>
              <a:spcAft>
                <a:spcPts val="600"/>
              </a:spcAft>
            </a:pPr>
            <a:r>
              <a:rPr lang="en-US" altLang="en-US" sz="1400" b="1" dirty="0">
                <a:latin typeface="Arial" panose="020B0604020202020204" pitchFamily="34" charset="0"/>
                <a:cs typeface="Arial" panose="020B0604020202020204" pitchFamily="34" charset="0"/>
              </a:rPr>
              <a:t>Gastric</a:t>
            </a:r>
          </a:p>
          <a:p>
            <a:pPr lvl="1" eaLnBrk="0" fontAlgn="base" hangingPunct="0">
              <a:spcBef>
                <a:spcPct val="0"/>
              </a:spcBef>
              <a:spcAft>
                <a:spcPts val="600"/>
              </a:spcAft>
            </a:pPr>
            <a:r>
              <a:rPr lang="en-US" altLang="en-US" sz="1400" b="1" dirty="0">
                <a:latin typeface="Arial" panose="020B0604020202020204" pitchFamily="34" charset="0"/>
                <a:cs typeface="Arial" panose="020B0604020202020204" pitchFamily="34" charset="0"/>
              </a:rPr>
              <a:t>Intestinal</a:t>
            </a:r>
            <a:endParaRPr lang="en-US" sz="1400" b="1" dirty="0"/>
          </a:p>
          <a:p>
            <a:pPr lvl="1" eaLnBrk="0" fontAlgn="base" hangingPunct="0">
              <a:spcBef>
                <a:spcPct val="0"/>
              </a:spcBef>
              <a:spcAft>
                <a:spcPts val="600"/>
              </a:spcAft>
            </a:pPr>
            <a:endParaRPr lang="en-US" altLang="en-US" sz="1400" b="1" dirty="0">
              <a:latin typeface="Arial" panose="020B0604020202020204" pitchFamily="34" charset="0"/>
              <a:cs typeface="Arial" panose="020B0604020202020204" pitchFamily="34" charset="0"/>
            </a:endParaRPr>
          </a:p>
          <a:p>
            <a:pPr lvl="1" eaLnBrk="0" fontAlgn="base" hangingPunct="0">
              <a:spcBef>
                <a:spcPct val="0"/>
              </a:spcBef>
              <a:spcAft>
                <a:spcPts val="600"/>
              </a:spcAft>
            </a:pPr>
            <a:r>
              <a:rPr lang="en-US" altLang="en-US" sz="1400" b="1" dirty="0">
                <a:latin typeface="Arial" panose="020B0604020202020204" pitchFamily="34" charset="0"/>
                <a:cs typeface="Arial" panose="020B0604020202020204" pitchFamily="34" charset="0"/>
              </a:rPr>
              <a:t>The cephalic phase is activated by the smell and taste of food and swallowing. </a:t>
            </a:r>
          </a:p>
          <a:p>
            <a:pPr lvl="1" eaLnBrk="0" fontAlgn="base" hangingPunct="0">
              <a:spcBef>
                <a:spcPct val="0"/>
              </a:spcBef>
              <a:spcAft>
                <a:spcPts val="600"/>
              </a:spcAft>
            </a:pPr>
            <a:r>
              <a:rPr lang="en-US" altLang="en-US" sz="1400" b="1" dirty="0">
                <a:latin typeface="Arial" panose="020B0604020202020204" pitchFamily="34" charset="0"/>
                <a:cs typeface="Arial" panose="020B0604020202020204" pitchFamily="34" charset="0"/>
              </a:rPr>
              <a:t>The gastric phase is activated by the chemical effects of food and the distension of the stomach. </a:t>
            </a:r>
          </a:p>
          <a:p>
            <a:pPr lvl="1" eaLnBrk="0" fontAlgn="base" hangingPunct="0">
              <a:spcBef>
                <a:spcPct val="0"/>
              </a:spcBef>
              <a:spcAft>
                <a:spcPts val="600"/>
              </a:spcAft>
            </a:pPr>
            <a:r>
              <a:rPr lang="en-US" altLang="en-US" sz="1400" b="1" dirty="0">
                <a:latin typeface="Arial" panose="020B0604020202020204" pitchFamily="34" charset="0"/>
                <a:cs typeface="Arial" panose="020B0604020202020204" pitchFamily="34" charset="0"/>
              </a:rPr>
              <a:t>The intestinal phase blocks the effect of the cephalic and gastric phases. </a:t>
            </a:r>
            <a:endParaRPr lang="en-US" altLang="en-US" sz="1400" b="1" dirty="0"/>
          </a:p>
        </p:txBody>
      </p:sp>
    </p:spTree>
    <p:extLst>
      <p:ext uri="{BB962C8B-B14F-4D97-AF65-F5344CB8AC3E}">
        <p14:creationId xmlns:p14="http://schemas.microsoft.com/office/powerpoint/2010/main" val="2140775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17B5219-55CD-4388-8265-052B00BFD597}"/>
              </a:ext>
            </a:extLst>
          </p:cNvPr>
          <p:cNvSpPr>
            <a:spLocks noGrp="1"/>
          </p:cNvSpPr>
          <p:nvPr>
            <p:ph type="title"/>
          </p:nvPr>
        </p:nvSpPr>
        <p:spPr>
          <a:xfrm>
            <a:off x="634276" y="4892358"/>
            <a:ext cx="3766272" cy="1325563"/>
          </a:xfrm>
        </p:spPr>
        <p:txBody>
          <a:bodyPr>
            <a:normAutofit/>
          </a:bodyPr>
          <a:lstStyle/>
          <a:p>
            <a:pPr algn="r"/>
            <a:r>
              <a:rPr lang="en-US" altLang="en-US" sz="2400">
                <a:solidFill>
                  <a:schemeClr val="bg1"/>
                </a:solidFill>
                <a:latin typeface="Arial" panose="020B0604020202020204" pitchFamily="34" charset="0"/>
                <a:cs typeface="Arial" panose="020B0604020202020204" pitchFamily="34" charset="0"/>
              </a:rPr>
              <a:t>The </a:t>
            </a:r>
            <a:r>
              <a:rPr lang="en-US" altLang="en-US" sz="2400" b="1">
                <a:solidFill>
                  <a:schemeClr val="bg1"/>
                </a:solidFill>
                <a:latin typeface="Arial" panose="020B0604020202020204" pitchFamily="34" charset="0"/>
                <a:cs typeface="Arial" panose="020B0604020202020204" pitchFamily="34" charset="0"/>
              </a:rPr>
              <a:t>stomach</a:t>
            </a:r>
            <a:endParaRPr lang="en-US" sz="2400">
              <a:solidFill>
                <a:schemeClr val="bg1"/>
              </a:solidFill>
            </a:endParaRPr>
          </a:p>
        </p:txBody>
      </p:sp>
      <p:pic>
        <p:nvPicPr>
          <p:cNvPr id="5" name="Picture 4">
            <a:extLst>
              <a:ext uri="{FF2B5EF4-FFF2-40B4-BE49-F238E27FC236}">
                <a16:creationId xmlns:a16="http://schemas.microsoft.com/office/drawing/2014/main" id="{BEB4ABC7-7C37-41C4-96ED-9F3C307979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61558" y="800945"/>
            <a:ext cx="9263079" cy="2987343"/>
          </a:xfrm>
          <a:prstGeom prst="rect">
            <a:avLst/>
          </a:prstGeom>
        </p:spPr>
      </p:pic>
      <p:cxnSp>
        <p:nvCxnSpPr>
          <p:cNvPr id="13" name="Straight Connector 12">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A89E609-99AA-4C2E-8FFA-214CE979C7C6}"/>
              </a:ext>
            </a:extLst>
          </p:cNvPr>
          <p:cNvSpPr>
            <a:spLocks noGrp="1"/>
          </p:cNvSpPr>
          <p:nvPr>
            <p:ph idx="1"/>
          </p:nvPr>
        </p:nvSpPr>
        <p:spPr>
          <a:xfrm>
            <a:off x="4878784" y="4824249"/>
            <a:ext cx="6673136" cy="1461780"/>
          </a:xfrm>
        </p:spPr>
        <p:txBody>
          <a:bodyPr anchor="ctr">
            <a:normAutofit/>
          </a:bodyPr>
          <a:lstStyle/>
          <a:p>
            <a:pPr lvl="1" eaLnBrk="0" fontAlgn="base" hangingPunct="0">
              <a:spcBef>
                <a:spcPct val="0"/>
              </a:spcBef>
              <a:spcAft>
                <a:spcPts val="600"/>
              </a:spcAft>
            </a:pPr>
            <a:r>
              <a:rPr lang="en-US" altLang="en-US" sz="1300" dirty="0">
                <a:solidFill>
                  <a:schemeClr val="bg1"/>
                </a:solidFill>
                <a:latin typeface="Arial" panose="020B0604020202020204" pitchFamily="34" charset="0"/>
                <a:cs typeface="Arial" panose="020B0604020202020204" pitchFamily="34" charset="0"/>
              </a:rPr>
              <a:t>Gastric juice also contains an enzyme named </a:t>
            </a:r>
            <a:r>
              <a:rPr lang="en-US" altLang="en-US" sz="1300" b="1" dirty="0">
                <a:solidFill>
                  <a:schemeClr val="bg1"/>
                </a:solidFill>
                <a:latin typeface="Arial" panose="020B0604020202020204" pitchFamily="34" charset="0"/>
                <a:cs typeface="Arial" panose="020B0604020202020204" pitchFamily="34" charset="0"/>
              </a:rPr>
              <a:t>pepsin</a:t>
            </a:r>
            <a:r>
              <a:rPr lang="en-US" altLang="en-US" sz="1300" dirty="0">
                <a:solidFill>
                  <a:schemeClr val="bg1"/>
                </a:solidFill>
                <a:latin typeface="Arial" panose="020B0604020202020204" pitchFamily="34" charset="0"/>
                <a:cs typeface="Arial" panose="020B0604020202020204" pitchFamily="34" charset="0"/>
              </a:rPr>
              <a:t>, which digests proteins.</a:t>
            </a:r>
          </a:p>
          <a:p>
            <a:pPr lvl="1" eaLnBrk="0" fontAlgn="base" hangingPunct="0">
              <a:spcBef>
                <a:spcPct val="0"/>
              </a:spcBef>
              <a:spcAft>
                <a:spcPts val="600"/>
              </a:spcAft>
            </a:pPr>
            <a:r>
              <a:rPr lang="en-US" altLang="en-US" sz="1300" dirty="0">
                <a:solidFill>
                  <a:schemeClr val="bg1"/>
                </a:solidFill>
                <a:latin typeface="Arial" panose="020B0604020202020204" pitchFamily="34" charset="0"/>
                <a:cs typeface="Arial" panose="020B0604020202020204" pitchFamily="34" charset="0"/>
              </a:rPr>
              <a:t>Hydrochloric acid causes the stomach to maintain a pH of about 2 (acidic).</a:t>
            </a:r>
          </a:p>
          <a:p>
            <a:pPr lvl="2" eaLnBrk="0" fontAlgn="base" hangingPunct="0">
              <a:spcBef>
                <a:spcPct val="0"/>
              </a:spcBef>
              <a:spcAft>
                <a:spcPts val="600"/>
              </a:spcAft>
            </a:pPr>
            <a:r>
              <a:rPr lang="en-US" altLang="en-US" sz="1300" dirty="0">
                <a:solidFill>
                  <a:schemeClr val="bg1"/>
                </a:solidFill>
                <a:latin typeface="Arial" panose="020B0604020202020204" pitchFamily="34" charset="0"/>
                <a:cs typeface="Arial" panose="020B0604020202020204" pitchFamily="34" charset="0"/>
              </a:rPr>
              <a:t>Acid helps kill off bacteria that comes into the digestive system.</a:t>
            </a:r>
            <a:endParaRPr lang="en-US" altLang="en-US" sz="1300" dirty="0">
              <a:solidFill>
                <a:schemeClr val="bg1"/>
              </a:solidFill>
            </a:endParaRPr>
          </a:p>
          <a:p>
            <a:pPr lvl="2" eaLnBrk="0" fontAlgn="base" hangingPunct="0">
              <a:spcBef>
                <a:spcPct val="0"/>
              </a:spcBef>
              <a:spcAft>
                <a:spcPts val="600"/>
              </a:spcAft>
            </a:pPr>
            <a:r>
              <a:rPr lang="en-US" altLang="en-US" sz="1300" dirty="0">
                <a:solidFill>
                  <a:schemeClr val="bg1"/>
                </a:solidFill>
                <a:latin typeface="Arial" panose="020B0604020202020204" pitchFamily="34" charset="0"/>
                <a:cs typeface="Arial" panose="020B0604020202020204" pitchFamily="34" charset="0"/>
              </a:rPr>
              <a:t>It may cause or compound damage to the stomach wall or its layer of mucus, causing a peptic ulcer. </a:t>
            </a:r>
          </a:p>
        </p:txBody>
      </p:sp>
      <p:sp>
        <p:nvSpPr>
          <p:cNvPr id="6" name="TextBox 5">
            <a:extLst>
              <a:ext uri="{FF2B5EF4-FFF2-40B4-BE49-F238E27FC236}">
                <a16:creationId xmlns:a16="http://schemas.microsoft.com/office/drawing/2014/main" id="{37B5750A-79C0-4EE8-B6EB-B06EEA075ABB}"/>
              </a:ext>
            </a:extLst>
          </p:cNvPr>
          <p:cNvSpPr txBox="1"/>
          <p:nvPr/>
        </p:nvSpPr>
        <p:spPr>
          <a:xfrm>
            <a:off x="8284546" y="3588233"/>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2012books.lardbucket.org/books/an-introduction-to-nutrition/s10-protein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650398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B5219-55CD-4388-8265-052B00BFD597}"/>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altLang="en-US" sz="2800">
                <a:solidFill>
                  <a:schemeClr val="bg1"/>
                </a:solidFill>
                <a:latin typeface="Arial" panose="020B0604020202020204" pitchFamily="34" charset="0"/>
                <a:cs typeface="Arial" panose="020B0604020202020204" pitchFamily="34" charset="0"/>
              </a:rPr>
              <a:t>The </a:t>
            </a:r>
            <a:r>
              <a:rPr lang="en-US" altLang="en-US" sz="2800" b="1">
                <a:solidFill>
                  <a:schemeClr val="bg1"/>
                </a:solidFill>
                <a:latin typeface="Arial" panose="020B0604020202020204" pitchFamily="34" charset="0"/>
                <a:cs typeface="Arial" panose="020B0604020202020204" pitchFamily="34" charset="0"/>
              </a:rPr>
              <a:t>stomach</a:t>
            </a:r>
            <a:endParaRPr lang="en-US" sz="2800">
              <a:solidFill>
                <a:schemeClr val="bg1"/>
              </a:solidFill>
            </a:endParaRPr>
          </a:p>
        </p:txBody>
      </p:sp>
      <p:sp>
        <p:nvSpPr>
          <p:cNvPr id="3" name="Content Placeholder 2">
            <a:extLst>
              <a:ext uri="{FF2B5EF4-FFF2-40B4-BE49-F238E27FC236}">
                <a16:creationId xmlns:a16="http://schemas.microsoft.com/office/drawing/2014/main" id="{7A89E609-99AA-4C2E-8FFA-214CE979C7C6}"/>
              </a:ext>
            </a:extLst>
          </p:cNvPr>
          <p:cNvSpPr>
            <a:spLocks noGrp="1"/>
          </p:cNvSpPr>
          <p:nvPr>
            <p:ph idx="1"/>
          </p:nvPr>
        </p:nvSpPr>
        <p:spPr>
          <a:xfrm>
            <a:off x="643468" y="2638044"/>
            <a:ext cx="3363974" cy="3415622"/>
          </a:xfrm>
        </p:spPr>
        <p:txBody>
          <a:bodyPr>
            <a:normAutofit fontScale="92500"/>
          </a:bodyPr>
          <a:lstStyle/>
          <a:p>
            <a:pPr eaLnBrk="0" fontAlgn="base" hangingPunct="0">
              <a:spcBef>
                <a:spcPct val="0"/>
              </a:spcBef>
              <a:spcAft>
                <a:spcPts val="600"/>
              </a:spcAft>
            </a:pPr>
            <a:r>
              <a:rPr lang="en-US" altLang="en-US" dirty="0">
                <a:solidFill>
                  <a:schemeClr val="bg1"/>
                </a:solidFill>
                <a:latin typeface="Arial" panose="020B0604020202020204" pitchFamily="34" charset="0"/>
                <a:cs typeface="Arial" panose="020B0604020202020204" pitchFamily="34" charset="0"/>
              </a:rPr>
              <a:t>On the inside of the stomach there are folds of skin call the gastric rugae. </a:t>
            </a:r>
          </a:p>
          <a:p>
            <a:pPr eaLnBrk="0" fontAlgn="base" hangingPunct="0">
              <a:spcBef>
                <a:spcPct val="0"/>
              </a:spcBef>
              <a:spcAft>
                <a:spcPts val="600"/>
              </a:spcAft>
            </a:pPr>
            <a:r>
              <a:rPr lang="en-US" altLang="en-US" dirty="0">
                <a:solidFill>
                  <a:schemeClr val="bg1"/>
                </a:solidFill>
                <a:latin typeface="Arial" panose="020B0604020202020204" pitchFamily="34" charset="0"/>
                <a:cs typeface="Arial" panose="020B0604020202020204" pitchFamily="34" charset="0"/>
              </a:rPr>
              <a:t>Gastric rugae make the stomach very extendable, especially after a very big meal.</a:t>
            </a:r>
            <a:endParaRPr lang="en-US" altLang="en-US" dirty="0">
              <a:solidFill>
                <a:schemeClr val="bg1"/>
              </a:solidFill>
            </a:endParaRPr>
          </a:p>
        </p:txBody>
      </p:sp>
      <p:pic>
        <p:nvPicPr>
          <p:cNvPr id="5" name="Picture 4" descr="A picture containing person&#10;&#10;Description automatically generated">
            <a:extLst>
              <a:ext uri="{FF2B5EF4-FFF2-40B4-BE49-F238E27FC236}">
                <a16:creationId xmlns:a16="http://schemas.microsoft.com/office/drawing/2014/main" id="{CCC7D131-B9FB-4017-8C19-95E54DA9617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746684"/>
            <a:ext cx="6250769" cy="5203765"/>
          </a:xfrm>
          <a:prstGeom prst="rect">
            <a:avLst/>
          </a:prstGeom>
        </p:spPr>
      </p:pic>
    </p:spTree>
    <p:extLst>
      <p:ext uri="{BB962C8B-B14F-4D97-AF65-F5344CB8AC3E}">
        <p14:creationId xmlns:p14="http://schemas.microsoft.com/office/powerpoint/2010/main" val="621171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4E242-62ED-4C33-8F3B-98FDDB637454}"/>
              </a:ext>
            </a:extLst>
          </p:cNvPr>
          <p:cNvSpPr>
            <a:spLocks noGrp="1"/>
          </p:cNvSpPr>
          <p:nvPr>
            <p:ph type="title"/>
          </p:nvPr>
        </p:nvSpPr>
        <p:spPr>
          <a:xfrm>
            <a:off x="648929" y="629266"/>
            <a:ext cx="5127031" cy="1676603"/>
          </a:xfrm>
        </p:spPr>
        <p:txBody>
          <a:bodyPr>
            <a:normAutofit/>
          </a:bodyPr>
          <a:lstStyle/>
          <a:p>
            <a:r>
              <a:rPr lang="en-US" altLang="en-US">
                <a:latin typeface="Arial" panose="020B0604020202020204" pitchFamily="34" charset="0"/>
                <a:cs typeface="Arial" panose="020B0604020202020204" pitchFamily="34" charset="0"/>
              </a:rPr>
              <a:t>The stomach</a:t>
            </a:r>
            <a:endParaRPr lang="en-US" dirty="0"/>
          </a:p>
        </p:txBody>
      </p:sp>
      <p:sp>
        <p:nvSpPr>
          <p:cNvPr id="3" name="Content Placeholder 2">
            <a:extLst>
              <a:ext uri="{FF2B5EF4-FFF2-40B4-BE49-F238E27FC236}">
                <a16:creationId xmlns:a16="http://schemas.microsoft.com/office/drawing/2014/main" id="{D692DEB1-1FF1-4E4D-9CFA-4C6DD18A185F}"/>
              </a:ext>
            </a:extLst>
          </p:cNvPr>
          <p:cNvSpPr>
            <a:spLocks noGrp="1"/>
          </p:cNvSpPr>
          <p:nvPr>
            <p:ph idx="1"/>
          </p:nvPr>
        </p:nvSpPr>
        <p:spPr>
          <a:xfrm>
            <a:off x="648930" y="2438400"/>
            <a:ext cx="5127029" cy="3785419"/>
          </a:xfrm>
        </p:spPr>
        <p:txBody>
          <a:bodyPr>
            <a:normAutofit/>
          </a:bodyPr>
          <a:lstStyle/>
          <a:p>
            <a:pPr marL="0" lvl="0" indent="0" eaLnBrk="0" fontAlgn="base" hangingPunct="0">
              <a:spcBef>
                <a:spcPct val="0"/>
              </a:spcBef>
              <a:spcAft>
                <a:spcPts val="600"/>
              </a:spcAft>
              <a:buNone/>
            </a:pPr>
            <a:r>
              <a:rPr lang="en-US" altLang="en-US" sz="2000" dirty="0">
                <a:latin typeface="Arial" panose="020B0604020202020204" pitchFamily="34" charset="0"/>
                <a:cs typeface="Arial" panose="020B0604020202020204" pitchFamily="34" charset="0"/>
              </a:rPr>
              <a:t>The stomach is divided into four sections, each of which has different cells and functions. </a:t>
            </a:r>
          </a:p>
          <a:p>
            <a:pPr eaLnBrk="0" fontAlgn="base" hangingPunct="0">
              <a:spcBef>
                <a:spcPct val="0"/>
              </a:spcBef>
              <a:spcAft>
                <a:spcPts val="600"/>
              </a:spcAft>
            </a:pPr>
            <a:r>
              <a:rPr lang="en-US" altLang="en-US" sz="2000" dirty="0">
                <a:latin typeface="Arial" panose="020B0604020202020204" pitchFamily="34" charset="0"/>
                <a:cs typeface="Arial" panose="020B0604020202020204" pitchFamily="34" charset="0"/>
              </a:rPr>
              <a:t>1) Cardiac region, where the contents of the esophagus empty into the stomach, </a:t>
            </a:r>
          </a:p>
          <a:p>
            <a:pPr eaLnBrk="0" fontAlgn="base" hangingPunct="0">
              <a:spcBef>
                <a:spcPct val="0"/>
              </a:spcBef>
              <a:spcAft>
                <a:spcPts val="600"/>
              </a:spcAft>
            </a:pPr>
            <a:r>
              <a:rPr lang="en-US" altLang="en-US" sz="2000" dirty="0">
                <a:latin typeface="Arial" panose="020B0604020202020204" pitchFamily="34" charset="0"/>
                <a:cs typeface="Arial" panose="020B0604020202020204" pitchFamily="34" charset="0"/>
              </a:rPr>
              <a:t>2) Fundus, formed by the upper curvature of the organ, </a:t>
            </a:r>
          </a:p>
          <a:p>
            <a:pPr eaLnBrk="0" fontAlgn="base" hangingPunct="0">
              <a:spcBef>
                <a:spcPct val="0"/>
              </a:spcBef>
              <a:spcAft>
                <a:spcPts val="600"/>
              </a:spcAft>
            </a:pPr>
            <a:r>
              <a:rPr lang="en-US" altLang="en-US" sz="2000" dirty="0">
                <a:latin typeface="Arial" panose="020B0604020202020204" pitchFamily="34" charset="0"/>
                <a:cs typeface="Arial" panose="020B0604020202020204" pitchFamily="34" charset="0"/>
              </a:rPr>
              <a:t>3) Body, the main central region, and </a:t>
            </a:r>
          </a:p>
          <a:p>
            <a:pPr eaLnBrk="0" fontAlgn="base" hangingPunct="0">
              <a:spcBef>
                <a:spcPct val="0"/>
              </a:spcBef>
              <a:spcAft>
                <a:spcPts val="600"/>
              </a:spcAft>
            </a:pPr>
            <a:r>
              <a:rPr lang="en-US" altLang="en-US" sz="2000" dirty="0">
                <a:latin typeface="Arial" panose="020B0604020202020204" pitchFamily="34" charset="0"/>
                <a:cs typeface="Arial" panose="020B0604020202020204" pitchFamily="34" charset="0"/>
              </a:rPr>
              <a:t>4) Pylorus or atrium, the lower section of the organ that facilitates emptying the contents into the small intestine. </a:t>
            </a:r>
          </a:p>
          <a:p>
            <a:pPr marL="0" indent="0" eaLnBrk="0" fontAlgn="base" hangingPunct="0">
              <a:spcBef>
                <a:spcPct val="0"/>
              </a:spcBef>
              <a:spcAft>
                <a:spcPts val="600"/>
              </a:spcAft>
              <a:buNone/>
            </a:pPr>
            <a:endParaRPr lang="en-US" altLang="en-US" sz="2000" dirty="0">
              <a:latin typeface="Arial" panose="020B0604020202020204" pitchFamily="34" charset="0"/>
              <a:cs typeface="Arial" panose="020B0604020202020204" pitchFamily="34" charset="0"/>
            </a:endParaRPr>
          </a:p>
        </p:txBody>
      </p:sp>
      <p:pic>
        <p:nvPicPr>
          <p:cNvPr id="8" name="Picture 7" descr="A close up of a map&#10;&#10;Description automatically generated">
            <a:extLst>
              <a:ext uri="{FF2B5EF4-FFF2-40B4-BE49-F238E27FC236}">
                <a16:creationId xmlns:a16="http://schemas.microsoft.com/office/drawing/2014/main" id="{5E97CFEE-75FC-4F08-9937-3CFD1AF2B3D1}"/>
              </a:ext>
            </a:extLst>
          </p:cNvPr>
          <p:cNvPicPr>
            <a:picLocks noChangeAspect="1"/>
          </p:cNvPicPr>
          <p:nvPr/>
        </p:nvPicPr>
        <p:blipFill rotWithShape="1">
          <a:blip r:embed="rId2">
            <a:extLst>
              <a:ext uri="{28A0092B-C50C-407E-A947-70E740481C1C}">
                <a14:useLocalDpi xmlns:a14="http://schemas.microsoft.com/office/drawing/2010/main" val="0"/>
              </a:ext>
            </a:extLst>
          </a:blip>
          <a:srcRect l="842" r="3" b="3"/>
          <a:stretch/>
        </p:blipFill>
        <p:spPr>
          <a:xfrm>
            <a:off x="6090613" y="640082"/>
            <a:ext cx="5461724" cy="5577837"/>
          </a:xfrm>
          <a:prstGeom prst="rect">
            <a:avLst/>
          </a:prstGeom>
          <a:effectLst/>
        </p:spPr>
      </p:pic>
    </p:spTree>
    <p:extLst>
      <p:ext uri="{BB962C8B-B14F-4D97-AF65-F5344CB8AC3E}">
        <p14:creationId xmlns:p14="http://schemas.microsoft.com/office/powerpoint/2010/main" val="1861487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90F08-ED58-4670-A9BA-C3E19BC641AC}"/>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b="1">
                <a:solidFill>
                  <a:schemeClr val="bg1"/>
                </a:solidFill>
              </a:rPr>
              <a:t>Mechanical Digestion</a:t>
            </a:r>
            <a:r>
              <a:rPr lang="en-US" sz="2800">
                <a:solidFill>
                  <a:schemeClr val="bg1"/>
                </a:solidFill>
              </a:rPr>
              <a:t>:</a:t>
            </a:r>
          </a:p>
        </p:txBody>
      </p:sp>
      <p:sp>
        <p:nvSpPr>
          <p:cNvPr id="3" name="Content Placeholder 2">
            <a:extLst>
              <a:ext uri="{FF2B5EF4-FFF2-40B4-BE49-F238E27FC236}">
                <a16:creationId xmlns:a16="http://schemas.microsoft.com/office/drawing/2014/main" id="{7B18D65C-2477-46A2-A17B-C5D4E8C74DB7}"/>
              </a:ext>
            </a:extLst>
          </p:cNvPr>
          <p:cNvSpPr>
            <a:spLocks noGrp="1"/>
          </p:cNvSpPr>
          <p:nvPr>
            <p:ph idx="1"/>
          </p:nvPr>
        </p:nvSpPr>
        <p:spPr>
          <a:xfrm>
            <a:off x="643468" y="2638044"/>
            <a:ext cx="3363974" cy="3415622"/>
          </a:xfrm>
        </p:spPr>
        <p:txBody>
          <a:bodyPr>
            <a:normAutofit/>
          </a:bodyPr>
          <a:lstStyle/>
          <a:p>
            <a:r>
              <a:rPr lang="en-US" sz="2000" b="1">
                <a:solidFill>
                  <a:schemeClr val="bg1"/>
                </a:solidFill>
              </a:rPr>
              <a:t>Mechanical Digestion</a:t>
            </a:r>
            <a:r>
              <a:rPr lang="en-US" sz="2000">
                <a:solidFill>
                  <a:schemeClr val="bg1"/>
                </a:solidFill>
              </a:rPr>
              <a:t>: larger pieces of food get broken down into smaller pieces while being prepared for chemical digestion. </a:t>
            </a:r>
          </a:p>
          <a:p>
            <a:r>
              <a:rPr lang="en-US" sz="2000">
                <a:solidFill>
                  <a:schemeClr val="bg1"/>
                </a:solidFill>
              </a:rPr>
              <a:t>Mechanical digestion starts in the mouth and continues into the stomach.</a:t>
            </a:r>
          </a:p>
          <a:p>
            <a:endParaRPr lang="en-US" sz="2000">
              <a:solidFill>
                <a:schemeClr val="bg1"/>
              </a:solidFill>
            </a:endParaRPr>
          </a:p>
        </p:txBody>
      </p:sp>
      <p:pic>
        <p:nvPicPr>
          <p:cNvPr id="7" name="Picture 6">
            <a:extLst>
              <a:ext uri="{FF2B5EF4-FFF2-40B4-BE49-F238E27FC236}">
                <a16:creationId xmlns:a16="http://schemas.microsoft.com/office/drawing/2014/main" id="{40007B6A-20AA-4027-8C24-8CDD1368E38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086" b="91441" l="6897" r="67241">
                        <a14:foregroundMark x1="42163" y1="25678" x2="51411" y2="25261"/>
                        <a14:foregroundMark x1="52821" y1="21503" x2="52821" y2="21503"/>
                        <a14:foregroundMark x1="64420" y1="26722" x2="64420" y2="26722"/>
                        <a14:foregroundMark x1="66614" y1="30063" x2="66614" y2="30063"/>
                        <a14:foregroundMark x1="67241" y1="31942" x2="67241" y2="31942"/>
                        <a14:foregroundMark x1="29781" y1="39875" x2="29781" y2="39875"/>
                        <a14:foregroundMark x1="23041" y1="42171" x2="23041" y2="42171"/>
                        <a14:foregroundMark x1="23668" y1="41336" x2="23668" y2="42797"/>
                        <a14:foregroundMark x1="27273" y1="39875" x2="27273" y2="39875"/>
                        <a14:foregroundMark x1="29781" y1="38413" x2="29781" y2="38413"/>
                        <a14:foregroundMark x1="29781" y1="38413" x2="29781" y2="38413"/>
                        <a14:foregroundMark x1="10658" y1="72025" x2="10658" y2="72025"/>
                        <a14:foregroundMark x1="21944" y1="68476" x2="21944" y2="68476"/>
                        <a14:foregroundMark x1="28056" y1="71190" x2="28056" y2="71190"/>
                        <a14:foregroundMark x1="27900" y1="79332" x2="27900" y2="79332"/>
                        <a14:foregroundMark x1="27743" y1="86013" x2="27743" y2="79958"/>
                        <a14:foregroundMark x1="33542" y1="81420" x2="20219" y2="83299"/>
                        <a14:foregroundMark x1="20219" y1="83299" x2="9561" y2="78914"/>
                        <a14:foregroundMark x1="14890" y1="70564" x2="18652" y2="79749"/>
                        <a14:foregroundMark x1="18652" y1="79749" x2="21787" y2="81837"/>
                        <a14:foregroundMark x1="23197" y1="79749" x2="28056" y2="69937"/>
                        <a14:foregroundMark x1="31818" y1="80167" x2="29310" y2="71608"/>
                        <a14:foregroundMark x1="30094" y1="86221" x2="34169" y2="73904"/>
                        <a14:foregroundMark x1="13950" y1="78288" x2="10658" y2="73904"/>
                        <a14:foregroundMark x1="18182" y1="49896" x2="27586" y2="49687"/>
                        <a14:foregroundMark x1="27586" y1="49687" x2="31975" y2="49896"/>
                        <a14:foregroundMark x1="21630" y1="49478" x2="29937" y2="49896"/>
                        <a14:foregroundMark x1="29937" y1="49896" x2="19906" y2="52818"/>
                        <a14:foregroundMark x1="19906" y1="52818" x2="20690" y2="56159"/>
                        <a14:foregroundMark x1="15987" y1="47182" x2="22727" y2="56785"/>
                        <a14:foregroundMark x1="18966" y1="59499" x2="28683" y2="42797"/>
                        <a14:foregroundMark x1="18339" y1="46764" x2="38871" y2="64927"/>
                        <a14:foregroundMark x1="38871" y1="64927" x2="39028" y2="65136"/>
                        <a14:foregroundMark x1="32759" y1="66388" x2="40125" y2="46347"/>
                        <a14:foregroundMark x1="40125" y1="46347" x2="40125" y2="46347"/>
                        <a14:foregroundMark x1="26489" y1="39875" x2="30878" y2="41336"/>
                        <a14:foregroundMark x1="20846" y1="43424" x2="29310" y2="39457"/>
                        <a14:foregroundMark x1="29310" y1="39457" x2="34326" y2="39248"/>
                        <a14:foregroundMark x1="32602" y1="37161" x2="35580" y2="31733"/>
                        <a14:foregroundMark x1="38558" y1="32985" x2="32759" y2="39875"/>
                        <a14:foregroundMark x1="30721" y1="40710" x2="35110" y2="36326"/>
                        <a14:foregroundMark x1="30408" y1="34656" x2="25549" y2="43841"/>
                        <a14:foregroundMark x1="25549" y1="43841" x2="33072" y2="34864"/>
                        <a14:foregroundMark x1="33072" y1="34864" x2="27900" y2="45511"/>
                        <a14:foregroundMark x1="27900" y1="45511" x2="25705" y2="43841"/>
                        <a14:foregroundMark x1="17241" y1="57829" x2="17712" y2="43633"/>
                        <a14:foregroundMark x1="17712" y1="43633" x2="18966" y2="54280"/>
                        <a14:foregroundMark x1="18966" y1="54280" x2="26489" y2="48017"/>
                        <a14:foregroundMark x1="26489" y1="48017" x2="16144" y2="50522"/>
                        <a14:foregroundMark x1="16144" y1="50522" x2="38558" y2="50104"/>
                        <a14:foregroundMark x1="38558" y1="50104" x2="28683" y2="49687"/>
                        <a14:foregroundMark x1="28683" y1="49687" x2="16458" y2="53445"/>
                        <a14:foregroundMark x1="16458" y1="53445" x2="26019" y2="51148"/>
                        <a14:foregroundMark x1="26019" y1="51148" x2="19906" y2="57829"/>
                        <a14:foregroundMark x1="19906" y1="57829" x2="27743" y2="59290"/>
                        <a14:foregroundMark x1="27743" y1="59290" x2="21317" y2="52401"/>
                        <a14:foregroundMark x1="21317" y1="52401" x2="37774" y2="56785"/>
                        <a14:foregroundMark x1="37774" y1="56785" x2="30878" y2="51148"/>
                        <a14:foregroundMark x1="30878" y1="51148" x2="13009" y2="51983"/>
                        <a14:foregroundMark x1="13009" y1="51983" x2="15361" y2="49896"/>
                        <a14:foregroundMark x1="16144" y1="56785" x2="20376" y2="59708"/>
                        <a14:foregroundMark x1="16928" y1="55324" x2="22100" y2="57829"/>
                        <a14:foregroundMark x1="15831" y1="59290" x2="19279" y2="59290"/>
                        <a14:foregroundMark x1="15047" y1="57620" x2="17085" y2="58246"/>
                        <a14:foregroundMark x1="20846" y1="59708" x2="24922" y2="60334"/>
                        <a14:foregroundMark x1="28056" y1="59916" x2="32759" y2="59290"/>
                        <a14:foregroundMark x1="19906" y1="47808" x2="25862" y2="49061"/>
                        <a14:foregroundMark x1="19906" y1="48225" x2="26019" y2="47599"/>
                        <a14:foregroundMark x1="26019" y1="47599" x2="31818" y2="47182"/>
                        <a14:foregroundMark x1="31818" y1="47182" x2="34013" y2="49478"/>
                        <a14:foregroundMark x1="35580" y1="59499" x2="41693" y2="58455"/>
                        <a14:foregroundMark x1="41693" y1="58455" x2="42006" y2="53445"/>
                        <a14:foregroundMark x1="41850" y1="53445" x2="36991" y2="53445"/>
                        <a14:foregroundMark x1="36991" y1="56159" x2="40752" y2="58455"/>
                        <a14:foregroundMark x1="41379" y1="59916" x2="41223" y2="58246"/>
                        <a14:foregroundMark x1="10658" y1="48225" x2="14420" y2="51775"/>
                        <a14:foregroundMark x1="10658" y1="53236" x2="12382" y2="47182"/>
                        <a14:foregroundMark x1="12539" y1="47182" x2="12226" y2="5261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19017" r="29630"/>
          <a:stretch/>
        </p:blipFill>
        <p:spPr>
          <a:xfrm>
            <a:off x="5297763" y="651006"/>
            <a:ext cx="6250769" cy="5395121"/>
          </a:xfrm>
          <a:prstGeom prst="rect">
            <a:avLst/>
          </a:prstGeom>
        </p:spPr>
      </p:pic>
    </p:spTree>
    <p:extLst>
      <p:ext uri="{BB962C8B-B14F-4D97-AF65-F5344CB8AC3E}">
        <p14:creationId xmlns:p14="http://schemas.microsoft.com/office/powerpoint/2010/main" val="497841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3" descr="Gray1050-stomach.png">
            <a:hlinkClick r:id="rId2"/>
            <a:extLst>
              <a:ext uri="{FF2B5EF4-FFF2-40B4-BE49-F238E27FC236}">
                <a16:creationId xmlns:a16="http://schemas.microsoft.com/office/drawing/2014/main" id="{7277329C-04F7-403D-8061-89CBA0A4A4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838635" y="643467"/>
            <a:ext cx="851472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448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B5599-F51E-447D-94DF-4AB634041D15}"/>
              </a:ext>
            </a:extLst>
          </p:cNvPr>
          <p:cNvSpPr>
            <a:spLocks noGrp="1"/>
          </p:cNvSpPr>
          <p:nvPr>
            <p:ph type="title"/>
          </p:nvPr>
        </p:nvSpPr>
        <p:spPr>
          <a:xfrm>
            <a:off x="648929" y="629266"/>
            <a:ext cx="3651467" cy="1676603"/>
          </a:xfrm>
        </p:spPr>
        <p:txBody>
          <a:bodyPr>
            <a:normAutofit/>
          </a:bodyPr>
          <a:lstStyle/>
          <a:p>
            <a:r>
              <a:rPr lang="en-US" dirty="0"/>
              <a:t>Stomach Sphincters</a:t>
            </a:r>
          </a:p>
        </p:txBody>
      </p:sp>
      <p:sp>
        <p:nvSpPr>
          <p:cNvPr id="3" name="Content Placeholder 2">
            <a:extLst>
              <a:ext uri="{FF2B5EF4-FFF2-40B4-BE49-F238E27FC236}">
                <a16:creationId xmlns:a16="http://schemas.microsoft.com/office/drawing/2014/main" id="{5AA202D3-406B-4950-9AF6-75FB4F2330A5}"/>
              </a:ext>
            </a:extLst>
          </p:cNvPr>
          <p:cNvSpPr>
            <a:spLocks noGrp="1"/>
          </p:cNvSpPr>
          <p:nvPr>
            <p:ph idx="1"/>
          </p:nvPr>
        </p:nvSpPr>
        <p:spPr>
          <a:xfrm>
            <a:off x="648931" y="2438400"/>
            <a:ext cx="3651466" cy="3785419"/>
          </a:xfrm>
        </p:spPr>
        <p:txBody>
          <a:bodyPr>
            <a:normAutofit/>
          </a:bodyPr>
          <a:lstStyle/>
          <a:p>
            <a:pPr marL="0" indent="0" eaLnBrk="0" fontAlgn="base" hangingPunct="0">
              <a:spcBef>
                <a:spcPct val="0"/>
              </a:spcBef>
              <a:spcAft>
                <a:spcPct val="0"/>
              </a:spcAft>
              <a:buNone/>
            </a:pPr>
            <a:r>
              <a:rPr lang="en-US" altLang="en-US" sz="1800">
                <a:latin typeface="Arial" panose="020B0604020202020204" pitchFamily="34" charset="0"/>
                <a:cs typeface="Arial" panose="020B0604020202020204" pitchFamily="34" charset="0"/>
              </a:rPr>
              <a:t>Two smooth muscle valves, or sphincters, keep the contents of the stomach contained. </a:t>
            </a:r>
          </a:p>
          <a:p>
            <a:pPr eaLnBrk="0" fontAlgn="base" hangingPunct="0">
              <a:spcBef>
                <a:spcPct val="0"/>
              </a:spcBef>
              <a:spcAft>
                <a:spcPct val="0"/>
              </a:spcAft>
            </a:pPr>
            <a:r>
              <a:rPr lang="en-US" altLang="en-US" sz="1800">
                <a:latin typeface="Arial" panose="020B0604020202020204" pitchFamily="34" charset="0"/>
                <a:cs typeface="Arial" panose="020B0604020202020204" pitchFamily="34" charset="0"/>
              </a:rPr>
              <a:t>1) Cardiac or esophageal sphincter</a:t>
            </a:r>
          </a:p>
          <a:p>
            <a:pPr eaLnBrk="0" fontAlgn="base" hangingPunct="0">
              <a:spcBef>
                <a:spcPct val="0"/>
              </a:spcBef>
              <a:spcAft>
                <a:spcPct val="0"/>
              </a:spcAft>
            </a:pPr>
            <a:r>
              <a:rPr lang="en-US" altLang="en-US" sz="1800">
                <a:latin typeface="Arial" panose="020B0604020202020204" pitchFamily="34" charset="0"/>
                <a:cs typeface="Arial" panose="020B0604020202020204" pitchFamily="34" charset="0"/>
              </a:rPr>
              <a:t>2) Pyloric sphincter</a:t>
            </a:r>
          </a:p>
          <a:p>
            <a:endParaRPr lang="en-US" sz="1800"/>
          </a:p>
        </p:txBody>
      </p:sp>
      <p:pic>
        <p:nvPicPr>
          <p:cNvPr id="5" name="Picture 4">
            <a:extLst>
              <a:ext uri="{FF2B5EF4-FFF2-40B4-BE49-F238E27FC236}">
                <a16:creationId xmlns:a16="http://schemas.microsoft.com/office/drawing/2014/main" id="{175A1CEC-9401-48A3-A854-3B81579FED8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50" r="-2" b="4866"/>
          <a:stretch/>
        </p:blipFill>
        <p:spPr>
          <a:xfrm>
            <a:off x="4639056" y="10"/>
            <a:ext cx="7552944" cy="6857990"/>
          </a:xfrm>
          <a:prstGeom prst="rect">
            <a:avLst/>
          </a:prstGeom>
          <a:effectLst/>
        </p:spPr>
      </p:pic>
    </p:spTree>
    <p:extLst>
      <p:ext uri="{BB962C8B-B14F-4D97-AF65-F5344CB8AC3E}">
        <p14:creationId xmlns:p14="http://schemas.microsoft.com/office/powerpoint/2010/main" val="1668059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D4596-72EB-4678-8B9E-21F48503308B}"/>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Chyme</a:t>
            </a:r>
          </a:p>
        </p:txBody>
      </p:sp>
      <p:sp>
        <p:nvSpPr>
          <p:cNvPr id="3" name="Content Placeholder 2">
            <a:extLst>
              <a:ext uri="{FF2B5EF4-FFF2-40B4-BE49-F238E27FC236}">
                <a16:creationId xmlns:a16="http://schemas.microsoft.com/office/drawing/2014/main" id="{918A7B42-5861-4F85-8AAB-10AF65FD4F10}"/>
              </a:ext>
            </a:extLst>
          </p:cNvPr>
          <p:cNvSpPr>
            <a:spLocks noGrp="1"/>
          </p:cNvSpPr>
          <p:nvPr>
            <p:ph idx="1"/>
          </p:nvPr>
        </p:nvSpPr>
        <p:spPr>
          <a:xfrm>
            <a:off x="643468" y="2638044"/>
            <a:ext cx="3363974" cy="3415622"/>
          </a:xfrm>
        </p:spPr>
        <p:txBody>
          <a:bodyPr>
            <a:normAutofit/>
          </a:bodyPr>
          <a:lstStyle/>
          <a:p>
            <a:r>
              <a:rPr lang="en-US" altLang="en-US" sz="2000">
                <a:solidFill>
                  <a:schemeClr val="bg1"/>
                </a:solidFill>
                <a:latin typeface="Arial" panose="020B0604020202020204" pitchFamily="34" charset="0"/>
                <a:cs typeface="Arial" panose="020B0604020202020204" pitchFamily="34" charset="0"/>
              </a:rPr>
              <a:t>After receiving the </a:t>
            </a:r>
            <a:r>
              <a:rPr lang="en-US" altLang="en-US" sz="2000" b="1">
                <a:solidFill>
                  <a:schemeClr val="bg1"/>
                </a:solidFill>
                <a:latin typeface="Arial" panose="020B0604020202020204" pitchFamily="34" charset="0"/>
                <a:cs typeface="Arial" panose="020B0604020202020204" pitchFamily="34" charset="0"/>
              </a:rPr>
              <a:t>bolus</a:t>
            </a:r>
            <a:r>
              <a:rPr lang="en-US" altLang="en-US" sz="2000">
                <a:solidFill>
                  <a:schemeClr val="bg1"/>
                </a:solidFill>
                <a:latin typeface="Arial" panose="020B0604020202020204" pitchFamily="34" charset="0"/>
                <a:cs typeface="Arial" panose="020B0604020202020204" pitchFamily="34" charset="0"/>
              </a:rPr>
              <a:t> (chewed food) the stomach undergoes smooth muscular contractions (peristalsis) mixed and churned with gastric juices the bolus is transformed into a semi-liquid substance called </a:t>
            </a:r>
            <a:r>
              <a:rPr lang="en-US" altLang="en-US" sz="2000" b="1">
                <a:solidFill>
                  <a:schemeClr val="bg1"/>
                </a:solidFill>
                <a:latin typeface="Arial" panose="020B0604020202020204" pitchFamily="34" charset="0"/>
                <a:cs typeface="Arial" panose="020B0604020202020204" pitchFamily="34" charset="0"/>
              </a:rPr>
              <a:t>chyme</a:t>
            </a:r>
            <a:r>
              <a:rPr lang="en-US" altLang="en-US" sz="2000">
                <a:solidFill>
                  <a:schemeClr val="bg1"/>
                </a:solidFill>
                <a:latin typeface="Arial" panose="020B0604020202020204" pitchFamily="34" charset="0"/>
                <a:cs typeface="Arial" panose="020B0604020202020204" pitchFamily="34" charset="0"/>
              </a:rPr>
              <a:t>. </a:t>
            </a:r>
          </a:p>
          <a:p>
            <a:endParaRPr lang="en-US" sz="2000">
              <a:solidFill>
                <a:schemeClr val="bg1"/>
              </a:solidFill>
            </a:endParaRPr>
          </a:p>
        </p:txBody>
      </p:sp>
      <p:pic>
        <p:nvPicPr>
          <p:cNvPr id="5" name="Picture 4" descr="A picture containing furniture, seat, chair&#10;&#10;Description automatically generated">
            <a:extLst>
              <a:ext uri="{FF2B5EF4-FFF2-40B4-BE49-F238E27FC236}">
                <a16:creationId xmlns:a16="http://schemas.microsoft.com/office/drawing/2014/main" id="{34DB0F20-16B0-423B-82F1-79D6EC77F52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020155"/>
            <a:ext cx="6250769" cy="4656822"/>
          </a:xfrm>
          <a:prstGeom prst="rect">
            <a:avLst/>
          </a:prstGeom>
        </p:spPr>
      </p:pic>
    </p:spTree>
    <p:extLst>
      <p:ext uri="{BB962C8B-B14F-4D97-AF65-F5344CB8AC3E}">
        <p14:creationId xmlns:p14="http://schemas.microsoft.com/office/powerpoint/2010/main" val="119232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646A82-4903-4065-834C-B18C41D03134}"/>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Digestion in the stomach</a:t>
            </a:r>
          </a:p>
        </p:txBody>
      </p:sp>
      <p:sp>
        <p:nvSpPr>
          <p:cNvPr id="3" name="Content Placeholder 2">
            <a:extLst>
              <a:ext uri="{FF2B5EF4-FFF2-40B4-BE49-F238E27FC236}">
                <a16:creationId xmlns:a16="http://schemas.microsoft.com/office/drawing/2014/main" id="{679F1DB9-AE37-45DF-AFB9-E030619A9070}"/>
              </a:ext>
            </a:extLst>
          </p:cNvPr>
          <p:cNvSpPr>
            <a:spLocks noGrp="1"/>
          </p:cNvSpPr>
          <p:nvPr>
            <p:ph idx="1"/>
          </p:nvPr>
        </p:nvSpPr>
        <p:spPr>
          <a:xfrm>
            <a:off x="643468" y="2638044"/>
            <a:ext cx="3363974" cy="3415622"/>
          </a:xfrm>
        </p:spPr>
        <p:txBody>
          <a:bodyPr>
            <a:normAutofit/>
          </a:bodyPr>
          <a:lstStyle/>
          <a:p>
            <a:pPr eaLnBrk="0" fontAlgn="base" hangingPunct="0">
              <a:spcBef>
                <a:spcPct val="0"/>
              </a:spcBef>
              <a:spcAft>
                <a:spcPct val="0"/>
              </a:spcAft>
            </a:pPr>
            <a:r>
              <a:rPr lang="en-US" altLang="en-US" sz="1700">
                <a:solidFill>
                  <a:schemeClr val="bg1"/>
                </a:solidFill>
                <a:latin typeface="Arial" panose="020B0604020202020204" pitchFamily="34" charset="0"/>
                <a:cs typeface="Arial" panose="020B0604020202020204" pitchFamily="34" charset="0"/>
              </a:rPr>
              <a:t>Stomach muscles mix up the food with enzymes and acids to make smaller digestible pieces. </a:t>
            </a:r>
          </a:p>
          <a:p>
            <a:pPr eaLnBrk="0" fontAlgn="base" hangingPunct="0">
              <a:spcBef>
                <a:spcPct val="0"/>
              </a:spcBef>
              <a:spcAft>
                <a:spcPct val="0"/>
              </a:spcAft>
            </a:pPr>
            <a:r>
              <a:rPr lang="en-US" altLang="en-US" sz="1700">
                <a:solidFill>
                  <a:schemeClr val="bg1"/>
                </a:solidFill>
                <a:latin typeface="Arial" panose="020B0604020202020204" pitchFamily="34" charset="0"/>
                <a:cs typeface="Arial" panose="020B0604020202020204" pitchFamily="34" charset="0"/>
              </a:rPr>
              <a:t>The pyloric sphincter, a walnut shaped muscular tube at the stomach outlet, keeps chyme in the stomach until it reaches the right consistency to pass into the small intestine.</a:t>
            </a:r>
          </a:p>
          <a:p>
            <a:pPr eaLnBrk="0" fontAlgn="base" hangingPunct="0">
              <a:spcBef>
                <a:spcPct val="0"/>
              </a:spcBef>
              <a:spcAft>
                <a:spcPct val="0"/>
              </a:spcAft>
            </a:pPr>
            <a:r>
              <a:rPr lang="en-US" altLang="en-US" sz="1700">
                <a:solidFill>
                  <a:schemeClr val="bg1"/>
                </a:solidFill>
                <a:latin typeface="Arial" panose="020B0604020202020204" pitchFamily="34" charset="0"/>
                <a:cs typeface="Arial" panose="020B0604020202020204" pitchFamily="34" charset="0"/>
              </a:rPr>
              <a:t>The food leaves the stomach in small squirts rather than all at once.</a:t>
            </a:r>
            <a:endParaRPr kumimoji="0" lang="en-US" altLang="en-US" sz="1700" b="0" i="0" u="none" strike="noStrike" cap="none" normalizeH="0" baseline="0">
              <a:ln>
                <a:noFill/>
              </a:ln>
              <a:solidFill>
                <a:schemeClr val="bg1"/>
              </a:solidFill>
              <a:effectLst/>
            </a:endParaRPr>
          </a:p>
          <a:p>
            <a:endParaRPr lang="en-US" sz="1700">
              <a:solidFill>
                <a:schemeClr val="bg1"/>
              </a:solidFill>
            </a:endParaRPr>
          </a:p>
        </p:txBody>
      </p:sp>
      <p:pic>
        <p:nvPicPr>
          <p:cNvPr id="4" name="Picture 3">
            <a:extLst>
              <a:ext uri="{FF2B5EF4-FFF2-40B4-BE49-F238E27FC236}">
                <a16:creationId xmlns:a16="http://schemas.microsoft.com/office/drawing/2014/main" id="{9BEE58DE-B458-4206-A6AC-513CC83D12D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50" r="-2" b="4866"/>
          <a:stretch/>
        </p:blipFill>
        <p:spPr>
          <a:xfrm>
            <a:off x="5443925" y="643467"/>
            <a:ext cx="5958444" cy="5410199"/>
          </a:xfrm>
          <a:prstGeom prst="rect">
            <a:avLst/>
          </a:prstGeom>
        </p:spPr>
      </p:pic>
    </p:spTree>
    <p:extLst>
      <p:ext uri="{BB962C8B-B14F-4D97-AF65-F5344CB8AC3E}">
        <p14:creationId xmlns:p14="http://schemas.microsoft.com/office/powerpoint/2010/main" val="2737167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1B0747-5A3E-4DBE-9249-82E7CA407DD7}"/>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Digestion in the stomach</a:t>
            </a:r>
          </a:p>
        </p:txBody>
      </p:sp>
      <p:graphicFrame>
        <p:nvGraphicFramePr>
          <p:cNvPr id="5" name="Content Placeholder 2">
            <a:extLst>
              <a:ext uri="{FF2B5EF4-FFF2-40B4-BE49-F238E27FC236}">
                <a16:creationId xmlns:a16="http://schemas.microsoft.com/office/drawing/2014/main" id="{FE94EFB5-192B-45DC-99E4-272B128BE79B}"/>
              </a:ext>
            </a:extLst>
          </p:cNvPr>
          <p:cNvGraphicFramePr>
            <a:graphicFrameLocks noGrp="1"/>
          </p:cNvGraphicFramePr>
          <p:nvPr>
            <p:ph idx="1"/>
            <p:extLst>
              <p:ext uri="{D42A27DB-BD31-4B8C-83A1-F6EECF244321}">
                <p14:modId xmlns:p14="http://schemas.microsoft.com/office/powerpoint/2010/main" val="139947623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416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2783-2940-4342-A9BB-37083D9559EF}"/>
              </a:ext>
            </a:extLst>
          </p:cNvPr>
          <p:cNvSpPr>
            <a:spLocks noGrp="1"/>
          </p:cNvSpPr>
          <p:nvPr>
            <p:ph type="title"/>
          </p:nvPr>
        </p:nvSpPr>
        <p:spPr>
          <a:xfrm>
            <a:off x="648929" y="629266"/>
            <a:ext cx="3667039" cy="1676603"/>
          </a:xfrm>
        </p:spPr>
        <p:txBody>
          <a:bodyPr>
            <a:normAutofit/>
          </a:bodyPr>
          <a:lstStyle/>
          <a:p>
            <a:r>
              <a:rPr lang="en-US" b="1" dirty="0"/>
              <a:t>Gastric Glands</a:t>
            </a:r>
            <a:endParaRPr lang="en-US" dirty="0"/>
          </a:p>
        </p:txBody>
      </p:sp>
      <p:sp>
        <p:nvSpPr>
          <p:cNvPr id="3" name="Content Placeholder 2">
            <a:extLst>
              <a:ext uri="{FF2B5EF4-FFF2-40B4-BE49-F238E27FC236}">
                <a16:creationId xmlns:a16="http://schemas.microsoft.com/office/drawing/2014/main" id="{57927E5F-9FB0-4747-A52B-5060135FF9BE}"/>
              </a:ext>
            </a:extLst>
          </p:cNvPr>
          <p:cNvSpPr>
            <a:spLocks noGrp="1"/>
          </p:cNvSpPr>
          <p:nvPr>
            <p:ph idx="1"/>
          </p:nvPr>
        </p:nvSpPr>
        <p:spPr>
          <a:xfrm>
            <a:off x="648930" y="2438400"/>
            <a:ext cx="3667037" cy="3785419"/>
          </a:xfrm>
        </p:spPr>
        <p:txBody>
          <a:bodyPr>
            <a:normAutofit/>
          </a:bodyPr>
          <a:lstStyle/>
          <a:p>
            <a:pPr marL="0" indent="0">
              <a:buNone/>
            </a:pPr>
            <a:r>
              <a:rPr lang="en-US" sz="1800" dirty="0"/>
              <a:t>There are many different gastric glands and they secret many different chemicals. </a:t>
            </a:r>
          </a:p>
          <a:p>
            <a:r>
              <a:rPr lang="en-US" sz="1800" dirty="0"/>
              <a:t>Parietal cells secrete hydrochloric acid and intrinsic factor</a:t>
            </a:r>
          </a:p>
          <a:p>
            <a:r>
              <a:rPr lang="en-US" sz="1800" dirty="0"/>
              <a:t>Chief cells secrete pepsinogen</a:t>
            </a:r>
          </a:p>
          <a:p>
            <a:r>
              <a:rPr lang="en-US" sz="1800" dirty="0"/>
              <a:t>Goblet cells secrete mucus</a:t>
            </a:r>
          </a:p>
          <a:p>
            <a:r>
              <a:rPr lang="en-US" sz="1800" dirty="0"/>
              <a:t>Argentaffin cells secrete serotonin and histamine</a:t>
            </a:r>
          </a:p>
          <a:p>
            <a:r>
              <a:rPr lang="en-US" sz="1800" dirty="0"/>
              <a:t>G cells secrete the hormone gastrin.</a:t>
            </a:r>
          </a:p>
          <a:p>
            <a:endParaRPr lang="en-US" sz="1800" dirty="0"/>
          </a:p>
        </p:txBody>
      </p:sp>
      <p:pic>
        <p:nvPicPr>
          <p:cNvPr id="5" name="Picture 4" descr="A close up of text on a white background&#10;&#10;Description automatically generated">
            <a:extLst>
              <a:ext uri="{FF2B5EF4-FFF2-40B4-BE49-F238E27FC236}">
                <a16:creationId xmlns:a16="http://schemas.microsoft.com/office/drawing/2014/main" id="{2C030816-3D79-4645-9244-2765151B28D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22" r="3582" b="1"/>
          <a:stretch/>
        </p:blipFill>
        <p:spPr>
          <a:xfrm>
            <a:off x="4636008" y="640082"/>
            <a:ext cx="6916329" cy="5577837"/>
          </a:xfrm>
          <a:prstGeom prst="rect">
            <a:avLst/>
          </a:prstGeom>
          <a:effectLst/>
        </p:spPr>
      </p:pic>
    </p:spTree>
    <p:extLst>
      <p:ext uri="{BB962C8B-B14F-4D97-AF65-F5344CB8AC3E}">
        <p14:creationId xmlns:p14="http://schemas.microsoft.com/office/powerpoint/2010/main" val="58319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0AC2-B496-4E18-AE21-760D026F17A9}"/>
              </a:ext>
            </a:extLst>
          </p:cNvPr>
          <p:cNvSpPr>
            <a:spLocks noGrp="1"/>
          </p:cNvSpPr>
          <p:nvPr>
            <p:ph type="title"/>
          </p:nvPr>
        </p:nvSpPr>
        <p:spPr>
          <a:xfrm>
            <a:off x="648929" y="629266"/>
            <a:ext cx="3667039" cy="1676603"/>
          </a:xfrm>
        </p:spPr>
        <p:txBody>
          <a:bodyPr>
            <a:normAutofit/>
          </a:bodyPr>
          <a:lstStyle/>
          <a:p>
            <a:r>
              <a:rPr lang="en-US" sz="4100" b="1"/>
              <a:t>Histology of the human stomach</a:t>
            </a:r>
            <a:endParaRPr lang="en-US" sz="4100"/>
          </a:p>
        </p:txBody>
      </p:sp>
      <p:sp>
        <p:nvSpPr>
          <p:cNvPr id="3" name="Content Placeholder 2">
            <a:extLst>
              <a:ext uri="{FF2B5EF4-FFF2-40B4-BE49-F238E27FC236}">
                <a16:creationId xmlns:a16="http://schemas.microsoft.com/office/drawing/2014/main" id="{F66AE735-C271-44D4-8647-F36E524F66CC}"/>
              </a:ext>
            </a:extLst>
          </p:cNvPr>
          <p:cNvSpPr>
            <a:spLocks noGrp="1"/>
          </p:cNvSpPr>
          <p:nvPr>
            <p:ph idx="1"/>
          </p:nvPr>
        </p:nvSpPr>
        <p:spPr>
          <a:xfrm>
            <a:off x="648930" y="2438400"/>
            <a:ext cx="3667037" cy="3785419"/>
          </a:xfrm>
        </p:spPr>
        <p:txBody>
          <a:bodyPr>
            <a:normAutofit/>
          </a:bodyPr>
          <a:lstStyle/>
          <a:p>
            <a:r>
              <a:rPr lang="en-US" sz="1100"/>
              <a:t>the first main layer is the mucosa. </a:t>
            </a:r>
          </a:p>
          <a:p>
            <a:pPr lvl="1"/>
            <a:r>
              <a:rPr lang="en-US" sz="1100"/>
              <a:t>This consists of an epithelium, the lamina propria underneath, and a thin bit of smooth muscle called the muscularis mucosa.</a:t>
            </a:r>
          </a:p>
          <a:p>
            <a:r>
              <a:rPr lang="en-US" sz="1100"/>
              <a:t>The submucosa lies under this and consists of fibrous connective tissue, separating the mucosa from the next layer, the muscularis externa.</a:t>
            </a:r>
          </a:p>
          <a:p>
            <a:r>
              <a:rPr lang="en-US" sz="1100"/>
              <a:t> The muscularis in the stomach differs from that of other GI organs in that it has three layers of muscle instead of two. Under these muscle layers is the adventitia, layers of connective tissue continuous with the omenta.</a:t>
            </a:r>
          </a:p>
          <a:p>
            <a:r>
              <a:rPr lang="en-US" sz="1100"/>
              <a:t>The epithelium of the stomach forms deep pits, called fundic or oxyntic glands.</a:t>
            </a:r>
          </a:p>
          <a:p>
            <a:pPr lvl="1"/>
            <a:r>
              <a:rPr lang="en-US" sz="1100"/>
              <a:t> Different types of cells are at different locations down the pits. The cells at the base of these pits are chief cells, responsible for production of pepsinogen, an inactive precursor of pepsin, which degrades proteins. The secretion of pepsinogen prevents self-digestion of the stomach cells.</a:t>
            </a:r>
          </a:p>
          <a:p>
            <a:pPr marL="0" indent="0">
              <a:buNone/>
            </a:pPr>
            <a:endParaRPr lang="en-US" sz="1100"/>
          </a:p>
        </p:txBody>
      </p:sp>
      <p:pic>
        <p:nvPicPr>
          <p:cNvPr id="4" name="Picture 3" descr="A close up of a piece of paper&#10;&#10;Description automatically generated">
            <a:extLst>
              <a:ext uri="{FF2B5EF4-FFF2-40B4-BE49-F238E27FC236}">
                <a16:creationId xmlns:a16="http://schemas.microsoft.com/office/drawing/2014/main" id="{51467CCD-DB20-4138-B6DB-787481B457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963" r="13288" b="-2"/>
          <a:stretch/>
        </p:blipFill>
        <p:spPr>
          <a:xfrm>
            <a:off x="4636008" y="640082"/>
            <a:ext cx="6916329" cy="5577837"/>
          </a:xfrm>
          <a:prstGeom prst="rect">
            <a:avLst/>
          </a:prstGeom>
          <a:effectLst/>
        </p:spPr>
      </p:pic>
    </p:spTree>
    <p:extLst>
      <p:ext uri="{BB962C8B-B14F-4D97-AF65-F5344CB8AC3E}">
        <p14:creationId xmlns:p14="http://schemas.microsoft.com/office/powerpoint/2010/main" val="330229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0AC2-B496-4E18-AE21-760D026F17A9}"/>
              </a:ext>
            </a:extLst>
          </p:cNvPr>
          <p:cNvSpPr>
            <a:spLocks noGrp="1"/>
          </p:cNvSpPr>
          <p:nvPr>
            <p:ph type="title"/>
          </p:nvPr>
        </p:nvSpPr>
        <p:spPr>
          <a:xfrm>
            <a:off x="648929" y="629266"/>
            <a:ext cx="3667039" cy="1676603"/>
          </a:xfrm>
        </p:spPr>
        <p:txBody>
          <a:bodyPr>
            <a:normAutofit/>
          </a:bodyPr>
          <a:lstStyle/>
          <a:p>
            <a:r>
              <a:rPr lang="en-US" sz="4100" b="1"/>
              <a:t>Histology of the human stomach</a:t>
            </a:r>
            <a:endParaRPr lang="en-US" sz="4100"/>
          </a:p>
        </p:txBody>
      </p:sp>
      <p:sp>
        <p:nvSpPr>
          <p:cNvPr id="3" name="Content Placeholder 2">
            <a:extLst>
              <a:ext uri="{FF2B5EF4-FFF2-40B4-BE49-F238E27FC236}">
                <a16:creationId xmlns:a16="http://schemas.microsoft.com/office/drawing/2014/main" id="{F66AE735-C271-44D4-8647-F36E524F66CC}"/>
              </a:ext>
            </a:extLst>
          </p:cNvPr>
          <p:cNvSpPr>
            <a:spLocks noGrp="1"/>
          </p:cNvSpPr>
          <p:nvPr>
            <p:ph idx="1"/>
          </p:nvPr>
        </p:nvSpPr>
        <p:spPr>
          <a:xfrm>
            <a:off x="648930" y="2438400"/>
            <a:ext cx="3667037" cy="3785419"/>
          </a:xfrm>
        </p:spPr>
        <p:txBody>
          <a:bodyPr>
            <a:normAutofit/>
          </a:bodyPr>
          <a:lstStyle/>
          <a:p>
            <a:r>
              <a:rPr lang="en-US" sz="1500" dirty="0"/>
              <a:t>Further up the pits, parietal cells produce gastric acid and a vital substance, intrinsic factor. </a:t>
            </a:r>
          </a:p>
          <a:p>
            <a:pPr lvl="1"/>
            <a:r>
              <a:rPr lang="en-US" sz="1500" dirty="0"/>
              <a:t>The functions of gastric acid </a:t>
            </a:r>
          </a:p>
          <a:p>
            <a:pPr lvl="2">
              <a:buFont typeface="+mj-lt"/>
              <a:buAutoNum type="arabicPeriod"/>
            </a:pPr>
            <a:r>
              <a:rPr lang="en-US" sz="1500" dirty="0"/>
              <a:t>kills most of the bacteria in food, </a:t>
            </a:r>
          </a:p>
          <a:p>
            <a:pPr lvl="2">
              <a:buFont typeface="+mj-lt"/>
              <a:buAutoNum type="arabicPeriod"/>
            </a:pPr>
            <a:r>
              <a:rPr lang="en-US" sz="1500" dirty="0"/>
              <a:t>stimulates hunger</a:t>
            </a:r>
          </a:p>
          <a:p>
            <a:pPr lvl="2">
              <a:buFont typeface="+mj-lt"/>
              <a:buAutoNum type="arabicPeriod"/>
            </a:pPr>
            <a:r>
              <a:rPr lang="en-US" sz="1500" dirty="0"/>
              <a:t>activates pepsinogen into pepsin</a:t>
            </a:r>
          </a:p>
          <a:p>
            <a:pPr lvl="2">
              <a:buFont typeface="+mj-lt"/>
              <a:buAutoNum type="arabicPeriod"/>
            </a:pPr>
            <a:r>
              <a:rPr lang="en-US" sz="1500" dirty="0"/>
              <a:t>denatures the complex protein molecule as a precursor to protein digestion through enzyme action in the stomach and small intestines. </a:t>
            </a:r>
          </a:p>
          <a:p>
            <a:pPr marL="0" indent="0">
              <a:buNone/>
            </a:pPr>
            <a:endParaRPr lang="en-US" sz="1500" dirty="0"/>
          </a:p>
        </p:txBody>
      </p:sp>
      <p:pic>
        <p:nvPicPr>
          <p:cNvPr id="4" name="Picture 3" descr="A close up of a piece of paper&#10;&#10;Description automatically generated">
            <a:extLst>
              <a:ext uri="{FF2B5EF4-FFF2-40B4-BE49-F238E27FC236}">
                <a16:creationId xmlns:a16="http://schemas.microsoft.com/office/drawing/2014/main" id="{51467CCD-DB20-4138-B6DB-787481B457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963" r="13288" b="-2"/>
          <a:stretch/>
        </p:blipFill>
        <p:spPr>
          <a:xfrm>
            <a:off x="4636008" y="640082"/>
            <a:ext cx="6916329" cy="5577837"/>
          </a:xfrm>
          <a:prstGeom prst="rect">
            <a:avLst/>
          </a:prstGeom>
          <a:effectLst/>
        </p:spPr>
      </p:pic>
    </p:spTree>
    <p:extLst>
      <p:ext uri="{BB962C8B-B14F-4D97-AF65-F5344CB8AC3E}">
        <p14:creationId xmlns:p14="http://schemas.microsoft.com/office/powerpoint/2010/main" val="730149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0AC2-B496-4E18-AE21-760D026F17A9}"/>
              </a:ext>
            </a:extLst>
          </p:cNvPr>
          <p:cNvSpPr>
            <a:spLocks noGrp="1"/>
          </p:cNvSpPr>
          <p:nvPr>
            <p:ph type="title"/>
          </p:nvPr>
        </p:nvSpPr>
        <p:spPr>
          <a:xfrm>
            <a:off x="648929" y="629266"/>
            <a:ext cx="3667039" cy="1676603"/>
          </a:xfrm>
        </p:spPr>
        <p:txBody>
          <a:bodyPr>
            <a:normAutofit/>
          </a:bodyPr>
          <a:lstStyle/>
          <a:p>
            <a:r>
              <a:rPr lang="en-US" sz="4100" b="1"/>
              <a:t>Histology of the human stomach</a:t>
            </a:r>
            <a:endParaRPr lang="en-US" sz="4100"/>
          </a:p>
        </p:txBody>
      </p:sp>
      <p:sp>
        <p:nvSpPr>
          <p:cNvPr id="3" name="Content Placeholder 2">
            <a:extLst>
              <a:ext uri="{FF2B5EF4-FFF2-40B4-BE49-F238E27FC236}">
                <a16:creationId xmlns:a16="http://schemas.microsoft.com/office/drawing/2014/main" id="{F66AE735-C271-44D4-8647-F36E524F66CC}"/>
              </a:ext>
            </a:extLst>
          </p:cNvPr>
          <p:cNvSpPr>
            <a:spLocks noGrp="1"/>
          </p:cNvSpPr>
          <p:nvPr>
            <p:ph idx="1"/>
          </p:nvPr>
        </p:nvSpPr>
        <p:spPr>
          <a:xfrm>
            <a:off x="648930" y="2438400"/>
            <a:ext cx="3667037" cy="3785419"/>
          </a:xfrm>
        </p:spPr>
        <p:txBody>
          <a:bodyPr>
            <a:normAutofit/>
          </a:bodyPr>
          <a:lstStyle/>
          <a:p>
            <a:r>
              <a:rPr lang="en-US" sz="1800" dirty="0"/>
              <a:t>Near the top of the pits, closest to the contents of the stomach, there are mucous-producing cells called goblet cells that help protect the stomach from self-digestion.</a:t>
            </a:r>
          </a:p>
          <a:p>
            <a:r>
              <a:rPr lang="en-US" sz="1400" dirty="0"/>
              <a:t>The muscularis externa is made up of three layers of smooth muscle.</a:t>
            </a:r>
          </a:p>
          <a:p>
            <a:pPr lvl="2">
              <a:buFont typeface="+mj-lt"/>
              <a:buAutoNum type="arabicPeriod"/>
            </a:pPr>
            <a:r>
              <a:rPr lang="en-US" sz="1500" dirty="0"/>
              <a:t>. </a:t>
            </a:r>
          </a:p>
          <a:p>
            <a:pPr marL="0" indent="0">
              <a:buNone/>
            </a:pPr>
            <a:endParaRPr lang="en-US" sz="1500" dirty="0"/>
          </a:p>
        </p:txBody>
      </p:sp>
      <p:pic>
        <p:nvPicPr>
          <p:cNvPr id="4" name="Picture 3" descr="A close up of a piece of paper&#10;&#10;Description automatically generated">
            <a:extLst>
              <a:ext uri="{FF2B5EF4-FFF2-40B4-BE49-F238E27FC236}">
                <a16:creationId xmlns:a16="http://schemas.microsoft.com/office/drawing/2014/main" id="{51467CCD-DB20-4138-B6DB-787481B457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963" r="13288" b="-2"/>
          <a:stretch/>
        </p:blipFill>
        <p:spPr>
          <a:xfrm>
            <a:off x="4636008" y="640082"/>
            <a:ext cx="6916329" cy="5577837"/>
          </a:xfrm>
          <a:prstGeom prst="rect">
            <a:avLst/>
          </a:prstGeom>
          <a:effectLst/>
        </p:spPr>
      </p:pic>
    </p:spTree>
    <p:extLst>
      <p:ext uri="{BB962C8B-B14F-4D97-AF65-F5344CB8AC3E}">
        <p14:creationId xmlns:p14="http://schemas.microsoft.com/office/powerpoint/2010/main" val="557944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39AF-C7DA-4E5F-A419-9D644518C485}"/>
              </a:ext>
            </a:extLst>
          </p:cNvPr>
          <p:cNvSpPr>
            <a:spLocks noGrp="1"/>
          </p:cNvSpPr>
          <p:nvPr>
            <p:ph type="title"/>
          </p:nvPr>
        </p:nvSpPr>
        <p:spPr>
          <a:xfrm>
            <a:off x="648929" y="629266"/>
            <a:ext cx="5127031" cy="1676603"/>
          </a:xfrm>
        </p:spPr>
        <p:txBody>
          <a:bodyPr>
            <a:normAutofit/>
          </a:bodyPr>
          <a:lstStyle/>
          <a:p>
            <a:r>
              <a:rPr lang="en-US" b="1" dirty="0"/>
              <a:t>Control of secretion and motility</a:t>
            </a:r>
            <a:endParaRPr lang="en-US" dirty="0"/>
          </a:p>
        </p:txBody>
      </p:sp>
      <p:sp>
        <p:nvSpPr>
          <p:cNvPr id="3" name="Content Placeholder 2">
            <a:extLst>
              <a:ext uri="{FF2B5EF4-FFF2-40B4-BE49-F238E27FC236}">
                <a16:creationId xmlns:a16="http://schemas.microsoft.com/office/drawing/2014/main" id="{1F3EA748-D6AA-44F1-B91E-B3E967C04D42}"/>
              </a:ext>
            </a:extLst>
          </p:cNvPr>
          <p:cNvSpPr>
            <a:spLocks noGrp="1"/>
          </p:cNvSpPr>
          <p:nvPr>
            <p:ph idx="1"/>
          </p:nvPr>
        </p:nvSpPr>
        <p:spPr>
          <a:xfrm>
            <a:off x="648930" y="2438400"/>
            <a:ext cx="5127029" cy="3785419"/>
          </a:xfrm>
        </p:spPr>
        <p:txBody>
          <a:bodyPr>
            <a:normAutofit/>
          </a:bodyPr>
          <a:lstStyle/>
          <a:p>
            <a:r>
              <a:rPr lang="en-US" sz="2000"/>
              <a:t>The movement and the flow of chemicals into the stomach are controlled by both the nervous system and by the various digestive system hormones.</a:t>
            </a:r>
          </a:p>
          <a:p>
            <a:r>
              <a:rPr lang="en-US" sz="2000"/>
              <a:t>The hormone gastrin causes an increase in the secretion of HCL, pepsinogen and intrinsic factor from parietal cells in the stomach. It also causes increased motility in the stomach. Gastrin is released by G-cells into the stomach. It is inhibited by pH normally less than 4 (high acid), as well as the hormone somatostatin.</a:t>
            </a:r>
          </a:p>
        </p:txBody>
      </p:sp>
      <p:pic>
        <p:nvPicPr>
          <p:cNvPr id="4" name="Picture 3" descr="A close up of text on a white background&#10;&#10;Description automatically generated">
            <a:extLst>
              <a:ext uri="{FF2B5EF4-FFF2-40B4-BE49-F238E27FC236}">
                <a16:creationId xmlns:a16="http://schemas.microsoft.com/office/drawing/2014/main" id="{651B3DBC-A0EB-4395-9BBF-FFC9C8D1A971}"/>
              </a:ext>
            </a:extLst>
          </p:cNvPr>
          <p:cNvPicPr>
            <a:picLocks noChangeAspect="1"/>
          </p:cNvPicPr>
          <p:nvPr/>
        </p:nvPicPr>
        <p:blipFill rotWithShape="1">
          <a:blip r:embed="rId2">
            <a:extLst>
              <a:ext uri="{28A0092B-C50C-407E-A947-70E740481C1C}">
                <a14:useLocalDpi xmlns:a14="http://schemas.microsoft.com/office/drawing/2010/main" val="0"/>
              </a:ext>
            </a:extLst>
          </a:blip>
          <a:srcRect l="6733"/>
          <a:stretch/>
        </p:blipFill>
        <p:spPr>
          <a:xfrm>
            <a:off x="6090613" y="640082"/>
            <a:ext cx="5461724" cy="5577837"/>
          </a:xfrm>
          <a:prstGeom prst="rect">
            <a:avLst/>
          </a:prstGeom>
          <a:effectLst/>
        </p:spPr>
      </p:pic>
    </p:spTree>
    <p:extLst>
      <p:ext uri="{BB962C8B-B14F-4D97-AF65-F5344CB8AC3E}">
        <p14:creationId xmlns:p14="http://schemas.microsoft.com/office/powerpoint/2010/main" val="3549252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431FC9-8756-4F12-AE1D-588E8376723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b="1" dirty="0">
                <a:solidFill>
                  <a:schemeClr val="bg1"/>
                </a:solidFill>
              </a:rPr>
              <a:t>Chemical Digestion</a:t>
            </a:r>
            <a:r>
              <a:rPr lang="en-US" sz="2800" dirty="0">
                <a:solidFill>
                  <a:schemeClr val="bg1"/>
                </a:solidFill>
              </a:rPr>
              <a:t>:</a:t>
            </a:r>
          </a:p>
        </p:txBody>
      </p:sp>
      <p:sp>
        <p:nvSpPr>
          <p:cNvPr id="3" name="Content Placeholder 2">
            <a:extLst>
              <a:ext uri="{FF2B5EF4-FFF2-40B4-BE49-F238E27FC236}">
                <a16:creationId xmlns:a16="http://schemas.microsoft.com/office/drawing/2014/main" id="{19C1EBCD-9969-47F9-B195-9E4FC2477C61}"/>
              </a:ext>
            </a:extLst>
          </p:cNvPr>
          <p:cNvSpPr>
            <a:spLocks noGrp="1"/>
          </p:cNvSpPr>
          <p:nvPr>
            <p:ph idx="1"/>
          </p:nvPr>
        </p:nvSpPr>
        <p:spPr>
          <a:xfrm>
            <a:off x="643468" y="2638044"/>
            <a:ext cx="3363974" cy="3415622"/>
          </a:xfrm>
        </p:spPr>
        <p:txBody>
          <a:bodyPr>
            <a:normAutofit/>
          </a:bodyPr>
          <a:lstStyle/>
          <a:p>
            <a:r>
              <a:rPr lang="en-US" sz="2000" b="1" dirty="0">
                <a:solidFill>
                  <a:schemeClr val="bg1"/>
                </a:solidFill>
              </a:rPr>
              <a:t>Chemical Digestion</a:t>
            </a:r>
            <a:r>
              <a:rPr lang="en-US" sz="2000" dirty="0">
                <a:solidFill>
                  <a:schemeClr val="bg1"/>
                </a:solidFill>
              </a:rPr>
              <a:t>: starts in the mouth and continues into the intestines. </a:t>
            </a:r>
          </a:p>
          <a:p>
            <a:r>
              <a:rPr lang="en-US" sz="2000" dirty="0">
                <a:solidFill>
                  <a:schemeClr val="bg1"/>
                </a:solidFill>
              </a:rPr>
              <a:t>Several different enzymes break down macromolecules into smaller molecules that can be absorbed.</a:t>
            </a:r>
          </a:p>
          <a:p>
            <a:endParaRPr lang="en-US" sz="2000" dirty="0">
              <a:solidFill>
                <a:schemeClr val="bg1"/>
              </a:solidFill>
            </a:endParaRPr>
          </a:p>
        </p:txBody>
      </p:sp>
      <p:pic>
        <p:nvPicPr>
          <p:cNvPr id="6" name="Picture 5">
            <a:extLst>
              <a:ext uri="{FF2B5EF4-FFF2-40B4-BE49-F238E27FC236}">
                <a16:creationId xmlns:a16="http://schemas.microsoft.com/office/drawing/2014/main" id="{2C275CE5-6678-42ED-8C1D-061B53F72B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251" b="90605" l="40596" r="97022">
                        <a14:foregroundMark x1="43730" y1="26096" x2="53448" y2="26096"/>
                        <a14:foregroundMark x1="53448" y1="26096" x2="54545" y2="26096"/>
                        <a14:foregroundMark x1="40752" y1="31942" x2="46238" y2="20668"/>
                        <a14:foregroundMark x1="64734" y1="29436" x2="68025" y2="31733"/>
                        <a14:foregroundMark x1="71003" y1="34864" x2="89812" y2="44259"/>
                        <a14:foregroundMark x1="78370" y1="50522" x2="70690" y2="49687"/>
                        <a14:foregroundMark x1="70690" y1="49687" x2="79937" y2="52610"/>
                        <a14:foregroundMark x1="79937" y1="52610" x2="88245" y2="50939"/>
                        <a14:foregroundMark x1="88245" y1="50939" x2="84326" y2="49478"/>
                        <a14:foregroundMark x1="73511" y1="49478" x2="75078" y2="52610"/>
                        <a14:foregroundMark x1="66928" y1="50313" x2="73981" y2="51983"/>
                        <a14:foregroundMark x1="78056" y1="45094" x2="78056" y2="45094"/>
                        <a14:foregroundMark x1="69749" y1="48643" x2="74922" y2="56367"/>
                        <a14:foregroundMark x1="74922" y1="56367" x2="74922" y2="56576"/>
                        <a14:foregroundMark x1="50940" y1="69102" x2="67241" y2="64509"/>
                        <a14:foregroundMark x1="67241" y1="64509" x2="69592" y2="62839"/>
                        <a14:foregroundMark x1="48276" y1="68476" x2="73981" y2="63466"/>
                        <a14:foregroundMark x1="73981" y1="63466" x2="83229" y2="66806"/>
                        <a14:foregroundMark x1="82915" y1="64927" x2="74922" y2="61587"/>
                        <a14:foregroundMark x1="74922" y1="61587" x2="64734" y2="62004"/>
                        <a14:foregroundMark x1="64734" y1="62004" x2="49687" y2="67850"/>
                        <a14:foregroundMark x1="49687" y1="67850" x2="47806" y2="70146"/>
                        <a14:foregroundMark x1="54702" y1="64927" x2="54702" y2="64927"/>
                        <a14:foregroundMark x1="47649" y1="67850" x2="47649" y2="67850"/>
                        <a14:foregroundMark x1="54075" y1="71608" x2="54075" y2="71608"/>
                        <a14:foregroundMark x1="54389" y1="70564" x2="54702" y2="67432"/>
                        <a14:foregroundMark x1="61442" y1="61169" x2="66771" y2="63674"/>
                        <a14:foregroundMark x1="63323" y1="60752" x2="80878" y2="64301"/>
                        <a14:foregroundMark x1="80878" y1="64301" x2="83386" y2="59708"/>
                        <a14:foregroundMark x1="80251" y1="48225" x2="89655" y2="53445"/>
                        <a14:foregroundMark x1="75078" y1="49061" x2="82602" y2="47182"/>
                        <a14:foregroundMark x1="70376" y1="47808" x2="82915" y2="53027"/>
                        <a14:foregroundMark x1="73981" y1="47808" x2="83699" y2="47808"/>
                        <a14:foregroundMark x1="83699" y1="47808" x2="87774" y2="47182"/>
                        <a14:foregroundMark x1="84639" y1="34864" x2="96082" y2="71816"/>
                        <a14:foregroundMark x1="96082" y1="71816" x2="97022" y2="73904"/>
                        <a14:foregroundMark x1="93260" y1="52401" x2="83386" y2="39248"/>
                        <a14:foregroundMark x1="94201" y1="50313" x2="78997" y2="53653"/>
                        <a14:foregroundMark x1="74608" y1="52818" x2="82288" y2="54071"/>
                        <a14:foregroundMark x1="80094" y1="54489" x2="71473" y2="55115"/>
                        <a14:foregroundMark x1="86050" y1="55115" x2="96708" y2="55324"/>
                        <a14:foregroundMark x1="83072" y1="44259" x2="78683" y2="32568"/>
                        <a14:foregroundMark x1="78683" y1="32568" x2="78683" y2="31942"/>
                        <a14:foregroundMark x1="71317" y1="33612" x2="81661" y2="45929"/>
                        <a14:foregroundMark x1="66614" y1="70146" x2="66614" y2="70146"/>
                        <a14:foregroundMark x1="68025" y1="85177" x2="68025" y2="85177"/>
                        <a14:foregroundMark x1="59875" y1="82046" x2="59875" y2="82046"/>
                        <a14:foregroundMark x1="60658" y1="89979" x2="60658" y2="89979"/>
                        <a14:foregroundMark x1="72884" y1="73695" x2="83386" y2="73695"/>
                        <a14:foregroundMark x1="83386" y1="73695" x2="91536" y2="74530"/>
                        <a14:foregroundMark x1="66928" y1="70981" x2="66928" y2="70981"/>
                        <a14:foregroundMark x1="72571" y1="74530" x2="80251" y2="72234"/>
                        <a14:foregroundMark x1="80251" y1="72234" x2="71003" y2="74113"/>
                        <a14:foregroundMark x1="71630" y1="73069" x2="89812" y2="74948"/>
                        <a14:foregroundMark x1="89812" y1="74948" x2="95141" y2="73069"/>
                        <a14:foregroundMark x1="75235" y1="68685" x2="75235" y2="68685"/>
                        <a14:foregroundMark x1="72100" y1="73069" x2="86834" y2="73069"/>
                        <a14:foregroundMark x1="71944" y1="72025" x2="81505" y2="72860"/>
                        <a14:foregroundMark x1="81505" y1="72860" x2="90439" y2="71399"/>
                        <a14:foregroundMark x1="90439" y1="71399" x2="96865" y2="72860"/>
                        <a14:foregroundMark x1="78840" y1="70772" x2="86207" y2="74113"/>
                        <a14:foregroundMark x1="86207" y1="74113" x2="86207" y2="74322"/>
                        <a14:foregroundMark x1="75705" y1="78914" x2="86834" y2="77244"/>
                        <a14:foregroundMark x1="86834" y1="77244" x2="88088" y2="77244"/>
                        <a14:foregroundMark x1="74295" y1="73069" x2="75549" y2="82046"/>
                        <a14:foregroundMark x1="71944" y1="84342" x2="90596" y2="90605"/>
                        <a14:foregroundMark x1="90596" y1="90605" x2="91223" y2="90605"/>
                        <a14:foregroundMark x1="70690" y1="89353" x2="88401" y2="79958"/>
                        <a14:foregroundMark x1="88558" y1="90188" x2="93730" y2="71608"/>
                        <a14:foregroundMark x1="94357" y1="72651" x2="93730" y2="84551"/>
                        <a14:foregroundMark x1="93887" y1="89979" x2="80408" y2="86639"/>
                        <a14:foregroundMark x1="74608" y1="89562" x2="85893" y2="89562"/>
                        <a14:foregroundMark x1="83386" y1="55532" x2="85580" y2="51148"/>
                        <a14:foregroundMark x1="92320" y1="50939" x2="92163" y2="48643"/>
                        <a14:foregroundMark x1="69436" y1="54697" x2="71160" y2="46764"/>
                        <a14:foregroundMark x1="67398" y1="53236" x2="68809" y2="47599"/>
                        <a14:foregroundMark x1="74451" y1="39666" x2="75078" y2="33820"/>
                        <a14:backgroundMark x1="37618" y1="48852" x2="43417" y2="58038"/>
                        <a14:backgroundMark x1="43417" y1="58038" x2="42947" y2="68685"/>
                        <a14:backgroundMark x1="42947" y1="68685" x2="36207" y2="709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38801" t="19161" r="1" b="5699"/>
          <a:stretch/>
        </p:blipFill>
        <p:spPr>
          <a:xfrm>
            <a:off x="5485579" y="643467"/>
            <a:ext cx="5875137" cy="5410199"/>
          </a:xfrm>
          <a:prstGeom prst="rect">
            <a:avLst/>
          </a:prstGeom>
        </p:spPr>
      </p:pic>
    </p:spTree>
    <p:extLst>
      <p:ext uri="{BB962C8B-B14F-4D97-AF65-F5344CB8AC3E}">
        <p14:creationId xmlns:p14="http://schemas.microsoft.com/office/powerpoint/2010/main" val="3152719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75B02-6695-43B1-9DB1-72471943E5C1}"/>
              </a:ext>
            </a:extLst>
          </p:cNvPr>
          <p:cNvSpPr>
            <a:spLocks noGrp="1"/>
          </p:cNvSpPr>
          <p:nvPr>
            <p:ph type="title"/>
          </p:nvPr>
        </p:nvSpPr>
        <p:spPr>
          <a:xfrm>
            <a:off x="648929" y="629266"/>
            <a:ext cx="3667039" cy="1676603"/>
          </a:xfrm>
        </p:spPr>
        <p:txBody>
          <a:bodyPr>
            <a:normAutofit/>
          </a:bodyPr>
          <a:lstStyle/>
          <a:p>
            <a:r>
              <a:rPr lang="en-US" sz="4100"/>
              <a:t>Cholecystokinin (CCK)</a:t>
            </a:r>
          </a:p>
        </p:txBody>
      </p:sp>
      <p:sp>
        <p:nvSpPr>
          <p:cNvPr id="3" name="Content Placeholder 2">
            <a:extLst>
              <a:ext uri="{FF2B5EF4-FFF2-40B4-BE49-F238E27FC236}">
                <a16:creationId xmlns:a16="http://schemas.microsoft.com/office/drawing/2014/main" id="{D8560705-8B48-42F4-BDE8-225AFA82D357}"/>
              </a:ext>
            </a:extLst>
          </p:cNvPr>
          <p:cNvSpPr>
            <a:spLocks noGrp="1"/>
          </p:cNvSpPr>
          <p:nvPr>
            <p:ph idx="1"/>
          </p:nvPr>
        </p:nvSpPr>
        <p:spPr>
          <a:xfrm>
            <a:off x="648930" y="2438400"/>
            <a:ext cx="3667037" cy="3785419"/>
          </a:xfrm>
        </p:spPr>
        <p:txBody>
          <a:bodyPr>
            <a:normAutofit/>
          </a:bodyPr>
          <a:lstStyle/>
          <a:p>
            <a:r>
              <a:rPr lang="en-US" sz="1800" dirty="0"/>
              <a:t>Cholecystokinin (CCK) has most effect on the gall bladder, but it also decreases gastric emptying. </a:t>
            </a:r>
          </a:p>
          <a:p>
            <a:pPr marL="0" indent="0">
              <a:buNone/>
            </a:pPr>
            <a:endParaRPr lang="en-US" sz="1800" dirty="0"/>
          </a:p>
        </p:txBody>
      </p:sp>
      <p:pic>
        <p:nvPicPr>
          <p:cNvPr id="5" name="Picture 4" descr="A picture containing text, map&#10;&#10;Description automatically generated">
            <a:extLst>
              <a:ext uri="{FF2B5EF4-FFF2-40B4-BE49-F238E27FC236}">
                <a16:creationId xmlns:a16="http://schemas.microsoft.com/office/drawing/2014/main" id="{51CFAAB4-B565-480D-B1ED-83851157894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66" r="5737" b="1"/>
          <a:stretch/>
        </p:blipFill>
        <p:spPr>
          <a:xfrm>
            <a:off x="4636008" y="640082"/>
            <a:ext cx="6916329" cy="5577837"/>
          </a:xfrm>
          <a:prstGeom prst="rect">
            <a:avLst/>
          </a:prstGeom>
          <a:effectLst/>
        </p:spPr>
      </p:pic>
    </p:spTree>
    <p:extLst>
      <p:ext uri="{BB962C8B-B14F-4D97-AF65-F5344CB8AC3E}">
        <p14:creationId xmlns:p14="http://schemas.microsoft.com/office/powerpoint/2010/main" val="1912608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699F-167D-439F-A6A1-04D16D23D076}"/>
              </a:ext>
            </a:extLst>
          </p:cNvPr>
          <p:cNvSpPr>
            <a:spLocks noGrp="1"/>
          </p:cNvSpPr>
          <p:nvPr>
            <p:ph type="title"/>
          </p:nvPr>
        </p:nvSpPr>
        <p:spPr>
          <a:xfrm>
            <a:off x="838200" y="365125"/>
            <a:ext cx="10515600" cy="1325563"/>
          </a:xfrm>
        </p:spPr>
        <p:txBody>
          <a:bodyPr>
            <a:normAutofit/>
          </a:bodyPr>
          <a:lstStyle/>
          <a:p>
            <a:r>
              <a:rPr lang="en-US" dirty="0"/>
              <a:t>secretin</a:t>
            </a:r>
          </a:p>
        </p:txBody>
      </p:sp>
      <p:sp>
        <p:nvSpPr>
          <p:cNvPr id="3" name="Content Placeholder 2">
            <a:extLst>
              <a:ext uri="{FF2B5EF4-FFF2-40B4-BE49-F238E27FC236}">
                <a16:creationId xmlns:a16="http://schemas.microsoft.com/office/drawing/2014/main" id="{ED594526-D070-4B23-988B-BE2B516319F3}"/>
              </a:ext>
            </a:extLst>
          </p:cNvPr>
          <p:cNvSpPr>
            <a:spLocks noGrp="1"/>
          </p:cNvSpPr>
          <p:nvPr>
            <p:ph idx="1"/>
          </p:nvPr>
        </p:nvSpPr>
        <p:spPr>
          <a:xfrm>
            <a:off x="838200" y="1825625"/>
            <a:ext cx="3797807" cy="4351338"/>
          </a:xfrm>
        </p:spPr>
        <p:txBody>
          <a:bodyPr>
            <a:normAutofit/>
          </a:bodyPr>
          <a:lstStyle/>
          <a:p>
            <a:r>
              <a:rPr lang="en-US" dirty="0"/>
              <a:t>Secretin is a hormone released into the bloodstream by the duodenum (especially in response to acidity) to stimulate secretion by the liver and pancreas.</a:t>
            </a:r>
            <a:endParaRPr lang="en-US" sz="2000" dirty="0"/>
          </a:p>
        </p:txBody>
      </p:sp>
      <p:pic>
        <p:nvPicPr>
          <p:cNvPr id="5" name="Picture 4" descr="A screenshot of a cell phone&#10;&#10;Description automatically generated">
            <a:extLst>
              <a:ext uri="{FF2B5EF4-FFF2-40B4-BE49-F238E27FC236}">
                <a16:creationId xmlns:a16="http://schemas.microsoft.com/office/drawing/2014/main" id="{019075EA-82DE-4694-BFBC-AC179712D56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941" r="3906" b="1"/>
          <a:stretch/>
        </p:blipFill>
        <p:spPr>
          <a:xfrm>
            <a:off x="5120640" y="1904281"/>
            <a:ext cx="6233160" cy="4272681"/>
          </a:xfrm>
          <a:prstGeom prst="rect">
            <a:avLst/>
          </a:prstGeom>
        </p:spPr>
      </p:pic>
    </p:spTree>
    <p:extLst>
      <p:ext uri="{BB962C8B-B14F-4D97-AF65-F5344CB8AC3E}">
        <p14:creationId xmlns:p14="http://schemas.microsoft.com/office/powerpoint/2010/main" val="3230070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6B81-850C-4244-A2BF-D1DFEB72CAF9}"/>
              </a:ext>
            </a:extLst>
          </p:cNvPr>
          <p:cNvSpPr>
            <a:spLocks noGrp="1"/>
          </p:cNvSpPr>
          <p:nvPr>
            <p:ph type="title"/>
          </p:nvPr>
        </p:nvSpPr>
        <p:spPr/>
        <p:txBody>
          <a:bodyPr/>
          <a:lstStyle/>
          <a:p>
            <a:r>
              <a:rPr lang="en-US" b="1" dirty="0"/>
              <a:t>GASTRIN</a:t>
            </a:r>
          </a:p>
        </p:txBody>
      </p:sp>
      <p:sp>
        <p:nvSpPr>
          <p:cNvPr id="3" name="Content Placeholder 2">
            <a:extLst>
              <a:ext uri="{FF2B5EF4-FFF2-40B4-BE49-F238E27FC236}">
                <a16:creationId xmlns:a16="http://schemas.microsoft.com/office/drawing/2014/main" id="{7287223E-F3E9-4C66-B12A-A73E1038E276}"/>
              </a:ext>
            </a:extLst>
          </p:cNvPr>
          <p:cNvSpPr>
            <a:spLocks noGrp="1"/>
          </p:cNvSpPr>
          <p:nvPr>
            <p:ph idx="1"/>
          </p:nvPr>
        </p:nvSpPr>
        <p:spPr/>
        <p:txBody>
          <a:bodyPr>
            <a:normAutofit lnSpcReduction="10000"/>
          </a:bodyPr>
          <a:lstStyle/>
          <a:p>
            <a:r>
              <a:rPr lang="en-US" dirty="0"/>
              <a:t>Gastrin is a hormone that is produced by ‘G’ cells in the lining of the stomach and upper small intestine. </a:t>
            </a:r>
          </a:p>
          <a:p>
            <a:r>
              <a:rPr lang="en-US" dirty="0"/>
              <a:t>During a meal, gastrin stimulates the stomach to release gastric acid. </a:t>
            </a:r>
          </a:p>
          <a:p>
            <a:r>
              <a:rPr lang="en-US" dirty="0"/>
              <a:t>Gastric Acid – </a:t>
            </a:r>
          </a:p>
          <a:p>
            <a:pPr lvl="1"/>
            <a:r>
              <a:rPr lang="en-US" dirty="0"/>
              <a:t>breaks down protein</a:t>
            </a:r>
          </a:p>
          <a:p>
            <a:pPr lvl="1"/>
            <a:r>
              <a:rPr lang="en-US" dirty="0"/>
              <a:t>absorbs certain vitamins</a:t>
            </a:r>
          </a:p>
          <a:p>
            <a:pPr lvl="1"/>
            <a:r>
              <a:rPr lang="en-US" dirty="0"/>
              <a:t>kills harmful bacteria </a:t>
            </a:r>
          </a:p>
          <a:p>
            <a:pPr lvl="1"/>
            <a:r>
              <a:rPr lang="en-US" dirty="0"/>
              <a:t>Stimulates the release of bile from the gallbladder</a:t>
            </a:r>
          </a:p>
          <a:p>
            <a:pPr lvl="1"/>
            <a:r>
              <a:rPr lang="en-US" dirty="0"/>
              <a:t>Stimulates the release of pancreatic enzymes from the pancreas</a:t>
            </a:r>
          </a:p>
          <a:p>
            <a:pPr lvl="1"/>
            <a:r>
              <a:rPr lang="en-US" dirty="0"/>
              <a:t>Stimulates expansion of the stomach lining </a:t>
            </a:r>
          </a:p>
          <a:p>
            <a:pPr lvl="1"/>
            <a:r>
              <a:rPr lang="en-US" dirty="0"/>
              <a:t>Increases muscle contractions of the gut</a:t>
            </a:r>
          </a:p>
        </p:txBody>
      </p:sp>
    </p:spTree>
    <p:extLst>
      <p:ext uri="{BB962C8B-B14F-4D97-AF65-F5344CB8AC3E}">
        <p14:creationId xmlns:p14="http://schemas.microsoft.com/office/powerpoint/2010/main" val="494431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4058-CBDA-4BCC-B559-A5E39A98057D}"/>
              </a:ext>
            </a:extLst>
          </p:cNvPr>
          <p:cNvSpPr>
            <a:spLocks noGrp="1"/>
          </p:cNvSpPr>
          <p:nvPr>
            <p:ph type="title"/>
          </p:nvPr>
        </p:nvSpPr>
        <p:spPr>
          <a:xfrm>
            <a:off x="648929" y="629266"/>
            <a:ext cx="5127031" cy="1676603"/>
          </a:xfrm>
        </p:spPr>
        <p:txBody>
          <a:bodyPr>
            <a:normAutofit/>
          </a:bodyPr>
          <a:lstStyle/>
          <a:p>
            <a:r>
              <a:rPr lang="en-US" b="1" dirty="0"/>
              <a:t>How is gastrin controlled?</a:t>
            </a:r>
          </a:p>
        </p:txBody>
      </p:sp>
      <p:sp>
        <p:nvSpPr>
          <p:cNvPr id="3" name="Content Placeholder 2">
            <a:extLst>
              <a:ext uri="{FF2B5EF4-FFF2-40B4-BE49-F238E27FC236}">
                <a16:creationId xmlns:a16="http://schemas.microsoft.com/office/drawing/2014/main" id="{312425E0-8FCF-47FB-932D-B40BF31F37A4}"/>
              </a:ext>
            </a:extLst>
          </p:cNvPr>
          <p:cNvSpPr>
            <a:spLocks noGrp="1"/>
          </p:cNvSpPr>
          <p:nvPr>
            <p:ph idx="1"/>
          </p:nvPr>
        </p:nvSpPr>
        <p:spPr>
          <a:xfrm>
            <a:off x="648930" y="2438400"/>
            <a:ext cx="5127029" cy="3785419"/>
          </a:xfrm>
        </p:spPr>
        <p:txBody>
          <a:bodyPr>
            <a:normAutofit/>
          </a:bodyPr>
          <a:lstStyle/>
          <a:p>
            <a:r>
              <a:rPr lang="en-US" sz="2000"/>
              <a:t>Before a meal, the anticipation of eating stimulates the release of Gastrin. </a:t>
            </a:r>
          </a:p>
          <a:p>
            <a:r>
              <a:rPr lang="en-US" sz="2000"/>
              <a:t>During a meal, Gastrin release is stimulated by stretch receptors in the stomach wall.</a:t>
            </a:r>
          </a:p>
          <a:p>
            <a:r>
              <a:rPr lang="en-US" sz="2000"/>
              <a:t>the hormone somatostatin inhibits or slows the production and release of gastrin. </a:t>
            </a:r>
          </a:p>
          <a:p>
            <a:r>
              <a:rPr lang="en-US" sz="2000"/>
              <a:t>Somatostatin is released when the stomach empties at the end of a meal or when pH gets too low. </a:t>
            </a:r>
          </a:p>
        </p:txBody>
      </p:sp>
      <p:pic>
        <p:nvPicPr>
          <p:cNvPr id="1028" name="Picture 4" descr="Image result for Gastrin">
            <a:extLst>
              <a:ext uri="{FF2B5EF4-FFF2-40B4-BE49-F238E27FC236}">
                <a16:creationId xmlns:a16="http://schemas.microsoft.com/office/drawing/2014/main" id="{5FAFA6CA-318B-4135-8046-FD21C7BD59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3"/>
          <a:stretch/>
        </p:blipFill>
        <p:spPr bwMode="auto">
          <a:xfrm>
            <a:off x="6090612" y="10"/>
            <a:ext cx="6101387"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50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0D2E01-7273-470D-8952-DEF1DFE8FF1B}"/>
              </a:ext>
            </a:extLst>
          </p:cNvPr>
          <p:cNvSpPr>
            <a:spLocks noGrp="1"/>
          </p:cNvSpPr>
          <p:nvPr>
            <p:ph type="title"/>
          </p:nvPr>
        </p:nvSpPr>
        <p:spPr>
          <a:xfrm>
            <a:off x="863029" y="1012004"/>
            <a:ext cx="3416158" cy="4795408"/>
          </a:xfrm>
        </p:spPr>
        <p:txBody>
          <a:bodyPr>
            <a:normAutofit/>
          </a:bodyPr>
          <a:lstStyle/>
          <a:p>
            <a:r>
              <a:rPr lang="en-US" b="1" dirty="0">
                <a:solidFill>
                  <a:srgbClr val="FFFFFF"/>
                </a:solidFill>
              </a:rPr>
              <a:t>Small Intestines</a:t>
            </a:r>
          </a:p>
        </p:txBody>
      </p:sp>
      <p:graphicFrame>
        <p:nvGraphicFramePr>
          <p:cNvPr id="5" name="Content Placeholder 2">
            <a:extLst>
              <a:ext uri="{FF2B5EF4-FFF2-40B4-BE49-F238E27FC236}">
                <a16:creationId xmlns:a16="http://schemas.microsoft.com/office/drawing/2014/main" id="{8956DCC0-73A7-4D5F-8661-3D3F2E13FAE2}"/>
              </a:ext>
            </a:extLst>
          </p:cNvPr>
          <p:cNvGraphicFramePr>
            <a:graphicFrameLocks noGrp="1"/>
          </p:cNvGraphicFramePr>
          <p:nvPr>
            <p:ph idx="1"/>
            <p:extLst>
              <p:ext uri="{D42A27DB-BD31-4B8C-83A1-F6EECF244321}">
                <p14:modId xmlns:p14="http://schemas.microsoft.com/office/powerpoint/2010/main" val="3816605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5868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0EFA-8B0B-4F1D-9EA0-68CCACB1E75A}"/>
              </a:ext>
            </a:extLst>
          </p:cNvPr>
          <p:cNvSpPr>
            <a:spLocks noGrp="1"/>
          </p:cNvSpPr>
          <p:nvPr>
            <p:ph type="title"/>
          </p:nvPr>
        </p:nvSpPr>
        <p:spPr/>
        <p:txBody>
          <a:bodyPr/>
          <a:lstStyle/>
          <a:p>
            <a:r>
              <a:rPr lang="en-US" b="1" dirty="0"/>
              <a:t>Small Intestines</a:t>
            </a:r>
            <a:endParaRPr lang="en-US" dirty="0"/>
          </a:p>
        </p:txBody>
      </p:sp>
      <p:sp>
        <p:nvSpPr>
          <p:cNvPr id="3" name="Content Placeholder 2">
            <a:extLst>
              <a:ext uri="{FF2B5EF4-FFF2-40B4-BE49-F238E27FC236}">
                <a16:creationId xmlns:a16="http://schemas.microsoft.com/office/drawing/2014/main" id="{763FFECF-C2DF-4289-9610-2C98EAD3E00F}"/>
              </a:ext>
            </a:extLst>
          </p:cNvPr>
          <p:cNvSpPr>
            <a:spLocks noGrp="1"/>
          </p:cNvSpPr>
          <p:nvPr>
            <p:ph idx="1"/>
          </p:nvPr>
        </p:nvSpPr>
        <p:spPr/>
        <p:txBody>
          <a:bodyPr/>
          <a:lstStyle/>
          <a:p>
            <a:r>
              <a:rPr lang="en-US" dirty="0"/>
              <a:t>The functions of a small intestine is, the digestion of proteins into peptides and amino acids principally occurs in the stomach but some also occurs in the small intestine.</a:t>
            </a:r>
          </a:p>
          <a:p>
            <a:r>
              <a:rPr lang="en-US" dirty="0"/>
              <a:t> Peptides are degraded into amino acids; lipids (fats) are degraded into fatty acids and glycerol; and carbohydrates are degraded into simple sugars.</a:t>
            </a:r>
          </a:p>
          <a:p>
            <a:endParaRPr lang="en-US" dirty="0"/>
          </a:p>
        </p:txBody>
      </p:sp>
      <p:pic>
        <p:nvPicPr>
          <p:cNvPr id="5" name="Picture 4">
            <a:extLst>
              <a:ext uri="{FF2B5EF4-FFF2-40B4-BE49-F238E27FC236}">
                <a16:creationId xmlns:a16="http://schemas.microsoft.com/office/drawing/2014/main" id="{D8589FEE-7A90-4974-A604-D1E602224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8389" y="0"/>
            <a:ext cx="4855221"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C80A8BA-B502-4A79-9D4E-BD1202A5D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50" y="1788050"/>
            <a:ext cx="11288700" cy="35819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E6BDB573-F70D-41B1-A279-D16427A4F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387" y="1352181"/>
            <a:ext cx="11117226" cy="475363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7DDC8100-54E1-49B9-A2AF-E6DA396C6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44" y="1797497"/>
            <a:ext cx="11726912" cy="4163006"/>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26D8CC51-83D5-4DA0-8A87-FC1D37F4A8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992" y="2738182"/>
            <a:ext cx="11222016" cy="2581635"/>
          </a:xfrm>
          <a:prstGeom prst="rect">
            <a:avLst/>
          </a:prstGeom>
        </p:spPr>
      </p:pic>
    </p:spTree>
    <p:extLst>
      <p:ext uri="{BB962C8B-B14F-4D97-AF65-F5344CB8AC3E}">
        <p14:creationId xmlns:p14="http://schemas.microsoft.com/office/powerpoint/2010/main" val="3534257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163236-1732-45E2-82A8-ED79AD5FBD7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endParaRPr lang="en-US" sz="2800">
              <a:solidFill>
                <a:schemeClr val="bg1"/>
              </a:solidFill>
            </a:endParaRPr>
          </a:p>
        </p:txBody>
      </p:sp>
      <p:sp>
        <p:nvSpPr>
          <p:cNvPr id="3" name="Content Placeholder 2">
            <a:extLst>
              <a:ext uri="{FF2B5EF4-FFF2-40B4-BE49-F238E27FC236}">
                <a16:creationId xmlns:a16="http://schemas.microsoft.com/office/drawing/2014/main" id="{1E35E20C-6D47-42C6-BEAB-46B20A355FB7}"/>
              </a:ext>
            </a:extLst>
          </p:cNvPr>
          <p:cNvSpPr>
            <a:spLocks noGrp="1"/>
          </p:cNvSpPr>
          <p:nvPr>
            <p:ph idx="1"/>
          </p:nvPr>
        </p:nvSpPr>
        <p:spPr>
          <a:xfrm>
            <a:off x="643468" y="2638044"/>
            <a:ext cx="3363974" cy="3415622"/>
          </a:xfrm>
        </p:spPr>
        <p:txBody>
          <a:bodyPr>
            <a:normAutofit/>
          </a:bodyPr>
          <a:lstStyle/>
          <a:p>
            <a:r>
              <a:rPr lang="en-US" sz="500" dirty="0">
                <a:solidFill>
                  <a:schemeClr val="bg1"/>
                </a:solidFill>
              </a:rPr>
              <a:t>The three main sections of the small intestine are the duodenum, the jejunum, the ileum.</a:t>
            </a:r>
          </a:p>
          <a:p>
            <a:endParaRPr lang="en-US" sz="500" dirty="0">
              <a:solidFill>
                <a:schemeClr val="bg1"/>
              </a:solidFill>
            </a:endParaRPr>
          </a:p>
          <a:p>
            <a:r>
              <a:rPr lang="en-US" sz="500" dirty="0">
                <a:solidFill>
                  <a:schemeClr val="bg1"/>
                </a:solidFill>
              </a:rPr>
              <a:t>The duodenum</a:t>
            </a:r>
          </a:p>
          <a:p>
            <a:r>
              <a:rPr lang="en-US" sz="500" dirty="0">
                <a:solidFill>
                  <a:schemeClr val="bg1"/>
                </a:solidFill>
              </a:rPr>
              <a:t>In anatomy of the digestive system, the duodenum is a hollow jointed tube connecting the stomach to the jejunum. It is the first and shortest part of the small intestine. It begins with the duodenal bulb and ends at the ligament of Treitz. The duodenum is almost entirely retro peritoneal. The duodenum is also where the bile and pancreatic juices enter the intestine.</a:t>
            </a:r>
          </a:p>
          <a:p>
            <a:endParaRPr lang="en-US" sz="500" dirty="0">
              <a:solidFill>
                <a:schemeClr val="bg1"/>
              </a:solidFill>
            </a:endParaRPr>
          </a:p>
          <a:p>
            <a:r>
              <a:rPr lang="en-US" sz="500" dirty="0">
                <a:solidFill>
                  <a:schemeClr val="bg1"/>
                </a:solidFill>
              </a:rPr>
              <a:t>The jejunum</a:t>
            </a:r>
          </a:p>
          <a:p>
            <a:r>
              <a:rPr lang="en-US" sz="500" dirty="0">
                <a:solidFill>
                  <a:schemeClr val="bg1"/>
                </a:solidFill>
              </a:rPr>
              <a:t>The jejunum is a part of the small bowel, located between the distal end of duodenum and the proximal part of ileum. The jejunum and the ileum are suspended by an extensive mesentery giving the bowel great mobility within the abdomen. The inner surface of the jejunum, its mucous membrane, is covered in projections called villi, which increase the surface area of tissue available to absorb nutrients from the gut contents. It is different from the ileum due to fewer goblet cells and generally lacks Peyer's patches.</a:t>
            </a:r>
          </a:p>
          <a:p>
            <a:endParaRPr lang="en-US" sz="500" dirty="0">
              <a:solidFill>
                <a:schemeClr val="bg1"/>
              </a:solidFill>
            </a:endParaRPr>
          </a:p>
          <a:p>
            <a:r>
              <a:rPr lang="en-US" sz="500" dirty="0">
                <a:solidFill>
                  <a:schemeClr val="bg1"/>
                </a:solidFill>
              </a:rPr>
              <a:t>The ileum</a:t>
            </a:r>
          </a:p>
          <a:p>
            <a:r>
              <a:rPr lang="en-US" sz="500" dirty="0">
                <a:solidFill>
                  <a:schemeClr val="bg1"/>
                </a:solidFill>
              </a:rPr>
              <a:t>Its function is to absorb vitamin B12 and bile salts. The wall itself is made up of folds, each of which has many tiny finger-like projections known as villi, on its surface. In turn, the epithelial cells which line these villi possess even larger numbers of micro villi. The cells that line the ileum contain the protease and carbohydrate enzymes responsible for the final stages of protein and carbohydrate digestion. These enzymes are present in the cytoplasm of the epithelial cells. The villi contain large numbers of capillaries which take the amino acids and glucose produced by digestion to the hepatic portal vein and the liver.</a:t>
            </a:r>
          </a:p>
          <a:p>
            <a:endParaRPr lang="en-US" sz="500" dirty="0">
              <a:solidFill>
                <a:schemeClr val="bg1"/>
              </a:solidFill>
            </a:endParaRPr>
          </a:p>
          <a:p>
            <a:r>
              <a:rPr lang="en-US" sz="500" dirty="0">
                <a:solidFill>
                  <a:schemeClr val="bg1"/>
                </a:solidFill>
              </a:rPr>
              <a:t>The terminal ileum continues to absorb bile salts, and is also crucial in the absorption of fat-soluble vitamins (Vitamin A, D, E and K). For fat-soluble vitamin absorption to occur, bile acids must be present.</a:t>
            </a:r>
          </a:p>
          <a:p>
            <a:endParaRPr lang="en-US" sz="500" dirty="0">
              <a:solidFill>
                <a:schemeClr val="bg1"/>
              </a:solidFill>
            </a:endParaRPr>
          </a:p>
        </p:txBody>
      </p:sp>
      <p:pic>
        <p:nvPicPr>
          <p:cNvPr id="4" name="Picture 3" descr="A close up of a map&#10;&#10;Description automatically generated">
            <a:extLst>
              <a:ext uri="{FF2B5EF4-FFF2-40B4-BE49-F238E27FC236}">
                <a16:creationId xmlns:a16="http://schemas.microsoft.com/office/drawing/2014/main" id="{B4248275-C7A3-4A3D-86EE-B7F8CADD1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880815"/>
            <a:ext cx="6250769" cy="4935503"/>
          </a:xfrm>
          <a:prstGeom prst="rect">
            <a:avLst/>
          </a:prstGeom>
        </p:spPr>
      </p:pic>
    </p:spTree>
    <p:extLst>
      <p:ext uri="{BB962C8B-B14F-4D97-AF65-F5344CB8AC3E}">
        <p14:creationId xmlns:p14="http://schemas.microsoft.com/office/powerpoint/2010/main" val="2327998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DF43-85FB-44E4-B455-FC999B5DEE1C}"/>
              </a:ext>
            </a:extLst>
          </p:cNvPr>
          <p:cNvSpPr>
            <a:spLocks noGrp="1"/>
          </p:cNvSpPr>
          <p:nvPr>
            <p:ph type="title"/>
          </p:nvPr>
        </p:nvSpPr>
        <p:spPr>
          <a:xfrm>
            <a:off x="762001" y="803325"/>
            <a:ext cx="5314536" cy="1325563"/>
          </a:xfrm>
        </p:spPr>
        <p:txBody>
          <a:bodyPr>
            <a:normAutofit/>
          </a:bodyPr>
          <a:lstStyle/>
          <a:p>
            <a:r>
              <a:rPr lang="en-US" dirty="0"/>
              <a:t>The large intestine (colon)</a:t>
            </a:r>
          </a:p>
        </p:txBody>
      </p:sp>
      <p:sp>
        <p:nvSpPr>
          <p:cNvPr id="3" name="Content Placeholder 2">
            <a:extLst>
              <a:ext uri="{FF2B5EF4-FFF2-40B4-BE49-F238E27FC236}">
                <a16:creationId xmlns:a16="http://schemas.microsoft.com/office/drawing/2014/main" id="{2727A7A6-E2A3-4C23-AABE-71BF2C2CE692}"/>
              </a:ext>
            </a:extLst>
          </p:cNvPr>
          <p:cNvSpPr>
            <a:spLocks noGrp="1"/>
          </p:cNvSpPr>
          <p:nvPr>
            <p:ph idx="1"/>
          </p:nvPr>
        </p:nvSpPr>
        <p:spPr>
          <a:xfrm>
            <a:off x="762000" y="2279018"/>
            <a:ext cx="5314543" cy="3375920"/>
          </a:xfrm>
        </p:spPr>
        <p:txBody>
          <a:bodyPr anchor="t">
            <a:normAutofit/>
          </a:bodyPr>
          <a:lstStyle/>
          <a:p>
            <a:r>
              <a:rPr lang="en-US" sz="1800" dirty="0"/>
              <a:t>The large intestine (colon) extends from the end of the ileum to the anus. It is about 5 feet long, being one-fifth of the whole extent of the intestinal canal. </a:t>
            </a:r>
          </a:p>
          <a:p>
            <a:r>
              <a:rPr lang="en-US" sz="1800" dirty="0"/>
              <a:t>It's caliber is largest at the commencement at the cecum, and gradually diminishes as far as the rectum, where there is a dilatation of considerable size just above the anal canal. </a:t>
            </a:r>
          </a:p>
          <a:p>
            <a:pPr marL="0" indent="0">
              <a:buNone/>
            </a:pPr>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7A736038-3F0C-4C9D-B81A-5CAC5CEB8C4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8" r="-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Box 5">
            <a:extLst>
              <a:ext uri="{FF2B5EF4-FFF2-40B4-BE49-F238E27FC236}">
                <a16:creationId xmlns:a16="http://schemas.microsoft.com/office/drawing/2014/main" id="{7334CBED-7E26-42FE-82A8-00F648C10FCE}"/>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aloeverachangeslives.com/can-aloe-vera-cure-diverticuliti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53155767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4FAEF-B772-42AD-9538-0AE067676FB3}"/>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endParaRPr lang="en-US" sz="2800">
              <a:solidFill>
                <a:schemeClr val="bg1"/>
              </a:solidFill>
            </a:endParaRPr>
          </a:p>
        </p:txBody>
      </p:sp>
      <p:sp>
        <p:nvSpPr>
          <p:cNvPr id="3" name="Content Placeholder 2">
            <a:extLst>
              <a:ext uri="{FF2B5EF4-FFF2-40B4-BE49-F238E27FC236}">
                <a16:creationId xmlns:a16="http://schemas.microsoft.com/office/drawing/2014/main" id="{07B1AF84-9C5B-4F3E-9163-C9B930438E4B}"/>
              </a:ext>
            </a:extLst>
          </p:cNvPr>
          <p:cNvSpPr>
            <a:spLocks noGrp="1"/>
          </p:cNvSpPr>
          <p:nvPr>
            <p:ph idx="1"/>
          </p:nvPr>
        </p:nvSpPr>
        <p:spPr>
          <a:xfrm>
            <a:off x="643468" y="2638044"/>
            <a:ext cx="3363974" cy="3415622"/>
          </a:xfrm>
        </p:spPr>
        <p:txBody>
          <a:bodyPr>
            <a:normAutofit/>
          </a:bodyPr>
          <a:lstStyle/>
          <a:p>
            <a:r>
              <a:rPr lang="en-US" sz="1700">
                <a:solidFill>
                  <a:schemeClr val="bg1"/>
                </a:solidFill>
              </a:rPr>
              <a:t>It differs from the small intestine in by the greater caliber, more fixed position, sacculated form, and in possessing certain appendages to its external coat, the appendices epiploicæ. </a:t>
            </a:r>
          </a:p>
          <a:p>
            <a:r>
              <a:rPr lang="en-US" sz="1700">
                <a:solidFill>
                  <a:schemeClr val="bg1"/>
                </a:solidFill>
              </a:rPr>
              <a:t>Further, its longitudinal muscular fibers do not form a continuous layer around the gut, but are arranged in three longitudinal bands or tæniæ.</a:t>
            </a:r>
          </a:p>
          <a:p>
            <a:endParaRPr lang="en-US" sz="1700">
              <a:solidFill>
                <a:schemeClr val="bg1"/>
              </a:solidFill>
            </a:endParaRPr>
          </a:p>
        </p:txBody>
      </p:sp>
      <p:pic>
        <p:nvPicPr>
          <p:cNvPr id="5" name="Picture 4">
            <a:extLst>
              <a:ext uri="{FF2B5EF4-FFF2-40B4-BE49-F238E27FC236}">
                <a16:creationId xmlns:a16="http://schemas.microsoft.com/office/drawing/2014/main" id="{2F412195-6533-4912-9908-40B8F4E4896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98716" y="643467"/>
            <a:ext cx="5848863" cy="5410199"/>
          </a:xfrm>
          <a:prstGeom prst="rect">
            <a:avLst/>
          </a:prstGeom>
        </p:spPr>
      </p:pic>
    </p:spTree>
    <p:extLst>
      <p:ext uri="{BB962C8B-B14F-4D97-AF65-F5344CB8AC3E}">
        <p14:creationId xmlns:p14="http://schemas.microsoft.com/office/powerpoint/2010/main" val="3247914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A268E4-BF31-46BF-B797-DA4F6D32B161}"/>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The large intestine</a:t>
            </a:r>
          </a:p>
        </p:txBody>
      </p:sp>
      <p:sp>
        <p:nvSpPr>
          <p:cNvPr id="3" name="Content Placeholder 2">
            <a:extLst>
              <a:ext uri="{FF2B5EF4-FFF2-40B4-BE49-F238E27FC236}">
                <a16:creationId xmlns:a16="http://schemas.microsoft.com/office/drawing/2014/main" id="{A4C9333C-D859-4A00-A179-67C33B003F3F}"/>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The large intestine is divided into the cecum, ascending colon, transverse colon, the descending, sigmoid colon (flexure) rectum, and anal canal. </a:t>
            </a:r>
          </a:p>
          <a:p>
            <a:pPr marL="0" indent="0">
              <a:buNone/>
            </a:pPr>
            <a:endParaRPr lang="en-US" sz="2000" dirty="0">
              <a:solidFill>
                <a:schemeClr val="bg1"/>
              </a:solidFill>
            </a:endParaRPr>
          </a:p>
        </p:txBody>
      </p:sp>
      <p:pic>
        <p:nvPicPr>
          <p:cNvPr id="5" name="Picture 4" descr="A screenshot of a cell phone&#10;&#10;Description automatically generated">
            <a:extLst>
              <a:ext uri="{FF2B5EF4-FFF2-40B4-BE49-F238E27FC236}">
                <a16:creationId xmlns:a16="http://schemas.microsoft.com/office/drawing/2014/main" id="{574F7299-2330-4619-8D22-B254DE15E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707617"/>
            <a:ext cx="6250769" cy="5281899"/>
          </a:xfrm>
          <a:prstGeom prst="rect">
            <a:avLst/>
          </a:prstGeom>
        </p:spPr>
      </p:pic>
    </p:spTree>
    <p:extLst>
      <p:ext uri="{BB962C8B-B14F-4D97-AF65-F5344CB8AC3E}">
        <p14:creationId xmlns:p14="http://schemas.microsoft.com/office/powerpoint/2010/main" val="2243367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52FD-4985-4E80-9325-178B0CF4FDC9}"/>
              </a:ext>
            </a:extLst>
          </p:cNvPr>
          <p:cNvSpPr>
            <a:spLocks noGrp="1"/>
          </p:cNvSpPr>
          <p:nvPr>
            <p:ph type="title"/>
          </p:nvPr>
        </p:nvSpPr>
        <p:spPr>
          <a:xfrm>
            <a:off x="255036" y="5339669"/>
            <a:ext cx="11936963" cy="1325563"/>
          </a:xfr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r>
              <a:rPr lang="en-US" dirty="0"/>
              <a:t>Tunics</a:t>
            </a:r>
          </a:p>
        </p:txBody>
      </p:sp>
      <p:sp>
        <p:nvSpPr>
          <p:cNvPr id="3" name="Content Placeholder 2">
            <a:extLst>
              <a:ext uri="{FF2B5EF4-FFF2-40B4-BE49-F238E27FC236}">
                <a16:creationId xmlns:a16="http://schemas.microsoft.com/office/drawing/2014/main" id="{86785562-257E-454F-8B9E-06383A3DD2C3}"/>
              </a:ext>
            </a:extLst>
          </p:cNvPr>
          <p:cNvSpPr>
            <a:spLocks noGrp="1"/>
          </p:cNvSpPr>
          <p:nvPr>
            <p:ph idx="1"/>
          </p:nvPr>
        </p:nvSpPr>
        <p:spPr>
          <a:xfrm>
            <a:off x="186525" y="172550"/>
            <a:ext cx="12005473" cy="4944733"/>
          </a:xfrm>
        </p:spPr>
        <p:style>
          <a:lnRef idx="1">
            <a:schemeClr val="accent2"/>
          </a:lnRef>
          <a:fillRef idx="2">
            <a:schemeClr val="accent2"/>
          </a:fillRef>
          <a:effectRef idx="1">
            <a:schemeClr val="accent2"/>
          </a:effectRef>
          <a:fontRef idx="minor">
            <a:schemeClr val="dk1"/>
          </a:fontRef>
        </p:style>
        <p:txBody>
          <a:bodyPr>
            <a:normAutofit/>
          </a:bodyPr>
          <a:lstStyle/>
          <a:p>
            <a:r>
              <a:rPr lang="en-US" dirty="0"/>
              <a:t>The GI tract is composed of four layers also known as Tunics. </a:t>
            </a:r>
          </a:p>
          <a:p>
            <a:r>
              <a:rPr lang="en-US" dirty="0"/>
              <a:t>From the inside out they are called: </a:t>
            </a:r>
          </a:p>
          <a:p>
            <a:pPr lvl="1"/>
            <a:r>
              <a:rPr lang="en-US" dirty="0"/>
              <a:t>Mucosa</a:t>
            </a:r>
          </a:p>
          <a:p>
            <a:pPr lvl="1"/>
            <a:r>
              <a:rPr lang="en-US" dirty="0"/>
              <a:t>Submucosa</a:t>
            </a:r>
          </a:p>
          <a:p>
            <a:pPr lvl="1"/>
            <a:r>
              <a:rPr lang="en-US" dirty="0"/>
              <a:t>Muscularis</a:t>
            </a:r>
          </a:p>
          <a:p>
            <a:pPr lvl="1"/>
            <a:r>
              <a:rPr lang="en-US" dirty="0"/>
              <a:t>Serosa</a:t>
            </a:r>
          </a:p>
          <a:p>
            <a:endParaRPr lang="en-US" dirty="0"/>
          </a:p>
        </p:txBody>
      </p:sp>
      <p:pic>
        <p:nvPicPr>
          <p:cNvPr id="4" name="Picture 3" descr="A picture containing text, map&#10;&#10;Description automatically generated">
            <a:extLst>
              <a:ext uri="{FF2B5EF4-FFF2-40B4-BE49-F238E27FC236}">
                <a16:creationId xmlns:a16="http://schemas.microsoft.com/office/drawing/2014/main" id="{80561D90-BE81-4FC4-B222-8831E433BE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00684" y="1263649"/>
            <a:ext cx="9144000" cy="5210175"/>
          </a:xfrm>
          <a:prstGeom prst="rect">
            <a:avLst/>
          </a:prstGeom>
        </p:spPr>
        <p:style>
          <a:lnRef idx="2">
            <a:schemeClr val="accent2"/>
          </a:lnRef>
          <a:fillRef idx="1">
            <a:schemeClr val="lt1"/>
          </a:fillRef>
          <a:effectRef idx="0">
            <a:schemeClr val="accent2"/>
          </a:effectRef>
          <a:fontRef idx="minor">
            <a:schemeClr val="dk1"/>
          </a:fontRef>
        </p:style>
      </p:pic>
      <p:sp>
        <p:nvSpPr>
          <p:cNvPr id="5" name="Rectangle: Rounded Corners 4">
            <a:extLst>
              <a:ext uri="{FF2B5EF4-FFF2-40B4-BE49-F238E27FC236}">
                <a16:creationId xmlns:a16="http://schemas.microsoft.com/office/drawing/2014/main" id="{4E453E68-83FC-4E96-AAB0-618CBBE8BDD2}"/>
              </a:ext>
            </a:extLst>
          </p:cNvPr>
          <p:cNvSpPr/>
          <p:nvPr/>
        </p:nvSpPr>
        <p:spPr>
          <a:xfrm>
            <a:off x="3682767" y="3036814"/>
            <a:ext cx="1249959" cy="39218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5CAA328-7002-4EDF-9202-146AA2E780E1}"/>
              </a:ext>
            </a:extLst>
          </p:cNvPr>
          <p:cNvSpPr/>
          <p:nvPr/>
        </p:nvSpPr>
        <p:spPr>
          <a:xfrm>
            <a:off x="2518095" y="5504576"/>
            <a:ext cx="1249959" cy="39218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113F687-7CCD-4FFA-A13D-7B37805B0C09}"/>
              </a:ext>
            </a:extLst>
          </p:cNvPr>
          <p:cNvSpPr/>
          <p:nvPr/>
        </p:nvSpPr>
        <p:spPr>
          <a:xfrm>
            <a:off x="8423948" y="5700668"/>
            <a:ext cx="1249959" cy="39218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A5A09FD-0466-4E5E-B949-29306DEE8066}"/>
              </a:ext>
            </a:extLst>
          </p:cNvPr>
          <p:cNvSpPr/>
          <p:nvPr/>
        </p:nvSpPr>
        <p:spPr>
          <a:xfrm>
            <a:off x="8777684" y="4899184"/>
            <a:ext cx="1249959" cy="39218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570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D34B-ACA0-4CB9-8174-CEBC3C9A0190}"/>
              </a:ext>
            </a:extLst>
          </p:cNvPr>
          <p:cNvSpPr>
            <a:spLocks noGrp="1"/>
          </p:cNvSpPr>
          <p:nvPr>
            <p:ph type="title"/>
          </p:nvPr>
        </p:nvSpPr>
        <p:spPr>
          <a:xfrm>
            <a:off x="762001" y="803325"/>
            <a:ext cx="5314536" cy="1325563"/>
          </a:xfrm>
        </p:spPr>
        <p:txBody>
          <a:bodyPr>
            <a:normAutofit/>
          </a:bodyPr>
          <a:lstStyle/>
          <a:p>
            <a:r>
              <a:rPr lang="en-US" b="1" dirty="0"/>
              <a:t>BENEFICIAL BACTERIA</a:t>
            </a:r>
          </a:p>
        </p:txBody>
      </p:sp>
      <p:sp>
        <p:nvSpPr>
          <p:cNvPr id="3" name="Content Placeholder 2">
            <a:extLst>
              <a:ext uri="{FF2B5EF4-FFF2-40B4-BE49-F238E27FC236}">
                <a16:creationId xmlns:a16="http://schemas.microsoft.com/office/drawing/2014/main" id="{5289CB26-A1A1-426D-A366-BF162867BD97}"/>
              </a:ext>
            </a:extLst>
          </p:cNvPr>
          <p:cNvSpPr>
            <a:spLocks noGrp="1"/>
          </p:cNvSpPr>
          <p:nvPr>
            <p:ph idx="1"/>
          </p:nvPr>
        </p:nvSpPr>
        <p:spPr>
          <a:xfrm>
            <a:off x="762000" y="2279018"/>
            <a:ext cx="5314543" cy="3375920"/>
          </a:xfrm>
        </p:spPr>
        <p:txBody>
          <a:bodyPr anchor="t">
            <a:normAutofit/>
          </a:bodyPr>
          <a:lstStyle/>
          <a:p>
            <a:r>
              <a:rPr lang="en-US" sz="1700"/>
              <a:t>There are many beneficial bacteria but some of the most common and important are </a:t>
            </a:r>
            <a:r>
              <a:rPr lang="en-US" sz="1700" i="1"/>
              <a:t>Lactobacillus Acidophilus</a:t>
            </a:r>
            <a:r>
              <a:rPr lang="en-US" sz="1700"/>
              <a:t> and various species of </a:t>
            </a:r>
            <a:r>
              <a:rPr lang="en-US" sz="1700" i="1"/>
              <a:t>Bifidobacterium.</a:t>
            </a:r>
            <a:r>
              <a:rPr lang="en-US" sz="1700"/>
              <a:t> These are available as "probiotics" from many sources.</a:t>
            </a:r>
          </a:p>
          <a:p>
            <a:pPr lvl="1"/>
            <a:r>
              <a:rPr lang="en-US" sz="1700" i="1"/>
              <a:t>synthesize</a:t>
            </a:r>
            <a:r>
              <a:rPr lang="en-US" sz="1700"/>
              <a:t> vitamins, like </a:t>
            </a:r>
            <a:r>
              <a:rPr lang="en-US" sz="1700" i="1"/>
              <a:t>B12</a:t>
            </a:r>
            <a:r>
              <a:rPr lang="en-US" sz="1700"/>
              <a:t>, </a:t>
            </a:r>
            <a:r>
              <a:rPr lang="en-US" sz="1700" i="1"/>
              <a:t>biotin</a:t>
            </a:r>
            <a:r>
              <a:rPr lang="en-US" sz="1700"/>
              <a:t>, and </a:t>
            </a:r>
            <a:r>
              <a:rPr lang="en-US" sz="1700" i="1"/>
              <a:t>vitamin K</a:t>
            </a:r>
          </a:p>
          <a:p>
            <a:pPr lvl="1"/>
            <a:r>
              <a:rPr lang="en-US" sz="1700"/>
              <a:t>breakdown toxins</a:t>
            </a:r>
          </a:p>
          <a:p>
            <a:pPr lvl="1"/>
            <a:r>
              <a:rPr lang="en-US" sz="1700"/>
              <a:t>stop proliferation of harmful organisms</a:t>
            </a:r>
          </a:p>
          <a:p>
            <a:pPr lvl="1"/>
            <a:r>
              <a:rPr lang="en-US" sz="1700"/>
              <a:t>stimulate the immune system</a:t>
            </a:r>
          </a:p>
          <a:p>
            <a:pPr lvl="1"/>
            <a:r>
              <a:rPr lang="en-US" sz="1700"/>
              <a:t>produce short chain fatty acids (SCFAs) that are required for the health of colon cells and help prevent colon cancer. </a:t>
            </a:r>
          </a:p>
          <a:p>
            <a:endParaRPr lang="en-US" sz="170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piece of paper&#10;&#10;Description automatically generated">
            <a:extLst>
              <a:ext uri="{FF2B5EF4-FFF2-40B4-BE49-F238E27FC236}">
                <a16:creationId xmlns:a16="http://schemas.microsoft.com/office/drawing/2014/main" id="{B9FF02E1-C4F8-4D6D-996C-78A575BBB50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766"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293512716"/>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F0D3-53EA-4D32-9177-763920228929}"/>
              </a:ext>
            </a:extLst>
          </p:cNvPr>
          <p:cNvSpPr>
            <a:spLocks noGrp="1"/>
          </p:cNvSpPr>
          <p:nvPr>
            <p:ph type="title"/>
          </p:nvPr>
        </p:nvSpPr>
        <p:spPr>
          <a:xfrm>
            <a:off x="838200" y="365125"/>
            <a:ext cx="10515600" cy="1325563"/>
          </a:xfrm>
        </p:spPr>
        <p:txBody>
          <a:bodyPr>
            <a:normAutofit/>
          </a:bodyPr>
          <a:lstStyle/>
          <a:p>
            <a:r>
              <a:rPr lang="en-US" b="1"/>
              <a:t>Pancreas</a:t>
            </a:r>
            <a:endParaRPr lang="en-US"/>
          </a:p>
        </p:txBody>
      </p:sp>
      <p:sp>
        <p:nvSpPr>
          <p:cNvPr id="3" name="Content Placeholder 2">
            <a:extLst>
              <a:ext uri="{FF2B5EF4-FFF2-40B4-BE49-F238E27FC236}">
                <a16:creationId xmlns:a16="http://schemas.microsoft.com/office/drawing/2014/main" id="{568FC665-AF97-48C3-8FBF-2E338DCB187E}"/>
              </a:ext>
            </a:extLst>
          </p:cNvPr>
          <p:cNvSpPr>
            <a:spLocks noGrp="1"/>
          </p:cNvSpPr>
          <p:nvPr>
            <p:ph idx="1"/>
          </p:nvPr>
        </p:nvSpPr>
        <p:spPr>
          <a:xfrm>
            <a:off x="838200" y="1315616"/>
            <a:ext cx="2828731" cy="4861347"/>
          </a:xfrm>
        </p:spPr>
        <p:txBody>
          <a:bodyPr>
            <a:normAutofit/>
          </a:bodyPr>
          <a:lstStyle/>
          <a:p>
            <a:pPr marL="0" indent="0">
              <a:buNone/>
            </a:pPr>
            <a:r>
              <a:rPr lang="en-US" sz="1900" b="1" dirty="0"/>
              <a:t>The Pancreas Has 3 regions:</a:t>
            </a:r>
          </a:p>
          <a:p>
            <a:pPr lvl="1"/>
            <a:r>
              <a:rPr lang="en-US" sz="1900" dirty="0"/>
              <a:t>the head</a:t>
            </a:r>
          </a:p>
          <a:p>
            <a:pPr lvl="1"/>
            <a:r>
              <a:rPr lang="en-US" sz="1900" dirty="0"/>
              <a:t>the body </a:t>
            </a:r>
          </a:p>
          <a:p>
            <a:pPr lvl="1"/>
            <a:r>
              <a:rPr lang="en-US" sz="1900" dirty="0"/>
              <a:t>The tail</a:t>
            </a:r>
          </a:p>
          <a:p>
            <a:pPr marL="0" indent="0">
              <a:buNone/>
            </a:pPr>
            <a:r>
              <a:rPr lang="en-US" sz="1900" b="1" dirty="0"/>
              <a:t>The function of the pancreas is to: </a:t>
            </a:r>
          </a:p>
          <a:p>
            <a:r>
              <a:rPr lang="en-US" sz="1900" dirty="0"/>
              <a:t>produce enzymes that break down digestible foods (exocrine pancreas) </a:t>
            </a:r>
          </a:p>
          <a:p>
            <a:r>
              <a:rPr lang="en-US" sz="1900" dirty="0"/>
              <a:t>secrete hormones that affect carbohydrates metabolism (endocrine pancreas).</a:t>
            </a:r>
          </a:p>
          <a:p>
            <a:endParaRPr lang="en-US" sz="1900" dirty="0"/>
          </a:p>
        </p:txBody>
      </p:sp>
      <p:pic>
        <p:nvPicPr>
          <p:cNvPr id="5" name="Picture 4">
            <a:extLst>
              <a:ext uri="{FF2B5EF4-FFF2-40B4-BE49-F238E27FC236}">
                <a16:creationId xmlns:a16="http://schemas.microsoft.com/office/drawing/2014/main" id="{113DEA9B-3178-427D-8E80-680184D4C40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113" r="1" b="1"/>
          <a:stretch/>
        </p:blipFill>
        <p:spPr>
          <a:xfrm>
            <a:off x="4167807" y="774441"/>
            <a:ext cx="7881418" cy="5402522"/>
          </a:xfrm>
          <a:prstGeom prst="rect">
            <a:avLst/>
          </a:prstGeom>
        </p:spPr>
      </p:pic>
    </p:spTree>
    <p:extLst>
      <p:ext uri="{BB962C8B-B14F-4D97-AF65-F5344CB8AC3E}">
        <p14:creationId xmlns:p14="http://schemas.microsoft.com/office/powerpoint/2010/main" val="1915534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64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944639-B498-493E-88E6-B0C3A658228B}"/>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Exocrine Function of the Pancreas</a:t>
            </a:r>
            <a:endParaRPr lang="en-US">
              <a:solidFill>
                <a:srgbClr val="FFFFFF"/>
              </a:solidFill>
            </a:endParaRPr>
          </a:p>
        </p:txBody>
      </p:sp>
      <p:pic>
        <p:nvPicPr>
          <p:cNvPr id="4" name="Content Placeholder 4">
            <a:extLst>
              <a:ext uri="{FF2B5EF4-FFF2-40B4-BE49-F238E27FC236}">
                <a16:creationId xmlns:a16="http://schemas.microsoft.com/office/drawing/2014/main" id="{83A04A96-E153-4C68-913A-143D47CC42E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00"/>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E948D77-6021-4EC4-BCC4-D9A821AE341D}"/>
              </a:ext>
            </a:extLst>
          </p:cNvPr>
          <p:cNvSpPr>
            <a:spLocks noGrp="1"/>
          </p:cNvSpPr>
          <p:nvPr>
            <p:ph idx="1"/>
          </p:nvPr>
        </p:nvSpPr>
        <p:spPr>
          <a:xfrm>
            <a:off x="8029319" y="917725"/>
            <a:ext cx="3424739" cy="4852362"/>
          </a:xfrm>
        </p:spPr>
        <p:txBody>
          <a:bodyPr anchor="ctr">
            <a:normAutofit/>
          </a:bodyPr>
          <a:lstStyle/>
          <a:p>
            <a:r>
              <a:rPr lang="en-US" sz="1700">
                <a:solidFill>
                  <a:srgbClr val="FFFFFF"/>
                </a:solidFill>
              </a:rPr>
              <a:t>The pancreas contain exocrine cells. </a:t>
            </a:r>
          </a:p>
          <a:p>
            <a:r>
              <a:rPr lang="en-US" sz="1700">
                <a:solidFill>
                  <a:srgbClr val="FFFFFF"/>
                </a:solidFill>
              </a:rPr>
              <a:t>These exocrine cells contain ducts.</a:t>
            </a:r>
          </a:p>
          <a:p>
            <a:r>
              <a:rPr lang="en-US" sz="1700">
                <a:solidFill>
                  <a:srgbClr val="FFFFFF"/>
                </a:solidFill>
              </a:rPr>
              <a:t>These exocrine cells contain precursor digestive enzymes (mainly trypsinogen, chymotrypsinogen, pancreatic lipase, and amylase). </a:t>
            </a:r>
          </a:p>
          <a:p>
            <a:r>
              <a:rPr lang="en-US" sz="1700">
                <a:solidFill>
                  <a:srgbClr val="FFFFFF"/>
                </a:solidFill>
              </a:rPr>
              <a:t>These granules are termed zymogen granules (zymogen referring to the inactive precursor enzymes.) </a:t>
            </a:r>
          </a:p>
          <a:p>
            <a:pPr lvl="1"/>
            <a:r>
              <a:rPr lang="en-US" sz="1700">
                <a:solidFill>
                  <a:srgbClr val="FFFFFF"/>
                </a:solidFill>
              </a:rPr>
              <a:t>It is important to synthesize inactive enzymes in the pancreas to avoid auto degradation, which can lead to pancreatitis.</a:t>
            </a:r>
          </a:p>
          <a:p>
            <a:pPr marL="0" indent="0">
              <a:buNone/>
            </a:pPr>
            <a:endParaRPr lang="en-US" sz="1700">
              <a:solidFill>
                <a:srgbClr val="FFFFFF"/>
              </a:solidFill>
            </a:endParaRPr>
          </a:p>
        </p:txBody>
      </p:sp>
    </p:spTree>
    <p:extLst>
      <p:ext uri="{BB962C8B-B14F-4D97-AF65-F5344CB8AC3E}">
        <p14:creationId xmlns:p14="http://schemas.microsoft.com/office/powerpoint/2010/main" val="1204138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B5031-71A3-47A5-BD09-696925E493AE}"/>
              </a:ext>
            </a:extLst>
          </p:cNvPr>
          <p:cNvSpPr>
            <a:spLocks noGrp="1"/>
          </p:cNvSpPr>
          <p:nvPr>
            <p:ph type="title"/>
          </p:nvPr>
        </p:nvSpPr>
        <p:spPr>
          <a:xfrm>
            <a:off x="648929" y="629266"/>
            <a:ext cx="3667039" cy="1676603"/>
          </a:xfrm>
        </p:spPr>
        <p:txBody>
          <a:bodyPr>
            <a:normAutofit/>
          </a:bodyPr>
          <a:lstStyle/>
          <a:p>
            <a:r>
              <a:rPr lang="en-US" sz="3400"/>
              <a:t>zymogens: trypsinogen and chymotrypsinogen.</a:t>
            </a:r>
          </a:p>
        </p:txBody>
      </p:sp>
      <p:sp>
        <p:nvSpPr>
          <p:cNvPr id="3" name="Content Placeholder 2">
            <a:extLst>
              <a:ext uri="{FF2B5EF4-FFF2-40B4-BE49-F238E27FC236}">
                <a16:creationId xmlns:a16="http://schemas.microsoft.com/office/drawing/2014/main" id="{01413C22-96DB-487F-B49B-73BBDC50AADC}"/>
              </a:ext>
            </a:extLst>
          </p:cNvPr>
          <p:cNvSpPr>
            <a:spLocks noGrp="1"/>
          </p:cNvSpPr>
          <p:nvPr>
            <p:ph idx="1"/>
          </p:nvPr>
        </p:nvSpPr>
        <p:spPr>
          <a:xfrm>
            <a:off x="648930" y="2438400"/>
            <a:ext cx="3667037" cy="3785419"/>
          </a:xfrm>
        </p:spPr>
        <p:txBody>
          <a:bodyPr>
            <a:normAutofit/>
          </a:bodyPr>
          <a:lstStyle/>
          <a:p>
            <a:r>
              <a:rPr lang="en-US" sz="1800"/>
              <a:t>The pancreas creates the zymogens: trypsinogen and chymotrypsinogen. </a:t>
            </a:r>
          </a:p>
          <a:p>
            <a:pPr lvl="1"/>
            <a:r>
              <a:rPr lang="en-US" sz="1800"/>
              <a:t>These zymogens are inactivated forms of trypsin and chymotrypsin. </a:t>
            </a:r>
          </a:p>
          <a:p>
            <a:pPr lvl="1"/>
            <a:r>
              <a:rPr lang="en-US" sz="1800"/>
              <a:t>trypsinogen reacts with enterokinase present in the intestines to form trypsin. </a:t>
            </a:r>
          </a:p>
          <a:p>
            <a:pPr lvl="1"/>
            <a:r>
              <a:rPr lang="en-US" sz="1800"/>
              <a:t>trypsin functions to activate trypsinogen and chymotrypsinogen to their active forms.</a:t>
            </a:r>
          </a:p>
        </p:txBody>
      </p:sp>
      <p:pic>
        <p:nvPicPr>
          <p:cNvPr id="5" name="Picture 4" descr="A screenshot of a cell phone&#10;&#10;Description automatically generated">
            <a:extLst>
              <a:ext uri="{FF2B5EF4-FFF2-40B4-BE49-F238E27FC236}">
                <a16:creationId xmlns:a16="http://schemas.microsoft.com/office/drawing/2014/main" id="{E8DB498C-163E-43B4-8766-B2BF8818153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37" r="4266" b="1"/>
          <a:stretch/>
        </p:blipFill>
        <p:spPr>
          <a:xfrm>
            <a:off x="4636008" y="640082"/>
            <a:ext cx="6916329" cy="5577837"/>
          </a:xfrm>
          <a:prstGeom prst="rect">
            <a:avLst/>
          </a:prstGeom>
          <a:effectLst/>
        </p:spPr>
      </p:pic>
    </p:spTree>
    <p:extLst>
      <p:ext uri="{BB962C8B-B14F-4D97-AF65-F5344CB8AC3E}">
        <p14:creationId xmlns:p14="http://schemas.microsoft.com/office/powerpoint/2010/main" val="1160908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B5031-71A3-47A5-BD09-696925E493AE}"/>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zymogens: trypsinogen and chymotrypsinogen.</a:t>
            </a:r>
          </a:p>
        </p:txBody>
      </p:sp>
      <p:sp>
        <p:nvSpPr>
          <p:cNvPr id="3" name="Content Placeholder 2">
            <a:extLst>
              <a:ext uri="{FF2B5EF4-FFF2-40B4-BE49-F238E27FC236}">
                <a16:creationId xmlns:a16="http://schemas.microsoft.com/office/drawing/2014/main" id="{01413C22-96DB-487F-B49B-73BBDC50AADC}"/>
              </a:ext>
            </a:extLst>
          </p:cNvPr>
          <p:cNvSpPr>
            <a:spLocks noGrp="1"/>
          </p:cNvSpPr>
          <p:nvPr>
            <p:ph idx="1"/>
          </p:nvPr>
        </p:nvSpPr>
        <p:spPr>
          <a:xfrm>
            <a:off x="643468" y="2638044"/>
            <a:ext cx="3363974" cy="3415622"/>
          </a:xfrm>
        </p:spPr>
        <p:txBody>
          <a:bodyPr>
            <a:normAutofit/>
          </a:bodyPr>
          <a:lstStyle/>
          <a:p>
            <a:r>
              <a:rPr lang="en-US" sz="1900" dirty="0">
                <a:solidFill>
                  <a:schemeClr val="bg1"/>
                </a:solidFill>
              </a:rPr>
              <a:t>Pancreatic secretions accumulate in intralobular ducts that drain the main pancreatic duct, which drains directly into the duodenum.</a:t>
            </a:r>
          </a:p>
        </p:txBody>
      </p:sp>
      <p:pic>
        <p:nvPicPr>
          <p:cNvPr id="6" name="Picture 5">
            <a:extLst>
              <a:ext uri="{FF2B5EF4-FFF2-40B4-BE49-F238E27FC236}">
                <a16:creationId xmlns:a16="http://schemas.microsoft.com/office/drawing/2014/main" id="{15D72660-2C2C-4EF5-A978-31D54079785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930636"/>
            <a:ext cx="5157216" cy="3877056"/>
          </a:xfrm>
          <a:prstGeom prst="rect">
            <a:avLst/>
          </a:prstGeom>
        </p:spPr>
      </p:pic>
      <p:sp>
        <p:nvSpPr>
          <p:cNvPr id="7" name="TextBox 6">
            <a:extLst>
              <a:ext uri="{FF2B5EF4-FFF2-40B4-BE49-F238E27FC236}">
                <a16:creationId xmlns:a16="http://schemas.microsoft.com/office/drawing/2014/main" id="{630B8D1D-08D9-407F-BE4E-841498972AE0}"/>
              </a:ext>
            </a:extLst>
          </p:cNvPr>
          <p:cNvSpPr txBox="1"/>
          <p:nvPr/>
        </p:nvSpPr>
        <p:spPr>
          <a:xfrm>
            <a:off x="6096000" y="4807692"/>
            <a:ext cx="5157216" cy="230832"/>
          </a:xfrm>
          <a:prstGeom prst="rect">
            <a:avLst/>
          </a:prstGeom>
          <a:noFill/>
        </p:spPr>
        <p:txBody>
          <a:bodyPr wrap="square" rtlCol="0">
            <a:spAutoFit/>
          </a:bodyPr>
          <a:lstStyle/>
          <a:p>
            <a:r>
              <a:rPr lang="en-US" sz="900">
                <a:hlinkClick r:id="rId3" tooltip="http://beyondthedish.wordpress.com/tag/function-of-the-pancreas/"/>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3605721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4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B36FB87-9596-478D-B31C-37B6F4067B8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13970" y="643467"/>
            <a:ext cx="9564059" cy="5571066"/>
          </a:xfrm>
          <a:prstGeom prst="rect">
            <a:avLst/>
          </a:prstGeom>
        </p:spPr>
      </p:pic>
    </p:spTree>
    <p:extLst>
      <p:ext uri="{BB962C8B-B14F-4D97-AF65-F5344CB8AC3E}">
        <p14:creationId xmlns:p14="http://schemas.microsoft.com/office/powerpoint/2010/main" val="3313505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64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D38EB2-4FCF-455E-AF9E-7D31C08C4C10}"/>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Endocrine Cells of the Pancrease</a:t>
            </a:r>
            <a:endParaRPr lang="en-US">
              <a:solidFill>
                <a:srgbClr val="FFFFFF"/>
              </a:solidFill>
            </a:endParaRPr>
          </a:p>
        </p:txBody>
      </p:sp>
      <p:pic>
        <p:nvPicPr>
          <p:cNvPr id="4" name="Content Placeholder 4">
            <a:extLst>
              <a:ext uri="{FF2B5EF4-FFF2-40B4-BE49-F238E27FC236}">
                <a16:creationId xmlns:a16="http://schemas.microsoft.com/office/drawing/2014/main" id="{41F91951-354B-413B-8143-AC134B13C53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00"/>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2963605-AEAA-43DE-8A65-C53BB27D4460}"/>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The endocrine cells of the pancreas are located in </a:t>
            </a:r>
            <a:r>
              <a:rPr lang="en-US" sz="2000" b="1" i="1" u="sng">
                <a:solidFill>
                  <a:srgbClr val="FFFFFF"/>
                </a:solidFill>
              </a:rPr>
              <a:t>the islets of Langerhans</a:t>
            </a:r>
            <a:r>
              <a:rPr lang="en-US" sz="2000">
                <a:solidFill>
                  <a:srgbClr val="FFFFFF"/>
                </a:solidFill>
              </a:rPr>
              <a:t>. </a:t>
            </a:r>
          </a:p>
          <a:p>
            <a:pPr lvl="1"/>
            <a:r>
              <a:rPr lang="en-US" sz="2000">
                <a:solidFill>
                  <a:srgbClr val="FFFFFF"/>
                </a:solidFill>
              </a:rPr>
              <a:t>They are:</a:t>
            </a:r>
          </a:p>
          <a:p>
            <a:pPr lvl="2"/>
            <a:r>
              <a:rPr lang="en-US">
                <a:solidFill>
                  <a:srgbClr val="FFFFFF"/>
                </a:solidFill>
              </a:rPr>
              <a:t>Insulin-producing beta cells (50-80% of the islet cells) </a:t>
            </a:r>
          </a:p>
          <a:p>
            <a:pPr lvl="2"/>
            <a:r>
              <a:rPr lang="en-US">
                <a:solidFill>
                  <a:srgbClr val="FFFFFF"/>
                </a:solidFill>
              </a:rPr>
              <a:t>Glucagon-releasing alpha cells (15-20%) </a:t>
            </a:r>
          </a:p>
          <a:p>
            <a:pPr lvl="2"/>
            <a:r>
              <a:rPr lang="en-US">
                <a:solidFill>
                  <a:srgbClr val="FFFFFF"/>
                </a:solidFill>
              </a:rPr>
              <a:t>Somatostatin-producing delta cells (3-10%) </a:t>
            </a:r>
          </a:p>
          <a:p>
            <a:pPr lvl="2"/>
            <a:r>
              <a:rPr lang="en-US">
                <a:solidFill>
                  <a:srgbClr val="FFFFFF"/>
                </a:solidFill>
              </a:rPr>
              <a:t>Pancreatic polypeptide-containing PP cells (remaining %)</a:t>
            </a:r>
          </a:p>
        </p:txBody>
      </p:sp>
    </p:spTree>
    <p:extLst>
      <p:ext uri="{BB962C8B-B14F-4D97-AF65-F5344CB8AC3E}">
        <p14:creationId xmlns:p14="http://schemas.microsoft.com/office/powerpoint/2010/main" val="22971587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F848-4149-484F-B333-0072E5E29AB6}"/>
              </a:ext>
            </a:extLst>
          </p:cNvPr>
          <p:cNvSpPr>
            <a:spLocks noGrp="1"/>
          </p:cNvSpPr>
          <p:nvPr>
            <p:ph type="title"/>
          </p:nvPr>
        </p:nvSpPr>
        <p:spPr/>
        <p:txBody>
          <a:bodyPr/>
          <a:lstStyle/>
          <a:p>
            <a:r>
              <a:rPr lang="en-US" b="1" dirty="0"/>
              <a:t>Liver</a:t>
            </a:r>
            <a:endParaRPr lang="en-US" dirty="0"/>
          </a:p>
        </p:txBody>
      </p:sp>
      <p:sp>
        <p:nvSpPr>
          <p:cNvPr id="3" name="Content Placeholder 2">
            <a:extLst>
              <a:ext uri="{FF2B5EF4-FFF2-40B4-BE49-F238E27FC236}">
                <a16:creationId xmlns:a16="http://schemas.microsoft.com/office/drawing/2014/main" id="{BD8FB1DA-8078-46DE-8CC3-BB73F6A2A41D}"/>
              </a:ext>
            </a:extLst>
          </p:cNvPr>
          <p:cNvSpPr>
            <a:spLocks noGrp="1"/>
          </p:cNvSpPr>
          <p:nvPr>
            <p:ph idx="1"/>
          </p:nvPr>
        </p:nvSpPr>
        <p:spPr>
          <a:xfrm>
            <a:off x="838200" y="1993405"/>
            <a:ext cx="10515600" cy="4351338"/>
          </a:xfrm>
        </p:spPr>
        <p:txBody>
          <a:bodyPr>
            <a:normAutofit/>
          </a:bodyPr>
          <a:lstStyle/>
          <a:p>
            <a:r>
              <a:rPr lang="en-US" dirty="0"/>
              <a:t>The liver plays a major role in metabolism and has a number of functions in the body including </a:t>
            </a:r>
          </a:p>
          <a:p>
            <a:pPr lvl="1"/>
            <a:r>
              <a:rPr lang="en-US" dirty="0"/>
              <a:t>Glycogen storage</a:t>
            </a:r>
          </a:p>
          <a:p>
            <a:pPr lvl="1"/>
            <a:r>
              <a:rPr lang="en-US" dirty="0"/>
              <a:t>Plasma protein synthesis</a:t>
            </a:r>
          </a:p>
          <a:p>
            <a:pPr lvl="1"/>
            <a:r>
              <a:rPr lang="en-US" dirty="0"/>
              <a:t>Drug detoxification</a:t>
            </a:r>
          </a:p>
          <a:p>
            <a:pPr lvl="1"/>
            <a:r>
              <a:rPr lang="en-US" dirty="0"/>
              <a:t>Bile production </a:t>
            </a:r>
          </a:p>
          <a:p>
            <a:pPr lvl="1"/>
            <a:r>
              <a:rPr lang="en-US" dirty="0"/>
              <a:t>Regulates a wide variety of high-volume biochemical reactions</a:t>
            </a:r>
          </a:p>
        </p:txBody>
      </p:sp>
    </p:spTree>
    <p:extLst>
      <p:ext uri="{BB962C8B-B14F-4D97-AF65-F5344CB8AC3E}">
        <p14:creationId xmlns:p14="http://schemas.microsoft.com/office/powerpoint/2010/main" val="577634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4C5C-BB54-4F26-87C1-CC0BC8E30AD8}"/>
              </a:ext>
            </a:extLst>
          </p:cNvPr>
          <p:cNvSpPr>
            <a:spLocks noGrp="1"/>
          </p:cNvSpPr>
          <p:nvPr>
            <p:ph type="title"/>
          </p:nvPr>
        </p:nvSpPr>
        <p:spPr>
          <a:xfrm>
            <a:off x="838200" y="365125"/>
            <a:ext cx="10515600" cy="1325563"/>
          </a:xfrm>
        </p:spPr>
        <p:txBody>
          <a:bodyPr>
            <a:normAutofit/>
          </a:bodyPr>
          <a:lstStyle/>
          <a:p>
            <a:r>
              <a:rPr lang="en-US" dirty="0"/>
              <a:t>The liver</a:t>
            </a:r>
          </a:p>
        </p:txBody>
      </p:sp>
      <p:sp>
        <p:nvSpPr>
          <p:cNvPr id="3" name="Content Placeholder 2">
            <a:extLst>
              <a:ext uri="{FF2B5EF4-FFF2-40B4-BE49-F238E27FC236}">
                <a16:creationId xmlns:a16="http://schemas.microsoft.com/office/drawing/2014/main" id="{EECB0651-CFED-473F-94BF-5F67FAD7E2C8}"/>
              </a:ext>
            </a:extLst>
          </p:cNvPr>
          <p:cNvSpPr>
            <a:spLocks noGrp="1"/>
          </p:cNvSpPr>
          <p:nvPr>
            <p:ph idx="1"/>
          </p:nvPr>
        </p:nvSpPr>
        <p:spPr>
          <a:xfrm>
            <a:off x="838200" y="1825625"/>
            <a:ext cx="3797807" cy="4351338"/>
          </a:xfrm>
        </p:spPr>
        <p:txBody>
          <a:bodyPr>
            <a:normAutofit/>
          </a:bodyPr>
          <a:lstStyle/>
          <a:p>
            <a:r>
              <a:rPr lang="en-US" sz="1600"/>
              <a:t>The liver is considered both an ORGAN and a GLAND.</a:t>
            </a:r>
          </a:p>
          <a:p>
            <a:r>
              <a:rPr lang="en-US" sz="1600"/>
              <a:t>The liver is supplied by two main blood vessels on its right lobe: </a:t>
            </a:r>
          </a:p>
          <a:p>
            <a:pPr lvl="1"/>
            <a:r>
              <a:rPr lang="en-US" sz="1600"/>
              <a:t>the hepatic artery </a:t>
            </a:r>
          </a:p>
          <a:p>
            <a:pPr lvl="2"/>
            <a:r>
              <a:rPr lang="en-US" sz="1600"/>
              <a:t>The hepatic artery normally comes off the celiac trunk.</a:t>
            </a:r>
          </a:p>
          <a:p>
            <a:pPr lvl="1"/>
            <a:r>
              <a:rPr lang="en-US" sz="1600"/>
              <a:t>the portal vein</a:t>
            </a:r>
          </a:p>
          <a:p>
            <a:pPr lvl="2"/>
            <a:r>
              <a:rPr lang="en-US" sz="1600"/>
              <a:t>The portal vein brings venous blood from the spleen, pancreas, and small intestine, so that the liver can process the nutrients and byproducts of food digestion. </a:t>
            </a:r>
          </a:p>
          <a:p>
            <a:pPr lvl="2"/>
            <a:r>
              <a:rPr lang="en-US" sz="1600"/>
              <a:t>The hepatic veins drain directly into the inferior vena cava.</a:t>
            </a:r>
          </a:p>
        </p:txBody>
      </p:sp>
      <p:pic>
        <p:nvPicPr>
          <p:cNvPr id="6146" name="Picture 2" descr="Image result for liver vein">
            <a:extLst>
              <a:ext uri="{FF2B5EF4-FFF2-40B4-BE49-F238E27FC236}">
                <a16:creationId xmlns:a16="http://schemas.microsoft.com/office/drawing/2014/main" id="{448866E5-BC12-4BEC-BA4C-54ED254637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7" b="-2"/>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7793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64C5C-BB54-4F26-87C1-CC0BC8E30AD8}"/>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The liver</a:t>
            </a:r>
          </a:p>
        </p:txBody>
      </p:sp>
      <p:sp>
        <p:nvSpPr>
          <p:cNvPr id="3" name="Content Placeholder 2">
            <a:extLst>
              <a:ext uri="{FF2B5EF4-FFF2-40B4-BE49-F238E27FC236}">
                <a16:creationId xmlns:a16="http://schemas.microsoft.com/office/drawing/2014/main" id="{EECB0651-CFED-473F-94BF-5F67FAD7E2C8}"/>
              </a:ext>
            </a:extLst>
          </p:cNvPr>
          <p:cNvSpPr>
            <a:spLocks noGrp="1"/>
          </p:cNvSpPr>
          <p:nvPr>
            <p:ph idx="1"/>
          </p:nvPr>
        </p:nvSpPr>
        <p:spPr>
          <a:xfrm>
            <a:off x="643468" y="2638044"/>
            <a:ext cx="3363974" cy="3415622"/>
          </a:xfrm>
        </p:spPr>
        <p:txBody>
          <a:bodyPr>
            <a:normAutofit/>
          </a:bodyPr>
          <a:lstStyle/>
          <a:p>
            <a:r>
              <a:rPr lang="en-US" sz="1100">
                <a:solidFill>
                  <a:schemeClr val="bg1"/>
                </a:solidFill>
              </a:rPr>
              <a:t>The liver is considered both an ORGAN and a GLAND.</a:t>
            </a:r>
          </a:p>
          <a:p>
            <a:r>
              <a:rPr lang="en-US" sz="1100">
                <a:solidFill>
                  <a:schemeClr val="bg1"/>
                </a:solidFill>
              </a:rPr>
              <a:t>The liver is supplied by two main blood vessels on its right lobe: </a:t>
            </a:r>
          </a:p>
          <a:p>
            <a:pPr lvl="1"/>
            <a:r>
              <a:rPr lang="en-US" sz="1100">
                <a:solidFill>
                  <a:schemeClr val="bg1"/>
                </a:solidFill>
              </a:rPr>
              <a:t>the hepatic artery </a:t>
            </a:r>
          </a:p>
          <a:p>
            <a:pPr lvl="2"/>
            <a:r>
              <a:rPr lang="en-US" sz="1100">
                <a:solidFill>
                  <a:schemeClr val="bg1"/>
                </a:solidFill>
              </a:rPr>
              <a:t>The hepatic artery normally comes off the celiac trunk.</a:t>
            </a:r>
          </a:p>
          <a:p>
            <a:pPr lvl="1"/>
            <a:r>
              <a:rPr lang="en-US" sz="1100">
                <a:solidFill>
                  <a:schemeClr val="bg1"/>
                </a:solidFill>
              </a:rPr>
              <a:t>the portal vein</a:t>
            </a:r>
          </a:p>
          <a:p>
            <a:pPr lvl="2"/>
            <a:r>
              <a:rPr lang="en-US" sz="1100">
                <a:solidFill>
                  <a:schemeClr val="bg1"/>
                </a:solidFill>
              </a:rPr>
              <a:t>The portal vein brings venous blood from the spleen, pancreas, and small intestine, so that the liver can process the nutrients and byproducts of food digestion. </a:t>
            </a:r>
          </a:p>
          <a:p>
            <a:pPr lvl="2"/>
            <a:r>
              <a:rPr lang="en-US" sz="1100">
                <a:solidFill>
                  <a:schemeClr val="bg1"/>
                </a:solidFill>
              </a:rPr>
              <a:t>The hepatic veins drain directly into the inferior vena cava.</a:t>
            </a:r>
          </a:p>
        </p:txBody>
      </p:sp>
      <p:pic>
        <p:nvPicPr>
          <p:cNvPr id="7170" name="Picture 2" descr="Image result for liver artery">
            <a:extLst>
              <a:ext uri="{FF2B5EF4-FFF2-40B4-BE49-F238E27FC236}">
                <a16:creationId xmlns:a16="http://schemas.microsoft.com/office/drawing/2014/main" id="{393DB1B7-F37A-4F1A-BEDF-69BD78BD45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56735" y="643467"/>
            <a:ext cx="5732825"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840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0168-354F-477E-8B49-DBEDA20FA920}"/>
              </a:ext>
            </a:extLst>
          </p:cNvPr>
          <p:cNvSpPr>
            <a:spLocks noGrp="1"/>
          </p:cNvSpPr>
          <p:nvPr>
            <p:ph type="title"/>
          </p:nvPr>
        </p:nvSpPr>
        <p:spPr>
          <a:xfrm>
            <a:off x="343678" y="309141"/>
            <a:ext cx="10515600" cy="1325563"/>
          </a:xfrm>
        </p:spPr>
        <p:txBody>
          <a:bodyPr>
            <a:normAutofit/>
          </a:bodyPr>
          <a:lstStyle/>
          <a:p>
            <a:r>
              <a:rPr lang="en-US" b="1" dirty="0"/>
              <a:t>Mucosa</a:t>
            </a:r>
            <a:r>
              <a:rPr lang="en-US" dirty="0"/>
              <a:t>:</a:t>
            </a:r>
          </a:p>
        </p:txBody>
      </p:sp>
      <p:sp>
        <p:nvSpPr>
          <p:cNvPr id="3" name="Content Placeholder 2">
            <a:extLst>
              <a:ext uri="{FF2B5EF4-FFF2-40B4-BE49-F238E27FC236}">
                <a16:creationId xmlns:a16="http://schemas.microsoft.com/office/drawing/2014/main" id="{2AA9052C-089D-4525-A2FC-CC427F1055E5}"/>
              </a:ext>
            </a:extLst>
          </p:cNvPr>
          <p:cNvSpPr>
            <a:spLocks noGrp="1"/>
          </p:cNvSpPr>
          <p:nvPr>
            <p:ph idx="1"/>
          </p:nvPr>
        </p:nvSpPr>
        <p:spPr>
          <a:xfrm>
            <a:off x="166486" y="1855203"/>
            <a:ext cx="3797807" cy="4351338"/>
          </a:xfrm>
        </p:spPr>
        <p:txBody>
          <a:bodyPr>
            <a:normAutofit/>
          </a:bodyPr>
          <a:lstStyle/>
          <a:p>
            <a:r>
              <a:rPr lang="en-US" sz="2000" dirty="0"/>
              <a:t>The mucosa is the absorptive and secretory layer. </a:t>
            </a:r>
          </a:p>
          <a:p>
            <a:r>
              <a:rPr lang="en-US" sz="2000" dirty="0"/>
              <a:t>It is composed of simple epithelium cells and a thin connective tissue. </a:t>
            </a:r>
          </a:p>
          <a:p>
            <a:r>
              <a:rPr lang="en-US" sz="2000" dirty="0"/>
              <a:t>Has goblet cells that secrete mucus.</a:t>
            </a:r>
          </a:p>
          <a:p>
            <a:r>
              <a:rPr lang="en-US" sz="2000" dirty="0"/>
              <a:t>Has Villi and Micro Villi.</a:t>
            </a:r>
          </a:p>
          <a:p>
            <a:endParaRPr lang="en-US" sz="2000" dirty="0"/>
          </a:p>
        </p:txBody>
      </p:sp>
      <p:pic>
        <p:nvPicPr>
          <p:cNvPr id="10244" name="Picture 4" descr="image">
            <a:extLst>
              <a:ext uri="{FF2B5EF4-FFF2-40B4-BE49-F238E27FC236}">
                <a16:creationId xmlns:a16="http://schemas.microsoft.com/office/drawing/2014/main" id="{F72F9551-E893-4935-9AAA-A1F79FD6FE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371"/>
          <a:stretch/>
        </p:blipFill>
        <p:spPr bwMode="auto">
          <a:xfrm>
            <a:off x="4239381" y="570705"/>
            <a:ext cx="7786133" cy="5337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Rounded Corners 4">
            <a:extLst>
              <a:ext uri="{FF2B5EF4-FFF2-40B4-BE49-F238E27FC236}">
                <a16:creationId xmlns:a16="http://schemas.microsoft.com/office/drawing/2014/main" id="{452E5A38-1972-4D7C-AD6E-061C58531506}"/>
              </a:ext>
            </a:extLst>
          </p:cNvPr>
          <p:cNvSpPr/>
          <p:nvPr/>
        </p:nvSpPr>
        <p:spPr>
          <a:xfrm>
            <a:off x="10017857" y="3183030"/>
            <a:ext cx="2087457" cy="1481249"/>
          </a:xfrm>
          <a:prstGeom prst="roundRect">
            <a:avLst/>
          </a:prstGeom>
          <a:noFill/>
          <a:ln w="762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1549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86C91C-6CBA-4A2A-BD59-E4104071990D}"/>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Ductal System</a:t>
            </a:r>
          </a:p>
        </p:txBody>
      </p:sp>
      <p:sp>
        <p:nvSpPr>
          <p:cNvPr id="3" name="Content Placeholder 2">
            <a:extLst>
              <a:ext uri="{FF2B5EF4-FFF2-40B4-BE49-F238E27FC236}">
                <a16:creationId xmlns:a16="http://schemas.microsoft.com/office/drawing/2014/main" id="{3F34E02C-B103-42C1-A79E-3CED7443A486}"/>
              </a:ext>
            </a:extLst>
          </p:cNvPr>
          <p:cNvSpPr>
            <a:spLocks noGrp="1"/>
          </p:cNvSpPr>
          <p:nvPr>
            <p:ph idx="1"/>
          </p:nvPr>
        </p:nvSpPr>
        <p:spPr>
          <a:xfrm>
            <a:off x="643468" y="2638044"/>
            <a:ext cx="3363974" cy="3415622"/>
          </a:xfrm>
        </p:spPr>
        <p:txBody>
          <a:bodyPr>
            <a:normAutofit/>
          </a:bodyPr>
          <a:lstStyle/>
          <a:p>
            <a:pPr lvl="1"/>
            <a:r>
              <a:rPr lang="en-US" sz="2000" dirty="0">
                <a:solidFill>
                  <a:schemeClr val="bg1"/>
                </a:solidFill>
              </a:rPr>
              <a:t>The bile produced in the liver is collected in bile canaliculi, which merge from bile ducts. </a:t>
            </a:r>
          </a:p>
          <a:p>
            <a:pPr lvl="1"/>
            <a:r>
              <a:rPr lang="en-US" sz="2000" dirty="0">
                <a:solidFill>
                  <a:schemeClr val="bg1"/>
                </a:solidFill>
              </a:rPr>
              <a:t>These eventually drain into the right and left hepatic ducts.</a:t>
            </a:r>
          </a:p>
          <a:p>
            <a:pPr lvl="1"/>
            <a:r>
              <a:rPr lang="en-US" sz="2000" dirty="0">
                <a:solidFill>
                  <a:schemeClr val="bg1"/>
                </a:solidFill>
              </a:rPr>
              <a:t>The right and left hepatic ducts merge to form the common hepatic duct. </a:t>
            </a:r>
          </a:p>
          <a:p>
            <a:pPr lvl="1"/>
            <a:endParaRPr lang="en-US" sz="2000" dirty="0">
              <a:solidFill>
                <a:schemeClr val="bg1"/>
              </a:solidFill>
            </a:endParaRPr>
          </a:p>
        </p:txBody>
      </p:sp>
      <p:pic>
        <p:nvPicPr>
          <p:cNvPr id="5122" name="Picture 2" descr="Image result for liver ducts">
            <a:extLst>
              <a:ext uri="{FF2B5EF4-FFF2-40B4-BE49-F238E27FC236}">
                <a16:creationId xmlns:a16="http://schemas.microsoft.com/office/drawing/2014/main" id="{3566178B-4F4D-4535-8677-5A9B2CC8FD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890260"/>
            <a:ext cx="6250769" cy="491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374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5ED9F-9609-42E8-9688-C8BBEC98023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Ductal System</a:t>
            </a:r>
          </a:p>
        </p:txBody>
      </p:sp>
      <p:sp>
        <p:nvSpPr>
          <p:cNvPr id="3" name="Content Placeholder 2">
            <a:extLst>
              <a:ext uri="{FF2B5EF4-FFF2-40B4-BE49-F238E27FC236}">
                <a16:creationId xmlns:a16="http://schemas.microsoft.com/office/drawing/2014/main" id="{185EEF4D-E888-4491-B8F9-3AE30A9D5462}"/>
              </a:ext>
            </a:extLst>
          </p:cNvPr>
          <p:cNvSpPr>
            <a:spLocks noGrp="1"/>
          </p:cNvSpPr>
          <p:nvPr>
            <p:ph idx="1"/>
          </p:nvPr>
        </p:nvSpPr>
        <p:spPr>
          <a:xfrm>
            <a:off x="643468" y="2638044"/>
            <a:ext cx="3363974" cy="3415622"/>
          </a:xfrm>
        </p:spPr>
        <p:txBody>
          <a:bodyPr>
            <a:normAutofit/>
          </a:bodyPr>
          <a:lstStyle/>
          <a:p>
            <a:r>
              <a:rPr lang="en-US" sz="1400" dirty="0">
                <a:solidFill>
                  <a:schemeClr val="bg1"/>
                </a:solidFill>
              </a:rPr>
              <a:t>The cystic duct (from the gallbladder) joins with the common hepatic duct to form the common bile duct. </a:t>
            </a:r>
          </a:p>
          <a:p>
            <a:r>
              <a:rPr lang="en-US" sz="1400" dirty="0">
                <a:solidFill>
                  <a:schemeClr val="bg1"/>
                </a:solidFill>
              </a:rPr>
              <a:t>Bile can either drain directly into the duodenum via the common bile duct or be temporarily stored in the gallbladder via the cystic duct.</a:t>
            </a:r>
          </a:p>
          <a:p>
            <a:r>
              <a:rPr lang="en-US" sz="1400" dirty="0">
                <a:solidFill>
                  <a:schemeClr val="bg1"/>
                </a:solidFill>
              </a:rPr>
              <a:t> The common bile duct and the pancreatic duct enter the duodenum together at the ampulla of </a:t>
            </a:r>
            <a:r>
              <a:rPr lang="en-US" sz="1400" dirty="0" err="1">
                <a:solidFill>
                  <a:schemeClr val="bg1"/>
                </a:solidFill>
              </a:rPr>
              <a:t>Vater</a:t>
            </a:r>
            <a:r>
              <a:rPr lang="en-US" sz="1400" dirty="0">
                <a:solidFill>
                  <a:schemeClr val="bg1"/>
                </a:solidFill>
              </a:rPr>
              <a:t>. </a:t>
            </a:r>
          </a:p>
          <a:p>
            <a:r>
              <a:rPr lang="en-US" sz="1400" dirty="0">
                <a:solidFill>
                  <a:schemeClr val="bg1"/>
                </a:solidFill>
              </a:rPr>
              <a:t>The branching's of the bile ducts resemble those of a tree, and indeed term "biliary tree" is commonly used in this setting.</a:t>
            </a:r>
          </a:p>
          <a:p>
            <a:endParaRPr lang="en-US" sz="1400" dirty="0">
              <a:solidFill>
                <a:schemeClr val="bg1"/>
              </a:solidFill>
            </a:endParaRPr>
          </a:p>
        </p:txBody>
      </p:sp>
      <p:pic>
        <p:nvPicPr>
          <p:cNvPr id="4098" name="Picture 2" descr="Image result for liver ducts">
            <a:extLst>
              <a:ext uri="{FF2B5EF4-FFF2-40B4-BE49-F238E27FC236}">
                <a16:creationId xmlns:a16="http://schemas.microsoft.com/office/drawing/2014/main" id="{51D9EE05-B1BE-4A37-ABC5-5765A6C14F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890260"/>
            <a:ext cx="6250769" cy="491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3872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60FA-A084-410B-AE3C-AFB549CDFABF}"/>
              </a:ext>
            </a:extLst>
          </p:cNvPr>
          <p:cNvSpPr>
            <a:spLocks noGrp="1"/>
          </p:cNvSpPr>
          <p:nvPr>
            <p:ph type="title"/>
          </p:nvPr>
        </p:nvSpPr>
        <p:spPr>
          <a:xfrm>
            <a:off x="648929" y="629266"/>
            <a:ext cx="3667039" cy="1676603"/>
          </a:xfrm>
        </p:spPr>
        <p:txBody>
          <a:bodyPr>
            <a:normAutofit/>
          </a:bodyPr>
          <a:lstStyle/>
          <a:p>
            <a:endParaRPr lang="en-US"/>
          </a:p>
        </p:txBody>
      </p:sp>
      <p:sp>
        <p:nvSpPr>
          <p:cNvPr id="3" name="Content Placeholder 2">
            <a:extLst>
              <a:ext uri="{FF2B5EF4-FFF2-40B4-BE49-F238E27FC236}">
                <a16:creationId xmlns:a16="http://schemas.microsoft.com/office/drawing/2014/main" id="{60643F25-9C51-43D6-88C4-99E9E18346B4}"/>
              </a:ext>
            </a:extLst>
          </p:cNvPr>
          <p:cNvSpPr>
            <a:spLocks noGrp="1"/>
          </p:cNvSpPr>
          <p:nvPr>
            <p:ph idx="1"/>
          </p:nvPr>
        </p:nvSpPr>
        <p:spPr>
          <a:xfrm>
            <a:off x="648930" y="2438400"/>
            <a:ext cx="3667037" cy="3785419"/>
          </a:xfrm>
        </p:spPr>
        <p:txBody>
          <a:bodyPr>
            <a:normAutofit/>
          </a:bodyPr>
          <a:lstStyle/>
          <a:p>
            <a:r>
              <a:rPr lang="en-US" sz="1800"/>
              <a:t>The various functions of the liver are carried out by the liver cells or hepatocytes.</a:t>
            </a:r>
          </a:p>
          <a:p>
            <a:r>
              <a:rPr lang="en-US" sz="1800"/>
              <a:t>The liver produces and excretes bile, required for dissolving fats.</a:t>
            </a:r>
          </a:p>
          <a:p>
            <a:r>
              <a:rPr lang="en-US" sz="1800"/>
              <a:t> Some of the bile drains directly into the duodenum, and some is stored in the gallbladder. </a:t>
            </a:r>
          </a:p>
          <a:p>
            <a:pPr marL="0" indent="0">
              <a:buNone/>
            </a:pPr>
            <a:endParaRPr lang="en-US" sz="1800"/>
          </a:p>
        </p:txBody>
      </p:sp>
      <p:pic>
        <p:nvPicPr>
          <p:cNvPr id="6" name="Picture 5" descr="A picture containing text&#10;&#10;Description automatically generated">
            <a:extLst>
              <a:ext uri="{FF2B5EF4-FFF2-40B4-BE49-F238E27FC236}">
                <a16:creationId xmlns:a16="http://schemas.microsoft.com/office/drawing/2014/main" id="{598C19B1-3F91-4007-BBD2-88530AFEE905}"/>
              </a:ext>
            </a:extLst>
          </p:cNvPr>
          <p:cNvPicPr>
            <a:picLocks noChangeAspect="1"/>
          </p:cNvPicPr>
          <p:nvPr/>
        </p:nvPicPr>
        <p:blipFill rotWithShape="1">
          <a:blip r:embed="rId2">
            <a:extLst>
              <a:ext uri="{28A0092B-C50C-407E-A947-70E740481C1C}">
                <a14:useLocalDpi xmlns:a14="http://schemas.microsoft.com/office/drawing/2010/main" val="0"/>
              </a:ext>
            </a:extLst>
          </a:blip>
          <a:srcRect l="4191" r="2813" b="1"/>
          <a:stretch/>
        </p:blipFill>
        <p:spPr>
          <a:xfrm>
            <a:off x="4636008" y="640082"/>
            <a:ext cx="6916329" cy="5577837"/>
          </a:xfrm>
          <a:prstGeom prst="rect">
            <a:avLst/>
          </a:prstGeom>
          <a:effectLst/>
        </p:spPr>
      </p:pic>
    </p:spTree>
    <p:extLst>
      <p:ext uri="{BB962C8B-B14F-4D97-AF65-F5344CB8AC3E}">
        <p14:creationId xmlns:p14="http://schemas.microsoft.com/office/powerpoint/2010/main" val="3425621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102E-AA9B-46E6-90D7-F46D3A63CC93}"/>
              </a:ext>
            </a:extLst>
          </p:cNvPr>
          <p:cNvSpPr>
            <a:spLocks noGrp="1"/>
          </p:cNvSpPr>
          <p:nvPr>
            <p:ph type="title"/>
          </p:nvPr>
        </p:nvSpPr>
        <p:spPr>
          <a:xfrm>
            <a:off x="648929" y="629266"/>
            <a:ext cx="3667039" cy="1676603"/>
          </a:xfrm>
        </p:spPr>
        <p:txBody>
          <a:bodyPr>
            <a:normAutofit/>
          </a:bodyPr>
          <a:lstStyle/>
          <a:p>
            <a:r>
              <a:rPr lang="en-US"/>
              <a:t>carbohydrate metabolism</a:t>
            </a:r>
          </a:p>
        </p:txBody>
      </p:sp>
      <p:sp>
        <p:nvSpPr>
          <p:cNvPr id="3" name="Content Placeholder 2">
            <a:extLst>
              <a:ext uri="{FF2B5EF4-FFF2-40B4-BE49-F238E27FC236}">
                <a16:creationId xmlns:a16="http://schemas.microsoft.com/office/drawing/2014/main" id="{F7B67C07-B8FE-4F09-925E-F4A892F19116}"/>
              </a:ext>
            </a:extLst>
          </p:cNvPr>
          <p:cNvSpPr>
            <a:spLocks noGrp="1"/>
          </p:cNvSpPr>
          <p:nvPr>
            <p:ph idx="1"/>
          </p:nvPr>
        </p:nvSpPr>
        <p:spPr>
          <a:xfrm>
            <a:off x="648930" y="2438400"/>
            <a:ext cx="3667037" cy="3785419"/>
          </a:xfrm>
        </p:spPr>
        <p:txBody>
          <a:bodyPr>
            <a:normAutofit/>
          </a:bodyPr>
          <a:lstStyle/>
          <a:p>
            <a:r>
              <a:rPr lang="en-US" sz="1800"/>
              <a:t>The liver performs several roles in carbohydrate metabolism:</a:t>
            </a:r>
          </a:p>
          <a:p>
            <a:pPr lvl="1"/>
            <a:r>
              <a:rPr lang="en-US" sz="1800"/>
              <a:t>Gluconeogenesis (the formation of glucose from certain amino acids, lactate or glycerol)</a:t>
            </a:r>
          </a:p>
          <a:p>
            <a:pPr lvl="1"/>
            <a:r>
              <a:rPr lang="en-US" sz="1800"/>
              <a:t>Glycogenolysis (the formation of glucose from glycogen)</a:t>
            </a:r>
          </a:p>
          <a:p>
            <a:pPr lvl="1"/>
            <a:r>
              <a:rPr lang="en-US" sz="1800"/>
              <a:t>Glycogenesis (the formation of glycogen from glucose)</a:t>
            </a:r>
          </a:p>
          <a:p>
            <a:endParaRPr lang="en-US" sz="1800"/>
          </a:p>
        </p:txBody>
      </p:sp>
      <p:pic>
        <p:nvPicPr>
          <p:cNvPr id="8194" name="Picture 2" descr="Image result for carbohydrate metabolism liver">
            <a:extLst>
              <a:ext uri="{FF2B5EF4-FFF2-40B4-BE49-F238E27FC236}">
                <a16:creationId xmlns:a16="http://schemas.microsoft.com/office/drawing/2014/main" id="{62FAE04B-0468-47D6-B550-E629D46F49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29" b="2"/>
          <a:stretch/>
        </p:blipFill>
        <p:spPr bwMode="auto">
          <a:xfrm>
            <a:off x="4636008" y="640082"/>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69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8782-30CF-4D6C-99A6-4306440CAA51}"/>
              </a:ext>
            </a:extLst>
          </p:cNvPr>
          <p:cNvSpPr>
            <a:spLocks noGrp="1"/>
          </p:cNvSpPr>
          <p:nvPr>
            <p:ph type="title"/>
          </p:nvPr>
        </p:nvSpPr>
        <p:spPr>
          <a:xfrm>
            <a:off x="648930" y="629266"/>
            <a:ext cx="5121644" cy="1676603"/>
          </a:xfrm>
        </p:spPr>
        <p:txBody>
          <a:bodyPr>
            <a:normAutofit/>
          </a:bodyPr>
          <a:lstStyle/>
          <a:p>
            <a:endParaRPr lang="en-US"/>
          </a:p>
        </p:txBody>
      </p:sp>
      <p:sp>
        <p:nvSpPr>
          <p:cNvPr id="3" name="Content Placeholder 2">
            <a:extLst>
              <a:ext uri="{FF2B5EF4-FFF2-40B4-BE49-F238E27FC236}">
                <a16:creationId xmlns:a16="http://schemas.microsoft.com/office/drawing/2014/main" id="{F0F62320-FEA7-4638-BDB1-5C57C32629C4}"/>
              </a:ext>
            </a:extLst>
          </p:cNvPr>
          <p:cNvSpPr>
            <a:spLocks noGrp="1"/>
          </p:cNvSpPr>
          <p:nvPr>
            <p:ph idx="1"/>
          </p:nvPr>
        </p:nvSpPr>
        <p:spPr>
          <a:xfrm>
            <a:off x="648931" y="2438400"/>
            <a:ext cx="5121642" cy="3785419"/>
          </a:xfrm>
        </p:spPr>
        <p:txBody>
          <a:bodyPr>
            <a:normAutofit/>
          </a:bodyPr>
          <a:lstStyle/>
          <a:p>
            <a:r>
              <a:rPr lang="en-US" sz="2000"/>
              <a:t>The breakdown of insulin and other hormones</a:t>
            </a:r>
          </a:p>
          <a:p>
            <a:endParaRPr lang="en-US" sz="2000"/>
          </a:p>
        </p:txBody>
      </p:sp>
      <p:sp>
        <p:nvSpPr>
          <p:cNvPr id="135" name="Rectangle 134">
            <a:extLst>
              <a:ext uri="{FF2B5EF4-FFF2-40B4-BE49-F238E27FC236}">
                <a16:creationId xmlns:a16="http://schemas.microsoft.com/office/drawing/2014/main" id="{293F5FFF-2AE2-424B-BE21-49AFFEF68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Image result for breakdown of hormones in the liver">
            <a:extLst>
              <a:ext uri="{FF2B5EF4-FFF2-40B4-BE49-F238E27FC236}">
                <a16:creationId xmlns:a16="http://schemas.microsoft.com/office/drawing/2014/main" id="{EBDE9F2F-D18F-44A9-BD86-0372AE3B08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6" r="10754" b="3"/>
          <a:stretch/>
        </p:blipFill>
        <p:spPr bwMode="auto">
          <a:xfrm>
            <a:off x="6721233" y="640082"/>
            <a:ext cx="483110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9585"/>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218B-8BFE-47DD-AA91-7FD572358C51}"/>
              </a:ext>
            </a:extLst>
          </p:cNvPr>
          <p:cNvSpPr>
            <a:spLocks noGrp="1"/>
          </p:cNvSpPr>
          <p:nvPr>
            <p:ph type="title"/>
          </p:nvPr>
        </p:nvSpPr>
        <p:spPr>
          <a:xfrm>
            <a:off x="648929" y="629266"/>
            <a:ext cx="3667039" cy="1676603"/>
          </a:xfrm>
        </p:spPr>
        <p:txBody>
          <a:bodyPr>
            <a:normAutofit/>
          </a:bodyPr>
          <a:lstStyle/>
          <a:p>
            <a:endParaRPr lang="en-US"/>
          </a:p>
        </p:txBody>
      </p:sp>
      <p:sp>
        <p:nvSpPr>
          <p:cNvPr id="3" name="Content Placeholder 2">
            <a:extLst>
              <a:ext uri="{FF2B5EF4-FFF2-40B4-BE49-F238E27FC236}">
                <a16:creationId xmlns:a16="http://schemas.microsoft.com/office/drawing/2014/main" id="{86E88728-3631-4E22-8413-49EDEDC04BCA}"/>
              </a:ext>
            </a:extLst>
          </p:cNvPr>
          <p:cNvSpPr>
            <a:spLocks noGrp="1"/>
          </p:cNvSpPr>
          <p:nvPr>
            <p:ph idx="1"/>
          </p:nvPr>
        </p:nvSpPr>
        <p:spPr>
          <a:xfrm>
            <a:off x="648930" y="2438400"/>
            <a:ext cx="3667037" cy="3785419"/>
          </a:xfrm>
        </p:spPr>
        <p:txBody>
          <a:bodyPr>
            <a:normAutofit/>
          </a:bodyPr>
          <a:lstStyle/>
          <a:p>
            <a:r>
              <a:rPr lang="en-US" sz="1500" dirty="0"/>
              <a:t>The liver is responsible for protein metabolism.</a:t>
            </a:r>
          </a:p>
          <a:p>
            <a:r>
              <a:rPr lang="en-US" sz="1500" dirty="0"/>
              <a:t>The liver also performs several roles in lipid metabolism:</a:t>
            </a:r>
          </a:p>
          <a:p>
            <a:pPr lvl="1"/>
            <a:r>
              <a:rPr lang="en-US" sz="1500" dirty="0"/>
              <a:t>Cholesterol synthesis</a:t>
            </a:r>
          </a:p>
          <a:p>
            <a:pPr lvl="1"/>
            <a:r>
              <a:rPr lang="en-US" sz="1500" dirty="0"/>
              <a:t>Production of triglycerides (fats)</a:t>
            </a:r>
          </a:p>
          <a:p>
            <a:r>
              <a:rPr lang="en-US" sz="1500" dirty="0"/>
              <a:t>Breaks down hemoglobin</a:t>
            </a:r>
          </a:p>
          <a:p>
            <a:r>
              <a:rPr lang="en-US" sz="1500" dirty="0"/>
              <a:t>Breaks down toxic substances </a:t>
            </a:r>
          </a:p>
          <a:p>
            <a:r>
              <a:rPr lang="en-US" sz="1500" dirty="0"/>
              <a:t>Drug metabolism</a:t>
            </a:r>
          </a:p>
          <a:p>
            <a:r>
              <a:rPr lang="en-US" sz="1500" dirty="0"/>
              <a:t>Converts ammonia to urea</a:t>
            </a:r>
          </a:p>
          <a:p>
            <a:r>
              <a:rPr lang="en-US" sz="1500" dirty="0"/>
              <a:t>Stores glucose in the form of glycogen</a:t>
            </a:r>
          </a:p>
        </p:txBody>
      </p:sp>
      <p:pic>
        <p:nvPicPr>
          <p:cNvPr id="10244" name="Picture 4" descr="Image result for breakdown of hormones in the liver">
            <a:extLst>
              <a:ext uri="{FF2B5EF4-FFF2-40B4-BE49-F238E27FC236}">
                <a16:creationId xmlns:a16="http://schemas.microsoft.com/office/drawing/2014/main" id="{61B3A71C-F87F-4F0E-A92E-754ADE8A7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41" r="1" b="14312"/>
          <a:stretch/>
        </p:blipFill>
        <p:spPr bwMode="auto">
          <a:xfrm>
            <a:off x="4636008" y="640082"/>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0120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CE081-869A-43EE-A7BA-E6446C9D5DC7}"/>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b="1">
                <a:solidFill>
                  <a:schemeClr val="bg1"/>
                </a:solidFill>
              </a:rPr>
              <a:t>Gallbladder</a:t>
            </a:r>
            <a:endParaRPr lang="en-US" sz="2800">
              <a:solidFill>
                <a:schemeClr val="bg1"/>
              </a:solidFill>
            </a:endParaRPr>
          </a:p>
        </p:txBody>
      </p:sp>
      <p:sp>
        <p:nvSpPr>
          <p:cNvPr id="3" name="Content Placeholder 2">
            <a:extLst>
              <a:ext uri="{FF2B5EF4-FFF2-40B4-BE49-F238E27FC236}">
                <a16:creationId xmlns:a16="http://schemas.microsoft.com/office/drawing/2014/main" id="{30B6F131-8F59-4655-BC1B-4787D06B0422}"/>
              </a:ext>
            </a:extLst>
          </p:cNvPr>
          <p:cNvSpPr>
            <a:spLocks noGrp="1"/>
          </p:cNvSpPr>
          <p:nvPr>
            <p:ph idx="1"/>
          </p:nvPr>
        </p:nvSpPr>
        <p:spPr>
          <a:xfrm>
            <a:off x="643468" y="2638044"/>
            <a:ext cx="3363974" cy="3415622"/>
          </a:xfrm>
        </p:spPr>
        <p:txBody>
          <a:bodyPr>
            <a:normAutofit/>
          </a:bodyPr>
          <a:lstStyle/>
          <a:p>
            <a:r>
              <a:rPr lang="en-US" sz="1400">
                <a:solidFill>
                  <a:schemeClr val="bg1"/>
                </a:solidFill>
              </a:rPr>
              <a:t>The gallbladder stores bile, which is released when food containing fat enters the digestive tract.</a:t>
            </a:r>
          </a:p>
          <a:p>
            <a:r>
              <a:rPr lang="en-US" sz="1400">
                <a:solidFill>
                  <a:schemeClr val="bg1"/>
                </a:solidFill>
              </a:rPr>
              <a:t>The release of bile from the gallbladder stimulates the secretion of cholecystokinin (CCK). </a:t>
            </a:r>
          </a:p>
          <a:p>
            <a:r>
              <a:rPr lang="en-US" sz="1400">
                <a:solidFill>
                  <a:schemeClr val="bg1"/>
                </a:solidFill>
              </a:rPr>
              <a:t>The bile emulsifies fats and neutralizes acids in partly digested food. </a:t>
            </a:r>
          </a:p>
          <a:p>
            <a:r>
              <a:rPr lang="en-US" sz="1400">
                <a:solidFill>
                  <a:schemeClr val="bg1"/>
                </a:solidFill>
              </a:rPr>
              <a:t>After being stored in the gallbladder, the bile becomes more concentrated than when it left the liver, increasing its potency and intensifying its effect on fats.</a:t>
            </a:r>
          </a:p>
        </p:txBody>
      </p:sp>
      <p:pic>
        <p:nvPicPr>
          <p:cNvPr id="4" name="Picture 3" descr="A picture containing text&#10;&#10;Description automatically generated">
            <a:extLst>
              <a:ext uri="{FF2B5EF4-FFF2-40B4-BE49-F238E27FC236}">
                <a16:creationId xmlns:a16="http://schemas.microsoft.com/office/drawing/2014/main" id="{4B617E88-5CB2-4D08-A9CF-191174F65B41}"/>
              </a:ext>
            </a:extLst>
          </p:cNvPr>
          <p:cNvPicPr>
            <a:picLocks noChangeAspect="1"/>
          </p:cNvPicPr>
          <p:nvPr/>
        </p:nvPicPr>
        <p:blipFill rotWithShape="1">
          <a:blip r:embed="rId2">
            <a:extLst>
              <a:ext uri="{28A0092B-C50C-407E-A947-70E740481C1C}">
                <a14:useLocalDpi xmlns:a14="http://schemas.microsoft.com/office/drawing/2010/main" val="0"/>
              </a:ext>
            </a:extLst>
          </a:blip>
          <a:srcRect l="4191" r="2813" b="1"/>
          <a:stretch/>
        </p:blipFill>
        <p:spPr>
          <a:xfrm>
            <a:off x="5297763" y="828013"/>
            <a:ext cx="6250769" cy="5041107"/>
          </a:xfrm>
          <a:prstGeom prst="rect">
            <a:avLst/>
          </a:prstGeom>
        </p:spPr>
      </p:pic>
    </p:spTree>
    <p:extLst>
      <p:ext uri="{BB962C8B-B14F-4D97-AF65-F5344CB8AC3E}">
        <p14:creationId xmlns:p14="http://schemas.microsoft.com/office/powerpoint/2010/main" val="1882157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96BF-D595-47E4-910D-0C967382ABCF}"/>
              </a:ext>
            </a:extLst>
          </p:cNvPr>
          <p:cNvSpPr>
            <a:spLocks noGrp="1"/>
          </p:cNvSpPr>
          <p:nvPr>
            <p:ph type="title"/>
          </p:nvPr>
        </p:nvSpPr>
        <p:spPr>
          <a:xfrm>
            <a:off x="648929" y="629266"/>
            <a:ext cx="5127031" cy="1676603"/>
          </a:xfrm>
        </p:spPr>
        <p:txBody>
          <a:bodyPr>
            <a:normAutofit/>
          </a:bodyPr>
          <a:lstStyle/>
          <a:p>
            <a:r>
              <a:rPr lang="en-US" dirty="0"/>
              <a:t>Anus</a:t>
            </a:r>
          </a:p>
        </p:txBody>
      </p:sp>
      <p:sp>
        <p:nvSpPr>
          <p:cNvPr id="3" name="Content Placeholder 2">
            <a:extLst>
              <a:ext uri="{FF2B5EF4-FFF2-40B4-BE49-F238E27FC236}">
                <a16:creationId xmlns:a16="http://schemas.microsoft.com/office/drawing/2014/main" id="{F887247D-C6A3-415D-A2B0-B247AC137DDC}"/>
              </a:ext>
            </a:extLst>
          </p:cNvPr>
          <p:cNvSpPr>
            <a:spLocks noGrp="1"/>
          </p:cNvSpPr>
          <p:nvPr>
            <p:ph idx="1"/>
          </p:nvPr>
        </p:nvSpPr>
        <p:spPr>
          <a:xfrm>
            <a:off x="648930" y="2438400"/>
            <a:ext cx="5127029" cy="3785419"/>
          </a:xfrm>
        </p:spPr>
        <p:txBody>
          <a:bodyPr>
            <a:normAutofit/>
          </a:bodyPr>
          <a:lstStyle/>
          <a:p>
            <a:r>
              <a:rPr lang="en-US" sz="1500"/>
              <a:t>The Anus has two anal sphincters</a:t>
            </a:r>
          </a:p>
          <a:p>
            <a:pPr lvl="1"/>
            <a:r>
              <a:rPr lang="en-US" sz="1500"/>
              <a:t>Internal Anal Sphincter</a:t>
            </a:r>
          </a:p>
          <a:p>
            <a:pPr lvl="1"/>
            <a:r>
              <a:rPr lang="en-US" sz="1500"/>
              <a:t>External Anal Sphincter </a:t>
            </a:r>
          </a:p>
          <a:p>
            <a:r>
              <a:rPr lang="en-US" sz="1500"/>
              <a:t>These hold the anus closed until defecation occurs. </a:t>
            </a:r>
          </a:p>
          <a:p>
            <a:pPr lvl="1"/>
            <a:r>
              <a:rPr lang="en-US" sz="1500"/>
              <a:t>The internal sphincter - consists of smooth muscle and its action is involuntary</a:t>
            </a:r>
          </a:p>
          <a:p>
            <a:pPr lvl="1"/>
            <a:r>
              <a:rPr lang="en-US" sz="1500"/>
              <a:t>The external sphincter The other consists of striated muscle and its action is voluntary. </a:t>
            </a:r>
          </a:p>
        </p:txBody>
      </p:sp>
      <p:pic>
        <p:nvPicPr>
          <p:cNvPr id="3074" name="Picture 2" descr="Image result for anal sphincter">
            <a:extLst>
              <a:ext uri="{FF2B5EF4-FFF2-40B4-BE49-F238E27FC236}">
                <a16:creationId xmlns:a16="http://schemas.microsoft.com/office/drawing/2014/main" id="{32A79FB8-58E4-4B57-A6C6-5B08B65913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08" r="1" b="1"/>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25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1157-CC55-4E40-A9FB-69D503ABFE42}"/>
              </a:ext>
            </a:extLst>
          </p:cNvPr>
          <p:cNvSpPr>
            <a:spLocks noGrp="1"/>
          </p:cNvSpPr>
          <p:nvPr>
            <p:ph type="title"/>
          </p:nvPr>
        </p:nvSpPr>
        <p:spPr>
          <a:xfrm>
            <a:off x="648929" y="629266"/>
            <a:ext cx="3667039" cy="1676603"/>
          </a:xfrm>
        </p:spPr>
        <p:txBody>
          <a:bodyPr>
            <a:normAutofit/>
          </a:bodyPr>
          <a:lstStyle/>
          <a:p>
            <a:r>
              <a:rPr lang="en-US" b="1"/>
              <a:t>Submucosa</a:t>
            </a:r>
            <a:r>
              <a:rPr lang="en-US"/>
              <a:t>:</a:t>
            </a:r>
            <a:endParaRPr lang="en-US" dirty="0"/>
          </a:p>
        </p:txBody>
      </p:sp>
      <p:sp>
        <p:nvSpPr>
          <p:cNvPr id="3" name="Content Placeholder 2">
            <a:extLst>
              <a:ext uri="{FF2B5EF4-FFF2-40B4-BE49-F238E27FC236}">
                <a16:creationId xmlns:a16="http://schemas.microsoft.com/office/drawing/2014/main" id="{4C3502D8-2269-41B1-9683-EE38B0B3EACA}"/>
              </a:ext>
            </a:extLst>
          </p:cNvPr>
          <p:cNvSpPr>
            <a:spLocks noGrp="1"/>
          </p:cNvSpPr>
          <p:nvPr>
            <p:ph idx="1"/>
          </p:nvPr>
        </p:nvSpPr>
        <p:spPr>
          <a:xfrm>
            <a:off x="648930" y="2438400"/>
            <a:ext cx="3667037" cy="3785419"/>
          </a:xfrm>
        </p:spPr>
        <p:txBody>
          <a:bodyPr>
            <a:normAutofit/>
          </a:bodyPr>
          <a:lstStyle/>
          <a:p>
            <a:r>
              <a:rPr lang="en-US" sz="1800" dirty="0"/>
              <a:t>The submucosa is relatively thick, highly vascular, and serves the mucosa. </a:t>
            </a:r>
          </a:p>
          <a:p>
            <a:r>
              <a:rPr lang="en-US" sz="1800" dirty="0"/>
              <a:t>The absorbed elements that pass through the mucosa are picked up from the blood vessels of the submucosa. </a:t>
            </a:r>
          </a:p>
          <a:p>
            <a:r>
              <a:rPr lang="en-US" sz="1800" dirty="0"/>
              <a:t>The submucosa also has glands and nerve plexuses.</a:t>
            </a:r>
          </a:p>
          <a:p>
            <a:endParaRPr lang="en-US" sz="1800" dirty="0"/>
          </a:p>
        </p:txBody>
      </p:sp>
      <p:pic>
        <p:nvPicPr>
          <p:cNvPr id="6" name="Picture 4" descr="image">
            <a:extLst>
              <a:ext uri="{FF2B5EF4-FFF2-40B4-BE49-F238E27FC236}">
                <a16:creationId xmlns:a16="http://schemas.microsoft.com/office/drawing/2014/main" id="{D27972B7-556B-4E00-BEA0-4567E90033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371"/>
          <a:stretch/>
        </p:blipFill>
        <p:spPr bwMode="auto">
          <a:xfrm>
            <a:off x="4239381" y="570705"/>
            <a:ext cx="7786133" cy="5337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Rounded Corners 6">
            <a:extLst>
              <a:ext uri="{FF2B5EF4-FFF2-40B4-BE49-F238E27FC236}">
                <a16:creationId xmlns:a16="http://schemas.microsoft.com/office/drawing/2014/main" id="{39DAE291-E01D-4F8F-9F6D-1DC4782A86BA}"/>
              </a:ext>
            </a:extLst>
          </p:cNvPr>
          <p:cNvSpPr/>
          <p:nvPr/>
        </p:nvSpPr>
        <p:spPr>
          <a:xfrm>
            <a:off x="10020653" y="2152342"/>
            <a:ext cx="2087457" cy="1086966"/>
          </a:xfrm>
          <a:prstGeom prst="roundRect">
            <a:avLst/>
          </a:prstGeom>
          <a:noFill/>
          <a:ln w="762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43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4F4A-0269-4390-9FB6-3F9B8032E736}"/>
              </a:ext>
            </a:extLst>
          </p:cNvPr>
          <p:cNvSpPr>
            <a:spLocks noGrp="1"/>
          </p:cNvSpPr>
          <p:nvPr>
            <p:ph type="title"/>
          </p:nvPr>
        </p:nvSpPr>
        <p:spPr>
          <a:xfrm>
            <a:off x="648929" y="629266"/>
            <a:ext cx="3651467" cy="1676603"/>
          </a:xfrm>
        </p:spPr>
        <p:txBody>
          <a:bodyPr>
            <a:normAutofit/>
          </a:bodyPr>
          <a:lstStyle/>
          <a:p>
            <a:r>
              <a:rPr lang="en-US" b="1" dirty="0"/>
              <a:t>Muscularis</a:t>
            </a:r>
            <a:r>
              <a:rPr lang="en-US" dirty="0"/>
              <a:t>:</a:t>
            </a:r>
          </a:p>
        </p:txBody>
      </p:sp>
      <p:sp>
        <p:nvSpPr>
          <p:cNvPr id="3" name="Content Placeholder 2">
            <a:extLst>
              <a:ext uri="{FF2B5EF4-FFF2-40B4-BE49-F238E27FC236}">
                <a16:creationId xmlns:a16="http://schemas.microsoft.com/office/drawing/2014/main" id="{EFB7F5E6-BDC5-4F6F-8652-11457E918536}"/>
              </a:ext>
            </a:extLst>
          </p:cNvPr>
          <p:cNvSpPr>
            <a:spLocks noGrp="1"/>
          </p:cNvSpPr>
          <p:nvPr>
            <p:ph idx="1"/>
          </p:nvPr>
        </p:nvSpPr>
        <p:spPr>
          <a:xfrm>
            <a:off x="166486" y="2009192"/>
            <a:ext cx="3651466" cy="3785419"/>
          </a:xfrm>
        </p:spPr>
        <p:txBody>
          <a:bodyPr>
            <a:normAutofit/>
          </a:bodyPr>
          <a:lstStyle/>
          <a:p>
            <a:r>
              <a:rPr lang="en-US" sz="1700" dirty="0"/>
              <a:t>The muscularis is responsible for segmental contractions and peristaltic movement in the GI tract. </a:t>
            </a:r>
          </a:p>
          <a:p>
            <a:r>
              <a:rPr lang="en-US" sz="1700" dirty="0"/>
              <a:t>The muscularis is composed of two layers of muscle: </a:t>
            </a:r>
          </a:p>
          <a:p>
            <a:pPr lvl="1"/>
            <a:r>
              <a:rPr lang="en-US" sz="1700" dirty="0"/>
              <a:t>an inner circular  layer of smooth muscle</a:t>
            </a:r>
          </a:p>
          <a:p>
            <a:pPr lvl="1"/>
            <a:r>
              <a:rPr lang="en-US" sz="1700" dirty="0"/>
              <a:t>outer longitudinal layer of smooth muscle. </a:t>
            </a:r>
          </a:p>
          <a:p>
            <a:pPr lvl="1"/>
            <a:endParaRPr lang="en-US" sz="1700" dirty="0"/>
          </a:p>
          <a:p>
            <a:pPr lvl="2"/>
            <a:r>
              <a:rPr lang="en-US" sz="1700" i="1" dirty="0"/>
              <a:t>These muscles cause food to move and churn with digestive enzymes down the GI tract.</a:t>
            </a:r>
          </a:p>
          <a:p>
            <a:pPr marL="457200" lvl="1" indent="0">
              <a:buNone/>
            </a:pPr>
            <a:endParaRPr lang="en-US" sz="1700" dirty="0"/>
          </a:p>
        </p:txBody>
      </p:sp>
      <p:pic>
        <p:nvPicPr>
          <p:cNvPr id="5" name="Picture 4" descr="image">
            <a:extLst>
              <a:ext uri="{FF2B5EF4-FFF2-40B4-BE49-F238E27FC236}">
                <a16:creationId xmlns:a16="http://schemas.microsoft.com/office/drawing/2014/main" id="{7927BB63-AF00-45B8-BB56-4450593D0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371"/>
          <a:stretch/>
        </p:blipFill>
        <p:spPr bwMode="auto">
          <a:xfrm>
            <a:off x="4239381" y="570705"/>
            <a:ext cx="7786133" cy="5337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Rounded Corners 5">
            <a:extLst>
              <a:ext uri="{FF2B5EF4-FFF2-40B4-BE49-F238E27FC236}">
                <a16:creationId xmlns:a16="http://schemas.microsoft.com/office/drawing/2014/main" id="{2A295CC5-12A9-45FD-B630-9B93D6F3B055}"/>
              </a:ext>
            </a:extLst>
          </p:cNvPr>
          <p:cNvSpPr/>
          <p:nvPr/>
        </p:nvSpPr>
        <p:spPr>
          <a:xfrm>
            <a:off x="7931020" y="4707644"/>
            <a:ext cx="1825776" cy="1301269"/>
          </a:xfrm>
          <a:prstGeom prst="roundRect">
            <a:avLst/>
          </a:prstGeom>
          <a:noFill/>
          <a:ln w="762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048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3447</Words>
  <Application>Microsoft Office PowerPoint</Application>
  <PresentationFormat>Widescreen</PresentationFormat>
  <Paragraphs>428</Paragraphs>
  <Slides>77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Algerian</vt:lpstr>
      <vt:lpstr>Arial</vt:lpstr>
      <vt:lpstr>Calibri</vt:lpstr>
      <vt:lpstr>Calibri Light</vt:lpstr>
      <vt:lpstr>Tw Cen MT</vt:lpstr>
      <vt:lpstr>Office Theme</vt:lpstr>
      <vt:lpstr>The Digestive System</vt:lpstr>
      <vt:lpstr>FUNCTIONS OF THE DIGESTIVE SYSTEM</vt:lpstr>
      <vt:lpstr>FUNCTIONS OF THE DIGESTIVE SYSTEM</vt:lpstr>
      <vt:lpstr>Mechanical Digestion:</vt:lpstr>
      <vt:lpstr>Chemical Digestion:</vt:lpstr>
      <vt:lpstr>Tunics</vt:lpstr>
      <vt:lpstr>Mucosa:</vt:lpstr>
      <vt:lpstr>Submucosa:</vt:lpstr>
      <vt:lpstr>Muscularis:</vt:lpstr>
      <vt:lpstr>Serosa:</vt:lpstr>
      <vt:lpstr>The GI Tract</vt:lpstr>
      <vt:lpstr>Accessory Organs</vt:lpstr>
      <vt:lpstr>Salivary glands</vt:lpstr>
      <vt:lpstr>Tongue and Teeth</vt:lpstr>
      <vt:lpstr>Liver</vt:lpstr>
      <vt:lpstr>Liver</vt:lpstr>
      <vt:lpstr>Gallbladder</vt:lpstr>
      <vt:lpstr> Pancreas </vt:lpstr>
      <vt:lpstr> Pancreas </vt:lpstr>
      <vt:lpstr>Vermiform Appendix</vt:lpstr>
      <vt:lpstr>The gastrointestinal tract</vt:lpstr>
      <vt:lpstr>PowerPoint Presentation</vt:lpstr>
      <vt:lpstr>2 Processes of Digestion</vt:lpstr>
      <vt:lpstr>PowerPoint Presentation</vt:lpstr>
      <vt:lpstr>Mastication</vt:lpstr>
      <vt:lpstr>The Pharynx (Throat)  (Nasopharynx, Oropharynx, Laryngopharynx)</vt:lpstr>
      <vt:lpstr>THE EPIGLOTTIS</vt:lpstr>
      <vt:lpstr>ENZYME SUMMARY</vt:lpstr>
      <vt:lpstr>ESOPHAGUS</vt:lpstr>
      <vt:lpstr>peristalsis </vt:lpstr>
      <vt:lpstr>Histology of the Esophagus</vt:lpstr>
      <vt:lpstr>CARDIAC SPHINCTER</vt:lpstr>
      <vt:lpstr>PowerPoint Presentation</vt:lpstr>
      <vt:lpstr>The stomach</vt:lpstr>
      <vt:lpstr>The stomach</vt:lpstr>
      <vt:lpstr>The stomach</vt:lpstr>
      <vt:lpstr>The stomach</vt:lpstr>
      <vt:lpstr>The stomach</vt:lpstr>
      <vt:lpstr>The stomach</vt:lpstr>
      <vt:lpstr>PowerPoint Presentation</vt:lpstr>
      <vt:lpstr>Stomach Sphincters</vt:lpstr>
      <vt:lpstr>Chyme</vt:lpstr>
      <vt:lpstr>Digestion in the stomach</vt:lpstr>
      <vt:lpstr>Digestion in the stomach</vt:lpstr>
      <vt:lpstr>Gastric Glands</vt:lpstr>
      <vt:lpstr>Histology of the human stomach</vt:lpstr>
      <vt:lpstr>Histology of the human stomach</vt:lpstr>
      <vt:lpstr>Histology of the human stomach</vt:lpstr>
      <vt:lpstr>Control of secretion and motility</vt:lpstr>
      <vt:lpstr>Cholecystokinin (CCK)</vt:lpstr>
      <vt:lpstr>secretin</vt:lpstr>
      <vt:lpstr>GASTRIN</vt:lpstr>
      <vt:lpstr>How is gastrin controlled?</vt:lpstr>
      <vt:lpstr>Small Intestines</vt:lpstr>
      <vt:lpstr>Small Intestines</vt:lpstr>
      <vt:lpstr>PowerPoint Presentation</vt:lpstr>
      <vt:lpstr>The large intestine (colon)</vt:lpstr>
      <vt:lpstr>PowerPoint Presentation</vt:lpstr>
      <vt:lpstr>The large intestine</vt:lpstr>
      <vt:lpstr>BENEFICIAL BACTERIA</vt:lpstr>
      <vt:lpstr>Pancreas</vt:lpstr>
      <vt:lpstr>Exocrine Function of the Pancreas</vt:lpstr>
      <vt:lpstr>zymogens: trypsinogen and chymotrypsinogen.</vt:lpstr>
      <vt:lpstr>zymogens: trypsinogen and chymotrypsinogen.</vt:lpstr>
      <vt:lpstr>PowerPoint Presentation</vt:lpstr>
      <vt:lpstr>Endocrine Cells of the Pancrease</vt:lpstr>
      <vt:lpstr>Liver</vt:lpstr>
      <vt:lpstr>The liver</vt:lpstr>
      <vt:lpstr>The liver</vt:lpstr>
      <vt:lpstr>Ductal System</vt:lpstr>
      <vt:lpstr>Ductal System</vt:lpstr>
      <vt:lpstr>PowerPoint Presentation</vt:lpstr>
      <vt:lpstr>carbohydrate metabolism</vt:lpstr>
      <vt:lpstr>PowerPoint Presentation</vt:lpstr>
      <vt:lpstr>PowerPoint Presentation</vt:lpstr>
      <vt:lpstr>Gallbladder</vt:lpstr>
      <vt:lpstr>Anus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Digestive System</dc:title>
  <dc:creator>Cynthia Anderson</dc:creator>
  <cp:lastModifiedBy>Cynthia Anderson</cp:lastModifiedBy>
  <cp:revision>1</cp:revision>
  <dcterms:created xsi:type="dcterms:W3CDTF">2019-05-18T20:12:03Z</dcterms:created>
  <dcterms:modified xsi:type="dcterms:W3CDTF">2019-05-18T20:13:24Z</dcterms:modified>
</cp:coreProperties>
</file>