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84" r:id="rId24"/>
    <p:sldId id="285" r:id="rId25"/>
    <p:sldId id="287" r:id="rId26"/>
    <p:sldId id="307" r:id="rId27"/>
    <p:sldId id="308" r:id="rId28"/>
    <p:sldId id="309" r:id="rId29"/>
    <p:sldId id="288" r:id="rId30"/>
    <p:sldId id="310" r:id="rId31"/>
    <p:sldId id="290" r:id="rId32"/>
    <p:sldId id="291" r:id="rId33"/>
    <p:sldId id="292" r:id="rId34"/>
    <p:sldId id="293" r:id="rId35"/>
    <p:sldId id="294" r:id="rId36"/>
    <p:sldId id="295" r:id="rId37"/>
    <p:sldId id="296" r:id="rId38"/>
    <p:sldId id="297" r:id="rId39"/>
    <p:sldId id="299" r:id="rId40"/>
    <p:sldId id="300" r:id="rId41"/>
    <p:sldId id="301" r:id="rId42"/>
    <p:sldId id="302" r:id="rId43"/>
    <p:sldId id="303" r:id="rId44"/>
    <p:sldId id="304" r:id="rId45"/>
    <p:sldId id="305" r:id="rId46"/>
    <p:sldId id="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105" d="100"/>
          <a:sy n="105" d="100"/>
        </p:scale>
        <p:origin x="46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731D23E-5B25-45EE-B49C-88A83BC561A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2AFB73-5324-42CB-8970-1045AA9552F8}">
      <dgm:prSet/>
      <dgm:spPr/>
      <dgm:t>
        <a:bodyPr/>
        <a:lstStyle/>
        <a:p>
          <a:r>
            <a:rPr lang="en-US"/>
            <a:t>To ensure that the recording technique is uniform and to reduce the number of variables influencing the tracing, the following points must be kept in mind: there must be effective contact between electrode and skin</a:t>
          </a:r>
        </a:p>
      </dgm:t>
    </dgm:pt>
    <dgm:pt modelId="{9827A143-4D36-497E-A705-6054A45EDCD5}" type="parTrans" cxnId="{DC02B183-B9EA-4F28-B8EE-4DD15E0F215E}">
      <dgm:prSet/>
      <dgm:spPr/>
      <dgm:t>
        <a:bodyPr/>
        <a:lstStyle/>
        <a:p>
          <a:endParaRPr lang="en-US"/>
        </a:p>
      </dgm:t>
    </dgm:pt>
    <dgm:pt modelId="{53E82947-C2C9-4945-9589-6E727C84207F}" type="sibTrans" cxnId="{DC02B183-B9EA-4F28-B8EE-4DD15E0F215E}">
      <dgm:prSet/>
      <dgm:spPr/>
      <dgm:t>
        <a:bodyPr/>
        <a:lstStyle/>
        <a:p>
          <a:endParaRPr lang="en-US"/>
        </a:p>
      </dgm:t>
    </dgm:pt>
    <dgm:pt modelId="{E705B3E3-4642-4857-B970-0262D862EBC6}">
      <dgm:prSet/>
      <dgm:spPr/>
      <dgm:t>
        <a:bodyPr/>
        <a:lstStyle/>
        <a:p>
          <a:r>
            <a:rPr lang="en-US"/>
            <a:t>The subject should lie  flat on their back; lying on side or sitting up alters the heart's electrical axis.</a:t>
          </a:r>
        </a:p>
      </dgm:t>
    </dgm:pt>
    <dgm:pt modelId="{1B5D3401-94B4-414D-BD49-24992E7A5AB6}" type="parTrans" cxnId="{32A731D3-4A1F-4E8C-B087-47AD811B2E51}">
      <dgm:prSet/>
      <dgm:spPr/>
      <dgm:t>
        <a:bodyPr/>
        <a:lstStyle/>
        <a:p>
          <a:endParaRPr lang="en-US"/>
        </a:p>
      </dgm:t>
    </dgm:pt>
    <dgm:pt modelId="{C4D1ACBB-109A-4FAF-AAAB-24D6EC096DBF}" type="sibTrans" cxnId="{32A731D3-4A1F-4E8C-B087-47AD811B2E51}">
      <dgm:prSet/>
      <dgm:spPr/>
      <dgm:t>
        <a:bodyPr/>
        <a:lstStyle/>
        <a:p>
          <a:endParaRPr lang="en-US"/>
        </a:p>
      </dgm:t>
    </dgm:pt>
    <dgm:pt modelId="{5A121066-A62C-455F-A8AF-6506BECC6FA3}" type="pres">
      <dgm:prSet presAssocID="{1731D23E-5B25-45EE-B49C-88A83BC561A6}" presName="root" presStyleCnt="0">
        <dgm:presLayoutVars>
          <dgm:dir/>
          <dgm:resizeHandles val="exact"/>
        </dgm:presLayoutVars>
      </dgm:prSet>
      <dgm:spPr/>
    </dgm:pt>
    <dgm:pt modelId="{0E69CA76-9393-4B03-84B8-27A062613370}" type="pres">
      <dgm:prSet presAssocID="{002AFB73-5324-42CB-8970-1045AA9552F8}" presName="compNode" presStyleCnt="0"/>
      <dgm:spPr/>
    </dgm:pt>
    <dgm:pt modelId="{B2CD16E0-8CB1-4FE5-A2B6-9E8D953324B8}" type="pres">
      <dgm:prSet presAssocID="{002AFB73-5324-42CB-8970-1045AA9552F8}" presName="bgRect" presStyleLbl="bgShp" presStyleIdx="0" presStyleCnt="2"/>
      <dgm:spPr/>
    </dgm:pt>
    <dgm:pt modelId="{45DE90A9-A16B-46B6-A63C-0AF8DE207DB2}" type="pres">
      <dgm:prSet presAssocID="{002AFB73-5324-42CB-8970-1045AA9552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003C1AA5-31FB-4AF8-906B-44DDBA1DE9A2}" type="pres">
      <dgm:prSet presAssocID="{002AFB73-5324-42CB-8970-1045AA9552F8}" presName="spaceRect" presStyleCnt="0"/>
      <dgm:spPr/>
    </dgm:pt>
    <dgm:pt modelId="{BA957A97-C5D4-45B9-8609-6A0B65FE671C}" type="pres">
      <dgm:prSet presAssocID="{002AFB73-5324-42CB-8970-1045AA9552F8}" presName="parTx" presStyleLbl="revTx" presStyleIdx="0" presStyleCnt="2">
        <dgm:presLayoutVars>
          <dgm:chMax val="0"/>
          <dgm:chPref val="0"/>
        </dgm:presLayoutVars>
      </dgm:prSet>
      <dgm:spPr/>
    </dgm:pt>
    <dgm:pt modelId="{EB96B1DB-15FE-4D69-8F57-527399EF518D}" type="pres">
      <dgm:prSet presAssocID="{53E82947-C2C9-4945-9589-6E727C84207F}" presName="sibTrans" presStyleCnt="0"/>
      <dgm:spPr/>
    </dgm:pt>
    <dgm:pt modelId="{798FD74F-2011-476A-B47E-A04D12495894}" type="pres">
      <dgm:prSet presAssocID="{E705B3E3-4642-4857-B970-0262D862EBC6}" presName="compNode" presStyleCnt="0"/>
      <dgm:spPr/>
    </dgm:pt>
    <dgm:pt modelId="{07C542D7-FCA2-43B2-AD16-1A4DC8E2049E}" type="pres">
      <dgm:prSet presAssocID="{E705B3E3-4642-4857-B970-0262D862EBC6}" presName="bgRect" presStyleLbl="bgShp" presStyleIdx="1" presStyleCnt="2"/>
      <dgm:spPr/>
    </dgm:pt>
    <dgm:pt modelId="{04C58124-076A-43EB-852F-6D326F73E60E}" type="pres">
      <dgm:prSet presAssocID="{E705B3E3-4642-4857-B970-0262D862EB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75BE7359-BF16-4FFA-A891-5265D662FC02}" type="pres">
      <dgm:prSet presAssocID="{E705B3E3-4642-4857-B970-0262D862EBC6}" presName="spaceRect" presStyleCnt="0"/>
      <dgm:spPr/>
    </dgm:pt>
    <dgm:pt modelId="{60FE6828-4512-4807-B88D-53A7E9E1E6DB}" type="pres">
      <dgm:prSet presAssocID="{E705B3E3-4642-4857-B970-0262D862EBC6}" presName="parTx" presStyleLbl="revTx" presStyleIdx="1" presStyleCnt="2">
        <dgm:presLayoutVars>
          <dgm:chMax val="0"/>
          <dgm:chPref val="0"/>
        </dgm:presLayoutVars>
      </dgm:prSet>
      <dgm:spPr/>
    </dgm:pt>
  </dgm:ptLst>
  <dgm:cxnLst>
    <dgm:cxn modelId="{436C7265-D24C-4CDB-BB6F-C3FF0B6795C4}" type="presOf" srcId="{1731D23E-5B25-45EE-B49C-88A83BC561A6}" destId="{5A121066-A62C-455F-A8AF-6506BECC6FA3}" srcOrd="0" destOrd="0" presId="urn:microsoft.com/office/officeart/2018/2/layout/IconVerticalSolidList"/>
    <dgm:cxn modelId="{B858AB50-D58E-4900-8A69-10C68E4718BD}" type="presOf" srcId="{E705B3E3-4642-4857-B970-0262D862EBC6}" destId="{60FE6828-4512-4807-B88D-53A7E9E1E6DB}" srcOrd="0" destOrd="0" presId="urn:microsoft.com/office/officeart/2018/2/layout/IconVerticalSolidList"/>
    <dgm:cxn modelId="{DC02B183-B9EA-4F28-B8EE-4DD15E0F215E}" srcId="{1731D23E-5B25-45EE-B49C-88A83BC561A6}" destId="{002AFB73-5324-42CB-8970-1045AA9552F8}" srcOrd="0" destOrd="0" parTransId="{9827A143-4D36-497E-A705-6054A45EDCD5}" sibTransId="{53E82947-C2C9-4945-9589-6E727C84207F}"/>
    <dgm:cxn modelId="{BE8D0FC0-9D75-41AD-87B7-6AA782F509D5}" type="presOf" srcId="{002AFB73-5324-42CB-8970-1045AA9552F8}" destId="{BA957A97-C5D4-45B9-8609-6A0B65FE671C}" srcOrd="0" destOrd="0" presId="urn:microsoft.com/office/officeart/2018/2/layout/IconVerticalSolidList"/>
    <dgm:cxn modelId="{32A731D3-4A1F-4E8C-B087-47AD811B2E51}" srcId="{1731D23E-5B25-45EE-B49C-88A83BC561A6}" destId="{E705B3E3-4642-4857-B970-0262D862EBC6}" srcOrd="1" destOrd="0" parTransId="{1B5D3401-94B4-414D-BD49-24992E7A5AB6}" sibTransId="{C4D1ACBB-109A-4FAF-AAAB-24D6EC096DBF}"/>
    <dgm:cxn modelId="{01E874BD-7336-4C6F-B85A-7456ED4BC684}" type="presParOf" srcId="{5A121066-A62C-455F-A8AF-6506BECC6FA3}" destId="{0E69CA76-9393-4B03-84B8-27A062613370}" srcOrd="0" destOrd="0" presId="urn:microsoft.com/office/officeart/2018/2/layout/IconVerticalSolidList"/>
    <dgm:cxn modelId="{7326C145-B5A9-48C8-BB30-51E472DD0485}" type="presParOf" srcId="{0E69CA76-9393-4B03-84B8-27A062613370}" destId="{B2CD16E0-8CB1-4FE5-A2B6-9E8D953324B8}" srcOrd="0" destOrd="0" presId="urn:microsoft.com/office/officeart/2018/2/layout/IconVerticalSolidList"/>
    <dgm:cxn modelId="{617B4DC3-2CA4-41FC-B374-3CCF9FE22960}" type="presParOf" srcId="{0E69CA76-9393-4B03-84B8-27A062613370}" destId="{45DE90A9-A16B-46B6-A63C-0AF8DE207DB2}" srcOrd="1" destOrd="0" presId="urn:microsoft.com/office/officeart/2018/2/layout/IconVerticalSolidList"/>
    <dgm:cxn modelId="{9BDCA95A-D4E9-449B-A9D8-5BA8A45588C6}" type="presParOf" srcId="{0E69CA76-9393-4B03-84B8-27A062613370}" destId="{003C1AA5-31FB-4AF8-906B-44DDBA1DE9A2}" srcOrd="2" destOrd="0" presId="urn:microsoft.com/office/officeart/2018/2/layout/IconVerticalSolidList"/>
    <dgm:cxn modelId="{DB0F7BF2-141B-4A29-8B6E-165A280DC845}" type="presParOf" srcId="{0E69CA76-9393-4B03-84B8-27A062613370}" destId="{BA957A97-C5D4-45B9-8609-6A0B65FE671C}" srcOrd="3" destOrd="0" presId="urn:microsoft.com/office/officeart/2018/2/layout/IconVerticalSolidList"/>
    <dgm:cxn modelId="{A3B703CB-547F-462E-AB32-95286E3AA429}" type="presParOf" srcId="{5A121066-A62C-455F-A8AF-6506BECC6FA3}" destId="{EB96B1DB-15FE-4D69-8F57-527399EF518D}" srcOrd="1" destOrd="0" presId="urn:microsoft.com/office/officeart/2018/2/layout/IconVerticalSolidList"/>
    <dgm:cxn modelId="{BF478EAB-C2C3-47AA-8FEF-BC5BDDD616C5}" type="presParOf" srcId="{5A121066-A62C-455F-A8AF-6506BECC6FA3}" destId="{798FD74F-2011-476A-B47E-A04D12495894}" srcOrd="2" destOrd="0" presId="urn:microsoft.com/office/officeart/2018/2/layout/IconVerticalSolidList"/>
    <dgm:cxn modelId="{C77E7C0E-770F-4FAD-9184-6E59C8D8A651}" type="presParOf" srcId="{798FD74F-2011-476A-B47E-A04D12495894}" destId="{07C542D7-FCA2-43B2-AD16-1A4DC8E2049E}" srcOrd="0" destOrd="0" presId="urn:microsoft.com/office/officeart/2018/2/layout/IconVerticalSolidList"/>
    <dgm:cxn modelId="{C8DC6A5C-F121-4C21-AD7A-63C7F01F2EF7}" type="presParOf" srcId="{798FD74F-2011-476A-B47E-A04D12495894}" destId="{04C58124-076A-43EB-852F-6D326F73E60E}" srcOrd="1" destOrd="0" presId="urn:microsoft.com/office/officeart/2018/2/layout/IconVerticalSolidList"/>
    <dgm:cxn modelId="{F11775A5-9106-4E7F-884C-C3E089690D1F}" type="presParOf" srcId="{798FD74F-2011-476A-B47E-A04D12495894}" destId="{75BE7359-BF16-4FFA-A891-5265D662FC02}" srcOrd="2" destOrd="0" presId="urn:microsoft.com/office/officeart/2018/2/layout/IconVerticalSolidList"/>
    <dgm:cxn modelId="{76F44970-E2D5-4ADF-8133-ED056BDF6ED7}" type="presParOf" srcId="{798FD74F-2011-476A-B47E-A04D12495894}" destId="{60FE6828-4512-4807-B88D-53A7E9E1E6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D16E0-8CB1-4FE5-A2B6-9E8D953324B8}">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E90A9-A16B-46B6-A63C-0AF8DE207DB2}">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957A97-C5D4-45B9-8609-6A0B65FE671C}">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55650">
            <a:lnSpc>
              <a:spcPct val="90000"/>
            </a:lnSpc>
            <a:spcBef>
              <a:spcPct val="0"/>
            </a:spcBef>
            <a:spcAft>
              <a:spcPct val="35000"/>
            </a:spcAft>
            <a:buNone/>
          </a:pPr>
          <a:r>
            <a:rPr lang="en-US" sz="1700" kern="1200"/>
            <a:t>To ensure that the recording technique is uniform and to reduce the number of variables influencing the tracing, the following points must be kept in mind: there must be effective contact between electrode and skin</a:t>
          </a:r>
        </a:p>
      </dsp:txBody>
      <dsp:txXfrm>
        <a:off x="2039300" y="956381"/>
        <a:ext cx="4474303" cy="1765627"/>
      </dsp:txXfrm>
    </dsp:sp>
    <dsp:sp modelId="{07C542D7-FCA2-43B2-AD16-1A4DC8E2049E}">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58124-076A-43EB-852F-6D326F73E60E}">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E6828-4512-4807-B88D-53A7E9E1E6DB}">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55650">
            <a:lnSpc>
              <a:spcPct val="90000"/>
            </a:lnSpc>
            <a:spcBef>
              <a:spcPct val="0"/>
            </a:spcBef>
            <a:spcAft>
              <a:spcPct val="35000"/>
            </a:spcAft>
            <a:buNone/>
          </a:pPr>
          <a:r>
            <a:rPr lang="en-US" sz="1700" kern="1200"/>
            <a:t>The subject should lie  flat on their back; lying on side or sitting up alters the heart's electrical axis.</a:t>
          </a:r>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26DE-CAC2-485A-B8F6-AB50C674C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6AD5C-56FA-44B3-A20C-E112BE30E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B91501-CB9C-4C5E-8DA0-DC0012156DEC}"/>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5" name="Footer Placeholder 4">
            <a:extLst>
              <a:ext uri="{FF2B5EF4-FFF2-40B4-BE49-F238E27FC236}">
                <a16:creationId xmlns:a16="http://schemas.microsoft.com/office/drawing/2014/main" id="{892AA30E-D655-43CD-9498-88E17264F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A2AE0-0227-4C1A-8E7B-8A57B44023A6}"/>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68350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C9A9-F61C-473A-8D46-3F6D08421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65787-7AA6-4AA3-A9D6-28AEBCBE9D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F4733-51A7-4B1C-99D8-737D027D2426}"/>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5" name="Footer Placeholder 4">
            <a:extLst>
              <a:ext uri="{FF2B5EF4-FFF2-40B4-BE49-F238E27FC236}">
                <a16:creationId xmlns:a16="http://schemas.microsoft.com/office/drawing/2014/main" id="{9D005E0E-C960-4881-B13A-4FFB61054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9928B-1A5C-4B0E-B7AF-816C217EB437}"/>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426301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E9137-52FD-4229-BF8C-A1E034B5DF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02155-F1F7-4702-BE86-CAEC615B0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67B9-C114-49BB-A76D-303266684729}"/>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5" name="Footer Placeholder 4">
            <a:extLst>
              <a:ext uri="{FF2B5EF4-FFF2-40B4-BE49-F238E27FC236}">
                <a16:creationId xmlns:a16="http://schemas.microsoft.com/office/drawing/2014/main" id="{E600CE4B-112B-4785-80DA-B0109E621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3B535-8FEC-4D5B-A5A0-5CFAC5DCD722}"/>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257017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6E62-43A9-48D5-B04A-08EC3EE8F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EFE9C5-3A7D-4274-A595-2495CCEB7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CC3C6-B9EA-4A9F-97E2-B5565308DCC0}"/>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5" name="Footer Placeholder 4">
            <a:extLst>
              <a:ext uri="{FF2B5EF4-FFF2-40B4-BE49-F238E27FC236}">
                <a16:creationId xmlns:a16="http://schemas.microsoft.com/office/drawing/2014/main" id="{D7D94111-8074-4046-A2C6-521493370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A0799-BFDC-49C1-9A8C-21872E221712}"/>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33456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8036-CEFD-4961-A3B0-851FD24F2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00748-9044-4C34-A967-63A5E1020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0EE15D-A0F4-409C-9473-195751FC3DE9}"/>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5" name="Footer Placeholder 4">
            <a:extLst>
              <a:ext uri="{FF2B5EF4-FFF2-40B4-BE49-F238E27FC236}">
                <a16:creationId xmlns:a16="http://schemas.microsoft.com/office/drawing/2014/main" id="{E699DD64-6A24-464C-891C-934449D47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20652-5AC9-44B8-9BC6-62BCCABF22D7}"/>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228081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4816-744C-44B7-B496-4A5B90BB9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3EFA9-5851-4544-BF25-D2EF8D6E96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D78C02-DEFA-4096-A22F-F52A767ABE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DA9FEF-1370-43EF-85EE-70EF7AAA6780}"/>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6" name="Footer Placeholder 5">
            <a:extLst>
              <a:ext uri="{FF2B5EF4-FFF2-40B4-BE49-F238E27FC236}">
                <a16:creationId xmlns:a16="http://schemas.microsoft.com/office/drawing/2014/main" id="{8E595C13-1362-4E2C-B740-15B79E7CA9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B5A74-0EFA-4605-BE39-691C4CE33D04}"/>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44076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FA3D-FA5A-40B6-B02F-D4070C09DD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E18A26-FD2D-4FEB-ABD7-409297B97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9C6B37-745B-497B-90BB-298C207D2D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F9371B-FCAB-4C09-8491-2B2B40529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1BF79-51AB-423E-AA46-6BC577C53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E12EC-B170-44EE-B4BD-7235A4C1D552}"/>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8" name="Footer Placeholder 7">
            <a:extLst>
              <a:ext uri="{FF2B5EF4-FFF2-40B4-BE49-F238E27FC236}">
                <a16:creationId xmlns:a16="http://schemas.microsoft.com/office/drawing/2014/main" id="{D42CC027-03D8-48E0-BFEB-FE2C0695C2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C1F09D-47F5-4C7A-B620-172C73266D1F}"/>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409830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5F0F-54C5-4B40-9196-8C46A70362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004A50-748A-4CEB-9D52-BD3A5300A82C}"/>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4" name="Footer Placeholder 3">
            <a:extLst>
              <a:ext uri="{FF2B5EF4-FFF2-40B4-BE49-F238E27FC236}">
                <a16:creationId xmlns:a16="http://schemas.microsoft.com/office/drawing/2014/main" id="{06954E89-17B4-4C66-AED8-6ED9E63892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344922-C6F6-48E5-9488-820EB45070CA}"/>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183232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46529-DE98-41CC-A95F-74E4C7C29ED3}"/>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3" name="Footer Placeholder 2">
            <a:extLst>
              <a:ext uri="{FF2B5EF4-FFF2-40B4-BE49-F238E27FC236}">
                <a16:creationId xmlns:a16="http://schemas.microsoft.com/office/drawing/2014/main" id="{29A653C0-CBDA-4767-9F4B-9CCB611238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4C6A76-EB58-4A7E-BDFB-714362E3FBCA}"/>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278591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8468-64EF-4B54-9518-8E137F4EB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B49442-BF98-417F-9A68-1E364E9E6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7A4973-A24E-4D06-9620-A24E72370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6A913-9348-418D-89BA-8CB76AE38F17}"/>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6" name="Footer Placeholder 5">
            <a:extLst>
              <a:ext uri="{FF2B5EF4-FFF2-40B4-BE49-F238E27FC236}">
                <a16:creationId xmlns:a16="http://schemas.microsoft.com/office/drawing/2014/main" id="{41E326A0-3E47-41DB-9969-C595D8B9F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5469D-58F8-477C-966F-CB45BD9C629C}"/>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159450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020C-FADB-4D38-A68B-9C2B30CE4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63DC3F-3249-4150-8CEE-0B5200F621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68B74-D8F3-4A22-A461-F7BBABE73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4E8B2-4EE2-4B96-8591-00B780C62676}"/>
              </a:ext>
            </a:extLst>
          </p:cNvPr>
          <p:cNvSpPr>
            <a:spLocks noGrp="1"/>
          </p:cNvSpPr>
          <p:nvPr>
            <p:ph type="dt" sz="half" idx="10"/>
          </p:nvPr>
        </p:nvSpPr>
        <p:spPr/>
        <p:txBody>
          <a:bodyPr/>
          <a:lstStyle/>
          <a:p>
            <a:fld id="{4D3D0687-F12A-4EFB-9F0D-69BC0DB8F221}" type="datetimeFigureOut">
              <a:rPr lang="en-US" smtClean="0"/>
              <a:t>3/25/2020</a:t>
            </a:fld>
            <a:endParaRPr lang="en-US"/>
          </a:p>
        </p:txBody>
      </p:sp>
      <p:sp>
        <p:nvSpPr>
          <p:cNvPr id="6" name="Footer Placeholder 5">
            <a:extLst>
              <a:ext uri="{FF2B5EF4-FFF2-40B4-BE49-F238E27FC236}">
                <a16:creationId xmlns:a16="http://schemas.microsoft.com/office/drawing/2014/main" id="{7314C2DF-D957-4B28-A096-4052578D3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5A070-A571-4D5C-96C8-1132092E2C6F}"/>
              </a:ext>
            </a:extLst>
          </p:cNvPr>
          <p:cNvSpPr>
            <a:spLocks noGrp="1"/>
          </p:cNvSpPr>
          <p:nvPr>
            <p:ph type="sldNum" sz="quarter" idx="12"/>
          </p:nvPr>
        </p:nvSpPr>
        <p:spPr/>
        <p:txBody>
          <a:bodyPr/>
          <a:lstStyle/>
          <a:p>
            <a:fld id="{414CACD8-49A7-4995-AE00-96A35E57E5ED}" type="slidenum">
              <a:rPr lang="en-US" smtClean="0"/>
              <a:t>‹#›</a:t>
            </a:fld>
            <a:endParaRPr lang="en-US"/>
          </a:p>
        </p:txBody>
      </p:sp>
    </p:spTree>
    <p:extLst>
      <p:ext uri="{BB962C8B-B14F-4D97-AF65-F5344CB8AC3E}">
        <p14:creationId xmlns:p14="http://schemas.microsoft.com/office/powerpoint/2010/main" val="148516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AA3AC-BC82-4B8B-813B-6D1150762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415955-8EC7-4A94-A854-9348EE54E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14BC1-5E59-4942-B809-E68698A9B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D0687-F12A-4EFB-9F0D-69BC0DB8F221}" type="datetimeFigureOut">
              <a:rPr lang="en-US" smtClean="0"/>
              <a:t>3/25/2020</a:t>
            </a:fld>
            <a:endParaRPr lang="en-US"/>
          </a:p>
        </p:txBody>
      </p:sp>
      <p:sp>
        <p:nvSpPr>
          <p:cNvPr id="5" name="Footer Placeholder 4">
            <a:extLst>
              <a:ext uri="{FF2B5EF4-FFF2-40B4-BE49-F238E27FC236}">
                <a16:creationId xmlns:a16="http://schemas.microsoft.com/office/drawing/2014/main" id="{7096F4A3-81FD-429C-A060-E56965D5C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9AE268-EF34-4D21-845D-0230DFF35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CACD8-49A7-4995-AE00-96A35E57E5ED}" type="slidenum">
              <a:rPr lang="en-US" smtClean="0"/>
              <a:t>‹#›</a:t>
            </a:fld>
            <a:endParaRPr lang="en-US"/>
          </a:p>
        </p:txBody>
      </p:sp>
    </p:spTree>
    <p:extLst>
      <p:ext uri="{BB962C8B-B14F-4D97-AF65-F5344CB8AC3E}">
        <p14:creationId xmlns:p14="http://schemas.microsoft.com/office/powerpoint/2010/main" val="2013346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4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ecg">
            <a:extLst>
              <a:ext uri="{FF2B5EF4-FFF2-40B4-BE49-F238E27FC236}">
                <a16:creationId xmlns:a16="http://schemas.microsoft.com/office/drawing/2014/main" id="{0FE1CF4A-F392-4FD2-94EB-94437E9D82C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44" b="1108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7F510A-FBBA-45CF-BA89-34D68F94FF48}"/>
              </a:ext>
            </a:extLst>
          </p:cNvPr>
          <p:cNvSpPr>
            <a:spLocks noGrp="1"/>
          </p:cNvSpPr>
          <p:nvPr>
            <p:ph type="ctrTitle"/>
          </p:nvPr>
        </p:nvSpPr>
        <p:spPr>
          <a:xfrm>
            <a:off x="1524000" y="1122362"/>
            <a:ext cx="9144000" cy="2900518"/>
          </a:xfrm>
        </p:spPr>
        <p:txBody>
          <a:bodyPr>
            <a:normAutofit/>
          </a:bodyPr>
          <a:lstStyle/>
          <a:p>
            <a:r>
              <a:rPr lang="en-US">
                <a:solidFill>
                  <a:srgbClr val="FFFFFF"/>
                </a:solidFill>
              </a:rPr>
              <a:t>Cardiovascular Laboratory</a:t>
            </a:r>
            <a:br>
              <a:rPr lang="en-US">
                <a:solidFill>
                  <a:srgbClr val="FFFFFF"/>
                </a:solidFill>
              </a:rPr>
            </a:br>
            <a:endParaRPr lang="en-US">
              <a:solidFill>
                <a:srgbClr val="FFFFFF"/>
              </a:solidFill>
            </a:endParaRPr>
          </a:p>
        </p:txBody>
      </p:sp>
      <p:sp>
        <p:nvSpPr>
          <p:cNvPr id="3" name="Subtitle 2">
            <a:extLst>
              <a:ext uri="{FF2B5EF4-FFF2-40B4-BE49-F238E27FC236}">
                <a16:creationId xmlns:a16="http://schemas.microsoft.com/office/drawing/2014/main" id="{13BE8359-507B-4526-A9DA-CD45C0D73D30}"/>
              </a:ext>
            </a:extLst>
          </p:cNvPr>
          <p:cNvSpPr>
            <a:spLocks noGrp="1"/>
          </p:cNvSpPr>
          <p:nvPr>
            <p:ph type="subTitle" idx="1"/>
          </p:nvPr>
        </p:nvSpPr>
        <p:spPr>
          <a:xfrm>
            <a:off x="1524000" y="4159404"/>
            <a:ext cx="9144000" cy="1098395"/>
          </a:xfrm>
        </p:spPr>
        <p:txBody>
          <a:bodyPr>
            <a:normAutofit/>
          </a:bodyPr>
          <a:lstStyle/>
          <a:p>
            <a:endParaRPr lang="en-US" dirty="0">
              <a:solidFill>
                <a:srgbClr val="FFFFFF"/>
              </a:solidFill>
            </a:endParaRPr>
          </a:p>
          <a:p>
            <a:r>
              <a:rPr lang="en-US">
                <a:solidFill>
                  <a:srgbClr val="FFFFFF"/>
                </a:solidFill>
              </a:rPr>
              <a:t>Adapted from The </a:t>
            </a:r>
            <a:r>
              <a:rPr lang="en-US" dirty="0">
                <a:solidFill>
                  <a:srgbClr val="FFFFFF"/>
                </a:solidFill>
              </a:rPr>
              <a:t>McGill Physiology Virtual Lab</a:t>
            </a:r>
          </a:p>
          <a:p>
            <a:endParaRPr lang="en-US" dirty="0">
              <a:solidFill>
                <a:srgbClr val="FFFFFF"/>
              </a:solidFill>
            </a:endParaRPr>
          </a:p>
        </p:txBody>
      </p:sp>
    </p:spTree>
    <p:extLst>
      <p:ext uri="{BB962C8B-B14F-4D97-AF65-F5344CB8AC3E}">
        <p14:creationId xmlns:p14="http://schemas.microsoft.com/office/powerpoint/2010/main" val="59970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258F8-0AEF-4781-8B48-E055CAA4B319}"/>
              </a:ext>
            </a:extLst>
          </p:cNvPr>
          <p:cNvSpPr>
            <a:spLocks noGrp="1"/>
          </p:cNvSpPr>
          <p:nvPr>
            <p:ph type="title"/>
          </p:nvPr>
        </p:nvSpPr>
        <p:spPr>
          <a:xfrm>
            <a:off x="1179576" y="822960"/>
            <a:ext cx="9829800" cy="1325880"/>
          </a:xfrm>
        </p:spPr>
        <p:txBody>
          <a:bodyPr>
            <a:normAutofit/>
          </a:bodyPr>
          <a:lstStyle/>
          <a:p>
            <a:pPr algn="ctr"/>
            <a:r>
              <a:rPr lang="en-US" sz="4000" b="1" dirty="0">
                <a:solidFill>
                  <a:srgbClr val="FFFFFF"/>
                </a:solidFill>
                <a:latin typeface="Arial" panose="020B0604020202020204" pitchFamily="34" charset="0"/>
              </a:rPr>
              <a:t>Procedure</a:t>
            </a:r>
            <a:endParaRPr lang="en-US" sz="4000" dirty="0">
              <a:solidFill>
                <a:srgbClr val="FFFFFF"/>
              </a:solidFill>
            </a:endParaRPr>
          </a:p>
        </p:txBody>
      </p:sp>
      <p:sp>
        <p:nvSpPr>
          <p:cNvPr id="3" name="Content Placeholder 2">
            <a:extLst>
              <a:ext uri="{FF2B5EF4-FFF2-40B4-BE49-F238E27FC236}">
                <a16:creationId xmlns:a16="http://schemas.microsoft.com/office/drawing/2014/main" id="{75B0497D-575D-4757-A535-3FCA1F04739B}"/>
              </a:ext>
            </a:extLst>
          </p:cNvPr>
          <p:cNvSpPr>
            <a:spLocks noGrp="1"/>
          </p:cNvSpPr>
          <p:nvPr>
            <p:ph idx="1"/>
          </p:nvPr>
        </p:nvSpPr>
        <p:spPr>
          <a:xfrm>
            <a:off x="804672" y="2827419"/>
            <a:ext cx="5126896" cy="3227626"/>
          </a:xfrm>
        </p:spPr>
        <p:txBody>
          <a:bodyPr anchor="ctr">
            <a:normAutofit fontScale="92500" lnSpcReduction="10000"/>
          </a:bodyPr>
          <a:lstStyle/>
          <a:p>
            <a:r>
              <a:rPr lang="en-US" sz="3600" dirty="0">
                <a:latin typeface="Arial" panose="020B0604020202020204" pitchFamily="34" charset="0"/>
              </a:rPr>
              <a:t>The inner aspect of the right forearm just above the wrist is rubbed briskly with alcohol. </a:t>
            </a:r>
            <a:endParaRPr lang="en-US" sz="3600" dirty="0"/>
          </a:p>
          <a:p>
            <a:r>
              <a:rPr lang="en-US" sz="3600" dirty="0">
                <a:solidFill>
                  <a:srgbClr val="000000"/>
                </a:solidFill>
              </a:rPr>
              <a:t>The disposable electrode is then placed onto the cleansed area.</a:t>
            </a:r>
          </a:p>
          <a:p>
            <a:pPr marL="0" indent="0">
              <a:buNone/>
            </a:pPr>
            <a:endParaRPr lang="en-US" sz="3600" dirty="0">
              <a:solidFill>
                <a:srgbClr val="000000"/>
              </a:solidFill>
            </a:endParaRPr>
          </a:p>
        </p:txBody>
      </p:sp>
      <p:pic>
        <p:nvPicPr>
          <p:cNvPr id="9218" name="Picture 2">
            <a:extLst>
              <a:ext uri="{FF2B5EF4-FFF2-40B4-BE49-F238E27FC236}">
                <a16:creationId xmlns:a16="http://schemas.microsoft.com/office/drawing/2014/main" id="{AE626EAB-3810-4ADA-9EFB-33526A15D6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9378" y="2885650"/>
            <a:ext cx="4954693" cy="312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44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82AA21-3351-4FBB-87E4-7098EA253982}"/>
              </a:ext>
            </a:extLst>
          </p:cNvPr>
          <p:cNvSpPr>
            <a:spLocks noGrp="1"/>
          </p:cNvSpPr>
          <p:nvPr>
            <p:ph type="title"/>
          </p:nvPr>
        </p:nvSpPr>
        <p:spPr>
          <a:xfrm>
            <a:off x="1179576" y="822960"/>
            <a:ext cx="9829800" cy="1325880"/>
          </a:xfrm>
        </p:spPr>
        <p:txBody>
          <a:bodyPr>
            <a:normAutofit/>
          </a:bodyPr>
          <a:lstStyle/>
          <a:p>
            <a:pPr algn="ctr"/>
            <a:r>
              <a:rPr lang="en-US" sz="4000" b="1" dirty="0">
                <a:solidFill>
                  <a:srgbClr val="FFFFFF"/>
                </a:solidFill>
                <a:latin typeface="Arial" panose="020B0604020202020204" pitchFamily="34" charset="0"/>
              </a:rPr>
              <a:t>Procedure</a:t>
            </a:r>
            <a:endParaRPr lang="en-US" sz="4000" dirty="0">
              <a:solidFill>
                <a:srgbClr val="FFFFFF"/>
              </a:solidFill>
            </a:endParaRPr>
          </a:p>
        </p:txBody>
      </p:sp>
      <p:sp>
        <p:nvSpPr>
          <p:cNvPr id="3" name="Content Placeholder 2">
            <a:extLst>
              <a:ext uri="{FF2B5EF4-FFF2-40B4-BE49-F238E27FC236}">
                <a16:creationId xmlns:a16="http://schemas.microsoft.com/office/drawing/2014/main" id="{28BD6A7B-940E-43E7-B1D7-23BFEDEC5E96}"/>
              </a:ext>
            </a:extLst>
          </p:cNvPr>
          <p:cNvSpPr>
            <a:spLocks noGrp="1"/>
          </p:cNvSpPr>
          <p:nvPr>
            <p:ph idx="1"/>
          </p:nvPr>
        </p:nvSpPr>
        <p:spPr>
          <a:xfrm>
            <a:off x="804672" y="2827419"/>
            <a:ext cx="5126896" cy="3227626"/>
          </a:xfrm>
        </p:spPr>
        <p:txBody>
          <a:bodyPr anchor="ctr">
            <a:normAutofit/>
          </a:bodyPr>
          <a:lstStyle/>
          <a:p>
            <a:r>
              <a:rPr lang="en-US" dirty="0">
                <a:solidFill>
                  <a:srgbClr val="000000"/>
                </a:solidFill>
              </a:rPr>
              <a:t>The electrodes are placed in the same way for the left arm, and then for both legs, attaching the electrodes a few inches above the subject's ankle.</a:t>
            </a:r>
          </a:p>
        </p:txBody>
      </p:sp>
      <p:pic>
        <p:nvPicPr>
          <p:cNvPr id="10242" name="Picture 2">
            <a:extLst>
              <a:ext uri="{FF2B5EF4-FFF2-40B4-BE49-F238E27FC236}">
                <a16:creationId xmlns:a16="http://schemas.microsoft.com/office/drawing/2014/main" id="{6F258D9B-BA64-4404-A033-69486C5D95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9378" y="3158158"/>
            <a:ext cx="4954693" cy="257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7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A6A8-4787-478B-90B7-469D7125A95B}"/>
              </a:ext>
            </a:extLst>
          </p:cNvPr>
          <p:cNvSpPr>
            <a:spLocks noGrp="1"/>
          </p:cNvSpPr>
          <p:nvPr>
            <p:ph type="title"/>
          </p:nvPr>
        </p:nvSpPr>
        <p:spPr>
          <a:xfrm>
            <a:off x="5870672" y="365125"/>
            <a:ext cx="5483127" cy="1325563"/>
          </a:xfrm>
        </p:spPr>
        <p:txBody>
          <a:bodyPr/>
          <a:lstStyle/>
          <a:p>
            <a:r>
              <a:rPr lang="en-US" b="1" dirty="0">
                <a:latin typeface="Arial" panose="020B0604020202020204" pitchFamily="34" charset="0"/>
              </a:rPr>
              <a:t>Procedure</a:t>
            </a:r>
            <a:endParaRPr lang="en-US" dirty="0"/>
          </a:p>
        </p:txBody>
      </p:sp>
      <p:sp>
        <p:nvSpPr>
          <p:cNvPr id="3" name="Content Placeholder 2">
            <a:extLst>
              <a:ext uri="{FF2B5EF4-FFF2-40B4-BE49-F238E27FC236}">
                <a16:creationId xmlns:a16="http://schemas.microsoft.com/office/drawing/2014/main" id="{BF45613E-3BFD-4B01-A02F-CE3691B46388}"/>
              </a:ext>
            </a:extLst>
          </p:cNvPr>
          <p:cNvSpPr>
            <a:spLocks noGrp="1"/>
          </p:cNvSpPr>
          <p:nvPr>
            <p:ph idx="1"/>
          </p:nvPr>
        </p:nvSpPr>
        <p:spPr>
          <a:xfrm>
            <a:off x="6321328" y="1825625"/>
            <a:ext cx="5600032" cy="4667250"/>
          </a:xfrm>
        </p:spPr>
        <p:txBody>
          <a:bodyPr>
            <a:normAutofit/>
          </a:bodyPr>
          <a:lstStyle/>
          <a:p>
            <a:pPr marL="0" indent="0">
              <a:buNone/>
            </a:pPr>
            <a:r>
              <a:rPr lang="en-US" dirty="0"/>
              <a:t>Depending on the lead orientation, the appropriate leads of the patient cable are snapped on the electrodes.</a:t>
            </a:r>
          </a:p>
          <a:p>
            <a:pPr marL="0" indent="0">
              <a:buNone/>
            </a:pPr>
            <a:r>
              <a:rPr lang="en-US" dirty="0"/>
              <a:t> </a:t>
            </a:r>
          </a:p>
          <a:p>
            <a:r>
              <a:rPr lang="en-US" i="1" dirty="0"/>
              <a:t>For example, the following connections are made in order to record from Lead II:</a:t>
            </a:r>
          </a:p>
          <a:p>
            <a:pPr lvl="1"/>
            <a:r>
              <a:rPr lang="en-US" dirty="0"/>
              <a:t>NEG (white plug) to the right arm</a:t>
            </a:r>
          </a:p>
          <a:p>
            <a:pPr lvl="1"/>
            <a:r>
              <a:rPr lang="en-US" dirty="0"/>
              <a:t>POS (black plug) to the left leg</a:t>
            </a:r>
          </a:p>
          <a:p>
            <a:pPr lvl="1"/>
            <a:r>
              <a:rPr lang="en-US" dirty="0"/>
              <a:t>Earth (green plug, Common or reference) to the right leg</a:t>
            </a:r>
          </a:p>
        </p:txBody>
      </p:sp>
      <p:pic>
        <p:nvPicPr>
          <p:cNvPr id="11266" name="Picture 2">
            <a:extLst>
              <a:ext uri="{FF2B5EF4-FFF2-40B4-BE49-F238E27FC236}">
                <a16:creationId xmlns:a16="http://schemas.microsoft.com/office/drawing/2014/main" id="{41D12CF2-1CDB-47C6-9232-0D71B4557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40" y="191294"/>
            <a:ext cx="5600033" cy="666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9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8901-71FA-47C4-9858-E92205BC6FC3}"/>
              </a:ext>
            </a:extLst>
          </p:cNvPr>
          <p:cNvSpPr>
            <a:spLocks noGrp="1"/>
          </p:cNvSpPr>
          <p:nvPr>
            <p:ph type="title"/>
          </p:nvPr>
        </p:nvSpPr>
        <p:spPr/>
        <p:txBody>
          <a:bodyPr/>
          <a:lstStyle/>
          <a:p>
            <a:r>
              <a:rPr lang="en-US" b="1" dirty="0"/>
              <a:t>The Three Standard Bipolar Limb Leads</a:t>
            </a:r>
            <a:endParaRPr lang="en-US" dirty="0"/>
          </a:p>
        </p:txBody>
      </p:sp>
      <p:graphicFrame>
        <p:nvGraphicFramePr>
          <p:cNvPr id="4" name="Content Placeholder 3">
            <a:extLst>
              <a:ext uri="{FF2B5EF4-FFF2-40B4-BE49-F238E27FC236}">
                <a16:creationId xmlns:a16="http://schemas.microsoft.com/office/drawing/2014/main" id="{B8D862FF-0CA4-401A-80B9-F13C63E898B0}"/>
              </a:ext>
            </a:extLst>
          </p:cNvPr>
          <p:cNvGraphicFramePr>
            <a:graphicFrameLocks noGrp="1"/>
          </p:cNvGraphicFramePr>
          <p:nvPr>
            <p:ph idx="1"/>
            <p:extLst>
              <p:ext uri="{D42A27DB-BD31-4B8C-83A1-F6EECF244321}">
                <p14:modId xmlns:p14="http://schemas.microsoft.com/office/powerpoint/2010/main" val="3975610566"/>
              </p:ext>
            </p:extLst>
          </p:nvPr>
        </p:nvGraphicFramePr>
        <p:xfrm>
          <a:off x="838200" y="1690688"/>
          <a:ext cx="10515600" cy="4374558"/>
        </p:xfrm>
        <a:graphic>
          <a:graphicData uri="http://schemas.openxmlformats.org/drawingml/2006/table">
            <a:tbl>
              <a:tblPr/>
              <a:tblGrid>
                <a:gridCol w="10515600">
                  <a:extLst>
                    <a:ext uri="{9D8B030D-6E8A-4147-A177-3AD203B41FA5}">
                      <a16:colId xmlns:a16="http://schemas.microsoft.com/office/drawing/2014/main" val="1619294150"/>
                    </a:ext>
                  </a:extLst>
                </a:gridCol>
              </a:tblGrid>
              <a:tr h="3048678">
                <a:tc>
                  <a:txBody>
                    <a:bodyPr/>
                    <a:lstStyle/>
                    <a:p>
                      <a:r>
                        <a:rPr lang="en-US" sz="3200" dirty="0">
                          <a:latin typeface="Arial" panose="020B0604020202020204" pitchFamily="34" charset="0"/>
                        </a:rPr>
                        <a:t>The LL electrode is taken to the + terminal of the </a:t>
                      </a:r>
                      <a:r>
                        <a:rPr lang="en-US" sz="3200" dirty="0" err="1">
                          <a:latin typeface="Arial" panose="020B0604020202020204" pitchFamily="34" charset="0"/>
                        </a:rPr>
                        <a:t>BioAmp</a:t>
                      </a:r>
                      <a:r>
                        <a:rPr lang="en-US" sz="3200" dirty="0">
                          <a:latin typeface="Arial" panose="020B0604020202020204" pitchFamily="34" charset="0"/>
                        </a:rPr>
                        <a:t>, and the RA electrode is taken to the - terminal of the </a:t>
                      </a:r>
                      <a:r>
                        <a:rPr lang="en-US" sz="3200" dirty="0" err="1">
                          <a:latin typeface="Arial" panose="020B0604020202020204" pitchFamily="34" charset="0"/>
                        </a:rPr>
                        <a:t>BioAmp</a:t>
                      </a:r>
                      <a:r>
                        <a:rPr lang="en-US" sz="3200" dirty="0">
                          <a:latin typeface="Arial" panose="020B0604020202020204" pitchFamily="34" charset="0"/>
                        </a:rPr>
                        <a:t>.  </a:t>
                      </a:r>
                      <a:r>
                        <a:rPr lang="en-US" sz="2800" b="1" i="1" dirty="0">
                          <a:latin typeface="Arial" panose="020B0604020202020204" pitchFamily="34" charset="0"/>
                        </a:rPr>
                        <a:t>Thus the output called Lead </a:t>
                      </a:r>
                      <a:r>
                        <a:rPr lang="en-US" sz="2800" b="1" i="1" dirty="0">
                          <a:latin typeface="Times New Roman" panose="02020603050405020304" pitchFamily="18" charset="0"/>
                        </a:rPr>
                        <a:t>II</a:t>
                      </a:r>
                      <a:r>
                        <a:rPr lang="en-US" sz="2800" b="1" i="1" dirty="0">
                          <a:latin typeface="Arial" panose="020B0604020202020204" pitchFamily="34" charset="0"/>
                        </a:rPr>
                        <a:t> is the difference in the potentials appearing on the left leg and the right arm:</a:t>
                      </a:r>
                      <a:endParaRPr lang="en-US" sz="3200" b="1" i="1" dirty="0"/>
                    </a:p>
                  </a:txBody>
                  <a:tcPr marL="38100" marR="38100" marT="38100" marB="38100" anchor="ctr">
                    <a:lnL>
                      <a:noFill/>
                    </a:lnL>
                    <a:lnR>
                      <a:noFill/>
                    </a:lnR>
                    <a:lnT>
                      <a:noFill/>
                    </a:lnT>
                    <a:lnB>
                      <a:noFill/>
                    </a:lnB>
                  </a:tcPr>
                </a:tc>
                <a:extLst>
                  <a:ext uri="{0D108BD9-81ED-4DB2-BD59-A6C34878D82A}">
                    <a16:rowId xmlns:a16="http://schemas.microsoft.com/office/drawing/2014/main" val="2317272733"/>
                  </a:ext>
                </a:extLst>
              </a:tr>
              <a:tr h="1188468">
                <a:tc>
                  <a:txBody>
                    <a:bodyPr/>
                    <a:lstStyle/>
                    <a:p>
                      <a:pPr algn="ctr"/>
                      <a:r>
                        <a:rPr lang="en-US" sz="3200" dirty="0">
                          <a:latin typeface="Arial" panose="020B0604020202020204" pitchFamily="34" charset="0"/>
                        </a:rPr>
                        <a:t>Lead </a:t>
                      </a:r>
                      <a:r>
                        <a:rPr lang="en-US" sz="3200" dirty="0">
                          <a:latin typeface="Times New Roman" panose="02020603050405020304" pitchFamily="18" charset="0"/>
                        </a:rPr>
                        <a:t>II</a:t>
                      </a:r>
                      <a:r>
                        <a:rPr lang="en-US" sz="3200" dirty="0">
                          <a:latin typeface="Arial" panose="020B0604020202020204" pitchFamily="34" charset="0"/>
                        </a:rPr>
                        <a:t> = (V</a:t>
                      </a:r>
                      <a:r>
                        <a:rPr lang="en-US" sz="3200" baseline="-25000" dirty="0">
                          <a:latin typeface="Arial" panose="020B0604020202020204" pitchFamily="34" charset="0"/>
                        </a:rPr>
                        <a:t>LL</a:t>
                      </a:r>
                      <a:r>
                        <a:rPr lang="en-US" sz="3200" dirty="0">
                          <a:latin typeface="Arial" panose="020B0604020202020204" pitchFamily="34" charset="0"/>
                        </a:rPr>
                        <a:t> - V</a:t>
                      </a:r>
                      <a:r>
                        <a:rPr lang="en-US" sz="3200" baseline="-25000" dirty="0">
                          <a:latin typeface="Arial" panose="020B0604020202020204" pitchFamily="34" charset="0"/>
                        </a:rPr>
                        <a:t>RL</a:t>
                      </a:r>
                      <a:r>
                        <a:rPr lang="en-US" sz="3200" dirty="0">
                          <a:latin typeface="Arial" panose="020B0604020202020204" pitchFamily="34" charset="0"/>
                        </a:rPr>
                        <a:t>) - (V</a:t>
                      </a:r>
                      <a:r>
                        <a:rPr lang="en-US" sz="3200" baseline="-25000" dirty="0">
                          <a:latin typeface="Arial" panose="020B0604020202020204" pitchFamily="34" charset="0"/>
                        </a:rPr>
                        <a:t>RA</a:t>
                      </a:r>
                      <a:r>
                        <a:rPr lang="en-US" sz="3200" dirty="0">
                          <a:latin typeface="Arial" panose="020B0604020202020204" pitchFamily="34" charset="0"/>
                        </a:rPr>
                        <a:t> - V</a:t>
                      </a:r>
                      <a:r>
                        <a:rPr lang="en-US" sz="3200" baseline="-25000" dirty="0">
                          <a:latin typeface="Arial" panose="020B0604020202020204" pitchFamily="34" charset="0"/>
                        </a:rPr>
                        <a:t>RL</a:t>
                      </a:r>
                      <a:r>
                        <a:rPr lang="en-US" sz="3200" dirty="0">
                          <a:latin typeface="Arial" panose="020B0604020202020204" pitchFamily="34" charset="0"/>
                        </a:rPr>
                        <a:t>) = V</a:t>
                      </a:r>
                      <a:r>
                        <a:rPr lang="en-US" sz="3200" baseline="-25000" dirty="0">
                          <a:latin typeface="Arial" panose="020B0604020202020204" pitchFamily="34" charset="0"/>
                        </a:rPr>
                        <a:t>LL</a:t>
                      </a:r>
                      <a:r>
                        <a:rPr lang="en-US" sz="3200" dirty="0">
                          <a:latin typeface="Arial" panose="020B0604020202020204" pitchFamily="34" charset="0"/>
                        </a:rPr>
                        <a:t> - V</a:t>
                      </a:r>
                      <a:r>
                        <a:rPr lang="en-US" sz="3200" baseline="-25000" dirty="0">
                          <a:latin typeface="Arial" panose="020B0604020202020204" pitchFamily="34" charset="0"/>
                        </a:rPr>
                        <a:t>RA</a:t>
                      </a:r>
                    </a:p>
                    <a:p>
                      <a:pPr algn="ctr"/>
                      <a:endParaRPr lang="en-US" sz="3200" dirty="0">
                        <a:latin typeface="Arial" panose="020B0604020202020204" pitchFamily="34" charset="0"/>
                      </a:endParaRPr>
                    </a:p>
                    <a:p>
                      <a:pPr algn="ctr"/>
                      <a:r>
                        <a:rPr lang="en-US" sz="1800" b="0" i="0" kern="1200" dirty="0">
                          <a:solidFill>
                            <a:schemeClr val="tx1"/>
                          </a:solidFill>
                          <a:effectLst/>
                          <a:latin typeface="+mn-lt"/>
                          <a:ea typeface="+mn-ea"/>
                          <a:cs typeface="+mn-cs"/>
                        </a:rPr>
                        <a:t>Remember that the potential measured at the right leg (V</a:t>
                      </a:r>
                      <a:r>
                        <a:rPr lang="en-US" sz="1400" dirty="0"/>
                        <a:t>RL</a:t>
                      </a:r>
                      <a:r>
                        <a:rPr lang="en-US" sz="1800" b="0" i="0" kern="1200" dirty="0">
                          <a:solidFill>
                            <a:schemeClr val="tx1"/>
                          </a:solidFill>
                          <a:effectLst/>
                          <a:latin typeface="+mn-lt"/>
                          <a:ea typeface="+mn-ea"/>
                          <a:cs typeface="+mn-cs"/>
                        </a:rPr>
                        <a:t>) is used as the reference potential</a:t>
                      </a:r>
                      <a:endParaRPr lang="en-US" sz="3200" dirty="0"/>
                    </a:p>
                  </a:txBody>
                  <a:tcPr marL="38100" marR="38100" marT="38100" marB="38100" anchor="ctr">
                    <a:lnL>
                      <a:noFill/>
                    </a:lnL>
                    <a:lnR>
                      <a:noFill/>
                    </a:lnR>
                    <a:lnT>
                      <a:noFill/>
                    </a:lnT>
                    <a:lnB>
                      <a:noFill/>
                    </a:lnB>
                  </a:tcPr>
                </a:tc>
                <a:extLst>
                  <a:ext uri="{0D108BD9-81ED-4DB2-BD59-A6C34878D82A}">
                    <a16:rowId xmlns:a16="http://schemas.microsoft.com/office/drawing/2014/main" val="2980389742"/>
                  </a:ext>
                </a:extLst>
              </a:tr>
            </a:tbl>
          </a:graphicData>
        </a:graphic>
      </p:graphicFrame>
    </p:spTree>
    <p:extLst>
      <p:ext uri="{BB962C8B-B14F-4D97-AF65-F5344CB8AC3E}">
        <p14:creationId xmlns:p14="http://schemas.microsoft.com/office/powerpoint/2010/main" val="12526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2495-8C0F-4FB5-B010-63ED3F209F10}"/>
              </a:ext>
            </a:extLst>
          </p:cNvPr>
          <p:cNvSpPr>
            <a:spLocks noGrp="1"/>
          </p:cNvSpPr>
          <p:nvPr>
            <p:ph type="title"/>
          </p:nvPr>
        </p:nvSpPr>
        <p:spPr>
          <a:xfrm>
            <a:off x="6784848" y="365125"/>
            <a:ext cx="4568952" cy="1325563"/>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a:t>The Three Standard Bipolar Limb Leads</a:t>
            </a:r>
            <a:endParaRPr lang="en-US" dirty="0"/>
          </a:p>
        </p:txBody>
      </p:sp>
      <p:sp>
        <p:nvSpPr>
          <p:cNvPr id="3" name="Content Placeholder 2">
            <a:extLst>
              <a:ext uri="{FF2B5EF4-FFF2-40B4-BE49-F238E27FC236}">
                <a16:creationId xmlns:a16="http://schemas.microsoft.com/office/drawing/2014/main" id="{18400C97-71DB-44DA-8EDD-9F8AA917760D}"/>
              </a:ext>
            </a:extLst>
          </p:cNvPr>
          <p:cNvSpPr>
            <a:spLocks noGrp="1"/>
          </p:cNvSpPr>
          <p:nvPr>
            <p:ph idx="1"/>
          </p:nvPr>
        </p:nvSpPr>
        <p:spPr>
          <a:xfrm>
            <a:off x="6513996" y="2273681"/>
            <a:ext cx="5110656" cy="4351338"/>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r>
              <a:rPr lang="en-US" dirty="0">
                <a:solidFill>
                  <a:schemeClr val="tx1"/>
                </a:solidFill>
              </a:rPr>
              <a:t>The figure shows a diagrammatic representation of the </a:t>
            </a:r>
            <a:r>
              <a:rPr lang="en-US" b="1" dirty="0">
                <a:solidFill>
                  <a:schemeClr val="tx1"/>
                </a:solidFill>
              </a:rPr>
              <a:t>Einthoven Triangle Hypothesis</a:t>
            </a:r>
            <a:r>
              <a:rPr lang="en-US" dirty="0">
                <a:solidFill>
                  <a:schemeClr val="tx1"/>
                </a:solidFill>
              </a:rPr>
              <a:t>. </a:t>
            </a:r>
          </a:p>
          <a:p>
            <a:r>
              <a:rPr lang="en-US" dirty="0">
                <a:solidFill>
                  <a:schemeClr val="tx1"/>
                </a:solidFill>
              </a:rPr>
              <a:t>In Einthoven's triangle, the heart may be considered to lie at the center of an equilateral triangle and the corners of the triangles are the effective sensing points - the right arm, left arm and left leg electrodes.</a:t>
            </a:r>
          </a:p>
        </p:txBody>
      </p:sp>
      <p:pic>
        <p:nvPicPr>
          <p:cNvPr id="13314" name="Picture 2">
            <a:extLst>
              <a:ext uri="{FF2B5EF4-FFF2-40B4-BE49-F238E27FC236}">
                <a16:creationId xmlns:a16="http://schemas.microsoft.com/office/drawing/2014/main" id="{7855025C-B9AF-4DA4-840A-1894AB5C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5110655" cy="50978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8AEE2C-6477-4810-803E-F968725BC1B3}"/>
              </a:ext>
            </a:extLst>
          </p:cNvPr>
          <p:cNvSpPr>
            <a:spLocks noChangeArrowheads="1"/>
          </p:cNvSpPr>
          <p:nvPr/>
        </p:nvSpPr>
        <p:spPr bwMode="auto">
          <a:xfrm>
            <a:off x="428219" y="520074"/>
            <a:ext cx="5814925"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Lead </a:t>
            </a:r>
            <a:r>
              <a:rPr kumimoji="0" lang="en-US" altLang="en-US"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I</a:t>
            </a:r>
            <a: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 (VLA - VRL) - (VRA - VRL) = VLA - VRA</a:t>
            </a:r>
            <a:br>
              <a:rPr kumimoji="0" lang="en-US" alt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br>
            <a:r>
              <a:rPr kumimoji="0" lang="en-US" altLang="en-US" sz="20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Lead </a:t>
            </a:r>
            <a:r>
              <a:rPr kumimoji="0" lang="en-US" altLang="en-US"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II</a:t>
            </a:r>
            <a:r>
              <a:rPr kumimoji="0" lang="en-US" altLang="en-US" sz="20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 = (VLL - VRL) - (VRA - VRL) = VLL - VRA</a:t>
            </a:r>
            <a:br>
              <a:rPr kumimoji="0" lang="en-US" altLang="en-US" sz="20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br>
            <a:r>
              <a:rPr kumimoji="0" lang="en-US" altLang="en-US" sz="2000" b="0" i="0" u="none" strike="noStrike" cap="none" normalizeH="0" baseline="0" dirty="0">
                <a:ln>
                  <a:noFill/>
                </a:ln>
                <a:solidFill>
                  <a:srgbClr val="FF00FF"/>
                </a:solidFill>
                <a:effectLst/>
                <a:latin typeface="Arial" panose="020B0604020202020204" pitchFamily="34" charset="0"/>
                <a:cs typeface="Arial" panose="020B0604020202020204" pitchFamily="34" charset="0"/>
              </a:rPr>
              <a:t>Lead </a:t>
            </a:r>
            <a:r>
              <a:rPr kumimoji="0" lang="en-US" altLang="en-US" sz="2000" b="0" i="0" u="none" strike="noStrike" cap="none" normalizeH="0" baseline="0" dirty="0">
                <a:ln>
                  <a:noFill/>
                </a:ln>
                <a:solidFill>
                  <a:srgbClr val="FF00FF"/>
                </a:solidFill>
                <a:effectLst/>
                <a:latin typeface="Times New Roman" panose="02020603050405020304" pitchFamily="18" charset="0"/>
                <a:cs typeface="Times New Roman" panose="02020603050405020304" pitchFamily="18" charset="0"/>
              </a:rPr>
              <a:t>III</a:t>
            </a:r>
            <a:r>
              <a:rPr kumimoji="0" lang="en-US" altLang="en-US" sz="2000" b="0" i="0" u="none" strike="noStrike" cap="none" normalizeH="0" baseline="0" dirty="0">
                <a:ln>
                  <a:noFill/>
                </a:ln>
                <a:solidFill>
                  <a:srgbClr val="FF00FF"/>
                </a:solidFill>
                <a:effectLst/>
                <a:latin typeface="Arial" panose="020B0604020202020204" pitchFamily="34" charset="0"/>
                <a:cs typeface="Arial" panose="020B0604020202020204" pitchFamily="34" charset="0"/>
              </a:rPr>
              <a:t> = (VLL - VRL) - (VLA - VRL) = VLL - VLA</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6160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A385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A72DD9-3D3D-4D5A-AE58-C53F2911CA76}"/>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ECG&gt; Basics</a:t>
            </a:r>
            <a:endParaRPr lang="en-US">
              <a:solidFill>
                <a:srgbClr val="FFFFFF"/>
              </a:solidFill>
            </a:endParaRPr>
          </a:p>
        </p:txBody>
      </p:sp>
      <p:pic>
        <p:nvPicPr>
          <p:cNvPr id="5" name="Picture 2" descr="Image result for ecg lie">
            <a:extLst>
              <a:ext uri="{FF2B5EF4-FFF2-40B4-BE49-F238E27FC236}">
                <a16:creationId xmlns:a16="http://schemas.microsoft.com/office/drawing/2014/main" id="{7A2BD243-A0F0-4D72-9BE4-C0E9E081B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2" b="1476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A5CCA3-BE4F-4AD9-8086-370FCC53CFEE}"/>
              </a:ext>
            </a:extLst>
          </p:cNvPr>
          <p:cNvSpPr>
            <a:spLocks noGrp="1"/>
          </p:cNvSpPr>
          <p:nvPr>
            <p:ph idx="1"/>
          </p:nvPr>
        </p:nvSpPr>
        <p:spPr>
          <a:xfrm>
            <a:off x="8029319" y="917725"/>
            <a:ext cx="3424739" cy="4852362"/>
          </a:xfrm>
        </p:spPr>
        <p:txBody>
          <a:bodyPr anchor="ctr">
            <a:normAutofit/>
          </a:bodyPr>
          <a:lstStyle/>
          <a:p>
            <a:pPr marL="0" indent="0">
              <a:buNone/>
            </a:pPr>
            <a:r>
              <a:rPr lang="en-US" sz="1400" b="1" u="sng">
                <a:solidFill>
                  <a:srgbClr val="FFFFFF"/>
                </a:solidFill>
              </a:rPr>
              <a:t>In brief, you need to understand and remember:</a:t>
            </a:r>
          </a:p>
          <a:p>
            <a:r>
              <a:rPr lang="en-US" sz="1400">
                <a:solidFill>
                  <a:srgbClr val="FFFFFF"/>
                </a:solidFill>
              </a:rPr>
              <a:t>the depolarization and repolarization sequence in the heart</a:t>
            </a:r>
          </a:p>
          <a:p>
            <a:r>
              <a:rPr lang="en-US" sz="1400">
                <a:solidFill>
                  <a:srgbClr val="FFFFFF"/>
                </a:solidFill>
              </a:rPr>
              <a:t>the fact that when a wavefront of depolarization travels towards the + electrode and away from the electrode attached to the - terminal, a positive-going deflection will result.</a:t>
            </a:r>
          </a:p>
          <a:p>
            <a:r>
              <a:rPr lang="en-US" sz="1400">
                <a:solidFill>
                  <a:srgbClr val="FFFFFF"/>
                </a:solidFill>
              </a:rPr>
              <a:t>the voltage recorded along a particular lead axis  at a particular time is obtained by taking a projection onto that axis of the vector representing the magnitude and direction of depolarization at that time.</a:t>
            </a:r>
          </a:p>
          <a:p>
            <a:r>
              <a:rPr lang="en-US" sz="1400">
                <a:solidFill>
                  <a:srgbClr val="FFFFFF"/>
                </a:solidFill>
              </a:rPr>
              <a:t>Einthoven's law: a complex in lead II is equal to the sum of the corresponding complexes in leads I and III.</a:t>
            </a:r>
          </a:p>
        </p:txBody>
      </p:sp>
    </p:spTree>
    <p:extLst>
      <p:ext uri="{BB962C8B-B14F-4D97-AF65-F5344CB8AC3E}">
        <p14:creationId xmlns:p14="http://schemas.microsoft.com/office/powerpoint/2010/main" val="313604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3A640-2323-47E5-A6CB-331589D67BE7}"/>
              </a:ext>
            </a:extLst>
          </p:cNvPr>
          <p:cNvSpPr>
            <a:spLocks noGrp="1"/>
          </p:cNvSpPr>
          <p:nvPr>
            <p:ph type="title"/>
          </p:nvPr>
        </p:nvSpPr>
        <p:spPr>
          <a:xfrm>
            <a:off x="1197864" y="901283"/>
            <a:ext cx="4898135" cy="1346693"/>
          </a:xfrm>
        </p:spPr>
        <p:txBody>
          <a:bodyPr>
            <a:normAutofit/>
          </a:bodyPr>
          <a:lstStyle/>
          <a:p>
            <a:r>
              <a:rPr lang="en-US" sz="4000" b="1" dirty="0"/>
              <a:t>Activation of the Heart and the ECG</a:t>
            </a:r>
            <a:endParaRPr lang="en-US" sz="4000" dirty="0"/>
          </a:p>
        </p:txBody>
      </p:sp>
      <p:sp>
        <p:nvSpPr>
          <p:cNvPr id="73" name="Rectangle 72">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AD6997-EB34-4609-8490-C3DD1C7BC045}"/>
              </a:ext>
            </a:extLst>
          </p:cNvPr>
          <p:cNvSpPr>
            <a:spLocks noGrp="1"/>
          </p:cNvSpPr>
          <p:nvPr>
            <p:ph idx="1"/>
          </p:nvPr>
        </p:nvSpPr>
        <p:spPr>
          <a:xfrm>
            <a:off x="1197864" y="2408844"/>
            <a:ext cx="4878978" cy="3635340"/>
          </a:xfrm>
        </p:spPr>
        <p:txBody>
          <a:bodyPr>
            <a:normAutofit/>
          </a:bodyPr>
          <a:lstStyle/>
          <a:p>
            <a:r>
              <a:rPr lang="en-US" sz="3200" dirty="0"/>
              <a:t>The drawings to the right in the table below show the main stages of activation of the heart, as well as the ECG recorded in lead II at those stages. </a:t>
            </a:r>
          </a:p>
        </p:txBody>
      </p:sp>
      <p:pic>
        <p:nvPicPr>
          <p:cNvPr id="16386" name="Picture 2">
            <a:extLst>
              <a:ext uri="{FF2B5EF4-FFF2-40B4-BE49-F238E27FC236}">
                <a16:creationId xmlns:a16="http://schemas.microsoft.com/office/drawing/2014/main" id="{489DF0EF-2EE2-413D-B477-CE8F9AEFDF3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6552330" y="1206824"/>
            <a:ext cx="4738918" cy="4440541"/>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2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3A640-2323-47E5-A6CB-331589D67BE7}"/>
              </a:ext>
            </a:extLst>
          </p:cNvPr>
          <p:cNvSpPr>
            <a:spLocks noGrp="1"/>
          </p:cNvSpPr>
          <p:nvPr>
            <p:ph type="title"/>
          </p:nvPr>
        </p:nvSpPr>
        <p:spPr>
          <a:xfrm>
            <a:off x="645064" y="525982"/>
            <a:ext cx="4282983" cy="1200361"/>
          </a:xfrm>
        </p:spPr>
        <p:txBody>
          <a:bodyPr anchor="b">
            <a:normAutofit/>
          </a:bodyPr>
          <a:lstStyle/>
          <a:p>
            <a:r>
              <a:rPr lang="en-US" sz="3600" b="1"/>
              <a:t>Activation of the Heart and the ECG</a:t>
            </a:r>
            <a:endParaRPr lang="en-US" sz="3600"/>
          </a:p>
        </p:txBody>
      </p:sp>
      <p:sp>
        <p:nvSpPr>
          <p:cNvPr id="137" name="Rectangle 13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AD6997-EB34-4609-8490-C3DD1C7BC045}"/>
              </a:ext>
            </a:extLst>
          </p:cNvPr>
          <p:cNvSpPr>
            <a:spLocks noGrp="1"/>
          </p:cNvSpPr>
          <p:nvPr>
            <p:ph idx="1"/>
          </p:nvPr>
        </p:nvSpPr>
        <p:spPr>
          <a:xfrm>
            <a:off x="645066" y="2031101"/>
            <a:ext cx="4282984" cy="3511943"/>
          </a:xfrm>
        </p:spPr>
        <p:txBody>
          <a:bodyPr anchor="ctr">
            <a:normAutofit/>
          </a:bodyPr>
          <a:lstStyle/>
          <a:p>
            <a:r>
              <a:rPr lang="en-US" sz="1800" dirty="0"/>
              <a:t>The electrical activity of the heart originates in the </a:t>
            </a:r>
            <a:r>
              <a:rPr lang="en-US" sz="1800" dirty="0" err="1"/>
              <a:t>sino</a:t>
            </a:r>
            <a:r>
              <a:rPr lang="en-US" sz="1800" dirty="0"/>
              <a:t>-atrial node.  </a:t>
            </a:r>
          </a:p>
          <a:p>
            <a:r>
              <a:rPr lang="en-US" sz="1800" dirty="0"/>
              <a:t>The impulse then rapidly spreads through the right atrium to the atrioventricular node.  </a:t>
            </a:r>
          </a:p>
          <a:p>
            <a:r>
              <a:rPr lang="en-US" sz="1800" dirty="0"/>
              <a:t>It also spreads through the atrial muscle directly from the right atrium to the left atrium. </a:t>
            </a:r>
          </a:p>
          <a:p>
            <a:r>
              <a:rPr lang="en-US" sz="1800" b="1" dirty="0"/>
              <a:t>The P-wave is generated by activation of the muscle of both atria.</a:t>
            </a:r>
          </a:p>
        </p:txBody>
      </p:sp>
      <p:sp>
        <p:nvSpPr>
          <p:cNvPr id="139" name="Rectangle 13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06255DF4-44FD-4D88-BFF2-A1E708805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48"/>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0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3A640-2323-47E5-A6CB-331589D67BE7}"/>
              </a:ext>
            </a:extLst>
          </p:cNvPr>
          <p:cNvSpPr>
            <a:spLocks noGrp="1"/>
          </p:cNvSpPr>
          <p:nvPr>
            <p:ph type="title"/>
          </p:nvPr>
        </p:nvSpPr>
        <p:spPr>
          <a:xfrm>
            <a:off x="645064" y="525982"/>
            <a:ext cx="4282983" cy="1200361"/>
          </a:xfrm>
        </p:spPr>
        <p:txBody>
          <a:bodyPr anchor="b">
            <a:normAutofit/>
          </a:bodyPr>
          <a:lstStyle/>
          <a:p>
            <a:r>
              <a:rPr lang="en-US" sz="3600" b="1"/>
              <a:t>Activation of the Heart and the ECG</a:t>
            </a:r>
            <a:endParaRPr lang="en-US" sz="3600"/>
          </a:p>
        </p:txBody>
      </p:sp>
      <p:sp>
        <p:nvSpPr>
          <p:cNvPr id="137" name="Rectangle 13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AD6997-EB34-4609-8490-C3DD1C7BC045}"/>
              </a:ext>
            </a:extLst>
          </p:cNvPr>
          <p:cNvSpPr>
            <a:spLocks noGrp="1"/>
          </p:cNvSpPr>
          <p:nvPr>
            <p:ph idx="1"/>
          </p:nvPr>
        </p:nvSpPr>
        <p:spPr>
          <a:xfrm>
            <a:off x="645066" y="2031101"/>
            <a:ext cx="4282984" cy="3511943"/>
          </a:xfrm>
        </p:spPr>
        <p:txBody>
          <a:bodyPr anchor="ctr">
            <a:normAutofit/>
          </a:bodyPr>
          <a:lstStyle/>
          <a:p>
            <a:r>
              <a:rPr lang="en-US" dirty="0"/>
              <a:t>The impulse travels very slowly through the AV node, then very quickly through the bundle of His,  then the bundle branches, the Purkinje network, and finally the ventricular muscle.</a:t>
            </a:r>
            <a:r>
              <a:rPr lang="en-US" sz="1800" dirty="0"/>
              <a:t>.</a:t>
            </a:r>
          </a:p>
        </p:txBody>
      </p:sp>
      <p:sp>
        <p:nvSpPr>
          <p:cNvPr id="139" name="Rectangle 13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06255DF4-44FD-4D88-BFF2-A1E708805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48"/>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3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A640-2323-47E5-A6CB-331589D67BE7}"/>
              </a:ext>
            </a:extLst>
          </p:cNvPr>
          <p:cNvSpPr>
            <a:spLocks noGrp="1"/>
          </p:cNvSpPr>
          <p:nvPr>
            <p:ph type="title"/>
          </p:nvPr>
        </p:nvSpPr>
        <p:spPr>
          <a:xfrm>
            <a:off x="648929" y="629266"/>
            <a:ext cx="3651467" cy="1676603"/>
          </a:xfrm>
        </p:spPr>
        <p:txBody>
          <a:bodyPr>
            <a:normAutofit/>
          </a:bodyPr>
          <a:lstStyle/>
          <a:p>
            <a:r>
              <a:rPr lang="en-US" sz="3700" b="1"/>
              <a:t>Activation of the Heart and the ECG</a:t>
            </a:r>
            <a:endParaRPr lang="en-US" sz="3700"/>
          </a:p>
        </p:txBody>
      </p:sp>
      <p:sp>
        <p:nvSpPr>
          <p:cNvPr id="3" name="Content Placeholder 2">
            <a:extLst>
              <a:ext uri="{FF2B5EF4-FFF2-40B4-BE49-F238E27FC236}">
                <a16:creationId xmlns:a16="http://schemas.microsoft.com/office/drawing/2014/main" id="{F6AD6997-EB34-4609-8490-C3DD1C7BC045}"/>
              </a:ext>
            </a:extLst>
          </p:cNvPr>
          <p:cNvSpPr>
            <a:spLocks noGrp="1"/>
          </p:cNvSpPr>
          <p:nvPr>
            <p:ph idx="1"/>
          </p:nvPr>
        </p:nvSpPr>
        <p:spPr>
          <a:xfrm>
            <a:off x="648931" y="2438400"/>
            <a:ext cx="3651466" cy="3785419"/>
          </a:xfrm>
        </p:spPr>
        <p:txBody>
          <a:bodyPr>
            <a:normAutofit fontScale="92500" lnSpcReduction="10000"/>
          </a:bodyPr>
          <a:lstStyle/>
          <a:p>
            <a:r>
              <a:rPr lang="en-US" sz="3200" dirty="0"/>
              <a:t>The first area of the ventricular muscle to be activated is the interventricular septum, which activates from left to right.  </a:t>
            </a:r>
          </a:p>
          <a:p>
            <a:r>
              <a:rPr lang="en-US" sz="3200" b="1" dirty="0"/>
              <a:t>This generates the Q-wave.</a:t>
            </a:r>
          </a:p>
        </p:txBody>
      </p:sp>
      <p:pic>
        <p:nvPicPr>
          <p:cNvPr id="18434" name="Picture 2">
            <a:extLst>
              <a:ext uri="{FF2B5EF4-FFF2-40B4-BE49-F238E27FC236}">
                <a16:creationId xmlns:a16="http://schemas.microsoft.com/office/drawing/2014/main" id="{2E0FC804-C0E6-4F4B-BAB3-959AB73A24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 b="288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2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D7E5-285D-460D-9C22-C7E154A5AAEC}"/>
              </a:ext>
            </a:extLst>
          </p:cNvPr>
          <p:cNvSpPr>
            <a:spLocks noGrp="1"/>
          </p:cNvSpPr>
          <p:nvPr>
            <p:ph type="title"/>
          </p:nvPr>
        </p:nvSpPr>
        <p:spPr>
          <a:xfrm>
            <a:off x="648929" y="629266"/>
            <a:ext cx="5127031" cy="1676603"/>
          </a:xfrm>
        </p:spPr>
        <p:txBody>
          <a:bodyPr>
            <a:normAutofit/>
          </a:bodyPr>
          <a:lstStyle/>
          <a:p>
            <a:r>
              <a:rPr lang="en-US" b="1"/>
              <a:t>ECG&gt; Introduction</a:t>
            </a:r>
            <a:endParaRPr lang="en-US" dirty="0"/>
          </a:p>
        </p:txBody>
      </p:sp>
      <p:sp>
        <p:nvSpPr>
          <p:cNvPr id="3" name="Content Placeholder 2">
            <a:extLst>
              <a:ext uri="{FF2B5EF4-FFF2-40B4-BE49-F238E27FC236}">
                <a16:creationId xmlns:a16="http://schemas.microsoft.com/office/drawing/2014/main" id="{6BADE5AC-2221-4DE1-B93D-BF5720099986}"/>
              </a:ext>
            </a:extLst>
          </p:cNvPr>
          <p:cNvSpPr>
            <a:spLocks noGrp="1"/>
          </p:cNvSpPr>
          <p:nvPr>
            <p:ph idx="1"/>
          </p:nvPr>
        </p:nvSpPr>
        <p:spPr>
          <a:xfrm>
            <a:off x="648930" y="2438400"/>
            <a:ext cx="5127029" cy="3785419"/>
          </a:xfrm>
        </p:spPr>
        <p:txBody>
          <a:bodyPr>
            <a:normAutofit/>
          </a:bodyPr>
          <a:lstStyle/>
          <a:p>
            <a:r>
              <a:rPr lang="en-US" sz="2400"/>
              <a:t>The electrocardiograph (abbreviated ECG or EKG) is a device that picks up electrical activity originating in the heart from the surface of the body.  In the clinic, the ECG is one of the most commonly used diagnostic machines.   The recording produced by the electrocardiograph is called an electrocardiogram, also abbreviated ECG or EKG.</a:t>
            </a:r>
          </a:p>
        </p:txBody>
      </p:sp>
      <p:pic>
        <p:nvPicPr>
          <p:cNvPr id="50178" name="Picture 2" descr="Image result for ecg">
            <a:extLst>
              <a:ext uri="{FF2B5EF4-FFF2-40B4-BE49-F238E27FC236}">
                <a16:creationId xmlns:a16="http://schemas.microsoft.com/office/drawing/2014/main" id="{1C095676-C5D4-4E53-9B6F-DD1E35F82A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0" r="735"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3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E3A640-2323-47E5-A6CB-331589D67BE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Activation of the Heart and the ECG</a:t>
            </a:r>
            <a:endParaRPr lang="en-US" sz="2800"/>
          </a:p>
        </p:txBody>
      </p:sp>
      <p:sp>
        <p:nvSpPr>
          <p:cNvPr id="3" name="Content Placeholder 2">
            <a:extLst>
              <a:ext uri="{FF2B5EF4-FFF2-40B4-BE49-F238E27FC236}">
                <a16:creationId xmlns:a16="http://schemas.microsoft.com/office/drawing/2014/main" id="{F6AD6997-EB34-4609-8490-C3DD1C7BC045}"/>
              </a:ext>
            </a:extLst>
          </p:cNvPr>
          <p:cNvSpPr>
            <a:spLocks noGrp="1"/>
          </p:cNvSpPr>
          <p:nvPr>
            <p:ph idx="1"/>
          </p:nvPr>
        </p:nvSpPr>
        <p:spPr>
          <a:xfrm>
            <a:off x="643468" y="2638043"/>
            <a:ext cx="3363974" cy="3415623"/>
          </a:xfrm>
        </p:spPr>
        <p:txBody>
          <a:bodyPr>
            <a:normAutofit/>
          </a:bodyPr>
          <a:lstStyle/>
          <a:p>
            <a:r>
              <a:rPr lang="en-US" sz="2000" dirty="0"/>
              <a:t>Next, the left and right ventricular free walls, which form the bulk of the muscle of both ventricles, gets activated, with the endocardial surface being activated before the epicardial surface.   </a:t>
            </a:r>
          </a:p>
          <a:p>
            <a:r>
              <a:rPr lang="en-US" sz="2000" b="1" dirty="0"/>
              <a:t>This generates the R-wave.</a:t>
            </a:r>
          </a:p>
        </p:txBody>
      </p:sp>
      <p:pic>
        <p:nvPicPr>
          <p:cNvPr id="20482" name="Picture 2">
            <a:extLst>
              <a:ext uri="{FF2B5EF4-FFF2-40B4-BE49-F238E27FC236}">
                <a16:creationId xmlns:a16="http://schemas.microsoft.com/office/drawing/2014/main" id="{A91D8D94-C867-48D7-B2B8-3FD48E2F32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6282" y="643467"/>
            <a:ext cx="577373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50358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3A640-2323-47E5-A6CB-331589D67BE7}"/>
              </a:ext>
            </a:extLst>
          </p:cNvPr>
          <p:cNvSpPr>
            <a:spLocks noGrp="1"/>
          </p:cNvSpPr>
          <p:nvPr>
            <p:ph type="title"/>
          </p:nvPr>
        </p:nvSpPr>
        <p:spPr>
          <a:xfrm>
            <a:off x="589560" y="856180"/>
            <a:ext cx="4560584" cy="1128068"/>
          </a:xfrm>
        </p:spPr>
        <p:txBody>
          <a:bodyPr anchor="ctr">
            <a:normAutofit/>
          </a:bodyPr>
          <a:lstStyle/>
          <a:p>
            <a:r>
              <a:rPr lang="en-US" sz="3700" b="1" dirty="0"/>
              <a:t>Activation of the Heart and the ECG</a:t>
            </a:r>
            <a:endParaRPr lang="en-US" sz="3700" dirty="0"/>
          </a:p>
        </p:txBody>
      </p:sp>
      <p:grpSp>
        <p:nvGrpSpPr>
          <p:cNvPr id="74" name="Group 7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AD6997-EB34-4609-8490-C3DD1C7BC045}"/>
              </a:ext>
            </a:extLst>
          </p:cNvPr>
          <p:cNvSpPr>
            <a:spLocks noGrp="1"/>
          </p:cNvSpPr>
          <p:nvPr>
            <p:ph idx="1"/>
          </p:nvPr>
        </p:nvSpPr>
        <p:spPr>
          <a:xfrm>
            <a:off x="590719" y="2330505"/>
            <a:ext cx="4559425" cy="3979585"/>
          </a:xfrm>
        </p:spPr>
        <p:txBody>
          <a:bodyPr anchor="ctr">
            <a:normAutofit/>
          </a:bodyPr>
          <a:lstStyle/>
          <a:p>
            <a:r>
              <a:rPr lang="en-US" sz="3600" dirty="0"/>
              <a:t>A few small areas of the ventricles are activated at a rather late stage.  </a:t>
            </a:r>
          </a:p>
          <a:p>
            <a:r>
              <a:rPr lang="en-US" sz="3600" b="1" dirty="0"/>
              <a:t>This generates the S-wave.</a:t>
            </a:r>
          </a:p>
        </p:txBody>
      </p:sp>
      <p:sp>
        <p:nvSpPr>
          <p:cNvPr id="80" name="Rectangle 7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a:extLst>
              <a:ext uri="{FF2B5EF4-FFF2-40B4-BE49-F238E27FC236}">
                <a16:creationId xmlns:a16="http://schemas.microsoft.com/office/drawing/2014/main" id="{E553F0AD-F665-4E82-904F-E61FF4752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35C82-6BED-46D0-B5A6-DFBBEA8E2B20}"/>
              </a:ext>
            </a:extLst>
          </p:cNvPr>
          <p:cNvSpPr>
            <a:spLocks noGrp="1"/>
          </p:cNvSpPr>
          <p:nvPr>
            <p:ph type="title"/>
          </p:nvPr>
        </p:nvSpPr>
        <p:spPr>
          <a:xfrm>
            <a:off x="589560" y="856180"/>
            <a:ext cx="4560584" cy="1128068"/>
          </a:xfrm>
        </p:spPr>
        <p:txBody>
          <a:bodyPr anchor="ctr">
            <a:normAutofit fontScale="90000"/>
          </a:bodyPr>
          <a:lstStyle/>
          <a:p>
            <a:r>
              <a:rPr lang="en-US" sz="4000" b="1" dirty="0"/>
              <a:t>Activation of the Heart and the ECG</a:t>
            </a:r>
            <a:endParaRPr lang="en-US"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5297DF-4F83-435C-BE7B-B2EB0F3E1DB5}"/>
              </a:ext>
            </a:extLst>
          </p:cNvPr>
          <p:cNvSpPr>
            <a:spLocks noGrp="1"/>
          </p:cNvSpPr>
          <p:nvPr>
            <p:ph idx="1"/>
          </p:nvPr>
        </p:nvSpPr>
        <p:spPr>
          <a:xfrm>
            <a:off x="590719" y="2330505"/>
            <a:ext cx="4559425" cy="3979585"/>
          </a:xfrm>
        </p:spPr>
        <p:txBody>
          <a:bodyPr anchor="ctr">
            <a:normAutofit/>
          </a:bodyPr>
          <a:lstStyle/>
          <a:p>
            <a:r>
              <a:rPr lang="en-US" sz="4000" dirty="0"/>
              <a:t>Finally, the ventricular muscle repolarizes. </a:t>
            </a:r>
          </a:p>
          <a:p>
            <a:r>
              <a:rPr lang="en-US" sz="4000" b="1" dirty="0"/>
              <a:t>This generates the T-wave.</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a:extLst>
              <a:ext uri="{FF2B5EF4-FFF2-40B4-BE49-F238E27FC236}">
                <a16:creationId xmlns:a16="http://schemas.microsoft.com/office/drawing/2014/main" id="{562EA30F-BCDB-4A87-A787-401E77D7A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1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6C836-FBB8-4638-876D-79216B3AC07C}"/>
              </a:ext>
            </a:extLst>
          </p:cNvPr>
          <p:cNvSpPr>
            <a:spLocks noGrp="1"/>
          </p:cNvSpPr>
          <p:nvPr>
            <p:ph type="title"/>
          </p:nvPr>
        </p:nvSpPr>
        <p:spPr>
          <a:xfrm>
            <a:off x="589560" y="856180"/>
            <a:ext cx="4560584" cy="1128068"/>
          </a:xfrm>
        </p:spPr>
        <p:txBody>
          <a:bodyPr anchor="ctr">
            <a:normAutofit/>
          </a:bodyPr>
          <a:lstStyle/>
          <a:p>
            <a:r>
              <a:rPr lang="en-US" sz="4000" b="1"/>
              <a:t>Cardiac axis</a:t>
            </a:r>
            <a:endParaRPr lang="en-US" sz="40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40ECDF-CE98-4904-B5F2-EE7118EB86BB}"/>
              </a:ext>
            </a:extLst>
          </p:cNvPr>
          <p:cNvSpPr>
            <a:spLocks noGrp="1"/>
          </p:cNvSpPr>
          <p:nvPr>
            <p:ph idx="1"/>
          </p:nvPr>
        </p:nvSpPr>
        <p:spPr>
          <a:xfrm>
            <a:off x="590719" y="2330505"/>
            <a:ext cx="4559425" cy="3979585"/>
          </a:xfrm>
        </p:spPr>
        <p:txBody>
          <a:bodyPr anchor="ctr">
            <a:normAutofit fontScale="92500"/>
          </a:bodyPr>
          <a:lstStyle/>
          <a:p>
            <a:r>
              <a:rPr lang="en-US" dirty="0"/>
              <a:t>The cardiac axis refers to the mean direction of the wave of ventricular depolarization in the frontal plane, measured from a zero reference point. </a:t>
            </a:r>
          </a:p>
          <a:p>
            <a:r>
              <a:rPr lang="en-US" dirty="0"/>
              <a:t>The mean QRS axis is obtained from measurements of the heights of the QRS waves in the 3 leads.</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a:extLst>
              <a:ext uri="{FF2B5EF4-FFF2-40B4-BE49-F238E27FC236}">
                <a16:creationId xmlns:a16="http://schemas.microsoft.com/office/drawing/2014/main" id="{B4A66EC0-88ED-46BB-B870-BD000A421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71"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7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6C836-FBB8-4638-876D-79216B3AC07C}"/>
              </a:ext>
            </a:extLst>
          </p:cNvPr>
          <p:cNvSpPr>
            <a:spLocks noGrp="1"/>
          </p:cNvSpPr>
          <p:nvPr>
            <p:ph type="title"/>
          </p:nvPr>
        </p:nvSpPr>
        <p:spPr>
          <a:xfrm>
            <a:off x="589560" y="856180"/>
            <a:ext cx="4560584" cy="1128068"/>
          </a:xfrm>
        </p:spPr>
        <p:txBody>
          <a:bodyPr anchor="ctr">
            <a:normAutofit/>
          </a:bodyPr>
          <a:lstStyle/>
          <a:p>
            <a:r>
              <a:rPr lang="en-US" sz="4000" b="1"/>
              <a:t>Cardiac axis</a:t>
            </a:r>
            <a:endParaRPr lang="en-US" sz="40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40ECDF-CE98-4904-B5F2-EE7118EB86BB}"/>
              </a:ext>
            </a:extLst>
          </p:cNvPr>
          <p:cNvSpPr>
            <a:spLocks noGrp="1"/>
          </p:cNvSpPr>
          <p:nvPr>
            <p:ph idx="1"/>
          </p:nvPr>
        </p:nvSpPr>
        <p:spPr>
          <a:xfrm>
            <a:off x="590719" y="2330505"/>
            <a:ext cx="4559425" cy="3979585"/>
          </a:xfrm>
        </p:spPr>
        <p:txBody>
          <a:bodyPr anchor="ctr">
            <a:normAutofit/>
          </a:bodyPr>
          <a:lstStyle/>
          <a:p>
            <a:r>
              <a:rPr lang="en-US" dirty="0"/>
              <a:t>In the example to the right, notice that there are tall R waves in leads I and II, and that in lead III, the R and the S waves are of equal size and opposite direction.</a:t>
            </a:r>
            <a:endParaRPr lang="en-US" sz="20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a:extLst>
              <a:ext uri="{FF2B5EF4-FFF2-40B4-BE49-F238E27FC236}">
                <a16:creationId xmlns:a16="http://schemas.microsoft.com/office/drawing/2014/main" id="{B4A66EC0-88ED-46BB-B870-BD000A421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71"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8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22667-F20E-49A5-8BA0-A819C22BC797}"/>
              </a:ext>
            </a:extLst>
          </p:cNvPr>
          <p:cNvSpPr>
            <a:spLocks noGrp="1"/>
          </p:cNvSpPr>
          <p:nvPr>
            <p:ph type="title"/>
          </p:nvPr>
        </p:nvSpPr>
        <p:spPr>
          <a:xfrm>
            <a:off x="589560" y="856180"/>
            <a:ext cx="4560584" cy="1128068"/>
          </a:xfrm>
        </p:spPr>
        <p:txBody>
          <a:bodyPr anchor="ctr">
            <a:normAutofit/>
          </a:bodyPr>
          <a:lstStyle/>
          <a:p>
            <a:r>
              <a:rPr lang="en-US" sz="2800" b="1"/>
              <a:t>COMMON MISCONCEPTIONS ABOUT THE ECG</a:t>
            </a:r>
            <a:endParaRPr lang="en-US" sz="28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A85136-6B22-4DBC-BF1F-B6B3DA751047}"/>
              </a:ext>
            </a:extLst>
          </p:cNvPr>
          <p:cNvSpPr>
            <a:spLocks noGrp="1"/>
          </p:cNvSpPr>
          <p:nvPr>
            <p:ph idx="1"/>
          </p:nvPr>
        </p:nvSpPr>
        <p:spPr>
          <a:xfrm>
            <a:off x="590719" y="2330505"/>
            <a:ext cx="4559425" cy="3979585"/>
          </a:xfrm>
        </p:spPr>
        <p:txBody>
          <a:bodyPr anchor="ctr">
            <a:normAutofit/>
          </a:bodyPr>
          <a:lstStyle/>
          <a:p>
            <a:r>
              <a:rPr lang="en-US" sz="2000" dirty="0"/>
              <a:t>The PR interval is </a:t>
            </a:r>
            <a:r>
              <a:rPr lang="en-US" sz="2000" b="1" dirty="0"/>
              <a:t>NOT</a:t>
            </a:r>
            <a:r>
              <a:rPr lang="en-US" sz="2000" dirty="0"/>
              <a:t> in general measured from the P wave to the R wave. </a:t>
            </a:r>
          </a:p>
          <a:p>
            <a:pPr lvl="1"/>
            <a:r>
              <a:rPr lang="en-US" sz="1600" dirty="0"/>
              <a:t>It is rather defined to be the time from the beginning of the P-wave to the beginning of the QRS complex. </a:t>
            </a:r>
          </a:p>
          <a:p>
            <a:pPr lvl="1"/>
            <a:r>
              <a:rPr lang="en-US" sz="1600" dirty="0"/>
              <a:t>Thus the PR interval is measured from the beginning of the P-wave to the beginning of the R-wave only if the first deflection in the QRS complex happens to be an R-wave (i.e. no Q-wave present).</a:t>
            </a:r>
            <a:br>
              <a:rPr lang="en-US" sz="1600" dirty="0"/>
            </a:br>
            <a:r>
              <a:rPr lang="en-US" sz="1600" dirty="0"/>
              <a:t>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ecg">
            <a:extLst>
              <a:ext uri="{FF2B5EF4-FFF2-40B4-BE49-F238E27FC236}">
                <a16:creationId xmlns:a16="http://schemas.microsoft.com/office/drawing/2014/main" id="{0895CDE4-E1B0-48D2-A8E1-47CE56D70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5"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6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22667-F20E-49A5-8BA0-A819C22BC797}"/>
              </a:ext>
            </a:extLst>
          </p:cNvPr>
          <p:cNvSpPr>
            <a:spLocks noGrp="1"/>
          </p:cNvSpPr>
          <p:nvPr>
            <p:ph type="title"/>
          </p:nvPr>
        </p:nvSpPr>
        <p:spPr>
          <a:xfrm>
            <a:off x="589560" y="856180"/>
            <a:ext cx="4560584" cy="1128068"/>
          </a:xfrm>
        </p:spPr>
        <p:txBody>
          <a:bodyPr anchor="ctr">
            <a:normAutofit/>
          </a:bodyPr>
          <a:lstStyle/>
          <a:p>
            <a:r>
              <a:rPr lang="en-US" sz="2800" b="1"/>
              <a:t>COMMON MISCONCEPTIONS ABOUT THE ECG</a:t>
            </a:r>
            <a:endParaRPr lang="en-US" sz="28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A85136-6B22-4DBC-BF1F-B6B3DA751047}"/>
              </a:ext>
            </a:extLst>
          </p:cNvPr>
          <p:cNvSpPr>
            <a:spLocks noGrp="1"/>
          </p:cNvSpPr>
          <p:nvPr>
            <p:ph idx="1"/>
          </p:nvPr>
        </p:nvSpPr>
        <p:spPr>
          <a:xfrm>
            <a:off x="590719" y="2330505"/>
            <a:ext cx="4559425" cy="3979585"/>
          </a:xfrm>
        </p:spPr>
        <p:txBody>
          <a:bodyPr anchor="ctr">
            <a:normAutofit/>
          </a:bodyPr>
          <a:lstStyle/>
          <a:p>
            <a:r>
              <a:rPr lang="en-US" sz="3200" dirty="0"/>
              <a:t>Similarly, the QT interval is </a:t>
            </a:r>
            <a:r>
              <a:rPr lang="en-US" sz="3200" b="1" dirty="0"/>
              <a:t>NOT </a:t>
            </a:r>
            <a:r>
              <a:rPr lang="en-US" sz="3200" dirty="0"/>
              <a:t>in general measured from the Q-wave to the T-wave. </a:t>
            </a:r>
          </a:p>
          <a:p>
            <a:pPr lvl="1"/>
            <a:r>
              <a:rPr lang="en-US" dirty="0"/>
              <a:t>It is rather defined as the time from the beginning of the QRS complex to the end of the T-wave.</a:t>
            </a:r>
            <a:br>
              <a:rPr lang="en-US" dirty="0"/>
            </a:br>
            <a:r>
              <a:rPr lang="en-US" dirty="0"/>
              <a:t>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ecg">
            <a:extLst>
              <a:ext uri="{FF2B5EF4-FFF2-40B4-BE49-F238E27FC236}">
                <a16:creationId xmlns:a16="http://schemas.microsoft.com/office/drawing/2014/main" id="{0895CDE4-E1B0-48D2-A8E1-47CE56D70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5"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59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22667-F20E-49A5-8BA0-A819C22BC797}"/>
              </a:ext>
            </a:extLst>
          </p:cNvPr>
          <p:cNvSpPr>
            <a:spLocks noGrp="1"/>
          </p:cNvSpPr>
          <p:nvPr>
            <p:ph type="title"/>
          </p:nvPr>
        </p:nvSpPr>
        <p:spPr>
          <a:xfrm>
            <a:off x="589560" y="856180"/>
            <a:ext cx="4560584" cy="1128068"/>
          </a:xfrm>
        </p:spPr>
        <p:txBody>
          <a:bodyPr anchor="ctr">
            <a:normAutofit/>
          </a:bodyPr>
          <a:lstStyle/>
          <a:p>
            <a:r>
              <a:rPr lang="en-US" sz="2800" b="1"/>
              <a:t>COMMON MISCONCEPTIONS ABOUT THE ECG</a:t>
            </a:r>
            <a:endParaRPr lang="en-US" sz="28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A85136-6B22-4DBC-BF1F-B6B3DA751047}"/>
              </a:ext>
            </a:extLst>
          </p:cNvPr>
          <p:cNvSpPr>
            <a:spLocks noGrp="1"/>
          </p:cNvSpPr>
          <p:nvPr>
            <p:ph idx="1"/>
          </p:nvPr>
        </p:nvSpPr>
        <p:spPr>
          <a:xfrm>
            <a:off x="590719" y="2330505"/>
            <a:ext cx="4559425" cy="3979585"/>
          </a:xfrm>
        </p:spPr>
        <p:txBody>
          <a:bodyPr anchor="ctr">
            <a:normAutofit/>
          </a:bodyPr>
          <a:lstStyle/>
          <a:p>
            <a:r>
              <a:rPr lang="en-US" sz="3200" dirty="0"/>
              <a:t>The P-wave (QRS complex) is </a:t>
            </a:r>
            <a:r>
              <a:rPr lang="en-US" sz="3200" b="1" dirty="0"/>
              <a:t>NOT</a:t>
            </a:r>
            <a:r>
              <a:rPr lang="en-US" sz="3200" dirty="0"/>
              <a:t> generated by the contraction of the atria (ventricles). </a:t>
            </a:r>
          </a:p>
          <a:p>
            <a:pPr lvl="1"/>
            <a:r>
              <a:rPr lang="en-US" dirty="0"/>
              <a:t>It is generated by electrical activity (more specifically depolarization or activation) of the muscle.</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ecg">
            <a:extLst>
              <a:ext uri="{FF2B5EF4-FFF2-40B4-BE49-F238E27FC236}">
                <a16:creationId xmlns:a16="http://schemas.microsoft.com/office/drawing/2014/main" id="{0895CDE4-E1B0-48D2-A8E1-47CE56D70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5"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3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22667-F20E-49A5-8BA0-A819C22BC797}"/>
              </a:ext>
            </a:extLst>
          </p:cNvPr>
          <p:cNvSpPr>
            <a:spLocks noGrp="1"/>
          </p:cNvSpPr>
          <p:nvPr>
            <p:ph type="title"/>
          </p:nvPr>
        </p:nvSpPr>
        <p:spPr>
          <a:xfrm>
            <a:off x="589560" y="856180"/>
            <a:ext cx="4560584" cy="1128068"/>
          </a:xfrm>
        </p:spPr>
        <p:txBody>
          <a:bodyPr anchor="ctr">
            <a:normAutofit/>
          </a:bodyPr>
          <a:lstStyle/>
          <a:p>
            <a:r>
              <a:rPr lang="en-US" sz="2800" b="1"/>
              <a:t>COMMON MISCONCEPTIONS ABOUT THE ECG</a:t>
            </a:r>
            <a:endParaRPr lang="en-US" sz="28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A85136-6B22-4DBC-BF1F-B6B3DA751047}"/>
              </a:ext>
            </a:extLst>
          </p:cNvPr>
          <p:cNvSpPr>
            <a:spLocks noGrp="1"/>
          </p:cNvSpPr>
          <p:nvPr>
            <p:ph idx="1"/>
          </p:nvPr>
        </p:nvSpPr>
        <p:spPr>
          <a:xfrm>
            <a:off x="590719" y="2330505"/>
            <a:ext cx="4559425" cy="3979585"/>
          </a:xfrm>
        </p:spPr>
        <p:txBody>
          <a:bodyPr anchor="ctr">
            <a:normAutofit/>
          </a:bodyPr>
          <a:lstStyle/>
          <a:p>
            <a:r>
              <a:rPr lang="en-US" sz="3200" dirty="0"/>
              <a:t>Purkinje </a:t>
            </a:r>
            <a:r>
              <a:rPr lang="en-US" sz="3200" dirty="0" err="1"/>
              <a:t>fibre</a:t>
            </a:r>
            <a:r>
              <a:rPr lang="en-US" sz="3200" dirty="0"/>
              <a:t> cells are NOT nerve cells. </a:t>
            </a:r>
          </a:p>
          <a:p>
            <a:pPr lvl="1"/>
            <a:r>
              <a:rPr lang="en-US" dirty="0"/>
              <a:t>Rather, they are specialized cardiac muscle cells. </a:t>
            </a:r>
          </a:p>
          <a:p>
            <a:pPr lvl="1"/>
            <a:r>
              <a:rPr lang="en-US" dirty="0"/>
              <a:t>The sinoatrial node, atrioventricular node, bundle of His, and bundle branches are also made up of specialized cardiac muscle cells.</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ecg">
            <a:extLst>
              <a:ext uri="{FF2B5EF4-FFF2-40B4-BE49-F238E27FC236}">
                <a16:creationId xmlns:a16="http://schemas.microsoft.com/office/drawing/2014/main" id="{0895CDE4-E1B0-48D2-A8E1-47CE56D70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35"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06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22667-F20E-49A5-8BA0-A819C22BC797}"/>
              </a:ext>
            </a:extLst>
          </p:cNvPr>
          <p:cNvSpPr>
            <a:spLocks noGrp="1"/>
          </p:cNvSpPr>
          <p:nvPr>
            <p:ph type="title"/>
          </p:nvPr>
        </p:nvSpPr>
        <p:spPr>
          <a:xfrm>
            <a:off x="589560" y="856180"/>
            <a:ext cx="4560584" cy="1128068"/>
          </a:xfrm>
        </p:spPr>
        <p:txBody>
          <a:bodyPr anchor="ctr">
            <a:normAutofit/>
          </a:bodyPr>
          <a:lstStyle/>
          <a:p>
            <a:r>
              <a:rPr lang="en-US" sz="3400" b="1" cap="all"/>
              <a:t>THE FOLLOWING STATEMENTS ARE </a:t>
            </a:r>
            <a:r>
              <a:rPr lang="en-US" sz="3400" b="1" u="sng" cap="all"/>
              <a:t>TRUE</a:t>
            </a:r>
            <a:r>
              <a:rPr lang="en-US" sz="3400" b="1" cap="all"/>
              <a:t>:</a:t>
            </a:r>
            <a:endParaRPr lang="en-US" sz="34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A85136-6B22-4DBC-BF1F-B6B3DA751047}"/>
              </a:ext>
            </a:extLst>
          </p:cNvPr>
          <p:cNvSpPr>
            <a:spLocks noGrp="1"/>
          </p:cNvSpPr>
          <p:nvPr>
            <p:ph idx="1"/>
          </p:nvPr>
        </p:nvSpPr>
        <p:spPr>
          <a:xfrm>
            <a:off x="590719" y="2330505"/>
            <a:ext cx="4559425" cy="3979585"/>
          </a:xfrm>
        </p:spPr>
        <p:txBody>
          <a:bodyPr anchor="ctr">
            <a:normAutofit/>
          </a:bodyPr>
          <a:lstStyle/>
          <a:p>
            <a:r>
              <a:rPr lang="en-US" sz="2000"/>
              <a:t>One does </a:t>
            </a:r>
            <a:r>
              <a:rPr lang="en-US" sz="2000" b="1"/>
              <a:t>NOT</a:t>
            </a:r>
            <a:r>
              <a:rPr lang="en-US" sz="2000"/>
              <a:t> see any deflection on the ECG during the time that the sinoatrial node is being depolarized.</a:t>
            </a:r>
          </a:p>
          <a:p>
            <a:pPr lvl="1"/>
            <a:r>
              <a:rPr lang="en-US" sz="2000"/>
              <a:t> The depolarization of the atrioventricular node and the His-Purkinje system also does not generate </a:t>
            </a:r>
            <a:r>
              <a:rPr lang="en-US" sz="2000" b="1"/>
              <a:t>any electrical activity that is detectable</a:t>
            </a:r>
            <a:r>
              <a:rPr lang="en-US" sz="2000"/>
              <a:t> in the ECG.</a:t>
            </a:r>
            <a:br>
              <a:rPr lang="en-US" sz="2000"/>
            </a:br>
            <a:r>
              <a:rPr lang="en-US" sz="2000"/>
              <a:t>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9FD3EC-5753-456D-B201-A4110F76EDEA}"/>
              </a:ext>
            </a:extLst>
          </p:cNvPr>
          <p:cNvPicPr>
            <a:picLocks noChangeAspect="1"/>
          </p:cNvPicPr>
          <p:nvPr/>
        </p:nvPicPr>
        <p:blipFill rotWithShape="1">
          <a:blip r:embed="rId2"/>
          <a:srcRect l="23663" r="1" b="9369"/>
          <a:stretch/>
        </p:blipFill>
        <p:spPr>
          <a:xfrm>
            <a:off x="5977788" y="799352"/>
            <a:ext cx="5425410" cy="4766561"/>
          </a:xfrm>
          <a:prstGeom prst="rect">
            <a:avLst/>
          </a:prstGeom>
        </p:spPr>
      </p:pic>
    </p:spTree>
    <p:extLst>
      <p:ext uri="{BB962C8B-B14F-4D97-AF65-F5344CB8AC3E}">
        <p14:creationId xmlns:p14="http://schemas.microsoft.com/office/powerpoint/2010/main" val="320548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13BF-A354-4644-A7B9-8995776A362F}"/>
              </a:ext>
            </a:extLst>
          </p:cNvPr>
          <p:cNvSpPr>
            <a:spLocks noGrp="1"/>
          </p:cNvSpPr>
          <p:nvPr>
            <p:ph type="title"/>
          </p:nvPr>
        </p:nvSpPr>
        <p:spPr/>
        <p:txBody>
          <a:bodyPr/>
          <a:lstStyle/>
          <a:p>
            <a:r>
              <a:rPr lang="en-US" dirty="0"/>
              <a:t>Electrocardiogram Waveform</a:t>
            </a:r>
          </a:p>
        </p:txBody>
      </p:sp>
      <p:sp>
        <p:nvSpPr>
          <p:cNvPr id="3" name="Content Placeholder 2">
            <a:extLst>
              <a:ext uri="{FF2B5EF4-FFF2-40B4-BE49-F238E27FC236}">
                <a16:creationId xmlns:a16="http://schemas.microsoft.com/office/drawing/2014/main" id="{6C10FCD3-DF50-4035-8A5A-7A756ABD75F0}"/>
              </a:ext>
            </a:extLst>
          </p:cNvPr>
          <p:cNvSpPr>
            <a:spLocks noGrp="1"/>
          </p:cNvSpPr>
          <p:nvPr>
            <p:ph idx="1"/>
          </p:nvPr>
        </p:nvSpPr>
        <p:spPr/>
        <p:txBody>
          <a:bodyPr>
            <a:normAutofit/>
          </a:bodyPr>
          <a:lstStyle/>
          <a:p>
            <a:endParaRPr lang="en-US" dirty="0"/>
          </a:p>
          <a:p>
            <a:r>
              <a:rPr lang="en-US" dirty="0"/>
              <a:t>The figure to the right shows a typical ECG.   </a:t>
            </a:r>
          </a:p>
          <a:p>
            <a:r>
              <a:rPr lang="en-US" dirty="0"/>
              <a:t>Three characteristic features of the waveform are easily identified: </a:t>
            </a:r>
          </a:p>
          <a:p>
            <a:pPr lvl="1"/>
            <a:r>
              <a:rPr lang="en-US" dirty="0"/>
              <a:t>the P wave, the QRS complex, and the T wave.  </a:t>
            </a:r>
          </a:p>
        </p:txBody>
      </p:sp>
      <p:pic>
        <p:nvPicPr>
          <p:cNvPr id="2050" name="Picture 2">
            <a:extLst>
              <a:ext uri="{FF2B5EF4-FFF2-40B4-BE49-F238E27FC236}">
                <a16:creationId xmlns:a16="http://schemas.microsoft.com/office/drawing/2014/main" id="{C8E5352A-2A49-4EF8-A93D-A80C89EB1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276" y="3765122"/>
            <a:ext cx="10035524" cy="289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7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2667-F20E-49A5-8BA0-A819C22BC797}"/>
              </a:ext>
            </a:extLst>
          </p:cNvPr>
          <p:cNvSpPr>
            <a:spLocks noGrp="1"/>
          </p:cNvSpPr>
          <p:nvPr>
            <p:ph type="title"/>
          </p:nvPr>
        </p:nvSpPr>
        <p:spPr/>
        <p:txBody>
          <a:bodyPr/>
          <a:lstStyle/>
          <a:p>
            <a:r>
              <a:rPr lang="en-US" b="1" cap="all" dirty="0"/>
              <a:t>THE FOLLOWING STATEMENTS ARE </a:t>
            </a:r>
            <a:r>
              <a:rPr lang="en-US" b="1" u="sng" cap="all" dirty="0"/>
              <a:t>TRUE</a:t>
            </a:r>
            <a:r>
              <a:rPr lang="en-US" b="1" cap="all" dirty="0"/>
              <a:t>:</a:t>
            </a:r>
            <a:endParaRPr lang="en-US" dirty="0"/>
          </a:p>
        </p:txBody>
      </p:sp>
      <p:sp>
        <p:nvSpPr>
          <p:cNvPr id="3" name="Content Placeholder 2">
            <a:extLst>
              <a:ext uri="{FF2B5EF4-FFF2-40B4-BE49-F238E27FC236}">
                <a16:creationId xmlns:a16="http://schemas.microsoft.com/office/drawing/2014/main" id="{63A85136-6B22-4DBC-BF1F-B6B3DA751047}"/>
              </a:ext>
            </a:extLst>
          </p:cNvPr>
          <p:cNvSpPr>
            <a:spLocks noGrp="1"/>
          </p:cNvSpPr>
          <p:nvPr>
            <p:ph idx="1"/>
          </p:nvPr>
        </p:nvSpPr>
        <p:spPr>
          <a:xfrm>
            <a:off x="838200" y="1825625"/>
            <a:ext cx="4648200" cy="4351338"/>
          </a:xfrm>
        </p:spPr>
        <p:txBody>
          <a:bodyPr>
            <a:normAutofit lnSpcReduction="10000"/>
          </a:bodyPr>
          <a:lstStyle/>
          <a:p>
            <a:r>
              <a:rPr lang="en-US" dirty="0"/>
              <a:t>One </a:t>
            </a:r>
            <a:r>
              <a:rPr lang="en-US" b="1" dirty="0"/>
              <a:t>does not </a:t>
            </a:r>
            <a:r>
              <a:rPr lang="en-US" b="1" u="sng" dirty="0"/>
              <a:t>necessarily</a:t>
            </a:r>
            <a:r>
              <a:rPr lang="en-US" b="1" dirty="0"/>
              <a:t> see a Q-wave or an R-wave or an S-wave in each lead </a:t>
            </a:r>
            <a:r>
              <a:rPr lang="en-US" dirty="0"/>
              <a:t>that one examines.</a:t>
            </a:r>
          </a:p>
          <a:p>
            <a:pPr lvl="1"/>
            <a:r>
              <a:rPr lang="en-US" dirty="0"/>
              <a:t> Indeed, in some individuals with perfectly normal hearts, there is no Q-wave present in any of the three leads I-III. </a:t>
            </a:r>
          </a:p>
          <a:p>
            <a:pPr lvl="1"/>
            <a:r>
              <a:rPr lang="en-US" dirty="0"/>
              <a:t>Other normal individuals have no S-waves in any of the three leads.</a:t>
            </a:r>
          </a:p>
        </p:txBody>
      </p:sp>
      <p:pic>
        <p:nvPicPr>
          <p:cNvPr id="4" name="Picture 3">
            <a:extLst>
              <a:ext uri="{FF2B5EF4-FFF2-40B4-BE49-F238E27FC236}">
                <a16:creationId xmlns:a16="http://schemas.microsoft.com/office/drawing/2014/main" id="{7375B0C8-42FA-4C8A-BC8C-C5F17E1124B6}"/>
              </a:ext>
            </a:extLst>
          </p:cNvPr>
          <p:cNvPicPr>
            <a:picLocks noChangeAspect="1"/>
          </p:cNvPicPr>
          <p:nvPr/>
        </p:nvPicPr>
        <p:blipFill rotWithShape="1">
          <a:blip r:embed="rId2"/>
          <a:srcRect l="23663" r="1" b="9369"/>
          <a:stretch/>
        </p:blipFill>
        <p:spPr>
          <a:xfrm>
            <a:off x="6096000" y="1410402"/>
            <a:ext cx="5425410" cy="4766561"/>
          </a:xfrm>
          <a:prstGeom prst="rect">
            <a:avLst/>
          </a:prstGeom>
        </p:spPr>
      </p:pic>
    </p:spTree>
    <p:extLst>
      <p:ext uri="{BB962C8B-B14F-4D97-AF65-F5344CB8AC3E}">
        <p14:creationId xmlns:p14="http://schemas.microsoft.com/office/powerpoint/2010/main" val="3902116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7D415A-EFB6-4FD6-8AF0-BB8F1D29D0AA}"/>
              </a:ext>
            </a:extLst>
          </p:cNvPr>
          <p:cNvSpPr>
            <a:spLocks noGrp="1"/>
          </p:cNvSpPr>
          <p:nvPr>
            <p:ph type="title"/>
          </p:nvPr>
        </p:nvSpPr>
        <p:spPr>
          <a:xfrm>
            <a:off x="643467" y="321734"/>
            <a:ext cx="10905066" cy="1135737"/>
          </a:xfrm>
        </p:spPr>
        <p:txBody>
          <a:bodyPr>
            <a:normAutofit/>
          </a:bodyPr>
          <a:lstStyle/>
          <a:p>
            <a:r>
              <a:rPr lang="en-US" sz="3600"/>
              <a:t>1) Inspecting the ECG</a:t>
            </a:r>
          </a:p>
        </p:txBody>
      </p:sp>
      <p:sp>
        <p:nvSpPr>
          <p:cNvPr id="3" name="Content Placeholder 2">
            <a:extLst>
              <a:ext uri="{FF2B5EF4-FFF2-40B4-BE49-F238E27FC236}">
                <a16:creationId xmlns:a16="http://schemas.microsoft.com/office/drawing/2014/main" id="{EBB20264-29CA-4D76-89E1-CDA24D6C11DA}"/>
              </a:ext>
            </a:extLst>
          </p:cNvPr>
          <p:cNvSpPr>
            <a:spLocks noGrp="1"/>
          </p:cNvSpPr>
          <p:nvPr>
            <p:ph idx="1"/>
          </p:nvPr>
        </p:nvSpPr>
        <p:spPr>
          <a:xfrm>
            <a:off x="643469" y="1782981"/>
            <a:ext cx="4008384" cy="4393982"/>
          </a:xfrm>
        </p:spPr>
        <p:txBody>
          <a:bodyPr>
            <a:normAutofit fontScale="92500" lnSpcReduction="20000"/>
          </a:bodyPr>
          <a:lstStyle/>
          <a:p>
            <a:r>
              <a:rPr lang="en-US" sz="3200" dirty="0"/>
              <a:t>While displaying Lead II, the P-wave, the QRS-complex, and the T-wave are identified.  </a:t>
            </a:r>
          </a:p>
          <a:p>
            <a:r>
              <a:rPr lang="en-US" sz="3200" dirty="0"/>
              <a:t>In the chart program, experiment with different settings for the time scale and the voltage scale so that, e.g. the waveform is not too big or small in amplitude.</a:t>
            </a:r>
          </a:p>
        </p:txBody>
      </p:sp>
      <p:grpSp>
        <p:nvGrpSpPr>
          <p:cNvPr id="141" name="Group 14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42" name="Rectangle 14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750" name="Picture 6">
            <a:extLst>
              <a:ext uri="{FF2B5EF4-FFF2-40B4-BE49-F238E27FC236}">
                <a16:creationId xmlns:a16="http://schemas.microsoft.com/office/drawing/2014/main" id="{D4E02BBD-D605-41EB-A46D-8F3AD19FB0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19" y="1848541"/>
            <a:ext cx="6253211" cy="1985440"/>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14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6" name="Isosceles Triangle 14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48" name="Picture 4">
            <a:extLst>
              <a:ext uri="{FF2B5EF4-FFF2-40B4-BE49-F238E27FC236}">
                <a16:creationId xmlns:a16="http://schemas.microsoft.com/office/drawing/2014/main" id="{E69FD9EB-42E6-4F2E-821F-8547679403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5320" y="4184141"/>
            <a:ext cx="6253212" cy="183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88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 name="Group 136">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38" name="Rectangle 137">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A7D415A-EFB6-4FD6-8AF0-BB8F1D29D0AA}"/>
              </a:ext>
            </a:extLst>
          </p:cNvPr>
          <p:cNvSpPr>
            <a:spLocks noGrp="1"/>
          </p:cNvSpPr>
          <p:nvPr>
            <p:ph type="title"/>
          </p:nvPr>
        </p:nvSpPr>
        <p:spPr>
          <a:xfrm>
            <a:off x="643467" y="321734"/>
            <a:ext cx="10905066" cy="1135737"/>
          </a:xfrm>
        </p:spPr>
        <p:txBody>
          <a:bodyPr>
            <a:normAutofit/>
          </a:bodyPr>
          <a:lstStyle/>
          <a:p>
            <a:r>
              <a:rPr lang="en-US" sz="3600" b="1"/>
              <a:t>2) Identifying Waves and Intervals</a:t>
            </a:r>
            <a:endParaRPr lang="en-US" sz="3600"/>
          </a:p>
        </p:txBody>
      </p:sp>
      <p:pic>
        <p:nvPicPr>
          <p:cNvPr id="4" name="Picture 3">
            <a:extLst>
              <a:ext uri="{FF2B5EF4-FFF2-40B4-BE49-F238E27FC236}">
                <a16:creationId xmlns:a16="http://schemas.microsoft.com/office/drawing/2014/main" id="{2A6A3025-1499-488F-84F6-5C70854992C6}"/>
              </a:ext>
            </a:extLst>
          </p:cNvPr>
          <p:cNvPicPr>
            <a:picLocks noChangeAspect="1"/>
          </p:cNvPicPr>
          <p:nvPr/>
        </p:nvPicPr>
        <p:blipFill>
          <a:blip r:embed="rId2"/>
          <a:stretch>
            <a:fillRect/>
          </a:stretch>
        </p:blipFill>
        <p:spPr>
          <a:xfrm>
            <a:off x="1179751" y="1768203"/>
            <a:ext cx="3078629" cy="2116558"/>
          </a:xfrm>
          <a:prstGeom prst="rect">
            <a:avLst/>
          </a:prstGeom>
        </p:spPr>
      </p:pic>
      <p:pic>
        <p:nvPicPr>
          <p:cNvPr id="32770" name="Picture 2">
            <a:extLst>
              <a:ext uri="{FF2B5EF4-FFF2-40B4-BE49-F238E27FC236}">
                <a16:creationId xmlns:a16="http://schemas.microsoft.com/office/drawing/2014/main" id="{CAB4E95E-A437-433E-B09B-A072830193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6695" y="4362598"/>
            <a:ext cx="8782502" cy="21736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BB20264-29CA-4D76-89E1-CDA24D6C11DA}"/>
              </a:ext>
            </a:extLst>
          </p:cNvPr>
          <p:cNvSpPr>
            <a:spLocks noGrp="1"/>
          </p:cNvSpPr>
          <p:nvPr>
            <p:ph idx="1"/>
          </p:nvPr>
        </p:nvSpPr>
        <p:spPr>
          <a:xfrm>
            <a:off x="4698124" y="1782981"/>
            <a:ext cx="6850407" cy="2116558"/>
          </a:xfrm>
        </p:spPr>
        <p:txBody>
          <a:bodyPr>
            <a:normAutofit/>
          </a:bodyPr>
          <a:lstStyle/>
          <a:p>
            <a:r>
              <a:rPr lang="en-US" sz="2000" dirty="0"/>
              <a:t>The time scale is set to an appropriate value for displaying the overall shape of the P-QRS-T waveform. </a:t>
            </a:r>
          </a:p>
          <a:p>
            <a:r>
              <a:rPr lang="en-US" sz="2000" dirty="0"/>
              <a:t> The various complexes and intervals are examined.  </a:t>
            </a:r>
          </a:p>
          <a:p>
            <a:r>
              <a:rPr lang="en-US" sz="2000" dirty="0"/>
              <a:t>The RR, PR, QRS and QT intervals are measured, and compared to the normal ranges given in the table to the right (in seconds).</a:t>
            </a:r>
          </a:p>
        </p:txBody>
      </p:sp>
      <p:grpSp>
        <p:nvGrpSpPr>
          <p:cNvPr id="141" name="Group 140">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32772" name="Isosceles Triangle 141">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3" name="Rectangle 142">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5851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7D415A-EFB6-4FD6-8AF0-BB8F1D29D0AA}"/>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3) Effect of Lead Placement</a:t>
            </a:r>
            <a:endParaRPr lang="en-US">
              <a:solidFill>
                <a:srgbClr val="FFFFFF"/>
              </a:solidFill>
            </a:endParaRPr>
          </a:p>
        </p:txBody>
      </p:sp>
      <p:sp>
        <p:nvSpPr>
          <p:cNvPr id="3" name="Content Placeholder 2">
            <a:extLst>
              <a:ext uri="{FF2B5EF4-FFF2-40B4-BE49-F238E27FC236}">
                <a16:creationId xmlns:a16="http://schemas.microsoft.com/office/drawing/2014/main" id="{EBB20264-29CA-4D76-89E1-CDA24D6C11DA}"/>
              </a:ext>
            </a:extLst>
          </p:cNvPr>
          <p:cNvSpPr>
            <a:spLocks noGrp="1"/>
          </p:cNvSpPr>
          <p:nvPr>
            <p:ph idx="1"/>
          </p:nvPr>
        </p:nvSpPr>
        <p:spPr>
          <a:xfrm>
            <a:off x="4699818" y="640082"/>
            <a:ext cx="6848715" cy="2484884"/>
          </a:xfrm>
        </p:spPr>
        <p:txBody>
          <a:bodyPr anchor="ctr">
            <a:normAutofit/>
          </a:bodyPr>
          <a:lstStyle/>
          <a:p>
            <a:r>
              <a:rPr lang="en-US" sz="3200" dirty="0"/>
              <a:t>The white (Neg) electrode on the right arm is moved from its position on the wrist to a new position somewhere above the elbow.</a:t>
            </a:r>
          </a:p>
        </p:txBody>
      </p:sp>
      <p:pic>
        <p:nvPicPr>
          <p:cNvPr id="33794" name="Picture 2">
            <a:extLst>
              <a:ext uri="{FF2B5EF4-FFF2-40B4-BE49-F238E27FC236}">
                <a16:creationId xmlns:a16="http://schemas.microsoft.com/office/drawing/2014/main" id="{B1AC6CB4-4576-4F5B-B752-C6E6FB154B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596380"/>
            <a:ext cx="6894236" cy="21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7D415A-EFB6-4FD6-8AF0-BB8F1D29D0AA}"/>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3) Effect of Lead Placement</a:t>
            </a:r>
            <a:endParaRPr lang="en-US">
              <a:solidFill>
                <a:srgbClr val="FFFFFF"/>
              </a:solidFill>
            </a:endParaRPr>
          </a:p>
        </p:txBody>
      </p:sp>
      <p:sp>
        <p:nvSpPr>
          <p:cNvPr id="3" name="Content Placeholder 2">
            <a:extLst>
              <a:ext uri="{FF2B5EF4-FFF2-40B4-BE49-F238E27FC236}">
                <a16:creationId xmlns:a16="http://schemas.microsoft.com/office/drawing/2014/main" id="{EBB20264-29CA-4D76-89E1-CDA24D6C11DA}"/>
              </a:ext>
            </a:extLst>
          </p:cNvPr>
          <p:cNvSpPr>
            <a:spLocks noGrp="1"/>
          </p:cNvSpPr>
          <p:nvPr>
            <p:ph idx="1"/>
          </p:nvPr>
        </p:nvSpPr>
        <p:spPr>
          <a:xfrm>
            <a:off x="4699818" y="640082"/>
            <a:ext cx="6848715" cy="2484884"/>
          </a:xfrm>
        </p:spPr>
        <p:txBody>
          <a:bodyPr anchor="ctr">
            <a:normAutofit/>
          </a:bodyPr>
          <a:lstStyle/>
          <a:p>
            <a:r>
              <a:rPr lang="en-US" dirty="0"/>
              <a:t>After returning the white electrode to its original position, the subject extends the right arm outwards and holds it horizontally in mid-air away from the body.</a:t>
            </a:r>
          </a:p>
        </p:txBody>
      </p:sp>
      <p:pic>
        <p:nvPicPr>
          <p:cNvPr id="34818" name="Picture 2">
            <a:extLst>
              <a:ext uri="{FF2B5EF4-FFF2-40B4-BE49-F238E27FC236}">
                <a16:creationId xmlns:a16="http://schemas.microsoft.com/office/drawing/2014/main" id="{4F23BE5B-F8E2-4BDD-9518-76968E4DE1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596380"/>
            <a:ext cx="6894236" cy="21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8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7D415A-EFB6-4FD6-8AF0-BB8F1D29D0AA}"/>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3) Effect of Lead Placement</a:t>
            </a:r>
            <a:endParaRPr lang="en-US">
              <a:solidFill>
                <a:srgbClr val="FFFFFF"/>
              </a:solidFill>
            </a:endParaRPr>
          </a:p>
        </p:txBody>
      </p:sp>
      <p:sp>
        <p:nvSpPr>
          <p:cNvPr id="3" name="Content Placeholder 2">
            <a:extLst>
              <a:ext uri="{FF2B5EF4-FFF2-40B4-BE49-F238E27FC236}">
                <a16:creationId xmlns:a16="http://schemas.microsoft.com/office/drawing/2014/main" id="{EBB20264-29CA-4D76-89E1-CDA24D6C11DA}"/>
              </a:ext>
            </a:extLst>
          </p:cNvPr>
          <p:cNvSpPr>
            <a:spLocks noGrp="1"/>
          </p:cNvSpPr>
          <p:nvPr>
            <p:ph idx="1"/>
          </p:nvPr>
        </p:nvSpPr>
        <p:spPr>
          <a:xfrm>
            <a:off x="4699818" y="640082"/>
            <a:ext cx="6848715" cy="2484884"/>
          </a:xfrm>
        </p:spPr>
        <p:txBody>
          <a:bodyPr anchor="ctr">
            <a:normAutofit/>
          </a:bodyPr>
          <a:lstStyle/>
          <a:p>
            <a:r>
              <a:rPr lang="en-US" dirty="0"/>
              <a:t>The above ECG trace appears very noisy, because the recording is also picking up the EMG activity from the muscles used in extending the arm outwards.</a:t>
            </a:r>
            <a:endParaRPr lang="en-US" sz="2000" dirty="0"/>
          </a:p>
        </p:txBody>
      </p:sp>
      <p:pic>
        <p:nvPicPr>
          <p:cNvPr id="34818" name="Picture 2">
            <a:extLst>
              <a:ext uri="{FF2B5EF4-FFF2-40B4-BE49-F238E27FC236}">
                <a16:creationId xmlns:a16="http://schemas.microsoft.com/office/drawing/2014/main" id="{4F23BE5B-F8E2-4BDD-9518-76968E4DE1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596380"/>
            <a:ext cx="6894236" cy="21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50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6F7CBB-F657-4C6D-99C0-693E2D203F65}"/>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4) Effect of Respiration</a:t>
            </a:r>
            <a:endParaRPr lang="en-US">
              <a:solidFill>
                <a:srgbClr val="FFFFFF"/>
              </a:solidFill>
            </a:endParaRPr>
          </a:p>
        </p:txBody>
      </p:sp>
      <p:sp>
        <p:nvSpPr>
          <p:cNvPr id="3" name="Content Placeholder 2">
            <a:extLst>
              <a:ext uri="{FF2B5EF4-FFF2-40B4-BE49-F238E27FC236}">
                <a16:creationId xmlns:a16="http://schemas.microsoft.com/office/drawing/2014/main" id="{4B8BF7CB-2A99-440B-B85A-97EA34F5557A}"/>
              </a:ext>
            </a:extLst>
          </p:cNvPr>
          <p:cNvSpPr>
            <a:spLocks noGrp="1"/>
          </p:cNvSpPr>
          <p:nvPr>
            <p:ph idx="1"/>
          </p:nvPr>
        </p:nvSpPr>
        <p:spPr>
          <a:xfrm>
            <a:off x="4699818" y="640082"/>
            <a:ext cx="6848715" cy="2484884"/>
          </a:xfrm>
        </p:spPr>
        <p:txBody>
          <a:bodyPr anchor="ctr">
            <a:normAutofit fontScale="70000" lnSpcReduction="20000"/>
          </a:bodyPr>
          <a:lstStyle/>
          <a:p>
            <a:r>
              <a:rPr lang="en-US" sz="3200" dirty="0"/>
              <a:t> In sinus arrhythmia, the heart rate varies with the phase of respiration.  </a:t>
            </a:r>
          </a:p>
          <a:p>
            <a:pPr lvl="1"/>
            <a:r>
              <a:rPr lang="en-US" sz="2800" dirty="0"/>
              <a:t>The heart rate typically increases during inspiration and decreases during expiration.  </a:t>
            </a:r>
          </a:p>
          <a:p>
            <a:pPr lvl="1"/>
            <a:r>
              <a:rPr lang="en-US" sz="2800" dirty="0"/>
              <a:t>Therefore, as observed, the R-R interval is longer during expiration.  </a:t>
            </a:r>
          </a:p>
          <a:p>
            <a:pPr lvl="1"/>
            <a:r>
              <a:rPr lang="en-US" sz="2800" dirty="0"/>
              <a:t>These changes are mediated through vagal reflexes.  </a:t>
            </a:r>
          </a:p>
          <a:p>
            <a:pPr lvl="1"/>
            <a:r>
              <a:rPr lang="en-US" sz="2800" dirty="0"/>
              <a:t>Sinus arrhythmia is more common in young healthy athletes.</a:t>
            </a:r>
          </a:p>
        </p:txBody>
      </p:sp>
      <p:pic>
        <p:nvPicPr>
          <p:cNvPr id="35842" name="Picture 2">
            <a:extLst>
              <a:ext uri="{FF2B5EF4-FFF2-40B4-BE49-F238E27FC236}">
                <a16:creationId xmlns:a16="http://schemas.microsoft.com/office/drawing/2014/main" id="{270F606B-1F85-4CB8-953A-5F484477A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684185"/>
            <a:ext cx="6894236" cy="20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4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514F0F-E9A6-41DD-9694-EBB3ECB6C6B0}"/>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5) The Timing of the Heart Sounds</a:t>
            </a:r>
            <a:endParaRPr lang="en-US">
              <a:solidFill>
                <a:srgbClr val="FFFFFF"/>
              </a:solidFill>
            </a:endParaRPr>
          </a:p>
        </p:txBody>
      </p:sp>
      <p:sp>
        <p:nvSpPr>
          <p:cNvPr id="3" name="Content Placeholder 2">
            <a:extLst>
              <a:ext uri="{FF2B5EF4-FFF2-40B4-BE49-F238E27FC236}">
                <a16:creationId xmlns:a16="http://schemas.microsoft.com/office/drawing/2014/main" id="{E51F4A7D-DD06-49D8-A149-C7324B05096B}"/>
              </a:ext>
            </a:extLst>
          </p:cNvPr>
          <p:cNvSpPr>
            <a:spLocks noGrp="1"/>
          </p:cNvSpPr>
          <p:nvPr>
            <p:ph idx="1"/>
          </p:nvPr>
        </p:nvSpPr>
        <p:spPr>
          <a:xfrm>
            <a:off x="4699818" y="640082"/>
            <a:ext cx="6848715" cy="2484884"/>
          </a:xfrm>
        </p:spPr>
        <p:txBody>
          <a:bodyPr anchor="ctr">
            <a:normAutofit/>
          </a:bodyPr>
          <a:lstStyle/>
          <a:p>
            <a:r>
              <a:rPr lang="en-US" sz="3200" dirty="0"/>
              <a:t>One member of the group listens with the stethoscope to the subject's heartbeat to determine where the two well-separated heart sounds fall on the ECG trace.</a:t>
            </a:r>
          </a:p>
          <a:p>
            <a:endParaRPr lang="en-US" sz="3200" dirty="0"/>
          </a:p>
        </p:txBody>
      </p:sp>
      <p:pic>
        <p:nvPicPr>
          <p:cNvPr id="38915" name="Picture 3">
            <a:extLst>
              <a:ext uri="{FF2B5EF4-FFF2-40B4-BE49-F238E27FC236}">
                <a16:creationId xmlns:a16="http://schemas.microsoft.com/office/drawing/2014/main" id="{50C8A6C9-57CF-410E-84B1-3920B803E6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675197"/>
            <a:ext cx="6894236" cy="203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73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514F0F-E9A6-41DD-9694-EBB3ECB6C6B0}"/>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5) The Timing of the Heart Sounds</a:t>
            </a:r>
            <a:endParaRPr lang="en-US">
              <a:solidFill>
                <a:srgbClr val="FFFFFF"/>
              </a:solidFill>
            </a:endParaRPr>
          </a:p>
        </p:txBody>
      </p:sp>
      <p:sp>
        <p:nvSpPr>
          <p:cNvPr id="3" name="Content Placeholder 2">
            <a:extLst>
              <a:ext uri="{FF2B5EF4-FFF2-40B4-BE49-F238E27FC236}">
                <a16:creationId xmlns:a16="http://schemas.microsoft.com/office/drawing/2014/main" id="{E51F4A7D-DD06-49D8-A149-C7324B05096B}"/>
              </a:ext>
            </a:extLst>
          </p:cNvPr>
          <p:cNvSpPr>
            <a:spLocks noGrp="1"/>
          </p:cNvSpPr>
          <p:nvPr>
            <p:ph idx="1"/>
          </p:nvPr>
        </p:nvSpPr>
        <p:spPr>
          <a:xfrm>
            <a:off x="4699818" y="640082"/>
            <a:ext cx="6848715" cy="2484884"/>
          </a:xfrm>
        </p:spPr>
        <p:txBody>
          <a:bodyPr anchor="ctr">
            <a:normAutofit/>
          </a:bodyPr>
          <a:lstStyle/>
          <a:p>
            <a:r>
              <a:rPr lang="en-US" dirty="0"/>
              <a:t>The first heart sound S</a:t>
            </a:r>
            <a:r>
              <a:rPr lang="en-US" baseline="-25000" dirty="0"/>
              <a:t>1</a:t>
            </a:r>
            <a:r>
              <a:rPr lang="en-US" dirty="0"/>
              <a:t> is due to the closure of the mitral and tricuspid valves at the start of ventricular systole.  The second heart sound S</a:t>
            </a:r>
            <a:r>
              <a:rPr lang="en-US" baseline="-25000" dirty="0"/>
              <a:t>2</a:t>
            </a:r>
            <a:r>
              <a:rPr lang="en-US" dirty="0"/>
              <a:t> is due to the closure of the aortic and pulmonary valves</a:t>
            </a:r>
            <a:r>
              <a:rPr lang="en-US" b="1" dirty="0"/>
              <a:t>.</a:t>
            </a:r>
            <a:endParaRPr lang="en-US" sz="2000" dirty="0"/>
          </a:p>
        </p:txBody>
      </p:sp>
      <p:pic>
        <p:nvPicPr>
          <p:cNvPr id="38915" name="Picture 3">
            <a:extLst>
              <a:ext uri="{FF2B5EF4-FFF2-40B4-BE49-F238E27FC236}">
                <a16:creationId xmlns:a16="http://schemas.microsoft.com/office/drawing/2014/main" id="{50C8A6C9-57CF-410E-84B1-3920B803E6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7" y="3675197"/>
            <a:ext cx="6894236" cy="203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16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4F5E0A-7B84-4773-A680-DDB9C8D06B9B}"/>
              </a:ext>
            </a:extLst>
          </p:cNvPr>
          <p:cNvSpPr>
            <a:spLocks noGrp="1"/>
          </p:cNvSpPr>
          <p:nvPr>
            <p:ph type="title"/>
          </p:nvPr>
        </p:nvSpPr>
        <p:spPr>
          <a:xfrm>
            <a:off x="643467" y="640080"/>
            <a:ext cx="3096427" cy="5613236"/>
          </a:xfrm>
        </p:spPr>
        <p:txBody>
          <a:bodyPr anchor="ctr">
            <a:normAutofit/>
          </a:bodyPr>
          <a:lstStyle/>
          <a:p>
            <a:r>
              <a:rPr lang="en-US" b="1">
                <a:solidFill>
                  <a:srgbClr val="FFFFFF"/>
                </a:solidFill>
              </a:rPr>
              <a:t>6) Changes in Morphology with Leads</a:t>
            </a:r>
            <a:endParaRPr lang="en-US">
              <a:solidFill>
                <a:srgbClr val="FFFFFF"/>
              </a:solidFill>
            </a:endParaRPr>
          </a:p>
        </p:txBody>
      </p:sp>
      <p:sp>
        <p:nvSpPr>
          <p:cNvPr id="3" name="Content Placeholder 2">
            <a:extLst>
              <a:ext uri="{FF2B5EF4-FFF2-40B4-BE49-F238E27FC236}">
                <a16:creationId xmlns:a16="http://schemas.microsoft.com/office/drawing/2014/main" id="{1F51D522-835F-4AE4-BC47-1B2FF52DE95A}"/>
              </a:ext>
            </a:extLst>
          </p:cNvPr>
          <p:cNvSpPr>
            <a:spLocks noGrp="1"/>
          </p:cNvSpPr>
          <p:nvPr>
            <p:ph idx="1"/>
          </p:nvPr>
        </p:nvSpPr>
        <p:spPr>
          <a:xfrm>
            <a:off x="4069936" y="0"/>
            <a:ext cx="2929955" cy="6858000"/>
          </a:xfrm>
        </p:spPr>
        <p:txBody>
          <a:bodyPr anchor="ctr">
            <a:normAutofit/>
          </a:bodyPr>
          <a:lstStyle/>
          <a:p>
            <a:r>
              <a:rPr lang="en-US" dirty="0"/>
              <a:t>The three following leads were recorded in one particular individual. </a:t>
            </a:r>
          </a:p>
          <a:p>
            <a:r>
              <a:rPr lang="en-US" dirty="0"/>
              <a:t>There is no guarantee that the ECG recorded by your group will be similar to those three traces, since there is large inter-individual variability in the ECG.</a:t>
            </a:r>
          </a:p>
        </p:txBody>
      </p:sp>
      <p:pic>
        <p:nvPicPr>
          <p:cNvPr id="41985" name="Picture 1">
            <a:extLst>
              <a:ext uri="{FF2B5EF4-FFF2-40B4-BE49-F238E27FC236}">
                <a16:creationId xmlns:a16="http://schemas.microsoft.com/office/drawing/2014/main" id="{CD4487A4-09EC-4708-A0F8-C9AA53B4E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771" y="4663167"/>
            <a:ext cx="4993365" cy="1590149"/>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a:extLst>
              <a:ext uri="{FF2B5EF4-FFF2-40B4-BE49-F238E27FC236}">
                <a16:creationId xmlns:a16="http://schemas.microsoft.com/office/drawing/2014/main" id="{A0C94DA2-B5CD-4364-BE14-39F6D4CE5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771" y="2453438"/>
            <a:ext cx="4951645" cy="1458967"/>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a:extLst>
              <a:ext uri="{FF2B5EF4-FFF2-40B4-BE49-F238E27FC236}">
                <a16:creationId xmlns:a16="http://schemas.microsoft.com/office/drawing/2014/main" id="{2412ABC3-92F7-4B29-82DD-9CD3E5382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771" y="130492"/>
            <a:ext cx="4951645" cy="157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5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13BF-A354-4644-A7B9-8995776A362F}"/>
              </a:ext>
            </a:extLst>
          </p:cNvPr>
          <p:cNvSpPr>
            <a:spLocks noGrp="1"/>
          </p:cNvSpPr>
          <p:nvPr>
            <p:ph type="title"/>
          </p:nvPr>
        </p:nvSpPr>
        <p:spPr/>
        <p:txBody>
          <a:bodyPr/>
          <a:lstStyle/>
          <a:p>
            <a:r>
              <a:rPr lang="en-US" dirty="0"/>
              <a:t>Electrocardiogram Waveform</a:t>
            </a:r>
          </a:p>
        </p:txBody>
      </p:sp>
      <p:sp>
        <p:nvSpPr>
          <p:cNvPr id="3" name="Content Placeholder 2">
            <a:extLst>
              <a:ext uri="{FF2B5EF4-FFF2-40B4-BE49-F238E27FC236}">
                <a16:creationId xmlns:a16="http://schemas.microsoft.com/office/drawing/2014/main" id="{6C10FCD3-DF50-4035-8A5A-7A756ABD75F0}"/>
              </a:ext>
            </a:extLst>
          </p:cNvPr>
          <p:cNvSpPr>
            <a:spLocks noGrp="1"/>
          </p:cNvSpPr>
          <p:nvPr>
            <p:ph idx="1"/>
          </p:nvPr>
        </p:nvSpPr>
        <p:spPr/>
        <p:txBody>
          <a:bodyPr>
            <a:normAutofit/>
          </a:bodyPr>
          <a:lstStyle/>
          <a:p>
            <a:r>
              <a:rPr lang="en-US" dirty="0"/>
              <a:t>The P wave is associated with the activation of the atria, the QRS complex with the activation of the ventricles, and the T wave with repolarization of the ventricles.</a:t>
            </a:r>
          </a:p>
        </p:txBody>
      </p:sp>
      <p:pic>
        <p:nvPicPr>
          <p:cNvPr id="4" name="Picture 2">
            <a:extLst>
              <a:ext uri="{FF2B5EF4-FFF2-40B4-BE49-F238E27FC236}">
                <a16:creationId xmlns:a16="http://schemas.microsoft.com/office/drawing/2014/main" id="{F153F193-99A9-4DEC-9FA8-A159F274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276" y="3765122"/>
            <a:ext cx="10035524" cy="289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76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24E9777-DF7E-45E5-B387-86C306DA6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F5E0A-7B84-4773-A680-DDB9C8D06B9B}"/>
              </a:ext>
            </a:extLst>
          </p:cNvPr>
          <p:cNvSpPr>
            <a:spLocks noGrp="1"/>
          </p:cNvSpPr>
          <p:nvPr>
            <p:ph type="title"/>
          </p:nvPr>
        </p:nvSpPr>
        <p:spPr>
          <a:xfrm>
            <a:off x="5561418" y="49483"/>
            <a:ext cx="6395624" cy="673563"/>
          </a:xfrm>
        </p:spPr>
        <p:txBody>
          <a:bodyPr anchor="b">
            <a:normAutofit/>
          </a:bodyPr>
          <a:lstStyle/>
          <a:p>
            <a:r>
              <a:rPr lang="en-US" sz="3100" b="1" dirty="0"/>
              <a:t>6) Changes in Morphology with Leads</a:t>
            </a:r>
            <a:endParaRPr lang="en-US" sz="3100" dirty="0"/>
          </a:p>
        </p:txBody>
      </p:sp>
      <p:sp>
        <p:nvSpPr>
          <p:cNvPr id="140" name="Rectangle 13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110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4335D5A6-AB7A-4677-8D44-034515D66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757" y="703666"/>
            <a:ext cx="7168911" cy="563811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7" name="Picture 3">
            <a:extLst>
              <a:ext uri="{FF2B5EF4-FFF2-40B4-BE49-F238E27FC236}">
                <a16:creationId xmlns:a16="http://schemas.microsoft.com/office/drawing/2014/main" id="{2412ABC3-92F7-4B29-82DD-9CD3E53823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6648" y="4847485"/>
            <a:ext cx="4284638" cy="1360403"/>
          </a:xfrm>
          <a:prstGeom prst="rect">
            <a:avLst/>
          </a:prstGeom>
          <a:noFill/>
          <a:extLst>
            <a:ext uri="{909E8E84-426E-40DD-AFC4-6F175D3DCCD1}">
              <a14:hiddenFill xmlns:a14="http://schemas.microsoft.com/office/drawing/2010/main">
                <a:solidFill>
                  <a:srgbClr val="FFFFFF"/>
                </a:solidFill>
              </a14:hiddenFill>
            </a:ext>
          </a:extLst>
        </p:spPr>
      </p:pic>
      <p:pic>
        <p:nvPicPr>
          <p:cNvPr id="41985" name="Picture 1">
            <a:extLst>
              <a:ext uri="{FF2B5EF4-FFF2-40B4-BE49-F238E27FC236}">
                <a16:creationId xmlns:a16="http://schemas.microsoft.com/office/drawing/2014/main" id="{CD4487A4-09EC-4708-A0F8-C9AA53B4EF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67176" y="3384915"/>
            <a:ext cx="4284638" cy="1364452"/>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a:extLst>
              <a:ext uri="{FF2B5EF4-FFF2-40B4-BE49-F238E27FC236}">
                <a16:creationId xmlns:a16="http://schemas.microsoft.com/office/drawing/2014/main" id="{A0C94DA2-B5CD-4364-BE14-39F6D4CE58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37206" y="1950232"/>
            <a:ext cx="4536227" cy="1336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395077E8-5C75-444D-8C1B-EA931E3497E0}"/>
              </a:ext>
            </a:extLst>
          </p:cNvPr>
          <p:cNvGraphicFramePr>
            <a:graphicFrameLocks noGrp="1"/>
          </p:cNvGraphicFramePr>
          <p:nvPr>
            <p:extLst>
              <p:ext uri="{D42A27DB-BD31-4B8C-83A1-F6EECF244321}">
                <p14:modId xmlns:p14="http://schemas.microsoft.com/office/powerpoint/2010/main" val="3860155112"/>
              </p:ext>
            </p:extLst>
          </p:nvPr>
        </p:nvGraphicFramePr>
        <p:xfrm>
          <a:off x="67742" y="49482"/>
          <a:ext cx="4601259" cy="5638113"/>
        </p:xfrm>
        <a:graphic>
          <a:graphicData uri="http://schemas.openxmlformats.org/drawingml/2006/table">
            <a:tbl>
              <a:tblPr>
                <a:noFill/>
              </a:tblPr>
              <a:tblGrid>
                <a:gridCol w="4601259">
                  <a:extLst>
                    <a:ext uri="{9D8B030D-6E8A-4147-A177-3AD203B41FA5}">
                      <a16:colId xmlns:a16="http://schemas.microsoft.com/office/drawing/2014/main" val="3326718849"/>
                    </a:ext>
                  </a:extLst>
                </a:gridCol>
              </a:tblGrid>
              <a:tr h="5638113">
                <a:tc>
                  <a:txBody>
                    <a:bodyPr/>
                    <a:lstStyle/>
                    <a:p>
                      <a:pPr algn="l"/>
                      <a:r>
                        <a:rPr lang="en-US" sz="2000" dirty="0">
                          <a:solidFill>
                            <a:schemeClr val="tx1">
                              <a:lumMod val="85000"/>
                              <a:lumOff val="15000"/>
                            </a:schemeClr>
                          </a:solidFill>
                          <a:latin typeface="Arial" panose="020B0604020202020204" pitchFamily="34" charset="0"/>
                        </a:rPr>
                        <a:t>Recall that the R wave is due to the activation (depolarization) of the major portion of the ventricles. </a:t>
                      </a:r>
                    </a:p>
                    <a:p>
                      <a:pPr algn="l"/>
                      <a:r>
                        <a:rPr lang="en-US" sz="2000" dirty="0">
                          <a:solidFill>
                            <a:schemeClr val="tx1">
                              <a:lumMod val="85000"/>
                              <a:lumOff val="15000"/>
                            </a:schemeClr>
                          </a:solidFill>
                          <a:latin typeface="Arial" panose="020B0604020202020204" pitchFamily="34" charset="0"/>
                        </a:rPr>
                        <a:t> </a:t>
                      </a:r>
                    </a:p>
                    <a:p>
                      <a:pPr marL="342900" indent="-342900" algn="l">
                        <a:buFont typeface="Arial" panose="020B0604020202020204" pitchFamily="34" charset="0"/>
                        <a:buChar char="•"/>
                      </a:pPr>
                      <a:r>
                        <a:rPr lang="en-US" sz="2000" dirty="0">
                          <a:solidFill>
                            <a:schemeClr val="tx1">
                              <a:lumMod val="85000"/>
                              <a:lumOff val="15000"/>
                            </a:schemeClr>
                          </a:solidFill>
                          <a:latin typeface="Arial" panose="020B0604020202020204" pitchFamily="34" charset="0"/>
                        </a:rPr>
                        <a:t>From the sample data above, it is evident that the lead whose axis is </a:t>
                      </a:r>
                      <a:r>
                        <a:rPr lang="en-US" sz="2000" b="1" i="0" dirty="0">
                          <a:solidFill>
                            <a:schemeClr val="tx1">
                              <a:lumMod val="85000"/>
                              <a:lumOff val="15000"/>
                            </a:schemeClr>
                          </a:solidFill>
                          <a:effectLst/>
                          <a:latin typeface="Arial" panose="020B0604020202020204" pitchFamily="34" charset="0"/>
                        </a:rPr>
                        <a:t>most parallel</a:t>
                      </a:r>
                      <a:r>
                        <a:rPr lang="en-US" sz="2000" dirty="0">
                          <a:solidFill>
                            <a:schemeClr val="tx1">
                              <a:lumMod val="85000"/>
                              <a:lumOff val="15000"/>
                            </a:schemeClr>
                          </a:solidFill>
                          <a:latin typeface="Arial" panose="020B0604020202020204" pitchFamily="34" charset="0"/>
                        </a:rPr>
                        <a:t> to the direction of the subject's ventricular depolarization is lead II. (The R wave is largest in lead II.)   </a:t>
                      </a:r>
                    </a:p>
                    <a:p>
                      <a:pPr marL="342900" indent="-342900" algn="l">
                        <a:buFont typeface="Arial" panose="020B0604020202020204" pitchFamily="34" charset="0"/>
                        <a:buChar char="•"/>
                      </a:pPr>
                      <a:r>
                        <a:rPr lang="en-US" sz="2000" dirty="0">
                          <a:solidFill>
                            <a:schemeClr val="tx1">
                              <a:lumMod val="85000"/>
                              <a:lumOff val="15000"/>
                            </a:schemeClr>
                          </a:solidFill>
                          <a:latin typeface="Arial" panose="020B0604020202020204" pitchFamily="34" charset="0"/>
                        </a:rPr>
                        <a:t>The R wave is very small in lead I.  We can therefore conclude that for this subject the direction of ventricular depolarization is more close to being </a:t>
                      </a:r>
                      <a:r>
                        <a:rPr lang="en-US" sz="2000" b="1" i="0" dirty="0">
                          <a:solidFill>
                            <a:schemeClr val="tx1">
                              <a:lumMod val="85000"/>
                              <a:lumOff val="15000"/>
                            </a:schemeClr>
                          </a:solidFill>
                          <a:effectLst/>
                          <a:latin typeface="Arial" panose="020B0604020202020204" pitchFamily="34" charset="0"/>
                        </a:rPr>
                        <a:t>perpendicular</a:t>
                      </a:r>
                      <a:r>
                        <a:rPr lang="en-US" sz="2000" dirty="0">
                          <a:solidFill>
                            <a:schemeClr val="tx1">
                              <a:lumMod val="85000"/>
                              <a:lumOff val="15000"/>
                            </a:schemeClr>
                          </a:solidFill>
                          <a:latin typeface="Arial" panose="020B0604020202020204" pitchFamily="34" charset="0"/>
                        </a:rPr>
                        <a:t> to lead I.</a:t>
                      </a:r>
                      <a:endParaRPr lang="en-US" sz="2000" dirty="0">
                        <a:solidFill>
                          <a:schemeClr val="tx1">
                            <a:lumMod val="85000"/>
                            <a:lumOff val="15000"/>
                          </a:schemeClr>
                        </a:solidFill>
                      </a:endParaRPr>
                    </a:p>
                  </a:txBody>
                  <a:tcPr marL="252041" marR="151225" marT="151225" marB="151225" anchor="ctr">
                    <a:lnL w="12700" cmpd="sng">
                      <a:noFill/>
                      <a:prstDash val="solid"/>
                    </a:lnL>
                    <a:lnR w="12700" cmpd="sng">
                      <a:noFill/>
                      <a:prstDash val="solid"/>
                    </a:lnR>
                    <a:lnT w="12700" cmpd="sng">
                      <a:noFill/>
                      <a:prstDash val="solid"/>
                    </a:lnT>
                    <a:lnB w="12700" cmpd="sng">
                      <a:noFill/>
                      <a:prstDash val="solid"/>
                    </a:lnB>
                    <a:solidFill>
                      <a:srgbClr val="878E8B">
                        <a:alpha val="30196"/>
                      </a:srgbClr>
                    </a:solidFill>
                  </a:tcPr>
                </a:tc>
                <a:extLst>
                  <a:ext uri="{0D108BD9-81ED-4DB2-BD59-A6C34878D82A}">
                    <a16:rowId xmlns:a16="http://schemas.microsoft.com/office/drawing/2014/main" val="2302635387"/>
                  </a:ext>
                </a:extLst>
              </a:tr>
            </a:tbl>
          </a:graphicData>
        </a:graphic>
      </p:graphicFrame>
    </p:spTree>
    <p:extLst>
      <p:ext uri="{BB962C8B-B14F-4D97-AF65-F5344CB8AC3E}">
        <p14:creationId xmlns:p14="http://schemas.microsoft.com/office/powerpoint/2010/main" val="2187305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8D0B-28FF-415C-AC32-ECD30E1B314D}"/>
              </a:ext>
            </a:extLst>
          </p:cNvPr>
          <p:cNvSpPr>
            <a:spLocks noGrp="1"/>
          </p:cNvSpPr>
          <p:nvPr>
            <p:ph type="title"/>
          </p:nvPr>
        </p:nvSpPr>
        <p:spPr/>
        <p:txBody>
          <a:bodyPr/>
          <a:lstStyle/>
          <a:p>
            <a:r>
              <a:rPr lang="en-US" b="1" dirty="0"/>
              <a:t>ECG&gt; Cardiac Arrhythmias</a:t>
            </a:r>
            <a:endParaRPr lang="en-US" dirty="0"/>
          </a:p>
        </p:txBody>
      </p:sp>
      <p:graphicFrame>
        <p:nvGraphicFramePr>
          <p:cNvPr id="4" name="Content Placeholder 3">
            <a:extLst>
              <a:ext uri="{FF2B5EF4-FFF2-40B4-BE49-F238E27FC236}">
                <a16:creationId xmlns:a16="http://schemas.microsoft.com/office/drawing/2014/main" id="{DCB94A3E-2D9A-49CD-875D-A31BEDCAAE43}"/>
              </a:ext>
            </a:extLst>
          </p:cNvPr>
          <p:cNvGraphicFramePr>
            <a:graphicFrameLocks noGrp="1"/>
          </p:cNvGraphicFramePr>
          <p:nvPr>
            <p:ph idx="1"/>
            <p:extLst>
              <p:ext uri="{D42A27DB-BD31-4B8C-83A1-F6EECF244321}">
                <p14:modId xmlns:p14="http://schemas.microsoft.com/office/powerpoint/2010/main" val="2666926198"/>
              </p:ext>
            </p:extLst>
          </p:nvPr>
        </p:nvGraphicFramePr>
        <p:xfrm>
          <a:off x="589711" y="1399280"/>
          <a:ext cx="11237853" cy="2461156"/>
        </p:xfrm>
        <a:graphic>
          <a:graphicData uri="http://schemas.openxmlformats.org/drawingml/2006/table">
            <a:tbl>
              <a:tblPr/>
              <a:tblGrid>
                <a:gridCol w="11015343">
                  <a:extLst>
                    <a:ext uri="{9D8B030D-6E8A-4147-A177-3AD203B41FA5}">
                      <a16:colId xmlns:a16="http://schemas.microsoft.com/office/drawing/2014/main" val="2699688552"/>
                    </a:ext>
                  </a:extLst>
                </a:gridCol>
                <a:gridCol w="222510">
                  <a:extLst>
                    <a:ext uri="{9D8B030D-6E8A-4147-A177-3AD203B41FA5}">
                      <a16:colId xmlns:a16="http://schemas.microsoft.com/office/drawing/2014/main" val="4249504133"/>
                    </a:ext>
                  </a:extLst>
                </a:gridCol>
              </a:tblGrid>
              <a:tr h="464641">
                <a:tc gridSpan="2">
                  <a:txBody>
                    <a:bodyPr/>
                    <a:lstStyle/>
                    <a:p>
                      <a:r>
                        <a:rPr lang="en-US" sz="2400" b="1">
                          <a:latin typeface="Arial" panose="020B0604020202020204" pitchFamily="34" charset="0"/>
                        </a:rPr>
                        <a:t>1) Sinus Tachycardia</a:t>
                      </a:r>
                      <a:endParaRPr lang="en-US" sz="2400"/>
                    </a:p>
                  </a:txBody>
                  <a:tcPr marL="95213" marR="95213" marT="95213" marB="95213"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669573059"/>
                  </a:ext>
                </a:extLst>
              </a:tr>
              <a:tr h="898814">
                <a:tc>
                  <a:txBody>
                    <a:bodyPr/>
                    <a:lstStyle/>
                    <a:p>
                      <a:pPr algn="l"/>
                      <a:r>
                        <a:rPr lang="en-US" sz="2400" dirty="0">
                          <a:latin typeface="Arial" panose="020B0604020202020204" pitchFamily="34" charset="0"/>
                        </a:rPr>
                        <a:t>Sinus tachycardia occurs in adults when impulses originate at the SA node at a rate greater than 100 per minute .   </a:t>
                      </a:r>
                    </a:p>
                    <a:p>
                      <a:pPr marL="285750" indent="-285750" algn="l">
                        <a:buFont typeface="Arial" panose="020B0604020202020204" pitchFamily="34" charset="0"/>
                        <a:buChar char="•"/>
                      </a:pPr>
                      <a:r>
                        <a:rPr lang="en-US" sz="2400" dirty="0">
                          <a:latin typeface="Arial" panose="020B0604020202020204" pitchFamily="34" charset="0"/>
                        </a:rPr>
                        <a:t>It may or may not be clinically significant, and is not in itself indicative of cardiac disease. (For example, sinus tachycardia may be associated with fever or exercise.)</a:t>
                      </a:r>
                      <a:endParaRPr lang="en-US" sz="2400" dirty="0"/>
                    </a:p>
                  </a:txBody>
                  <a:tcPr marL="38085" marR="38085" marT="38085" marB="38085" anchor="ctr">
                    <a:lnL>
                      <a:noFill/>
                    </a:lnL>
                    <a:lnR>
                      <a:noFill/>
                    </a:lnR>
                    <a:lnT>
                      <a:noFill/>
                    </a:lnT>
                    <a:lnB>
                      <a:noFill/>
                    </a:lnB>
                  </a:tcPr>
                </a:tc>
                <a:tc>
                  <a:txBody>
                    <a:bodyPr/>
                    <a:lstStyle/>
                    <a:p>
                      <a:pPr lvl="1"/>
                      <a:endParaRPr lang="en-US" sz="2400" dirty="0"/>
                    </a:p>
                  </a:txBody>
                  <a:tcPr marL="91405" marR="91405" marT="45702" marB="45702">
                    <a:lnL>
                      <a:noFill/>
                    </a:lnL>
                    <a:lnT>
                      <a:noFill/>
                    </a:lnT>
                  </a:tcPr>
                </a:tc>
                <a:extLst>
                  <a:ext uri="{0D108BD9-81ED-4DB2-BD59-A6C34878D82A}">
                    <a16:rowId xmlns:a16="http://schemas.microsoft.com/office/drawing/2014/main" val="1087506893"/>
                  </a:ext>
                </a:extLst>
              </a:tr>
            </a:tbl>
          </a:graphicData>
        </a:graphic>
      </p:graphicFrame>
      <p:pic>
        <p:nvPicPr>
          <p:cNvPr id="44034" name="Picture 2">
            <a:extLst>
              <a:ext uri="{FF2B5EF4-FFF2-40B4-BE49-F238E27FC236}">
                <a16:creationId xmlns:a16="http://schemas.microsoft.com/office/drawing/2014/main" id="{5CE4E93D-49AA-4C37-8BED-5D8BB95FA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478" y="4125214"/>
            <a:ext cx="9317044" cy="226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224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8D0B-28FF-415C-AC32-ECD30E1B314D}"/>
              </a:ext>
            </a:extLst>
          </p:cNvPr>
          <p:cNvSpPr>
            <a:spLocks noGrp="1"/>
          </p:cNvSpPr>
          <p:nvPr>
            <p:ph type="title"/>
          </p:nvPr>
        </p:nvSpPr>
        <p:spPr/>
        <p:txBody>
          <a:bodyPr/>
          <a:lstStyle/>
          <a:p>
            <a:r>
              <a:rPr lang="en-US" b="1" dirty="0"/>
              <a:t>ECG&gt; Cardiac Arrhythmias</a:t>
            </a:r>
            <a:endParaRPr lang="en-US" dirty="0"/>
          </a:p>
        </p:txBody>
      </p:sp>
      <p:graphicFrame>
        <p:nvGraphicFramePr>
          <p:cNvPr id="4" name="Content Placeholder 3">
            <a:extLst>
              <a:ext uri="{FF2B5EF4-FFF2-40B4-BE49-F238E27FC236}">
                <a16:creationId xmlns:a16="http://schemas.microsoft.com/office/drawing/2014/main" id="{DCB94A3E-2D9A-49CD-875D-A31BEDCAAE43}"/>
              </a:ext>
            </a:extLst>
          </p:cNvPr>
          <p:cNvGraphicFramePr>
            <a:graphicFrameLocks noGrp="1"/>
          </p:cNvGraphicFramePr>
          <p:nvPr>
            <p:ph idx="1"/>
            <p:extLst>
              <p:ext uri="{D42A27DB-BD31-4B8C-83A1-F6EECF244321}">
                <p14:modId xmlns:p14="http://schemas.microsoft.com/office/powerpoint/2010/main" val="1435126316"/>
              </p:ext>
            </p:extLst>
          </p:nvPr>
        </p:nvGraphicFramePr>
        <p:xfrm>
          <a:off x="838190" y="1600378"/>
          <a:ext cx="10515610" cy="1638300"/>
        </p:xfrm>
        <a:graphic>
          <a:graphicData uri="http://schemas.openxmlformats.org/drawingml/2006/table">
            <a:tbl>
              <a:tblPr/>
              <a:tblGrid>
                <a:gridCol w="10307400">
                  <a:extLst>
                    <a:ext uri="{9D8B030D-6E8A-4147-A177-3AD203B41FA5}">
                      <a16:colId xmlns:a16="http://schemas.microsoft.com/office/drawing/2014/main" val="2699688552"/>
                    </a:ext>
                  </a:extLst>
                </a:gridCol>
                <a:gridCol w="208210">
                  <a:extLst>
                    <a:ext uri="{9D8B030D-6E8A-4147-A177-3AD203B41FA5}">
                      <a16:colId xmlns:a16="http://schemas.microsoft.com/office/drawing/2014/main" val="4249504133"/>
                    </a:ext>
                  </a:extLst>
                </a:gridCol>
              </a:tblGrid>
              <a:tr h="464641">
                <a:tc gridSpan="2">
                  <a:txBody>
                    <a:bodyPr/>
                    <a:lstStyle/>
                    <a:p>
                      <a:pPr algn="l"/>
                      <a:r>
                        <a:rPr lang="en-US" b="1">
                          <a:latin typeface="Arial" panose="020B0604020202020204" pitchFamily="34" charset="0"/>
                        </a:rPr>
                        <a:t>2) Sinus Bradycardia</a:t>
                      </a:r>
                      <a:endParaRPr lang="en-US"/>
                    </a:p>
                  </a:txBody>
                  <a:tcPr marL="95250" marR="95250" marT="95250" marB="9525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669573059"/>
                  </a:ext>
                </a:extLst>
              </a:tr>
              <a:tr h="0">
                <a:tc>
                  <a:txBody>
                    <a:bodyPr/>
                    <a:lstStyle/>
                    <a:p>
                      <a:pPr marL="285750" indent="-285750">
                        <a:buFont typeface="Arial" panose="020B0604020202020204" pitchFamily="34" charset="0"/>
                        <a:buChar char="•"/>
                      </a:pPr>
                      <a:r>
                        <a:rPr lang="en-US" dirty="0">
                          <a:latin typeface="Arial" panose="020B0604020202020204" pitchFamily="34" charset="0"/>
                        </a:rPr>
                        <a:t>Sinus bradycardia occurs when impulses originate at the SA node at a rate of less than 60 per minute. </a:t>
                      </a:r>
                    </a:p>
                    <a:p>
                      <a:pPr marL="285750" indent="-285750">
                        <a:buFont typeface="Arial" panose="020B0604020202020204" pitchFamily="34" charset="0"/>
                        <a:buChar char="•"/>
                      </a:pPr>
                      <a:r>
                        <a:rPr lang="en-US" dirty="0">
                          <a:latin typeface="Arial" panose="020B0604020202020204" pitchFamily="34" charset="0"/>
                        </a:rPr>
                        <a:t>Sinus bradycardia is not necessarily indicative of cardiac disease and is often seen in athletes and during sleep.</a:t>
                      </a:r>
                      <a:endParaRPr lang="en-US" dirty="0"/>
                    </a:p>
                  </a:txBody>
                  <a:tcPr marL="38100" marR="38100" marT="38100" marB="38100" anchor="ctr">
                    <a:lnL>
                      <a:noFill/>
                    </a:lnL>
                    <a:lnR>
                      <a:noFill/>
                    </a:lnR>
                    <a:lnT>
                      <a:noFill/>
                    </a:lnT>
                    <a:lnB>
                      <a:noFill/>
                    </a:lnB>
                  </a:tcPr>
                </a:tc>
                <a:tc>
                  <a:txBody>
                    <a:bodyPr/>
                    <a:lstStyle/>
                    <a:p>
                      <a:pPr marL="285750" indent="-285750">
                        <a:buFont typeface="Arial" panose="020B0604020202020204" pitchFamily="34" charset="0"/>
                        <a:buChar char="•"/>
                      </a:pPr>
                      <a:endParaRPr lang="en-US" dirty="0"/>
                    </a:p>
                  </a:txBody>
                  <a:tcPr>
                    <a:lnL>
                      <a:noFill/>
                    </a:lnL>
                    <a:lnT>
                      <a:noFill/>
                    </a:lnT>
                  </a:tcPr>
                </a:tc>
                <a:extLst>
                  <a:ext uri="{0D108BD9-81ED-4DB2-BD59-A6C34878D82A}">
                    <a16:rowId xmlns:a16="http://schemas.microsoft.com/office/drawing/2014/main" val="1087506893"/>
                  </a:ext>
                </a:extLst>
              </a:tr>
            </a:tbl>
          </a:graphicData>
        </a:graphic>
      </p:graphicFrame>
      <p:pic>
        <p:nvPicPr>
          <p:cNvPr id="45058" name="Picture 2">
            <a:extLst>
              <a:ext uri="{FF2B5EF4-FFF2-40B4-BE49-F238E27FC236}">
                <a16:creationId xmlns:a16="http://schemas.microsoft.com/office/drawing/2014/main" id="{865B5D43-0084-4ABE-A102-C92074DE6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99" y="4010532"/>
            <a:ext cx="8907776" cy="215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39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8D0B-28FF-415C-AC32-ECD30E1B314D}"/>
              </a:ext>
            </a:extLst>
          </p:cNvPr>
          <p:cNvSpPr>
            <a:spLocks noGrp="1"/>
          </p:cNvSpPr>
          <p:nvPr>
            <p:ph type="title"/>
          </p:nvPr>
        </p:nvSpPr>
        <p:spPr/>
        <p:txBody>
          <a:bodyPr/>
          <a:lstStyle/>
          <a:p>
            <a:r>
              <a:rPr lang="en-US" b="1" dirty="0"/>
              <a:t>ECG&gt; Cardiac Arrhythmias</a:t>
            </a:r>
            <a:endParaRPr lang="en-US" dirty="0"/>
          </a:p>
        </p:txBody>
      </p:sp>
      <p:graphicFrame>
        <p:nvGraphicFramePr>
          <p:cNvPr id="4" name="Content Placeholder 3">
            <a:extLst>
              <a:ext uri="{FF2B5EF4-FFF2-40B4-BE49-F238E27FC236}">
                <a16:creationId xmlns:a16="http://schemas.microsoft.com/office/drawing/2014/main" id="{DCB94A3E-2D9A-49CD-875D-A31BEDCAAE43}"/>
              </a:ext>
            </a:extLst>
          </p:cNvPr>
          <p:cNvGraphicFramePr>
            <a:graphicFrameLocks noGrp="1"/>
          </p:cNvGraphicFramePr>
          <p:nvPr>
            <p:ph idx="1"/>
            <p:extLst>
              <p:ext uri="{D42A27DB-BD31-4B8C-83A1-F6EECF244321}">
                <p14:modId xmlns:p14="http://schemas.microsoft.com/office/powerpoint/2010/main" val="1773373896"/>
              </p:ext>
            </p:extLst>
          </p:nvPr>
        </p:nvGraphicFramePr>
        <p:xfrm>
          <a:off x="838190" y="1600378"/>
          <a:ext cx="10515610" cy="1638300"/>
        </p:xfrm>
        <a:graphic>
          <a:graphicData uri="http://schemas.openxmlformats.org/drawingml/2006/table">
            <a:tbl>
              <a:tblPr/>
              <a:tblGrid>
                <a:gridCol w="10307400">
                  <a:extLst>
                    <a:ext uri="{9D8B030D-6E8A-4147-A177-3AD203B41FA5}">
                      <a16:colId xmlns:a16="http://schemas.microsoft.com/office/drawing/2014/main" val="2699688552"/>
                    </a:ext>
                  </a:extLst>
                </a:gridCol>
                <a:gridCol w="208210">
                  <a:extLst>
                    <a:ext uri="{9D8B030D-6E8A-4147-A177-3AD203B41FA5}">
                      <a16:colId xmlns:a16="http://schemas.microsoft.com/office/drawing/2014/main" val="4249504133"/>
                    </a:ext>
                  </a:extLst>
                </a:gridCol>
              </a:tblGrid>
              <a:tr h="464641">
                <a:tc gridSpan="2">
                  <a:txBody>
                    <a:bodyPr/>
                    <a:lstStyle/>
                    <a:p>
                      <a:pPr algn="l"/>
                      <a:r>
                        <a:rPr lang="en-US" b="1">
                          <a:latin typeface="Arial" panose="020B0604020202020204" pitchFamily="34" charset="0"/>
                        </a:rPr>
                        <a:t>3) Atrioventricular (AV) block</a:t>
                      </a:r>
                      <a:endParaRPr lang="en-US"/>
                    </a:p>
                  </a:txBody>
                  <a:tcPr marL="95250" marR="95250" marT="95250" marB="9525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669573059"/>
                  </a:ext>
                </a:extLst>
              </a:tr>
              <a:tr h="0">
                <a:tc>
                  <a:txBody>
                    <a:bodyPr/>
                    <a:lstStyle/>
                    <a:p>
                      <a:r>
                        <a:rPr lang="en-US" b="1" dirty="0">
                          <a:latin typeface="Arial" panose="020B0604020202020204" pitchFamily="34" charset="0"/>
                        </a:rPr>
                        <a:t>Partial AV block</a:t>
                      </a:r>
                      <a:r>
                        <a:rPr lang="en-US" dirty="0">
                          <a:latin typeface="Arial" panose="020B0604020202020204" pitchFamily="34" charset="0"/>
                        </a:rPr>
                        <a:t> occurs when AV node damage prevents some atrial impulses from being transmitted to the ventricles.  </a:t>
                      </a:r>
                    </a:p>
                    <a:p>
                      <a:pPr marL="285750" indent="-285750">
                        <a:buFont typeface="Arial" panose="020B0604020202020204" pitchFamily="34" charset="0"/>
                        <a:buChar char="•"/>
                      </a:pPr>
                      <a:r>
                        <a:rPr lang="en-US" dirty="0">
                          <a:latin typeface="Arial" panose="020B0604020202020204" pitchFamily="34" charset="0"/>
                        </a:rPr>
                        <a:t>In the particular case illustrated, every second P wave is not followed by QRS and T waves, producing 2:1 AV block.  It is said that there are "dropped beats" of the ventricles.</a:t>
                      </a:r>
                      <a:endParaRPr lang="en-US" dirty="0"/>
                    </a:p>
                  </a:txBody>
                  <a:tcPr marL="38100" marR="38100" marT="38100" marB="38100" anchor="ctr">
                    <a:lnL>
                      <a:noFill/>
                    </a:lnL>
                    <a:lnR>
                      <a:noFill/>
                    </a:lnR>
                    <a:lnT>
                      <a:noFill/>
                    </a:lnT>
                    <a:lnB>
                      <a:noFill/>
                    </a:lnB>
                  </a:tcPr>
                </a:tc>
                <a:tc>
                  <a:txBody>
                    <a:bodyPr/>
                    <a:lstStyle/>
                    <a:p>
                      <a:endParaRPr lang="en-US" dirty="0"/>
                    </a:p>
                  </a:txBody>
                  <a:tcPr>
                    <a:lnL>
                      <a:noFill/>
                    </a:lnL>
                    <a:lnT>
                      <a:noFill/>
                    </a:lnT>
                  </a:tcPr>
                </a:tc>
                <a:extLst>
                  <a:ext uri="{0D108BD9-81ED-4DB2-BD59-A6C34878D82A}">
                    <a16:rowId xmlns:a16="http://schemas.microsoft.com/office/drawing/2014/main" val="1087506893"/>
                  </a:ext>
                </a:extLst>
              </a:tr>
            </a:tbl>
          </a:graphicData>
        </a:graphic>
      </p:graphicFrame>
      <p:pic>
        <p:nvPicPr>
          <p:cNvPr id="46082" name="Picture 2">
            <a:extLst>
              <a:ext uri="{FF2B5EF4-FFF2-40B4-BE49-F238E27FC236}">
                <a16:creationId xmlns:a16="http://schemas.microsoft.com/office/drawing/2014/main" id="{A22BA86D-2C8E-4041-BE09-0699E879E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608" y="4013108"/>
            <a:ext cx="8628783" cy="24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22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8D0B-28FF-415C-AC32-ECD30E1B314D}"/>
              </a:ext>
            </a:extLst>
          </p:cNvPr>
          <p:cNvSpPr>
            <a:spLocks noGrp="1"/>
          </p:cNvSpPr>
          <p:nvPr>
            <p:ph type="title"/>
          </p:nvPr>
        </p:nvSpPr>
        <p:spPr/>
        <p:txBody>
          <a:bodyPr/>
          <a:lstStyle/>
          <a:p>
            <a:r>
              <a:rPr lang="en-US" b="1" dirty="0"/>
              <a:t>ECG&gt; Cardiac Arrhythmias</a:t>
            </a:r>
            <a:endParaRPr lang="en-US" dirty="0"/>
          </a:p>
        </p:txBody>
      </p:sp>
      <p:graphicFrame>
        <p:nvGraphicFramePr>
          <p:cNvPr id="4" name="Content Placeholder 3">
            <a:extLst>
              <a:ext uri="{FF2B5EF4-FFF2-40B4-BE49-F238E27FC236}">
                <a16:creationId xmlns:a16="http://schemas.microsoft.com/office/drawing/2014/main" id="{DCB94A3E-2D9A-49CD-875D-A31BEDCAAE43}"/>
              </a:ext>
            </a:extLst>
          </p:cNvPr>
          <p:cNvGraphicFramePr>
            <a:graphicFrameLocks noGrp="1"/>
          </p:cNvGraphicFramePr>
          <p:nvPr>
            <p:ph idx="1"/>
            <p:extLst>
              <p:ext uri="{D42A27DB-BD31-4B8C-83A1-F6EECF244321}">
                <p14:modId xmlns:p14="http://schemas.microsoft.com/office/powerpoint/2010/main" val="1678934045"/>
              </p:ext>
            </p:extLst>
          </p:nvPr>
        </p:nvGraphicFramePr>
        <p:xfrm>
          <a:off x="838190" y="1600378"/>
          <a:ext cx="10515610" cy="2186940"/>
        </p:xfrm>
        <a:graphic>
          <a:graphicData uri="http://schemas.openxmlformats.org/drawingml/2006/table">
            <a:tbl>
              <a:tblPr/>
              <a:tblGrid>
                <a:gridCol w="10307400">
                  <a:extLst>
                    <a:ext uri="{9D8B030D-6E8A-4147-A177-3AD203B41FA5}">
                      <a16:colId xmlns:a16="http://schemas.microsoft.com/office/drawing/2014/main" val="2699688552"/>
                    </a:ext>
                  </a:extLst>
                </a:gridCol>
                <a:gridCol w="208210">
                  <a:extLst>
                    <a:ext uri="{9D8B030D-6E8A-4147-A177-3AD203B41FA5}">
                      <a16:colId xmlns:a16="http://schemas.microsoft.com/office/drawing/2014/main" val="4249504133"/>
                    </a:ext>
                  </a:extLst>
                </a:gridCol>
              </a:tblGrid>
              <a:tr h="464641">
                <a:tc gridSpan="2">
                  <a:txBody>
                    <a:bodyPr/>
                    <a:lstStyle/>
                    <a:p>
                      <a:pPr algn="l"/>
                      <a:r>
                        <a:rPr lang="en-US" b="1">
                          <a:latin typeface="Arial" panose="020B0604020202020204" pitchFamily="34" charset="0"/>
                        </a:rPr>
                        <a:t>3) Atrioventricular (AV) block</a:t>
                      </a:r>
                      <a:endParaRPr lang="en-US"/>
                    </a:p>
                  </a:txBody>
                  <a:tcPr marL="95250" marR="95250" marT="95250" marB="9525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669573059"/>
                  </a:ext>
                </a:extLst>
              </a:tr>
              <a:tr h="0">
                <a:tc>
                  <a:txBody>
                    <a:bodyPr/>
                    <a:lstStyle/>
                    <a:p>
                      <a:r>
                        <a:rPr lang="en-US" sz="1800" b="1" i="0" kern="1200" dirty="0">
                          <a:solidFill>
                            <a:schemeClr val="tx1"/>
                          </a:solidFill>
                          <a:effectLst/>
                          <a:latin typeface="+mn-lt"/>
                          <a:ea typeface="+mn-ea"/>
                          <a:cs typeface="+mn-cs"/>
                        </a:rPr>
                        <a:t>Complete AV block</a:t>
                      </a:r>
                      <a:r>
                        <a:rPr lang="en-US" sz="1800" b="0" i="0" kern="1200" dirty="0">
                          <a:solidFill>
                            <a:schemeClr val="tx1"/>
                          </a:solidFill>
                          <a:effectLst/>
                          <a:latin typeface="+mn-lt"/>
                          <a:ea typeface="+mn-ea"/>
                          <a:cs typeface="+mn-cs"/>
                        </a:rPr>
                        <a:t>:  When the condition that is causing poor conduction in the AV node becomes severe, there is a complete block of the impulses from the atria to the ventricles. </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In that case, a subsidiary pacemaker can arise in the ventricles, which then paces the ventricular muscle.  </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There is then no synchronization between atrial and ventricular electrical activity. </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The ventricles have "escaped" from atrial control, and are beating at their own natural rate, which is typically much less than the sinus rate.</a:t>
                      </a:r>
                      <a:endParaRPr lang="en-US" dirty="0"/>
                    </a:p>
                  </a:txBody>
                  <a:tcPr marL="38100" marR="38100" marT="38100" marB="38100" anchor="ctr">
                    <a:lnL>
                      <a:noFill/>
                    </a:lnL>
                    <a:lnR>
                      <a:noFill/>
                    </a:lnR>
                    <a:lnT>
                      <a:noFill/>
                    </a:lnT>
                    <a:lnB>
                      <a:noFill/>
                    </a:lnB>
                  </a:tcPr>
                </a:tc>
                <a:tc>
                  <a:txBody>
                    <a:bodyPr/>
                    <a:lstStyle/>
                    <a:p>
                      <a:endParaRPr lang="en-US" dirty="0"/>
                    </a:p>
                  </a:txBody>
                  <a:tcPr>
                    <a:lnL>
                      <a:noFill/>
                    </a:lnL>
                    <a:lnT>
                      <a:noFill/>
                    </a:lnT>
                  </a:tcPr>
                </a:tc>
                <a:extLst>
                  <a:ext uri="{0D108BD9-81ED-4DB2-BD59-A6C34878D82A}">
                    <a16:rowId xmlns:a16="http://schemas.microsoft.com/office/drawing/2014/main" val="1087506893"/>
                  </a:ext>
                </a:extLst>
              </a:tr>
            </a:tbl>
          </a:graphicData>
        </a:graphic>
      </p:graphicFrame>
      <p:pic>
        <p:nvPicPr>
          <p:cNvPr id="47106" name="Picture 2">
            <a:extLst>
              <a:ext uri="{FF2B5EF4-FFF2-40B4-BE49-F238E27FC236}">
                <a16:creationId xmlns:a16="http://schemas.microsoft.com/office/drawing/2014/main" id="{F8567B94-246F-4BD8-ACCE-FDBB2285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118" y="4010532"/>
            <a:ext cx="7572674" cy="217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8D0B-28FF-415C-AC32-ECD30E1B314D}"/>
              </a:ext>
            </a:extLst>
          </p:cNvPr>
          <p:cNvSpPr>
            <a:spLocks noGrp="1"/>
          </p:cNvSpPr>
          <p:nvPr>
            <p:ph type="title"/>
          </p:nvPr>
        </p:nvSpPr>
        <p:spPr/>
        <p:txBody>
          <a:bodyPr/>
          <a:lstStyle/>
          <a:p>
            <a:r>
              <a:rPr lang="en-US" b="1" dirty="0"/>
              <a:t>ECG&gt; Cardiac Arrhythmias</a:t>
            </a:r>
            <a:endParaRPr lang="en-US" dirty="0"/>
          </a:p>
        </p:txBody>
      </p:sp>
      <p:graphicFrame>
        <p:nvGraphicFramePr>
          <p:cNvPr id="4" name="Content Placeholder 3">
            <a:extLst>
              <a:ext uri="{FF2B5EF4-FFF2-40B4-BE49-F238E27FC236}">
                <a16:creationId xmlns:a16="http://schemas.microsoft.com/office/drawing/2014/main" id="{DCB94A3E-2D9A-49CD-875D-A31BEDCAAE43}"/>
              </a:ext>
            </a:extLst>
          </p:cNvPr>
          <p:cNvGraphicFramePr>
            <a:graphicFrameLocks noGrp="1"/>
          </p:cNvGraphicFramePr>
          <p:nvPr>
            <p:ph idx="1"/>
            <p:extLst>
              <p:ext uri="{D42A27DB-BD31-4B8C-83A1-F6EECF244321}">
                <p14:modId xmlns:p14="http://schemas.microsoft.com/office/powerpoint/2010/main" val="52469564"/>
              </p:ext>
            </p:extLst>
          </p:nvPr>
        </p:nvGraphicFramePr>
        <p:xfrm>
          <a:off x="838190" y="1600378"/>
          <a:ext cx="10515610" cy="2476500"/>
        </p:xfrm>
        <a:graphic>
          <a:graphicData uri="http://schemas.openxmlformats.org/drawingml/2006/table">
            <a:tbl>
              <a:tblPr/>
              <a:tblGrid>
                <a:gridCol w="10307400">
                  <a:extLst>
                    <a:ext uri="{9D8B030D-6E8A-4147-A177-3AD203B41FA5}">
                      <a16:colId xmlns:a16="http://schemas.microsoft.com/office/drawing/2014/main" val="2699688552"/>
                    </a:ext>
                  </a:extLst>
                </a:gridCol>
                <a:gridCol w="208210">
                  <a:extLst>
                    <a:ext uri="{9D8B030D-6E8A-4147-A177-3AD203B41FA5}">
                      <a16:colId xmlns:a16="http://schemas.microsoft.com/office/drawing/2014/main" val="4249504133"/>
                    </a:ext>
                  </a:extLst>
                </a:gridCol>
              </a:tblGrid>
              <a:tr h="464641">
                <a:tc gridSpan="2">
                  <a:txBody>
                    <a:bodyPr/>
                    <a:lstStyle/>
                    <a:p>
                      <a:pPr algn="l"/>
                      <a:r>
                        <a:rPr lang="en-US" b="1" dirty="0">
                          <a:latin typeface="Arial" panose="020B0604020202020204" pitchFamily="34" charset="0"/>
                        </a:rPr>
                        <a:t>4) Premature Contractions</a:t>
                      </a:r>
                    </a:p>
                    <a:p>
                      <a:pPr marL="0" indent="0" algn="l">
                        <a:buFont typeface="Arial" panose="020B0604020202020204" pitchFamily="34" charset="0"/>
                        <a:buNone/>
                      </a:pPr>
                      <a:r>
                        <a:rPr lang="en-US" b="0" dirty="0">
                          <a:latin typeface="Arial" panose="020B0604020202020204" pitchFamily="34" charset="0"/>
                        </a:rPr>
                        <a:t>A premature contraction occurs when the heart contracts prior to the time when normal contraction is expected.  </a:t>
                      </a:r>
                    </a:p>
                    <a:p>
                      <a:pPr marL="285750" indent="-285750" algn="l">
                        <a:buFont typeface="Arial" panose="020B0604020202020204" pitchFamily="34" charset="0"/>
                        <a:buChar char="•"/>
                      </a:pPr>
                      <a:r>
                        <a:rPr lang="en-US" b="0" dirty="0">
                          <a:latin typeface="Arial" panose="020B0604020202020204" pitchFamily="34" charset="0"/>
                        </a:rPr>
                        <a:t>Some premature contractions are due to ectopic foci in the heart, which emit abnormal impulses at abnormal times during the cardiac rhythm. </a:t>
                      </a:r>
                    </a:p>
                    <a:p>
                      <a:pPr marL="285750" indent="-285750" algn="l">
                        <a:buFont typeface="Arial" panose="020B0604020202020204" pitchFamily="34" charset="0"/>
                        <a:buChar char="•"/>
                      </a:pPr>
                      <a:r>
                        <a:rPr lang="en-US" b="0" dirty="0">
                          <a:latin typeface="Arial" panose="020B0604020202020204" pitchFamily="34" charset="0"/>
                        </a:rPr>
                        <a:t>The ectopic focus can be situated anywhere in the heart. In the case of a premature contraction, the PR interval is often shorter for the premature beat than for the normal sinus beat.</a:t>
                      </a:r>
                      <a:endParaRPr lang="en-US" b="0" dirty="0"/>
                    </a:p>
                  </a:txBody>
                  <a:tcPr marL="95250" marR="95250" marT="95250" marB="9525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669573059"/>
                  </a:ext>
                </a:extLst>
              </a:tr>
              <a:tr h="0">
                <a:tc>
                  <a:txBody>
                    <a:bodyPr/>
                    <a:lstStyle/>
                    <a:p>
                      <a:endParaRPr lang="en-US" sz="1800" b="1" i="0" kern="1200">
                        <a:solidFill>
                          <a:schemeClr val="tx1"/>
                        </a:solidFill>
                        <a:effectLst/>
                        <a:latin typeface="+mn-lt"/>
                        <a:ea typeface="+mn-ea"/>
                        <a:cs typeface="+mn-cs"/>
                      </a:endParaRPr>
                    </a:p>
                  </a:txBody>
                  <a:tcPr marL="38100" marR="38100" marT="38100" marB="38100" anchor="ctr">
                    <a:lnL>
                      <a:noFill/>
                    </a:lnL>
                    <a:lnR>
                      <a:noFill/>
                    </a:lnR>
                    <a:lnT>
                      <a:noFill/>
                    </a:lnT>
                    <a:lnB>
                      <a:noFill/>
                    </a:lnB>
                  </a:tcPr>
                </a:tc>
                <a:tc>
                  <a:txBody>
                    <a:bodyPr/>
                    <a:lstStyle/>
                    <a:p>
                      <a:endParaRPr lang="en-US" dirty="0"/>
                    </a:p>
                  </a:txBody>
                  <a:tcPr>
                    <a:lnL>
                      <a:noFill/>
                    </a:lnL>
                    <a:lnT>
                      <a:noFill/>
                    </a:lnT>
                  </a:tcPr>
                </a:tc>
                <a:extLst>
                  <a:ext uri="{0D108BD9-81ED-4DB2-BD59-A6C34878D82A}">
                    <a16:rowId xmlns:a16="http://schemas.microsoft.com/office/drawing/2014/main" val="1087506893"/>
                  </a:ext>
                </a:extLst>
              </a:tr>
            </a:tbl>
          </a:graphicData>
        </a:graphic>
      </p:graphicFrame>
      <p:pic>
        <p:nvPicPr>
          <p:cNvPr id="3" name="Picture 2">
            <a:extLst>
              <a:ext uri="{FF2B5EF4-FFF2-40B4-BE49-F238E27FC236}">
                <a16:creationId xmlns:a16="http://schemas.microsoft.com/office/drawing/2014/main" id="{85D5B6FC-EA91-4D83-90F1-6B846DDCC829}"/>
              </a:ext>
            </a:extLst>
          </p:cNvPr>
          <p:cNvPicPr>
            <a:picLocks noChangeAspect="1"/>
          </p:cNvPicPr>
          <p:nvPr/>
        </p:nvPicPr>
        <p:blipFill>
          <a:blip r:embed="rId2"/>
          <a:stretch>
            <a:fillRect/>
          </a:stretch>
        </p:blipFill>
        <p:spPr>
          <a:xfrm>
            <a:off x="2448014" y="3927508"/>
            <a:ext cx="8905786" cy="2565367"/>
          </a:xfrm>
          <a:prstGeom prst="rect">
            <a:avLst/>
          </a:prstGeom>
        </p:spPr>
      </p:pic>
    </p:spTree>
    <p:extLst>
      <p:ext uri="{BB962C8B-B14F-4D97-AF65-F5344CB8AC3E}">
        <p14:creationId xmlns:p14="http://schemas.microsoft.com/office/powerpoint/2010/main" val="2322071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8D0B-28FF-415C-AC32-ECD30E1B314D}"/>
              </a:ext>
            </a:extLst>
          </p:cNvPr>
          <p:cNvSpPr>
            <a:spLocks noGrp="1"/>
          </p:cNvSpPr>
          <p:nvPr>
            <p:ph type="title"/>
          </p:nvPr>
        </p:nvSpPr>
        <p:spPr/>
        <p:txBody>
          <a:bodyPr/>
          <a:lstStyle/>
          <a:p>
            <a:r>
              <a:rPr lang="en-US" b="1" dirty="0"/>
              <a:t>ECG&gt; Cardiac Arrhythmias</a:t>
            </a:r>
            <a:endParaRPr lang="en-US" dirty="0"/>
          </a:p>
        </p:txBody>
      </p:sp>
      <p:graphicFrame>
        <p:nvGraphicFramePr>
          <p:cNvPr id="4" name="Content Placeholder 3">
            <a:extLst>
              <a:ext uri="{FF2B5EF4-FFF2-40B4-BE49-F238E27FC236}">
                <a16:creationId xmlns:a16="http://schemas.microsoft.com/office/drawing/2014/main" id="{DCB94A3E-2D9A-49CD-875D-A31BEDCAAE43}"/>
              </a:ext>
            </a:extLst>
          </p:cNvPr>
          <p:cNvGraphicFramePr>
            <a:graphicFrameLocks noGrp="1"/>
          </p:cNvGraphicFramePr>
          <p:nvPr>
            <p:ph idx="1"/>
            <p:extLst>
              <p:ext uri="{D42A27DB-BD31-4B8C-83A1-F6EECF244321}">
                <p14:modId xmlns:p14="http://schemas.microsoft.com/office/powerpoint/2010/main" val="375250212"/>
              </p:ext>
            </p:extLst>
          </p:nvPr>
        </p:nvGraphicFramePr>
        <p:xfrm>
          <a:off x="728462" y="1448140"/>
          <a:ext cx="10515610" cy="2735580"/>
        </p:xfrm>
        <a:graphic>
          <a:graphicData uri="http://schemas.openxmlformats.org/drawingml/2006/table">
            <a:tbl>
              <a:tblPr/>
              <a:tblGrid>
                <a:gridCol w="10307400">
                  <a:extLst>
                    <a:ext uri="{9D8B030D-6E8A-4147-A177-3AD203B41FA5}">
                      <a16:colId xmlns:a16="http://schemas.microsoft.com/office/drawing/2014/main" val="2699688552"/>
                    </a:ext>
                  </a:extLst>
                </a:gridCol>
                <a:gridCol w="208210">
                  <a:extLst>
                    <a:ext uri="{9D8B030D-6E8A-4147-A177-3AD203B41FA5}">
                      <a16:colId xmlns:a16="http://schemas.microsoft.com/office/drawing/2014/main" val="4249504133"/>
                    </a:ext>
                  </a:extLst>
                </a:gridCol>
              </a:tblGrid>
              <a:tr h="464641">
                <a:tc gridSpan="2">
                  <a:txBody>
                    <a:bodyPr/>
                    <a:lstStyle/>
                    <a:p>
                      <a:pPr algn="l"/>
                      <a:r>
                        <a:rPr lang="en-US" b="1" dirty="0">
                          <a:latin typeface="Arial" panose="020B0604020202020204" pitchFamily="34" charset="0"/>
                        </a:rPr>
                        <a:t>5) Ventricular Fibrillation</a:t>
                      </a:r>
                      <a:endParaRPr lang="en-US" dirty="0"/>
                    </a:p>
                  </a:txBody>
                  <a:tcPr marL="95250" marR="95250" marT="95250" marB="95250"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669573059"/>
                  </a:ext>
                </a:extLst>
              </a:tr>
              <a:tr h="0">
                <a:tc>
                  <a:txBody>
                    <a:bodyPr/>
                    <a:lstStyle/>
                    <a:p>
                      <a:pPr algn="l"/>
                      <a:r>
                        <a:rPr lang="en-US" dirty="0">
                          <a:latin typeface="Arial" panose="020B0604020202020204" pitchFamily="34" charset="0"/>
                        </a:rPr>
                        <a:t>In ventricular fibrillation, multiple impulses are simultaneously traveling in different directions through the ventricles.  </a:t>
                      </a:r>
                    </a:p>
                    <a:p>
                      <a:pPr marL="285750" indent="-285750" algn="l">
                        <a:buFont typeface="Arial" panose="020B0604020202020204" pitchFamily="34" charset="0"/>
                        <a:buChar char="•"/>
                      </a:pPr>
                      <a:r>
                        <a:rPr lang="en-US" dirty="0">
                          <a:latin typeface="Arial" panose="020B0604020202020204" pitchFamily="34" charset="0"/>
                        </a:rPr>
                        <a:t>If left untreated, ventricular fibrillation results in death within about 2-4 minutes.  </a:t>
                      </a:r>
                    </a:p>
                    <a:p>
                      <a:pPr marL="285750" indent="-285750" algn="l">
                        <a:buFont typeface="Arial" panose="020B0604020202020204" pitchFamily="34" charset="0"/>
                        <a:buChar char="•"/>
                      </a:pPr>
                      <a:r>
                        <a:rPr lang="en-US" dirty="0">
                          <a:latin typeface="Arial" panose="020B0604020202020204" pitchFamily="34" charset="0"/>
                        </a:rPr>
                        <a:t>Although electric shock can initiate ventricular fibrillation, a very strong electrical current passed through the ventricles for a short period of time can actually stop fibrillation ("defibrillation").  </a:t>
                      </a:r>
                    </a:p>
                    <a:p>
                      <a:pPr marL="285750" indent="-285750" algn="l">
                        <a:buFont typeface="Arial" panose="020B0604020202020204" pitchFamily="34" charset="0"/>
                        <a:buChar char="•"/>
                      </a:pPr>
                      <a:r>
                        <a:rPr lang="en-US" dirty="0">
                          <a:latin typeface="Arial" panose="020B0604020202020204" pitchFamily="34" charset="0"/>
                        </a:rPr>
                        <a:t>The defibrillation shock stimulates all parts of the ventricles simultaneously and puts them in the same state of refractoriness, allowing the S-A node or some other part of the heart to become the pacemaker when the heart starts to beat again.</a:t>
                      </a:r>
                      <a:endParaRPr lang="en-US" dirty="0"/>
                    </a:p>
                  </a:txBody>
                  <a:tcPr marL="38100" marR="38100" marT="38100" marB="38100" anchor="ctr">
                    <a:lnL>
                      <a:noFill/>
                    </a:lnL>
                    <a:lnR>
                      <a:noFill/>
                    </a:lnR>
                    <a:lnT>
                      <a:noFill/>
                    </a:lnT>
                    <a:lnB>
                      <a:noFill/>
                    </a:lnB>
                  </a:tcPr>
                </a:tc>
                <a:tc>
                  <a:txBody>
                    <a:bodyPr/>
                    <a:lstStyle/>
                    <a:p>
                      <a:pPr algn="l"/>
                      <a:endParaRPr lang="en-US" dirty="0"/>
                    </a:p>
                  </a:txBody>
                  <a:tcPr>
                    <a:lnL>
                      <a:noFill/>
                    </a:lnL>
                    <a:lnT>
                      <a:noFill/>
                    </a:lnT>
                  </a:tcPr>
                </a:tc>
                <a:extLst>
                  <a:ext uri="{0D108BD9-81ED-4DB2-BD59-A6C34878D82A}">
                    <a16:rowId xmlns:a16="http://schemas.microsoft.com/office/drawing/2014/main" val="1087506893"/>
                  </a:ext>
                </a:extLst>
              </a:tr>
            </a:tbl>
          </a:graphicData>
        </a:graphic>
      </p:graphicFrame>
      <p:pic>
        <p:nvPicPr>
          <p:cNvPr id="48130" name="Picture 2">
            <a:extLst>
              <a:ext uri="{FF2B5EF4-FFF2-40B4-BE49-F238E27FC236}">
                <a16:creationId xmlns:a16="http://schemas.microsoft.com/office/drawing/2014/main" id="{9031F57C-0A36-4453-A70F-F19B1B335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443" y="4183720"/>
            <a:ext cx="7922064" cy="222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0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5533-CDEF-4C2F-9357-351D1DD9710B}"/>
              </a:ext>
            </a:extLst>
          </p:cNvPr>
          <p:cNvSpPr>
            <a:spLocks noGrp="1"/>
          </p:cNvSpPr>
          <p:nvPr>
            <p:ph type="title"/>
          </p:nvPr>
        </p:nvSpPr>
        <p:spPr>
          <a:xfrm>
            <a:off x="648929" y="629266"/>
            <a:ext cx="3667039" cy="1676603"/>
          </a:xfrm>
        </p:spPr>
        <p:txBody>
          <a:bodyPr>
            <a:normAutofit/>
          </a:bodyPr>
          <a:lstStyle/>
          <a:p>
            <a:r>
              <a:rPr lang="en-US" sz="3700"/>
              <a:t>Electrocardiogram Intervals</a:t>
            </a:r>
          </a:p>
        </p:txBody>
      </p:sp>
      <p:sp>
        <p:nvSpPr>
          <p:cNvPr id="3" name="Content Placeholder 2">
            <a:extLst>
              <a:ext uri="{FF2B5EF4-FFF2-40B4-BE49-F238E27FC236}">
                <a16:creationId xmlns:a16="http://schemas.microsoft.com/office/drawing/2014/main" id="{327A20E8-0D25-41A2-ACAA-11EA35B1C81E}"/>
              </a:ext>
            </a:extLst>
          </p:cNvPr>
          <p:cNvSpPr>
            <a:spLocks noGrp="1"/>
          </p:cNvSpPr>
          <p:nvPr>
            <p:ph idx="1"/>
          </p:nvPr>
        </p:nvSpPr>
        <p:spPr>
          <a:xfrm>
            <a:off x="648930" y="2438400"/>
            <a:ext cx="3667037" cy="3785419"/>
          </a:xfrm>
        </p:spPr>
        <p:txBody>
          <a:bodyPr>
            <a:normAutofit/>
          </a:bodyPr>
          <a:lstStyle/>
          <a:p>
            <a:r>
              <a:rPr lang="en-US" sz="1800"/>
              <a:t>The P-R interval is the time from the beginning of the P wave to the start of the QRS complex.</a:t>
            </a:r>
          </a:p>
          <a:p>
            <a:r>
              <a:rPr lang="en-US" sz="1800"/>
              <a:t>The QRS interval or duration or width is the time from the beginning to the end of the QRS complex.</a:t>
            </a:r>
          </a:p>
          <a:p>
            <a:r>
              <a:rPr lang="en-US" sz="1800"/>
              <a:t>The QT interval is the time from the beginning of the QRS complex to the end of the T  wave.</a:t>
            </a:r>
          </a:p>
          <a:p>
            <a:r>
              <a:rPr lang="en-US" sz="1800"/>
              <a:t>The RR interval is the time from the peak of one R wave to that of the following R wave.</a:t>
            </a:r>
          </a:p>
        </p:txBody>
      </p:sp>
      <p:pic>
        <p:nvPicPr>
          <p:cNvPr id="4098" name="Picture 2">
            <a:extLst>
              <a:ext uri="{FF2B5EF4-FFF2-40B4-BE49-F238E27FC236}">
                <a16:creationId xmlns:a16="http://schemas.microsoft.com/office/drawing/2014/main" id="{FBA2CF33-6B91-46CE-A112-732C540B7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9" r="3" b="3"/>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37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605533-CDEF-4C2F-9357-351D1DD9710B}"/>
              </a:ext>
            </a:extLst>
          </p:cNvPr>
          <p:cNvSpPr>
            <a:spLocks noGrp="1"/>
          </p:cNvSpPr>
          <p:nvPr>
            <p:ph type="title"/>
          </p:nvPr>
        </p:nvSpPr>
        <p:spPr>
          <a:xfrm>
            <a:off x="863029" y="1012004"/>
            <a:ext cx="3416158" cy="4795408"/>
          </a:xfrm>
        </p:spPr>
        <p:txBody>
          <a:bodyPr>
            <a:normAutofit/>
          </a:bodyPr>
          <a:lstStyle/>
          <a:p>
            <a:r>
              <a:rPr lang="en-US" b="1">
                <a:solidFill>
                  <a:srgbClr val="FFFFFF"/>
                </a:solidFill>
              </a:rPr>
              <a:t>ECG&gt; Setup - Practical Points</a:t>
            </a:r>
            <a:endParaRPr lang="en-US">
              <a:solidFill>
                <a:srgbClr val="FFFFFF"/>
              </a:solidFill>
            </a:endParaRPr>
          </a:p>
        </p:txBody>
      </p:sp>
      <p:graphicFrame>
        <p:nvGraphicFramePr>
          <p:cNvPr id="16" name="Content Placeholder 2">
            <a:extLst>
              <a:ext uri="{FF2B5EF4-FFF2-40B4-BE49-F238E27FC236}">
                <a16:creationId xmlns:a16="http://schemas.microsoft.com/office/drawing/2014/main" id="{F7E0EEF7-05E7-4E2A-9C68-2B4A0E09AC07}"/>
              </a:ext>
            </a:extLst>
          </p:cNvPr>
          <p:cNvGraphicFramePr>
            <a:graphicFrameLocks noGrp="1"/>
          </p:cNvGraphicFramePr>
          <p:nvPr>
            <p:ph idx="1"/>
            <p:extLst>
              <p:ext uri="{D42A27DB-BD31-4B8C-83A1-F6EECF244321}">
                <p14:modId xmlns:p14="http://schemas.microsoft.com/office/powerpoint/2010/main" val="5720235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22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05533-CDEF-4C2F-9357-351D1DD9710B}"/>
              </a:ext>
            </a:extLst>
          </p:cNvPr>
          <p:cNvSpPr>
            <a:spLocks noGrp="1"/>
          </p:cNvSpPr>
          <p:nvPr>
            <p:ph type="title"/>
          </p:nvPr>
        </p:nvSpPr>
        <p:spPr>
          <a:xfrm>
            <a:off x="589560" y="856180"/>
            <a:ext cx="4560584" cy="1128068"/>
          </a:xfrm>
        </p:spPr>
        <p:txBody>
          <a:bodyPr anchor="ctr">
            <a:normAutofit/>
          </a:bodyPr>
          <a:lstStyle/>
          <a:p>
            <a:r>
              <a:rPr lang="en-US" sz="3700" b="1"/>
              <a:t>ECG&gt; Setup - Equipment</a:t>
            </a:r>
            <a:endParaRPr lang="en-US" sz="370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7A20E8-0D25-41A2-ACAA-11EA35B1C81E}"/>
              </a:ext>
            </a:extLst>
          </p:cNvPr>
          <p:cNvSpPr>
            <a:spLocks noGrp="1"/>
          </p:cNvSpPr>
          <p:nvPr>
            <p:ph idx="1"/>
          </p:nvPr>
        </p:nvSpPr>
        <p:spPr>
          <a:xfrm>
            <a:off x="590719" y="2330505"/>
            <a:ext cx="4559425" cy="3979585"/>
          </a:xfrm>
        </p:spPr>
        <p:txBody>
          <a:bodyPr anchor="ctr">
            <a:normAutofit/>
          </a:bodyPr>
          <a:lstStyle/>
          <a:p>
            <a:r>
              <a:rPr lang="en-US" sz="2000" dirty="0"/>
              <a:t>The ECG signal will be recorded through the </a:t>
            </a:r>
            <a:r>
              <a:rPr lang="en-US" sz="2000" dirty="0" err="1"/>
              <a:t>PowerLab</a:t>
            </a:r>
            <a:r>
              <a:rPr lang="en-US" sz="2000" dirty="0"/>
              <a:t> data acquisition system, which contains an isolated input amplifier (</a:t>
            </a:r>
            <a:r>
              <a:rPr lang="en-US" sz="2000" dirty="0" err="1"/>
              <a:t>BioAmp</a:t>
            </a:r>
            <a:r>
              <a:rPr lang="en-US" sz="2000" dirty="0"/>
              <a:t>).  </a:t>
            </a:r>
          </a:p>
          <a:p>
            <a:r>
              <a:rPr lang="en-US" sz="2000" dirty="0"/>
              <a:t>A five-lead patient cable is connected to the input of the </a:t>
            </a:r>
            <a:r>
              <a:rPr lang="en-US" sz="2000" dirty="0" err="1"/>
              <a:t>BioAmp</a:t>
            </a:r>
            <a:r>
              <a:rPr lang="en-US" sz="2000" dirty="0"/>
              <a:t>. Here, only three leads will be used.</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7901DC7B-18B6-4B49-B61C-A9E3F5183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32" r="2499"/>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9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0C9B-DFEF-440E-B9E0-9237C2011717}"/>
              </a:ext>
            </a:extLst>
          </p:cNvPr>
          <p:cNvSpPr>
            <a:spLocks noGrp="1"/>
          </p:cNvSpPr>
          <p:nvPr>
            <p:ph type="title"/>
          </p:nvPr>
        </p:nvSpPr>
        <p:spPr/>
        <p:txBody>
          <a:bodyPr/>
          <a:lstStyle/>
          <a:p>
            <a:r>
              <a:rPr lang="en-US" dirty="0"/>
              <a:t>Four disposable electrodes and alcohol pads are also required.</a:t>
            </a:r>
          </a:p>
        </p:txBody>
      </p:sp>
      <p:sp>
        <p:nvSpPr>
          <p:cNvPr id="3" name="Content Placeholder 2">
            <a:extLst>
              <a:ext uri="{FF2B5EF4-FFF2-40B4-BE49-F238E27FC236}">
                <a16:creationId xmlns:a16="http://schemas.microsoft.com/office/drawing/2014/main" id="{FC41AD8C-57A6-46BA-9EA9-8ED4D92C8F88}"/>
              </a:ext>
            </a:extLst>
          </p:cNvPr>
          <p:cNvSpPr>
            <a:spLocks noGrp="1"/>
          </p:cNvSpPr>
          <p:nvPr>
            <p:ph idx="1"/>
          </p:nvPr>
        </p:nvSpPr>
        <p:spPr/>
        <p:txBody>
          <a:bodyPr/>
          <a:lstStyle/>
          <a:p>
            <a:endParaRPr lang="en-US" dirty="0"/>
          </a:p>
        </p:txBody>
      </p:sp>
      <p:pic>
        <p:nvPicPr>
          <p:cNvPr id="7170" name="Picture 2">
            <a:extLst>
              <a:ext uri="{FF2B5EF4-FFF2-40B4-BE49-F238E27FC236}">
                <a16:creationId xmlns:a16="http://schemas.microsoft.com/office/drawing/2014/main" id="{31793689-31E5-4B0F-B94E-6D09716D3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454" y="3648167"/>
            <a:ext cx="5463546" cy="32098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21E9C69-BA81-4B05-BBF4-C43F373C60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32" r="2499"/>
          <a:stretch/>
        </p:blipFill>
        <p:spPr bwMode="auto">
          <a:xfrm>
            <a:off x="0" y="1598704"/>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DCEF3AC1-F622-471A-9DF8-14D468CEC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208" y="1416890"/>
            <a:ext cx="333375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6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1B888E-9A69-4D75-AEDD-4B952F302078}"/>
              </a:ext>
            </a:extLst>
          </p:cNvPr>
          <p:cNvGraphicFramePr>
            <a:graphicFrameLocks noGrp="1"/>
          </p:cNvGraphicFramePr>
          <p:nvPr>
            <p:ph idx="1"/>
            <p:extLst>
              <p:ext uri="{D42A27DB-BD31-4B8C-83A1-F6EECF244321}">
                <p14:modId xmlns:p14="http://schemas.microsoft.com/office/powerpoint/2010/main" val="3191029815"/>
              </p:ext>
            </p:extLst>
          </p:nvPr>
        </p:nvGraphicFramePr>
        <p:xfrm>
          <a:off x="194807" y="1607618"/>
          <a:ext cx="4764157" cy="4656693"/>
        </p:xfrm>
        <a:graphic>
          <a:graphicData uri="http://schemas.openxmlformats.org/drawingml/2006/table">
            <a:tbl>
              <a:tblPr/>
              <a:tblGrid>
                <a:gridCol w="4764157">
                  <a:extLst>
                    <a:ext uri="{9D8B030D-6E8A-4147-A177-3AD203B41FA5}">
                      <a16:colId xmlns:a16="http://schemas.microsoft.com/office/drawing/2014/main" val="3804453683"/>
                    </a:ext>
                  </a:extLst>
                </a:gridCol>
              </a:tblGrid>
              <a:tr h="783740">
                <a:tc>
                  <a:txBody>
                    <a:bodyPr/>
                    <a:lstStyle/>
                    <a:p>
                      <a:pPr algn="l"/>
                      <a:endParaRPr lang="en-US" sz="3600" dirty="0"/>
                    </a:p>
                  </a:txBody>
                  <a:tcPr marL="95250" marR="95250" marT="95250" marB="95250" anchor="ctr">
                    <a:lnL>
                      <a:noFill/>
                    </a:lnL>
                    <a:lnR>
                      <a:noFill/>
                    </a:lnR>
                    <a:lnT>
                      <a:noFill/>
                    </a:lnT>
                    <a:lnB>
                      <a:noFill/>
                    </a:lnB>
                    <a:solidFill>
                      <a:srgbClr val="FFFFFF"/>
                    </a:solidFill>
                  </a:tcPr>
                </a:tc>
                <a:extLst>
                  <a:ext uri="{0D108BD9-81ED-4DB2-BD59-A6C34878D82A}">
                    <a16:rowId xmlns:a16="http://schemas.microsoft.com/office/drawing/2014/main" val="3768334976"/>
                  </a:ext>
                </a:extLst>
              </a:tr>
              <a:tr h="1053553">
                <a:tc>
                  <a:txBody>
                    <a:bodyPr/>
                    <a:lstStyle/>
                    <a:p>
                      <a:pPr algn="l">
                        <a:buFont typeface="Arial" panose="020B0604020202020204" pitchFamily="34" charset="0"/>
                        <a:buChar char="•"/>
                      </a:pPr>
                      <a:r>
                        <a:rPr lang="en-US" sz="3600" dirty="0">
                          <a:latin typeface="Arial" panose="020B0604020202020204" pitchFamily="34" charset="0"/>
                        </a:rPr>
                        <a:t>The subject should lie flat on his/her back on a bench or cot, with hands at their sides.</a:t>
                      </a:r>
                    </a:p>
                    <a:p>
                      <a:pPr algn="l">
                        <a:buFont typeface="Arial" panose="020B0604020202020204" pitchFamily="34" charset="0"/>
                        <a:buNone/>
                      </a:pPr>
                      <a:endParaRPr lang="en-US" sz="3600" dirty="0"/>
                    </a:p>
                  </a:txBody>
                  <a:tcPr marL="38100" marR="38100" marT="38100" marB="38100">
                    <a:lnL>
                      <a:noFill/>
                    </a:lnL>
                    <a:lnR>
                      <a:noFill/>
                    </a:lnR>
                    <a:lnT>
                      <a:noFill/>
                    </a:lnT>
                    <a:lnB>
                      <a:noFill/>
                    </a:lnB>
                    <a:solidFill>
                      <a:srgbClr val="FFFFFF"/>
                    </a:solidFill>
                  </a:tcPr>
                </a:tc>
                <a:extLst>
                  <a:ext uri="{0D108BD9-81ED-4DB2-BD59-A6C34878D82A}">
                    <a16:rowId xmlns:a16="http://schemas.microsoft.com/office/drawing/2014/main" val="2328450767"/>
                  </a:ext>
                </a:extLst>
              </a:tr>
              <a:tr h="1053553">
                <a:tc>
                  <a:txBody>
                    <a:bodyPr/>
                    <a:lstStyle/>
                    <a:p>
                      <a:pPr algn="l">
                        <a:buFont typeface="Arial" panose="020B0604020202020204" pitchFamily="34" charset="0"/>
                        <a:buNone/>
                      </a:pPr>
                      <a:endParaRPr lang="en-US" sz="3600" dirty="0"/>
                    </a:p>
                  </a:txBody>
                  <a:tcPr marL="38100" marR="38100" marT="38100" marB="38100">
                    <a:lnL>
                      <a:noFill/>
                    </a:lnL>
                    <a:lnR>
                      <a:noFill/>
                    </a:lnR>
                    <a:lnT>
                      <a:noFill/>
                    </a:lnT>
                    <a:lnB>
                      <a:noFill/>
                    </a:lnB>
                    <a:solidFill>
                      <a:srgbClr val="FFFFFF"/>
                    </a:solidFill>
                  </a:tcPr>
                </a:tc>
                <a:extLst>
                  <a:ext uri="{0D108BD9-81ED-4DB2-BD59-A6C34878D82A}">
                    <a16:rowId xmlns:a16="http://schemas.microsoft.com/office/drawing/2014/main" val="2009625158"/>
                  </a:ext>
                </a:extLst>
              </a:tr>
            </a:tbl>
          </a:graphicData>
        </a:graphic>
      </p:graphicFrame>
      <p:sp>
        <p:nvSpPr>
          <p:cNvPr id="2" name="Title 1">
            <a:extLst>
              <a:ext uri="{FF2B5EF4-FFF2-40B4-BE49-F238E27FC236}">
                <a16:creationId xmlns:a16="http://schemas.microsoft.com/office/drawing/2014/main" id="{E93258F8-0AEF-4781-8B48-E055CAA4B319}"/>
              </a:ext>
            </a:extLst>
          </p:cNvPr>
          <p:cNvSpPr>
            <a:spLocks noGrp="1"/>
          </p:cNvSpPr>
          <p:nvPr>
            <p:ph type="title"/>
          </p:nvPr>
        </p:nvSpPr>
        <p:spPr>
          <a:xfrm>
            <a:off x="194807" y="593689"/>
            <a:ext cx="4555435" cy="1325563"/>
          </a:xfrm>
        </p:spPr>
        <p:txBody>
          <a:bodyPr/>
          <a:lstStyle/>
          <a:p>
            <a:r>
              <a:rPr lang="en-US" b="1" dirty="0">
                <a:latin typeface="Arial" panose="020B0604020202020204" pitchFamily="34" charset="0"/>
              </a:rPr>
              <a:t>Procedure</a:t>
            </a:r>
            <a:endParaRPr lang="en-US" dirty="0"/>
          </a:p>
        </p:txBody>
      </p:sp>
      <p:pic>
        <p:nvPicPr>
          <p:cNvPr id="8196" name="Picture 4" descr="Image result for ekg lying on back">
            <a:extLst>
              <a:ext uri="{FF2B5EF4-FFF2-40B4-BE49-F238E27FC236}">
                <a16:creationId xmlns:a16="http://schemas.microsoft.com/office/drawing/2014/main" id="{B4D8668A-E2A1-4905-8148-F811231D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592" y="1987826"/>
            <a:ext cx="6769885" cy="45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371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2506</Words>
  <Application>Microsoft Office PowerPoint</Application>
  <PresentationFormat>Widescreen</PresentationFormat>
  <Paragraphs>160</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Cardiovascular Laboratory </vt:lpstr>
      <vt:lpstr>ECG&gt; Introduction</vt:lpstr>
      <vt:lpstr>Electrocardiogram Waveform</vt:lpstr>
      <vt:lpstr>Electrocardiogram Waveform</vt:lpstr>
      <vt:lpstr>Electrocardiogram Intervals</vt:lpstr>
      <vt:lpstr>ECG&gt; Setup - Practical Points</vt:lpstr>
      <vt:lpstr>ECG&gt; Setup - Equipment</vt:lpstr>
      <vt:lpstr>Four disposable electrodes and alcohol pads are also required.</vt:lpstr>
      <vt:lpstr>Procedure</vt:lpstr>
      <vt:lpstr>Procedure</vt:lpstr>
      <vt:lpstr>Procedure</vt:lpstr>
      <vt:lpstr>Procedure</vt:lpstr>
      <vt:lpstr>The Three Standard Bipolar Limb Leads</vt:lpstr>
      <vt:lpstr>The Three Standard Bipolar Limb Leads</vt:lpstr>
      <vt:lpstr>ECG&gt; Basics</vt:lpstr>
      <vt:lpstr>Activation of the Heart and the ECG</vt:lpstr>
      <vt:lpstr>Activation of the Heart and the ECG</vt:lpstr>
      <vt:lpstr>Activation of the Heart and the ECG</vt:lpstr>
      <vt:lpstr>Activation of the Heart and the ECG</vt:lpstr>
      <vt:lpstr>Activation of the Heart and the ECG</vt:lpstr>
      <vt:lpstr>Activation of the Heart and the ECG</vt:lpstr>
      <vt:lpstr>Activation of the Heart and the ECG</vt:lpstr>
      <vt:lpstr>Cardiac axis</vt:lpstr>
      <vt:lpstr>Cardiac axis</vt:lpstr>
      <vt:lpstr>COMMON MISCONCEPTIONS ABOUT THE ECG</vt:lpstr>
      <vt:lpstr>COMMON MISCONCEPTIONS ABOUT THE ECG</vt:lpstr>
      <vt:lpstr>COMMON MISCONCEPTIONS ABOUT THE ECG</vt:lpstr>
      <vt:lpstr>COMMON MISCONCEPTIONS ABOUT THE ECG</vt:lpstr>
      <vt:lpstr>THE FOLLOWING STATEMENTS ARE TRUE:</vt:lpstr>
      <vt:lpstr>THE FOLLOWING STATEMENTS ARE TRUE:</vt:lpstr>
      <vt:lpstr>1) Inspecting the ECG</vt:lpstr>
      <vt:lpstr>2) Identifying Waves and Intervals</vt:lpstr>
      <vt:lpstr>3) Effect of Lead Placement</vt:lpstr>
      <vt:lpstr>3) Effect of Lead Placement</vt:lpstr>
      <vt:lpstr>3) Effect of Lead Placement</vt:lpstr>
      <vt:lpstr>4) Effect of Respiration</vt:lpstr>
      <vt:lpstr>5) The Timing of the Heart Sounds</vt:lpstr>
      <vt:lpstr>5) The Timing of the Heart Sounds</vt:lpstr>
      <vt:lpstr>6) Changes in Morphology with Leads</vt:lpstr>
      <vt:lpstr>6) Changes in Morphology with Leads</vt:lpstr>
      <vt:lpstr>ECG&gt; Cardiac Arrhythmias</vt:lpstr>
      <vt:lpstr>ECG&gt; Cardiac Arrhythmias</vt:lpstr>
      <vt:lpstr>ECG&gt; Cardiac Arrhythmias</vt:lpstr>
      <vt:lpstr>ECG&gt; Cardiac Arrhythmias</vt:lpstr>
      <vt:lpstr>ECG&gt; Cardiac Arrhythmias</vt:lpstr>
      <vt:lpstr>ECG&gt; Cardiac Arrhythmias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Laboratory </dc:title>
  <dc:creator>Cynthia Anderson</dc:creator>
  <cp:lastModifiedBy>Cynthia Anderson</cp:lastModifiedBy>
  <cp:revision>2</cp:revision>
  <dcterms:created xsi:type="dcterms:W3CDTF">2020-03-25T19:40:58Z</dcterms:created>
  <dcterms:modified xsi:type="dcterms:W3CDTF">2020-03-25T19:53:28Z</dcterms:modified>
</cp:coreProperties>
</file>