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9" r:id="rId4"/>
    <p:sldId id="270" r:id="rId5"/>
    <p:sldId id="290" r:id="rId6"/>
    <p:sldId id="271" r:id="rId7"/>
    <p:sldId id="289" r:id="rId8"/>
    <p:sldId id="272" r:id="rId9"/>
    <p:sldId id="268" r:id="rId10"/>
    <p:sldId id="291" r:id="rId11"/>
    <p:sldId id="292" r:id="rId12"/>
    <p:sldId id="273" r:id="rId13"/>
    <p:sldId id="274" r:id="rId14"/>
    <p:sldId id="293" r:id="rId15"/>
    <p:sldId id="275" r:id="rId16"/>
    <p:sldId id="276" r:id="rId17"/>
    <p:sldId id="277" r:id="rId18"/>
    <p:sldId id="294" r:id="rId19"/>
    <p:sldId id="295" r:id="rId20"/>
    <p:sldId id="278" r:id="rId21"/>
    <p:sldId id="282" r:id="rId22"/>
    <p:sldId id="279" r:id="rId23"/>
    <p:sldId id="280" r:id="rId24"/>
    <p:sldId id="299" r:id="rId25"/>
    <p:sldId id="281" r:id="rId26"/>
    <p:sldId id="283" r:id="rId27"/>
    <p:sldId id="284" r:id="rId28"/>
    <p:sldId id="285" r:id="rId29"/>
    <p:sldId id="286" r:id="rId30"/>
    <p:sldId id="287" r:id="rId31"/>
    <p:sldId id="288" r:id="rId32"/>
    <p:sldId id="296" r:id="rId33"/>
    <p:sldId id="297"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96" d="100"/>
          <a:sy n="96" d="100"/>
        </p:scale>
        <p:origin x="9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9CA8-4697-45A6-BFC8-44FD55C07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3CBDA7-A819-46C4-8519-B051D9A0E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7CBA1E-9320-4DB6-BEE6-4438196C844E}"/>
              </a:ext>
            </a:extLst>
          </p:cNvPr>
          <p:cNvSpPr>
            <a:spLocks noGrp="1"/>
          </p:cNvSpPr>
          <p:nvPr>
            <p:ph type="dt" sz="half" idx="10"/>
          </p:nvPr>
        </p:nvSpPr>
        <p:spPr/>
        <p:txBody>
          <a:bodyPr/>
          <a:lstStyle/>
          <a:p>
            <a:fld id="{13CC7959-F8CD-44D6-8D55-0E73DBFD6086}" type="datetimeFigureOut">
              <a:rPr lang="en-US" smtClean="0"/>
              <a:t>3/23/2020</a:t>
            </a:fld>
            <a:endParaRPr lang="en-US"/>
          </a:p>
        </p:txBody>
      </p:sp>
      <p:sp>
        <p:nvSpPr>
          <p:cNvPr id="5" name="Footer Placeholder 4">
            <a:extLst>
              <a:ext uri="{FF2B5EF4-FFF2-40B4-BE49-F238E27FC236}">
                <a16:creationId xmlns:a16="http://schemas.microsoft.com/office/drawing/2014/main" id="{89534F0A-02FE-4D3E-8BC4-C2AF8ECC1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61A73-8260-466A-9A7D-DF960C2068CD}"/>
              </a:ext>
            </a:extLst>
          </p:cNvPr>
          <p:cNvSpPr>
            <a:spLocks noGrp="1"/>
          </p:cNvSpPr>
          <p:nvPr>
            <p:ph type="sldNum" sz="quarter" idx="12"/>
          </p:nvPr>
        </p:nvSpPr>
        <p:spPr/>
        <p:txBody>
          <a:bodyPr/>
          <a:lstStyle/>
          <a:p>
            <a:fld id="{9C799272-CA15-4A32-9CA9-738AD5F3D305}" type="slidenum">
              <a:rPr lang="en-US" smtClean="0"/>
              <a:t>‹#›</a:t>
            </a:fld>
            <a:endParaRPr lang="en-US"/>
          </a:p>
        </p:txBody>
      </p:sp>
    </p:spTree>
    <p:extLst>
      <p:ext uri="{BB962C8B-B14F-4D97-AF65-F5344CB8AC3E}">
        <p14:creationId xmlns:p14="http://schemas.microsoft.com/office/powerpoint/2010/main" val="428144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7C8A-8C81-4E95-A8AE-31FA185327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C66AF2-39ED-4D57-9617-4B29897572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F78DD-423D-4790-BE7D-919DB53737D3}"/>
              </a:ext>
            </a:extLst>
          </p:cNvPr>
          <p:cNvSpPr>
            <a:spLocks noGrp="1"/>
          </p:cNvSpPr>
          <p:nvPr>
            <p:ph type="dt" sz="half" idx="10"/>
          </p:nvPr>
        </p:nvSpPr>
        <p:spPr/>
        <p:txBody>
          <a:bodyPr/>
          <a:lstStyle/>
          <a:p>
            <a:fld id="{13CC7959-F8CD-44D6-8D55-0E73DBFD6086}" type="datetimeFigureOut">
              <a:rPr lang="en-US" smtClean="0"/>
              <a:t>3/23/2020</a:t>
            </a:fld>
            <a:endParaRPr lang="en-US"/>
          </a:p>
        </p:txBody>
      </p:sp>
      <p:sp>
        <p:nvSpPr>
          <p:cNvPr id="5" name="Footer Placeholder 4">
            <a:extLst>
              <a:ext uri="{FF2B5EF4-FFF2-40B4-BE49-F238E27FC236}">
                <a16:creationId xmlns:a16="http://schemas.microsoft.com/office/drawing/2014/main" id="{6A5D2E2E-14CB-4C3C-9FD2-D7083EB25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8C775-4FCC-43FA-B64E-0E01490B7E12}"/>
              </a:ext>
            </a:extLst>
          </p:cNvPr>
          <p:cNvSpPr>
            <a:spLocks noGrp="1"/>
          </p:cNvSpPr>
          <p:nvPr>
            <p:ph type="sldNum" sz="quarter" idx="12"/>
          </p:nvPr>
        </p:nvSpPr>
        <p:spPr/>
        <p:txBody>
          <a:bodyPr/>
          <a:lstStyle/>
          <a:p>
            <a:fld id="{9C799272-CA15-4A32-9CA9-738AD5F3D305}" type="slidenum">
              <a:rPr lang="en-US" smtClean="0"/>
              <a:t>‹#›</a:t>
            </a:fld>
            <a:endParaRPr lang="en-US"/>
          </a:p>
        </p:txBody>
      </p:sp>
    </p:spTree>
    <p:extLst>
      <p:ext uri="{BB962C8B-B14F-4D97-AF65-F5344CB8AC3E}">
        <p14:creationId xmlns:p14="http://schemas.microsoft.com/office/powerpoint/2010/main" val="268623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4C3106-C5B2-4FF1-A411-61C4CC49AB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0717D8-543B-4017-A15B-63B61D01B0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89185-E10D-4AF2-B07D-29E11DF85750}"/>
              </a:ext>
            </a:extLst>
          </p:cNvPr>
          <p:cNvSpPr>
            <a:spLocks noGrp="1"/>
          </p:cNvSpPr>
          <p:nvPr>
            <p:ph type="dt" sz="half" idx="10"/>
          </p:nvPr>
        </p:nvSpPr>
        <p:spPr/>
        <p:txBody>
          <a:bodyPr/>
          <a:lstStyle/>
          <a:p>
            <a:fld id="{13CC7959-F8CD-44D6-8D55-0E73DBFD6086}" type="datetimeFigureOut">
              <a:rPr lang="en-US" smtClean="0"/>
              <a:t>3/23/2020</a:t>
            </a:fld>
            <a:endParaRPr lang="en-US"/>
          </a:p>
        </p:txBody>
      </p:sp>
      <p:sp>
        <p:nvSpPr>
          <p:cNvPr id="5" name="Footer Placeholder 4">
            <a:extLst>
              <a:ext uri="{FF2B5EF4-FFF2-40B4-BE49-F238E27FC236}">
                <a16:creationId xmlns:a16="http://schemas.microsoft.com/office/drawing/2014/main" id="{7983C267-0EFB-4898-B00C-455A35213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B7175-ECD2-4B44-B191-B1351281EF2B}"/>
              </a:ext>
            </a:extLst>
          </p:cNvPr>
          <p:cNvSpPr>
            <a:spLocks noGrp="1"/>
          </p:cNvSpPr>
          <p:nvPr>
            <p:ph type="sldNum" sz="quarter" idx="12"/>
          </p:nvPr>
        </p:nvSpPr>
        <p:spPr/>
        <p:txBody>
          <a:bodyPr/>
          <a:lstStyle/>
          <a:p>
            <a:fld id="{9C799272-CA15-4A32-9CA9-738AD5F3D305}" type="slidenum">
              <a:rPr lang="en-US" smtClean="0"/>
              <a:t>‹#›</a:t>
            </a:fld>
            <a:endParaRPr lang="en-US"/>
          </a:p>
        </p:txBody>
      </p:sp>
    </p:spTree>
    <p:extLst>
      <p:ext uri="{BB962C8B-B14F-4D97-AF65-F5344CB8AC3E}">
        <p14:creationId xmlns:p14="http://schemas.microsoft.com/office/powerpoint/2010/main" val="392743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C7AF-CF75-4E0A-814A-F633089865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DD3F0-CFE9-42D7-A05D-770EE39B3F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D8FC3-118C-40C6-88D0-DE0E0D92856D}"/>
              </a:ext>
            </a:extLst>
          </p:cNvPr>
          <p:cNvSpPr>
            <a:spLocks noGrp="1"/>
          </p:cNvSpPr>
          <p:nvPr>
            <p:ph type="dt" sz="half" idx="10"/>
          </p:nvPr>
        </p:nvSpPr>
        <p:spPr/>
        <p:txBody>
          <a:bodyPr/>
          <a:lstStyle/>
          <a:p>
            <a:fld id="{13CC7959-F8CD-44D6-8D55-0E73DBFD6086}" type="datetimeFigureOut">
              <a:rPr lang="en-US" smtClean="0"/>
              <a:t>3/23/2020</a:t>
            </a:fld>
            <a:endParaRPr lang="en-US"/>
          </a:p>
        </p:txBody>
      </p:sp>
      <p:sp>
        <p:nvSpPr>
          <p:cNvPr id="5" name="Footer Placeholder 4">
            <a:extLst>
              <a:ext uri="{FF2B5EF4-FFF2-40B4-BE49-F238E27FC236}">
                <a16:creationId xmlns:a16="http://schemas.microsoft.com/office/drawing/2014/main" id="{E790F4E5-2F30-4DBC-BA30-556D88710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319AE-3E31-4735-A0E8-43997F7AA83C}"/>
              </a:ext>
            </a:extLst>
          </p:cNvPr>
          <p:cNvSpPr>
            <a:spLocks noGrp="1"/>
          </p:cNvSpPr>
          <p:nvPr>
            <p:ph type="sldNum" sz="quarter" idx="12"/>
          </p:nvPr>
        </p:nvSpPr>
        <p:spPr/>
        <p:txBody>
          <a:bodyPr/>
          <a:lstStyle/>
          <a:p>
            <a:fld id="{9C799272-CA15-4A32-9CA9-738AD5F3D305}" type="slidenum">
              <a:rPr lang="en-US" smtClean="0"/>
              <a:t>‹#›</a:t>
            </a:fld>
            <a:endParaRPr lang="en-US"/>
          </a:p>
        </p:txBody>
      </p:sp>
    </p:spTree>
    <p:extLst>
      <p:ext uri="{BB962C8B-B14F-4D97-AF65-F5344CB8AC3E}">
        <p14:creationId xmlns:p14="http://schemas.microsoft.com/office/powerpoint/2010/main" val="95675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ADDE-EF5B-47D3-8895-EEA1E5FC5C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CB0D7E-3F4D-4B81-ACE4-277D81BB1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30EB0B-419B-4585-80E9-C3FCF3CD8F7E}"/>
              </a:ext>
            </a:extLst>
          </p:cNvPr>
          <p:cNvSpPr>
            <a:spLocks noGrp="1"/>
          </p:cNvSpPr>
          <p:nvPr>
            <p:ph type="dt" sz="half" idx="10"/>
          </p:nvPr>
        </p:nvSpPr>
        <p:spPr/>
        <p:txBody>
          <a:bodyPr/>
          <a:lstStyle/>
          <a:p>
            <a:fld id="{13CC7959-F8CD-44D6-8D55-0E73DBFD6086}" type="datetimeFigureOut">
              <a:rPr lang="en-US" smtClean="0"/>
              <a:t>3/23/2020</a:t>
            </a:fld>
            <a:endParaRPr lang="en-US"/>
          </a:p>
        </p:txBody>
      </p:sp>
      <p:sp>
        <p:nvSpPr>
          <p:cNvPr id="5" name="Footer Placeholder 4">
            <a:extLst>
              <a:ext uri="{FF2B5EF4-FFF2-40B4-BE49-F238E27FC236}">
                <a16:creationId xmlns:a16="http://schemas.microsoft.com/office/drawing/2014/main" id="{F75A6A6D-57A0-49F8-844F-4F5E40C62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2D297-EA9E-4EAF-B59E-981A70712934}"/>
              </a:ext>
            </a:extLst>
          </p:cNvPr>
          <p:cNvSpPr>
            <a:spLocks noGrp="1"/>
          </p:cNvSpPr>
          <p:nvPr>
            <p:ph type="sldNum" sz="quarter" idx="12"/>
          </p:nvPr>
        </p:nvSpPr>
        <p:spPr/>
        <p:txBody>
          <a:bodyPr/>
          <a:lstStyle/>
          <a:p>
            <a:fld id="{9C799272-CA15-4A32-9CA9-738AD5F3D305}" type="slidenum">
              <a:rPr lang="en-US" smtClean="0"/>
              <a:t>‹#›</a:t>
            </a:fld>
            <a:endParaRPr lang="en-US"/>
          </a:p>
        </p:txBody>
      </p:sp>
    </p:spTree>
    <p:extLst>
      <p:ext uri="{BB962C8B-B14F-4D97-AF65-F5344CB8AC3E}">
        <p14:creationId xmlns:p14="http://schemas.microsoft.com/office/powerpoint/2010/main" val="4630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56EE-0636-4A00-B594-B8BE43F6D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CAAD1-2181-40B8-B5FD-70E4D905C4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11403B-F690-4BC4-8723-CCC7A0938F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47C487-9A8B-4464-A95E-8EEB8D38EAC3}"/>
              </a:ext>
            </a:extLst>
          </p:cNvPr>
          <p:cNvSpPr>
            <a:spLocks noGrp="1"/>
          </p:cNvSpPr>
          <p:nvPr>
            <p:ph type="dt" sz="half" idx="10"/>
          </p:nvPr>
        </p:nvSpPr>
        <p:spPr/>
        <p:txBody>
          <a:bodyPr/>
          <a:lstStyle/>
          <a:p>
            <a:fld id="{13CC7959-F8CD-44D6-8D55-0E73DBFD6086}" type="datetimeFigureOut">
              <a:rPr lang="en-US" smtClean="0"/>
              <a:t>3/23/2020</a:t>
            </a:fld>
            <a:endParaRPr lang="en-US"/>
          </a:p>
        </p:txBody>
      </p:sp>
      <p:sp>
        <p:nvSpPr>
          <p:cNvPr id="6" name="Footer Placeholder 5">
            <a:extLst>
              <a:ext uri="{FF2B5EF4-FFF2-40B4-BE49-F238E27FC236}">
                <a16:creationId xmlns:a16="http://schemas.microsoft.com/office/drawing/2014/main" id="{9CC261E1-982D-45F4-AA3E-107B31F74E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3E1C2-1904-43B5-88B9-9AD3FC619D8B}"/>
              </a:ext>
            </a:extLst>
          </p:cNvPr>
          <p:cNvSpPr>
            <a:spLocks noGrp="1"/>
          </p:cNvSpPr>
          <p:nvPr>
            <p:ph type="sldNum" sz="quarter" idx="12"/>
          </p:nvPr>
        </p:nvSpPr>
        <p:spPr/>
        <p:txBody>
          <a:bodyPr/>
          <a:lstStyle/>
          <a:p>
            <a:fld id="{9C799272-CA15-4A32-9CA9-738AD5F3D305}" type="slidenum">
              <a:rPr lang="en-US" smtClean="0"/>
              <a:t>‹#›</a:t>
            </a:fld>
            <a:endParaRPr lang="en-US"/>
          </a:p>
        </p:txBody>
      </p:sp>
    </p:spTree>
    <p:extLst>
      <p:ext uri="{BB962C8B-B14F-4D97-AF65-F5344CB8AC3E}">
        <p14:creationId xmlns:p14="http://schemas.microsoft.com/office/powerpoint/2010/main" val="22351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8A2C-B82C-41DE-BC68-6065CB5D31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8FD474-B187-41CC-8896-202570DCC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D78AA0-1242-4FDA-A0DF-4DEBD52564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78373A-1426-4127-9B51-D3EB04E2D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177BC-D780-4056-99E4-E9F470ECCA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8F7D9-C15B-4296-9787-A8BB72F2FB63}"/>
              </a:ext>
            </a:extLst>
          </p:cNvPr>
          <p:cNvSpPr>
            <a:spLocks noGrp="1"/>
          </p:cNvSpPr>
          <p:nvPr>
            <p:ph type="dt" sz="half" idx="10"/>
          </p:nvPr>
        </p:nvSpPr>
        <p:spPr/>
        <p:txBody>
          <a:bodyPr/>
          <a:lstStyle/>
          <a:p>
            <a:fld id="{13CC7959-F8CD-44D6-8D55-0E73DBFD6086}" type="datetimeFigureOut">
              <a:rPr lang="en-US" smtClean="0"/>
              <a:t>3/23/2020</a:t>
            </a:fld>
            <a:endParaRPr lang="en-US"/>
          </a:p>
        </p:txBody>
      </p:sp>
      <p:sp>
        <p:nvSpPr>
          <p:cNvPr id="8" name="Footer Placeholder 7">
            <a:extLst>
              <a:ext uri="{FF2B5EF4-FFF2-40B4-BE49-F238E27FC236}">
                <a16:creationId xmlns:a16="http://schemas.microsoft.com/office/drawing/2014/main" id="{1627F844-FC0D-4571-9AE3-FD17B1E6C7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839781-D486-4A63-9B79-6F0D137612CF}"/>
              </a:ext>
            </a:extLst>
          </p:cNvPr>
          <p:cNvSpPr>
            <a:spLocks noGrp="1"/>
          </p:cNvSpPr>
          <p:nvPr>
            <p:ph type="sldNum" sz="quarter" idx="12"/>
          </p:nvPr>
        </p:nvSpPr>
        <p:spPr/>
        <p:txBody>
          <a:bodyPr/>
          <a:lstStyle/>
          <a:p>
            <a:fld id="{9C799272-CA15-4A32-9CA9-738AD5F3D305}" type="slidenum">
              <a:rPr lang="en-US" smtClean="0"/>
              <a:t>‹#›</a:t>
            </a:fld>
            <a:endParaRPr lang="en-US"/>
          </a:p>
        </p:txBody>
      </p:sp>
    </p:spTree>
    <p:extLst>
      <p:ext uri="{BB962C8B-B14F-4D97-AF65-F5344CB8AC3E}">
        <p14:creationId xmlns:p14="http://schemas.microsoft.com/office/powerpoint/2010/main" val="326016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6552-33C1-4E7F-B0B4-51B4974C9A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641178-33CD-416C-8C87-2E507F1BE605}"/>
              </a:ext>
            </a:extLst>
          </p:cNvPr>
          <p:cNvSpPr>
            <a:spLocks noGrp="1"/>
          </p:cNvSpPr>
          <p:nvPr>
            <p:ph type="dt" sz="half" idx="10"/>
          </p:nvPr>
        </p:nvSpPr>
        <p:spPr/>
        <p:txBody>
          <a:bodyPr/>
          <a:lstStyle/>
          <a:p>
            <a:fld id="{13CC7959-F8CD-44D6-8D55-0E73DBFD6086}" type="datetimeFigureOut">
              <a:rPr lang="en-US" smtClean="0"/>
              <a:t>3/23/2020</a:t>
            </a:fld>
            <a:endParaRPr lang="en-US"/>
          </a:p>
        </p:txBody>
      </p:sp>
      <p:sp>
        <p:nvSpPr>
          <p:cNvPr id="4" name="Footer Placeholder 3">
            <a:extLst>
              <a:ext uri="{FF2B5EF4-FFF2-40B4-BE49-F238E27FC236}">
                <a16:creationId xmlns:a16="http://schemas.microsoft.com/office/drawing/2014/main" id="{0E2909EF-F4E3-4CDC-AFE5-195C52EF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B2D032-EEBC-46EB-97F9-804DC982C6F7}"/>
              </a:ext>
            </a:extLst>
          </p:cNvPr>
          <p:cNvSpPr>
            <a:spLocks noGrp="1"/>
          </p:cNvSpPr>
          <p:nvPr>
            <p:ph type="sldNum" sz="quarter" idx="12"/>
          </p:nvPr>
        </p:nvSpPr>
        <p:spPr/>
        <p:txBody>
          <a:bodyPr/>
          <a:lstStyle/>
          <a:p>
            <a:fld id="{9C799272-CA15-4A32-9CA9-738AD5F3D305}" type="slidenum">
              <a:rPr lang="en-US" smtClean="0"/>
              <a:t>‹#›</a:t>
            </a:fld>
            <a:endParaRPr lang="en-US"/>
          </a:p>
        </p:txBody>
      </p:sp>
    </p:spTree>
    <p:extLst>
      <p:ext uri="{BB962C8B-B14F-4D97-AF65-F5344CB8AC3E}">
        <p14:creationId xmlns:p14="http://schemas.microsoft.com/office/powerpoint/2010/main" val="25977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6BE76-76C8-49C6-83F7-B80257DF4534}"/>
              </a:ext>
            </a:extLst>
          </p:cNvPr>
          <p:cNvSpPr>
            <a:spLocks noGrp="1"/>
          </p:cNvSpPr>
          <p:nvPr>
            <p:ph type="dt" sz="half" idx="10"/>
          </p:nvPr>
        </p:nvSpPr>
        <p:spPr/>
        <p:txBody>
          <a:bodyPr/>
          <a:lstStyle/>
          <a:p>
            <a:fld id="{13CC7959-F8CD-44D6-8D55-0E73DBFD6086}" type="datetimeFigureOut">
              <a:rPr lang="en-US" smtClean="0"/>
              <a:t>3/23/2020</a:t>
            </a:fld>
            <a:endParaRPr lang="en-US"/>
          </a:p>
        </p:txBody>
      </p:sp>
      <p:sp>
        <p:nvSpPr>
          <p:cNvPr id="3" name="Footer Placeholder 2">
            <a:extLst>
              <a:ext uri="{FF2B5EF4-FFF2-40B4-BE49-F238E27FC236}">
                <a16:creationId xmlns:a16="http://schemas.microsoft.com/office/drawing/2014/main" id="{E9D2CDA5-3BEF-4C32-90FD-18A8CB7900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EACB90-BC37-46CC-A694-B5CEE499CCB9}"/>
              </a:ext>
            </a:extLst>
          </p:cNvPr>
          <p:cNvSpPr>
            <a:spLocks noGrp="1"/>
          </p:cNvSpPr>
          <p:nvPr>
            <p:ph type="sldNum" sz="quarter" idx="12"/>
          </p:nvPr>
        </p:nvSpPr>
        <p:spPr/>
        <p:txBody>
          <a:bodyPr/>
          <a:lstStyle/>
          <a:p>
            <a:fld id="{9C799272-CA15-4A32-9CA9-738AD5F3D305}" type="slidenum">
              <a:rPr lang="en-US" smtClean="0"/>
              <a:t>‹#›</a:t>
            </a:fld>
            <a:endParaRPr lang="en-US"/>
          </a:p>
        </p:txBody>
      </p:sp>
    </p:spTree>
    <p:extLst>
      <p:ext uri="{BB962C8B-B14F-4D97-AF65-F5344CB8AC3E}">
        <p14:creationId xmlns:p14="http://schemas.microsoft.com/office/powerpoint/2010/main" val="191219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8582A-59FD-4D49-9C72-659411007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3908F5-AE8F-440F-A79D-65D6077843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5A32FB-207F-4BB0-9E07-A8F023656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2182D-0548-4B71-818A-991039420D4C}"/>
              </a:ext>
            </a:extLst>
          </p:cNvPr>
          <p:cNvSpPr>
            <a:spLocks noGrp="1"/>
          </p:cNvSpPr>
          <p:nvPr>
            <p:ph type="dt" sz="half" idx="10"/>
          </p:nvPr>
        </p:nvSpPr>
        <p:spPr/>
        <p:txBody>
          <a:bodyPr/>
          <a:lstStyle/>
          <a:p>
            <a:fld id="{13CC7959-F8CD-44D6-8D55-0E73DBFD6086}" type="datetimeFigureOut">
              <a:rPr lang="en-US" smtClean="0"/>
              <a:t>3/23/2020</a:t>
            </a:fld>
            <a:endParaRPr lang="en-US"/>
          </a:p>
        </p:txBody>
      </p:sp>
      <p:sp>
        <p:nvSpPr>
          <p:cNvPr id="6" name="Footer Placeholder 5">
            <a:extLst>
              <a:ext uri="{FF2B5EF4-FFF2-40B4-BE49-F238E27FC236}">
                <a16:creationId xmlns:a16="http://schemas.microsoft.com/office/drawing/2014/main" id="{60735698-546C-495C-B10D-A9F923179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CB79E-2053-4783-9B3B-D1B9561C6637}"/>
              </a:ext>
            </a:extLst>
          </p:cNvPr>
          <p:cNvSpPr>
            <a:spLocks noGrp="1"/>
          </p:cNvSpPr>
          <p:nvPr>
            <p:ph type="sldNum" sz="quarter" idx="12"/>
          </p:nvPr>
        </p:nvSpPr>
        <p:spPr/>
        <p:txBody>
          <a:bodyPr/>
          <a:lstStyle/>
          <a:p>
            <a:fld id="{9C799272-CA15-4A32-9CA9-738AD5F3D305}" type="slidenum">
              <a:rPr lang="en-US" smtClean="0"/>
              <a:t>‹#›</a:t>
            </a:fld>
            <a:endParaRPr lang="en-US"/>
          </a:p>
        </p:txBody>
      </p:sp>
    </p:spTree>
    <p:extLst>
      <p:ext uri="{BB962C8B-B14F-4D97-AF65-F5344CB8AC3E}">
        <p14:creationId xmlns:p14="http://schemas.microsoft.com/office/powerpoint/2010/main" val="313238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E973-A540-408F-BCDA-3A9BED9E8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6DB2A6-62EA-4C44-8FB1-AAEC1EE3DC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211574-CD72-4D25-B850-6C158B354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0D592A-7D66-4882-8D6A-3BD64FB92676}"/>
              </a:ext>
            </a:extLst>
          </p:cNvPr>
          <p:cNvSpPr>
            <a:spLocks noGrp="1"/>
          </p:cNvSpPr>
          <p:nvPr>
            <p:ph type="dt" sz="half" idx="10"/>
          </p:nvPr>
        </p:nvSpPr>
        <p:spPr/>
        <p:txBody>
          <a:bodyPr/>
          <a:lstStyle/>
          <a:p>
            <a:fld id="{13CC7959-F8CD-44D6-8D55-0E73DBFD6086}" type="datetimeFigureOut">
              <a:rPr lang="en-US" smtClean="0"/>
              <a:t>3/23/2020</a:t>
            </a:fld>
            <a:endParaRPr lang="en-US"/>
          </a:p>
        </p:txBody>
      </p:sp>
      <p:sp>
        <p:nvSpPr>
          <p:cNvPr id="6" name="Footer Placeholder 5">
            <a:extLst>
              <a:ext uri="{FF2B5EF4-FFF2-40B4-BE49-F238E27FC236}">
                <a16:creationId xmlns:a16="http://schemas.microsoft.com/office/drawing/2014/main" id="{470D2D3B-A68A-4FFF-931D-4AB212429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BFD9F-D75B-4686-A699-4A1F09BF73FD}"/>
              </a:ext>
            </a:extLst>
          </p:cNvPr>
          <p:cNvSpPr>
            <a:spLocks noGrp="1"/>
          </p:cNvSpPr>
          <p:nvPr>
            <p:ph type="sldNum" sz="quarter" idx="12"/>
          </p:nvPr>
        </p:nvSpPr>
        <p:spPr/>
        <p:txBody>
          <a:bodyPr/>
          <a:lstStyle/>
          <a:p>
            <a:fld id="{9C799272-CA15-4A32-9CA9-738AD5F3D305}" type="slidenum">
              <a:rPr lang="en-US" smtClean="0"/>
              <a:t>‹#›</a:t>
            </a:fld>
            <a:endParaRPr lang="en-US"/>
          </a:p>
        </p:txBody>
      </p:sp>
    </p:spTree>
    <p:extLst>
      <p:ext uri="{BB962C8B-B14F-4D97-AF65-F5344CB8AC3E}">
        <p14:creationId xmlns:p14="http://schemas.microsoft.com/office/powerpoint/2010/main" val="348017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6D2D4-9BDE-4F84-B6CE-729FE8192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CE4385-3577-4227-8BD9-B5F35E612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C5738-EC03-4520-BCAE-4A29E76B57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C7959-F8CD-44D6-8D55-0E73DBFD6086}" type="datetimeFigureOut">
              <a:rPr lang="en-US" smtClean="0"/>
              <a:t>3/23/2020</a:t>
            </a:fld>
            <a:endParaRPr lang="en-US"/>
          </a:p>
        </p:txBody>
      </p:sp>
      <p:sp>
        <p:nvSpPr>
          <p:cNvPr id="5" name="Footer Placeholder 4">
            <a:extLst>
              <a:ext uri="{FF2B5EF4-FFF2-40B4-BE49-F238E27FC236}">
                <a16:creationId xmlns:a16="http://schemas.microsoft.com/office/drawing/2014/main" id="{B2A43E29-945F-4459-A6E6-4362604F7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6B1D1B-6865-4802-81D5-D6718EBFAB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99272-CA15-4A32-9CA9-738AD5F3D305}" type="slidenum">
              <a:rPr lang="en-US" smtClean="0"/>
              <a:t>‹#›</a:t>
            </a:fld>
            <a:endParaRPr lang="en-US"/>
          </a:p>
        </p:txBody>
      </p:sp>
    </p:spTree>
    <p:extLst>
      <p:ext uri="{BB962C8B-B14F-4D97-AF65-F5344CB8AC3E}">
        <p14:creationId xmlns:p14="http://schemas.microsoft.com/office/powerpoint/2010/main" val="166458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inglemaltmonkey.com/2015/01/10/als-vuelta-is-announced/"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R-SSrJMSmlk" TargetMode="External"/><Relationship Id="rId2" Type="http://schemas.openxmlformats.org/officeDocument/2006/relationships/slideLayout" Target="../slideLayouts/slideLayout2.xml"/><Relationship Id="rId1" Type="http://schemas.openxmlformats.org/officeDocument/2006/relationships/video" Target="https://www.youtube.com/embed/R-SSrJMSmlk?feature=oembed" TargetMode="Externa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backyardbrains.com/experiments/img/FatigueData_Sample.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backyardbrains.com/experiments/img/FatigueData_Sample.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E06319-C335-485F-A21B-6B0DE917F6B8}"/>
              </a:ext>
            </a:extLst>
          </p:cNvPr>
          <p:cNvSpPr>
            <a:spLocks noGrp="1"/>
          </p:cNvSpPr>
          <p:nvPr>
            <p:ph type="ctrTitle"/>
          </p:nvPr>
        </p:nvSpPr>
        <p:spPr>
          <a:xfrm>
            <a:off x="1524003" y="1999615"/>
            <a:ext cx="9144000" cy="2764028"/>
          </a:xfrm>
        </p:spPr>
        <p:txBody>
          <a:bodyPr anchor="ctr">
            <a:normAutofit/>
          </a:bodyPr>
          <a:lstStyle/>
          <a:p>
            <a:r>
              <a:rPr lang="en-US" sz="7200" b="1"/>
              <a:t>Electromyography</a:t>
            </a:r>
            <a:endParaRPr lang="en-US" sz="7200"/>
          </a:p>
        </p:txBody>
      </p:sp>
      <p:sp>
        <p:nvSpPr>
          <p:cNvPr id="3" name="Subtitle 2">
            <a:extLst>
              <a:ext uri="{FF2B5EF4-FFF2-40B4-BE49-F238E27FC236}">
                <a16:creationId xmlns:a16="http://schemas.microsoft.com/office/drawing/2014/main" id="{3E6296F3-1B6C-475B-A65B-3C0B29551B84}"/>
              </a:ext>
            </a:extLst>
          </p:cNvPr>
          <p:cNvSpPr>
            <a:spLocks noGrp="1"/>
          </p:cNvSpPr>
          <p:nvPr>
            <p:ph type="subTitle" idx="1"/>
          </p:nvPr>
        </p:nvSpPr>
        <p:spPr>
          <a:xfrm>
            <a:off x="1966912" y="5645150"/>
            <a:ext cx="8258176" cy="631825"/>
          </a:xfrm>
        </p:spPr>
        <p:txBody>
          <a:bodyPr anchor="ctr">
            <a:normAutofit/>
          </a:bodyPr>
          <a:lstStyle/>
          <a:p>
            <a:r>
              <a:rPr lang="en-US" sz="2800"/>
              <a:t>Virtual Lab</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36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8CFCA3B-29DE-4B0E-AC49-B3C475DCED3D}"/>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rPr>
              <a:t>Fatigue</a:t>
            </a:r>
            <a:endParaRPr lang="en-US" sz="4000" dirty="0">
              <a:solidFill>
                <a:srgbClr val="FFFFFF"/>
              </a:solidFill>
            </a:endParaRPr>
          </a:p>
        </p:txBody>
      </p:sp>
      <p:sp>
        <p:nvSpPr>
          <p:cNvPr id="3" name="Content Placeholder 2">
            <a:extLst>
              <a:ext uri="{FF2B5EF4-FFF2-40B4-BE49-F238E27FC236}">
                <a16:creationId xmlns:a16="http://schemas.microsoft.com/office/drawing/2014/main" id="{67DA5AB8-991A-4B1D-B347-E3945DB15890}"/>
              </a:ext>
            </a:extLst>
          </p:cNvPr>
          <p:cNvSpPr>
            <a:spLocks noGrp="1"/>
          </p:cNvSpPr>
          <p:nvPr>
            <p:ph idx="1"/>
          </p:nvPr>
        </p:nvSpPr>
        <p:spPr>
          <a:xfrm>
            <a:off x="1290704" y="2494450"/>
            <a:ext cx="4187745" cy="4363550"/>
          </a:xfrm>
        </p:spPr>
        <p:txBody>
          <a:bodyPr>
            <a:normAutofit/>
          </a:bodyPr>
          <a:lstStyle/>
          <a:p>
            <a:r>
              <a:rPr lang="en-US" sz="1700" dirty="0"/>
              <a:t>However, anaerobic contraction can lead to build-up of metabolites and waste products, and a significant increase in the acidity (decreased pH) inside the muscle cell, which can interfere with the many biochemical reactions necessary for the actin and myosin to produce force and slide against each other. </a:t>
            </a:r>
          </a:p>
          <a:p>
            <a:r>
              <a:rPr lang="en-US" sz="1700" dirty="0"/>
              <a:t>This chemical change is thought to be the cause of the "stinging" or burning sensation you feel in your muscles as you become fatigued (such as in arm wrestling or in the last few reps of a difficult weight lifting set).</a:t>
            </a:r>
          </a:p>
          <a:p>
            <a:pPr marL="0" indent="0">
              <a:buNone/>
            </a:pPr>
            <a:endParaRPr lang="en-US" sz="1700" dirty="0"/>
          </a:p>
        </p:txBody>
      </p:sp>
      <p:pic>
        <p:nvPicPr>
          <p:cNvPr id="8194" name="Picture 2">
            <a:extLst>
              <a:ext uri="{FF2B5EF4-FFF2-40B4-BE49-F238E27FC236}">
                <a16:creationId xmlns:a16="http://schemas.microsoft.com/office/drawing/2014/main" id="{5F61FB4A-92A1-459B-B6FC-B362A905E4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45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CFCA3B-29DE-4B0E-AC49-B3C475DCED3D}"/>
              </a:ext>
            </a:extLst>
          </p:cNvPr>
          <p:cNvSpPr>
            <a:spLocks noGrp="1"/>
          </p:cNvSpPr>
          <p:nvPr>
            <p:ph type="title"/>
          </p:nvPr>
        </p:nvSpPr>
        <p:spPr>
          <a:xfrm>
            <a:off x="841247" y="978619"/>
            <a:ext cx="3410712" cy="1106424"/>
          </a:xfrm>
        </p:spPr>
        <p:txBody>
          <a:bodyPr>
            <a:normAutofit/>
          </a:bodyPr>
          <a:lstStyle/>
          <a:p>
            <a:r>
              <a:rPr lang="en-US" sz="2800" b="1"/>
              <a:t>Fatigue</a:t>
            </a:r>
          </a:p>
        </p:txBody>
      </p:sp>
      <p:sp>
        <p:nvSpPr>
          <p:cNvPr id="75" name="Rectangle 7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DA5AB8-991A-4B1D-B347-E3945DB15890}"/>
              </a:ext>
            </a:extLst>
          </p:cNvPr>
          <p:cNvSpPr>
            <a:spLocks noGrp="1"/>
          </p:cNvSpPr>
          <p:nvPr>
            <p:ph idx="1"/>
          </p:nvPr>
        </p:nvSpPr>
        <p:spPr>
          <a:xfrm>
            <a:off x="841247" y="2359152"/>
            <a:ext cx="3410712" cy="3425043"/>
          </a:xfrm>
        </p:spPr>
        <p:txBody>
          <a:bodyPr>
            <a:normAutofit/>
          </a:bodyPr>
          <a:lstStyle/>
          <a:p>
            <a:r>
              <a:rPr lang="en-US" sz="1400"/>
              <a:t>We can observe the effects of these fatigue processes, albeit indirectly, by examining the amplitude of the EMG signal during a muscle contraction. </a:t>
            </a:r>
          </a:p>
          <a:p>
            <a:pPr marL="0" indent="0">
              <a:buNone/>
            </a:pPr>
            <a:r>
              <a:rPr lang="en-US" sz="1400" b="1"/>
              <a:t>As fatigue progresses, </a:t>
            </a:r>
          </a:p>
          <a:p>
            <a:r>
              <a:rPr lang="en-US" sz="1400"/>
              <a:t>1) the firing rate of motor neurons drops, which in turn drops the number of action potentials the muscles themselves then fire, leading to a reduction in strength</a:t>
            </a:r>
          </a:p>
          <a:p>
            <a:r>
              <a:rPr lang="en-US" sz="1400"/>
              <a:t>2) muscles can often also continue generating action potentials due to neural drive, but the muscle is unable to contract due to molecular fatigue events in the muscle fibers, which in turn leads to a reduction in strength</a:t>
            </a:r>
          </a:p>
          <a:p>
            <a:pPr marL="0" indent="0">
              <a:buNone/>
            </a:pPr>
            <a:endParaRPr lang="en-US" sz="1400"/>
          </a:p>
        </p:txBody>
      </p:sp>
      <p:pic>
        <p:nvPicPr>
          <p:cNvPr id="8194" name="Picture 2">
            <a:extLst>
              <a:ext uri="{FF2B5EF4-FFF2-40B4-BE49-F238E27FC236}">
                <a16:creationId xmlns:a16="http://schemas.microsoft.com/office/drawing/2014/main" id="{5F61FB4A-92A1-459B-B6FC-B362A905E4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4" r="5023" b="-1"/>
          <a:stretch/>
        </p:blipFill>
        <p:spPr bwMode="auto">
          <a:xfrm>
            <a:off x="5124450" y="634382"/>
            <a:ext cx="6657213" cy="549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87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DE1A4D-1EC2-4770-BADB-A95331E8408C}"/>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The Sliding Filament Model</a:t>
            </a:r>
          </a:p>
        </p:txBody>
      </p:sp>
      <p:sp>
        <p:nvSpPr>
          <p:cNvPr id="3" name="Content Placeholder 2">
            <a:extLst>
              <a:ext uri="{FF2B5EF4-FFF2-40B4-BE49-F238E27FC236}">
                <a16:creationId xmlns:a16="http://schemas.microsoft.com/office/drawing/2014/main" id="{4969FE31-BFF4-4C1E-83B0-6E5597B18255}"/>
              </a:ext>
            </a:extLst>
          </p:cNvPr>
          <p:cNvSpPr>
            <a:spLocks noGrp="1"/>
          </p:cNvSpPr>
          <p:nvPr>
            <p:ph idx="1"/>
          </p:nvPr>
        </p:nvSpPr>
        <p:spPr>
          <a:xfrm>
            <a:off x="643468" y="2638043"/>
            <a:ext cx="3363974" cy="3415623"/>
          </a:xfrm>
        </p:spPr>
        <p:txBody>
          <a:bodyPr>
            <a:normAutofit/>
          </a:bodyPr>
          <a:lstStyle/>
          <a:p>
            <a:r>
              <a:rPr lang="en-US" sz="1400" dirty="0"/>
              <a:t>When a muscle cell fires an action potential due to a motor neuron command, this causes a release of calcium (Ca</a:t>
            </a:r>
            <a:r>
              <a:rPr lang="en-US" sz="1400" baseline="30000" dirty="0"/>
              <a:t>2+</a:t>
            </a:r>
            <a:r>
              <a:rPr lang="en-US" sz="1400" dirty="0"/>
              <a:t>) inside the muscle fiber from the sarcoplasmic reticulum. </a:t>
            </a:r>
          </a:p>
          <a:p>
            <a:r>
              <a:rPr lang="en-US" sz="1400" dirty="0"/>
              <a:t>The Ca</a:t>
            </a:r>
            <a:r>
              <a:rPr lang="en-US" sz="1400" baseline="30000" dirty="0"/>
              <a:t>2+</a:t>
            </a:r>
            <a:r>
              <a:rPr lang="en-US" sz="1400" dirty="0"/>
              <a:t> then flows into the area where the actin and myosin is (the sarcomere), initiating a complex cellular reaction with ATP that allows the myosin to pull on the actin. </a:t>
            </a:r>
          </a:p>
          <a:p>
            <a:r>
              <a:rPr lang="en-US" sz="1400" b="1" u="sng" dirty="0"/>
              <a:t>The movement of myosin pulling on actin in the sarcomeres is called a "sliding filament model" and consists of 4 steps.</a:t>
            </a:r>
            <a:br>
              <a:rPr lang="en-US" sz="1400" dirty="0"/>
            </a:br>
            <a:endParaRPr lang="en-US" sz="1400" dirty="0"/>
          </a:p>
        </p:txBody>
      </p:sp>
      <p:pic>
        <p:nvPicPr>
          <p:cNvPr id="12290" name="Picture 2">
            <a:extLst>
              <a:ext uri="{FF2B5EF4-FFF2-40B4-BE49-F238E27FC236}">
                <a16:creationId xmlns:a16="http://schemas.microsoft.com/office/drawing/2014/main" id="{5F65A8AD-B8A4-4466-9548-8DF3CA863C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324880"/>
            <a:ext cx="6250769" cy="404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7255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2FDBF-0101-4B04-BB78-CFBF2AD63D6C}"/>
              </a:ext>
            </a:extLst>
          </p:cNvPr>
          <p:cNvSpPr>
            <a:spLocks noGrp="1"/>
          </p:cNvSpPr>
          <p:nvPr>
            <p:ph type="title"/>
          </p:nvPr>
        </p:nvSpPr>
        <p:spPr>
          <a:xfrm>
            <a:off x="429768" y="411480"/>
            <a:ext cx="11201400" cy="1106424"/>
          </a:xfrm>
        </p:spPr>
        <p:txBody>
          <a:bodyPr>
            <a:normAutofit/>
          </a:bodyPr>
          <a:lstStyle/>
          <a:p>
            <a:r>
              <a:rPr lang="en-US" sz="3600" b="1"/>
              <a:t>The Sliding Filament Model</a:t>
            </a:r>
            <a:endParaRPr lang="en-US" sz="3600"/>
          </a:p>
        </p:txBody>
      </p:sp>
      <p:sp>
        <p:nvSpPr>
          <p:cNvPr id="20" name="Rectangle 19">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EB9B59BD-2C28-4F24-B2B0-40BF826232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3" r="1" b="1"/>
          <a:stretch/>
        </p:blipFill>
        <p:spPr bwMode="auto">
          <a:xfrm>
            <a:off x="429768" y="1721922"/>
            <a:ext cx="6704891" cy="4520559"/>
          </a:xfrm>
          <a:prstGeom prst="rect">
            <a:avLst/>
          </a:prstGeom>
          <a:noFill/>
          <a:extLst>
            <a:ext uri="{909E8E84-426E-40DD-AFC4-6F175D3DCCD1}">
              <a14:hiddenFill xmlns:a14="http://schemas.microsoft.com/office/drawing/2010/main">
                <a:solidFill>
                  <a:srgbClr val="FFFFFF"/>
                </a:solidFill>
              </a14:hiddenFill>
            </a:ext>
          </a:extLst>
        </p:spPr>
      </p:pic>
      <p:sp useBgFill="1">
        <p:nvSpPr>
          <p:cNvPr id="22" name="Rectangle 21">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9B0A98-A32B-4857-BEFB-12731E37189B}"/>
              </a:ext>
            </a:extLst>
          </p:cNvPr>
          <p:cNvSpPr>
            <a:spLocks noGrp="1"/>
          </p:cNvSpPr>
          <p:nvPr>
            <p:ph idx="1"/>
          </p:nvPr>
        </p:nvSpPr>
        <p:spPr>
          <a:xfrm>
            <a:off x="7938752" y="2020824"/>
            <a:ext cx="3455097" cy="3959352"/>
          </a:xfrm>
        </p:spPr>
        <p:txBody>
          <a:bodyPr anchor="ctr">
            <a:normAutofit/>
          </a:bodyPr>
          <a:lstStyle/>
          <a:p>
            <a:r>
              <a:rPr lang="en-US" sz="1300" dirty="0"/>
              <a:t>As long as calcium and ATP are available, the actin and myosin will continue pulling on each other and the twitching will continue. </a:t>
            </a:r>
          </a:p>
          <a:p>
            <a:pPr lvl="1"/>
            <a:r>
              <a:rPr lang="en-US" sz="1300" dirty="0"/>
              <a:t>Note that the calcium is rapidly transported back into the sarcoplasmic reticulum where the process must be initiated again by the muscle firing an action potential to cause another twitch. </a:t>
            </a:r>
          </a:p>
          <a:p>
            <a:pPr lvl="1"/>
            <a:r>
              <a:rPr lang="en-US" sz="1300" dirty="0"/>
              <a:t>The summing together of many of these incredibly tiny "pulling events" produces a twitch (a very tiny, very fast force). </a:t>
            </a:r>
          </a:p>
          <a:p>
            <a:pPr lvl="1"/>
            <a:r>
              <a:rPr lang="en-US" sz="1300" dirty="0"/>
              <a:t>When many twitches occur in a row, the twitches sum together and produce a larger force. </a:t>
            </a:r>
          </a:p>
          <a:p>
            <a:pPr lvl="1"/>
            <a:r>
              <a:rPr lang="en-US" sz="1300" dirty="0"/>
              <a:t>ATP is continually provided in the muscle by breaking down glucose.</a:t>
            </a:r>
          </a:p>
        </p:txBody>
      </p:sp>
    </p:spTree>
    <p:extLst>
      <p:ext uri="{BB962C8B-B14F-4D97-AF65-F5344CB8AC3E}">
        <p14:creationId xmlns:p14="http://schemas.microsoft.com/office/powerpoint/2010/main" val="27550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2FDBF-0101-4B04-BB78-CFBF2AD63D6C}"/>
              </a:ext>
            </a:extLst>
          </p:cNvPr>
          <p:cNvSpPr>
            <a:spLocks noGrp="1"/>
          </p:cNvSpPr>
          <p:nvPr>
            <p:ph type="title"/>
          </p:nvPr>
        </p:nvSpPr>
        <p:spPr>
          <a:xfrm>
            <a:off x="793662" y="386930"/>
            <a:ext cx="10066122" cy="1298448"/>
          </a:xfrm>
        </p:spPr>
        <p:txBody>
          <a:bodyPr anchor="b">
            <a:normAutofit/>
          </a:bodyPr>
          <a:lstStyle/>
          <a:p>
            <a:r>
              <a:rPr lang="en-US" sz="4800" b="1"/>
              <a:t>The Sliding Filament Model</a:t>
            </a:r>
            <a:endParaRPr lang="en-US" sz="4800"/>
          </a:p>
        </p:txBody>
      </p:sp>
      <p:sp>
        <p:nvSpPr>
          <p:cNvPr id="29" name="Rectangle 2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9B0A98-A32B-4857-BEFB-12731E37189B}"/>
              </a:ext>
            </a:extLst>
          </p:cNvPr>
          <p:cNvSpPr>
            <a:spLocks noGrp="1"/>
          </p:cNvSpPr>
          <p:nvPr>
            <p:ph idx="1"/>
          </p:nvPr>
        </p:nvSpPr>
        <p:spPr>
          <a:xfrm>
            <a:off x="793661" y="2599509"/>
            <a:ext cx="4530898" cy="3639450"/>
          </a:xfrm>
        </p:spPr>
        <p:txBody>
          <a:bodyPr anchor="ctr">
            <a:normAutofit/>
          </a:bodyPr>
          <a:lstStyle/>
          <a:p>
            <a:pPr lvl="1"/>
            <a:r>
              <a:rPr lang="en-US" sz="2000" dirty="0"/>
              <a:t>If glucose isn't available, fatty acids can be used to make pyruvate and keep the Krebs cycle and the oxidative phosphorylation pathway operating. </a:t>
            </a:r>
          </a:p>
          <a:p>
            <a:pPr lvl="1"/>
            <a:r>
              <a:rPr lang="en-US" sz="2000" dirty="0"/>
              <a:t>As long as oxygen (O</a:t>
            </a:r>
            <a:r>
              <a:rPr lang="en-US" sz="2000" baseline="-25000" dirty="0"/>
              <a:t>2</a:t>
            </a:r>
            <a:r>
              <a:rPr lang="en-US" sz="2000" dirty="0"/>
              <a:t>) is present and can be readily transported to the muscle cell, the oxidative phosphorylation pathway can produce ATP at incredible rates. </a:t>
            </a:r>
          </a:p>
          <a:p>
            <a:pPr lvl="1"/>
            <a:r>
              <a:rPr lang="en-US" sz="2000" dirty="0"/>
              <a:t>This is called </a:t>
            </a:r>
            <a:r>
              <a:rPr lang="en-US" sz="2000" b="1" dirty="0"/>
              <a:t>aerobic contraction</a:t>
            </a:r>
            <a:r>
              <a:rPr lang="en-US" sz="2000" dirty="0"/>
              <a:t>, meaning "using oxygen."</a:t>
            </a:r>
          </a:p>
        </p:txBody>
      </p:sp>
      <p:pic>
        <p:nvPicPr>
          <p:cNvPr id="4" name="Picture 2">
            <a:extLst>
              <a:ext uri="{FF2B5EF4-FFF2-40B4-BE49-F238E27FC236}">
                <a16:creationId xmlns:a16="http://schemas.microsoft.com/office/drawing/2014/main" id="{EB9B59BD-2C28-4F24-B2B0-40BF826232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98" r="2819"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91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22D38-11BB-4D92-AEE2-02A677BE19AB}"/>
              </a:ext>
            </a:extLst>
          </p:cNvPr>
          <p:cNvSpPr>
            <a:spLocks noGrp="1"/>
          </p:cNvSpPr>
          <p:nvPr>
            <p:ph type="title"/>
          </p:nvPr>
        </p:nvSpPr>
        <p:spPr>
          <a:xfrm>
            <a:off x="429768" y="411480"/>
            <a:ext cx="11201400" cy="1106424"/>
          </a:xfrm>
        </p:spPr>
        <p:txBody>
          <a:bodyPr>
            <a:normAutofit/>
          </a:bodyPr>
          <a:lstStyle/>
          <a:p>
            <a:r>
              <a:rPr lang="en-US" sz="3600" i="1"/>
              <a:t>…how does this all relate to your muscles getting tired?</a:t>
            </a:r>
            <a:endParaRPr lang="en-US" sz="3600"/>
          </a:p>
        </p:txBody>
      </p:sp>
      <p:sp>
        <p:nvSpPr>
          <p:cNvPr id="73" name="Rectangle 7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4" name="Picture 2">
            <a:extLst>
              <a:ext uri="{FF2B5EF4-FFF2-40B4-BE49-F238E27FC236}">
                <a16:creationId xmlns:a16="http://schemas.microsoft.com/office/drawing/2014/main" id="{B549842C-4B4E-4831-B9A9-FF3538B9E5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40" r="-4237" b="-2"/>
          <a:stretch/>
        </p:blipFill>
        <p:spPr bwMode="auto">
          <a:xfrm>
            <a:off x="288236" y="1929384"/>
            <a:ext cx="7106477" cy="3880192"/>
          </a:xfrm>
          <a:prstGeom prst="rect">
            <a:avLst/>
          </a:prstGeom>
          <a:noFill/>
          <a:extLst>
            <a:ext uri="{909E8E84-426E-40DD-AFC4-6F175D3DCCD1}">
              <a14:hiddenFill xmlns:a14="http://schemas.microsoft.com/office/drawing/2010/main">
                <a:solidFill>
                  <a:srgbClr val="FFFFFF"/>
                </a:solidFill>
              </a14:hiddenFill>
            </a:ext>
          </a:extLst>
        </p:spPr>
      </p:pic>
      <p:sp useBgFill="1">
        <p:nvSpPr>
          <p:cNvPr id="75" name="Rectangle 74">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393160E-E359-40DA-81BA-560B2D565C74}"/>
              </a:ext>
            </a:extLst>
          </p:cNvPr>
          <p:cNvSpPr>
            <a:spLocks noGrp="1"/>
          </p:cNvSpPr>
          <p:nvPr>
            <p:ph idx="1"/>
          </p:nvPr>
        </p:nvSpPr>
        <p:spPr>
          <a:xfrm>
            <a:off x="7938752" y="2020824"/>
            <a:ext cx="3455097" cy="3959352"/>
          </a:xfrm>
        </p:spPr>
        <p:txBody>
          <a:bodyPr anchor="ctr">
            <a:normAutofit/>
          </a:bodyPr>
          <a:lstStyle/>
          <a:p>
            <a:r>
              <a:rPr lang="en-US" sz="1700" dirty="0"/>
              <a:t>Muscle Fatigue occurs when the muscle experiences a reduction in its ability to produce force and accomplish the desired movement. The factors that explain fatigue are complex and after more than 100 years of investigation are still a topic of active research.</a:t>
            </a:r>
          </a:p>
          <a:p>
            <a:r>
              <a:rPr lang="en-US" sz="1700" dirty="0"/>
              <a:t>For example, short term fatigue (failure to lift a heavy weight, do more push-ups, etc.) is different than long term fatigue such as </a:t>
            </a:r>
            <a:r>
              <a:rPr lang="en-US" sz="1700" dirty="0" err="1"/>
              <a:t>as</a:t>
            </a:r>
            <a:r>
              <a:rPr lang="en-US" sz="1700" dirty="0"/>
              <a:t> a marathon run, a 100 mile bicycle ride, or a full-day hike through the Rocky Mountains of Colorado.</a:t>
            </a:r>
          </a:p>
          <a:p>
            <a:endParaRPr lang="en-US" sz="1700" dirty="0"/>
          </a:p>
        </p:txBody>
      </p:sp>
    </p:spTree>
    <p:extLst>
      <p:ext uri="{BB962C8B-B14F-4D97-AF65-F5344CB8AC3E}">
        <p14:creationId xmlns:p14="http://schemas.microsoft.com/office/powerpoint/2010/main" val="382555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9FFA462-DF92-4930-8734-8BE68907776B}"/>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Why Fatigue Happens</a:t>
            </a:r>
          </a:p>
        </p:txBody>
      </p:sp>
      <p:sp>
        <p:nvSpPr>
          <p:cNvPr id="3" name="Content Placeholder 2">
            <a:extLst>
              <a:ext uri="{FF2B5EF4-FFF2-40B4-BE49-F238E27FC236}">
                <a16:creationId xmlns:a16="http://schemas.microsoft.com/office/drawing/2014/main" id="{C7E47C6A-2CC4-45F2-BB08-4B92356801D0}"/>
              </a:ext>
            </a:extLst>
          </p:cNvPr>
          <p:cNvSpPr>
            <a:spLocks noGrp="1"/>
          </p:cNvSpPr>
          <p:nvPr>
            <p:ph idx="1"/>
          </p:nvPr>
        </p:nvSpPr>
        <p:spPr>
          <a:xfrm>
            <a:off x="1424904" y="2494450"/>
            <a:ext cx="4053545" cy="3563159"/>
          </a:xfrm>
        </p:spPr>
        <p:txBody>
          <a:bodyPr>
            <a:normAutofit/>
          </a:bodyPr>
          <a:lstStyle/>
          <a:p>
            <a:r>
              <a:rPr lang="en-US" sz="1700" dirty="0"/>
              <a:t>We do understand though some of the basic reasons that muscles become fatigued during high intensity exercise, most notably that the demand for oxygen can be greater than the supply. </a:t>
            </a:r>
          </a:p>
          <a:p>
            <a:r>
              <a:rPr lang="en-US" sz="1700" dirty="0"/>
              <a:t>The blood flow to the muscle can be reduced because of 1) muscles intensely contracting can reduce blood flow and thus oxygen availability, or 2) the muscle is simply working so intensely that there literally is not enough oxygen to meet demand (a sprint at top speed).</a:t>
            </a:r>
          </a:p>
        </p:txBody>
      </p:sp>
      <p:pic>
        <p:nvPicPr>
          <p:cNvPr id="14338" name="Picture 2">
            <a:extLst>
              <a:ext uri="{FF2B5EF4-FFF2-40B4-BE49-F238E27FC236}">
                <a16:creationId xmlns:a16="http://schemas.microsoft.com/office/drawing/2014/main" id="{4E0B9E95-9B5E-4E16-A8B4-44252DFE29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
          <a:stretch/>
        </p:blipFill>
        <p:spPr bwMode="auto">
          <a:xfrm>
            <a:off x="6098892" y="2492375"/>
            <a:ext cx="5683398" cy="421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70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AE008A-FA59-4CF4-B24C-C2647DA0AD5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Why Fatigue Happens</a:t>
            </a:r>
          </a:p>
        </p:txBody>
      </p:sp>
      <p:sp>
        <p:nvSpPr>
          <p:cNvPr id="3" name="Content Placeholder 2">
            <a:extLst>
              <a:ext uri="{FF2B5EF4-FFF2-40B4-BE49-F238E27FC236}">
                <a16:creationId xmlns:a16="http://schemas.microsoft.com/office/drawing/2014/main" id="{853460D9-A9A1-4963-B28C-BAF1029BDB67}"/>
              </a:ext>
            </a:extLst>
          </p:cNvPr>
          <p:cNvSpPr>
            <a:spLocks noGrp="1"/>
          </p:cNvSpPr>
          <p:nvPr>
            <p:ph idx="1"/>
          </p:nvPr>
        </p:nvSpPr>
        <p:spPr>
          <a:xfrm>
            <a:off x="643468" y="2638043"/>
            <a:ext cx="3363974" cy="3415623"/>
          </a:xfrm>
        </p:spPr>
        <p:txBody>
          <a:bodyPr>
            <a:normAutofit/>
          </a:bodyPr>
          <a:lstStyle/>
          <a:p>
            <a:r>
              <a:rPr lang="en-US" sz="1600"/>
              <a:t>If such O</a:t>
            </a:r>
            <a:r>
              <a:rPr lang="en-US" sz="1600" baseline="-25000"/>
              <a:t>2</a:t>
            </a:r>
            <a:r>
              <a:rPr lang="en-US" sz="1600"/>
              <a:t> isn't available as an electron acceptor , the Krebs cycle and electron transport chain cannot operate, and the muscle must gain ATP from other sources. </a:t>
            </a:r>
          </a:p>
          <a:p>
            <a:r>
              <a:rPr lang="en-US" sz="1600"/>
              <a:t>For example, for rapid, intense activity, phosphocreatine (synthesized from amino acids) can serve as a phosphate donor to allow ATP formation. </a:t>
            </a:r>
          </a:p>
          <a:p>
            <a:r>
              <a:rPr lang="en-US" sz="1600"/>
              <a:t>This is called </a:t>
            </a:r>
            <a:r>
              <a:rPr lang="en-US" sz="1600" b="1"/>
              <a:t>anaerobic contraction</a:t>
            </a:r>
            <a:r>
              <a:rPr lang="en-US" sz="1600"/>
              <a:t>, meaning "not using oxygen."</a:t>
            </a:r>
          </a:p>
          <a:p>
            <a:endParaRPr lang="en-US" sz="1600"/>
          </a:p>
        </p:txBody>
      </p:sp>
      <p:pic>
        <p:nvPicPr>
          <p:cNvPr id="7" name="Picture 2">
            <a:extLst>
              <a:ext uri="{FF2B5EF4-FFF2-40B4-BE49-F238E27FC236}">
                <a16:creationId xmlns:a16="http://schemas.microsoft.com/office/drawing/2014/main" id="{A9411005-A9FF-45E1-B274-4FA9605C9D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
          <a:stretch/>
        </p:blipFill>
        <p:spPr bwMode="auto">
          <a:xfrm>
            <a:off x="5297763" y="1029546"/>
            <a:ext cx="6250769" cy="463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25474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E783-9C80-4076-A0F2-591044D00C8A}"/>
              </a:ext>
            </a:extLst>
          </p:cNvPr>
          <p:cNvSpPr>
            <a:spLocks noGrp="1"/>
          </p:cNvSpPr>
          <p:nvPr>
            <p:ph type="title"/>
          </p:nvPr>
        </p:nvSpPr>
        <p:spPr>
          <a:xfrm>
            <a:off x="648929" y="629266"/>
            <a:ext cx="5127031" cy="1676603"/>
          </a:xfrm>
        </p:spPr>
        <p:txBody>
          <a:bodyPr>
            <a:normAutofit/>
          </a:bodyPr>
          <a:lstStyle/>
          <a:p>
            <a:r>
              <a:rPr lang="en-US" b="1" i="1"/>
              <a:t>“Feel the BURN!”</a:t>
            </a:r>
          </a:p>
        </p:txBody>
      </p:sp>
      <p:sp>
        <p:nvSpPr>
          <p:cNvPr id="3" name="Content Placeholder 2">
            <a:extLst>
              <a:ext uri="{FF2B5EF4-FFF2-40B4-BE49-F238E27FC236}">
                <a16:creationId xmlns:a16="http://schemas.microsoft.com/office/drawing/2014/main" id="{A7A0AD8D-1C48-4B65-B768-D7C4D5945A36}"/>
              </a:ext>
            </a:extLst>
          </p:cNvPr>
          <p:cNvSpPr>
            <a:spLocks noGrp="1"/>
          </p:cNvSpPr>
          <p:nvPr>
            <p:ph idx="1"/>
          </p:nvPr>
        </p:nvSpPr>
        <p:spPr>
          <a:xfrm>
            <a:off x="648930" y="2438400"/>
            <a:ext cx="5127029" cy="3785419"/>
          </a:xfrm>
        </p:spPr>
        <p:txBody>
          <a:bodyPr>
            <a:normAutofit/>
          </a:bodyPr>
          <a:lstStyle/>
          <a:p>
            <a:r>
              <a:rPr lang="en-US" sz="2000"/>
              <a:t>However, anaerobic contraction can lead to build-up of metabolites and waste products, and a significant increase in the acidity (decreased pH) inside the muscle cell, which can interfere with the many biochemical reactions necessary for the actin and myosin to produce force and slide against each other. </a:t>
            </a:r>
          </a:p>
          <a:p>
            <a:r>
              <a:rPr lang="en-US" sz="2000"/>
              <a:t>This chemical change is thought to be the cause of the "stinging" or burning sensation you feel in your muscles as you become fatigued (such as in arm wrestling or in the last few reps of a difficult weight lifting set).</a:t>
            </a:r>
          </a:p>
          <a:p>
            <a:endParaRPr lang="en-US" sz="2000"/>
          </a:p>
        </p:txBody>
      </p:sp>
      <p:pic>
        <p:nvPicPr>
          <p:cNvPr id="25602" name="Picture 2" descr="Image result for work out funny">
            <a:extLst>
              <a:ext uri="{FF2B5EF4-FFF2-40B4-BE49-F238E27FC236}">
                <a16:creationId xmlns:a16="http://schemas.microsoft.com/office/drawing/2014/main" id="{0BD1E963-64B5-46D2-A8FA-312F5DBF97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80" b="18103"/>
          <a:stretch/>
        </p:blipFill>
        <p:spPr bwMode="auto">
          <a:xfrm>
            <a:off x="6229761" y="1266249"/>
            <a:ext cx="5461724" cy="456802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1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80B9B-541D-4F53-A2DB-7D9DE5E96E62}"/>
              </a:ext>
            </a:extLst>
          </p:cNvPr>
          <p:cNvSpPr>
            <a:spLocks noGrp="1"/>
          </p:cNvSpPr>
          <p:nvPr>
            <p:ph type="title"/>
          </p:nvPr>
        </p:nvSpPr>
        <p:spPr>
          <a:xfrm>
            <a:off x="589560" y="856180"/>
            <a:ext cx="4560584" cy="1128068"/>
          </a:xfrm>
        </p:spPr>
        <p:txBody>
          <a:bodyPr anchor="ctr">
            <a:normAutofit/>
          </a:bodyPr>
          <a:lstStyle/>
          <a:p>
            <a:r>
              <a:rPr lang="en-US" sz="4000" b="1"/>
              <a:t>As fatigue progresses</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F79AE9-3EAB-434B-829E-7F2CED6F222B}"/>
              </a:ext>
            </a:extLst>
          </p:cNvPr>
          <p:cNvSpPr>
            <a:spLocks noGrp="1"/>
          </p:cNvSpPr>
          <p:nvPr>
            <p:ph idx="1"/>
          </p:nvPr>
        </p:nvSpPr>
        <p:spPr>
          <a:xfrm>
            <a:off x="590719" y="2330505"/>
            <a:ext cx="4559425" cy="3979585"/>
          </a:xfrm>
        </p:spPr>
        <p:txBody>
          <a:bodyPr anchor="ctr">
            <a:normAutofit/>
          </a:bodyPr>
          <a:lstStyle/>
          <a:p>
            <a:r>
              <a:rPr lang="en-US" sz="1700"/>
              <a:t>We can observe the effects of these fatigue processes, albeit indirectly, by examining the amplitude of the EMG signal during a muscle contraction. </a:t>
            </a:r>
          </a:p>
          <a:p>
            <a:r>
              <a:rPr lang="en-US" sz="1700"/>
              <a:t>As fatigue progresses, </a:t>
            </a:r>
          </a:p>
          <a:p>
            <a:pPr lvl="1"/>
            <a:r>
              <a:rPr lang="en-US" sz="1700"/>
              <a:t>1) the firing rate of motor neurons drops, which in turn drops the number of action potentials the muscles themselves then fire, leading to a reduction in strength</a:t>
            </a:r>
          </a:p>
          <a:p>
            <a:pPr lvl="1"/>
            <a:r>
              <a:rPr lang="en-US" sz="1700"/>
              <a:t>2) muscles can often also continue generating action potentials due to neural drive, but the muscle is unable to contract due to molecular fatigue events in the muscle fibers, which in turn leads to a reduction in strength.</a:t>
            </a:r>
          </a:p>
          <a:p>
            <a:endParaRPr lang="en-US" sz="170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EEE38B86-1128-47B5-B4FA-D4CCBEDCC1D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375" r="6450" b="-2"/>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E41058F5-C83F-4ED7-867B-0BB0E6EC4265}"/>
              </a:ext>
            </a:extLst>
          </p:cNvPr>
          <p:cNvSpPr txBox="1"/>
          <p:nvPr/>
        </p:nvSpPr>
        <p:spPr>
          <a:xfrm>
            <a:off x="8943871" y="5858593"/>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inglemaltmonkey.com/2015/01/10/als-vuelta-is-announce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12554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CB20550-A595-484E-99D3-A080641405E2}"/>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What is an EMG?</a:t>
            </a:r>
          </a:p>
        </p:txBody>
      </p:sp>
      <p:sp>
        <p:nvSpPr>
          <p:cNvPr id="3" name="Content Placeholder 2">
            <a:extLst>
              <a:ext uri="{FF2B5EF4-FFF2-40B4-BE49-F238E27FC236}">
                <a16:creationId xmlns:a16="http://schemas.microsoft.com/office/drawing/2014/main" id="{0F1ACA63-2ACF-4129-B437-0A1754378F0C}"/>
              </a:ext>
            </a:extLst>
          </p:cNvPr>
          <p:cNvSpPr>
            <a:spLocks noGrp="1"/>
          </p:cNvSpPr>
          <p:nvPr>
            <p:ph idx="1"/>
          </p:nvPr>
        </p:nvSpPr>
        <p:spPr>
          <a:xfrm>
            <a:off x="4978708" y="885651"/>
            <a:ext cx="6525220" cy="4616849"/>
          </a:xfrm>
        </p:spPr>
        <p:txBody>
          <a:bodyPr anchor="ctr">
            <a:normAutofit/>
          </a:bodyPr>
          <a:lstStyle/>
          <a:p>
            <a:r>
              <a:rPr lang="en-US" sz="2400"/>
              <a:t>The recording of electrical spikes representing action potentials in the muscle fibers is called an electromyogram (EMG). </a:t>
            </a:r>
          </a:p>
          <a:p>
            <a:r>
              <a:rPr lang="en-US" sz="2400"/>
              <a:t>An EMG uses recording electrodes to "listen" to the electrical activity of a muscle during voluntary contractions. </a:t>
            </a:r>
          </a:p>
          <a:p>
            <a:r>
              <a:rPr lang="en-US" sz="2400"/>
              <a:t>You can use the EMG to examine changes in electrical activity as force is increased voluntarily. </a:t>
            </a:r>
          </a:p>
        </p:txBody>
      </p:sp>
    </p:spTree>
    <p:extLst>
      <p:ext uri="{BB962C8B-B14F-4D97-AF65-F5344CB8AC3E}">
        <p14:creationId xmlns:p14="http://schemas.microsoft.com/office/powerpoint/2010/main" val="530393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DCAAC-05C5-47E6-8798-D1A7D04B4E9E}"/>
              </a:ext>
            </a:extLst>
          </p:cNvPr>
          <p:cNvSpPr>
            <a:spLocks noGrp="1"/>
          </p:cNvSpPr>
          <p:nvPr>
            <p:ph type="title"/>
          </p:nvPr>
        </p:nvSpPr>
        <p:spPr>
          <a:xfrm>
            <a:off x="589560" y="856180"/>
            <a:ext cx="4560584" cy="1128068"/>
          </a:xfrm>
        </p:spPr>
        <p:txBody>
          <a:bodyPr anchor="ctr">
            <a:normAutofit/>
          </a:bodyPr>
          <a:lstStyle/>
          <a:p>
            <a:r>
              <a:rPr lang="en-US" sz="4000"/>
              <a:t>Experiment</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9CAC24-93B8-44C2-94E0-2D11E8F2D74A}"/>
              </a:ext>
            </a:extLst>
          </p:cNvPr>
          <p:cNvSpPr>
            <a:spLocks noGrp="1"/>
          </p:cNvSpPr>
          <p:nvPr>
            <p:ph idx="1"/>
          </p:nvPr>
        </p:nvSpPr>
        <p:spPr>
          <a:xfrm>
            <a:off x="590719" y="2330505"/>
            <a:ext cx="4559425" cy="3979585"/>
          </a:xfrm>
        </p:spPr>
        <p:txBody>
          <a:bodyPr anchor="ctr">
            <a:normAutofit/>
          </a:bodyPr>
          <a:lstStyle/>
          <a:p>
            <a:pPr marL="0" indent="0">
              <a:buNone/>
            </a:pPr>
            <a:r>
              <a:rPr lang="en-US" sz="1700" b="1">
                <a:effectLst/>
              </a:rPr>
              <a:t>Isometric biceps hold</a:t>
            </a:r>
            <a:endParaRPr lang="en-US" sz="1700">
              <a:effectLst/>
            </a:endParaRPr>
          </a:p>
          <a:p>
            <a:pPr marL="514350" indent="-514350">
              <a:buFont typeface="+mj-lt"/>
              <a:buAutoNum type="arabicPeriod"/>
            </a:pPr>
            <a:r>
              <a:rPr lang="en-US" sz="1700">
                <a:effectLst/>
              </a:rPr>
              <a:t>Select a heavy object such as a large textbook to use as a dumbbell. Your object should be around ~10-25 lbs (~5-12 kg). </a:t>
            </a:r>
          </a:p>
          <a:p>
            <a:pPr marL="514350" indent="-514350">
              <a:buFont typeface="+mj-lt"/>
              <a:buAutoNum type="arabicPeriod"/>
            </a:pPr>
            <a:r>
              <a:rPr lang="en-US" sz="1700">
                <a:effectLst/>
              </a:rPr>
              <a:t>With your back to a wall to control your posture and arm position, </a:t>
            </a:r>
            <a:r>
              <a:rPr lang="en-US" sz="1700" b="1" u="sng">
                <a:effectLst/>
              </a:rPr>
              <a:t>hold the weight in your hand for as long as you can</a:t>
            </a:r>
            <a:r>
              <a:rPr lang="en-US" sz="1700">
                <a:effectLst/>
              </a:rPr>
              <a:t>, with your elbow at a 90 degree angle. </a:t>
            </a:r>
          </a:p>
          <a:p>
            <a:pPr lvl="1"/>
            <a:r>
              <a:rPr lang="en-US" sz="1700">
                <a:effectLst/>
              </a:rPr>
              <a:t>This is called an "</a:t>
            </a:r>
            <a:r>
              <a:rPr lang="en-US" sz="1700" b="1">
                <a:effectLst/>
              </a:rPr>
              <a:t>isometric</a:t>
            </a:r>
            <a:r>
              <a:rPr lang="en-US" sz="1700">
                <a:effectLst/>
              </a:rPr>
              <a:t>" contraction since your muscles are working, but your joints are not moving. </a:t>
            </a:r>
          </a:p>
          <a:p>
            <a:pPr marL="514350" indent="-514350">
              <a:buFont typeface="+mj-lt"/>
              <a:buAutoNum type="arabicPeriod"/>
            </a:pPr>
            <a:r>
              <a:rPr lang="en-US" sz="1700"/>
              <a:t>Observe how your muscles feel.  </a:t>
            </a:r>
            <a:br>
              <a:rPr lang="en-US" sz="1700">
                <a:effectLst/>
              </a:rPr>
            </a:br>
            <a:endParaRPr lang="en-US" sz="1700"/>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2" name="Picture 4" descr="Image result for Isometric biceps hold">
            <a:extLst>
              <a:ext uri="{FF2B5EF4-FFF2-40B4-BE49-F238E27FC236}">
                <a16:creationId xmlns:a16="http://schemas.microsoft.com/office/drawing/2014/main" id="{27EBA7B0-3B81-48AF-8633-E1C0AFB3AB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68" r="2"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66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9CB4A-89D3-49CA-AE3A-76594A87097A}"/>
              </a:ext>
            </a:extLst>
          </p:cNvPr>
          <p:cNvSpPr>
            <a:spLocks noGrp="1"/>
          </p:cNvSpPr>
          <p:nvPr>
            <p:ph type="title"/>
          </p:nvPr>
        </p:nvSpPr>
        <p:spPr>
          <a:xfrm>
            <a:off x="589560" y="856180"/>
            <a:ext cx="4560584" cy="1128068"/>
          </a:xfrm>
        </p:spPr>
        <p:txBody>
          <a:bodyPr anchor="ctr">
            <a:normAutofit/>
          </a:bodyPr>
          <a:lstStyle/>
          <a:p>
            <a:r>
              <a:rPr lang="en-US" sz="4000"/>
              <a:t>Experiment</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4C6C0E-B3A1-4852-A680-2A419DABB4AD}"/>
              </a:ext>
            </a:extLst>
          </p:cNvPr>
          <p:cNvSpPr>
            <a:spLocks noGrp="1"/>
          </p:cNvSpPr>
          <p:nvPr>
            <p:ph idx="1"/>
          </p:nvPr>
        </p:nvSpPr>
        <p:spPr>
          <a:xfrm>
            <a:off x="590719" y="2330505"/>
            <a:ext cx="4559425" cy="3979585"/>
          </a:xfrm>
        </p:spPr>
        <p:txBody>
          <a:bodyPr anchor="ctr">
            <a:normAutofit/>
          </a:bodyPr>
          <a:lstStyle/>
          <a:p>
            <a:pPr marL="514350" indent="-514350">
              <a:buFont typeface="+mj-lt"/>
              <a:buAutoNum type="arabicPeriod" startAt="4"/>
            </a:pPr>
            <a:r>
              <a:rPr lang="en-US" sz="2000"/>
              <a:t>Repeat the experiment using your other arm. </a:t>
            </a:r>
          </a:p>
          <a:p>
            <a:pPr lvl="1"/>
            <a:r>
              <a:rPr lang="en-US" sz="2000"/>
              <a:t>As you know, you have a dominant arm/hand (left-handed vs right-handed). Is your dominant arm/hand stronger or more fatigue resistant than the other?</a:t>
            </a:r>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Image result for Isometric biceps hold">
            <a:extLst>
              <a:ext uri="{FF2B5EF4-FFF2-40B4-BE49-F238E27FC236}">
                <a16:creationId xmlns:a16="http://schemas.microsoft.com/office/drawing/2014/main" id="{9E4B9A57-3591-478F-BC2C-CB6ED1D09E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68" r="2"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27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6DCAAC-05C5-47E6-8798-D1A7D04B4E9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Experiment</a:t>
            </a:r>
          </a:p>
        </p:txBody>
      </p:sp>
      <p:sp>
        <p:nvSpPr>
          <p:cNvPr id="3" name="Content Placeholder 2">
            <a:extLst>
              <a:ext uri="{FF2B5EF4-FFF2-40B4-BE49-F238E27FC236}">
                <a16:creationId xmlns:a16="http://schemas.microsoft.com/office/drawing/2014/main" id="{C79CAC24-93B8-44C2-94E0-2D11E8F2D74A}"/>
              </a:ext>
            </a:extLst>
          </p:cNvPr>
          <p:cNvSpPr>
            <a:spLocks noGrp="1"/>
          </p:cNvSpPr>
          <p:nvPr>
            <p:ph idx="1"/>
          </p:nvPr>
        </p:nvSpPr>
        <p:spPr>
          <a:xfrm>
            <a:off x="643468" y="2638043"/>
            <a:ext cx="3363974" cy="3415623"/>
          </a:xfrm>
        </p:spPr>
        <p:txBody>
          <a:bodyPr>
            <a:normAutofit/>
          </a:bodyPr>
          <a:lstStyle/>
          <a:p>
            <a:r>
              <a:rPr lang="en-US" sz="2000" b="1">
                <a:effectLst/>
              </a:rPr>
              <a:t>Isometric biceps hold</a:t>
            </a:r>
            <a:endParaRPr lang="en-US" sz="2000">
              <a:effectLst/>
            </a:endParaRPr>
          </a:p>
          <a:p>
            <a:pPr marL="514350" indent="-514350">
              <a:buFont typeface="+mj-lt"/>
              <a:buAutoNum type="arabicPeriod"/>
            </a:pPr>
            <a:r>
              <a:rPr lang="en-US" sz="2000">
                <a:effectLst/>
              </a:rPr>
              <a:t>Watch the short video located here </a:t>
            </a:r>
            <a:r>
              <a:rPr lang="en-US" sz="2000">
                <a:hlinkClick r:id="rId3"/>
              </a:rPr>
              <a:t>https://youtu.be/R-SSrJMSmlk</a:t>
            </a:r>
            <a:endParaRPr lang="en-US" sz="2000"/>
          </a:p>
          <a:p>
            <a:pPr marL="514350" indent="-514350">
              <a:buFont typeface="+mj-lt"/>
              <a:buAutoNum type="arabicPeriod"/>
            </a:pPr>
            <a:r>
              <a:rPr lang="en-US" sz="2000">
                <a:effectLst/>
              </a:rPr>
              <a:t>This video shows this same task you just did, but this student </a:t>
            </a:r>
            <a:r>
              <a:rPr lang="en-US" sz="2000"/>
              <a:t>is hooked up to an EMG.</a:t>
            </a:r>
            <a:br>
              <a:rPr lang="en-US" sz="2000">
                <a:effectLst/>
              </a:rPr>
            </a:br>
            <a:endParaRPr lang="en-US" sz="2000"/>
          </a:p>
        </p:txBody>
      </p:sp>
      <p:pic>
        <p:nvPicPr>
          <p:cNvPr id="4" name="Online Media 3" title="Basic Muscle Fatigue">
            <a:hlinkClick r:id="" action="ppaction://media"/>
            <a:extLst>
              <a:ext uri="{FF2B5EF4-FFF2-40B4-BE49-F238E27FC236}">
                <a16:creationId xmlns:a16="http://schemas.microsoft.com/office/drawing/2014/main" id="{DDAFED23-558B-4BB9-89CB-D6B414874555}"/>
              </a:ext>
            </a:extLst>
          </p:cNvPr>
          <p:cNvPicPr>
            <a:picLocks noRot="1" noChangeAspect="1"/>
          </p:cNvPicPr>
          <p:nvPr>
            <a:videoFile r:link="rId1"/>
          </p:nvPr>
        </p:nvPicPr>
        <p:blipFill>
          <a:blip r:embed="rId4"/>
          <a:stretch>
            <a:fillRect/>
          </a:stretch>
        </p:blipFill>
        <p:spPr>
          <a:xfrm>
            <a:off x="5297763" y="1590538"/>
            <a:ext cx="6250769" cy="3516057"/>
          </a:xfrm>
          <a:prstGeom prst="rect">
            <a:avLst/>
          </a:prstGeom>
        </p:spPr>
      </p:pic>
    </p:spTree>
    <p:extLst>
      <p:ext uri="{BB962C8B-B14F-4D97-AF65-F5344CB8AC3E}">
        <p14:creationId xmlns:p14="http://schemas.microsoft.com/office/powerpoint/2010/main" val="17623621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9810-48DB-4509-A39D-41B1A0BAA86B}"/>
              </a:ext>
            </a:extLst>
          </p:cNvPr>
          <p:cNvSpPr>
            <a:spLocks noGrp="1"/>
          </p:cNvSpPr>
          <p:nvPr>
            <p:ph type="title"/>
          </p:nvPr>
        </p:nvSpPr>
        <p:spPr>
          <a:xfrm>
            <a:off x="307415" y="365125"/>
            <a:ext cx="11046385" cy="1325563"/>
          </a:xfrm>
        </p:spPr>
        <p:txBody>
          <a:bodyPr>
            <a:normAutofit fontScale="90000"/>
          </a:bodyPr>
          <a:lstStyle/>
          <a:p>
            <a:r>
              <a:rPr lang="en-US" dirty="0"/>
              <a:t>Observe the amplitude (height) and firing rate (number of impulses) in the EMG. </a:t>
            </a:r>
            <a:br>
              <a:rPr lang="en-US" dirty="0"/>
            </a:br>
            <a:r>
              <a:rPr lang="en-US" dirty="0"/>
              <a:t>What do you see over time? </a:t>
            </a:r>
            <a:br>
              <a:rPr lang="en-US" dirty="0"/>
            </a:br>
            <a:endParaRPr lang="en-US" dirty="0"/>
          </a:p>
        </p:txBody>
      </p:sp>
      <p:sp>
        <p:nvSpPr>
          <p:cNvPr id="3" name="Content Placeholder 2">
            <a:extLst>
              <a:ext uri="{FF2B5EF4-FFF2-40B4-BE49-F238E27FC236}">
                <a16:creationId xmlns:a16="http://schemas.microsoft.com/office/drawing/2014/main" id="{FD11E9CF-B82A-4E76-BC3E-66DB19A60079}"/>
              </a:ext>
            </a:extLst>
          </p:cNvPr>
          <p:cNvSpPr>
            <a:spLocks noGrp="1"/>
          </p:cNvSpPr>
          <p:nvPr>
            <p:ph idx="1"/>
          </p:nvPr>
        </p:nvSpPr>
        <p:spPr/>
        <p:txBody>
          <a:bodyPr/>
          <a:lstStyle/>
          <a:p>
            <a:endParaRPr lang="en-US"/>
          </a:p>
        </p:txBody>
      </p:sp>
      <p:sp>
        <p:nvSpPr>
          <p:cNvPr id="4" name="Rectangle 1">
            <a:extLst>
              <a:ext uri="{FF2B5EF4-FFF2-40B4-BE49-F238E27FC236}">
                <a16:creationId xmlns:a16="http://schemas.microsoft.com/office/drawing/2014/main" id="{0D981AFE-5690-4452-A224-1035DF452BAB}"/>
              </a:ext>
            </a:extLst>
          </p:cNvPr>
          <p:cNvSpPr>
            <a:spLocks noChangeArrowheads="1"/>
          </p:cNvSpPr>
          <p:nvPr/>
        </p:nvSpPr>
        <p:spPr bwMode="auto">
          <a:xfrm>
            <a:off x="6003634"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362" name="Picture 2">
            <a:hlinkClick r:id="rId2"/>
            <a:extLst>
              <a:ext uri="{FF2B5EF4-FFF2-40B4-BE49-F238E27FC236}">
                <a16:creationId xmlns:a16="http://schemas.microsoft.com/office/drawing/2014/main" id="{BBD24368-8D1F-499C-9602-B49364335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93" y="1993453"/>
            <a:ext cx="1219200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345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B67F6-7DE5-4709-9331-1541F7E80050}"/>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600" kern="1200" dirty="0">
                <a:solidFill>
                  <a:schemeClr val="tx1"/>
                </a:solidFill>
                <a:latin typeface="+mj-lt"/>
                <a:ea typeface="+mj-ea"/>
                <a:cs typeface="+mj-cs"/>
              </a:rPr>
              <a:t>Log in to CANVAS, click on LAB 7 Write Up Questions and Answer the 10 Questions on the Following </a:t>
            </a:r>
            <a:r>
              <a:rPr lang="en-US" sz="5600" dirty="0"/>
              <a:t>S</a:t>
            </a:r>
            <a:r>
              <a:rPr lang="en-US" sz="5600" kern="1200" dirty="0">
                <a:solidFill>
                  <a:schemeClr val="tx1"/>
                </a:solidFill>
                <a:latin typeface="+mj-lt"/>
                <a:ea typeface="+mj-ea"/>
                <a:cs typeface="+mj-cs"/>
              </a:rPr>
              <a:t>lides. </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521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2" name="Rectangle 7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50166-E121-456C-B29F-AFFB1D208B7B}"/>
              </a:ext>
            </a:extLst>
          </p:cNvPr>
          <p:cNvSpPr>
            <a:spLocks noGrp="1"/>
          </p:cNvSpPr>
          <p:nvPr>
            <p:ph type="title"/>
          </p:nvPr>
        </p:nvSpPr>
        <p:spPr>
          <a:xfrm>
            <a:off x="793662" y="386930"/>
            <a:ext cx="10066122" cy="1298448"/>
          </a:xfrm>
        </p:spPr>
        <p:txBody>
          <a:bodyPr anchor="b">
            <a:normAutofit/>
          </a:bodyPr>
          <a:lstStyle/>
          <a:p>
            <a:r>
              <a:rPr lang="en-US" sz="4800"/>
              <a:t>Question 1</a:t>
            </a:r>
          </a:p>
        </p:txBody>
      </p:sp>
      <p:sp>
        <p:nvSpPr>
          <p:cNvPr id="2765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4"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3DC01B-EB34-4B0C-8A53-8F067584FEBD}"/>
              </a:ext>
            </a:extLst>
          </p:cNvPr>
          <p:cNvSpPr>
            <a:spLocks noGrp="1"/>
          </p:cNvSpPr>
          <p:nvPr>
            <p:ph idx="1"/>
          </p:nvPr>
        </p:nvSpPr>
        <p:spPr>
          <a:xfrm>
            <a:off x="793661" y="2599509"/>
            <a:ext cx="4530898" cy="3639450"/>
          </a:xfrm>
        </p:spPr>
        <p:txBody>
          <a:bodyPr anchor="ctr">
            <a:normAutofit/>
          </a:bodyPr>
          <a:lstStyle/>
          <a:p>
            <a:r>
              <a:rPr lang="en-US" sz="2000"/>
              <a:t>What 2 substances have to be present in order for muscle contraction to continue?</a:t>
            </a:r>
            <a:endParaRPr lang="en-US" sz="2000" b="1" i="1" u="sng"/>
          </a:p>
          <a:p>
            <a:endParaRPr lang="en-US" sz="2000"/>
          </a:p>
        </p:txBody>
      </p:sp>
      <p:pic>
        <p:nvPicPr>
          <p:cNvPr id="27650" name="Picture 2" descr="Image result for muscle contraction">
            <a:extLst>
              <a:ext uri="{FF2B5EF4-FFF2-40B4-BE49-F238E27FC236}">
                <a16:creationId xmlns:a16="http://schemas.microsoft.com/office/drawing/2014/main" id="{7D60C4D8-119A-42DB-99EE-2C2AAE159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30" r="16161" b="1"/>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27655"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079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0218B3-9759-4245-AF3C-E721586F81AD}"/>
              </a:ext>
            </a:extLst>
          </p:cNvPr>
          <p:cNvSpPr>
            <a:spLocks noGrp="1"/>
          </p:cNvSpPr>
          <p:nvPr>
            <p:ph type="title"/>
          </p:nvPr>
        </p:nvSpPr>
        <p:spPr>
          <a:xfrm>
            <a:off x="645064" y="525982"/>
            <a:ext cx="4282983" cy="1200361"/>
          </a:xfrm>
        </p:spPr>
        <p:txBody>
          <a:bodyPr anchor="b">
            <a:normAutofit/>
          </a:bodyPr>
          <a:lstStyle/>
          <a:p>
            <a:r>
              <a:rPr lang="en-US" sz="3600"/>
              <a:t>Question 2</a:t>
            </a:r>
          </a:p>
        </p:txBody>
      </p:sp>
      <p:sp>
        <p:nvSpPr>
          <p:cNvPr id="73" name="Rectangle 7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72F00-2E21-47EE-B1BF-39D56B674580}"/>
              </a:ext>
            </a:extLst>
          </p:cNvPr>
          <p:cNvSpPr>
            <a:spLocks noGrp="1"/>
          </p:cNvSpPr>
          <p:nvPr>
            <p:ph idx="1"/>
          </p:nvPr>
        </p:nvSpPr>
        <p:spPr>
          <a:xfrm>
            <a:off x="645066" y="2031101"/>
            <a:ext cx="4282984" cy="3511943"/>
          </a:xfrm>
        </p:spPr>
        <p:txBody>
          <a:bodyPr anchor="ctr">
            <a:normAutofit/>
          </a:bodyPr>
          <a:lstStyle/>
          <a:p>
            <a:r>
              <a:rPr lang="en-US" sz="1800"/>
              <a:t>How long were you able to hold your weight before you experienced fatigue? Was one arm quicker to fatigue than the other? Why do you think there was a difference in the time of fatigue between your right arm and left arm?</a:t>
            </a:r>
          </a:p>
          <a:p>
            <a:endParaRPr lang="en-US" sz="1800"/>
          </a:p>
        </p:txBody>
      </p:sp>
      <p:sp>
        <p:nvSpPr>
          <p:cNvPr id="75" name="Rectangle 7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4" name="Picture 2" descr="Image result for arms">
            <a:extLst>
              <a:ext uri="{FF2B5EF4-FFF2-40B4-BE49-F238E27FC236}">
                <a16:creationId xmlns:a16="http://schemas.microsoft.com/office/drawing/2014/main" id="{5CC330B0-73CF-4971-BF82-2AAAC3B8F3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5398"/>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36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77A0E9-5130-4CD5-95F5-59276A25AB0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Question 3</a:t>
            </a:r>
          </a:p>
        </p:txBody>
      </p:sp>
      <p:sp>
        <p:nvSpPr>
          <p:cNvPr id="3" name="Content Placeholder 2">
            <a:extLst>
              <a:ext uri="{FF2B5EF4-FFF2-40B4-BE49-F238E27FC236}">
                <a16:creationId xmlns:a16="http://schemas.microsoft.com/office/drawing/2014/main" id="{A31FEE8A-E733-49BD-892C-A4EC43424BEF}"/>
              </a:ext>
            </a:extLst>
          </p:cNvPr>
          <p:cNvSpPr>
            <a:spLocks noGrp="1"/>
          </p:cNvSpPr>
          <p:nvPr>
            <p:ph idx="1"/>
          </p:nvPr>
        </p:nvSpPr>
        <p:spPr>
          <a:xfrm>
            <a:off x="643468" y="2638043"/>
            <a:ext cx="3363974" cy="3415623"/>
          </a:xfrm>
        </p:spPr>
        <p:txBody>
          <a:bodyPr>
            <a:normAutofit/>
          </a:bodyPr>
          <a:lstStyle/>
          <a:p>
            <a:r>
              <a:rPr lang="en-US" sz="2000"/>
              <a:t>What happened to the amplitude of the firing rate over time in the EMG results? Why does the amplitude decrease?</a:t>
            </a:r>
          </a:p>
          <a:p>
            <a:endParaRPr lang="en-US" sz="2000"/>
          </a:p>
        </p:txBody>
      </p:sp>
      <p:pic>
        <p:nvPicPr>
          <p:cNvPr id="4" name="Picture 2">
            <a:hlinkClick r:id="rId2"/>
            <a:extLst>
              <a:ext uri="{FF2B5EF4-FFF2-40B4-BE49-F238E27FC236}">
                <a16:creationId xmlns:a16="http://schemas.microsoft.com/office/drawing/2014/main" id="{54D554C3-864E-481E-BA75-B63ACB8D4C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2137480"/>
            <a:ext cx="6250769" cy="242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7045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0" name="Rectangle 7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7A0E9-5130-4CD5-95F5-59276A25AB05}"/>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5400"/>
              <a:t>Question 4</a:t>
            </a:r>
          </a:p>
        </p:txBody>
      </p:sp>
      <p:sp>
        <p:nvSpPr>
          <p:cNvPr id="3" name="Content Placeholder 2">
            <a:extLst>
              <a:ext uri="{FF2B5EF4-FFF2-40B4-BE49-F238E27FC236}">
                <a16:creationId xmlns:a16="http://schemas.microsoft.com/office/drawing/2014/main" id="{A31FEE8A-E733-49BD-892C-A4EC43424BEF}"/>
              </a:ext>
            </a:extLst>
          </p:cNvPr>
          <p:cNvSpPr>
            <a:spLocks noGrp="1"/>
          </p:cNvSpPr>
          <p:nvPr>
            <p:ph idx="1"/>
          </p:nvPr>
        </p:nvSpPr>
        <p:spPr>
          <a:xfrm>
            <a:off x="1113809" y="1122362"/>
            <a:ext cx="4036333" cy="1709849"/>
          </a:xfrm>
        </p:spPr>
        <p:txBody>
          <a:bodyPr vert="horz" lIns="91440" tIns="45720" rIns="91440" bIns="45720" rtlCol="0" anchor="b">
            <a:normAutofit/>
          </a:bodyPr>
          <a:lstStyle/>
          <a:p>
            <a:pPr marL="0" indent="0">
              <a:buNone/>
            </a:pPr>
            <a:r>
              <a:rPr lang="en-US" sz="2000"/>
              <a:t>What 2 things can cause muscles to become fatigued during high intensity exercise?</a:t>
            </a:r>
          </a:p>
        </p:txBody>
      </p:sp>
      <p:grpSp>
        <p:nvGrpSpPr>
          <p:cNvPr id="29701" name="Group 7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2" descr="Image result for work out">
            <a:extLst>
              <a:ext uri="{FF2B5EF4-FFF2-40B4-BE49-F238E27FC236}">
                <a16:creationId xmlns:a16="http://schemas.microsoft.com/office/drawing/2014/main" id="{192E4275-B201-4E4B-B1BD-5B6B19B88D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8" r="-2" b="-2"/>
          <a:stretch/>
        </p:blipFill>
        <p:spPr bwMode="auto">
          <a:xfrm>
            <a:off x="5922492" y="666728"/>
            <a:ext cx="5536001"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38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39E93DA-BA0C-4FFD-8859-C0D19FF5C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7A0E9-5130-4CD5-95F5-59276A25AB05}"/>
              </a:ext>
            </a:extLst>
          </p:cNvPr>
          <p:cNvSpPr>
            <a:spLocks noGrp="1"/>
          </p:cNvSpPr>
          <p:nvPr>
            <p:ph type="title"/>
          </p:nvPr>
        </p:nvSpPr>
        <p:spPr>
          <a:xfrm>
            <a:off x="7331384" y="679731"/>
            <a:ext cx="4171994" cy="3736540"/>
          </a:xfrm>
        </p:spPr>
        <p:txBody>
          <a:bodyPr vert="horz" lIns="91440" tIns="45720" rIns="91440" bIns="45720" rtlCol="0" anchor="b">
            <a:normAutofit/>
          </a:bodyPr>
          <a:lstStyle/>
          <a:p>
            <a:r>
              <a:rPr lang="en-US" sz="6000"/>
              <a:t>Question 5</a:t>
            </a:r>
          </a:p>
        </p:txBody>
      </p:sp>
      <p:sp>
        <p:nvSpPr>
          <p:cNvPr id="3" name="Content Placeholder 2">
            <a:extLst>
              <a:ext uri="{FF2B5EF4-FFF2-40B4-BE49-F238E27FC236}">
                <a16:creationId xmlns:a16="http://schemas.microsoft.com/office/drawing/2014/main" id="{A31FEE8A-E733-49BD-892C-A4EC43424BEF}"/>
              </a:ext>
            </a:extLst>
          </p:cNvPr>
          <p:cNvSpPr>
            <a:spLocks noGrp="1"/>
          </p:cNvSpPr>
          <p:nvPr>
            <p:ph idx="1"/>
          </p:nvPr>
        </p:nvSpPr>
        <p:spPr>
          <a:xfrm>
            <a:off x="7331384" y="4685288"/>
            <a:ext cx="4171994" cy="1035781"/>
          </a:xfrm>
        </p:spPr>
        <p:txBody>
          <a:bodyPr vert="horz" lIns="91440" tIns="45720" rIns="91440" bIns="45720" rtlCol="0">
            <a:normAutofit/>
          </a:bodyPr>
          <a:lstStyle/>
          <a:p>
            <a:pPr marL="0" indent="0">
              <a:buNone/>
            </a:pPr>
            <a:r>
              <a:rPr lang="en-US" sz="2200"/>
              <a:t>What can the body do to continue muscle contraction If glucose isn't available?</a:t>
            </a:r>
          </a:p>
        </p:txBody>
      </p:sp>
      <p:grpSp>
        <p:nvGrpSpPr>
          <p:cNvPr id="73" name="Group 7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74" name="Straight Connector 7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6" name="Picture 2" descr="Image result for work out">
            <a:extLst>
              <a:ext uri="{FF2B5EF4-FFF2-40B4-BE49-F238E27FC236}">
                <a16:creationId xmlns:a16="http://schemas.microsoft.com/office/drawing/2014/main" id="{EAA8D313-759B-417A-AD70-D3B4546F10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4" r="-1" b="-1"/>
          <a:stretch/>
        </p:blipFill>
        <p:spPr bwMode="auto">
          <a:xfrm>
            <a:off x="942597" y="556118"/>
            <a:ext cx="560883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18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88"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C1862-BA0E-4F10-9D30-2D79503C42CE}"/>
              </a:ext>
            </a:extLst>
          </p:cNvPr>
          <p:cNvSpPr>
            <a:spLocks noGrp="1"/>
          </p:cNvSpPr>
          <p:nvPr>
            <p:ph type="title"/>
          </p:nvPr>
        </p:nvSpPr>
        <p:spPr>
          <a:xfrm>
            <a:off x="589560" y="856180"/>
            <a:ext cx="4560584" cy="1128068"/>
          </a:xfrm>
        </p:spPr>
        <p:txBody>
          <a:bodyPr anchor="ctr">
            <a:normAutofit/>
          </a:bodyPr>
          <a:lstStyle/>
          <a:p>
            <a:r>
              <a:rPr lang="en-US" sz="3700"/>
              <a:t>EMGs during Muscle Fatigue</a:t>
            </a:r>
          </a:p>
        </p:txBody>
      </p:sp>
      <p:grpSp>
        <p:nvGrpSpPr>
          <p:cNvPr id="16389"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0"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91"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E651DA-F707-479B-BFF7-E63B5BE92404}"/>
              </a:ext>
            </a:extLst>
          </p:cNvPr>
          <p:cNvSpPr>
            <a:spLocks noGrp="1"/>
          </p:cNvSpPr>
          <p:nvPr>
            <p:ph idx="1"/>
          </p:nvPr>
        </p:nvSpPr>
        <p:spPr>
          <a:xfrm>
            <a:off x="590719" y="2330505"/>
            <a:ext cx="4559425" cy="3979585"/>
          </a:xfrm>
        </p:spPr>
        <p:txBody>
          <a:bodyPr anchor="ctr">
            <a:normAutofit/>
          </a:bodyPr>
          <a:lstStyle/>
          <a:p>
            <a:r>
              <a:rPr lang="en-US" sz="2000"/>
              <a:t>You're at your local gym, getting your pump on and lifting dumbbells. You're feeling strong and decide to try a 30 lb curl. 1 rep, 2 rep, 3 rep....Ugh... why is it getting so hard to lift? </a:t>
            </a:r>
          </a:p>
          <a:p>
            <a:endParaRPr lang="en-US" sz="2000"/>
          </a:p>
          <a:p>
            <a:r>
              <a:rPr lang="en-US" sz="2000"/>
              <a:t>In this muscle fatigue lab we will introduce you to some more in depth muscle physiology and why your muscles get tired.</a:t>
            </a:r>
          </a:p>
          <a:p>
            <a:endParaRPr lang="en-US" sz="2000"/>
          </a:p>
        </p:txBody>
      </p:sp>
      <p:sp>
        <p:nvSpPr>
          <p:cNvPr id="16392"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Image result for gym tired">
            <a:extLst>
              <a:ext uri="{FF2B5EF4-FFF2-40B4-BE49-F238E27FC236}">
                <a16:creationId xmlns:a16="http://schemas.microsoft.com/office/drawing/2014/main" id="{9FC24728-CC4D-4D92-BCC6-DD4D63E47C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60" r="14692"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69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F77A0E9-5130-4CD5-95F5-59276A25AB05}"/>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rPr>
              <a:t>Question 6</a:t>
            </a:r>
          </a:p>
        </p:txBody>
      </p:sp>
      <p:sp>
        <p:nvSpPr>
          <p:cNvPr id="3" name="Content Placeholder 2">
            <a:extLst>
              <a:ext uri="{FF2B5EF4-FFF2-40B4-BE49-F238E27FC236}">
                <a16:creationId xmlns:a16="http://schemas.microsoft.com/office/drawing/2014/main" id="{A31FEE8A-E733-49BD-892C-A4EC43424BEF}"/>
              </a:ext>
            </a:extLst>
          </p:cNvPr>
          <p:cNvSpPr>
            <a:spLocks noGrp="1"/>
          </p:cNvSpPr>
          <p:nvPr>
            <p:ph idx="1"/>
          </p:nvPr>
        </p:nvSpPr>
        <p:spPr>
          <a:xfrm>
            <a:off x="7559812" y="4963425"/>
            <a:ext cx="3510355" cy="758843"/>
          </a:xfrm>
        </p:spPr>
        <p:txBody>
          <a:bodyPr vert="horz" lIns="91440" tIns="45720" rIns="91440" bIns="45720" rtlCol="0" anchor="t">
            <a:normAutofit/>
          </a:bodyPr>
          <a:lstStyle/>
          <a:p>
            <a:pPr marL="0" indent="0">
              <a:buNone/>
            </a:pPr>
            <a:r>
              <a:rPr lang="en-US" sz="2000">
                <a:solidFill>
                  <a:srgbClr val="FEFFFF"/>
                </a:solidFill>
              </a:rPr>
              <a:t>Summarize the “sliding filament model”.</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2">
            <a:extLst>
              <a:ext uri="{FF2B5EF4-FFF2-40B4-BE49-F238E27FC236}">
                <a16:creationId xmlns:a16="http://schemas.microsoft.com/office/drawing/2014/main" id="{EAC85B59-7179-4B11-B5D8-59704E5D98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3831"/>
          <a:stretch/>
        </p:blipFill>
        <p:spPr bwMode="auto">
          <a:xfrm>
            <a:off x="1258859" y="1120046"/>
            <a:ext cx="5635819" cy="35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371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7A0E9-5130-4CD5-95F5-59276A25AB05}"/>
              </a:ext>
            </a:extLst>
          </p:cNvPr>
          <p:cNvSpPr>
            <a:spLocks noGrp="1"/>
          </p:cNvSpPr>
          <p:nvPr>
            <p:ph type="title"/>
          </p:nvPr>
        </p:nvSpPr>
        <p:spPr>
          <a:xfrm>
            <a:off x="1043631" y="873940"/>
            <a:ext cx="4928291" cy="1035781"/>
          </a:xfrm>
        </p:spPr>
        <p:txBody>
          <a:bodyPr anchor="ctr">
            <a:normAutofit/>
          </a:bodyPr>
          <a:lstStyle/>
          <a:p>
            <a:r>
              <a:rPr lang="en-US" sz="3600"/>
              <a:t>Question 7</a:t>
            </a:r>
          </a:p>
        </p:txBody>
      </p:sp>
      <p:sp>
        <p:nvSpPr>
          <p:cNvPr id="3" name="Content Placeholder 2">
            <a:extLst>
              <a:ext uri="{FF2B5EF4-FFF2-40B4-BE49-F238E27FC236}">
                <a16:creationId xmlns:a16="http://schemas.microsoft.com/office/drawing/2014/main" id="{A31FEE8A-E733-49BD-892C-A4EC43424BEF}"/>
              </a:ext>
            </a:extLst>
          </p:cNvPr>
          <p:cNvSpPr>
            <a:spLocks noGrp="1"/>
          </p:cNvSpPr>
          <p:nvPr>
            <p:ph idx="1"/>
          </p:nvPr>
        </p:nvSpPr>
        <p:spPr>
          <a:xfrm>
            <a:off x="1045029" y="2524721"/>
            <a:ext cx="4991629" cy="3677123"/>
          </a:xfrm>
        </p:spPr>
        <p:txBody>
          <a:bodyPr anchor="ctr">
            <a:normAutofit/>
          </a:bodyPr>
          <a:lstStyle/>
          <a:p>
            <a:r>
              <a:rPr lang="en-US" sz="1800"/>
              <a:t>Explain how the signal to contract a muscle travels from an upper motor neuron to the muscle fiber and causes muscle contraction.</a:t>
            </a:r>
          </a:p>
        </p:txBody>
      </p:sp>
      <p:pic>
        <p:nvPicPr>
          <p:cNvPr id="4" name="Picture 2">
            <a:extLst>
              <a:ext uri="{FF2B5EF4-FFF2-40B4-BE49-F238E27FC236}">
                <a16:creationId xmlns:a16="http://schemas.microsoft.com/office/drawing/2014/main" id="{6C8520E8-3A27-4247-ADAB-A25513D617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45" b="3"/>
          <a:stretch/>
        </p:blipFill>
        <p:spPr bwMode="auto">
          <a:xfrm>
            <a:off x="6788383" y="613147"/>
            <a:ext cx="4565417" cy="559344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087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7A0E9-5130-4CD5-95F5-59276A25AB05}"/>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a:t>Question 8</a:t>
            </a:r>
          </a:p>
        </p:txBody>
      </p:sp>
      <p:sp>
        <p:nvSpPr>
          <p:cNvPr id="3" name="Content Placeholder 2">
            <a:extLst>
              <a:ext uri="{FF2B5EF4-FFF2-40B4-BE49-F238E27FC236}">
                <a16:creationId xmlns:a16="http://schemas.microsoft.com/office/drawing/2014/main" id="{A31FEE8A-E733-49BD-892C-A4EC43424BEF}"/>
              </a:ext>
            </a:extLst>
          </p:cNvPr>
          <p:cNvSpPr>
            <a:spLocks noGrp="1"/>
          </p:cNvSpPr>
          <p:nvPr>
            <p:ph idx="1"/>
          </p:nvPr>
        </p:nvSpPr>
        <p:spPr>
          <a:xfrm>
            <a:off x="599609" y="4685288"/>
            <a:ext cx="4171994" cy="1035781"/>
          </a:xfrm>
        </p:spPr>
        <p:txBody>
          <a:bodyPr vert="horz" lIns="91440" tIns="45720" rIns="91440" bIns="45720" rtlCol="0">
            <a:normAutofit/>
          </a:bodyPr>
          <a:lstStyle/>
          <a:p>
            <a:pPr marL="0" indent="0">
              <a:buNone/>
            </a:pPr>
            <a:r>
              <a:rPr lang="en-US" sz="2400"/>
              <a:t>Explain what happens as fatigue progresses.</a:t>
            </a:r>
          </a:p>
        </p:txBody>
      </p:sp>
      <p:grpSp>
        <p:nvGrpSpPr>
          <p:cNvPr id="73" name="Group 7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74" name="Straight Connector 7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0" name="Picture 2" descr="Image result for fatigue muscle">
            <a:extLst>
              <a:ext uri="{FF2B5EF4-FFF2-40B4-BE49-F238E27FC236}">
                <a16:creationId xmlns:a16="http://schemas.microsoft.com/office/drawing/2014/main" id="{72382DFE-105D-467F-A879-EBFF779B6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4" r="-1" b="-1"/>
          <a:stretch/>
        </p:blipFill>
        <p:spPr bwMode="auto">
          <a:xfrm>
            <a:off x="5640572" y="557360"/>
            <a:ext cx="5608830" cy="563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849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F77A0E9-5130-4CD5-95F5-59276A25AB05}"/>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rPr>
              <a:t>Question 9</a:t>
            </a:r>
          </a:p>
        </p:txBody>
      </p:sp>
      <p:sp>
        <p:nvSpPr>
          <p:cNvPr id="3" name="Content Placeholder 2">
            <a:extLst>
              <a:ext uri="{FF2B5EF4-FFF2-40B4-BE49-F238E27FC236}">
                <a16:creationId xmlns:a16="http://schemas.microsoft.com/office/drawing/2014/main" id="{A31FEE8A-E733-49BD-892C-A4EC43424BEF}"/>
              </a:ext>
            </a:extLst>
          </p:cNvPr>
          <p:cNvSpPr>
            <a:spLocks noGrp="1"/>
          </p:cNvSpPr>
          <p:nvPr>
            <p:ph idx="1"/>
          </p:nvPr>
        </p:nvSpPr>
        <p:spPr>
          <a:xfrm>
            <a:off x="7559812" y="4963425"/>
            <a:ext cx="3510355" cy="758843"/>
          </a:xfrm>
        </p:spPr>
        <p:txBody>
          <a:bodyPr vert="horz" lIns="91440" tIns="45720" rIns="91440" bIns="45720" rtlCol="0" anchor="t">
            <a:normAutofit/>
          </a:bodyPr>
          <a:lstStyle/>
          <a:p>
            <a:pPr marL="0" indent="0">
              <a:buNone/>
            </a:pPr>
            <a:r>
              <a:rPr lang="en-US" sz="1600">
                <a:solidFill>
                  <a:srgbClr val="FEFFFF"/>
                </a:solidFill>
              </a:rPr>
              <a:t>Why do you feel a stinging or burning sensation after an intense bout of exercise? </a:t>
            </a:r>
          </a:p>
        </p:txBody>
      </p:sp>
      <p:sp>
        <p:nvSpPr>
          <p:cNvPr id="77"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35844" name="Picture 4">
            <a:extLst>
              <a:ext uri="{FF2B5EF4-FFF2-40B4-BE49-F238E27FC236}">
                <a16:creationId xmlns:a16="http://schemas.microsoft.com/office/drawing/2014/main" id="{05553A9D-6ED0-483A-BCFB-3DD220A77D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57" r="3" b="11817"/>
          <a:stretch/>
        </p:blipFill>
        <p:spPr bwMode="auto">
          <a:xfrm>
            <a:off x="1258859" y="1120046"/>
            <a:ext cx="5635819" cy="35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045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0" name="Rectangle 136">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F77A0E9-5130-4CD5-95F5-59276A25AB05}"/>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rPr>
              <a:t>Question 10</a:t>
            </a:r>
            <a:endParaRPr lang="en-US" dirty="0">
              <a:solidFill>
                <a:srgbClr val="FFFFFF"/>
              </a:solidFill>
            </a:endParaRPr>
          </a:p>
        </p:txBody>
      </p:sp>
      <p:sp>
        <p:nvSpPr>
          <p:cNvPr id="3" name="Content Placeholder 2">
            <a:extLst>
              <a:ext uri="{FF2B5EF4-FFF2-40B4-BE49-F238E27FC236}">
                <a16:creationId xmlns:a16="http://schemas.microsoft.com/office/drawing/2014/main" id="{A31FEE8A-E733-49BD-892C-A4EC43424BEF}"/>
              </a:ext>
            </a:extLst>
          </p:cNvPr>
          <p:cNvSpPr>
            <a:spLocks noGrp="1"/>
          </p:cNvSpPr>
          <p:nvPr>
            <p:ph idx="1"/>
          </p:nvPr>
        </p:nvSpPr>
        <p:spPr>
          <a:xfrm>
            <a:off x="7559812" y="4963425"/>
            <a:ext cx="3510355" cy="758843"/>
          </a:xfrm>
        </p:spPr>
        <p:txBody>
          <a:bodyPr vert="horz" lIns="91440" tIns="45720" rIns="91440" bIns="45720" rtlCol="0" anchor="t">
            <a:normAutofit/>
          </a:bodyPr>
          <a:lstStyle/>
          <a:p>
            <a:pPr marL="0" indent="0">
              <a:buNone/>
            </a:pPr>
            <a:r>
              <a:rPr lang="en-US" sz="2000">
                <a:solidFill>
                  <a:srgbClr val="FEFFFF"/>
                </a:solidFill>
              </a:rPr>
              <a:t>Briefly explain what an EMG is and how it is used.</a:t>
            </a:r>
          </a:p>
        </p:txBody>
      </p:sp>
      <p:sp>
        <p:nvSpPr>
          <p:cNvPr id="36872"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36868" name="Picture 4" descr="Image result for emg">
            <a:extLst>
              <a:ext uri="{FF2B5EF4-FFF2-40B4-BE49-F238E27FC236}">
                <a16:creationId xmlns:a16="http://schemas.microsoft.com/office/drawing/2014/main" id="{92D9503A-A6AD-4F71-AAFA-ACAC58C29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39" r="2" b="3032"/>
          <a:stretch/>
        </p:blipFill>
        <p:spPr bwMode="auto">
          <a:xfrm>
            <a:off x="1258859" y="1120046"/>
            <a:ext cx="5635819" cy="35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35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6E73-BC55-4C2E-ADE4-38897A788D98}"/>
              </a:ext>
            </a:extLst>
          </p:cNvPr>
          <p:cNvSpPr>
            <a:spLocks noGrp="1"/>
          </p:cNvSpPr>
          <p:nvPr>
            <p:ph type="title"/>
          </p:nvPr>
        </p:nvSpPr>
        <p:spPr>
          <a:xfrm>
            <a:off x="838200" y="640079"/>
            <a:ext cx="4681742" cy="1840613"/>
          </a:xfrm>
        </p:spPr>
        <p:txBody>
          <a:bodyPr anchor="b">
            <a:normAutofit/>
          </a:bodyPr>
          <a:lstStyle/>
          <a:p>
            <a:r>
              <a:rPr lang="en-US" sz="4000"/>
              <a:t>Background</a:t>
            </a:r>
          </a:p>
        </p:txBody>
      </p:sp>
      <p:sp>
        <p:nvSpPr>
          <p:cNvPr id="3" name="Content Placeholder 2">
            <a:extLst>
              <a:ext uri="{FF2B5EF4-FFF2-40B4-BE49-F238E27FC236}">
                <a16:creationId xmlns:a16="http://schemas.microsoft.com/office/drawing/2014/main" id="{4BAD74CB-26DC-4BA2-80C4-4B11EAB9096C}"/>
              </a:ext>
            </a:extLst>
          </p:cNvPr>
          <p:cNvSpPr>
            <a:spLocks noGrp="1"/>
          </p:cNvSpPr>
          <p:nvPr>
            <p:ph idx="1"/>
          </p:nvPr>
        </p:nvSpPr>
        <p:spPr>
          <a:xfrm>
            <a:off x="838200" y="2686323"/>
            <a:ext cx="3142129" cy="3531598"/>
          </a:xfrm>
        </p:spPr>
        <p:txBody>
          <a:bodyPr>
            <a:normAutofit/>
          </a:bodyPr>
          <a:lstStyle/>
          <a:p>
            <a:r>
              <a:rPr lang="en-US" sz="2000" dirty="0"/>
              <a:t>In order to make voluntary actions such as lifting a soldering iron or kicking a soccer ball, you use your skeletal muscles!</a:t>
            </a:r>
          </a:p>
          <a:p>
            <a:r>
              <a:rPr lang="en-US" sz="2000" dirty="0"/>
              <a:t>Your skeletal muscles allow you to do all the wonderful movements with which you pass your days. </a:t>
            </a:r>
          </a:p>
          <a:p>
            <a:endParaRPr lang="en-US" sz="2000" dirty="0"/>
          </a:p>
        </p:txBody>
      </p:sp>
      <p:pic>
        <p:nvPicPr>
          <p:cNvPr id="9218" name="Picture 2">
            <a:extLst>
              <a:ext uri="{FF2B5EF4-FFF2-40B4-BE49-F238E27FC236}">
                <a16:creationId xmlns:a16="http://schemas.microsoft.com/office/drawing/2014/main" id="{14923E6A-A39A-45AB-9F00-9107A91C68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04" r="-2" b="-1345"/>
          <a:stretch/>
        </p:blipFill>
        <p:spPr bwMode="auto">
          <a:xfrm>
            <a:off x="5915162" y="0"/>
            <a:ext cx="5438638" cy="678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4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046E73-BC55-4C2E-ADE4-38897A788D98}"/>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Background</a:t>
            </a:r>
          </a:p>
        </p:txBody>
      </p:sp>
      <p:sp>
        <p:nvSpPr>
          <p:cNvPr id="3" name="Content Placeholder 2">
            <a:extLst>
              <a:ext uri="{FF2B5EF4-FFF2-40B4-BE49-F238E27FC236}">
                <a16:creationId xmlns:a16="http://schemas.microsoft.com/office/drawing/2014/main" id="{4BAD74CB-26DC-4BA2-80C4-4B11EAB9096C}"/>
              </a:ext>
            </a:extLst>
          </p:cNvPr>
          <p:cNvSpPr>
            <a:spLocks noGrp="1"/>
          </p:cNvSpPr>
          <p:nvPr>
            <p:ph idx="1"/>
          </p:nvPr>
        </p:nvSpPr>
        <p:spPr>
          <a:xfrm>
            <a:off x="643468" y="2638043"/>
            <a:ext cx="3363974" cy="3415623"/>
          </a:xfrm>
        </p:spPr>
        <p:txBody>
          <a:bodyPr>
            <a:normAutofit/>
          </a:bodyPr>
          <a:lstStyle/>
          <a:p>
            <a:r>
              <a:rPr lang="en-US" sz="2000"/>
              <a:t>Your muscles contract and enable movement by sliding microscopic actin and myosin protein filaments across each other, with a full support cast of other players including proteins (troponin and tropomyosin), ions (Na</a:t>
            </a:r>
            <a:r>
              <a:rPr lang="en-US" sz="2000" baseline="30000"/>
              <a:t>+</a:t>
            </a:r>
            <a:r>
              <a:rPr lang="en-US" sz="2000"/>
              <a:t>, K</a:t>
            </a:r>
            <a:r>
              <a:rPr lang="en-US" sz="2000" baseline="30000"/>
              <a:t>+</a:t>
            </a:r>
            <a:r>
              <a:rPr lang="en-US" sz="2000"/>
              <a:t>, Ca</a:t>
            </a:r>
            <a:r>
              <a:rPr lang="en-US" sz="2000" baseline="30000"/>
              <a:t>2+</a:t>
            </a:r>
            <a:r>
              <a:rPr lang="en-US" sz="2000"/>
              <a:t>), energy carriers (ATP), and blood circulation to deliver O</a:t>
            </a:r>
            <a:r>
              <a:rPr lang="en-US" sz="2000" baseline="-25000"/>
              <a:t>2</a:t>
            </a:r>
            <a:r>
              <a:rPr lang="en-US" sz="2000"/>
              <a:t> and remove CO</a:t>
            </a:r>
            <a:r>
              <a:rPr lang="en-US" sz="2000" baseline="-25000"/>
              <a:t>2</a:t>
            </a:r>
            <a:r>
              <a:rPr lang="en-US" sz="2000"/>
              <a:t>.</a:t>
            </a:r>
          </a:p>
          <a:p>
            <a:pPr marL="0" indent="0">
              <a:buNone/>
            </a:pPr>
            <a:endParaRPr lang="en-US" sz="2000"/>
          </a:p>
        </p:txBody>
      </p:sp>
      <p:pic>
        <p:nvPicPr>
          <p:cNvPr id="9218" name="Picture 2">
            <a:extLst>
              <a:ext uri="{FF2B5EF4-FFF2-40B4-BE49-F238E27FC236}">
                <a16:creationId xmlns:a16="http://schemas.microsoft.com/office/drawing/2014/main" id="{14923E6A-A39A-45AB-9F00-9107A91C68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0" r="-2" b="-3025"/>
          <a:stretch/>
        </p:blipFill>
        <p:spPr bwMode="auto">
          <a:xfrm>
            <a:off x="5647387" y="0"/>
            <a:ext cx="5499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02259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F97515-6168-49B6-A8F2-6D7CDE73DA0C}"/>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Motor Units</a:t>
            </a:r>
          </a:p>
        </p:txBody>
      </p:sp>
      <p:sp>
        <p:nvSpPr>
          <p:cNvPr id="3" name="Content Placeholder 2">
            <a:extLst>
              <a:ext uri="{FF2B5EF4-FFF2-40B4-BE49-F238E27FC236}">
                <a16:creationId xmlns:a16="http://schemas.microsoft.com/office/drawing/2014/main" id="{D70A75B9-0B10-4ABA-A236-6EFB3B70A49B}"/>
              </a:ext>
            </a:extLst>
          </p:cNvPr>
          <p:cNvSpPr>
            <a:spLocks noGrp="1"/>
          </p:cNvSpPr>
          <p:nvPr>
            <p:ph idx="1"/>
          </p:nvPr>
        </p:nvSpPr>
        <p:spPr>
          <a:xfrm>
            <a:off x="643468" y="2638043"/>
            <a:ext cx="3363974" cy="3415623"/>
          </a:xfrm>
        </p:spPr>
        <p:txBody>
          <a:bodyPr>
            <a:normAutofit/>
          </a:bodyPr>
          <a:lstStyle/>
          <a:p>
            <a:r>
              <a:rPr lang="en-US" sz="2000" dirty="0"/>
              <a:t>Each of your muscles is subdivided into functional groups of muscle fibers called motor units.</a:t>
            </a:r>
          </a:p>
          <a:p>
            <a:r>
              <a:rPr lang="en-US" sz="2000" dirty="0"/>
              <a:t>A motor unit is a motor neuron and all of the muscle fibers it innervates. </a:t>
            </a:r>
          </a:p>
        </p:txBody>
      </p:sp>
      <p:pic>
        <p:nvPicPr>
          <p:cNvPr id="10242" name="Picture 2">
            <a:extLst>
              <a:ext uri="{FF2B5EF4-FFF2-40B4-BE49-F238E27FC236}">
                <a16:creationId xmlns:a16="http://schemas.microsoft.com/office/drawing/2014/main" id="{8CFF92F3-FCB8-48D5-B1BC-59E1E5CD2C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67" r="7369"/>
          <a:stretch/>
        </p:blipFill>
        <p:spPr bwMode="auto">
          <a:xfrm>
            <a:off x="5297763" y="1094615"/>
            <a:ext cx="6250769" cy="4507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511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F97515-6168-49B6-A8F2-6D7CDE73DA0C}"/>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Motor Units</a:t>
            </a:r>
          </a:p>
        </p:txBody>
      </p:sp>
      <p:sp>
        <p:nvSpPr>
          <p:cNvPr id="3" name="Content Placeholder 2">
            <a:extLst>
              <a:ext uri="{FF2B5EF4-FFF2-40B4-BE49-F238E27FC236}">
                <a16:creationId xmlns:a16="http://schemas.microsoft.com/office/drawing/2014/main" id="{D70A75B9-0B10-4ABA-A236-6EFB3B70A49B}"/>
              </a:ext>
            </a:extLst>
          </p:cNvPr>
          <p:cNvSpPr>
            <a:spLocks noGrp="1"/>
          </p:cNvSpPr>
          <p:nvPr>
            <p:ph idx="1"/>
          </p:nvPr>
        </p:nvSpPr>
        <p:spPr>
          <a:xfrm>
            <a:off x="643468" y="2638043"/>
            <a:ext cx="3363974" cy="3415623"/>
          </a:xfrm>
        </p:spPr>
        <p:txBody>
          <a:bodyPr>
            <a:normAutofit fontScale="85000" lnSpcReduction="20000"/>
          </a:bodyPr>
          <a:lstStyle/>
          <a:p>
            <a:r>
              <a:rPr lang="en-US" sz="2000" dirty="0"/>
              <a:t>To achieve great things, like lifting a heavy weight, motor units join together in a systematic way to supply the force required to achieve strength. </a:t>
            </a:r>
          </a:p>
          <a:p>
            <a:r>
              <a:rPr lang="en-US" sz="2000" dirty="0"/>
              <a:t>This teamwork among motor units is called "Orderly Recruitment" by scientists, and as stated before, motor units with the smallest number of muscle fibers begin contracting first during a movement, followed by the motor units with the largest number of fibers afterward, to allow for a smooth, strong muscle contraction.</a:t>
            </a:r>
          </a:p>
        </p:txBody>
      </p:sp>
      <p:pic>
        <p:nvPicPr>
          <p:cNvPr id="10242" name="Picture 2">
            <a:extLst>
              <a:ext uri="{FF2B5EF4-FFF2-40B4-BE49-F238E27FC236}">
                <a16:creationId xmlns:a16="http://schemas.microsoft.com/office/drawing/2014/main" id="{8CFF92F3-FCB8-48D5-B1BC-59E1E5CD2C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67" r="7369"/>
          <a:stretch/>
        </p:blipFill>
        <p:spPr bwMode="auto">
          <a:xfrm>
            <a:off x="5297763" y="1094615"/>
            <a:ext cx="6250769" cy="4507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283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1BA476-A299-47FD-8455-4644B888E97B}"/>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Muscle Recruitment</a:t>
            </a:r>
          </a:p>
        </p:txBody>
      </p:sp>
      <p:sp>
        <p:nvSpPr>
          <p:cNvPr id="3" name="Content Placeholder 2">
            <a:extLst>
              <a:ext uri="{FF2B5EF4-FFF2-40B4-BE49-F238E27FC236}">
                <a16:creationId xmlns:a16="http://schemas.microsoft.com/office/drawing/2014/main" id="{8B8C360E-E796-4D06-8BFC-36B253144EF9}"/>
              </a:ext>
            </a:extLst>
          </p:cNvPr>
          <p:cNvSpPr>
            <a:spLocks noGrp="1"/>
          </p:cNvSpPr>
          <p:nvPr>
            <p:ph idx="1"/>
          </p:nvPr>
        </p:nvSpPr>
        <p:spPr>
          <a:xfrm>
            <a:off x="643468" y="2638043"/>
            <a:ext cx="3363974" cy="3415623"/>
          </a:xfrm>
        </p:spPr>
        <p:txBody>
          <a:bodyPr>
            <a:normAutofit/>
          </a:bodyPr>
          <a:lstStyle/>
          <a:p>
            <a:r>
              <a:rPr lang="en-US" sz="2000"/>
              <a:t>In addition, a motor unit can be recruited to replace an already active motor unit that is experiencing fatigue.</a:t>
            </a:r>
          </a:p>
          <a:p>
            <a:r>
              <a:rPr lang="en-US" sz="2000"/>
              <a:t>So...how does this all relate to your muscles getting tired?</a:t>
            </a:r>
          </a:p>
        </p:txBody>
      </p:sp>
      <p:pic>
        <p:nvPicPr>
          <p:cNvPr id="11266" name="Picture 2">
            <a:extLst>
              <a:ext uri="{FF2B5EF4-FFF2-40B4-BE49-F238E27FC236}">
                <a16:creationId xmlns:a16="http://schemas.microsoft.com/office/drawing/2014/main" id="{D93A34B5-0A5E-4152-B389-130A567E0F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520217"/>
            <a:ext cx="6250769" cy="365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10023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8CFCA3B-29DE-4B0E-AC49-B3C475DCED3D}"/>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rPr>
              <a:t>Fatigue</a:t>
            </a:r>
            <a:endParaRPr lang="en-US" sz="4000" dirty="0">
              <a:solidFill>
                <a:srgbClr val="FFFFFF"/>
              </a:solidFill>
            </a:endParaRPr>
          </a:p>
        </p:txBody>
      </p:sp>
      <p:sp>
        <p:nvSpPr>
          <p:cNvPr id="3" name="Content Placeholder 2">
            <a:extLst>
              <a:ext uri="{FF2B5EF4-FFF2-40B4-BE49-F238E27FC236}">
                <a16:creationId xmlns:a16="http://schemas.microsoft.com/office/drawing/2014/main" id="{67DA5AB8-991A-4B1D-B347-E3945DB15890}"/>
              </a:ext>
            </a:extLst>
          </p:cNvPr>
          <p:cNvSpPr>
            <a:spLocks noGrp="1"/>
          </p:cNvSpPr>
          <p:nvPr>
            <p:ph idx="1"/>
          </p:nvPr>
        </p:nvSpPr>
        <p:spPr>
          <a:xfrm>
            <a:off x="1424904" y="2494450"/>
            <a:ext cx="4053545" cy="3563159"/>
          </a:xfrm>
        </p:spPr>
        <p:txBody>
          <a:bodyPr>
            <a:normAutofit/>
          </a:bodyPr>
          <a:lstStyle/>
          <a:p>
            <a:r>
              <a:rPr lang="en-US" sz="2000" dirty="0"/>
              <a:t>If such O</a:t>
            </a:r>
            <a:r>
              <a:rPr lang="en-US" sz="2000" baseline="-25000" dirty="0"/>
              <a:t>2</a:t>
            </a:r>
            <a:r>
              <a:rPr lang="en-US" sz="2000" dirty="0"/>
              <a:t> isn't available as an electron acceptor , the Krebs cycle and electron transport chain cannot operate, and the muscle must gain ATP from other sources. </a:t>
            </a:r>
          </a:p>
          <a:p>
            <a:pPr lvl="1"/>
            <a:r>
              <a:rPr lang="en-US" sz="1600" dirty="0"/>
              <a:t>For example, for rapid, intense activity, phosphocreatine (synthesized from amino acids) can serve as a phosphate donor to allow ATP formation. </a:t>
            </a:r>
          </a:p>
          <a:p>
            <a:pPr lvl="1"/>
            <a:r>
              <a:rPr lang="en-US" sz="1600" dirty="0"/>
              <a:t>This is called </a:t>
            </a:r>
            <a:r>
              <a:rPr lang="en-US" sz="1600" b="1" dirty="0"/>
              <a:t>anaerobic contraction</a:t>
            </a:r>
            <a:r>
              <a:rPr lang="en-US" sz="1600" dirty="0"/>
              <a:t>, meaning "not using oxygen."</a:t>
            </a:r>
          </a:p>
          <a:p>
            <a:pPr marL="0" indent="0">
              <a:buNone/>
            </a:pPr>
            <a:endParaRPr lang="en-US" sz="2000" dirty="0"/>
          </a:p>
        </p:txBody>
      </p:sp>
      <p:pic>
        <p:nvPicPr>
          <p:cNvPr id="8194" name="Picture 2">
            <a:extLst>
              <a:ext uri="{FF2B5EF4-FFF2-40B4-BE49-F238E27FC236}">
                <a16:creationId xmlns:a16="http://schemas.microsoft.com/office/drawing/2014/main" id="{5F61FB4A-92A1-459B-B6FC-B362A905E4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26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1850</Words>
  <Application>Microsoft Office PowerPoint</Application>
  <PresentationFormat>Widescreen</PresentationFormat>
  <Paragraphs>104</Paragraphs>
  <Slides>34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Electromyography</vt:lpstr>
      <vt:lpstr>What is an EMG?</vt:lpstr>
      <vt:lpstr>EMGs during Muscle Fatigue</vt:lpstr>
      <vt:lpstr>Background</vt:lpstr>
      <vt:lpstr>Background</vt:lpstr>
      <vt:lpstr>Motor Units</vt:lpstr>
      <vt:lpstr>Motor Units</vt:lpstr>
      <vt:lpstr>Muscle Recruitment</vt:lpstr>
      <vt:lpstr>Fatigue</vt:lpstr>
      <vt:lpstr>Fatigue</vt:lpstr>
      <vt:lpstr>Fatigue</vt:lpstr>
      <vt:lpstr>The Sliding Filament Model</vt:lpstr>
      <vt:lpstr>The Sliding Filament Model</vt:lpstr>
      <vt:lpstr>The Sliding Filament Model</vt:lpstr>
      <vt:lpstr>…how does this all relate to your muscles getting tired?</vt:lpstr>
      <vt:lpstr>Why Fatigue Happens</vt:lpstr>
      <vt:lpstr>Why Fatigue Happens</vt:lpstr>
      <vt:lpstr>“Feel the BURN!”</vt:lpstr>
      <vt:lpstr>As fatigue progresses</vt:lpstr>
      <vt:lpstr>Experiment</vt:lpstr>
      <vt:lpstr>Experiment</vt:lpstr>
      <vt:lpstr>Experiment</vt:lpstr>
      <vt:lpstr>Observe the amplitude (height) and firing rate (number of impulses) in the EMG.  What do you see over time?  </vt:lpstr>
      <vt:lpstr>Log in to CANVAS, click on LAB 7 Write Up Questions and Answer the 10 Questions on the Following Slides. </vt:lpstr>
      <vt:lpstr>Question 1</vt:lpstr>
      <vt:lpstr>Question 2</vt:lpstr>
      <vt:lpstr>Question 3</vt:lpstr>
      <vt:lpstr>Question 4</vt:lpstr>
      <vt:lpstr>Question 5</vt:lpstr>
      <vt:lpstr>Question 6</vt:lpstr>
      <vt:lpstr>Question 7</vt:lpstr>
      <vt:lpstr>Question 8</vt:lpstr>
      <vt:lpstr>Question 9</vt:lpstr>
      <vt:lpstr>Question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Electromyography</dc:title>
  <dc:creator>Cynthia Anderson</dc:creator>
  <cp:lastModifiedBy>Cynthia Anderson</cp:lastModifiedBy>
  <cp:revision>1</cp:revision>
  <dcterms:created xsi:type="dcterms:W3CDTF">2020-03-23T11:42:57Z</dcterms:created>
  <dcterms:modified xsi:type="dcterms:W3CDTF">2020-03-23T11:43:33Z</dcterms:modified>
</cp:coreProperties>
</file>