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7" r:id="rId6"/>
    <p:sldId id="267" r:id="rId7"/>
    <p:sldId id="262" r:id="rId8"/>
    <p:sldId id="264" r:id="rId9"/>
    <p:sldId id="263" r:id="rId10"/>
    <p:sldId id="272" r:id="rId11"/>
    <p:sldId id="275" r:id="rId12"/>
    <p:sldId id="276" r:id="rId13"/>
    <p:sldId id="277" r:id="rId14"/>
    <p:sldId id="279" r:id="rId15"/>
    <p:sldId id="284" r:id="rId16"/>
    <p:sldId id="282" r:id="rId17"/>
    <p:sldId id="283" r:id="rId18"/>
    <p:sldId id="281" r:id="rId19"/>
    <p:sldId id="285" r:id="rId20"/>
    <p:sldId id="286" r:id="rId21"/>
    <p:sldId id="289" r:id="rId22"/>
    <p:sldId id="290" r:id="rId23"/>
    <p:sldId id="291" r:id="rId24"/>
    <p:sldId id="292" r:id="rId25"/>
    <p:sldId id="293" r:id="rId26"/>
    <p:sldId id="294" r:id="rId27"/>
    <p:sldId id="307" r:id="rId28"/>
    <p:sldId id="312" r:id="rId29"/>
    <p:sldId id="313" r:id="rId30"/>
    <p:sldId id="314" r:id="rId31"/>
    <p:sldId id="315" r:id="rId32"/>
    <p:sldId id="322" r:id="rId33"/>
    <p:sldId id="325" r:id="rId34"/>
    <p:sldId id="330" r:id="rId35"/>
    <p:sldId id="331" r:id="rId36"/>
    <p:sldId id="332" r:id="rId37"/>
    <p:sldId id="337" r:id="rId38"/>
    <p:sldId id="338" r:id="rId39"/>
    <p:sldId id="342" r:id="rId40"/>
    <p:sldId id="354" r:id="rId41"/>
    <p:sldId id="357" r:id="rId42"/>
    <p:sldId id="359" r:id="rId43"/>
    <p:sldId id="362" r:id="rId44"/>
    <p:sldId id="363" r:id="rId45"/>
    <p:sldId id="365" r:id="rId46"/>
    <p:sldId id="372" r:id="rId47"/>
    <p:sldId id="373" r:id="rId48"/>
    <p:sldId id="374" r:id="rId49"/>
    <p:sldId id="376" r:id="rId50"/>
    <p:sldId id="380" r:id="rId51"/>
    <p:sldId id="381" r:id="rId52"/>
    <p:sldId id="382" r:id="rId53"/>
    <p:sldId id="384" r:id="rId54"/>
    <p:sldId id="385" r:id="rId55"/>
    <p:sldId id="395" r:id="rId56"/>
    <p:sldId id="396" r:id="rId57"/>
    <p:sldId id="398" r:id="rId58"/>
    <p:sldId id="403" r:id="rId59"/>
    <p:sldId id="405" r:id="rId60"/>
    <p:sldId id="406" r:id="rId61"/>
    <p:sldId id="407" r:id="rId62"/>
    <p:sldId id="408" r:id="rId63"/>
    <p:sldId id="409" r:id="rId64"/>
    <p:sldId id="411" r:id="rId65"/>
    <p:sldId id="412" r:id="rId66"/>
    <p:sldId id="413" r:id="rId67"/>
    <p:sldId id="414" r:id="rId68"/>
    <p:sldId id="415" r:id="rId69"/>
    <p:sldId id="416" r:id="rId70"/>
    <p:sldId id="417" r:id="rId71"/>
    <p:sldId id="418" r:id="rId72"/>
    <p:sldId id="419" r:id="rId73"/>
    <p:sldId id="420" r:id="rId74"/>
    <p:sldId id="421" r:id="rId75"/>
    <p:sldId id="422" r:id="rId76"/>
    <p:sldId id="423" r:id="rId77"/>
    <p:sldId id="424" r:id="rId78"/>
    <p:sldId id="425" r:id="rId79"/>
    <p:sldId id="426" r:id="rId80"/>
    <p:sldId id="427" r:id="rId81"/>
    <p:sldId id="428" r:id="rId82"/>
    <p:sldId id="429" r:id="rId83"/>
    <p:sldId id="430" r:id="rId84"/>
    <p:sldId id="431" r:id="rId85"/>
    <p:sldId id="432" r:id="rId86"/>
    <p:sldId id="434" r:id="rId87"/>
    <p:sldId id="435" r:id="rId88"/>
    <p:sldId id="437" r:id="rId89"/>
    <p:sldId id="438" r:id="rId90"/>
    <p:sldId id="439" r:id="rId91"/>
    <p:sldId id="440" r:id="rId92"/>
    <p:sldId id="441" r:id="rId93"/>
    <p:sldId id="442" r:id="rId94"/>
    <p:sldId id="444" r:id="rId95"/>
    <p:sldId id="445" r:id="rId96"/>
    <p:sldId id="446" r:id="rId97"/>
    <p:sldId id="447" r:id="rId98"/>
    <p:sldId id="448" r:id="rId99"/>
    <p:sldId id="451" r:id="rId100"/>
    <p:sldId id="452" r:id="rId101"/>
    <p:sldId id="453" r:id="rId102"/>
    <p:sldId id="464" r:id="rId103"/>
    <p:sldId id="467" r:id="rId104"/>
    <p:sldId id="468" r:id="rId105"/>
    <p:sldId id="469" r:id="rId106"/>
    <p:sldId id="471" r:id="rId107"/>
    <p:sldId id="472" r:id="rId108"/>
    <p:sldId id="473" r:id="rId109"/>
    <p:sldId id="474" r:id="rId110"/>
    <p:sldId id="476" r:id="rId111"/>
    <p:sldId id="480" r:id="rId112"/>
    <p:sldId id="482" r:id="rId113"/>
    <p:sldId id="485" r:id="rId114"/>
    <p:sldId id="487" r:id="rId115"/>
    <p:sldId id="486" r:id="rId116"/>
    <p:sldId id="538" r:id="rId117"/>
    <p:sldId id="488" r:id="rId118"/>
    <p:sldId id="489" r:id="rId119"/>
    <p:sldId id="491" r:id="rId120"/>
    <p:sldId id="492" r:id="rId121"/>
    <p:sldId id="494" r:id="rId122"/>
    <p:sldId id="495" r:id="rId123"/>
    <p:sldId id="496" r:id="rId124"/>
    <p:sldId id="497" r:id="rId125"/>
    <p:sldId id="498" r:id="rId126"/>
    <p:sldId id="500" r:id="rId127"/>
    <p:sldId id="505" r:id="rId128"/>
    <p:sldId id="507" r:id="rId129"/>
    <p:sldId id="508" r:id="rId130"/>
    <p:sldId id="509" r:id="rId131"/>
    <p:sldId id="510" r:id="rId132"/>
    <p:sldId id="514" r:id="rId133"/>
    <p:sldId id="515" r:id="rId134"/>
    <p:sldId id="516" r:id="rId135"/>
    <p:sldId id="517" r:id="rId136"/>
    <p:sldId id="521" r:id="rId137"/>
    <p:sldId id="522" r:id="rId138"/>
    <p:sldId id="523" r:id="rId139"/>
    <p:sldId id="524" r:id="rId140"/>
    <p:sldId id="525" r:id="rId141"/>
    <p:sldId id="526" r:id="rId142"/>
    <p:sldId id="527" r:id="rId143"/>
    <p:sldId id="528" r:id="rId144"/>
    <p:sldId id="529" r:id="rId145"/>
    <p:sldId id="530" r:id="rId146"/>
    <p:sldId id="531" r:id="rId147"/>
    <p:sldId id="532" r:id="rId148"/>
    <p:sldId id="533" r:id="rId149"/>
    <p:sldId id="534" r:id="rId150"/>
    <p:sldId id="535" r:id="rId151"/>
    <p:sldId id="536" r:id="rId152"/>
    <p:sldId id="540" r:id="rId153"/>
    <p:sldId id="551" r:id="rId154"/>
    <p:sldId id="552" r:id="rId155"/>
    <p:sldId id="553" r:id="rId156"/>
    <p:sldId id="554" r:id="rId157"/>
    <p:sldId id="555" r:id="rId158"/>
    <p:sldId id="556" r:id="rId159"/>
    <p:sldId id="557" r:id="rId160"/>
    <p:sldId id="559" r:id="rId161"/>
    <p:sldId id="560" r:id="rId162"/>
    <p:sldId id="562" r:id="rId163"/>
    <p:sldId id="563" r:id="rId164"/>
    <p:sldId id="568" r:id="rId165"/>
    <p:sldId id="569" r:id="rId166"/>
    <p:sldId id="570" r:id="rId167"/>
    <p:sldId id="571" r:id="rId168"/>
    <p:sldId id="573" r:id="rId169"/>
    <p:sldId id="572" r:id="rId170"/>
    <p:sldId id="574" r:id="rId171"/>
    <p:sldId id="575" r:id="rId172"/>
    <p:sldId id="576" r:id="rId173"/>
    <p:sldId id="577" r:id="rId174"/>
    <p:sldId id="578" r:id="rId175"/>
    <p:sldId id="579" r:id="rId176"/>
    <p:sldId id="580" r:id="rId177"/>
    <p:sldId id="581" r:id="rId178"/>
    <p:sldId id="588" r:id="rId179"/>
    <p:sldId id="589" r:id="rId180"/>
    <p:sldId id="592" r:id="rId181"/>
    <p:sldId id="593" r:id="rId182"/>
    <p:sldId id="594" r:id="rId183"/>
    <p:sldId id="595" r:id="rId184"/>
    <p:sldId id="598" r:id="rId185"/>
    <p:sldId id="601" r:id="rId186"/>
    <p:sldId id="602" r:id="rId187"/>
    <p:sldId id="603" r:id="rId188"/>
    <p:sldId id="604" r:id="rId189"/>
    <p:sldId id="605" r:id="rId190"/>
    <p:sldId id="606" r:id="rId191"/>
    <p:sldId id="607" r:id="rId192"/>
    <p:sldId id="608" r:id="rId193"/>
    <p:sldId id="609" r:id="rId194"/>
    <p:sldId id="610" r:id="rId195"/>
    <p:sldId id="611" r:id="rId196"/>
    <p:sldId id="612" r:id="rId197"/>
    <p:sldId id="613" r:id="rId198"/>
    <p:sldId id="614" r:id="rId199"/>
    <p:sldId id="617" r:id="rId200"/>
    <p:sldId id="619" r:id="rId201"/>
    <p:sldId id="620" r:id="rId202"/>
    <p:sldId id="621" r:id="rId2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00" autoAdjust="0"/>
    <p:restoredTop sz="94660"/>
  </p:normalViewPr>
  <p:slideViewPr>
    <p:cSldViewPr snapToGrid="0">
      <p:cViewPr varScale="1">
        <p:scale>
          <a:sx n="104" d="100"/>
          <a:sy n="104" d="100"/>
        </p:scale>
        <p:origin x="582"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viewProps" Target="view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theme" Target="theme/theme1.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tableStyles" Target="tableStyles.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190" Type="http://schemas.openxmlformats.org/officeDocument/2006/relationships/slide" Target="slides/slide185.xml"/><Relationship Id="rId204" Type="http://schemas.openxmlformats.org/officeDocument/2006/relationships/presProps" Target="pres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svg"/><Relationship Id="rId1" Type="http://schemas.openxmlformats.org/officeDocument/2006/relationships/image" Target="../media/image16.png"/><Relationship Id="rId4" Type="http://schemas.openxmlformats.org/officeDocument/2006/relationships/image" Target="../media/image45.svg"/></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svg"/><Relationship Id="rId1" Type="http://schemas.openxmlformats.org/officeDocument/2006/relationships/image" Target="../media/image68.png"/><Relationship Id="rId6" Type="http://schemas.openxmlformats.org/officeDocument/2006/relationships/image" Target="../media/image10.svg"/><Relationship Id="rId5" Type="http://schemas.openxmlformats.org/officeDocument/2006/relationships/image" Target="../media/image16.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9.svg"/><Relationship Id="rId1" Type="http://schemas.openxmlformats.org/officeDocument/2006/relationships/image" Target="../media/image111.png"/><Relationship Id="rId4" Type="http://schemas.openxmlformats.org/officeDocument/2006/relationships/image" Target="../media/image21.svg"/></Relationships>
</file>

<file path=ppt/diagrams/_rels/data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9.svg"/><Relationship Id="rId1" Type="http://schemas.openxmlformats.org/officeDocument/2006/relationships/image" Target="../media/image119.png"/><Relationship Id="rId4" Type="http://schemas.openxmlformats.org/officeDocument/2006/relationships/image" Target="../media/image31.svg"/></Relationships>
</file>

<file path=ppt/diagrams/_rels/data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5.svg"/><Relationship Id="rId1" Type="http://schemas.openxmlformats.org/officeDocument/2006/relationships/image" Target="../media/image131.png"/><Relationship Id="rId4" Type="http://schemas.openxmlformats.org/officeDocument/2006/relationships/image" Target="../media/image27.svg"/></Relationships>
</file>

<file path=ppt/diagrams/_rels/data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30.svg"/><Relationship Id="rId1" Type="http://schemas.openxmlformats.org/officeDocument/2006/relationships/image" Target="../media/image133.png"/><Relationship Id="rId4" Type="http://schemas.openxmlformats.org/officeDocument/2006/relationships/image" Target="../media/image32.svg"/></Relationships>
</file>

<file path=ppt/diagrams/_rels/data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35.svg"/><Relationship Id="rId1" Type="http://schemas.openxmlformats.org/officeDocument/2006/relationships/image" Target="../media/image135.png"/><Relationship Id="rId6" Type="http://schemas.openxmlformats.org/officeDocument/2006/relationships/image" Target="../media/image39.svg"/><Relationship Id="rId5" Type="http://schemas.openxmlformats.org/officeDocument/2006/relationships/image" Target="../media/image137.png"/><Relationship Id="rId4" Type="http://schemas.openxmlformats.org/officeDocument/2006/relationships/image" Target="../media/image370.svg"/></Relationships>
</file>

<file path=ppt/diagrams/_rels/data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59.svg"/><Relationship Id="rId1" Type="http://schemas.openxmlformats.org/officeDocument/2006/relationships/image" Target="../media/image139.png"/><Relationship Id="rId4" Type="http://schemas.openxmlformats.org/officeDocument/2006/relationships/image" Target="../media/image6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3.svg"/><Relationship Id="rId1" Type="http://schemas.openxmlformats.org/officeDocument/2006/relationships/image" Target="../media/image16.png"/><Relationship Id="rId4" Type="http://schemas.openxmlformats.org/officeDocument/2006/relationships/image" Target="../media/image4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7.svg"/><Relationship Id="rId1" Type="http://schemas.openxmlformats.org/officeDocument/2006/relationships/image" Target="../media/image68.png"/><Relationship Id="rId6" Type="http://schemas.openxmlformats.org/officeDocument/2006/relationships/image" Target="../media/image10.svg"/><Relationship Id="rId5" Type="http://schemas.openxmlformats.org/officeDocument/2006/relationships/image" Target="../media/image16.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9.svg"/><Relationship Id="rId1" Type="http://schemas.openxmlformats.org/officeDocument/2006/relationships/image" Target="../media/image111.png"/><Relationship Id="rId4"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9.svg"/><Relationship Id="rId1" Type="http://schemas.openxmlformats.org/officeDocument/2006/relationships/image" Target="../media/image119.png"/><Relationship Id="rId4" Type="http://schemas.openxmlformats.org/officeDocument/2006/relationships/image" Target="../media/image3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5.svg"/><Relationship Id="rId1" Type="http://schemas.openxmlformats.org/officeDocument/2006/relationships/image" Target="../media/image131.png"/><Relationship Id="rId4" Type="http://schemas.openxmlformats.org/officeDocument/2006/relationships/image" Target="../media/image2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30.svg"/><Relationship Id="rId1" Type="http://schemas.openxmlformats.org/officeDocument/2006/relationships/image" Target="../media/image133.png"/><Relationship Id="rId4" Type="http://schemas.openxmlformats.org/officeDocument/2006/relationships/image" Target="../media/image32.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35.svg"/><Relationship Id="rId1" Type="http://schemas.openxmlformats.org/officeDocument/2006/relationships/image" Target="../media/image135.png"/><Relationship Id="rId6" Type="http://schemas.openxmlformats.org/officeDocument/2006/relationships/image" Target="../media/image39.svg"/><Relationship Id="rId5" Type="http://schemas.openxmlformats.org/officeDocument/2006/relationships/image" Target="../media/image137.png"/><Relationship Id="rId4" Type="http://schemas.openxmlformats.org/officeDocument/2006/relationships/image" Target="../media/image370.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59.svg"/><Relationship Id="rId1" Type="http://schemas.openxmlformats.org/officeDocument/2006/relationships/image" Target="../media/image139.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5F0D3EF1-6FE0-49E3-902E-19F919FC2D79}" type="doc">
      <dgm:prSet loTypeId="urn:microsoft.com/office/officeart/2005/8/layout/cycle2" loCatId="cycle" qsTypeId="urn:microsoft.com/office/officeart/2005/8/quickstyle/simple2" qsCatId="simple" csTypeId="urn:microsoft.com/office/officeart/2005/8/colors/colorful5" csCatId="colorful" phldr="1"/>
      <dgm:spPr/>
      <dgm:t>
        <a:bodyPr/>
        <a:lstStyle/>
        <a:p>
          <a:endParaRPr lang="en-US"/>
        </a:p>
      </dgm:t>
    </dgm:pt>
    <dgm:pt modelId="{83984253-7FDD-483C-A4F6-903E10E071F2}">
      <dgm:prSet/>
      <dgm:spPr/>
      <dgm:t>
        <a:bodyPr/>
        <a:lstStyle/>
        <a:p>
          <a:r>
            <a:rPr lang="en-US"/>
            <a:t>When an atom forms a bond with one or more other atoms, it is called a </a:t>
          </a:r>
          <a:r>
            <a:rPr lang="en-US" b="1"/>
            <a:t>molecule. </a:t>
          </a:r>
          <a:endParaRPr lang="en-US"/>
        </a:p>
      </dgm:t>
    </dgm:pt>
    <dgm:pt modelId="{CBF0337B-4CA8-437C-9277-47FD233EA410}" type="parTrans" cxnId="{5BE1B749-B131-4AFE-A8AE-46FD2B85E2E6}">
      <dgm:prSet/>
      <dgm:spPr/>
      <dgm:t>
        <a:bodyPr/>
        <a:lstStyle/>
        <a:p>
          <a:endParaRPr lang="en-US"/>
        </a:p>
      </dgm:t>
    </dgm:pt>
    <dgm:pt modelId="{F04534C2-1C86-4F90-924E-741DA70559D5}" type="sibTrans" cxnId="{5BE1B749-B131-4AFE-A8AE-46FD2B85E2E6}">
      <dgm:prSet/>
      <dgm:spPr/>
      <dgm:t>
        <a:bodyPr/>
        <a:lstStyle/>
        <a:p>
          <a:endParaRPr lang="en-US"/>
        </a:p>
      </dgm:t>
    </dgm:pt>
    <dgm:pt modelId="{03B2E5AC-E9A7-4285-91E5-0B8C73691FE9}">
      <dgm:prSet/>
      <dgm:spPr/>
      <dgm:t>
        <a:bodyPr/>
        <a:lstStyle/>
        <a:p>
          <a:r>
            <a:rPr lang="en-US" dirty="0"/>
            <a:t>A molecule is made up of </a:t>
          </a:r>
          <a:r>
            <a:rPr lang="en-US" dirty="0" smtClean="0"/>
            <a:t>2 </a:t>
          </a:r>
          <a:r>
            <a:rPr lang="en-US" dirty="0"/>
            <a:t>or more atoms. </a:t>
          </a:r>
        </a:p>
      </dgm:t>
    </dgm:pt>
    <dgm:pt modelId="{2C806244-A17D-4BBB-8B00-E6C9A8C748FC}" type="parTrans" cxnId="{B7177F03-6206-44E8-8938-7A5301863DE9}">
      <dgm:prSet/>
      <dgm:spPr/>
      <dgm:t>
        <a:bodyPr/>
        <a:lstStyle/>
        <a:p>
          <a:endParaRPr lang="en-US"/>
        </a:p>
      </dgm:t>
    </dgm:pt>
    <dgm:pt modelId="{0ED5A6CD-B652-4072-AA34-41D426E30A03}" type="sibTrans" cxnId="{B7177F03-6206-44E8-8938-7A5301863DE9}">
      <dgm:prSet/>
      <dgm:spPr/>
      <dgm:t>
        <a:bodyPr/>
        <a:lstStyle/>
        <a:p>
          <a:endParaRPr lang="en-US"/>
        </a:p>
      </dgm:t>
    </dgm:pt>
    <dgm:pt modelId="{25A66997-F35B-4679-900C-61E49FDC6611}" type="pres">
      <dgm:prSet presAssocID="{5F0D3EF1-6FE0-49E3-902E-19F919FC2D79}" presName="cycle" presStyleCnt="0">
        <dgm:presLayoutVars>
          <dgm:dir/>
          <dgm:resizeHandles val="exact"/>
        </dgm:presLayoutVars>
      </dgm:prSet>
      <dgm:spPr/>
      <dgm:t>
        <a:bodyPr/>
        <a:lstStyle/>
        <a:p>
          <a:endParaRPr lang="en-US"/>
        </a:p>
      </dgm:t>
    </dgm:pt>
    <dgm:pt modelId="{50B33A4C-A2B8-435A-B043-9280C20D9CF4}" type="pres">
      <dgm:prSet presAssocID="{83984253-7FDD-483C-A4F6-903E10E071F2}" presName="node" presStyleLbl="node1" presStyleIdx="0" presStyleCnt="2">
        <dgm:presLayoutVars>
          <dgm:bulletEnabled val="1"/>
        </dgm:presLayoutVars>
      </dgm:prSet>
      <dgm:spPr/>
      <dgm:t>
        <a:bodyPr/>
        <a:lstStyle/>
        <a:p>
          <a:endParaRPr lang="en-US"/>
        </a:p>
      </dgm:t>
    </dgm:pt>
    <dgm:pt modelId="{EBBBEDB7-A683-4EE1-92C7-B7730DA9B3D3}" type="pres">
      <dgm:prSet presAssocID="{F04534C2-1C86-4F90-924E-741DA70559D5}" presName="sibTrans" presStyleLbl="sibTrans2D1" presStyleIdx="0" presStyleCnt="2"/>
      <dgm:spPr/>
      <dgm:t>
        <a:bodyPr/>
        <a:lstStyle/>
        <a:p>
          <a:endParaRPr lang="en-US"/>
        </a:p>
      </dgm:t>
    </dgm:pt>
    <dgm:pt modelId="{28A7FA72-7D98-4472-B8BB-22A537CFECE5}" type="pres">
      <dgm:prSet presAssocID="{F04534C2-1C86-4F90-924E-741DA70559D5}" presName="connectorText" presStyleLbl="sibTrans2D1" presStyleIdx="0" presStyleCnt="2"/>
      <dgm:spPr/>
      <dgm:t>
        <a:bodyPr/>
        <a:lstStyle/>
        <a:p>
          <a:endParaRPr lang="en-US"/>
        </a:p>
      </dgm:t>
    </dgm:pt>
    <dgm:pt modelId="{D0F83AFC-8176-49FE-94F2-C849F4E5A2F3}" type="pres">
      <dgm:prSet presAssocID="{03B2E5AC-E9A7-4285-91E5-0B8C73691FE9}" presName="node" presStyleLbl="node1" presStyleIdx="1" presStyleCnt="2">
        <dgm:presLayoutVars>
          <dgm:bulletEnabled val="1"/>
        </dgm:presLayoutVars>
      </dgm:prSet>
      <dgm:spPr/>
      <dgm:t>
        <a:bodyPr/>
        <a:lstStyle/>
        <a:p>
          <a:endParaRPr lang="en-US"/>
        </a:p>
      </dgm:t>
    </dgm:pt>
    <dgm:pt modelId="{F92A2A8D-3A93-472C-A7F9-5702D947404C}" type="pres">
      <dgm:prSet presAssocID="{0ED5A6CD-B652-4072-AA34-41D426E30A03}" presName="sibTrans" presStyleLbl="sibTrans2D1" presStyleIdx="1" presStyleCnt="2"/>
      <dgm:spPr/>
      <dgm:t>
        <a:bodyPr/>
        <a:lstStyle/>
        <a:p>
          <a:endParaRPr lang="en-US"/>
        </a:p>
      </dgm:t>
    </dgm:pt>
    <dgm:pt modelId="{8B64B720-5CB0-468C-ABAD-FED179E3EC92}" type="pres">
      <dgm:prSet presAssocID="{0ED5A6CD-B652-4072-AA34-41D426E30A03}" presName="connectorText" presStyleLbl="sibTrans2D1" presStyleIdx="1" presStyleCnt="2"/>
      <dgm:spPr/>
      <dgm:t>
        <a:bodyPr/>
        <a:lstStyle/>
        <a:p>
          <a:endParaRPr lang="en-US"/>
        </a:p>
      </dgm:t>
    </dgm:pt>
  </dgm:ptLst>
  <dgm:cxnLst>
    <dgm:cxn modelId="{61EFAAD7-00AE-4781-AF62-B3ED1D0601B4}" type="presOf" srcId="{0ED5A6CD-B652-4072-AA34-41D426E30A03}" destId="{8B64B720-5CB0-468C-ABAD-FED179E3EC92}" srcOrd="1" destOrd="0" presId="urn:microsoft.com/office/officeart/2005/8/layout/cycle2"/>
    <dgm:cxn modelId="{429149B4-F36B-4A1C-9261-98515D5A3F8E}" type="presOf" srcId="{5F0D3EF1-6FE0-49E3-902E-19F919FC2D79}" destId="{25A66997-F35B-4679-900C-61E49FDC6611}" srcOrd="0" destOrd="0" presId="urn:microsoft.com/office/officeart/2005/8/layout/cycle2"/>
    <dgm:cxn modelId="{483153C1-07EE-451E-8793-220757AA3DB6}" type="presOf" srcId="{83984253-7FDD-483C-A4F6-903E10E071F2}" destId="{50B33A4C-A2B8-435A-B043-9280C20D9CF4}" srcOrd="0" destOrd="0" presId="urn:microsoft.com/office/officeart/2005/8/layout/cycle2"/>
    <dgm:cxn modelId="{B7177F03-6206-44E8-8938-7A5301863DE9}" srcId="{5F0D3EF1-6FE0-49E3-902E-19F919FC2D79}" destId="{03B2E5AC-E9A7-4285-91E5-0B8C73691FE9}" srcOrd="1" destOrd="0" parTransId="{2C806244-A17D-4BBB-8B00-E6C9A8C748FC}" sibTransId="{0ED5A6CD-B652-4072-AA34-41D426E30A03}"/>
    <dgm:cxn modelId="{B396663D-E8E3-424D-9337-F32EE121B790}" type="presOf" srcId="{F04534C2-1C86-4F90-924E-741DA70559D5}" destId="{28A7FA72-7D98-4472-B8BB-22A537CFECE5}" srcOrd="1" destOrd="0" presId="urn:microsoft.com/office/officeart/2005/8/layout/cycle2"/>
    <dgm:cxn modelId="{AE53D239-CBB2-499F-839B-2975A5D69EF4}" type="presOf" srcId="{F04534C2-1C86-4F90-924E-741DA70559D5}" destId="{EBBBEDB7-A683-4EE1-92C7-B7730DA9B3D3}" srcOrd="0" destOrd="0" presId="urn:microsoft.com/office/officeart/2005/8/layout/cycle2"/>
    <dgm:cxn modelId="{D96F29B4-2D68-43D4-8E9A-C2C9C1661A1A}" type="presOf" srcId="{0ED5A6CD-B652-4072-AA34-41D426E30A03}" destId="{F92A2A8D-3A93-472C-A7F9-5702D947404C}" srcOrd="0" destOrd="0" presId="urn:microsoft.com/office/officeart/2005/8/layout/cycle2"/>
    <dgm:cxn modelId="{5BE1B749-B131-4AFE-A8AE-46FD2B85E2E6}" srcId="{5F0D3EF1-6FE0-49E3-902E-19F919FC2D79}" destId="{83984253-7FDD-483C-A4F6-903E10E071F2}" srcOrd="0" destOrd="0" parTransId="{CBF0337B-4CA8-437C-9277-47FD233EA410}" sibTransId="{F04534C2-1C86-4F90-924E-741DA70559D5}"/>
    <dgm:cxn modelId="{2236F41D-CFF4-4DB5-A127-DCC4AFEB2561}" type="presOf" srcId="{03B2E5AC-E9A7-4285-91E5-0B8C73691FE9}" destId="{D0F83AFC-8176-49FE-94F2-C849F4E5A2F3}" srcOrd="0" destOrd="0" presId="urn:microsoft.com/office/officeart/2005/8/layout/cycle2"/>
    <dgm:cxn modelId="{BFA4DFC0-CBCE-466D-AC46-F471010E01EB}" type="presParOf" srcId="{25A66997-F35B-4679-900C-61E49FDC6611}" destId="{50B33A4C-A2B8-435A-B043-9280C20D9CF4}" srcOrd="0" destOrd="0" presId="urn:microsoft.com/office/officeart/2005/8/layout/cycle2"/>
    <dgm:cxn modelId="{5266DAEA-0DA2-4773-BC78-2A3B5B5E6150}" type="presParOf" srcId="{25A66997-F35B-4679-900C-61E49FDC6611}" destId="{EBBBEDB7-A683-4EE1-92C7-B7730DA9B3D3}" srcOrd="1" destOrd="0" presId="urn:microsoft.com/office/officeart/2005/8/layout/cycle2"/>
    <dgm:cxn modelId="{951DABC1-7E5A-493D-8DBD-E2E1CA4D403F}" type="presParOf" srcId="{EBBBEDB7-A683-4EE1-92C7-B7730DA9B3D3}" destId="{28A7FA72-7D98-4472-B8BB-22A537CFECE5}" srcOrd="0" destOrd="0" presId="urn:microsoft.com/office/officeart/2005/8/layout/cycle2"/>
    <dgm:cxn modelId="{298AD973-7040-423A-A2C4-8BD75A84D2C3}" type="presParOf" srcId="{25A66997-F35B-4679-900C-61E49FDC6611}" destId="{D0F83AFC-8176-49FE-94F2-C849F4E5A2F3}" srcOrd="2" destOrd="0" presId="urn:microsoft.com/office/officeart/2005/8/layout/cycle2"/>
    <dgm:cxn modelId="{0E3A648F-4458-44FA-B191-A8E2071D3B4E}" type="presParOf" srcId="{25A66997-F35B-4679-900C-61E49FDC6611}" destId="{F92A2A8D-3A93-472C-A7F9-5702D947404C}" srcOrd="3" destOrd="0" presId="urn:microsoft.com/office/officeart/2005/8/layout/cycle2"/>
    <dgm:cxn modelId="{7D337342-B86F-4504-A47C-BDD71A4A3EE3}" type="presParOf" srcId="{F92A2A8D-3A93-472C-A7F9-5702D947404C}" destId="{8B64B720-5CB0-468C-ABAD-FED179E3EC9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77B47E3-DAFA-4C1D-B0D8-3328C1C1E601}"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DF2C5BDC-C2F1-4BBC-A729-5A05EAAE1211}">
      <dgm:prSet/>
      <dgm:spPr/>
      <dgm:t>
        <a:bodyPr/>
        <a:lstStyle/>
        <a:p>
          <a:r>
            <a:rPr lang="en-US" b="1"/>
            <a:t>Cytokines </a:t>
          </a:r>
          <a:r>
            <a:rPr lang="en-US"/>
            <a:t>are regulatory peptides that control cell development, differentiation, and the immune response. </a:t>
          </a:r>
        </a:p>
      </dgm:t>
    </dgm:pt>
    <dgm:pt modelId="{F458B0AC-C81E-4110-BE2F-5A1AE1A3DD3E}" type="parTrans" cxnId="{D7164475-8AD3-45DD-A1C1-CEF1DEED7032}">
      <dgm:prSet/>
      <dgm:spPr/>
      <dgm:t>
        <a:bodyPr/>
        <a:lstStyle/>
        <a:p>
          <a:endParaRPr lang="en-US"/>
        </a:p>
      </dgm:t>
    </dgm:pt>
    <dgm:pt modelId="{59645817-F12F-493D-BE66-C4C84C4FAB7C}" type="sibTrans" cxnId="{D7164475-8AD3-45DD-A1C1-CEF1DEED7032}">
      <dgm:prSet/>
      <dgm:spPr/>
      <dgm:t>
        <a:bodyPr/>
        <a:lstStyle/>
        <a:p>
          <a:endParaRPr lang="en-US"/>
        </a:p>
      </dgm:t>
    </dgm:pt>
    <dgm:pt modelId="{EB2C2AA2-B2CD-4196-90A8-C526573EA3BD}">
      <dgm:prSet/>
      <dgm:spPr/>
      <dgm:t>
        <a:bodyPr/>
        <a:lstStyle/>
        <a:p>
          <a:r>
            <a:rPr lang="en-US"/>
            <a:t>They serve as both local and long-distance signals. </a:t>
          </a:r>
        </a:p>
      </dgm:t>
    </dgm:pt>
    <dgm:pt modelId="{9005A14E-99B4-4B9D-8F78-7ADC518F3D9A}" type="parTrans" cxnId="{68C3BBC0-9117-4264-89EC-3C5CA989E59B}">
      <dgm:prSet/>
      <dgm:spPr/>
      <dgm:t>
        <a:bodyPr/>
        <a:lstStyle/>
        <a:p>
          <a:endParaRPr lang="en-US"/>
        </a:p>
      </dgm:t>
    </dgm:pt>
    <dgm:pt modelId="{E0CC8CD4-9A5C-4CA7-9F8D-0844E3FFE606}" type="sibTrans" cxnId="{68C3BBC0-9117-4264-89EC-3C5CA989E59B}">
      <dgm:prSet/>
      <dgm:spPr/>
      <dgm:t>
        <a:bodyPr/>
        <a:lstStyle/>
        <a:p>
          <a:endParaRPr lang="en-US"/>
        </a:p>
      </dgm:t>
    </dgm:pt>
    <dgm:pt modelId="{48591159-E398-4874-8670-BD091C5901C3}" type="pres">
      <dgm:prSet presAssocID="{D77B47E3-DAFA-4C1D-B0D8-3328C1C1E601}" presName="hierChild1" presStyleCnt="0">
        <dgm:presLayoutVars>
          <dgm:chPref val="1"/>
          <dgm:dir/>
          <dgm:animOne val="branch"/>
          <dgm:animLvl val="lvl"/>
          <dgm:resizeHandles/>
        </dgm:presLayoutVars>
      </dgm:prSet>
      <dgm:spPr/>
      <dgm:t>
        <a:bodyPr/>
        <a:lstStyle/>
        <a:p>
          <a:endParaRPr lang="en-US"/>
        </a:p>
      </dgm:t>
    </dgm:pt>
    <dgm:pt modelId="{C6B46475-7175-4799-8847-9A9FF4C0DCBD}" type="pres">
      <dgm:prSet presAssocID="{DF2C5BDC-C2F1-4BBC-A729-5A05EAAE1211}" presName="hierRoot1" presStyleCnt="0"/>
      <dgm:spPr/>
    </dgm:pt>
    <dgm:pt modelId="{B05FFCE6-93C7-441E-952A-098827F17CD4}" type="pres">
      <dgm:prSet presAssocID="{DF2C5BDC-C2F1-4BBC-A729-5A05EAAE1211}" presName="composite" presStyleCnt="0"/>
      <dgm:spPr/>
    </dgm:pt>
    <dgm:pt modelId="{F7B226B8-41A2-4388-8E63-141444812A47}" type="pres">
      <dgm:prSet presAssocID="{DF2C5BDC-C2F1-4BBC-A729-5A05EAAE1211}" presName="background" presStyleLbl="node0" presStyleIdx="0" presStyleCnt="2"/>
      <dgm:spPr/>
    </dgm:pt>
    <dgm:pt modelId="{FFE12370-477A-4A84-831C-652B120F2A0C}" type="pres">
      <dgm:prSet presAssocID="{DF2C5BDC-C2F1-4BBC-A729-5A05EAAE1211}" presName="text" presStyleLbl="fgAcc0" presStyleIdx="0" presStyleCnt="2">
        <dgm:presLayoutVars>
          <dgm:chPref val="3"/>
        </dgm:presLayoutVars>
      </dgm:prSet>
      <dgm:spPr/>
      <dgm:t>
        <a:bodyPr/>
        <a:lstStyle/>
        <a:p>
          <a:endParaRPr lang="en-US"/>
        </a:p>
      </dgm:t>
    </dgm:pt>
    <dgm:pt modelId="{303BC201-CBC0-43BA-8552-02581FE791F8}" type="pres">
      <dgm:prSet presAssocID="{DF2C5BDC-C2F1-4BBC-A729-5A05EAAE1211}" presName="hierChild2" presStyleCnt="0"/>
      <dgm:spPr/>
    </dgm:pt>
    <dgm:pt modelId="{547FB8F3-B0F0-4D0F-AA14-39B6D5B48297}" type="pres">
      <dgm:prSet presAssocID="{EB2C2AA2-B2CD-4196-90A8-C526573EA3BD}" presName="hierRoot1" presStyleCnt="0"/>
      <dgm:spPr/>
    </dgm:pt>
    <dgm:pt modelId="{B1F06044-0D77-4251-8A37-CB0F7494AD6A}" type="pres">
      <dgm:prSet presAssocID="{EB2C2AA2-B2CD-4196-90A8-C526573EA3BD}" presName="composite" presStyleCnt="0"/>
      <dgm:spPr/>
    </dgm:pt>
    <dgm:pt modelId="{541E52EB-2499-48D1-B0D8-11F957D0C433}" type="pres">
      <dgm:prSet presAssocID="{EB2C2AA2-B2CD-4196-90A8-C526573EA3BD}" presName="background" presStyleLbl="node0" presStyleIdx="1" presStyleCnt="2"/>
      <dgm:spPr/>
    </dgm:pt>
    <dgm:pt modelId="{8ECF6241-8AE2-4019-B265-5D364F3A8A94}" type="pres">
      <dgm:prSet presAssocID="{EB2C2AA2-B2CD-4196-90A8-C526573EA3BD}" presName="text" presStyleLbl="fgAcc0" presStyleIdx="1" presStyleCnt="2">
        <dgm:presLayoutVars>
          <dgm:chPref val="3"/>
        </dgm:presLayoutVars>
      </dgm:prSet>
      <dgm:spPr/>
      <dgm:t>
        <a:bodyPr/>
        <a:lstStyle/>
        <a:p>
          <a:endParaRPr lang="en-US"/>
        </a:p>
      </dgm:t>
    </dgm:pt>
    <dgm:pt modelId="{EC0556A3-B1F3-4828-AE2C-8725B67BB8EF}" type="pres">
      <dgm:prSet presAssocID="{EB2C2AA2-B2CD-4196-90A8-C526573EA3BD}" presName="hierChild2" presStyleCnt="0"/>
      <dgm:spPr/>
    </dgm:pt>
  </dgm:ptLst>
  <dgm:cxnLst>
    <dgm:cxn modelId="{68C3BBC0-9117-4264-89EC-3C5CA989E59B}" srcId="{D77B47E3-DAFA-4C1D-B0D8-3328C1C1E601}" destId="{EB2C2AA2-B2CD-4196-90A8-C526573EA3BD}" srcOrd="1" destOrd="0" parTransId="{9005A14E-99B4-4B9D-8F78-7ADC518F3D9A}" sibTransId="{E0CC8CD4-9A5C-4CA7-9F8D-0844E3FFE606}"/>
    <dgm:cxn modelId="{B642A16C-309A-4F59-96A0-35A45A4B943D}" type="presOf" srcId="{D77B47E3-DAFA-4C1D-B0D8-3328C1C1E601}" destId="{48591159-E398-4874-8670-BD091C5901C3}" srcOrd="0" destOrd="0" presId="urn:microsoft.com/office/officeart/2005/8/layout/hierarchy1"/>
    <dgm:cxn modelId="{D7164475-8AD3-45DD-A1C1-CEF1DEED7032}" srcId="{D77B47E3-DAFA-4C1D-B0D8-3328C1C1E601}" destId="{DF2C5BDC-C2F1-4BBC-A729-5A05EAAE1211}" srcOrd="0" destOrd="0" parTransId="{F458B0AC-C81E-4110-BE2F-5A1AE1A3DD3E}" sibTransId="{59645817-F12F-493D-BE66-C4C84C4FAB7C}"/>
    <dgm:cxn modelId="{9C9F9073-206B-4BDB-B38B-8AA12AE07705}" type="presOf" srcId="{DF2C5BDC-C2F1-4BBC-A729-5A05EAAE1211}" destId="{FFE12370-477A-4A84-831C-652B120F2A0C}" srcOrd="0" destOrd="0" presId="urn:microsoft.com/office/officeart/2005/8/layout/hierarchy1"/>
    <dgm:cxn modelId="{90F65955-9B63-424E-9AC0-EF49FACC9FCA}" type="presOf" srcId="{EB2C2AA2-B2CD-4196-90A8-C526573EA3BD}" destId="{8ECF6241-8AE2-4019-B265-5D364F3A8A94}" srcOrd="0" destOrd="0" presId="urn:microsoft.com/office/officeart/2005/8/layout/hierarchy1"/>
    <dgm:cxn modelId="{DE5BFC4F-9194-4AD9-85F7-D7FBC97012C9}" type="presParOf" srcId="{48591159-E398-4874-8670-BD091C5901C3}" destId="{C6B46475-7175-4799-8847-9A9FF4C0DCBD}" srcOrd="0" destOrd="0" presId="urn:microsoft.com/office/officeart/2005/8/layout/hierarchy1"/>
    <dgm:cxn modelId="{52C98610-EFCF-46D6-8377-262CFE5964A2}" type="presParOf" srcId="{C6B46475-7175-4799-8847-9A9FF4C0DCBD}" destId="{B05FFCE6-93C7-441E-952A-098827F17CD4}" srcOrd="0" destOrd="0" presId="urn:microsoft.com/office/officeart/2005/8/layout/hierarchy1"/>
    <dgm:cxn modelId="{7458ABB7-E6F3-40CD-8D38-CA381BAE4103}" type="presParOf" srcId="{B05FFCE6-93C7-441E-952A-098827F17CD4}" destId="{F7B226B8-41A2-4388-8E63-141444812A47}" srcOrd="0" destOrd="0" presId="urn:microsoft.com/office/officeart/2005/8/layout/hierarchy1"/>
    <dgm:cxn modelId="{53BE28F5-F02B-4EB2-9FD4-417D52BA5E5A}" type="presParOf" srcId="{B05FFCE6-93C7-441E-952A-098827F17CD4}" destId="{FFE12370-477A-4A84-831C-652B120F2A0C}" srcOrd="1" destOrd="0" presId="urn:microsoft.com/office/officeart/2005/8/layout/hierarchy1"/>
    <dgm:cxn modelId="{12FF3717-BC50-445F-A843-5DECE33AEAFB}" type="presParOf" srcId="{C6B46475-7175-4799-8847-9A9FF4C0DCBD}" destId="{303BC201-CBC0-43BA-8552-02581FE791F8}" srcOrd="1" destOrd="0" presId="urn:microsoft.com/office/officeart/2005/8/layout/hierarchy1"/>
    <dgm:cxn modelId="{948FB9AD-E035-438A-9721-37EB4DDE9588}" type="presParOf" srcId="{48591159-E398-4874-8670-BD091C5901C3}" destId="{547FB8F3-B0F0-4D0F-AA14-39B6D5B48297}" srcOrd="1" destOrd="0" presId="urn:microsoft.com/office/officeart/2005/8/layout/hierarchy1"/>
    <dgm:cxn modelId="{987C3A7B-6918-42E8-A0F8-560005173FBA}" type="presParOf" srcId="{547FB8F3-B0F0-4D0F-AA14-39B6D5B48297}" destId="{B1F06044-0D77-4251-8A37-CB0F7494AD6A}" srcOrd="0" destOrd="0" presId="urn:microsoft.com/office/officeart/2005/8/layout/hierarchy1"/>
    <dgm:cxn modelId="{B346755A-CAD4-4332-AEFA-22CD5A7FFF3F}" type="presParOf" srcId="{B1F06044-0D77-4251-8A37-CB0F7494AD6A}" destId="{541E52EB-2499-48D1-B0D8-11F957D0C433}" srcOrd="0" destOrd="0" presId="urn:microsoft.com/office/officeart/2005/8/layout/hierarchy1"/>
    <dgm:cxn modelId="{88EB3C5A-0422-4BBD-9C73-827D8CBAECDD}" type="presParOf" srcId="{B1F06044-0D77-4251-8A37-CB0F7494AD6A}" destId="{8ECF6241-8AE2-4019-B265-5D364F3A8A94}" srcOrd="1" destOrd="0" presId="urn:microsoft.com/office/officeart/2005/8/layout/hierarchy1"/>
    <dgm:cxn modelId="{16AD8445-8A18-4FB5-BE06-153926E31B5E}" type="presParOf" srcId="{547FB8F3-B0F0-4D0F-AA14-39B6D5B48297}" destId="{EC0556A3-B1F3-4828-AE2C-8725B67BB8E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76011B-C4B3-4D79-835F-F5B1CC8CE15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4A61189-4C2A-4059-B46F-995A42D04C34}">
      <dgm:prSet/>
      <dgm:spPr/>
      <dgm:t>
        <a:bodyPr/>
        <a:lstStyle/>
        <a:p>
          <a:r>
            <a:rPr lang="en-US" b="1" i="1"/>
            <a:t>Cells of similar types come together to form tissues. </a:t>
          </a:r>
          <a:endParaRPr lang="en-US"/>
        </a:p>
      </dgm:t>
    </dgm:pt>
    <dgm:pt modelId="{09E89A5B-7E8E-423F-B041-06648666793F}" type="parTrans" cxnId="{59E85F4D-9D17-424A-944C-A049A98FC754}">
      <dgm:prSet/>
      <dgm:spPr/>
      <dgm:t>
        <a:bodyPr/>
        <a:lstStyle/>
        <a:p>
          <a:endParaRPr lang="en-US"/>
        </a:p>
      </dgm:t>
    </dgm:pt>
    <dgm:pt modelId="{28B33667-36A6-4E62-8CE7-43372FDEF511}" type="sibTrans" cxnId="{59E85F4D-9D17-424A-944C-A049A98FC754}">
      <dgm:prSet/>
      <dgm:spPr/>
      <dgm:t>
        <a:bodyPr/>
        <a:lstStyle/>
        <a:p>
          <a:endParaRPr lang="en-US"/>
        </a:p>
      </dgm:t>
    </dgm:pt>
    <dgm:pt modelId="{D7B7C38F-BE3C-4065-9890-11B57E4CD94A}">
      <dgm:prSet/>
      <dgm:spPr/>
      <dgm:t>
        <a:bodyPr/>
        <a:lstStyle/>
        <a:p>
          <a:r>
            <a:rPr lang="en-US" b="1" i="1"/>
            <a:t>A TISSUE is a group of two or more cells (of similar  function or origin) that come together to perform a common function.</a:t>
          </a:r>
          <a:endParaRPr lang="en-US"/>
        </a:p>
      </dgm:t>
    </dgm:pt>
    <dgm:pt modelId="{78C8724B-DABA-4788-AD40-BC409E08F3B0}" type="parTrans" cxnId="{73483363-048B-408C-871A-28C798ED243C}">
      <dgm:prSet/>
      <dgm:spPr/>
      <dgm:t>
        <a:bodyPr/>
        <a:lstStyle/>
        <a:p>
          <a:endParaRPr lang="en-US"/>
        </a:p>
      </dgm:t>
    </dgm:pt>
    <dgm:pt modelId="{35CD78BA-0122-4217-9116-1C7787AFC246}" type="sibTrans" cxnId="{73483363-048B-408C-871A-28C798ED243C}">
      <dgm:prSet/>
      <dgm:spPr/>
      <dgm:t>
        <a:bodyPr/>
        <a:lstStyle/>
        <a:p>
          <a:endParaRPr lang="en-US"/>
        </a:p>
      </dgm:t>
    </dgm:pt>
    <dgm:pt modelId="{FE3E9222-3ECA-4DB7-90C6-E4540C288F11}" type="pres">
      <dgm:prSet presAssocID="{FD76011B-C4B3-4D79-835F-F5B1CC8CE15F}" presName="root" presStyleCnt="0">
        <dgm:presLayoutVars>
          <dgm:dir/>
          <dgm:resizeHandles val="exact"/>
        </dgm:presLayoutVars>
      </dgm:prSet>
      <dgm:spPr/>
      <dgm:t>
        <a:bodyPr/>
        <a:lstStyle/>
        <a:p>
          <a:endParaRPr lang="en-US"/>
        </a:p>
      </dgm:t>
    </dgm:pt>
    <dgm:pt modelId="{7EE781E1-89E6-477A-9EE9-D2F91793C514}" type="pres">
      <dgm:prSet presAssocID="{F4A61189-4C2A-4059-B46F-995A42D04C34}" presName="compNode" presStyleCnt="0"/>
      <dgm:spPr/>
    </dgm:pt>
    <dgm:pt modelId="{095961E1-3F45-4BBC-AE9E-9E9414571B8C}" type="pres">
      <dgm:prSet presAssocID="{F4A61189-4C2A-4059-B46F-995A42D04C34}" presName="bgRect" presStyleLbl="bgShp" presStyleIdx="0" presStyleCnt="2"/>
      <dgm:spPr/>
    </dgm:pt>
    <dgm:pt modelId="{A9616250-F274-4230-983E-45EE14B76518}" type="pres">
      <dgm:prSet presAssocID="{F4A61189-4C2A-4059-B46F-995A42D04C3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Finger Print"/>
        </a:ext>
      </dgm:extLst>
    </dgm:pt>
    <dgm:pt modelId="{34DF55F5-2790-45C2-8E47-5CF493B6797B}" type="pres">
      <dgm:prSet presAssocID="{F4A61189-4C2A-4059-B46F-995A42D04C34}" presName="spaceRect" presStyleCnt="0"/>
      <dgm:spPr/>
    </dgm:pt>
    <dgm:pt modelId="{D81CA8E4-672E-4609-87F7-804F1217F448}" type="pres">
      <dgm:prSet presAssocID="{F4A61189-4C2A-4059-B46F-995A42D04C34}" presName="parTx" presStyleLbl="revTx" presStyleIdx="0" presStyleCnt="2">
        <dgm:presLayoutVars>
          <dgm:chMax val="0"/>
          <dgm:chPref val="0"/>
        </dgm:presLayoutVars>
      </dgm:prSet>
      <dgm:spPr/>
      <dgm:t>
        <a:bodyPr/>
        <a:lstStyle/>
        <a:p>
          <a:endParaRPr lang="en-US"/>
        </a:p>
      </dgm:t>
    </dgm:pt>
    <dgm:pt modelId="{E16878D1-5883-471E-A2AA-AE6003AA9372}" type="pres">
      <dgm:prSet presAssocID="{28B33667-36A6-4E62-8CE7-43372FDEF511}" presName="sibTrans" presStyleCnt="0"/>
      <dgm:spPr/>
    </dgm:pt>
    <dgm:pt modelId="{4B57A77F-EC4F-4C7D-A0AB-611F36E7052A}" type="pres">
      <dgm:prSet presAssocID="{D7B7C38F-BE3C-4065-9890-11B57E4CD94A}" presName="compNode" presStyleCnt="0"/>
      <dgm:spPr/>
    </dgm:pt>
    <dgm:pt modelId="{A13CF45F-B784-4391-A9E5-E067253D7F0C}" type="pres">
      <dgm:prSet presAssocID="{D7B7C38F-BE3C-4065-9890-11B57E4CD94A}" presName="bgRect" presStyleLbl="bgShp" presStyleIdx="1" presStyleCnt="2"/>
      <dgm:spPr/>
    </dgm:pt>
    <dgm:pt modelId="{B29CB7CC-D412-4F57-B69B-7791CAEEBAE9}" type="pres">
      <dgm:prSet presAssocID="{D7B7C38F-BE3C-4065-9890-11B57E4CD94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AB82C16C-3F4B-4D24-97F9-286259FFC4DD}" type="pres">
      <dgm:prSet presAssocID="{D7B7C38F-BE3C-4065-9890-11B57E4CD94A}" presName="spaceRect" presStyleCnt="0"/>
      <dgm:spPr/>
    </dgm:pt>
    <dgm:pt modelId="{D63D9A29-C05E-440D-A74E-8BEF9CEFA79C}" type="pres">
      <dgm:prSet presAssocID="{D7B7C38F-BE3C-4065-9890-11B57E4CD94A}" presName="parTx" presStyleLbl="revTx" presStyleIdx="1" presStyleCnt="2">
        <dgm:presLayoutVars>
          <dgm:chMax val="0"/>
          <dgm:chPref val="0"/>
        </dgm:presLayoutVars>
      </dgm:prSet>
      <dgm:spPr/>
      <dgm:t>
        <a:bodyPr/>
        <a:lstStyle/>
        <a:p>
          <a:endParaRPr lang="en-US"/>
        </a:p>
      </dgm:t>
    </dgm:pt>
  </dgm:ptLst>
  <dgm:cxnLst>
    <dgm:cxn modelId="{73483363-048B-408C-871A-28C798ED243C}" srcId="{FD76011B-C4B3-4D79-835F-F5B1CC8CE15F}" destId="{D7B7C38F-BE3C-4065-9890-11B57E4CD94A}" srcOrd="1" destOrd="0" parTransId="{78C8724B-DABA-4788-AD40-BC409E08F3B0}" sibTransId="{35CD78BA-0122-4217-9116-1C7787AFC246}"/>
    <dgm:cxn modelId="{456B726D-6F2D-40F0-8527-D82191C6A663}" type="presOf" srcId="{FD76011B-C4B3-4D79-835F-F5B1CC8CE15F}" destId="{FE3E9222-3ECA-4DB7-90C6-E4540C288F11}" srcOrd="0" destOrd="0" presId="urn:microsoft.com/office/officeart/2018/2/layout/IconVerticalSolidList"/>
    <dgm:cxn modelId="{59E85F4D-9D17-424A-944C-A049A98FC754}" srcId="{FD76011B-C4B3-4D79-835F-F5B1CC8CE15F}" destId="{F4A61189-4C2A-4059-B46F-995A42D04C34}" srcOrd="0" destOrd="0" parTransId="{09E89A5B-7E8E-423F-B041-06648666793F}" sibTransId="{28B33667-36A6-4E62-8CE7-43372FDEF511}"/>
    <dgm:cxn modelId="{733F6AD8-C620-4EA6-BF66-9BD5F1A33818}" type="presOf" srcId="{F4A61189-4C2A-4059-B46F-995A42D04C34}" destId="{D81CA8E4-672E-4609-87F7-804F1217F448}" srcOrd="0" destOrd="0" presId="urn:microsoft.com/office/officeart/2018/2/layout/IconVerticalSolidList"/>
    <dgm:cxn modelId="{6062205B-9D5A-4A36-AAE3-BBC15210482D}" type="presOf" srcId="{D7B7C38F-BE3C-4065-9890-11B57E4CD94A}" destId="{D63D9A29-C05E-440D-A74E-8BEF9CEFA79C}" srcOrd="0" destOrd="0" presId="urn:microsoft.com/office/officeart/2018/2/layout/IconVerticalSolidList"/>
    <dgm:cxn modelId="{F2CEEA4D-AB99-41F3-B022-556726FAED40}" type="presParOf" srcId="{FE3E9222-3ECA-4DB7-90C6-E4540C288F11}" destId="{7EE781E1-89E6-477A-9EE9-D2F91793C514}" srcOrd="0" destOrd="0" presId="urn:microsoft.com/office/officeart/2018/2/layout/IconVerticalSolidList"/>
    <dgm:cxn modelId="{C57CCAAF-9DE8-4C28-B9E2-978018BF7493}" type="presParOf" srcId="{7EE781E1-89E6-477A-9EE9-D2F91793C514}" destId="{095961E1-3F45-4BBC-AE9E-9E9414571B8C}" srcOrd="0" destOrd="0" presId="urn:microsoft.com/office/officeart/2018/2/layout/IconVerticalSolidList"/>
    <dgm:cxn modelId="{8ABD2213-489B-4F0F-8C5F-37BF8D73BD8B}" type="presParOf" srcId="{7EE781E1-89E6-477A-9EE9-D2F91793C514}" destId="{A9616250-F274-4230-983E-45EE14B76518}" srcOrd="1" destOrd="0" presId="urn:microsoft.com/office/officeart/2018/2/layout/IconVerticalSolidList"/>
    <dgm:cxn modelId="{D64BBF92-8F28-43B2-B76E-67B78CCA25AE}" type="presParOf" srcId="{7EE781E1-89E6-477A-9EE9-D2F91793C514}" destId="{34DF55F5-2790-45C2-8E47-5CF493B6797B}" srcOrd="2" destOrd="0" presId="urn:microsoft.com/office/officeart/2018/2/layout/IconVerticalSolidList"/>
    <dgm:cxn modelId="{CB0584E5-7ED7-4848-92FD-1D4F3B6BB34A}" type="presParOf" srcId="{7EE781E1-89E6-477A-9EE9-D2F91793C514}" destId="{D81CA8E4-672E-4609-87F7-804F1217F448}" srcOrd="3" destOrd="0" presId="urn:microsoft.com/office/officeart/2018/2/layout/IconVerticalSolidList"/>
    <dgm:cxn modelId="{3955C15E-4583-40F9-B306-33BEBEA35A9B}" type="presParOf" srcId="{FE3E9222-3ECA-4DB7-90C6-E4540C288F11}" destId="{E16878D1-5883-471E-A2AA-AE6003AA9372}" srcOrd="1" destOrd="0" presId="urn:microsoft.com/office/officeart/2018/2/layout/IconVerticalSolidList"/>
    <dgm:cxn modelId="{A670E0D8-89F9-4911-877E-592983A97431}" type="presParOf" srcId="{FE3E9222-3ECA-4DB7-90C6-E4540C288F11}" destId="{4B57A77F-EC4F-4C7D-A0AB-611F36E7052A}" srcOrd="2" destOrd="0" presId="urn:microsoft.com/office/officeart/2018/2/layout/IconVerticalSolidList"/>
    <dgm:cxn modelId="{D6FE4469-450D-4D9A-9F78-E223D312B4DC}" type="presParOf" srcId="{4B57A77F-EC4F-4C7D-A0AB-611F36E7052A}" destId="{A13CF45F-B784-4391-A9E5-E067253D7F0C}" srcOrd="0" destOrd="0" presId="urn:microsoft.com/office/officeart/2018/2/layout/IconVerticalSolidList"/>
    <dgm:cxn modelId="{6A269F2B-1C95-46BE-98AF-6C5B65574751}" type="presParOf" srcId="{4B57A77F-EC4F-4C7D-A0AB-611F36E7052A}" destId="{B29CB7CC-D412-4F57-B69B-7791CAEEBAE9}" srcOrd="1" destOrd="0" presId="urn:microsoft.com/office/officeart/2018/2/layout/IconVerticalSolidList"/>
    <dgm:cxn modelId="{582326D8-0C5C-42DD-B130-0C8B6CFF00D0}" type="presParOf" srcId="{4B57A77F-EC4F-4C7D-A0AB-611F36E7052A}" destId="{AB82C16C-3F4B-4D24-97F9-286259FFC4DD}" srcOrd="2" destOrd="0" presId="urn:microsoft.com/office/officeart/2018/2/layout/IconVerticalSolidList"/>
    <dgm:cxn modelId="{AB7AE0A9-AEBF-491A-A4C4-DDC81D021EE7}" type="presParOf" srcId="{4B57A77F-EC4F-4C7D-A0AB-611F36E7052A}" destId="{D63D9A29-C05E-440D-A74E-8BEF9CEFA7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6EDBE1-1AEF-47EF-8914-B4D21398A1E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186717B-3480-4344-AA5C-E9332ED9F6F0}">
      <dgm:prSet/>
      <dgm:spPr/>
      <dgm:t>
        <a:bodyPr/>
        <a:lstStyle/>
        <a:p>
          <a:r>
            <a:rPr lang="en-US" b="1"/>
            <a:t>Phagocytosis – “cell eating” -</a:t>
          </a:r>
          <a:endParaRPr lang="en-US"/>
        </a:p>
      </dgm:t>
    </dgm:pt>
    <dgm:pt modelId="{711669EC-0BC6-442C-807B-BAC297A99613}" type="parTrans" cxnId="{D1CB7D94-CC7E-40EA-99E4-62571DC09934}">
      <dgm:prSet/>
      <dgm:spPr/>
      <dgm:t>
        <a:bodyPr/>
        <a:lstStyle/>
        <a:p>
          <a:endParaRPr lang="en-US"/>
        </a:p>
      </dgm:t>
    </dgm:pt>
    <dgm:pt modelId="{3C0E5EB2-C9AB-470F-B322-00F7F452DF11}" type="sibTrans" cxnId="{D1CB7D94-CC7E-40EA-99E4-62571DC09934}">
      <dgm:prSet/>
      <dgm:spPr/>
      <dgm:t>
        <a:bodyPr/>
        <a:lstStyle/>
        <a:p>
          <a:endParaRPr lang="en-US"/>
        </a:p>
      </dgm:t>
    </dgm:pt>
    <dgm:pt modelId="{2A1F6D05-3766-4F03-890B-924C93D70460}">
      <dgm:prSet/>
      <dgm:spPr/>
      <dgm:t>
        <a:bodyPr/>
        <a:lstStyle/>
        <a:p>
          <a:r>
            <a:rPr lang="en-US" b="1"/>
            <a:t>Pinocytosis – “cell drinking” – </a:t>
          </a:r>
          <a:endParaRPr lang="en-US"/>
        </a:p>
      </dgm:t>
    </dgm:pt>
    <dgm:pt modelId="{8B41CE07-A0E4-41FD-A488-3CCB2F70FABF}" type="parTrans" cxnId="{A738D8DB-CE6D-4D6E-A701-843565120FA6}">
      <dgm:prSet/>
      <dgm:spPr/>
      <dgm:t>
        <a:bodyPr/>
        <a:lstStyle/>
        <a:p>
          <a:endParaRPr lang="en-US"/>
        </a:p>
      </dgm:t>
    </dgm:pt>
    <dgm:pt modelId="{91062D0C-046E-4B23-A8BD-F08A14D32F12}" type="sibTrans" cxnId="{A738D8DB-CE6D-4D6E-A701-843565120FA6}">
      <dgm:prSet/>
      <dgm:spPr/>
      <dgm:t>
        <a:bodyPr/>
        <a:lstStyle/>
        <a:p>
          <a:endParaRPr lang="en-US"/>
        </a:p>
      </dgm:t>
    </dgm:pt>
    <dgm:pt modelId="{F68163B6-C325-450D-BB35-EF8BC46C4652}">
      <dgm:prSet/>
      <dgm:spPr/>
      <dgm:t>
        <a:bodyPr/>
        <a:lstStyle/>
        <a:p>
          <a:r>
            <a:rPr lang="en-US" b="1"/>
            <a:t>Receptor-mediated endocytosis - </a:t>
          </a:r>
          <a:endParaRPr lang="en-US"/>
        </a:p>
      </dgm:t>
    </dgm:pt>
    <dgm:pt modelId="{6AA3DECA-9874-4092-A9AE-8622BDB3F927}" type="parTrans" cxnId="{56BCEFC6-DE4B-4BC1-8CF1-DDFB7ADE7BF1}">
      <dgm:prSet/>
      <dgm:spPr/>
      <dgm:t>
        <a:bodyPr/>
        <a:lstStyle/>
        <a:p>
          <a:endParaRPr lang="en-US"/>
        </a:p>
      </dgm:t>
    </dgm:pt>
    <dgm:pt modelId="{F3314F09-CC65-476F-83A0-C910DBBBAD96}" type="sibTrans" cxnId="{56BCEFC6-DE4B-4BC1-8CF1-DDFB7ADE7BF1}">
      <dgm:prSet/>
      <dgm:spPr/>
      <dgm:t>
        <a:bodyPr/>
        <a:lstStyle/>
        <a:p>
          <a:endParaRPr lang="en-US"/>
        </a:p>
      </dgm:t>
    </dgm:pt>
    <dgm:pt modelId="{0B21C10B-2D51-47DC-81C0-424947B6A841}" type="pres">
      <dgm:prSet presAssocID="{9F6EDBE1-1AEF-47EF-8914-B4D21398A1E1}" presName="root" presStyleCnt="0">
        <dgm:presLayoutVars>
          <dgm:dir/>
          <dgm:resizeHandles val="exact"/>
        </dgm:presLayoutVars>
      </dgm:prSet>
      <dgm:spPr/>
      <dgm:t>
        <a:bodyPr/>
        <a:lstStyle/>
        <a:p>
          <a:endParaRPr lang="en-US"/>
        </a:p>
      </dgm:t>
    </dgm:pt>
    <dgm:pt modelId="{765BABD5-8CF3-40ED-BE4D-37F21137EF39}" type="pres">
      <dgm:prSet presAssocID="{D186717B-3480-4344-AA5C-E9332ED9F6F0}" presName="compNode" presStyleCnt="0"/>
      <dgm:spPr/>
    </dgm:pt>
    <dgm:pt modelId="{ADD5BE1B-5ED5-4D24-8908-7BA3904A3C2A}" type="pres">
      <dgm:prSet presAssocID="{D186717B-3480-4344-AA5C-E9332ED9F6F0}" presName="bgRect" presStyleLbl="bgShp" presStyleIdx="0" presStyleCnt="3"/>
      <dgm:spPr/>
    </dgm:pt>
    <dgm:pt modelId="{0413AC6B-438C-4BAA-8B39-2415BE171073}" type="pres">
      <dgm:prSet presAssocID="{D186717B-3480-4344-AA5C-E9332ED9F6F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Cherries"/>
        </a:ext>
      </dgm:extLst>
    </dgm:pt>
    <dgm:pt modelId="{B70150DE-EB2B-4C46-93BC-A0789C577320}" type="pres">
      <dgm:prSet presAssocID="{D186717B-3480-4344-AA5C-E9332ED9F6F0}" presName="spaceRect" presStyleCnt="0"/>
      <dgm:spPr/>
    </dgm:pt>
    <dgm:pt modelId="{041036DC-CB46-4AF2-891C-51476D2F272C}" type="pres">
      <dgm:prSet presAssocID="{D186717B-3480-4344-AA5C-E9332ED9F6F0}" presName="parTx" presStyleLbl="revTx" presStyleIdx="0" presStyleCnt="3">
        <dgm:presLayoutVars>
          <dgm:chMax val="0"/>
          <dgm:chPref val="0"/>
        </dgm:presLayoutVars>
      </dgm:prSet>
      <dgm:spPr/>
      <dgm:t>
        <a:bodyPr/>
        <a:lstStyle/>
        <a:p>
          <a:endParaRPr lang="en-US"/>
        </a:p>
      </dgm:t>
    </dgm:pt>
    <dgm:pt modelId="{D181E02C-71B0-400D-B61A-CB74B319D63B}" type="pres">
      <dgm:prSet presAssocID="{3C0E5EB2-C9AB-470F-B322-00F7F452DF11}" presName="sibTrans" presStyleCnt="0"/>
      <dgm:spPr/>
    </dgm:pt>
    <dgm:pt modelId="{6BE1970E-8D2D-4EC8-BE15-D4D9E8C37E58}" type="pres">
      <dgm:prSet presAssocID="{2A1F6D05-3766-4F03-890B-924C93D70460}" presName="compNode" presStyleCnt="0"/>
      <dgm:spPr/>
    </dgm:pt>
    <dgm:pt modelId="{4E58716D-F35D-40E5-9401-0897FC0C97EE}" type="pres">
      <dgm:prSet presAssocID="{2A1F6D05-3766-4F03-890B-924C93D70460}" presName="bgRect" presStyleLbl="bgShp" presStyleIdx="1" presStyleCnt="3"/>
      <dgm:spPr/>
    </dgm:pt>
    <dgm:pt modelId="{49853DF0-E2BF-4662-BC8A-D55A52886616}" type="pres">
      <dgm:prSet presAssocID="{2A1F6D05-3766-4F03-890B-924C93D7046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87C77D71-7647-4B7E-8778-462B46EC108D}" type="pres">
      <dgm:prSet presAssocID="{2A1F6D05-3766-4F03-890B-924C93D70460}" presName="spaceRect" presStyleCnt="0"/>
      <dgm:spPr/>
    </dgm:pt>
    <dgm:pt modelId="{E76D748D-0E15-4240-BFDB-F2209D9259F1}" type="pres">
      <dgm:prSet presAssocID="{2A1F6D05-3766-4F03-890B-924C93D70460}" presName="parTx" presStyleLbl="revTx" presStyleIdx="1" presStyleCnt="3">
        <dgm:presLayoutVars>
          <dgm:chMax val="0"/>
          <dgm:chPref val="0"/>
        </dgm:presLayoutVars>
      </dgm:prSet>
      <dgm:spPr/>
      <dgm:t>
        <a:bodyPr/>
        <a:lstStyle/>
        <a:p>
          <a:endParaRPr lang="en-US"/>
        </a:p>
      </dgm:t>
    </dgm:pt>
    <dgm:pt modelId="{4AA9043F-46A3-41FB-8377-935D51F52EF5}" type="pres">
      <dgm:prSet presAssocID="{91062D0C-046E-4B23-A8BD-F08A14D32F12}" presName="sibTrans" presStyleCnt="0"/>
      <dgm:spPr/>
    </dgm:pt>
    <dgm:pt modelId="{DF2CE0AB-0E28-48A5-A8F6-5CD49C344A30}" type="pres">
      <dgm:prSet presAssocID="{F68163B6-C325-450D-BB35-EF8BC46C4652}" presName="compNode" presStyleCnt="0"/>
      <dgm:spPr/>
    </dgm:pt>
    <dgm:pt modelId="{0F2F7B38-6DDB-4EAD-8AD3-1D4D9ED9F7F6}" type="pres">
      <dgm:prSet presAssocID="{F68163B6-C325-450D-BB35-EF8BC46C4652}" presName="bgRect" presStyleLbl="bgShp" presStyleIdx="2" presStyleCnt="3"/>
      <dgm:spPr/>
    </dgm:pt>
    <dgm:pt modelId="{78244E89-64E0-4A69-8D23-A2E3EB2A5F57}" type="pres">
      <dgm:prSet presAssocID="{F68163B6-C325-450D-BB35-EF8BC46C465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Finger Print"/>
        </a:ext>
      </dgm:extLst>
    </dgm:pt>
    <dgm:pt modelId="{E8D18510-3852-48E5-B123-181CE26A1C41}" type="pres">
      <dgm:prSet presAssocID="{F68163B6-C325-450D-BB35-EF8BC46C4652}" presName="spaceRect" presStyleCnt="0"/>
      <dgm:spPr/>
    </dgm:pt>
    <dgm:pt modelId="{D631B4D4-F42C-48C5-A6BA-4B17AA26C2ED}" type="pres">
      <dgm:prSet presAssocID="{F68163B6-C325-450D-BB35-EF8BC46C4652}" presName="parTx" presStyleLbl="revTx" presStyleIdx="2" presStyleCnt="3">
        <dgm:presLayoutVars>
          <dgm:chMax val="0"/>
          <dgm:chPref val="0"/>
        </dgm:presLayoutVars>
      </dgm:prSet>
      <dgm:spPr/>
      <dgm:t>
        <a:bodyPr/>
        <a:lstStyle/>
        <a:p>
          <a:endParaRPr lang="en-US"/>
        </a:p>
      </dgm:t>
    </dgm:pt>
  </dgm:ptLst>
  <dgm:cxnLst>
    <dgm:cxn modelId="{A738D8DB-CE6D-4D6E-A701-843565120FA6}" srcId="{9F6EDBE1-1AEF-47EF-8914-B4D21398A1E1}" destId="{2A1F6D05-3766-4F03-890B-924C93D70460}" srcOrd="1" destOrd="0" parTransId="{8B41CE07-A0E4-41FD-A488-3CCB2F70FABF}" sibTransId="{91062D0C-046E-4B23-A8BD-F08A14D32F12}"/>
    <dgm:cxn modelId="{89018C59-869B-41C8-9ADD-B888F26E4045}" type="presOf" srcId="{D186717B-3480-4344-AA5C-E9332ED9F6F0}" destId="{041036DC-CB46-4AF2-891C-51476D2F272C}" srcOrd="0" destOrd="0" presId="urn:microsoft.com/office/officeart/2018/2/layout/IconVerticalSolidList"/>
    <dgm:cxn modelId="{D1CB7D94-CC7E-40EA-99E4-62571DC09934}" srcId="{9F6EDBE1-1AEF-47EF-8914-B4D21398A1E1}" destId="{D186717B-3480-4344-AA5C-E9332ED9F6F0}" srcOrd="0" destOrd="0" parTransId="{711669EC-0BC6-442C-807B-BAC297A99613}" sibTransId="{3C0E5EB2-C9AB-470F-B322-00F7F452DF11}"/>
    <dgm:cxn modelId="{E8382359-6612-4124-B2BC-FFD00175BA2A}" type="presOf" srcId="{F68163B6-C325-450D-BB35-EF8BC46C4652}" destId="{D631B4D4-F42C-48C5-A6BA-4B17AA26C2ED}" srcOrd="0" destOrd="0" presId="urn:microsoft.com/office/officeart/2018/2/layout/IconVerticalSolidList"/>
    <dgm:cxn modelId="{26E52BE5-F89D-4B31-BEDD-88E34A527D00}" type="presOf" srcId="{2A1F6D05-3766-4F03-890B-924C93D70460}" destId="{E76D748D-0E15-4240-BFDB-F2209D9259F1}" srcOrd="0" destOrd="0" presId="urn:microsoft.com/office/officeart/2018/2/layout/IconVerticalSolidList"/>
    <dgm:cxn modelId="{4BDE0801-338B-4D00-9A7A-94406BED10ED}" type="presOf" srcId="{9F6EDBE1-1AEF-47EF-8914-B4D21398A1E1}" destId="{0B21C10B-2D51-47DC-81C0-424947B6A841}" srcOrd="0" destOrd="0" presId="urn:microsoft.com/office/officeart/2018/2/layout/IconVerticalSolidList"/>
    <dgm:cxn modelId="{56BCEFC6-DE4B-4BC1-8CF1-DDFB7ADE7BF1}" srcId="{9F6EDBE1-1AEF-47EF-8914-B4D21398A1E1}" destId="{F68163B6-C325-450D-BB35-EF8BC46C4652}" srcOrd="2" destOrd="0" parTransId="{6AA3DECA-9874-4092-A9AE-8622BDB3F927}" sibTransId="{F3314F09-CC65-476F-83A0-C910DBBBAD96}"/>
    <dgm:cxn modelId="{3A44593A-C1F3-474A-BB0E-4DE52DC3C0A1}" type="presParOf" srcId="{0B21C10B-2D51-47DC-81C0-424947B6A841}" destId="{765BABD5-8CF3-40ED-BE4D-37F21137EF39}" srcOrd="0" destOrd="0" presId="urn:microsoft.com/office/officeart/2018/2/layout/IconVerticalSolidList"/>
    <dgm:cxn modelId="{2E5DEB22-8439-4149-B9B5-375A0311A177}" type="presParOf" srcId="{765BABD5-8CF3-40ED-BE4D-37F21137EF39}" destId="{ADD5BE1B-5ED5-4D24-8908-7BA3904A3C2A}" srcOrd="0" destOrd="0" presId="urn:microsoft.com/office/officeart/2018/2/layout/IconVerticalSolidList"/>
    <dgm:cxn modelId="{27AD82A5-0574-4C6A-BE2A-A59D3AAD56E3}" type="presParOf" srcId="{765BABD5-8CF3-40ED-BE4D-37F21137EF39}" destId="{0413AC6B-438C-4BAA-8B39-2415BE171073}" srcOrd="1" destOrd="0" presId="urn:microsoft.com/office/officeart/2018/2/layout/IconVerticalSolidList"/>
    <dgm:cxn modelId="{F7B15D44-DFEC-482E-BF11-87F666137FA2}" type="presParOf" srcId="{765BABD5-8CF3-40ED-BE4D-37F21137EF39}" destId="{B70150DE-EB2B-4C46-93BC-A0789C577320}" srcOrd="2" destOrd="0" presId="urn:microsoft.com/office/officeart/2018/2/layout/IconVerticalSolidList"/>
    <dgm:cxn modelId="{152C99ED-160A-4560-836B-1C01FBDF2812}" type="presParOf" srcId="{765BABD5-8CF3-40ED-BE4D-37F21137EF39}" destId="{041036DC-CB46-4AF2-891C-51476D2F272C}" srcOrd="3" destOrd="0" presId="urn:microsoft.com/office/officeart/2018/2/layout/IconVerticalSolidList"/>
    <dgm:cxn modelId="{DA2536A5-5722-4B0A-980F-725789EACA84}" type="presParOf" srcId="{0B21C10B-2D51-47DC-81C0-424947B6A841}" destId="{D181E02C-71B0-400D-B61A-CB74B319D63B}" srcOrd="1" destOrd="0" presId="urn:microsoft.com/office/officeart/2018/2/layout/IconVerticalSolidList"/>
    <dgm:cxn modelId="{1F7B1C17-E5D4-4953-82CA-5D793C7B789B}" type="presParOf" srcId="{0B21C10B-2D51-47DC-81C0-424947B6A841}" destId="{6BE1970E-8D2D-4EC8-BE15-D4D9E8C37E58}" srcOrd="2" destOrd="0" presId="urn:microsoft.com/office/officeart/2018/2/layout/IconVerticalSolidList"/>
    <dgm:cxn modelId="{67AD3474-3655-4929-9101-C9D3C993BAA8}" type="presParOf" srcId="{6BE1970E-8D2D-4EC8-BE15-D4D9E8C37E58}" destId="{4E58716D-F35D-40E5-9401-0897FC0C97EE}" srcOrd="0" destOrd="0" presId="urn:microsoft.com/office/officeart/2018/2/layout/IconVerticalSolidList"/>
    <dgm:cxn modelId="{8DE4CDEC-6871-446C-A0A7-C5F44C0A495D}" type="presParOf" srcId="{6BE1970E-8D2D-4EC8-BE15-D4D9E8C37E58}" destId="{49853DF0-E2BF-4662-BC8A-D55A52886616}" srcOrd="1" destOrd="0" presId="urn:microsoft.com/office/officeart/2018/2/layout/IconVerticalSolidList"/>
    <dgm:cxn modelId="{9F6C5D56-9FA5-42B4-8A09-8CA6EC02CB5F}" type="presParOf" srcId="{6BE1970E-8D2D-4EC8-BE15-D4D9E8C37E58}" destId="{87C77D71-7647-4B7E-8778-462B46EC108D}" srcOrd="2" destOrd="0" presId="urn:microsoft.com/office/officeart/2018/2/layout/IconVerticalSolidList"/>
    <dgm:cxn modelId="{A39538EA-E13E-4CE4-B119-13F1021768C6}" type="presParOf" srcId="{6BE1970E-8D2D-4EC8-BE15-D4D9E8C37E58}" destId="{E76D748D-0E15-4240-BFDB-F2209D9259F1}" srcOrd="3" destOrd="0" presId="urn:microsoft.com/office/officeart/2018/2/layout/IconVerticalSolidList"/>
    <dgm:cxn modelId="{54DD43B0-81CE-43DB-9A4A-6876683FA2DA}" type="presParOf" srcId="{0B21C10B-2D51-47DC-81C0-424947B6A841}" destId="{4AA9043F-46A3-41FB-8377-935D51F52EF5}" srcOrd="3" destOrd="0" presId="urn:microsoft.com/office/officeart/2018/2/layout/IconVerticalSolidList"/>
    <dgm:cxn modelId="{D0AEC88C-C8CE-43DC-9B0A-91004FFB4BD3}" type="presParOf" srcId="{0B21C10B-2D51-47DC-81C0-424947B6A841}" destId="{DF2CE0AB-0E28-48A5-A8F6-5CD49C344A30}" srcOrd="4" destOrd="0" presId="urn:microsoft.com/office/officeart/2018/2/layout/IconVerticalSolidList"/>
    <dgm:cxn modelId="{A586E52E-825E-49C7-B8AD-06029F6ED4E5}" type="presParOf" srcId="{DF2CE0AB-0E28-48A5-A8F6-5CD49C344A30}" destId="{0F2F7B38-6DDB-4EAD-8AD3-1D4D9ED9F7F6}" srcOrd="0" destOrd="0" presId="urn:microsoft.com/office/officeart/2018/2/layout/IconVerticalSolidList"/>
    <dgm:cxn modelId="{1EA11218-E0ED-4D30-861A-91855E8349B1}" type="presParOf" srcId="{DF2CE0AB-0E28-48A5-A8F6-5CD49C344A30}" destId="{78244E89-64E0-4A69-8D23-A2E3EB2A5F57}" srcOrd="1" destOrd="0" presId="urn:microsoft.com/office/officeart/2018/2/layout/IconVerticalSolidList"/>
    <dgm:cxn modelId="{F9CAC8D0-FBA5-44B2-8CE8-198117309DA3}" type="presParOf" srcId="{DF2CE0AB-0E28-48A5-A8F6-5CD49C344A30}" destId="{E8D18510-3852-48E5-B123-181CE26A1C41}" srcOrd="2" destOrd="0" presId="urn:microsoft.com/office/officeart/2018/2/layout/IconVerticalSolidList"/>
    <dgm:cxn modelId="{5C67F2BB-450C-4BAB-AE9E-81EC134060E2}" type="presParOf" srcId="{DF2CE0AB-0E28-48A5-A8F6-5CD49C344A30}" destId="{D631B4D4-F42C-48C5-A6BA-4B17AA26C2E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08A318-A6F1-4878-99A9-798F3DBD9AB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AD345E0-36FA-44E4-BB1D-F0AEFD255B79}">
      <dgm:prSet custT="1"/>
      <dgm:spPr/>
      <dgm:t>
        <a:bodyPr/>
        <a:lstStyle/>
        <a:p>
          <a:r>
            <a:rPr lang="en-US" sz="2000"/>
            <a:t>The enzyme itself is not consumed in the reaction and is technically not considered a reactant or a product in the reaction in which it catalyzes. </a:t>
          </a:r>
        </a:p>
      </dgm:t>
    </dgm:pt>
    <dgm:pt modelId="{C3072FD1-BEA2-486A-A39F-C54362493D97}" type="parTrans" cxnId="{021A5193-3105-446D-9F00-1FFA581A5850}">
      <dgm:prSet/>
      <dgm:spPr/>
      <dgm:t>
        <a:bodyPr/>
        <a:lstStyle/>
        <a:p>
          <a:endParaRPr lang="en-US" sz="2800"/>
        </a:p>
      </dgm:t>
    </dgm:pt>
    <dgm:pt modelId="{930C0A2F-4844-4106-BE3C-E387C7E911CA}" type="sibTrans" cxnId="{021A5193-3105-446D-9F00-1FFA581A5850}">
      <dgm:prSet/>
      <dgm:spPr/>
      <dgm:t>
        <a:bodyPr/>
        <a:lstStyle/>
        <a:p>
          <a:endParaRPr lang="en-US" sz="2800"/>
        </a:p>
      </dgm:t>
    </dgm:pt>
    <dgm:pt modelId="{0B2E5258-6817-4D0E-963B-7FB3BDEE7E2C}">
      <dgm:prSet custT="1"/>
      <dgm:spPr/>
      <dgm:t>
        <a:bodyPr/>
        <a:lstStyle/>
        <a:p>
          <a:r>
            <a:rPr lang="en-US" sz="2000" dirty="0"/>
            <a:t>This is because, the enzyme itself does not undergo a chemical change, but at the end of the reaction, the enzyme is at the same state that it was in at the beginning of the reaction. ​</a:t>
          </a:r>
        </a:p>
      </dgm:t>
    </dgm:pt>
    <dgm:pt modelId="{B9F00686-5E55-40FD-B105-243876FBC9D8}" type="parTrans" cxnId="{E9F66742-378E-412E-B7B1-58E3873E123B}">
      <dgm:prSet/>
      <dgm:spPr/>
      <dgm:t>
        <a:bodyPr/>
        <a:lstStyle/>
        <a:p>
          <a:endParaRPr lang="en-US" sz="2800"/>
        </a:p>
      </dgm:t>
    </dgm:pt>
    <dgm:pt modelId="{7286DCA4-F384-402E-9E27-3270E90A5C8A}" type="sibTrans" cxnId="{E9F66742-378E-412E-B7B1-58E3873E123B}">
      <dgm:prSet/>
      <dgm:spPr/>
      <dgm:t>
        <a:bodyPr/>
        <a:lstStyle/>
        <a:p>
          <a:endParaRPr lang="en-US" sz="2800"/>
        </a:p>
      </dgm:t>
    </dgm:pt>
    <dgm:pt modelId="{84E41822-8151-4F40-8E7A-763BDA767275}" type="pres">
      <dgm:prSet presAssocID="{3308A318-A6F1-4878-99A9-798F3DBD9ABC}" presName="root" presStyleCnt="0">
        <dgm:presLayoutVars>
          <dgm:dir/>
          <dgm:resizeHandles val="exact"/>
        </dgm:presLayoutVars>
      </dgm:prSet>
      <dgm:spPr/>
      <dgm:t>
        <a:bodyPr/>
        <a:lstStyle/>
        <a:p>
          <a:endParaRPr lang="en-US"/>
        </a:p>
      </dgm:t>
    </dgm:pt>
    <dgm:pt modelId="{0330FD16-494C-46C2-A869-2FA1A7AF6110}" type="pres">
      <dgm:prSet presAssocID="{AAD345E0-36FA-44E4-BB1D-F0AEFD255B79}" presName="compNode" presStyleCnt="0"/>
      <dgm:spPr/>
    </dgm:pt>
    <dgm:pt modelId="{1C4CD406-F327-4A26-9CC3-10C70620056B}" type="pres">
      <dgm:prSet presAssocID="{AAD345E0-36FA-44E4-BB1D-F0AEFD255B79}" presName="bgRect" presStyleLbl="bgShp" presStyleIdx="0" presStyleCnt="2"/>
      <dgm:spPr/>
    </dgm:pt>
    <dgm:pt modelId="{335F4E18-2996-41E0-889B-DB3D15CEBB08}" type="pres">
      <dgm:prSet presAssocID="{AAD345E0-36FA-44E4-BB1D-F0AEFD255B7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Scientist"/>
        </a:ext>
      </dgm:extLst>
    </dgm:pt>
    <dgm:pt modelId="{00717710-9CDD-45C9-AE24-94A412BA20B2}" type="pres">
      <dgm:prSet presAssocID="{AAD345E0-36FA-44E4-BB1D-F0AEFD255B79}" presName="spaceRect" presStyleCnt="0"/>
      <dgm:spPr/>
    </dgm:pt>
    <dgm:pt modelId="{2D811F23-7AF4-4472-A20E-5D9DD7DC96E2}" type="pres">
      <dgm:prSet presAssocID="{AAD345E0-36FA-44E4-BB1D-F0AEFD255B79}" presName="parTx" presStyleLbl="revTx" presStyleIdx="0" presStyleCnt="2">
        <dgm:presLayoutVars>
          <dgm:chMax val="0"/>
          <dgm:chPref val="0"/>
        </dgm:presLayoutVars>
      </dgm:prSet>
      <dgm:spPr/>
      <dgm:t>
        <a:bodyPr/>
        <a:lstStyle/>
        <a:p>
          <a:endParaRPr lang="en-US"/>
        </a:p>
      </dgm:t>
    </dgm:pt>
    <dgm:pt modelId="{AEEBAA81-291B-4833-8A60-EF3C6D3F622F}" type="pres">
      <dgm:prSet presAssocID="{930C0A2F-4844-4106-BE3C-E387C7E911CA}" presName="sibTrans" presStyleCnt="0"/>
      <dgm:spPr/>
    </dgm:pt>
    <dgm:pt modelId="{56CECDE4-7DBB-4942-A218-2BBF81E30F7D}" type="pres">
      <dgm:prSet presAssocID="{0B2E5258-6817-4D0E-963B-7FB3BDEE7E2C}" presName="compNode" presStyleCnt="0"/>
      <dgm:spPr/>
    </dgm:pt>
    <dgm:pt modelId="{913D7333-AB07-4021-9D4A-2BC9A9865BF2}" type="pres">
      <dgm:prSet presAssocID="{0B2E5258-6817-4D0E-963B-7FB3BDEE7E2C}" presName="bgRect" presStyleLbl="bgShp" presStyleIdx="1" presStyleCnt="2"/>
      <dgm:spPr/>
    </dgm:pt>
    <dgm:pt modelId="{54D77CE2-BF30-4B1B-ACE9-1D3E4006C68D}" type="pres">
      <dgm:prSet presAssocID="{0B2E5258-6817-4D0E-963B-7FB3BDEE7E2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Flask"/>
        </a:ext>
      </dgm:extLst>
    </dgm:pt>
    <dgm:pt modelId="{DEF9B7B6-006F-4322-ABAD-1431E30B135C}" type="pres">
      <dgm:prSet presAssocID="{0B2E5258-6817-4D0E-963B-7FB3BDEE7E2C}" presName="spaceRect" presStyleCnt="0"/>
      <dgm:spPr/>
    </dgm:pt>
    <dgm:pt modelId="{A9D2C6E4-38C5-448F-B31A-FBA4CC68A86A}" type="pres">
      <dgm:prSet presAssocID="{0B2E5258-6817-4D0E-963B-7FB3BDEE7E2C}" presName="parTx" presStyleLbl="revTx" presStyleIdx="1" presStyleCnt="2">
        <dgm:presLayoutVars>
          <dgm:chMax val="0"/>
          <dgm:chPref val="0"/>
        </dgm:presLayoutVars>
      </dgm:prSet>
      <dgm:spPr/>
      <dgm:t>
        <a:bodyPr/>
        <a:lstStyle/>
        <a:p>
          <a:endParaRPr lang="en-US"/>
        </a:p>
      </dgm:t>
    </dgm:pt>
  </dgm:ptLst>
  <dgm:cxnLst>
    <dgm:cxn modelId="{04008C67-01EB-492D-AD8A-7C4BB7588552}" type="presOf" srcId="{3308A318-A6F1-4878-99A9-798F3DBD9ABC}" destId="{84E41822-8151-4F40-8E7A-763BDA767275}" srcOrd="0" destOrd="0" presId="urn:microsoft.com/office/officeart/2018/2/layout/IconVerticalSolidList"/>
    <dgm:cxn modelId="{7C2775DA-64BB-43B6-BDA3-AD9407BE1914}" type="presOf" srcId="{0B2E5258-6817-4D0E-963B-7FB3BDEE7E2C}" destId="{A9D2C6E4-38C5-448F-B31A-FBA4CC68A86A}" srcOrd="0" destOrd="0" presId="urn:microsoft.com/office/officeart/2018/2/layout/IconVerticalSolidList"/>
    <dgm:cxn modelId="{E9F66742-378E-412E-B7B1-58E3873E123B}" srcId="{3308A318-A6F1-4878-99A9-798F3DBD9ABC}" destId="{0B2E5258-6817-4D0E-963B-7FB3BDEE7E2C}" srcOrd="1" destOrd="0" parTransId="{B9F00686-5E55-40FD-B105-243876FBC9D8}" sibTransId="{7286DCA4-F384-402E-9E27-3270E90A5C8A}"/>
    <dgm:cxn modelId="{419BC975-A1CD-423A-9B9F-077003D998B2}" type="presOf" srcId="{AAD345E0-36FA-44E4-BB1D-F0AEFD255B79}" destId="{2D811F23-7AF4-4472-A20E-5D9DD7DC96E2}" srcOrd="0" destOrd="0" presId="urn:microsoft.com/office/officeart/2018/2/layout/IconVerticalSolidList"/>
    <dgm:cxn modelId="{021A5193-3105-446D-9F00-1FFA581A5850}" srcId="{3308A318-A6F1-4878-99A9-798F3DBD9ABC}" destId="{AAD345E0-36FA-44E4-BB1D-F0AEFD255B79}" srcOrd="0" destOrd="0" parTransId="{C3072FD1-BEA2-486A-A39F-C54362493D97}" sibTransId="{930C0A2F-4844-4106-BE3C-E387C7E911CA}"/>
    <dgm:cxn modelId="{E9C9D3D2-675E-4DC4-BB41-704D298D4FDD}" type="presParOf" srcId="{84E41822-8151-4F40-8E7A-763BDA767275}" destId="{0330FD16-494C-46C2-A869-2FA1A7AF6110}" srcOrd="0" destOrd="0" presId="urn:microsoft.com/office/officeart/2018/2/layout/IconVerticalSolidList"/>
    <dgm:cxn modelId="{5B1FCBCA-0FC7-40F3-91FE-B0A3F7C2FCB3}" type="presParOf" srcId="{0330FD16-494C-46C2-A869-2FA1A7AF6110}" destId="{1C4CD406-F327-4A26-9CC3-10C70620056B}" srcOrd="0" destOrd="0" presId="urn:microsoft.com/office/officeart/2018/2/layout/IconVerticalSolidList"/>
    <dgm:cxn modelId="{85A3F271-61EE-4C13-B465-C2E65B4F3811}" type="presParOf" srcId="{0330FD16-494C-46C2-A869-2FA1A7AF6110}" destId="{335F4E18-2996-41E0-889B-DB3D15CEBB08}" srcOrd="1" destOrd="0" presId="urn:microsoft.com/office/officeart/2018/2/layout/IconVerticalSolidList"/>
    <dgm:cxn modelId="{3ECB801D-1354-46DA-8735-7CD9B9C21C11}" type="presParOf" srcId="{0330FD16-494C-46C2-A869-2FA1A7AF6110}" destId="{00717710-9CDD-45C9-AE24-94A412BA20B2}" srcOrd="2" destOrd="0" presId="urn:microsoft.com/office/officeart/2018/2/layout/IconVerticalSolidList"/>
    <dgm:cxn modelId="{BC3B6173-589B-4D40-897C-34750832305A}" type="presParOf" srcId="{0330FD16-494C-46C2-A869-2FA1A7AF6110}" destId="{2D811F23-7AF4-4472-A20E-5D9DD7DC96E2}" srcOrd="3" destOrd="0" presId="urn:microsoft.com/office/officeart/2018/2/layout/IconVerticalSolidList"/>
    <dgm:cxn modelId="{ED0230A0-E560-4172-830E-7AA02C5329DA}" type="presParOf" srcId="{84E41822-8151-4F40-8E7A-763BDA767275}" destId="{AEEBAA81-291B-4833-8A60-EF3C6D3F622F}" srcOrd="1" destOrd="0" presId="urn:microsoft.com/office/officeart/2018/2/layout/IconVerticalSolidList"/>
    <dgm:cxn modelId="{4E221330-68FB-44B6-BA41-979004587388}" type="presParOf" srcId="{84E41822-8151-4F40-8E7A-763BDA767275}" destId="{56CECDE4-7DBB-4942-A218-2BBF81E30F7D}" srcOrd="2" destOrd="0" presId="urn:microsoft.com/office/officeart/2018/2/layout/IconVerticalSolidList"/>
    <dgm:cxn modelId="{4C27DEEE-35A3-4A0B-8272-9A425EE939CB}" type="presParOf" srcId="{56CECDE4-7DBB-4942-A218-2BBF81E30F7D}" destId="{913D7333-AB07-4021-9D4A-2BC9A9865BF2}" srcOrd="0" destOrd="0" presId="urn:microsoft.com/office/officeart/2018/2/layout/IconVerticalSolidList"/>
    <dgm:cxn modelId="{72E64C06-64DB-4389-9A56-A811118B4B88}" type="presParOf" srcId="{56CECDE4-7DBB-4942-A218-2BBF81E30F7D}" destId="{54D77CE2-BF30-4B1B-ACE9-1D3E4006C68D}" srcOrd="1" destOrd="0" presId="urn:microsoft.com/office/officeart/2018/2/layout/IconVerticalSolidList"/>
    <dgm:cxn modelId="{1BA60BBB-7703-4238-98C4-2CF951B92023}" type="presParOf" srcId="{56CECDE4-7DBB-4942-A218-2BBF81E30F7D}" destId="{DEF9B7B6-006F-4322-ABAD-1431E30B135C}" srcOrd="2" destOrd="0" presId="urn:microsoft.com/office/officeart/2018/2/layout/IconVerticalSolidList"/>
    <dgm:cxn modelId="{BCEAAFD1-5E5A-43F0-B2A1-2258520E30E9}" type="presParOf" srcId="{56CECDE4-7DBB-4942-A218-2BBF81E30F7D}" destId="{A9D2C6E4-38C5-448F-B31A-FBA4CC68A86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C64304-9E79-44A8-9787-53A98F9C887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026FAEA-54E9-4302-910A-64ABBE460777}">
      <dgm:prSet custT="1"/>
      <dgm:spPr/>
      <dgm:t>
        <a:bodyPr/>
        <a:lstStyle/>
        <a:p>
          <a:pPr>
            <a:lnSpc>
              <a:spcPct val="100000"/>
            </a:lnSpc>
            <a:defRPr cap="all"/>
          </a:pPr>
          <a:r>
            <a:rPr lang="en-US" sz="1800" dirty="0"/>
            <a:t>Cellular Respiration - process in which cells break down glucose and make ATP for energy​</a:t>
          </a:r>
        </a:p>
      </dgm:t>
    </dgm:pt>
    <dgm:pt modelId="{E5C758F7-291C-4B7B-88E0-67F134B3A961}" type="parTrans" cxnId="{DE3447BB-7ADB-49F4-8E10-40E474D2D2A0}">
      <dgm:prSet/>
      <dgm:spPr/>
      <dgm:t>
        <a:bodyPr/>
        <a:lstStyle/>
        <a:p>
          <a:endParaRPr lang="en-US" sz="2800"/>
        </a:p>
      </dgm:t>
    </dgm:pt>
    <dgm:pt modelId="{062025C0-193D-4C7E-83A8-A61D755D6522}" type="sibTrans" cxnId="{DE3447BB-7ADB-49F4-8E10-40E474D2D2A0}">
      <dgm:prSet/>
      <dgm:spPr/>
      <dgm:t>
        <a:bodyPr/>
        <a:lstStyle/>
        <a:p>
          <a:endParaRPr lang="en-US" sz="2800"/>
        </a:p>
      </dgm:t>
    </dgm:pt>
    <dgm:pt modelId="{651094F5-FF5F-4033-8E68-5B38988F5D4C}">
      <dgm:prSet custT="1"/>
      <dgm:spPr/>
      <dgm:t>
        <a:bodyPr/>
        <a:lstStyle/>
        <a:p>
          <a:pPr>
            <a:lnSpc>
              <a:spcPct val="100000"/>
            </a:lnSpc>
            <a:defRPr cap="all"/>
          </a:pPr>
          <a:r>
            <a:rPr lang="en-US" sz="1800" dirty="0"/>
            <a:t>Most of the ATP generated in the electron transport chain, also known as oxidative phosphorylation, which is the final step in cellular respiration.</a:t>
          </a:r>
        </a:p>
      </dgm:t>
    </dgm:pt>
    <dgm:pt modelId="{1BEBD064-85AC-408F-8F25-2A5BAA805779}" type="parTrans" cxnId="{757FDDF0-C80C-4720-AF03-EAD367B96602}">
      <dgm:prSet/>
      <dgm:spPr/>
      <dgm:t>
        <a:bodyPr/>
        <a:lstStyle/>
        <a:p>
          <a:endParaRPr lang="en-US" sz="2800"/>
        </a:p>
      </dgm:t>
    </dgm:pt>
    <dgm:pt modelId="{401EECA2-A70C-4389-96CB-3224D7CC0CBF}" type="sibTrans" cxnId="{757FDDF0-C80C-4720-AF03-EAD367B96602}">
      <dgm:prSet/>
      <dgm:spPr/>
      <dgm:t>
        <a:bodyPr/>
        <a:lstStyle/>
        <a:p>
          <a:endParaRPr lang="en-US" sz="2800"/>
        </a:p>
      </dgm:t>
    </dgm:pt>
    <dgm:pt modelId="{BA3B5FAC-86CD-47D4-86E8-C6765567CCE9}" type="pres">
      <dgm:prSet presAssocID="{07C64304-9E79-44A8-9787-53A98F9C887C}" presName="root" presStyleCnt="0">
        <dgm:presLayoutVars>
          <dgm:dir/>
          <dgm:resizeHandles val="exact"/>
        </dgm:presLayoutVars>
      </dgm:prSet>
      <dgm:spPr/>
      <dgm:t>
        <a:bodyPr/>
        <a:lstStyle/>
        <a:p>
          <a:endParaRPr lang="en-US"/>
        </a:p>
      </dgm:t>
    </dgm:pt>
    <dgm:pt modelId="{B8044CD0-B7E8-4BF4-AC23-501001828ACE}" type="pres">
      <dgm:prSet presAssocID="{A026FAEA-54E9-4302-910A-64ABBE460777}" presName="compNode" presStyleCnt="0"/>
      <dgm:spPr/>
    </dgm:pt>
    <dgm:pt modelId="{1A84A8D7-6867-4035-807C-80093D90D25B}" type="pres">
      <dgm:prSet presAssocID="{A026FAEA-54E9-4302-910A-64ABBE460777}" presName="iconBgRect" presStyleLbl="bgShp" presStyleIdx="0" presStyleCnt="2"/>
      <dgm:spPr/>
    </dgm:pt>
    <dgm:pt modelId="{A2C6791B-53C0-465B-B28D-C5DCF25EB4CD}" type="pres">
      <dgm:prSet presAssocID="{A026FAEA-54E9-4302-910A-64ABBE46077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Scientist"/>
        </a:ext>
      </dgm:extLst>
    </dgm:pt>
    <dgm:pt modelId="{6A2E8338-87A8-4D05-8EBA-1A646D53D38D}" type="pres">
      <dgm:prSet presAssocID="{A026FAEA-54E9-4302-910A-64ABBE460777}" presName="spaceRect" presStyleCnt="0"/>
      <dgm:spPr/>
    </dgm:pt>
    <dgm:pt modelId="{9B372E22-EE62-4D48-B3FA-7C2C666F430E}" type="pres">
      <dgm:prSet presAssocID="{A026FAEA-54E9-4302-910A-64ABBE460777}" presName="textRect" presStyleLbl="revTx" presStyleIdx="0" presStyleCnt="2">
        <dgm:presLayoutVars>
          <dgm:chMax val="1"/>
          <dgm:chPref val="1"/>
        </dgm:presLayoutVars>
      </dgm:prSet>
      <dgm:spPr/>
      <dgm:t>
        <a:bodyPr/>
        <a:lstStyle/>
        <a:p>
          <a:endParaRPr lang="en-US"/>
        </a:p>
      </dgm:t>
    </dgm:pt>
    <dgm:pt modelId="{B9758729-3E08-4814-B328-A1EA0775B703}" type="pres">
      <dgm:prSet presAssocID="{062025C0-193D-4C7E-83A8-A61D755D6522}" presName="sibTrans" presStyleCnt="0"/>
      <dgm:spPr/>
    </dgm:pt>
    <dgm:pt modelId="{DD1B1284-74A3-4D14-B65D-F4A9C28742EA}" type="pres">
      <dgm:prSet presAssocID="{651094F5-FF5F-4033-8E68-5B38988F5D4C}" presName="compNode" presStyleCnt="0"/>
      <dgm:spPr/>
    </dgm:pt>
    <dgm:pt modelId="{4F09621B-2798-4E33-B045-1ED516E6F6EB}" type="pres">
      <dgm:prSet presAssocID="{651094F5-FF5F-4033-8E68-5B38988F5D4C}" presName="iconBgRect" presStyleLbl="bgShp" presStyleIdx="1" presStyleCnt="2"/>
      <dgm:spPr/>
    </dgm:pt>
    <dgm:pt modelId="{1C76456F-7295-410E-8BE0-9978D910F2BC}" type="pres">
      <dgm:prSet presAssocID="{651094F5-FF5F-4033-8E68-5B38988F5D4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Flask"/>
        </a:ext>
      </dgm:extLst>
    </dgm:pt>
    <dgm:pt modelId="{CFA9A206-F772-4BD9-B593-8C75C34DF5BE}" type="pres">
      <dgm:prSet presAssocID="{651094F5-FF5F-4033-8E68-5B38988F5D4C}" presName="spaceRect" presStyleCnt="0"/>
      <dgm:spPr/>
    </dgm:pt>
    <dgm:pt modelId="{9AF596F2-DF22-4A57-98CB-BEFF392A822E}" type="pres">
      <dgm:prSet presAssocID="{651094F5-FF5F-4033-8E68-5B38988F5D4C}" presName="textRect" presStyleLbl="revTx" presStyleIdx="1" presStyleCnt="2">
        <dgm:presLayoutVars>
          <dgm:chMax val="1"/>
          <dgm:chPref val="1"/>
        </dgm:presLayoutVars>
      </dgm:prSet>
      <dgm:spPr/>
      <dgm:t>
        <a:bodyPr/>
        <a:lstStyle/>
        <a:p>
          <a:endParaRPr lang="en-US"/>
        </a:p>
      </dgm:t>
    </dgm:pt>
  </dgm:ptLst>
  <dgm:cxnLst>
    <dgm:cxn modelId="{E442075D-0436-492D-9BD4-646DAC1331CE}" type="presOf" srcId="{651094F5-FF5F-4033-8E68-5B38988F5D4C}" destId="{9AF596F2-DF22-4A57-98CB-BEFF392A822E}" srcOrd="0" destOrd="0" presId="urn:microsoft.com/office/officeart/2018/5/layout/IconCircleLabelList"/>
    <dgm:cxn modelId="{DE3447BB-7ADB-49F4-8E10-40E474D2D2A0}" srcId="{07C64304-9E79-44A8-9787-53A98F9C887C}" destId="{A026FAEA-54E9-4302-910A-64ABBE460777}" srcOrd="0" destOrd="0" parTransId="{E5C758F7-291C-4B7B-88E0-67F134B3A961}" sibTransId="{062025C0-193D-4C7E-83A8-A61D755D6522}"/>
    <dgm:cxn modelId="{F072E415-DF49-4258-A87B-67622B0F8EFC}" type="presOf" srcId="{A026FAEA-54E9-4302-910A-64ABBE460777}" destId="{9B372E22-EE62-4D48-B3FA-7C2C666F430E}" srcOrd="0" destOrd="0" presId="urn:microsoft.com/office/officeart/2018/5/layout/IconCircleLabelList"/>
    <dgm:cxn modelId="{757FDDF0-C80C-4720-AF03-EAD367B96602}" srcId="{07C64304-9E79-44A8-9787-53A98F9C887C}" destId="{651094F5-FF5F-4033-8E68-5B38988F5D4C}" srcOrd="1" destOrd="0" parTransId="{1BEBD064-85AC-408F-8F25-2A5BAA805779}" sibTransId="{401EECA2-A70C-4389-96CB-3224D7CC0CBF}"/>
    <dgm:cxn modelId="{BEC5EEBD-57E0-4F31-917B-C1F089099D00}" type="presOf" srcId="{07C64304-9E79-44A8-9787-53A98F9C887C}" destId="{BA3B5FAC-86CD-47D4-86E8-C6765567CCE9}" srcOrd="0" destOrd="0" presId="urn:microsoft.com/office/officeart/2018/5/layout/IconCircleLabelList"/>
    <dgm:cxn modelId="{38458812-87B7-490A-AF63-FFA0F446CA2D}" type="presParOf" srcId="{BA3B5FAC-86CD-47D4-86E8-C6765567CCE9}" destId="{B8044CD0-B7E8-4BF4-AC23-501001828ACE}" srcOrd="0" destOrd="0" presId="urn:microsoft.com/office/officeart/2018/5/layout/IconCircleLabelList"/>
    <dgm:cxn modelId="{41D9D7B4-4F9B-4E36-BACD-360379214E13}" type="presParOf" srcId="{B8044CD0-B7E8-4BF4-AC23-501001828ACE}" destId="{1A84A8D7-6867-4035-807C-80093D90D25B}" srcOrd="0" destOrd="0" presId="urn:microsoft.com/office/officeart/2018/5/layout/IconCircleLabelList"/>
    <dgm:cxn modelId="{1A54C743-A8FE-4E2B-9C4A-2A4A2F287895}" type="presParOf" srcId="{B8044CD0-B7E8-4BF4-AC23-501001828ACE}" destId="{A2C6791B-53C0-465B-B28D-C5DCF25EB4CD}" srcOrd="1" destOrd="0" presId="urn:microsoft.com/office/officeart/2018/5/layout/IconCircleLabelList"/>
    <dgm:cxn modelId="{2E2B5161-1D26-438E-B5D8-D59AA9212A64}" type="presParOf" srcId="{B8044CD0-B7E8-4BF4-AC23-501001828ACE}" destId="{6A2E8338-87A8-4D05-8EBA-1A646D53D38D}" srcOrd="2" destOrd="0" presId="urn:microsoft.com/office/officeart/2018/5/layout/IconCircleLabelList"/>
    <dgm:cxn modelId="{57D3C6FB-A671-4795-AE14-178F0B3955AC}" type="presParOf" srcId="{B8044CD0-B7E8-4BF4-AC23-501001828ACE}" destId="{9B372E22-EE62-4D48-B3FA-7C2C666F430E}" srcOrd="3" destOrd="0" presId="urn:microsoft.com/office/officeart/2018/5/layout/IconCircleLabelList"/>
    <dgm:cxn modelId="{35FC63DF-91FD-4CA4-9908-ACE2BEA11AA2}" type="presParOf" srcId="{BA3B5FAC-86CD-47D4-86E8-C6765567CCE9}" destId="{B9758729-3E08-4814-B328-A1EA0775B703}" srcOrd="1" destOrd="0" presId="urn:microsoft.com/office/officeart/2018/5/layout/IconCircleLabelList"/>
    <dgm:cxn modelId="{DC0F61BD-F4E8-41D5-8C53-00517E397621}" type="presParOf" srcId="{BA3B5FAC-86CD-47D4-86E8-C6765567CCE9}" destId="{DD1B1284-74A3-4D14-B65D-F4A9C28742EA}" srcOrd="2" destOrd="0" presId="urn:microsoft.com/office/officeart/2018/5/layout/IconCircleLabelList"/>
    <dgm:cxn modelId="{DE1DB1D6-AF8C-4797-BF29-5894FA9BBDDF}" type="presParOf" srcId="{DD1B1284-74A3-4D14-B65D-F4A9C28742EA}" destId="{4F09621B-2798-4E33-B045-1ED516E6F6EB}" srcOrd="0" destOrd="0" presId="urn:microsoft.com/office/officeart/2018/5/layout/IconCircleLabelList"/>
    <dgm:cxn modelId="{62B17818-AF6E-4058-A96C-036E5FF6EEFD}" type="presParOf" srcId="{DD1B1284-74A3-4D14-B65D-F4A9C28742EA}" destId="{1C76456F-7295-410E-8BE0-9978D910F2BC}" srcOrd="1" destOrd="0" presId="urn:microsoft.com/office/officeart/2018/5/layout/IconCircleLabelList"/>
    <dgm:cxn modelId="{51D86B7A-0D08-4113-9A46-DF9C23C6C3A4}" type="presParOf" srcId="{DD1B1284-74A3-4D14-B65D-F4A9C28742EA}" destId="{CFA9A206-F772-4BD9-B593-8C75C34DF5BE}" srcOrd="2" destOrd="0" presId="urn:microsoft.com/office/officeart/2018/5/layout/IconCircleLabelList"/>
    <dgm:cxn modelId="{6D30D811-A355-4EC5-A310-1F4449E252F2}" type="presParOf" srcId="{DD1B1284-74A3-4D14-B65D-F4A9C28742EA}" destId="{9AF596F2-DF22-4A57-98CB-BEFF392A822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674FAB-9946-477D-90F2-82C86A9FDA9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EDC8FBE-8671-4E87-9EAA-FAE3668004C0}">
      <dgm:prSet/>
      <dgm:spPr/>
      <dgm:t>
        <a:bodyPr/>
        <a:lstStyle/>
        <a:p>
          <a:r>
            <a:rPr lang="en-US" i="1"/>
            <a:t>Molecules move from an area of higher concentration to an area of lower concentration. </a:t>
          </a:r>
          <a:endParaRPr lang="en-US"/>
        </a:p>
      </dgm:t>
    </dgm:pt>
    <dgm:pt modelId="{F6E71A77-14FF-4CC1-9FAD-D0397FEFA0A2}" type="parTrans" cxnId="{0540382D-DB7C-41D9-9107-54572C5D3BA4}">
      <dgm:prSet/>
      <dgm:spPr/>
      <dgm:t>
        <a:bodyPr/>
        <a:lstStyle/>
        <a:p>
          <a:endParaRPr lang="en-US"/>
        </a:p>
      </dgm:t>
    </dgm:pt>
    <dgm:pt modelId="{6309E2E9-8BEA-401B-B64E-E681ECD7EB04}" type="sibTrans" cxnId="{0540382D-DB7C-41D9-9107-54572C5D3BA4}">
      <dgm:prSet/>
      <dgm:spPr/>
      <dgm:t>
        <a:bodyPr/>
        <a:lstStyle/>
        <a:p>
          <a:endParaRPr lang="en-US"/>
        </a:p>
      </dgm:t>
    </dgm:pt>
    <dgm:pt modelId="{FE5D6BE8-9021-45E4-B920-EFCC2BAE9E14}">
      <dgm:prSet/>
      <dgm:spPr/>
      <dgm:t>
        <a:bodyPr/>
        <a:lstStyle/>
        <a:p>
          <a:r>
            <a:rPr lang="en-US" i="1"/>
            <a:t>The</a:t>
          </a:r>
          <a:r>
            <a:rPr lang="en-US"/>
            <a:t> difference in the concentration of a substance between two places is called a </a:t>
          </a:r>
          <a:r>
            <a:rPr lang="en-US" b="1"/>
            <a:t>concentration gradient</a:t>
          </a:r>
          <a:r>
            <a:rPr lang="en-US"/>
            <a:t>, also known as a </a:t>
          </a:r>
          <a:r>
            <a:rPr lang="en-US" i="1"/>
            <a:t>chemical gradient.</a:t>
          </a:r>
          <a:endParaRPr lang="en-US"/>
        </a:p>
      </dgm:t>
    </dgm:pt>
    <dgm:pt modelId="{5DCC4769-914B-4846-86AC-3BCE78003457}" type="parTrans" cxnId="{16A398AF-0C2A-4769-AF52-16B557143638}">
      <dgm:prSet/>
      <dgm:spPr/>
      <dgm:t>
        <a:bodyPr/>
        <a:lstStyle/>
        <a:p>
          <a:endParaRPr lang="en-US"/>
        </a:p>
      </dgm:t>
    </dgm:pt>
    <dgm:pt modelId="{3E07AB30-2499-4AE6-B4E3-072F582131FA}" type="sibTrans" cxnId="{16A398AF-0C2A-4769-AF52-16B557143638}">
      <dgm:prSet/>
      <dgm:spPr/>
      <dgm:t>
        <a:bodyPr/>
        <a:lstStyle/>
        <a:p>
          <a:endParaRPr lang="en-US"/>
        </a:p>
      </dgm:t>
    </dgm:pt>
    <dgm:pt modelId="{867ADE2E-C3F8-416A-B381-73C499BDD411}" type="pres">
      <dgm:prSet presAssocID="{9C674FAB-9946-477D-90F2-82C86A9FDA92}" presName="root" presStyleCnt="0">
        <dgm:presLayoutVars>
          <dgm:dir/>
          <dgm:resizeHandles val="exact"/>
        </dgm:presLayoutVars>
      </dgm:prSet>
      <dgm:spPr/>
      <dgm:t>
        <a:bodyPr/>
        <a:lstStyle/>
        <a:p>
          <a:endParaRPr lang="en-US"/>
        </a:p>
      </dgm:t>
    </dgm:pt>
    <dgm:pt modelId="{D61D6346-9DFA-4AE4-B3CD-DD4E6BF2CE62}" type="pres">
      <dgm:prSet presAssocID="{3EDC8FBE-8671-4E87-9EAA-FAE3668004C0}" presName="compNode" presStyleCnt="0"/>
      <dgm:spPr/>
    </dgm:pt>
    <dgm:pt modelId="{5664F8B3-D692-4973-B08B-8D1CC3F113DB}" type="pres">
      <dgm:prSet presAssocID="{3EDC8FBE-8671-4E87-9EAA-FAE3668004C0}" presName="bgRect" presStyleLbl="bgShp" presStyleIdx="0" presStyleCnt="2"/>
      <dgm:spPr/>
    </dgm:pt>
    <dgm:pt modelId="{63EE2D48-A490-4D2E-872F-D08D096E19E4}" type="pres">
      <dgm:prSet presAssocID="{3EDC8FBE-8671-4E87-9EAA-FAE3668004C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Circle with Left Arrow"/>
        </a:ext>
      </dgm:extLst>
    </dgm:pt>
    <dgm:pt modelId="{777EF8E3-92CE-4A2D-A9C7-CE46CA4B70DB}" type="pres">
      <dgm:prSet presAssocID="{3EDC8FBE-8671-4E87-9EAA-FAE3668004C0}" presName="spaceRect" presStyleCnt="0"/>
      <dgm:spPr/>
    </dgm:pt>
    <dgm:pt modelId="{C4F11524-A8F2-4EEB-909F-34F3EA326ECC}" type="pres">
      <dgm:prSet presAssocID="{3EDC8FBE-8671-4E87-9EAA-FAE3668004C0}" presName="parTx" presStyleLbl="revTx" presStyleIdx="0" presStyleCnt="2">
        <dgm:presLayoutVars>
          <dgm:chMax val="0"/>
          <dgm:chPref val="0"/>
        </dgm:presLayoutVars>
      </dgm:prSet>
      <dgm:spPr/>
      <dgm:t>
        <a:bodyPr/>
        <a:lstStyle/>
        <a:p>
          <a:endParaRPr lang="en-US"/>
        </a:p>
      </dgm:t>
    </dgm:pt>
    <dgm:pt modelId="{6B8E01B0-F918-4ADF-9EBA-CA43D868C17F}" type="pres">
      <dgm:prSet presAssocID="{6309E2E9-8BEA-401B-B64E-E681ECD7EB04}" presName="sibTrans" presStyleCnt="0"/>
      <dgm:spPr/>
    </dgm:pt>
    <dgm:pt modelId="{0CF736F8-DE71-4BDD-9069-9C7923B1DE68}" type="pres">
      <dgm:prSet presAssocID="{FE5D6BE8-9021-45E4-B920-EFCC2BAE9E14}" presName="compNode" presStyleCnt="0"/>
      <dgm:spPr/>
    </dgm:pt>
    <dgm:pt modelId="{8D6608B2-1E3C-4CD8-8F08-CB4977F54D0E}" type="pres">
      <dgm:prSet presAssocID="{FE5D6BE8-9021-45E4-B920-EFCC2BAE9E14}" presName="bgRect" presStyleLbl="bgShp" presStyleIdx="1" presStyleCnt="2"/>
      <dgm:spPr/>
    </dgm:pt>
    <dgm:pt modelId="{0C7064FC-DB2C-497F-BF44-EA12B1DD8811}" type="pres">
      <dgm:prSet presAssocID="{FE5D6BE8-9021-45E4-B920-EFCC2BAE9E1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cientist"/>
        </a:ext>
      </dgm:extLst>
    </dgm:pt>
    <dgm:pt modelId="{2C8548A5-5F85-46D8-8F8E-8779B213B61D}" type="pres">
      <dgm:prSet presAssocID="{FE5D6BE8-9021-45E4-B920-EFCC2BAE9E14}" presName="spaceRect" presStyleCnt="0"/>
      <dgm:spPr/>
    </dgm:pt>
    <dgm:pt modelId="{32828389-4754-4B31-9F5E-67A6A45D55BE}" type="pres">
      <dgm:prSet presAssocID="{FE5D6BE8-9021-45E4-B920-EFCC2BAE9E14}" presName="parTx" presStyleLbl="revTx" presStyleIdx="1" presStyleCnt="2">
        <dgm:presLayoutVars>
          <dgm:chMax val="0"/>
          <dgm:chPref val="0"/>
        </dgm:presLayoutVars>
      </dgm:prSet>
      <dgm:spPr/>
      <dgm:t>
        <a:bodyPr/>
        <a:lstStyle/>
        <a:p>
          <a:endParaRPr lang="en-US"/>
        </a:p>
      </dgm:t>
    </dgm:pt>
  </dgm:ptLst>
  <dgm:cxnLst>
    <dgm:cxn modelId="{16A398AF-0C2A-4769-AF52-16B557143638}" srcId="{9C674FAB-9946-477D-90F2-82C86A9FDA92}" destId="{FE5D6BE8-9021-45E4-B920-EFCC2BAE9E14}" srcOrd="1" destOrd="0" parTransId="{5DCC4769-914B-4846-86AC-3BCE78003457}" sibTransId="{3E07AB30-2499-4AE6-B4E3-072F582131FA}"/>
    <dgm:cxn modelId="{2C6AFC88-3773-42C8-B041-0E74233BB116}" type="presOf" srcId="{FE5D6BE8-9021-45E4-B920-EFCC2BAE9E14}" destId="{32828389-4754-4B31-9F5E-67A6A45D55BE}" srcOrd="0" destOrd="0" presId="urn:microsoft.com/office/officeart/2018/2/layout/IconVerticalSolidList"/>
    <dgm:cxn modelId="{6797BBB6-76DF-4BE8-B76D-2DA43637E3DD}" type="presOf" srcId="{9C674FAB-9946-477D-90F2-82C86A9FDA92}" destId="{867ADE2E-C3F8-416A-B381-73C499BDD411}" srcOrd="0" destOrd="0" presId="urn:microsoft.com/office/officeart/2018/2/layout/IconVerticalSolidList"/>
    <dgm:cxn modelId="{0540382D-DB7C-41D9-9107-54572C5D3BA4}" srcId="{9C674FAB-9946-477D-90F2-82C86A9FDA92}" destId="{3EDC8FBE-8671-4E87-9EAA-FAE3668004C0}" srcOrd="0" destOrd="0" parTransId="{F6E71A77-14FF-4CC1-9FAD-D0397FEFA0A2}" sibTransId="{6309E2E9-8BEA-401B-B64E-E681ECD7EB04}"/>
    <dgm:cxn modelId="{E01A261F-C4E4-4CB9-B795-2CF93D81C9FE}" type="presOf" srcId="{3EDC8FBE-8671-4E87-9EAA-FAE3668004C0}" destId="{C4F11524-A8F2-4EEB-909F-34F3EA326ECC}" srcOrd="0" destOrd="0" presId="urn:microsoft.com/office/officeart/2018/2/layout/IconVerticalSolidList"/>
    <dgm:cxn modelId="{9959B13A-6195-4B1A-86C0-D8133B7BFC84}" type="presParOf" srcId="{867ADE2E-C3F8-416A-B381-73C499BDD411}" destId="{D61D6346-9DFA-4AE4-B3CD-DD4E6BF2CE62}" srcOrd="0" destOrd="0" presId="urn:microsoft.com/office/officeart/2018/2/layout/IconVerticalSolidList"/>
    <dgm:cxn modelId="{E4EB8BF3-65FC-44B5-AD80-8A2EE711F0A1}" type="presParOf" srcId="{D61D6346-9DFA-4AE4-B3CD-DD4E6BF2CE62}" destId="{5664F8B3-D692-4973-B08B-8D1CC3F113DB}" srcOrd="0" destOrd="0" presId="urn:microsoft.com/office/officeart/2018/2/layout/IconVerticalSolidList"/>
    <dgm:cxn modelId="{106F4562-9E0C-4FE3-9A4E-AC27362AC6B4}" type="presParOf" srcId="{D61D6346-9DFA-4AE4-B3CD-DD4E6BF2CE62}" destId="{63EE2D48-A490-4D2E-872F-D08D096E19E4}" srcOrd="1" destOrd="0" presId="urn:microsoft.com/office/officeart/2018/2/layout/IconVerticalSolidList"/>
    <dgm:cxn modelId="{25AC13B8-5FC8-4D6D-86F1-69648DA3438F}" type="presParOf" srcId="{D61D6346-9DFA-4AE4-B3CD-DD4E6BF2CE62}" destId="{777EF8E3-92CE-4A2D-A9C7-CE46CA4B70DB}" srcOrd="2" destOrd="0" presId="urn:microsoft.com/office/officeart/2018/2/layout/IconVerticalSolidList"/>
    <dgm:cxn modelId="{C30149A2-3A73-4A2B-A276-D5F2EF94FED1}" type="presParOf" srcId="{D61D6346-9DFA-4AE4-B3CD-DD4E6BF2CE62}" destId="{C4F11524-A8F2-4EEB-909F-34F3EA326ECC}" srcOrd="3" destOrd="0" presId="urn:microsoft.com/office/officeart/2018/2/layout/IconVerticalSolidList"/>
    <dgm:cxn modelId="{608C3BEB-E4E7-4366-A539-5ACDAAEBC00C}" type="presParOf" srcId="{867ADE2E-C3F8-416A-B381-73C499BDD411}" destId="{6B8E01B0-F918-4ADF-9EBA-CA43D868C17F}" srcOrd="1" destOrd="0" presId="urn:microsoft.com/office/officeart/2018/2/layout/IconVerticalSolidList"/>
    <dgm:cxn modelId="{E99D1F17-3BE6-473B-9ADD-4A5CE68B2F7B}" type="presParOf" srcId="{867ADE2E-C3F8-416A-B381-73C499BDD411}" destId="{0CF736F8-DE71-4BDD-9069-9C7923B1DE68}" srcOrd="2" destOrd="0" presId="urn:microsoft.com/office/officeart/2018/2/layout/IconVerticalSolidList"/>
    <dgm:cxn modelId="{12871141-5552-4DCF-A14C-F8DE031964FF}" type="presParOf" srcId="{0CF736F8-DE71-4BDD-9069-9C7923B1DE68}" destId="{8D6608B2-1E3C-4CD8-8F08-CB4977F54D0E}" srcOrd="0" destOrd="0" presId="urn:microsoft.com/office/officeart/2018/2/layout/IconVerticalSolidList"/>
    <dgm:cxn modelId="{3385D3E6-C2F6-4412-B332-E4528ADEB9D1}" type="presParOf" srcId="{0CF736F8-DE71-4BDD-9069-9C7923B1DE68}" destId="{0C7064FC-DB2C-497F-BF44-EA12B1DD8811}" srcOrd="1" destOrd="0" presId="urn:microsoft.com/office/officeart/2018/2/layout/IconVerticalSolidList"/>
    <dgm:cxn modelId="{E1DA7085-59E6-49D3-808B-4791FC9BFDEC}" type="presParOf" srcId="{0CF736F8-DE71-4BDD-9069-9C7923B1DE68}" destId="{2C8548A5-5F85-46D8-8F8E-8779B213B61D}" srcOrd="2" destOrd="0" presId="urn:microsoft.com/office/officeart/2018/2/layout/IconVerticalSolidList"/>
    <dgm:cxn modelId="{CAFDC21D-5613-4D90-B50C-22D94EB0DE6D}" type="presParOf" srcId="{0CF736F8-DE71-4BDD-9069-9C7923B1DE68}" destId="{32828389-4754-4B31-9F5E-67A6A45D55B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31DF87-C335-4336-814D-4EF5EFB2324A}"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15665D7F-12F4-45EE-8414-127919D01528}">
      <dgm:prSet/>
      <dgm:spPr/>
      <dgm:t>
        <a:bodyPr/>
        <a:lstStyle/>
        <a:p>
          <a:r>
            <a:rPr lang="en-US" i="1"/>
            <a:t>DISTANCE - Diffusion is rapid over short distances but much slower over long distances.</a:t>
          </a:r>
          <a:endParaRPr lang="en-US"/>
        </a:p>
      </dgm:t>
    </dgm:pt>
    <dgm:pt modelId="{DC6D1A45-FA57-4D77-9259-5F533ACC5397}" type="parTrans" cxnId="{43DEA434-3747-4E9A-8EAE-165A1D4F116F}">
      <dgm:prSet/>
      <dgm:spPr/>
      <dgm:t>
        <a:bodyPr/>
        <a:lstStyle/>
        <a:p>
          <a:endParaRPr lang="en-US"/>
        </a:p>
      </dgm:t>
    </dgm:pt>
    <dgm:pt modelId="{D58093F6-F812-4833-B5A6-1C9B3FF80152}" type="sibTrans" cxnId="{43DEA434-3747-4E9A-8EAE-165A1D4F116F}">
      <dgm:prSet/>
      <dgm:spPr/>
      <dgm:t>
        <a:bodyPr/>
        <a:lstStyle/>
        <a:p>
          <a:endParaRPr lang="en-US"/>
        </a:p>
      </dgm:t>
    </dgm:pt>
    <dgm:pt modelId="{D64DAA5A-3063-4159-ADB7-FE7878701347}">
      <dgm:prSet/>
      <dgm:spPr/>
      <dgm:t>
        <a:bodyPr/>
        <a:lstStyle/>
        <a:p>
          <a:r>
            <a:rPr lang="en-US"/>
            <a:t>What does the slow rate of diffusion over long distances mean for biological systems? In humans, nutrients take 5 seconds to diffuse from the blood to a cell that is 100 mm from the nearest capillary. </a:t>
          </a:r>
        </a:p>
      </dgm:t>
    </dgm:pt>
    <dgm:pt modelId="{93186CA0-CB95-46B4-98DB-4AD76C775145}" type="parTrans" cxnId="{E559C6B5-B9BD-42D7-9898-C28F0CA92EFA}">
      <dgm:prSet/>
      <dgm:spPr/>
      <dgm:t>
        <a:bodyPr/>
        <a:lstStyle/>
        <a:p>
          <a:endParaRPr lang="en-US"/>
        </a:p>
      </dgm:t>
    </dgm:pt>
    <dgm:pt modelId="{7496C493-A984-4E03-B5C0-477E72B48B63}" type="sibTrans" cxnId="{E559C6B5-B9BD-42D7-9898-C28F0CA92EFA}">
      <dgm:prSet/>
      <dgm:spPr/>
      <dgm:t>
        <a:bodyPr/>
        <a:lstStyle/>
        <a:p>
          <a:endParaRPr lang="en-US"/>
        </a:p>
      </dgm:t>
    </dgm:pt>
    <dgm:pt modelId="{B9F9909D-3B7A-4FD7-9B89-A714482F0A3A}">
      <dgm:prSet/>
      <dgm:spPr/>
      <dgm:t>
        <a:bodyPr/>
        <a:lstStyle/>
        <a:p>
          <a:r>
            <a:rPr lang="en-US"/>
            <a:t>At that rate, it would take years for nutrients to diffuse from the small intestine to cells in the big toe, and the cells would starve to death.</a:t>
          </a:r>
        </a:p>
      </dgm:t>
    </dgm:pt>
    <dgm:pt modelId="{4B64349B-8893-4112-8B91-DB90FC2EA35D}" type="parTrans" cxnId="{78BFB27D-95EE-46C8-B219-0ACC604E8175}">
      <dgm:prSet/>
      <dgm:spPr/>
      <dgm:t>
        <a:bodyPr/>
        <a:lstStyle/>
        <a:p>
          <a:endParaRPr lang="en-US"/>
        </a:p>
      </dgm:t>
    </dgm:pt>
    <dgm:pt modelId="{D0BFC0D9-9B19-4F0A-8CAD-1EBF8DE8DA58}" type="sibTrans" cxnId="{78BFB27D-95EE-46C8-B219-0ACC604E8175}">
      <dgm:prSet/>
      <dgm:spPr/>
      <dgm:t>
        <a:bodyPr/>
        <a:lstStyle/>
        <a:p>
          <a:endParaRPr lang="en-US"/>
        </a:p>
      </dgm:t>
    </dgm:pt>
    <dgm:pt modelId="{D1E83318-65F7-4C3C-859C-1E8E1019137C}" type="pres">
      <dgm:prSet presAssocID="{9D31DF87-C335-4336-814D-4EF5EFB2324A}" presName="root" presStyleCnt="0">
        <dgm:presLayoutVars>
          <dgm:dir/>
          <dgm:resizeHandles val="exact"/>
        </dgm:presLayoutVars>
      </dgm:prSet>
      <dgm:spPr/>
      <dgm:t>
        <a:bodyPr/>
        <a:lstStyle/>
        <a:p>
          <a:endParaRPr lang="en-US"/>
        </a:p>
      </dgm:t>
    </dgm:pt>
    <dgm:pt modelId="{E577C02C-0D5A-448A-8B43-06EADCFE17E2}" type="pres">
      <dgm:prSet presAssocID="{15665D7F-12F4-45EE-8414-127919D01528}" presName="compNode" presStyleCnt="0"/>
      <dgm:spPr/>
    </dgm:pt>
    <dgm:pt modelId="{46645F43-08EA-4A75-8577-F453F3533176}" type="pres">
      <dgm:prSet presAssocID="{15665D7F-12F4-45EE-8414-127919D01528}" presName="bgRect" presStyleLbl="bgShp" presStyleIdx="0" presStyleCnt="3"/>
      <dgm:spPr/>
    </dgm:pt>
    <dgm:pt modelId="{0B31D57D-5835-4469-BB66-C85FBE89D277}" type="pres">
      <dgm:prSet presAssocID="{15665D7F-12F4-45EE-8414-127919D015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Speed Bump"/>
        </a:ext>
      </dgm:extLst>
    </dgm:pt>
    <dgm:pt modelId="{D885DB82-A360-4BD8-ACD8-0B647DC77F98}" type="pres">
      <dgm:prSet presAssocID="{15665D7F-12F4-45EE-8414-127919D01528}" presName="spaceRect" presStyleCnt="0"/>
      <dgm:spPr/>
    </dgm:pt>
    <dgm:pt modelId="{24FC9FD2-4C14-4F23-8CCD-ED9B88E6E472}" type="pres">
      <dgm:prSet presAssocID="{15665D7F-12F4-45EE-8414-127919D01528}" presName="parTx" presStyleLbl="revTx" presStyleIdx="0" presStyleCnt="3">
        <dgm:presLayoutVars>
          <dgm:chMax val="0"/>
          <dgm:chPref val="0"/>
        </dgm:presLayoutVars>
      </dgm:prSet>
      <dgm:spPr/>
      <dgm:t>
        <a:bodyPr/>
        <a:lstStyle/>
        <a:p>
          <a:endParaRPr lang="en-US"/>
        </a:p>
      </dgm:t>
    </dgm:pt>
    <dgm:pt modelId="{465A39CE-4789-4B08-AA13-872B3204EB07}" type="pres">
      <dgm:prSet presAssocID="{D58093F6-F812-4833-B5A6-1C9B3FF80152}" presName="sibTrans" presStyleCnt="0"/>
      <dgm:spPr/>
    </dgm:pt>
    <dgm:pt modelId="{DE492FC4-5205-463E-A693-EE8FB55A20C7}" type="pres">
      <dgm:prSet presAssocID="{D64DAA5A-3063-4159-ADB7-FE7878701347}" presName="compNode" presStyleCnt="0"/>
      <dgm:spPr/>
    </dgm:pt>
    <dgm:pt modelId="{6E6ED51B-CA51-4BC3-B93D-FAE81C13FCA2}" type="pres">
      <dgm:prSet presAssocID="{D64DAA5A-3063-4159-ADB7-FE7878701347}" presName="bgRect" presStyleLbl="bgShp" presStyleIdx="1" presStyleCnt="3"/>
      <dgm:spPr/>
    </dgm:pt>
    <dgm:pt modelId="{88857757-861B-45CD-B010-6EFB2A8E3FC8}" type="pres">
      <dgm:prSet presAssocID="{D64DAA5A-3063-4159-ADB7-FE787870134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3B2170E8-5401-46B9-9F63-A63B6F7F1C94}" type="pres">
      <dgm:prSet presAssocID="{D64DAA5A-3063-4159-ADB7-FE7878701347}" presName="spaceRect" presStyleCnt="0"/>
      <dgm:spPr/>
    </dgm:pt>
    <dgm:pt modelId="{97D95C7E-2DDB-4C23-A4B0-6DF726BB9A17}" type="pres">
      <dgm:prSet presAssocID="{D64DAA5A-3063-4159-ADB7-FE7878701347}" presName="parTx" presStyleLbl="revTx" presStyleIdx="1" presStyleCnt="3">
        <dgm:presLayoutVars>
          <dgm:chMax val="0"/>
          <dgm:chPref val="0"/>
        </dgm:presLayoutVars>
      </dgm:prSet>
      <dgm:spPr/>
      <dgm:t>
        <a:bodyPr/>
        <a:lstStyle/>
        <a:p>
          <a:endParaRPr lang="en-US"/>
        </a:p>
      </dgm:t>
    </dgm:pt>
    <dgm:pt modelId="{1712D424-94C0-48B3-971D-7FFC750771BC}" type="pres">
      <dgm:prSet presAssocID="{7496C493-A984-4E03-B5C0-477E72B48B63}" presName="sibTrans" presStyleCnt="0"/>
      <dgm:spPr/>
    </dgm:pt>
    <dgm:pt modelId="{FF33FC84-FB2F-4504-9A7C-E2EB48F416B5}" type="pres">
      <dgm:prSet presAssocID="{B9F9909D-3B7A-4FD7-9B89-A714482F0A3A}" presName="compNode" presStyleCnt="0"/>
      <dgm:spPr/>
    </dgm:pt>
    <dgm:pt modelId="{8B91763B-9AED-48FD-9DB7-BE95654985B4}" type="pres">
      <dgm:prSet presAssocID="{B9F9909D-3B7A-4FD7-9B89-A714482F0A3A}" presName="bgRect" presStyleLbl="bgShp" presStyleIdx="2" presStyleCnt="3"/>
      <dgm:spPr/>
    </dgm:pt>
    <dgm:pt modelId="{D43D0937-E080-4699-A9AE-E9CB7560FEE9}" type="pres">
      <dgm:prSet presAssocID="{B9F9909D-3B7A-4FD7-9B89-A714482F0A3A}" presName="iconRect" presStyleLbl="node1" presStyleIdx="2"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a:noFill/>
        </a:ln>
      </dgm:spPr>
      <dgm:t>
        <a:bodyPr/>
        <a:lstStyle/>
        <a:p>
          <a:endParaRPr lang="en-US"/>
        </a:p>
      </dgm:t>
    </dgm:pt>
    <dgm:pt modelId="{A2870799-5C96-4E93-A689-E4138A100E19}" type="pres">
      <dgm:prSet presAssocID="{B9F9909D-3B7A-4FD7-9B89-A714482F0A3A}" presName="spaceRect" presStyleCnt="0"/>
      <dgm:spPr/>
    </dgm:pt>
    <dgm:pt modelId="{18B5EB7B-A7CD-48BA-B73A-D6DEFCEEED3C}" type="pres">
      <dgm:prSet presAssocID="{B9F9909D-3B7A-4FD7-9B89-A714482F0A3A}" presName="parTx" presStyleLbl="revTx" presStyleIdx="2" presStyleCnt="3">
        <dgm:presLayoutVars>
          <dgm:chMax val="0"/>
          <dgm:chPref val="0"/>
        </dgm:presLayoutVars>
      </dgm:prSet>
      <dgm:spPr/>
      <dgm:t>
        <a:bodyPr/>
        <a:lstStyle/>
        <a:p>
          <a:endParaRPr lang="en-US"/>
        </a:p>
      </dgm:t>
    </dgm:pt>
  </dgm:ptLst>
  <dgm:cxnLst>
    <dgm:cxn modelId="{78BFB27D-95EE-46C8-B219-0ACC604E8175}" srcId="{9D31DF87-C335-4336-814D-4EF5EFB2324A}" destId="{B9F9909D-3B7A-4FD7-9B89-A714482F0A3A}" srcOrd="2" destOrd="0" parTransId="{4B64349B-8893-4112-8B91-DB90FC2EA35D}" sibTransId="{D0BFC0D9-9B19-4F0A-8CAD-1EBF8DE8DA58}"/>
    <dgm:cxn modelId="{9F84D264-0F31-49DC-90D5-D7769CE9B869}" type="presOf" srcId="{9D31DF87-C335-4336-814D-4EF5EFB2324A}" destId="{D1E83318-65F7-4C3C-859C-1E8E1019137C}" srcOrd="0" destOrd="0" presId="urn:microsoft.com/office/officeart/2018/2/layout/IconVerticalSolidList"/>
    <dgm:cxn modelId="{7F251FB0-D4B9-4EE8-8261-B0594DECB10D}" type="presOf" srcId="{D64DAA5A-3063-4159-ADB7-FE7878701347}" destId="{97D95C7E-2DDB-4C23-A4B0-6DF726BB9A17}" srcOrd="0" destOrd="0" presId="urn:microsoft.com/office/officeart/2018/2/layout/IconVerticalSolidList"/>
    <dgm:cxn modelId="{63ADB68F-7193-4683-BBE7-84B14DA5D734}" type="presOf" srcId="{15665D7F-12F4-45EE-8414-127919D01528}" destId="{24FC9FD2-4C14-4F23-8CCD-ED9B88E6E472}" srcOrd="0" destOrd="0" presId="urn:microsoft.com/office/officeart/2018/2/layout/IconVerticalSolidList"/>
    <dgm:cxn modelId="{65255C5E-51EA-4156-930A-82E5D707FE42}" type="presOf" srcId="{B9F9909D-3B7A-4FD7-9B89-A714482F0A3A}" destId="{18B5EB7B-A7CD-48BA-B73A-D6DEFCEEED3C}" srcOrd="0" destOrd="0" presId="urn:microsoft.com/office/officeart/2018/2/layout/IconVerticalSolidList"/>
    <dgm:cxn modelId="{E559C6B5-B9BD-42D7-9898-C28F0CA92EFA}" srcId="{9D31DF87-C335-4336-814D-4EF5EFB2324A}" destId="{D64DAA5A-3063-4159-ADB7-FE7878701347}" srcOrd="1" destOrd="0" parTransId="{93186CA0-CB95-46B4-98DB-4AD76C775145}" sibTransId="{7496C493-A984-4E03-B5C0-477E72B48B63}"/>
    <dgm:cxn modelId="{43DEA434-3747-4E9A-8EAE-165A1D4F116F}" srcId="{9D31DF87-C335-4336-814D-4EF5EFB2324A}" destId="{15665D7F-12F4-45EE-8414-127919D01528}" srcOrd="0" destOrd="0" parTransId="{DC6D1A45-FA57-4D77-9259-5F533ACC5397}" sibTransId="{D58093F6-F812-4833-B5A6-1C9B3FF80152}"/>
    <dgm:cxn modelId="{953B7345-E935-4987-B137-85B07E5C0732}" type="presParOf" srcId="{D1E83318-65F7-4C3C-859C-1E8E1019137C}" destId="{E577C02C-0D5A-448A-8B43-06EADCFE17E2}" srcOrd="0" destOrd="0" presId="urn:microsoft.com/office/officeart/2018/2/layout/IconVerticalSolidList"/>
    <dgm:cxn modelId="{1CC6DF7D-D90D-40A6-9D47-9E3BD74287D6}" type="presParOf" srcId="{E577C02C-0D5A-448A-8B43-06EADCFE17E2}" destId="{46645F43-08EA-4A75-8577-F453F3533176}" srcOrd="0" destOrd="0" presId="urn:microsoft.com/office/officeart/2018/2/layout/IconVerticalSolidList"/>
    <dgm:cxn modelId="{1D841933-6F14-46F4-B197-2BC5B6A0C0CB}" type="presParOf" srcId="{E577C02C-0D5A-448A-8B43-06EADCFE17E2}" destId="{0B31D57D-5835-4469-BB66-C85FBE89D277}" srcOrd="1" destOrd="0" presId="urn:microsoft.com/office/officeart/2018/2/layout/IconVerticalSolidList"/>
    <dgm:cxn modelId="{9B387E15-FD0D-4F2C-8A7D-BA89E63A029B}" type="presParOf" srcId="{E577C02C-0D5A-448A-8B43-06EADCFE17E2}" destId="{D885DB82-A360-4BD8-ACD8-0B647DC77F98}" srcOrd="2" destOrd="0" presId="urn:microsoft.com/office/officeart/2018/2/layout/IconVerticalSolidList"/>
    <dgm:cxn modelId="{A9532087-3AB4-4C05-B7BA-D2AE36FCEF49}" type="presParOf" srcId="{E577C02C-0D5A-448A-8B43-06EADCFE17E2}" destId="{24FC9FD2-4C14-4F23-8CCD-ED9B88E6E472}" srcOrd="3" destOrd="0" presId="urn:microsoft.com/office/officeart/2018/2/layout/IconVerticalSolidList"/>
    <dgm:cxn modelId="{9240F255-7304-4F87-959B-047961F7162F}" type="presParOf" srcId="{D1E83318-65F7-4C3C-859C-1E8E1019137C}" destId="{465A39CE-4789-4B08-AA13-872B3204EB07}" srcOrd="1" destOrd="0" presId="urn:microsoft.com/office/officeart/2018/2/layout/IconVerticalSolidList"/>
    <dgm:cxn modelId="{ED98924C-BA5B-4D4B-B0F8-E319139D092B}" type="presParOf" srcId="{D1E83318-65F7-4C3C-859C-1E8E1019137C}" destId="{DE492FC4-5205-463E-A693-EE8FB55A20C7}" srcOrd="2" destOrd="0" presId="urn:microsoft.com/office/officeart/2018/2/layout/IconVerticalSolidList"/>
    <dgm:cxn modelId="{AC2672F0-DD75-44A9-BA0A-7E112867A18A}" type="presParOf" srcId="{DE492FC4-5205-463E-A693-EE8FB55A20C7}" destId="{6E6ED51B-CA51-4BC3-B93D-FAE81C13FCA2}" srcOrd="0" destOrd="0" presId="urn:microsoft.com/office/officeart/2018/2/layout/IconVerticalSolidList"/>
    <dgm:cxn modelId="{B3EB9C23-3314-4BAF-B387-88626D5B78E8}" type="presParOf" srcId="{DE492FC4-5205-463E-A693-EE8FB55A20C7}" destId="{88857757-861B-45CD-B010-6EFB2A8E3FC8}" srcOrd="1" destOrd="0" presId="urn:microsoft.com/office/officeart/2018/2/layout/IconVerticalSolidList"/>
    <dgm:cxn modelId="{A6149727-F944-4D5A-8CE5-2041CDD86F97}" type="presParOf" srcId="{DE492FC4-5205-463E-A693-EE8FB55A20C7}" destId="{3B2170E8-5401-46B9-9F63-A63B6F7F1C94}" srcOrd="2" destOrd="0" presId="urn:microsoft.com/office/officeart/2018/2/layout/IconVerticalSolidList"/>
    <dgm:cxn modelId="{80C78BE7-1B6E-4E68-B98F-610F4793E8B7}" type="presParOf" srcId="{DE492FC4-5205-463E-A693-EE8FB55A20C7}" destId="{97D95C7E-2DDB-4C23-A4B0-6DF726BB9A17}" srcOrd="3" destOrd="0" presId="urn:microsoft.com/office/officeart/2018/2/layout/IconVerticalSolidList"/>
    <dgm:cxn modelId="{F227A35C-FAED-4EC1-801D-505ED30932E4}" type="presParOf" srcId="{D1E83318-65F7-4C3C-859C-1E8E1019137C}" destId="{1712D424-94C0-48B3-971D-7FFC750771BC}" srcOrd="3" destOrd="0" presId="urn:microsoft.com/office/officeart/2018/2/layout/IconVerticalSolidList"/>
    <dgm:cxn modelId="{B288A2F2-65AF-4B99-BCFA-9C5305AAB114}" type="presParOf" srcId="{D1E83318-65F7-4C3C-859C-1E8E1019137C}" destId="{FF33FC84-FB2F-4504-9A7C-E2EB48F416B5}" srcOrd="4" destOrd="0" presId="urn:microsoft.com/office/officeart/2018/2/layout/IconVerticalSolidList"/>
    <dgm:cxn modelId="{C0853B51-4935-4C8A-962E-8AA9D017FDBD}" type="presParOf" srcId="{FF33FC84-FB2F-4504-9A7C-E2EB48F416B5}" destId="{8B91763B-9AED-48FD-9DB7-BE95654985B4}" srcOrd="0" destOrd="0" presId="urn:microsoft.com/office/officeart/2018/2/layout/IconVerticalSolidList"/>
    <dgm:cxn modelId="{9F23210E-461A-4875-B116-BF4DD11BF5F8}" type="presParOf" srcId="{FF33FC84-FB2F-4504-9A7C-E2EB48F416B5}" destId="{D43D0937-E080-4699-A9AE-E9CB7560FEE9}" srcOrd="1" destOrd="0" presId="urn:microsoft.com/office/officeart/2018/2/layout/IconVerticalSolidList"/>
    <dgm:cxn modelId="{4C55E9E6-F406-4DD3-AD44-30B02A1C6B30}" type="presParOf" srcId="{FF33FC84-FB2F-4504-9A7C-E2EB48F416B5}" destId="{A2870799-5C96-4E93-A689-E4138A100E19}" srcOrd="2" destOrd="0" presId="urn:microsoft.com/office/officeart/2018/2/layout/IconVerticalSolidList"/>
    <dgm:cxn modelId="{40706E5F-CA58-415D-A0D9-CF4BDD3A6AA4}" type="presParOf" srcId="{FF33FC84-FB2F-4504-9A7C-E2EB48F416B5}" destId="{18B5EB7B-A7CD-48BA-B73A-D6DEFCEEED3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BC88CD-3EF5-47C6-874D-8EF7561D6B8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2BA4C1F-F13E-4DCE-B625-A3F4BA135170}">
      <dgm:prSet/>
      <dgm:spPr/>
      <dgm:t>
        <a:bodyPr/>
        <a:lstStyle/>
        <a:p>
          <a:r>
            <a:rPr lang="en-US" i="1"/>
            <a:t>Diffusion is directly related to temperature.</a:t>
          </a:r>
          <a:endParaRPr lang="en-US"/>
        </a:p>
      </dgm:t>
    </dgm:pt>
    <dgm:pt modelId="{D80D72C4-85EF-4280-AADF-4B221496A5ED}" type="parTrans" cxnId="{F5C2AEFA-6F9E-41D8-A587-4F7B8F69D783}">
      <dgm:prSet/>
      <dgm:spPr/>
      <dgm:t>
        <a:bodyPr/>
        <a:lstStyle/>
        <a:p>
          <a:endParaRPr lang="en-US"/>
        </a:p>
      </dgm:t>
    </dgm:pt>
    <dgm:pt modelId="{31C143F7-2926-4D9D-B1DF-64B86AF1A6CE}" type="sibTrans" cxnId="{F5C2AEFA-6F9E-41D8-A587-4F7B8F69D783}">
      <dgm:prSet/>
      <dgm:spPr/>
      <dgm:t>
        <a:bodyPr/>
        <a:lstStyle/>
        <a:p>
          <a:endParaRPr lang="en-US"/>
        </a:p>
      </dgm:t>
    </dgm:pt>
    <dgm:pt modelId="{E4F59139-5C21-49DE-B184-565887984843}">
      <dgm:prSet/>
      <dgm:spPr/>
      <dgm:t>
        <a:bodyPr/>
        <a:lstStyle/>
        <a:p>
          <a:r>
            <a:rPr lang="en-US"/>
            <a:t>At higher temperatures, molecules move faster. Because diffusion results from molecular movement, the rate of diffusion increases as temperature increases. </a:t>
          </a:r>
        </a:p>
      </dgm:t>
    </dgm:pt>
    <dgm:pt modelId="{E6A9C5D4-6B17-4ABA-B7C5-AABE899F620E}" type="parTrans" cxnId="{E2877DAD-0E95-4558-8050-3F73BD77B159}">
      <dgm:prSet/>
      <dgm:spPr/>
      <dgm:t>
        <a:bodyPr/>
        <a:lstStyle/>
        <a:p>
          <a:endParaRPr lang="en-US"/>
        </a:p>
      </dgm:t>
    </dgm:pt>
    <dgm:pt modelId="{319E62C6-BDE1-4D99-8DAC-CB7F75350941}" type="sibTrans" cxnId="{E2877DAD-0E95-4558-8050-3F73BD77B159}">
      <dgm:prSet/>
      <dgm:spPr/>
      <dgm:t>
        <a:bodyPr/>
        <a:lstStyle/>
        <a:p>
          <a:endParaRPr lang="en-US"/>
        </a:p>
      </dgm:t>
    </dgm:pt>
    <dgm:pt modelId="{6EA07A48-CC97-4264-ADD0-A33109D4C48D}">
      <dgm:prSet/>
      <dgm:spPr/>
      <dgm:t>
        <a:bodyPr/>
        <a:lstStyle/>
        <a:p>
          <a:r>
            <a:rPr lang="en-US"/>
            <a:t>Generally, changes in temperature do not significantly affect diffusion rates in humans because we maintain a relatively constant body temperature.</a:t>
          </a:r>
        </a:p>
      </dgm:t>
    </dgm:pt>
    <dgm:pt modelId="{42E10991-75B3-40C2-8F8B-37F2373217AF}" type="parTrans" cxnId="{9A5C319D-9791-48EC-9D56-EAEBA5C69DF0}">
      <dgm:prSet/>
      <dgm:spPr/>
      <dgm:t>
        <a:bodyPr/>
        <a:lstStyle/>
        <a:p>
          <a:endParaRPr lang="en-US"/>
        </a:p>
      </dgm:t>
    </dgm:pt>
    <dgm:pt modelId="{02588BB8-3EE9-4403-80B0-05C888F9F167}" type="sibTrans" cxnId="{9A5C319D-9791-48EC-9D56-EAEBA5C69DF0}">
      <dgm:prSet/>
      <dgm:spPr/>
      <dgm:t>
        <a:bodyPr/>
        <a:lstStyle/>
        <a:p>
          <a:endParaRPr lang="en-US"/>
        </a:p>
      </dgm:t>
    </dgm:pt>
    <dgm:pt modelId="{892F7862-89E6-4A04-9C0F-FE34D7BFF615}" type="pres">
      <dgm:prSet presAssocID="{DBBC88CD-3EF5-47C6-874D-8EF7561D6B84}" presName="root" presStyleCnt="0">
        <dgm:presLayoutVars>
          <dgm:dir/>
          <dgm:resizeHandles val="exact"/>
        </dgm:presLayoutVars>
      </dgm:prSet>
      <dgm:spPr/>
      <dgm:t>
        <a:bodyPr/>
        <a:lstStyle/>
        <a:p>
          <a:endParaRPr lang="en-US"/>
        </a:p>
      </dgm:t>
    </dgm:pt>
    <dgm:pt modelId="{6E41588B-F73F-4A43-8437-EBD5CD9E3B2F}" type="pres">
      <dgm:prSet presAssocID="{B2BA4C1F-F13E-4DCE-B625-A3F4BA135170}" presName="compNode" presStyleCnt="0"/>
      <dgm:spPr/>
    </dgm:pt>
    <dgm:pt modelId="{FE16CC64-07F6-49B6-8604-AB2BA7033D27}" type="pres">
      <dgm:prSet presAssocID="{B2BA4C1F-F13E-4DCE-B625-A3F4BA135170}" presName="bgRect" presStyleLbl="bgShp" presStyleIdx="0" presStyleCnt="3"/>
      <dgm:spPr>
        <a:solidFill>
          <a:schemeClr val="tx2"/>
        </a:solidFill>
      </dgm:spPr>
    </dgm:pt>
    <dgm:pt modelId="{8C39E154-9BA0-480E-B531-2D50AD3AB9CA}" type="pres">
      <dgm:prSet presAssocID="{B2BA4C1F-F13E-4DCE-B625-A3F4BA13517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Transfer"/>
        </a:ext>
      </dgm:extLst>
    </dgm:pt>
    <dgm:pt modelId="{18CC1123-87DF-484A-9310-C29BB2DD2D24}" type="pres">
      <dgm:prSet presAssocID="{B2BA4C1F-F13E-4DCE-B625-A3F4BA135170}" presName="spaceRect" presStyleCnt="0"/>
      <dgm:spPr/>
    </dgm:pt>
    <dgm:pt modelId="{461D6E1E-B553-4ABE-8E14-3A146AFF087F}" type="pres">
      <dgm:prSet presAssocID="{B2BA4C1F-F13E-4DCE-B625-A3F4BA135170}" presName="parTx" presStyleLbl="revTx" presStyleIdx="0" presStyleCnt="3">
        <dgm:presLayoutVars>
          <dgm:chMax val="0"/>
          <dgm:chPref val="0"/>
        </dgm:presLayoutVars>
      </dgm:prSet>
      <dgm:spPr/>
      <dgm:t>
        <a:bodyPr/>
        <a:lstStyle/>
        <a:p>
          <a:endParaRPr lang="en-US"/>
        </a:p>
      </dgm:t>
    </dgm:pt>
    <dgm:pt modelId="{8EB6A2BF-5F73-497D-8AC5-4321BBFE9070}" type="pres">
      <dgm:prSet presAssocID="{31C143F7-2926-4D9D-B1DF-64B86AF1A6CE}" presName="sibTrans" presStyleCnt="0"/>
      <dgm:spPr/>
    </dgm:pt>
    <dgm:pt modelId="{8FB53357-FE2B-49F8-A98D-D4B694DEE410}" type="pres">
      <dgm:prSet presAssocID="{E4F59139-5C21-49DE-B184-565887984843}" presName="compNode" presStyleCnt="0"/>
      <dgm:spPr/>
    </dgm:pt>
    <dgm:pt modelId="{733CA168-F10E-433A-A589-3893838BB348}" type="pres">
      <dgm:prSet presAssocID="{E4F59139-5C21-49DE-B184-565887984843}" presName="bgRect" presStyleLbl="bgShp" presStyleIdx="1" presStyleCnt="3"/>
      <dgm:spPr>
        <a:solidFill>
          <a:schemeClr val="accent2">
            <a:lumMod val="60000"/>
            <a:lumOff val="40000"/>
          </a:schemeClr>
        </a:solidFill>
      </dgm:spPr>
    </dgm:pt>
    <dgm:pt modelId="{07BEEF6D-91DD-45EB-9E23-5DCD78A9F931}" type="pres">
      <dgm:prSet presAssocID="{E4F59139-5C21-49DE-B184-56588798484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cientist"/>
        </a:ext>
      </dgm:extLst>
    </dgm:pt>
    <dgm:pt modelId="{41E5A00B-C1F1-455D-A49D-C9F472A7E6F7}" type="pres">
      <dgm:prSet presAssocID="{E4F59139-5C21-49DE-B184-565887984843}" presName="spaceRect" presStyleCnt="0"/>
      <dgm:spPr/>
    </dgm:pt>
    <dgm:pt modelId="{387B3E30-53FA-43D4-885D-4834216260C1}" type="pres">
      <dgm:prSet presAssocID="{E4F59139-5C21-49DE-B184-565887984843}" presName="parTx" presStyleLbl="revTx" presStyleIdx="1" presStyleCnt="3">
        <dgm:presLayoutVars>
          <dgm:chMax val="0"/>
          <dgm:chPref val="0"/>
        </dgm:presLayoutVars>
      </dgm:prSet>
      <dgm:spPr/>
      <dgm:t>
        <a:bodyPr/>
        <a:lstStyle/>
        <a:p>
          <a:endParaRPr lang="en-US"/>
        </a:p>
      </dgm:t>
    </dgm:pt>
    <dgm:pt modelId="{F05C1CAB-BC89-45AA-B283-2B13E2FBEBB4}" type="pres">
      <dgm:prSet presAssocID="{319E62C6-BDE1-4D99-8DAC-CB7F75350941}" presName="sibTrans" presStyleCnt="0"/>
      <dgm:spPr/>
    </dgm:pt>
    <dgm:pt modelId="{97A81322-9ACE-41DE-9134-882D23B44C68}" type="pres">
      <dgm:prSet presAssocID="{6EA07A48-CC97-4264-ADD0-A33109D4C48D}" presName="compNode" presStyleCnt="0"/>
      <dgm:spPr/>
    </dgm:pt>
    <dgm:pt modelId="{4D6C94C5-A420-41EC-A5AE-AC7DEFBB9A3D}" type="pres">
      <dgm:prSet presAssocID="{6EA07A48-CC97-4264-ADD0-A33109D4C48D}" presName="bgRect" presStyleLbl="bgShp" presStyleIdx="2" presStyleCnt="3"/>
      <dgm:spPr>
        <a:solidFill>
          <a:schemeClr val="accent3">
            <a:lumMod val="20000"/>
            <a:lumOff val="80000"/>
          </a:schemeClr>
        </a:solidFill>
      </dgm:spPr>
    </dgm:pt>
    <dgm:pt modelId="{A1E743F3-EF04-4144-A04B-4DA37CBEF36A}" type="pres">
      <dgm:prSet presAssocID="{6EA07A48-CC97-4264-ADD0-A33109D4C48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Thermometer"/>
        </a:ext>
      </dgm:extLst>
    </dgm:pt>
    <dgm:pt modelId="{34D384EF-F912-4706-AC26-E1294E11CDD0}" type="pres">
      <dgm:prSet presAssocID="{6EA07A48-CC97-4264-ADD0-A33109D4C48D}" presName="spaceRect" presStyleCnt="0"/>
      <dgm:spPr/>
    </dgm:pt>
    <dgm:pt modelId="{506FB5B2-1F94-4366-959E-92C87FBBC5A8}" type="pres">
      <dgm:prSet presAssocID="{6EA07A48-CC97-4264-ADD0-A33109D4C48D}" presName="parTx" presStyleLbl="revTx" presStyleIdx="2" presStyleCnt="3">
        <dgm:presLayoutVars>
          <dgm:chMax val="0"/>
          <dgm:chPref val="0"/>
        </dgm:presLayoutVars>
      </dgm:prSet>
      <dgm:spPr/>
      <dgm:t>
        <a:bodyPr/>
        <a:lstStyle/>
        <a:p>
          <a:endParaRPr lang="en-US"/>
        </a:p>
      </dgm:t>
    </dgm:pt>
  </dgm:ptLst>
  <dgm:cxnLst>
    <dgm:cxn modelId="{F5C2AEFA-6F9E-41D8-A587-4F7B8F69D783}" srcId="{DBBC88CD-3EF5-47C6-874D-8EF7561D6B84}" destId="{B2BA4C1F-F13E-4DCE-B625-A3F4BA135170}" srcOrd="0" destOrd="0" parTransId="{D80D72C4-85EF-4280-AADF-4B221496A5ED}" sibTransId="{31C143F7-2926-4D9D-B1DF-64B86AF1A6CE}"/>
    <dgm:cxn modelId="{9A5C319D-9791-48EC-9D56-EAEBA5C69DF0}" srcId="{DBBC88CD-3EF5-47C6-874D-8EF7561D6B84}" destId="{6EA07A48-CC97-4264-ADD0-A33109D4C48D}" srcOrd="2" destOrd="0" parTransId="{42E10991-75B3-40C2-8F8B-37F2373217AF}" sibTransId="{02588BB8-3EE9-4403-80B0-05C888F9F167}"/>
    <dgm:cxn modelId="{F284D62C-18FE-4EF4-9AFF-166BD34788B9}" type="presOf" srcId="{DBBC88CD-3EF5-47C6-874D-8EF7561D6B84}" destId="{892F7862-89E6-4A04-9C0F-FE34D7BFF615}" srcOrd="0" destOrd="0" presId="urn:microsoft.com/office/officeart/2018/2/layout/IconVerticalSolidList"/>
    <dgm:cxn modelId="{88488080-DD73-4354-8919-D72C1B679B8E}" type="presOf" srcId="{E4F59139-5C21-49DE-B184-565887984843}" destId="{387B3E30-53FA-43D4-885D-4834216260C1}" srcOrd="0" destOrd="0" presId="urn:microsoft.com/office/officeart/2018/2/layout/IconVerticalSolidList"/>
    <dgm:cxn modelId="{D7265C07-3A2D-415A-AABA-A5725CB9D6BB}" type="presOf" srcId="{6EA07A48-CC97-4264-ADD0-A33109D4C48D}" destId="{506FB5B2-1F94-4366-959E-92C87FBBC5A8}" srcOrd="0" destOrd="0" presId="urn:microsoft.com/office/officeart/2018/2/layout/IconVerticalSolidList"/>
    <dgm:cxn modelId="{30F44BE3-15CC-48EC-B415-22FD52F1B589}" type="presOf" srcId="{B2BA4C1F-F13E-4DCE-B625-A3F4BA135170}" destId="{461D6E1E-B553-4ABE-8E14-3A146AFF087F}" srcOrd="0" destOrd="0" presId="urn:microsoft.com/office/officeart/2018/2/layout/IconVerticalSolidList"/>
    <dgm:cxn modelId="{E2877DAD-0E95-4558-8050-3F73BD77B159}" srcId="{DBBC88CD-3EF5-47C6-874D-8EF7561D6B84}" destId="{E4F59139-5C21-49DE-B184-565887984843}" srcOrd="1" destOrd="0" parTransId="{E6A9C5D4-6B17-4ABA-B7C5-AABE899F620E}" sibTransId="{319E62C6-BDE1-4D99-8DAC-CB7F75350941}"/>
    <dgm:cxn modelId="{2723025C-2CD9-4AD9-972A-9D6CCB277461}" type="presParOf" srcId="{892F7862-89E6-4A04-9C0F-FE34D7BFF615}" destId="{6E41588B-F73F-4A43-8437-EBD5CD9E3B2F}" srcOrd="0" destOrd="0" presId="urn:microsoft.com/office/officeart/2018/2/layout/IconVerticalSolidList"/>
    <dgm:cxn modelId="{51EE8C53-48C7-48A3-84E7-D0E1A6F6CE0F}" type="presParOf" srcId="{6E41588B-F73F-4A43-8437-EBD5CD9E3B2F}" destId="{FE16CC64-07F6-49B6-8604-AB2BA7033D27}" srcOrd="0" destOrd="0" presId="urn:microsoft.com/office/officeart/2018/2/layout/IconVerticalSolidList"/>
    <dgm:cxn modelId="{7B48B999-0DF2-469E-9AF6-7493B4C2CBC7}" type="presParOf" srcId="{6E41588B-F73F-4A43-8437-EBD5CD9E3B2F}" destId="{8C39E154-9BA0-480E-B531-2D50AD3AB9CA}" srcOrd="1" destOrd="0" presId="urn:microsoft.com/office/officeart/2018/2/layout/IconVerticalSolidList"/>
    <dgm:cxn modelId="{973292C8-781F-4694-B97F-BC4EA82C2806}" type="presParOf" srcId="{6E41588B-F73F-4A43-8437-EBD5CD9E3B2F}" destId="{18CC1123-87DF-484A-9310-C29BB2DD2D24}" srcOrd="2" destOrd="0" presId="urn:microsoft.com/office/officeart/2018/2/layout/IconVerticalSolidList"/>
    <dgm:cxn modelId="{1744B3C9-6BF3-44B7-B1A0-6756E9666310}" type="presParOf" srcId="{6E41588B-F73F-4A43-8437-EBD5CD9E3B2F}" destId="{461D6E1E-B553-4ABE-8E14-3A146AFF087F}" srcOrd="3" destOrd="0" presId="urn:microsoft.com/office/officeart/2018/2/layout/IconVerticalSolidList"/>
    <dgm:cxn modelId="{1546753E-56C1-4F19-8CF9-693D9374401E}" type="presParOf" srcId="{892F7862-89E6-4A04-9C0F-FE34D7BFF615}" destId="{8EB6A2BF-5F73-497D-8AC5-4321BBFE9070}" srcOrd="1" destOrd="0" presId="urn:microsoft.com/office/officeart/2018/2/layout/IconVerticalSolidList"/>
    <dgm:cxn modelId="{20B122DD-52D9-4B13-AC1D-818B62D2FF32}" type="presParOf" srcId="{892F7862-89E6-4A04-9C0F-FE34D7BFF615}" destId="{8FB53357-FE2B-49F8-A98D-D4B694DEE410}" srcOrd="2" destOrd="0" presId="urn:microsoft.com/office/officeart/2018/2/layout/IconVerticalSolidList"/>
    <dgm:cxn modelId="{B7EBF60C-B5F4-4C74-A4CE-CE6E1ED1E41F}" type="presParOf" srcId="{8FB53357-FE2B-49F8-A98D-D4B694DEE410}" destId="{733CA168-F10E-433A-A589-3893838BB348}" srcOrd="0" destOrd="0" presId="urn:microsoft.com/office/officeart/2018/2/layout/IconVerticalSolidList"/>
    <dgm:cxn modelId="{BA479184-1D3B-405A-B1AE-707091F2DF05}" type="presParOf" srcId="{8FB53357-FE2B-49F8-A98D-D4B694DEE410}" destId="{07BEEF6D-91DD-45EB-9E23-5DCD78A9F931}" srcOrd="1" destOrd="0" presId="urn:microsoft.com/office/officeart/2018/2/layout/IconVerticalSolidList"/>
    <dgm:cxn modelId="{FB05007D-704B-4571-A43C-71B179D4E691}" type="presParOf" srcId="{8FB53357-FE2B-49F8-A98D-D4B694DEE410}" destId="{41E5A00B-C1F1-455D-A49D-C9F472A7E6F7}" srcOrd="2" destOrd="0" presId="urn:microsoft.com/office/officeart/2018/2/layout/IconVerticalSolidList"/>
    <dgm:cxn modelId="{382B02C5-A79C-4EA5-841F-84CC8A8823CB}" type="presParOf" srcId="{8FB53357-FE2B-49F8-A98D-D4B694DEE410}" destId="{387B3E30-53FA-43D4-885D-4834216260C1}" srcOrd="3" destOrd="0" presId="urn:microsoft.com/office/officeart/2018/2/layout/IconVerticalSolidList"/>
    <dgm:cxn modelId="{B91546A9-9762-4766-84F8-167A590D656D}" type="presParOf" srcId="{892F7862-89E6-4A04-9C0F-FE34D7BFF615}" destId="{F05C1CAB-BC89-45AA-B283-2B13E2FBEBB4}" srcOrd="3" destOrd="0" presId="urn:microsoft.com/office/officeart/2018/2/layout/IconVerticalSolidList"/>
    <dgm:cxn modelId="{EC64E5DE-74D2-4F9D-91BA-97B73B97CC3A}" type="presParOf" srcId="{892F7862-89E6-4A04-9C0F-FE34D7BFF615}" destId="{97A81322-9ACE-41DE-9134-882D23B44C68}" srcOrd="4" destOrd="0" presId="urn:microsoft.com/office/officeart/2018/2/layout/IconVerticalSolidList"/>
    <dgm:cxn modelId="{B49D0D2A-384D-4C3C-B691-16E7DF0CE329}" type="presParOf" srcId="{97A81322-9ACE-41DE-9134-882D23B44C68}" destId="{4D6C94C5-A420-41EC-A5AE-AC7DEFBB9A3D}" srcOrd="0" destOrd="0" presId="urn:microsoft.com/office/officeart/2018/2/layout/IconVerticalSolidList"/>
    <dgm:cxn modelId="{500E1A99-BB3D-4EC4-AE9F-C54797BD7887}" type="presParOf" srcId="{97A81322-9ACE-41DE-9134-882D23B44C68}" destId="{A1E743F3-EF04-4144-A04B-4DA37CBEF36A}" srcOrd="1" destOrd="0" presId="urn:microsoft.com/office/officeart/2018/2/layout/IconVerticalSolidList"/>
    <dgm:cxn modelId="{147A35A8-0F77-4EDA-924F-6A9C9363932F}" type="presParOf" srcId="{97A81322-9ACE-41DE-9134-882D23B44C68}" destId="{34D384EF-F912-4706-AC26-E1294E11CDD0}" srcOrd="2" destOrd="0" presId="urn:microsoft.com/office/officeart/2018/2/layout/IconVerticalSolidList"/>
    <dgm:cxn modelId="{E1D9FF78-3712-48F2-B0A9-4A24B64BEFAD}" type="presParOf" srcId="{97A81322-9ACE-41DE-9134-882D23B44C68}" destId="{506FB5B2-1F94-4366-959E-92C87FBBC5A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1C61030-AD81-4C9F-B955-4E0983BDD80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4E7A7C1-8F01-4D00-B97E-6F60780176DC}">
      <dgm:prSet/>
      <dgm:spPr/>
      <dgm:t>
        <a:bodyPr/>
        <a:lstStyle/>
        <a:p>
          <a:r>
            <a:rPr lang="en-US" i="1"/>
            <a:t>The rate of diffusion across a membrane is directly proportional to the surface area of the membrane. </a:t>
          </a:r>
          <a:endParaRPr lang="en-US"/>
        </a:p>
      </dgm:t>
    </dgm:pt>
    <dgm:pt modelId="{54261123-BB03-4236-BD55-CACD43D09F64}" type="parTrans" cxnId="{1044F610-ACCA-42BD-A2AE-91BF87DF19C9}">
      <dgm:prSet/>
      <dgm:spPr/>
      <dgm:t>
        <a:bodyPr/>
        <a:lstStyle/>
        <a:p>
          <a:endParaRPr lang="en-US"/>
        </a:p>
      </dgm:t>
    </dgm:pt>
    <dgm:pt modelId="{DD4C0A92-6227-43C1-B795-096E814D8E33}" type="sibTrans" cxnId="{1044F610-ACCA-42BD-A2AE-91BF87DF19C9}">
      <dgm:prSet/>
      <dgm:spPr/>
      <dgm:t>
        <a:bodyPr/>
        <a:lstStyle/>
        <a:p>
          <a:endParaRPr lang="en-US"/>
        </a:p>
      </dgm:t>
    </dgm:pt>
    <dgm:pt modelId="{D6A56053-D309-43D4-B4CF-10F2E474AF84}">
      <dgm:prSet/>
      <dgm:spPr/>
      <dgm:t>
        <a:bodyPr/>
        <a:lstStyle/>
        <a:p>
          <a:r>
            <a:rPr lang="en-US" dirty="0"/>
            <a:t>In other words, </a:t>
          </a:r>
          <a:r>
            <a:rPr lang="en-US" b="1" u="sng" dirty="0"/>
            <a:t>the larger the membrane’s surface area, the more molecules can diffuse across per unit time. </a:t>
          </a:r>
        </a:p>
      </dgm:t>
    </dgm:pt>
    <dgm:pt modelId="{379AB453-3B7A-4339-B74D-1C9B1B7C90EA}" type="parTrans" cxnId="{29C80150-EC00-47D3-B96F-E040C87A6CEB}">
      <dgm:prSet/>
      <dgm:spPr/>
      <dgm:t>
        <a:bodyPr/>
        <a:lstStyle/>
        <a:p>
          <a:endParaRPr lang="en-US"/>
        </a:p>
      </dgm:t>
    </dgm:pt>
    <dgm:pt modelId="{3640DAD2-A44A-46D2-B499-9C17DC91232D}" type="sibTrans" cxnId="{29C80150-EC00-47D3-B96F-E040C87A6CEB}">
      <dgm:prSet/>
      <dgm:spPr/>
      <dgm:t>
        <a:bodyPr/>
        <a:lstStyle/>
        <a:p>
          <a:endParaRPr lang="en-US"/>
        </a:p>
      </dgm:t>
    </dgm:pt>
    <dgm:pt modelId="{8FEEEFC9-1A77-4C34-8178-6C0556EDB693}" type="pres">
      <dgm:prSet presAssocID="{91C61030-AD81-4C9F-B955-4E0983BDD80C}" presName="root" presStyleCnt="0">
        <dgm:presLayoutVars>
          <dgm:dir/>
          <dgm:resizeHandles val="exact"/>
        </dgm:presLayoutVars>
      </dgm:prSet>
      <dgm:spPr/>
      <dgm:t>
        <a:bodyPr/>
        <a:lstStyle/>
        <a:p>
          <a:endParaRPr lang="en-US"/>
        </a:p>
      </dgm:t>
    </dgm:pt>
    <dgm:pt modelId="{36E0BCD9-1B12-49E0-9AE9-977A3FE0B514}" type="pres">
      <dgm:prSet presAssocID="{94E7A7C1-8F01-4D00-B97E-6F60780176DC}" presName="compNode" presStyleCnt="0"/>
      <dgm:spPr/>
    </dgm:pt>
    <dgm:pt modelId="{5736731E-2AD3-495A-B9A3-46DEF9F124E3}" type="pres">
      <dgm:prSet presAssocID="{94E7A7C1-8F01-4D00-B97E-6F60780176DC}" presName="bgRect" presStyleLbl="bgShp" presStyleIdx="0" presStyleCnt="2"/>
      <dgm:spPr/>
    </dgm:pt>
    <dgm:pt modelId="{C12C6ED2-7C12-47B9-9886-5A4455B53BF1}" type="pres">
      <dgm:prSet presAssocID="{94E7A7C1-8F01-4D00-B97E-6F60780176D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icroscope"/>
        </a:ext>
      </dgm:extLst>
    </dgm:pt>
    <dgm:pt modelId="{1B47559C-735B-4A26-9548-53DD71ACE20D}" type="pres">
      <dgm:prSet presAssocID="{94E7A7C1-8F01-4D00-B97E-6F60780176DC}" presName="spaceRect" presStyleCnt="0"/>
      <dgm:spPr/>
    </dgm:pt>
    <dgm:pt modelId="{BAEDE7B6-5074-48AD-B304-123ADB0372E5}" type="pres">
      <dgm:prSet presAssocID="{94E7A7C1-8F01-4D00-B97E-6F60780176DC}" presName="parTx" presStyleLbl="revTx" presStyleIdx="0" presStyleCnt="2">
        <dgm:presLayoutVars>
          <dgm:chMax val="0"/>
          <dgm:chPref val="0"/>
        </dgm:presLayoutVars>
      </dgm:prSet>
      <dgm:spPr/>
      <dgm:t>
        <a:bodyPr/>
        <a:lstStyle/>
        <a:p>
          <a:endParaRPr lang="en-US"/>
        </a:p>
      </dgm:t>
    </dgm:pt>
    <dgm:pt modelId="{BE0DF7EB-EF0C-4816-8AB7-CBCE9D83C88A}" type="pres">
      <dgm:prSet presAssocID="{DD4C0A92-6227-43C1-B795-096E814D8E33}" presName="sibTrans" presStyleCnt="0"/>
      <dgm:spPr/>
    </dgm:pt>
    <dgm:pt modelId="{AC410221-15B6-4C08-9A3B-88EC09D22E8E}" type="pres">
      <dgm:prSet presAssocID="{D6A56053-D309-43D4-B4CF-10F2E474AF84}" presName="compNode" presStyleCnt="0"/>
      <dgm:spPr/>
    </dgm:pt>
    <dgm:pt modelId="{95B5CF01-3383-49DF-8792-CC387FC9FAF7}" type="pres">
      <dgm:prSet presAssocID="{D6A56053-D309-43D4-B4CF-10F2E474AF84}" presName="bgRect" presStyleLbl="bgShp" presStyleIdx="1" presStyleCnt="2"/>
      <dgm:spPr/>
    </dgm:pt>
    <dgm:pt modelId="{A2BD86E2-E74F-4AC3-B7D0-4ADB583E53D1}" type="pres">
      <dgm:prSet presAssocID="{D6A56053-D309-43D4-B4CF-10F2E474AF8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74C36796-3B71-4340-826C-B188DB837A9F}" type="pres">
      <dgm:prSet presAssocID="{D6A56053-D309-43D4-B4CF-10F2E474AF84}" presName="spaceRect" presStyleCnt="0"/>
      <dgm:spPr/>
    </dgm:pt>
    <dgm:pt modelId="{AD69FBA6-A9E0-4D03-866D-CD01A4FCE7F3}" type="pres">
      <dgm:prSet presAssocID="{D6A56053-D309-43D4-B4CF-10F2E474AF84}" presName="parTx" presStyleLbl="revTx" presStyleIdx="1" presStyleCnt="2">
        <dgm:presLayoutVars>
          <dgm:chMax val="0"/>
          <dgm:chPref val="0"/>
        </dgm:presLayoutVars>
      </dgm:prSet>
      <dgm:spPr/>
      <dgm:t>
        <a:bodyPr/>
        <a:lstStyle/>
        <a:p>
          <a:endParaRPr lang="en-US"/>
        </a:p>
      </dgm:t>
    </dgm:pt>
  </dgm:ptLst>
  <dgm:cxnLst>
    <dgm:cxn modelId="{29C80150-EC00-47D3-B96F-E040C87A6CEB}" srcId="{91C61030-AD81-4C9F-B955-4E0983BDD80C}" destId="{D6A56053-D309-43D4-B4CF-10F2E474AF84}" srcOrd="1" destOrd="0" parTransId="{379AB453-3B7A-4339-B74D-1C9B1B7C90EA}" sibTransId="{3640DAD2-A44A-46D2-B499-9C17DC91232D}"/>
    <dgm:cxn modelId="{2B38C33B-AD78-4849-81EC-8CC046609C64}" type="presOf" srcId="{94E7A7C1-8F01-4D00-B97E-6F60780176DC}" destId="{BAEDE7B6-5074-48AD-B304-123ADB0372E5}" srcOrd="0" destOrd="0" presId="urn:microsoft.com/office/officeart/2018/2/layout/IconVerticalSolidList"/>
    <dgm:cxn modelId="{87A718DF-E29B-4C3A-96A0-99298B0CFBB9}" type="presOf" srcId="{D6A56053-D309-43D4-B4CF-10F2E474AF84}" destId="{AD69FBA6-A9E0-4D03-866D-CD01A4FCE7F3}" srcOrd="0" destOrd="0" presId="urn:microsoft.com/office/officeart/2018/2/layout/IconVerticalSolidList"/>
    <dgm:cxn modelId="{BB05D9E3-1554-44DD-BEC8-F1E0651344ED}" type="presOf" srcId="{91C61030-AD81-4C9F-B955-4E0983BDD80C}" destId="{8FEEEFC9-1A77-4C34-8178-6C0556EDB693}" srcOrd="0" destOrd="0" presId="urn:microsoft.com/office/officeart/2018/2/layout/IconVerticalSolidList"/>
    <dgm:cxn modelId="{1044F610-ACCA-42BD-A2AE-91BF87DF19C9}" srcId="{91C61030-AD81-4C9F-B955-4E0983BDD80C}" destId="{94E7A7C1-8F01-4D00-B97E-6F60780176DC}" srcOrd="0" destOrd="0" parTransId="{54261123-BB03-4236-BD55-CACD43D09F64}" sibTransId="{DD4C0A92-6227-43C1-B795-096E814D8E33}"/>
    <dgm:cxn modelId="{D8495C75-7F65-4166-AD77-6E67953825A0}" type="presParOf" srcId="{8FEEEFC9-1A77-4C34-8178-6C0556EDB693}" destId="{36E0BCD9-1B12-49E0-9AE9-977A3FE0B514}" srcOrd="0" destOrd="0" presId="urn:microsoft.com/office/officeart/2018/2/layout/IconVerticalSolidList"/>
    <dgm:cxn modelId="{F9B60210-3F6D-454A-8471-FD052D62EDBE}" type="presParOf" srcId="{36E0BCD9-1B12-49E0-9AE9-977A3FE0B514}" destId="{5736731E-2AD3-495A-B9A3-46DEF9F124E3}" srcOrd="0" destOrd="0" presId="urn:microsoft.com/office/officeart/2018/2/layout/IconVerticalSolidList"/>
    <dgm:cxn modelId="{7D3153BB-70EA-4C59-B4CC-6934EB98E88C}" type="presParOf" srcId="{36E0BCD9-1B12-49E0-9AE9-977A3FE0B514}" destId="{C12C6ED2-7C12-47B9-9886-5A4455B53BF1}" srcOrd="1" destOrd="0" presId="urn:microsoft.com/office/officeart/2018/2/layout/IconVerticalSolidList"/>
    <dgm:cxn modelId="{2D81F4AD-2A20-4030-AF7D-9C91BB439B15}" type="presParOf" srcId="{36E0BCD9-1B12-49E0-9AE9-977A3FE0B514}" destId="{1B47559C-735B-4A26-9548-53DD71ACE20D}" srcOrd="2" destOrd="0" presId="urn:microsoft.com/office/officeart/2018/2/layout/IconVerticalSolidList"/>
    <dgm:cxn modelId="{62AB0659-917E-4AE7-95CE-A810F677AA79}" type="presParOf" srcId="{36E0BCD9-1B12-49E0-9AE9-977A3FE0B514}" destId="{BAEDE7B6-5074-48AD-B304-123ADB0372E5}" srcOrd="3" destOrd="0" presId="urn:microsoft.com/office/officeart/2018/2/layout/IconVerticalSolidList"/>
    <dgm:cxn modelId="{8E0374E2-A5A9-4DA5-8942-6D4B655123DB}" type="presParOf" srcId="{8FEEEFC9-1A77-4C34-8178-6C0556EDB693}" destId="{BE0DF7EB-EF0C-4816-8AB7-CBCE9D83C88A}" srcOrd="1" destOrd="0" presId="urn:microsoft.com/office/officeart/2018/2/layout/IconVerticalSolidList"/>
    <dgm:cxn modelId="{EBF50CFB-B74F-4174-B3D0-9D0E7B76BECE}" type="presParOf" srcId="{8FEEEFC9-1A77-4C34-8178-6C0556EDB693}" destId="{AC410221-15B6-4C08-9A3B-88EC09D22E8E}" srcOrd="2" destOrd="0" presId="urn:microsoft.com/office/officeart/2018/2/layout/IconVerticalSolidList"/>
    <dgm:cxn modelId="{8E2501C8-DC67-4E71-BCD8-52B041E88F72}" type="presParOf" srcId="{AC410221-15B6-4C08-9A3B-88EC09D22E8E}" destId="{95B5CF01-3383-49DF-8792-CC387FC9FAF7}" srcOrd="0" destOrd="0" presId="urn:microsoft.com/office/officeart/2018/2/layout/IconVerticalSolidList"/>
    <dgm:cxn modelId="{F71653C3-CEE4-4487-8EC0-20D7753EEF74}" type="presParOf" srcId="{AC410221-15B6-4C08-9A3B-88EC09D22E8E}" destId="{A2BD86E2-E74F-4AC3-B7D0-4ADB583E53D1}" srcOrd="1" destOrd="0" presId="urn:microsoft.com/office/officeart/2018/2/layout/IconVerticalSolidList"/>
    <dgm:cxn modelId="{D063D6A2-F89F-49AD-810F-CB0B90512F05}" type="presParOf" srcId="{AC410221-15B6-4C08-9A3B-88EC09D22E8E}" destId="{74C36796-3B71-4340-826C-B188DB837A9F}" srcOrd="2" destOrd="0" presId="urn:microsoft.com/office/officeart/2018/2/layout/IconVerticalSolidList"/>
    <dgm:cxn modelId="{5A0D55B9-E4C4-48FF-A27F-A887D689EFCB}" type="presParOf" srcId="{AC410221-15B6-4C08-9A3B-88EC09D22E8E}" destId="{AD69FBA6-A9E0-4D03-866D-CD01A4FCE7F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33A4C-A2B8-435A-B043-9280C20D9CF4}">
      <dsp:nvSpPr>
        <dsp:cNvPr id="0" name=""/>
        <dsp:cNvSpPr/>
      </dsp:nvSpPr>
      <dsp:spPr>
        <a:xfrm>
          <a:off x="645" y="625310"/>
          <a:ext cx="2125298" cy="2125298"/>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a:t>When an atom forms a bond with one or more other atoms, it is called a </a:t>
          </a:r>
          <a:r>
            <a:rPr lang="en-US" sz="1600" b="1" kern="1200"/>
            <a:t>molecule. </a:t>
          </a:r>
          <a:endParaRPr lang="en-US" sz="1600" kern="1200"/>
        </a:p>
      </dsp:txBody>
      <dsp:txXfrm>
        <a:off x="311888" y="936553"/>
        <a:ext cx="1502812" cy="1502812"/>
      </dsp:txXfrm>
    </dsp:sp>
    <dsp:sp modelId="{EBBBEDB7-A683-4EE1-92C7-B7730DA9B3D3}">
      <dsp:nvSpPr>
        <dsp:cNvPr id="0" name=""/>
        <dsp:cNvSpPr/>
      </dsp:nvSpPr>
      <dsp:spPr>
        <a:xfrm>
          <a:off x="1959352" y="325158"/>
          <a:ext cx="1321061" cy="71728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959352" y="468616"/>
        <a:ext cx="1105875" cy="430372"/>
      </dsp:txXfrm>
    </dsp:sp>
    <dsp:sp modelId="{D0F83AFC-8176-49FE-94F2-C849F4E5A2F3}">
      <dsp:nvSpPr>
        <dsp:cNvPr id="0" name=""/>
        <dsp:cNvSpPr/>
      </dsp:nvSpPr>
      <dsp:spPr>
        <a:xfrm>
          <a:off x="3188599" y="625310"/>
          <a:ext cx="2125298" cy="2125298"/>
        </a:xfrm>
        <a:prstGeom prst="ellipse">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A molecule is made up of </a:t>
          </a:r>
          <a:r>
            <a:rPr lang="en-US" sz="1600" kern="1200" dirty="0" smtClean="0"/>
            <a:t>2 </a:t>
          </a:r>
          <a:r>
            <a:rPr lang="en-US" sz="1600" kern="1200" dirty="0"/>
            <a:t>or more atoms. </a:t>
          </a:r>
        </a:p>
      </dsp:txBody>
      <dsp:txXfrm>
        <a:off x="3499842" y="936553"/>
        <a:ext cx="1502812" cy="1502812"/>
      </dsp:txXfrm>
    </dsp:sp>
    <dsp:sp modelId="{F92A2A8D-3A93-472C-A7F9-5702D947404C}">
      <dsp:nvSpPr>
        <dsp:cNvPr id="0" name=""/>
        <dsp:cNvSpPr/>
      </dsp:nvSpPr>
      <dsp:spPr>
        <a:xfrm rot="10800000">
          <a:off x="2034129" y="2333473"/>
          <a:ext cx="1321061" cy="717288"/>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2249315" y="2476931"/>
        <a:ext cx="1105875" cy="4303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226B8-41A2-4388-8E63-141444812A47}">
      <dsp:nvSpPr>
        <dsp:cNvPr id="0" name=""/>
        <dsp:cNvSpPr/>
      </dsp:nvSpPr>
      <dsp:spPr>
        <a:xfrm>
          <a:off x="804" y="847751"/>
          <a:ext cx="2822091" cy="1792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12370-477A-4A84-831C-652B120F2A0C}">
      <dsp:nvSpPr>
        <dsp:cNvPr id="0" name=""/>
        <dsp:cNvSpPr/>
      </dsp:nvSpPr>
      <dsp:spPr>
        <a:xfrm>
          <a:off x="314369" y="1145639"/>
          <a:ext cx="2822091" cy="17920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t>Cytokines </a:t>
          </a:r>
          <a:r>
            <a:rPr lang="en-US" sz="2000" kern="1200"/>
            <a:t>are regulatory peptides that control cell development, differentiation, and the immune response. </a:t>
          </a:r>
        </a:p>
      </dsp:txBody>
      <dsp:txXfrm>
        <a:off x="366856" y="1198126"/>
        <a:ext cx="2717117" cy="1687054"/>
      </dsp:txXfrm>
    </dsp:sp>
    <dsp:sp modelId="{541E52EB-2499-48D1-B0D8-11F957D0C433}">
      <dsp:nvSpPr>
        <dsp:cNvPr id="0" name=""/>
        <dsp:cNvSpPr/>
      </dsp:nvSpPr>
      <dsp:spPr>
        <a:xfrm>
          <a:off x="3450027" y="847751"/>
          <a:ext cx="2822091" cy="1792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CF6241-8AE2-4019-B265-5D364F3A8A94}">
      <dsp:nvSpPr>
        <dsp:cNvPr id="0" name=""/>
        <dsp:cNvSpPr/>
      </dsp:nvSpPr>
      <dsp:spPr>
        <a:xfrm>
          <a:off x="3763593" y="1145639"/>
          <a:ext cx="2822091" cy="17920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They serve as both local and long-distance signals. </a:t>
          </a:r>
        </a:p>
      </dsp:txBody>
      <dsp:txXfrm>
        <a:off x="3816080" y="1198126"/>
        <a:ext cx="2717117" cy="16870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61E1-3F45-4BBC-AE9E-9E9414571B8C}">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616250-F274-4230-983E-45EE14B76518}">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1CA8E4-672E-4609-87F7-804F1217F448}">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066800">
            <a:lnSpc>
              <a:spcPct val="90000"/>
            </a:lnSpc>
            <a:spcBef>
              <a:spcPct val="0"/>
            </a:spcBef>
            <a:spcAft>
              <a:spcPct val="35000"/>
            </a:spcAft>
          </a:pPr>
          <a:r>
            <a:rPr lang="en-US" sz="2400" b="1" i="1" kern="1200"/>
            <a:t>Cells of similar types come together to form tissues. </a:t>
          </a:r>
          <a:endParaRPr lang="en-US" sz="2400" kern="1200"/>
        </a:p>
      </dsp:txBody>
      <dsp:txXfrm>
        <a:off x="2039300" y="956381"/>
        <a:ext cx="4474303" cy="1765627"/>
      </dsp:txXfrm>
    </dsp:sp>
    <dsp:sp modelId="{A13CF45F-B784-4391-A9E5-E067253D7F0C}">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9CB7CC-D412-4F57-B69B-7791CAEEBAE9}">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3D9A29-C05E-440D-A74E-8BEF9CEFA79C}">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066800">
            <a:lnSpc>
              <a:spcPct val="90000"/>
            </a:lnSpc>
            <a:spcBef>
              <a:spcPct val="0"/>
            </a:spcBef>
            <a:spcAft>
              <a:spcPct val="35000"/>
            </a:spcAft>
          </a:pPr>
          <a:r>
            <a:rPr lang="en-US" sz="2400" b="1" i="1" kern="1200"/>
            <a:t>A TISSUE is a group of two or more cells (of similar  function or origin) that come together to perform a common function.</a:t>
          </a:r>
          <a:endParaRPr lang="en-US" sz="2400" kern="1200"/>
        </a:p>
      </dsp:txBody>
      <dsp:txXfrm>
        <a:off x="2039300" y="3163416"/>
        <a:ext cx="4474303" cy="1765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5BE1B-5ED5-4D24-8908-7BA3904A3C2A}">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3AC6B-438C-4BAA-8B39-2415BE171073}">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1036DC-CB46-4AF2-891C-51476D2F272C}">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US" sz="2500" b="1" kern="1200"/>
            <a:t>Phagocytosis – “cell eating” -</a:t>
          </a:r>
          <a:endParaRPr lang="en-US" sz="2500" kern="1200"/>
        </a:p>
      </dsp:txBody>
      <dsp:txXfrm>
        <a:off x="1941716" y="718"/>
        <a:ext cx="4571887" cy="1681139"/>
      </dsp:txXfrm>
    </dsp:sp>
    <dsp:sp modelId="{4E58716D-F35D-40E5-9401-0897FC0C97EE}">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853DF0-E2BF-4662-BC8A-D55A52886616}">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6D748D-0E15-4240-BFDB-F2209D9259F1}">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US" sz="2500" b="1" kern="1200"/>
            <a:t>Pinocytosis – “cell drinking” – </a:t>
          </a:r>
          <a:endParaRPr lang="en-US" sz="2500" kern="1200"/>
        </a:p>
      </dsp:txBody>
      <dsp:txXfrm>
        <a:off x="1941716" y="2102143"/>
        <a:ext cx="4571887" cy="1681139"/>
      </dsp:txXfrm>
    </dsp:sp>
    <dsp:sp modelId="{0F2F7B38-6DDB-4EAD-8AD3-1D4D9ED9F7F6}">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244E89-64E0-4A69-8D23-A2E3EB2A5F57}">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31B4D4-F42C-48C5-A6BA-4B17AA26C2ED}">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90000"/>
            </a:lnSpc>
            <a:spcBef>
              <a:spcPct val="0"/>
            </a:spcBef>
            <a:spcAft>
              <a:spcPct val="35000"/>
            </a:spcAft>
          </a:pPr>
          <a:r>
            <a:rPr lang="en-US" sz="2500" b="1" kern="1200"/>
            <a:t>Receptor-mediated endocytosis - </a:t>
          </a:r>
          <a:endParaRPr lang="en-US" sz="2500" kern="1200"/>
        </a:p>
      </dsp:txBody>
      <dsp:txXfrm>
        <a:off x="1941716" y="4203567"/>
        <a:ext cx="4571887" cy="1681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CD406-F327-4A26-9CC3-10C70620056B}">
      <dsp:nvSpPr>
        <dsp:cNvPr id="0" name=""/>
        <dsp:cNvSpPr/>
      </dsp:nvSpPr>
      <dsp:spPr>
        <a:xfrm>
          <a:off x="0" y="829981"/>
          <a:ext cx="7001691" cy="15322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5F4E18-2996-41E0-889B-DB3D15CEBB08}">
      <dsp:nvSpPr>
        <dsp:cNvPr id="0" name=""/>
        <dsp:cNvSpPr/>
      </dsp:nvSpPr>
      <dsp:spPr>
        <a:xfrm>
          <a:off x="463512" y="1174742"/>
          <a:ext cx="842750" cy="842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811F23-7AF4-4472-A20E-5D9DD7DC96E2}">
      <dsp:nvSpPr>
        <dsp:cNvPr id="0" name=""/>
        <dsp:cNvSpPr/>
      </dsp:nvSpPr>
      <dsp:spPr>
        <a:xfrm>
          <a:off x="1769775" y="829981"/>
          <a:ext cx="5231915" cy="1532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166" tIns="162166" rIns="162166" bIns="162166" numCol="1" spcCol="1270" anchor="ctr" anchorCtr="0">
          <a:noAutofit/>
        </a:bodyPr>
        <a:lstStyle/>
        <a:p>
          <a:pPr lvl="0" algn="l" defTabSz="889000">
            <a:lnSpc>
              <a:spcPct val="90000"/>
            </a:lnSpc>
            <a:spcBef>
              <a:spcPct val="0"/>
            </a:spcBef>
            <a:spcAft>
              <a:spcPct val="35000"/>
            </a:spcAft>
          </a:pPr>
          <a:r>
            <a:rPr lang="en-US" sz="2000" kern="1200"/>
            <a:t>The enzyme itself is not consumed in the reaction and is technically not considered a reactant or a product in the reaction in which it catalyzes. </a:t>
          </a:r>
        </a:p>
      </dsp:txBody>
      <dsp:txXfrm>
        <a:off x="1769775" y="829981"/>
        <a:ext cx="5231915" cy="1532273"/>
      </dsp:txXfrm>
    </dsp:sp>
    <dsp:sp modelId="{913D7333-AB07-4021-9D4A-2BC9A9865BF2}">
      <dsp:nvSpPr>
        <dsp:cNvPr id="0" name=""/>
        <dsp:cNvSpPr/>
      </dsp:nvSpPr>
      <dsp:spPr>
        <a:xfrm>
          <a:off x="0" y="2745322"/>
          <a:ext cx="7001691" cy="153227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77CE2-BF30-4B1B-ACE9-1D3E4006C68D}">
      <dsp:nvSpPr>
        <dsp:cNvPr id="0" name=""/>
        <dsp:cNvSpPr/>
      </dsp:nvSpPr>
      <dsp:spPr>
        <a:xfrm>
          <a:off x="463512" y="3090084"/>
          <a:ext cx="842750" cy="842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D2C6E4-38C5-448F-B31A-FBA4CC68A86A}">
      <dsp:nvSpPr>
        <dsp:cNvPr id="0" name=""/>
        <dsp:cNvSpPr/>
      </dsp:nvSpPr>
      <dsp:spPr>
        <a:xfrm>
          <a:off x="1769775" y="2745322"/>
          <a:ext cx="5231915" cy="1532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166" tIns="162166" rIns="162166" bIns="162166" numCol="1" spcCol="1270" anchor="ctr" anchorCtr="0">
          <a:noAutofit/>
        </a:bodyPr>
        <a:lstStyle/>
        <a:p>
          <a:pPr lvl="0" algn="l" defTabSz="889000">
            <a:lnSpc>
              <a:spcPct val="90000"/>
            </a:lnSpc>
            <a:spcBef>
              <a:spcPct val="0"/>
            </a:spcBef>
            <a:spcAft>
              <a:spcPct val="35000"/>
            </a:spcAft>
          </a:pPr>
          <a:r>
            <a:rPr lang="en-US" sz="2000" kern="1200" dirty="0"/>
            <a:t>This is because, the enzyme itself does not undergo a chemical change, but at the end of the reaction, the enzyme is at the same state that it was in at the beginning of the reaction. ​</a:t>
          </a:r>
        </a:p>
      </dsp:txBody>
      <dsp:txXfrm>
        <a:off x="1769775" y="2745322"/>
        <a:ext cx="5231915" cy="15322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4A8D7-6867-4035-807C-80093D90D25B}">
      <dsp:nvSpPr>
        <dsp:cNvPr id="0" name=""/>
        <dsp:cNvSpPr/>
      </dsp:nvSpPr>
      <dsp:spPr>
        <a:xfrm>
          <a:off x="2490743" y="36389"/>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C6791B-53C0-465B-B28D-C5DCF25EB4CD}">
      <dsp:nvSpPr>
        <dsp:cNvPr id="0" name=""/>
        <dsp:cNvSpPr/>
      </dsp:nvSpPr>
      <dsp:spPr>
        <a:xfrm>
          <a:off x="2958743" y="50438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372E22-EE62-4D48-B3FA-7C2C666F430E}">
      <dsp:nvSpPr>
        <dsp:cNvPr id="0" name=""/>
        <dsp:cNvSpPr/>
      </dsp:nvSpPr>
      <dsp:spPr>
        <a:xfrm>
          <a:off x="1788743" y="2916389"/>
          <a:ext cx="3600000" cy="139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cap="all"/>
          </a:pPr>
          <a:r>
            <a:rPr lang="en-US" sz="1800" kern="1200" dirty="0"/>
            <a:t>Cellular Respiration - process in which cells break down glucose and make ATP for energy​</a:t>
          </a:r>
        </a:p>
      </dsp:txBody>
      <dsp:txXfrm>
        <a:off x="1788743" y="2916389"/>
        <a:ext cx="3600000" cy="1398559"/>
      </dsp:txXfrm>
    </dsp:sp>
    <dsp:sp modelId="{4F09621B-2798-4E33-B045-1ED516E6F6EB}">
      <dsp:nvSpPr>
        <dsp:cNvPr id="0" name=""/>
        <dsp:cNvSpPr/>
      </dsp:nvSpPr>
      <dsp:spPr>
        <a:xfrm>
          <a:off x="6720743" y="36389"/>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76456F-7295-410E-8BE0-9978D910F2BC}">
      <dsp:nvSpPr>
        <dsp:cNvPr id="0" name=""/>
        <dsp:cNvSpPr/>
      </dsp:nvSpPr>
      <dsp:spPr>
        <a:xfrm>
          <a:off x="7188743" y="50438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F596F2-DF22-4A57-98CB-BEFF392A822E}">
      <dsp:nvSpPr>
        <dsp:cNvPr id="0" name=""/>
        <dsp:cNvSpPr/>
      </dsp:nvSpPr>
      <dsp:spPr>
        <a:xfrm>
          <a:off x="6018743" y="2916389"/>
          <a:ext cx="3600000" cy="1398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defRPr cap="all"/>
          </a:pPr>
          <a:r>
            <a:rPr lang="en-US" sz="1800" kern="1200" dirty="0"/>
            <a:t>Most of the ATP generated in the electron transport chain, also known as oxidative phosphorylation, which is the final step in cellular respiration.</a:t>
          </a:r>
        </a:p>
      </dsp:txBody>
      <dsp:txXfrm>
        <a:off x="6018743" y="2916389"/>
        <a:ext cx="3600000" cy="13985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4F8B3-D692-4973-B08B-8D1CC3F113DB}">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EE2D48-A490-4D2E-872F-D08D096E19E4}">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F11524-A8F2-4EEB-909F-34F3EA326ECC}">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977900">
            <a:lnSpc>
              <a:spcPct val="90000"/>
            </a:lnSpc>
            <a:spcBef>
              <a:spcPct val="0"/>
            </a:spcBef>
            <a:spcAft>
              <a:spcPct val="35000"/>
            </a:spcAft>
          </a:pPr>
          <a:r>
            <a:rPr lang="en-US" sz="2200" i="1" kern="1200"/>
            <a:t>Molecules move from an area of higher concentration to an area of lower concentration. </a:t>
          </a:r>
          <a:endParaRPr lang="en-US" sz="2200" kern="1200"/>
        </a:p>
      </dsp:txBody>
      <dsp:txXfrm>
        <a:off x="2039300" y="956381"/>
        <a:ext cx="4474303" cy="1765627"/>
      </dsp:txXfrm>
    </dsp:sp>
    <dsp:sp modelId="{8D6608B2-1E3C-4CD8-8F08-CB4977F54D0E}">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7064FC-DB2C-497F-BF44-EA12B1DD8811}">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828389-4754-4B31-9F5E-67A6A45D55BE}">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977900">
            <a:lnSpc>
              <a:spcPct val="90000"/>
            </a:lnSpc>
            <a:spcBef>
              <a:spcPct val="0"/>
            </a:spcBef>
            <a:spcAft>
              <a:spcPct val="35000"/>
            </a:spcAft>
          </a:pPr>
          <a:r>
            <a:rPr lang="en-US" sz="2200" i="1" kern="1200"/>
            <a:t>The</a:t>
          </a:r>
          <a:r>
            <a:rPr lang="en-US" sz="2200" kern="1200"/>
            <a:t> difference in the concentration of a substance between two places is called a </a:t>
          </a:r>
          <a:r>
            <a:rPr lang="en-US" sz="2200" b="1" kern="1200"/>
            <a:t>concentration gradient</a:t>
          </a:r>
          <a:r>
            <a:rPr lang="en-US" sz="2200" kern="1200"/>
            <a:t>, also known as a </a:t>
          </a:r>
          <a:r>
            <a:rPr lang="en-US" sz="2200" i="1" kern="1200"/>
            <a:t>chemical gradient.</a:t>
          </a:r>
          <a:endParaRPr lang="en-US" sz="2200" kern="1200"/>
        </a:p>
      </dsp:txBody>
      <dsp:txXfrm>
        <a:off x="2039300" y="3163416"/>
        <a:ext cx="4474303" cy="17656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45F43-08EA-4A75-8577-F453F3533176}">
      <dsp:nvSpPr>
        <dsp:cNvPr id="0" name=""/>
        <dsp:cNvSpPr/>
      </dsp:nvSpPr>
      <dsp:spPr>
        <a:xfrm>
          <a:off x="0" y="531"/>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31D57D-5835-4469-BB66-C85FBE89D277}">
      <dsp:nvSpPr>
        <dsp:cNvPr id="0" name=""/>
        <dsp:cNvSpPr/>
      </dsp:nvSpPr>
      <dsp:spPr>
        <a:xfrm>
          <a:off x="376092" y="280269"/>
          <a:ext cx="683804" cy="683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FC9FD2-4C14-4F23-8CCD-ED9B88E6E472}">
      <dsp:nvSpPr>
        <dsp:cNvPr id="0" name=""/>
        <dsp:cNvSpPr/>
      </dsp:nvSpPr>
      <dsp:spPr>
        <a:xfrm>
          <a:off x="1435988" y="5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lvl="0" algn="l" defTabSz="1022350">
            <a:lnSpc>
              <a:spcPct val="90000"/>
            </a:lnSpc>
            <a:spcBef>
              <a:spcPct val="0"/>
            </a:spcBef>
            <a:spcAft>
              <a:spcPct val="35000"/>
            </a:spcAft>
          </a:pPr>
          <a:r>
            <a:rPr lang="en-US" sz="2300" i="1" kern="1200"/>
            <a:t>DISTANCE - Diffusion is rapid over short distances but much slower over long distances.</a:t>
          </a:r>
          <a:endParaRPr lang="en-US" sz="2300" kern="1200"/>
        </a:p>
      </dsp:txBody>
      <dsp:txXfrm>
        <a:off x="1435988" y="531"/>
        <a:ext cx="9079611" cy="1243280"/>
      </dsp:txXfrm>
    </dsp:sp>
    <dsp:sp modelId="{6E6ED51B-CA51-4BC3-B93D-FAE81C13FCA2}">
      <dsp:nvSpPr>
        <dsp:cNvPr id="0" name=""/>
        <dsp:cNvSpPr/>
      </dsp:nvSpPr>
      <dsp:spPr>
        <a:xfrm>
          <a:off x="0" y="1554631"/>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857757-861B-45CD-B010-6EFB2A8E3FC8}">
      <dsp:nvSpPr>
        <dsp:cNvPr id="0" name=""/>
        <dsp:cNvSpPr/>
      </dsp:nvSpPr>
      <dsp:spPr>
        <a:xfrm>
          <a:off x="376092" y="1834369"/>
          <a:ext cx="683804" cy="683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D95C7E-2DDB-4C23-A4B0-6DF726BB9A17}">
      <dsp:nvSpPr>
        <dsp:cNvPr id="0" name=""/>
        <dsp:cNvSpPr/>
      </dsp:nvSpPr>
      <dsp:spPr>
        <a:xfrm>
          <a:off x="1435988" y="15546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lvl="0" algn="l" defTabSz="1022350">
            <a:lnSpc>
              <a:spcPct val="90000"/>
            </a:lnSpc>
            <a:spcBef>
              <a:spcPct val="0"/>
            </a:spcBef>
            <a:spcAft>
              <a:spcPct val="35000"/>
            </a:spcAft>
          </a:pPr>
          <a:r>
            <a:rPr lang="en-US" sz="2300" kern="1200"/>
            <a:t>What does the slow rate of diffusion over long distances mean for biological systems? In humans, nutrients take 5 seconds to diffuse from the blood to a cell that is 100 mm from the nearest capillary. </a:t>
          </a:r>
        </a:p>
      </dsp:txBody>
      <dsp:txXfrm>
        <a:off x="1435988" y="1554631"/>
        <a:ext cx="9079611" cy="1243280"/>
      </dsp:txXfrm>
    </dsp:sp>
    <dsp:sp modelId="{8B91763B-9AED-48FD-9DB7-BE95654985B4}">
      <dsp:nvSpPr>
        <dsp:cNvPr id="0" name=""/>
        <dsp:cNvSpPr/>
      </dsp:nvSpPr>
      <dsp:spPr>
        <a:xfrm>
          <a:off x="0" y="3108732"/>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3D0937-E080-4699-A9AE-E9CB7560FEE9}">
      <dsp:nvSpPr>
        <dsp:cNvPr id="0" name=""/>
        <dsp:cNvSpPr/>
      </dsp:nvSpPr>
      <dsp:spPr>
        <a:xfrm>
          <a:off x="376092" y="3388470"/>
          <a:ext cx="683804" cy="68380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B5EB7B-A7CD-48BA-B73A-D6DEFCEEED3C}">
      <dsp:nvSpPr>
        <dsp:cNvPr id="0" name=""/>
        <dsp:cNvSpPr/>
      </dsp:nvSpPr>
      <dsp:spPr>
        <a:xfrm>
          <a:off x="1435988" y="3108732"/>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lvl="0" algn="l" defTabSz="1022350">
            <a:lnSpc>
              <a:spcPct val="90000"/>
            </a:lnSpc>
            <a:spcBef>
              <a:spcPct val="0"/>
            </a:spcBef>
            <a:spcAft>
              <a:spcPct val="35000"/>
            </a:spcAft>
          </a:pPr>
          <a:r>
            <a:rPr lang="en-US" sz="2300" kern="1200"/>
            <a:t>At that rate, it would take years for nutrients to diffuse from the small intestine to cells in the big toe, and the cells would starve to death.</a:t>
          </a:r>
        </a:p>
      </dsp:txBody>
      <dsp:txXfrm>
        <a:off x="1435988" y="3108732"/>
        <a:ext cx="9079611" cy="12432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6CC64-07F6-49B6-8604-AB2BA7033D27}">
      <dsp:nvSpPr>
        <dsp:cNvPr id="0" name=""/>
        <dsp:cNvSpPr/>
      </dsp:nvSpPr>
      <dsp:spPr>
        <a:xfrm>
          <a:off x="0" y="718"/>
          <a:ext cx="6513603" cy="1681139"/>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8C39E154-9BA0-480E-B531-2D50AD3AB9CA}">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1D6E1E-B553-4ABE-8E14-3A146AFF087F}">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844550">
            <a:lnSpc>
              <a:spcPct val="90000"/>
            </a:lnSpc>
            <a:spcBef>
              <a:spcPct val="0"/>
            </a:spcBef>
            <a:spcAft>
              <a:spcPct val="35000"/>
            </a:spcAft>
          </a:pPr>
          <a:r>
            <a:rPr lang="en-US" sz="1900" i="1" kern="1200"/>
            <a:t>Diffusion is directly related to temperature.</a:t>
          </a:r>
          <a:endParaRPr lang="en-US" sz="1900" kern="1200"/>
        </a:p>
      </dsp:txBody>
      <dsp:txXfrm>
        <a:off x="1941716" y="718"/>
        <a:ext cx="4571887" cy="1681139"/>
      </dsp:txXfrm>
    </dsp:sp>
    <dsp:sp modelId="{733CA168-F10E-433A-A589-3893838BB348}">
      <dsp:nvSpPr>
        <dsp:cNvPr id="0" name=""/>
        <dsp:cNvSpPr/>
      </dsp:nvSpPr>
      <dsp:spPr>
        <a:xfrm>
          <a:off x="0" y="2102143"/>
          <a:ext cx="6513603" cy="1681139"/>
        </a:xfrm>
        <a:prstGeom prst="roundRect">
          <a:avLst>
            <a:gd name="adj" fmla="val 1000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07BEEF6D-91DD-45EB-9E23-5DCD78A9F931}">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7B3E30-53FA-43D4-885D-4834216260C1}">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844550">
            <a:lnSpc>
              <a:spcPct val="90000"/>
            </a:lnSpc>
            <a:spcBef>
              <a:spcPct val="0"/>
            </a:spcBef>
            <a:spcAft>
              <a:spcPct val="35000"/>
            </a:spcAft>
          </a:pPr>
          <a:r>
            <a:rPr lang="en-US" sz="1900" kern="1200"/>
            <a:t>At higher temperatures, molecules move faster. Because diffusion results from molecular movement, the rate of diffusion increases as temperature increases. </a:t>
          </a:r>
        </a:p>
      </dsp:txBody>
      <dsp:txXfrm>
        <a:off x="1941716" y="2102143"/>
        <a:ext cx="4571887" cy="1681139"/>
      </dsp:txXfrm>
    </dsp:sp>
    <dsp:sp modelId="{4D6C94C5-A420-41EC-A5AE-AC7DEFBB9A3D}">
      <dsp:nvSpPr>
        <dsp:cNvPr id="0" name=""/>
        <dsp:cNvSpPr/>
      </dsp:nvSpPr>
      <dsp:spPr>
        <a:xfrm>
          <a:off x="0" y="4203567"/>
          <a:ext cx="6513603" cy="1681139"/>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A1E743F3-EF04-4144-A04B-4DA37CBEF36A}">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6FB5B2-1F94-4366-959E-92C87FBBC5A8}">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844550">
            <a:lnSpc>
              <a:spcPct val="90000"/>
            </a:lnSpc>
            <a:spcBef>
              <a:spcPct val="0"/>
            </a:spcBef>
            <a:spcAft>
              <a:spcPct val="35000"/>
            </a:spcAft>
          </a:pPr>
          <a:r>
            <a:rPr lang="en-US" sz="1900" kern="1200"/>
            <a:t>Generally, changes in temperature do not significantly affect diffusion rates in humans because we maintain a relatively constant body temperature.</a:t>
          </a:r>
        </a:p>
      </dsp:txBody>
      <dsp:txXfrm>
        <a:off x="1941716" y="4203567"/>
        <a:ext cx="4571887" cy="16811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6731E-2AD3-495A-B9A3-46DEF9F124E3}">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2C6ED2-7C12-47B9-9886-5A4455B53BF1}">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EDE7B6-5074-48AD-B304-123ADB0372E5}">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066800">
            <a:lnSpc>
              <a:spcPct val="90000"/>
            </a:lnSpc>
            <a:spcBef>
              <a:spcPct val="0"/>
            </a:spcBef>
            <a:spcAft>
              <a:spcPct val="35000"/>
            </a:spcAft>
          </a:pPr>
          <a:r>
            <a:rPr lang="en-US" sz="2400" i="1" kern="1200"/>
            <a:t>The rate of diffusion across a membrane is directly proportional to the surface area of the membrane. </a:t>
          </a:r>
          <a:endParaRPr lang="en-US" sz="2400" kern="1200"/>
        </a:p>
      </dsp:txBody>
      <dsp:txXfrm>
        <a:off x="2039300" y="956381"/>
        <a:ext cx="4474303" cy="1765627"/>
      </dsp:txXfrm>
    </dsp:sp>
    <dsp:sp modelId="{95B5CF01-3383-49DF-8792-CC387FC9FAF7}">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BD86E2-E74F-4AC3-B7D0-4ADB583E53D1}">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69FBA6-A9E0-4D03-866D-CD01A4FCE7F3}">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066800">
            <a:lnSpc>
              <a:spcPct val="90000"/>
            </a:lnSpc>
            <a:spcBef>
              <a:spcPct val="0"/>
            </a:spcBef>
            <a:spcAft>
              <a:spcPct val="35000"/>
            </a:spcAft>
          </a:pPr>
          <a:r>
            <a:rPr lang="en-US" sz="2400" kern="1200" dirty="0"/>
            <a:t>In other words, </a:t>
          </a:r>
          <a:r>
            <a:rPr lang="en-US" sz="2400" b="1" u="sng" kern="1200" dirty="0"/>
            <a:t>the larger the membrane’s surface area, the more molecules can diffuse across per unit time. </a:t>
          </a:r>
        </a:p>
      </dsp:txBody>
      <dsp:txXfrm>
        <a:off x="2039300" y="3163416"/>
        <a:ext cx="4474303" cy="176562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FFA23-D097-456A-B74C-420BA1CCCA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0F6A90-AB73-4859-B48C-8DA1B278E6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F1F9F6-2C34-434A-BC2D-E077F30E3474}"/>
              </a:ext>
            </a:extLst>
          </p:cNvPr>
          <p:cNvSpPr>
            <a:spLocks noGrp="1"/>
          </p:cNvSpPr>
          <p:nvPr>
            <p:ph type="dt" sz="half" idx="10"/>
          </p:nvPr>
        </p:nvSpPr>
        <p:spPr/>
        <p:txBody>
          <a:bodyPr/>
          <a:lstStyle/>
          <a:p>
            <a:fld id="{8AEF7C5B-02F0-4DFF-9545-7A79833A7BC9}" type="datetimeFigureOut">
              <a:rPr lang="en-US" smtClean="0"/>
              <a:t>2/19/2020</a:t>
            </a:fld>
            <a:endParaRPr lang="en-US"/>
          </a:p>
        </p:txBody>
      </p:sp>
      <p:sp>
        <p:nvSpPr>
          <p:cNvPr id="5" name="Footer Placeholder 4">
            <a:extLst>
              <a:ext uri="{FF2B5EF4-FFF2-40B4-BE49-F238E27FC236}">
                <a16:creationId xmlns:a16="http://schemas.microsoft.com/office/drawing/2014/main" id="{DBCC762B-1F6C-448F-B067-9C4F8930B5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6008C-1A91-4395-AA61-A7ACF223AC27}"/>
              </a:ext>
            </a:extLst>
          </p:cNvPr>
          <p:cNvSpPr>
            <a:spLocks noGrp="1"/>
          </p:cNvSpPr>
          <p:nvPr>
            <p:ph type="sldNum" sz="quarter" idx="12"/>
          </p:nvPr>
        </p:nvSpPr>
        <p:spPr/>
        <p:txBody>
          <a:bodyPr/>
          <a:lstStyle/>
          <a:p>
            <a:fld id="{401B2590-224F-490A-BA5B-46FA75139B95}" type="slidenum">
              <a:rPr lang="en-US" smtClean="0"/>
              <a:t>‹#›</a:t>
            </a:fld>
            <a:endParaRPr lang="en-US"/>
          </a:p>
        </p:txBody>
      </p:sp>
    </p:spTree>
    <p:extLst>
      <p:ext uri="{BB962C8B-B14F-4D97-AF65-F5344CB8AC3E}">
        <p14:creationId xmlns:p14="http://schemas.microsoft.com/office/powerpoint/2010/main" val="2138299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12106-9C58-4C93-989D-86B037E30E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50B6D8-528D-47C7-B759-A55DB9CCE0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1F163-B8A0-45DA-99D8-D95BCAC0C5DA}"/>
              </a:ext>
            </a:extLst>
          </p:cNvPr>
          <p:cNvSpPr>
            <a:spLocks noGrp="1"/>
          </p:cNvSpPr>
          <p:nvPr>
            <p:ph type="dt" sz="half" idx="10"/>
          </p:nvPr>
        </p:nvSpPr>
        <p:spPr/>
        <p:txBody>
          <a:bodyPr/>
          <a:lstStyle/>
          <a:p>
            <a:fld id="{8AEF7C5B-02F0-4DFF-9545-7A79833A7BC9}" type="datetimeFigureOut">
              <a:rPr lang="en-US" smtClean="0"/>
              <a:t>2/19/2020</a:t>
            </a:fld>
            <a:endParaRPr lang="en-US"/>
          </a:p>
        </p:txBody>
      </p:sp>
      <p:sp>
        <p:nvSpPr>
          <p:cNvPr id="5" name="Footer Placeholder 4">
            <a:extLst>
              <a:ext uri="{FF2B5EF4-FFF2-40B4-BE49-F238E27FC236}">
                <a16:creationId xmlns:a16="http://schemas.microsoft.com/office/drawing/2014/main" id="{A6B282CC-61A4-4B8E-A77E-089C43977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80366-28E0-4D8F-8E72-817D2836F75D}"/>
              </a:ext>
            </a:extLst>
          </p:cNvPr>
          <p:cNvSpPr>
            <a:spLocks noGrp="1"/>
          </p:cNvSpPr>
          <p:nvPr>
            <p:ph type="sldNum" sz="quarter" idx="12"/>
          </p:nvPr>
        </p:nvSpPr>
        <p:spPr/>
        <p:txBody>
          <a:bodyPr/>
          <a:lstStyle/>
          <a:p>
            <a:fld id="{401B2590-224F-490A-BA5B-46FA75139B95}" type="slidenum">
              <a:rPr lang="en-US" smtClean="0"/>
              <a:t>‹#›</a:t>
            </a:fld>
            <a:endParaRPr lang="en-US"/>
          </a:p>
        </p:txBody>
      </p:sp>
    </p:spTree>
    <p:extLst>
      <p:ext uri="{BB962C8B-B14F-4D97-AF65-F5344CB8AC3E}">
        <p14:creationId xmlns:p14="http://schemas.microsoft.com/office/powerpoint/2010/main" val="3472805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1BC195-BC66-4022-8C06-DFA92F545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6B9F8B-B2F0-455B-8BA0-00BDFF38D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46554A-A4F1-4E86-9A7B-F7C6CFF3BAF6}"/>
              </a:ext>
            </a:extLst>
          </p:cNvPr>
          <p:cNvSpPr>
            <a:spLocks noGrp="1"/>
          </p:cNvSpPr>
          <p:nvPr>
            <p:ph type="dt" sz="half" idx="10"/>
          </p:nvPr>
        </p:nvSpPr>
        <p:spPr/>
        <p:txBody>
          <a:bodyPr/>
          <a:lstStyle/>
          <a:p>
            <a:fld id="{8AEF7C5B-02F0-4DFF-9545-7A79833A7BC9}" type="datetimeFigureOut">
              <a:rPr lang="en-US" smtClean="0"/>
              <a:t>2/19/2020</a:t>
            </a:fld>
            <a:endParaRPr lang="en-US"/>
          </a:p>
        </p:txBody>
      </p:sp>
      <p:sp>
        <p:nvSpPr>
          <p:cNvPr id="5" name="Footer Placeholder 4">
            <a:extLst>
              <a:ext uri="{FF2B5EF4-FFF2-40B4-BE49-F238E27FC236}">
                <a16:creationId xmlns:a16="http://schemas.microsoft.com/office/drawing/2014/main" id="{1F6B35A7-3379-4C06-81EA-1DC17BBF4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4F1ED-0818-4934-9B83-409B26890B25}"/>
              </a:ext>
            </a:extLst>
          </p:cNvPr>
          <p:cNvSpPr>
            <a:spLocks noGrp="1"/>
          </p:cNvSpPr>
          <p:nvPr>
            <p:ph type="sldNum" sz="quarter" idx="12"/>
          </p:nvPr>
        </p:nvSpPr>
        <p:spPr/>
        <p:txBody>
          <a:bodyPr/>
          <a:lstStyle/>
          <a:p>
            <a:fld id="{401B2590-224F-490A-BA5B-46FA75139B95}" type="slidenum">
              <a:rPr lang="en-US" smtClean="0"/>
              <a:t>‹#›</a:t>
            </a:fld>
            <a:endParaRPr lang="en-US"/>
          </a:p>
        </p:txBody>
      </p:sp>
    </p:spTree>
    <p:extLst>
      <p:ext uri="{BB962C8B-B14F-4D97-AF65-F5344CB8AC3E}">
        <p14:creationId xmlns:p14="http://schemas.microsoft.com/office/powerpoint/2010/main" val="1271213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9C4F-A35D-4550-B4E7-5980D6ECC2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29AE92-F9B9-4FD1-A66E-2F05880BF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9C992-4D25-4655-A9F9-614F26A96677}"/>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5" name="Footer Placeholder 4">
            <a:extLst>
              <a:ext uri="{FF2B5EF4-FFF2-40B4-BE49-F238E27FC236}">
                <a16:creationId xmlns:a16="http://schemas.microsoft.com/office/drawing/2014/main" id="{48A1ED0F-48D7-4374-AAF6-80F8A406B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F3B3A-4CD6-4D8F-8E86-B31FC96AA00B}"/>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404473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AA13-D747-44E3-BCC4-3D8D9752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044ED-2AC2-43EF-9E50-99643CBC17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E384C-568C-4E2B-A50E-61B9368C083B}"/>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5" name="Footer Placeholder 4">
            <a:extLst>
              <a:ext uri="{FF2B5EF4-FFF2-40B4-BE49-F238E27FC236}">
                <a16:creationId xmlns:a16="http://schemas.microsoft.com/office/drawing/2014/main" id="{945D715C-7941-41DC-814C-57B65A162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4B608-02EC-4F21-93E1-625DE5593CC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933646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9BFF-1823-4468-A15D-56A6363B1D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CA7E46-FDDB-4503-9D00-ADF994BD6A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9C7EC0-B0A6-4587-B248-B8D70C1D5050}"/>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5" name="Footer Placeholder 4">
            <a:extLst>
              <a:ext uri="{FF2B5EF4-FFF2-40B4-BE49-F238E27FC236}">
                <a16:creationId xmlns:a16="http://schemas.microsoft.com/office/drawing/2014/main" id="{421E3217-0707-4BE6-939F-AB9C2DB56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59397-B7D6-4CF7-B12E-D270A2606466}"/>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723346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08AB5-16A6-4004-B3A9-FDD1A1E4B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A92F2-F798-43D6-B6AC-2BE0F1BDE7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5D4BE1-B6E6-48FD-A75D-9F9EB421DF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C24624-18E5-402C-A24C-47998A0F64A7}"/>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6" name="Footer Placeholder 5">
            <a:extLst>
              <a:ext uri="{FF2B5EF4-FFF2-40B4-BE49-F238E27FC236}">
                <a16:creationId xmlns:a16="http://schemas.microsoft.com/office/drawing/2014/main" id="{A7D15478-85D0-410C-A030-2CF33E8A8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28FEF-F2A2-4DE2-997E-076BB9C65F62}"/>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570099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6486-108A-453A-B2AB-6978779CEF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D54C04-D232-43A0-88B2-C32B92FDA5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05FF8D-31DF-4269-BA0D-3E5F2B6585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CF3B66-8A47-4473-AB43-2DD56E6DD1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26897F-9ADD-4D2E-B68C-3E1B597FE2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F00EFA-9A79-4CC8-A22A-ABD26BE4A1DD}"/>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8" name="Footer Placeholder 7">
            <a:extLst>
              <a:ext uri="{FF2B5EF4-FFF2-40B4-BE49-F238E27FC236}">
                <a16:creationId xmlns:a16="http://schemas.microsoft.com/office/drawing/2014/main" id="{F0B3125A-40F8-48CD-BC47-40AF748B54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FA56D4-9EF4-4D35-B36A-B3D26B03AC41}"/>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566611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57758-FBA2-4F2E-8CBC-6793F2400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8B4E2D-FC43-49A9-B742-7D98E72BCE3F}"/>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4" name="Footer Placeholder 3">
            <a:extLst>
              <a:ext uri="{FF2B5EF4-FFF2-40B4-BE49-F238E27FC236}">
                <a16:creationId xmlns:a16="http://schemas.microsoft.com/office/drawing/2014/main" id="{20F29D54-EA3F-465B-AE63-9C19EBB4A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C8E8E1-70C7-4551-9ABC-7092B6AF238C}"/>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792559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03767-8CF8-4CD2-84D2-9239146EAF5E}"/>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3" name="Footer Placeholder 2">
            <a:extLst>
              <a:ext uri="{FF2B5EF4-FFF2-40B4-BE49-F238E27FC236}">
                <a16:creationId xmlns:a16="http://schemas.microsoft.com/office/drawing/2014/main" id="{81E14EBB-5134-4BEA-841F-B6A6E7C858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7419E-44FE-4071-8233-CFC41440183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887855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BFFE-D6E8-4523-A0BD-0C73583234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F96378-043D-423B-8775-0ABB0501E1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79C753-2B9C-4008-96F3-D1C4AB2913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2A13C6-15AA-4BAE-8C08-6FA3A827EB5D}"/>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6" name="Footer Placeholder 5">
            <a:extLst>
              <a:ext uri="{FF2B5EF4-FFF2-40B4-BE49-F238E27FC236}">
                <a16:creationId xmlns:a16="http://schemas.microsoft.com/office/drawing/2014/main" id="{E7F98C9D-E22B-4FDD-A9D4-E0E71CB08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E3531-CF11-48B1-938C-0C5A63201AA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688741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548A9-D5CD-460E-BB20-68B4453E60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7DCC6-7202-46C8-8002-1F735B0ADF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DD2947-D81A-4F71-A813-93E388AB1F12}"/>
              </a:ext>
            </a:extLst>
          </p:cNvPr>
          <p:cNvSpPr>
            <a:spLocks noGrp="1"/>
          </p:cNvSpPr>
          <p:nvPr>
            <p:ph type="dt" sz="half" idx="10"/>
          </p:nvPr>
        </p:nvSpPr>
        <p:spPr/>
        <p:txBody>
          <a:bodyPr/>
          <a:lstStyle/>
          <a:p>
            <a:fld id="{8AEF7C5B-02F0-4DFF-9545-7A79833A7BC9}" type="datetimeFigureOut">
              <a:rPr lang="en-US" smtClean="0"/>
              <a:t>2/19/2020</a:t>
            </a:fld>
            <a:endParaRPr lang="en-US"/>
          </a:p>
        </p:txBody>
      </p:sp>
      <p:sp>
        <p:nvSpPr>
          <p:cNvPr id="5" name="Footer Placeholder 4">
            <a:extLst>
              <a:ext uri="{FF2B5EF4-FFF2-40B4-BE49-F238E27FC236}">
                <a16:creationId xmlns:a16="http://schemas.microsoft.com/office/drawing/2014/main" id="{FF58F179-027D-4C2A-B70D-3DAF69DA1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C9CC7-0E66-4722-B950-2209FFACA9E0}"/>
              </a:ext>
            </a:extLst>
          </p:cNvPr>
          <p:cNvSpPr>
            <a:spLocks noGrp="1"/>
          </p:cNvSpPr>
          <p:nvPr>
            <p:ph type="sldNum" sz="quarter" idx="12"/>
          </p:nvPr>
        </p:nvSpPr>
        <p:spPr/>
        <p:txBody>
          <a:bodyPr/>
          <a:lstStyle/>
          <a:p>
            <a:fld id="{401B2590-224F-490A-BA5B-46FA75139B95}" type="slidenum">
              <a:rPr lang="en-US" smtClean="0"/>
              <a:t>‹#›</a:t>
            </a:fld>
            <a:endParaRPr lang="en-US"/>
          </a:p>
        </p:txBody>
      </p:sp>
    </p:spTree>
    <p:extLst>
      <p:ext uri="{BB962C8B-B14F-4D97-AF65-F5344CB8AC3E}">
        <p14:creationId xmlns:p14="http://schemas.microsoft.com/office/powerpoint/2010/main" val="1801273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37849-C396-4CC9-B808-A13789C9EF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F15ED8-E54D-451D-82BA-2DD35C373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FE7A93-4568-413F-AAE6-B9045E67F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10A98E-AA36-4975-A92D-FD14F6863E09}"/>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6" name="Footer Placeholder 5">
            <a:extLst>
              <a:ext uri="{FF2B5EF4-FFF2-40B4-BE49-F238E27FC236}">
                <a16:creationId xmlns:a16="http://schemas.microsoft.com/office/drawing/2014/main" id="{2E1066FC-DCE1-488C-8226-C6CE0D3A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5A429-9760-42CB-B7D8-66A39917FC5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40984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C5CBC-DD3E-473C-B5A4-C0FC67961D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55F44-E87C-412D-B6B7-625E9A90DD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4E7AF-7210-4F52-A8F2-1BDCBB5C00FE}"/>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5" name="Footer Placeholder 4">
            <a:extLst>
              <a:ext uri="{FF2B5EF4-FFF2-40B4-BE49-F238E27FC236}">
                <a16:creationId xmlns:a16="http://schemas.microsoft.com/office/drawing/2014/main" id="{B794E048-9191-4245-8166-8D05E39CD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13840-492F-411B-8925-108B4389FCEF}"/>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4121879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D6141-3133-4892-9932-35CE6A176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F4BB7-6A3E-4C92-839F-BC21AC276E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D8C7F-7ADB-4F77-85E4-2097DC8C700F}"/>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5" name="Footer Placeholder 4">
            <a:extLst>
              <a:ext uri="{FF2B5EF4-FFF2-40B4-BE49-F238E27FC236}">
                <a16:creationId xmlns:a16="http://schemas.microsoft.com/office/drawing/2014/main" id="{B1A1143F-C103-4EA1-9154-EA036B4DB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5A68E-285D-4ABA-8CBB-93BE741A53D8}"/>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653777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9C4F-A35D-4550-B4E7-5980D6ECC2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29AE92-F9B9-4FD1-A66E-2F05880BF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D9C992-4D25-4655-A9F9-614F26A96677}"/>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5" name="Footer Placeholder 4">
            <a:extLst>
              <a:ext uri="{FF2B5EF4-FFF2-40B4-BE49-F238E27FC236}">
                <a16:creationId xmlns:a16="http://schemas.microsoft.com/office/drawing/2014/main" id="{48A1ED0F-48D7-4374-AAF6-80F8A406B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F3B3A-4CD6-4D8F-8E86-B31FC96AA00B}"/>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538903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AA13-D747-44E3-BCC4-3D8D9752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044ED-2AC2-43EF-9E50-99643CBC17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E384C-568C-4E2B-A50E-61B9368C083B}"/>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5" name="Footer Placeholder 4">
            <a:extLst>
              <a:ext uri="{FF2B5EF4-FFF2-40B4-BE49-F238E27FC236}">
                <a16:creationId xmlns:a16="http://schemas.microsoft.com/office/drawing/2014/main" id="{945D715C-7941-41DC-814C-57B65A162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4B608-02EC-4F21-93E1-625DE5593CC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49777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9BFF-1823-4468-A15D-56A6363B1D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CA7E46-FDDB-4503-9D00-ADF994BD6A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9C7EC0-B0A6-4587-B248-B8D70C1D5050}"/>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5" name="Footer Placeholder 4">
            <a:extLst>
              <a:ext uri="{FF2B5EF4-FFF2-40B4-BE49-F238E27FC236}">
                <a16:creationId xmlns:a16="http://schemas.microsoft.com/office/drawing/2014/main" id="{421E3217-0707-4BE6-939F-AB9C2DB56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59397-B7D6-4CF7-B12E-D270A2606466}"/>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120194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08AB5-16A6-4004-B3A9-FDD1A1E4B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DA92F2-F798-43D6-B6AC-2BE0F1BDE7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5D4BE1-B6E6-48FD-A75D-9F9EB421DF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C24624-18E5-402C-A24C-47998A0F64A7}"/>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6" name="Footer Placeholder 5">
            <a:extLst>
              <a:ext uri="{FF2B5EF4-FFF2-40B4-BE49-F238E27FC236}">
                <a16:creationId xmlns:a16="http://schemas.microsoft.com/office/drawing/2014/main" id="{A7D15478-85D0-410C-A030-2CF33E8A8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28FEF-F2A2-4DE2-997E-076BB9C65F62}"/>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17520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6486-108A-453A-B2AB-6978779CEF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D54C04-D232-43A0-88B2-C32B92FDA5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05FF8D-31DF-4269-BA0D-3E5F2B6585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CF3B66-8A47-4473-AB43-2DD56E6DD1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26897F-9ADD-4D2E-B68C-3E1B597FE2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F00EFA-9A79-4CC8-A22A-ABD26BE4A1DD}"/>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8" name="Footer Placeholder 7">
            <a:extLst>
              <a:ext uri="{FF2B5EF4-FFF2-40B4-BE49-F238E27FC236}">
                <a16:creationId xmlns:a16="http://schemas.microsoft.com/office/drawing/2014/main" id="{F0B3125A-40F8-48CD-BC47-40AF748B54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FA56D4-9EF4-4D35-B36A-B3D26B03AC41}"/>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409707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57758-FBA2-4F2E-8CBC-6793F24001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8B4E2D-FC43-49A9-B742-7D98E72BCE3F}"/>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4" name="Footer Placeholder 3">
            <a:extLst>
              <a:ext uri="{FF2B5EF4-FFF2-40B4-BE49-F238E27FC236}">
                <a16:creationId xmlns:a16="http://schemas.microsoft.com/office/drawing/2014/main" id="{20F29D54-EA3F-465B-AE63-9C19EBB4A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C8E8E1-70C7-4551-9ABC-7092B6AF238C}"/>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451253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03767-8CF8-4CD2-84D2-9239146EAF5E}"/>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3" name="Footer Placeholder 2">
            <a:extLst>
              <a:ext uri="{FF2B5EF4-FFF2-40B4-BE49-F238E27FC236}">
                <a16:creationId xmlns:a16="http://schemas.microsoft.com/office/drawing/2014/main" id="{81E14EBB-5134-4BEA-841F-B6A6E7C858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7419E-44FE-4071-8233-CFC41440183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484761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AE27F-1618-4E74-8C4F-641F1D5D7B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8EB998-9F58-4061-8973-A84F31B42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3A66D0-93B7-4A73-960F-7B5C765F397F}"/>
              </a:ext>
            </a:extLst>
          </p:cNvPr>
          <p:cNvSpPr>
            <a:spLocks noGrp="1"/>
          </p:cNvSpPr>
          <p:nvPr>
            <p:ph type="dt" sz="half" idx="10"/>
          </p:nvPr>
        </p:nvSpPr>
        <p:spPr/>
        <p:txBody>
          <a:bodyPr/>
          <a:lstStyle/>
          <a:p>
            <a:fld id="{8AEF7C5B-02F0-4DFF-9545-7A79833A7BC9}" type="datetimeFigureOut">
              <a:rPr lang="en-US" smtClean="0"/>
              <a:t>2/19/2020</a:t>
            </a:fld>
            <a:endParaRPr lang="en-US"/>
          </a:p>
        </p:txBody>
      </p:sp>
      <p:sp>
        <p:nvSpPr>
          <p:cNvPr id="5" name="Footer Placeholder 4">
            <a:extLst>
              <a:ext uri="{FF2B5EF4-FFF2-40B4-BE49-F238E27FC236}">
                <a16:creationId xmlns:a16="http://schemas.microsoft.com/office/drawing/2014/main" id="{199176D3-C429-4F96-97C4-D60420E3C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0EDD9-01CB-4C67-8D03-6AC9EA513DD5}"/>
              </a:ext>
            </a:extLst>
          </p:cNvPr>
          <p:cNvSpPr>
            <a:spLocks noGrp="1"/>
          </p:cNvSpPr>
          <p:nvPr>
            <p:ph type="sldNum" sz="quarter" idx="12"/>
          </p:nvPr>
        </p:nvSpPr>
        <p:spPr/>
        <p:txBody>
          <a:bodyPr/>
          <a:lstStyle/>
          <a:p>
            <a:fld id="{401B2590-224F-490A-BA5B-46FA75139B95}" type="slidenum">
              <a:rPr lang="en-US" smtClean="0"/>
              <a:t>‹#›</a:t>
            </a:fld>
            <a:endParaRPr lang="en-US"/>
          </a:p>
        </p:txBody>
      </p:sp>
    </p:spTree>
    <p:extLst>
      <p:ext uri="{BB962C8B-B14F-4D97-AF65-F5344CB8AC3E}">
        <p14:creationId xmlns:p14="http://schemas.microsoft.com/office/powerpoint/2010/main" val="3569370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BFFE-D6E8-4523-A0BD-0C73583234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F96378-043D-423B-8775-0ABB0501E1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79C753-2B9C-4008-96F3-D1C4AB2913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2A13C6-15AA-4BAE-8C08-6FA3A827EB5D}"/>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6" name="Footer Placeholder 5">
            <a:extLst>
              <a:ext uri="{FF2B5EF4-FFF2-40B4-BE49-F238E27FC236}">
                <a16:creationId xmlns:a16="http://schemas.microsoft.com/office/drawing/2014/main" id="{E7F98C9D-E22B-4FDD-A9D4-E0E71CB08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E3531-CF11-48B1-938C-0C5A63201AA7}"/>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2841466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37849-C396-4CC9-B808-A13789C9EF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F15ED8-E54D-451D-82BA-2DD35C373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FE7A93-4568-413F-AAE6-B9045E67F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10A98E-AA36-4975-A92D-FD14F6863E09}"/>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6" name="Footer Placeholder 5">
            <a:extLst>
              <a:ext uri="{FF2B5EF4-FFF2-40B4-BE49-F238E27FC236}">
                <a16:creationId xmlns:a16="http://schemas.microsoft.com/office/drawing/2014/main" id="{2E1066FC-DCE1-488C-8226-C6CE0D3A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5A429-9760-42CB-B7D8-66A39917FC59}"/>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430524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C5CBC-DD3E-473C-B5A4-C0FC67961D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A55F44-E87C-412D-B6B7-625E9A90DD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4E7AF-7210-4F52-A8F2-1BDCBB5C00FE}"/>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5" name="Footer Placeholder 4">
            <a:extLst>
              <a:ext uri="{FF2B5EF4-FFF2-40B4-BE49-F238E27FC236}">
                <a16:creationId xmlns:a16="http://schemas.microsoft.com/office/drawing/2014/main" id="{B794E048-9191-4245-8166-8D05E39CD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13840-492F-411B-8925-108B4389FCEF}"/>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3038518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D6141-3133-4892-9932-35CE6A176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F4BB7-6A3E-4C92-839F-BC21AC276E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D8C7F-7ADB-4F77-85E4-2097DC8C700F}"/>
              </a:ext>
            </a:extLst>
          </p:cNvPr>
          <p:cNvSpPr>
            <a:spLocks noGrp="1"/>
          </p:cNvSpPr>
          <p:nvPr>
            <p:ph type="dt" sz="half" idx="10"/>
          </p:nvPr>
        </p:nvSpPr>
        <p:spPr/>
        <p:txBody>
          <a:bodyPr/>
          <a:lstStyle/>
          <a:p>
            <a:fld id="{B609BC61-19C9-41A4-89E2-CD1D5B3142C0}" type="datetimeFigureOut">
              <a:rPr lang="en-US" smtClean="0"/>
              <a:t>2/19/2020</a:t>
            </a:fld>
            <a:endParaRPr lang="en-US"/>
          </a:p>
        </p:txBody>
      </p:sp>
      <p:sp>
        <p:nvSpPr>
          <p:cNvPr id="5" name="Footer Placeholder 4">
            <a:extLst>
              <a:ext uri="{FF2B5EF4-FFF2-40B4-BE49-F238E27FC236}">
                <a16:creationId xmlns:a16="http://schemas.microsoft.com/office/drawing/2014/main" id="{B1A1143F-C103-4EA1-9154-EA036B4DB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5A68E-285D-4ABA-8CBB-93BE741A53D8}"/>
              </a:ext>
            </a:extLst>
          </p:cNvPr>
          <p:cNvSpPr>
            <a:spLocks noGrp="1"/>
          </p:cNvSpPr>
          <p:nvPr>
            <p:ph type="sldNum" sz="quarter" idx="12"/>
          </p:nvPr>
        </p:nvSpPr>
        <p:spPr/>
        <p:txBody>
          <a:bodyPr/>
          <a:lstStyle/>
          <a:p>
            <a:fld id="{BA5C3515-3488-4DB9-AD84-788E4056943F}" type="slidenum">
              <a:rPr lang="en-US" smtClean="0"/>
              <a:t>‹#›</a:t>
            </a:fld>
            <a:endParaRPr lang="en-US"/>
          </a:p>
        </p:txBody>
      </p:sp>
    </p:spTree>
    <p:extLst>
      <p:ext uri="{BB962C8B-B14F-4D97-AF65-F5344CB8AC3E}">
        <p14:creationId xmlns:p14="http://schemas.microsoft.com/office/powerpoint/2010/main" val="1690749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CED9A3-B252-4698-BFE9-867AF70DADA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2E450-32B8-4FFE-8B82-F151C3ABC0F3}" type="slidenum">
              <a:rPr lang="en-US" smtClean="0"/>
              <a:t>‹#›</a:t>
            </a:fld>
            <a:endParaRPr lang="en-US"/>
          </a:p>
        </p:txBody>
      </p:sp>
    </p:spTree>
    <p:extLst>
      <p:ext uri="{BB962C8B-B14F-4D97-AF65-F5344CB8AC3E}">
        <p14:creationId xmlns:p14="http://schemas.microsoft.com/office/powerpoint/2010/main" val="2993810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CED9A3-B252-4698-BFE9-867AF70DADA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2E450-32B8-4FFE-8B82-F151C3ABC0F3}" type="slidenum">
              <a:rPr lang="en-US" smtClean="0"/>
              <a:t>‹#›</a:t>
            </a:fld>
            <a:endParaRPr lang="en-US"/>
          </a:p>
        </p:txBody>
      </p:sp>
    </p:spTree>
    <p:extLst>
      <p:ext uri="{BB962C8B-B14F-4D97-AF65-F5344CB8AC3E}">
        <p14:creationId xmlns:p14="http://schemas.microsoft.com/office/powerpoint/2010/main" val="515364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CED9A3-B252-4698-BFE9-867AF70DADA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2E450-32B8-4FFE-8B82-F151C3ABC0F3}" type="slidenum">
              <a:rPr lang="en-US" smtClean="0"/>
              <a:t>‹#›</a:t>
            </a:fld>
            <a:endParaRPr lang="en-US"/>
          </a:p>
        </p:txBody>
      </p:sp>
    </p:spTree>
    <p:extLst>
      <p:ext uri="{BB962C8B-B14F-4D97-AF65-F5344CB8AC3E}">
        <p14:creationId xmlns:p14="http://schemas.microsoft.com/office/powerpoint/2010/main" val="36025128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CED9A3-B252-4698-BFE9-867AF70DADAC}"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2E450-32B8-4FFE-8B82-F151C3ABC0F3}" type="slidenum">
              <a:rPr lang="en-US" smtClean="0"/>
              <a:t>‹#›</a:t>
            </a:fld>
            <a:endParaRPr lang="en-US"/>
          </a:p>
        </p:txBody>
      </p:sp>
    </p:spTree>
    <p:extLst>
      <p:ext uri="{BB962C8B-B14F-4D97-AF65-F5344CB8AC3E}">
        <p14:creationId xmlns:p14="http://schemas.microsoft.com/office/powerpoint/2010/main" val="39830750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CED9A3-B252-4698-BFE9-867AF70DADAC}" type="datetimeFigureOut">
              <a:rPr lang="en-US" smtClean="0"/>
              <a:t>2/19/2020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52E450-32B8-4FFE-8B82-F151C3ABC0F3}" type="slidenum">
              <a:rPr lang="en-US" smtClean="0"/>
              <a:t>‹#›</a:t>
            </a:fld>
            <a:endParaRPr lang="en-US"/>
          </a:p>
        </p:txBody>
      </p:sp>
    </p:spTree>
    <p:extLst>
      <p:ext uri="{BB962C8B-B14F-4D97-AF65-F5344CB8AC3E}">
        <p14:creationId xmlns:p14="http://schemas.microsoft.com/office/powerpoint/2010/main" val="2048997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CED9A3-B252-4698-BFE9-867AF70DADAC}" type="datetimeFigureOut">
              <a:rPr lang="en-US" smtClean="0"/>
              <a:t>2/19/2020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52E450-32B8-4FFE-8B82-F151C3ABC0F3}" type="slidenum">
              <a:rPr lang="en-US" smtClean="0"/>
              <a:t>‹#›</a:t>
            </a:fld>
            <a:endParaRPr lang="en-US"/>
          </a:p>
        </p:txBody>
      </p:sp>
    </p:spTree>
    <p:extLst>
      <p:ext uri="{BB962C8B-B14F-4D97-AF65-F5344CB8AC3E}">
        <p14:creationId xmlns:p14="http://schemas.microsoft.com/office/powerpoint/2010/main" val="1692515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1A9C3-F973-4D54-961F-34D148BE09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7F82D5-B0C8-48EF-9026-B29A4390AD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299EF-12F5-4769-9364-E0DFE77F13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798A59-BEA2-411E-A96F-D7ADF8CDCD43}"/>
              </a:ext>
            </a:extLst>
          </p:cNvPr>
          <p:cNvSpPr>
            <a:spLocks noGrp="1"/>
          </p:cNvSpPr>
          <p:nvPr>
            <p:ph type="dt" sz="half" idx="10"/>
          </p:nvPr>
        </p:nvSpPr>
        <p:spPr/>
        <p:txBody>
          <a:bodyPr/>
          <a:lstStyle/>
          <a:p>
            <a:fld id="{8AEF7C5B-02F0-4DFF-9545-7A79833A7BC9}" type="datetimeFigureOut">
              <a:rPr lang="en-US" smtClean="0"/>
              <a:t>2/19/2020</a:t>
            </a:fld>
            <a:endParaRPr lang="en-US"/>
          </a:p>
        </p:txBody>
      </p:sp>
      <p:sp>
        <p:nvSpPr>
          <p:cNvPr id="6" name="Footer Placeholder 5">
            <a:extLst>
              <a:ext uri="{FF2B5EF4-FFF2-40B4-BE49-F238E27FC236}">
                <a16:creationId xmlns:a16="http://schemas.microsoft.com/office/drawing/2014/main" id="{F845C964-0B04-453B-ADD2-130020194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38C69D-25F5-43B7-B313-4F58F8883C66}"/>
              </a:ext>
            </a:extLst>
          </p:cNvPr>
          <p:cNvSpPr>
            <a:spLocks noGrp="1"/>
          </p:cNvSpPr>
          <p:nvPr>
            <p:ph type="sldNum" sz="quarter" idx="12"/>
          </p:nvPr>
        </p:nvSpPr>
        <p:spPr/>
        <p:txBody>
          <a:bodyPr/>
          <a:lstStyle/>
          <a:p>
            <a:fld id="{401B2590-224F-490A-BA5B-46FA75139B95}" type="slidenum">
              <a:rPr lang="en-US" smtClean="0"/>
              <a:t>‹#›</a:t>
            </a:fld>
            <a:endParaRPr lang="en-US"/>
          </a:p>
        </p:txBody>
      </p:sp>
    </p:spTree>
    <p:extLst>
      <p:ext uri="{BB962C8B-B14F-4D97-AF65-F5344CB8AC3E}">
        <p14:creationId xmlns:p14="http://schemas.microsoft.com/office/powerpoint/2010/main" val="3889631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CED9A3-B252-4698-BFE9-867AF70DADAC}" type="datetimeFigureOut">
              <a:rPr lang="en-US" smtClean="0"/>
              <a:t>2/19/2020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2E450-32B8-4FFE-8B82-F151C3ABC0F3}" type="slidenum">
              <a:rPr lang="en-US" smtClean="0"/>
              <a:t>‹#›</a:t>
            </a:fld>
            <a:endParaRPr lang="en-US"/>
          </a:p>
        </p:txBody>
      </p:sp>
    </p:spTree>
    <p:extLst>
      <p:ext uri="{BB962C8B-B14F-4D97-AF65-F5344CB8AC3E}">
        <p14:creationId xmlns:p14="http://schemas.microsoft.com/office/powerpoint/2010/main" val="2458527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CED9A3-B252-4698-BFE9-867AF70DADAC}"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2E450-32B8-4FFE-8B82-F151C3ABC0F3}" type="slidenum">
              <a:rPr lang="en-US" smtClean="0"/>
              <a:t>‹#›</a:t>
            </a:fld>
            <a:endParaRPr lang="en-US"/>
          </a:p>
        </p:txBody>
      </p:sp>
    </p:spTree>
    <p:extLst>
      <p:ext uri="{BB962C8B-B14F-4D97-AF65-F5344CB8AC3E}">
        <p14:creationId xmlns:p14="http://schemas.microsoft.com/office/powerpoint/2010/main" val="2284915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CED9A3-B252-4698-BFE9-867AF70DADAC}"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2E450-32B8-4FFE-8B82-F151C3ABC0F3}" type="slidenum">
              <a:rPr lang="en-US" smtClean="0"/>
              <a:t>‹#›</a:t>
            </a:fld>
            <a:endParaRPr lang="en-US"/>
          </a:p>
        </p:txBody>
      </p:sp>
    </p:spTree>
    <p:extLst>
      <p:ext uri="{BB962C8B-B14F-4D97-AF65-F5344CB8AC3E}">
        <p14:creationId xmlns:p14="http://schemas.microsoft.com/office/powerpoint/2010/main" val="1898228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CED9A3-B252-4698-BFE9-867AF70DADA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2E450-32B8-4FFE-8B82-F151C3ABC0F3}" type="slidenum">
              <a:rPr lang="en-US" smtClean="0"/>
              <a:t>‹#›</a:t>
            </a:fld>
            <a:endParaRPr lang="en-US"/>
          </a:p>
        </p:txBody>
      </p:sp>
    </p:spTree>
    <p:extLst>
      <p:ext uri="{BB962C8B-B14F-4D97-AF65-F5344CB8AC3E}">
        <p14:creationId xmlns:p14="http://schemas.microsoft.com/office/powerpoint/2010/main" val="1097661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CED9A3-B252-4698-BFE9-867AF70DADA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2E450-32B8-4FFE-8B82-F151C3ABC0F3}" type="slidenum">
              <a:rPr lang="en-US" smtClean="0"/>
              <a:t>‹#›</a:t>
            </a:fld>
            <a:endParaRPr lang="en-US"/>
          </a:p>
        </p:txBody>
      </p:sp>
    </p:spTree>
    <p:extLst>
      <p:ext uri="{BB962C8B-B14F-4D97-AF65-F5344CB8AC3E}">
        <p14:creationId xmlns:p14="http://schemas.microsoft.com/office/powerpoint/2010/main" val="10072026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77EA-C6B4-4CB9-9D6D-4404F7216E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0D33C3-AD36-48CD-BAC7-EBC92641F1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113A14-39FE-4BA2-BDB4-5225B30C8068}"/>
              </a:ext>
            </a:extLst>
          </p:cNvPr>
          <p:cNvSpPr>
            <a:spLocks noGrp="1"/>
          </p:cNvSpPr>
          <p:nvPr>
            <p:ph type="dt" sz="half" idx="10"/>
          </p:nvPr>
        </p:nvSpPr>
        <p:spPr/>
        <p:txBody>
          <a:bodyPr/>
          <a:lstStyle/>
          <a:p>
            <a:fld id="{EA0C0817-A112-4847-8014-A94B7D2A4EA3}" type="datetime1">
              <a:rPr lang="en-US" smtClean="0"/>
              <a:t>2/19/2020</a:t>
            </a:fld>
            <a:endParaRPr lang="en-US" dirty="0"/>
          </a:p>
        </p:txBody>
      </p:sp>
      <p:sp>
        <p:nvSpPr>
          <p:cNvPr id="5" name="Footer Placeholder 4">
            <a:extLst>
              <a:ext uri="{FF2B5EF4-FFF2-40B4-BE49-F238E27FC236}">
                <a16:creationId xmlns:a16="http://schemas.microsoft.com/office/drawing/2014/main" id="{A0F4647C-51C2-4F8E-9F2E-1BAC937082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33F294-CA34-4567-93C0-E11DE50F1FCB}"/>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9486882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7692-5A95-4288-A93C-4484C81538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248BA8-4C9E-4DA6-958D-7828377872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84B79-8808-4874-AA09-D354D5A96047}"/>
              </a:ext>
            </a:extLst>
          </p:cNvPr>
          <p:cNvSpPr>
            <a:spLocks noGrp="1"/>
          </p:cNvSpPr>
          <p:nvPr>
            <p:ph type="dt" sz="half" idx="10"/>
          </p:nvPr>
        </p:nvSpPr>
        <p:spPr/>
        <p:txBody>
          <a:bodyPr/>
          <a:lstStyle/>
          <a:p>
            <a:fld id="{7332B432-ACDA-4023-A761-2BAB76577B62}" type="datetime1">
              <a:rPr lang="en-US" smtClean="0"/>
              <a:t>2/19/2020</a:t>
            </a:fld>
            <a:endParaRPr lang="en-US"/>
          </a:p>
        </p:txBody>
      </p:sp>
      <p:sp>
        <p:nvSpPr>
          <p:cNvPr id="5" name="Footer Placeholder 4">
            <a:extLst>
              <a:ext uri="{FF2B5EF4-FFF2-40B4-BE49-F238E27FC236}">
                <a16:creationId xmlns:a16="http://schemas.microsoft.com/office/drawing/2014/main" id="{6B79083F-DFAA-43FB-9ADF-CC3F86AC4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24237-8DBB-4B72-A089-CB9D54BBE613}"/>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371495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71D2B-3A4E-4D08-B106-45D214DFB8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47AA6B-1A64-4C29-ACF6-0E358A6F1F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2F1929-4A83-43C5-8653-9FEE3C756DF9}"/>
              </a:ext>
            </a:extLst>
          </p:cNvPr>
          <p:cNvSpPr>
            <a:spLocks noGrp="1"/>
          </p:cNvSpPr>
          <p:nvPr>
            <p:ph type="dt" sz="half" idx="10"/>
          </p:nvPr>
        </p:nvSpPr>
        <p:spPr/>
        <p:txBody>
          <a:bodyPr/>
          <a:lstStyle/>
          <a:p>
            <a:fld id="{D9C646AA-F36E-4540-911D-FFFC0A0EF24A}" type="datetime1">
              <a:rPr lang="en-US" smtClean="0"/>
              <a:t>2/19/2020</a:t>
            </a:fld>
            <a:endParaRPr lang="en-US" dirty="0"/>
          </a:p>
        </p:txBody>
      </p:sp>
      <p:sp>
        <p:nvSpPr>
          <p:cNvPr id="5" name="Footer Placeholder 4">
            <a:extLst>
              <a:ext uri="{FF2B5EF4-FFF2-40B4-BE49-F238E27FC236}">
                <a16:creationId xmlns:a16="http://schemas.microsoft.com/office/drawing/2014/main" id="{D0D0D472-A650-4DC2-BBF9-26C01EF89C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DDEDCC-DBEF-4F78-B63B-69571612107A}"/>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8956006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834E-75FD-4889-8525-865D341F0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79B03-ED0F-4C2E-A415-55D80311E0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A8B032-6931-4A3A-8A98-AF66B33FFC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0A5AA5-6503-49D3-9035-D123A62FE29A}"/>
              </a:ext>
            </a:extLst>
          </p:cNvPr>
          <p:cNvSpPr>
            <a:spLocks noGrp="1"/>
          </p:cNvSpPr>
          <p:nvPr>
            <p:ph type="dt" sz="half" idx="10"/>
          </p:nvPr>
        </p:nvSpPr>
        <p:spPr/>
        <p:txBody>
          <a:bodyPr/>
          <a:lstStyle/>
          <a:p>
            <a:fld id="{69186D26-FA5F-4637-B602-B7C2DC34CFD4}" type="datetime1">
              <a:rPr lang="en-US" smtClean="0"/>
              <a:t>2/19/2020</a:t>
            </a:fld>
            <a:endParaRPr lang="en-US"/>
          </a:p>
        </p:txBody>
      </p:sp>
      <p:sp>
        <p:nvSpPr>
          <p:cNvPr id="6" name="Footer Placeholder 5">
            <a:extLst>
              <a:ext uri="{FF2B5EF4-FFF2-40B4-BE49-F238E27FC236}">
                <a16:creationId xmlns:a16="http://schemas.microsoft.com/office/drawing/2014/main" id="{95778C0C-BD52-466A-A43C-234C0C8434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5E3F8-1E0D-404C-8CB8-80A2A3A1D3C3}"/>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41167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870AD-5164-40A6-B3E2-5B6DF216B3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1AC4D6-239B-41DB-89B0-41233664C5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FBC9CC-4290-4FCE-8CE5-9C2C470376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4D27C3-38A8-497F-8C75-228BC35A38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C523D2-85AC-4514-8DCF-43701DA6BD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A54A89-63F2-4D2D-9501-728089A6F107}"/>
              </a:ext>
            </a:extLst>
          </p:cNvPr>
          <p:cNvSpPr>
            <a:spLocks noGrp="1"/>
          </p:cNvSpPr>
          <p:nvPr>
            <p:ph type="dt" sz="half" idx="10"/>
          </p:nvPr>
        </p:nvSpPr>
        <p:spPr/>
        <p:txBody>
          <a:bodyPr/>
          <a:lstStyle/>
          <a:p>
            <a:fld id="{8A7F15D8-96D1-4781-BC50-CA8A088B2FE4}" type="datetime1">
              <a:rPr lang="en-US" smtClean="0"/>
              <a:t>2/19/2020</a:t>
            </a:fld>
            <a:endParaRPr lang="en-US"/>
          </a:p>
        </p:txBody>
      </p:sp>
      <p:sp>
        <p:nvSpPr>
          <p:cNvPr id="8" name="Footer Placeholder 7">
            <a:extLst>
              <a:ext uri="{FF2B5EF4-FFF2-40B4-BE49-F238E27FC236}">
                <a16:creationId xmlns:a16="http://schemas.microsoft.com/office/drawing/2014/main" id="{11C95074-A16E-4DD5-A87A-DA73A41272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F53009-5492-4EA5-8020-34E65D2433D5}"/>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998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7352E-0B61-4345-BAAA-6E80EDA388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06FB26-930D-4B26-9818-246B25DBE8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71CA2C-C8BB-4920-B5AB-BC4EB3F607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966586-9C8E-4395-A9BF-0A5C55E18D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78035D-2CEC-454A-99C4-600085199E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2614A9-A5E7-4351-8A71-68DAAF821BE6}"/>
              </a:ext>
            </a:extLst>
          </p:cNvPr>
          <p:cNvSpPr>
            <a:spLocks noGrp="1"/>
          </p:cNvSpPr>
          <p:nvPr>
            <p:ph type="dt" sz="half" idx="10"/>
          </p:nvPr>
        </p:nvSpPr>
        <p:spPr/>
        <p:txBody>
          <a:bodyPr/>
          <a:lstStyle/>
          <a:p>
            <a:fld id="{8AEF7C5B-02F0-4DFF-9545-7A79833A7BC9}" type="datetimeFigureOut">
              <a:rPr lang="en-US" smtClean="0"/>
              <a:t>2/19/2020</a:t>
            </a:fld>
            <a:endParaRPr lang="en-US"/>
          </a:p>
        </p:txBody>
      </p:sp>
      <p:sp>
        <p:nvSpPr>
          <p:cNvPr id="8" name="Footer Placeholder 7">
            <a:extLst>
              <a:ext uri="{FF2B5EF4-FFF2-40B4-BE49-F238E27FC236}">
                <a16:creationId xmlns:a16="http://schemas.microsoft.com/office/drawing/2014/main" id="{36B1ADF7-DB2E-4127-8BEE-5EE39B949F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29D06F-21A0-45FA-9F41-4F545BCB0C1E}"/>
              </a:ext>
            </a:extLst>
          </p:cNvPr>
          <p:cNvSpPr>
            <a:spLocks noGrp="1"/>
          </p:cNvSpPr>
          <p:nvPr>
            <p:ph type="sldNum" sz="quarter" idx="12"/>
          </p:nvPr>
        </p:nvSpPr>
        <p:spPr/>
        <p:txBody>
          <a:bodyPr/>
          <a:lstStyle/>
          <a:p>
            <a:fld id="{401B2590-224F-490A-BA5B-46FA75139B95}" type="slidenum">
              <a:rPr lang="en-US" smtClean="0"/>
              <a:t>‹#›</a:t>
            </a:fld>
            <a:endParaRPr lang="en-US"/>
          </a:p>
        </p:txBody>
      </p:sp>
    </p:spTree>
    <p:extLst>
      <p:ext uri="{BB962C8B-B14F-4D97-AF65-F5344CB8AC3E}">
        <p14:creationId xmlns:p14="http://schemas.microsoft.com/office/powerpoint/2010/main" val="2514459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EA237-E3BE-4242-9961-5EF5165526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64FFAE-BFA9-40B9-988D-56774200AEC4}"/>
              </a:ext>
            </a:extLst>
          </p:cNvPr>
          <p:cNvSpPr>
            <a:spLocks noGrp="1"/>
          </p:cNvSpPr>
          <p:nvPr>
            <p:ph type="dt" sz="half" idx="10"/>
          </p:nvPr>
        </p:nvSpPr>
        <p:spPr/>
        <p:txBody>
          <a:bodyPr/>
          <a:lstStyle/>
          <a:p>
            <a:fld id="{F9A96C99-B8F8-4528-BD05-0E16E943DC09}" type="datetime1">
              <a:rPr lang="en-US" smtClean="0"/>
              <a:t>2/19/2020</a:t>
            </a:fld>
            <a:endParaRPr lang="en-US"/>
          </a:p>
        </p:txBody>
      </p:sp>
      <p:sp>
        <p:nvSpPr>
          <p:cNvPr id="4" name="Footer Placeholder 3">
            <a:extLst>
              <a:ext uri="{FF2B5EF4-FFF2-40B4-BE49-F238E27FC236}">
                <a16:creationId xmlns:a16="http://schemas.microsoft.com/office/drawing/2014/main" id="{87D5B004-2FD2-41B7-8AE0-5ADEB381A6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BFF53F-9B81-443A-9973-A5D73E0AEC06}"/>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065656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57160-D5BC-4F8E-8948-354FFFD88A33}"/>
              </a:ext>
            </a:extLst>
          </p:cNvPr>
          <p:cNvSpPr>
            <a:spLocks noGrp="1"/>
          </p:cNvSpPr>
          <p:nvPr>
            <p:ph type="dt" sz="half" idx="10"/>
          </p:nvPr>
        </p:nvSpPr>
        <p:spPr/>
        <p:txBody>
          <a:bodyPr/>
          <a:lstStyle/>
          <a:p>
            <a:fld id="{03636942-C211-4B28-8DBD-C953E00AF71B}" type="datetime1">
              <a:rPr lang="en-US" smtClean="0"/>
              <a:t>2/19/2020</a:t>
            </a:fld>
            <a:endParaRPr lang="en-US"/>
          </a:p>
        </p:txBody>
      </p:sp>
      <p:sp>
        <p:nvSpPr>
          <p:cNvPr id="3" name="Footer Placeholder 2">
            <a:extLst>
              <a:ext uri="{FF2B5EF4-FFF2-40B4-BE49-F238E27FC236}">
                <a16:creationId xmlns:a16="http://schemas.microsoft.com/office/drawing/2014/main" id="{5627D627-B89A-49E5-B9E8-50421EDF70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C3EAD7-1DD2-4ED0-8838-A976C908B10B}"/>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20517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669A0-D7A5-4E31-B77A-98DA1A07D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9B1F43-EF6C-45B4-81E7-A0ADF042DD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91E50C-2B57-4F57-B82C-2DF4BF1C7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6F9929-0264-42DF-B4AB-E8BDE12BC313}"/>
              </a:ext>
            </a:extLst>
          </p:cNvPr>
          <p:cNvSpPr>
            <a:spLocks noGrp="1"/>
          </p:cNvSpPr>
          <p:nvPr>
            <p:ph type="dt" sz="half" idx="10"/>
          </p:nvPr>
        </p:nvSpPr>
        <p:spPr/>
        <p:txBody>
          <a:bodyPr/>
          <a:lstStyle/>
          <a:p>
            <a:fld id="{7E8D12A6-918A-48BD-8CB9-CA713993B0EA}" type="datetime1">
              <a:rPr lang="en-US" smtClean="0"/>
              <a:t>2/19/2020</a:t>
            </a:fld>
            <a:endParaRPr lang="en-US"/>
          </a:p>
        </p:txBody>
      </p:sp>
      <p:sp>
        <p:nvSpPr>
          <p:cNvPr id="6" name="Footer Placeholder 5">
            <a:extLst>
              <a:ext uri="{FF2B5EF4-FFF2-40B4-BE49-F238E27FC236}">
                <a16:creationId xmlns:a16="http://schemas.microsoft.com/office/drawing/2014/main" id="{DB92CF6F-8263-4749-B096-FECABED3F2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C54E5-B72F-4A81-95FB-B8D164650196}"/>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05442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FCA86-E3EC-4436-879C-997B9862CE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A9DF02-EB3A-483C-88F6-99068C786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F30498-DE5B-412B-A0BB-F49CAE847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06E221-380E-434B-A364-D01371F3EB15}"/>
              </a:ext>
            </a:extLst>
          </p:cNvPr>
          <p:cNvSpPr>
            <a:spLocks noGrp="1"/>
          </p:cNvSpPr>
          <p:nvPr>
            <p:ph type="dt" sz="half" idx="10"/>
          </p:nvPr>
        </p:nvSpPr>
        <p:spPr/>
        <p:txBody>
          <a:bodyPr/>
          <a:lstStyle/>
          <a:p>
            <a:fld id="{E778CE86-875F-4587-BCF6-FA054AFC0D53}" type="datetime1">
              <a:rPr lang="en-US" smtClean="0"/>
              <a:pPr/>
              <a:t>2/19/2020</a:t>
            </a:fld>
            <a:endParaRPr lang="en-US" dirty="0"/>
          </a:p>
        </p:txBody>
      </p:sp>
      <p:sp>
        <p:nvSpPr>
          <p:cNvPr id="6" name="Footer Placeholder 5">
            <a:extLst>
              <a:ext uri="{FF2B5EF4-FFF2-40B4-BE49-F238E27FC236}">
                <a16:creationId xmlns:a16="http://schemas.microsoft.com/office/drawing/2014/main" id="{56C44D54-8687-4233-98D9-4BC70A924B56}"/>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F6963B4B-88E4-45E8-B8C8-1FB6C05C8050}"/>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6154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903E-A351-48F3-8CB7-9E45D308CE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E25E0F-9ECC-499B-A654-75237394E5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D2FFB-E54A-42C3-980E-864C97C589C3}"/>
              </a:ext>
            </a:extLst>
          </p:cNvPr>
          <p:cNvSpPr>
            <a:spLocks noGrp="1"/>
          </p:cNvSpPr>
          <p:nvPr>
            <p:ph type="dt" sz="half" idx="10"/>
          </p:nvPr>
        </p:nvSpPr>
        <p:spPr/>
        <p:txBody>
          <a:bodyPr/>
          <a:lstStyle/>
          <a:p>
            <a:fld id="{134F40B7-36AB-4376-BE14-EF7004D79BB9}" type="datetime1">
              <a:rPr lang="en-US" smtClean="0"/>
              <a:t>2/19/2020</a:t>
            </a:fld>
            <a:endParaRPr lang="en-US"/>
          </a:p>
        </p:txBody>
      </p:sp>
      <p:sp>
        <p:nvSpPr>
          <p:cNvPr id="5" name="Footer Placeholder 4">
            <a:extLst>
              <a:ext uri="{FF2B5EF4-FFF2-40B4-BE49-F238E27FC236}">
                <a16:creationId xmlns:a16="http://schemas.microsoft.com/office/drawing/2014/main" id="{8FD977D7-0027-435D-BC6E-7E9F515F8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1939A-2693-4A91-84F6-A40ED2E5176D}"/>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902569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5A8467-9691-4E36-A5AB-38AC76E42A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9E9E54-01DB-4578-9068-477FA4AE4D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F2327-63DC-46C4-B795-04C9B466A3BD}"/>
              </a:ext>
            </a:extLst>
          </p:cNvPr>
          <p:cNvSpPr>
            <a:spLocks noGrp="1"/>
          </p:cNvSpPr>
          <p:nvPr>
            <p:ph type="dt" sz="half" idx="10"/>
          </p:nvPr>
        </p:nvSpPr>
        <p:spPr/>
        <p:txBody>
          <a:bodyPr/>
          <a:lstStyle/>
          <a:p>
            <a:fld id="{FF87CAB8-DCAE-46A5-AADA-B3FAD11A54E0}" type="datetime1">
              <a:rPr lang="en-US" smtClean="0"/>
              <a:t>2/19/2020</a:t>
            </a:fld>
            <a:endParaRPr lang="en-US"/>
          </a:p>
        </p:txBody>
      </p:sp>
      <p:sp>
        <p:nvSpPr>
          <p:cNvPr id="5" name="Footer Placeholder 4">
            <a:extLst>
              <a:ext uri="{FF2B5EF4-FFF2-40B4-BE49-F238E27FC236}">
                <a16:creationId xmlns:a16="http://schemas.microsoft.com/office/drawing/2014/main" id="{CDD6017E-E00F-4CAC-9E82-16B19E10CB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E36AF9-50EA-4357-911F-3CA74B6472BB}"/>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85400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B2E15-2496-414B-B0FE-9DE68FE2E7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A7FE26-8A8F-425F-A5F9-2FFAC8E03475}"/>
              </a:ext>
            </a:extLst>
          </p:cNvPr>
          <p:cNvSpPr>
            <a:spLocks noGrp="1"/>
          </p:cNvSpPr>
          <p:nvPr>
            <p:ph type="dt" sz="half" idx="10"/>
          </p:nvPr>
        </p:nvSpPr>
        <p:spPr/>
        <p:txBody>
          <a:bodyPr/>
          <a:lstStyle/>
          <a:p>
            <a:fld id="{8AEF7C5B-02F0-4DFF-9545-7A79833A7BC9}" type="datetimeFigureOut">
              <a:rPr lang="en-US" smtClean="0"/>
              <a:t>2/19/2020</a:t>
            </a:fld>
            <a:endParaRPr lang="en-US"/>
          </a:p>
        </p:txBody>
      </p:sp>
      <p:sp>
        <p:nvSpPr>
          <p:cNvPr id="4" name="Footer Placeholder 3">
            <a:extLst>
              <a:ext uri="{FF2B5EF4-FFF2-40B4-BE49-F238E27FC236}">
                <a16:creationId xmlns:a16="http://schemas.microsoft.com/office/drawing/2014/main" id="{991D5889-1675-4684-B2C9-6A4A9EB229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C66EC-0866-43B8-8F9B-CB19B5443484}"/>
              </a:ext>
            </a:extLst>
          </p:cNvPr>
          <p:cNvSpPr>
            <a:spLocks noGrp="1"/>
          </p:cNvSpPr>
          <p:nvPr>
            <p:ph type="sldNum" sz="quarter" idx="12"/>
          </p:nvPr>
        </p:nvSpPr>
        <p:spPr/>
        <p:txBody>
          <a:bodyPr/>
          <a:lstStyle/>
          <a:p>
            <a:fld id="{401B2590-224F-490A-BA5B-46FA75139B95}" type="slidenum">
              <a:rPr lang="en-US" smtClean="0"/>
              <a:t>‹#›</a:t>
            </a:fld>
            <a:endParaRPr lang="en-US"/>
          </a:p>
        </p:txBody>
      </p:sp>
    </p:spTree>
    <p:extLst>
      <p:ext uri="{BB962C8B-B14F-4D97-AF65-F5344CB8AC3E}">
        <p14:creationId xmlns:p14="http://schemas.microsoft.com/office/powerpoint/2010/main" val="1096245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A1B2FB-C923-47E1-ABFB-6BDDA72BAECC}"/>
              </a:ext>
            </a:extLst>
          </p:cNvPr>
          <p:cNvSpPr>
            <a:spLocks noGrp="1"/>
          </p:cNvSpPr>
          <p:nvPr>
            <p:ph type="dt" sz="half" idx="10"/>
          </p:nvPr>
        </p:nvSpPr>
        <p:spPr/>
        <p:txBody>
          <a:bodyPr/>
          <a:lstStyle/>
          <a:p>
            <a:fld id="{8AEF7C5B-02F0-4DFF-9545-7A79833A7BC9}" type="datetimeFigureOut">
              <a:rPr lang="en-US" smtClean="0"/>
              <a:t>2/19/2020</a:t>
            </a:fld>
            <a:endParaRPr lang="en-US"/>
          </a:p>
        </p:txBody>
      </p:sp>
      <p:sp>
        <p:nvSpPr>
          <p:cNvPr id="3" name="Footer Placeholder 2">
            <a:extLst>
              <a:ext uri="{FF2B5EF4-FFF2-40B4-BE49-F238E27FC236}">
                <a16:creationId xmlns:a16="http://schemas.microsoft.com/office/drawing/2014/main" id="{4D6BC99A-D641-488C-9D0C-A3F5CB6318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A933B9-770F-4139-AEC7-8B534D70725D}"/>
              </a:ext>
            </a:extLst>
          </p:cNvPr>
          <p:cNvSpPr>
            <a:spLocks noGrp="1"/>
          </p:cNvSpPr>
          <p:nvPr>
            <p:ph type="sldNum" sz="quarter" idx="12"/>
          </p:nvPr>
        </p:nvSpPr>
        <p:spPr/>
        <p:txBody>
          <a:bodyPr/>
          <a:lstStyle/>
          <a:p>
            <a:fld id="{401B2590-224F-490A-BA5B-46FA75139B95}" type="slidenum">
              <a:rPr lang="en-US" smtClean="0"/>
              <a:t>‹#›</a:t>
            </a:fld>
            <a:endParaRPr lang="en-US"/>
          </a:p>
        </p:txBody>
      </p:sp>
    </p:spTree>
    <p:extLst>
      <p:ext uri="{BB962C8B-B14F-4D97-AF65-F5344CB8AC3E}">
        <p14:creationId xmlns:p14="http://schemas.microsoft.com/office/powerpoint/2010/main" val="3137183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D85C-D1D0-4274-AA96-2070B245B2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A1328D-8210-4FD4-A252-1C46ABBE38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8AD7A-32DA-4DB2-8D0E-05CAE6CF44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78089E-BF03-465A-B68D-CFAE737744F3}"/>
              </a:ext>
            </a:extLst>
          </p:cNvPr>
          <p:cNvSpPr>
            <a:spLocks noGrp="1"/>
          </p:cNvSpPr>
          <p:nvPr>
            <p:ph type="dt" sz="half" idx="10"/>
          </p:nvPr>
        </p:nvSpPr>
        <p:spPr/>
        <p:txBody>
          <a:bodyPr/>
          <a:lstStyle/>
          <a:p>
            <a:fld id="{8AEF7C5B-02F0-4DFF-9545-7A79833A7BC9}" type="datetimeFigureOut">
              <a:rPr lang="en-US" smtClean="0"/>
              <a:t>2/19/2020</a:t>
            </a:fld>
            <a:endParaRPr lang="en-US"/>
          </a:p>
        </p:txBody>
      </p:sp>
      <p:sp>
        <p:nvSpPr>
          <p:cNvPr id="6" name="Footer Placeholder 5">
            <a:extLst>
              <a:ext uri="{FF2B5EF4-FFF2-40B4-BE49-F238E27FC236}">
                <a16:creationId xmlns:a16="http://schemas.microsoft.com/office/drawing/2014/main" id="{9D5BC7A6-E918-4660-AD13-9778E4FAC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A637A-A8ED-4664-AB19-42AED4C889B8}"/>
              </a:ext>
            </a:extLst>
          </p:cNvPr>
          <p:cNvSpPr>
            <a:spLocks noGrp="1"/>
          </p:cNvSpPr>
          <p:nvPr>
            <p:ph type="sldNum" sz="quarter" idx="12"/>
          </p:nvPr>
        </p:nvSpPr>
        <p:spPr/>
        <p:txBody>
          <a:bodyPr/>
          <a:lstStyle/>
          <a:p>
            <a:fld id="{401B2590-224F-490A-BA5B-46FA75139B95}" type="slidenum">
              <a:rPr lang="en-US" smtClean="0"/>
              <a:t>‹#›</a:t>
            </a:fld>
            <a:endParaRPr lang="en-US"/>
          </a:p>
        </p:txBody>
      </p:sp>
    </p:spTree>
    <p:extLst>
      <p:ext uri="{BB962C8B-B14F-4D97-AF65-F5344CB8AC3E}">
        <p14:creationId xmlns:p14="http://schemas.microsoft.com/office/powerpoint/2010/main" val="4155451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BED9-0D68-4334-B1F6-2E0FE76558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221CEB-90FD-4664-91D2-6D71B3B3C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A92043-12F8-434E-BEBC-F536B94B8A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0D998-E68A-4646-A124-FEC83DCECE3C}"/>
              </a:ext>
            </a:extLst>
          </p:cNvPr>
          <p:cNvSpPr>
            <a:spLocks noGrp="1"/>
          </p:cNvSpPr>
          <p:nvPr>
            <p:ph type="dt" sz="half" idx="10"/>
          </p:nvPr>
        </p:nvSpPr>
        <p:spPr/>
        <p:txBody>
          <a:bodyPr/>
          <a:lstStyle/>
          <a:p>
            <a:fld id="{8AEF7C5B-02F0-4DFF-9545-7A79833A7BC9}" type="datetimeFigureOut">
              <a:rPr lang="en-US" smtClean="0"/>
              <a:t>2/19/2020</a:t>
            </a:fld>
            <a:endParaRPr lang="en-US"/>
          </a:p>
        </p:txBody>
      </p:sp>
      <p:sp>
        <p:nvSpPr>
          <p:cNvPr id="6" name="Footer Placeholder 5">
            <a:extLst>
              <a:ext uri="{FF2B5EF4-FFF2-40B4-BE49-F238E27FC236}">
                <a16:creationId xmlns:a16="http://schemas.microsoft.com/office/drawing/2014/main" id="{696857B6-6DD7-47FD-9DE6-D4FE1613E4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7850F-0754-425C-9DEE-C78280BB3937}"/>
              </a:ext>
            </a:extLst>
          </p:cNvPr>
          <p:cNvSpPr>
            <a:spLocks noGrp="1"/>
          </p:cNvSpPr>
          <p:nvPr>
            <p:ph type="sldNum" sz="quarter" idx="12"/>
          </p:nvPr>
        </p:nvSpPr>
        <p:spPr/>
        <p:txBody>
          <a:bodyPr/>
          <a:lstStyle/>
          <a:p>
            <a:fld id="{401B2590-224F-490A-BA5B-46FA75139B95}" type="slidenum">
              <a:rPr lang="en-US" smtClean="0"/>
              <a:t>‹#›</a:t>
            </a:fld>
            <a:endParaRPr lang="en-US"/>
          </a:p>
        </p:txBody>
      </p:sp>
    </p:spTree>
    <p:extLst>
      <p:ext uri="{BB962C8B-B14F-4D97-AF65-F5344CB8AC3E}">
        <p14:creationId xmlns:p14="http://schemas.microsoft.com/office/powerpoint/2010/main" val="1419676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666A69-11E6-41BC-A4D3-9ED7C5719C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E2CFF6-AC99-44FC-A6DD-884A5BD3CE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BCE43-8EA1-43B0-AFEC-FE354A8BB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F7C5B-02F0-4DFF-9545-7A79833A7BC9}" type="datetimeFigureOut">
              <a:rPr lang="en-US" smtClean="0"/>
              <a:t>2/19/2020</a:t>
            </a:fld>
            <a:endParaRPr lang="en-US"/>
          </a:p>
        </p:txBody>
      </p:sp>
      <p:sp>
        <p:nvSpPr>
          <p:cNvPr id="5" name="Footer Placeholder 4">
            <a:extLst>
              <a:ext uri="{FF2B5EF4-FFF2-40B4-BE49-F238E27FC236}">
                <a16:creationId xmlns:a16="http://schemas.microsoft.com/office/drawing/2014/main" id="{4767F47A-4215-45C1-A0BF-CA465EA459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0F6BE0-8E7A-4EBE-8253-337733110A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B2590-224F-490A-BA5B-46FA75139B95}" type="slidenum">
              <a:rPr lang="en-US" smtClean="0"/>
              <a:t>‹#›</a:t>
            </a:fld>
            <a:endParaRPr lang="en-US"/>
          </a:p>
        </p:txBody>
      </p:sp>
    </p:spTree>
    <p:extLst>
      <p:ext uri="{BB962C8B-B14F-4D97-AF65-F5344CB8AC3E}">
        <p14:creationId xmlns:p14="http://schemas.microsoft.com/office/powerpoint/2010/main" val="292609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407E8B-5F40-46B1-AF50-9BBDF7DD6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966DA9-BA62-4836-B5E1-9956D41ED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82E74-E7A6-42CD-A280-A9E9F6C8E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9BC61-19C9-41A4-89E2-CD1D5B3142C0}" type="datetimeFigureOut">
              <a:rPr lang="en-US" smtClean="0"/>
              <a:t>2/19/2020</a:t>
            </a:fld>
            <a:endParaRPr lang="en-US"/>
          </a:p>
        </p:txBody>
      </p:sp>
      <p:sp>
        <p:nvSpPr>
          <p:cNvPr id="5" name="Footer Placeholder 4">
            <a:extLst>
              <a:ext uri="{FF2B5EF4-FFF2-40B4-BE49-F238E27FC236}">
                <a16:creationId xmlns:a16="http://schemas.microsoft.com/office/drawing/2014/main" id="{629CB65B-848D-4F9F-95DD-CCC57CCCF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10C9CA-5366-4D16-9C5C-6EFBF3F8C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3515-3488-4DB9-AD84-788E4056943F}" type="slidenum">
              <a:rPr lang="en-US" smtClean="0"/>
              <a:t>‹#›</a:t>
            </a:fld>
            <a:endParaRPr lang="en-US"/>
          </a:p>
        </p:txBody>
      </p:sp>
    </p:spTree>
    <p:extLst>
      <p:ext uri="{BB962C8B-B14F-4D97-AF65-F5344CB8AC3E}">
        <p14:creationId xmlns:p14="http://schemas.microsoft.com/office/powerpoint/2010/main" val="2830992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407E8B-5F40-46B1-AF50-9BBDF7DD68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966DA9-BA62-4836-B5E1-9956D41ED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82E74-E7A6-42CD-A280-A9E9F6C8E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9BC61-19C9-41A4-89E2-CD1D5B3142C0}" type="datetimeFigureOut">
              <a:rPr lang="en-US" smtClean="0"/>
              <a:t>2/19/2020</a:t>
            </a:fld>
            <a:endParaRPr lang="en-US"/>
          </a:p>
        </p:txBody>
      </p:sp>
      <p:sp>
        <p:nvSpPr>
          <p:cNvPr id="5" name="Footer Placeholder 4">
            <a:extLst>
              <a:ext uri="{FF2B5EF4-FFF2-40B4-BE49-F238E27FC236}">
                <a16:creationId xmlns:a16="http://schemas.microsoft.com/office/drawing/2014/main" id="{629CB65B-848D-4F9F-95DD-CCC57CCCF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10C9CA-5366-4D16-9C5C-6EFBF3F8C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C3515-3488-4DB9-AD84-788E4056943F}" type="slidenum">
              <a:rPr lang="en-US" smtClean="0"/>
              <a:t>‹#›</a:t>
            </a:fld>
            <a:endParaRPr lang="en-US"/>
          </a:p>
        </p:txBody>
      </p:sp>
    </p:spTree>
    <p:extLst>
      <p:ext uri="{BB962C8B-B14F-4D97-AF65-F5344CB8AC3E}">
        <p14:creationId xmlns:p14="http://schemas.microsoft.com/office/powerpoint/2010/main" val="9351197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ED9A3-B252-4698-BFE9-867AF70DADAC}" type="datetimeFigureOut">
              <a:rPr lang="en-US" smtClean="0"/>
              <a:t>2/19/2020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2E450-32B8-4FFE-8B82-F151C3ABC0F3}" type="slidenum">
              <a:rPr lang="en-US" smtClean="0"/>
              <a:t>‹#›</a:t>
            </a:fld>
            <a:endParaRPr lang="en-US"/>
          </a:p>
        </p:txBody>
      </p:sp>
    </p:spTree>
    <p:extLst>
      <p:ext uri="{BB962C8B-B14F-4D97-AF65-F5344CB8AC3E}">
        <p14:creationId xmlns:p14="http://schemas.microsoft.com/office/powerpoint/2010/main" val="42219531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93C8F-B0CB-4C70-BD9D-4AD2899400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739312-A87D-4CD2-B8A5-88AEFCF3F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F4AF3-6DDB-403C-86AC-0965AB1347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t>2/19/2020</a:t>
            </a:fld>
            <a:endParaRPr lang="en-US"/>
          </a:p>
        </p:txBody>
      </p:sp>
      <p:sp>
        <p:nvSpPr>
          <p:cNvPr id="5" name="Footer Placeholder 4">
            <a:extLst>
              <a:ext uri="{FF2B5EF4-FFF2-40B4-BE49-F238E27FC236}">
                <a16:creationId xmlns:a16="http://schemas.microsoft.com/office/drawing/2014/main" id="{A274FB30-E94C-4F12-9165-4B2AD5D6B8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5597649-5CF3-4936-B587-4EA66E04E5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9463914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longstreet.typepad.com/thesciencebookstore/2011/05/fantastic-composition-design-anatomy.html"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en.wikipedia.org/wiki/Cell%E2%80%93cell_interaction" TargetMode="Externa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en.wikipedia.org/wiki/Cell%E2%80%93cell_interaction" TargetMode="Externa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medicalxpress.com/news/2018-02-huntington-patients-skin-cells-brain.html" TargetMode="External"/><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courses.lumenlearning.com/boundless-ap/chapter/muscular-tissue/" TargetMode="External"/><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en.wikipedia.org/wiki/Nervous_tissue"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en.wikipedia.org/wiki/File:Endocrine_vs._Exocrine.svg"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2012books.lardbucket.org/books/an-introduction-to-nutrition/s08-01-a-closer-look-at-carbohydrates.html"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en.wikipedia.org/wiki/File:Endocrine_vs._Exocrine.svg"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en.wikipedia.org/wiki/File:Endocrine_vs._Exocrine.svg"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chemistry.stackexchange.com/questions/27457/how-do-you-identify-reducing-non-reducing-sugar-by-looking-at-structure"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s://www.pinterest.com/pin/511721576385996295/" TargetMode="External"/><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hilschatz.com/anatomy-book/contents/m46008.html"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courses.lumenlearning.com/microbiology/chapter/energy-matter-and-enzymes/" TargetMode="External"/><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s://bio.libretexts.org/Bookshelves/Microbiology/Book:_Microbiology_(Kaiser)/Unit_7:_Microbial_Genetics_and_Microbial_Metabolism/18:_Microbial_Metabolism/18.3:_Aerobic_Respiration/18.3B:_Transition_Reaction" TargetMode="External"/><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5.xml"/></Relationships>
</file>

<file path=ppt/slides/_rels/slide15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5.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35.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hyperlink" Target="https://opentextbc.ca/biology/chapter/chapter-6-introduction-to-reproduction-at-the-cellular-level/"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6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5.xml"/></Relationships>
</file>

<file path=ppt/slides/_rels/slide16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5.xml"/></Relationships>
</file>

<file path=ppt/slides/_rels/slide16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5.xml"/></Relationships>
</file>

<file path=ppt/slides/_rels/slide16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5.xml"/></Relationships>
</file>

<file path=ppt/slides/_rels/slide16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5.xml"/></Relationships>
</file>

<file path=ppt/slides/_rels/slide16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5.xml"/></Relationships>
</file>

<file path=ppt/slides/_rels/slide16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5.xml"/></Relationships>
</file>

<file path=ppt/slides/_rels/slide16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5.xml"/></Relationships>
</file>

<file path=ppt/slides/_rels/slide17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5.xml"/></Relationships>
</file>

<file path=ppt/slides/_rels/slide17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5.xml"/></Relationships>
</file>

<file path=ppt/slides/_rels/slide17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5.xml"/></Relationships>
</file>

<file path=ppt/slides/_rels/slide17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5.xml"/></Relationships>
</file>

<file path=ppt/slides/_rels/slide17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5.xml"/></Relationships>
</file>

<file path=ppt/slides/_rels/slide176.xml.rels><?xml version="1.0" encoding="UTF-8" standalone="yes"?>
<Relationships xmlns="http://schemas.openxmlformats.org/package/2006/relationships"><Relationship Id="rId3" Type="http://schemas.openxmlformats.org/officeDocument/2006/relationships/hyperlink" Target="https://courses.lumenlearning.com/wm-biology1/chapter/reading-types-of-signals/" TargetMode="External"/><Relationship Id="rId2" Type="http://schemas.openxmlformats.org/officeDocument/2006/relationships/image" Target="../media/image154.jpg"/><Relationship Id="rId1" Type="http://schemas.openxmlformats.org/officeDocument/2006/relationships/slideLayout" Target="../slideLayouts/slideLayout46.xml"/></Relationships>
</file>

<file path=ppt/slides/_rels/slide17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6.xml"/></Relationships>
</file>

<file path=ppt/slides/_rels/slide17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46.xml"/></Relationships>
</file>

<file path=ppt/slides/_rels/slide179.xml.rels><?xml version="1.0" encoding="UTF-8" standalone="yes"?>
<Relationships xmlns="http://schemas.openxmlformats.org/package/2006/relationships"><Relationship Id="rId3" Type="http://schemas.openxmlformats.org/officeDocument/2006/relationships/hyperlink" Target="https://courses.lumenlearning.com/bio1/chapter/reading-cell-junctions-in-plant-cells/" TargetMode="External"/><Relationship Id="rId2" Type="http://schemas.openxmlformats.org/officeDocument/2006/relationships/image" Target="../media/image88.jp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hyperlink" Target="https://courses.lumenlearning.com/boundless-ap/chapter/connective-tissue/"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8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6.xml"/></Relationships>
</file>

<file path=ppt/slides/_rels/slide18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6.xml"/></Relationships>
</file>

<file path=ppt/slides/_rels/slide18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6.xml"/></Relationships>
</file>

<file path=ppt/slides/_rels/slide18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46.xml"/></Relationships>
</file>

<file path=ppt/slides/_rels/slide18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46.xml"/></Relationships>
</file>

<file path=ppt/slides/_rels/slide18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6.xml"/></Relationships>
</file>

<file path=ppt/slides/_rels/slide18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6.xml"/></Relationships>
</file>

<file path=ppt/slides/_rels/slide18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6.xml"/></Relationships>
</file>

<file path=ppt/slides/_rels/slide18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6.xml"/></Relationships>
</file>

<file path=ppt/slides/_rels/slide18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hyperlink" Target="https://karnatakaeducation.org.in/KOER/en/index.php/Organisation_of_cells_animal_tissues" TargetMode="Externa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9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46.xml"/></Relationships>
</file>

<file path=ppt/slides/_rels/slide19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6.xml"/></Relationships>
</file>

<file path=ppt/slides/_rels/slide19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6.xml"/></Relationships>
</file>

<file path=ppt/slides/_rels/slide19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6.xml"/></Relationships>
</file>

<file path=ppt/slides/_rels/slide19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09.jpeg"/><Relationship Id="rId1" Type="http://schemas.openxmlformats.org/officeDocument/2006/relationships/slideLayout" Target="../slideLayouts/slideLayout4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46.xml"/></Relationships>
</file>

<file path=ppt/slides/_rels/slide19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6.xml"/></Relationships>
</file>

<file path=ppt/slides/_rels/slide19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6.xml"/></Relationships>
</file>

<file path=ppt/slides/_rels/slide19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elblogdemisssesther.blogspot.com/2015_10_01_archive.html"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ourses.lumenlearning.com/biology1/chapter/the-building-blocks-of-molecules/"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bmscience.net/blog/la-struttura-di-un-atomo-e-le-cariche-elettriche/"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www.tutto-scienze.org/2014/12/il-non-carnevale-della-fisica-4.html"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450.sv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pxhere.com/en/photo/990784"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bio.libretexts.org/Courses/University_of_California_Davis/BIS_2A%3A_Introductory_Biology_(Singer)_II/MASTER_RESOURCES/Enzymes*%23"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goldiesroom.org/Note%20Packets/06%20Transport/00%20Transport--WHOLE.htm" TargetMode="External"/><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File:CAFENE~1.svg"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2.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biology.stackexchange.com/questions/21439/where-do-lost-membrane-proteins-go-after-exocytosis" TargetMode="External"/><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hyperphysics.phy-astr.gsu.edu/hbase/Biology/ribosome.html" TargetMode="External"/><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en.wikibooks.org/wiki/Adventist_Youth_Honors_Answer_Book/Health_and_Science/Heredity"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courses.lumenlearning.com/bio1/chapter/reading-cell-junctions-in-plant-cells/" TargetMode="External"/><Relationship Id="rId2" Type="http://schemas.openxmlformats.org/officeDocument/2006/relationships/image" Target="../media/image8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F00DE8-A446-4FA1-828A-CD172B6406A6}"/>
              </a:ext>
            </a:extLst>
          </p:cNvPr>
          <p:cNvSpPr>
            <a:spLocks noGrp="1"/>
          </p:cNvSpPr>
          <p:nvPr>
            <p:ph type="title"/>
          </p:nvPr>
        </p:nvSpPr>
        <p:spPr>
          <a:xfrm>
            <a:off x="556532" y="643467"/>
            <a:ext cx="6360083" cy="744836"/>
          </a:xfrm>
        </p:spPr>
        <p:txBody>
          <a:bodyPr vert="horz" lIns="91440" tIns="45720" rIns="91440" bIns="45720" rtlCol="0" anchor="ctr">
            <a:normAutofit/>
          </a:bodyPr>
          <a:lstStyle/>
          <a:p>
            <a:pPr algn="ctr" fontAlgn="base">
              <a:spcAft>
                <a:spcPct val="0"/>
              </a:spcAft>
            </a:pPr>
            <a:r>
              <a:rPr lang="en-US" sz="3200" b="1" kern="1200" dirty="0">
                <a:solidFill>
                  <a:schemeClr val="bg1"/>
                </a:solidFill>
                <a:latin typeface="+mj-lt"/>
                <a:ea typeface="+mj-ea"/>
                <a:cs typeface="+mj-cs"/>
              </a:rPr>
              <a:t>Hierarchical Levels of Anatomy</a:t>
            </a:r>
            <a:endParaRPr kumimoji="0" lang="en-US" altLang="en-US" sz="3200" b="0" i="0" u="none" strike="noStrike" kern="1200" cap="none" normalizeH="0" baseline="0" dirty="0">
              <a:ln>
                <a:noFill/>
              </a:ln>
              <a:solidFill>
                <a:schemeClr val="bg1"/>
              </a:solidFill>
              <a:effectLst/>
              <a:latin typeface="+mj-lt"/>
              <a:ea typeface="+mj-ea"/>
              <a:cs typeface="+mj-cs"/>
            </a:endParaRPr>
          </a:p>
        </p:txBody>
      </p:sp>
      <p:graphicFrame>
        <p:nvGraphicFramePr>
          <p:cNvPr id="8" name="Content Placeholder 3">
            <a:extLst>
              <a:ext uri="{FF2B5EF4-FFF2-40B4-BE49-F238E27FC236}">
                <a16:creationId xmlns:a16="http://schemas.microsoft.com/office/drawing/2014/main" id="{7D983B48-8BDE-4A9B-A329-CD1B1E9E8F8B}"/>
              </a:ext>
            </a:extLst>
          </p:cNvPr>
          <p:cNvGraphicFramePr>
            <a:graphicFrameLocks/>
          </p:cNvGraphicFramePr>
          <p:nvPr>
            <p:extLst>
              <p:ext uri="{D42A27DB-BD31-4B8C-83A1-F6EECF244321}">
                <p14:modId xmlns:p14="http://schemas.microsoft.com/office/powerpoint/2010/main" val="1900850246"/>
              </p:ext>
            </p:extLst>
          </p:nvPr>
        </p:nvGraphicFramePr>
        <p:xfrm>
          <a:off x="643467" y="1718452"/>
          <a:ext cx="6655786" cy="4307748"/>
        </p:xfrm>
        <a:graphic>
          <a:graphicData uri="http://schemas.openxmlformats.org/drawingml/2006/table">
            <a:tbl>
              <a:tblPr>
                <a:tableStyleId>{8799B23B-EC83-4686-B30A-512413B5E67A}</a:tableStyleId>
              </a:tblPr>
              <a:tblGrid>
                <a:gridCol w="6655786">
                  <a:extLst>
                    <a:ext uri="{9D8B030D-6E8A-4147-A177-3AD203B41FA5}">
                      <a16:colId xmlns:a16="http://schemas.microsoft.com/office/drawing/2014/main" val="3099590516"/>
                    </a:ext>
                  </a:extLst>
                </a:gridCol>
              </a:tblGrid>
              <a:tr h="4307748">
                <a:tc>
                  <a:txBody>
                    <a:bodyPr/>
                    <a:lstStyle/>
                    <a:p>
                      <a:pPr algn="l" fontAlgn="t">
                        <a:spcBef>
                          <a:spcPts val="0"/>
                        </a:spcBef>
                        <a:spcAft>
                          <a:spcPts val="0"/>
                        </a:spcAft>
                      </a:pPr>
                      <a:r>
                        <a:rPr lang="en-US" sz="3000" b="1" u="none" strike="noStrike" dirty="0">
                          <a:effectLst/>
                        </a:rPr>
                        <a:t>There are six hierarchical levels of anatomy and physiology.</a:t>
                      </a:r>
                      <a:br>
                        <a:rPr lang="en-US" sz="3000" b="1" u="none" strike="noStrike" dirty="0">
                          <a:effectLst/>
                        </a:rPr>
                      </a:br>
                      <a:r>
                        <a:rPr lang="en-US" sz="3000" b="1" u="none" strike="noStrike" dirty="0">
                          <a:effectLst/>
                        </a:rPr>
                        <a:t/>
                      </a:r>
                      <a:br>
                        <a:rPr lang="en-US" sz="3000" b="1" u="none" strike="noStrike" dirty="0">
                          <a:effectLst/>
                        </a:rPr>
                      </a:br>
                      <a:r>
                        <a:rPr lang="en-US" sz="3000" b="1" u="none" strike="noStrike" dirty="0">
                          <a:effectLst/>
                        </a:rPr>
                        <a:t>          (1) Chemical level</a:t>
                      </a:r>
                      <a:br>
                        <a:rPr lang="en-US" sz="3000" b="1" u="none" strike="noStrike" dirty="0">
                          <a:effectLst/>
                        </a:rPr>
                      </a:br>
                      <a:r>
                        <a:rPr lang="en-US" sz="3000" b="1" u="none" strike="noStrike" dirty="0">
                          <a:effectLst/>
                        </a:rPr>
                        <a:t>          (2) Cellular level</a:t>
                      </a:r>
                      <a:br>
                        <a:rPr lang="en-US" sz="3000" b="1" u="none" strike="noStrike" dirty="0">
                          <a:effectLst/>
                        </a:rPr>
                      </a:br>
                      <a:r>
                        <a:rPr lang="en-US" sz="3000" b="1" u="none" strike="noStrike" dirty="0">
                          <a:effectLst/>
                        </a:rPr>
                        <a:t>          (3) Tissue level</a:t>
                      </a:r>
                      <a:br>
                        <a:rPr lang="en-US" sz="3000" b="1" u="none" strike="noStrike" dirty="0">
                          <a:effectLst/>
                        </a:rPr>
                      </a:br>
                      <a:r>
                        <a:rPr lang="en-US" sz="3000" b="1" u="none" strike="noStrike" dirty="0">
                          <a:effectLst/>
                        </a:rPr>
                        <a:t>          (4) Organ level</a:t>
                      </a:r>
                      <a:br>
                        <a:rPr lang="en-US" sz="3000" b="1" u="none" strike="noStrike" dirty="0">
                          <a:effectLst/>
                        </a:rPr>
                      </a:br>
                      <a:r>
                        <a:rPr lang="en-US" sz="3000" b="1" u="none" strike="noStrike" dirty="0">
                          <a:effectLst/>
                        </a:rPr>
                        <a:t>          (5) Organ system level</a:t>
                      </a:r>
                      <a:br>
                        <a:rPr lang="en-US" sz="3000" b="1" u="none" strike="noStrike" dirty="0">
                          <a:effectLst/>
                        </a:rPr>
                      </a:br>
                      <a:r>
                        <a:rPr lang="en-US" sz="3000" b="1" u="none" strike="noStrike" dirty="0">
                          <a:effectLst/>
                        </a:rPr>
                        <a:t>          (6) Organism level</a:t>
                      </a:r>
                      <a:endParaRPr lang="en-US" sz="3000" b="0" i="0" u="none" strike="noStrike" dirty="0">
                        <a:effectLst/>
                        <a:latin typeface="Arial" panose="020B0604020202020204" pitchFamily="34" charset="0"/>
                      </a:endParaRPr>
                    </a:p>
                  </a:txBody>
                  <a:tcPr marL="244334" marR="244334" marT="78186" marB="78186"/>
                </a:tc>
                <a:extLst>
                  <a:ext uri="{0D108BD9-81ED-4DB2-BD59-A6C34878D82A}">
                    <a16:rowId xmlns:a16="http://schemas.microsoft.com/office/drawing/2014/main" val="887376147"/>
                  </a:ext>
                </a:extLst>
              </a:tr>
            </a:tbl>
          </a:graphicData>
        </a:graphic>
      </p:graphicFrame>
      <p:pic>
        <p:nvPicPr>
          <p:cNvPr id="7" name="Picture 6" descr="A picture containing text, book&#10;&#10;Description automatically generated">
            <a:extLst>
              <a:ext uri="{FF2B5EF4-FFF2-40B4-BE49-F238E27FC236}">
                <a16:creationId xmlns:a16="http://schemas.microsoft.com/office/drawing/2014/main" id="{5F388A22-7FAD-4845-A45B-2A804D5A2B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541687" y="339813"/>
            <a:ext cx="4407877" cy="617837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83503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638DDA-AA44-4F61-A1FE-873C3E513B7D}"/>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2600" b="1" kern="1200">
                <a:solidFill>
                  <a:srgbClr val="FFFFFF"/>
                </a:solidFill>
                <a:latin typeface="+mj-lt"/>
                <a:ea typeface="+mj-ea"/>
                <a:cs typeface="+mj-cs"/>
              </a:rPr>
              <a:t>Single Sugar Units (monosaccharides)  Bond Together Forming Large Carbohydrate Molecules (polysaccharides)</a:t>
            </a:r>
            <a:r>
              <a:rPr lang="en-US" sz="2600" kern="1200">
                <a:solidFill>
                  <a:srgbClr val="FFFFFF"/>
                </a:solidFill>
                <a:latin typeface="+mj-lt"/>
                <a:ea typeface="+mj-ea"/>
                <a:cs typeface="+mj-cs"/>
              </a:rPr>
              <a:t/>
            </a:r>
            <a:br>
              <a:rPr lang="en-US" sz="2600" kern="1200">
                <a:solidFill>
                  <a:srgbClr val="FFFFFF"/>
                </a:solidFill>
                <a:latin typeface="+mj-lt"/>
                <a:ea typeface="+mj-ea"/>
                <a:cs typeface="+mj-cs"/>
              </a:rPr>
            </a:br>
            <a:endParaRPr lang="en-US" sz="2600" kern="1200">
              <a:solidFill>
                <a:srgbClr val="FFFFFF"/>
              </a:solidFill>
              <a:latin typeface="+mj-lt"/>
              <a:ea typeface="+mj-ea"/>
              <a:cs typeface="+mj-cs"/>
            </a:endParaRP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218" name="Picture 2" descr="Picture">
            <a:extLst>
              <a:ext uri="{FF2B5EF4-FFF2-40B4-BE49-F238E27FC236}">
                <a16:creationId xmlns:a16="http://schemas.microsoft.com/office/drawing/2014/main" id="{3FE16C9D-E65D-4F9F-B27C-FFD06D6A39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53822" y="1589786"/>
            <a:ext cx="6553545" cy="368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7445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442137-055F-4F11-A853-3BAAF6C19E1C}"/>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Tight junctions (type of occluding junction)</a:t>
            </a:r>
            <a:endParaRPr lang="en-US" sz="2800" dirty="0"/>
          </a:p>
        </p:txBody>
      </p:sp>
      <p:sp>
        <p:nvSpPr>
          <p:cNvPr id="3" name="Content Placeholder 2">
            <a:extLst>
              <a:ext uri="{FF2B5EF4-FFF2-40B4-BE49-F238E27FC236}">
                <a16:creationId xmlns:a16="http://schemas.microsoft.com/office/drawing/2014/main" id="{B3D81802-AB2B-4C80-89CB-B4F871467208}"/>
              </a:ext>
            </a:extLst>
          </p:cNvPr>
          <p:cNvSpPr>
            <a:spLocks noGrp="1"/>
          </p:cNvSpPr>
          <p:nvPr>
            <p:ph idx="1"/>
          </p:nvPr>
        </p:nvSpPr>
        <p:spPr>
          <a:xfrm>
            <a:off x="643468" y="2638043"/>
            <a:ext cx="3363974" cy="3415623"/>
          </a:xfrm>
        </p:spPr>
        <p:txBody>
          <a:bodyPr>
            <a:normAutofit/>
          </a:bodyPr>
          <a:lstStyle/>
          <a:p>
            <a:r>
              <a:rPr lang="en-US" sz="1900" b="1" dirty="0"/>
              <a:t>Tight junctions </a:t>
            </a:r>
            <a:r>
              <a:rPr lang="en-US" sz="1900" dirty="0"/>
              <a:t>are occluding junctions that restrict the movement of material between the cells they link.</a:t>
            </a:r>
          </a:p>
          <a:p>
            <a:r>
              <a:rPr lang="en-US" sz="1900" dirty="0"/>
              <a:t>In tight junctions, the cell membranes of adjacent cells partly fuse together with the help of proteins called </a:t>
            </a:r>
            <a:r>
              <a:rPr lang="en-US" sz="1900" i="1" dirty="0"/>
              <a:t>claudins </a:t>
            </a:r>
            <a:r>
              <a:rPr lang="en-US" sz="1900" dirty="0"/>
              <a:t>and </a:t>
            </a:r>
            <a:r>
              <a:rPr lang="en-US" sz="1900" i="1" dirty="0" err="1"/>
              <a:t>occludins</a:t>
            </a:r>
            <a:r>
              <a:rPr lang="en-US" sz="1900" i="1" dirty="0"/>
              <a:t>, </a:t>
            </a:r>
            <a:r>
              <a:rPr lang="en-US" sz="1900" dirty="0"/>
              <a:t>thereby making a barrier. </a:t>
            </a:r>
          </a:p>
        </p:txBody>
      </p:sp>
      <p:pic>
        <p:nvPicPr>
          <p:cNvPr id="5" name="Picture 4" descr="A close up of a logo&#10;&#10;Description automatically generated">
            <a:extLst>
              <a:ext uri="{FF2B5EF4-FFF2-40B4-BE49-F238E27FC236}">
                <a16:creationId xmlns:a16="http://schemas.microsoft.com/office/drawing/2014/main" id="{42D21E87-73E1-46BB-9C9C-7E2A60FA6E1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65289" t="1" b="-4490"/>
          <a:stretch/>
        </p:blipFill>
        <p:spPr>
          <a:xfrm>
            <a:off x="6796672" y="643467"/>
            <a:ext cx="3252951" cy="5410199"/>
          </a:xfrm>
          <a:prstGeom prst="rect">
            <a:avLst/>
          </a:prstGeom>
        </p:spPr>
      </p:pic>
    </p:spTree>
    <p:extLst>
      <p:ext uri="{BB962C8B-B14F-4D97-AF65-F5344CB8AC3E}">
        <p14:creationId xmlns:p14="http://schemas.microsoft.com/office/powerpoint/2010/main" val="811854355"/>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3BAF1561-20C4-41FD-A35F-BF2B9E727F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Top Corners Rounded 11">
            <a:extLst>
              <a:ext uri="{FF2B5EF4-FFF2-40B4-BE49-F238E27FC236}">
                <a16:creationId xmlns:a16="http://schemas.microsoft.com/office/drawing/2014/main" id="{839DC788-B140-4F3E-A91E-CB3E70ED9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8F80C5-322A-4AFC-A1CA-DF44F628980F}"/>
              </a:ext>
            </a:extLst>
          </p:cNvPr>
          <p:cNvSpPr>
            <a:spLocks noGrp="1"/>
          </p:cNvSpPr>
          <p:nvPr>
            <p:ph type="title"/>
          </p:nvPr>
        </p:nvSpPr>
        <p:spPr>
          <a:xfrm>
            <a:off x="321733" y="981091"/>
            <a:ext cx="4092951" cy="1624457"/>
          </a:xfrm>
        </p:spPr>
        <p:txBody>
          <a:bodyPr>
            <a:normAutofit/>
          </a:bodyPr>
          <a:lstStyle/>
          <a:p>
            <a:r>
              <a:rPr lang="en-US" sz="3600" b="1">
                <a:solidFill>
                  <a:schemeClr val="bg1"/>
                </a:solidFill>
              </a:rPr>
              <a:t>Desmosomes (type of anchoring junction)</a:t>
            </a:r>
            <a:endParaRPr lang="en-US" sz="3600">
              <a:solidFill>
                <a:schemeClr val="bg1"/>
              </a:solidFill>
            </a:endParaRPr>
          </a:p>
        </p:txBody>
      </p:sp>
      <p:cxnSp>
        <p:nvCxnSpPr>
          <p:cNvPr id="14" name="Straight Connector 13">
            <a:extLst>
              <a:ext uri="{FF2B5EF4-FFF2-40B4-BE49-F238E27FC236}">
                <a16:creationId xmlns:a16="http://schemas.microsoft.com/office/drawing/2014/main" id="{FC18D930-0EEE-448F-ABF1-2AA3C83DA5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BD444BE-3A0D-42C8-B50F-2DA1CB108328}"/>
              </a:ext>
            </a:extLst>
          </p:cNvPr>
          <p:cNvSpPr>
            <a:spLocks noGrp="1"/>
          </p:cNvSpPr>
          <p:nvPr>
            <p:ph idx="1"/>
          </p:nvPr>
        </p:nvSpPr>
        <p:spPr>
          <a:xfrm>
            <a:off x="321733" y="2834809"/>
            <a:ext cx="4092951" cy="3042099"/>
          </a:xfrm>
        </p:spPr>
        <p:txBody>
          <a:bodyPr anchor="t">
            <a:normAutofit fontScale="92500" lnSpcReduction="10000"/>
          </a:bodyPr>
          <a:lstStyle/>
          <a:p>
            <a:r>
              <a:rPr lang="en-US" sz="3600" b="1" dirty="0">
                <a:solidFill>
                  <a:schemeClr val="bg1"/>
                </a:solidFill>
              </a:rPr>
              <a:t>Desmosomes </a:t>
            </a:r>
            <a:r>
              <a:rPr lang="en-US" sz="3600" dirty="0">
                <a:solidFill>
                  <a:schemeClr val="bg1"/>
                </a:solidFill>
              </a:rPr>
              <a:t>attach to intermediate filaments of the cytoskeleton. Desmosomes are the strongest cell-cell junctions. </a:t>
            </a:r>
          </a:p>
        </p:txBody>
      </p:sp>
      <p:pic>
        <p:nvPicPr>
          <p:cNvPr id="5" name="Picture 4" descr="A close up of a logo&#10;&#10;Description automatically generated">
            <a:extLst>
              <a:ext uri="{FF2B5EF4-FFF2-40B4-BE49-F238E27FC236}">
                <a16:creationId xmlns:a16="http://schemas.microsoft.com/office/drawing/2014/main" id="{F0DA2786-FE20-4BEC-8A1B-44D7FAA9937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4577" t="1" r="33225" b="-4490"/>
          <a:stretch/>
        </p:blipFill>
        <p:spPr>
          <a:xfrm>
            <a:off x="6367329" y="467256"/>
            <a:ext cx="4214992" cy="5766440"/>
          </a:xfrm>
          <a:prstGeom prst="rect">
            <a:avLst/>
          </a:prstGeom>
        </p:spPr>
      </p:pic>
    </p:spTree>
    <p:extLst>
      <p:ext uri="{BB962C8B-B14F-4D97-AF65-F5344CB8AC3E}">
        <p14:creationId xmlns:p14="http://schemas.microsoft.com/office/powerpoint/2010/main" val="42342761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613C-0119-478F-8DA5-DC5ED9A434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B3C065-BEF6-48FD-8097-695DBF52E960}"/>
              </a:ext>
            </a:extLst>
          </p:cNvPr>
          <p:cNvSpPr>
            <a:spLocks noGrp="1"/>
          </p:cNvSpPr>
          <p:nvPr>
            <p:ph idx="1"/>
          </p:nvPr>
        </p:nvSpPr>
        <p:spPr/>
        <p:txBody>
          <a:bodyPr>
            <a:normAutofit/>
          </a:bodyPr>
          <a:lstStyle/>
          <a:p>
            <a:r>
              <a:rPr lang="en-US" b="1" dirty="0"/>
              <a:t>Connective tissues </a:t>
            </a:r>
            <a:r>
              <a:rPr lang="en-US" dirty="0"/>
              <a:t>have extensive extracellular matrix that provides structural support and forms a physical barrier.</a:t>
            </a:r>
          </a:p>
          <a:p>
            <a:pPr lvl="1"/>
            <a:r>
              <a:rPr lang="en-US" b="1" dirty="0"/>
              <a:t>Loose connective tissues </a:t>
            </a:r>
            <a:r>
              <a:rPr lang="en-US" dirty="0"/>
              <a:t>are the elastic tissues that underlie skin. </a:t>
            </a:r>
          </a:p>
          <a:p>
            <a:pPr lvl="2"/>
            <a:r>
              <a:rPr lang="en-US" b="1" dirty="0"/>
              <a:t>Adipose tissue </a:t>
            </a:r>
            <a:r>
              <a:rPr lang="en-US" dirty="0"/>
              <a:t>stores fat. The connective tissue we call </a:t>
            </a:r>
            <a:r>
              <a:rPr lang="en-US" b="1" dirty="0"/>
              <a:t>blood </a:t>
            </a:r>
            <a:r>
              <a:rPr lang="en-US" dirty="0"/>
              <a:t>is characterized by a watery matrix.</a:t>
            </a:r>
          </a:p>
          <a:p>
            <a:pPr lvl="1"/>
            <a:r>
              <a:rPr lang="en-US" b="1" dirty="0"/>
              <a:t>Dense connective tissues, </a:t>
            </a:r>
            <a:r>
              <a:rPr lang="en-US" dirty="0"/>
              <a:t>including </a:t>
            </a:r>
            <a:r>
              <a:rPr lang="en-US" b="1" dirty="0"/>
              <a:t>tendons </a:t>
            </a:r>
            <a:r>
              <a:rPr lang="en-US" dirty="0"/>
              <a:t>and </a:t>
            </a:r>
            <a:r>
              <a:rPr lang="en-US" b="1" dirty="0"/>
              <a:t>ligaments, </a:t>
            </a:r>
            <a:r>
              <a:rPr lang="en-US" dirty="0"/>
              <a:t>have strength or flexibility because they are made of collagen. </a:t>
            </a:r>
          </a:p>
          <a:p>
            <a:pPr lvl="2"/>
            <a:r>
              <a:rPr lang="en-US" b="1" dirty="0"/>
              <a:t>Cartilage </a:t>
            </a:r>
            <a:r>
              <a:rPr lang="en-US" dirty="0"/>
              <a:t>is solid and flexible and has no blood supply. </a:t>
            </a:r>
            <a:endParaRPr lang="en-US" dirty="0" smtClean="0"/>
          </a:p>
          <a:p>
            <a:pPr lvl="2"/>
            <a:r>
              <a:rPr lang="en-US" dirty="0" smtClean="0"/>
              <a:t>The </a:t>
            </a:r>
            <a:r>
              <a:rPr lang="en-US" dirty="0"/>
              <a:t>fibrous matrix of </a:t>
            </a:r>
            <a:r>
              <a:rPr lang="en-US" b="1" dirty="0"/>
              <a:t>bone </a:t>
            </a:r>
            <a:r>
              <a:rPr lang="en-US" dirty="0"/>
              <a:t>is hardened by deposits of calcium salts. </a:t>
            </a:r>
          </a:p>
        </p:txBody>
      </p:sp>
    </p:spTree>
    <p:extLst>
      <p:ext uri="{BB962C8B-B14F-4D97-AF65-F5344CB8AC3E}">
        <p14:creationId xmlns:p14="http://schemas.microsoft.com/office/powerpoint/2010/main" val="35626788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613C-0119-478F-8DA5-DC5ED9A434DE}"/>
              </a:ext>
            </a:extLst>
          </p:cNvPr>
          <p:cNvSpPr>
            <a:spLocks noGrp="1"/>
          </p:cNvSpPr>
          <p:nvPr>
            <p:ph type="title"/>
          </p:nvPr>
        </p:nvSpPr>
        <p:spPr/>
        <p:txBody>
          <a:bodyPr/>
          <a:lstStyle/>
          <a:p>
            <a:r>
              <a:rPr lang="en-US" dirty="0"/>
              <a:t>Excitable Cells</a:t>
            </a:r>
          </a:p>
        </p:txBody>
      </p:sp>
      <p:sp>
        <p:nvSpPr>
          <p:cNvPr id="3" name="Content Placeholder 2">
            <a:extLst>
              <a:ext uri="{FF2B5EF4-FFF2-40B4-BE49-F238E27FC236}">
                <a16:creationId xmlns:a16="http://schemas.microsoft.com/office/drawing/2014/main" id="{06B3C065-BEF6-48FD-8097-695DBF52E960}"/>
              </a:ext>
            </a:extLst>
          </p:cNvPr>
          <p:cNvSpPr>
            <a:spLocks noGrp="1"/>
          </p:cNvSpPr>
          <p:nvPr>
            <p:ph idx="1"/>
          </p:nvPr>
        </p:nvSpPr>
        <p:spPr/>
        <p:txBody>
          <a:bodyPr>
            <a:normAutofit/>
          </a:bodyPr>
          <a:lstStyle/>
          <a:p>
            <a:r>
              <a:rPr lang="en-US" dirty="0"/>
              <a:t>Muscle and neural tissues are called excitable tissues because of their ability to generate and propagate electrical signals called action potentials. </a:t>
            </a:r>
          </a:p>
        </p:txBody>
      </p:sp>
      <p:pic>
        <p:nvPicPr>
          <p:cNvPr id="6" name="Picture 5">
            <a:extLst>
              <a:ext uri="{FF2B5EF4-FFF2-40B4-BE49-F238E27FC236}">
                <a16:creationId xmlns:a16="http://schemas.microsoft.com/office/drawing/2014/main" id="{C64D267A-49B1-4ED6-840E-9EF3E3107D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110181" y="2973339"/>
            <a:ext cx="5826991" cy="3884661"/>
          </a:xfrm>
          <a:prstGeom prst="rect">
            <a:avLst/>
          </a:prstGeom>
        </p:spPr>
      </p:pic>
    </p:spTree>
    <p:extLst>
      <p:ext uri="{BB962C8B-B14F-4D97-AF65-F5344CB8AC3E}">
        <p14:creationId xmlns:p14="http://schemas.microsoft.com/office/powerpoint/2010/main" val="22692147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0">
            <a:extLst>
              <a:ext uri="{FF2B5EF4-FFF2-40B4-BE49-F238E27FC236}">
                <a16:creationId xmlns:a16="http://schemas.microsoft.com/office/drawing/2014/main" id="{2550BE34-C2B8-49B8-8519-67A8CAD51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 name="Rectangle 12">
            <a:extLst>
              <a:ext uri="{FF2B5EF4-FFF2-40B4-BE49-F238E27FC236}">
                <a16:creationId xmlns:a16="http://schemas.microsoft.com/office/drawing/2014/main" id="{A7457DD9-5A45-400A-AB4B-4B4EDECA25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3B9BFE-90C1-4BC8-AE9A-FDB6FED8A56C}"/>
              </a:ext>
            </a:extLst>
          </p:cNvPr>
          <p:cNvSpPr>
            <a:spLocks noGrp="1"/>
          </p:cNvSpPr>
          <p:nvPr>
            <p:ph type="title"/>
          </p:nvPr>
        </p:nvSpPr>
        <p:spPr>
          <a:xfrm>
            <a:off x="1046746" y="586822"/>
            <a:ext cx="3560252" cy="1645920"/>
          </a:xfrm>
        </p:spPr>
        <p:txBody>
          <a:bodyPr>
            <a:normAutofit/>
          </a:bodyPr>
          <a:lstStyle/>
          <a:p>
            <a:r>
              <a:rPr lang="en-US" sz="3200" b="1"/>
              <a:t>Muscle tissue</a:t>
            </a:r>
            <a:endParaRPr lang="en-US" sz="3200"/>
          </a:p>
        </p:txBody>
      </p:sp>
      <p:sp>
        <p:nvSpPr>
          <p:cNvPr id="15" name="Rectangle 14">
            <a:extLst>
              <a:ext uri="{FF2B5EF4-FFF2-40B4-BE49-F238E27FC236}">
                <a16:creationId xmlns:a16="http://schemas.microsoft.com/office/drawing/2014/main" id="{441CF7D6-A660-431A-B0BB-140A0D5556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570A85B-3810-4F95-97B0-CBF4CCDB38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A87436-B00B-4954-B5AB-F58DF4FB185B}"/>
              </a:ext>
            </a:extLst>
          </p:cNvPr>
          <p:cNvSpPr>
            <a:spLocks noGrp="1"/>
          </p:cNvSpPr>
          <p:nvPr>
            <p:ph idx="1"/>
          </p:nvPr>
        </p:nvSpPr>
        <p:spPr>
          <a:xfrm>
            <a:off x="5351164" y="586822"/>
            <a:ext cx="6002636" cy="1645920"/>
          </a:xfrm>
        </p:spPr>
        <p:txBody>
          <a:bodyPr anchor="ctr">
            <a:normAutofit/>
          </a:bodyPr>
          <a:lstStyle/>
          <a:p>
            <a:r>
              <a:rPr lang="en-US" sz="1800" b="1"/>
              <a:t>Muscle tissue </a:t>
            </a:r>
            <a:r>
              <a:rPr lang="en-US" sz="1800"/>
              <a:t>has the ability to contract and produce force and movement. </a:t>
            </a:r>
          </a:p>
          <a:p>
            <a:r>
              <a:rPr lang="en-US" sz="1800"/>
              <a:t>There are three types of muscle: cardiac, smooth, and skeletal. </a:t>
            </a:r>
          </a:p>
        </p:txBody>
      </p:sp>
      <p:pic>
        <p:nvPicPr>
          <p:cNvPr id="5" name="Picture 4" descr="A picture containing pizza, photo, rug, sitting&#10;&#10;Description automatically generated">
            <a:extLst>
              <a:ext uri="{FF2B5EF4-FFF2-40B4-BE49-F238E27FC236}">
                <a16:creationId xmlns:a16="http://schemas.microsoft.com/office/drawing/2014/main" id="{047090A6-C94C-40C5-9014-9823AEF2F82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57784" y="3080385"/>
            <a:ext cx="11164824" cy="2791206"/>
          </a:xfrm>
          <a:prstGeom prst="rect">
            <a:avLst/>
          </a:prstGeom>
        </p:spPr>
      </p:pic>
    </p:spTree>
    <p:extLst>
      <p:ext uri="{BB962C8B-B14F-4D97-AF65-F5344CB8AC3E}">
        <p14:creationId xmlns:p14="http://schemas.microsoft.com/office/powerpoint/2010/main" val="32583819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5EC81-8281-4551-B178-04A763A356A7}"/>
              </a:ext>
            </a:extLst>
          </p:cNvPr>
          <p:cNvSpPr>
            <a:spLocks noGrp="1"/>
          </p:cNvSpPr>
          <p:nvPr>
            <p:ph type="title"/>
          </p:nvPr>
        </p:nvSpPr>
        <p:spPr>
          <a:xfrm>
            <a:off x="648929" y="629266"/>
            <a:ext cx="5127031" cy="1676603"/>
          </a:xfrm>
        </p:spPr>
        <p:txBody>
          <a:bodyPr>
            <a:normAutofit/>
          </a:bodyPr>
          <a:lstStyle/>
          <a:p>
            <a:r>
              <a:rPr lang="en-US" b="1" dirty="0"/>
              <a:t>Neural tissue</a:t>
            </a:r>
            <a:endParaRPr lang="en-US" dirty="0"/>
          </a:p>
        </p:txBody>
      </p:sp>
      <p:sp>
        <p:nvSpPr>
          <p:cNvPr id="3" name="Content Placeholder 2">
            <a:extLst>
              <a:ext uri="{FF2B5EF4-FFF2-40B4-BE49-F238E27FC236}">
                <a16:creationId xmlns:a16="http://schemas.microsoft.com/office/drawing/2014/main" id="{F1648BBF-EAF8-45B3-A9F1-FAB8A04E754C}"/>
              </a:ext>
            </a:extLst>
          </p:cNvPr>
          <p:cNvSpPr>
            <a:spLocks noGrp="1"/>
          </p:cNvSpPr>
          <p:nvPr>
            <p:ph idx="1"/>
          </p:nvPr>
        </p:nvSpPr>
        <p:spPr>
          <a:xfrm>
            <a:off x="648930" y="2438400"/>
            <a:ext cx="5127029" cy="3785419"/>
          </a:xfrm>
        </p:spPr>
        <p:txBody>
          <a:bodyPr>
            <a:normAutofit/>
          </a:bodyPr>
          <a:lstStyle/>
          <a:p>
            <a:r>
              <a:rPr lang="en-US" b="1" dirty="0"/>
              <a:t>Neural tissue </a:t>
            </a:r>
            <a:r>
              <a:rPr lang="en-US" dirty="0"/>
              <a:t>includes </a:t>
            </a:r>
            <a:r>
              <a:rPr lang="en-US" b="1" dirty="0"/>
              <a:t>neurons, </a:t>
            </a:r>
            <a:r>
              <a:rPr lang="en-US" dirty="0"/>
              <a:t>which use electrical and chemical signals to transmit information from one part of the body to another, and support cells known as </a:t>
            </a:r>
            <a:r>
              <a:rPr lang="en-US" b="1" dirty="0"/>
              <a:t>glial cells </a:t>
            </a:r>
            <a:r>
              <a:rPr lang="en-US" dirty="0"/>
              <a:t>(neuroglia).</a:t>
            </a:r>
          </a:p>
          <a:p>
            <a:endParaRPr lang="en-US" dirty="0"/>
          </a:p>
        </p:txBody>
      </p:sp>
      <p:pic>
        <p:nvPicPr>
          <p:cNvPr id="5" name="Picture 4">
            <a:extLst>
              <a:ext uri="{FF2B5EF4-FFF2-40B4-BE49-F238E27FC236}">
                <a16:creationId xmlns:a16="http://schemas.microsoft.com/office/drawing/2014/main" id="{CAA02F43-5980-49A5-9031-88283FAE8D4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529" r="1551" b="-2"/>
          <a:stretch/>
        </p:blipFill>
        <p:spPr>
          <a:xfrm>
            <a:off x="6090613" y="640082"/>
            <a:ext cx="5461724" cy="5577837"/>
          </a:xfrm>
          <a:prstGeom prst="rect">
            <a:avLst/>
          </a:prstGeom>
          <a:effectLst/>
        </p:spPr>
      </p:pic>
    </p:spTree>
    <p:extLst>
      <p:ext uri="{BB962C8B-B14F-4D97-AF65-F5344CB8AC3E}">
        <p14:creationId xmlns:p14="http://schemas.microsoft.com/office/powerpoint/2010/main" val="40810520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34B5-55D0-46C3-9CB0-5239CB931405}"/>
              </a:ext>
            </a:extLst>
          </p:cNvPr>
          <p:cNvSpPr>
            <a:spLocks noGrp="1"/>
          </p:cNvSpPr>
          <p:nvPr>
            <p:ph type="title"/>
          </p:nvPr>
        </p:nvSpPr>
        <p:spPr/>
        <p:txBody>
          <a:bodyPr/>
          <a:lstStyle/>
          <a:p>
            <a:r>
              <a:rPr lang="en-US" dirty="0"/>
              <a:t>Exchange Epithelia</a:t>
            </a:r>
          </a:p>
        </p:txBody>
      </p:sp>
      <p:sp>
        <p:nvSpPr>
          <p:cNvPr id="3" name="Content Placeholder 2">
            <a:extLst>
              <a:ext uri="{FF2B5EF4-FFF2-40B4-BE49-F238E27FC236}">
                <a16:creationId xmlns:a16="http://schemas.microsoft.com/office/drawing/2014/main" id="{D6E350B3-B7F1-4D35-BB18-88250FA4B3D6}"/>
              </a:ext>
            </a:extLst>
          </p:cNvPr>
          <p:cNvSpPr>
            <a:spLocks noGrp="1"/>
          </p:cNvSpPr>
          <p:nvPr>
            <p:ph idx="1"/>
          </p:nvPr>
        </p:nvSpPr>
        <p:spPr>
          <a:xfrm>
            <a:off x="838200" y="1373138"/>
            <a:ext cx="10515600" cy="4351338"/>
          </a:xfrm>
        </p:spPr>
        <p:txBody>
          <a:bodyPr/>
          <a:lstStyle/>
          <a:p>
            <a:r>
              <a:rPr lang="en-US" dirty="0"/>
              <a:t>Transporting - Lungs, lining of blood vessels </a:t>
            </a:r>
          </a:p>
          <a:p>
            <a:r>
              <a:rPr lang="en-US" dirty="0"/>
              <a:t>- </a:t>
            </a:r>
            <a:r>
              <a:rPr lang="en-US" i="1" dirty="0"/>
              <a:t>Exchange Epithelia </a:t>
            </a:r>
            <a:r>
              <a:rPr lang="en-US" dirty="0"/>
              <a:t>The </a:t>
            </a:r>
            <a:r>
              <a:rPr lang="en-US" b="1" dirty="0"/>
              <a:t>exchange epithelia </a:t>
            </a:r>
            <a:r>
              <a:rPr lang="en-US" dirty="0"/>
              <a:t>are composed of very thin, flattened cells that allow gases (CO2 and O2) to pass rapidly across the epithelium. </a:t>
            </a:r>
          </a:p>
          <a:p>
            <a:r>
              <a:rPr lang="en-US" dirty="0"/>
              <a:t>This type of epithelium lines the </a:t>
            </a:r>
            <a:r>
              <a:rPr lang="en-US" dirty="0" smtClean="0"/>
              <a:t>tiniest blood </a:t>
            </a:r>
            <a:r>
              <a:rPr lang="en-US" dirty="0"/>
              <a:t>vessels </a:t>
            </a:r>
            <a:r>
              <a:rPr lang="en-US" dirty="0" smtClean="0"/>
              <a:t>(capillaries) and </a:t>
            </a:r>
            <a:r>
              <a:rPr lang="en-US" dirty="0"/>
              <a:t>the </a:t>
            </a:r>
            <a:r>
              <a:rPr lang="en-US" dirty="0" smtClean="0"/>
              <a:t>alveoli of the lungs</a:t>
            </a:r>
            <a:r>
              <a:rPr lang="en-US" dirty="0"/>
              <a:t>, the two major sites of gas exchange in the body.</a:t>
            </a:r>
          </a:p>
        </p:txBody>
      </p:sp>
      <p:pic>
        <p:nvPicPr>
          <p:cNvPr id="4" name="Picture 3">
            <a:extLst>
              <a:ext uri="{FF2B5EF4-FFF2-40B4-BE49-F238E27FC236}">
                <a16:creationId xmlns:a16="http://schemas.microsoft.com/office/drawing/2014/main" id="{0A87B9DB-C3E8-4744-A2E4-5BF24691F359}"/>
              </a:ext>
            </a:extLst>
          </p:cNvPr>
          <p:cNvPicPr>
            <a:picLocks noChangeAspect="1"/>
          </p:cNvPicPr>
          <p:nvPr/>
        </p:nvPicPr>
        <p:blipFill>
          <a:blip r:embed="rId2"/>
          <a:stretch>
            <a:fillRect/>
          </a:stretch>
        </p:blipFill>
        <p:spPr>
          <a:xfrm>
            <a:off x="0" y="4073836"/>
            <a:ext cx="12192000" cy="2822051"/>
          </a:xfrm>
          <a:prstGeom prst="rect">
            <a:avLst/>
          </a:prstGeom>
        </p:spPr>
      </p:pic>
    </p:spTree>
    <p:extLst>
      <p:ext uri="{BB962C8B-B14F-4D97-AF65-F5344CB8AC3E}">
        <p14:creationId xmlns:p14="http://schemas.microsoft.com/office/powerpoint/2010/main" val="28342939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5F34B5-55D0-46C3-9CB0-5239CB931405}"/>
              </a:ext>
            </a:extLst>
          </p:cNvPr>
          <p:cNvSpPr>
            <a:spLocks noGrp="1"/>
          </p:cNvSpPr>
          <p:nvPr>
            <p:ph type="title"/>
          </p:nvPr>
        </p:nvSpPr>
        <p:spPr>
          <a:xfrm>
            <a:off x="512761" y="0"/>
            <a:ext cx="4141536" cy="877455"/>
          </a:xfrm>
          <a:noFill/>
        </p:spPr>
        <p:txBody>
          <a:bodyPr vert="horz" lIns="91440" tIns="45720" rIns="91440" bIns="45720" rtlCol="0" anchor="b">
            <a:normAutofit/>
          </a:bodyPr>
          <a:lstStyle/>
          <a:p>
            <a:r>
              <a:rPr lang="en-US" dirty="0">
                <a:solidFill>
                  <a:schemeClr val="bg1"/>
                </a:solidFill>
              </a:rPr>
              <a:t>Ciliated Epithelia</a:t>
            </a:r>
          </a:p>
        </p:txBody>
      </p:sp>
      <p:sp>
        <p:nvSpPr>
          <p:cNvPr id="3" name="Content Placeholder 2">
            <a:extLst>
              <a:ext uri="{FF2B5EF4-FFF2-40B4-BE49-F238E27FC236}">
                <a16:creationId xmlns:a16="http://schemas.microsoft.com/office/drawing/2014/main" id="{D6E350B3-B7F1-4D35-BB18-88250FA4B3D6}"/>
              </a:ext>
            </a:extLst>
          </p:cNvPr>
          <p:cNvSpPr>
            <a:spLocks noGrp="1"/>
          </p:cNvSpPr>
          <p:nvPr>
            <p:ph idx="1"/>
          </p:nvPr>
        </p:nvSpPr>
        <p:spPr>
          <a:xfrm>
            <a:off x="651307" y="1099127"/>
            <a:ext cx="3377184" cy="5118793"/>
          </a:xfrm>
          <a:noFill/>
        </p:spPr>
        <p:txBody>
          <a:bodyPr vert="horz" lIns="91440" tIns="45720" rIns="91440" bIns="45720" rtlCol="0">
            <a:normAutofit fontScale="92500" lnSpcReduction="10000"/>
          </a:bodyPr>
          <a:lstStyle/>
          <a:p>
            <a:r>
              <a:rPr lang="en-US" b="1" dirty="0" smtClean="0">
                <a:solidFill>
                  <a:schemeClr val="bg1"/>
                </a:solidFill>
              </a:rPr>
              <a:t>Ciliated </a:t>
            </a:r>
            <a:r>
              <a:rPr lang="en-US" b="1" dirty="0">
                <a:solidFill>
                  <a:schemeClr val="bg1"/>
                </a:solidFill>
              </a:rPr>
              <a:t>epithelia </a:t>
            </a:r>
            <a:r>
              <a:rPr lang="en-US" dirty="0">
                <a:solidFill>
                  <a:schemeClr val="bg1"/>
                </a:solidFill>
              </a:rPr>
              <a:t>are non-transporting tissues that line the respiratory system and parts of the reproductive tract. </a:t>
            </a:r>
          </a:p>
          <a:p>
            <a:r>
              <a:rPr lang="en-US" dirty="0">
                <a:solidFill>
                  <a:schemeClr val="bg1"/>
                </a:solidFill>
              </a:rPr>
              <a:t>The surface of the tissue facing the lumen is covered with cilia that beat in a coordinated, rhythmic fashion, </a:t>
            </a:r>
            <a:r>
              <a:rPr lang="en-US" b="1" dirty="0">
                <a:solidFill>
                  <a:schemeClr val="bg1"/>
                </a:solidFill>
              </a:rPr>
              <a:t>moving fluid and particles across the surface of the tissue</a:t>
            </a:r>
            <a:r>
              <a:rPr lang="en-US" dirty="0">
                <a:solidFill>
                  <a:schemeClr val="bg1"/>
                </a:solidFill>
              </a:rPr>
              <a:t>.</a:t>
            </a:r>
          </a:p>
        </p:txBody>
      </p:sp>
      <p:pic>
        <p:nvPicPr>
          <p:cNvPr id="4" name="Picture 3">
            <a:extLst>
              <a:ext uri="{FF2B5EF4-FFF2-40B4-BE49-F238E27FC236}">
                <a16:creationId xmlns:a16="http://schemas.microsoft.com/office/drawing/2014/main" id="{31E6D593-37E9-4C64-9732-17BE7C4EE62C}"/>
              </a:ext>
            </a:extLst>
          </p:cNvPr>
          <p:cNvPicPr>
            <a:picLocks noChangeAspect="1"/>
          </p:cNvPicPr>
          <p:nvPr/>
        </p:nvPicPr>
        <p:blipFill rotWithShape="1">
          <a:blip r:embed="rId2"/>
          <a:srcRect r="1354"/>
          <a:stretch/>
        </p:blipFill>
        <p:spPr>
          <a:xfrm>
            <a:off x="4654297" y="10"/>
            <a:ext cx="7537704" cy="6857990"/>
          </a:xfrm>
          <a:prstGeom prst="rect">
            <a:avLst/>
          </a:prstGeom>
        </p:spPr>
      </p:pic>
    </p:spTree>
    <p:extLst>
      <p:ext uri="{BB962C8B-B14F-4D97-AF65-F5344CB8AC3E}">
        <p14:creationId xmlns:p14="http://schemas.microsoft.com/office/powerpoint/2010/main" val="7940116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34B5-55D0-46C3-9CB0-5239CB931405}"/>
              </a:ext>
            </a:extLst>
          </p:cNvPr>
          <p:cNvSpPr>
            <a:spLocks noGrp="1"/>
          </p:cNvSpPr>
          <p:nvPr>
            <p:ph type="title"/>
          </p:nvPr>
        </p:nvSpPr>
        <p:spPr>
          <a:xfrm>
            <a:off x="648929" y="629266"/>
            <a:ext cx="5127031" cy="1676603"/>
          </a:xfrm>
        </p:spPr>
        <p:txBody>
          <a:bodyPr>
            <a:normAutofit/>
          </a:bodyPr>
          <a:lstStyle/>
          <a:p>
            <a:r>
              <a:rPr lang="en-US" dirty="0"/>
              <a:t>Secretory Epithelia</a:t>
            </a:r>
          </a:p>
        </p:txBody>
      </p:sp>
      <p:sp>
        <p:nvSpPr>
          <p:cNvPr id="3" name="Content Placeholder 2">
            <a:extLst>
              <a:ext uri="{FF2B5EF4-FFF2-40B4-BE49-F238E27FC236}">
                <a16:creationId xmlns:a16="http://schemas.microsoft.com/office/drawing/2014/main" id="{D6E350B3-B7F1-4D35-BB18-88250FA4B3D6}"/>
              </a:ext>
            </a:extLst>
          </p:cNvPr>
          <p:cNvSpPr>
            <a:spLocks noGrp="1"/>
          </p:cNvSpPr>
          <p:nvPr>
            <p:ph idx="1"/>
          </p:nvPr>
        </p:nvSpPr>
        <p:spPr>
          <a:xfrm>
            <a:off x="648930" y="2438400"/>
            <a:ext cx="5127029" cy="3785419"/>
          </a:xfrm>
        </p:spPr>
        <p:txBody>
          <a:bodyPr>
            <a:normAutofit/>
          </a:bodyPr>
          <a:lstStyle/>
          <a:p>
            <a:r>
              <a:rPr lang="en-US" dirty="0"/>
              <a:t>Secretory </a:t>
            </a:r>
            <a:r>
              <a:rPr lang="en-US" dirty="0" smtClean="0"/>
              <a:t>epithelium is found in </a:t>
            </a:r>
          </a:p>
          <a:p>
            <a:pPr lvl="1"/>
            <a:r>
              <a:rPr lang="en-US" dirty="0" smtClean="0"/>
              <a:t>Exocrine </a:t>
            </a:r>
            <a:r>
              <a:rPr lang="en-US" dirty="0"/>
              <a:t>glands, </a:t>
            </a:r>
            <a:r>
              <a:rPr lang="en-US" dirty="0" smtClean="0"/>
              <a:t>including…</a:t>
            </a:r>
          </a:p>
          <a:p>
            <a:pPr lvl="2"/>
            <a:r>
              <a:rPr lang="en-US" dirty="0" smtClean="0"/>
              <a:t>Pancreas</a:t>
            </a:r>
          </a:p>
          <a:p>
            <a:pPr lvl="2"/>
            <a:r>
              <a:rPr lang="en-US" dirty="0"/>
              <a:t>S</a:t>
            </a:r>
            <a:r>
              <a:rPr lang="en-US" dirty="0" smtClean="0"/>
              <a:t>weat glands</a:t>
            </a:r>
          </a:p>
          <a:p>
            <a:pPr lvl="2"/>
            <a:r>
              <a:rPr lang="en-US" dirty="0" smtClean="0"/>
              <a:t>Salivary glands</a:t>
            </a:r>
          </a:p>
          <a:p>
            <a:pPr lvl="1"/>
            <a:r>
              <a:rPr lang="en-US" dirty="0"/>
              <a:t>E</a:t>
            </a:r>
            <a:r>
              <a:rPr lang="en-US" dirty="0" smtClean="0"/>
              <a:t>ndocrine </a:t>
            </a:r>
            <a:r>
              <a:rPr lang="en-US" dirty="0"/>
              <a:t>glands, </a:t>
            </a:r>
            <a:r>
              <a:rPr lang="en-US" dirty="0" smtClean="0"/>
              <a:t>including…</a:t>
            </a:r>
          </a:p>
          <a:p>
            <a:pPr lvl="2"/>
            <a:r>
              <a:rPr lang="en-US" dirty="0"/>
              <a:t>T</a:t>
            </a:r>
            <a:r>
              <a:rPr lang="en-US" dirty="0" smtClean="0"/>
              <a:t>he thyroid</a:t>
            </a:r>
          </a:p>
          <a:p>
            <a:pPr lvl="2"/>
            <a:r>
              <a:rPr lang="en-US" dirty="0" smtClean="0"/>
              <a:t>The gonads</a:t>
            </a:r>
            <a:endParaRPr lang="en-US" dirty="0"/>
          </a:p>
        </p:txBody>
      </p:sp>
      <p:pic>
        <p:nvPicPr>
          <p:cNvPr id="4" name="Picture 3">
            <a:extLst>
              <a:ext uri="{FF2B5EF4-FFF2-40B4-BE49-F238E27FC236}">
                <a16:creationId xmlns:a16="http://schemas.microsoft.com/office/drawing/2014/main" id="{7EB382FA-8DDC-4A93-BEE0-8B31B3EB62FA}"/>
              </a:ext>
            </a:extLst>
          </p:cNvPr>
          <p:cNvPicPr>
            <a:picLocks noChangeAspect="1"/>
          </p:cNvPicPr>
          <p:nvPr/>
        </p:nvPicPr>
        <p:blipFill rotWithShape="1">
          <a:blip r:embed="rId2"/>
          <a:srcRect r="845" b="3"/>
          <a:stretch/>
        </p:blipFill>
        <p:spPr>
          <a:xfrm>
            <a:off x="6090613" y="640082"/>
            <a:ext cx="5461724" cy="5577837"/>
          </a:xfrm>
          <a:prstGeom prst="rect">
            <a:avLst/>
          </a:prstGeom>
          <a:effectLst/>
        </p:spPr>
      </p:pic>
    </p:spTree>
    <p:extLst>
      <p:ext uri="{BB962C8B-B14F-4D97-AF65-F5344CB8AC3E}">
        <p14:creationId xmlns:p14="http://schemas.microsoft.com/office/powerpoint/2010/main" val="27177106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B8A76D-DCD5-45B3-AE5C-2C95B41AC94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Exocrine glands</a:t>
            </a:r>
            <a:endParaRPr lang="en-US" sz="2800"/>
          </a:p>
        </p:txBody>
      </p:sp>
      <p:sp>
        <p:nvSpPr>
          <p:cNvPr id="3" name="Content Placeholder 2">
            <a:extLst>
              <a:ext uri="{FF2B5EF4-FFF2-40B4-BE49-F238E27FC236}">
                <a16:creationId xmlns:a16="http://schemas.microsoft.com/office/drawing/2014/main" id="{2B181ED2-3CE4-48B6-891A-87AAC13011A7}"/>
              </a:ext>
            </a:extLst>
          </p:cNvPr>
          <p:cNvSpPr>
            <a:spLocks noGrp="1"/>
          </p:cNvSpPr>
          <p:nvPr>
            <p:ph idx="1"/>
          </p:nvPr>
        </p:nvSpPr>
        <p:spPr>
          <a:xfrm>
            <a:off x="643468" y="2638043"/>
            <a:ext cx="3363974" cy="3919775"/>
          </a:xfrm>
        </p:spPr>
        <p:txBody>
          <a:bodyPr>
            <a:normAutofit lnSpcReduction="10000"/>
          </a:bodyPr>
          <a:lstStyle/>
          <a:p>
            <a:r>
              <a:rPr lang="en-US" sz="2400" b="1" dirty="0"/>
              <a:t>Exocrine glands </a:t>
            </a:r>
            <a:r>
              <a:rPr lang="en-US" sz="2400" dirty="0"/>
              <a:t>release their secretions to the body’s external environment - Most exocrine glands release their products through open tubes known as </a:t>
            </a:r>
            <a:r>
              <a:rPr lang="en-US" sz="2400" b="1" dirty="0"/>
              <a:t>ducts. </a:t>
            </a:r>
          </a:p>
          <a:p>
            <a:pPr lvl="1"/>
            <a:r>
              <a:rPr lang="en-US" sz="1800" dirty="0"/>
              <a:t>Sweat glands, mammary glands in the breast, salivary glands, the liver, and the pancreas are all exocrine glands.</a:t>
            </a:r>
          </a:p>
          <a:p>
            <a:endParaRPr lang="en-US" sz="1900" dirty="0"/>
          </a:p>
        </p:txBody>
      </p:sp>
      <p:pic>
        <p:nvPicPr>
          <p:cNvPr id="16" name="Picture 15" descr="A close up of a sign&#10;&#10;Description automatically generated">
            <a:extLst>
              <a:ext uri="{FF2B5EF4-FFF2-40B4-BE49-F238E27FC236}">
                <a16:creationId xmlns:a16="http://schemas.microsoft.com/office/drawing/2014/main" id="{AE8A3630-CA9A-4B21-AA8E-47E9250A92B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48996" t="941" r="-955" b="-941"/>
          <a:stretch/>
        </p:blipFill>
        <p:spPr>
          <a:xfrm>
            <a:off x="5297763" y="716961"/>
            <a:ext cx="6250769" cy="5263211"/>
          </a:xfrm>
          <a:prstGeom prst="rect">
            <a:avLst/>
          </a:prstGeom>
        </p:spPr>
      </p:pic>
    </p:spTree>
    <p:extLst>
      <p:ext uri="{BB962C8B-B14F-4D97-AF65-F5344CB8AC3E}">
        <p14:creationId xmlns:p14="http://schemas.microsoft.com/office/powerpoint/2010/main" val="63021076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EFFF4A2-EB01-4738-9824-8D9A72A51B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CD7529-D537-487B-A775-C47C8BE923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p:blipFill>
        <p:spPr>
          <a:xfrm>
            <a:off x="802083" y="643467"/>
            <a:ext cx="10581329" cy="3280212"/>
          </a:xfrm>
          <a:prstGeom prst="rect">
            <a:avLst/>
          </a:prstGeom>
        </p:spPr>
      </p:pic>
      <p:sp>
        <p:nvSpPr>
          <p:cNvPr id="18" name="Rectangle 17">
            <a:extLst>
              <a:ext uri="{FF2B5EF4-FFF2-40B4-BE49-F238E27FC236}">
                <a16:creationId xmlns:a16="http://schemas.microsoft.com/office/drawing/2014/main" id="{23D97D8B-CFC5-431A-AA32-93C4522A6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FEC8B-35E9-4FCF-8C1D-79B62489FBBE}"/>
              </a:ext>
            </a:extLst>
          </p:cNvPr>
          <p:cNvSpPr>
            <a:spLocks noGrp="1"/>
          </p:cNvSpPr>
          <p:nvPr>
            <p:ph type="title"/>
          </p:nvPr>
        </p:nvSpPr>
        <p:spPr>
          <a:xfrm>
            <a:off x="969264" y="4535424"/>
            <a:ext cx="3685032" cy="1586162"/>
          </a:xfrm>
        </p:spPr>
        <p:txBody>
          <a:bodyPr anchor="t">
            <a:normAutofit/>
          </a:bodyPr>
          <a:lstStyle/>
          <a:p>
            <a:r>
              <a:rPr lang="en-US" sz="3400" b="1">
                <a:solidFill>
                  <a:schemeClr val="bg1"/>
                </a:solidFill>
              </a:rPr>
              <a:t>Carbohydrates</a:t>
            </a:r>
            <a:endParaRPr lang="en-US" sz="3400">
              <a:solidFill>
                <a:schemeClr val="bg1"/>
              </a:solidFill>
            </a:endParaRPr>
          </a:p>
        </p:txBody>
      </p:sp>
      <p:sp>
        <p:nvSpPr>
          <p:cNvPr id="3" name="Content Placeholder 2">
            <a:extLst>
              <a:ext uri="{FF2B5EF4-FFF2-40B4-BE49-F238E27FC236}">
                <a16:creationId xmlns:a16="http://schemas.microsoft.com/office/drawing/2014/main" id="{5D447330-ECEF-4AFB-B68D-E48EDADD735B}"/>
              </a:ext>
            </a:extLst>
          </p:cNvPr>
          <p:cNvSpPr>
            <a:spLocks noGrp="1"/>
          </p:cNvSpPr>
          <p:nvPr>
            <p:ph idx="1"/>
          </p:nvPr>
        </p:nvSpPr>
        <p:spPr>
          <a:xfrm>
            <a:off x="5074920" y="4535423"/>
            <a:ext cx="4930626" cy="1586163"/>
          </a:xfrm>
        </p:spPr>
        <p:txBody>
          <a:bodyPr>
            <a:normAutofit/>
          </a:bodyPr>
          <a:lstStyle/>
          <a:p>
            <a:r>
              <a:rPr lang="en-US" sz="2000">
                <a:solidFill>
                  <a:schemeClr val="bg1"/>
                </a:solidFill>
              </a:rPr>
              <a:t>Monosaccharides are simple sugars composed of one sugar molecule. Glucose is an example of a monosaccharide.  </a:t>
            </a:r>
          </a:p>
          <a:p>
            <a:pPr marL="0" indent="0">
              <a:buNone/>
            </a:pPr>
            <a:endParaRPr lang="en-US" sz="2000">
              <a:solidFill>
                <a:schemeClr val="bg1"/>
              </a:solidFill>
            </a:endParaRPr>
          </a:p>
        </p:txBody>
      </p:sp>
      <p:grpSp>
        <p:nvGrpSpPr>
          <p:cNvPr id="20" name="Group 19">
            <a:extLst>
              <a:ext uri="{FF2B5EF4-FFF2-40B4-BE49-F238E27FC236}">
                <a16:creationId xmlns:a16="http://schemas.microsoft.com/office/drawing/2014/main" id="{F91EAA54-AC0A-4AEF-ACE5-B1DD3DC8173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21"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2"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410251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4E7011-9690-4D34-B5D4-4E6F25962FF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endocrine glands</a:t>
            </a:r>
            <a:endParaRPr lang="en-US" sz="2800"/>
          </a:p>
        </p:txBody>
      </p:sp>
      <p:sp>
        <p:nvSpPr>
          <p:cNvPr id="3" name="Content Placeholder 2">
            <a:extLst>
              <a:ext uri="{FF2B5EF4-FFF2-40B4-BE49-F238E27FC236}">
                <a16:creationId xmlns:a16="http://schemas.microsoft.com/office/drawing/2014/main" id="{48E7EB3A-9948-4D33-A109-7DAD755868D5}"/>
              </a:ext>
            </a:extLst>
          </p:cNvPr>
          <p:cNvSpPr>
            <a:spLocks noGrp="1"/>
          </p:cNvSpPr>
          <p:nvPr>
            <p:ph idx="1"/>
          </p:nvPr>
        </p:nvSpPr>
        <p:spPr>
          <a:xfrm>
            <a:off x="643468" y="2638043"/>
            <a:ext cx="3363974" cy="3415623"/>
          </a:xfrm>
        </p:spPr>
        <p:txBody>
          <a:bodyPr>
            <a:normAutofit/>
          </a:bodyPr>
          <a:lstStyle/>
          <a:p>
            <a:r>
              <a:rPr lang="en-US" sz="2000"/>
              <a:t>Unlike exocrine glands, </a:t>
            </a:r>
            <a:r>
              <a:rPr lang="en-US" sz="2000" b="1"/>
              <a:t>endocrine glands </a:t>
            </a:r>
            <a:r>
              <a:rPr lang="en-US" sz="2000"/>
              <a:t>are ductless and release their secretions, called </a:t>
            </a:r>
            <a:r>
              <a:rPr lang="en-US" sz="2000" b="1"/>
              <a:t>hormones, </a:t>
            </a:r>
            <a:r>
              <a:rPr lang="en-US" sz="2000"/>
              <a:t>into the body’s extracellular compartment. </a:t>
            </a:r>
          </a:p>
          <a:p>
            <a:r>
              <a:rPr lang="en-US" sz="2000"/>
              <a:t>Some of the best-known endocrine glands are the pancreas, the thyroid gland, the gonads, and the pituitary gland.</a:t>
            </a:r>
          </a:p>
          <a:p>
            <a:pPr marL="0" indent="0">
              <a:buNone/>
            </a:pPr>
            <a:endParaRPr lang="en-US" sz="2000"/>
          </a:p>
        </p:txBody>
      </p:sp>
      <p:pic>
        <p:nvPicPr>
          <p:cNvPr id="5" name="Picture 4" descr="A close up of a sign&#10;&#10;Description automatically generated">
            <a:extLst>
              <a:ext uri="{FF2B5EF4-FFF2-40B4-BE49-F238E27FC236}">
                <a16:creationId xmlns:a16="http://schemas.microsoft.com/office/drawing/2014/main" id="{55BD2DFF-92EB-4A62-BE53-94E5E312B3A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7707" r="55747"/>
          <a:stretch/>
        </p:blipFill>
        <p:spPr>
          <a:xfrm>
            <a:off x="5297763" y="717010"/>
            <a:ext cx="6250769" cy="5263113"/>
          </a:xfrm>
          <a:prstGeom prst="rect">
            <a:avLst/>
          </a:prstGeom>
        </p:spPr>
      </p:pic>
    </p:spTree>
    <p:extLst>
      <p:ext uri="{BB962C8B-B14F-4D97-AF65-F5344CB8AC3E}">
        <p14:creationId xmlns:p14="http://schemas.microsoft.com/office/powerpoint/2010/main" val="1085285771"/>
      </p:ext>
    </p:extLst>
  </p:cSld>
  <p:clrMapOvr>
    <a:overrideClrMapping bg1="dk1" tx1="lt1" bg2="dk2"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B8A76D-DCD5-45B3-AE5C-2C95B41AC94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r>
              <a:rPr lang="en-US" sz="2800" b="1" i="1" dirty="0"/>
              <a:t>Exocrine gland cells produce two types of </a:t>
            </a:r>
            <a:r>
              <a:rPr lang="en-US" sz="2800" b="1" i="1" dirty="0" smtClean="0"/>
              <a:t>secretions</a:t>
            </a:r>
            <a:endParaRPr lang="en-US" sz="2800" b="1" i="1" dirty="0"/>
          </a:p>
        </p:txBody>
      </p:sp>
      <p:sp>
        <p:nvSpPr>
          <p:cNvPr id="3" name="Content Placeholder 2">
            <a:extLst>
              <a:ext uri="{FF2B5EF4-FFF2-40B4-BE49-F238E27FC236}">
                <a16:creationId xmlns:a16="http://schemas.microsoft.com/office/drawing/2014/main" id="{2B181ED2-3CE4-48B6-891A-87AAC13011A7}"/>
              </a:ext>
            </a:extLst>
          </p:cNvPr>
          <p:cNvSpPr>
            <a:spLocks noGrp="1"/>
          </p:cNvSpPr>
          <p:nvPr>
            <p:ph idx="1"/>
          </p:nvPr>
        </p:nvSpPr>
        <p:spPr>
          <a:xfrm>
            <a:off x="100768" y="2348216"/>
            <a:ext cx="4553528" cy="4392020"/>
          </a:xfrm>
        </p:spPr>
        <p:txBody>
          <a:bodyPr>
            <a:normAutofit/>
          </a:bodyPr>
          <a:lstStyle/>
          <a:p>
            <a:pPr>
              <a:buFont typeface="+mj-lt"/>
              <a:buAutoNum type="arabicPeriod"/>
            </a:pPr>
            <a:r>
              <a:rPr lang="en-US" sz="1600" b="1" dirty="0" smtClean="0"/>
              <a:t>Serous </a:t>
            </a:r>
            <a:r>
              <a:rPr lang="en-US" sz="1600" b="1" dirty="0"/>
              <a:t>secretions </a:t>
            </a:r>
            <a:r>
              <a:rPr lang="en-US" sz="1600" dirty="0"/>
              <a:t>are watery solutions, and many of them contain enzymes. </a:t>
            </a:r>
          </a:p>
          <a:p>
            <a:pPr lvl="1"/>
            <a:r>
              <a:rPr lang="en-US" sz="1600" dirty="0"/>
              <a:t>Tears, sweat, and digestive enzyme solutions are all serous exocrine secretions. </a:t>
            </a:r>
          </a:p>
          <a:p>
            <a:pPr>
              <a:buFont typeface="+mj-lt"/>
              <a:buAutoNum type="arabicPeriod"/>
            </a:pPr>
            <a:r>
              <a:rPr lang="en-US" sz="1600" b="1" dirty="0"/>
              <a:t>Mucous secretions </a:t>
            </a:r>
            <a:r>
              <a:rPr lang="en-US" sz="1600" dirty="0"/>
              <a:t>(also called </a:t>
            </a:r>
            <a:r>
              <a:rPr lang="en-US" sz="1600" b="1" dirty="0"/>
              <a:t>mucus</a:t>
            </a:r>
            <a:r>
              <a:rPr lang="en-US" sz="1600" dirty="0"/>
              <a:t>) are sticky solutions containing glycoproteins and proteoglycans. </a:t>
            </a:r>
          </a:p>
          <a:p>
            <a:pPr lvl="1"/>
            <a:r>
              <a:rPr lang="en-US" sz="1600" dirty="0"/>
              <a:t>For example, the salivary glands release mixed secretions.</a:t>
            </a:r>
          </a:p>
          <a:p>
            <a:endParaRPr lang="en-US" sz="1600" dirty="0"/>
          </a:p>
        </p:txBody>
      </p:sp>
      <p:pic>
        <p:nvPicPr>
          <p:cNvPr id="6" name="Picture 5" descr="A close up of a sign&#10;&#10;Description automatically generated">
            <a:extLst>
              <a:ext uri="{FF2B5EF4-FFF2-40B4-BE49-F238E27FC236}">
                <a16:creationId xmlns:a16="http://schemas.microsoft.com/office/drawing/2014/main" id="{15FE7FAE-6752-449B-B171-E217C256B09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48996" t="941" r="-955" b="-941"/>
          <a:stretch/>
        </p:blipFill>
        <p:spPr>
          <a:xfrm>
            <a:off x="5297763" y="716961"/>
            <a:ext cx="6250769" cy="5263211"/>
          </a:xfrm>
          <a:prstGeom prst="rect">
            <a:avLst/>
          </a:prstGeom>
        </p:spPr>
      </p:pic>
    </p:spTree>
    <p:extLst>
      <p:ext uri="{BB962C8B-B14F-4D97-AF65-F5344CB8AC3E}">
        <p14:creationId xmlns:p14="http://schemas.microsoft.com/office/powerpoint/2010/main" val="2240561742"/>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Goblet cells</a:t>
            </a:r>
            <a:r>
              <a:rPr lang="en-US" dirty="0"/>
              <a:t>, are single exocrine cells that produce mucus. </a:t>
            </a:r>
            <a:endParaRPr lang="en-US" dirty="0" smtClean="0"/>
          </a:p>
          <a:p>
            <a:r>
              <a:rPr lang="en-US" dirty="0" smtClean="0"/>
              <a:t>Mucus </a:t>
            </a:r>
            <a:r>
              <a:rPr lang="en-US" dirty="0"/>
              <a:t>acts as a lubricant for food to be swallowed, as a trap for foreign particles and microorganisms inhaled or ingested, and as a protective barrier between the epithelium and the environment.</a:t>
            </a:r>
          </a:p>
          <a:p>
            <a:endParaRPr lang="en-US" dirty="0"/>
          </a:p>
        </p:txBody>
      </p:sp>
    </p:spTree>
    <p:extLst>
      <p:ext uri="{BB962C8B-B14F-4D97-AF65-F5344CB8AC3E}">
        <p14:creationId xmlns:p14="http://schemas.microsoft.com/office/powerpoint/2010/main" val="37261378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00458-946B-4229-88A0-F6627C177031}"/>
              </a:ext>
            </a:extLst>
          </p:cNvPr>
          <p:cNvPicPr>
            <a:picLocks noChangeAspect="1"/>
          </p:cNvPicPr>
          <p:nvPr/>
        </p:nvPicPr>
        <p:blipFill>
          <a:blip r:embed="rId2"/>
          <a:stretch>
            <a:fillRect/>
          </a:stretch>
        </p:blipFill>
        <p:spPr>
          <a:xfrm>
            <a:off x="-1" y="123306"/>
            <a:ext cx="8655325" cy="3226476"/>
          </a:xfrm>
          <a:prstGeom prst="rect">
            <a:avLst/>
          </a:prstGeom>
        </p:spPr>
      </p:pic>
      <p:sp>
        <p:nvSpPr>
          <p:cNvPr id="2" name="Title 1">
            <a:extLst>
              <a:ext uri="{FF2B5EF4-FFF2-40B4-BE49-F238E27FC236}">
                <a16:creationId xmlns:a16="http://schemas.microsoft.com/office/drawing/2014/main" id="{A975F779-9E37-4E72-B632-ED4AC50039D6}"/>
              </a:ext>
            </a:extLst>
          </p:cNvPr>
          <p:cNvSpPr>
            <a:spLocks noGrp="1"/>
          </p:cNvSpPr>
          <p:nvPr>
            <p:ph type="title"/>
          </p:nvPr>
        </p:nvSpPr>
        <p:spPr>
          <a:xfrm>
            <a:off x="2752254" y="2251349"/>
            <a:ext cx="7723360" cy="1325563"/>
          </a:xfrm>
        </p:spPr>
        <p:style>
          <a:lnRef idx="1">
            <a:schemeClr val="accent2"/>
          </a:lnRef>
          <a:fillRef idx="2">
            <a:schemeClr val="accent2"/>
          </a:fillRef>
          <a:effectRef idx="1">
            <a:schemeClr val="accent2"/>
          </a:effectRef>
          <a:fontRef idx="minor">
            <a:schemeClr val="dk1"/>
          </a:fontRef>
        </p:style>
        <p:txBody>
          <a:bodyPr/>
          <a:lstStyle/>
          <a:p>
            <a:r>
              <a:rPr lang="en-US" dirty="0"/>
              <a:t>Connective Tissues</a:t>
            </a:r>
          </a:p>
        </p:txBody>
      </p:sp>
      <p:sp>
        <p:nvSpPr>
          <p:cNvPr id="3" name="Content Placeholder 2">
            <a:extLst>
              <a:ext uri="{FF2B5EF4-FFF2-40B4-BE49-F238E27FC236}">
                <a16:creationId xmlns:a16="http://schemas.microsoft.com/office/drawing/2014/main" id="{FD0B2DEA-F342-499C-90F4-25F3C2FB99DF}"/>
              </a:ext>
            </a:extLst>
          </p:cNvPr>
          <p:cNvSpPr>
            <a:spLocks noGrp="1"/>
          </p:cNvSpPr>
          <p:nvPr>
            <p:ph idx="1"/>
          </p:nvPr>
        </p:nvSpPr>
        <p:spPr>
          <a:xfrm>
            <a:off x="838200" y="3739081"/>
            <a:ext cx="10515600" cy="2437882"/>
          </a:xfrm>
        </p:spPr>
        <p:txBody>
          <a:bodyPr/>
          <a:lstStyle/>
          <a:p>
            <a:r>
              <a:rPr lang="en-US" dirty="0"/>
              <a:t>The 4 Types of Connective Tissues Include:</a:t>
            </a:r>
            <a:br>
              <a:rPr lang="en-US" dirty="0"/>
            </a:br>
            <a:r>
              <a:rPr lang="en-US" dirty="0"/>
              <a:t>​</a:t>
            </a:r>
            <a:br>
              <a:rPr lang="en-US" dirty="0"/>
            </a:br>
            <a:r>
              <a:rPr lang="en-US" dirty="0"/>
              <a:t>1) Connective Tissue Proper</a:t>
            </a:r>
            <a:br>
              <a:rPr lang="en-US" dirty="0"/>
            </a:br>
            <a:r>
              <a:rPr lang="en-US" dirty="0"/>
              <a:t>2) Cartilage</a:t>
            </a:r>
            <a:br>
              <a:rPr lang="en-US" dirty="0"/>
            </a:br>
            <a:r>
              <a:rPr lang="en-US" dirty="0"/>
              <a:t>3) Bone</a:t>
            </a:r>
            <a:br>
              <a:rPr lang="en-US" dirty="0"/>
            </a:br>
            <a:r>
              <a:rPr lang="en-US" dirty="0"/>
              <a:t>4) Blood</a:t>
            </a:r>
          </a:p>
        </p:txBody>
      </p:sp>
    </p:spTree>
    <p:extLst>
      <p:ext uri="{BB962C8B-B14F-4D97-AF65-F5344CB8AC3E}">
        <p14:creationId xmlns:p14="http://schemas.microsoft.com/office/powerpoint/2010/main" val="42459243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847B-53AD-47E0-B09D-CD6D04FACA12}"/>
              </a:ext>
            </a:extLst>
          </p:cNvPr>
          <p:cNvSpPr>
            <a:spLocks noGrp="1"/>
          </p:cNvSpPr>
          <p:nvPr>
            <p:ph type="title"/>
          </p:nvPr>
        </p:nvSpPr>
        <p:spPr/>
        <p:txBody>
          <a:bodyPr/>
          <a:lstStyle/>
          <a:p>
            <a:r>
              <a:rPr lang="en-US" b="1" dirty="0"/>
              <a:t>connective tissue</a:t>
            </a:r>
            <a:endParaRPr lang="en-US" dirty="0"/>
          </a:p>
        </p:txBody>
      </p:sp>
      <p:sp>
        <p:nvSpPr>
          <p:cNvPr id="3" name="Content Placeholder 2">
            <a:extLst>
              <a:ext uri="{FF2B5EF4-FFF2-40B4-BE49-F238E27FC236}">
                <a16:creationId xmlns:a16="http://schemas.microsoft.com/office/drawing/2014/main" id="{20C2998D-88B0-4BD1-8CD7-D0CDD432B53B}"/>
              </a:ext>
            </a:extLst>
          </p:cNvPr>
          <p:cNvSpPr>
            <a:spLocks noGrp="1"/>
          </p:cNvSpPr>
          <p:nvPr>
            <p:ph idx="1"/>
          </p:nvPr>
        </p:nvSpPr>
        <p:spPr/>
        <p:txBody>
          <a:bodyPr>
            <a:normAutofit fontScale="92500" lnSpcReduction="10000"/>
          </a:bodyPr>
          <a:lstStyle/>
          <a:p>
            <a:r>
              <a:rPr lang="en-US" b="1" dirty="0"/>
              <a:t>There are 3 characteristics that are shared by all of the different types of connective tissue. </a:t>
            </a:r>
          </a:p>
          <a:p>
            <a:pPr marL="514350" indent="-514350">
              <a:buFont typeface="+mj-lt"/>
              <a:buAutoNum type="arabicPeriod"/>
            </a:pPr>
            <a:r>
              <a:rPr lang="en-US" dirty="0"/>
              <a:t>All connective tissue contains relatively </a:t>
            </a:r>
            <a:r>
              <a:rPr lang="en-US" u="sng" dirty="0"/>
              <a:t>few cells</a:t>
            </a:r>
            <a:r>
              <a:rPr lang="en-US" dirty="0"/>
              <a:t> with large space between them. - All connective tissue contains a </a:t>
            </a:r>
            <a:r>
              <a:rPr lang="en-US" u="sng" dirty="0"/>
              <a:t>large amount of extracellular matrix</a:t>
            </a:r>
            <a:r>
              <a:rPr lang="en-US" dirty="0"/>
              <a:t> (ground substances and protein fibers).​</a:t>
            </a:r>
          </a:p>
          <a:p>
            <a:pPr marL="514350" indent="-514350">
              <a:buFont typeface="+mj-lt"/>
              <a:buAutoNum type="arabicPeriod"/>
            </a:pPr>
            <a:r>
              <a:rPr lang="en-US" dirty="0"/>
              <a:t>All connective tissues have the</a:t>
            </a:r>
            <a:r>
              <a:rPr lang="en-US" u="sng" dirty="0"/>
              <a:t> same embryonic origin; the mesenchyme (comes from mesoderm germ layer of embryo)</a:t>
            </a:r>
            <a:r>
              <a:rPr lang="en-US" dirty="0"/>
              <a:t>. </a:t>
            </a:r>
          </a:p>
          <a:p>
            <a:pPr marL="514350" indent="-514350">
              <a:buFont typeface="+mj-lt"/>
              <a:buAutoNum type="arabicPeriod"/>
            </a:pPr>
            <a:r>
              <a:rPr lang="en-US" dirty="0"/>
              <a:t>Special cell that secrete extracellular matrix proteins</a:t>
            </a:r>
            <a:br>
              <a:rPr lang="en-US" dirty="0"/>
            </a:br>
            <a:r>
              <a:rPr lang="en-US" sz="2200" dirty="0"/>
              <a:t>•</a:t>
            </a:r>
            <a:r>
              <a:rPr lang="en-US" sz="2200" u="sng" dirty="0"/>
              <a:t>fibroblasts</a:t>
            </a:r>
            <a:r>
              <a:rPr lang="en-US" sz="2200" dirty="0"/>
              <a:t> for areolar tissue and reticular C.T.,</a:t>
            </a:r>
            <a:br>
              <a:rPr lang="en-US" sz="2200" dirty="0"/>
            </a:br>
            <a:r>
              <a:rPr lang="en-US" sz="2200" dirty="0"/>
              <a:t>•</a:t>
            </a:r>
            <a:r>
              <a:rPr lang="en-US" sz="2200" u="sng" dirty="0"/>
              <a:t>adipocytes</a:t>
            </a:r>
            <a:r>
              <a:rPr lang="en-US" sz="2200" dirty="0"/>
              <a:t> for adipose</a:t>
            </a:r>
            <a:br>
              <a:rPr lang="en-US" sz="2200" dirty="0"/>
            </a:br>
            <a:r>
              <a:rPr lang="en-US" sz="2200" dirty="0"/>
              <a:t>•</a:t>
            </a:r>
            <a:r>
              <a:rPr lang="en-US" sz="2200" u="sng" dirty="0"/>
              <a:t>chondroblasts</a:t>
            </a:r>
            <a:r>
              <a:rPr lang="en-US" sz="2200" dirty="0"/>
              <a:t> for cartilage</a:t>
            </a:r>
            <a:br>
              <a:rPr lang="en-US" sz="2200" dirty="0"/>
            </a:br>
            <a:r>
              <a:rPr lang="en-US" sz="2200" dirty="0"/>
              <a:t>•</a:t>
            </a:r>
            <a:r>
              <a:rPr lang="en-US" sz="2200" u="sng" dirty="0"/>
              <a:t>osteoblasts</a:t>
            </a:r>
            <a:r>
              <a:rPr lang="en-US" sz="2200" dirty="0"/>
              <a:t> for bone</a:t>
            </a:r>
            <a:br>
              <a:rPr lang="en-US" sz="2200" dirty="0"/>
            </a:br>
            <a:r>
              <a:rPr lang="en-US" sz="2200" dirty="0"/>
              <a:t>•</a:t>
            </a:r>
            <a:r>
              <a:rPr lang="en-US" sz="2200" u="sng" dirty="0"/>
              <a:t>hematopoietic stem cell</a:t>
            </a:r>
            <a:r>
              <a:rPr lang="en-US" sz="2200" dirty="0"/>
              <a:t> for blood</a:t>
            </a:r>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14415890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985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F8290E-53F4-4D52-BB66-814696F6EF22}"/>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The Matrix</a:t>
            </a:r>
          </a:p>
        </p:txBody>
      </p:sp>
      <p:pic>
        <p:nvPicPr>
          <p:cNvPr id="4" name="Picture 2" descr="Picture">
            <a:extLst>
              <a:ext uri="{FF2B5EF4-FFF2-40B4-BE49-F238E27FC236}">
                <a16:creationId xmlns:a16="http://schemas.microsoft.com/office/drawing/2014/main" id="{C359E46E-4314-4457-9E0A-86ABEE18FB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44" r="1" b="16834"/>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8723EF2-C33E-4D64-AB42-C871F3CA1595}"/>
              </a:ext>
            </a:extLst>
          </p:cNvPr>
          <p:cNvSpPr>
            <a:spLocks noGrp="1"/>
          </p:cNvSpPr>
          <p:nvPr>
            <p:ph idx="1"/>
          </p:nvPr>
        </p:nvSpPr>
        <p:spPr>
          <a:xfrm>
            <a:off x="8029319" y="917725"/>
            <a:ext cx="3424739" cy="4852362"/>
          </a:xfrm>
        </p:spPr>
        <p:txBody>
          <a:bodyPr anchor="ctr">
            <a:normAutofit/>
          </a:bodyPr>
          <a:lstStyle/>
          <a:p>
            <a:r>
              <a:rPr lang="en-US" sz="2000" b="1" i="1" dirty="0">
                <a:solidFill>
                  <a:srgbClr val="FFFFFF"/>
                </a:solidFill>
              </a:rPr>
              <a:t>What is the "Ground Substance"? </a:t>
            </a:r>
            <a:endParaRPr lang="en-US" sz="2000" b="1" i="1" dirty="0" smtClean="0">
              <a:solidFill>
                <a:srgbClr val="FFFFFF"/>
              </a:solidFill>
            </a:endParaRPr>
          </a:p>
          <a:p>
            <a:endParaRPr lang="en-US" sz="2000" b="1" i="1" dirty="0">
              <a:solidFill>
                <a:srgbClr val="FFFFFF"/>
              </a:solidFill>
            </a:endParaRPr>
          </a:p>
          <a:p>
            <a:r>
              <a:rPr lang="en-US" sz="2000" i="1" dirty="0" smtClean="0">
                <a:solidFill>
                  <a:srgbClr val="FFFFFF"/>
                </a:solidFill>
              </a:rPr>
              <a:t>The </a:t>
            </a:r>
            <a:r>
              <a:rPr lang="en-US" sz="2000" i="1" dirty="0">
                <a:solidFill>
                  <a:srgbClr val="FFFFFF"/>
                </a:solidFill>
              </a:rPr>
              <a:t>ground substance refers to the substance that surrounds the cells and fibers of the extracellular matrix. </a:t>
            </a:r>
            <a:endParaRPr lang="en-US" sz="2000" i="1" dirty="0" smtClean="0">
              <a:solidFill>
                <a:srgbClr val="FFFFFF"/>
              </a:solidFill>
            </a:endParaRPr>
          </a:p>
          <a:p>
            <a:r>
              <a:rPr lang="en-US" sz="2000" i="1" dirty="0" smtClean="0">
                <a:solidFill>
                  <a:srgbClr val="FFFFFF"/>
                </a:solidFill>
              </a:rPr>
              <a:t>The </a:t>
            </a:r>
            <a:r>
              <a:rPr lang="en-US" sz="2000" i="1" dirty="0">
                <a:solidFill>
                  <a:srgbClr val="FFFFFF"/>
                </a:solidFill>
              </a:rPr>
              <a:t>ground substance is a thick or jelly-like substance in connective tissues, except for in bone and cartilage in which the ground substance is calcified.</a:t>
            </a:r>
            <a:br>
              <a:rPr lang="en-US" sz="2000" i="1" dirty="0">
                <a:solidFill>
                  <a:srgbClr val="FFFFFF"/>
                </a:solidFill>
              </a:rPr>
            </a:br>
            <a:r>
              <a:rPr lang="en-US" sz="2000" i="1" dirty="0">
                <a:solidFill>
                  <a:srgbClr val="FFFFFF"/>
                </a:solidFill>
              </a:rPr>
              <a:t/>
            </a:r>
            <a:br>
              <a:rPr lang="en-US" sz="2000" i="1" dirty="0">
                <a:solidFill>
                  <a:srgbClr val="FFFFFF"/>
                </a:solidFill>
              </a:rPr>
            </a:br>
            <a:endParaRPr lang="en-US" sz="2000" dirty="0">
              <a:solidFill>
                <a:srgbClr val="FFFFFF"/>
              </a:solidFill>
            </a:endParaRPr>
          </a:p>
        </p:txBody>
      </p:sp>
    </p:spTree>
    <p:extLst>
      <p:ext uri="{BB962C8B-B14F-4D97-AF65-F5344CB8AC3E}">
        <p14:creationId xmlns:p14="http://schemas.microsoft.com/office/powerpoint/2010/main" val="38413361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F8290E-53F4-4D52-BB66-814696F6EF22}"/>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The Matrix</a:t>
            </a:r>
          </a:p>
        </p:txBody>
      </p:sp>
      <p:sp>
        <p:nvSpPr>
          <p:cNvPr id="3" name="Content Placeholder 2">
            <a:extLst>
              <a:ext uri="{FF2B5EF4-FFF2-40B4-BE49-F238E27FC236}">
                <a16:creationId xmlns:a16="http://schemas.microsoft.com/office/drawing/2014/main" id="{38723EF2-C33E-4D64-AB42-C871F3CA1595}"/>
              </a:ext>
            </a:extLst>
          </p:cNvPr>
          <p:cNvSpPr>
            <a:spLocks noGrp="1"/>
          </p:cNvSpPr>
          <p:nvPr>
            <p:ph idx="1"/>
          </p:nvPr>
        </p:nvSpPr>
        <p:spPr>
          <a:xfrm>
            <a:off x="643468" y="2638043"/>
            <a:ext cx="3363974" cy="3415623"/>
          </a:xfrm>
        </p:spPr>
        <p:txBody>
          <a:bodyPr>
            <a:noAutofit/>
          </a:bodyPr>
          <a:lstStyle/>
          <a:p>
            <a:r>
              <a:rPr lang="en-US" sz="1800" b="1" i="1" dirty="0"/>
              <a:t>What are the "Protein Fibers"? </a:t>
            </a:r>
            <a:r>
              <a:rPr lang="en-US" sz="1800" i="1" dirty="0"/>
              <a:t> The matrix has a scaffolding made up of fibrous proteins that provide support for the connective tissue. </a:t>
            </a:r>
          </a:p>
          <a:p>
            <a:r>
              <a:rPr lang="en-US" sz="1800" i="1" dirty="0"/>
              <a:t>There are 3 types of protein fibers that can be found in connective tissues: 1) collagen fibers, 2) reticular fibers, and 3) elastic fibers. </a:t>
            </a:r>
          </a:p>
          <a:p>
            <a:pPr lvl="1"/>
            <a:r>
              <a:rPr lang="en-US" sz="1800" i="1" dirty="0"/>
              <a:t>The types, density, and distribution of the protein fibers is unique in different connective tissue types.</a:t>
            </a:r>
            <a:r>
              <a:rPr lang="en-US" sz="1800" dirty="0"/>
              <a:t>  </a:t>
            </a:r>
          </a:p>
          <a:p>
            <a:pPr marL="0" indent="0">
              <a:buNone/>
            </a:pPr>
            <a:r>
              <a:rPr lang="en-US" sz="1800" i="1" dirty="0"/>
              <a:t/>
            </a:r>
            <a:br>
              <a:rPr lang="en-US" sz="1800" i="1" dirty="0"/>
            </a:br>
            <a:r>
              <a:rPr lang="en-US" sz="1800" i="1" dirty="0"/>
              <a:t/>
            </a:r>
            <a:br>
              <a:rPr lang="en-US" sz="1800" i="1" dirty="0"/>
            </a:br>
            <a:endParaRPr lang="en-US" sz="1800" dirty="0"/>
          </a:p>
        </p:txBody>
      </p:sp>
      <p:pic>
        <p:nvPicPr>
          <p:cNvPr id="36866" name="Picture 2" descr="Picture">
            <a:extLst>
              <a:ext uri="{FF2B5EF4-FFF2-40B4-BE49-F238E27FC236}">
                <a16:creationId xmlns:a16="http://schemas.microsoft.com/office/drawing/2014/main" id="{95BEAEF7-23F1-439F-9646-050944BA36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762311"/>
            <a:ext cx="6250769" cy="517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134544"/>
      </p:ext>
    </p:extLst>
  </p:cSld>
  <p:clrMapOvr>
    <a:overrideClrMapping bg1="dk1" tx1="lt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1301F1-B64A-4600-BB17-8EC8B09EE97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Connective Tissue Proper</a:t>
            </a:r>
            <a:endParaRPr lang="en-US" sz="2800" dirty="0"/>
          </a:p>
        </p:txBody>
      </p:sp>
      <p:sp>
        <p:nvSpPr>
          <p:cNvPr id="3" name="Content Placeholder 2">
            <a:extLst>
              <a:ext uri="{FF2B5EF4-FFF2-40B4-BE49-F238E27FC236}">
                <a16:creationId xmlns:a16="http://schemas.microsoft.com/office/drawing/2014/main" id="{A9765BDA-7A65-4995-ACAA-F0DF936CA2B1}"/>
              </a:ext>
            </a:extLst>
          </p:cNvPr>
          <p:cNvSpPr>
            <a:spLocks noGrp="1"/>
          </p:cNvSpPr>
          <p:nvPr>
            <p:ph idx="1"/>
          </p:nvPr>
        </p:nvSpPr>
        <p:spPr>
          <a:xfrm>
            <a:off x="643467" y="2638043"/>
            <a:ext cx="3503659" cy="3415623"/>
          </a:xfrm>
        </p:spPr>
        <p:txBody>
          <a:bodyPr>
            <a:normAutofit fontScale="92500" lnSpcReduction="20000"/>
          </a:bodyPr>
          <a:lstStyle/>
          <a:p>
            <a:r>
              <a:rPr lang="en-US" dirty="0"/>
              <a:t>The primary cell type in </a:t>
            </a:r>
            <a:r>
              <a:rPr lang="en-US" b="1" dirty="0"/>
              <a:t>connective tissue proper </a:t>
            </a:r>
            <a:r>
              <a:rPr lang="en-US" dirty="0"/>
              <a:t> is the </a:t>
            </a:r>
            <a:r>
              <a:rPr lang="en-US" b="1" dirty="0"/>
              <a:t>fibroblast</a:t>
            </a:r>
            <a:r>
              <a:rPr lang="en-US" dirty="0"/>
              <a:t>.</a:t>
            </a:r>
            <a:r>
              <a:rPr lang="en-US" sz="1400" dirty="0"/>
              <a:t/>
            </a:r>
            <a:br>
              <a:rPr lang="en-US" sz="1400" dirty="0"/>
            </a:br>
            <a:r>
              <a:rPr lang="en-US" sz="1400" dirty="0"/>
              <a:t/>
            </a:r>
            <a:br>
              <a:rPr lang="en-US" sz="1400" dirty="0"/>
            </a:br>
            <a:endParaRPr lang="en-US" sz="1400" dirty="0" smtClean="0"/>
          </a:p>
          <a:p>
            <a:r>
              <a:rPr lang="en-US" dirty="0" smtClean="0"/>
              <a:t>The</a:t>
            </a:r>
            <a:r>
              <a:rPr lang="en-US" dirty="0"/>
              <a:t> </a:t>
            </a:r>
            <a:r>
              <a:rPr lang="en-US" b="1" dirty="0"/>
              <a:t>fibroblast</a:t>
            </a:r>
            <a:r>
              <a:rPr lang="en-US" dirty="0"/>
              <a:t> produces components for the extracellular matrix of the connective tissue proper, which includes collagen and elastin.  </a:t>
            </a:r>
          </a:p>
        </p:txBody>
      </p:sp>
      <p:pic>
        <p:nvPicPr>
          <p:cNvPr id="37890" name="Picture 2" descr="Picture">
            <a:extLst>
              <a:ext uri="{FF2B5EF4-FFF2-40B4-BE49-F238E27FC236}">
                <a16:creationId xmlns:a16="http://schemas.microsoft.com/office/drawing/2014/main" id="{69153A87-B275-4E5C-A1D2-1396118F40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051409"/>
            <a:ext cx="6250769" cy="459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628229"/>
      </p:ext>
    </p:extLst>
  </p:cSld>
  <p:clrMapOvr>
    <a:overrideClrMapping bg1="dk1" tx1="lt1" bg2="dk2" tx2="lt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1301F1-B64A-4600-BB17-8EC8B09EE97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Connective Tissue Proper</a:t>
            </a:r>
            <a:endParaRPr lang="en-US" sz="2800" dirty="0"/>
          </a:p>
        </p:txBody>
      </p:sp>
      <p:sp>
        <p:nvSpPr>
          <p:cNvPr id="3" name="Content Placeholder 2">
            <a:extLst>
              <a:ext uri="{FF2B5EF4-FFF2-40B4-BE49-F238E27FC236}">
                <a16:creationId xmlns:a16="http://schemas.microsoft.com/office/drawing/2014/main" id="{A9765BDA-7A65-4995-ACAA-F0DF936CA2B1}"/>
              </a:ext>
            </a:extLst>
          </p:cNvPr>
          <p:cNvSpPr>
            <a:spLocks noGrp="1"/>
          </p:cNvSpPr>
          <p:nvPr>
            <p:ph idx="1"/>
          </p:nvPr>
        </p:nvSpPr>
        <p:spPr>
          <a:xfrm>
            <a:off x="643468" y="2638043"/>
            <a:ext cx="3363974" cy="3735597"/>
          </a:xfrm>
        </p:spPr>
        <p:txBody>
          <a:bodyPr>
            <a:normAutofit fontScale="77500" lnSpcReduction="20000"/>
          </a:bodyPr>
          <a:lstStyle/>
          <a:p>
            <a:r>
              <a:rPr lang="en-US" i="1" dirty="0"/>
              <a:t>Connective tissue proper includes a few other cell types in addition to its primary cell type, the fibroblast. </a:t>
            </a:r>
          </a:p>
          <a:p>
            <a:r>
              <a:rPr lang="en-US" i="1" dirty="0"/>
              <a:t>These additional cells include fibrocytes, defense cells, and adipose (fat) cells. </a:t>
            </a:r>
          </a:p>
          <a:p>
            <a:r>
              <a:rPr lang="en-US" i="1" dirty="0"/>
              <a:t>The ground substance in connective tissue proper is the consistency of jelly and is composed of collagen and elastin.</a:t>
            </a:r>
            <a:endParaRPr lang="en-US" sz="1400" dirty="0"/>
          </a:p>
        </p:txBody>
      </p:sp>
      <p:pic>
        <p:nvPicPr>
          <p:cNvPr id="37890" name="Picture 2" descr="Picture">
            <a:extLst>
              <a:ext uri="{FF2B5EF4-FFF2-40B4-BE49-F238E27FC236}">
                <a16:creationId xmlns:a16="http://schemas.microsoft.com/office/drawing/2014/main" id="{69153A87-B275-4E5C-A1D2-1396118F40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051409"/>
            <a:ext cx="6250769" cy="459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361520"/>
      </p:ext>
    </p:extLst>
  </p:cSld>
  <p:clrMapOvr>
    <a:overrideClrMapping bg1="dk1" tx1="lt1" bg2="dk2" tx2="lt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0B93-954D-4C93-B869-7F030B40E768}"/>
              </a:ext>
            </a:extLst>
          </p:cNvPr>
          <p:cNvSpPr>
            <a:spLocks noGrp="1"/>
          </p:cNvSpPr>
          <p:nvPr>
            <p:ph type="title"/>
          </p:nvPr>
        </p:nvSpPr>
        <p:spPr>
          <a:xfrm>
            <a:off x="886968" y="1472184"/>
            <a:ext cx="3767328" cy="4581144"/>
          </a:xfrm>
        </p:spPr>
        <p:txBody>
          <a:bodyPr anchor="t">
            <a:normAutofit/>
          </a:bodyPr>
          <a:lstStyle/>
          <a:p>
            <a:r>
              <a:rPr lang="en-US" sz="5400" i="1"/>
              <a:t>Connective Tissue Proper</a:t>
            </a:r>
            <a:endParaRPr lang="en-US" sz="5400"/>
          </a:p>
        </p:txBody>
      </p:sp>
      <p:sp>
        <p:nvSpPr>
          <p:cNvPr id="3" name="Content Placeholder 2">
            <a:extLst>
              <a:ext uri="{FF2B5EF4-FFF2-40B4-BE49-F238E27FC236}">
                <a16:creationId xmlns:a16="http://schemas.microsoft.com/office/drawing/2014/main" id="{5985A618-BD2B-46A8-8DC2-9419339D9E5D}"/>
              </a:ext>
            </a:extLst>
          </p:cNvPr>
          <p:cNvSpPr>
            <a:spLocks noGrp="1"/>
          </p:cNvSpPr>
          <p:nvPr>
            <p:ph idx="1"/>
          </p:nvPr>
        </p:nvSpPr>
        <p:spPr>
          <a:xfrm>
            <a:off x="4297311" y="1131284"/>
            <a:ext cx="7474053" cy="4581144"/>
          </a:xfrm>
        </p:spPr>
        <p:txBody>
          <a:bodyPr>
            <a:noAutofit/>
          </a:bodyPr>
          <a:lstStyle/>
          <a:p>
            <a:r>
              <a:rPr lang="en-US" sz="3600" i="1" dirty="0"/>
              <a:t>What Tissue Types Are Considered "Connective Tissue Proper"?</a:t>
            </a:r>
            <a:endParaRPr lang="en-US" sz="3600" dirty="0"/>
          </a:p>
          <a:p>
            <a:pPr marL="914400" lvl="2" indent="0">
              <a:buNone/>
            </a:pPr>
            <a:r>
              <a:rPr lang="en-US" sz="3200" dirty="0" smtClean="0"/>
              <a:t>Connective </a:t>
            </a:r>
            <a:r>
              <a:rPr lang="en-US" sz="3200" dirty="0"/>
              <a:t>tissue proper contains tissues that fall into 2 different categories.</a:t>
            </a:r>
            <a:br>
              <a:rPr lang="en-US" sz="3200" dirty="0"/>
            </a:br>
            <a:endParaRPr lang="en-US" sz="3200" dirty="0" smtClean="0"/>
          </a:p>
          <a:p>
            <a:pPr lvl="2"/>
            <a:r>
              <a:rPr lang="en-US" sz="3200" dirty="0" smtClean="0"/>
              <a:t>1</a:t>
            </a:r>
            <a:r>
              <a:rPr lang="en-US" sz="3200" dirty="0"/>
              <a:t>) Loose Connective </a:t>
            </a:r>
            <a:r>
              <a:rPr lang="en-US" sz="3200" dirty="0" smtClean="0"/>
              <a:t>Tissues</a:t>
            </a:r>
          </a:p>
          <a:p>
            <a:pPr lvl="2"/>
            <a:r>
              <a:rPr lang="en-US" sz="3200" dirty="0" smtClean="0"/>
              <a:t>2</a:t>
            </a:r>
            <a:r>
              <a:rPr lang="en-US" sz="3200" dirty="0"/>
              <a:t>) Dense Connective Tissues  </a:t>
            </a:r>
          </a:p>
        </p:txBody>
      </p:sp>
      <p:grpSp>
        <p:nvGrpSpPr>
          <p:cNvPr id="76" name="Group 75">
            <a:extLst>
              <a:ext uri="{FF2B5EF4-FFF2-40B4-BE49-F238E27FC236}">
                <a16:creationId xmlns:a16="http://schemas.microsoft.com/office/drawing/2014/main" id="{DDAE397D-2F47-480F-95CA-D5EDB24333C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7" name="Freeform 5">
              <a:extLst>
                <a:ext uri="{FF2B5EF4-FFF2-40B4-BE49-F238E27FC236}">
                  <a16:creationId xmlns:a16="http://schemas.microsoft.com/office/drawing/2014/main" id="{BD66E0D2-4D47-45F5-9F6C-04DF950CBB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Freeform 6">
              <a:extLst>
                <a:ext uri="{FF2B5EF4-FFF2-40B4-BE49-F238E27FC236}">
                  <a16:creationId xmlns:a16="http://schemas.microsoft.com/office/drawing/2014/main" id="{C36CD79E-81FA-41B2-9A38-E0E26BCBE8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7">
              <a:extLst>
                <a:ext uri="{FF2B5EF4-FFF2-40B4-BE49-F238E27FC236}">
                  <a16:creationId xmlns:a16="http://schemas.microsoft.com/office/drawing/2014/main" id="{58CF2E87-8DCB-4A21-A926-1879E39DE7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8">
              <a:extLst>
                <a:ext uri="{FF2B5EF4-FFF2-40B4-BE49-F238E27FC236}">
                  <a16:creationId xmlns:a16="http://schemas.microsoft.com/office/drawing/2014/main" id="{E8EBCED8-09A7-4078-908F-87C5C90943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9">
              <a:extLst>
                <a:ext uri="{FF2B5EF4-FFF2-40B4-BE49-F238E27FC236}">
                  <a16:creationId xmlns:a16="http://schemas.microsoft.com/office/drawing/2014/main" id="{881B8E24-1A3B-4288-834C-5C75EE6121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0">
              <a:extLst>
                <a:ext uri="{FF2B5EF4-FFF2-40B4-BE49-F238E27FC236}">
                  <a16:creationId xmlns:a16="http://schemas.microsoft.com/office/drawing/2014/main" id="{CE6C6947-62CC-47B5-8006-0DBB110570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1">
              <a:extLst>
                <a:ext uri="{FF2B5EF4-FFF2-40B4-BE49-F238E27FC236}">
                  <a16:creationId xmlns:a16="http://schemas.microsoft.com/office/drawing/2014/main" id="{5A3EA873-FF38-49B1-AA18-6CAA8278A7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2">
              <a:extLst>
                <a:ext uri="{FF2B5EF4-FFF2-40B4-BE49-F238E27FC236}">
                  <a16:creationId xmlns:a16="http://schemas.microsoft.com/office/drawing/2014/main" id="{2B74FB34-BB05-4313-9474-A4F9B27A5F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3">
              <a:extLst>
                <a:ext uri="{FF2B5EF4-FFF2-40B4-BE49-F238E27FC236}">
                  <a16:creationId xmlns:a16="http://schemas.microsoft.com/office/drawing/2014/main" id="{3673863D-063E-49A6-9856-52014BB4D6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4">
              <a:extLst>
                <a:ext uri="{FF2B5EF4-FFF2-40B4-BE49-F238E27FC236}">
                  <a16:creationId xmlns:a16="http://schemas.microsoft.com/office/drawing/2014/main" id="{59E7384A-6379-482C-8070-680EA33AF4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5">
              <a:extLst>
                <a:ext uri="{FF2B5EF4-FFF2-40B4-BE49-F238E27FC236}">
                  <a16:creationId xmlns:a16="http://schemas.microsoft.com/office/drawing/2014/main" id="{C6A49E1B-06B5-467F-97A5-EE77945A7E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6">
              <a:extLst>
                <a:ext uri="{FF2B5EF4-FFF2-40B4-BE49-F238E27FC236}">
                  <a16:creationId xmlns:a16="http://schemas.microsoft.com/office/drawing/2014/main" id="{C67D60A3-4CE7-453B-97D1-08DD83271B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7">
              <a:extLst>
                <a:ext uri="{FF2B5EF4-FFF2-40B4-BE49-F238E27FC236}">
                  <a16:creationId xmlns:a16="http://schemas.microsoft.com/office/drawing/2014/main" id="{1333C1DC-BC77-4584-B472-AE19C4A09F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a:extLst>
                <a:ext uri="{FF2B5EF4-FFF2-40B4-BE49-F238E27FC236}">
                  <a16:creationId xmlns:a16="http://schemas.microsoft.com/office/drawing/2014/main" id="{30CC34F2-2D02-4DC8-8951-5E29E08662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a:extLst>
                <a:ext uri="{FF2B5EF4-FFF2-40B4-BE49-F238E27FC236}">
                  <a16:creationId xmlns:a16="http://schemas.microsoft.com/office/drawing/2014/main" id="{C77A3E1B-1C72-4437-A8A1-FC659C9E85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a:extLst>
                <a:ext uri="{FF2B5EF4-FFF2-40B4-BE49-F238E27FC236}">
                  <a16:creationId xmlns:a16="http://schemas.microsoft.com/office/drawing/2014/main" id="{4EE3E561-115A-4994-832B-FB79E44989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21">
              <a:extLst>
                <a:ext uri="{FF2B5EF4-FFF2-40B4-BE49-F238E27FC236}">
                  <a16:creationId xmlns:a16="http://schemas.microsoft.com/office/drawing/2014/main" id="{D389D14E-E715-4844-8E58-ED5A66AB43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4" name="Freeform 22">
              <a:extLst>
                <a:ext uri="{FF2B5EF4-FFF2-40B4-BE49-F238E27FC236}">
                  <a16:creationId xmlns:a16="http://schemas.microsoft.com/office/drawing/2014/main" id="{4208B28A-82FB-48D4-9087-806354C858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3">
              <a:extLst>
                <a:ext uri="{FF2B5EF4-FFF2-40B4-BE49-F238E27FC236}">
                  <a16:creationId xmlns:a16="http://schemas.microsoft.com/office/drawing/2014/main" id="{1330334B-C28B-49CB-8643-6EF9462306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4">
              <a:extLst>
                <a:ext uri="{FF2B5EF4-FFF2-40B4-BE49-F238E27FC236}">
                  <a16:creationId xmlns:a16="http://schemas.microsoft.com/office/drawing/2014/main" id="{F221AA9B-1DD9-4FC4-947F-90C0582F71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5">
              <a:extLst>
                <a:ext uri="{FF2B5EF4-FFF2-40B4-BE49-F238E27FC236}">
                  <a16:creationId xmlns:a16="http://schemas.microsoft.com/office/drawing/2014/main" id="{9214B596-B3CC-43CB-A72A-2ADABBE5B9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99" name="Isosceles Triangle 98">
            <a:extLst>
              <a:ext uri="{FF2B5EF4-FFF2-40B4-BE49-F238E27FC236}">
                <a16:creationId xmlns:a16="http://schemas.microsoft.com/office/drawing/2014/main" id="{64F9BF67-14D7-4F9D-A8E4-4BB8DE3512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75225" y="1331697"/>
            <a:ext cx="193249" cy="1665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45357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EC8B-35E9-4FCF-8C1D-79B62489FBBE}"/>
              </a:ext>
            </a:extLst>
          </p:cNvPr>
          <p:cNvSpPr>
            <a:spLocks noGrp="1"/>
          </p:cNvSpPr>
          <p:nvPr>
            <p:ph type="title"/>
          </p:nvPr>
        </p:nvSpPr>
        <p:spPr>
          <a:xfrm>
            <a:off x="4965430" y="629268"/>
            <a:ext cx="6586491" cy="1286160"/>
          </a:xfrm>
        </p:spPr>
        <p:txBody>
          <a:bodyPr anchor="b">
            <a:normAutofit/>
          </a:bodyPr>
          <a:lstStyle/>
          <a:p>
            <a:r>
              <a:rPr lang="en-US" b="1" dirty="0"/>
              <a:t>Carbohydrates</a:t>
            </a:r>
            <a:endParaRPr lang="en-US" dirty="0"/>
          </a:p>
        </p:txBody>
      </p:sp>
      <p:sp>
        <p:nvSpPr>
          <p:cNvPr id="3" name="Content Placeholder 2">
            <a:extLst>
              <a:ext uri="{FF2B5EF4-FFF2-40B4-BE49-F238E27FC236}">
                <a16:creationId xmlns:a16="http://schemas.microsoft.com/office/drawing/2014/main" id="{5D447330-ECEF-4AFB-B68D-E48EDADD735B}"/>
              </a:ext>
            </a:extLst>
          </p:cNvPr>
          <p:cNvSpPr>
            <a:spLocks noGrp="1"/>
          </p:cNvSpPr>
          <p:nvPr>
            <p:ph idx="1"/>
          </p:nvPr>
        </p:nvSpPr>
        <p:spPr>
          <a:xfrm>
            <a:off x="4965431" y="2438400"/>
            <a:ext cx="6586489" cy="3785419"/>
          </a:xfrm>
        </p:spPr>
        <p:txBody>
          <a:bodyPr>
            <a:normAutofit/>
          </a:bodyPr>
          <a:lstStyle/>
          <a:p>
            <a:r>
              <a:rPr lang="en-US" sz="4000" dirty="0"/>
              <a:t>Disaccharides are composed of 2 sugar molecules bound to each other. </a:t>
            </a:r>
            <a:endParaRPr lang="en-US" sz="4000" dirty="0" smtClean="0"/>
          </a:p>
          <a:p>
            <a:r>
              <a:rPr lang="en-US" sz="4000" b="1" dirty="0" smtClean="0"/>
              <a:t>Sucrose</a:t>
            </a:r>
            <a:r>
              <a:rPr lang="en-US" sz="4000" dirty="0"/>
              <a:t> (table sugar) is an example of a disaccharide.</a:t>
            </a:r>
          </a:p>
        </p:txBody>
      </p:sp>
      <p:pic>
        <p:nvPicPr>
          <p:cNvPr id="5" name="Picture 4">
            <a:extLst>
              <a:ext uri="{FF2B5EF4-FFF2-40B4-BE49-F238E27FC236}">
                <a16:creationId xmlns:a16="http://schemas.microsoft.com/office/drawing/2014/main" id="{E9CD7529-D537-487B-A775-C47C8BE9239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6056" r="-2" b="-2"/>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5B2DEEA-4002-4644-81D2-936259260048}"/>
              </a:ext>
            </a:extLst>
          </p:cNvPr>
          <p:cNvSpPr txBox="1"/>
          <p:nvPr/>
        </p:nvSpPr>
        <p:spPr>
          <a:xfrm>
            <a:off x="2328549"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chemistry.stackexchange.com/questions/27457/how-do-you-identify-reducing-non-reducing-sugar-by-looking-at-structure">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37733230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E20B93-954D-4C93-B869-7F030B40E768}"/>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Dense Connective Tissue</a:t>
            </a:r>
            <a:endParaRPr lang="en-US" sz="2800" dirty="0"/>
          </a:p>
        </p:txBody>
      </p:sp>
      <p:sp>
        <p:nvSpPr>
          <p:cNvPr id="3" name="Content Placeholder 2">
            <a:extLst>
              <a:ext uri="{FF2B5EF4-FFF2-40B4-BE49-F238E27FC236}">
                <a16:creationId xmlns:a16="http://schemas.microsoft.com/office/drawing/2014/main" id="{5985A618-BD2B-46A8-8DC2-9419339D9E5D}"/>
              </a:ext>
            </a:extLst>
          </p:cNvPr>
          <p:cNvSpPr>
            <a:spLocks noGrp="1"/>
          </p:cNvSpPr>
          <p:nvPr>
            <p:ph idx="1"/>
          </p:nvPr>
        </p:nvSpPr>
        <p:spPr>
          <a:xfrm>
            <a:off x="184727" y="2466109"/>
            <a:ext cx="4469569" cy="3587557"/>
          </a:xfrm>
        </p:spPr>
        <p:txBody>
          <a:bodyPr>
            <a:noAutofit/>
          </a:bodyPr>
          <a:lstStyle/>
          <a:p>
            <a:pPr marL="0" indent="0">
              <a:buNone/>
            </a:pPr>
            <a:r>
              <a:rPr lang="en-US" dirty="0"/>
              <a:t>There are 3 types of Dense Connective Tissue.</a:t>
            </a:r>
            <a:br>
              <a:rPr lang="en-US" dirty="0"/>
            </a:br>
            <a:endParaRPr lang="en-US" dirty="0" smtClean="0"/>
          </a:p>
          <a:p>
            <a:pPr marL="514350" indent="-514350">
              <a:buFont typeface="+mj-lt"/>
              <a:buAutoNum type="arabicPeriod"/>
            </a:pPr>
            <a:r>
              <a:rPr lang="en-US" dirty="0" smtClean="0"/>
              <a:t>Dense </a:t>
            </a:r>
            <a:r>
              <a:rPr lang="en-US" dirty="0"/>
              <a:t>Regular </a:t>
            </a:r>
            <a:r>
              <a:rPr lang="en-US" dirty="0" smtClean="0"/>
              <a:t>Connective Tissue</a:t>
            </a:r>
          </a:p>
          <a:p>
            <a:pPr marL="514350" indent="-514350">
              <a:buFont typeface="+mj-lt"/>
              <a:buAutoNum type="arabicPeriod"/>
            </a:pPr>
            <a:r>
              <a:rPr lang="en-US" dirty="0" smtClean="0"/>
              <a:t>Dense </a:t>
            </a:r>
            <a:r>
              <a:rPr lang="en-US" dirty="0"/>
              <a:t>Irregular Connective </a:t>
            </a:r>
            <a:r>
              <a:rPr lang="en-US" dirty="0" smtClean="0"/>
              <a:t>Tissue</a:t>
            </a:r>
            <a:endParaRPr lang="en-US" dirty="0"/>
          </a:p>
          <a:p>
            <a:pPr marL="514350" indent="-514350">
              <a:buFont typeface="+mj-lt"/>
              <a:buAutoNum type="arabicPeriod"/>
            </a:pPr>
            <a:r>
              <a:rPr lang="en-US" dirty="0" smtClean="0"/>
              <a:t>Elastic </a:t>
            </a:r>
            <a:r>
              <a:rPr lang="en-US" dirty="0"/>
              <a:t>Connective Tissue</a:t>
            </a:r>
            <a:br>
              <a:rPr lang="en-US" dirty="0"/>
            </a:br>
            <a:r>
              <a:rPr lang="en-US" dirty="0"/>
              <a:t/>
            </a:r>
            <a:br>
              <a:rPr lang="en-US" dirty="0"/>
            </a:br>
            <a:endParaRPr lang="en-US" dirty="0"/>
          </a:p>
        </p:txBody>
      </p:sp>
      <p:pic>
        <p:nvPicPr>
          <p:cNvPr id="10" name="Picture 9" descr="A close up of text on a white background&#10;&#10;Description automatically generated">
            <a:extLst>
              <a:ext uri="{FF2B5EF4-FFF2-40B4-BE49-F238E27FC236}">
                <a16:creationId xmlns:a16="http://schemas.microsoft.com/office/drawing/2014/main" id="{9C9E3ED7-EBD4-472C-84D9-F90CD56922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438206" y="640080"/>
            <a:ext cx="4392549" cy="5577840"/>
          </a:xfrm>
          <a:prstGeom prst="rect">
            <a:avLst/>
          </a:prstGeom>
        </p:spPr>
      </p:pic>
    </p:spTree>
    <p:extLst>
      <p:ext uri="{BB962C8B-B14F-4D97-AF65-F5344CB8AC3E}">
        <p14:creationId xmlns:p14="http://schemas.microsoft.com/office/powerpoint/2010/main" val="2954601483"/>
      </p:ext>
    </p:extLst>
  </p:cSld>
  <p:clrMapOvr>
    <a:overrideClrMapping bg1="dk1" tx1="lt1" bg2="dk2"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0792D4F-247E-46FE-85FC-881DEFA41D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D5E20B93-954D-4C93-B869-7F030B40E768}"/>
              </a:ext>
            </a:extLst>
          </p:cNvPr>
          <p:cNvSpPr>
            <a:spLocks noGrp="1"/>
          </p:cNvSpPr>
          <p:nvPr>
            <p:ph type="title"/>
          </p:nvPr>
        </p:nvSpPr>
        <p:spPr>
          <a:xfrm>
            <a:off x="795142" y="479990"/>
            <a:ext cx="3605406" cy="1325563"/>
          </a:xfrm>
        </p:spPr>
        <p:txBody>
          <a:bodyPr>
            <a:normAutofit/>
          </a:bodyPr>
          <a:lstStyle/>
          <a:p>
            <a:pPr algn="r"/>
            <a:r>
              <a:rPr lang="en-US" sz="2400" dirty="0" smtClean="0">
                <a:solidFill>
                  <a:schemeClr val="bg1"/>
                </a:solidFill>
              </a:rPr>
              <a:t>Loose </a:t>
            </a:r>
            <a:r>
              <a:rPr lang="en-US" sz="2400" dirty="0">
                <a:solidFill>
                  <a:schemeClr val="bg1"/>
                </a:solidFill>
              </a:rPr>
              <a:t>Connective </a:t>
            </a:r>
            <a:r>
              <a:rPr lang="en-US" sz="2400" dirty="0" smtClean="0">
                <a:solidFill>
                  <a:schemeClr val="bg1"/>
                </a:solidFill>
              </a:rPr>
              <a:t>Tissue</a:t>
            </a:r>
            <a:r>
              <a:rPr lang="en-US" sz="2400" dirty="0">
                <a:solidFill>
                  <a:schemeClr val="bg1"/>
                </a:solidFill>
              </a:rPr>
              <a:t/>
            </a:r>
            <a:br>
              <a:rPr lang="en-US" sz="2400" dirty="0">
                <a:solidFill>
                  <a:schemeClr val="bg1"/>
                </a:solidFill>
              </a:rPr>
            </a:br>
            <a:endParaRPr lang="en-US" sz="2400" dirty="0">
              <a:solidFill>
                <a:schemeClr val="bg1"/>
              </a:solidFill>
            </a:endParaRPr>
          </a:p>
        </p:txBody>
      </p:sp>
      <p:cxnSp>
        <p:nvCxnSpPr>
          <p:cNvPr id="16" name="Straight Connector 15">
            <a:extLst>
              <a:ext uri="{FF2B5EF4-FFF2-40B4-BE49-F238E27FC236}">
                <a16:creationId xmlns:a16="http://schemas.microsoft.com/office/drawing/2014/main" id="{CE272F12-AF86-441A-BC1B-C014BBBF85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685571"/>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985A618-BD2B-46A8-8DC2-9419339D9E5D}"/>
              </a:ext>
            </a:extLst>
          </p:cNvPr>
          <p:cNvSpPr>
            <a:spLocks noGrp="1"/>
          </p:cNvSpPr>
          <p:nvPr>
            <p:ph idx="1"/>
          </p:nvPr>
        </p:nvSpPr>
        <p:spPr>
          <a:xfrm>
            <a:off x="4520106" y="205940"/>
            <a:ext cx="7552335" cy="1873662"/>
          </a:xfrm>
        </p:spPr>
        <p:txBody>
          <a:bodyPr anchor="ctr">
            <a:noAutofit/>
          </a:bodyPr>
          <a:lstStyle/>
          <a:p>
            <a:pPr marL="0" indent="0">
              <a:buNone/>
            </a:pPr>
            <a:r>
              <a:rPr lang="en-US" dirty="0">
                <a:solidFill>
                  <a:schemeClr val="bg1"/>
                </a:solidFill>
              </a:rPr>
              <a:t> There are 3 types of Loose Connective Tissue.</a:t>
            </a:r>
            <a:br>
              <a:rPr lang="en-US" dirty="0">
                <a:solidFill>
                  <a:schemeClr val="bg1"/>
                </a:solidFill>
              </a:rPr>
            </a:br>
            <a:r>
              <a:rPr lang="en-US" dirty="0">
                <a:solidFill>
                  <a:schemeClr val="accent5">
                    <a:lumMod val="40000"/>
                    <a:lumOff val="60000"/>
                  </a:schemeClr>
                </a:solidFill>
              </a:rPr>
              <a:t>1) Areolar Connective Tissue</a:t>
            </a:r>
            <a:br>
              <a:rPr lang="en-US" dirty="0">
                <a:solidFill>
                  <a:schemeClr val="accent5">
                    <a:lumMod val="40000"/>
                    <a:lumOff val="60000"/>
                  </a:schemeClr>
                </a:solidFill>
              </a:rPr>
            </a:br>
            <a:r>
              <a:rPr lang="en-US" dirty="0">
                <a:solidFill>
                  <a:schemeClr val="accent5">
                    <a:lumMod val="40000"/>
                    <a:lumOff val="60000"/>
                  </a:schemeClr>
                </a:solidFill>
              </a:rPr>
              <a:t>2) Adipose (Fat) Tissue</a:t>
            </a:r>
            <a:br>
              <a:rPr lang="en-US" dirty="0">
                <a:solidFill>
                  <a:schemeClr val="accent5">
                    <a:lumMod val="40000"/>
                    <a:lumOff val="60000"/>
                  </a:schemeClr>
                </a:solidFill>
              </a:rPr>
            </a:br>
            <a:r>
              <a:rPr lang="en-US" dirty="0">
                <a:solidFill>
                  <a:schemeClr val="accent5">
                    <a:lumMod val="40000"/>
                    <a:lumOff val="60000"/>
                  </a:schemeClr>
                </a:solidFill>
              </a:rPr>
              <a:t>3) Reticular Tissue</a:t>
            </a:r>
            <a:r>
              <a:rPr lang="en-US" dirty="0">
                <a:solidFill>
                  <a:schemeClr val="bg1"/>
                </a:solidFill>
              </a:rPr>
              <a:t/>
            </a:r>
            <a:br>
              <a:rPr lang="en-US" dirty="0">
                <a:solidFill>
                  <a:schemeClr val="bg1"/>
                </a:solidFill>
              </a:rPr>
            </a:br>
            <a:endParaRPr lang="en-US" dirty="0">
              <a:solidFill>
                <a:schemeClr val="bg1"/>
              </a:solidFill>
            </a:endParaRPr>
          </a:p>
        </p:txBody>
      </p:sp>
      <p:pic>
        <p:nvPicPr>
          <p:cNvPr id="5" name="Picture 4">
            <a:extLst>
              <a:ext uri="{FF2B5EF4-FFF2-40B4-BE49-F238E27FC236}">
                <a16:creationId xmlns:a16="http://schemas.microsoft.com/office/drawing/2014/main" id="{C970900B-19A5-4BBD-B14E-C2765ECE690F}"/>
              </a:ext>
            </a:extLst>
          </p:cNvPr>
          <p:cNvPicPr>
            <a:picLocks noChangeAspect="1"/>
          </p:cNvPicPr>
          <p:nvPr/>
        </p:nvPicPr>
        <p:blipFill>
          <a:blip r:embed="rId2"/>
          <a:stretch>
            <a:fillRect/>
          </a:stretch>
        </p:blipFill>
        <p:spPr>
          <a:xfrm>
            <a:off x="795142" y="2933033"/>
            <a:ext cx="10595911" cy="3019835"/>
          </a:xfrm>
          <a:prstGeom prst="rect">
            <a:avLst/>
          </a:prstGeom>
        </p:spPr>
      </p:pic>
    </p:spTree>
    <p:extLst>
      <p:ext uri="{BB962C8B-B14F-4D97-AF65-F5344CB8AC3E}">
        <p14:creationId xmlns:p14="http://schemas.microsoft.com/office/powerpoint/2010/main" val="20221613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689F-443F-4D48-87D7-3D1E3D25F9AA}"/>
              </a:ext>
            </a:extLst>
          </p:cNvPr>
          <p:cNvSpPr>
            <a:spLocks noGrp="1"/>
          </p:cNvSpPr>
          <p:nvPr>
            <p:ph type="title"/>
          </p:nvPr>
        </p:nvSpPr>
        <p:spPr/>
        <p:txBody>
          <a:bodyPr/>
          <a:lstStyle/>
          <a:p>
            <a:r>
              <a:rPr lang="en-US" dirty="0"/>
              <a:t>Properties of Living Organisms</a:t>
            </a:r>
          </a:p>
        </p:txBody>
      </p:sp>
      <p:sp>
        <p:nvSpPr>
          <p:cNvPr id="3" name="Content Placeholder 2">
            <a:extLst>
              <a:ext uri="{FF2B5EF4-FFF2-40B4-BE49-F238E27FC236}">
                <a16:creationId xmlns:a16="http://schemas.microsoft.com/office/drawing/2014/main" id="{F618C196-E171-4FD5-BED6-3FF795827B19}"/>
              </a:ext>
            </a:extLst>
          </p:cNvPr>
          <p:cNvSpPr>
            <a:spLocks noGrp="1"/>
          </p:cNvSpPr>
          <p:nvPr>
            <p:ph idx="1"/>
          </p:nvPr>
        </p:nvSpPr>
        <p:spPr/>
        <p:txBody>
          <a:bodyPr>
            <a:normAutofit fontScale="92500"/>
          </a:bodyPr>
          <a:lstStyle/>
          <a:p>
            <a:pPr marL="514350" indent="-514350">
              <a:buFont typeface="+mj-lt"/>
              <a:buAutoNum type="arabicPeriod"/>
            </a:pPr>
            <a:r>
              <a:rPr lang="en-US" dirty="0" smtClean="0"/>
              <a:t>Have </a:t>
            </a:r>
            <a:r>
              <a:rPr lang="en-US" dirty="0"/>
              <a:t>a complex structure whose basic unit of organization is the cell</a:t>
            </a:r>
          </a:p>
          <a:p>
            <a:pPr marL="514350" indent="-514350">
              <a:buFont typeface="+mj-lt"/>
              <a:buAutoNum type="arabicPeriod"/>
            </a:pPr>
            <a:r>
              <a:rPr lang="en-US" dirty="0" smtClean="0"/>
              <a:t>Acquire</a:t>
            </a:r>
            <a:r>
              <a:rPr lang="en-US" dirty="0"/>
              <a:t>, transform, store, and use energy</a:t>
            </a:r>
          </a:p>
          <a:p>
            <a:pPr marL="514350" indent="-514350">
              <a:buFont typeface="+mj-lt"/>
              <a:buAutoNum type="arabicPeriod"/>
            </a:pPr>
            <a:r>
              <a:rPr lang="en-US" dirty="0" smtClean="0"/>
              <a:t>Sense </a:t>
            </a:r>
            <a:r>
              <a:rPr lang="en-US" dirty="0"/>
              <a:t>and respond to internal and external environments</a:t>
            </a:r>
          </a:p>
          <a:p>
            <a:pPr marL="514350" indent="-514350">
              <a:buFont typeface="+mj-lt"/>
              <a:buAutoNum type="arabicPeriod"/>
            </a:pPr>
            <a:r>
              <a:rPr lang="en-US" dirty="0" smtClean="0"/>
              <a:t>Maintain </a:t>
            </a:r>
            <a:r>
              <a:rPr lang="en-US" dirty="0"/>
              <a:t>homeostasis through internal control systems with feedback</a:t>
            </a:r>
          </a:p>
          <a:p>
            <a:pPr marL="514350" indent="-514350">
              <a:buFont typeface="+mj-lt"/>
              <a:buAutoNum type="arabicPeriod"/>
            </a:pPr>
            <a:r>
              <a:rPr lang="en-US" dirty="0" smtClean="0"/>
              <a:t>Store</a:t>
            </a:r>
            <a:r>
              <a:rPr lang="en-US" dirty="0"/>
              <a:t>, use, and transmit information</a:t>
            </a:r>
          </a:p>
          <a:p>
            <a:pPr marL="514350" indent="-514350">
              <a:buFont typeface="+mj-lt"/>
              <a:buAutoNum type="arabicPeriod"/>
            </a:pPr>
            <a:r>
              <a:rPr lang="en-US" dirty="0" smtClean="0"/>
              <a:t>Reproduce</a:t>
            </a:r>
            <a:r>
              <a:rPr lang="en-US" dirty="0"/>
              <a:t>, develop, grow, and die</a:t>
            </a:r>
          </a:p>
          <a:p>
            <a:pPr marL="514350" indent="-514350">
              <a:buFont typeface="+mj-lt"/>
              <a:buAutoNum type="arabicPeriod"/>
            </a:pPr>
            <a:r>
              <a:rPr lang="en-US" dirty="0" smtClean="0"/>
              <a:t>Have </a:t>
            </a:r>
            <a:r>
              <a:rPr lang="en-US" dirty="0"/>
              <a:t>emergent properties that cannot be predicted from the simple sum </a:t>
            </a:r>
            <a:r>
              <a:rPr lang="en-US" dirty="0" smtClean="0"/>
              <a:t>of </a:t>
            </a:r>
            <a:r>
              <a:rPr lang="en-US" dirty="0"/>
              <a:t>the parts</a:t>
            </a:r>
          </a:p>
          <a:p>
            <a:pPr marL="514350" indent="-514350">
              <a:buFont typeface="+mj-lt"/>
              <a:buAutoNum type="arabicPeriod"/>
            </a:pPr>
            <a:r>
              <a:rPr lang="en-US" dirty="0" smtClean="0"/>
              <a:t>Individuals </a:t>
            </a:r>
            <a:r>
              <a:rPr lang="en-US" dirty="0"/>
              <a:t>adapt and species evolve</a:t>
            </a:r>
          </a:p>
        </p:txBody>
      </p:sp>
    </p:spTree>
    <p:extLst>
      <p:ext uri="{BB962C8B-B14F-4D97-AF65-F5344CB8AC3E}">
        <p14:creationId xmlns:p14="http://schemas.microsoft.com/office/powerpoint/2010/main" val="38602439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66896-A4D0-4B76-9081-A3390EAB3E7E}"/>
              </a:ext>
            </a:extLst>
          </p:cNvPr>
          <p:cNvSpPr>
            <a:spLocks noGrp="1"/>
          </p:cNvSpPr>
          <p:nvPr>
            <p:ph type="title"/>
          </p:nvPr>
        </p:nvSpPr>
        <p:spPr/>
        <p:txBody>
          <a:bodyPr/>
          <a:lstStyle/>
          <a:p>
            <a:r>
              <a:rPr lang="en-US" dirty="0"/>
              <a:t>Water</a:t>
            </a:r>
          </a:p>
        </p:txBody>
      </p:sp>
      <p:sp>
        <p:nvSpPr>
          <p:cNvPr id="3" name="Content Placeholder 2">
            <a:extLst>
              <a:ext uri="{FF2B5EF4-FFF2-40B4-BE49-F238E27FC236}">
                <a16:creationId xmlns:a16="http://schemas.microsoft.com/office/drawing/2014/main" id="{5C07944F-6541-418C-B1CB-3AE039BFBF45}"/>
              </a:ext>
            </a:extLst>
          </p:cNvPr>
          <p:cNvSpPr>
            <a:spLocks noGrp="1"/>
          </p:cNvSpPr>
          <p:nvPr>
            <p:ph idx="1"/>
          </p:nvPr>
        </p:nvSpPr>
        <p:spPr>
          <a:xfrm>
            <a:off x="838200" y="1825625"/>
            <a:ext cx="5257800" cy="4351338"/>
          </a:xfrm>
        </p:spPr>
        <p:txBody>
          <a:bodyPr>
            <a:normAutofit lnSpcReduction="10000"/>
          </a:bodyPr>
          <a:lstStyle/>
          <a:p>
            <a:r>
              <a:rPr lang="en-US" dirty="0" smtClean="0"/>
              <a:t>Water </a:t>
            </a:r>
            <a:r>
              <a:rPr lang="en-US" dirty="0"/>
              <a:t>is considered a POLAR </a:t>
            </a:r>
            <a:r>
              <a:rPr lang="en-US" dirty="0" smtClean="0"/>
              <a:t>molecule, BECAUSE it </a:t>
            </a:r>
            <a:r>
              <a:rPr lang="en-US" dirty="0"/>
              <a:t>is slightly negative on one end, and slightly positive on the other end! </a:t>
            </a:r>
          </a:p>
          <a:p>
            <a:r>
              <a:rPr lang="en-US" dirty="0"/>
              <a:t>The Polarity of water allows it to have the ability to dissolving a variety of different substances!</a:t>
            </a:r>
          </a:p>
          <a:p>
            <a:pPr lvl="1"/>
            <a:r>
              <a:rPr lang="en-US" dirty="0"/>
              <a:t> This is why water is called the UNIVERSAL SOLVENT. </a:t>
            </a:r>
          </a:p>
          <a:p>
            <a:pPr lvl="1"/>
            <a:r>
              <a:rPr lang="en-US" dirty="0"/>
              <a:t>Water can dissolve more substances than any other molecule! </a:t>
            </a:r>
          </a:p>
        </p:txBody>
      </p:sp>
      <p:pic>
        <p:nvPicPr>
          <p:cNvPr id="2050" name="Picture 2" descr="Picture">
            <a:extLst>
              <a:ext uri="{FF2B5EF4-FFF2-40B4-BE49-F238E27FC236}">
                <a16:creationId xmlns:a16="http://schemas.microsoft.com/office/drawing/2014/main" id="{F6FDBBE2-6656-451B-871F-22CF43640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434" y="1290638"/>
            <a:ext cx="4972050" cy="488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228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994B4-9721-4148-9EEC-6793CECDE8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9D95E49-763A-4886-B038-82F7347405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B60357-232D-4489-8786-BF4E4F74BA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3"/>
            <a:ext cx="471576" cy="3599018"/>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0197FA73-731F-466D-969F-703CBAEB4E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2706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EFD4157-5EC5-4874-A5F7-C62468702650}"/>
              </a:ext>
            </a:extLst>
          </p:cNvPr>
          <p:cNvSpPr>
            <a:spLocks noGrp="1"/>
          </p:cNvSpPr>
          <p:nvPr>
            <p:ph idx="1"/>
          </p:nvPr>
        </p:nvSpPr>
        <p:spPr>
          <a:xfrm>
            <a:off x="1071156" y="3853131"/>
            <a:ext cx="9889246" cy="2307256"/>
          </a:xfrm>
        </p:spPr>
        <p:txBody>
          <a:bodyPr anchor="t">
            <a:normAutofit fontScale="92500" lnSpcReduction="20000"/>
          </a:bodyPr>
          <a:lstStyle/>
          <a:p>
            <a:pPr lvl="1"/>
            <a:r>
              <a:rPr lang="en-US" sz="4000" b="1" dirty="0" smtClean="0">
                <a:solidFill>
                  <a:schemeClr val="tx2"/>
                </a:solidFill>
              </a:rPr>
              <a:t>Metabolism </a:t>
            </a:r>
            <a:r>
              <a:rPr lang="en-US" sz="4000" b="1" dirty="0">
                <a:solidFill>
                  <a:schemeClr val="tx2"/>
                </a:solidFill>
              </a:rPr>
              <a:t>is the sum of </a:t>
            </a:r>
            <a:r>
              <a:rPr lang="en-US" sz="4000" b="1" u="sng" dirty="0">
                <a:solidFill>
                  <a:schemeClr val="tx2"/>
                </a:solidFill>
              </a:rPr>
              <a:t>all of the chemical reactions </a:t>
            </a:r>
            <a:r>
              <a:rPr lang="en-US" sz="4000" b="1" dirty="0">
                <a:solidFill>
                  <a:schemeClr val="tx2"/>
                </a:solidFill>
              </a:rPr>
              <a:t>that occur in the living organism. </a:t>
            </a:r>
            <a:endParaRPr lang="en-US" sz="4000" b="1" dirty="0" smtClean="0">
              <a:solidFill>
                <a:schemeClr val="tx2"/>
              </a:solidFill>
            </a:endParaRPr>
          </a:p>
          <a:p>
            <a:pPr lvl="1"/>
            <a:r>
              <a:rPr lang="en-US" sz="4000" b="1" dirty="0">
                <a:solidFill>
                  <a:schemeClr val="tx2"/>
                </a:solidFill>
              </a:rPr>
              <a:t>Metabolism: Metabolism is a general term for </a:t>
            </a:r>
            <a:r>
              <a:rPr lang="en-US" sz="4000" b="1" u="sng" dirty="0">
                <a:solidFill>
                  <a:schemeClr val="tx2"/>
                </a:solidFill>
              </a:rPr>
              <a:t>all of the biochemical reactions</a:t>
            </a:r>
            <a:r>
              <a:rPr lang="en-US" sz="4000" b="1" dirty="0">
                <a:solidFill>
                  <a:schemeClr val="tx2"/>
                </a:solidFill>
              </a:rPr>
              <a:t> taking place within an organism. </a:t>
            </a:r>
          </a:p>
          <a:p>
            <a:pPr lvl="1"/>
            <a:endParaRPr lang="en-US" sz="4000" b="1" dirty="0">
              <a:solidFill>
                <a:schemeClr val="tx2"/>
              </a:solidFill>
            </a:endParaRPr>
          </a:p>
        </p:txBody>
      </p:sp>
      <p:cxnSp>
        <p:nvCxnSpPr>
          <p:cNvPr id="17" name="Straight Connector 16">
            <a:extLst>
              <a:ext uri="{FF2B5EF4-FFF2-40B4-BE49-F238E27FC236}">
                <a16:creationId xmlns:a16="http://schemas.microsoft.com/office/drawing/2014/main" id="{F085D7B9-E066-4923-8CB7-294BF306296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4" name="Picture 2" descr="Picture">
            <a:extLst>
              <a:ext uri="{FF2B5EF4-FFF2-40B4-BE49-F238E27FC236}">
                <a16:creationId xmlns:a16="http://schemas.microsoft.com/office/drawing/2014/main" id="{0B233074-E062-4757-AC0F-7FD6AAF9C5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30" r="2587" b="-1"/>
          <a:stretch/>
        </p:blipFill>
        <p:spPr bwMode="auto">
          <a:xfrm>
            <a:off x="471576" y="10"/>
            <a:ext cx="10894411" cy="359901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25443840-A796-4C43-8DC1-1B738EFEC52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5242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0792D4F-247E-46FE-85FC-881DEFA41D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074" name="Picture 2" descr="Picture">
            <a:extLst>
              <a:ext uri="{FF2B5EF4-FFF2-40B4-BE49-F238E27FC236}">
                <a16:creationId xmlns:a16="http://schemas.microsoft.com/office/drawing/2014/main" id="{99CD8A89-2BB3-48B3-A21E-C9EA4670F9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30" r="2587" b="-1"/>
          <a:stretch/>
        </p:blipFill>
        <p:spPr bwMode="auto">
          <a:xfrm>
            <a:off x="320040" y="565081"/>
            <a:ext cx="11548872" cy="3815209"/>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FA3CD3A3-D3C1-4567-BEC0-3A50E9A3A6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2B64B1-01B2-4FA5-8B54-8F4A1F291FEA}"/>
              </a:ext>
            </a:extLst>
          </p:cNvPr>
          <p:cNvSpPr>
            <a:spLocks noGrp="1"/>
          </p:cNvSpPr>
          <p:nvPr>
            <p:ph type="title"/>
          </p:nvPr>
        </p:nvSpPr>
        <p:spPr>
          <a:xfrm>
            <a:off x="841248" y="5010912"/>
            <a:ext cx="2889504" cy="1344168"/>
          </a:xfrm>
        </p:spPr>
        <p:txBody>
          <a:bodyPr anchor="ctr">
            <a:normAutofit/>
          </a:bodyPr>
          <a:lstStyle/>
          <a:p>
            <a:r>
              <a:rPr lang="en-US" sz="2600">
                <a:solidFill>
                  <a:schemeClr val="bg1"/>
                </a:solidFill>
              </a:rPr>
              <a:t>What is Metabolism?</a:t>
            </a:r>
          </a:p>
        </p:txBody>
      </p:sp>
      <p:cxnSp>
        <p:nvCxnSpPr>
          <p:cNvPr id="139" name="Straight Connector 138">
            <a:extLst>
              <a:ext uri="{FF2B5EF4-FFF2-40B4-BE49-F238E27FC236}">
                <a16:creationId xmlns:a16="http://schemas.microsoft.com/office/drawing/2014/main" id="{B56D13EF-D431-4D0F-BFFC-1B5A686FF9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D7E4A2-0566-4AFC-A16F-B34DBA367037}"/>
              </a:ext>
            </a:extLst>
          </p:cNvPr>
          <p:cNvSpPr>
            <a:spLocks noGrp="1"/>
          </p:cNvSpPr>
          <p:nvPr>
            <p:ph idx="1"/>
          </p:nvPr>
        </p:nvSpPr>
        <p:spPr>
          <a:xfrm>
            <a:off x="4379976" y="5010912"/>
            <a:ext cx="6976872" cy="1344168"/>
          </a:xfrm>
        </p:spPr>
        <p:txBody>
          <a:bodyPr anchor="ctr">
            <a:normAutofit/>
          </a:bodyPr>
          <a:lstStyle/>
          <a:p>
            <a:r>
              <a:rPr lang="en-US" b="1" dirty="0" smtClean="0">
                <a:solidFill>
                  <a:schemeClr val="bg1"/>
                </a:solidFill>
              </a:rPr>
              <a:t>The </a:t>
            </a:r>
            <a:r>
              <a:rPr lang="en-US" b="1" dirty="0">
                <a:solidFill>
                  <a:schemeClr val="bg1"/>
                </a:solidFill>
              </a:rPr>
              <a:t>biochemical reactions of metabolism fall into 2 broad categories;        </a:t>
            </a:r>
          </a:p>
          <a:p>
            <a:pPr lvl="1"/>
            <a:r>
              <a:rPr lang="en-US" sz="2000" b="1" dirty="0">
                <a:solidFill>
                  <a:schemeClr val="bg1"/>
                </a:solidFill>
              </a:rPr>
              <a:t>1) anabolism, and 2) catabolism.</a:t>
            </a:r>
          </a:p>
        </p:txBody>
      </p:sp>
    </p:spTree>
    <p:extLst>
      <p:ext uri="{BB962C8B-B14F-4D97-AF65-F5344CB8AC3E}">
        <p14:creationId xmlns:p14="http://schemas.microsoft.com/office/powerpoint/2010/main" val="3247628732"/>
      </p:ext>
    </p:extLst>
  </p:cSld>
  <p:clrMapOvr>
    <a:overrideClrMapping bg1="dk1" tx1="lt1" bg2="dk2" tx2="lt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A3BAF07C-C39E-42EB-BB22-8D46691D97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D8E9CF54-0466-4261-9E62-0249E60E188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94" name="Freeform: Shape 93">
            <a:extLst>
              <a:ext uri="{FF2B5EF4-FFF2-40B4-BE49-F238E27FC236}">
                <a16:creationId xmlns:a16="http://schemas.microsoft.com/office/drawing/2014/main" id="{44C110BA-81E8-4247-853A-5F2B93E92E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icture">
            <a:extLst>
              <a:ext uri="{FF2B5EF4-FFF2-40B4-BE49-F238E27FC236}">
                <a16:creationId xmlns:a16="http://schemas.microsoft.com/office/drawing/2014/main" id="{74714256-284A-4BA8-8710-D462E4E5F99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8979" y="671951"/>
            <a:ext cx="9203035" cy="335910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58C26EE-7672-4E4B-A8A4-D35E56AF545D}"/>
              </a:ext>
            </a:extLst>
          </p:cNvPr>
          <p:cNvSpPr>
            <a:spLocks noGrp="1"/>
          </p:cNvSpPr>
          <p:nvPr>
            <p:ph idx="1"/>
          </p:nvPr>
        </p:nvSpPr>
        <p:spPr>
          <a:xfrm>
            <a:off x="277286" y="4767660"/>
            <a:ext cx="11599328" cy="1770300"/>
          </a:xfrm>
        </p:spPr>
        <p:txBody>
          <a:bodyPr anchor="ctr">
            <a:normAutofit/>
          </a:bodyPr>
          <a:lstStyle/>
          <a:p>
            <a:r>
              <a:rPr lang="en-US" sz="2000" b="1" dirty="0"/>
              <a:t>Anabolic reactions require energy to build, so they are considered endergonic reactions. </a:t>
            </a:r>
          </a:p>
        </p:txBody>
      </p:sp>
    </p:spTree>
    <p:extLst>
      <p:ext uri="{BB962C8B-B14F-4D97-AF65-F5344CB8AC3E}">
        <p14:creationId xmlns:p14="http://schemas.microsoft.com/office/powerpoint/2010/main" val="3877894880"/>
      </p:ext>
    </p:extLst>
  </p:cSld>
  <p:clrMapOvr>
    <a:overrideClrMapping bg1="dk1" tx1="lt1" bg2="dk2"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D50F-BF82-480E-BB6B-9287133EB38B}"/>
              </a:ext>
            </a:extLst>
          </p:cNvPr>
          <p:cNvSpPr>
            <a:spLocks noGrp="1"/>
          </p:cNvSpPr>
          <p:nvPr>
            <p:ph type="title"/>
          </p:nvPr>
        </p:nvSpPr>
        <p:spPr/>
        <p:txBody>
          <a:bodyPr/>
          <a:lstStyle/>
          <a:p>
            <a:r>
              <a:rPr lang="en-US" dirty="0"/>
              <a:t>Anabolism</a:t>
            </a:r>
          </a:p>
        </p:txBody>
      </p:sp>
      <p:sp>
        <p:nvSpPr>
          <p:cNvPr id="3" name="Content Placeholder 2">
            <a:extLst>
              <a:ext uri="{FF2B5EF4-FFF2-40B4-BE49-F238E27FC236}">
                <a16:creationId xmlns:a16="http://schemas.microsoft.com/office/drawing/2014/main" id="{362FCC7C-D95B-40BF-9A7E-AB0F232614C4}"/>
              </a:ext>
            </a:extLst>
          </p:cNvPr>
          <p:cNvSpPr>
            <a:spLocks noGrp="1"/>
          </p:cNvSpPr>
          <p:nvPr>
            <p:ph idx="1"/>
          </p:nvPr>
        </p:nvSpPr>
        <p:spPr>
          <a:xfrm>
            <a:off x="532043" y="1690688"/>
            <a:ext cx="10515600" cy="4351338"/>
          </a:xfrm>
        </p:spPr>
        <p:txBody>
          <a:bodyPr>
            <a:normAutofit fontScale="92500" lnSpcReduction="20000"/>
          </a:bodyPr>
          <a:lstStyle/>
          <a:p>
            <a:r>
              <a:rPr lang="en-US" dirty="0"/>
              <a:t>Anabolism is the set of metabolic reactions that create or synthesize larger, more complex molecules from smaller ones. </a:t>
            </a:r>
          </a:p>
          <a:p>
            <a:r>
              <a:rPr lang="en-US" dirty="0"/>
              <a:t>Anabolic reactions are synthesis reactions. </a:t>
            </a:r>
          </a:p>
          <a:p>
            <a:r>
              <a:rPr lang="en-US" dirty="0"/>
              <a:t>Anabolism involves the process of creating or building chemical bonds, which requires energy in the form of ATP. </a:t>
            </a:r>
          </a:p>
          <a:p>
            <a:r>
              <a:rPr lang="en-US" dirty="0"/>
              <a:t>Reactions that require energy are called </a:t>
            </a:r>
            <a:r>
              <a:rPr lang="en-US" b="1" i="1" u="sng" dirty="0"/>
              <a:t>endergonic</a:t>
            </a:r>
            <a:r>
              <a:rPr lang="en-US" dirty="0"/>
              <a:t>. </a:t>
            </a:r>
          </a:p>
          <a:p>
            <a:endParaRPr lang="en-US" dirty="0"/>
          </a:p>
          <a:p>
            <a:r>
              <a:rPr lang="en-US" dirty="0"/>
              <a:t>Examples of anabolism </a:t>
            </a:r>
          </a:p>
          <a:p>
            <a:pPr lvl="1"/>
            <a:r>
              <a:rPr lang="en-US" dirty="0"/>
              <a:t>amino acids come together to form proteins</a:t>
            </a:r>
          </a:p>
          <a:p>
            <a:pPr lvl="1"/>
            <a:r>
              <a:rPr lang="en-US" dirty="0" err="1"/>
              <a:t>monosacharrides</a:t>
            </a:r>
            <a:r>
              <a:rPr lang="en-US" dirty="0"/>
              <a:t> come together to form                                                                  carbohydrates</a:t>
            </a:r>
          </a:p>
          <a:p>
            <a:pPr lvl="1"/>
            <a:r>
              <a:rPr lang="en-US" dirty="0"/>
              <a:t>fatty acids can be combined into lipids</a:t>
            </a:r>
          </a:p>
          <a:p>
            <a:endParaRPr lang="en-US" dirty="0"/>
          </a:p>
        </p:txBody>
      </p:sp>
      <p:pic>
        <p:nvPicPr>
          <p:cNvPr id="4" name="Picture 2" descr="Picture">
            <a:extLst>
              <a:ext uri="{FF2B5EF4-FFF2-40B4-BE49-F238E27FC236}">
                <a16:creationId xmlns:a16="http://schemas.microsoft.com/office/drawing/2014/main" id="{3FC569C9-F7D6-4314-99F8-4A9A3CA1DE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2652" y="4630705"/>
            <a:ext cx="4606014" cy="16811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196555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56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8705DF-7119-415C-8819-C6D697B0351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catabolism</a:t>
            </a:r>
          </a:p>
        </p:txBody>
      </p:sp>
      <p:pic>
        <p:nvPicPr>
          <p:cNvPr id="6146" name="Picture 2" descr="Picture">
            <a:extLst>
              <a:ext uri="{FF2B5EF4-FFF2-40B4-BE49-F238E27FC236}">
                <a16:creationId xmlns:a16="http://schemas.microsoft.com/office/drawing/2014/main" id="{F5A964B6-FD3E-458C-9A4B-EAF153BDF1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3" r="2325"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7E9615F-FE17-46E2-9A18-D8653AAA3945}"/>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​Examples of catabolism = </a:t>
            </a:r>
          </a:p>
          <a:p>
            <a:pPr lvl="1"/>
            <a:r>
              <a:rPr lang="en-US" sz="2000">
                <a:solidFill>
                  <a:srgbClr val="FFFFFF"/>
                </a:solidFill>
              </a:rPr>
              <a:t>proteins are broken down to form amino acids </a:t>
            </a:r>
          </a:p>
          <a:p>
            <a:pPr lvl="1"/>
            <a:r>
              <a:rPr lang="en-US" sz="2000">
                <a:solidFill>
                  <a:srgbClr val="FFFFFF"/>
                </a:solidFill>
              </a:rPr>
              <a:t>carbohydrates and polysaccharides are broken down to form monosaccharides</a:t>
            </a:r>
          </a:p>
          <a:p>
            <a:pPr lvl="1"/>
            <a:r>
              <a:rPr lang="en-US" sz="2000">
                <a:solidFill>
                  <a:srgbClr val="FFFFFF"/>
                </a:solidFill>
              </a:rPr>
              <a:t>lipids could be broken down into their fatty acid components </a:t>
            </a:r>
          </a:p>
          <a:p>
            <a:endParaRPr lang="en-US" sz="2000">
              <a:solidFill>
                <a:srgbClr val="FFFFFF"/>
              </a:solidFill>
            </a:endParaRPr>
          </a:p>
        </p:txBody>
      </p:sp>
    </p:spTree>
    <p:extLst>
      <p:ext uri="{BB962C8B-B14F-4D97-AF65-F5344CB8AC3E}">
        <p14:creationId xmlns:p14="http://schemas.microsoft.com/office/powerpoint/2010/main" val="40817149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4C719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851AC5-026F-4C3C-9E0E-9FEE3238A3C3}"/>
              </a:ext>
            </a:extLst>
          </p:cNvPr>
          <p:cNvSpPr>
            <a:spLocks noGrp="1"/>
          </p:cNvSpPr>
          <p:nvPr>
            <p:ph type="title"/>
          </p:nvPr>
        </p:nvSpPr>
        <p:spPr>
          <a:xfrm>
            <a:off x="777240" y="694944"/>
            <a:ext cx="6610388" cy="1042416"/>
          </a:xfrm>
        </p:spPr>
        <p:txBody>
          <a:bodyPr>
            <a:normAutofit/>
          </a:bodyPr>
          <a:lstStyle/>
          <a:p>
            <a:r>
              <a:rPr lang="en-US" sz="4200">
                <a:solidFill>
                  <a:srgbClr val="FFFFFF"/>
                </a:solidFill>
              </a:rPr>
              <a:t>Catabolism:</a:t>
            </a:r>
          </a:p>
        </p:txBody>
      </p:sp>
      <p:sp>
        <p:nvSpPr>
          <p:cNvPr id="73" name="Rectangle 72">
            <a:extLst>
              <a:ext uri="{FF2B5EF4-FFF2-40B4-BE49-F238E27FC236}">
                <a16:creationId xmlns:a16="http://schemas.microsoft.com/office/drawing/2014/main"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4481C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3A87B69-D1B1-4DA7-B224-F220FC5235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4481C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194" name="Picture 2" descr="Picture">
            <a:extLst>
              <a:ext uri="{FF2B5EF4-FFF2-40B4-BE49-F238E27FC236}">
                <a16:creationId xmlns:a16="http://schemas.microsoft.com/office/drawing/2014/main" id="{45A1B912-A555-4F93-AC2B-CB1592F60EA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0142" y="2701303"/>
            <a:ext cx="6795370" cy="312587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15609B4-E8A4-465E-B68A-77CD4EBBEB0F}"/>
              </a:ext>
            </a:extLst>
          </p:cNvPr>
          <p:cNvSpPr>
            <a:spLocks noGrp="1"/>
          </p:cNvSpPr>
          <p:nvPr>
            <p:ph idx="1"/>
          </p:nvPr>
        </p:nvSpPr>
        <p:spPr>
          <a:xfrm>
            <a:off x="8109311" y="2393792"/>
            <a:ext cx="3360212" cy="3740893"/>
          </a:xfrm>
        </p:spPr>
        <p:txBody>
          <a:bodyPr anchor="ctr">
            <a:normAutofit/>
          </a:bodyPr>
          <a:lstStyle/>
          <a:p>
            <a:r>
              <a:rPr lang="en-US" sz="1800"/>
              <a:t>Catabolism: Larger molecules are broken apart into smaller molecules by breaking chemical bonds.</a:t>
            </a:r>
          </a:p>
          <a:p>
            <a:r>
              <a:rPr lang="en-US" sz="1800"/>
              <a:t>This process releases energy in the form of ATP​</a:t>
            </a:r>
          </a:p>
          <a:p>
            <a:pPr lvl="1"/>
            <a:r>
              <a:rPr lang="en-US" sz="1800"/>
              <a:t>Reactions that release energy are called exergonic. </a:t>
            </a:r>
          </a:p>
        </p:txBody>
      </p:sp>
    </p:spTree>
    <p:extLst>
      <p:ext uri="{BB962C8B-B14F-4D97-AF65-F5344CB8AC3E}">
        <p14:creationId xmlns:p14="http://schemas.microsoft.com/office/powerpoint/2010/main" val="191609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B0792D4F-247E-46FE-85FC-881DEFA41D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 name="Picture 4">
            <a:extLst>
              <a:ext uri="{FF2B5EF4-FFF2-40B4-BE49-F238E27FC236}">
                <a16:creationId xmlns:a16="http://schemas.microsoft.com/office/drawing/2014/main" id="{E9CD7529-D537-487B-A775-C47C8BE9239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66942"/>
          <a:stretch/>
        </p:blipFill>
        <p:spPr>
          <a:xfrm>
            <a:off x="320040" y="480505"/>
            <a:ext cx="3817851" cy="3984360"/>
          </a:xfrm>
          <a:prstGeom prst="rect">
            <a:avLst/>
          </a:prstGeom>
        </p:spPr>
      </p:pic>
      <p:sp>
        <p:nvSpPr>
          <p:cNvPr id="25" name="Rectangle 17">
            <a:extLst>
              <a:ext uri="{FF2B5EF4-FFF2-40B4-BE49-F238E27FC236}">
                <a16:creationId xmlns:a16="http://schemas.microsoft.com/office/drawing/2014/main" id="{FA3CD3A3-D3C1-4567-BEC0-3A50E9A3A6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8FEC8B-35E9-4FCF-8C1D-79B62489FBBE}"/>
              </a:ext>
            </a:extLst>
          </p:cNvPr>
          <p:cNvSpPr>
            <a:spLocks noGrp="1"/>
          </p:cNvSpPr>
          <p:nvPr>
            <p:ph type="title"/>
          </p:nvPr>
        </p:nvSpPr>
        <p:spPr>
          <a:xfrm>
            <a:off x="841248" y="5010912"/>
            <a:ext cx="2889504" cy="1344168"/>
          </a:xfrm>
        </p:spPr>
        <p:txBody>
          <a:bodyPr anchor="ctr">
            <a:normAutofit/>
          </a:bodyPr>
          <a:lstStyle/>
          <a:p>
            <a:r>
              <a:rPr lang="en-US" sz="2600" b="1">
                <a:solidFill>
                  <a:schemeClr val="bg1"/>
                </a:solidFill>
              </a:rPr>
              <a:t>Carbohydrates</a:t>
            </a:r>
            <a:endParaRPr lang="en-US" sz="2600">
              <a:solidFill>
                <a:schemeClr val="bg1"/>
              </a:solidFill>
            </a:endParaRPr>
          </a:p>
        </p:txBody>
      </p:sp>
      <p:cxnSp>
        <p:nvCxnSpPr>
          <p:cNvPr id="26" name="Straight Connector 19">
            <a:extLst>
              <a:ext uri="{FF2B5EF4-FFF2-40B4-BE49-F238E27FC236}">
                <a16:creationId xmlns:a16="http://schemas.microsoft.com/office/drawing/2014/main" id="{B56D13EF-D431-4D0F-BFFC-1B5A686FF9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447330-ECEF-4AFB-B68D-E48EDADD735B}"/>
              </a:ext>
            </a:extLst>
          </p:cNvPr>
          <p:cNvSpPr>
            <a:spLocks noGrp="1"/>
          </p:cNvSpPr>
          <p:nvPr>
            <p:ph idx="1"/>
          </p:nvPr>
        </p:nvSpPr>
        <p:spPr>
          <a:xfrm>
            <a:off x="4379976" y="5010912"/>
            <a:ext cx="6976872" cy="1344168"/>
          </a:xfrm>
        </p:spPr>
        <p:txBody>
          <a:bodyPr anchor="ctr">
            <a:normAutofit/>
          </a:bodyPr>
          <a:lstStyle/>
          <a:p>
            <a:r>
              <a:rPr lang="en-US" sz="1700" dirty="0">
                <a:solidFill>
                  <a:schemeClr val="bg1"/>
                </a:solidFill>
              </a:rPr>
              <a:t>Polysaccharide are sugar (or carbohydrates) that are formed from long chain of monosaccharides bound </a:t>
            </a:r>
            <a:r>
              <a:rPr lang="en-US" sz="1700" dirty="0" smtClean="0">
                <a:solidFill>
                  <a:schemeClr val="bg1"/>
                </a:solidFill>
              </a:rPr>
              <a:t>together</a:t>
            </a:r>
          </a:p>
          <a:p>
            <a:r>
              <a:rPr lang="en-US" sz="1700" dirty="0" smtClean="0">
                <a:solidFill>
                  <a:schemeClr val="bg1"/>
                </a:solidFill>
              </a:rPr>
              <a:t> </a:t>
            </a:r>
            <a:r>
              <a:rPr lang="en-US" sz="1700" dirty="0">
                <a:solidFill>
                  <a:schemeClr val="bg1"/>
                </a:solidFill>
              </a:rPr>
              <a:t>Starch is an example of a polysaccharide. </a:t>
            </a:r>
          </a:p>
        </p:txBody>
      </p:sp>
    </p:spTree>
    <p:extLst>
      <p:ext uri="{BB962C8B-B14F-4D97-AF65-F5344CB8AC3E}">
        <p14:creationId xmlns:p14="http://schemas.microsoft.com/office/powerpoint/2010/main" val="1181817833"/>
      </p:ext>
    </p:extLst>
  </p:cSld>
  <p:clrMapOvr>
    <a:overrideClrMapping bg1="dk1" tx1="lt1" bg2="dk2"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A7A04D-124F-4E02-BFC5-EDE3F8677A0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Formation of a Peptide Bond</a:t>
            </a:r>
            <a:br>
              <a:rPr lang="en-US" sz="2800"/>
            </a:br>
            <a:endParaRPr lang="en-US" sz="2800"/>
          </a:p>
        </p:txBody>
      </p:sp>
      <p:sp>
        <p:nvSpPr>
          <p:cNvPr id="3" name="Content Placeholder 2">
            <a:extLst>
              <a:ext uri="{FF2B5EF4-FFF2-40B4-BE49-F238E27FC236}">
                <a16:creationId xmlns:a16="http://schemas.microsoft.com/office/drawing/2014/main" id="{82C4BA55-920C-46A9-AA0D-22FB7206CAA7}"/>
              </a:ext>
            </a:extLst>
          </p:cNvPr>
          <p:cNvSpPr>
            <a:spLocks noGrp="1"/>
          </p:cNvSpPr>
          <p:nvPr>
            <p:ph idx="1"/>
          </p:nvPr>
        </p:nvSpPr>
        <p:spPr>
          <a:xfrm>
            <a:off x="643468" y="2638043"/>
            <a:ext cx="3363974" cy="3415623"/>
          </a:xfrm>
        </p:spPr>
        <p:txBody>
          <a:bodyPr>
            <a:normAutofit/>
          </a:bodyPr>
          <a:lstStyle/>
          <a:p>
            <a:r>
              <a:rPr lang="en-US" sz="2000" dirty="0"/>
              <a:t>Formation of a Peptide Bond</a:t>
            </a:r>
          </a:p>
          <a:p>
            <a:pPr lvl="1"/>
            <a:r>
              <a:rPr lang="en-US" sz="2000" dirty="0"/>
              <a:t>This a condensation reaction in which water is removed from 2 amino acids that become joined.</a:t>
            </a:r>
          </a:p>
          <a:p>
            <a:pPr lvl="1"/>
            <a:r>
              <a:rPr lang="en-US" sz="2000" dirty="0"/>
              <a:t>The products of this reaction is a dipeptide and a water molecule.</a:t>
            </a:r>
          </a:p>
          <a:p>
            <a:endParaRPr lang="en-US" sz="2000" dirty="0"/>
          </a:p>
        </p:txBody>
      </p:sp>
      <p:pic>
        <p:nvPicPr>
          <p:cNvPr id="7172" name="Picture 4" descr="Picture">
            <a:extLst>
              <a:ext uri="{FF2B5EF4-FFF2-40B4-BE49-F238E27FC236}">
                <a16:creationId xmlns:a16="http://schemas.microsoft.com/office/drawing/2014/main" id="{0B14554E-0241-4880-A088-2B8128E4D5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0909" y="1426921"/>
            <a:ext cx="7384051" cy="280593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icture">
            <a:extLst>
              <a:ext uri="{FF2B5EF4-FFF2-40B4-BE49-F238E27FC236}">
                <a16:creationId xmlns:a16="http://schemas.microsoft.com/office/drawing/2014/main" id="{55DB02C0-0EEF-4E73-B0C5-0BA217B83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0909" y="4345854"/>
            <a:ext cx="7694845" cy="2399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809603"/>
      </p:ext>
    </p:extLst>
  </p:cSld>
  <p:clrMapOvr>
    <a:overrideClrMapping bg1="dk1" tx1="lt1" bg2="dk2"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5B5D7-94DA-438C-842A-CE43DEAC0A87}"/>
              </a:ext>
            </a:extLst>
          </p:cNvPr>
          <p:cNvSpPr>
            <a:spLocks noGrp="1"/>
          </p:cNvSpPr>
          <p:nvPr>
            <p:ph type="title"/>
          </p:nvPr>
        </p:nvSpPr>
        <p:spPr>
          <a:xfrm>
            <a:off x="762001" y="803325"/>
            <a:ext cx="5314536" cy="1325563"/>
          </a:xfrm>
        </p:spPr>
        <p:txBody>
          <a:bodyPr>
            <a:normAutofit/>
          </a:bodyPr>
          <a:lstStyle/>
          <a:p>
            <a:r>
              <a:rPr lang="en-US" dirty="0"/>
              <a:t>Bonds Important for Life</a:t>
            </a:r>
          </a:p>
        </p:txBody>
      </p:sp>
      <p:sp>
        <p:nvSpPr>
          <p:cNvPr id="3" name="Content Placeholder 2">
            <a:extLst>
              <a:ext uri="{FF2B5EF4-FFF2-40B4-BE49-F238E27FC236}">
                <a16:creationId xmlns:a16="http://schemas.microsoft.com/office/drawing/2014/main" id="{A0EF028D-88F6-4DF1-A751-F3BE3BCEADBC}"/>
              </a:ext>
            </a:extLst>
          </p:cNvPr>
          <p:cNvSpPr>
            <a:spLocks noGrp="1"/>
          </p:cNvSpPr>
          <p:nvPr>
            <p:ph idx="1"/>
          </p:nvPr>
        </p:nvSpPr>
        <p:spPr>
          <a:xfrm>
            <a:off x="762000" y="2279018"/>
            <a:ext cx="5314543" cy="3375920"/>
          </a:xfrm>
        </p:spPr>
        <p:txBody>
          <a:bodyPr anchor="t">
            <a:normAutofit/>
          </a:bodyPr>
          <a:lstStyle/>
          <a:p>
            <a:r>
              <a:rPr lang="en-US" sz="1800" dirty="0"/>
              <a:t>What bonds are formed in the creation of the 4 major classes of biomolecules?</a:t>
            </a:r>
          </a:p>
          <a:p>
            <a:pPr lvl="1"/>
            <a:r>
              <a:rPr lang="en-US" sz="1800" dirty="0"/>
              <a:t>Monosaccharides are joined via </a:t>
            </a:r>
            <a:r>
              <a:rPr lang="en-US" sz="1800" dirty="0" err="1"/>
              <a:t>glycosidic</a:t>
            </a:r>
            <a:r>
              <a:rPr lang="en-US" sz="1800" dirty="0"/>
              <a:t> linkages to form disaccharides and polysaccharides</a:t>
            </a:r>
          </a:p>
          <a:p>
            <a:pPr lvl="1"/>
            <a:r>
              <a:rPr lang="en-US" sz="1800" dirty="0"/>
              <a:t>Amino acids are joined via peptide bonds to make polypeptide chains </a:t>
            </a:r>
          </a:p>
          <a:p>
            <a:pPr lvl="1"/>
            <a:r>
              <a:rPr lang="en-US" sz="1800" dirty="0"/>
              <a:t>Glycerol and fatty acids are joined via an ester linkage to create </a:t>
            </a:r>
            <a:r>
              <a:rPr lang="en-US" sz="1800" dirty="0" smtClean="0"/>
              <a:t>triglycerides</a:t>
            </a:r>
            <a:endParaRPr lang="en-US" sz="1800" dirty="0"/>
          </a:p>
          <a:p>
            <a:pPr lvl="1"/>
            <a:r>
              <a:rPr lang="en-US" sz="1800" dirty="0"/>
              <a:t>Nucleotides are joined by phosphodiester bonds to form polynucleotide chains</a:t>
            </a:r>
          </a:p>
          <a:p>
            <a:endParaRPr lang="en-US" sz="18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D07640E-DC41-4D01-83E7-5D48E4FD1A87}"/>
              </a:ext>
            </a:extLst>
          </p:cNvPr>
          <p:cNvPicPr>
            <a:picLocks noChangeAspect="1"/>
          </p:cNvPicPr>
          <p:nvPr/>
        </p:nvPicPr>
        <p:blipFill rotWithShape="1">
          <a:blip r:embed="rId2"/>
          <a:srcRect l="23571" r="22298"/>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66018453"/>
      </p:ext>
    </p:extLst>
  </p:cSld>
  <p:clrMapOvr>
    <a:overrideClrMapping bg1="dk1" tx1="lt1" bg2="dk2" tx2="lt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205D-62FC-47F1-A9D6-8CF79E413EC4}"/>
              </a:ext>
            </a:extLst>
          </p:cNvPr>
          <p:cNvSpPr>
            <a:spLocks noGrp="1"/>
          </p:cNvSpPr>
          <p:nvPr>
            <p:ph type="title"/>
          </p:nvPr>
        </p:nvSpPr>
        <p:spPr>
          <a:xfrm>
            <a:off x="762001" y="803325"/>
            <a:ext cx="5314536" cy="1325563"/>
          </a:xfrm>
        </p:spPr>
        <p:txBody>
          <a:bodyPr>
            <a:normAutofit/>
          </a:bodyPr>
          <a:lstStyle/>
          <a:p>
            <a:r>
              <a:rPr lang="en-US" dirty="0"/>
              <a:t>Enzymes</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E8D3696-18AA-46D7-982D-24E8B95C4676}"/>
              </a:ext>
            </a:extLst>
          </p:cNvPr>
          <p:cNvPicPr>
            <a:picLocks noChangeAspect="1"/>
          </p:cNvPicPr>
          <p:nvPr/>
        </p:nvPicPr>
        <p:blipFill rotWithShape="1">
          <a:blip r:embed="rId2"/>
          <a:srcRect l="12439" r="2188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5" name="Content Placeholder 2">
            <a:extLst>
              <a:ext uri="{FF2B5EF4-FFF2-40B4-BE49-F238E27FC236}">
                <a16:creationId xmlns:a16="http://schemas.microsoft.com/office/drawing/2014/main" id="{ADE56208-E8A5-4837-BC86-F4C26AD08E88}"/>
              </a:ext>
            </a:extLst>
          </p:cNvPr>
          <p:cNvGraphicFramePr>
            <a:graphicFrameLocks noGrp="1"/>
          </p:cNvGraphicFramePr>
          <p:nvPr>
            <p:ph idx="1"/>
            <p:extLst/>
          </p:nvPr>
        </p:nvGraphicFramePr>
        <p:xfrm>
          <a:off x="0" y="1750423"/>
          <a:ext cx="7001691" cy="51075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1330006"/>
      </p:ext>
    </p:extLst>
  </p:cSld>
  <p:clrMapOvr>
    <a:overrideClrMapping bg1="dk1" tx1="lt1" bg2="dk2" tx2="lt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1347CC-6DAD-473C-8DBD-54F23B41793A}"/>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Properties of Enzymes</a:t>
            </a:r>
          </a:p>
        </p:txBody>
      </p:sp>
      <p:sp>
        <p:nvSpPr>
          <p:cNvPr id="3" name="Content Placeholder 2">
            <a:extLst>
              <a:ext uri="{FF2B5EF4-FFF2-40B4-BE49-F238E27FC236}">
                <a16:creationId xmlns:a16="http://schemas.microsoft.com/office/drawing/2014/main" id="{4CD09D82-F620-488D-996B-D97AC6B4155D}"/>
              </a:ext>
            </a:extLst>
          </p:cNvPr>
          <p:cNvSpPr>
            <a:spLocks noGrp="1"/>
          </p:cNvSpPr>
          <p:nvPr>
            <p:ph idx="1"/>
          </p:nvPr>
        </p:nvSpPr>
        <p:spPr>
          <a:xfrm>
            <a:off x="643468" y="2638043"/>
            <a:ext cx="3363974" cy="3415623"/>
          </a:xfrm>
        </p:spPr>
        <p:txBody>
          <a:bodyPr>
            <a:normAutofit/>
          </a:bodyPr>
          <a:lstStyle/>
          <a:p>
            <a:r>
              <a:rPr lang="en-US" sz="2000"/>
              <a:t>Enzymes are reusable. </a:t>
            </a:r>
          </a:p>
          <a:p>
            <a:r>
              <a:rPr lang="en-US" sz="2000"/>
              <a:t>Enzymes are highly specific. </a:t>
            </a:r>
          </a:p>
          <a:p>
            <a:r>
              <a:rPr lang="en-US" sz="2000"/>
              <a:t>Enzymes have an active site. </a:t>
            </a:r>
          </a:p>
          <a:p>
            <a:r>
              <a:rPr lang="en-US" sz="2000"/>
              <a:t>Enzymes are usually proteins</a:t>
            </a:r>
          </a:p>
          <a:p>
            <a:r>
              <a:rPr lang="en-US" sz="2000"/>
              <a:t>Enzymes will have names that end in "-ase"</a:t>
            </a:r>
          </a:p>
          <a:p>
            <a:endParaRPr lang="en-US" sz="2000"/>
          </a:p>
        </p:txBody>
      </p:sp>
      <p:pic>
        <p:nvPicPr>
          <p:cNvPr id="5" name="Picture 4" descr="A picture containing drawing&#10;&#10;Description automatically generated">
            <a:extLst>
              <a:ext uri="{FF2B5EF4-FFF2-40B4-BE49-F238E27FC236}">
                <a16:creationId xmlns:a16="http://schemas.microsoft.com/office/drawing/2014/main" id="{81DCA19C-1978-44C8-B2E1-B7371683B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104" y="643467"/>
            <a:ext cx="6072086" cy="5410199"/>
          </a:xfrm>
          <a:prstGeom prst="rect">
            <a:avLst/>
          </a:prstGeom>
        </p:spPr>
      </p:pic>
    </p:spTree>
    <p:extLst>
      <p:ext uri="{BB962C8B-B14F-4D97-AF65-F5344CB8AC3E}">
        <p14:creationId xmlns:p14="http://schemas.microsoft.com/office/powerpoint/2010/main" val="2728376993"/>
      </p:ext>
    </p:extLst>
  </p:cSld>
  <p:clrMapOvr>
    <a:overrideClrMapping bg1="dk1" tx1="lt1" bg2="dk2" tx2="lt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7D9996-4126-4301-94A7-97C3E9D86638}"/>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Factors that Affect Enzyme Activity</a:t>
            </a:r>
          </a:p>
        </p:txBody>
      </p:sp>
      <p:pic>
        <p:nvPicPr>
          <p:cNvPr id="12290" name="Picture 2" descr="Picture">
            <a:extLst>
              <a:ext uri="{FF2B5EF4-FFF2-40B4-BE49-F238E27FC236}">
                <a16:creationId xmlns:a16="http://schemas.microsoft.com/office/drawing/2014/main" id="{377228CA-4266-4360-8124-54DAA78C52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9" r="1"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E846E3-CD70-4644-917D-413F41A4C397}"/>
              </a:ext>
            </a:extLst>
          </p:cNvPr>
          <p:cNvSpPr>
            <a:spLocks noGrp="1"/>
          </p:cNvSpPr>
          <p:nvPr>
            <p:ph idx="1"/>
          </p:nvPr>
        </p:nvSpPr>
        <p:spPr>
          <a:xfrm>
            <a:off x="8029319" y="917725"/>
            <a:ext cx="3424739" cy="4852362"/>
          </a:xfrm>
        </p:spPr>
        <p:txBody>
          <a:bodyPr anchor="ctr">
            <a:normAutofit/>
          </a:bodyPr>
          <a:lstStyle/>
          <a:p>
            <a:pPr lvl="1"/>
            <a:r>
              <a:rPr lang="en-US" sz="2000">
                <a:solidFill>
                  <a:srgbClr val="FFFFFF"/>
                </a:solidFill>
              </a:rPr>
              <a:t> The rate at which an enzyme converts its substrate into product is affected by many factors. </a:t>
            </a:r>
          </a:p>
          <a:p>
            <a:r>
              <a:rPr lang="en-US" sz="2000">
                <a:solidFill>
                  <a:srgbClr val="FFFFFF"/>
                </a:solidFill>
              </a:rPr>
              <a:t>Temperature - The rate chemical reactions increases with increasing temperature, because the heat is adding kinetic energy to the molecules which makes them move faster. </a:t>
            </a:r>
          </a:p>
          <a:p>
            <a:endParaRPr lang="en-US" sz="2000">
              <a:solidFill>
                <a:srgbClr val="FFFFFF"/>
              </a:solidFill>
            </a:endParaRPr>
          </a:p>
        </p:txBody>
      </p:sp>
    </p:spTree>
    <p:extLst>
      <p:ext uri="{BB962C8B-B14F-4D97-AF65-F5344CB8AC3E}">
        <p14:creationId xmlns:p14="http://schemas.microsoft.com/office/powerpoint/2010/main" val="30373892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7D9996-4126-4301-94A7-97C3E9D86638}"/>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Factors that Affect Enzyme Activity</a:t>
            </a:r>
          </a:p>
        </p:txBody>
      </p:sp>
      <p:pic>
        <p:nvPicPr>
          <p:cNvPr id="13314" name="Picture 2" descr="Picture">
            <a:extLst>
              <a:ext uri="{FF2B5EF4-FFF2-40B4-BE49-F238E27FC236}">
                <a16:creationId xmlns:a16="http://schemas.microsoft.com/office/drawing/2014/main" id="{D1DBC3A3-ACF4-45AC-BB38-5C88A66DFC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9" r="1"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E846E3-CD70-4644-917D-413F41A4C397}"/>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Enzymes function more quickly as the temperature increases, until the temperature gets so hot that the structural integrity of the enzyme is affected. </a:t>
            </a:r>
          </a:p>
          <a:p>
            <a:pPr lvl="1"/>
            <a:r>
              <a:rPr lang="en-US" sz="2000">
                <a:solidFill>
                  <a:srgbClr val="FFFFFF"/>
                </a:solidFill>
              </a:rPr>
              <a:t>Heat breaks bonds within the protein that lead to the disruption of its tertiary (three-dimensional) structure. </a:t>
            </a:r>
          </a:p>
          <a:p>
            <a:pPr lvl="1"/>
            <a:r>
              <a:rPr lang="en-US" sz="2000">
                <a:solidFill>
                  <a:srgbClr val="FFFFFF"/>
                </a:solidFill>
              </a:rPr>
              <a:t>This structural disruption is called</a:t>
            </a:r>
            <a:r>
              <a:rPr lang="en-US" sz="2000" b="1" i="1" u="sng">
                <a:solidFill>
                  <a:srgbClr val="FFFFFF"/>
                </a:solidFill>
              </a:rPr>
              <a:t> denaturation </a:t>
            </a:r>
            <a:r>
              <a:rPr lang="en-US" sz="2000">
                <a:solidFill>
                  <a:srgbClr val="FFFFFF"/>
                </a:solidFill>
              </a:rPr>
              <a:t>and is the death of the protein.  </a:t>
            </a:r>
          </a:p>
        </p:txBody>
      </p:sp>
    </p:spTree>
    <p:extLst>
      <p:ext uri="{BB962C8B-B14F-4D97-AF65-F5344CB8AC3E}">
        <p14:creationId xmlns:p14="http://schemas.microsoft.com/office/powerpoint/2010/main" val="16944134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7D9996-4126-4301-94A7-97C3E9D86638}"/>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Factors that Affect Enzyme Activity</a:t>
            </a:r>
          </a:p>
        </p:txBody>
      </p:sp>
      <p:pic>
        <p:nvPicPr>
          <p:cNvPr id="14338" name="Picture 2" descr="Picture">
            <a:extLst>
              <a:ext uri="{FF2B5EF4-FFF2-40B4-BE49-F238E27FC236}">
                <a16:creationId xmlns:a16="http://schemas.microsoft.com/office/drawing/2014/main" id="{B8BCA23E-9B68-4E15-98D7-4C5C5DEDA1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9" r="1"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E846E3-CD70-4644-917D-413F41A4C397}"/>
              </a:ext>
            </a:extLst>
          </p:cNvPr>
          <p:cNvSpPr>
            <a:spLocks noGrp="1"/>
          </p:cNvSpPr>
          <p:nvPr>
            <p:ph idx="1"/>
          </p:nvPr>
        </p:nvSpPr>
        <p:spPr>
          <a:xfrm>
            <a:off x="8029319" y="917725"/>
            <a:ext cx="3424739" cy="4852362"/>
          </a:xfrm>
        </p:spPr>
        <p:txBody>
          <a:bodyPr anchor="ctr">
            <a:normAutofit/>
          </a:bodyPr>
          <a:lstStyle/>
          <a:p>
            <a:pPr lvl="1"/>
            <a:r>
              <a:rPr lang="en-US" sz="2000">
                <a:solidFill>
                  <a:srgbClr val="FFFFFF"/>
                </a:solidFill>
              </a:rPr>
              <a:t>Each enzyme has an optimal temperature. </a:t>
            </a:r>
          </a:p>
          <a:p>
            <a:pPr lvl="1"/>
            <a:r>
              <a:rPr lang="en-US" sz="2000">
                <a:solidFill>
                  <a:srgbClr val="FFFFFF"/>
                </a:solidFill>
              </a:rPr>
              <a:t>Enzymes in the human body have an optimal temperature of around 37 degrees Celsius.</a:t>
            </a:r>
          </a:p>
          <a:p>
            <a:pPr lvl="2"/>
            <a:r>
              <a:rPr lang="en-US">
                <a:solidFill>
                  <a:srgbClr val="FFFFFF"/>
                </a:solidFill>
              </a:rPr>
              <a:t>Above the optimum, there is a rapid decline in enzyme function with increasing temperature due to denaturation of the enzyme’s tertiary structure. ​</a:t>
            </a:r>
          </a:p>
        </p:txBody>
      </p:sp>
    </p:spTree>
    <p:extLst>
      <p:ext uri="{BB962C8B-B14F-4D97-AF65-F5344CB8AC3E}">
        <p14:creationId xmlns:p14="http://schemas.microsoft.com/office/powerpoint/2010/main" val="29170655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3BAF1561-20C4-41FD-A35F-BF2B9E727F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Top Corners Rounded 11">
            <a:extLst>
              <a:ext uri="{FF2B5EF4-FFF2-40B4-BE49-F238E27FC236}">
                <a16:creationId xmlns:a16="http://schemas.microsoft.com/office/drawing/2014/main" id="{839DC788-B140-4F3E-A91E-CB3E70ED9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7D9996-4126-4301-94A7-97C3E9D86638}"/>
              </a:ext>
            </a:extLst>
          </p:cNvPr>
          <p:cNvSpPr>
            <a:spLocks noGrp="1"/>
          </p:cNvSpPr>
          <p:nvPr>
            <p:ph type="title"/>
          </p:nvPr>
        </p:nvSpPr>
        <p:spPr>
          <a:xfrm>
            <a:off x="321733" y="981091"/>
            <a:ext cx="4092951" cy="1624457"/>
          </a:xfrm>
        </p:spPr>
        <p:txBody>
          <a:bodyPr>
            <a:normAutofit/>
          </a:bodyPr>
          <a:lstStyle/>
          <a:p>
            <a:r>
              <a:rPr lang="en-US" sz="3600" b="1">
                <a:solidFill>
                  <a:schemeClr val="bg1"/>
                </a:solidFill>
              </a:rPr>
              <a:t>Factors that Affect Enzyme Activity - </a:t>
            </a:r>
            <a:r>
              <a:rPr lang="en-US" sz="3600">
                <a:solidFill>
                  <a:schemeClr val="bg1"/>
                </a:solidFill>
              </a:rPr>
              <a:t>pH</a:t>
            </a:r>
            <a:endParaRPr lang="en-US" sz="3600" b="1">
              <a:solidFill>
                <a:schemeClr val="bg1"/>
              </a:solidFill>
            </a:endParaRPr>
          </a:p>
        </p:txBody>
      </p:sp>
      <p:cxnSp>
        <p:nvCxnSpPr>
          <p:cNvPr id="14" name="Straight Connector 13">
            <a:extLst>
              <a:ext uri="{FF2B5EF4-FFF2-40B4-BE49-F238E27FC236}">
                <a16:creationId xmlns:a16="http://schemas.microsoft.com/office/drawing/2014/main" id="{FC18D930-0EEE-448F-ABF1-2AA3C83DA5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BE846E3-CD70-4644-917D-413F41A4C397}"/>
              </a:ext>
            </a:extLst>
          </p:cNvPr>
          <p:cNvSpPr>
            <a:spLocks noGrp="1"/>
          </p:cNvSpPr>
          <p:nvPr>
            <p:ph idx="1"/>
          </p:nvPr>
        </p:nvSpPr>
        <p:spPr>
          <a:xfrm>
            <a:off x="321733" y="2834809"/>
            <a:ext cx="4092951" cy="3042099"/>
          </a:xfrm>
        </p:spPr>
        <p:txBody>
          <a:bodyPr anchor="t">
            <a:normAutofit/>
          </a:bodyPr>
          <a:lstStyle/>
          <a:p>
            <a:r>
              <a:rPr lang="en-US" sz="1700">
                <a:solidFill>
                  <a:schemeClr val="bg1"/>
                </a:solidFill>
              </a:rPr>
              <a:t>pH also affects enzyme activity. </a:t>
            </a:r>
          </a:p>
          <a:p>
            <a:r>
              <a:rPr lang="en-US" sz="1700">
                <a:solidFill>
                  <a:schemeClr val="bg1"/>
                </a:solidFill>
              </a:rPr>
              <a:t>Enzymes have a pH level that it functions best at. </a:t>
            </a:r>
          </a:p>
          <a:p>
            <a:r>
              <a:rPr lang="en-US" sz="1700">
                <a:solidFill>
                  <a:schemeClr val="bg1"/>
                </a:solidFill>
              </a:rPr>
              <a:t>Enzymes in the human body function best at a pH of 7.4 (slightly Alkaline).</a:t>
            </a:r>
          </a:p>
          <a:p>
            <a:pPr lvl="1"/>
            <a:r>
              <a:rPr lang="en-US" sz="1700">
                <a:solidFill>
                  <a:schemeClr val="bg1"/>
                </a:solidFill>
              </a:rPr>
              <a:t>As the pH level gets further away (in either direction) from this optimal zone, the side chains of the amino acids become ionized which leads to a loss of tertiary structure, followed by denaturation. ​</a:t>
            </a:r>
          </a:p>
        </p:txBody>
      </p:sp>
      <p:pic>
        <p:nvPicPr>
          <p:cNvPr id="5" name="Picture 4" descr="A screenshot of a cell phone&#10;&#10;Description automatically generated">
            <a:extLst>
              <a:ext uri="{FF2B5EF4-FFF2-40B4-BE49-F238E27FC236}">
                <a16:creationId xmlns:a16="http://schemas.microsoft.com/office/drawing/2014/main" id="{B85817AD-BF6D-4B28-AC09-213E55155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767" y="1158867"/>
            <a:ext cx="6542117" cy="4383217"/>
          </a:xfrm>
          <a:prstGeom prst="rect">
            <a:avLst/>
          </a:prstGeom>
        </p:spPr>
      </p:pic>
    </p:spTree>
    <p:extLst>
      <p:ext uri="{BB962C8B-B14F-4D97-AF65-F5344CB8AC3E}">
        <p14:creationId xmlns:p14="http://schemas.microsoft.com/office/powerpoint/2010/main" val="35954640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EF582F-BCF3-47D2-B3E2-D0125F3EAFD0}"/>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600" dirty="0"/>
              <a:t>competitive and noncompetitive inhibitors</a:t>
            </a:r>
          </a:p>
        </p:txBody>
      </p:sp>
      <p:sp>
        <p:nvSpPr>
          <p:cNvPr id="3" name="Content Placeholder 2">
            <a:extLst>
              <a:ext uri="{FF2B5EF4-FFF2-40B4-BE49-F238E27FC236}">
                <a16:creationId xmlns:a16="http://schemas.microsoft.com/office/drawing/2014/main" id="{0624C32F-C648-4C97-A07E-96CBC939D17D}"/>
              </a:ext>
            </a:extLst>
          </p:cNvPr>
          <p:cNvSpPr>
            <a:spLocks noGrp="1"/>
          </p:cNvSpPr>
          <p:nvPr>
            <p:ph idx="1"/>
          </p:nvPr>
        </p:nvSpPr>
        <p:spPr>
          <a:xfrm>
            <a:off x="643468" y="2638043"/>
            <a:ext cx="3363974" cy="3415623"/>
          </a:xfrm>
        </p:spPr>
        <p:txBody>
          <a:bodyPr>
            <a:normAutofit/>
          </a:bodyPr>
          <a:lstStyle/>
          <a:p>
            <a:r>
              <a:rPr lang="en-US" sz="1600"/>
              <a:t>The difference between competitive and noncompetitive inhibitors</a:t>
            </a:r>
          </a:p>
          <a:p>
            <a:pPr lvl="1"/>
            <a:r>
              <a:rPr lang="en-US" sz="1600"/>
              <a:t>competitive inhibitors: binds to the same site as a substrate (-competition for binding)</a:t>
            </a:r>
          </a:p>
          <a:p>
            <a:pPr lvl="1"/>
            <a:r>
              <a:rPr lang="en-US" sz="1600"/>
              <a:t>noncompetitive inhibitors: bind to a different site from the one the substrate uses. This binding can result in allosteric inhibition by altering the shape of the substrate binding site.</a:t>
            </a:r>
          </a:p>
          <a:p>
            <a:endParaRPr lang="en-US" sz="1600"/>
          </a:p>
        </p:txBody>
      </p:sp>
      <p:pic>
        <p:nvPicPr>
          <p:cNvPr id="5" name="Picture 4" descr="A picture containing drawing&#10;&#10;Description automatically generated">
            <a:extLst>
              <a:ext uri="{FF2B5EF4-FFF2-40B4-BE49-F238E27FC236}">
                <a16:creationId xmlns:a16="http://schemas.microsoft.com/office/drawing/2014/main" id="{4C2978E4-6077-4FB1-B70E-C3BF137757D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297763" y="1926517"/>
            <a:ext cx="6250769" cy="2844099"/>
          </a:xfrm>
          <a:prstGeom prst="rect">
            <a:avLst/>
          </a:prstGeom>
        </p:spPr>
      </p:pic>
    </p:spTree>
    <p:extLst>
      <p:ext uri="{BB962C8B-B14F-4D97-AF65-F5344CB8AC3E}">
        <p14:creationId xmlns:p14="http://schemas.microsoft.com/office/powerpoint/2010/main" val="893547876"/>
      </p:ext>
    </p:extLst>
  </p:cSld>
  <p:clrMapOvr>
    <a:overrideClrMapping bg1="dk1" tx1="lt1" bg2="dk2"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Picture">
            <a:extLst>
              <a:ext uri="{FF2B5EF4-FFF2-40B4-BE49-F238E27FC236}">
                <a16:creationId xmlns:a16="http://schemas.microsoft.com/office/drawing/2014/main" id="{487D9BB2-DB85-4045-A92F-199C5C7824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366546"/>
            <a:ext cx="6891187" cy="4100255"/>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F5493CFF-E43B-4B10-ACE1-C8A1246629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0"/>
            <a:ext cx="406212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5CF984-B6F4-4A66-AE20-3050E04BDE31}"/>
              </a:ext>
            </a:extLst>
          </p:cNvPr>
          <p:cNvSpPr>
            <a:spLocks noGrp="1"/>
          </p:cNvSpPr>
          <p:nvPr>
            <p:ph type="title"/>
          </p:nvPr>
        </p:nvSpPr>
        <p:spPr>
          <a:xfrm>
            <a:off x="8502650" y="643467"/>
            <a:ext cx="3117850" cy="1002453"/>
          </a:xfrm>
        </p:spPr>
        <p:txBody>
          <a:bodyPr anchor="b">
            <a:normAutofit/>
          </a:bodyPr>
          <a:lstStyle/>
          <a:p>
            <a:r>
              <a:rPr lang="en-US" sz="4800" dirty="0">
                <a:solidFill>
                  <a:schemeClr val="bg1"/>
                </a:solidFill>
              </a:rPr>
              <a:t>ATP</a:t>
            </a:r>
          </a:p>
        </p:txBody>
      </p:sp>
      <p:sp>
        <p:nvSpPr>
          <p:cNvPr id="3" name="Content Placeholder 2">
            <a:extLst>
              <a:ext uri="{FF2B5EF4-FFF2-40B4-BE49-F238E27FC236}">
                <a16:creationId xmlns:a16="http://schemas.microsoft.com/office/drawing/2014/main" id="{17073018-8274-4241-9289-78DA92462EFA}"/>
              </a:ext>
            </a:extLst>
          </p:cNvPr>
          <p:cNvSpPr>
            <a:spLocks noGrp="1"/>
          </p:cNvSpPr>
          <p:nvPr>
            <p:ph idx="1"/>
          </p:nvPr>
        </p:nvSpPr>
        <p:spPr>
          <a:xfrm>
            <a:off x="8502649" y="1645920"/>
            <a:ext cx="3045883" cy="4543961"/>
          </a:xfrm>
        </p:spPr>
        <p:txBody>
          <a:bodyPr>
            <a:normAutofit fontScale="92500" lnSpcReduction="10000"/>
          </a:bodyPr>
          <a:lstStyle/>
          <a:p>
            <a:r>
              <a:rPr lang="en-US" sz="1800" dirty="0">
                <a:solidFill>
                  <a:schemeClr val="bg1"/>
                </a:solidFill>
              </a:rPr>
              <a:t>Energy taken up by the cell, be it in the form of nutrients or sunlight, must be converted into a usable form. </a:t>
            </a:r>
          </a:p>
          <a:p>
            <a:r>
              <a:rPr lang="en-US" sz="1800" dirty="0">
                <a:solidFill>
                  <a:schemeClr val="bg1"/>
                </a:solidFill>
              </a:rPr>
              <a:t>The usable form is ATP. ​</a:t>
            </a:r>
          </a:p>
          <a:p>
            <a:r>
              <a:rPr lang="en-US" sz="1800" dirty="0">
                <a:solidFill>
                  <a:schemeClr val="bg1"/>
                </a:solidFill>
              </a:rPr>
              <a:t>ATP is a high-energy transfer compound, that has the ability to store potential energy in its chemical bonds.  </a:t>
            </a:r>
          </a:p>
          <a:p>
            <a:r>
              <a:rPr lang="en-US" sz="1800" dirty="0">
                <a:solidFill>
                  <a:schemeClr val="bg1"/>
                </a:solidFill>
              </a:rPr>
              <a:t>The potential energy found in ATP comes from the breakdown of nutrients or by the trapping of sunlight energy (in photosynthesis). </a:t>
            </a:r>
          </a:p>
          <a:p>
            <a:pPr lvl="1"/>
            <a:r>
              <a:rPr lang="en-US" sz="1800" dirty="0">
                <a:solidFill>
                  <a:schemeClr val="bg1"/>
                </a:solidFill>
              </a:rPr>
              <a:t>For example. the catabolic reactions that break down glucose, generate ATP.</a:t>
            </a:r>
          </a:p>
          <a:p>
            <a:pPr marL="0" indent="0">
              <a:buNone/>
            </a:pPr>
            <a:endParaRPr lang="en-US" sz="1800" dirty="0">
              <a:solidFill>
                <a:schemeClr val="bg1"/>
              </a:solidFill>
            </a:endParaRPr>
          </a:p>
        </p:txBody>
      </p:sp>
    </p:spTree>
    <p:extLst>
      <p:ext uri="{BB962C8B-B14F-4D97-AF65-F5344CB8AC3E}">
        <p14:creationId xmlns:p14="http://schemas.microsoft.com/office/powerpoint/2010/main" val="1764540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205DC-90C9-479B-84B9-0E1A99A5E49D}"/>
              </a:ext>
            </a:extLst>
          </p:cNvPr>
          <p:cNvSpPr>
            <a:spLocks noGrp="1"/>
          </p:cNvSpPr>
          <p:nvPr>
            <p:ph type="title"/>
          </p:nvPr>
        </p:nvSpPr>
        <p:spPr>
          <a:xfrm>
            <a:off x="648928" y="4675886"/>
            <a:ext cx="3685032" cy="1608328"/>
          </a:xfrm>
        </p:spPr>
        <p:txBody>
          <a:bodyPr>
            <a:normAutofit/>
          </a:bodyPr>
          <a:lstStyle/>
          <a:p>
            <a:pPr marL="0" marR="0" lvl="0" indent="0" defTabSz="914400" rtl="0" eaLnBrk="0" fontAlgn="base" latinLnBrk="0" hangingPunct="0">
              <a:spcBef>
                <a:spcPct val="0"/>
              </a:spcBef>
              <a:spcAft>
                <a:spcPct val="0"/>
              </a:spcAft>
              <a:buClrTx/>
              <a:buSzTx/>
              <a:buFontTx/>
              <a:buNone/>
              <a:tabLst/>
            </a:pPr>
            <a:r>
              <a:rPr kumimoji="0" lang="en-US" altLang="en-US" sz="3600" b="1" i="0" u="none" strike="noStrike" cap="none" normalizeH="0" baseline="0">
                <a:ln>
                  <a:noFill/>
                </a:ln>
                <a:effectLst/>
                <a:latin typeface="Roboto"/>
              </a:rPr>
              <a:t>Fatty Acids </a:t>
            </a:r>
            <a:r>
              <a:rPr kumimoji="0" lang="en-US" altLang="en-US" sz="3600" b="0" i="0" u="none" strike="noStrike" cap="none" normalizeH="0" baseline="0">
                <a:ln>
                  <a:noFill/>
                </a:ln>
                <a:effectLst/>
                <a:latin typeface="Roboto"/>
              </a:rPr>
              <a:t>​</a:t>
            </a:r>
          </a:p>
          <a:p>
            <a:pPr marL="0" marR="0" lvl="0" indent="0" defTabSz="914400" rtl="0" eaLnBrk="0" fontAlgn="base" latinLnBrk="0" hangingPunct="0">
              <a:spcBef>
                <a:spcPct val="0"/>
              </a:spcBef>
              <a:spcAft>
                <a:spcPct val="0"/>
              </a:spcAft>
              <a:buClrTx/>
              <a:buSzTx/>
              <a:buFontTx/>
              <a:buNone/>
              <a:tabLst/>
            </a:pPr>
            <a:endParaRPr kumimoji="0" lang="en-US" altLang="en-US" sz="3600" b="0" i="0" u="none" strike="noStrike" cap="none" normalizeH="0" baseline="0">
              <a:ln>
                <a:noFill/>
              </a:ln>
              <a:effectLst/>
              <a:latin typeface="Arial" panose="020B0604020202020204" pitchFamily="34" charset="0"/>
            </a:endParaRPr>
          </a:p>
        </p:txBody>
      </p:sp>
      <p:sp>
        <p:nvSpPr>
          <p:cNvPr id="72" name="Rectangle 71">
            <a:extLst>
              <a:ext uri="{FF2B5EF4-FFF2-40B4-BE49-F238E27FC236}">
                <a16:creationId xmlns:a16="http://schemas.microsoft.com/office/drawing/2014/main" id="{5AAE9118-0436-4488-AC4A-C14DF6A7B6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ounded Rectangle 26">
            <a:extLst>
              <a:ext uri="{FF2B5EF4-FFF2-40B4-BE49-F238E27FC236}">
                <a16:creationId xmlns:a16="http://schemas.microsoft.com/office/drawing/2014/main" id="{1B9CAF73-92E0-421B-9CBB-6CAF38509B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7" name="Picture 3">
            <a:extLst>
              <a:ext uri="{FF2B5EF4-FFF2-40B4-BE49-F238E27FC236}">
                <a16:creationId xmlns:a16="http://schemas.microsoft.com/office/drawing/2014/main" id="{4884F79B-72CF-47EE-8A90-746AED9D53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1180" y="692440"/>
            <a:ext cx="4974336" cy="3196010"/>
          </a:xfrm>
          <a:prstGeom prst="rect">
            <a:avLst/>
          </a:prstGeom>
          <a:noFill/>
          <a:extLst>
            <a:ext uri="{909E8E84-426E-40DD-AFC4-6F175D3DCCD1}">
              <a14:hiddenFill xmlns:a14="http://schemas.microsoft.com/office/drawing/2010/main">
                <a:solidFill>
                  <a:srgbClr val="FFFFFF"/>
                </a:solidFill>
              </a14:hiddenFill>
            </a:ext>
          </a:extLst>
        </p:spPr>
      </p:pic>
      <p:sp>
        <p:nvSpPr>
          <p:cNvPr id="76" name="Rounded Rectangle 16">
            <a:extLst>
              <a:ext uri="{FF2B5EF4-FFF2-40B4-BE49-F238E27FC236}">
                <a16:creationId xmlns:a16="http://schemas.microsoft.com/office/drawing/2014/main" id="{A6705D2C-3D75-4306-94DF-E75EE9F2DA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320843"/>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3">
            <a:extLst>
              <a:ext uri="{FF2B5EF4-FFF2-40B4-BE49-F238E27FC236}">
                <a16:creationId xmlns:a16="http://schemas.microsoft.com/office/drawing/2014/main" id="{18657B87-2A83-41F3-8449-BEBCB8BB1410}"/>
              </a:ext>
            </a:extLst>
          </p:cNvPr>
          <p:cNvGraphicFramePr>
            <a:graphicFrameLocks/>
          </p:cNvGraphicFramePr>
          <p:nvPr>
            <p:extLst>
              <p:ext uri="{D42A27DB-BD31-4B8C-83A1-F6EECF244321}">
                <p14:modId xmlns:p14="http://schemas.microsoft.com/office/powerpoint/2010/main" val="405033434"/>
              </p:ext>
            </p:extLst>
          </p:nvPr>
        </p:nvGraphicFramePr>
        <p:xfrm>
          <a:off x="6576484" y="1614993"/>
          <a:ext cx="4974336" cy="1259464"/>
        </p:xfrm>
        <a:graphic>
          <a:graphicData uri="http://schemas.openxmlformats.org/drawingml/2006/table">
            <a:tbl>
              <a:tblPr>
                <a:noFill/>
              </a:tblPr>
              <a:tblGrid>
                <a:gridCol w="4974336">
                  <a:extLst>
                    <a:ext uri="{9D8B030D-6E8A-4147-A177-3AD203B41FA5}">
                      <a16:colId xmlns:a16="http://schemas.microsoft.com/office/drawing/2014/main" val="2070162872"/>
                    </a:ext>
                  </a:extLst>
                </a:gridCol>
              </a:tblGrid>
              <a:tr h="1259464">
                <a:tc>
                  <a:txBody>
                    <a:bodyPr/>
                    <a:lstStyle/>
                    <a:p>
                      <a:pPr algn="l" fontAlgn="t">
                        <a:spcBef>
                          <a:spcPts val="0"/>
                        </a:spcBef>
                        <a:spcAft>
                          <a:spcPts val="0"/>
                        </a:spcAft>
                      </a:pPr>
                      <a:r>
                        <a:rPr lang="en-US" sz="2700" b="1" i="1" u="none" strike="noStrike">
                          <a:solidFill>
                            <a:schemeClr val="tx1">
                              <a:lumMod val="75000"/>
                              <a:lumOff val="25000"/>
                            </a:schemeClr>
                          </a:solidFill>
                          <a:effectLst/>
                          <a:latin typeface="Roboto"/>
                        </a:rPr>
                        <a:t>Fatty Acids are Important Components of Lipids.</a:t>
                      </a:r>
                      <a:endParaRPr lang="en-US" sz="2700" b="0" i="0" u="none" strike="noStrike">
                        <a:solidFill>
                          <a:schemeClr val="tx1">
                            <a:lumMod val="75000"/>
                            <a:lumOff val="25000"/>
                          </a:schemeClr>
                        </a:solidFill>
                        <a:effectLst/>
                        <a:latin typeface="Arial" panose="020B0604020202020204" pitchFamily="34" charset="0"/>
                      </a:endParaRPr>
                    </a:p>
                  </a:txBody>
                  <a:tcPr marL="374098" marR="280574" marT="187049" marB="187049">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112824331"/>
                  </a:ext>
                </a:extLst>
              </a:tr>
            </a:tbl>
          </a:graphicData>
        </a:graphic>
      </p:graphicFrame>
    </p:spTree>
    <p:extLst>
      <p:ext uri="{BB962C8B-B14F-4D97-AF65-F5344CB8AC3E}">
        <p14:creationId xmlns:p14="http://schemas.microsoft.com/office/powerpoint/2010/main" val="28792018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3BAF1561-20C4-41FD-A35F-BF2B9E727F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Top Corners Rounded 72">
            <a:extLst>
              <a:ext uri="{FF2B5EF4-FFF2-40B4-BE49-F238E27FC236}">
                <a16:creationId xmlns:a16="http://schemas.microsoft.com/office/drawing/2014/main" id="{839DC788-B140-4F3E-A91E-CB3E70ED9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9C7006-3D4A-491A-A3D4-94025D019423}"/>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ATP</a:t>
            </a:r>
          </a:p>
        </p:txBody>
      </p:sp>
      <p:cxnSp>
        <p:nvCxnSpPr>
          <p:cNvPr id="75" name="Straight Connector 74">
            <a:extLst>
              <a:ext uri="{FF2B5EF4-FFF2-40B4-BE49-F238E27FC236}">
                <a16:creationId xmlns:a16="http://schemas.microsoft.com/office/drawing/2014/main" id="{FC18D930-0EEE-448F-ABF1-2AA3C83DA5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CF44C05-2C3C-48C3-ADF1-9F9792DE9E25}"/>
              </a:ext>
            </a:extLst>
          </p:cNvPr>
          <p:cNvSpPr>
            <a:spLocks noGrp="1"/>
          </p:cNvSpPr>
          <p:nvPr>
            <p:ph idx="1"/>
          </p:nvPr>
        </p:nvSpPr>
        <p:spPr>
          <a:xfrm>
            <a:off x="321733" y="2834809"/>
            <a:ext cx="4092951" cy="3042099"/>
          </a:xfrm>
        </p:spPr>
        <p:txBody>
          <a:bodyPr anchor="t">
            <a:normAutofit/>
          </a:bodyPr>
          <a:lstStyle/>
          <a:p>
            <a:r>
              <a:rPr lang="en-US" sz="1600">
                <a:solidFill>
                  <a:schemeClr val="bg1"/>
                </a:solidFill>
              </a:rPr>
              <a:t>ATP is Adenosine triphosphate. </a:t>
            </a:r>
          </a:p>
          <a:p>
            <a:r>
              <a:rPr lang="en-US" sz="1600">
                <a:solidFill>
                  <a:schemeClr val="bg1"/>
                </a:solidFill>
              </a:rPr>
              <a:t>The bond that we are most interest in is the bond that links the third phosphate group. </a:t>
            </a:r>
          </a:p>
          <a:p>
            <a:pPr lvl="1"/>
            <a:r>
              <a:rPr lang="en-US" sz="1600">
                <a:solidFill>
                  <a:schemeClr val="bg1"/>
                </a:solidFill>
              </a:rPr>
              <a:t>This bond hold a lot of potential energy and is considered a ‘high-energy’ phosphate bond. </a:t>
            </a:r>
          </a:p>
          <a:p>
            <a:pPr lvl="1"/>
            <a:r>
              <a:rPr lang="en-US" sz="1600">
                <a:solidFill>
                  <a:schemeClr val="bg1"/>
                </a:solidFill>
              </a:rPr>
              <a:t>When energy is needed, this bond can be broken and energy is released. </a:t>
            </a:r>
          </a:p>
          <a:p>
            <a:pPr lvl="1"/>
            <a:r>
              <a:rPr lang="en-US" sz="1600">
                <a:solidFill>
                  <a:schemeClr val="bg1"/>
                </a:solidFill>
              </a:rPr>
              <a:t>When the bond is broken, ATP is broken down to form ADP and inorganic phosphate (Pi). </a:t>
            </a:r>
          </a:p>
          <a:p>
            <a:endParaRPr lang="en-US" sz="1600">
              <a:solidFill>
                <a:schemeClr val="bg1"/>
              </a:solidFill>
            </a:endParaRPr>
          </a:p>
        </p:txBody>
      </p:sp>
      <p:pic>
        <p:nvPicPr>
          <p:cNvPr id="15362" name="Picture 2" descr="Picture">
            <a:extLst>
              <a:ext uri="{FF2B5EF4-FFF2-40B4-BE49-F238E27FC236}">
                <a16:creationId xmlns:a16="http://schemas.microsoft.com/office/drawing/2014/main" id="{6648DCE9-0EDD-4E7F-906D-F974BDFD028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068828" y="467256"/>
            <a:ext cx="4811994" cy="576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1918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E773EB-1EC1-4E49-9DE2-E6F4604972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1D7727-85E1-472E-A372-D122C0BCFAE6}"/>
              </a:ext>
            </a:extLst>
          </p:cNvPr>
          <p:cNvSpPr>
            <a:spLocks noGrp="1"/>
          </p:cNvSpPr>
          <p:nvPr>
            <p:ph type="title"/>
          </p:nvPr>
        </p:nvSpPr>
        <p:spPr>
          <a:xfrm>
            <a:off x="391378" y="320675"/>
            <a:ext cx="11407487" cy="1325563"/>
          </a:xfrm>
        </p:spPr>
        <p:txBody>
          <a:bodyPr>
            <a:normAutofit/>
          </a:bodyPr>
          <a:lstStyle/>
          <a:p>
            <a:r>
              <a:rPr lang="en-US" sz="5400" dirty="0">
                <a:solidFill>
                  <a:schemeClr val="bg1"/>
                </a:solidFill>
              </a:rPr>
              <a:t> How Cells Make ATP </a:t>
            </a:r>
          </a:p>
        </p:txBody>
      </p:sp>
      <p:graphicFrame>
        <p:nvGraphicFramePr>
          <p:cNvPr id="5" name="Content Placeholder 2">
            <a:extLst>
              <a:ext uri="{FF2B5EF4-FFF2-40B4-BE49-F238E27FC236}">
                <a16:creationId xmlns:a16="http://schemas.microsoft.com/office/drawing/2014/main" id="{E5ECACA7-7497-4A13-BC29-D07B38BAFDD7}"/>
              </a:ext>
            </a:extLst>
          </p:cNvPr>
          <p:cNvGraphicFramePr>
            <a:graphicFrameLocks noGrp="1"/>
          </p:cNvGraphicFramePr>
          <p:nvPr>
            <p:ph idx="1"/>
            <p:extLst/>
          </p:nvPr>
        </p:nvGraphicFramePr>
        <p:xfrm>
          <a:off x="391379" y="1976293"/>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03587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C716CE-58D0-4788-8C38-073210A9656E}"/>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Cellular respiration</a:t>
            </a:r>
          </a:p>
        </p:txBody>
      </p:sp>
      <p:sp>
        <p:nvSpPr>
          <p:cNvPr id="3" name="Content Placeholder 2">
            <a:extLst>
              <a:ext uri="{FF2B5EF4-FFF2-40B4-BE49-F238E27FC236}">
                <a16:creationId xmlns:a16="http://schemas.microsoft.com/office/drawing/2014/main" id="{C18EE792-E6E2-4326-9A4F-434B8C1F808C}"/>
              </a:ext>
            </a:extLst>
          </p:cNvPr>
          <p:cNvSpPr>
            <a:spLocks noGrp="1"/>
          </p:cNvSpPr>
          <p:nvPr>
            <p:ph idx="1"/>
          </p:nvPr>
        </p:nvSpPr>
        <p:spPr>
          <a:xfrm>
            <a:off x="643468" y="2638043"/>
            <a:ext cx="3363974" cy="3415623"/>
          </a:xfrm>
        </p:spPr>
        <p:txBody>
          <a:bodyPr>
            <a:normAutofit/>
          </a:bodyPr>
          <a:lstStyle/>
          <a:p>
            <a:r>
              <a:rPr lang="en-US" sz="2000"/>
              <a:t>Cellular respiration has 3 parts.</a:t>
            </a:r>
          </a:p>
          <a:p>
            <a:pPr lvl="1"/>
            <a:r>
              <a:rPr lang="en-US" sz="2000"/>
              <a:t>1) Glycolysis</a:t>
            </a:r>
          </a:p>
          <a:p>
            <a:pPr lvl="1"/>
            <a:r>
              <a:rPr lang="en-US" sz="2000"/>
              <a:t>2) The Kreb's Cycle / The Citric Acid Cycle</a:t>
            </a:r>
          </a:p>
          <a:p>
            <a:pPr lvl="1"/>
            <a:r>
              <a:rPr lang="en-US" sz="2000"/>
              <a:t>​3) The Electron Transport Chain / Oxidative Phosphorylation</a:t>
            </a:r>
          </a:p>
          <a:p>
            <a:endParaRPr lang="en-US" sz="2000"/>
          </a:p>
        </p:txBody>
      </p:sp>
      <p:pic>
        <p:nvPicPr>
          <p:cNvPr id="16386" name="Picture 2" descr="Picture">
            <a:extLst>
              <a:ext uri="{FF2B5EF4-FFF2-40B4-BE49-F238E27FC236}">
                <a16:creationId xmlns:a16="http://schemas.microsoft.com/office/drawing/2014/main" id="{D7236DC2-30DC-44C8-890C-6D6611E2FF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83806" y="643467"/>
            <a:ext cx="5478682"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187592"/>
      </p:ext>
    </p:extLst>
  </p:cSld>
  <p:clrMapOvr>
    <a:overrideClrMapping bg1="dk1" tx1="lt1" bg2="dk2" tx2="lt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2" name="Rectangle: Top Corners Rounded 70">
            <a:extLst>
              <a:ext uri="{FF2B5EF4-FFF2-40B4-BE49-F238E27FC236}">
                <a16:creationId xmlns:a16="http://schemas.microsoft.com/office/drawing/2014/main" id="{3BAF1561-20C4-41FD-A35F-BF2B9E727F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Top Corners Rounded 72">
            <a:extLst>
              <a:ext uri="{FF2B5EF4-FFF2-40B4-BE49-F238E27FC236}">
                <a16:creationId xmlns:a16="http://schemas.microsoft.com/office/drawing/2014/main" id="{839DC788-B140-4F3E-A91E-CB3E70ED9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6DFEDE-28C5-4E99-A80A-06F0E10FCA51}"/>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cellular respiration - Glycolysis</a:t>
            </a:r>
          </a:p>
        </p:txBody>
      </p:sp>
      <p:cxnSp>
        <p:nvCxnSpPr>
          <p:cNvPr id="75" name="Straight Connector 74">
            <a:extLst>
              <a:ext uri="{FF2B5EF4-FFF2-40B4-BE49-F238E27FC236}">
                <a16:creationId xmlns:a16="http://schemas.microsoft.com/office/drawing/2014/main" id="{FC18D930-0EEE-448F-ABF1-2AA3C83DA5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B25C77-8327-4C4D-85C4-D0AE200E36B9}"/>
              </a:ext>
            </a:extLst>
          </p:cNvPr>
          <p:cNvSpPr>
            <a:spLocks noGrp="1"/>
          </p:cNvSpPr>
          <p:nvPr>
            <p:ph idx="1"/>
          </p:nvPr>
        </p:nvSpPr>
        <p:spPr>
          <a:xfrm>
            <a:off x="321733" y="2834809"/>
            <a:ext cx="4092951" cy="3042099"/>
          </a:xfrm>
        </p:spPr>
        <p:txBody>
          <a:bodyPr anchor="t">
            <a:normAutofit/>
          </a:bodyPr>
          <a:lstStyle/>
          <a:p>
            <a:r>
              <a:rPr lang="en-US" sz="3600" b="1" dirty="0">
                <a:solidFill>
                  <a:schemeClr val="bg1"/>
                </a:solidFill>
              </a:rPr>
              <a:t>Glycolysis- a </a:t>
            </a:r>
            <a:r>
              <a:rPr lang="en-US" sz="3600" dirty="0">
                <a:solidFill>
                  <a:schemeClr val="bg1"/>
                </a:solidFill>
              </a:rPr>
              <a:t>glucose molecule is are broken </a:t>
            </a:r>
            <a:r>
              <a:rPr lang="en-US" sz="4000" dirty="0">
                <a:solidFill>
                  <a:schemeClr val="bg1"/>
                </a:solidFill>
              </a:rPr>
              <a:t>down</a:t>
            </a:r>
            <a:r>
              <a:rPr lang="en-US" sz="3600" dirty="0">
                <a:solidFill>
                  <a:schemeClr val="bg1"/>
                </a:solidFill>
              </a:rPr>
              <a:t> to form 2 pyruvate molecules</a:t>
            </a:r>
          </a:p>
          <a:p>
            <a:endParaRPr lang="en-US" sz="3600" dirty="0">
              <a:solidFill>
                <a:schemeClr val="bg1"/>
              </a:solidFill>
            </a:endParaRPr>
          </a:p>
        </p:txBody>
      </p:sp>
      <p:pic>
        <p:nvPicPr>
          <p:cNvPr id="17410" name="Picture 2" descr="Picture">
            <a:extLst>
              <a:ext uri="{FF2B5EF4-FFF2-40B4-BE49-F238E27FC236}">
                <a16:creationId xmlns:a16="http://schemas.microsoft.com/office/drawing/2014/main" id="{EABFC2B6-EC2B-43B7-8AAD-D684528D7A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452" y="467256"/>
            <a:ext cx="6336747" cy="576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31653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6DFEDE-28C5-4E99-A80A-06F0E10FCA51}"/>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cellular respiration - Glycolysis</a:t>
            </a:r>
          </a:p>
        </p:txBody>
      </p:sp>
      <p:sp>
        <p:nvSpPr>
          <p:cNvPr id="3" name="Content Placeholder 2">
            <a:extLst>
              <a:ext uri="{FF2B5EF4-FFF2-40B4-BE49-F238E27FC236}">
                <a16:creationId xmlns:a16="http://schemas.microsoft.com/office/drawing/2014/main" id="{E4B25C77-8327-4C4D-85C4-D0AE200E36B9}"/>
              </a:ext>
            </a:extLst>
          </p:cNvPr>
          <p:cNvSpPr>
            <a:spLocks noGrp="1"/>
          </p:cNvSpPr>
          <p:nvPr>
            <p:ph idx="1"/>
          </p:nvPr>
        </p:nvSpPr>
        <p:spPr>
          <a:xfrm>
            <a:off x="643468" y="2638043"/>
            <a:ext cx="3363974" cy="3415623"/>
          </a:xfrm>
        </p:spPr>
        <p:txBody>
          <a:bodyPr>
            <a:normAutofit/>
          </a:bodyPr>
          <a:lstStyle/>
          <a:p>
            <a:endParaRPr lang="en-US" sz="2000"/>
          </a:p>
          <a:p>
            <a:pPr lvl="1"/>
            <a:r>
              <a:rPr lang="en-US" sz="2000" b="1"/>
              <a:t>The Transition Reaction (not a stage, but an important step</a:t>
            </a:r>
            <a:endParaRPr lang="en-US" sz="2000"/>
          </a:p>
          <a:p>
            <a:pPr lvl="2"/>
            <a:r>
              <a:rPr lang="en-US" b="1" dirty="0"/>
              <a:t>​- </a:t>
            </a:r>
            <a:r>
              <a:rPr lang="en-US" dirty="0"/>
              <a:t>pyruvate from glycolysis is transformed into Acetyl CoA before continuing on to the Krebs Cycle</a:t>
            </a:r>
          </a:p>
        </p:txBody>
      </p:sp>
      <p:pic>
        <p:nvPicPr>
          <p:cNvPr id="5" name="Picture 4" descr="A picture containing object, clock&#10;&#10;Description automatically generated">
            <a:extLst>
              <a:ext uri="{FF2B5EF4-FFF2-40B4-BE49-F238E27FC236}">
                <a16:creationId xmlns:a16="http://schemas.microsoft.com/office/drawing/2014/main" id="{1CB42C30-7157-4E2A-86E9-E77108D9955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297763" y="1641088"/>
            <a:ext cx="6250769" cy="3414956"/>
          </a:xfrm>
          <a:prstGeom prst="rect">
            <a:avLst/>
          </a:prstGeom>
        </p:spPr>
      </p:pic>
    </p:spTree>
    <p:extLst>
      <p:ext uri="{BB962C8B-B14F-4D97-AF65-F5344CB8AC3E}">
        <p14:creationId xmlns:p14="http://schemas.microsoft.com/office/powerpoint/2010/main" val="4195446744"/>
      </p:ext>
    </p:extLst>
  </p:cSld>
  <p:clrMapOvr>
    <a:overrideClrMapping bg1="dk1" tx1="lt1" bg2="dk2" tx2="lt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8" name="Rectangle: Top Corners Rounded 136">
            <a:extLst>
              <a:ext uri="{FF2B5EF4-FFF2-40B4-BE49-F238E27FC236}">
                <a16:creationId xmlns:a16="http://schemas.microsoft.com/office/drawing/2014/main" id="{3BAF1561-20C4-41FD-A35F-BF2B9E727F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Top Corners Rounded 138">
            <a:extLst>
              <a:ext uri="{FF2B5EF4-FFF2-40B4-BE49-F238E27FC236}">
                <a16:creationId xmlns:a16="http://schemas.microsoft.com/office/drawing/2014/main" id="{839DC788-B140-4F3E-A91E-CB3E70ED9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6DFEDE-28C5-4E99-A80A-06F0E10FCA51}"/>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cellular respiration - Glycolysis</a:t>
            </a:r>
          </a:p>
        </p:txBody>
      </p:sp>
      <p:cxnSp>
        <p:nvCxnSpPr>
          <p:cNvPr id="141" name="Straight Connector 140">
            <a:extLst>
              <a:ext uri="{FF2B5EF4-FFF2-40B4-BE49-F238E27FC236}">
                <a16:creationId xmlns:a16="http://schemas.microsoft.com/office/drawing/2014/main" id="{FC18D930-0EEE-448F-ABF1-2AA3C83DA5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B25C77-8327-4C4D-85C4-D0AE200E36B9}"/>
              </a:ext>
            </a:extLst>
          </p:cNvPr>
          <p:cNvSpPr>
            <a:spLocks noGrp="1"/>
          </p:cNvSpPr>
          <p:nvPr>
            <p:ph idx="1"/>
          </p:nvPr>
        </p:nvSpPr>
        <p:spPr>
          <a:xfrm>
            <a:off x="321733" y="2834809"/>
            <a:ext cx="4092951" cy="3042099"/>
          </a:xfrm>
        </p:spPr>
        <p:txBody>
          <a:bodyPr anchor="t">
            <a:normAutofit/>
          </a:bodyPr>
          <a:lstStyle/>
          <a:p>
            <a:r>
              <a:rPr lang="en-US" sz="2000" b="1">
                <a:solidFill>
                  <a:schemeClr val="bg1"/>
                </a:solidFill>
              </a:rPr>
              <a:t>Krebs Cycle</a:t>
            </a:r>
            <a:r>
              <a:rPr lang="en-US" sz="2000">
                <a:solidFill>
                  <a:schemeClr val="bg1"/>
                </a:solidFill>
              </a:rPr>
              <a:t> </a:t>
            </a:r>
          </a:p>
          <a:p>
            <a:pPr lvl="1"/>
            <a:r>
              <a:rPr lang="en-US" sz="2000">
                <a:solidFill>
                  <a:schemeClr val="bg1"/>
                </a:solidFill>
              </a:rPr>
              <a:t>- pyruvate is further broken down</a:t>
            </a:r>
          </a:p>
          <a:p>
            <a:pPr lvl="1"/>
            <a:r>
              <a:rPr lang="en-US" sz="2000">
                <a:solidFill>
                  <a:schemeClr val="bg1"/>
                </a:solidFill>
              </a:rPr>
              <a:t>- NADH is created</a:t>
            </a:r>
          </a:p>
          <a:p>
            <a:pPr lvl="1"/>
            <a:r>
              <a:rPr lang="en-US" sz="2000">
                <a:solidFill>
                  <a:schemeClr val="bg1"/>
                </a:solidFill>
              </a:rPr>
              <a:t>- NADH transports electrons from cellular respiration to the </a:t>
            </a:r>
            <a:r>
              <a:rPr lang="en-US" sz="2000" b="1">
                <a:solidFill>
                  <a:schemeClr val="bg1"/>
                </a:solidFill>
              </a:rPr>
              <a:t>electron transport chain.</a:t>
            </a:r>
            <a:endParaRPr lang="en-US" sz="2000">
              <a:solidFill>
                <a:schemeClr val="bg1"/>
              </a:solidFill>
            </a:endParaRPr>
          </a:p>
        </p:txBody>
      </p:sp>
      <p:pic>
        <p:nvPicPr>
          <p:cNvPr id="18436" name="Picture 4" descr="Picture">
            <a:extLst>
              <a:ext uri="{FF2B5EF4-FFF2-40B4-BE49-F238E27FC236}">
                <a16:creationId xmlns:a16="http://schemas.microsoft.com/office/drawing/2014/main" id="{EB9D83DB-F674-4353-A1ED-8C3AA3EB09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03767" y="790873"/>
            <a:ext cx="6542117" cy="511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416424"/>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3BAF1561-20C4-41FD-A35F-BF2B9E727F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Top Corners Rounded 72">
            <a:extLst>
              <a:ext uri="{FF2B5EF4-FFF2-40B4-BE49-F238E27FC236}">
                <a16:creationId xmlns:a16="http://schemas.microsoft.com/office/drawing/2014/main" id="{839DC788-B140-4F3E-A91E-CB3E70ED9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6DFEDE-28C5-4E99-A80A-06F0E10FCA51}"/>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cellular respiration - </a:t>
            </a:r>
            <a:r>
              <a:rPr lang="en-US" sz="3600" b="1">
                <a:solidFill>
                  <a:schemeClr val="bg1"/>
                </a:solidFill>
              </a:rPr>
              <a:t>The Electron Transport Chain </a:t>
            </a:r>
            <a:endParaRPr lang="en-US" sz="3600">
              <a:solidFill>
                <a:schemeClr val="bg1"/>
              </a:solidFill>
            </a:endParaRPr>
          </a:p>
        </p:txBody>
      </p:sp>
      <p:cxnSp>
        <p:nvCxnSpPr>
          <p:cNvPr id="75" name="Straight Connector 74">
            <a:extLst>
              <a:ext uri="{FF2B5EF4-FFF2-40B4-BE49-F238E27FC236}">
                <a16:creationId xmlns:a16="http://schemas.microsoft.com/office/drawing/2014/main" id="{FC18D930-0EEE-448F-ABF1-2AA3C83DA5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B25C77-8327-4C4D-85C4-D0AE200E36B9}"/>
              </a:ext>
            </a:extLst>
          </p:cNvPr>
          <p:cNvSpPr>
            <a:spLocks noGrp="1"/>
          </p:cNvSpPr>
          <p:nvPr>
            <p:ph idx="1"/>
          </p:nvPr>
        </p:nvSpPr>
        <p:spPr>
          <a:xfrm>
            <a:off x="321733" y="2834809"/>
            <a:ext cx="4092951" cy="3042099"/>
          </a:xfrm>
        </p:spPr>
        <p:txBody>
          <a:bodyPr anchor="t">
            <a:normAutofit/>
          </a:bodyPr>
          <a:lstStyle/>
          <a:p>
            <a:r>
              <a:rPr lang="en-US" sz="1600" b="1">
                <a:solidFill>
                  <a:schemeClr val="bg1"/>
                </a:solidFill>
              </a:rPr>
              <a:t>The Electron Transport Chain - </a:t>
            </a:r>
            <a:r>
              <a:rPr lang="en-US" sz="1600">
                <a:solidFill>
                  <a:schemeClr val="bg1"/>
                </a:solidFill>
              </a:rPr>
              <a:t> </a:t>
            </a:r>
          </a:p>
          <a:p>
            <a:pPr lvl="1"/>
            <a:r>
              <a:rPr lang="en-US" sz="1600">
                <a:solidFill>
                  <a:schemeClr val="bg1"/>
                </a:solidFill>
              </a:rPr>
              <a:t>electrons are transported along a series of coenzymes and cytochromes</a:t>
            </a:r>
          </a:p>
          <a:p>
            <a:pPr lvl="1"/>
            <a:r>
              <a:rPr lang="en-US" sz="1600">
                <a:solidFill>
                  <a:schemeClr val="bg1"/>
                </a:solidFill>
              </a:rPr>
              <a:t>energy is released as the electrons move along the transport chain.</a:t>
            </a:r>
          </a:p>
          <a:p>
            <a:pPr lvl="1"/>
            <a:r>
              <a:rPr lang="en-US" sz="1600" b="1">
                <a:solidFill>
                  <a:schemeClr val="bg1"/>
                </a:solidFill>
              </a:rPr>
              <a:t>chemiosmosis </a:t>
            </a:r>
            <a:r>
              <a:rPr lang="en-US" sz="1600">
                <a:solidFill>
                  <a:schemeClr val="bg1"/>
                </a:solidFill>
              </a:rPr>
              <a:t>occurs - the energy given off by electrons is used to pump protons across a membrane via a proton pump. </a:t>
            </a:r>
          </a:p>
          <a:p>
            <a:pPr lvl="1"/>
            <a:r>
              <a:rPr lang="en-US" sz="1600">
                <a:solidFill>
                  <a:schemeClr val="bg1"/>
                </a:solidFill>
              </a:rPr>
              <a:t>The energy generated from the electrochemical gradient of protons provides the energy for ATP synthesis.</a:t>
            </a:r>
          </a:p>
        </p:txBody>
      </p:sp>
      <p:pic>
        <p:nvPicPr>
          <p:cNvPr id="19458" name="Picture 2" descr="Picture">
            <a:extLst>
              <a:ext uri="{FF2B5EF4-FFF2-40B4-BE49-F238E27FC236}">
                <a16:creationId xmlns:a16="http://schemas.microsoft.com/office/drawing/2014/main" id="{E0680E46-02D8-49F8-945D-6D5AEF36862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03767" y="1175222"/>
            <a:ext cx="6542117" cy="435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0915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3BAF07C-C39E-42EB-BB22-8D46691D97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D8E9CF54-0466-4261-9E62-0249E60E188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D7A91E4D-19F2-48E6-869D-5171978EE04D}"/>
              </a:ext>
            </a:extLst>
          </p:cNvPr>
          <p:cNvSpPr>
            <a:spLocks noGrp="1"/>
          </p:cNvSpPr>
          <p:nvPr>
            <p:ph type="title"/>
          </p:nvPr>
        </p:nvSpPr>
        <p:spPr>
          <a:xfrm>
            <a:off x="888631" y="4760132"/>
            <a:ext cx="3947420" cy="1777829"/>
          </a:xfrm>
        </p:spPr>
        <p:txBody>
          <a:bodyPr>
            <a:normAutofit/>
          </a:bodyPr>
          <a:lstStyle/>
          <a:p>
            <a:endParaRPr lang="en-US" sz="4000"/>
          </a:p>
        </p:txBody>
      </p:sp>
      <p:sp>
        <p:nvSpPr>
          <p:cNvPr id="94" name="Freeform: Shape 93">
            <a:extLst>
              <a:ext uri="{FF2B5EF4-FFF2-40B4-BE49-F238E27FC236}">
                <a16:creationId xmlns:a16="http://schemas.microsoft.com/office/drawing/2014/main" id="{44C110BA-81E8-4247-853A-5F2B93E92E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506" name="Picture 2" descr="Picture">
            <a:extLst>
              <a:ext uri="{FF2B5EF4-FFF2-40B4-BE49-F238E27FC236}">
                <a16:creationId xmlns:a16="http://schemas.microsoft.com/office/drawing/2014/main" id="{60CBF78E-4291-4964-BBE6-D383038FA6A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55324"/>
            <a:ext cx="10914060" cy="31923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5D80316-7FD6-4CC7-B1CD-BFC4A1E8FEDB}"/>
              </a:ext>
            </a:extLst>
          </p:cNvPr>
          <p:cNvSpPr>
            <a:spLocks noGrp="1"/>
          </p:cNvSpPr>
          <p:nvPr>
            <p:ph idx="1"/>
          </p:nvPr>
        </p:nvSpPr>
        <p:spPr>
          <a:xfrm>
            <a:off x="458261" y="4767660"/>
            <a:ext cx="11275478" cy="2135068"/>
          </a:xfrm>
        </p:spPr>
        <p:style>
          <a:lnRef idx="3">
            <a:schemeClr val="lt1"/>
          </a:lnRef>
          <a:fillRef idx="1">
            <a:schemeClr val="dk1"/>
          </a:fillRef>
          <a:effectRef idx="1">
            <a:schemeClr val="dk1"/>
          </a:effectRef>
          <a:fontRef idx="minor">
            <a:schemeClr val="lt1"/>
          </a:fontRef>
        </p:style>
        <p:txBody>
          <a:bodyPr anchor="ctr">
            <a:normAutofit lnSpcReduction="10000"/>
          </a:bodyPr>
          <a:lstStyle/>
          <a:p>
            <a:endParaRPr lang="en-US" sz="1800" dirty="0"/>
          </a:p>
          <a:p>
            <a:r>
              <a:rPr lang="en-US" sz="1800" dirty="0"/>
              <a:t>The energy is generally not needed immediately, so it is used to combine ADP with phosphate ions to form ATP molecules. </a:t>
            </a:r>
          </a:p>
          <a:p>
            <a:pPr lvl="1"/>
            <a:r>
              <a:rPr lang="en-US" sz="1800" dirty="0"/>
              <a:t>During the process of cellular respiration, carbon dioxide is given off as a waste product. </a:t>
            </a:r>
          </a:p>
          <a:p>
            <a:pPr lvl="1"/>
            <a:r>
              <a:rPr lang="en-US" sz="1800" dirty="0"/>
              <a:t>This carbon dioxide can be used by photosynthesizing cells to form new carbohydrates. </a:t>
            </a:r>
          </a:p>
          <a:p>
            <a:pPr lvl="1"/>
            <a:r>
              <a:rPr lang="en-US" sz="1800" dirty="0"/>
              <a:t>Also in the process of cellular respiration, oxygen gas is required to serve as an acceptor of electrons. </a:t>
            </a:r>
          </a:p>
          <a:p>
            <a:pPr lvl="1"/>
            <a:r>
              <a:rPr lang="en-US" sz="1800" dirty="0"/>
              <a:t>This oxygen gas is identical to the oxygen gas given off in photosynthesis.​</a:t>
            </a:r>
          </a:p>
          <a:p>
            <a:endParaRPr lang="en-US" sz="1800" dirty="0"/>
          </a:p>
        </p:txBody>
      </p:sp>
    </p:spTree>
    <p:extLst>
      <p:ext uri="{BB962C8B-B14F-4D97-AF65-F5344CB8AC3E}">
        <p14:creationId xmlns:p14="http://schemas.microsoft.com/office/powerpoint/2010/main" val="3708585596"/>
      </p:ext>
    </p:extLst>
  </p:cSld>
  <p:clrMapOvr>
    <a:overrideClrMapping bg1="dk1" tx1="lt1" bg2="dk2" tx2="lt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DFFCE4-211D-496F-9405-3C67DF7AB42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Components of a Solution</a:t>
            </a:r>
          </a:p>
        </p:txBody>
      </p:sp>
      <p:sp>
        <p:nvSpPr>
          <p:cNvPr id="3" name="Content Placeholder 2">
            <a:extLst>
              <a:ext uri="{FF2B5EF4-FFF2-40B4-BE49-F238E27FC236}">
                <a16:creationId xmlns:a16="http://schemas.microsoft.com/office/drawing/2014/main" id="{619D794E-ACD6-456B-B198-7E85FA236992}"/>
              </a:ext>
            </a:extLst>
          </p:cNvPr>
          <p:cNvSpPr>
            <a:spLocks noGrp="1"/>
          </p:cNvSpPr>
          <p:nvPr>
            <p:ph idx="1"/>
          </p:nvPr>
        </p:nvSpPr>
        <p:spPr>
          <a:xfrm>
            <a:off x="643468" y="2638043"/>
            <a:ext cx="3363974" cy="3415623"/>
          </a:xfrm>
        </p:spPr>
        <p:txBody>
          <a:bodyPr>
            <a:normAutofit/>
          </a:bodyPr>
          <a:lstStyle/>
          <a:p>
            <a:pPr marL="0" lvl="0" indent="0" eaLnBrk="0" fontAlgn="base" hangingPunct="0">
              <a:spcBef>
                <a:spcPct val="0"/>
              </a:spcBef>
              <a:spcAft>
                <a:spcPct val="0"/>
              </a:spcAft>
              <a:buNone/>
            </a:pPr>
            <a:r>
              <a:rPr lang="en-US" altLang="en-US" sz="2000" dirty="0">
                <a:latin typeface="minion-pro"/>
              </a:rPr>
              <a:t>A </a:t>
            </a:r>
            <a:r>
              <a:rPr lang="en-US" altLang="en-US" sz="2000" b="1" dirty="0">
                <a:latin typeface="minion-pro"/>
              </a:rPr>
              <a:t>solvent</a:t>
            </a:r>
            <a:r>
              <a:rPr lang="en-US" altLang="en-US" sz="2000" dirty="0">
                <a:latin typeface="minion-pro"/>
              </a:rPr>
              <a:t> is a substance that can dissolve a </a:t>
            </a:r>
            <a:r>
              <a:rPr lang="en-US" altLang="en-US" sz="2000" b="1" dirty="0">
                <a:latin typeface="minion-pro"/>
              </a:rPr>
              <a:t>solute</a:t>
            </a:r>
            <a:r>
              <a:rPr lang="en-US" altLang="en-US" sz="2000" dirty="0">
                <a:latin typeface="minion-pro"/>
              </a:rPr>
              <a:t>.</a:t>
            </a:r>
          </a:p>
          <a:p>
            <a:pPr marL="457200" lvl="1" indent="0" eaLnBrk="0" fontAlgn="base" hangingPunct="0">
              <a:spcBef>
                <a:spcPct val="0"/>
              </a:spcBef>
              <a:spcAft>
                <a:spcPct val="0"/>
              </a:spcAft>
              <a:buNone/>
            </a:pPr>
            <a:r>
              <a:rPr lang="en-US" altLang="en-US" sz="2000" dirty="0">
                <a:latin typeface="minion-pro"/>
              </a:rPr>
              <a:t>	</a:t>
            </a:r>
            <a:endParaRPr lang="en-US" altLang="en-US" sz="2000" dirty="0" smtClean="0">
              <a:latin typeface="minion-pro"/>
            </a:endParaRPr>
          </a:p>
          <a:p>
            <a:pPr eaLnBrk="0" fontAlgn="base" hangingPunct="0">
              <a:spcBef>
                <a:spcPct val="0"/>
              </a:spcBef>
              <a:spcAft>
                <a:spcPct val="0"/>
              </a:spcAft>
            </a:pPr>
            <a:r>
              <a:rPr lang="en-US" altLang="en-US" sz="2400" b="1" dirty="0" smtClean="0">
                <a:latin typeface="minion-pro"/>
              </a:rPr>
              <a:t>Solutes</a:t>
            </a:r>
            <a:r>
              <a:rPr lang="en-US" altLang="en-US" sz="2400" dirty="0" smtClean="0">
                <a:latin typeface="minion-pro"/>
              </a:rPr>
              <a:t> </a:t>
            </a:r>
            <a:r>
              <a:rPr lang="en-US" altLang="en-US" sz="2400" dirty="0">
                <a:latin typeface="minion-pro"/>
              </a:rPr>
              <a:t>are measured in </a:t>
            </a:r>
            <a:r>
              <a:rPr lang="en-US" altLang="en-US" sz="2400" i="1" dirty="0">
                <a:latin typeface="minion-pro"/>
              </a:rPr>
              <a:t>weight</a:t>
            </a:r>
            <a:r>
              <a:rPr lang="en-US" altLang="en-US" sz="2400" dirty="0">
                <a:latin typeface="minion-pro"/>
              </a:rPr>
              <a:t> (i.e. grams).</a:t>
            </a:r>
          </a:p>
          <a:p>
            <a:pPr eaLnBrk="0" fontAlgn="base" hangingPunct="0">
              <a:spcBef>
                <a:spcPct val="0"/>
              </a:spcBef>
              <a:spcAft>
                <a:spcPct val="0"/>
              </a:spcAft>
            </a:pPr>
            <a:r>
              <a:rPr lang="en-US" altLang="en-US" sz="2000" b="1" dirty="0">
                <a:latin typeface="minion-pro"/>
              </a:rPr>
              <a:t>Solvents</a:t>
            </a:r>
            <a:r>
              <a:rPr lang="en-US" altLang="en-US" sz="2000" dirty="0">
                <a:latin typeface="minion-pro"/>
              </a:rPr>
              <a:t> are measured in </a:t>
            </a:r>
            <a:r>
              <a:rPr lang="en-US" altLang="en-US" sz="2000" i="1" dirty="0">
                <a:latin typeface="minion-pro"/>
              </a:rPr>
              <a:t>volume</a:t>
            </a:r>
            <a:r>
              <a:rPr lang="en-US" altLang="en-US" sz="2000" dirty="0">
                <a:latin typeface="minion-pro"/>
              </a:rPr>
              <a:t> (i.e. liters).</a:t>
            </a:r>
          </a:p>
          <a:p>
            <a:pPr marL="0" lvl="0" indent="0" eaLnBrk="0" fontAlgn="base" hangingPunct="0">
              <a:spcBef>
                <a:spcPct val="0"/>
              </a:spcBef>
              <a:spcAft>
                <a:spcPct val="0"/>
              </a:spcAft>
              <a:buNone/>
            </a:pPr>
            <a:endParaRPr lang="en-US" altLang="en-US" sz="2000" b="1" dirty="0">
              <a:latin typeface="europa"/>
            </a:endParaRPr>
          </a:p>
          <a:p>
            <a:endParaRPr lang="en-US" sz="2000" dirty="0"/>
          </a:p>
        </p:txBody>
      </p:sp>
      <p:pic>
        <p:nvPicPr>
          <p:cNvPr id="10" name="Picture 2" descr="Image result for osmolarity">
            <a:extLst>
              <a:ext uri="{FF2B5EF4-FFF2-40B4-BE49-F238E27FC236}">
                <a16:creationId xmlns:a16="http://schemas.microsoft.com/office/drawing/2014/main" id="{65F5B0F1-863A-4C24-ACBC-99484D68D2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18048" y="643467"/>
            <a:ext cx="5410199" cy="54101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9666053-A72D-4DDA-B5E1-AEA9D0FF6D59}"/>
              </a:ext>
            </a:extLst>
          </p:cNvPr>
          <p:cNvSpPr>
            <a:spLocks noChangeArrowheads="1"/>
          </p:cNvSpPr>
          <p:nvPr/>
        </p:nvSpPr>
        <p:spPr bwMode="auto">
          <a:xfrm>
            <a:off x="0" y="67017"/>
            <a:ext cx="184731" cy="323165"/>
          </a:xfrm>
          <a:prstGeom prst="rect">
            <a:avLst/>
          </a:prstGeom>
          <a:solidFill>
            <a:srgbClr val="F8F8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333333"/>
              </a:solidFill>
              <a:effectLst/>
              <a:uLnTx/>
              <a:uFillTx/>
              <a:latin typeface="europa"/>
              <a:ea typeface="+mn-ea"/>
              <a:cs typeface="+mn-cs"/>
            </a:endParaRPr>
          </a:p>
        </p:txBody>
      </p:sp>
      <p:pic>
        <p:nvPicPr>
          <p:cNvPr id="2052" name="Picture 4" descr="This is exactly what your Pumpkin Spice Latte looks like ( Image )">
            <a:extLst>
              <a:ext uri="{FF2B5EF4-FFF2-40B4-BE49-F238E27FC236}">
                <a16:creationId xmlns:a16="http://schemas.microsoft.com/office/drawing/2014/main" id="{159FEF48-E458-47E1-AF22-A571CE291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17463"/>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697715"/>
      </p:ext>
    </p:extLst>
  </p:cSld>
  <p:clrMapOvr>
    <a:overrideClrMapping bg1="dk1" tx1="lt1" bg2="dk2"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003FD-91E1-4580-8DAF-702E1A212F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85BF9F-6CD6-4E06-B501-A267EC6765E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7BBCA3E-DD36-4049-B119-3B73B2194901}"/>
              </a:ext>
            </a:extLst>
          </p:cNvPr>
          <p:cNvPicPr>
            <a:picLocks noChangeAspect="1"/>
          </p:cNvPicPr>
          <p:nvPr/>
        </p:nvPicPr>
        <p:blipFill>
          <a:blip r:embed="rId2"/>
          <a:stretch>
            <a:fillRect/>
          </a:stretch>
        </p:blipFill>
        <p:spPr>
          <a:xfrm>
            <a:off x="0" y="376396"/>
            <a:ext cx="12192000" cy="6105208"/>
          </a:xfrm>
          <a:prstGeom prst="rect">
            <a:avLst/>
          </a:prstGeom>
        </p:spPr>
      </p:pic>
    </p:spTree>
    <p:extLst>
      <p:ext uri="{BB962C8B-B14F-4D97-AF65-F5344CB8AC3E}">
        <p14:creationId xmlns:p14="http://schemas.microsoft.com/office/powerpoint/2010/main" val="842032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52F19-72F6-4D52-B2D1-A7FFE3FDC807}"/>
              </a:ext>
            </a:extLst>
          </p:cNvPr>
          <p:cNvSpPr>
            <a:spLocks noGrp="1"/>
          </p:cNvSpPr>
          <p:nvPr>
            <p:ph type="title"/>
          </p:nvPr>
        </p:nvSpPr>
        <p:spPr/>
        <p:txBody>
          <a:bodyPr/>
          <a:lstStyle/>
          <a:p>
            <a:r>
              <a:rPr lang="en-US" b="1" i="1" dirty="0"/>
              <a:t> Components of Lipids.</a:t>
            </a:r>
            <a:endParaRPr lang="en-US" dirty="0"/>
          </a:p>
        </p:txBody>
      </p:sp>
      <p:pic>
        <p:nvPicPr>
          <p:cNvPr id="12289" name="Picture 1" descr="Picture">
            <a:extLst>
              <a:ext uri="{FF2B5EF4-FFF2-40B4-BE49-F238E27FC236}">
                <a16:creationId xmlns:a16="http://schemas.microsoft.com/office/drawing/2014/main" id="{4234EC84-67B9-4A28-9CEA-E6623E852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5145" y="365125"/>
            <a:ext cx="6178115" cy="61277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79962473-61B8-4F79-8DEF-414471E70668}"/>
              </a:ext>
            </a:extLst>
          </p:cNvPr>
          <p:cNvSpPr>
            <a:spLocks noGrp="1"/>
          </p:cNvSpPr>
          <p:nvPr>
            <p:ph idx="1"/>
          </p:nvPr>
        </p:nvSpPr>
        <p:spPr>
          <a:xfrm>
            <a:off x="838200" y="1825625"/>
            <a:ext cx="4158343" cy="4351338"/>
          </a:xfrm>
        </p:spPr>
        <p:txBody>
          <a:bodyPr/>
          <a:lstStyle/>
          <a:p>
            <a:pPr fontAlgn="t"/>
            <a:r>
              <a:rPr lang="en-US" b="1" dirty="0"/>
              <a:t>PHOSPHOLIPIDS CONTAIN 2 FATTY ACID TAILS AND MAKE UP THE PLASMA MEMBRANE OR CELL </a:t>
            </a:r>
            <a:r>
              <a:rPr lang="en-US" b="1" dirty="0" smtClean="0"/>
              <a:t>MEMBRANES</a:t>
            </a:r>
            <a:endParaRPr lang="en-US" dirty="0"/>
          </a:p>
        </p:txBody>
      </p:sp>
    </p:spTree>
    <p:extLst>
      <p:ext uri="{BB962C8B-B14F-4D97-AF65-F5344CB8AC3E}">
        <p14:creationId xmlns:p14="http://schemas.microsoft.com/office/powerpoint/2010/main" val="30027924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9872-E654-43C2-9BFD-E0E44F10B47B}"/>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smtClean="0">
                <a:solidFill>
                  <a:srgbClr val="FFFFFF"/>
                </a:solidFill>
              </a:rPr>
              <a:t>Where is water located in the body?</a:t>
            </a:r>
            <a:endParaRPr lang="en-US" sz="3600" dirty="0">
              <a:solidFill>
                <a:srgbClr val="FFFFFF"/>
              </a:solidFill>
            </a:endParaRPr>
          </a:p>
        </p:txBody>
      </p:sp>
      <p:pic>
        <p:nvPicPr>
          <p:cNvPr id="4" name="Content Placeholder 3">
            <a:extLst>
              <a:ext uri="{FF2B5EF4-FFF2-40B4-BE49-F238E27FC236}">
                <a16:creationId xmlns:a16="http://schemas.microsoft.com/office/drawing/2014/main" id="{982D966A-951C-4CA4-9D91-A65DF102FE84}"/>
              </a:ext>
            </a:extLst>
          </p:cNvPr>
          <p:cNvPicPr>
            <a:picLocks noGrp="1" noChangeAspect="1"/>
          </p:cNvPicPr>
          <p:nvPr>
            <p:ph idx="1"/>
          </p:nvPr>
        </p:nvPicPr>
        <p:blipFill rotWithShape="1">
          <a:blip r:embed="rId2"/>
          <a:srcRect t="15144" r="-3" b="6460"/>
          <a:stretch/>
        </p:blipFill>
        <p:spPr>
          <a:xfrm>
            <a:off x="976251" y="942538"/>
            <a:ext cx="7163222" cy="4808332"/>
          </a:xfrm>
          <a:prstGeom prst="rect">
            <a:avLst/>
          </a:prstGeom>
          <a:effectLst/>
        </p:spPr>
      </p:pic>
    </p:spTree>
    <p:extLst>
      <p:ext uri="{BB962C8B-B14F-4D97-AF65-F5344CB8AC3E}">
        <p14:creationId xmlns:p14="http://schemas.microsoft.com/office/powerpoint/2010/main" val="251167861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CA76D25-512B-40A9-9AD6-9E009286FF87}"/>
              </a:ext>
            </a:extLst>
          </p:cNvPr>
          <p:cNvPicPr>
            <a:picLocks noGrp="1" noChangeAspect="1"/>
          </p:cNvPicPr>
          <p:nvPr>
            <p:ph idx="1"/>
          </p:nvPr>
        </p:nvPicPr>
        <p:blipFill rotWithShape="1">
          <a:blip r:embed="rId2"/>
          <a:srcRect t="1444" r="1" b="1"/>
          <a:stretch/>
        </p:blipFill>
        <p:spPr>
          <a:xfrm rot="21480000">
            <a:off x="1137837" y="1003258"/>
            <a:ext cx="9916327" cy="4764396"/>
          </a:xfrm>
          <a:prstGeom prst="rect">
            <a:avLst/>
          </a:prstGeom>
        </p:spPr>
      </p:pic>
      <p:sp>
        <p:nvSpPr>
          <p:cNvPr id="3" name="Title 1">
            <a:extLst>
              <a:ext uri="{FF2B5EF4-FFF2-40B4-BE49-F238E27FC236}">
                <a16:creationId xmlns:a16="http://schemas.microsoft.com/office/drawing/2014/main" id="{46DD9872-E654-43C2-9BFD-E0E44F10B47B}"/>
              </a:ext>
            </a:extLst>
          </p:cNvPr>
          <p:cNvSpPr>
            <a:spLocks noGrp="1"/>
          </p:cNvSpPr>
          <p:nvPr>
            <p:ph type="title"/>
          </p:nvPr>
        </p:nvSpPr>
        <p:spPr>
          <a:xfrm>
            <a:off x="332509" y="74532"/>
            <a:ext cx="11720945" cy="785246"/>
          </a:xfrm>
        </p:spPr>
        <p:txBody>
          <a:bodyPr vert="horz" lIns="91440" tIns="45720" rIns="91440" bIns="45720" rtlCol="0" anchor="ctr">
            <a:normAutofit fontScale="90000"/>
          </a:bodyPr>
          <a:lstStyle/>
          <a:p>
            <a:r>
              <a:rPr lang="en-US" sz="3600" b="1" u="sng" dirty="0" smtClean="0">
                <a:solidFill>
                  <a:srgbClr val="FFFFFF"/>
                </a:solidFill>
              </a:rPr>
              <a:t>Differences in Concentrations of Ions and Proteins in Body </a:t>
            </a:r>
            <a:r>
              <a:rPr lang="en-US" sz="3600" b="1" u="sng" dirty="0">
                <a:solidFill>
                  <a:srgbClr val="FFFFFF"/>
                </a:solidFill>
              </a:rPr>
              <a:t>F</a:t>
            </a:r>
            <a:r>
              <a:rPr lang="en-US" sz="3600" b="1" u="sng" dirty="0" smtClean="0">
                <a:solidFill>
                  <a:srgbClr val="FFFFFF"/>
                </a:solidFill>
              </a:rPr>
              <a:t>luids</a:t>
            </a:r>
            <a:endParaRPr lang="en-US" sz="3600" b="1" u="sng" dirty="0">
              <a:solidFill>
                <a:srgbClr val="FFFFFF"/>
              </a:solidFill>
            </a:endParaRPr>
          </a:p>
        </p:txBody>
      </p:sp>
    </p:spTree>
    <p:extLst>
      <p:ext uri="{BB962C8B-B14F-4D97-AF65-F5344CB8AC3E}">
        <p14:creationId xmlns:p14="http://schemas.microsoft.com/office/powerpoint/2010/main" val="308080984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38969A-AE83-42BF-A0FE-B4B454806507}"/>
              </a:ext>
            </a:extLst>
          </p:cNvPr>
          <p:cNvSpPr>
            <a:spLocks noGrp="1"/>
          </p:cNvSpPr>
          <p:nvPr>
            <p:ph type="title"/>
          </p:nvPr>
        </p:nvSpPr>
        <p:spPr>
          <a:xfrm>
            <a:off x="863029" y="1012004"/>
            <a:ext cx="3416158" cy="4795408"/>
          </a:xfrm>
        </p:spPr>
        <p:txBody>
          <a:bodyPr>
            <a:normAutofit/>
          </a:bodyPr>
          <a:lstStyle/>
          <a:p>
            <a:r>
              <a:rPr lang="en-US" b="1">
                <a:solidFill>
                  <a:srgbClr val="FFFFFF"/>
                </a:solidFill>
              </a:rPr>
              <a:t>concentration gradient</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76F35E46-9F1B-4A3D-84B3-EE8C67F34298}"/>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5449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969A-AE83-42BF-A0FE-B4B454806507}"/>
              </a:ext>
            </a:extLst>
          </p:cNvPr>
          <p:cNvSpPr>
            <a:spLocks noGrp="1"/>
          </p:cNvSpPr>
          <p:nvPr>
            <p:ph type="title"/>
          </p:nvPr>
        </p:nvSpPr>
        <p:spPr/>
        <p:txBody>
          <a:bodyPr/>
          <a:lstStyle/>
          <a:p>
            <a:r>
              <a:rPr lang="en-US" b="1" dirty="0"/>
              <a:t>concentration gradient</a:t>
            </a:r>
            <a:endParaRPr lang="en-US" dirty="0"/>
          </a:p>
        </p:txBody>
      </p:sp>
      <p:sp>
        <p:nvSpPr>
          <p:cNvPr id="3" name="Content Placeholder 2">
            <a:extLst>
              <a:ext uri="{FF2B5EF4-FFF2-40B4-BE49-F238E27FC236}">
                <a16:creationId xmlns:a16="http://schemas.microsoft.com/office/drawing/2014/main" id="{11940741-B79E-454A-BD32-AF1BA15C050B}"/>
              </a:ext>
            </a:extLst>
          </p:cNvPr>
          <p:cNvSpPr>
            <a:spLocks noGrp="1"/>
          </p:cNvSpPr>
          <p:nvPr>
            <p:ph idx="1"/>
          </p:nvPr>
        </p:nvSpPr>
        <p:spPr/>
        <p:txBody>
          <a:bodyPr>
            <a:normAutofit/>
          </a:bodyPr>
          <a:lstStyle/>
          <a:p>
            <a:r>
              <a:rPr lang="en-US" sz="4000" dirty="0"/>
              <a:t>We say that molecules diffuse </a:t>
            </a:r>
            <a:r>
              <a:rPr lang="en-US" sz="4000" i="1" dirty="0"/>
              <a:t>down the gradient, </a:t>
            </a:r>
            <a:r>
              <a:rPr lang="en-US" sz="4000" dirty="0"/>
              <a:t>from higher concentration to lower concentration.</a:t>
            </a:r>
          </a:p>
          <a:p>
            <a:r>
              <a:rPr lang="en-US" sz="4000" dirty="0"/>
              <a:t>The rate of diffusion depends on the magnitude of the concentration gradient. </a:t>
            </a:r>
          </a:p>
          <a:p>
            <a:r>
              <a:rPr lang="en-US" sz="4000" dirty="0"/>
              <a:t>The larger the concentration gradient, the faster diffusion takes place. </a:t>
            </a:r>
          </a:p>
        </p:txBody>
      </p:sp>
    </p:spTree>
    <p:extLst>
      <p:ext uri="{BB962C8B-B14F-4D97-AF65-F5344CB8AC3E}">
        <p14:creationId xmlns:p14="http://schemas.microsoft.com/office/powerpoint/2010/main" val="1112431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2B47-1982-414C-AA62-FE86E783F7DE}"/>
              </a:ext>
            </a:extLst>
          </p:cNvPr>
          <p:cNvSpPr>
            <a:spLocks noGrp="1"/>
          </p:cNvSpPr>
          <p:nvPr>
            <p:ph type="title"/>
          </p:nvPr>
        </p:nvSpPr>
        <p:spPr>
          <a:xfrm>
            <a:off x="121712" y="3296042"/>
            <a:ext cx="3438144" cy="1239012"/>
          </a:xfrm>
        </p:spPr>
        <p:txBody>
          <a:bodyPr anchor="ctr">
            <a:normAutofit/>
          </a:bodyPr>
          <a:lstStyle/>
          <a:p>
            <a:r>
              <a:rPr lang="en-US" sz="3600" b="1" dirty="0"/>
              <a:t>Equilibrium</a:t>
            </a:r>
          </a:p>
        </p:txBody>
      </p:sp>
      <p:sp>
        <p:nvSpPr>
          <p:cNvPr id="3" name="Content Placeholder 2">
            <a:extLst>
              <a:ext uri="{FF2B5EF4-FFF2-40B4-BE49-F238E27FC236}">
                <a16:creationId xmlns:a16="http://schemas.microsoft.com/office/drawing/2014/main" id="{42840F98-DA95-42F9-B019-6A68D9E1B98D}"/>
              </a:ext>
            </a:extLst>
          </p:cNvPr>
          <p:cNvSpPr>
            <a:spLocks noGrp="1"/>
          </p:cNvSpPr>
          <p:nvPr>
            <p:ph idx="1"/>
          </p:nvPr>
        </p:nvSpPr>
        <p:spPr>
          <a:xfrm>
            <a:off x="371094" y="4535054"/>
            <a:ext cx="11589997" cy="2406257"/>
          </a:xfrm>
        </p:spPr>
        <p:txBody>
          <a:bodyPr anchor="t">
            <a:normAutofit/>
          </a:bodyPr>
          <a:lstStyle/>
          <a:p>
            <a:r>
              <a:rPr lang="en-US" i="1" dirty="0"/>
              <a:t>Net movement of molecules occurs until the concentration is equal everywhere. </a:t>
            </a:r>
          </a:p>
          <a:p>
            <a:r>
              <a:rPr lang="en-US" dirty="0"/>
              <a:t>Once molecules of a given substance have distributed themselves evenly, the system reaches equilibrium and diffusion stops.</a:t>
            </a:r>
          </a:p>
          <a:p>
            <a:endParaRPr lang="en-US" dirty="0"/>
          </a:p>
          <a:p>
            <a:endParaRPr lang="en-US" dirty="0"/>
          </a:p>
        </p:txBody>
      </p:sp>
      <p:pic>
        <p:nvPicPr>
          <p:cNvPr id="8194" name="Picture 2" descr="Image result for equilibrium osmosis">
            <a:extLst>
              <a:ext uri="{FF2B5EF4-FFF2-40B4-BE49-F238E27FC236}">
                <a16:creationId xmlns:a16="http://schemas.microsoft.com/office/drawing/2014/main" id="{9BF3B2FB-DD7D-47FB-97B9-CF196B725A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822"/>
          <a:stretch/>
        </p:blipFill>
        <p:spPr bwMode="auto">
          <a:xfrm>
            <a:off x="2567709" y="347063"/>
            <a:ext cx="9311081" cy="3707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67312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906EA-9E88-4245-A795-F32845493A90}"/>
              </a:ext>
            </a:extLst>
          </p:cNvPr>
          <p:cNvSpPr>
            <a:spLocks noGrp="1"/>
          </p:cNvSpPr>
          <p:nvPr>
            <p:ph type="title"/>
          </p:nvPr>
        </p:nvSpPr>
        <p:spPr/>
        <p:txBody>
          <a:bodyPr>
            <a:normAutofit/>
          </a:bodyPr>
          <a:lstStyle/>
          <a:p>
            <a:pPr algn="ctr"/>
            <a:r>
              <a:rPr lang="en-US" b="1"/>
              <a:t>Factors affecting Diffusion - </a:t>
            </a:r>
            <a:r>
              <a:rPr lang="en-US" b="1" i="1" u="sng"/>
              <a:t>distance</a:t>
            </a:r>
          </a:p>
        </p:txBody>
      </p:sp>
      <p:graphicFrame>
        <p:nvGraphicFramePr>
          <p:cNvPr id="5" name="Content Placeholder 2">
            <a:extLst>
              <a:ext uri="{FF2B5EF4-FFF2-40B4-BE49-F238E27FC236}">
                <a16:creationId xmlns:a16="http://schemas.microsoft.com/office/drawing/2014/main" id="{7D011B28-EA40-4F76-8135-F9EF189B6E34}"/>
              </a:ext>
            </a:extLst>
          </p:cNvPr>
          <p:cNvGraphicFramePr>
            <a:graphicFrameLocks noGrp="1"/>
          </p:cNvGraphicFramePr>
          <p:nvPr>
            <p:ph idx="1"/>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88669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906EA-9E88-4245-A795-F32845493A90}"/>
              </a:ext>
            </a:extLst>
          </p:cNvPr>
          <p:cNvSpPr>
            <a:spLocks noGrp="1"/>
          </p:cNvSpPr>
          <p:nvPr>
            <p:ph type="title"/>
          </p:nvPr>
        </p:nvSpPr>
        <p:spPr>
          <a:xfrm>
            <a:off x="863029" y="1012004"/>
            <a:ext cx="3416158" cy="4795408"/>
          </a:xfrm>
        </p:spPr>
        <p:txBody>
          <a:bodyPr>
            <a:normAutofit/>
          </a:bodyPr>
          <a:lstStyle/>
          <a:p>
            <a:r>
              <a:rPr lang="en-US" b="1">
                <a:solidFill>
                  <a:srgbClr val="FFFFFF"/>
                </a:solidFill>
              </a:rPr>
              <a:t>Factors affecting Diffusion - </a:t>
            </a:r>
            <a:r>
              <a:rPr lang="en-US" b="1" i="1" u="sng">
                <a:solidFill>
                  <a:srgbClr val="FFFFFF"/>
                </a:solidFill>
              </a:rPr>
              <a:t>temperature</a:t>
            </a:r>
            <a:endParaRPr lang="en-US" b="1" u="sng">
              <a:solidFill>
                <a:srgbClr val="FFFFFF"/>
              </a:solidFill>
            </a:endParaRPr>
          </a:p>
        </p:txBody>
      </p:sp>
      <p:graphicFrame>
        <p:nvGraphicFramePr>
          <p:cNvPr id="5" name="Content Placeholder 2">
            <a:extLst>
              <a:ext uri="{FF2B5EF4-FFF2-40B4-BE49-F238E27FC236}">
                <a16:creationId xmlns:a16="http://schemas.microsoft.com/office/drawing/2014/main" id="{6FF5BBEA-BFED-41D0-85B5-C28F208928B1}"/>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90636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5CA849-654C-4173-AD99-B3A2528275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B906EA-9E88-4245-A795-F32845493A90}"/>
              </a:ext>
            </a:extLst>
          </p:cNvPr>
          <p:cNvSpPr>
            <a:spLocks noGrp="1"/>
          </p:cNvSpPr>
          <p:nvPr>
            <p:ph type="title"/>
          </p:nvPr>
        </p:nvSpPr>
        <p:spPr>
          <a:xfrm>
            <a:off x="429768" y="411480"/>
            <a:ext cx="11201400" cy="1106424"/>
          </a:xfrm>
        </p:spPr>
        <p:txBody>
          <a:bodyPr>
            <a:normAutofit/>
          </a:bodyPr>
          <a:lstStyle/>
          <a:p>
            <a:r>
              <a:rPr lang="en-US" sz="3600" b="1" dirty="0"/>
              <a:t>Factors affecting Diffusion - </a:t>
            </a:r>
            <a:r>
              <a:rPr lang="en-US" sz="3600" b="1" i="1" u="sng" dirty="0"/>
              <a:t>molecular weight and size</a:t>
            </a:r>
            <a:endParaRPr lang="en-US" sz="3600" b="1" dirty="0"/>
          </a:p>
        </p:txBody>
      </p:sp>
      <p:sp>
        <p:nvSpPr>
          <p:cNvPr id="73" name="Rectangle 72">
            <a:extLst>
              <a:ext uri="{FF2B5EF4-FFF2-40B4-BE49-F238E27FC236}">
                <a16:creationId xmlns:a16="http://schemas.microsoft.com/office/drawing/2014/main" id="{3E23A947-2D45-4208-AE2B-64948C87A3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Image result for molecules">
            <a:extLst>
              <a:ext uri="{FF2B5EF4-FFF2-40B4-BE49-F238E27FC236}">
                <a16:creationId xmlns:a16="http://schemas.microsoft.com/office/drawing/2014/main" id="{319A1E20-5778-4524-9183-93E389A060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82" r="23381"/>
          <a:stretch/>
        </p:blipFill>
        <p:spPr bwMode="auto">
          <a:xfrm>
            <a:off x="429768" y="1721922"/>
            <a:ext cx="6704891" cy="4520559"/>
          </a:xfrm>
          <a:prstGeom prst="rect">
            <a:avLst/>
          </a:prstGeom>
          <a:noFill/>
          <a:extLst>
            <a:ext uri="{909E8E84-426E-40DD-AFC4-6F175D3DCCD1}">
              <a14:hiddenFill xmlns:a14="http://schemas.microsoft.com/office/drawing/2010/main">
                <a:solidFill>
                  <a:srgbClr val="FFFFFF"/>
                </a:solidFill>
              </a14:hiddenFill>
            </a:ext>
          </a:extLst>
        </p:spPr>
      </p:pic>
      <p:sp useBgFill="1">
        <p:nvSpPr>
          <p:cNvPr id="75" name="Rectangle 74">
            <a:extLst>
              <a:ext uri="{FF2B5EF4-FFF2-40B4-BE49-F238E27FC236}">
                <a16:creationId xmlns:a16="http://schemas.microsoft.com/office/drawing/2014/main" id="{E5BBB0F9-6A59-4D02-A9C7-A2D6516684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053AE8B-3BAC-4CAC-9C3C-5DA2115BA8EC}"/>
              </a:ext>
            </a:extLst>
          </p:cNvPr>
          <p:cNvSpPr>
            <a:spLocks noGrp="1"/>
          </p:cNvSpPr>
          <p:nvPr>
            <p:ph idx="1"/>
          </p:nvPr>
        </p:nvSpPr>
        <p:spPr>
          <a:xfrm>
            <a:off x="7938752" y="2020824"/>
            <a:ext cx="3455097" cy="3959352"/>
          </a:xfrm>
        </p:spPr>
        <p:txBody>
          <a:bodyPr anchor="ctr">
            <a:noAutofit/>
          </a:bodyPr>
          <a:lstStyle/>
          <a:p>
            <a:pPr marL="0" indent="0">
              <a:buNone/>
            </a:pPr>
            <a:r>
              <a:rPr lang="en-US" sz="2400" i="1" dirty="0"/>
              <a:t>Diffusion rate is inversely related to </a:t>
            </a:r>
            <a:r>
              <a:rPr lang="en-US" sz="2400" b="1" i="1" u="sng" dirty="0"/>
              <a:t>molecular weight and size</a:t>
            </a:r>
            <a:r>
              <a:rPr lang="en-US" sz="2400" i="1" dirty="0"/>
              <a:t>. </a:t>
            </a:r>
          </a:p>
          <a:p>
            <a:r>
              <a:rPr lang="en-US" sz="2400" dirty="0"/>
              <a:t>Smaller molecules require less energy to move over a distance and therefore diffuse faster. </a:t>
            </a:r>
          </a:p>
          <a:p>
            <a:r>
              <a:rPr lang="en-US" sz="2400" dirty="0"/>
              <a:t>The larger the molecule, the slower its diffusion through a given medium. </a:t>
            </a:r>
          </a:p>
        </p:txBody>
      </p:sp>
    </p:spTree>
    <p:extLst>
      <p:ext uri="{BB962C8B-B14F-4D97-AF65-F5344CB8AC3E}">
        <p14:creationId xmlns:p14="http://schemas.microsoft.com/office/powerpoint/2010/main" val="19286870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60DF4A-0BA8-429E-944B-759F730280EC}"/>
              </a:ext>
            </a:extLst>
          </p:cNvPr>
          <p:cNvSpPr>
            <a:spLocks noGrp="1"/>
          </p:cNvSpPr>
          <p:nvPr>
            <p:ph type="title"/>
          </p:nvPr>
        </p:nvSpPr>
        <p:spPr>
          <a:xfrm>
            <a:off x="863029" y="1012004"/>
            <a:ext cx="3416158" cy="4795408"/>
          </a:xfrm>
        </p:spPr>
        <p:txBody>
          <a:bodyPr>
            <a:normAutofit/>
          </a:bodyPr>
          <a:lstStyle/>
          <a:p>
            <a:r>
              <a:rPr lang="en-US" b="1" dirty="0"/>
              <a:t>Factors affecting Diffusion </a:t>
            </a:r>
            <a:r>
              <a:rPr lang="en-US" b="1" dirty="0" smtClean="0"/>
              <a:t>– </a:t>
            </a:r>
            <a:r>
              <a:rPr lang="en-US" b="1" i="1" u="sng" dirty="0" smtClean="0"/>
              <a:t>membrane surface area</a:t>
            </a:r>
            <a:endParaRPr lang="en-US" dirty="0">
              <a:solidFill>
                <a:srgbClr val="FFFFFF"/>
              </a:solidFill>
            </a:endParaRPr>
          </a:p>
        </p:txBody>
      </p:sp>
      <p:graphicFrame>
        <p:nvGraphicFramePr>
          <p:cNvPr id="5" name="Content Placeholder 2">
            <a:extLst>
              <a:ext uri="{FF2B5EF4-FFF2-40B4-BE49-F238E27FC236}">
                <a16:creationId xmlns:a16="http://schemas.microsoft.com/office/drawing/2014/main" id="{EF7D8B4C-6464-4D07-8127-E2E279E7707A}"/>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418404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BD779-CD94-4187-8433-81CE3A462E8F}"/>
              </a:ext>
            </a:extLst>
          </p:cNvPr>
          <p:cNvSpPr>
            <a:spLocks noGrp="1"/>
          </p:cNvSpPr>
          <p:nvPr>
            <p:ph type="title"/>
          </p:nvPr>
        </p:nvSpPr>
        <p:spPr/>
        <p:txBody>
          <a:bodyPr/>
          <a:lstStyle/>
          <a:p>
            <a:r>
              <a:rPr lang="en-US" b="1" dirty="0"/>
              <a:t>Factors affecting Diffusion </a:t>
            </a:r>
            <a:r>
              <a:rPr lang="en-US" b="1" dirty="0" smtClean="0"/>
              <a:t>- </a:t>
            </a:r>
            <a:r>
              <a:rPr lang="en-US" b="1" u="sng" dirty="0" smtClean="0"/>
              <a:t>Membrane </a:t>
            </a:r>
            <a:r>
              <a:rPr lang="en-US" b="1" u="sng" dirty="0"/>
              <a:t>permeability</a:t>
            </a:r>
          </a:p>
        </p:txBody>
      </p:sp>
      <p:sp>
        <p:nvSpPr>
          <p:cNvPr id="3" name="Content Placeholder 2">
            <a:extLst>
              <a:ext uri="{FF2B5EF4-FFF2-40B4-BE49-F238E27FC236}">
                <a16:creationId xmlns:a16="http://schemas.microsoft.com/office/drawing/2014/main" id="{20373E7D-4BD4-4C27-933A-334FC618C5EC}"/>
              </a:ext>
            </a:extLst>
          </p:cNvPr>
          <p:cNvSpPr>
            <a:spLocks noGrp="1"/>
          </p:cNvSpPr>
          <p:nvPr>
            <p:ph idx="1"/>
          </p:nvPr>
        </p:nvSpPr>
        <p:spPr/>
        <p:txBody>
          <a:bodyPr>
            <a:normAutofit/>
          </a:bodyPr>
          <a:lstStyle/>
          <a:p>
            <a:pPr marL="514350" indent="-514350">
              <a:buFont typeface="+mj-lt"/>
              <a:buAutoNum type="arabicPeriod"/>
            </a:pPr>
            <a:r>
              <a:rPr lang="en-US" dirty="0"/>
              <a:t>As molecular size increases, membrane permeability decreases.</a:t>
            </a:r>
          </a:p>
          <a:p>
            <a:pPr marL="514350" indent="-514350">
              <a:buFont typeface="+mj-lt"/>
              <a:buAutoNum type="arabicPeriod"/>
            </a:pPr>
            <a:r>
              <a:rPr lang="en-US" dirty="0" smtClean="0"/>
              <a:t>As </a:t>
            </a:r>
            <a:r>
              <a:rPr lang="en-US" dirty="0"/>
              <a:t>lipid solubility of the diffusing molecule increases, membrane permeability to the molecule increases.</a:t>
            </a:r>
          </a:p>
          <a:p>
            <a:pPr marL="514350" indent="-514350">
              <a:buFont typeface="+mj-lt"/>
              <a:buAutoNum type="arabicPeriod"/>
            </a:pPr>
            <a:r>
              <a:rPr lang="en-US" dirty="0" smtClean="0"/>
              <a:t>Alterations </a:t>
            </a:r>
            <a:r>
              <a:rPr lang="en-US" dirty="0"/>
              <a:t>in lipid composition of the membrane change how easily diffusing molecules can slip between the individual phospholipids. </a:t>
            </a:r>
          </a:p>
        </p:txBody>
      </p:sp>
    </p:spTree>
    <p:extLst>
      <p:ext uri="{BB962C8B-B14F-4D97-AF65-F5344CB8AC3E}">
        <p14:creationId xmlns:p14="http://schemas.microsoft.com/office/powerpoint/2010/main" val="1784092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EFFF4A2-EB01-4738-9824-8D9A72A51B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animal, photo, coral&#10;&#10;Description automatically generated">
            <a:extLst>
              <a:ext uri="{FF2B5EF4-FFF2-40B4-BE49-F238E27FC236}">
                <a16:creationId xmlns:a16="http://schemas.microsoft.com/office/drawing/2014/main" id="{AF291E44-C7DA-454A-99BA-14D61FF0617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43467" y="703282"/>
            <a:ext cx="10898562" cy="3160582"/>
          </a:xfrm>
          <a:prstGeom prst="rect">
            <a:avLst/>
          </a:prstGeom>
        </p:spPr>
      </p:pic>
      <p:sp>
        <p:nvSpPr>
          <p:cNvPr id="15" name="Rectangle 14">
            <a:extLst>
              <a:ext uri="{FF2B5EF4-FFF2-40B4-BE49-F238E27FC236}">
                <a16:creationId xmlns:a16="http://schemas.microsoft.com/office/drawing/2014/main" id="{23D97D8B-CFC5-431A-AA32-93C4522A6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EE19B2-29AA-4432-A228-1EA0D8CCCCAA}"/>
              </a:ext>
            </a:extLst>
          </p:cNvPr>
          <p:cNvSpPr>
            <a:spLocks noGrp="1"/>
          </p:cNvSpPr>
          <p:nvPr>
            <p:ph type="title"/>
          </p:nvPr>
        </p:nvSpPr>
        <p:spPr>
          <a:xfrm>
            <a:off x="969264" y="4535424"/>
            <a:ext cx="3685032" cy="1586162"/>
          </a:xfrm>
        </p:spPr>
        <p:txBody>
          <a:bodyPr anchor="t">
            <a:normAutofit/>
          </a:bodyPr>
          <a:lstStyle/>
          <a:p>
            <a:r>
              <a:rPr lang="en-US" sz="3400">
                <a:solidFill>
                  <a:schemeClr val="bg1"/>
                </a:solidFill>
              </a:rPr>
              <a:t>The Cellular Level</a:t>
            </a:r>
          </a:p>
        </p:txBody>
      </p:sp>
      <p:sp>
        <p:nvSpPr>
          <p:cNvPr id="3" name="Content Placeholder 2">
            <a:extLst>
              <a:ext uri="{FF2B5EF4-FFF2-40B4-BE49-F238E27FC236}">
                <a16:creationId xmlns:a16="http://schemas.microsoft.com/office/drawing/2014/main" id="{0DC03703-5525-4481-B627-5EFC2C0A1F37}"/>
              </a:ext>
            </a:extLst>
          </p:cNvPr>
          <p:cNvSpPr>
            <a:spLocks noGrp="1"/>
          </p:cNvSpPr>
          <p:nvPr>
            <p:ph idx="1"/>
          </p:nvPr>
        </p:nvSpPr>
        <p:spPr>
          <a:xfrm>
            <a:off x="5074920" y="4535423"/>
            <a:ext cx="4930626" cy="1586163"/>
          </a:xfrm>
        </p:spPr>
        <p:txBody>
          <a:bodyPr>
            <a:normAutofit/>
          </a:bodyPr>
          <a:lstStyle/>
          <a:p>
            <a:r>
              <a:rPr lang="en-US" sz="2000">
                <a:solidFill>
                  <a:schemeClr val="bg1"/>
                </a:solidFill>
              </a:rPr>
              <a:t>The cell is the fundamental unit of life. </a:t>
            </a:r>
          </a:p>
          <a:p>
            <a:r>
              <a:rPr lang="en-US" sz="2000">
                <a:solidFill>
                  <a:schemeClr val="bg1"/>
                </a:solidFill>
              </a:rPr>
              <a:t>All living things are made up of one or more cells.</a:t>
            </a:r>
          </a:p>
        </p:txBody>
      </p:sp>
      <p:grpSp>
        <p:nvGrpSpPr>
          <p:cNvPr id="17" name="Group 16">
            <a:extLst>
              <a:ext uri="{FF2B5EF4-FFF2-40B4-BE49-F238E27FC236}">
                <a16:creationId xmlns:a16="http://schemas.microsoft.com/office/drawing/2014/main" id="{F91EAA54-AC0A-4AEF-ACE5-B1DD3DC8173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18"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9"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9BFA99D7-B2DC-4495-B2C8-4D18B241FE23}"/>
              </a:ext>
            </a:extLst>
          </p:cNvPr>
          <p:cNvSpPr txBox="1"/>
          <p:nvPr/>
        </p:nvSpPr>
        <p:spPr>
          <a:xfrm>
            <a:off x="9355213" y="3663809"/>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opentextbc.ca/biology/chapter/chapter-6-introduction-to-reproduction-at-the-cellular-leve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val="792433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3BAF1561-20C4-41FD-A35F-BF2B9E727F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Top Corners Rounded 72">
            <a:extLst>
              <a:ext uri="{FF2B5EF4-FFF2-40B4-BE49-F238E27FC236}">
                <a16:creationId xmlns:a16="http://schemas.microsoft.com/office/drawing/2014/main" id="{839DC788-B140-4F3E-A91E-CB3E70ED94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1A3BB2-68F3-4A43-8B6E-F9C10BD2DC29}"/>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5.4 Protein-Mediated Transport</a:t>
            </a:r>
          </a:p>
        </p:txBody>
      </p:sp>
      <p:cxnSp>
        <p:nvCxnSpPr>
          <p:cNvPr id="75" name="Straight Connector 74">
            <a:extLst>
              <a:ext uri="{FF2B5EF4-FFF2-40B4-BE49-F238E27FC236}">
                <a16:creationId xmlns:a16="http://schemas.microsoft.com/office/drawing/2014/main" id="{FC18D930-0EEE-448F-ABF1-2AA3C83DA5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66DF1B5-0BBB-4A3D-92FA-77C05BDBE7DE}"/>
              </a:ext>
            </a:extLst>
          </p:cNvPr>
          <p:cNvSpPr>
            <a:spLocks noGrp="1"/>
          </p:cNvSpPr>
          <p:nvPr>
            <p:ph idx="1"/>
          </p:nvPr>
        </p:nvSpPr>
        <p:spPr>
          <a:xfrm>
            <a:off x="321733" y="2834809"/>
            <a:ext cx="4092951" cy="3042099"/>
          </a:xfrm>
        </p:spPr>
        <p:txBody>
          <a:bodyPr anchor="t">
            <a:normAutofit/>
          </a:bodyPr>
          <a:lstStyle/>
          <a:p>
            <a:r>
              <a:rPr lang="en-US" sz="2000">
                <a:solidFill>
                  <a:schemeClr val="bg1"/>
                </a:solidFill>
              </a:rPr>
              <a:t>Protein-mediated diffusion is called </a:t>
            </a:r>
            <a:r>
              <a:rPr lang="en-US" sz="2000" b="1">
                <a:solidFill>
                  <a:schemeClr val="bg1"/>
                </a:solidFill>
              </a:rPr>
              <a:t>facilitated diffusion</a:t>
            </a:r>
            <a:r>
              <a:rPr lang="en-US" sz="2000">
                <a:solidFill>
                  <a:schemeClr val="bg1"/>
                </a:solidFill>
              </a:rPr>
              <a:t>. It has the same properties as simple diffusion. </a:t>
            </a:r>
          </a:p>
        </p:txBody>
      </p:sp>
      <p:pic>
        <p:nvPicPr>
          <p:cNvPr id="16386" name="Picture 2" descr="Image result for facilitated diffusion">
            <a:extLst>
              <a:ext uri="{FF2B5EF4-FFF2-40B4-BE49-F238E27FC236}">
                <a16:creationId xmlns:a16="http://schemas.microsoft.com/office/drawing/2014/main" id="{29627040-AD10-4818-80C9-2FA4DEFEF0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03767" y="897182"/>
            <a:ext cx="6542117" cy="490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862496"/>
      </p:ext>
    </p:extLst>
  </p:cSld>
  <p:clrMapOvr>
    <a:overrideClrMapping bg1="lt1" tx1="dk1" bg2="lt2" tx2="dk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1A3BB2-68F3-4A43-8B6E-F9C10BD2DC29}"/>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Active transport</a:t>
            </a:r>
            <a:endParaRPr lang="en-US" sz="2800" dirty="0"/>
          </a:p>
        </p:txBody>
      </p:sp>
      <p:sp>
        <p:nvSpPr>
          <p:cNvPr id="3" name="Content Placeholder 2">
            <a:extLst>
              <a:ext uri="{FF2B5EF4-FFF2-40B4-BE49-F238E27FC236}">
                <a16:creationId xmlns:a16="http://schemas.microsoft.com/office/drawing/2014/main" id="{566DF1B5-0BBB-4A3D-92FA-77C05BDBE7DE}"/>
              </a:ext>
            </a:extLst>
          </p:cNvPr>
          <p:cNvSpPr>
            <a:spLocks noGrp="1"/>
          </p:cNvSpPr>
          <p:nvPr>
            <p:ph idx="1"/>
          </p:nvPr>
        </p:nvSpPr>
        <p:spPr>
          <a:xfrm>
            <a:off x="643468" y="2638043"/>
            <a:ext cx="3363974" cy="3415623"/>
          </a:xfrm>
        </p:spPr>
        <p:txBody>
          <a:bodyPr>
            <a:normAutofit/>
          </a:bodyPr>
          <a:lstStyle/>
          <a:p>
            <a:pPr marL="0" indent="0">
              <a:buNone/>
            </a:pPr>
            <a:r>
              <a:rPr lang="en-US" sz="1700" b="1" dirty="0"/>
              <a:t>Active transport </a:t>
            </a:r>
            <a:r>
              <a:rPr lang="en-US" sz="1700" dirty="0"/>
              <a:t>moves molecules against their concentration gradient and requires an outside source of energy. </a:t>
            </a:r>
          </a:p>
          <a:p>
            <a:r>
              <a:rPr lang="en-US" sz="1700" dirty="0"/>
              <a:t>In </a:t>
            </a:r>
            <a:r>
              <a:rPr lang="en-US" sz="1700" b="1" dirty="0"/>
              <a:t>primary (direct) active transport</a:t>
            </a:r>
            <a:r>
              <a:rPr lang="en-US" sz="1700" dirty="0"/>
              <a:t>, the energy comes directly from ATP.</a:t>
            </a:r>
          </a:p>
          <a:p>
            <a:r>
              <a:rPr lang="en-US" sz="1700" b="1" dirty="0"/>
              <a:t>Secondary (indirect) active transport </a:t>
            </a:r>
            <a:r>
              <a:rPr lang="en-US" sz="1700" dirty="0"/>
              <a:t>uses the potential energy stored in a concentration gradient and is indirectly driven by energy from ATP.</a:t>
            </a:r>
          </a:p>
        </p:txBody>
      </p:sp>
      <p:pic>
        <p:nvPicPr>
          <p:cNvPr id="12290" name="Picture 2" descr="Image result for primary (direct) active transport">
            <a:extLst>
              <a:ext uri="{FF2B5EF4-FFF2-40B4-BE49-F238E27FC236}">
                <a16:creationId xmlns:a16="http://schemas.microsoft.com/office/drawing/2014/main" id="{9760176F-FFEE-4200-BCBE-82767C1EE9A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06598" y="643467"/>
            <a:ext cx="5833098"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87212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Top Corners Rounded 75">
            <a:extLst>
              <a:ext uri="{FF2B5EF4-FFF2-40B4-BE49-F238E27FC236}">
                <a16:creationId xmlns:a16="http://schemas.microsoft.com/office/drawing/2014/main" id="{3BAF1561-20C4-41FD-A35F-BF2B9E727F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Top Corners Rounded 77">
            <a:extLst>
              <a:ext uri="{FF2B5EF4-FFF2-40B4-BE49-F238E27FC236}">
                <a16:creationId xmlns:a16="http://schemas.microsoft.com/office/drawing/2014/main" id="{839DC788-B140-4F3E-A91E-CB3E70ED94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1A3BB2-68F3-4A43-8B6E-F9C10BD2DC29}"/>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5.4 Protein-Mediated Transport</a:t>
            </a:r>
          </a:p>
        </p:txBody>
      </p:sp>
      <p:cxnSp>
        <p:nvCxnSpPr>
          <p:cNvPr id="80" name="Straight Connector 79">
            <a:extLst>
              <a:ext uri="{FF2B5EF4-FFF2-40B4-BE49-F238E27FC236}">
                <a16:creationId xmlns:a16="http://schemas.microsoft.com/office/drawing/2014/main" id="{FC18D930-0EEE-448F-ABF1-2AA3C83DA5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66DF1B5-0BBB-4A3D-92FA-77C05BDBE7DE}"/>
              </a:ext>
            </a:extLst>
          </p:cNvPr>
          <p:cNvSpPr>
            <a:spLocks noGrp="1"/>
          </p:cNvSpPr>
          <p:nvPr>
            <p:ph idx="1"/>
          </p:nvPr>
        </p:nvSpPr>
        <p:spPr>
          <a:xfrm>
            <a:off x="321733" y="2834809"/>
            <a:ext cx="4092951" cy="3042099"/>
          </a:xfrm>
        </p:spPr>
        <p:txBody>
          <a:bodyPr anchor="t">
            <a:normAutofit/>
          </a:bodyPr>
          <a:lstStyle/>
          <a:p>
            <a:r>
              <a:rPr lang="en-US" sz="2000">
                <a:solidFill>
                  <a:schemeClr val="bg1"/>
                </a:solidFill>
              </a:rPr>
              <a:t> The most important primary active transporter is the </a:t>
            </a:r>
            <a:r>
              <a:rPr lang="en-US" sz="2000" b="1">
                <a:solidFill>
                  <a:schemeClr val="bg1"/>
                </a:solidFill>
              </a:rPr>
              <a:t>sodium potassium-ATPase </a:t>
            </a:r>
            <a:r>
              <a:rPr lang="en-US" sz="2000">
                <a:solidFill>
                  <a:schemeClr val="bg1"/>
                </a:solidFill>
              </a:rPr>
              <a:t>which pumps Na+ out of the cell and K+ into the cell. </a:t>
            </a:r>
          </a:p>
          <a:p>
            <a:r>
              <a:rPr lang="en-US" sz="2000">
                <a:solidFill>
                  <a:schemeClr val="bg1"/>
                </a:solidFill>
              </a:rPr>
              <a:t>Most secondary active transport systems are driven by the sodium </a:t>
            </a:r>
            <a:r>
              <a:rPr lang="fr-FR" sz="2000">
                <a:solidFill>
                  <a:schemeClr val="bg1"/>
                </a:solidFill>
              </a:rPr>
              <a:t>concentration gradient.</a:t>
            </a:r>
          </a:p>
        </p:txBody>
      </p:sp>
      <p:pic>
        <p:nvPicPr>
          <p:cNvPr id="6" name="Picture 2" descr="Image result for primary (direct) active transport">
            <a:extLst>
              <a:ext uri="{FF2B5EF4-FFF2-40B4-BE49-F238E27FC236}">
                <a16:creationId xmlns:a16="http://schemas.microsoft.com/office/drawing/2014/main" id="{2CE3E2F8-67F2-46F4-B597-3C6D946004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70" t="5763" r="16835" b="12268"/>
          <a:stretch/>
        </p:blipFill>
        <p:spPr bwMode="auto">
          <a:xfrm>
            <a:off x="5203767" y="967657"/>
            <a:ext cx="6542117" cy="476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276644"/>
      </p:ext>
    </p:extLst>
  </p:cSld>
  <p:clrMapOvr>
    <a:overrideClrMapping bg1="lt1" tx1="dk1" bg2="lt2" tx2="dk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A3BB2-68F3-4A43-8B6E-F9C10BD2DC29}"/>
              </a:ext>
            </a:extLst>
          </p:cNvPr>
          <p:cNvSpPr>
            <a:spLocks noGrp="1"/>
          </p:cNvSpPr>
          <p:nvPr>
            <p:ph type="title"/>
          </p:nvPr>
        </p:nvSpPr>
        <p:spPr>
          <a:xfrm>
            <a:off x="838200" y="365125"/>
            <a:ext cx="10515600" cy="1325563"/>
          </a:xfrm>
        </p:spPr>
        <p:txBody>
          <a:bodyPr>
            <a:normAutofit/>
          </a:bodyPr>
          <a:lstStyle/>
          <a:p>
            <a:r>
              <a:rPr lang="en-US" b="1" i="1" u="sng" dirty="0"/>
              <a:t>specificity, competition, and saturation</a:t>
            </a:r>
          </a:p>
        </p:txBody>
      </p:sp>
      <p:sp>
        <p:nvSpPr>
          <p:cNvPr id="3" name="Content Placeholder 2">
            <a:extLst>
              <a:ext uri="{FF2B5EF4-FFF2-40B4-BE49-F238E27FC236}">
                <a16:creationId xmlns:a16="http://schemas.microsoft.com/office/drawing/2014/main" id="{566DF1B5-0BBB-4A3D-92FA-77C05BDBE7DE}"/>
              </a:ext>
            </a:extLst>
          </p:cNvPr>
          <p:cNvSpPr>
            <a:spLocks noGrp="1"/>
          </p:cNvSpPr>
          <p:nvPr>
            <p:ph idx="1"/>
          </p:nvPr>
        </p:nvSpPr>
        <p:spPr>
          <a:xfrm>
            <a:off x="838200" y="1825625"/>
            <a:ext cx="3797807" cy="4351338"/>
          </a:xfrm>
        </p:spPr>
        <p:txBody>
          <a:bodyPr>
            <a:normAutofit/>
          </a:bodyPr>
          <a:lstStyle/>
          <a:p>
            <a:pPr marL="0" indent="0">
              <a:buNone/>
            </a:pPr>
            <a:r>
              <a:rPr lang="en-US" sz="2000" dirty="0"/>
              <a:t>All carrier-mediated transport demonstrates </a:t>
            </a:r>
            <a:r>
              <a:rPr lang="en-US" sz="2000" b="1" dirty="0"/>
              <a:t>specificity</a:t>
            </a:r>
            <a:r>
              <a:rPr lang="en-US" sz="2000" dirty="0"/>
              <a:t>, </a:t>
            </a:r>
            <a:r>
              <a:rPr lang="en-US" sz="2000" b="1" dirty="0"/>
              <a:t>competition</a:t>
            </a:r>
            <a:r>
              <a:rPr lang="en-US" sz="2000" dirty="0"/>
              <a:t>, and </a:t>
            </a:r>
            <a:r>
              <a:rPr lang="en-US" sz="2000" b="1" dirty="0"/>
              <a:t>saturation</a:t>
            </a:r>
            <a:r>
              <a:rPr lang="en-US" sz="2000" dirty="0"/>
              <a:t>. </a:t>
            </a:r>
          </a:p>
          <a:p>
            <a:r>
              <a:rPr lang="en-US" sz="2000" b="1" i="1" u="sng" dirty="0"/>
              <a:t>Specificity</a:t>
            </a:r>
            <a:r>
              <a:rPr lang="en-US" sz="2000" dirty="0"/>
              <a:t> refers to the ability of a transporter to move only one molecule or a group of closely related molecules. </a:t>
            </a:r>
          </a:p>
          <a:p>
            <a:r>
              <a:rPr lang="en-US" sz="2000" b="1" i="1" u="sng" dirty="0"/>
              <a:t>Competition</a:t>
            </a:r>
            <a:r>
              <a:rPr lang="en-US" sz="2000" dirty="0"/>
              <a:t> - Related molecules may compete for a single transporter.</a:t>
            </a:r>
          </a:p>
          <a:p>
            <a:r>
              <a:rPr lang="en-US" sz="2000" b="1" i="1" u="sng" dirty="0"/>
              <a:t>Saturation</a:t>
            </a:r>
            <a:r>
              <a:rPr lang="en-US" sz="2000" dirty="0"/>
              <a:t> occurs when a group of membrane transporters are working at their maximum rate. </a:t>
            </a:r>
          </a:p>
        </p:txBody>
      </p:sp>
      <p:pic>
        <p:nvPicPr>
          <p:cNvPr id="14338" name="Picture 2" descr="Image result for specificity, competition, and saturation.">
            <a:extLst>
              <a:ext uri="{FF2B5EF4-FFF2-40B4-BE49-F238E27FC236}">
                <a16:creationId xmlns:a16="http://schemas.microsoft.com/office/drawing/2014/main" id="{CF6A1F59-8B8A-4685-B138-83580466F7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58" r="1" b="2146"/>
          <a:stretch/>
        </p:blipFill>
        <p:spPr bwMode="auto">
          <a:xfrm>
            <a:off x="5120640" y="1904281"/>
            <a:ext cx="623316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5500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CD6CAD-F49A-47BE-9528-1CE65171BD0E}"/>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Phagocytosis</a:t>
            </a:r>
            <a:endParaRPr lang="en-US" sz="2800"/>
          </a:p>
        </p:txBody>
      </p:sp>
      <p:sp>
        <p:nvSpPr>
          <p:cNvPr id="3" name="Content Placeholder 2">
            <a:extLst>
              <a:ext uri="{FF2B5EF4-FFF2-40B4-BE49-F238E27FC236}">
                <a16:creationId xmlns:a16="http://schemas.microsoft.com/office/drawing/2014/main" id="{67585EBE-5F09-4050-B06D-C3C6186137B0}"/>
              </a:ext>
            </a:extLst>
          </p:cNvPr>
          <p:cNvSpPr>
            <a:spLocks noGrp="1"/>
          </p:cNvSpPr>
          <p:nvPr>
            <p:ph idx="1"/>
          </p:nvPr>
        </p:nvSpPr>
        <p:spPr>
          <a:xfrm>
            <a:off x="643468" y="2638043"/>
            <a:ext cx="3363974" cy="3415623"/>
          </a:xfrm>
        </p:spPr>
        <p:txBody>
          <a:bodyPr>
            <a:normAutofit/>
          </a:bodyPr>
          <a:lstStyle/>
          <a:p>
            <a:r>
              <a:rPr lang="en-US" sz="1900"/>
              <a:t>Phagocytosis requires energy from ATP for the movement of the cytoskeleton and for the intracellular transport of the vesicles. </a:t>
            </a:r>
          </a:p>
          <a:p>
            <a:r>
              <a:rPr lang="en-US" sz="1900"/>
              <a:t>In humans, phagocytosis occurs in certain types of white blood cells called </a:t>
            </a:r>
            <a:r>
              <a:rPr lang="en-US" sz="1900" i="1"/>
              <a:t>phagocytes, </a:t>
            </a:r>
            <a:r>
              <a:rPr lang="en-US" sz="1900"/>
              <a:t>which specialize in “eating” bacteria and other foreign particles.</a:t>
            </a:r>
          </a:p>
        </p:txBody>
      </p:sp>
      <p:pic>
        <p:nvPicPr>
          <p:cNvPr id="5" name="Picture 4">
            <a:extLst>
              <a:ext uri="{FF2B5EF4-FFF2-40B4-BE49-F238E27FC236}">
                <a16:creationId xmlns:a16="http://schemas.microsoft.com/office/drawing/2014/main" id="{17DCAEA6-0C5E-4C84-87C7-DE76C8DA69B7}"/>
              </a:ext>
            </a:extLst>
          </p:cNvPr>
          <p:cNvPicPr>
            <a:picLocks noChangeAspect="1"/>
          </p:cNvPicPr>
          <p:nvPr/>
        </p:nvPicPr>
        <p:blipFill>
          <a:blip r:embed="rId2"/>
          <a:stretch>
            <a:fillRect/>
          </a:stretch>
        </p:blipFill>
        <p:spPr>
          <a:xfrm>
            <a:off x="5297763" y="1356134"/>
            <a:ext cx="6250769" cy="3984864"/>
          </a:xfrm>
          <a:prstGeom prst="rect">
            <a:avLst/>
          </a:prstGeom>
        </p:spPr>
      </p:pic>
    </p:spTree>
    <p:extLst>
      <p:ext uri="{BB962C8B-B14F-4D97-AF65-F5344CB8AC3E}">
        <p14:creationId xmlns:p14="http://schemas.microsoft.com/office/powerpoint/2010/main" val="319522020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Top Corners Rounded 22">
            <a:extLst>
              <a:ext uri="{FF2B5EF4-FFF2-40B4-BE49-F238E27FC236}">
                <a16:creationId xmlns:a16="http://schemas.microsoft.com/office/drawing/2014/main" id="{3BAF1561-20C4-41FD-A35F-BF2B9E727F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Top Corners Rounded 24">
            <a:extLst>
              <a:ext uri="{FF2B5EF4-FFF2-40B4-BE49-F238E27FC236}">
                <a16:creationId xmlns:a16="http://schemas.microsoft.com/office/drawing/2014/main" id="{839DC788-B140-4F3E-A91E-CB3E70ED94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CD6CAD-F49A-47BE-9528-1CE65171BD0E}"/>
              </a:ext>
            </a:extLst>
          </p:cNvPr>
          <p:cNvSpPr>
            <a:spLocks noGrp="1"/>
          </p:cNvSpPr>
          <p:nvPr>
            <p:ph type="title"/>
          </p:nvPr>
        </p:nvSpPr>
        <p:spPr>
          <a:xfrm>
            <a:off x="321733" y="981091"/>
            <a:ext cx="4092951" cy="1624457"/>
          </a:xfrm>
        </p:spPr>
        <p:txBody>
          <a:bodyPr>
            <a:normAutofit/>
          </a:bodyPr>
          <a:lstStyle/>
          <a:p>
            <a:r>
              <a:rPr lang="en-US" sz="3600" b="1">
                <a:solidFill>
                  <a:schemeClr val="bg1"/>
                </a:solidFill>
              </a:rPr>
              <a:t>Phagocytosis</a:t>
            </a:r>
            <a:endParaRPr lang="en-US" sz="3600">
              <a:solidFill>
                <a:schemeClr val="bg1"/>
              </a:solidFill>
            </a:endParaRPr>
          </a:p>
        </p:txBody>
      </p:sp>
      <p:cxnSp>
        <p:nvCxnSpPr>
          <p:cNvPr id="27" name="Straight Connector 26">
            <a:extLst>
              <a:ext uri="{FF2B5EF4-FFF2-40B4-BE49-F238E27FC236}">
                <a16:creationId xmlns:a16="http://schemas.microsoft.com/office/drawing/2014/main" id="{FC18D930-0EEE-448F-ABF1-2AA3C83DA5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7585EBE-5F09-4050-B06D-C3C6186137B0}"/>
              </a:ext>
            </a:extLst>
          </p:cNvPr>
          <p:cNvSpPr>
            <a:spLocks noGrp="1"/>
          </p:cNvSpPr>
          <p:nvPr>
            <p:ph idx="1"/>
          </p:nvPr>
        </p:nvSpPr>
        <p:spPr>
          <a:xfrm>
            <a:off x="321733" y="2834809"/>
            <a:ext cx="4092951" cy="3042099"/>
          </a:xfrm>
        </p:spPr>
        <p:txBody>
          <a:bodyPr anchor="t">
            <a:normAutofit/>
          </a:bodyPr>
          <a:lstStyle/>
          <a:p>
            <a:r>
              <a:rPr lang="en-US" sz="1300" b="1">
                <a:solidFill>
                  <a:schemeClr val="bg1"/>
                </a:solidFill>
              </a:rPr>
              <a:t>Phagocytosis Creates Vesicles Using the Cytoskeleton</a:t>
            </a:r>
          </a:p>
          <a:p>
            <a:r>
              <a:rPr lang="en-US" sz="1300">
                <a:solidFill>
                  <a:schemeClr val="bg1"/>
                </a:solidFill>
              </a:rPr>
              <a:t>If you studied </a:t>
            </a:r>
            <a:r>
              <a:rPr lang="en-US" sz="1300" i="1">
                <a:solidFill>
                  <a:schemeClr val="bg1"/>
                </a:solidFill>
              </a:rPr>
              <a:t>Amoeba </a:t>
            </a:r>
            <a:r>
              <a:rPr lang="en-US" sz="1300">
                <a:solidFill>
                  <a:schemeClr val="bg1"/>
                </a:solidFill>
              </a:rPr>
              <a:t>in your biology laboratory, you may have watched these one-cell creatures ingest their food by surrounding it and enclosing it within a vesicle that is brought into the cytoplasm.</a:t>
            </a:r>
          </a:p>
          <a:p>
            <a:r>
              <a:rPr lang="en-US" sz="1300" b="1">
                <a:solidFill>
                  <a:schemeClr val="bg1"/>
                </a:solidFill>
              </a:rPr>
              <a:t>Phagocytosis </a:t>
            </a:r>
            <a:r>
              <a:rPr lang="en-US" sz="1300">
                <a:solidFill>
                  <a:schemeClr val="bg1"/>
                </a:solidFill>
              </a:rPr>
              <a:t>is the actin-mediated process by which a cell engulfs a bacterium or other particle into a large membrane-bound vesicle called a </a:t>
            </a:r>
            <a:r>
              <a:rPr lang="en-US" sz="1300" b="1">
                <a:solidFill>
                  <a:schemeClr val="bg1"/>
                </a:solidFill>
              </a:rPr>
              <a:t>phagosome </a:t>
            </a:r>
          </a:p>
          <a:p>
            <a:r>
              <a:rPr lang="en-US" sz="1300">
                <a:solidFill>
                  <a:schemeClr val="bg1"/>
                </a:solidFill>
              </a:rPr>
              <a:t>The phagosome pinches off from the cell membrane and moves to the interior of the cell, where it fuses with a lysosome, whose digestive enzymes destroy the bacterium.</a:t>
            </a:r>
          </a:p>
        </p:txBody>
      </p:sp>
      <p:pic>
        <p:nvPicPr>
          <p:cNvPr id="5" name="Picture 4">
            <a:extLst>
              <a:ext uri="{FF2B5EF4-FFF2-40B4-BE49-F238E27FC236}">
                <a16:creationId xmlns:a16="http://schemas.microsoft.com/office/drawing/2014/main" id="{AEDACA7A-2997-412B-AAEB-17E81A1851FA}"/>
              </a:ext>
            </a:extLst>
          </p:cNvPr>
          <p:cNvPicPr>
            <a:picLocks noChangeAspect="1"/>
          </p:cNvPicPr>
          <p:nvPr/>
        </p:nvPicPr>
        <p:blipFill>
          <a:blip r:embed="rId2"/>
          <a:stretch>
            <a:fillRect/>
          </a:stretch>
        </p:blipFill>
        <p:spPr>
          <a:xfrm>
            <a:off x="5203767" y="1265176"/>
            <a:ext cx="6542117" cy="4170599"/>
          </a:xfrm>
          <a:prstGeom prst="rect">
            <a:avLst/>
          </a:prstGeom>
        </p:spPr>
      </p:pic>
    </p:spTree>
    <p:extLst>
      <p:ext uri="{BB962C8B-B14F-4D97-AF65-F5344CB8AC3E}">
        <p14:creationId xmlns:p14="http://schemas.microsoft.com/office/powerpoint/2010/main" val="1171386798"/>
      </p:ext>
    </p:extLst>
  </p:cSld>
  <p:clrMapOvr>
    <a:overrideClrMapping bg1="lt1" tx1="dk1" bg2="lt2" tx2="dk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Top Corners Rounded 134">
            <a:extLst>
              <a:ext uri="{FF2B5EF4-FFF2-40B4-BE49-F238E27FC236}">
                <a16:creationId xmlns:a16="http://schemas.microsoft.com/office/drawing/2014/main" id="{3BAF1561-20C4-41FD-A35F-BF2B9E727F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Top Corners Rounded 136">
            <a:extLst>
              <a:ext uri="{FF2B5EF4-FFF2-40B4-BE49-F238E27FC236}">
                <a16:creationId xmlns:a16="http://schemas.microsoft.com/office/drawing/2014/main" id="{839DC788-B140-4F3E-A91E-CB3E70ED94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D17605-AFB4-45BE-A53C-25533031900F}"/>
              </a:ext>
            </a:extLst>
          </p:cNvPr>
          <p:cNvSpPr>
            <a:spLocks noGrp="1"/>
          </p:cNvSpPr>
          <p:nvPr>
            <p:ph type="title"/>
          </p:nvPr>
        </p:nvSpPr>
        <p:spPr>
          <a:xfrm>
            <a:off x="321733" y="981091"/>
            <a:ext cx="4092951" cy="1624457"/>
          </a:xfrm>
        </p:spPr>
        <p:txBody>
          <a:bodyPr>
            <a:normAutofit/>
          </a:bodyPr>
          <a:lstStyle/>
          <a:p>
            <a:r>
              <a:rPr lang="en-US" sz="3600" b="1" i="1" u="sng">
                <a:solidFill>
                  <a:schemeClr val="bg1"/>
                </a:solidFill>
              </a:rPr>
              <a:t>Endocytosis and Exocytosis</a:t>
            </a:r>
          </a:p>
        </p:txBody>
      </p:sp>
      <p:cxnSp>
        <p:nvCxnSpPr>
          <p:cNvPr id="139" name="Straight Connector 138">
            <a:extLst>
              <a:ext uri="{FF2B5EF4-FFF2-40B4-BE49-F238E27FC236}">
                <a16:creationId xmlns:a16="http://schemas.microsoft.com/office/drawing/2014/main" id="{FC18D930-0EEE-448F-ABF1-2AA3C83DA5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4407FA-E441-4B52-B46E-3CF1CBAD6EA2}"/>
              </a:ext>
            </a:extLst>
          </p:cNvPr>
          <p:cNvSpPr>
            <a:spLocks noGrp="1"/>
          </p:cNvSpPr>
          <p:nvPr>
            <p:ph idx="1"/>
          </p:nvPr>
        </p:nvSpPr>
        <p:spPr>
          <a:xfrm>
            <a:off x="321733" y="2834809"/>
            <a:ext cx="4092951" cy="3042099"/>
          </a:xfrm>
        </p:spPr>
        <p:txBody>
          <a:bodyPr anchor="t">
            <a:normAutofit/>
          </a:bodyPr>
          <a:lstStyle/>
          <a:p>
            <a:r>
              <a:rPr lang="en-US" sz="1700">
                <a:solidFill>
                  <a:schemeClr val="bg1"/>
                </a:solidFill>
              </a:rPr>
              <a:t>Large macromolecules and particles are brought into cells by endocytosis. </a:t>
            </a:r>
          </a:p>
          <a:p>
            <a:r>
              <a:rPr lang="en-US" sz="1700">
                <a:solidFill>
                  <a:schemeClr val="bg1"/>
                </a:solidFill>
              </a:rPr>
              <a:t>Material leaves cells by exocytosis.</a:t>
            </a:r>
          </a:p>
          <a:p>
            <a:pPr lvl="1"/>
            <a:r>
              <a:rPr lang="en-US" sz="1700">
                <a:solidFill>
                  <a:schemeClr val="bg1"/>
                </a:solidFill>
              </a:rPr>
              <a:t>When vesicles that come into the cytoplasm by endocytosis are returned to the cell membrane, the process is called </a:t>
            </a:r>
            <a:r>
              <a:rPr lang="en-US" sz="1700" b="1">
                <a:solidFill>
                  <a:schemeClr val="bg1"/>
                </a:solidFill>
              </a:rPr>
              <a:t>membrane recycling</a:t>
            </a:r>
            <a:r>
              <a:rPr lang="en-US" sz="1700">
                <a:solidFill>
                  <a:schemeClr val="bg1"/>
                </a:solidFill>
              </a:rPr>
              <a:t>. </a:t>
            </a:r>
          </a:p>
          <a:p>
            <a:r>
              <a:rPr lang="en-US" sz="1700">
                <a:solidFill>
                  <a:schemeClr val="bg1"/>
                </a:solidFill>
              </a:rPr>
              <a:t>In </a:t>
            </a:r>
            <a:r>
              <a:rPr lang="en-US" sz="1700" b="1">
                <a:solidFill>
                  <a:schemeClr val="bg1"/>
                </a:solidFill>
              </a:rPr>
              <a:t>exocytosis</a:t>
            </a:r>
            <a:r>
              <a:rPr lang="en-US" sz="1700">
                <a:solidFill>
                  <a:schemeClr val="bg1"/>
                </a:solidFill>
              </a:rPr>
              <a:t>, the vesicle membrane fuses with the cell membrane before releasing its contents into the extracellular space. </a:t>
            </a:r>
          </a:p>
        </p:txBody>
      </p:sp>
      <p:pic>
        <p:nvPicPr>
          <p:cNvPr id="15362" name="Picture 2" descr="Image result for Phagocytosis, endocytosis and exocytosis">
            <a:extLst>
              <a:ext uri="{FF2B5EF4-FFF2-40B4-BE49-F238E27FC236}">
                <a16:creationId xmlns:a16="http://schemas.microsoft.com/office/drawing/2014/main" id="{F394EB98-C97E-42C2-AC67-EC44048DDFF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03767" y="864472"/>
            <a:ext cx="6542117" cy="4972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825655"/>
      </p:ext>
    </p:extLst>
  </p:cSld>
  <p:clrMapOvr>
    <a:overrideClrMapping bg1="lt1" tx1="dk1" bg2="lt2" tx2="dk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3BAF1561-20C4-41FD-A35F-BF2B9E727F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Top Corners Rounded 72">
            <a:extLst>
              <a:ext uri="{FF2B5EF4-FFF2-40B4-BE49-F238E27FC236}">
                <a16:creationId xmlns:a16="http://schemas.microsoft.com/office/drawing/2014/main" id="{839DC788-B140-4F3E-A91E-CB3E70ED94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D17605-AFB4-45BE-A53C-25533031900F}"/>
              </a:ext>
            </a:extLst>
          </p:cNvPr>
          <p:cNvSpPr>
            <a:spLocks noGrp="1"/>
          </p:cNvSpPr>
          <p:nvPr>
            <p:ph type="title"/>
          </p:nvPr>
        </p:nvSpPr>
        <p:spPr>
          <a:xfrm>
            <a:off x="321733" y="981091"/>
            <a:ext cx="4092951" cy="1624457"/>
          </a:xfrm>
        </p:spPr>
        <p:txBody>
          <a:bodyPr>
            <a:normAutofit/>
          </a:bodyPr>
          <a:lstStyle/>
          <a:p>
            <a:r>
              <a:rPr lang="en-US" sz="3600" b="1" dirty="0">
                <a:solidFill>
                  <a:schemeClr val="bg1"/>
                </a:solidFill>
              </a:rPr>
              <a:t>Pinocytosis vs Phagocytosis</a:t>
            </a:r>
            <a:endParaRPr lang="en-US" sz="3600" dirty="0">
              <a:solidFill>
                <a:schemeClr val="bg1"/>
              </a:solidFill>
            </a:endParaRPr>
          </a:p>
        </p:txBody>
      </p:sp>
      <p:cxnSp>
        <p:nvCxnSpPr>
          <p:cNvPr id="75" name="Straight Connector 74">
            <a:extLst>
              <a:ext uri="{FF2B5EF4-FFF2-40B4-BE49-F238E27FC236}">
                <a16:creationId xmlns:a16="http://schemas.microsoft.com/office/drawing/2014/main" id="{FC18D930-0EEE-448F-ABF1-2AA3C83DA5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4407FA-E441-4B52-B46E-3CF1CBAD6EA2}"/>
              </a:ext>
            </a:extLst>
          </p:cNvPr>
          <p:cNvSpPr>
            <a:spLocks noGrp="1"/>
          </p:cNvSpPr>
          <p:nvPr>
            <p:ph idx="1"/>
          </p:nvPr>
        </p:nvSpPr>
        <p:spPr>
          <a:xfrm>
            <a:off x="321733" y="2834809"/>
            <a:ext cx="4092951" cy="3042099"/>
          </a:xfrm>
        </p:spPr>
        <p:txBody>
          <a:bodyPr anchor="t">
            <a:normAutofit/>
          </a:bodyPr>
          <a:lstStyle/>
          <a:p>
            <a:r>
              <a:rPr lang="en-US" sz="2000" b="1" i="1" u="sng" dirty="0">
                <a:solidFill>
                  <a:schemeClr val="bg1"/>
                </a:solidFill>
              </a:rPr>
              <a:t>Pinocytosis is cell-drinking</a:t>
            </a:r>
            <a:r>
              <a:rPr lang="en-US" sz="2000" b="1" dirty="0">
                <a:solidFill>
                  <a:schemeClr val="bg1"/>
                </a:solidFill>
              </a:rPr>
              <a:t>. It </a:t>
            </a:r>
            <a:r>
              <a:rPr lang="en-US" sz="2000" dirty="0">
                <a:solidFill>
                  <a:schemeClr val="bg1"/>
                </a:solidFill>
              </a:rPr>
              <a:t>is highly selective, allowing only specific SMALL molecules to enter the cell.</a:t>
            </a:r>
          </a:p>
          <a:p>
            <a:r>
              <a:rPr lang="en-US" sz="2000" b="1" i="1" u="sng" dirty="0">
                <a:solidFill>
                  <a:schemeClr val="bg1"/>
                </a:solidFill>
              </a:rPr>
              <a:t>Phagocytosis is cell-eating </a:t>
            </a:r>
            <a:r>
              <a:rPr lang="en-US" sz="2000" dirty="0">
                <a:solidFill>
                  <a:schemeClr val="bg1"/>
                </a:solidFill>
              </a:rPr>
              <a:t>and allows LARGER molecules to enter the cell.</a:t>
            </a:r>
          </a:p>
        </p:txBody>
      </p:sp>
      <p:pic>
        <p:nvPicPr>
          <p:cNvPr id="17412" name="Picture 4" descr="Image result for pinocytosis">
            <a:extLst>
              <a:ext uri="{FF2B5EF4-FFF2-40B4-BE49-F238E27FC236}">
                <a16:creationId xmlns:a16="http://schemas.microsoft.com/office/drawing/2014/main" id="{3E96DF50-5578-4A49-8B9E-78BDB9FB7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170" y="1941923"/>
            <a:ext cx="6376593" cy="416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434858"/>
      </p:ext>
    </p:extLst>
  </p:cSld>
  <p:clrMapOvr>
    <a:overrideClrMapping bg1="lt1" tx1="dk1" bg2="lt2" tx2="dk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D17605-AFB4-45BE-A53C-25533031900F}"/>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receptor-mediated endocytosis</a:t>
            </a:r>
            <a:endParaRPr lang="en-US" sz="2800"/>
          </a:p>
        </p:txBody>
      </p:sp>
      <p:sp>
        <p:nvSpPr>
          <p:cNvPr id="3" name="Content Placeholder 2">
            <a:extLst>
              <a:ext uri="{FF2B5EF4-FFF2-40B4-BE49-F238E27FC236}">
                <a16:creationId xmlns:a16="http://schemas.microsoft.com/office/drawing/2014/main" id="{A54407FA-E441-4B52-B46E-3CF1CBAD6EA2}"/>
              </a:ext>
            </a:extLst>
          </p:cNvPr>
          <p:cNvSpPr>
            <a:spLocks noGrp="1"/>
          </p:cNvSpPr>
          <p:nvPr>
            <p:ph idx="1"/>
          </p:nvPr>
        </p:nvSpPr>
        <p:spPr>
          <a:xfrm>
            <a:off x="643468" y="2638043"/>
            <a:ext cx="3363974" cy="3415623"/>
          </a:xfrm>
        </p:spPr>
        <p:txBody>
          <a:bodyPr>
            <a:normAutofit/>
          </a:bodyPr>
          <a:lstStyle/>
          <a:p>
            <a:r>
              <a:rPr lang="en-US" sz="2000" dirty="0"/>
              <a:t>In receptor-mediated endocytosis, a ligand binds to a membrane receptor protein to activate the process.</a:t>
            </a:r>
          </a:p>
          <a:p>
            <a:r>
              <a:rPr lang="en-US" sz="2000" dirty="0"/>
              <a:t>In </a:t>
            </a:r>
            <a:r>
              <a:rPr lang="en-US" sz="2000" b="1" dirty="0"/>
              <a:t>receptor-mediated endocytosis</a:t>
            </a:r>
            <a:r>
              <a:rPr lang="en-US" sz="2000" dirty="0"/>
              <a:t>, ligands bind to membrane receptors that concentrate in </a:t>
            </a:r>
            <a:r>
              <a:rPr lang="en-US" sz="2000" b="1" dirty="0"/>
              <a:t>coated pits </a:t>
            </a:r>
            <a:r>
              <a:rPr lang="en-US" sz="2000" dirty="0"/>
              <a:t>or </a:t>
            </a:r>
            <a:r>
              <a:rPr lang="en-US" sz="2000" b="1" dirty="0"/>
              <a:t>caveolae</a:t>
            </a:r>
            <a:r>
              <a:rPr lang="en-US" sz="2000" dirty="0"/>
              <a:t>.</a:t>
            </a:r>
          </a:p>
          <a:p>
            <a:endParaRPr lang="en-US" sz="2000" dirty="0"/>
          </a:p>
        </p:txBody>
      </p:sp>
      <p:pic>
        <p:nvPicPr>
          <p:cNvPr id="8" name="Picture 2" descr="Image result for Phagocytosis, endocytosis and exocytosis">
            <a:extLst>
              <a:ext uri="{FF2B5EF4-FFF2-40B4-BE49-F238E27FC236}">
                <a16:creationId xmlns:a16="http://schemas.microsoft.com/office/drawing/2014/main" id="{3DF537FE-4E2F-4171-8BAB-258B198E43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820" t="5437"/>
          <a:stretch/>
        </p:blipFill>
        <p:spPr bwMode="auto">
          <a:xfrm>
            <a:off x="6467620" y="643467"/>
            <a:ext cx="3911055"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01958"/>
      </p:ext>
    </p:extLst>
  </p:cSld>
  <p:clrMapOvr>
    <a:overrideClrMapping bg1="dk1" tx1="lt1" bg2="dk2" tx2="lt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mage result for epithelial transport">
            <a:extLst>
              <a:ext uri="{FF2B5EF4-FFF2-40B4-BE49-F238E27FC236}">
                <a16:creationId xmlns:a16="http://schemas.microsoft.com/office/drawing/2014/main" id="{40A330E5-34AD-4BB6-B68B-1F02CE8C2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2263"/>
            <a:ext cx="12192000" cy="52657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C82E10-DF26-42B6-9B5E-701C9880EDE9}"/>
              </a:ext>
            </a:extLst>
          </p:cNvPr>
          <p:cNvSpPr>
            <a:spLocks noGrp="1"/>
          </p:cNvSpPr>
          <p:nvPr>
            <p:ph type="title"/>
          </p:nvPr>
        </p:nvSpPr>
        <p:spPr>
          <a:xfrm>
            <a:off x="7461504" y="751363"/>
            <a:ext cx="4660392" cy="1325563"/>
          </a:xfrm>
        </p:spPr>
        <p:style>
          <a:lnRef idx="2">
            <a:schemeClr val="accent6"/>
          </a:lnRef>
          <a:fillRef idx="1">
            <a:schemeClr val="lt1"/>
          </a:fillRef>
          <a:effectRef idx="0">
            <a:schemeClr val="accent6"/>
          </a:effectRef>
          <a:fontRef idx="minor">
            <a:schemeClr val="dk1"/>
          </a:fontRef>
        </p:style>
        <p:txBody>
          <a:bodyPr/>
          <a:lstStyle/>
          <a:p>
            <a:r>
              <a:rPr lang="en-US" b="1" dirty="0"/>
              <a:t>Epithelial Transport</a:t>
            </a:r>
          </a:p>
        </p:txBody>
      </p:sp>
      <p:sp>
        <p:nvSpPr>
          <p:cNvPr id="3" name="Content Placeholder 2">
            <a:extLst>
              <a:ext uri="{FF2B5EF4-FFF2-40B4-BE49-F238E27FC236}">
                <a16:creationId xmlns:a16="http://schemas.microsoft.com/office/drawing/2014/main" id="{166DD317-35A9-449A-8023-1DE7376E26F5}"/>
              </a:ext>
            </a:extLst>
          </p:cNvPr>
          <p:cNvSpPr>
            <a:spLocks noGrp="1"/>
          </p:cNvSpPr>
          <p:nvPr>
            <p:ph idx="1"/>
          </p:nvPr>
        </p:nvSpPr>
        <p:spPr>
          <a:xfrm>
            <a:off x="0" y="18257"/>
            <a:ext cx="12192000" cy="4351338"/>
          </a:xfrm>
        </p:spPr>
        <p:txBody>
          <a:bodyPr>
            <a:normAutofit/>
          </a:bodyPr>
          <a:lstStyle/>
          <a:p>
            <a:pPr marL="0" indent="0">
              <a:buNone/>
            </a:pPr>
            <a:r>
              <a:rPr lang="en-US" dirty="0"/>
              <a:t>Transporting epithelia have different membrane proteins on their </a:t>
            </a:r>
            <a:r>
              <a:rPr lang="en-US" b="1" dirty="0"/>
              <a:t>apical </a:t>
            </a:r>
            <a:r>
              <a:rPr lang="en-US" dirty="0"/>
              <a:t>and </a:t>
            </a:r>
            <a:r>
              <a:rPr lang="en-US" b="1" dirty="0"/>
              <a:t>basolateral </a:t>
            </a:r>
            <a:r>
              <a:rPr lang="en-US" dirty="0"/>
              <a:t>surfaces. </a:t>
            </a:r>
          </a:p>
          <a:p>
            <a:endParaRPr lang="en-US" dirty="0"/>
          </a:p>
        </p:txBody>
      </p:sp>
    </p:spTree>
    <p:extLst>
      <p:ext uri="{BB962C8B-B14F-4D97-AF65-F5344CB8AC3E}">
        <p14:creationId xmlns:p14="http://schemas.microsoft.com/office/powerpoint/2010/main" val="172678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6A3F14-BB07-41CA-BD71-A3397C33A6E5}"/>
              </a:ext>
            </a:extLst>
          </p:cNvPr>
          <p:cNvSpPr>
            <a:spLocks noGrp="1"/>
          </p:cNvSpPr>
          <p:nvPr>
            <p:ph type="title"/>
          </p:nvPr>
        </p:nvSpPr>
        <p:spPr>
          <a:xfrm>
            <a:off x="863029" y="1012004"/>
            <a:ext cx="3416158" cy="4795408"/>
          </a:xfrm>
        </p:spPr>
        <p:txBody>
          <a:bodyPr>
            <a:normAutofit/>
          </a:bodyPr>
          <a:lstStyle/>
          <a:p>
            <a:r>
              <a:rPr lang="en-US">
                <a:solidFill>
                  <a:srgbClr val="FFFFFF"/>
                </a:solidFill>
              </a:rPr>
              <a:t>The Tissue Level</a:t>
            </a:r>
          </a:p>
        </p:txBody>
      </p:sp>
      <p:graphicFrame>
        <p:nvGraphicFramePr>
          <p:cNvPr id="5" name="Content Placeholder 2">
            <a:extLst>
              <a:ext uri="{FF2B5EF4-FFF2-40B4-BE49-F238E27FC236}">
                <a16:creationId xmlns:a16="http://schemas.microsoft.com/office/drawing/2014/main" id="{2E4AC1D4-5B0D-42BD-99AB-3CF1DECFE11A}"/>
              </a:ext>
            </a:extLst>
          </p:cNvPr>
          <p:cNvGraphicFramePr>
            <a:graphicFrameLocks noGrp="1"/>
          </p:cNvGraphicFramePr>
          <p:nvPr>
            <p:ph idx="1"/>
            <p:extLst>
              <p:ext uri="{D42A27DB-BD31-4B8C-83A1-F6EECF244321}">
                <p14:modId xmlns:p14="http://schemas.microsoft.com/office/powerpoint/2010/main" val="164954516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243732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82E10-DF26-42B6-9B5E-701C9880EDE9}"/>
              </a:ext>
            </a:extLst>
          </p:cNvPr>
          <p:cNvSpPr>
            <a:spLocks noGrp="1"/>
          </p:cNvSpPr>
          <p:nvPr>
            <p:ph type="title"/>
          </p:nvPr>
        </p:nvSpPr>
        <p:spPr>
          <a:xfrm>
            <a:off x="838200" y="1162843"/>
            <a:ext cx="10515600" cy="1325563"/>
          </a:xfrm>
        </p:spPr>
        <p:txBody>
          <a:bodyPr/>
          <a:lstStyle/>
          <a:p>
            <a:r>
              <a:rPr lang="en-US" b="1" dirty="0"/>
              <a:t>Epithelial Transport</a:t>
            </a:r>
          </a:p>
        </p:txBody>
      </p:sp>
      <p:sp>
        <p:nvSpPr>
          <p:cNvPr id="3" name="Content Placeholder 2">
            <a:extLst>
              <a:ext uri="{FF2B5EF4-FFF2-40B4-BE49-F238E27FC236}">
                <a16:creationId xmlns:a16="http://schemas.microsoft.com/office/drawing/2014/main" id="{166DD317-35A9-449A-8023-1DE7376E26F5}"/>
              </a:ext>
            </a:extLst>
          </p:cNvPr>
          <p:cNvSpPr>
            <a:spLocks noGrp="1"/>
          </p:cNvSpPr>
          <p:nvPr>
            <p:ph idx="1"/>
          </p:nvPr>
        </p:nvSpPr>
        <p:spPr>
          <a:xfrm>
            <a:off x="0" y="18257"/>
            <a:ext cx="12192000" cy="4351338"/>
          </a:xfrm>
        </p:spPr>
        <p:txBody>
          <a:bodyPr>
            <a:normAutofit/>
          </a:bodyPr>
          <a:lstStyle/>
          <a:p>
            <a:r>
              <a:rPr lang="en-US" dirty="0"/>
              <a:t>This polarization allows one-way movement of molecules across the epithelium. </a:t>
            </a:r>
          </a:p>
          <a:p>
            <a:r>
              <a:rPr lang="en-US" dirty="0"/>
              <a:t>Molecules cross epithelia by moving between the cells by the </a:t>
            </a:r>
            <a:r>
              <a:rPr lang="en-US" b="1" dirty="0"/>
              <a:t>paracellular </a:t>
            </a:r>
            <a:r>
              <a:rPr lang="en-US" dirty="0"/>
              <a:t>route or through the cells by the </a:t>
            </a:r>
            <a:r>
              <a:rPr lang="en-US" b="1" dirty="0"/>
              <a:t>transcellular </a:t>
            </a:r>
            <a:r>
              <a:rPr lang="en-US" dirty="0"/>
              <a:t>route. </a:t>
            </a:r>
          </a:p>
        </p:txBody>
      </p:sp>
      <p:pic>
        <p:nvPicPr>
          <p:cNvPr id="18434" name="Picture 2" descr="Image result for epithelial transport">
            <a:extLst>
              <a:ext uri="{FF2B5EF4-FFF2-40B4-BE49-F238E27FC236}">
                <a16:creationId xmlns:a16="http://schemas.microsoft.com/office/drawing/2014/main" id="{40A330E5-34AD-4BB6-B68B-1F02CE8C2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2263"/>
            <a:ext cx="12192000" cy="526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2900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6037B1-540D-45F3-A7E5-EC5C6AD685B0}"/>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Transcytosis Uses Vesicles to Cross an Epithelium</a:t>
            </a:r>
            <a:endParaRPr lang="en-US" sz="2800"/>
          </a:p>
        </p:txBody>
      </p:sp>
      <p:sp>
        <p:nvSpPr>
          <p:cNvPr id="3" name="Content Placeholder 2">
            <a:extLst>
              <a:ext uri="{FF2B5EF4-FFF2-40B4-BE49-F238E27FC236}">
                <a16:creationId xmlns:a16="http://schemas.microsoft.com/office/drawing/2014/main" id="{B8B5CBC4-73E6-49F4-9AAE-2FA3CACC0A3A}"/>
              </a:ext>
            </a:extLst>
          </p:cNvPr>
          <p:cNvSpPr>
            <a:spLocks noGrp="1"/>
          </p:cNvSpPr>
          <p:nvPr>
            <p:ph idx="1"/>
          </p:nvPr>
        </p:nvSpPr>
        <p:spPr>
          <a:xfrm>
            <a:off x="643468" y="2638043"/>
            <a:ext cx="3363974" cy="3415623"/>
          </a:xfrm>
        </p:spPr>
        <p:txBody>
          <a:bodyPr>
            <a:normAutofit/>
          </a:bodyPr>
          <a:lstStyle/>
          <a:p>
            <a:r>
              <a:rPr lang="en-US" sz="1700"/>
              <a:t>Some molecules, such as proteins, are too large to cross epithelia on membrane transporters. </a:t>
            </a:r>
          </a:p>
          <a:p>
            <a:r>
              <a:rPr lang="en-US" sz="1700"/>
              <a:t>Instead they are moved across epithelia by </a:t>
            </a:r>
            <a:r>
              <a:rPr lang="en-US" sz="1700" b="1"/>
              <a:t>transcytosis</a:t>
            </a:r>
            <a:r>
              <a:rPr lang="en-US" sz="1700"/>
              <a:t>, which is a combination of endocytosis, vesicular transport across the cell, and exocytosis.</a:t>
            </a:r>
          </a:p>
          <a:p>
            <a:r>
              <a:rPr lang="en-US" sz="1700"/>
              <a:t>In this process, the molecule is brought into the epithelial cell via receptor-mediated endocytosis. </a:t>
            </a:r>
          </a:p>
        </p:txBody>
      </p:sp>
      <p:pic>
        <p:nvPicPr>
          <p:cNvPr id="4" name="Picture 3">
            <a:extLst>
              <a:ext uri="{FF2B5EF4-FFF2-40B4-BE49-F238E27FC236}">
                <a16:creationId xmlns:a16="http://schemas.microsoft.com/office/drawing/2014/main" id="{2BB05C13-FBBA-474E-B8F2-C670E7CA2B05}"/>
              </a:ext>
            </a:extLst>
          </p:cNvPr>
          <p:cNvPicPr>
            <a:picLocks noChangeAspect="1"/>
          </p:cNvPicPr>
          <p:nvPr/>
        </p:nvPicPr>
        <p:blipFill>
          <a:blip r:embed="rId2"/>
          <a:stretch>
            <a:fillRect/>
          </a:stretch>
        </p:blipFill>
        <p:spPr>
          <a:xfrm>
            <a:off x="5920931" y="643467"/>
            <a:ext cx="5004433" cy="5410199"/>
          </a:xfrm>
          <a:prstGeom prst="rect">
            <a:avLst/>
          </a:prstGeom>
        </p:spPr>
      </p:pic>
    </p:spTree>
    <p:extLst>
      <p:ext uri="{BB962C8B-B14F-4D97-AF65-F5344CB8AC3E}">
        <p14:creationId xmlns:p14="http://schemas.microsoft.com/office/powerpoint/2010/main" val="403017190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6037B1-540D-45F3-A7E5-EC5C6AD685B0}"/>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Transcytosis Uses Vesicles to Cross an Epithelium</a:t>
            </a:r>
            <a:endParaRPr lang="en-US" sz="2800"/>
          </a:p>
        </p:txBody>
      </p:sp>
      <p:sp>
        <p:nvSpPr>
          <p:cNvPr id="3" name="Content Placeholder 2">
            <a:extLst>
              <a:ext uri="{FF2B5EF4-FFF2-40B4-BE49-F238E27FC236}">
                <a16:creationId xmlns:a16="http://schemas.microsoft.com/office/drawing/2014/main" id="{B8B5CBC4-73E6-49F4-9AAE-2FA3CACC0A3A}"/>
              </a:ext>
            </a:extLst>
          </p:cNvPr>
          <p:cNvSpPr>
            <a:spLocks noGrp="1"/>
          </p:cNvSpPr>
          <p:nvPr>
            <p:ph idx="1"/>
          </p:nvPr>
        </p:nvSpPr>
        <p:spPr>
          <a:xfrm>
            <a:off x="643468" y="2638043"/>
            <a:ext cx="3363974" cy="3415623"/>
          </a:xfrm>
        </p:spPr>
        <p:txBody>
          <a:bodyPr>
            <a:normAutofit lnSpcReduction="10000"/>
          </a:bodyPr>
          <a:lstStyle/>
          <a:p>
            <a:r>
              <a:rPr lang="en-US" sz="1800" dirty="0"/>
              <a:t>The resulting vesicle attaches to microtubules in the cell’s cytoskeleton and is moved across the cell by a process known as </a:t>
            </a:r>
            <a:r>
              <a:rPr lang="en-US" sz="1800" b="1" dirty="0"/>
              <a:t>vesicular transport</a:t>
            </a:r>
            <a:r>
              <a:rPr lang="en-US" sz="1800" dirty="0"/>
              <a:t>. </a:t>
            </a:r>
          </a:p>
          <a:p>
            <a:r>
              <a:rPr lang="en-US" sz="1800" dirty="0"/>
              <a:t>At the opposite side of the epithelium, the contents of the vesicle are expelled into the interstitial fluid by exocytosis.</a:t>
            </a:r>
          </a:p>
          <a:p>
            <a:r>
              <a:rPr lang="en-US" sz="1800" dirty="0"/>
              <a:t>Transcytosis makes it possible for large proteins to move across an epithelium and remain intact. </a:t>
            </a:r>
          </a:p>
        </p:txBody>
      </p:sp>
      <p:pic>
        <p:nvPicPr>
          <p:cNvPr id="4" name="Picture 3">
            <a:extLst>
              <a:ext uri="{FF2B5EF4-FFF2-40B4-BE49-F238E27FC236}">
                <a16:creationId xmlns:a16="http://schemas.microsoft.com/office/drawing/2014/main" id="{2BB05C13-FBBA-474E-B8F2-C670E7CA2B05}"/>
              </a:ext>
            </a:extLst>
          </p:cNvPr>
          <p:cNvPicPr>
            <a:picLocks noChangeAspect="1"/>
          </p:cNvPicPr>
          <p:nvPr/>
        </p:nvPicPr>
        <p:blipFill>
          <a:blip r:embed="rId2"/>
          <a:stretch>
            <a:fillRect/>
          </a:stretch>
        </p:blipFill>
        <p:spPr>
          <a:xfrm>
            <a:off x="5920931" y="643467"/>
            <a:ext cx="5004433" cy="5410199"/>
          </a:xfrm>
          <a:prstGeom prst="rect">
            <a:avLst/>
          </a:prstGeom>
        </p:spPr>
      </p:pic>
    </p:spTree>
    <p:extLst>
      <p:ext uri="{BB962C8B-B14F-4D97-AF65-F5344CB8AC3E}">
        <p14:creationId xmlns:p14="http://schemas.microsoft.com/office/powerpoint/2010/main" val="395803601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3BAF1561-20C4-41FD-A35F-BF2B9E727F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Top Corners Rounded 72">
            <a:extLst>
              <a:ext uri="{FF2B5EF4-FFF2-40B4-BE49-F238E27FC236}">
                <a16:creationId xmlns:a16="http://schemas.microsoft.com/office/drawing/2014/main" id="{839DC788-B140-4F3E-A91E-CB3E70ED94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1E2690-B96B-4B33-B8B4-5FA819CBE3C0}"/>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The Resting Membrane Potential</a:t>
            </a:r>
          </a:p>
        </p:txBody>
      </p:sp>
      <p:cxnSp>
        <p:nvCxnSpPr>
          <p:cNvPr id="75" name="Straight Connector 74">
            <a:extLst>
              <a:ext uri="{FF2B5EF4-FFF2-40B4-BE49-F238E27FC236}">
                <a16:creationId xmlns:a16="http://schemas.microsoft.com/office/drawing/2014/main" id="{FC18D930-0EEE-448F-ABF1-2AA3C83DA5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1A7F80F-DF37-416F-B425-C8B24C821D54}"/>
              </a:ext>
            </a:extLst>
          </p:cNvPr>
          <p:cNvSpPr>
            <a:spLocks noGrp="1"/>
          </p:cNvSpPr>
          <p:nvPr>
            <p:ph idx="1"/>
          </p:nvPr>
        </p:nvSpPr>
        <p:spPr>
          <a:xfrm>
            <a:off x="321733" y="2834809"/>
            <a:ext cx="4092951" cy="3042099"/>
          </a:xfrm>
        </p:spPr>
        <p:txBody>
          <a:bodyPr anchor="t">
            <a:normAutofit/>
          </a:bodyPr>
          <a:lstStyle/>
          <a:p>
            <a:pPr marL="0" indent="0">
              <a:buNone/>
            </a:pPr>
            <a:r>
              <a:rPr lang="en-US" sz="1900">
                <a:solidFill>
                  <a:schemeClr val="bg1"/>
                </a:solidFill>
              </a:rPr>
              <a:t>Although the total body is electrically neutral, diffusion and active transport of ions across the cell membrane create an </a:t>
            </a:r>
            <a:r>
              <a:rPr lang="en-US" sz="1900" b="1">
                <a:solidFill>
                  <a:schemeClr val="bg1"/>
                </a:solidFill>
              </a:rPr>
              <a:t>electrical-gradient</a:t>
            </a:r>
            <a:r>
              <a:rPr lang="en-US" sz="1900">
                <a:solidFill>
                  <a:schemeClr val="bg1"/>
                </a:solidFill>
              </a:rPr>
              <a:t>, with the inside of cells negative relative to the extracellular fluid. </a:t>
            </a:r>
          </a:p>
          <a:p>
            <a:pPr marL="0" indent="0">
              <a:buNone/>
            </a:pPr>
            <a:r>
              <a:rPr lang="en-US" sz="1900">
                <a:solidFill>
                  <a:schemeClr val="bg1"/>
                </a:solidFill>
              </a:rPr>
              <a:t>The electrical gradient between the extracellular fluid and the intracellular fluid is known as the </a:t>
            </a:r>
            <a:r>
              <a:rPr lang="en-US" sz="1900" b="1">
                <a:solidFill>
                  <a:schemeClr val="bg1"/>
                </a:solidFill>
              </a:rPr>
              <a:t>resting membrane potential difference</a:t>
            </a:r>
            <a:r>
              <a:rPr lang="en-US" sz="1900">
                <a:solidFill>
                  <a:schemeClr val="bg1"/>
                </a:solidFill>
              </a:rPr>
              <a:t>. </a:t>
            </a:r>
          </a:p>
        </p:txBody>
      </p:sp>
      <p:pic>
        <p:nvPicPr>
          <p:cNvPr id="25602" name="Picture 2" descr="Image result for The Resting Membrane Potential">
            <a:extLst>
              <a:ext uri="{FF2B5EF4-FFF2-40B4-BE49-F238E27FC236}">
                <a16:creationId xmlns:a16="http://schemas.microsoft.com/office/drawing/2014/main" id="{B826B859-DAE1-412C-B3E1-3ED460F4B7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03767" y="1510506"/>
            <a:ext cx="6542117" cy="3679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579037"/>
      </p:ext>
    </p:extLst>
  </p:cSld>
  <p:clrMapOvr>
    <a:overrideClrMapping bg1="lt1" tx1="dk1" bg2="lt2" tx2="dk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8361-7F43-48BB-AD65-CD7428DC6FAC}"/>
              </a:ext>
            </a:extLst>
          </p:cNvPr>
          <p:cNvSpPr>
            <a:spLocks noGrp="1"/>
          </p:cNvSpPr>
          <p:nvPr>
            <p:ph type="title"/>
          </p:nvPr>
        </p:nvSpPr>
        <p:spPr>
          <a:xfrm>
            <a:off x="648929" y="629266"/>
            <a:ext cx="5127031" cy="1676603"/>
          </a:xfrm>
        </p:spPr>
        <p:txBody>
          <a:bodyPr>
            <a:normAutofit/>
          </a:bodyPr>
          <a:lstStyle/>
          <a:p>
            <a:r>
              <a:rPr lang="en-US" dirty="0"/>
              <a:t>The Resting Membrane Potential</a:t>
            </a:r>
          </a:p>
        </p:txBody>
      </p:sp>
      <p:sp>
        <p:nvSpPr>
          <p:cNvPr id="3" name="Content Placeholder 2">
            <a:extLst>
              <a:ext uri="{FF2B5EF4-FFF2-40B4-BE49-F238E27FC236}">
                <a16:creationId xmlns:a16="http://schemas.microsoft.com/office/drawing/2014/main" id="{08301744-5063-4E57-9637-69144830348C}"/>
              </a:ext>
            </a:extLst>
          </p:cNvPr>
          <p:cNvSpPr>
            <a:spLocks noGrp="1"/>
          </p:cNvSpPr>
          <p:nvPr>
            <p:ph idx="1"/>
          </p:nvPr>
        </p:nvSpPr>
        <p:spPr>
          <a:xfrm>
            <a:off x="648930" y="2438400"/>
            <a:ext cx="5127029" cy="3785419"/>
          </a:xfrm>
        </p:spPr>
        <p:txBody>
          <a:bodyPr>
            <a:normAutofit lnSpcReduction="10000"/>
          </a:bodyPr>
          <a:lstStyle/>
          <a:p>
            <a:r>
              <a:rPr lang="en-US" sz="2400" dirty="0"/>
              <a:t>In excitable cells such as neurons and muscle fibers, the resting membrane potential is generated and maintained by the sodium-potassium pump.</a:t>
            </a:r>
          </a:p>
          <a:p>
            <a:r>
              <a:rPr lang="en-US" sz="2400" dirty="0"/>
              <a:t>The sodium-potassium pump (or sodium-potassium ATPase) uses ATP to pump 3 Na+ ion OUT of the cell while 2 K+ ions are pumped INTO the cell.</a:t>
            </a:r>
          </a:p>
          <a:p>
            <a:r>
              <a:rPr lang="en-US" sz="2400" dirty="0"/>
              <a:t>This separation of charges creates the resting membrane potential.</a:t>
            </a:r>
          </a:p>
        </p:txBody>
      </p:sp>
      <p:pic>
        <p:nvPicPr>
          <p:cNvPr id="4" name="Picture 3">
            <a:extLst>
              <a:ext uri="{FF2B5EF4-FFF2-40B4-BE49-F238E27FC236}">
                <a16:creationId xmlns:a16="http://schemas.microsoft.com/office/drawing/2014/main" id="{D2388204-58E8-40E3-8A6E-4AEB90896D6D}"/>
              </a:ext>
            </a:extLst>
          </p:cNvPr>
          <p:cNvPicPr>
            <a:picLocks noChangeAspect="1"/>
          </p:cNvPicPr>
          <p:nvPr/>
        </p:nvPicPr>
        <p:blipFill rotWithShape="1">
          <a:blip r:embed="rId2"/>
          <a:srcRect r="2" b="7067"/>
          <a:stretch/>
        </p:blipFill>
        <p:spPr>
          <a:xfrm>
            <a:off x="6090613" y="640082"/>
            <a:ext cx="5461724" cy="5577837"/>
          </a:xfrm>
          <a:prstGeom prst="rect">
            <a:avLst/>
          </a:prstGeom>
          <a:effectLst/>
        </p:spPr>
      </p:pic>
    </p:spTree>
    <p:extLst>
      <p:ext uri="{BB962C8B-B14F-4D97-AF65-F5344CB8AC3E}">
        <p14:creationId xmlns:p14="http://schemas.microsoft.com/office/powerpoint/2010/main" val="138569782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95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7097C7-4168-482B-BB51-C2CBB62CCDB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How the Sodium-Potassium Pump Works.</a:t>
            </a:r>
          </a:p>
        </p:txBody>
      </p:sp>
      <p:pic>
        <p:nvPicPr>
          <p:cNvPr id="4" name="Picture 3">
            <a:extLst>
              <a:ext uri="{FF2B5EF4-FFF2-40B4-BE49-F238E27FC236}">
                <a16:creationId xmlns:a16="http://schemas.microsoft.com/office/drawing/2014/main" id="{65DA8E72-3B81-4654-A340-D3CEAA92A4E9}"/>
              </a:ext>
            </a:extLst>
          </p:cNvPr>
          <p:cNvPicPr>
            <a:picLocks noChangeAspect="1"/>
          </p:cNvPicPr>
          <p:nvPr/>
        </p:nvPicPr>
        <p:blipFill rotWithShape="1">
          <a:blip r:embed="rId2"/>
          <a:srcRect t="2805" r="1" b="30"/>
          <a:stretch/>
        </p:blipFill>
        <p:spPr>
          <a:xfrm>
            <a:off x="3616756" y="188536"/>
            <a:ext cx="8110187" cy="6540686"/>
          </a:xfrm>
          <a:prstGeom prst="rect">
            <a:avLst/>
          </a:prstGeom>
        </p:spPr>
      </p:pic>
    </p:spTree>
    <p:extLst>
      <p:ext uri="{BB962C8B-B14F-4D97-AF65-F5344CB8AC3E}">
        <p14:creationId xmlns:p14="http://schemas.microsoft.com/office/powerpoint/2010/main" val="346305619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004703-7E29-4C48-9BB3-2D36D9DBE1F0}"/>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6.1 Cell-to-Cell Communication</a:t>
            </a:r>
          </a:p>
        </p:txBody>
      </p:sp>
      <p:sp>
        <p:nvSpPr>
          <p:cNvPr id="3" name="Content Placeholder 2">
            <a:extLst>
              <a:ext uri="{FF2B5EF4-FFF2-40B4-BE49-F238E27FC236}">
                <a16:creationId xmlns:a16="http://schemas.microsoft.com/office/drawing/2014/main" id="{333E1827-3FB0-400C-9528-3CB9C8E3ABC2}"/>
              </a:ext>
            </a:extLst>
          </p:cNvPr>
          <p:cNvSpPr>
            <a:spLocks noGrp="1"/>
          </p:cNvSpPr>
          <p:nvPr>
            <p:ph idx="1"/>
          </p:nvPr>
        </p:nvSpPr>
        <p:spPr>
          <a:xfrm>
            <a:off x="643468" y="2638043"/>
            <a:ext cx="3363974" cy="3415623"/>
          </a:xfrm>
        </p:spPr>
        <p:txBody>
          <a:bodyPr>
            <a:normAutofit lnSpcReduction="10000"/>
          </a:bodyPr>
          <a:lstStyle/>
          <a:p>
            <a:r>
              <a:rPr lang="en-US" sz="1900" dirty="0"/>
              <a:t>There are four methods of cell-to-cell communication: </a:t>
            </a:r>
          </a:p>
          <a:p>
            <a:pPr marL="971550" lvl="1" indent="-514350">
              <a:buFont typeface="+mj-lt"/>
              <a:buAutoNum type="arabicPeriod"/>
            </a:pPr>
            <a:r>
              <a:rPr lang="en-US" sz="1900" dirty="0"/>
              <a:t>Autocrine</a:t>
            </a:r>
          </a:p>
          <a:p>
            <a:pPr marL="971550" lvl="1" indent="-514350">
              <a:buFont typeface="+mj-lt"/>
              <a:buAutoNum type="arabicPeriod"/>
            </a:pPr>
            <a:r>
              <a:rPr lang="en-US" sz="1900" dirty="0"/>
              <a:t>Gap Junctions direct - cytoplasmic transfer through gap junctions</a:t>
            </a:r>
          </a:p>
          <a:p>
            <a:pPr marL="971550" lvl="1" indent="-514350">
              <a:buFont typeface="+mj-lt"/>
              <a:buAutoNum type="arabicPeriod"/>
            </a:pPr>
            <a:r>
              <a:rPr lang="en-US" sz="1900" dirty="0"/>
              <a:t>Paracrine- local chemical communication</a:t>
            </a:r>
          </a:p>
          <a:p>
            <a:pPr marL="971550" lvl="1" indent="-514350">
              <a:buFont typeface="+mj-lt"/>
              <a:buAutoNum type="arabicPeriod"/>
            </a:pPr>
            <a:r>
              <a:rPr lang="en-US" sz="1900" dirty="0"/>
              <a:t>long-distance </a:t>
            </a:r>
            <a:r>
              <a:rPr lang="fr-FR" sz="1900" dirty="0"/>
              <a:t>communication – hormones </a:t>
            </a:r>
            <a:r>
              <a:rPr lang="fr-FR" sz="1900" dirty="0" err="1"/>
              <a:t>e</a:t>
            </a:r>
            <a:r>
              <a:rPr lang="fr-FR" sz="1900" dirty="0" err="1" smtClean="0"/>
              <a:t>ffecting</a:t>
            </a:r>
            <a:r>
              <a:rPr lang="fr-FR" sz="1900" dirty="0" smtClean="0"/>
              <a:t>  </a:t>
            </a:r>
            <a:r>
              <a:rPr lang="fr-FR" sz="1900" dirty="0"/>
              <a:t>distant </a:t>
            </a:r>
            <a:r>
              <a:rPr lang="fr-FR" sz="1900" dirty="0" err="1"/>
              <a:t>cells</a:t>
            </a:r>
            <a:endParaRPr lang="fr-FR" sz="1900" dirty="0"/>
          </a:p>
          <a:p>
            <a:pPr marL="971550" lvl="1" indent="-514350">
              <a:buFont typeface="+mj-lt"/>
              <a:buAutoNum type="arabicPeriod"/>
            </a:pPr>
            <a:endParaRPr lang="en-US" sz="1900" dirty="0"/>
          </a:p>
        </p:txBody>
      </p:sp>
      <p:pic>
        <p:nvPicPr>
          <p:cNvPr id="4" name="Picture 3" descr="A screenshot of a cell phone&#10;&#10;Description automatically generated">
            <a:extLst>
              <a:ext uri="{FF2B5EF4-FFF2-40B4-BE49-F238E27FC236}">
                <a16:creationId xmlns:a16="http://schemas.microsoft.com/office/drawing/2014/main" id="{6C69C667-3CFC-47DE-B5A2-B11923C4B8F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5612655" y="643467"/>
            <a:ext cx="5620985" cy="5410199"/>
          </a:xfrm>
          <a:prstGeom prst="rect">
            <a:avLst/>
          </a:prstGeom>
        </p:spPr>
      </p:pic>
    </p:spTree>
    <p:extLst>
      <p:ext uri="{BB962C8B-B14F-4D97-AF65-F5344CB8AC3E}">
        <p14:creationId xmlns:p14="http://schemas.microsoft.com/office/powerpoint/2010/main" val="18418480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45CA849-654C-4173-AD99-B3A2528275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004703-7E29-4C48-9BB3-2D36D9DBE1F0}"/>
              </a:ext>
            </a:extLst>
          </p:cNvPr>
          <p:cNvSpPr>
            <a:spLocks noGrp="1"/>
          </p:cNvSpPr>
          <p:nvPr>
            <p:ph type="title"/>
          </p:nvPr>
        </p:nvSpPr>
        <p:spPr>
          <a:xfrm>
            <a:off x="429768" y="411480"/>
            <a:ext cx="11201400" cy="1106424"/>
          </a:xfrm>
        </p:spPr>
        <p:txBody>
          <a:bodyPr>
            <a:normAutofit/>
          </a:bodyPr>
          <a:lstStyle/>
          <a:p>
            <a:pPr marL="457200" lvl="1"/>
            <a:r>
              <a:rPr lang="en-US" sz="3600" b="1"/>
              <a:t>direct - cytoplasmic bridges (gap junctions)</a:t>
            </a:r>
          </a:p>
        </p:txBody>
      </p:sp>
      <p:sp>
        <p:nvSpPr>
          <p:cNvPr id="75" name="Rectangle 74">
            <a:extLst>
              <a:ext uri="{FF2B5EF4-FFF2-40B4-BE49-F238E27FC236}">
                <a16:creationId xmlns:a16="http://schemas.microsoft.com/office/drawing/2014/main" id="{3E23A947-2D45-4208-AE2B-64948C87A3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012" name="Picture 4" descr="Image result for Lipophilic and Lipophobic Chemical signals">
            <a:extLst>
              <a:ext uri="{FF2B5EF4-FFF2-40B4-BE49-F238E27FC236}">
                <a16:creationId xmlns:a16="http://schemas.microsoft.com/office/drawing/2014/main" id="{D2161629-4A96-484E-BE23-C670B5F57E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0" r="-3" b="-3"/>
          <a:stretch/>
        </p:blipFill>
        <p:spPr bwMode="auto">
          <a:xfrm>
            <a:off x="429768" y="1721922"/>
            <a:ext cx="6704891" cy="4520559"/>
          </a:xfrm>
          <a:prstGeom prst="rect">
            <a:avLst/>
          </a:prstGeom>
          <a:noFill/>
          <a:extLst>
            <a:ext uri="{909E8E84-426E-40DD-AFC4-6F175D3DCCD1}">
              <a14:hiddenFill xmlns:a14="http://schemas.microsoft.com/office/drawing/2010/main">
                <a:solidFill>
                  <a:srgbClr val="FFFFFF"/>
                </a:solidFill>
              </a14:hiddenFill>
            </a:ext>
          </a:extLst>
        </p:spPr>
      </p:pic>
      <p:sp useBgFill="1">
        <p:nvSpPr>
          <p:cNvPr id="77" name="Rectangle 76">
            <a:extLst>
              <a:ext uri="{FF2B5EF4-FFF2-40B4-BE49-F238E27FC236}">
                <a16:creationId xmlns:a16="http://schemas.microsoft.com/office/drawing/2014/main" id="{E5BBB0F9-6A59-4D02-A9C7-A2D6516684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33E1827-3FB0-400C-9528-3CB9C8E3ABC2}"/>
              </a:ext>
            </a:extLst>
          </p:cNvPr>
          <p:cNvSpPr>
            <a:spLocks noGrp="1"/>
          </p:cNvSpPr>
          <p:nvPr>
            <p:ph idx="1"/>
          </p:nvPr>
        </p:nvSpPr>
        <p:spPr>
          <a:xfrm>
            <a:off x="7938752" y="2020824"/>
            <a:ext cx="3455097" cy="3959352"/>
          </a:xfrm>
        </p:spPr>
        <p:txBody>
          <a:bodyPr anchor="ctr">
            <a:normAutofit/>
          </a:bodyPr>
          <a:lstStyle/>
          <a:p>
            <a:pPr marL="0" indent="0">
              <a:buNone/>
            </a:pPr>
            <a:r>
              <a:rPr lang="en-US" sz="1800" b="1"/>
              <a:t>Gap junctions </a:t>
            </a:r>
            <a:r>
              <a:rPr lang="en-US" sz="1800"/>
              <a:t>are protein channels that connect two adjacent cells. </a:t>
            </a:r>
          </a:p>
          <a:p>
            <a:r>
              <a:rPr lang="en-US" sz="1800" b="1"/>
              <a:t>The simplest form of cell-to-cell communication is the direct transfer of electrical and chemical signals through </a:t>
            </a:r>
            <a:r>
              <a:rPr lang="en-US" sz="1800" b="1" i="1"/>
              <a:t>gap junctions, </a:t>
            </a:r>
            <a:r>
              <a:rPr lang="en-US" sz="1800" b="1"/>
              <a:t>protein channels that create cytoplasmic bridges between adjacent cells</a:t>
            </a:r>
          </a:p>
          <a:p>
            <a:r>
              <a:rPr lang="en-US" sz="1800"/>
              <a:t>When they are open, chemical and electrical signals pass directly from one cell to the next. </a:t>
            </a:r>
          </a:p>
        </p:txBody>
      </p:sp>
    </p:spTree>
    <p:extLst>
      <p:ext uri="{BB962C8B-B14F-4D97-AF65-F5344CB8AC3E}">
        <p14:creationId xmlns:p14="http://schemas.microsoft.com/office/powerpoint/2010/main" val="218677526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5316D-ED2F-4F89-B4B4-8D9240B1A3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B29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004703-7E29-4C48-9BB3-2D36D9DBE1F0}"/>
              </a:ext>
            </a:extLst>
          </p:cNvPr>
          <p:cNvSpPr>
            <a:spLocks noGrp="1"/>
          </p:cNvSpPr>
          <p:nvPr>
            <p:ph type="title"/>
          </p:nvPr>
        </p:nvSpPr>
        <p:spPr>
          <a:xfrm>
            <a:off x="-575513" y="0"/>
            <a:ext cx="4233672" cy="3279496"/>
          </a:xfrm>
          <a:prstGeom prst="ellipse">
            <a:avLst/>
          </a:prstGeom>
          <a:solidFill>
            <a:srgbClr val="262626"/>
          </a:solidFill>
          <a:ln w="174625" cmpd="thinThick">
            <a:solidFill>
              <a:srgbClr val="262626"/>
            </a:solidFill>
          </a:ln>
        </p:spPr>
        <p:txBody>
          <a:bodyPr>
            <a:normAutofit/>
          </a:bodyPr>
          <a:lstStyle/>
          <a:p>
            <a:pPr marL="457200" lvl="1" algn="l">
              <a:lnSpc>
                <a:spcPct val="90000"/>
              </a:lnSpc>
            </a:pPr>
            <a:r>
              <a:rPr lang="en-US" sz="4000" b="1" dirty="0">
                <a:solidFill>
                  <a:srgbClr val="FFFFFF"/>
                </a:solidFill>
              </a:rPr>
              <a:t>gap junctions</a:t>
            </a:r>
          </a:p>
        </p:txBody>
      </p:sp>
      <p:pic>
        <p:nvPicPr>
          <p:cNvPr id="8194" name="Picture 2" descr="Image result for heart gap junctions">
            <a:extLst>
              <a:ext uri="{FF2B5EF4-FFF2-40B4-BE49-F238E27FC236}">
                <a16:creationId xmlns:a16="http://schemas.microsoft.com/office/drawing/2014/main" id="{75452B37-3927-439B-BB9D-58DB4ABFF47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38600" y="1313299"/>
            <a:ext cx="6612077" cy="30911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33E1827-3FB0-400C-9528-3CB9C8E3ABC2}"/>
              </a:ext>
            </a:extLst>
          </p:cNvPr>
          <p:cNvSpPr>
            <a:spLocks noGrp="1"/>
          </p:cNvSpPr>
          <p:nvPr>
            <p:ph idx="1"/>
          </p:nvPr>
        </p:nvSpPr>
        <p:spPr>
          <a:xfrm>
            <a:off x="4038600" y="4884873"/>
            <a:ext cx="7188199" cy="1292090"/>
          </a:xfrm>
        </p:spPr>
        <p:txBody>
          <a:bodyPr>
            <a:normAutofit/>
          </a:bodyPr>
          <a:lstStyle/>
          <a:p>
            <a:pPr marL="0" indent="0">
              <a:buNone/>
            </a:pPr>
            <a:r>
              <a:rPr lang="en-US" sz="1800" dirty="0"/>
              <a:t>Heart muscle (cardiac muscle cells) are connected through GAP JUNCTIONS to coordinate the spread of the electrical signal throughout the heart and coordinate the ‘heart beat’.</a:t>
            </a:r>
          </a:p>
        </p:txBody>
      </p:sp>
    </p:spTree>
    <p:extLst>
      <p:ext uri="{BB962C8B-B14F-4D97-AF65-F5344CB8AC3E}">
        <p14:creationId xmlns:p14="http://schemas.microsoft.com/office/powerpoint/2010/main" val="81452714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025EC6-EA0B-4F35-9B1A-B8CA58EBDE61}"/>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Gap Junctions Create Cytoplasmic Bridges</a:t>
            </a:r>
            <a:endParaRPr lang="en-US" sz="2800"/>
          </a:p>
        </p:txBody>
      </p:sp>
      <p:sp>
        <p:nvSpPr>
          <p:cNvPr id="3" name="Content Placeholder 2">
            <a:extLst>
              <a:ext uri="{FF2B5EF4-FFF2-40B4-BE49-F238E27FC236}">
                <a16:creationId xmlns:a16="http://schemas.microsoft.com/office/drawing/2014/main" id="{A216B537-0C47-4DB9-970B-714077BB29F6}"/>
              </a:ext>
            </a:extLst>
          </p:cNvPr>
          <p:cNvSpPr>
            <a:spLocks noGrp="1"/>
          </p:cNvSpPr>
          <p:nvPr>
            <p:ph idx="1"/>
          </p:nvPr>
        </p:nvSpPr>
        <p:spPr>
          <a:xfrm>
            <a:off x="643468" y="2638043"/>
            <a:ext cx="3363974" cy="3415623"/>
          </a:xfrm>
        </p:spPr>
        <p:txBody>
          <a:bodyPr>
            <a:normAutofit/>
          </a:bodyPr>
          <a:lstStyle/>
          <a:p>
            <a:r>
              <a:rPr lang="en-US" sz="2000"/>
              <a:t>A gap junction forms from the union of membrane-spanning proteins, called </a:t>
            </a:r>
            <a:r>
              <a:rPr lang="en-US" sz="2000" i="1"/>
              <a:t>connexins, </a:t>
            </a:r>
            <a:r>
              <a:rPr lang="en-US" sz="2000"/>
              <a:t>on two adjacent cells. </a:t>
            </a:r>
          </a:p>
          <a:p>
            <a:pPr lvl="1"/>
            <a:r>
              <a:rPr lang="en-US" sz="2000"/>
              <a:t>The united connexins create a protein channel (</a:t>
            </a:r>
            <a:r>
              <a:rPr lang="en-US" sz="2000" i="1"/>
              <a:t>connexon</a:t>
            </a:r>
            <a:r>
              <a:rPr lang="en-US" sz="2000"/>
              <a:t>) that can open and close. </a:t>
            </a:r>
          </a:p>
        </p:txBody>
      </p:sp>
      <p:pic>
        <p:nvPicPr>
          <p:cNvPr id="6" name="Picture 5" descr="A picture containing text&#10;&#10;Description automatically generated">
            <a:extLst>
              <a:ext uri="{FF2B5EF4-FFF2-40B4-BE49-F238E27FC236}">
                <a16:creationId xmlns:a16="http://schemas.microsoft.com/office/drawing/2014/main" id="{414CF9FC-9E21-4CA9-BB63-BBFE5119DE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5203767" y="1363308"/>
            <a:ext cx="6542117" cy="3974336"/>
          </a:xfrm>
          <a:prstGeom prst="rect">
            <a:avLst/>
          </a:prstGeom>
        </p:spPr>
      </p:pic>
    </p:spTree>
    <p:extLst>
      <p:ext uri="{BB962C8B-B14F-4D97-AF65-F5344CB8AC3E}">
        <p14:creationId xmlns:p14="http://schemas.microsoft.com/office/powerpoint/2010/main" val="23342465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745654E-6493-4227-A306-E590F150F665}"/>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4235" b="7367"/>
          <a:stretch/>
        </p:blipFill>
        <p:spPr>
          <a:xfrm>
            <a:off x="20" y="1"/>
            <a:ext cx="12191980" cy="6857999"/>
          </a:xfrm>
          <a:prstGeom prst="rect">
            <a:avLst/>
          </a:prstGeom>
        </p:spPr>
      </p:pic>
      <p:sp>
        <p:nvSpPr>
          <p:cNvPr id="2" name="Title 1">
            <a:extLst>
              <a:ext uri="{FF2B5EF4-FFF2-40B4-BE49-F238E27FC236}">
                <a16:creationId xmlns:a16="http://schemas.microsoft.com/office/drawing/2014/main" id="{4C394487-17A0-45E6-A090-46E8B485F190}"/>
              </a:ext>
            </a:extLst>
          </p:cNvPr>
          <p:cNvSpPr>
            <a:spLocks noGrp="1"/>
          </p:cNvSpPr>
          <p:nvPr>
            <p:ph type="title"/>
          </p:nvPr>
        </p:nvSpPr>
        <p:spPr>
          <a:xfrm>
            <a:off x="838201" y="1065862"/>
            <a:ext cx="3313164" cy="4726276"/>
          </a:xfrm>
        </p:spPr>
        <p:txBody>
          <a:bodyPr>
            <a:normAutofit/>
          </a:bodyPr>
          <a:lstStyle/>
          <a:p>
            <a:pPr algn="r"/>
            <a:r>
              <a:rPr lang="en-US" sz="4000" b="1">
                <a:solidFill>
                  <a:srgbClr val="FFFFFF"/>
                </a:solidFill>
              </a:rPr>
              <a:t>There are 4 types of tissues </a:t>
            </a:r>
            <a:endParaRPr lang="en-US" sz="4000">
              <a:solidFill>
                <a:srgbClr val="FFFFFF"/>
              </a:solidFill>
            </a:endParaRP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7A1314-4278-4DE2-9ED5-6691C0104E79}"/>
              </a:ext>
            </a:extLst>
          </p:cNvPr>
          <p:cNvSpPr>
            <a:spLocks noGrp="1"/>
          </p:cNvSpPr>
          <p:nvPr>
            <p:ph idx="1"/>
          </p:nvPr>
        </p:nvSpPr>
        <p:spPr>
          <a:xfrm>
            <a:off x="5155379" y="1065862"/>
            <a:ext cx="5744685" cy="4726276"/>
          </a:xfrm>
        </p:spPr>
        <p:txBody>
          <a:bodyPr anchor="ctr">
            <a:normAutofit/>
          </a:bodyPr>
          <a:lstStyle/>
          <a:p>
            <a:r>
              <a:rPr lang="en-US" sz="4000" b="1" dirty="0">
                <a:solidFill>
                  <a:srgbClr val="FFFFFF"/>
                </a:solidFill>
              </a:rPr>
              <a:t>Epithelial (skin) Tissue</a:t>
            </a:r>
            <a:endParaRPr lang="en-US" sz="4000" dirty="0">
              <a:solidFill>
                <a:srgbClr val="FFFFFF"/>
              </a:solidFill>
            </a:endParaRPr>
          </a:p>
          <a:p>
            <a:r>
              <a:rPr lang="en-US" sz="4000" b="1" dirty="0">
                <a:solidFill>
                  <a:srgbClr val="FFFFFF"/>
                </a:solidFill>
              </a:rPr>
              <a:t>Connective Tissue</a:t>
            </a:r>
            <a:endParaRPr lang="en-US" sz="4000" dirty="0">
              <a:solidFill>
                <a:srgbClr val="FFFFFF"/>
              </a:solidFill>
            </a:endParaRPr>
          </a:p>
          <a:p>
            <a:r>
              <a:rPr lang="en-US" sz="4000" b="1" dirty="0">
                <a:solidFill>
                  <a:srgbClr val="FFFFFF"/>
                </a:solidFill>
              </a:rPr>
              <a:t>Nervous Tissue</a:t>
            </a:r>
            <a:endParaRPr lang="en-US" sz="4000" dirty="0">
              <a:solidFill>
                <a:srgbClr val="FFFFFF"/>
              </a:solidFill>
            </a:endParaRPr>
          </a:p>
          <a:p>
            <a:r>
              <a:rPr lang="en-US" sz="4000" b="1" dirty="0">
                <a:solidFill>
                  <a:srgbClr val="FFFFFF"/>
                </a:solidFill>
              </a:rPr>
              <a:t>Muscle Tissue</a:t>
            </a:r>
            <a:endParaRPr lang="en-US" sz="4000" dirty="0">
              <a:solidFill>
                <a:srgbClr val="FFFFFF"/>
              </a:solidFill>
            </a:endParaRPr>
          </a:p>
          <a:p>
            <a:endParaRPr lang="en-US" sz="4000" dirty="0">
              <a:solidFill>
                <a:srgbClr val="FFFFFF"/>
              </a:solidFill>
            </a:endParaRPr>
          </a:p>
        </p:txBody>
      </p:sp>
      <p:sp>
        <p:nvSpPr>
          <p:cNvPr id="6" name="TextBox 5">
            <a:extLst>
              <a:ext uri="{FF2B5EF4-FFF2-40B4-BE49-F238E27FC236}">
                <a16:creationId xmlns:a16="http://schemas.microsoft.com/office/drawing/2014/main" id="{06A3A492-2B01-4213-B38F-8F3A2FD9C8B0}"/>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urses.lumenlearning.com/boundless-ap/chapter/connective-tissue/">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2028068499"/>
      </p:ext>
    </p:extLst>
  </p:cSld>
  <p:clrMapOvr>
    <a:overrideClrMapping bg1="dk1" tx1="lt1" bg2="dk2" tx2="lt2" accent1="accent1" accent2="accent2" accent3="accent3" accent4="accent4" accent5="accent5" accent6="accent6" hlink="hlink" folHlink="folHlink"/>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B3746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873AF5-B8C9-421A-91BC-700A421C5E7A}"/>
              </a:ext>
            </a:extLst>
          </p:cNvPr>
          <p:cNvSpPr>
            <a:spLocks noGrp="1"/>
          </p:cNvSpPr>
          <p:nvPr>
            <p:ph type="title"/>
          </p:nvPr>
        </p:nvSpPr>
        <p:spPr>
          <a:xfrm>
            <a:off x="524256" y="4767072"/>
            <a:ext cx="6594189" cy="1625210"/>
          </a:xfrm>
        </p:spPr>
        <p:txBody>
          <a:bodyPr>
            <a:normAutofit/>
          </a:bodyPr>
          <a:lstStyle/>
          <a:p>
            <a:pPr algn="r"/>
            <a:r>
              <a:rPr lang="en-US" sz="3700" b="1" dirty="0">
                <a:solidFill>
                  <a:srgbClr val="FFFFFF"/>
                </a:solidFill>
              </a:rPr>
              <a:t>Paracrine</a:t>
            </a:r>
            <a:br>
              <a:rPr lang="en-US" sz="3700" b="1" dirty="0">
                <a:solidFill>
                  <a:srgbClr val="FFFFFF"/>
                </a:solidFill>
              </a:rPr>
            </a:br>
            <a:r>
              <a:rPr lang="en-US" sz="3700" b="1" dirty="0">
                <a:solidFill>
                  <a:srgbClr val="FFFFFF"/>
                </a:solidFill>
              </a:rPr>
              <a:t>and Autocrine Signals</a:t>
            </a:r>
            <a:endParaRPr lang="en-US" sz="3700" dirty="0">
              <a:solidFill>
                <a:srgbClr val="FFFFFF"/>
              </a:solidFill>
            </a:endParaRPr>
          </a:p>
        </p:txBody>
      </p:sp>
      <p:pic>
        <p:nvPicPr>
          <p:cNvPr id="12" name="Picture 4" descr="Image result for paracrine">
            <a:extLst>
              <a:ext uri="{FF2B5EF4-FFF2-40B4-BE49-F238E27FC236}">
                <a16:creationId xmlns:a16="http://schemas.microsoft.com/office/drawing/2014/main" id="{E7599BD2-080F-4603-8F86-E51103E861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40" r="8513"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929286A-9D79-40AC-AFB8-9A1B86D740F2}"/>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Local communication takes place through paracrine and autocrine signaling. </a:t>
            </a:r>
          </a:p>
          <a:p>
            <a:r>
              <a:rPr lang="en-US" sz="2000">
                <a:solidFill>
                  <a:srgbClr val="FFFFFF"/>
                </a:solidFill>
              </a:rPr>
              <a:t>A </a:t>
            </a:r>
            <a:r>
              <a:rPr lang="en-US" sz="2000" b="1">
                <a:solidFill>
                  <a:srgbClr val="FFFFFF"/>
                </a:solidFill>
              </a:rPr>
              <a:t>paracrine signal </a:t>
            </a:r>
            <a:r>
              <a:rPr lang="en-US" sz="2000">
                <a:solidFill>
                  <a:srgbClr val="FFFFFF"/>
                </a:solidFill>
              </a:rPr>
              <a:t>is a chemical that acts on cells in the immediate vicinity of the cell that secreted the signal. </a:t>
            </a:r>
          </a:p>
          <a:p>
            <a:r>
              <a:rPr lang="en-US" sz="2000">
                <a:solidFill>
                  <a:srgbClr val="FFFFFF"/>
                </a:solidFill>
              </a:rPr>
              <a:t>An </a:t>
            </a:r>
            <a:r>
              <a:rPr lang="en-US" sz="2000" b="1">
                <a:solidFill>
                  <a:srgbClr val="FFFFFF"/>
                </a:solidFill>
              </a:rPr>
              <a:t>autocrine signal </a:t>
            </a:r>
            <a:r>
              <a:rPr lang="en-US" sz="2000">
                <a:solidFill>
                  <a:srgbClr val="FFFFFF"/>
                </a:solidFill>
              </a:rPr>
              <a:t> is a chemical signal that acts on itself! </a:t>
            </a:r>
          </a:p>
          <a:p>
            <a:pPr lvl="1"/>
            <a:r>
              <a:rPr lang="en-US" sz="2000">
                <a:solidFill>
                  <a:srgbClr val="FFFFFF"/>
                </a:solidFill>
              </a:rPr>
              <a:t>In some cases, a molecule may act as both an autocrine signal and a paracrine signal.</a:t>
            </a:r>
          </a:p>
        </p:txBody>
      </p:sp>
    </p:spTree>
    <p:extLst>
      <p:ext uri="{BB962C8B-B14F-4D97-AF65-F5344CB8AC3E}">
        <p14:creationId xmlns:p14="http://schemas.microsoft.com/office/powerpoint/2010/main" val="426490396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592C7F-2564-490D-A7FF-15060AC6611A}"/>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Neurotransmitters</a:t>
            </a:r>
          </a:p>
        </p:txBody>
      </p:sp>
      <p:sp>
        <p:nvSpPr>
          <p:cNvPr id="3" name="Content Placeholder 2">
            <a:extLst>
              <a:ext uri="{FF2B5EF4-FFF2-40B4-BE49-F238E27FC236}">
                <a16:creationId xmlns:a16="http://schemas.microsoft.com/office/drawing/2014/main" id="{B6E54D6E-BD5E-40E2-A067-344841C5DCBF}"/>
              </a:ext>
            </a:extLst>
          </p:cNvPr>
          <p:cNvSpPr>
            <a:spLocks noGrp="1"/>
          </p:cNvSpPr>
          <p:nvPr>
            <p:ph idx="1"/>
          </p:nvPr>
        </p:nvSpPr>
        <p:spPr>
          <a:xfrm>
            <a:off x="643468" y="2638043"/>
            <a:ext cx="3363974" cy="3415623"/>
          </a:xfrm>
        </p:spPr>
        <p:txBody>
          <a:bodyPr>
            <a:normAutofit/>
          </a:bodyPr>
          <a:lstStyle/>
          <a:p>
            <a:r>
              <a:rPr lang="en-US" sz="1600" dirty="0"/>
              <a:t>Communication by neurotransmitters is also called synaptic signaling. </a:t>
            </a:r>
          </a:p>
          <a:p>
            <a:r>
              <a:rPr lang="en-US" sz="1600" dirty="0"/>
              <a:t>This is because the communication occurs over a tiny gap between cells called a </a:t>
            </a:r>
            <a:r>
              <a:rPr lang="en-US" sz="1600" b="1" i="1" u="sng" dirty="0"/>
              <a:t>synapse. </a:t>
            </a:r>
          </a:p>
          <a:p>
            <a:pPr lvl="1"/>
            <a:r>
              <a:rPr lang="en-US" sz="1600" dirty="0"/>
              <a:t>The cell releasing the neurotransmitter is called the </a:t>
            </a:r>
            <a:r>
              <a:rPr lang="en-US" sz="1600" b="1" i="1" u="sng" dirty="0"/>
              <a:t>presynaptic cell </a:t>
            </a:r>
            <a:r>
              <a:rPr lang="en-US" sz="1600" dirty="0"/>
              <a:t>and the neurotransmitter is concentrated in an axon terminal of a presynaptic nerve cell. </a:t>
            </a:r>
          </a:p>
        </p:txBody>
      </p:sp>
      <p:pic>
        <p:nvPicPr>
          <p:cNvPr id="2050" name="Picture 2" descr="Image result for synapse">
            <a:extLst>
              <a:ext uri="{FF2B5EF4-FFF2-40B4-BE49-F238E27FC236}">
                <a16:creationId xmlns:a16="http://schemas.microsoft.com/office/drawing/2014/main" id="{F7BD4411-C2A0-4523-9560-81BCE69933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715553"/>
            <a:ext cx="6250769" cy="326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2257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592C7F-2564-490D-A7FF-15060AC6611A}"/>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Neurotransmitters</a:t>
            </a:r>
          </a:p>
        </p:txBody>
      </p:sp>
      <p:sp>
        <p:nvSpPr>
          <p:cNvPr id="3" name="Content Placeholder 2">
            <a:extLst>
              <a:ext uri="{FF2B5EF4-FFF2-40B4-BE49-F238E27FC236}">
                <a16:creationId xmlns:a16="http://schemas.microsoft.com/office/drawing/2014/main" id="{B6E54D6E-BD5E-40E2-A067-344841C5DCBF}"/>
              </a:ext>
            </a:extLst>
          </p:cNvPr>
          <p:cNvSpPr>
            <a:spLocks noGrp="1"/>
          </p:cNvSpPr>
          <p:nvPr>
            <p:ph idx="1"/>
          </p:nvPr>
        </p:nvSpPr>
        <p:spPr>
          <a:xfrm>
            <a:off x="643468" y="2638043"/>
            <a:ext cx="3363974" cy="3415623"/>
          </a:xfrm>
        </p:spPr>
        <p:txBody>
          <a:bodyPr>
            <a:normAutofit/>
          </a:bodyPr>
          <a:lstStyle/>
          <a:p>
            <a:r>
              <a:rPr lang="en-US" sz="1700" dirty="0"/>
              <a:t>The neurotransmitter binds with receptors on the postsynaptic cell. </a:t>
            </a:r>
          </a:p>
          <a:p>
            <a:pPr lvl="1"/>
            <a:r>
              <a:rPr lang="en-US" sz="1700" dirty="0"/>
              <a:t>An example is acetylcholine released by motor neurons at the motor end plate which triggers muscle contraction. </a:t>
            </a:r>
          </a:p>
        </p:txBody>
      </p:sp>
      <p:pic>
        <p:nvPicPr>
          <p:cNvPr id="2050" name="Picture 2" descr="Image result for synapse">
            <a:extLst>
              <a:ext uri="{FF2B5EF4-FFF2-40B4-BE49-F238E27FC236}">
                <a16:creationId xmlns:a16="http://schemas.microsoft.com/office/drawing/2014/main" id="{F7BD4411-C2A0-4523-9560-81BCE69933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715553"/>
            <a:ext cx="6250769" cy="326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5079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Top Corners Rounded 79">
            <a:extLst>
              <a:ext uri="{FF2B5EF4-FFF2-40B4-BE49-F238E27FC236}">
                <a16:creationId xmlns:a16="http://schemas.microsoft.com/office/drawing/2014/main" id="{3BAF1561-20C4-41FD-A35F-BF2B9E727F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Top Corners Rounded 81">
            <a:extLst>
              <a:ext uri="{FF2B5EF4-FFF2-40B4-BE49-F238E27FC236}">
                <a16:creationId xmlns:a16="http://schemas.microsoft.com/office/drawing/2014/main" id="{839DC788-B140-4F3E-A91E-CB3E70ED94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A8E64D-4CFF-4D55-B42D-BCD9E8B305FE}"/>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Hormones</a:t>
            </a:r>
          </a:p>
        </p:txBody>
      </p:sp>
      <p:cxnSp>
        <p:nvCxnSpPr>
          <p:cNvPr id="84" name="Straight Connector 83">
            <a:extLst>
              <a:ext uri="{FF2B5EF4-FFF2-40B4-BE49-F238E27FC236}">
                <a16:creationId xmlns:a16="http://schemas.microsoft.com/office/drawing/2014/main" id="{FC18D930-0EEE-448F-ABF1-2AA3C83DA5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50BB68-236A-4179-B2AC-8EE948C69824}"/>
              </a:ext>
            </a:extLst>
          </p:cNvPr>
          <p:cNvSpPr>
            <a:spLocks noGrp="1"/>
          </p:cNvSpPr>
          <p:nvPr>
            <p:ph idx="1"/>
          </p:nvPr>
        </p:nvSpPr>
        <p:spPr>
          <a:xfrm>
            <a:off x="321733" y="2834809"/>
            <a:ext cx="4092951" cy="3042099"/>
          </a:xfrm>
        </p:spPr>
        <p:txBody>
          <a:bodyPr anchor="t">
            <a:normAutofit/>
          </a:bodyPr>
          <a:lstStyle/>
          <a:p>
            <a:r>
              <a:rPr lang="en-US" sz="2000" dirty="0">
                <a:solidFill>
                  <a:schemeClr val="bg1"/>
                </a:solidFill>
              </a:rPr>
              <a:t>These chemicals are released by endocrine glands. </a:t>
            </a:r>
          </a:p>
          <a:p>
            <a:pPr lvl="1"/>
            <a:r>
              <a:rPr lang="en-US" sz="2000" dirty="0">
                <a:solidFill>
                  <a:schemeClr val="bg1"/>
                </a:solidFill>
              </a:rPr>
              <a:t>Hormones are secreted into the interstitial fluid but then diffuse into the blood and travel to target cells throughout the body. </a:t>
            </a:r>
          </a:p>
        </p:txBody>
      </p:sp>
      <p:pic>
        <p:nvPicPr>
          <p:cNvPr id="12" name="Picture 4" descr="Image result for hormone diffusion">
            <a:extLst>
              <a:ext uri="{FF2B5EF4-FFF2-40B4-BE49-F238E27FC236}">
                <a16:creationId xmlns:a16="http://schemas.microsoft.com/office/drawing/2014/main" id="{8AE0186F-A3A6-4F04-A7DF-24A2719A21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08" t="46544" r="-317" b="5749"/>
          <a:stretch/>
        </p:blipFill>
        <p:spPr bwMode="auto">
          <a:xfrm>
            <a:off x="5203767" y="1441469"/>
            <a:ext cx="6542117" cy="381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48036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4036" name="Rectangle 70">
            <a:extLst>
              <a:ext uri="{FF2B5EF4-FFF2-40B4-BE49-F238E27FC236}">
                <a16:creationId xmlns:a16="http://schemas.microsoft.com/office/drawing/2014/main" id="{9B76D444-2756-434F-AE61-96D69830C1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85EE1E-F9EE-4CBB-9DD1-376C41726211}"/>
              </a:ext>
            </a:extLst>
          </p:cNvPr>
          <p:cNvSpPr>
            <a:spLocks noGrp="1"/>
          </p:cNvSpPr>
          <p:nvPr>
            <p:ph type="title"/>
          </p:nvPr>
        </p:nvSpPr>
        <p:spPr>
          <a:xfrm>
            <a:off x="841247" y="474146"/>
            <a:ext cx="10515593" cy="1197864"/>
          </a:xfrm>
        </p:spPr>
        <p:txBody>
          <a:bodyPr>
            <a:normAutofit/>
          </a:bodyPr>
          <a:lstStyle/>
          <a:p>
            <a:r>
              <a:rPr lang="en-US" b="1" i="1" u="sng"/>
              <a:t>Lipophilic and Lipophobic Chemical signals</a:t>
            </a:r>
            <a:endParaRPr lang="en-US" b="1" i="1" u="sng" dirty="0"/>
          </a:p>
        </p:txBody>
      </p:sp>
      <p:cxnSp>
        <p:nvCxnSpPr>
          <p:cNvPr id="44037" name="Straight Connector 72">
            <a:extLst>
              <a:ext uri="{FF2B5EF4-FFF2-40B4-BE49-F238E27FC236}">
                <a16:creationId xmlns:a16="http://schemas.microsoft.com/office/drawing/2014/main" id="{EDF5FE34-0A41-407A-8D94-10FCF68F1D0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44034" name="Picture 2" descr="Image result for Lipophilic and Lipophobic Chemical signals">
            <a:extLst>
              <a:ext uri="{FF2B5EF4-FFF2-40B4-BE49-F238E27FC236}">
                <a16:creationId xmlns:a16="http://schemas.microsoft.com/office/drawing/2014/main" id="{718246F4-E7FA-4EB3-912E-3B02BACC93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 t="6724" r="-28" b="4745"/>
          <a:stretch/>
        </p:blipFill>
        <p:spPr bwMode="auto">
          <a:xfrm>
            <a:off x="217450" y="1729440"/>
            <a:ext cx="7098414" cy="471184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0451432-66F0-489C-A4AA-39BA2D279A06}"/>
              </a:ext>
            </a:extLst>
          </p:cNvPr>
          <p:cNvSpPr>
            <a:spLocks noGrp="1"/>
          </p:cNvSpPr>
          <p:nvPr>
            <p:ph idx="1"/>
          </p:nvPr>
        </p:nvSpPr>
        <p:spPr>
          <a:xfrm>
            <a:off x="7533314" y="1999578"/>
            <a:ext cx="3823525" cy="4171568"/>
          </a:xfrm>
        </p:spPr>
        <p:txBody>
          <a:bodyPr anchor="ctr">
            <a:normAutofit/>
          </a:bodyPr>
          <a:lstStyle/>
          <a:p>
            <a:pPr marL="0" indent="0">
              <a:buNone/>
            </a:pPr>
            <a:r>
              <a:rPr lang="en-US" sz="2000" b="1" dirty="0"/>
              <a:t>Chemical signals bind to receptors </a:t>
            </a:r>
            <a:r>
              <a:rPr lang="en-US" sz="2000" dirty="0"/>
              <a:t>and change intracellular signal molecules that direct the response. </a:t>
            </a:r>
          </a:p>
          <a:p>
            <a:pPr lvl="1"/>
            <a:r>
              <a:rPr lang="en-US" sz="2000" b="1" i="1" u="sng" dirty="0"/>
              <a:t>Lipophilic signal molecules </a:t>
            </a:r>
            <a:r>
              <a:rPr lang="en-US" sz="2000" dirty="0"/>
              <a:t>enter the cell and bind to receptors INSIDE the cell (either cytoplasmic or nuclear receptors). </a:t>
            </a:r>
          </a:p>
          <a:p>
            <a:pPr lvl="1"/>
            <a:r>
              <a:rPr lang="en-US" sz="2000" b="1" i="1" u="sng" dirty="0"/>
              <a:t>Lipophobic signal molecules </a:t>
            </a:r>
            <a:r>
              <a:rPr lang="en-US" sz="2000" dirty="0"/>
              <a:t>bind to membrane receptors located on the OUTSIDE surface of the cell.</a:t>
            </a:r>
          </a:p>
          <a:p>
            <a:pPr marL="0" indent="0">
              <a:buNone/>
            </a:pPr>
            <a:endParaRPr lang="en-US" sz="2000" dirty="0"/>
          </a:p>
        </p:txBody>
      </p:sp>
      <p:sp>
        <p:nvSpPr>
          <p:cNvPr id="4" name="Rectangle 3">
            <a:extLst>
              <a:ext uri="{FF2B5EF4-FFF2-40B4-BE49-F238E27FC236}">
                <a16:creationId xmlns:a16="http://schemas.microsoft.com/office/drawing/2014/main" id="{C5D1A3E0-0D2F-43CA-B635-6A7692A74896}"/>
              </a:ext>
            </a:extLst>
          </p:cNvPr>
          <p:cNvSpPr/>
          <p:nvPr/>
        </p:nvSpPr>
        <p:spPr>
          <a:xfrm>
            <a:off x="3942530" y="1516059"/>
            <a:ext cx="2771913"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prstClr val="white"/>
                </a:solidFill>
                <a:effectLst/>
                <a:uLnTx/>
                <a:uFillTx/>
                <a:latin typeface="Calibri" panose="020F0502020204030204"/>
                <a:ea typeface="+mn-ea"/>
                <a:cs typeface="+mn-cs"/>
              </a:rPr>
              <a:t>Lipophilic signal molecules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A9DA59A-34CB-4C8A-9539-A13C0A922898}"/>
              </a:ext>
            </a:extLst>
          </p:cNvPr>
          <p:cNvSpPr/>
          <p:nvPr/>
        </p:nvSpPr>
        <p:spPr>
          <a:xfrm>
            <a:off x="217450" y="1494940"/>
            <a:ext cx="2903359"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prstClr val="white"/>
                </a:solidFill>
                <a:effectLst/>
                <a:uLnTx/>
                <a:uFillTx/>
                <a:latin typeface="Calibri" panose="020F0502020204030204"/>
                <a:ea typeface="+mn-ea"/>
                <a:cs typeface="+mn-cs"/>
              </a:rPr>
              <a:t>Lipophobic signal molecules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318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C1E8A4-8823-4408-B84C-995DB53F339D}"/>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i="1"/>
              <a:t>Lipophilic signal molecules</a:t>
            </a:r>
            <a:endParaRPr lang="en-US" sz="2800"/>
          </a:p>
        </p:txBody>
      </p:sp>
      <p:sp>
        <p:nvSpPr>
          <p:cNvPr id="3" name="Content Placeholder 2">
            <a:extLst>
              <a:ext uri="{FF2B5EF4-FFF2-40B4-BE49-F238E27FC236}">
                <a16:creationId xmlns:a16="http://schemas.microsoft.com/office/drawing/2014/main" id="{278C7B99-3A7B-4DAF-899D-85551682D8B3}"/>
              </a:ext>
            </a:extLst>
          </p:cNvPr>
          <p:cNvSpPr>
            <a:spLocks noGrp="1"/>
          </p:cNvSpPr>
          <p:nvPr>
            <p:ph idx="1"/>
          </p:nvPr>
        </p:nvSpPr>
        <p:spPr>
          <a:xfrm>
            <a:off x="643468" y="2638043"/>
            <a:ext cx="3363974" cy="3415623"/>
          </a:xfrm>
        </p:spPr>
        <p:txBody>
          <a:bodyPr>
            <a:normAutofit/>
          </a:bodyPr>
          <a:lstStyle/>
          <a:p>
            <a:r>
              <a:rPr lang="en-US" sz="1600" i="1"/>
              <a:t>Lipophilic signal molecules </a:t>
            </a:r>
            <a:r>
              <a:rPr lang="en-US" sz="1600"/>
              <a:t>enter cells by simple diffusion through the phospholipid bilayer of the cell membrane. .</a:t>
            </a:r>
          </a:p>
          <a:p>
            <a:pPr lvl="1"/>
            <a:r>
              <a:rPr lang="en-US" sz="1600"/>
              <a:t>Once inside, they bind to </a:t>
            </a:r>
            <a:r>
              <a:rPr lang="en-US" sz="1600" i="1"/>
              <a:t>cytosolic receptors </a:t>
            </a:r>
            <a:r>
              <a:rPr lang="en-US" sz="1600"/>
              <a:t>or </a:t>
            </a:r>
            <a:r>
              <a:rPr lang="en-US" sz="1600" i="1"/>
              <a:t>nuclear receptors</a:t>
            </a:r>
            <a:r>
              <a:rPr lang="en-US" sz="1600"/>
              <a:t>.</a:t>
            </a:r>
          </a:p>
          <a:p>
            <a:pPr lvl="1"/>
            <a:r>
              <a:rPr lang="en-US" sz="1600"/>
              <a:t>Activation of intracellular receptors often turns on a gene and directs the nucleus to make new mRNA </a:t>
            </a:r>
            <a:r>
              <a:rPr lang="en-US" sz="1600">
                <a:sym typeface="Wingdings" panose="05000000000000000000" pitchFamily="2" charset="2"/>
              </a:rPr>
              <a:t> </a:t>
            </a:r>
            <a:r>
              <a:rPr lang="en-US" sz="1600"/>
              <a:t>The mRNA then provides a template for synthesis of new proteins.</a:t>
            </a:r>
          </a:p>
        </p:txBody>
      </p:sp>
      <p:pic>
        <p:nvPicPr>
          <p:cNvPr id="4" name="Picture 3">
            <a:extLst>
              <a:ext uri="{FF2B5EF4-FFF2-40B4-BE49-F238E27FC236}">
                <a16:creationId xmlns:a16="http://schemas.microsoft.com/office/drawing/2014/main" id="{4897EED6-38F6-4C17-86FC-40E8CEFD76A3}"/>
              </a:ext>
            </a:extLst>
          </p:cNvPr>
          <p:cNvPicPr>
            <a:picLocks noChangeAspect="1"/>
          </p:cNvPicPr>
          <p:nvPr/>
        </p:nvPicPr>
        <p:blipFill>
          <a:blip r:embed="rId2"/>
          <a:stretch>
            <a:fillRect/>
          </a:stretch>
        </p:blipFill>
        <p:spPr>
          <a:xfrm>
            <a:off x="5297763" y="652922"/>
            <a:ext cx="6250769" cy="5391288"/>
          </a:xfrm>
          <a:prstGeom prst="rect">
            <a:avLst/>
          </a:prstGeom>
        </p:spPr>
      </p:pic>
    </p:spTree>
    <p:extLst>
      <p:ext uri="{BB962C8B-B14F-4D97-AF65-F5344CB8AC3E}">
        <p14:creationId xmlns:p14="http://schemas.microsoft.com/office/powerpoint/2010/main" val="22158165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C1E8A4-8823-4408-B84C-995DB53F339D}"/>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i="1"/>
              <a:t>Lipophilic signal molecules</a:t>
            </a:r>
            <a:endParaRPr lang="en-US" sz="2800"/>
          </a:p>
        </p:txBody>
      </p:sp>
      <p:sp>
        <p:nvSpPr>
          <p:cNvPr id="3" name="Content Placeholder 2">
            <a:extLst>
              <a:ext uri="{FF2B5EF4-FFF2-40B4-BE49-F238E27FC236}">
                <a16:creationId xmlns:a16="http://schemas.microsoft.com/office/drawing/2014/main" id="{278C7B99-3A7B-4DAF-899D-85551682D8B3}"/>
              </a:ext>
            </a:extLst>
          </p:cNvPr>
          <p:cNvSpPr>
            <a:spLocks noGrp="1"/>
          </p:cNvSpPr>
          <p:nvPr>
            <p:ph idx="1"/>
          </p:nvPr>
        </p:nvSpPr>
        <p:spPr>
          <a:xfrm>
            <a:off x="643468" y="2638043"/>
            <a:ext cx="3363974" cy="3415623"/>
          </a:xfrm>
        </p:spPr>
        <p:txBody>
          <a:bodyPr>
            <a:normAutofit/>
          </a:bodyPr>
          <a:lstStyle/>
          <a:p>
            <a:r>
              <a:rPr lang="en-US" sz="2000" dirty="0"/>
              <a:t>Lipophilic signaling molecules act </a:t>
            </a:r>
            <a:r>
              <a:rPr lang="en-US" sz="2000" b="1" u="sng" dirty="0"/>
              <a:t>slowly </a:t>
            </a:r>
            <a:r>
              <a:rPr lang="en-US" sz="2000" dirty="0"/>
              <a:t>and the cell’s response may not be noticeable for an hour or longer. </a:t>
            </a:r>
          </a:p>
          <a:p>
            <a:r>
              <a:rPr lang="en-US" sz="2000" dirty="0"/>
              <a:t>Many lipophilic signal molecules that follow this pattern are hormones.</a:t>
            </a:r>
          </a:p>
        </p:txBody>
      </p:sp>
      <p:pic>
        <p:nvPicPr>
          <p:cNvPr id="4" name="Picture 3">
            <a:extLst>
              <a:ext uri="{FF2B5EF4-FFF2-40B4-BE49-F238E27FC236}">
                <a16:creationId xmlns:a16="http://schemas.microsoft.com/office/drawing/2014/main" id="{4897EED6-38F6-4C17-86FC-40E8CEFD76A3}"/>
              </a:ext>
            </a:extLst>
          </p:cNvPr>
          <p:cNvPicPr>
            <a:picLocks noChangeAspect="1"/>
          </p:cNvPicPr>
          <p:nvPr/>
        </p:nvPicPr>
        <p:blipFill>
          <a:blip r:embed="rId2"/>
          <a:stretch>
            <a:fillRect/>
          </a:stretch>
        </p:blipFill>
        <p:spPr>
          <a:xfrm>
            <a:off x="5297763" y="652922"/>
            <a:ext cx="6250769" cy="5391288"/>
          </a:xfrm>
          <a:prstGeom prst="rect">
            <a:avLst/>
          </a:prstGeom>
        </p:spPr>
      </p:pic>
    </p:spTree>
    <p:extLst>
      <p:ext uri="{BB962C8B-B14F-4D97-AF65-F5344CB8AC3E}">
        <p14:creationId xmlns:p14="http://schemas.microsoft.com/office/powerpoint/2010/main" val="5603235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C1E8A4-8823-4408-B84C-995DB53F339D}"/>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i="1"/>
              <a:t>Lipophobic signal molecules</a:t>
            </a:r>
            <a:endParaRPr lang="en-US" sz="2800"/>
          </a:p>
        </p:txBody>
      </p:sp>
      <p:sp>
        <p:nvSpPr>
          <p:cNvPr id="3" name="Content Placeholder 2">
            <a:extLst>
              <a:ext uri="{FF2B5EF4-FFF2-40B4-BE49-F238E27FC236}">
                <a16:creationId xmlns:a16="http://schemas.microsoft.com/office/drawing/2014/main" id="{278C7B99-3A7B-4DAF-899D-85551682D8B3}"/>
              </a:ext>
            </a:extLst>
          </p:cNvPr>
          <p:cNvSpPr>
            <a:spLocks noGrp="1"/>
          </p:cNvSpPr>
          <p:nvPr>
            <p:ph idx="1"/>
          </p:nvPr>
        </p:nvSpPr>
        <p:spPr>
          <a:xfrm>
            <a:off x="643468" y="2638043"/>
            <a:ext cx="3363974" cy="3415623"/>
          </a:xfrm>
        </p:spPr>
        <p:txBody>
          <a:bodyPr>
            <a:normAutofit/>
          </a:bodyPr>
          <a:lstStyle/>
          <a:p>
            <a:r>
              <a:rPr lang="en-US" sz="2000" i="1"/>
              <a:t>Lipophobic signal molecules </a:t>
            </a:r>
            <a:r>
              <a:rPr lang="en-US" sz="2000"/>
              <a:t>are unable to enter cells by simple diffusion through the cell membrane. </a:t>
            </a:r>
          </a:p>
          <a:p>
            <a:pPr lvl="1"/>
            <a:r>
              <a:rPr lang="en-US" sz="2000"/>
              <a:t>Instead, these signal molecules remain in the extracellular fluid and bind to receptor proteins on the cell membrane </a:t>
            </a:r>
          </a:p>
          <a:p>
            <a:pPr marL="0" indent="0">
              <a:buNone/>
            </a:pPr>
            <a:endParaRPr lang="en-US" sz="2000"/>
          </a:p>
        </p:txBody>
      </p:sp>
      <p:pic>
        <p:nvPicPr>
          <p:cNvPr id="4" name="Picture 3">
            <a:extLst>
              <a:ext uri="{FF2B5EF4-FFF2-40B4-BE49-F238E27FC236}">
                <a16:creationId xmlns:a16="http://schemas.microsoft.com/office/drawing/2014/main" id="{1D5473D3-1AA4-4DD1-A74E-0FF68A7F0ABD}"/>
              </a:ext>
            </a:extLst>
          </p:cNvPr>
          <p:cNvPicPr>
            <a:picLocks noChangeAspect="1"/>
          </p:cNvPicPr>
          <p:nvPr/>
        </p:nvPicPr>
        <p:blipFill>
          <a:blip r:embed="rId2"/>
          <a:stretch>
            <a:fillRect/>
          </a:stretch>
        </p:blipFill>
        <p:spPr>
          <a:xfrm>
            <a:off x="5297763" y="965461"/>
            <a:ext cx="6250769" cy="4766210"/>
          </a:xfrm>
          <a:prstGeom prst="rect">
            <a:avLst/>
          </a:prstGeom>
        </p:spPr>
      </p:pic>
    </p:spTree>
    <p:extLst>
      <p:ext uri="{BB962C8B-B14F-4D97-AF65-F5344CB8AC3E}">
        <p14:creationId xmlns:p14="http://schemas.microsoft.com/office/powerpoint/2010/main" val="29658800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C1E8A4-8823-4408-B84C-995DB53F339D}"/>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i="1"/>
              <a:t>Lipophobic signal molecules</a:t>
            </a:r>
            <a:endParaRPr lang="en-US" sz="2800"/>
          </a:p>
        </p:txBody>
      </p:sp>
      <p:sp>
        <p:nvSpPr>
          <p:cNvPr id="3" name="Content Placeholder 2">
            <a:extLst>
              <a:ext uri="{FF2B5EF4-FFF2-40B4-BE49-F238E27FC236}">
                <a16:creationId xmlns:a16="http://schemas.microsoft.com/office/drawing/2014/main" id="{278C7B99-3A7B-4DAF-899D-85551682D8B3}"/>
              </a:ext>
            </a:extLst>
          </p:cNvPr>
          <p:cNvSpPr>
            <a:spLocks noGrp="1"/>
          </p:cNvSpPr>
          <p:nvPr>
            <p:ph idx="1"/>
          </p:nvPr>
        </p:nvSpPr>
        <p:spPr>
          <a:xfrm>
            <a:off x="643468" y="2638043"/>
            <a:ext cx="3363974" cy="3415623"/>
          </a:xfrm>
        </p:spPr>
        <p:txBody>
          <a:bodyPr>
            <a:normAutofit/>
          </a:bodyPr>
          <a:lstStyle/>
          <a:p>
            <a:r>
              <a:rPr lang="en-US" sz="2000" dirty="0"/>
              <a:t>In general, the response time for pathways linked to membrane receptor proteins is </a:t>
            </a:r>
            <a:r>
              <a:rPr lang="en-US" sz="2000" b="1" u="sng" dirty="0"/>
              <a:t>very rapid</a:t>
            </a:r>
            <a:r>
              <a:rPr lang="en-US" sz="2000" dirty="0"/>
              <a:t>: responses can be seen within milliseconds to minutes.</a:t>
            </a:r>
          </a:p>
        </p:txBody>
      </p:sp>
      <p:pic>
        <p:nvPicPr>
          <p:cNvPr id="4" name="Picture 3">
            <a:extLst>
              <a:ext uri="{FF2B5EF4-FFF2-40B4-BE49-F238E27FC236}">
                <a16:creationId xmlns:a16="http://schemas.microsoft.com/office/drawing/2014/main" id="{1D5473D3-1AA4-4DD1-A74E-0FF68A7F0ABD}"/>
              </a:ext>
            </a:extLst>
          </p:cNvPr>
          <p:cNvPicPr>
            <a:picLocks noChangeAspect="1"/>
          </p:cNvPicPr>
          <p:nvPr/>
        </p:nvPicPr>
        <p:blipFill>
          <a:blip r:embed="rId2"/>
          <a:stretch>
            <a:fillRect/>
          </a:stretch>
        </p:blipFill>
        <p:spPr>
          <a:xfrm>
            <a:off x="5297763" y="965461"/>
            <a:ext cx="6250769" cy="4766210"/>
          </a:xfrm>
          <a:prstGeom prst="rect">
            <a:avLst/>
          </a:prstGeom>
        </p:spPr>
      </p:pic>
    </p:spTree>
    <p:extLst>
      <p:ext uri="{BB962C8B-B14F-4D97-AF65-F5344CB8AC3E}">
        <p14:creationId xmlns:p14="http://schemas.microsoft.com/office/powerpoint/2010/main" val="18017783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8D412AD-9CF4-4510-97DC-34D6CC8308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3467" y="691992"/>
            <a:ext cx="4025724" cy="552254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D63999-21C4-486D-8931-5F9499F33676}"/>
              </a:ext>
            </a:extLst>
          </p:cNvPr>
          <p:cNvSpPr>
            <a:spLocks noGrp="1"/>
          </p:cNvSpPr>
          <p:nvPr>
            <p:ph type="title"/>
          </p:nvPr>
        </p:nvSpPr>
        <p:spPr>
          <a:xfrm>
            <a:off x="1072055" y="1019503"/>
            <a:ext cx="3147848" cy="2065283"/>
          </a:xfrm>
        </p:spPr>
        <p:txBody>
          <a:bodyPr anchor="b">
            <a:normAutofit/>
          </a:bodyPr>
          <a:lstStyle/>
          <a:p>
            <a:r>
              <a:rPr lang="en-US" sz="4000" b="1">
                <a:solidFill>
                  <a:srgbClr val="FFFFFF"/>
                </a:solidFill>
              </a:rPr>
              <a:t>Ligand-gated ion channels</a:t>
            </a:r>
            <a:endParaRPr lang="en-US" sz="4000">
              <a:solidFill>
                <a:srgbClr val="FFFFFF"/>
              </a:solidFill>
            </a:endParaRPr>
          </a:p>
        </p:txBody>
      </p:sp>
      <p:cxnSp>
        <p:nvCxnSpPr>
          <p:cNvPr id="73" name="Straight Connector 72">
            <a:extLst>
              <a:ext uri="{FF2B5EF4-FFF2-40B4-BE49-F238E27FC236}">
                <a16:creationId xmlns:a16="http://schemas.microsoft.com/office/drawing/2014/main" id="{E8FC89CA-47F1-4934-B283-0E52680A131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0600" y="3163562"/>
            <a:ext cx="310896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FE08A8-21E6-4671-8431-A2494969A785}"/>
              </a:ext>
            </a:extLst>
          </p:cNvPr>
          <p:cNvSpPr>
            <a:spLocks noGrp="1"/>
          </p:cNvSpPr>
          <p:nvPr>
            <p:ph idx="1"/>
          </p:nvPr>
        </p:nvSpPr>
        <p:spPr>
          <a:xfrm>
            <a:off x="1072056" y="3247283"/>
            <a:ext cx="3147848" cy="2228608"/>
          </a:xfrm>
        </p:spPr>
        <p:txBody>
          <a:bodyPr>
            <a:normAutofit/>
          </a:bodyPr>
          <a:lstStyle/>
          <a:p>
            <a:pPr marL="0" indent="0">
              <a:buNone/>
            </a:pPr>
            <a:r>
              <a:rPr lang="en-US" sz="1800" b="1" dirty="0">
                <a:solidFill>
                  <a:srgbClr val="FFFFFF"/>
                </a:solidFill>
              </a:rPr>
              <a:t>Ligand-gated ion channels </a:t>
            </a:r>
            <a:r>
              <a:rPr lang="en-US" sz="1800" dirty="0">
                <a:solidFill>
                  <a:srgbClr val="FFFFFF"/>
                </a:solidFill>
              </a:rPr>
              <a:t>open or close in response to the BINDING of a MESSANGER MOLECULE (such as a hormone or a neurotransmitter). </a:t>
            </a:r>
          </a:p>
          <a:p>
            <a:endParaRPr lang="en-US" sz="1800" dirty="0">
              <a:solidFill>
                <a:srgbClr val="FFFFFF"/>
              </a:solidFill>
            </a:endParaRPr>
          </a:p>
        </p:txBody>
      </p:sp>
      <p:pic>
        <p:nvPicPr>
          <p:cNvPr id="13314" name="Picture 2" descr="Image result for ligand-gated ion channels">
            <a:extLst>
              <a:ext uri="{FF2B5EF4-FFF2-40B4-BE49-F238E27FC236}">
                <a16:creationId xmlns:a16="http://schemas.microsoft.com/office/drawing/2014/main" id="{DD155B2D-3217-49AB-A9A9-1D7AE56571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166"/>
          <a:stretch/>
        </p:blipFill>
        <p:spPr bwMode="auto">
          <a:xfrm>
            <a:off x="4881853" y="989999"/>
            <a:ext cx="6948330" cy="5184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07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B95F8-B656-4AE2-894C-8FFE406E9C63}"/>
              </a:ext>
            </a:extLst>
          </p:cNvPr>
          <p:cNvSpPr>
            <a:spLocks noGrp="1"/>
          </p:cNvSpPr>
          <p:nvPr>
            <p:ph type="title"/>
          </p:nvPr>
        </p:nvSpPr>
        <p:spPr>
          <a:xfrm>
            <a:off x="801099" y="1396289"/>
            <a:ext cx="5006336" cy="1325563"/>
          </a:xfrm>
        </p:spPr>
        <p:txBody>
          <a:bodyPr>
            <a:normAutofit/>
          </a:bodyPr>
          <a:lstStyle/>
          <a:p>
            <a:r>
              <a:rPr lang="en-US" dirty="0"/>
              <a:t>epithelial tissue</a:t>
            </a:r>
          </a:p>
        </p:txBody>
      </p:sp>
      <p:sp>
        <p:nvSpPr>
          <p:cNvPr id="3" name="Content Placeholder 2">
            <a:extLst>
              <a:ext uri="{FF2B5EF4-FFF2-40B4-BE49-F238E27FC236}">
                <a16:creationId xmlns:a16="http://schemas.microsoft.com/office/drawing/2014/main" id="{E0428D0C-60D4-4AF4-94F8-5A4B8774F7B2}"/>
              </a:ext>
            </a:extLst>
          </p:cNvPr>
          <p:cNvSpPr>
            <a:spLocks noGrp="1"/>
          </p:cNvSpPr>
          <p:nvPr>
            <p:ph idx="1"/>
          </p:nvPr>
        </p:nvSpPr>
        <p:spPr>
          <a:xfrm>
            <a:off x="805543" y="2871982"/>
            <a:ext cx="5006336" cy="3181684"/>
          </a:xfrm>
        </p:spPr>
        <p:txBody>
          <a:bodyPr anchor="t">
            <a:normAutofit/>
          </a:bodyPr>
          <a:lstStyle/>
          <a:p>
            <a:r>
              <a:rPr lang="en-US" sz="4400" dirty="0"/>
              <a:t>Epithelial cells come together to form epithelial tissue.</a:t>
            </a:r>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ray, fish, white, shower&#10;&#10;Description automatically generated">
            <a:extLst>
              <a:ext uri="{FF2B5EF4-FFF2-40B4-BE49-F238E27FC236}">
                <a16:creationId xmlns:a16="http://schemas.microsoft.com/office/drawing/2014/main" id="{6C3C3F0D-5FC9-47D8-B52F-9143792C204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4410" r="19709"/>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6" name="TextBox 5">
            <a:extLst>
              <a:ext uri="{FF2B5EF4-FFF2-40B4-BE49-F238E27FC236}">
                <a16:creationId xmlns:a16="http://schemas.microsoft.com/office/drawing/2014/main" id="{8EE3BC1D-860F-4D10-8E83-96B671D70C10}"/>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karnatakaeducation.org.in/KOER/en/index.php/Organisation_of_cells_animal_tissues">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79575887"/>
      </p:ext>
    </p:extLst>
  </p:cSld>
  <p:clrMapOvr>
    <a:overrideClrMapping bg1="dk1" tx1="lt1" bg2="dk2" tx2="lt2" accent1="accent1" accent2="accent2" accent3="accent3" accent4="accent4" accent5="accent5" accent6="accent6" hlink="hlink" folHlink="folHlink"/>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DCF72F19-1473-448C-AA14-0CB8AA374C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AC92B7-B846-4311-A601-376F8B6EF87C}"/>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5100" b="1" i="1" u="sng"/>
              <a:t>Voltage-gated channels </a:t>
            </a:r>
            <a:r>
              <a:rPr lang="en-US" sz="5100" b="1"/>
              <a:t>open in response to a specific voltage. </a:t>
            </a:r>
          </a:p>
        </p:txBody>
      </p:sp>
      <p:grpSp>
        <p:nvGrpSpPr>
          <p:cNvPr id="78" name="Group 77">
            <a:extLst>
              <a:ext uri="{FF2B5EF4-FFF2-40B4-BE49-F238E27FC236}">
                <a16:creationId xmlns:a16="http://schemas.microsoft.com/office/drawing/2014/main" id="{3AF6A671-C637-4547-85F4-51B6D188139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79" name="Straight Connector 78">
              <a:extLst>
                <a:ext uri="{FF2B5EF4-FFF2-40B4-BE49-F238E27FC236}">
                  <a16:creationId xmlns:a16="http://schemas.microsoft.com/office/drawing/2014/main" id="{C575CF26-3D3C-4C5A-A2B7-00432016EF6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99413ED5-9ED4-4772-BCE4-2BCAE6B12E3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2" name="Rectangle 81">
            <a:extLst>
              <a:ext uri="{FF2B5EF4-FFF2-40B4-BE49-F238E27FC236}">
                <a16:creationId xmlns:a16="http://schemas.microsoft.com/office/drawing/2014/main" id="{04357C93-F0CB-4A1C-8F77-4E90637898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0" name="Picture 4" descr="Image result for voltage-gated channels">
            <a:extLst>
              <a:ext uri="{FF2B5EF4-FFF2-40B4-BE49-F238E27FC236}">
                <a16:creationId xmlns:a16="http://schemas.microsoft.com/office/drawing/2014/main" id="{F112FC47-B9F4-4B9F-B8A3-F3558E4775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4" r="2" b="2"/>
          <a:stretch/>
        </p:blipFill>
        <p:spPr bwMode="auto">
          <a:xfrm>
            <a:off x="5640572" y="557360"/>
            <a:ext cx="5608830" cy="563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94573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134">
            <a:extLst>
              <a:ext uri="{FF2B5EF4-FFF2-40B4-BE49-F238E27FC236}">
                <a16:creationId xmlns:a16="http://schemas.microsoft.com/office/drawing/2014/main" id="{B8D412AD-9CF4-4510-97DC-34D6CC8308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3467" y="691992"/>
            <a:ext cx="4025724" cy="552254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D63999-21C4-486D-8931-5F9499F33676}"/>
              </a:ext>
            </a:extLst>
          </p:cNvPr>
          <p:cNvSpPr>
            <a:spLocks noGrp="1"/>
          </p:cNvSpPr>
          <p:nvPr>
            <p:ph type="title"/>
          </p:nvPr>
        </p:nvSpPr>
        <p:spPr>
          <a:xfrm>
            <a:off x="1072055" y="1019503"/>
            <a:ext cx="3147848" cy="2065283"/>
          </a:xfrm>
        </p:spPr>
        <p:txBody>
          <a:bodyPr anchor="b">
            <a:normAutofit/>
          </a:bodyPr>
          <a:lstStyle/>
          <a:p>
            <a:r>
              <a:rPr lang="en-US" sz="4000" b="1">
                <a:solidFill>
                  <a:srgbClr val="FFFFFF"/>
                </a:solidFill>
              </a:rPr>
              <a:t>G protein-coupled receptors</a:t>
            </a:r>
            <a:endParaRPr lang="en-US" sz="4000">
              <a:solidFill>
                <a:srgbClr val="FFFFFF"/>
              </a:solidFill>
            </a:endParaRPr>
          </a:p>
        </p:txBody>
      </p:sp>
      <p:cxnSp>
        <p:nvCxnSpPr>
          <p:cNvPr id="12293" name="Straight Connector 136">
            <a:extLst>
              <a:ext uri="{FF2B5EF4-FFF2-40B4-BE49-F238E27FC236}">
                <a16:creationId xmlns:a16="http://schemas.microsoft.com/office/drawing/2014/main" id="{E8FC89CA-47F1-4934-B283-0E52680A131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0600" y="3163562"/>
            <a:ext cx="310896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FE08A8-21E6-4671-8431-A2494969A785}"/>
              </a:ext>
            </a:extLst>
          </p:cNvPr>
          <p:cNvSpPr>
            <a:spLocks noGrp="1"/>
          </p:cNvSpPr>
          <p:nvPr>
            <p:ph idx="1"/>
          </p:nvPr>
        </p:nvSpPr>
        <p:spPr>
          <a:xfrm>
            <a:off x="1072056" y="3247283"/>
            <a:ext cx="3147848" cy="2228608"/>
          </a:xfrm>
        </p:spPr>
        <p:txBody>
          <a:bodyPr>
            <a:normAutofit/>
          </a:bodyPr>
          <a:lstStyle/>
          <a:p>
            <a:r>
              <a:rPr lang="en-US" sz="1800" b="1">
                <a:solidFill>
                  <a:srgbClr val="FFFFFF"/>
                </a:solidFill>
              </a:rPr>
              <a:t>G protein-coupled receptors</a:t>
            </a:r>
            <a:r>
              <a:rPr lang="en-US" sz="1800">
                <a:solidFill>
                  <a:srgbClr val="FFFFFF"/>
                </a:solidFill>
              </a:rPr>
              <a:t> alter the permeability of </a:t>
            </a:r>
            <a:r>
              <a:rPr lang="fr-FR" sz="1800">
                <a:solidFill>
                  <a:srgbClr val="FFFFFF"/>
                </a:solidFill>
              </a:rPr>
              <a:t>ion channels. </a:t>
            </a:r>
          </a:p>
          <a:p>
            <a:pPr lvl="1"/>
            <a:r>
              <a:rPr lang="en-US" sz="1800" b="1">
                <a:solidFill>
                  <a:srgbClr val="FFFFFF"/>
                </a:solidFill>
              </a:rPr>
              <a:t>These are the most common type of </a:t>
            </a:r>
            <a:r>
              <a:rPr lang="en-US" sz="1800">
                <a:solidFill>
                  <a:srgbClr val="FFFFFF"/>
                </a:solidFill>
              </a:rPr>
              <a:t>signal transduction system. </a:t>
            </a:r>
          </a:p>
        </p:txBody>
      </p:sp>
      <p:pic>
        <p:nvPicPr>
          <p:cNvPr id="12290" name="Picture 2" descr="Image result for g protein-coupled receptors">
            <a:extLst>
              <a:ext uri="{FF2B5EF4-FFF2-40B4-BE49-F238E27FC236}">
                <a16:creationId xmlns:a16="http://schemas.microsoft.com/office/drawing/2014/main" id="{7421C846-0D60-452B-A19D-2A556F1557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79176" y="1286934"/>
            <a:ext cx="5806720" cy="435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30501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9198B-3F7A-4CEA-BFCF-021ADA302FCE}"/>
              </a:ext>
            </a:extLst>
          </p:cNvPr>
          <p:cNvSpPr>
            <a:spLocks noGrp="1"/>
          </p:cNvSpPr>
          <p:nvPr>
            <p:ph type="title"/>
          </p:nvPr>
        </p:nvSpPr>
        <p:spPr>
          <a:xfrm>
            <a:off x="838200" y="365125"/>
            <a:ext cx="10515600" cy="1325563"/>
          </a:xfrm>
        </p:spPr>
        <p:txBody>
          <a:bodyPr>
            <a:normAutofit/>
          </a:bodyPr>
          <a:lstStyle/>
          <a:p>
            <a:r>
              <a:rPr lang="en-US" b="1"/>
              <a:t>Signal transduction </a:t>
            </a:r>
            <a:r>
              <a:rPr lang="en-US"/>
              <a:t>pathways</a:t>
            </a:r>
            <a:endParaRPr lang="en-US" dirty="0"/>
          </a:p>
        </p:txBody>
      </p:sp>
      <p:sp>
        <p:nvSpPr>
          <p:cNvPr id="3" name="Content Placeholder 2">
            <a:extLst>
              <a:ext uri="{FF2B5EF4-FFF2-40B4-BE49-F238E27FC236}">
                <a16:creationId xmlns:a16="http://schemas.microsoft.com/office/drawing/2014/main" id="{FD75DE18-D1D1-4137-A0B7-BDC39456ED70}"/>
              </a:ext>
            </a:extLst>
          </p:cNvPr>
          <p:cNvSpPr>
            <a:spLocks noGrp="1"/>
          </p:cNvSpPr>
          <p:nvPr>
            <p:ph idx="1"/>
          </p:nvPr>
        </p:nvSpPr>
        <p:spPr>
          <a:xfrm>
            <a:off x="838200" y="1825625"/>
            <a:ext cx="3797807" cy="4351338"/>
          </a:xfrm>
        </p:spPr>
        <p:txBody>
          <a:bodyPr>
            <a:normAutofit/>
          </a:bodyPr>
          <a:lstStyle/>
          <a:p>
            <a:pPr marL="0" indent="0">
              <a:buNone/>
            </a:pPr>
            <a:r>
              <a:rPr lang="en-US" sz="1700" b="1"/>
              <a:t>Signal transduction </a:t>
            </a:r>
            <a:r>
              <a:rPr lang="en-US" sz="1700"/>
              <a:t>pathways use membrane receptor proteins and intracellular second messenger molecules to </a:t>
            </a:r>
            <a:r>
              <a:rPr lang="en-US" sz="1700" b="1" u="sng"/>
              <a:t>translate</a:t>
            </a:r>
            <a:r>
              <a:rPr lang="en-US" sz="1700"/>
              <a:t> signal information into an intracellular response. </a:t>
            </a:r>
          </a:p>
          <a:p>
            <a:r>
              <a:rPr lang="en-US" sz="1700"/>
              <a:t>Some signal transduction pathways activate </a:t>
            </a:r>
            <a:r>
              <a:rPr lang="en-US" sz="1700" b="1"/>
              <a:t>protein kinases</a:t>
            </a:r>
            <a:r>
              <a:rPr lang="en-US" sz="1700"/>
              <a:t>.</a:t>
            </a:r>
          </a:p>
          <a:p>
            <a:r>
              <a:rPr lang="en-US" sz="1700"/>
              <a:t>Others activate </a:t>
            </a:r>
            <a:r>
              <a:rPr lang="en-US" sz="1700" b="1"/>
              <a:t>amplifier enzymes </a:t>
            </a:r>
            <a:r>
              <a:rPr lang="en-US" sz="1700"/>
              <a:t>that create </a:t>
            </a:r>
            <a:r>
              <a:rPr lang="en-US" sz="1700" b="1"/>
              <a:t>second messenger </a:t>
            </a:r>
            <a:r>
              <a:rPr lang="fr-FR" sz="1700"/>
              <a:t>molecules. </a:t>
            </a:r>
          </a:p>
          <a:p>
            <a:r>
              <a:rPr lang="en-US" sz="1700"/>
              <a:t>Signal pathways create intracellular </a:t>
            </a:r>
            <a:r>
              <a:rPr lang="en-US" sz="1700" b="1"/>
              <a:t>cascades </a:t>
            </a:r>
            <a:r>
              <a:rPr lang="en-US" sz="1700"/>
              <a:t>that </a:t>
            </a:r>
            <a:r>
              <a:rPr lang="en-US" sz="1700" b="1" i="1" u="sng"/>
              <a:t>amplify</a:t>
            </a:r>
            <a:r>
              <a:rPr lang="en-US" sz="1700"/>
              <a:t> the original signal. </a:t>
            </a:r>
          </a:p>
        </p:txBody>
      </p:sp>
      <p:pic>
        <p:nvPicPr>
          <p:cNvPr id="47106" name="Picture 2" descr="Image result for signal transduction">
            <a:extLst>
              <a:ext uri="{FF2B5EF4-FFF2-40B4-BE49-F238E27FC236}">
                <a16:creationId xmlns:a16="http://schemas.microsoft.com/office/drawing/2014/main" id="{E0877F2A-C956-4570-8285-B0595A9ADA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8604"/>
          <a:stretch/>
        </p:blipFill>
        <p:spPr bwMode="auto">
          <a:xfrm>
            <a:off x="5120640" y="1904281"/>
            <a:ext cx="623316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360350"/>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4" name="Rectangle 134">
            <a:extLst>
              <a:ext uri="{FF2B5EF4-FFF2-40B4-BE49-F238E27FC236}">
                <a16:creationId xmlns:a16="http://schemas.microsoft.com/office/drawing/2014/main" id="{1707FC24-6981-43D9-B525-C7832BA22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53672A-E397-4446-8DBA-2F7D3526E1A8}"/>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Cyclic AMP (cAMP) second messenger system </a:t>
            </a:r>
          </a:p>
        </p:txBody>
      </p:sp>
      <p:pic>
        <p:nvPicPr>
          <p:cNvPr id="10242" name="Picture 2" descr="Image result for camp second messenger system">
            <a:extLst>
              <a:ext uri="{FF2B5EF4-FFF2-40B4-BE49-F238E27FC236}">
                <a16:creationId xmlns:a16="http://schemas.microsoft.com/office/drawing/2014/main" id="{75EA7955-3D6B-4A52-B5F7-68841C1DDE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53822" y="975392"/>
            <a:ext cx="6553545" cy="4915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30249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4D5-B168-492B-8A04-947B4FA4ED4C}"/>
              </a:ext>
            </a:extLst>
          </p:cNvPr>
          <p:cNvSpPr>
            <a:spLocks noGrp="1"/>
          </p:cNvSpPr>
          <p:nvPr>
            <p:ph type="title"/>
          </p:nvPr>
        </p:nvSpPr>
        <p:spPr>
          <a:xfrm>
            <a:off x="4965430" y="629268"/>
            <a:ext cx="6586491" cy="1286160"/>
          </a:xfrm>
        </p:spPr>
        <p:txBody>
          <a:bodyPr anchor="b">
            <a:normAutofit/>
          </a:bodyPr>
          <a:lstStyle/>
          <a:p>
            <a:r>
              <a:rPr lang="en-US" b="1" dirty="0"/>
              <a:t>Cytokines</a:t>
            </a:r>
            <a:endParaRPr lang="en-US" dirty="0"/>
          </a:p>
        </p:txBody>
      </p:sp>
      <p:pic>
        <p:nvPicPr>
          <p:cNvPr id="7" name="Picture 6">
            <a:extLst>
              <a:ext uri="{FF2B5EF4-FFF2-40B4-BE49-F238E27FC236}">
                <a16:creationId xmlns:a16="http://schemas.microsoft.com/office/drawing/2014/main" id="{7CFD03E6-DC47-4727-9548-4724C20B9CD8}"/>
              </a:ext>
            </a:extLst>
          </p:cNvPr>
          <p:cNvPicPr>
            <a:picLocks noChangeAspect="1"/>
          </p:cNvPicPr>
          <p:nvPr/>
        </p:nvPicPr>
        <p:blipFill rotWithShape="1">
          <a:blip r:embed="rId2"/>
          <a:srcRect l="31625" r="3035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96483"/>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9A1ECCF-4598-4902-97CD-C33D421688AF}"/>
              </a:ext>
            </a:extLst>
          </p:cNvPr>
          <p:cNvGraphicFramePr>
            <a:graphicFrameLocks noGrp="1"/>
          </p:cNvGraphicFramePr>
          <p:nvPr>
            <p:ph idx="1"/>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548269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6" name="Rectangle 136">
            <a:extLst>
              <a:ext uri="{FF2B5EF4-FFF2-40B4-BE49-F238E27FC236}">
                <a16:creationId xmlns:a16="http://schemas.microsoft.com/office/drawing/2014/main" id="{0288C6B4-AFC3-407F-A595-EFFD38D4CC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367" name="Freeform: Shape 138">
            <a:extLst>
              <a:ext uri="{FF2B5EF4-FFF2-40B4-BE49-F238E27FC236}">
                <a16:creationId xmlns:a16="http://schemas.microsoft.com/office/drawing/2014/main" id="{CF236821-17FE-429B-8D2C-08E13A64EA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368" name="Freeform: Shape 140">
            <a:extLst>
              <a:ext uri="{FF2B5EF4-FFF2-40B4-BE49-F238E27FC236}">
                <a16:creationId xmlns:a16="http://schemas.microsoft.com/office/drawing/2014/main" id="{C0BDBCD2-E081-43AB-9119-C55465E597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865536-86AF-4165-BFD5-B89B09A31489}"/>
              </a:ext>
            </a:extLst>
          </p:cNvPr>
          <p:cNvSpPr>
            <a:spLocks noGrp="1"/>
          </p:cNvSpPr>
          <p:nvPr>
            <p:ph type="title"/>
          </p:nvPr>
        </p:nvSpPr>
        <p:spPr>
          <a:xfrm>
            <a:off x="371094" y="1161288"/>
            <a:ext cx="3438144" cy="1239012"/>
          </a:xfrm>
        </p:spPr>
        <p:txBody>
          <a:bodyPr anchor="ctr">
            <a:normAutofit/>
          </a:bodyPr>
          <a:lstStyle/>
          <a:p>
            <a:r>
              <a:rPr lang="en-US" sz="2800" b="1"/>
              <a:t>Agonists and Antagonists</a:t>
            </a:r>
          </a:p>
        </p:txBody>
      </p:sp>
      <p:sp>
        <p:nvSpPr>
          <p:cNvPr id="143" name="Rectangle 142">
            <a:extLst>
              <a:ext uri="{FF2B5EF4-FFF2-40B4-BE49-F238E27FC236}">
                <a16:creationId xmlns:a16="http://schemas.microsoft.com/office/drawing/2014/main" id="{98E79BE4-34FE-485A-98A5-92CE8F7C47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AE73505-3628-4629-A5F4-14DF520AD13B}"/>
              </a:ext>
            </a:extLst>
          </p:cNvPr>
          <p:cNvSpPr>
            <a:spLocks noGrp="1"/>
          </p:cNvSpPr>
          <p:nvPr>
            <p:ph idx="1"/>
          </p:nvPr>
        </p:nvSpPr>
        <p:spPr>
          <a:xfrm>
            <a:off x="371094" y="2718054"/>
            <a:ext cx="3438906" cy="3207258"/>
          </a:xfrm>
        </p:spPr>
        <p:txBody>
          <a:bodyPr anchor="t">
            <a:normAutofit/>
          </a:bodyPr>
          <a:lstStyle/>
          <a:p>
            <a:pPr marL="0" indent="0">
              <a:buNone/>
            </a:pPr>
            <a:r>
              <a:rPr lang="en-US" sz="1600"/>
              <a:t>The response of a cell to a signal molecule </a:t>
            </a:r>
          </a:p>
          <a:p>
            <a:pPr marL="0" indent="0">
              <a:buNone/>
            </a:pPr>
            <a:r>
              <a:rPr lang="en-US" sz="1600"/>
              <a:t>Other molecules may be able to also bind to receptors. These may mimic the effect of the signaling molecule and others may have the opposite effect. </a:t>
            </a:r>
          </a:p>
          <a:p>
            <a:pPr lvl="1"/>
            <a:r>
              <a:rPr lang="en-US" sz="1600"/>
              <a:t>Receptor </a:t>
            </a:r>
            <a:r>
              <a:rPr lang="en-US" sz="1600" b="1"/>
              <a:t>agonists </a:t>
            </a:r>
            <a:r>
              <a:rPr lang="en-US" sz="1600"/>
              <a:t>mimic the action of a signal molecule. </a:t>
            </a:r>
          </a:p>
          <a:p>
            <a:pPr lvl="1"/>
            <a:r>
              <a:rPr lang="en-US" sz="1600"/>
              <a:t>Receptor </a:t>
            </a:r>
            <a:r>
              <a:rPr lang="en-US" sz="1600" b="1"/>
              <a:t>antagonists </a:t>
            </a:r>
            <a:r>
              <a:rPr lang="en-US" sz="1600"/>
              <a:t>block the signal pathway (partially, or completely) (reversibly or irreversibly). </a:t>
            </a:r>
          </a:p>
        </p:txBody>
      </p:sp>
      <p:pic>
        <p:nvPicPr>
          <p:cNvPr id="15364" name="Picture 4" descr="Image result for agonists and antagonists">
            <a:extLst>
              <a:ext uri="{FF2B5EF4-FFF2-40B4-BE49-F238E27FC236}">
                <a16:creationId xmlns:a16="http://schemas.microsoft.com/office/drawing/2014/main" id="{097DEDC8-5F8E-44A4-A415-D248C3CD51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01184" y="883539"/>
            <a:ext cx="6922008" cy="5191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647941"/>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2468898-5A6E-4D55-85EC-308E785EE0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865536-86AF-4165-BFD5-B89B09A31489}"/>
              </a:ext>
            </a:extLst>
          </p:cNvPr>
          <p:cNvSpPr>
            <a:spLocks noGrp="1"/>
          </p:cNvSpPr>
          <p:nvPr>
            <p:ph type="title"/>
          </p:nvPr>
        </p:nvSpPr>
        <p:spPr>
          <a:xfrm>
            <a:off x="429768" y="411480"/>
            <a:ext cx="11201400" cy="1106424"/>
          </a:xfrm>
        </p:spPr>
        <p:txBody>
          <a:bodyPr>
            <a:normAutofit/>
          </a:bodyPr>
          <a:lstStyle/>
          <a:p>
            <a:r>
              <a:rPr lang="en-US" sz="3600" b="1" u="sng"/>
              <a:t>Down-regulation and desensitization</a:t>
            </a:r>
          </a:p>
        </p:txBody>
      </p:sp>
      <p:sp>
        <p:nvSpPr>
          <p:cNvPr id="22" name="Rectangle 21">
            <a:extLst>
              <a:ext uri="{FF2B5EF4-FFF2-40B4-BE49-F238E27FC236}">
                <a16:creationId xmlns:a16="http://schemas.microsoft.com/office/drawing/2014/main" id="{3E23A947-2D45-4208-AE2B-64948C87A3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Image result for down-regulation">
            <a:extLst>
              <a:ext uri="{FF2B5EF4-FFF2-40B4-BE49-F238E27FC236}">
                <a16:creationId xmlns:a16="http://schemas.microsoft.com/office/drawing/2014/main" id="{C476B12F-B281-4145-B484-3322171F4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643"/>
          <a:stretch/>
        </p:blipFill>
        <p:spPr bwMode="auto">
          <a:xfrm>
            <a:off x="429768" y="2224299"/>
            <a:ext cx="6702552" cy="3506682"/>
          </a:xfrm>
          <a:prstGeom prst="rect">
            <a:avLst/>
          </a:prstGeom>
          <a:noFill/>
          <a:extLst>
            <a:ext uri="{909E8E84-426E-40DD-AFC4-6F175D3DCCD1}">
              <a14:hiddenFill xmlns:a14="http://schemas.microsoft.com/office/drawing/2010/main">
                <a:solidFill>
                  <a:srgbClr val="FFFFFF"/>
                </a:solidFill>
              </a14:hiddenFill>
            </a:ext>
          </a:extLst>
        </p:spPr>
      </p:pic>
      <p:sp useBgFill="1">
        <p:nvSpPr>
          <p:cNvPr id="24" name="Rectangle 23">
            <a:extLst>
              <a:ext uri="{FF2B5EF4-FFF2-40B4-BE49-F238E27FC236}">
                <a16:creationId xmlns:a16="http://schemas.microsoft.com/office/drawing/2014/main" id="{E5BBB0F9-6A59-4D02-A9C7-A2D6516684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AE73505-3628-4629-A5F4-14DF520AD13B}"/>
              </a:ext>
            </a:extLst>
          </p:cNvPr>
          <p:cNvSpPr>
            <a:spLocks noGrp="1"/>
          </p:cNvSpPr>
          <p:nvPr>
            <p:ph idx="1"/>
          </p:nvPr>
        </p:nvSpPr>
        <p:spPr>
          <a:xfrm>
            <a:off x="7938752" y="2020824"/>
            <a:ext cx="3455097" cy="3959352"/>
          </a:xfrm>
        </p:spPr>
        <p:txBody>
          <a:bodyPr anchor="ctr">
            <a:normAutofit fontScale="85000" lnSpcReduction="10000"/>
          </a:bodyPr>
          <a:lstStyle/>
          <a:p>
            <a:r>
              <a:rPr lang="en-US" sz="2400" dirty="0"/>
              <a:t>Cells exposed to abnormally high concentrations of a signal for a sustained period of time attempt to bring their response back to normal through </a:t>
            </a:r>
            <a:r>
              <a:rPr lang="en-US" sz="2400" b="1" u="sng" dirty="0"/>
              <a:t>down-regulation or by desensitization.</a:t>
            </a:r>
            <a:r>
              <a:rPr lang="en-US" sz="2400" dirty="0"/>
              <a:t> </a:t>
            </a:r>
          </a:p>
          <a:p>
            <a:pPr lvl="1"/>
            <a:r>
              <a:rPr lang="en-US" dirty="0"/>
              <a:t>In </a:t>
            </a:r>
            <a:r>
              <a:rPr lang="en-US" b="1" dirty="0"/>
              <a:t>downregulation</a:t>
            </a:r>
            <a:r>
              <a:rPr lang="en-US" dirty="0"/>
              <a:t>, the cell decreases the number of receptors. </a:t>
            </a:r>
          </a:p>
          <a:p>
            <a:pPr lvl="1"/>
            <a:r>
              <a:rPr lang="en-US" dirty="0"/>
              <a:t>In </a:t>
            </a:r>
            <a:r>
              <a:rPr lang="en-US" b="1" dirty="0"/>
              <a:t>desensitization</a:t>
            </a:r>
            <a:r>
              <a:rPr lang="en-US" i="1" dirty="0"/>
              <a:t>, </a:t>
            </a:r>
            <a:r>
              <a:rPr lang="en-US" dirty="0"/>
              <a:t>the cell decreases the binding affinity of the receptors.</a:t>
            </a:r>
          </a:p>
        </p:txBody>
      </p:sp>
    </p:spTree>
    <p:extLst>
      <p:ext uri="{BB962C8B-B14F-4D97-AF65-F5344CB8AC3E}">
        <p14:creationId xmlns:p14="http://schemas.microsoft.com/office/powerpoint/2010/main" val="3267127004"/>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92468898-5A6E-4D55-85EC-308E785EE0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865536-86AF-4165-BFD5-B89B09A31489}"/>
              </a:ext>
            </a:extLst>
          </p:cNvPr>
          <p:cNvSpPr>
            <a:spLocks noGrp="1"/>
          </p:cNvSpPr>
          <p:nvPr>
            <p:ph type="title"/>
          </p:nvPr>
        </p:nvSpPr>
        <p:spPr>
          <a:xfrm>
            <a:off x="429768" y="411480"/>
            <a:ext cx="11201400" cy="1106424"/>
          </a:xfrm>
        </p:spPr>
        <p:txBody>
          <a:bodyPr>
            <a:normAutofit/>
          </a:bodyPr>
          <a:lstStyle/>
          <a:p>
            <a:r>
              <a:rPr lang="en-US" sz="3600" b="1" u="sng"/>
              <a:t>Up-regulation</a:t>
            </a:r>
          </a:p>
        </p:txBody>
      </p:sp>
      <p:sp>
        <p:nvSpPr>
          <p:cNvPr id="78" name="Rectangle 77">
            <a:extLst>
              <a:ext uri="{FF2B5EF4-FFF2-40B4-BE49-F238E27FC236}">
                <a16:creationId xmlns:a16="http://schemas.microsoft.com/office/drawing/2014/main" id="{3E23A947-2D45-4208-AE2B-64948C87A3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Image result for down-regulation">
            <a:extLst>
              <a:ext uri="{FF2B5EF4-FFF2-40B4-BE49-F238E27FC236}">
                <a16:creationId xmlns:a16="http://schemas.microsoft.com/office/drawing/2014/main" id="{D0003307-B58D-4B73-9A2A-69CBB67FD3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727"/>
          <a:stretch/>
        </p:blipFill>
        <p:spPr bwMode="auto">
          <a:xfrm>
            <a:off x="429768" y="2227009"/>
            <a:ext cx="6702552" cy="3501262"/>
          </a:xfrm>
          <a:prstGeom prst="rect">
            <a:avLst/>
          </a:prstGeom>
          <a:noFill/>
          <a:extLst>
            <a:ext uri="{909E8E84-426E-40DD-AFC4-6F175D3DCCD1}">
              <a14:hiddenFill xmlns:a14="http://schemas.microsoft.com/office/drawing/2010/main">
                <a:solidFill>
                  <a:srgbClr val="FFFFFF"/>
                </a:solidFill>
              </a14:hiddenFill>
            </a:ext>
          </a:extLst>
        </p:spPr>
      </p:pic>
      <p:sp useBgFill="1">
        <p:nvSpPr>
          <p:cNvPr id="80" name="Rectangle 79">
            <a:extLst>
              <a:ext uri="{FF2B5EF4-FFF2-40B4-BE49-F238E27FC236}">
                <a16:creationId xmlns:a16="http://schemas.microsoft.com/office/drawing/2014/main" id="{E5BBB0F9-6A59-4D02-A9C7-A2D6516684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AE73505-3628-4629-A5F4-14DF520AD13B}"/>
              </a:ext>
            </a:extLst>
          </p:cNvPr>
          <p:cNvSpPr>
            <a:spLocks noGrp="1"/>
          </p:cNvSpPr>
          <p:nvPr>
            <p:ph idx="1"/>
          </p:nvPr>
        </p:nvSpPr>
        <p:spPr>
          <a:xfrm>
            <a:off x="7938752" y="2020824"/>
            <a:ext cx="3455097" cy="3959352"/>
          </a:xfrm>
        </p:spPr>
        <p:txBody>
          <a:bodyPr anchor="ctr">
            <a:normAutofit fontScale="92500"/>
          </a:bodyPr>
          <a:lstStyle/>
          <a:p>
            <a:r>
              <a:rPr lang="en-US" sz="3600" b="1" dirty="0"/>
              <a:t>Up-regulation </a:t>
            </a:r>
            <a:r>
              <a:rPr lang="en-US" sz="3600" dirty="0"/>
              <a:t>is the opposite of down-regulation and involves increasing the number of receptors for a signal. </a:t>
            </a:r>
          </a:p>
        </p:txBody>
      </p:sp>
    </p:spTree>
    <p:extLst>
      <p:ext uri="{BB962C8B-B14F-4D97-AF65-F5344CB8AC3E}">
        <p14:creationId xmlns:p14="http://schemas.microsoft.com/office/powerpoint/2010/main" val="309438405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2C9A9DA9-7DC8-488B-A882-123947B0F3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5" name="Rectangle 94">
            <a:extLst>
              <a:ext uri="{FF2B5EF4-FFF2-40B4-BE49-F238E27FC236}">
                <a16:creationId xmlns:a16="http://schemas.microsoft.com/office/drawing/2014/main" id="{57F6BDD4-E066-4008-8011-6CC31AEB45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527FBC-E72D-425B-B86A-2125F0F1D0CA}"/>
              </a:ext>
            </a:extLst>
          </p:cNvPr>
          <p:cNvSpPr>
            <a:spLocks noGrp="1"/>
          </p:cNvSpPr>
          <p:nvPr>
            <p:ph type="title"/>
          </p:nvPr>
        </p:nvSpPr>
        <p:spPr>
          <a:xfrm>
            <a:off x="841247" y="978619"/>
            <a:ext cx="3410712" cy="1106424"/>
          </a:xfrm>
        </p:spPr>
        <p:txBody>
          <a:bodyPr>
            <a:normAutofit/>
          </a:bodyPr>
          <a:lstStyle/>
          <a:p>
            <a:r>
              <a:rPr lang="en-US" sz="3600" b="1" i="1" u="sng" dirty="0"/>
              <a:t>Terminating signal pathways</a:t>
            </a:r>
          </a:p>
        </p:txBody>
      </p:sp>
      <p:sp>
        <p:nvSpPr>
          <p:cNvPr id="97" name="Rectangle 96">
            <a:extLst>
              <a:ext uri="{FF2B5EF4-FFF2-40B4-BE49-F238E27FC236}">
                <a16:creationId xmlns:a16="http://schemas.microsoft.com/office/drawing/2014/main" id="{2711A8FB-68FC-45FC-B01E-38F809E2D4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2A865FE3-5FC9-4049-87CF-30019C46C0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A47AC6F-F306-46D0-80E8-735B9B4151E9}"/>
              </a:ext>
            </a:extLst>
          </p:cNvPr>
          <p:cNvSpPr>
            <a:spLocks noGrp="1"/>
          </p:cNvSpPr>
          <p:nvPr>
            <p:ph idx="1"/>
          </p:nvPr>
        </p:nvSpPr>
        <p:spPr>
          <a:xfrm>
            <a:off x="841248" y="2252870"/>
            <a:ext cx="3412219" cy="3560251"/>
          </a:xfrm>
        </p:spPr>
        <p:txBody>
          <a:bodyPr>
            <a:normAutofit fontScale="92500" lnSpcReduction="10000"/>
          </a:bodyPr>
          <a:lstStyle/>
          <a:p>
            <a:pPr marL="0" indent="0">
              <a:buNone/>
            </a:pPr>
            <a:r>
              <a:rPr lang="en-US" sz="3200" dirty="0"/>
              <a:t>Cells have mechanisms for terminating signal pathways, such a…</a:t>
            </a:r>
          </a:p>
          <a:p>
            <a:r>
              <a:rPr lang="en-US" sz="3200" dirty="0"/>
              <a:t>REUPTAKE MECHANISMS - removing the signal molecule from the synapse. </a:t>
            </a:r>
          </a:p>
          <a:p>
            <a:pPr marL="0" indent="0">
              <a:buNone/>
            </a:pPr>
            <a:endParaRPr lang="en-US" sz="3200" dirty="0"/>
          </a:p>
        </p:txBody>
      </p:sp>
      <p:pic>
        <p:nvPicPr>
          <p:cNvPr id="8" name="Picture 2" descr="Image result for reuptake mechanisms">
            <a:extLst>
              <a:ext uri="{FF2B5EF4-FFF2-40B4-BE49-F238E27FC236}">
                <a16:creationId xmlns:a16="http://schemas.microsoft.com/office/drawing/2014/main" id="{81C82A5C-0FCB-436F-8BF8-0CE7C90C62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26" t="-2178" r="-2739" b="1"/>
          <a:stretch/>
        </p:blipFill>
        <p:spPr bwMode="auto">
          <a:xfrm>
            <a:off x="6046303" y="630936"/>
            <a:ext cx="4805505" cy="549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953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BE09-81BF-4CB5-B4F8-F75DA4D38D40}"/>
              </a:ext>
            </a:extLst>
          </p:cNvPr>
          <p:cNvSpPr>
            <a:spLocks noGrp="1"/>
          </p:cNvSpPr>
          <p:nvPr>
            <p:ph type="title"/>
          </p:nvPr>
        </p:nvSpPr>
        <p:spPr>
          <a:xfrm>
            <a:off x="648929" y="629266"/>
            <a:ext cx="3651467" cy="1676603"/>
          </a:xfrm>
        </p:spPr>
        <p:txBody>
          <a:bodyPr>
            <a:normAutofit fontScale="90000"/>
          </a:bodyPr>
          <a:lstStyle/>
          <a:p>
            <a:r>
              <a:rPr lang="en-US" b="1" dirty="0"/>
              <a:t>ATOMS - </a:t>
            </a:r>
            <a:r>
              <a:rPr lang="en-US" b="1" i="1" dirty="0"/>
              <a:t>What's the MATTER?</a:t>
            </a:r>
            <a:endParaRPr lang="en-US" dirty="0"/>
          </a:p>
        </p:txBody>
      </p:sp>
      <p:sp>
        <p:nvSpPr>
          <p:cNvPr id="8" name="Content Placeholder 7">
            <a:extLst>
              <a:ext uri="{FF2B5EF4-FFF2-40B4-BE49-F238E27FC236}">
                <a16:creationId xmlns:a16="http://schemas.microsoft.com/office/drawing/2014/main" id="{92BFD712-7BEC-4389-820D-4B5F3ED94159}"/>
              </a:ext>
            </a:extLst>
          </p:cNvPr>
          <p:cNvSpPr>
            <a:spLocks noGrp="1"/>
          </p:cNvSpPr>
          <p:nvPr>
            <p:ph idx="1"/>
          </p:nvPr>
        </p:nvSpPr>
        <p:spPr>
          <a:xfrm>
            <a:off x="648931" y="2438400"/>
            <a:ext cx="3651466" cy="3785419"/>
          </a:xfrm>
        </p:spPr>
        <p:txBody>
          <a:bodyPr>
            <a:normAutofit lnSpcReduction="10000"/>
          </a:bodyPr>
          <a:lstStyle/>
          <a:p>
            <a:r>
              <a:rPr lang="en-US" sz="1800" dirty="0"/>
              <a:t/>
            </a:r>
            <a:br>
              <a:rPr lang="en-US" sz="1800" dirty="0"/>
            </a:br>
            <a:r>
              <a:rPr lang="en-US" dirty="0"/>
              <a:t>     All matter in the universe as we know it, is made up of atoms.</a:t>
            </a:r>
          </a:p>
          <a:p>
            <a:r>
              <a:rPr lang="en-US" dirty="0"/>
              <a:t> It is for this reason that </a:t>
            </a:r>
            <a:r>
              <a:rPr lang="en-US" b="1" dirty="0"/>
              <a:t>we define the atom as </a:t>
            </a:r>
            <a:r>
              <a:rPr lang="en-US" b="1" u="sng" dirty="0"/>
              <a:t>the fundamental unit of matter</a:t>
            </a:r>
            <a:r>
              <a:rPr lang="en-US" b="1" dirty="0"/>
              <a:t>. </a:t>
            </a:r>
            <a:endParaRPr lang="en-US" sz="1800" dirty="0"/>
          </a:p>
        </p:txBody>
      </p:sp>
      <p:pic>
        <p:nvPicPr>
          <p:cNvPr id="4" name="Content Placeholder 3">
            <a:extLst>
              <a:ext uri="{FF2B5EF4-FFF2-40B4-BE49-F238E27FC236}">
                <a16:creationId xmlns:a16="http://schemas.microsoft.com/office/drawing/2014/main" id="{B8A04B25-1317-4E14-B50F-61A1D185C97F}"/>
              </a:ext>
            </a:extLst>
          </p:cNvPr>
          <p:cNvPicPr>
            <a:picLocks noChangeAspect="1"/>
          </p:cNvPicPr>
          <p:nvPr/>
        </p:nvPicPr>
        <p:blipFill rotWithShape="1">
          <a:blip r:embed="rId2"/>
          <a:srcRect r="2" b="10792"/>
          <a:stretch/>
        </p:blipFill>
        <p:spPr>
          <a:xfrm>
            <a:off x="4639056" y="10"/>
            <a:ext cx="7552944" cy="6857990"/>
          </a:xfrm>
          <a:prstGeom prst="rect">
            <a:avLst/>
          </a:prstGeom>
          <a:effectLst/>
        </p:spPr>
      </p:pic>
    </p:spTree>
    <p:extLst>
      <p:ext uri="{BB962C8B-B14F-4D97-AF65-F5344CB8AC3E}">
        <p14:creationId xmlns:p14="http://schemas.microsoft.com/office/powerpoint/2010/main" val="2623309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5D79-871C-4074-9F56-4E8CAAAFE32A}"/>
              </a:ext>
            </a:extLst>
          </p:cNvPr>
          <p:cNvSpPr>
            <a:spLocks noGrp="1"/>
          </p:cNvSpPr>
          <p:nvPr>
            <p:ph type="title"/>
          </p:nvPr>
        </p:nvSpPr>
        <p:spPr>
          <a:xfrm>
            <a:off x="762001" y="803325"/>
            <a:ext cx="5314536" cy="1325563"/>
          </a:xfrm>
        </p:spPr>
        <p:txBody>
          <a:bodyPr>
            <a:normAutofit/>
          </a:bodyPr>
          <a:lstStyle/>
          <a:p>
            <a:r>
              <a:rPr lang="en-US" b="1" dirty="0"/>
              <a:t>Muscle Tissue</a:t>
            </a:r>
            <a:endParaRPr lang="en-US" dirty="0"/>
          </a:p>
        </p:txBody>
      </p:sp>
      <p:sp>
        <p:nvSpPr>
          <p:cNvPr id="3" name="Content Placeholder 2">
            <a:extLst>
              <a:ext uri="{FF2B5EF4-FFF2-40B4-BE49-F238E27FC236}">
                <a16:creationId xmlns:a16="http://schemas.microsoft.com/office/drawing/2014/main" id="{397816E8-490B-4504-A147-1AB8E7CFB9D7}"/>
              </a:ext>
            </a:extLst>
          </p:cNvPr>
          <p:cNvSpPr>
            <a:spLocks noGrp="1"/>
          </p:cNvSpPr>
          <p:nvPr>
            <p:ph idx="1"/>
          </p:nvPr>
        </p:nvSpPr>
        <p:spPr>
          <a:xfrm>
            <a:off x="762000" y="2279018"/>
            <a:ext cx="5314543" cy="3375920"/>
          </a:xfrm>
        </p:spPr>
        <p:txBody>
          <a:bodyPr anchor="t">
            <a:noAutofit/>
          </a:bodyPr>
          <a:lstStyle/>
          <a:p>
            <a:r>
              <a:rPr lang="en-US" dirty="0"/>
              <a:t>Muscle Cells (Muscle Fibers) come together to form muscle tissue. </a:t>
            </a:r>
          </a:p>
          <a:p>
            <a:r>
              <a:rPr lang="en-US" dirty="0"/>
              <a:t>The body contains three types of muscle tissue: </a:t>
            </a:r>
          </a:p>
          <a:p>
            <a:pPr lvl="1"/>
            <a:r>
              <a:rPr lang="en-US" sz="2000" dirty="0"/>
              <a:t>(a) skeletal </a:t>
            </a:r>
            <a:r>
              <a:rPr lang="en-US" sz="2000" dirty="0" smtClean="0"/>
              <a:t>muscle</a:t>
            </a:r>
            <a:endParaRPr lang="en-US" sz="2000" dirty="0"/>
          </a:p>
          <a:p>
            <a:pPr lvl="1"/>
            <a:r>
              <a:rPr lang="en-US" sz="2000" dirty="0"/>
              <a:t>(b) smooth </a:t>
            </a:r>
            <a:r>
              <a:rPr lang="en-US" sz="2000" dirty="0" smtClean="0"/>
              <a:t>muscle</a:t>
            </a:r>
            <a:endParaRPr lang="en-US" sz="2000" dirty="0" smtClean="0"/>
          </a:p>
          <a:p>
            <a:pPr lvl="1"/>
            <a:r>
              <a:rPr lang="en-US" sz="2000" dirty="0" smtClean="0"/>
              <a:t>(c</a:t>
            </a:r>
            <a:r>
              <a:rPr lang="en-US" sz="2000" dirty="0"/>
              <a:t>) cardiac muscle.</a:t>
            </a:r>
          </a:p>
          <a:p>
            <a:endParaRPr lang="en-US"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ocean, brush, umbrella&#10;&#10;Description automatically generated">
            <a:extLst>
              <a:ext uri="{FF2B5EF4-FFF2-40B4-BE49-F238E27FC236}">
                <a16:creationId xmlns:a16="http://schemas.microsoft.com/office/drawing/2014/main" id="{BF3256C0-2735-460A-8AD2-9A25D84D8AC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3485" r="3484"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TextBox 5">
            <a:extLst>
              <a:ext uri="{FF2B5EF4-FFF2-40B4-BE49-F238E27FC236}">
                <a16:creationId xmlns:a16="http://schemas.microsoft.com/office/drawing/2014/main" id="{2981F4E9-0588-40B8-A805-066BF333002F}"/>
              </a:ext>
            </a:extLst>
          </p:cNvPr>
          <p:cNvSpPr txBox="1"/>
          <p:nvPr/>
        </p:nvSpPr>
        <p:spPr>
          <a:xfrm>
            <a:off x="9881752" y="6657945"/>
            <a:ext cx="231024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elblogdemisssesther.blogspot.com/2015_10_01_archive.htm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xmlns="" val="tx"/>
                    </a:ext>
                  </a:extLst>
                </a:hlinkClick>
              </a:rPr>
              <a:t>CC BY-NC</a:t>
            </a:r>
            <a:endParaRPr lang="en-US" sz="700">
              <a:solidFill>
                <a:srgbClr val="FFFFFF"/>
              </a:solidFill>
            </a:endParaRPr>
          </a:p>
        </p:txBody>
      </p:sp>
    </p:spTree>
    <p:extLst>
      <p:ext uri="{BB962C8B-B14F-4D97-AF65-F5344CB8AC3E}">
        <p14:creationId xmlns:p14="http://schemas.microsoft.com/office/powerpoint/2010/main" val="164418403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E485EF-56FF-4B38-B4AD-26856D1FF12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marL="0" marR="0" lvl="0" indent="0" algn="ctr" defTabSz="914400" rtl="0" eaLnBrk="0" fontAlgn="base" latinLnBrk="0" hangingPunct="0">
              <a:spcBef>
                <a:spcPct val="0"/>
              </a:spcBef>
              <a:spcAft>
                <a:spcPct val="0"/>
              </a:spcAft>
              <a:buClrTx/>
              <a:buSzTx/>
              <a:buFontTx/>
              <a:buNone/>
              <a:tabLst/>
            </a:pPr>
            <a:r>
              <a:rPr kumimoji="0" lang="en-US" altLang="en-US" sz="2800" b="0" i="0" u="none" strike="noStrike" cap="none" normalizeH="0" baseline="0">
                <a:ln>
                  <a:noFill/>
                </a:ln>
                <a:effectLst/>
                <a:latin typeface="Roboto"/>
              </a:rPr>
              <a:t>The Organ Level</a:t>
            </a:r>
          </a:p>
          <a:p>
            <a:pPr marL="0" marR="0" lvl="0" indent="0" algn="ctr" defTabSz="914400" rtl="0" eaLnBrk="0" fontAlgn="base" latinLnBrk="0" hangingPunct="0">
              <a:spcBef>
                <a:spcPct val="0"/>
              </a:spcBef>
              <a:spcAft>
                <a:spcPct val="0"/>
              </a:spcAft>
              <a:buClrTx/>
              <a:buSzTx/>
              <a:buFontTx/>
              <a:buNone/>
              <a:tabLst/>
            </a:pPr>
            <a:r>
              <a:rPr kumimoji="0" lang="en-US" altLang="en-US" sz="2800" b="0" i="0" u="none" strike="noStrike" cap="none" normalizeH="0" baseline="0">
                <a:ln>
                  <a:noFill/>
                </a:ln>
                <a:effectLst/>
                <a:latin typeface="Roboto"/>
              </a:rPr>
              <a:t>        </a:t>
            </a:r>
            <a:r>
              <a:rPr kumimoji="0" lang="en-US" altLang="en-US" sz="2800" b="0" i="0" u="none" strike="noStrike" cap="none" normalizeH="0" baseline="0">
                <a:ln>
                  <a:noFill/>
                </a:ln>
                <a:effectLst/>
              </a:rPr>
              <a:t> </a:t>
            </a:r>
            <a:endParaRPr kumimoji="0" lang="en-US" altLang="en-US" sz="2800" b="0" i="0" u="none" strike="noStrike" cap="none" normalizeH="0" baseline="0">
              <a:ln>
                <a:noFill/>
              </a:ln>
              <a:effectLst/>
              <a:latin typeface="Arial" panose="020B0604020202020204" pitchFamily="34" charset="0"/>
            </a:endParaRPr>
          </a:p>
        </p:txBody>
      </p:sp>
      <p:sp>
        <p:nvSpPr>
          <p:cNvPr id="3" name="Content Placeholder 2">
            <a:extLst>
              <a:ext uri="{FF2B5EF4-FFF2-40B4-BE49-F238E27FC236}">
                <a16:creationId xmlns:a16="http://schemas.microsoft.com/office/drawing/2014/main" id="{F568E38B-8AA6-46FA-ABE6-378B34A6364F}"/>
              </a:ext>
            </a:extLst>
          </p:cNvPr>
          <p:cNvSpPr>
            <a:spLocks noGrp="1"/>
          </p:cNvSpPr>
          <p:nvPr>
            <p:ph idx="1"/>
          </p:nvPr>
        </p:nvSpPr>
        <p:spPr>
          <a:xfrm>
            <a:off x="643468" y="2638043"/>
            <a:ext cx="3363974" cy="3415623"/>
          </a:xfrm>
        </p:spPr>
        <p:txBody>
          <a:bodyPr>
            <a:normAutofit fontScale="85000" lnSpcReduction="20000"/>
          </a:bodyPr>
          <a:lstStyle/>
          <a:p>
            <a:r>
              <a:rPr lang="en-US" sz="3600" dirty="0"/>
              <a:t>Different tissue types come together to form organs.</a:t>
            </a:r>
          </a:p>
          <a:p>
            <a:r>
              <a:rPr lang="en-US" dirty="0"/>
              <a:t>An organ is a discrete structure made up of more than 2 different tissue types that work together as a functional unit for the body. </a:t>
            </a:r>
            <a:endParaRPr lang="en-US" sz="3600" dirty="0"/>
          </a:p>
        </p:txBody>
      </p:sp>
      <p:pic>
        <p:nvPicPr>
          <p:cNvPr id="15362" name="Picture 2" descr="Picture">
            <a:extLst>
              <a:ext uri="{FF2B5EF4-FFF2-40B4-BE49-F238E27FC236}">
                <a16:creationId xmlns:a16="http://schemas.microsoft.com/office/drawing/2014/main" id="{F8508A64-06D5-496A-A95C-5DADAA0923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542"/>
          <a:stretch/>
        </p:blipFill>
        <p:spPr bwMode="auto">
          <a:xfrm>
            <a:off x="5297763" y="828028"/>
            <a:ext cx="6250769" cy="504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44727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Picture">
            <a:extLst>
              <a:ext uri="{FF2B5EF4-FFF2-40B4-BE49-F238E27FC236}">
                <a16:creationId xmlns:a16="http://schemas.microsoft.com/office/drawing/2014/main" id="{0D56ADDD-A83F-4E69-93D5-4E6F171E003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00"/>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F40CA114-B78B-4E3B-A785-96745276B6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52E942B-71D4-475F-B3B5-E92A7F013916}"/>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marL="0" marR="0" lvl="0" indent="0" algn="ctr" fontAlgn="base">
              <a:spcAft>
                <a:spcPct val="0"/>
              </a:spcAft>
              <a:buClrTx/>
              <a:buSzTx/>
              <a:tabLst/>
            </a:pPr>
            <a:r>
              <a:rPr kumimoji="0" lang="en-US" altLang="en-US" sz="2000" b="0" i="0" u="none" strike="noStrike" cap="none" normalizeH="0" baseline="0" dirty="0">
                <a:ln>
                  <a:noFill/>
                </a:ln>
                <a:effectLst/>
              </a:rPr>
              <a:t>An organ system is a group of organs and associated structures that perform a specific function in the body. </a:t>
            </a:r>
          </a:p>
        </p:txBody>
      </p:sp>
      <p:cxnSp>
        <p:nvCxnSpPr>
          <p:cNvPr id="73" name="Straight Connector 72">
            <a:extLst>
              <a:ext uri="{FF2B5EF4-FFF2-40B4-BE49-F238E27FC236}">
                <a16:creationId xmlns:a16="http://schemas.microsoft.com/office/drawing/2014/main"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2B33423-2248-4A1B-AFDB-C028590FAF59}"/>
              </a:ext>
            </a:extLst>
          </p:cNvPr>
          <p:cNvSpPr txBox="1">
            <a:spLocks/>
          </p:cNvSpPr>
          <p:nvPr/>
        </p:nvSpPr>
        <p:spPr>
          <a:xfrm>
            <a:off x="8850088" y="4913917"/>
            <a:ext cx="3225480" cy="17971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en-US" altLang="en-US" sz="3300" b="1" dirty="0"/>
              <a:t>The Organ System </a:t>
            </a:r>
            <a:r>
              <a:rPr lang="en-US" altLang="en-US" sz="3300" b="1" dirty="0" smtClean="0"/>
              <a:t>Level</a:t>
            </a:r>
            <a:endParaRPr lang="en-US" altLang="en-US" sz="3300" dirty="0"/>
          </a:p>
        </p:txBody>
      </p:sp>
    </p:spTree>
    <p:extLst>
      <p:ext uri="{BB962C8B-B14F-4D97-AF65-F5344CB8AC3E}">
        <p14:creationId xmlns:p14="http://schemas.microsoft.com/office/powerpoint/2010/main" val="17697848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Picture">
            <a:extLst>
              <a:ext uri="{FF2B5EF4-FFF2-40B4-BE49-F238E27FC236}">
                <a16:creationId xmlns:a16="http://schemas.microsoft.com/office/drawing/2014/main" id="{2EDCCD52-B344-47DE-92AD-67B380FF54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2" b="14552"/>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E8CC03D7-BEE0-4084-B861-B4D444BA6B7E}"/>
              </a:ext>
            </a:extLst>
          </p:cNvPr>
          <p:cNvSpPr>
            <a:spLocks noGrp="1"/>
          </p:cNvSpPr>
          <p:nvPr>
            <p:ph type="title"/>
          </p:nvPr>
        </p:nvSpPr>
        <p:spPr>
          <a:xfrm>
            <a:off x="709448" y="1913950"/>
            <a:ext cx="4204137" cy="1342754"/>
          </a:xfrm>
        </p:spPr>
        <p:txBody>
          <a:bodyPr>
            <a:normAutofit/>
          </a:bodyPr>
          <a:lstStyle/>
          <a:p>
            <a:pPr algn="ctr"/>
            <a:r>
              <a:rPr lang="en-US" sz="3600"/>
              <a:t>The Organism Level</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077A31A-3A6B-48BB-A735-C340AD01DA43}"/>
              </a:ext>
            </a:extLst>
          </p:cNvPr>
          <p:cNvSpPr>
            <a:spLocks noGrp="1"/>
          </p:cNvSpPr>
          <p:nvPr>
            <p:ph idx="1"/>
          </p:nvPr>
        </p:nvSpPr>
        <p:spPr>
          <a:xfrm>
            <a:off x="525516" y="3417573"/>
            <a:ext cx="4593021" cy="2619839"/>
          </a:xfrm>
        </p:spPr>
        <p:txBody>
          <a:bodyPr anchor="ctr">
            <a:normAutofit/>
          </a:bodyPr>
          <a:lstStyle/>
          <a:p>
            <a:r>
              <a:rPr lang="en-US" sz="1800"/>
              <a:t>The level of the organism looks at how all of the anatomical structure of body work together to provide all of the necessary function for life. </a:t>
            </a:r>
          </a:p>
          <a:p>
            <a:endParaRPr lang="en-US" sz="1800"/>
          </a:p>
        </p:txBody>
      </p:sp>
    </p:spTree>
    <p:extLst>
      <p:ext uri="{BB962C8B-B14F-4D97-AF65-F5344CB8AC3E}">
        <p14:creationId xmlns:p14="http://schemas.microsoft.com/office/powerpoint/2010/main" val="3970759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73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A66F79-8892-4813-8698-AAD57B33B358}"/>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Covalent bonds</a:t>
            </a:r>
            <a:endParaRPr lang="en-US">
              <a:solidFill>
                <a:srgbClr val="FFFFFF"/>
              </a:solidFill>
            </a:endParaRPr>
          </a:p>
        </p:txBody>
      </p:sp>
      <p:pic>
        <p:nvPicPr>
          <p:cNvPr id="5" name="Picture 2" descr="Image result for covalent bonds&quot;">
            <a:extLst>
              <a:ext uri="{FF2B5EF4-FFF2-40B4-BE49-F238E27FC236}">
                <a16:creationId xmlns:a16="http://schemas.microsoft.com/office/drawing/2014/main" id="{965CA0A1-989B-40B2-9CEF-25390B9E21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36" r="6151" b="-2"/>
          <a:stretch/>
        </p:blipFill>
        <p:spPr bwMode="auto">
          <a:xfrm rot="21600000">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463CCBC-7AEB-425A-B264-20EC7CC35F89}"/>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    In a covalent bond, electrons are SHARED between the atoms. </a:t>
            </a:r>
          </a:p>
          <a:p>
            <a:r>
              <a:rPr lang="en-US" sz="2000">
                <a:solidFill>
                  <a:srgbClr val="FFFFFF"/>
                </a:solidFill>
              </a:rPr>
              <a:t>The outer shells actual overlap in this type of bond. </a:t>
            </a:r>
          </a:p>
          <a:p>
            <a:r>
              <a:rPr lang="en-US" sz="2000">
                <a:solidFill>
                  <a:srgbClr val="FFFFFF"/>
                </a:solidFill>
              </a:rPr>
              <a:t>Covalent bonds a very strong, which makes them important for building the macromolecules that organisms need like DNA and complex proteins. </a:t>
            </a:r>
          </a:p>
          <a:p>
            <a:r>
              <a:rPr lang="en-US" sz="2000">
                <a:solidFill>
                  <a:srgbClr val="FFFFFF"/>
                </a:solidFill>
              </a:rPr>
              <a:t>The backbone of these macromolecules are held together by covalent bonds. </a:t>
            </a:r>
          </a:p>
        </p:txBody>
      </p:sp>
    </p:spTree>
    <p:extLst>
      <p:ext uri="{BB962C8B-B14F-4D97-AF65-F5344CB8AC3E}">
        <p14:creationId xmlns:p14="http://schemas.microsoft.com/office/powerpoint/2010/main" val="531856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EFFF4A2-EB01-4738-9824-8D9A72A51B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770" name="Picture 2" descr="Picture">
            <a:extLst>
              <a:ext uri="{FF2B5EF4-FFF2-40B4-BE49-F238E27FC236}">
                <a16:creationId xmlns:a16="http://schemas.microsoft.com/office/drawing/2014/main" id="{493B328C-2942-4EED-82E5-17E56CCD31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02815" y="643467"/>
            <a:ext cx="3372968" cy="3280212"/>
          </a:xfrm>
          <a:prstGeom prst="rect">
            <a:avLst/>
          </a:prstGeom>
          <a:noFill/>
          <a:extLst>
            <a:ext uri="{909E8E84-426E-40DD-AFC4-6F175D3DCCD1}">
              <a14:hiddenFill xmlns:a14="http://schemas.microsoft.com/office/drawing/2010/main">
                <a:solidFill>
                  <a:srgbClr val="FFFFFF"/>
                </a:solidFill>
              </a14:hiddenFill>
            </a:ext>
          </a:extLst>
        </p:spPr>
      </p:pic>
      <p:pic>
        <p:nvPicPr>
          <p:cNvPr id="32769" name="Picture 1" descr="Picture">
            <a:extLst>
              <a:ext uri="{FF2B5EF4-FFF2-40B4-BE49-F238E27FC236}">
                <a16:creationId xmlns:a16="http://schemas.microsoft.com/office/drawing/2014/main" id="{E89C4BD6-A974-4E33-81CE-D12399D6CD4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80802" y="643467"/>
            <a:ext cx="3443792" cy="328021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23D97D8B-CFC5-431A-AA32-93C4522A6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F4DC1D-4B55-41CD-8D6E-BB6E48B66CC3}"/>
              </a:ext>
            </a:extLst>
          </p:cNvPr>
          <p:cNvSpPr>
            <a:spLocks noGrp="1"/>
          </p:cNvSpPr>
          <p:nvPr>
            <p:ph type="title"/>
          </p:nvPr>
        </p:nvSpPr>
        <p:spPr>
          <a:xfrm>
            <a:off x="969264" y="4535424"/>
            <a:ext cx="3685032" cy="1586162"/>
          </a:xfrm>
        </p:spPr>
        <p:txBody>
          <a:bodyPr anchor="t">
            <a:normAutofit fontScale="90000"/>
          </a:bodyPr>
          <a:lstStyle/>
          <a:p>
            <a:r>
              <a:rPr lang="en-US" sz="3400" dirty="0">
                <a:solidFill>
                  <a:schemeClr val="bg1"/>
                </a:solidFill>
              </a:rPr>
              <a:t>Carbon is the only atom capable of forming 4 STRONG COVALENT BONDS!</a:t>
            </a:r>
          </a:p>
        </p:txBody>
      </p:sp>
      <p:sp>
        <p:nvSpPr>
          <p:cNvPr id="3" name="Content Placeholder 2">
            <a:extLst>
              <a:ext uri="{FF2B5EF4-FFF2-40B4-BE49-F238E27FC236}">
                <a16:creationId xmlns:a16="http://schemas.microsoft.com/office/drawing/2014/main" id="{0020A892-5EBC-4279-9D9C-76CBB60EA394}"/>
              </a:ext>
            </a:extLst>
          </p:cNvPr>
          <p:cNvSpPr>
            <a:spLocks noGrp="1"/>
          </p:cNvSpPr>
          <p:nvPr>
            <p:ph idx="1"/>
          </p:nvPr>
        </p:nvSpPr>
        <p:spPr>
          <a:xfrm>
            <a:off x="5074920" y="4535423"/>
            <a:ext cx="4930626" cy="1586163"/>
          </a:xfrm>
        </p:spPr>
        <p:txBody>
          <a:bodyPr>
            <a:normAutofit/>
          </a:bodyPr>
          <a:lstStyle/>
          <a:p>
            <a:r>
              <a:rPr lang="en-US" sz="2000">
                <a:solidFill>
                  <a:schemeClr val="bg1"/>
                </a:solidFill>
              </a:rPr>
              <a:t>Carbon is great at covalently bonding to other atoms and it is the only element that has the ability to do so with as many as 4 different atoms at a time!</a:t>
            </a:r>
          </a:p>
          <a:p>
            <a:endParaRPr lang="en-US" sz="2000">
              <a:solidFill>
                <a:schemeClr val="bg1"/>
              </a:solidFill>
            </a:endParaRPr>
          </a:p>
        </p:txBody>
      </p:sp>
      <p:grpSp>
        <p:nvGrpSpPr>
          <p:cNvPr id="75" name="Group 74">
            <a:extLst>
              <a:ext uri="{FF2B5EF4-FFF2-40B4-BE49-F238E27FC236}">
                <a16:creationId xmlns:a16="http://schemas.microsoft.com/office/drawing/2014/main" id="{F91EAA54-AC0A-4AEF-ACE5-B1DD3DC8173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76"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03181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3BAF07C-C39E-42EB-BB22-8D46691D97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D8E9CF54-0466-4261-9E62-0249E60E188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4F891170-7908-4ABB-B38A-E95DE3C8E50D}"/>
              </a:ext>
            </a:extLst>
          </p:cNvPr>
          <p:cNvSpPr>
            <a:spLocks noGrp="1"/>
          </p:cNvSpPr>
          <p:nvPr>
            <p:ph type="title"/>
          </p:nvPr>
        </p:nvSpPr>
        <p:spPr>
          <a:xfrm>
            <a:off x="888631" y="4760132"/>
            <a:ext cx="3947420" cy="1777829"/>
          </a:xfrm>
        </p:spPr>
        <p:txBody>
          <a:bodyPr>
            <a:normAutofit/>
          </a:bodyPr>
          <a:lstStyle/>
          <a:p>
            <a:r>
              <a:rPr lang="en-US" sz="4000" b="1"/>
              <a:t>Types of Covalent Bonds</a:t>
            </a:r>
            <a:endParaRPr lang="en-US" sz="4000"/>
          </a:p>
        </p:txBody>
      </p:sp>
      <p:sp>
        <p:nvSpPr>
          <p:cNvPr id="36" name="Freeform: Shape 35">
            <a:extLst>
              <a:ext uri="{FF2B5EF4-FFF2-40B4-BE49-F238E27FC236}">
                <a16:creationId xmlns:a16="http://schemas.microsoft.com/office/drawing/2014/main" id="{44C110BA-81E8-4247-853A-5F2B93E92E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clock&#10;&#10;Description automatically generated">
            <a:extLst>
              <a:ext uri="{FF2B5EF4-FFF2-40B4-BE49-F238E27FC236}">
                <a16:creationId xmlns:a16="http://schemas.microsoft.com/office/drawing/2014/main" id="{AF7840C1-904F-4C6D-A6D1-CC96B30057C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124041" y="671951"/>
            <a:ext cx="9952912" cy="3359108"/>
          </a:xfrm>
          <a:prstGeom prst="rect">
            <a:avLst/>
          </a:prstGeom>
        </p:spPr>
      </p:pic>
      <p:sp>
        <p:nvSpPr>
          <p:cNvPr id="3" name="Content Placeholder 2">
            <a:extLst>
              <a:ext uri="{FF2B5EF4-FFF2-40B4-BE49-F238E27FC236}">
                <a16:creationId xmlns:a16="http://schemas.microsoft.com/office/drawing/2014/main" id="{21021EB9-E637-48F9-8E21-B2471F7FEB8B}"/>
              </a:ext>
            </a:extLst>
          </p:cNvPr>
          <p:cNvSpPr>
            <a:spLocks noGrp="1"/>
          </p:cNvSpPr>
          <p:nvPr>
            <p:ph idx="1"/>
          </p:nvPr>
        </p:nvSpPr>
        <p:spPr>
          <a:xfrm>
            <a:off x="5118447" y="4767660"/>
            <a:ext cx="6281873" cy="1770300"/>
          </a:xfrm>
        </p:spPr>
        <p:txBody>
          <a:bodyPr anchor="ctr">
            <a:normAutofit/>
          </a:bodyPr>
          <a:lstStyle/>
          <a:p>
            <a:r>
              <a:rPr lang="en-US" sz="1700" dirty="0"/>
              <a:t>Not all covalent bonds are created equally.  Because the electron(s) are SHARED between atoms, the electrons may be </a:t>
            </a:r>
          </a:p>
          <a:p>
            <a:pPr lvl="1"/>
            <a:r>
              <a:rPr lang="en-US" sz="1300" dirty="0"/>
              <a:t>1) equally shared, as in the case of non-polar covalent bonds or</a:t>
            </a:r>
          </a:p>
          <a:p>
            <a:pPr lvl="1"/>
            <a:r>
              <a:rPr lang="en-US" sz="1300" dirty="0"/>
              <a:t>2) unequally shared, as in the case of polar covalent bonds. ​</a:t>
            </a:r>
          </a:p>
          <a:p>
            <a:r>
              <a:rPr lang="en-US" sz="1700" b="1" dirty="0"/>
              <a:t>Non-polar covalent bonds </a:t>
            </a:r>
            <a:r>
              <a:rPr lang="en-US" sz="1700" dirty="0"/>
              <a:t>- electrons are</a:t>
            </a:r>
            <a:r>
              <a:rPr lang="en-US" sz="1700" b="1" dirty="0"/>
              <a:t> equally</a:t>
            </a:r>
            <a:r>
              <a:rPr lang="en-US" sz="1700" dirty="0"/>
              <a:t> shared</a:t>
            </a:r>
          </a:p>
          <a:p>
            <a:r>
              <a:rPr lang="en-US" sz="1700" b="1" dirty="0"/>
              <a:t>Polar covalent bonds </a:t>
            </a:r>
            <a:r>
              <a:rPr lang="en-US" sz="1700" dirty="0"/>
              <a:t>- electrons are</a:t>
            </a:r>
            <a:r>
              <a:rPr lang="en-US" sz="1700" b="1" dirty="0"/>
              <a:t> unequally</a:t>
            </a:r>
            <a:r>
              <a:rPr lang="en-US" sz="1700" dirty="0"/>
              <a:t> shared</a:t>
            </a:r>
          </a:p>
          <a:p>
            <a:endParaRPr lang="en-US" sz="1700" dirty="0"/>
          </a:p>
        </p:txBody>
      </p:sp>
    </p:spTree>
    <p:extLst>
      <p:ext uri="{BB962C8B-B14F-4D97-AF65-F5344CB8AC3E}">
        <p14:creationId xmlns:p14="http://schemas.microsoft.com/office/powerpoint/2010/main" val="171356111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FA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7F8999-8696-4121-8398-6496A7B5F067}"/>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Chemical Bonding</a:t>
            </a:r>
          </a:p>
        </p:txBody>
      </p:sp>
      <p:pic>
        <p:nvPicPr>
          <p:cNvPr id="29698" name="Picture 2" descr="Picture">
            <a:extLst>
              <a:ext uri="{FF2B5EF4-FFF2-40B4-BE49-F238E27FC236}">
                <a16:creationId xmlns:a16="http://schemas.microsoft.com/office/drawing/2014/main" id="{E137421E-E63B-41D8-9C7A-A2355A92D6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7165"/>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BE0682B-0021-489E-9630-1A4A9E833176}"/>
              </a:ext>
            </a:extLst>
          </p:cNvPr>
          <p:cNvSpPr>
            <a:spLocks noGrp="1"/>
          </p:cNvSpPr>
          <p:nvPr>
            <p:ph idx="1"/>
          </p:nvPr>
        </p:nvSpPr>
        <p:spPr>
          <a:xfrm>
            <a:off x="8029319" y="917725"/>
            <a:ext cx="3424739" cy="4852362"/>
          </a:xfrm>
        </p:spPr>
        <p:txBody>
          <a:bodyPr anchor="ctr">
            <a:normAutofit/>
          </a:bodyPr>
          <a:lstStyle/>
          <a:p>
            <a:pPr marL="457200" lvl="1" indent="0">
              <a:buNone/>
            </a:pPr>
            <a:endParaRPr lang="en-US" sz="2000">
              <a:solidFill>
                <a:srgbClr val="FFFFFF"/>
              </a:solidFill>
            </a:endParaRPr>
          </a:p>
          <a:p>
            <a:r>
              <a:rPr lang="en-US" sz="2000">
                <a:solidFill>
                  <a:srgbClr val="FFFFFF"/>
                </a:solidFill>
              </a:rPr>
              <a:t>It is possible to </a:t>
            </a:r>
            <a:r>
              <a:rPr lang="en-US" sz="2000" b="1">
                <a:solidFill>
                  <a:srgbClr val="FFFFFF"/>
                </a:solidFill>
              </a:rPr>
              <a:t>predict</a:t>
            </a:r>
            <a:r>
              <a:rPr lang="en-US" sz="2000">
                <a:solidFill>
                  <a:srgbClr val="FFFFFF"/>
                </a:solidFill>
              </a:rPr>
              <a:t> how many covalent bonds an atom can form by knowing how many electrons are available for bonding!</a:t>
            </a:r>
          </a:p>
          <a:p>
            <a:endParaRPr lang="en-US" sz="2000">
              <a:solidFill>
                <a:srgbClr val="FFFFFF"/>
              </a:solidFill>
            </a:endParaRPr>
          </a:p>
          <a:p>
            <a:r>
              <a:rPr lang="en-US" sz="2000">
                <a:solidFill>
                  <a:srgbClr val="FFFFFF"/>
                </a:solidFill>
              </a:rPr>
              <a:t>How do we know which electrons are available for bonding?</a:t>
            </a:r>
          </a:p>
          <a:p>
            <a:pPr lvl="1"/>
            <a:r>
              <a:rPr lang="en-US" sz="2000">
                <a:solidFill>
                  <a:srgbClr val="FFFFFF"/>
                </a:solidFill>
              </a:rPr>
              <a:t>If the electron is unpaired AND is in the outer shell – IT IS AVAILABLE FOR BINDING!</a:t>
            </a:r>
          </a:p>
          <a:p>
            <a:endParaRPr lang="en-US" sz="2000">
              <a:solidFill>
                <a:srgbClr val="FFFFFF"/>
              </a:solidFill>
            </a:endParaRPr>
          </a:p>
        </p:txBody>
      </p:sp>
    </p:spTree>
    <p:extLst>
      <p:ext uri="{BB962C8B-B14F-4D97-AF65-F5344CB8AC3E}">
        <p14:creationId xmlns:p14="http://schemas.microsoft.com/office/powerpoint/2010/main" val="775065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8DA5BB-40C0-474F-A412-AC388FCF9E97}"/>
              </a:ext>
            </a:extLst>
          </p:cNvPr>
          <p:cNvSpPr>
            <a:spLocks noGrp="1"/>
          </p:cNvSpPr>
          <p:nvPr>
            <p:ph type="title"/>
          </p:nvPr>
        </p:nvSpPr>
        <p:spPr>
          <a:xfrm>
            <a:off x="9093496" y="618681"/>
            <a:ext cx="2613872" cy="4794567"/>
          </a:xfrm>
        </p:spPr>
        <p:txBody>
          <a:bodyPr vert="horz" lIns="91440" tIns="45720" rIns="91440" bIns="45720" rtlCol="0" anchor="ctr">
            <a:normAutofit fontScale="90000"/>
          </a:bodyPr>
          <a:lstStyle/>
          <a:p>
            <a:r>
              <a:rPr lang="en-US" sz="3600" dirty="0">
                <a:solidFill>
                  <a:srgbClr val="FFFFFF"/>
                </a:solidFill>
              </a:rPr>
              <a:t>         </a:t>
            </a:r>
            <a:br>
              <a:rPr lang="en-US" sz="3600" dirty="0">
                <a:solidFill>
                  <a:srgbClr val="FFFFFF"/>
                </a:solidFill>
              </a:rPr>
            </a:br>
            <a:r>
              <a:rPr lang="en-US" sz="3600" dirty="0">
                <a:solidFill>
                  <a:srgbClr val="FFFFFF"/>
                </a:solidFill>
              </a:rPr>
              <a:t>​</a:t>
            </a:r>
            <a:r>
              <a:rPr lang="en-US" sz="3600" dirty="0"/>
              <a:t>There are four major groups of biomolecules:</a:t>
            </a:r>
            <a:br>
              <a:rPr lang="en-US" sz="3600" dirty="0"/>
            </a:br>
            <a:r>
              <a:rPr lang="en-US" sz="3600" dirty="0"/>
              <a:t> </a:t>
            </a:r>
            <a:br>
              <a:rPr lang="en-US" sz="3600" dirty="0"/>
            </a:br>
            <a:r>
              <a:rPr lang="en-US" sz="3600" dirty="0"/>
              <a:t>Carbohydrates</a:t>
            </a:r>
            <a:br>
              <a:rPr lang="en-US" sz="3600" dirty="0"/>
            </a:br>
            <a:r>
              <a:rPr lang="en-US" sz="3600" dirty="0"/>
              <a:t>Lipids</a:t>
            </a:r>
            <a:br>
              <a:rPr lang="en-US" sz="3600" dirty="0"/>
            </a:br>
            <a:r>
              <a:rPr lang="en-US" sz="3600" dirty="0"/>
              <a:t>Proteins</a:t>
            </a:r>
            <a:br>
              <a:rPr lang="en-US" sz="3600" dirty="0"/>
            </a:br>
            <a:r>
              <a:rPr lang="en-US" sz="3600" dirty="0"/>
              <a:t>Nucleotides</a:t>
            </a:r>
            <a:br>
              <a:rPr lang="en-US" sz="3600" dirty="0"/>
            </a:br>
            <a:endParaRPr lang="en-US" sz="3600" dirty="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8" name="Picture 2" descr="Picture">
            <a:extLst>
              <a:ext uri="{FF2B5EF4-FFF2-40B4-BE49-F238E27FC236}">
                <a16:creationId xmlns:a16="http://schemas.microsoft.com/office/drawing/2014/main" id="{D6D66674-67CF-49DD-9E3B-1DD1A1F8025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16" r="2165" b="-2"/>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111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F0F0B8-5B06-4174-9742-1FD7ABE712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Picture">
            <a:extLst>
              <a:ext uri="{FF2B5EF4-FFF2-40B4-BE49-F238E27FC236}">
                <a16:creationId xmlns:a16="http://schemas.microsoft.com/office/drawing/2014/main" id="{756D9E7E-02D0-4846-9641-B650E612F32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5396"/>
          <a:stretch/>
        </p:blipFill>
        <p:spPr bwMode="auto">
          <a:xfrm>
            <a:off x="643467" y="643467"/>
            <a:ext cx="10905066" cy="5571066"/>
          </a:xfrm>
          <a:prstGeom prst="rect">
            <a:avLst/>
          </a:prstGeom>
          <a:noFill/>
          <a:ln w="190500">
            <a:solidFill>
              <a:srgbClr val="FFFFFF"/>
            </a:solidFill>
            <a:miter lim="800000"/>
          </a:ln>
          <a:effectLst>
            <a:outerShdw blurRad="76200" dist="19050" dir="5400000" algn="t" rotWithShape="0">
              <a:prstClr val="black">
                <a:alpha val="5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47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3E17859-C5F0-476F-A082-A4CB8841D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915C93C-BAF4-4C0E-BCAD-D12E2AFF4595}"/>
              </a:ext>
            </a:extLst>
          </p:cNvPr>
          <p:cNvSpPr>
            <a:spLocks noGrp="1"/>
          </p:cNvSpPr>
          <p:nvPr>
            <p:ph type="title"/>
          </p:nvPr>
        </p:nvSpPr>
        <p:spPr>
          <a:xfrm>
            <a:off x="838200" y="365125"/>
            <a:ext cx="10515599" cy="1325563"/>
          </a:xfrm>
        </p:spPr>
        <p:txBody>
          <a:bodyPr>
            <a:normAutofit/>
          </a:bodyPr>
          <a:lstStyle/>
          <a:p>
            <a:r>
              <a:rPr lang="en-US" b="1"/>
              <a:t>The Atom</a:t>
            </a:r>
            <a:endParaRPr lang="en-US"/>
          </a:p>
        </p:txBody>
      </p:sp>
      <p:sp>
        <p:nvSpPr>
          <p:cNvPr id="3" name="Content Placeholder 2">
            <a:extLst>
              <a:ext uri="{FF2B5EF4-FFF2-40B4-BE49-F238E27FC236}">
                <a16:creationId xmlns:a16="http://schemas.microsoft.com/office/drawing/2014/main" id="{6CE748ED-A6C2-4BF0-B4DA-FE10BB2B850B}"/>
              </a:ext>
            </a:extLst>
          </p:cNvPr>
          <p:cNvSpPr>
            <a:spLocks noGrp="1"/>
          </p:cNvSpPr>
          <p:nvPr>
            <p:ph idx="1"/>
          </p:nvPr>
        </p:nvSpPr>
        <p:spPr>
          <a:xfrm>
            <a:off x="838200" y="1825625"/>
            <a:ext cx="5393361" cy="4351338"/>
          </a:xfrm>
        </p:spPr>
        <p:txBody>
          <a:bodyPr>
            <a:normAutofit fontScale="85000" lnSpcReduction="10000"/>
          </a:bodyPr>
          <a:lstStyle/>
          <a:p>
            <a:endParaRPr lang="en-US" sz="5400" i="1" dirty="0"/>
          </a:p>
          <a:p>
            <a:r>
              <a:rPr lang="en-US" sz="5400" dirty="0"/>
              <a:t>Atoms are made up of a combination of subatomic particles, which are protons, electrons and neutrons. </a:t>
            </a:r>
          </a:p>
        </p:txBody>
      </p:sp>
      <p:pic>
        <p:nvPicPr>
          <p:cNvPr id="8" name="Picture 7" descr="A close up of a light&#10;&#10;Description automatically generated">
            <a:extLst>
              <a:ext uri="{FF2B5EF4-FFF2-40B4-BE49-F238E27FC236}">
                <a16:creationId xmlns:a16="http://schemas.microsoft.com/office/drawing/2014/main" id="{35A94D08-9CA8-451B-8F6B-FA34B601271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2812" r="20687" b="-1"/>
          <a:stretch/>
        </p:blipFill>
        <p:spPr>
          <a:xfrm>
            <a:off x="6848918" y="1771078"/>
            <a:ext cx="4504881" cy="4504881"/>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0" name="Arc 19">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Oval 21">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4F0DE8-D17A-4734-B745-F6F36139861E}"/>
              </a:ext>
            </a:extLst>
          </p:cNvPr>
          <p:cNvSpPr txBox="1"/>
          <p:nvPr/>
        </p:nvSpPr>
        <p:spPr>
          <a:xfrm>
            <a:off x="9872133" y="6657945"/>
            <a:ext cx="231986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bmscience.net/blog/la-struttura-di-un-atomo-e-le-cariche-elettriche/">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xmlns="" val="tx"/>
                    </a:ext>
                  </a:extLst>
                </a:hlinkClick>
              </a:rPr>
              <a:t>CC BY-NC</a:t>
            </a:r>
            <a:endParaRPr lang="en-US" sz="700">
              <a:solidFill>
                <a:srgbClr val="FFFFFF"/>
              </a:solidFill>
            </a:endParaRPr>
          </a:p>
        </p:txBody>
      </p:sp>
    </p:spTree>
    <p:extLst>
      <p:ext uri="{BB962C8B-B14F-4D97-AF65-F5344CB8AC3E}">
        <p14:creationId xmlns:p14="http://schemas.microsoft.com/office/powerpoint/2010/main" val="1990015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837543A-6020-4505-A233-C9DB4BF740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01D919-8997-4F40-BA91-0E9FBD9D869E}"/>
              </a:ext>
            </a:extLst>
          </p:cNvPr>
          <p:cNvSpPr>
            <a:spLocks noGrp="1"/>
          </p:cNvSpPr>
          <p:nvPr>
            <p:ph type="title"/>
          </p:nvPr>
        </p:nvSpPr>
        <p:spPr>
          <a:xfrm>
            <a:off x="838200" y="365125"/>
            <a:ext cx="5558489" cy="1325563"/>
          </a:xfrm>
        </p:spPr>
        <p:txBody>
          <a:bodyPr>
            <a:normAutofit/>
          </a:bodyPr>
          <a:lstStyle/>
          <a:p>
            <a:r>
              <a:rPr lang="en-US" dirty="0"/>
              <a:t>Lipids</a:t>
            </a:r>
            <a:endParaRPr lang="en-US"/>
          </a:p>
        </p:txBody>
      </p:sp>
      <p:sp>
        <p:nvSpPr>
          <p:cNvPr id="17" name="Freeform: Shape 16">
            <a:extLst>
              <a:ext uri="{FF2B5EF4-FFF2-40B4-BE49-F238E27FC236}">
                <a16:creationId xmlns:a16="http://schemas.microsoft.com/office/drawing/2014/main" id="{35B16301-FB18-48BA-A6DD-C37CAF6F9A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C152664-91A3-49B9-825B-43276E225E72}"/>
              </a:ext>
            </a:extLst>
          </p:cNvPr>
          <p:cNvSpPr>
            <a:spLocks noGrp="1"/>
          </p:cNvSpPr>
          <p:nvPr>
            <p:ph idx="1"/>
          </p:nvPr>
        </p:nvSpPr>
        <p:spPr>
          <a:xfrm>
            <a:off x="838200" y="1825625"/>
            <a:ext cx="5558489" cy="4351338"/>
          </a:xfrm>
        </p:spPr>
        <p:txBody>
          <a:bodyPr>
            <a:normAutofit/>
          </a:bodyPr>
          <a:lstStyle/>
          <a:p>
            <a:r>
              <a:rPr lang="en-US"/>
              <a:t>Lipids are biomolecules made mostly of carbon and hydrogen. </a:t>
            </a:r>
          </a:p>
          <a:p>
            <a:pPr lvl="1"/>
            <a:r>
              <a:rPr lang="en-US" dirty="0"/>
              <a:t>Most lipids have a backbone of glycerol and 1–3 fatty acids. </a:t>
            </a:r>
          </a:p>
          <a:p>
            <a:pPr lvl="1"/>
            <a:r>
              <a:rPr lang="en-US" dirty="0"/>
              <a:t>An important characteristic of lipids is that they are nonpolar (hydrophobic) and therefore not very soluble in water. </a:t>
            </a:r>
          </a:p>
        </p:txBody>
      </p:sp>
      <p:sp>
        <p:nvSpPr>
          <p:cNvPr id="19" name="Oval 18">
            <a:extLst>
              <a:ext uri="{FF2B5EF4-FFF2-40B4-BE49-F238E27FC236}">
                <a16:creationId xmlns:a16="http://schemas.microsoft.com/office/drawing/2014/main" id="{C3C0D90E-074A-4F52-9B11-B52BEF4BCB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Block Arc 20">
            <a:extLst>
              <a:ext uri="{FF2B5EF4-FFF2-40B4-BE49-F238E27FC236}">
                <a16:creationId xmlns:a16="http://schemas.microsoft.com/office/drawing/2014/main" id="{CABBD4C1-E6F8-46F6-8152-A8A97490BF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83BA5EF5-1FE9-4BF9-83BB-269BCDDF61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4B3BCACB-5880-460B-9606-8C433A9AF9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88853921-7BC9-4BDE-ACAB-133C683C8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id="{09192968-3AE7-4470-A61C-97294BB927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AB72E55-43E4-4356-BFE8-E2102CB0B5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464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3E17859-C5F0-476F-A082-A4CB8841D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0E198F6-084C-4DAB-AA7E-0294032D4878}"/>
              </a:ext>
            </a:extLst>
          </p:cNvPr>
          <p:cNvSpPr>
            <a:spLocks noGrp="1"/>
          </p:cNvSpPr>
          <p:nvPr>
            <p:ph idx="1"/>
          </p:nvPr>
        </p:nvSpPr>
        <p:spPr>
          <a:xfrm>
            <a:off x="838201" y="317240"/>
            <a:ext cx="3920412" cy="5859723"/>
          </a:xfrm>
        </p:spPr>
        <p:txBody>
          <a:bodyPr>
            <a:normAutofit lnSpcReduction="10000"/>
          </a:bodyPr>
          <a:lstStyle/>
          <a:p>
            <a:r>
              <a:rPr lang="en-US" sz="3600" dirty="0"/>
              <a:t>Lipids can be divided into two broad categories.</a:t>
            </a:r>
          </a:p>
          <a:p>
            <a:pPr lvl="1"/>
            <a:r>
              <a:rPr lang="en-US" sz="3200" dirty="0"/>
              <a:t>• Fats are solid at room temperature. Most fats are derived from animal sources.</a:t>
            </a:r>
          </a:p>
          <a:p>
            <a:pPr lvl="1"/>
            <a:r>
              <a:rPr lang="en-US" sz="3200" dirty="0"/>
              <a:t>• Oils are liquid at room temperature. Most plant lipids are oils.</a:t>
            </a:r>
          </a:p>
          <a:p>
            <a:endParaRPr lang="en-US" sz="3600" dirty="0"/>
          </a:p>
        </p:txBody>
      </p:sp>
      <p:pic>
        <p:nvPicPr>
          <p:cNvPr id="33794" name="Picture 2" descr="Image result for oil fats">
            <a:extLst>
              <a:ext uri="{FF2B5EF4-FFF2-40B4-BE49-F238E27FC236}">
                <a16:creationId xmlns:a16="http://schemas.microsoft.com/office/drawing/2014/main" id="{B0A17EDC-AF26-4695-8970-70C68976C5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85" r="24290" b="-1"/>
          <a:stretch/>
        </p:blipFill>
        <p:spPr bwMode="auto">
          <a:xfrm>
            <a:off x="5609685" y="317240"/>
            <a:ext cx="5968049" cy="5968049"/>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73" name="Arc 72">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660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2E86BA-7A99-410A-9ECB-B2098BA3BBA4}"/>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Saturated Fats</a:t>
            </a:r>
          </a:p>
        </p:txBody>
      </p:sp>
      <p:pic>
        <p:nvPicPr>
          <p:cNvPr id="4" name="Picture 3">
            <a:extLst>
              <a:ext uri="{FF2B5EF4-FFF2-40B4-BE49-F238E27FC236}">
                <a16:creationId xmlns:a16="http://schemas.microsoft.com/office/drawing/2014/main" id="{E585BFF7-6D1F-48B1-BC61-8AACE5DAF15F}"/>
              </a:ext>
            </a:extLst>
          </p:cNvPr>
          <p:cNvPicPr>
            <a:picLocks noChangeAspect="1"/>
          </p:cNvPicPr>
          <p:nvPr/>
        </p:nvPicPr>
        <p:blipFill>
          <a:blip r:embed="rId2"/>
          <a:stretch>
            <a:fillRect/>
          </a:stretch>
        </p:blipFill>
        <p:spPr>
          <a:xfrm>
            <a:off x="5622925" y="533400"/>
            <a:ext cx="5613400" cy="2019300"/>
          </a:xfrm>
          <a:prstGeom prst="rect">
            <a:avLst/>
          </a:prstGeom>
        </p:spPr>
      </p:pic>
      <p:pic>
        <p:nvPicPr>
          <p:cNvPr id="5" name="Picture 4">
            <a:extLst>
              <a:ext uri="{FF2B5EF4-FFF2-40B4-BE49-F238E27FC236}">
                <a16:creationId xmlns:a16="http://schemas.microsoft.com/office/drawing/2014/main" id="{A0ECCAB2-8CB0-4D8E-92B0-2A1E73D08E7F}"/>
              </a:ext>
            </a:extLst>
          </p:cNvPr>
          <p:cNvPicPr>
            <a:picLocks noChangeAspect="1"/>
          </p:cNvPicPr>
          <p:nvPr/>
        </p:nvPicPr>
        <p:blipFill>
          <a:blip r:embed="rId3"/>
          <a:stretch>
            <a:fillRect/>
          </a:stretch>
        </p:blipFill>
        <p:spPr>
          <a:xfrm>
            <a:off x="5622925" y="2635250"/>
            <a:ext cx="5613400" cy="1908175"/>
          </a:xfrm>
          <a:prstGeom prst="rect">
            <a:avLst/>
          </a:prstGeom>
        </p:spPr>
      </p:pic>
      <p:pic>
        <p:nvPicPr>
          <p:cNvPr id="6" name="Picture 5">
            <a:extLst>
              <a:ext uri="{FF2B5EF4-FFF2-40B4-BE49-F238E27FC236}">
                <a16:creationId xmlns:a16="http://schemas.microsoft.com/office/drawing/2014/main" id="{5F2DAEA6-0C6F-46D6-9DB6-409B5A6A3AA8}"/>
              </a:ext>
            </a:extLst>
          </p:cNvPr>
          <p:cNvPicPr>
            <a:picLocks noChangeAspect="1"/>
          </p:cNvPicPr>
          <p:nvPr/>
        </p:nvPicPr>
        <p:blipFill>
          <a:blip r:embed="rId4"/>
          <a:stretch>
            <a:fillRect/>
          </a:stretch>
        </p:blipFill>
        <p:spPr>
          <a:xfrm>
            <a:off x="5622925" y="4627563"/>
            <a:ext cx="5613400" cy="1703388"/>
          </a:xfrm>
          <a:prstGeom prst="rect">
            <a:avLst/>
          </a:prstGeom>
        </p:spPr>
      </p:pic>
    </p:spTree>
    <p:extLst>
      <p:ext uri="{BB962C8B-B14F-4D97-AF65-F5344CB8AC3E}">
        <p14:creationId xmlns:p14="http://schemas.microsoft.com/office/powerpoint/2010/main" val="1982158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CCE49-72E8-4D78-BE65-293F6163FDB0}"/>
              </a:ext>
            </a:extLst>
          </p:cNvPr>
          <p:cNvPicPr>
            <a:picLocks noChangeAspect="1"/>
          </p:cNvPicPr>
          <p:nvPr/>
        </p:nvPicPr>
        <p:blipFill rotWithShape="1">
          <a:blip r:embed="rId2"/>
          <a:srcRect l="25748"/>
          <a:stretch/>
        </p:blipFill>
        <p:spPr>
          <a:xfrm>
            <a:off x="235670" y="3252247"/>
            <a:ext cx="12020443" cy="3605753"/>
          </a:xfrm>
          <a:prstGeom prst="rect">
            <a:avLst/>
          </a:prstGeom>
        </p:spPr>
      </p:pic>
      <p:pic>
        <p:nvPicPr>
          <p:cNvPr id="5" name="Picture 4">
            <a:extLst>
              <a:ext uri="{FF2B5EF4-FFF2-40B4-BE49-F238E27FC236}">
                <a16:creationId xmlns:a16="http://schemas.microsoft.com/office/drawing/2014/main" id="{5A22BC84-436C-4143-9716-B0B23883C45B}"/>
              </a:ext>
            </a:extLst>
          </p:cNvPr>
          <p:cNvPicPr>
            <a:picLocks noChangeAspect="1"/>
          </p:cNvPicPr>
          <p:nvPr/>
        </p:nvPicPr>
        <p:blipFill rotWithShape="1">
          <a:blip r:embed="rId2"/>
          <a:srcRect r="75503"/>
          <a:stretch/>
        </p:blipFill>
        <p:spPr>
          <a:xfrm>
            <a:off x="8843631" y="365125"/>
            <a:ext cx="2986726" cy="2715576"/>
          </a:xfrm>
          <a:prstGeom prst="rect">
            <a:avLst/>
          </a:prstGeom>
        </p:spPr>
      </p:pic>
      <p:sp>
        <p:nvSpPr>
          <p:cNvPr id="6" name="Title 1">
            <a:extLst>
              <a:ext uri="{FF2B5EF4-FFF2-40B4-BE49-F238E27FC236}">
                <a16:creationId xmlns:a16="http://schemas.microsoft.com/office/drawing/2014/main" id="{32D43D50-A2A1-49D9-8E34-44A10F1EB121}"/>
              </a:ext>
            </a:extLst>
          </p:cNvPr>
          <p:cNvSpPr>
            <a:spLocks noGrp="1"/>
          </p:cNvSpPr>
          <p:nvPr>
            <p:ph type="title"/>
          </p:nvPr>
        </p:nvSpPr>
        <p:spPr>
          <a:xfrm>
            <a:off x="0" y="365125"/>
            <a:ext cx="8714232" cy="1325563"/>
          </a:xfrm>
          <a:solidFill>
            <a:srgbClr val="002060"/>
          </a:solidFill>
        </p:spPr>
        <p:txBody>
          <a:bodyPr>
            <a:normAutofit/>
          </a:bodyPr>
          <a:lstStyle/>
          <a:p>
            <a:r>
              <a:rPr lang="en-US" b="1" dirty="0">
                <a:solidFill>
                  <a:schemeClr val="bg1"/>
                </a:solidFill>
              </a:rPr>
              <a:t>Disaccharides</a:t>
            </a:r>
          </a:p>
        </p:txBody>
      </p:sp>
    </p:spTree>
    <p:extLst>
      <p:ext uri="{BB962C8B-B14F-4D97-AF65-F5344CB8AC3E}">
        <p14:creationId xmlns:p14="http://schemas.microsoft.com/office/powerpoint/2010/main" val="2148244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5113-4FF3-4EE0-99AC-1EECCF3D95C5}"/>
              </a:ext>
            </a:extLst>
          </p:cNvPr>
          <p:cNvSpPr>
            <a:spLocks noGrp="1"/>
          </p:cNvSpPr>
          <p:nvPr>
            <p:ph type="title"/>
          </p:nvPr>
        </p:nvSpPr>
        <p:spPr>
          <a:xfrm>
            <a:off x="0" y="365125"/>
            <a:ext cx="11353800" cy="1325563"/>
          </a:xfrm>
          <a:solidFill>
            <a:srgbClr val="002060"/>
          </a:solidFill>
        </p:spPr>
        <p:txBody>
          <a:bodyPr>
            <a:normAutofit/>
          </a:bodyPr>
          <a:lstStyle/>
          <a:p>
            <a:r>
              <a:rPr lang="en-US" b="1" dirty="0">
                <a:solidFill>
                  <a:schemeClr val="bg1"/>
                </a:solidFill>
              </a:rPr>
              <a:t>Polysaccharides</a:t>
            </a:r>
          </a:p>
        </p:txBody>
      </p:sp>
      <p:sp>
        <p:nvSpPr>
          <p:cNvPr id="3" name="Content Placeholder 2">
            <a:extLst>
              <a:ext uri="{FF2B5EF4-FFF2-40B4-BE49-F238E27FC236}">
                <a16:creationId xmlns:a16="http://schemas.microsoft.com/office/drawing/2014/main" id="{F25AFB9A-827A-4735-9063-EA14D62FE6F1}"/>
              </a:ext>
            </a:extLst>
          </p:cNvPr>
          <p:cNvSpPr>
            <a:spLocks noGrp="1"/>
          </p:cNvSpPr>
          <p:nvPr>
            <p:ph idx="1"/>
          </p:nvPr>
        </p:nvSpPr>
        <p:spPr/>
        <p:txBody>
          <a:bodyPr/>
          <a:lstStyle/>
          <a:p>
            <a:endParaRPr lang="en-US" b="1">
              <a:solidFill>
                <a:schemeClr val="bg1"/>
              </a:solidFill>
            </a:endParaRPr>
          </a:p>
        </p:txBody>
      </p:sp>
      <p:pic>
        <p:nvPicPr>
          <p:cNvPr id="4" name="Picture 3">
            <a:extLst>
              <a:ext uri="{FF2B5EF4-FFF2-40B4-BE49-F238E27FC236}">
                <a16:creationId xmlns:a16="http://schemas.microsoft.com/office/drawing/2014/main" id="{F588320E-FA86-43F5-AFDD-FC5022836215}"/>
              </a:ext>
            </a:extLst>
          </p:cNvPr>
          <p:cNvPicPr>
            <a:picLocks noChangeAspect="1"/>
          </p:cNvPicPr>
          <p:nvPr/>
        </p:nvPicPr>
        <p:blipFill>
          <a:blip r:embed="rId2"/>
          <a:stretch>
            <a:fillRect/>
          </a:stretch>
        </p:blipFill>
        <p:spPr>
          <a:xfrm>
            <a:off x="0" y="1564761"/>
            <a:ext cx="12192000" cy="4873066"/>
          </a:xfrm>
          <a:prstGeom prst="rect">
            <a:avLst/>
          </a:prstGeom>
        </p:spPr>
      </p:pic>
    </p:spTree>
    <p:extLst>
      <p:ext uri="{BB962C8B-B14F-4D97-AF65-F5344CB8AC3E}">
        <p14:creationId xmlns:p14="http://schemas.microsoft.com/office/powerpoint/2010/main" val="613953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A05076-5C4A-466D-9A3B-0835FE95284E}"/>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Amino Acids link together through </a:t>
            </a:r>
            <a:r>
              <a:rPr lang="en-US" sz="3600" b="1" u="sng" dirty="0">
                <a:solidFill>
                  <a:srgbClr val="FFFFFF"/>
                </a:solidFill>
              </a:rPr>
              <a:t>peptide bonds</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2F8C4C07-3B45-4C20-9596-931E72539C95}"/>
              </a:ext>
            </a:extLst>
          </p:cNvPr>
          <p:cNvPicPr>
            <a:picLocks noGrp="1" noChangeAspect="1"/>
          </p:cNvPicPr>
          <p:nvPr>
            <p:ph idx="1"/>
          </p:nvPr>
        </p:nvPicPr>
        <p:blipFill rotWithShape="1">
          <a:blip r:embed="rId2"/>
          <a:srcRect l="335" r="1090" b="-2"/>
          <a:stretch/>
        </p:blipFill>
        <p:spPr>
          <a:xfrm>
            <a:off x="658835" y="942538"/>
            <a:ext cx="7801989" cy="4808332"/>
          </a:xfrm>
          <a:prstGeom prst="rect">
            <a:avLst/>
          </a:prstGeom>
          <a:effectLst/>
        </p:spPr>
      </p:pic>
    </p:spTree>
    <p:extLst>
      <p:ext uri="{BB962C8B-B14F-4D97-AF65-F5344CB8AC3E}">
        <p14:creationId xmlns:p14="http://schemas.microsoft.com/office/powerpoint/2010/main" val="160863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52">
            <a:extLst>
              <a:ext uri="{FF2B5EF4-FFF2-40B4-BE49-F238E27FC236}">
                <a16:creationId xmlns:a16="http://schemas.microsoft.com/office/drawing/2014/main" id="{6B084886-49EA-4E10-BD4D-725D2DDB4C7F}"/>
              </a:ext>
            </a:extLst>
          </p:cNvPr>
          <p:cNvSpPr/>
          <p:nvPr/>
        </p:nvSpPr>
        <p:spPr>
          <a:xfrm>
            <a:off x="8247776" y="4303057"/>
            <a:ext cx="3674377" cy="2053653"/>
          </a:xfrm>
          <a:prstGeom prst="roundRect">
            <a:avLst/>
          </a:prstGeom>
          <a:solidFill>
            <a:schemeClr val="accent6">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p:txBody>
      </p:sp>
      <p:sp>
        <p:nvSpPr>
          <p:cNvPr id="52" name="Rectangle: Rounded Corners 51">
            <a:extLst>
              <a:ext uri="{FF2B5EF4-FFF2-40B4-BE49-F238E27FC236}">
                <a16:creationId xmlns:a16="http://schemas.microsoft.com/office/drawing/2014/main" id="{AFE4A853-B127-4817-8878-B8201B4F55E1}"/>
              </a:ext>
            </a:extLst>
          </p:cNvPr>
          <p:cNvSpPr/>
          <p:nvPr/>
        </p:nvSpPr>
        <p:spPr>
          <a:xfrm>
            <a:off x="8247776" y="2592166"/>
            <a:ext cx="3674377" cy="1683525"/>
          </a:xfrm>
          <a:prstGeom prst="roundRect">
            <a:avLst/>
          </a:prstGeom>
          <a:solidFill>
            <a:srgbClr val="C27AD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p:txBody>
      </p:sp>
      <p:sp>
        <p:nvSpPr>
          <p:cNvPr id="11" name="Rectangle 10">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cxnSp>
        <p:nvCxnSpPr>
          <p:cNvPr id="13" name="Straight Connector 12">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C88E77-AB01-407D-89A3-2B72B8F93AD0}"/>
              </a:ext>
            </a:extLst>
          </p:cNvPr>
          <p:cNvSpPr>
            <a:spLocks noGrp="1"/>
          </p:cNvSpPr>
          <p:nvPr>
            <p:ph type="title"/>
          </p:nvPr>
        </p:nvSpPr>
        <p:spPr>
          <a:xfrm>
            <a:off x="1024129" y="585216"/>
            <a:ext cx="5062511" cy="1499616"/>
          </a:xfrm>
        </p:spPr>
        <p:txBody>
          <a:bodyPr>
            <a:normAutofit fontScale="90000"/>
          </a:bodyPr>
          <a:lstStyle/>
          <a:p>
            <a:r>
              <a:rPr lang="en-US" dirty="0">
                <a:solidFill>
                  <a:srgbClr val="FFFFFF"/>
                </a:solidFill>
                <a:latin typeface="Ravie" panose="04040805050809020602" pitchFamily="82" charset="0"/>
              </a:rPr>
              <a:t>Structure of Nucleic Acids</a:t>
            </a:r>
          </a:p>
        </p:txBody>
      </p:sp>
      <p:sp>
        <p:nvSpPr>
          <p:cNvPr id="3" name="Content Placeholder 2">
            <a:extLst>
              <a:ext uri="{FF2B5EF4-FFF2-40B4-BE49-F238E27FC236}">
                <a16:creationId xmlns:a16="http://schemas.microsoft.com/office/drawing/2014/main" id="{52ED8A71-2F84-4D15-A862-047E5410D7E2}"/>
              </a:ext>
            </a:extLst>
          </p:cNvPr>
          <p:cNvSpPr>
            <a:spLocks noGrp="1"/>
          </p:cNvSpPr>
          <p:nvPr>
            <p:ph idx="1"/>
          </p:nvPr>
        </p:nvSpPr>
        <p:spPr>
          <a:xfrm>
            <a:off x="635270" y="2084832"/>
            <a:ext cx="5081232" cy="3931920"/>
          </a:xfrm>
        </p:spPr>
        <p:txBody>
          <a:bodyPr>
            <a:normAutofit fontScale="85000" lnSpcReduction="20000"/>
          </a:bodyPr>
          <a:lstStyle/>
          <a:p>
            <a:r>
              <a:rPr lang="en-US" sz="3600" dirty="0">
                <a:solidFill>
                  <a:srgbClr val="FFFFFF"/>
                </a:solidFill>
              </a:rPr>
              <a:t>DNA and RNA are Nucleic Acids</a:t>
            </a:r>
          </a:p>
          <a:p>
            <a:r>
              <a:rPr lang="en-US" sz="3600" dirty="0">
                <a:solidFill>
                  <a:srgbClr val="FFFFFF"/>
                </a:solidFill>
              </a:rPr>
              <a:t>Nucleic Acids are composed of a String of Nucleotides </a:t>
            </a:r>
          </a:p>
          <a:p>
            <a:pPr lvl="1"/>
            <a:r>
              <a:rPr lang="en-US" sz="3600" dirty="0">
                <a:solidFill>
                  <a:srgbClr val="FFFFFF"/>
                </a:solidFill>
              </a:rPr>
              <a:t>Each nucleotide has the same general structure:</a:t>
            </a:r>
          </a:p>
          <a:p>
            <a:pPr lvl="2"/>
            <a:r>
              <a:rPr lang="en-US" sz="3600" dirty="0">
                <a:solidFill>
                  <a:srgbClr val="FFFFFF"/>
                </a:solidFill>
              </a:rPr>
              <a:t>A Phosphate Group</a:t>
            </a:r>
          </a:p>
          <a:p>
            <a:pPr lvl="2"/>
            <a:r>
              <a:rPr lang="en-US" sz="3600" dirty="0">
                <a:solidFill>
                  <a:srgbClr val="FFFFFF"/>
                </a:solidFill>
              </a:rPr>
              <a:t>A Type of Ribose Sugar</a:t>
            </a:r>
          </a:p>
          <a:p>
            <a:pPr lvl="2"/>
            <a:r>
              <a:rPr lang="en-US" sz="3600" dirty="0">
                <a:solidFill>
                  <a:srgbClr val="FFFFFF"/>
                </a:solidFill>
              </a:rPr>
              <a:t>A Nitrogenous Base</a:t>
            </a:r>
          </a:p>
          <a:p>
            <a:pPr marL="0" indent="0">
              <a:buNone/>
            </a:pPr>
            <a:endParaRPr lang="en-US" sz="3600" dirty="0">
              <a:solidFill>
                <a:srgbClr val="FFFFFF"/>
              </a:solidFill>
            </a:endParaRPr>
          </a:p>
        </p:txBody>
      </p:sp>
      <p:sp>
        <p:nvSpPr>
          <p:cNvPr id="7" name="Rectangle: Rounded Corners 6">
            <a:extLst>
              <a:ext uri="{FF2B5EF4-FFF2-40B4-BE49-F238E27FC236}">
                <a16:creationId xmlns:a16="http://schemas.microsoft.com/office/drawing/2014/main" id="{9040D798-A7A5-4EB4-8D54-D8714FC5C9EC}"/>
              </a:ext>
            </a:extLst>
          </p:cNvPr>
          <p:cNvSpPr/>
          <p:nvPr/>
        </p:nvSpPr>
        <p:spPr>
          <a:xfrm>
            <a:off x="8196044" y="792767"/>
            <a:ext cx="3674377" cy="1778403"/>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a:ea typeface="+mn-ea"/>
              <a:cs typeface="+mn-cs"/>
            </a:endParaRPr>
          </a:p>
        </p:txBody>
      </p:sp>
      <p:sp>
        <p:nvSpPr>
          <p:cNvPr id="8" name="Arrow: Right 7">
            <a:extLst>
              <a:ext uri="{FF2B5EF4-FFF2-40B4-BE49-F238E27FC236}">
                <a16:creationId xmlns:a16="http://schemas.microsoft.com/office/drawing/2014/main" id="{63255943-4E47-4398-B1B6-823369AC8C5E}"/>
              </a:ext>
            </a:extLst>
          </p:cNvPr>
          <p:cNvSpPr/>
          <p:nvPr/>
        </p:nvSpPr>
        <p:spPr>
          <a:xfrm>
            <a:off x="5878770" y="1158315"/>
            <a:ext cx="2176211" cy="1164817"/>
          </a:xfrm>
          <a:prstGeom prst="rightArrow">
            <a:avLst/>
          </a:prstGeom>
          <a:solidFill>
            <a:srgbClr val="FF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a:ea typeface="+mn-ea"/>
                <a:cs typeface="+mn-cs"/>
              </a:rPr>
              <a:t>NUCLEOTIDE</a:t>
            </a:r>
          </a:p>
        </p:txBody>
      </p:sp>
      <p:sp>
        <p:nvSpPr>
          <p:cNvPr id="4" name="Pentagon 3">
            <a:extLst>
              <a:ext uri="{FF2B5EF4-FFF2-40B4-BE49-F238E27FC236}">
                <a16:creationId xmlns:a16="http://schemas.microsoft.com/office/drawing/2014/main" id="{A60CE39B-86C9-44FF-992E-E1FF2DD2E631}"/>
              </a:ext>
            </a:extLst>
          </p:cNvPr>
          <p:cNvSpPr/>
          <p:nvPr/>
        </p:nvSpPr>
        <p:spPr>
          <a:xfrm>
            <a:off x="9135611" y="1493240"/>
            <a:ext cx="1125404" cy="1034561"/>
          </a:xfrm>
          <a:prstGeom prst="pentagon">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dornS Condensed Sans" panose="02000506000000020004" pitchFamily="50" charset="0"/>
                <a:ea typeface="+mn-ea"/>
                <a:cs typeface="+mn-cs"/>
              </a:rPr>
              <a:t>Sugar</a:t>
            </a:r>
          </a:p>
        </p:txBody>
      </p:sp>
      <p:sp>
        <p:nvSpPr>
          <p:cNvPr id="6" name="Oval 5">
            <a:extLst>
              <a:ext uri="{FF2B5EF4-FFF2-40B4-BE49-F238E27FC236}">
                <a16:creationId xmlns:a16="http://schemas.microsoft.com/office/drawing/2014/main" id="{C8279755-2CED-4E07-BE2A-F36E14052BEA}"/>
              </a:ext>
            </a:extLst>
          </p:cNvPr>
          <p:cNvSpPr/>
          <p:nvPr/>
        </p:nvSpPr>
        <p:spPr>
          <a:xfrm>
            <a:off x="8615541" y="982138"/>
            <a:ext cx="795192" cy="692397"/>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 PO</a:t>
            </a:r>
            <a:r>
              <a:rPr kumimoji="0" lang="en-US" sz="11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4</a:t>
            </a:r>
            <a:r>
              <a:rPr kumimoji="0" lang="en-US" sz="11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3−</a:t>
            </a:r>
            <a:endParaRPr kumimoji="0" lang="en-US" sz="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dornS Condensed Sans" panose="02000506000000020004" pitchFamily="50" charset="0"/>
              <a:ea typeface="+mn-ea"/>
              <a:cs typeface="+mn-cs"/>
            </a:endParaRPr>
          </a:p>
        </p:txBody>
      </p:sp>
      <p:sp>
        <p:nvSpPr>
          <p:cNvPr id="9" name="Rectangle: Rounded Corners 8">
            <a:extLst>
              <a:ext uri="{FF2B5EF4-FFF2-40B4-BE49-F238E27FC236}">
                <a16:creationId xmlns:a16="http://schemas.microsoft.com/office/drawing/2014/main" id="{68B64AB2-A934-4674-87E8-6A507CAC4F1E}"/>
              </a:ext>
            </a:extLst>
          </p:cNvPr>
          <p:cNvSpPr/>
          <p:nvPr/>
        </p:nvSpPr>
        <p:spPr>
          <a:xfrm>
            <a:off x="10399026" y="1665223"/>
            <a:ext cx="1327602" cy="487253"/>
          </a:xfrm>
          <a:prstGeom prst="roundRect">
            <a:avLst/>
          </a:prstGeom>
          <a:solidFill>
            <a:srgbClr val="FF00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rnS Condensed Sans" panose="02000506000000020004" pitchFamily="50" charset="0"/>
                <a:ea typeface="+mn-ea"/>
                <a:cs typeface="+mn-cs"/>
              </a:rPr>
              <a:t>Nitrogenous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dornS Condensed Sans" panose="02000506000000020004" pitchFamily="50" charset="0"/>
                <a:ea typeface="+mn-ea"/>
                <a:cs typeface="+mn-cs"/>
              </a:rPr>
              <a:t>BASE</a:t>
            </a:r>
          </a:p>
        </p:txBody>
      </p:sp>
      <p:cxnSp>
        <p:nvCxnSpPr>
          <p:cNvPr id="22" name="Straight Connector 21">
            <a:extLst>
              <a:ext uri="{FF2B5EF4-FFF2-40B4-BE49-F238E27FC236}">
                <a16:creationId xmlns:a16="http://schemas.microsoft.com/office/drawing/2014/main" id="{19D32541-5022-4AC0-9769-59909F1505D2}"/>
              </a:ext>
            </a:extLst>
          </p:cNvPr>
          <p:cNvCxnSpPr>
            <a:cxnSpLocks/>
            <a:endCxn id="4" idx="1"/>
          </p:cNvCxnSpPr>
          <p:nvPr/>
        </p:nvCxnSpPr>
        <p:spPr>
          <a:xfrm>
            <a:off x="9048548" y="1670262"/>
            <a:ext cx="87064" cy="2181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1D7BB7-8B27-4D89-826D-3BC0D32AE08A}"/>
              </a:ext>
            </a:extLst>
          </p:cNvPr>
          <p:cNvCxnSpPr>
            <a:cxnSpLocks/>
            <a:endCxn id="9" idx="1"/>
          </p:cNvCxnSpPr>
          <p:nvPr/>
        </p:nvCxnSpPr>
        <p:spPr>
          <a:xfrm>
            <a:off x="10256730" y="1908850"/>
            <a:ext cx="1422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1F11CC4-69FB-4C16-9EC7-FBEC50112FFD}"/>
              </a:ext>
            </a:extLst>
          </p:cNvPr>
          <p:cNvCxnSpPr>
            <a:cxnSpLocks/>
            <a:stCxn id="4" idx="2"/>
            <a:endCxn id="30" idx="7"/>
          </p:cNvCxnSpPr>
          <p:nvPr/>
        </p:nvCxnSpPr>
        <p:spPr>
          <a:xfrm flipH="1">
            <a:off x="9243601" y="2527798"/>
            <a:ext cx="106944" cy="1884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87A1A7C-B5AC-4414-9970-A75754B19B9E}"/>
              </a:ext>
            </a:extLst>
          </p:cNvPr>
          <p:cNvSpPr/>
          <p:nvPr/>
        </p:nvSpPr>
        <p:spPr>
          <a:xfrm>
            <a:off x="8564862" y="2614816"/>
            <a:ext cx="795192" cy="692397"/>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 PO</a:t>
            </a:r>
            <a:r>
              <a:rPr kumimoji="0" lang="en-US" sz="11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4</a:t>
            </a:r>
            <a:r>
              <a:rPr kumimoji="0" lang="en-US" sz="11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3−</a:t>
            </a:r>
            <a:endParaRPr kumimoji="0" lang="en-US" sz="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dornS Condensed Sans" panose="02000506000000020004" pitchFamily="50" charset="0"/>
              <a:ea typeface="+mn-ea"/>
              <a:cs typeface="+mn-cs"/>
            </a:endParaRPr>
          </a:p>
        </p:txBody>
      </p:sp>
      <p:sp>
        <p:nvSpPr>
          <p:cNvPr id="35" name="Pentagon 34">
            <a:extLst>
              <a:ext uri="{FF2B5EF4-FFF2-40B4-BE49-F238E27FC236}">
                <a16:creationId xmlns:a16="http://schemas.microsoft.com/office/drawing/2014/main" id="{0A981C62-1FD4-42BF-8679-0BFF81ACEC30}"/>
              </a:ext>
            </a:extLst>
          </p:cNvPr>
          <p:cNvSpPr/>
          <p:nvPr/>
        </p:nvSpPr>
        <p:spPr>
          <a:xfrm>
            <a:off x="9109377" y="3144258"/>
            <a:ext cx="1125404" cy="1034561"/>
          </a:xfrm>
          <a:prstGeom prst="pentagon">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dornS Condensed Sans" panose="02000506000000020004" pitchFamily="50" charset="0"/>
                <a:ea typeface="+mn-ea"/>
                <a:cs typeface="+mn-cs"/>
              </a:rPr>
              <a:t>Sugar</a:t>
            </a:r>
          </a:p>
        </p:txBody>
      </p:sp>
      <p:sp>
        <p:nvSpPr>
          <p:cNvPr id="37" name="Rectangle: Rounded Corners 36">
            <a:extLst>
              <a:ext uri="{FF2B5EF4-FFF2-40B4-BE49-F238E27FC236}">
                <a16:creationId xmlns:a16="http://schemas.microsoft.com/office/drawing/2014/main" id="{C041C4E4-F756-4507-8FF9-F30BF6E8D99C}"/>
              </a:ext>
            </a:extLst>
          </p:cNvPr>
          <p:cNvSpPr/>
          <p:nvPr/>
        </p:nvSpPr>
        <p:spPr>
          <a:xfrm>
            <a:off x="10372792" y="3316241"/>
            <a:ext cx="1327602" cy="487253"/>
          </a:xfrm>
          <a:prstGeom prst="roundRect">
            <a:avLst/>
          </a:prstGeom>
          <a:solidFill>
            <a:srgbClr val="FF00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rnS Condensed Sans" panose="02000506000000020004" pitchFamily="50" charset="0"/>
                <a:ea typeface="+mn-ea"/>
                <a:cs typeface="+mn-cs"/>
              </a:rPr>
              <a:t>Nitrogenous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dornS Condensed Sans" panose="02000506000000020004" pitchFamily="50" charset="0"/>
                <a:ea typeface="+mn-ea"/>
                <a:cs typeface="+mn-cs"/>
              </a:rPr>
              <a:t>BASE</a:t>
            </a:r>
          </a:p>
        </p:txBody>
      </p:sp>
      <p:cxnSp>
        <p:nvCxnSpPr>
          <p:cNvPr id="38" name="Straight Connector 37">
            <a:extLst>
              <a:ext uri="{FF2B5EF4-FFF2-40B4-BE49-F238E27FC236}">
                <a16:creationId xmlns:a16="http://schemas.microsoft.com/office/drawing/2014/main" id="{2910279C-A881-4915-9EEE-5C149FCCD5E5}"/>
              </a:ext>
            </a:extLst>
          </p:cNvPr>
          <p:cNvCxnSpPr>
            <a:cxnSpLocks/>
            <a:endCxn id="35" idx="1"/>
          </p:cNvCxnSpPr>
          <p:nvPr/>
        </p:nvCxnSpPr>
        <p:spPr>
          <a:xfrm>
            <a:off x="9022314" y="3321280"/>
            <a:ext cx="87064" cy="2181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2684B04-EDF2-4885-99F2-51BFCFB46020}"/>
              </a:ext>
            </a:extLst>
          </p:cNvPr>
          <p:cNvCxnSpPr>
            <a:cxnSpLocks/>
            <a:endCxn id="37" idx="1"/>
          </p:cNvCxnSpPr>
          <p:nvPr/>
        </p:nvCxnSpPr>
        <p:spPr>
          <a:xfrm>
            <a:off x="10230496" y="3559868"/>
            <a:ext cx="1422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0EF9CC4-E400-47AC-9CAC-2C762B37D8EB}"/>
              </a:ext>
            </a:extLst>
          </p:cNvPr>
          <p:cNvCxnSpPr>
            <a:cxnSpLocks/>
            <a:stCxn id="35" idx="2"/>
            <a:endCxn id="41" idx="7"/>
          </p:cNvCxnSpPr>
          <p:nvPr/>
        </p:nvCxnSpPr>
        <p:spPr>
          <a:xfrm flipH="1">
            <a:off x="9217367" y="4178816"/>
            <a:ext cx="106944" cy="1884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B4389D4C-EF8B-4074-B28E-B0155EBF6A21}"/>
              </a:ext>
            </a:extLst>
          </p:cNvPr>
          <p:cNvSpPr/>
          <p:nvPr/>
        </p:nvSpPr>
        <p:spPr>
          <a:xfrm>
            <a:off x="8538628" y="4265834"/>
            <a:ext cx="795192" cy="692397"/>
          </a:xfrm>
          <a:prstGeom prst="ellipse">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 PO</a:t>
            </a:r>
            <a:r>
              <a:rPr kumimoji="0" lang="en-US" sz="1100" b="1" i="0" u="none" strike="noStrike" kern="1200" cap="none" spc="0" normalizeH="0" baseline="-2500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4</a:t>
            </a:r>
            <a:r>
              <a:rPr kumimoji="0" lang="en-US" sz="11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Times New Roman" panose="02020603050405020304"/>
                <a:ea typeface="+mn-ea"/>
                <a:cs typeface="+mn-cs"/>
              </a:rPr>
              <a:t>3−</a:t>
            </a:r>
            <a:endParaRPr kumimoji="0" lang="en-US" sz="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dornS Condensed Sans" panose="02000506000000020004" pitchFamily="50" charset="0"/>
              <a:ea typeface="+mn-ea"/>
              <a:cs typeface="+mn-cs"/>
            </a:endParaRPr>
          </a:p>
        </p:txBody>
      </p:sp>
      <p:sp>
        <p:nvSpPr>
          <p:cNvPr id="42" name="Pentagon 41">
            <a:extLst>
              <a:ext uri="{FF2B5EF4-FFF2-40B4-BE49-F238E27FC236}">
                <a16:creationId xmlns:a16="http://schemas.microsoft.com/office/drawing/2014/main" id="{16783236-17B0-4B2A-AB94-F6CD5E3338DB}"/>
              </a:ext>
            </a:extLst>
          </p:cNvPr>
          <p:cNvSpPr/>
          <p:nvPr/>
        </p:nvSpPr>
        <p:spPr>
          <a:xfrm>
            <a:off x="9099868" y="4791797"/>
            <a:ext cx="1125404" cy="1034561"/>
          </a:xfrm>
          <a:prstGeom prst="pentagon">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dornS Condensed Sans" panose="02000506000000020004" pitchFamily="50" charset="0"/>
                <a:ea typeface="+mn-ea"/>
                <a:cs typeface="+mn-cs"/>
              </a:rPr>
              <a:t>Sugar</a:t>
            </a:r>
          </a:p>
        </p:txBody>
      </p:sp>
      <p:sp>
        <p:nvSpPr>
          <p:cNvPr id="44" name="Rectangle: Rounded Corners 43">
            <a:extLst>
              <a:ext uri="{FF2B5EF4-FFF2-40B4-BE49-F238E27FC236}">
                <a16:creationId xmlns:a16="http://schemas.microsoft.com/office/drawing/2014/main" id="{0A91E42E-DD81-4D84-B799-F71739718894}"/>
              </a:ext>
            </a:extLst>
          </p:cNvPr>
          <p:cNvSpPr/>
          <p:nvPr/>
        </p:nvSpPr>
        <p:spPr>
          <a:xfrm>
            <a:off x="10363283" y="4963780"/>
            <a:ext cx="1327602" cy="487253"/>
          </a:xfrm>
          <a:prstGeom prst="roundRect">
            <a:avLst/>
          </a:prstGeom>
          <a:solidFill>
            <a:srgbClr val="FF00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dornS Condensed Sans" panose="02000506000000020004" pitchFamily="50" charset="0"/>
                <a:ea typeface="+mn-ea"/>
                <a:cs typeface="+mn-cs"/>
              </a:rPr>
              <a:t>Nitrogenous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dornS Condensed Sans" panose="02000506000000020004" pitchFamily="50" charset="0"/>
                <a:ea typeface="+mn-ea"/>
                <a:cs typeface="+mn-cs"/>
              </a:rPr>
              <a:t>BASE</a:t>
            </a:r>
          </a:p>
        </p:txBody>
      </p:sp>
      <p:cxnSp>
        <p:nvCxnSpPr>
          <p:cNvPr id="45" name="Straight Connector 44">
            <a:extLst>
              <a:ext uri="{FF2B5EF4-FFF2-40B4-BE49-F238E27FC236}">
                <a16:creationId xmlns:a16="http://schemas.microsoft.com/office/drawing/2014/main" id="{09BA78F0-6F75-4EC6-8F7B-194C1FE0BC07}"/>
              </a:ext>
            </a:extLst>
          </p:cNvPr>
          <p:cNvCxnSpPr>
            <a:cxnSpLocks/>
            <a:endCxn id="42" idx="1"/>
          </p:cNvCxnSpPr>
          <p:nvPr/>
        </p:nvCxnSpPr>
        <p:spPr>
          <a:xfrm>
            <a:off x="9012805" y="4968819"/>
            <a:ext cx="87064" cy="2181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80C003D-D018-4A4D-B021-BB97D5D013FE}"/>
              </a:ext>
            </a:extLst>
          </p:cNvPr>
          <p:cNvCxnSpPr>
            <a:cxnSpLocks/>
            <a:endCxn id="44" idx="1"/>
          </p:cNvCxnSpPr>
          <p:nvPr/>
        </p:nvCxnSpPr>
        <p:spPr>
          <a:xfrm>
            <a:off x="10220987" y="5207407"/>
            <a:ext cx="1422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5AC0695-488D-4F14-83BD-61BFD0901E0B}"/>
              </a:ext>
            </a:extLst>
          </p:cNvPr>
          <p:cNvCxnSpPr>
            <a:cxnSpLocks/>
            <a:stCxn id="42" idx="2"/>
            <a:endCxn id="48" idx="7"/>
          </p:cNvCxnSpPr>
          <p:nvPr/>
        </p:nvCxnSpPr>
        <p:spPr>
          <a:xfrm flipH="1">
            <a:off x="9201164" y="5826355"/>
            <a:ext cx="113638" cy="1524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3ABBF12-F345-4134-9CEA-2054C6C3C9DF}"/>
              </a:ext>
            </a:extLst>
          </p:cNvPr>
          <p:cNvSpPr/>
          <p:nvPr/>
        </p:nvSpPr>
        <p:spPr>
          <a:xfrm>
            <a:off x="8789482" y="5916852"/>
            <a:ext cx="482315" cy="423084"/>
          </a:xfrm>
          <a:prstGeom prst="ellipse">
            <a:avLst/>
          </a:prstGeom>
          <a:solidFill>
            <a:srgbClr val="C27AD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dornS Condensed Sans" panose="02000506000000020004" pitchFamily="50" charset="0"/>
                <a:ea typeface="+mn-ea"/>
                <a:cs typeface="+mn-cs"/>
              </a:rPr>
              <a:t>OH</a:t>
            </a:r>
            <a:endParaRPr kumimoji="0" lang="en-US" sz="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dornS Condensed Sans" panose="02000506000000020004" pitchFamily="50" charset="0"/>
              <a:ea typeface="+mn-ea"/>
              <a:cs typeface="+mn-cs"/>
            </a:endParaRPr>
          </a:p>
        </p:txBody>
      </p:sp>
      <p:sp>
        <p:nvSpPr>
          <p:cNvPr id="54" name="Arrow: Right 53">
            <a:extLst>
              <a:ext uri="{FF2B5EF4-FFF2-40B4-BE49-F238E27FC236}">
                <a16:creationId xmlns:a16="http://schemas.microsoft.com/office/drawing/2014/main" id="{1CF5CC9E-FA58-4E98-B5BE-019C062C127E}"/>
              </a:ext>
            </a:extLst>
          </p:cNvPr>
          <p:cNvSpPr/>
          <p:nvPr/>
        </p:nvSpPr>
        <p:spPr>
          <a:xfrm>
            <a:off x="5914067" y="2806289"/>
            <a:ext cx="2176211" cy="1164817"/>
          </a:xfrm>
          <a:prstGeom prst="rightArrow">
            <a:avLst/>
          </a:prstGeom>
          <a:solidFill>
            <a:srgbClr val="FF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a:ea typeface="+mn-ea"/>
                <a:cs typeface="+mn-cs"/>
              </a:rPr>
              <a:t>NUCLEOTIDE</a:t>
            </a:r>
          </a:p>
        </p:txBody>
      </p:sp>
      <p:sp>
        <p:nvSpPr>
          <p:cNvPr id="55" name="Arrow: Right 54">
            <a:extLst>
              <a:ext uri="{FF2B5EF4-FFF2-40B4-BE49-F238E27FC236}">
                <a16:creationId xmlns:a16="http://schemas.microsoft.com/office/drawing/2014/main" id="{9337D300-24B9-4CA9-A1CE-30B4BDC28B5D}"/>
              </a:ext>
            </a:extLst>
          </p:cNvPr>
          <p:cNvSpPr/>
          <p:nvPr/>
        </p:nvSpPr>
        <p:spPr>
          <a:xfrm>
            <a:off x="5951187" y="4661538"/>
            <a:ext cx="2176211" cy="1164817"/>
          </a:xfrm>
          <a:prstGeom prst="rightArrow">
            <a:avLst/>
          </a:prstGeom>
          <a:solidFill>
            <a:srgbClr val="FF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a:ea typeface="+mn-ea"/>
                <a:cs typeface="+mn-cs"/>
              </a:rPr>
              <a:t>NUCLEOTIDE</a:t>
            </a:r>
          </a:p>
        </p:txBody>
      </p:sp>
    </p:spTree>
    <p:extLst>
      <p:ext uri="{BB962C8B-B14F-4D97-AF65-F5344CB8AC3E}">
        <p14:creationId xmlns:p14="http://schemas.microsoft.com/office/powerpoint/2010/main" val="2310857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1000" fill="hold"/>
                                        <p:tgtEl>
                                          <p:spTgt spid="52"/>
                                        </p:tgtEl>
                                        <p:attrNameLst>
                                          <p:attrName>ppt_w</p:attrName>
                                        </p:attrNameLst>
                                      </p:cBhvr>
                                      <p:tavLst>
                                        <p:tav tm="0">
                                          <p:val>
                                            <p:fltVal val="0"/>
                                          </p:val>
                                        </p:tav>
                                        <p:tav tm="100000">
                                          <p:val>
                                            <p:strVal val="#ppt_w"/>
                                          </p:val>
                                        </p:tav>
                                      </p:tavLst>
                                    </p:anim>
                                    <p:anim calcmode="lin" valueType="num">
                                      <p:cBhvr>
                                        <p:cTn id="22" dur="1000" fill="hold"/>
                                        <p:tgtEl>
                                          <p:spTgt spid="52"/>
                                        </p:tgtEl>
                                        <p:attrNameLst>
                                          <p:attrName>ppt_h</p:attrName>
                                        </p:attrNameLst>
                                      </p:cBhvr>
                                      <p:tavLst>
                                        <p:tav tm="0">
                                          <p:val>
                                            <p:fltVal val="0"/>
                                          </p:val>
                                        </p:tav>
                                        <p:tav tm="100000">
                                          <p:val>
                                            <p:strVal val="#ppt_h"/>
                                          </p:val>
                                        </p:tav>
                                      </p:tavLst>
                                    </p:anim>
                                    <p:anim calcmode="lin" valueType="num">
                                      <p:cBhvr>
                                        <p:cTn id="23" dur="1000" fill="hold"/>
                                        <p:tgtEl>
                                          <p:spTgt spid="52"/>
                                        </p:tgtEl>
                                        <p:attrNameLst>
                                          <p:attrName>style.rotation</p:attrName>
                                        </p:attrNameLst>
                                      </p:cBhvr>
                                      <p:tavLst>
                                        <p:tav tm="0">
                                          <p:val>
                                            <p:fltVal val="90"/>
                                          </p:val>
                                        </p:tav>
                                        <p:tav tm="100000">
                                          <p:val>
                                            <p:fltVal val="0"/>
                                          </p:val>
                                        </p:tav>
                                      </p:tavLst>
                                    </p:anim>
                                    <p:animEffect transition="in" filter="fade">
                                      <p:cBhvr>
                                        <p:cTn id="24" dur="1000"/>
                                        <p:tgtEl>
                                          <p:spTgt spid="52"/>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1000" fill="hold"/>
                                        <p:tgtEl>
                                          <p:spTgt spid="53"/>
                                        </p:tgtEl>
                                        <p:attrNameLst>
                                          <p:attrName>ppt_w</p:attrName>
                                        </p:attrNameLst>
                                      </p:cBhvr>
                                      <p:tavLst>
                                        <p:tav tm="0">
                                          <p:val>
                                            <p:fltVal val="0"/>
                                          </p:val>
                                        </p:tav>
                                        <p:tav tm="100000">
                                          <p:val>
                                            <p:strVal val="#ppt_w"/>
                                          </p:val>
                                        </p:tav>
                                      </p:tavLst>
                                    </p:anim>
                                    <p:anim calcmode="lin" valueType="num">
                                      <p:cBhvr>
                                        <p:cTn id="29" dur="1000" fill="hold"/>
                                        <p:tgtEl>
                                          <p:spTgt spid="53"/>
                                        </p:tgtEl>
                                        <p:attrNameLst>
                                          <p:attrName>ppt_h</p:attrName>
                                        </p:attrNameLst>
                                      </p:cBhvr>
                                      <p:tavLst>
                                        <p:tav tm="0">
                                          <p:val>
                                            <p:fltVal val="0"/>
                                          </p:val>
                                        </p:tav>
                                        <p:tav tm="100000">
                                          <p:val>
                                            <p:strVal val="#ppt_h"/>
                                          </p:val>
                                        </p:tav>
                                      </p:tavLst>
                                    </p:anim>
                                    <p:anim calcmode="lin" valueType="num">
                                      <p:cBhvr>
                                        <p:cTn id="30" dur="1000" fill="hold"/>
                                        <p:tgtEl>
                                          <p:spTgt spid="53"/>
                                        </p:tgtEl>
                                        <p:attrNameLst>
                                          <p:attrName>style.rotation</p:attrName>
                                        </p:attrNameLst>
                                      </p:cBhvr>
                                      <p:tavLst>
                                        <p:tav tm="0">
                                          <p:val>
                                            <p:fltVal val="90"/>
                                          </p:val>
                                        </p:tav>
                                        <p:tav tm="100000">
                                          <p:val>
                                            <p:fltVal val="0"/>
                                          </p:val>
                                        </p:tav>
                                      </p:tavLst>
                                    </p:anim>
                                    <p:animEffect transition="in" filter="fade">
                                      <p:cBhvr>
                                        <p:cTn id="31" dur="1000"/>
                                        <p:tgtEl>
                                          <p:spTgt spid="53"/>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p:cTn id="35" dur="1000" fill="hold"/>
                                        <p:tgtEl>
                                          <p:spTgt spid="54"/>
                                        </p:tgtEl>
                                        <p:attrNameLst>
                                          <p:attrName>ppt_w</p:attrName>
                                        </p:attrNameLst>
                                      </p:cBhvr>
                                      <p:tavLst>
                                        <p:tav tm="0">
                                          <p:val>
                                            <p:fltVal val="0"/>
                                          </p:val>
                                        </p:tav>
                                        <p:tav tm="100000">
                                          <p:val>
                                            <p:strVal val="#ppt_w"/>
                                          </p:val>
                                        </p:tav>
                                      </p:tavLst>
                                    </p:anim>
                                    <p:anim calcmode="lin" valueType="num">
                                      <p:cBhvr>
                                        <p:cTn id="36" dur="1000" fill="hold"/>
                                        <p:tgtEl>
                                          <p:spTgt spid="54"/>
                                        </p:tgtEl>
                                        <p:attrNameLst>
                                          <p:attrName>ppt_h</p:attrName>
                                        </p:attrNameLst>
                                      </p:cBhvr>
                                      <p:tavLst>
                                        <p:tav tm="0">
                                          <p:val>
                                            <p:fltVal val="0"/>
                                          </p:val>
                                        </p:tav>
                                        <p:tav tm="100000">
                                          <p:val>
                                            <p:strVal val="#ppt_h"/>
                                          </p:val>
                                        </p:tav>
                                      </p:tavLst>
                                    </p:anim>
                                    <p:anim calcmode="lin" valueType="num">
                                      <p:cBhvr>
                                        <p:cTn id="37" dur="1000" fill="hold"/>
                                        <p:tgtEl>
                                          <p:spTgt spid="54"/>
                                        </p:tgtEl>
                                        <p:attrNameLst>
                                          <p:attrName>style.rotation</p:attrName>
                                        </p:attrNameLst>
                                      </p:cBhvr>
                                      <p:tavLst>
                                        <p:tav tm="0">
                                          <p:val>
                                            <p:fltVal val="90"/>
                                          </p:val>
                                        </p:tav>
                                        <p:tav tm="100000">
                                          <p:val>
                                            <p:fltVal val="0"/>
                                          </p:val>
                                        </p:tav>
                                      </p:tavLst>
                                    </p:anim>
                                    <p:animEffect transition="in" filter="fade">
                                      <p:cBhvr>
                                        <p:cTn id="38" dur="1000"/>
                                        <p:tgtEl>
                                          <p:spTgt spid="54"/>
                                        </p:tgtEl>
                                      </p:cBhvr>
                                    </p:animEffect>
                                  </p:childTnLst>
                                </p:cTn>
                              </p:par>
                            </p:childTnLst>
                          </p:cTn>
                        </p:par>
                        <p:par>
                          <p:cTn id="39" fill="hold">
                            <p:stCondLst>
                              <p:cond delay="5000"/>
                            </p:stCondLst>
                            <p:childTnLst>
                              <p:par>
                                <p:cTn id="40" presetID="31" presetClass="entr" presetSubtype="0" fill="hold" grpId="0" nodeType="after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1000" fill="hold"/>
                                        <p:tgtEl>
                                          <p:spTgt spid="55"/>
                                        </p:tgtEl>
                                        <p:attrNameLst>
                                          <p:attrName>ppt_w</p:attrName>
                                        </p:attrNameLst>
                                      </p:cBhvr>
                                      <p:tavLst>
                                        <p:tav tm="0">
                                          <p:val>
                                            <p:fltVal val="0"/>
                                          </p:val>
                                        </p:tav>
                                        <p:tav tm="100000">
                                          <p:val>
                                            <p:strVal val="#ppt_w"/>
                                          </p:val>
                                        </p:tav>
                                      </p:tavLst>
                                    </p:anim>
                                    <p:anim calcmode="lin" valueType="num">
                                      <p:cBhvr>
                                        <p:cTn id="43" dur="1000" fill="hold"/>
                                        <p:tgtEl>
                                          <p:spTgt spid="55"/>
                                        </p:tgtEl>
                                        <p:attrNameLst>
                                          <p:attrName>ppt_h</p:attrName>
                                        </p:attrNameLst>
                                      </p:cBhvr>
                                      <p:tavLst>
                                        <p:tav tm="0">
                                          <p:val>
                                            <p:fltVal val="0"/>
                                          </p:val>
                                        </p:tav>
                                        <p:tav tm="100000">
                                          <p:val>
                                            <p:strVal val="#ppt_h"/>
                                          </p:val>
                                        </p:tav>
                                      </p:tavLst>
                                    </p:anim>
                                    <p:anim calcmode="lin" valueType="num">
                                      <p:cBhvr>
                                        <p:cTn id="44" dur="1000" fill="hold"/>
                                        <p:tgtEl>
                                          <p:spTgt spid="55"/>
                                        </p:tgtEl>
                                        <p:attrNameLst>
                                          <p:attrName>style.rotation</p:attrName>
                                        </p:attrNameLst>
                                      </p:cBhvr>
                                      <p:tavLst>
                                        <p:tav tm="0">
                                          <p:val>
                                            <p:fltVal val="90"/>
                                          </p:val>
                                        </p:tav>
                                        <p:tav tm="100000">
                                          <p:val>
                                            <p:fltVal val="0"/>
                                          </p:val>
                                        </p:tav>
                                      </p:tavLst>
                                    </p:anim>
                                    <p:animEffect transition="in" filter="fade">
                                      <p:cBhvr>
                                        <p:cTn id="45"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2" grpId="0" animBg="1"/>
      <p:bldP spid="7" grpId="0" animBg="1"/>
      <p:bldP spid="8" grpId="0" animBg="1"/>
      <p:bldP spid="54" grpId="0" animBg="1"/>
      <p:bldP spid="5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3A2F6-A584-4AAC-BBAF-056F418B65EB}"/>
              </a:ext>
            </a:extLst>
          </p:cNvPr>
          <p:cNvSpPr>
            <a:spLocks noGrp="1"/>
          </p:cNvSpPr>
          <p:nvPr>
            <p:ph idx="1"/>
          </p:nvPr>
        </p:nvSpPr>
        <p:spPr>
          <a:xfrm>
            <a:off x="176245" y="1960775"/>
            <a:ext cx="5854698" cy="4807670"/>
          </a:xfr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a:normAutofit/>
          </a:bodyPr>
          <a:lstStyle/>
          <a:p>
            <a:r>
              <a:rPr lang="en-US" dirty="0"/>
              <a:t>RNA and DNA Nucleotides Both Contain A Sugar Molecule</a:t>
            </a:r>
          </a:p>
          <a:p>
            <a:pPr lvl="1"/>
            <a:r>
              <a:rPr lang="en-US" dirty="0"/>
              <a:t>DNA Nucleotide have a </a:t>
            </a:r>
            <a:r>
              <a:rPr lang="en-US" b="1" dirty="0">
                <a:solidFill>
                  <a:srgbClr val="C00000"/>
                </a:solidFill>
              </a:rPr>
              <a:t>Deoxy-Ribose</a:t>
            </a:r>
            <a:r>
              <a:rPr lang="en-US" dirty="0"/>
              <a:t> Sugar Molecule</a:t>
            </a:r>
          </a:p>
          <a:p>
            <a:pPr lvl="1"/>
            <a:r>
              <a:rPr lang="en-US" dirty="0"/>
              <a:t>RNA Nucleotide have a </a:t>
            </a:r>
            <a:r>
              <a:rPr lang="en-US" b="1" dirty="0">
                <a:solidFill>
                  <a:srgbClr val="C00000"/>
                </a:solidFill>
              </a:rPr>
              <a:t>Ribose</a:t>
            </a:r>
            <a:r>
              <a:rPr lang="en-US" dirty="0"/>
              <a:t> Sugar Molecule</a:t>
            </a:r>
          </a:p>
          <a:p>
            <a:pPr lvl="1"/>
            <a:endParaRPr lang="en-US" dirty="0"/>
          </a:p>
          <a:p>
            <a:r>
              <a:rPr lang="en-US" dirty="0"/>
              <a:t>This is why DNA stands for </a:t>
            </a:r>
            <a:r>
              <a:rPr lang="en-US" b="1" u="sng" dirty="0">
                <a:solidFill>
                  <a:srgbClr val="C00000"/>
                </a:solidFill>
              </a:rPr>
              <a:t>D</a:t>
            </a:r>
            <a:r>
              <a:rPr lang="en-US" dirty="0"/>
              <a:t>eoxyribo</a:t>
            </a:r>
            <a:r>
              <a:rPr lang="en-US" b="1" u="sng" dirty="0">
                <a:solidFill>
                  <a:srgbClr val="C00000"/>
                </a:solidFill>
              </a:rPr>
              <a:t>n</a:t>
            </a:r>
            <a:r>
              <a:rPr lang="en-US" dirty="0"/>
              <a:t>ucleic </a:t>
            </a:r>
            <a:r>
              <a:rPr lang="en-US" b="1" u="sng" dirty="0">
                <a:solidFill>
                  <a:srgbClr val="C00000"/>
                </a:solidFill>
              </a:rPr>
              <a:t>A</a:t>
            </a:r>
            <a:r>
              <a:rPr lang="en-US" dirty="0"/>
              <a:t>cid</a:t>
            </a:r>
          </a:p>
          <a:p>
            <a:r>
              <a:rPr lang="en-US" dirty="0"/>
              <a:t>And RNA stands for </a:t>
            </a:r>
            <a:r>
              <a:rPr lang="en-US" b="1" u="sng" dirty="0">
                <a:solidFill>
                  <a:srgbClr val="C00000"/>
                </a:solidFill>
              </a:rPr>
              <a:t>R</a:t>
            </a:r>
            <a:r>
              <a:rPr lang="en-US" dirty="0"/>
              <a:t>ibo</a:t>
            </a:r>
            <a:r>
              <a:rPr lang="en-US" b="1" u="sng" dirty="0">
                <a:solidFill>
                  <a:srgbClr val="C00000"/>
                </a:solidFill>
              </a:rPr>
              <a:t>n</a:t>
            </a:r>
            <a:r>
              <a:rPr lang="en-US" dirty="0"/>
              <a:t>ucleic </a:t>
            </a:r>
            <a:r>
              <a:rPr lang="en-US" b="1" u="sng" dirty="0">
                <a:solidFill>
                  <a:srgbClr val="C00000"/>
                </a:solidFill>
              </a:rPr>
              <a:t>A</a:t>
            </a:r>
            <a:r>
              <a:rPr lang="en-US" dirty="0"/>
              <a:t>cid</a:t>
            </a:r>
          </a:p>
          <a:p>
            <a:pPr marL="0" indent="0">
              <a:buNone/>
            </a:pPr>
            <a:endParaRPr lang="en-US" dirty="0"/>
          </a:p>
          <a:p>
            <a:pPr lvl="1"/>
            <a:endParaRPr lang="en-US" b="1" dirty="0">
              <a:solidFill>
                <a:srgbClr val="C00000"/>
              </a:solidFill>
            </a:endParaRPr>
          </a:p>
          <a:p>
            <a:endParaRPr lang="en-US" dirty="0"/>
          </a:p>
        </p:txBody>
      </p:sp>
      <p:sp>
        <p:nvSpPr>
          <p:cNvPr id="6" name="Title 1">
            <a:extLst>
              <a:ext uri="{FF2B5EF4-FFF2-40B4-BE49-F238E27FC236}">
                <a16:creationId xmlns:a16="http://schemas.microsoft.com/office/drawing/2014/main" id="{3F31DAE7-17B6-44BB-9FA5-7721AABC7670}"/>
              </a:ext>
            </a:extLst>
          </p:cNvPr>
          <p:cNvSpPr txBox="1">
            <a:spLocks/>
          </p:cNvSpPr>
          <p:nvPr/>
        </p:nvSpPr>
        <p:spPr>
          <a:xfrm>
            <a:off x="176246" y="90519"/>
            <a:ext cx="5891464" cy="1643278"/>
          </a:xfrm>
          <a:prstGeom prst="rect">
            <a:avLst/>
          </a:prstGeom>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avie" panose="04040805050809020602" pitchFamily="82" charset="0"/>
                <a:ea typeface="+mj-ea"/>
                <a:cs typeface="+mj-cs"/>
              </a:rPr>
              <a:t>DNA Nucleotides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avie" panose="04040805050809020602" pitchFamily="82" charset="0"/>
                <a:ea typeface="+mj-ea"/>
                <a:cs typeface="+mj-cs"/>
              </a:rPr>
              <a:t>vs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avie" panose="04040805050809020602" pitchFamily="82" charset="0"/>
                <a:ea typeface="+mj-ea"/>
                <a:cs typeface="+mj-cs"/>
              </a:rPr>
              <a:t>RNA Nucleotides</a:t>
            </a:r>
          </a:p>
        </p:txBody>
      </p:sp>
      <p:pic>
        <p:nvPicPr>
          <p:cNvPr id="13" name="Picture 12" descr="A picture containing screenshot&#10;&#10;Description generated with high confidence">
            <a:extLst>
              <a:ext uri="{FF2B5EF4-FFF2-40B4-BE49-F238E27FC236}">
                <a16:creationId xmlns:a16="http://schemas.microsoft.com/office/drawing/2014/main" id="{C5BD1ED3-58ED-44D5-A4E6-CD073196E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709" y="0"/>
            <a:ext cx="6161057" cy="3497344"/>
          </a:xfrm>
          <a:prstGeom prst="rect">
            <a:avLst/>
          </a:prstGeom>
        </p:spPr>
      </p:pic>
      <p:pic>
        <p:nvPicPr>
          <p:cNvPr id="15" name="Picture 14" descr="A picture containing screenshot&#10;&#10;Description generated with high confidence">
            <a:extLst>
              <a:ext uri="{FF2B5EF4-FFF2-40B4-BE49-F238E27FC236}">
                <a16:creationId xmlns:a16="http://schemas.microsoft.com/office/drawing/2014/main" id="{FC31E7EC-9E10-411B-B5F0-B487502C6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709" y="3384223"/>
            <a:ext cx="6124291" cy="3473778"/>
          </a:xfrm>
          <a:prstGeom prst="rect">
            <a:avLst/>
          </a:prstGeom>
        </p:spPr>
      </p:pic>
      <p:sp>
        <p:nvSpPr>
          <p:cNvPr id="4" name="Oval 3">
            <a:extLst>
              <a:ext uri="{FF2B5EF4-FFF2-40B4-BE49-F238E27FC236}">
                <a16:creationId xmlns:a16="http://schemas.microsoft.com/office/drawing/2014/main" id="{7B52641E-66CB-4B86-8D57-4B69AC13BDDF}"/>
              </a:ext>
            </a:extLst>
          </p:cNvPr>
          <p:cNvSpPr/>
          <p:nvPr/>
        </p:nvSpPr>
        <p:spPr>
          <a:xfrm>
            <a:off x="8578390" y="1583703"/>
            <a:ext cx="2413263" cy="180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9AB7E168-D8B4-40B3-B0A5-A4D2E434723B}"/>
              </a:ext>
            </a:extLst>
          </p:cNvPr>
          <p:cNvSpPr/>
          <p:nvPr/>
        </p:nvSpPr>
        <p:spPr>
          <a:xfrm>
            <a:off x="8476266" y="4967925"/>
            <a:ext cx="2413263" cy="180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485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par>
                          <p:cTn id="24" fill="hold">
                            <p:stCondLst>
                              <p:cond delay="10000"/>
                            </p:stCondLst>
                            <p:childTnLst>
                              <p:par>
                                <p:cTn id="25" presetID="6" presetClass="entr" presetSubtype="16"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par>
                          <p:cTn id="28" fill="hold">
                            <p:stCondLst>
                              <p:cond delay="12000"/>
                            </p:stCondLst>
                            <p:childTnLst>
                              <p:par>
                                <p:cTn id="29" presetID="3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par>
                          <p:cTn id="35" fill="hold">
                            <p:stCondLst>
                              <p:cond delay="13000"/>
                            </p:stCondLst>
                            <p:childTnLst>
                              <p:par>
                                <p:cTn id="36" presetID="31"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3A2F6-A584-4AAC-BBAF-056F418B65EB}"/>
              </a:ext>
            </a:extLst>
          </p:cNvPr>
          <p:cNvSpPr>
            <a:spLocks noGrp="1"/>
          </p:cNvSpPr>
          <p:nvPr>
            <p:ph idx="1"/>
          </p:nvPr>
        </p:nvSpPr>
        <p:spPr>
          <a:xfrm>
            <a:off x="213011" y="1800519"/>
            <a:ext cx="5854698" cy="4722829"/>
          </a:xfr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dirty="0"/>
              <a:t>The 4 Nitrogenous Bases in </a:t>
            </a:r>
            <a:r>
              <a:rPr lang="en-US" b="1" u="sng" dirty="0"/>
              <a:t>DNA</a:t>
            </a:r>
            <a:r>
              <a:rPr lang="en-US" dirty="0"/>
              <a:t> are </a:t>
            </a:r>
          </a:p>
          <a:p>
            <a:pPr lvl="1"/>
            <a:r>
              <a:rPr lang="en-US" dirty="0"/>
              <a:t>Adenine (A)</a:t>
            </a:r>
          </a:p>
          <a:p>
            <a:pPr lvl="1"/>
            <a:r>
              <a:rPr lang="en-US" dirty="0"/>
              <a:t>Cytosine (C)</a:t>
            </a:r>
          </a:p>
          <a:p>
            <a:pPr lvl="1"/>
            <a:r>
              <a:rPr lang="en-US" dirty="0"/>
              <a:t>Guanine (G)</a:t>
            </a:r>
          </a:p>
          <a:p>
            <a:pPr lvl="1"/>
            <a:r>
              <a:rPr lang="en-US" b="1" dirty="0">
                <a:solidFill>
                  <a:srgbClr val="C00000"/>
                </a:solidFill>
              </a:rPr>
              <a:t>Thymine (T) in DNA ONLY </a:t>
            </a:r>
          </a:p>
          <a:p>
            <a:pPr lvl="1"/>
            <a:endParaRPr lang="en-US" b="1" dirty="0">
              <a:solidFill>
                <a:srgbClr val="C00000"/>
              </a:solidFill>
            </a:endParaRPr>
          </a:p>
          <a:p>
            <a:r>
              <a:rPr lang="en-US" dirty="0"/>
              <a:t>The 4 Nitrogenous Bases in </a:t>
            </a:r>
            <a:r>
              <a:rPr lang="en-US" b="1" u="sng" dirty="0"/>
              <a:t>RNA</a:t>
            </a:r>
            <a:r>
              <a:rPr lang="en-US" dirty="0"/>
              <a:t> are </a:t>
            </a:r>
          </a:p>
          <a:p>
            <a:pPr marL="742950" lvl="1" indent="-285750"/>
            <a:r>
              <a:rPr lang="en-US" dirty="0"/>
              <a:t>Adenine (A)</a:t>
            </a:r>
          </a:p>
          <a:p>
            <a:pPr marL="742950" lvl="1" indent="-285750"/>
            <a:r>
              <a:rPr lang="en-US" dirty="0"/>
              <a:t>Cytosine (C)</a:t>
            </a:r>
          </a:p>
          <a:p>
            <a:pPr marL="742950" lvl="1" indent="-285750"/>
            <a:r>
              <a:rPr lang="en-US" dirty="0"/>
              <a:t>Guanine (G)</a:t>
            </a:r>
          </a:p>
          <a:p>
            <a:pPr marL="742950" lvl="1" indent="-285750"/>
            <a:r>
              <a:rPr lang="en-US" b="1" dirty="0">
                <a:solidFill>
                  <a:srgbClr val="C00000"/>
                </a:solidFill>
              </a:rPr>
              <a:t>Uracil (U) in RNA ONLY</a:t>
            </a:r>
          </a:p>
          <a:p>
            <a:pPr marL="457200" lvl="1" indent="0">
              <a:buNone/>
            </a:pPr>
            <a:endParaRPr lang="en-US" b="1" dirty="0">
              <a:solidFill>
                <a:srgbClr val="C00000"/>
              </a:solidFill>
            </a:endParaRPr>
          </a:p>
        </p:txBody>
      </p:sp>
      <p:pic>
        <p:nvPicPr>
          <p:cNvPr id="9" name="Picture 8" descr="A picture containing map&#10;&#10;Description generated with high confidence">
            <a:extLst>
              <a:ext uri="{FF2B5EF4-FFF2-40B4-BE49-F238E27FC236}">
                <a16:creationId xmlns:a16="http://schemas.microsoft.com/office/drawing/2014/main" id="{EA79E204-22D6-4F30-B89A-7903D076C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797" y="55469"/>
            <a:ext cx="4588271" cy="6755396"/>
          </a:xfrm>
          <a:prstGeom prst="rect">
            <a:avLst/>
          </a:prstGeom>
          <a:ln>
            <a:noFill/>
          </a:ln>
          <a:effectLst>
            <a:outerShdw blurRad="190500" algn="tl" rotWithShape="0">
              <a:srgbClr val="000000">
                <a:alpha val="70000"/>
              </a:srgbClr>
            </a:outerShdw>
          </a:effectLst>
        </p:spPr>
      </p:pic>
      <p:sp>
        <p:nvSpPr>
          <p:cNvPr id="7" name="Title 1">
            <a:extLst>
              <a:ext uri="{FF2B5EF4-FFF2-40B4-BE49-F238E27FC236}">
                <a16:creationId xmlns:a16="http://schemas.microsoft.com/office/drawing/2014/main" id="{0679F609-586B-46CA-B018-14C6D79B6A37}"/>
              </a:ext>
            </a:extLst>
          </p:cNvPr>
          <p:cNvSpPr txBox="1">
            <a:spLocks/>
          </p:cNvSpPr>
          <p:nvPr/>
        </p:nvSpPr>
        <p:spPr>
          <a:xfrm>
            <a:off x="176246" y="90519"/>
            <a:ext cx="5891464" cy="1643278"/>
          </a:xfrm>
          <a:prstGeom prst="rect">
            <a:avLst/>
          </a:prstGeom>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avie" panose="04040805050809020602" pitchFamily="82" charset="0"/>
                <a:ea typeface="+mj-ea"/>
                <a:cs typeface="+mj-cs"/>
              </a:rPr>
              <a:t>DNA Nucleotides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avie" panose="04040805050809020602" pitchFamily="82" charset="0"/>
                <a:ea typeface="+mj-ea"/>
                <a:cs typeface="+mj-cs"/>
              </a:rPr>
              <a:t>vs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avie" panose="04040805050809020602" pitchFamily="82" charset="0"/>
                <a:ea typeface="+mj-ea"/>
                <a:cs typeface="+mj-cs"/>
              </a:rPr>
              <a:t>RNA Nucleotides</a:t>
            </a:r>
          </a:p>
        </p:txBody>
      </p:sp>
      <p:sp>
        <p:nvSpPr>
          <p:cNvPr id="2" name="Rectangle 1">
            <a:extLst>
              <a:ext uri="{FF2B5EF4-FFF2-40B4-BE49-F238E27FC236}">
                <a16:creationId xmlns:a16="http://schemas.microsoft.com/office/drawing/2014/main" id="{2230D840-DF3B-4885-B157-A0AA6C33E95E}"/>
              </a:ext>
            </a:extLst>
          </p:cNvPr>
          <p:cNvSpPr/>
          <p:nvPr/>
        </p:nvSpPr>
        <p:spPr>
          <a:xfrm>
            <a:off x="10539068" y="123903"/>
            <a:ext cx="1476686"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avie" panose="04040805050809020602" pitchFamily="82" charset="0"/>
                <a:ea typeface="+mn-ea"/>
                <a:cs typeface="+mn-cs"/>
              </a:rPr>
              <a:t>RNA</a:t>
            </a:r>
            <a:endParaRPr kumimoji="0" lang="en-US" sz="3600" b="0" i="0" u="none" strike="noStrike" kern="1200" cap="none" spc="0" normalizeH="0" baseline="0" noProof="0" dirty="0">
              <a:ln>
                <a:noFill/>
              </a:ln>
              <a:solidFill>
                <a:prstClr val="black"/>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379669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ircle(in)">
                                      <p:cBhvr>
                                        <p:cTn id="24" dur="2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ircle(in)">
                                      <p:cBhvr>
                                        <p:cTn id="29" dur="2000"/>
                                        <p:tgtEl>
                                          <p:spTgt spid="3">
                                            <p:txEl>
                                              <p:pRg st="6" end="6"/>
                                            </p:txEl>
                                          </p:spTgt>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ircle(in)">
                                      <p:cBhvr>
                                        <p:cTn id="35" dur="2000"/>
                                        <p:tgtEl>
                                          <p:spTgt spid="3">
                                            <p:txEl>
                                              <p:pRg st="8" end="8"/>
                                            </p:txEl>
                                          </p:spTgt>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circle(in)">
                                      <p:cBhvr>
                                        <p:cTn id="38" dur="2000"/>
                                        <p:tgtEl>
                                          <p:spTgt spid="3">
                                            <p:txEl>
                                              <p:pRg st="9" end="9"/>
                                            </p:txEl>
                                          </p:spTgt>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circle(in)">
                                      <p:cBhvr>
                                        <p:cTn id="41"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73" name="Freeform: Shape 72">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2050" name="Picture 2" descr="Picture">
            <a:extLst>
              <a:ext uri="{FF2B5EF4-FFF2-40B4-BE49-F238E27FC236}">
                <a16:creationId xmlns:a16="http://schemas.microsoft.com/office/drawing/2014/main" id="{1487B078-D31F-4B3B-9CE6-57095969B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11" y="484632"/>
            <a:ext cx="4700977" cy="5733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276521-46CD-4683-B24D-7143E0B7D38F}"/>
              </a:ext>
            </a:extLst>
          </p:cNvPr>
          <p:cNvSpPr>
            <a:spLocks noGrp="1"/>
          </p:cNvSpPr>
          <p:nvPr>
            <p:ph type="title"/>
          </p:nvPr>
        </p:nvSpPr>
        <p:spPr>
          <a:xfrm>
            <a:off x="6391903" y="429440"/>
            <a:ext cx="5613355" cy="1344975"/>
          </a:xfrm>
        </p:spPr>
        <p:txBody>
          <a:bodyPr>
            <a:normAutofit fontScale="90000"/>
          </a:bodyPr>
          <a:lstStyle/>
          <a:p>
            <a:pPr algn="ctr"/>
            <a:r>
              <a:rPr lang="en-US" sz="4000" dirty="0">
                <a:solidFill>
                  <a:schemeClr val="bg1"/>
                </a:solidFill>
                <a:latin typeface="Ravie" panose="04040805050809020602" pitchFamily="82" charset="0"/>
              </a:rPr>
              <a:t>The Sugar-Phosphate Backbone of DNA</a:t>
            </a:r>
          </a:p>
        </p:txBody>
      </p:sp>
      <p:sp>
        <p:nvSpPr>
          <p:cNvPr id="3" name="Content Placeholder 2">
            <a:extLst>
              <a:ext uri="{FF2B5EF4-FFF2-40B4-BE49-F238E27FC236}">
                <a16:creationId xmlns:a16="http://schemas.microsoft.com/office/drawing/2014/main" id="{53FB8F52-EDA0-45D8-BB80-10CB80F19354}"/>
              </a:ext>
            </a:extLst>
          </p:cNvPr>
          <p:cNvSpPr>
            <a:spLocks noGrp="1"/>
          </p:cNvSpPr>
          <p:nvPr>
            <p:ph idx="1"/>
          </p:nvPr>
        </p:nvSpPr>
        <p:spPr>
          <a:xfrm>
            <a:off x="6580835" y="2338856"/>
            <a:ext cx="5235490" cy="3000744"/>
          </a:xfrm>
        </p:spPr>
        <p:txBody>
          <a:bodyPr>
            <a:normAutofit fontScale="92500" lnSpcReduction="10000"/>
          </a:bodyPr>
          <a:lstStyle/>
          <a:p>
            <a:r>
              <a:rPr lang="en-US" dirty="0">
                <a:solidFill>
                  <a:schemeClr val="bg1"/>
                </a:solidFill>
                <a:latin typeface="Abadi" panose="020B0604020104020204" pitchFamily="34" charset="0"/>
              </a:rPr>
              <a:t> In a molecule of DNA (or RNA), individual nucleotides are linked together to make a sugar-phosphate backbone. </a:t>
            </a:r>
          </a:p>
          <a:p>
            <a:r>
              <a:rPr lang="en-US" dirty="0">
                <a:solidFill>
                  <a:schemeClr val="bg1"/>
                </a:solidFill>
                <a:latin typeface="Abadi" panose="020B0604020104020204" pitchFamily="34" charset="0"/>
              </a:rPr>
              <a:t>The bond used in the sugar-phosphate backbone are </a:t>
            </a:r>
            <a:r>
              <a:rPr lang="en-US" i="1" u="sng" dirty="0">
                <a:solidFill>
                  <a:schemeClr val="bg1"/>
                </a:solidFill>
                <a:latin typeface="Abadi" panose="020B0604020104020204" pitchFamily="34" charset="0"/>
              </a:rPr>
              <a:t>phospho-diester bonds</a:t>
            </a:r>
            <a:r>
              <a:rPr lang="en-US" dirty="0">
                <a:solidFill>
                  <a:schemeClr val="bg1"/>
                </a:solidFill>
                <a:latin typeface="Abadi" panose="020B0604020104020204" pitchFamily="34" charset="0"/>
              </a:rPr>
              <a:t>.</a:t>
            </a:r>
          </a:p>
          <a:p>
            <a:r>
              <a:rPr lang="en-US" dirty="0">
                <a:solidFill>
                  <a:schemeClr val="bg1"/>
                </a:solidFill>
                <a:latin typeface="Abadi" panose="020B0604020104020204" pitchFamily="34" charset="0"/>
              </a:rPr>
              <a:t>These are very strong bonds.</a:t>
            </a:r>
          </a:p>
        </p:txBody>
      </p:sp>
      <p:sp>
        <p:nvSpPr>
          <p:cNvPr id="8" name="Rectangle 7">
            <a:extLst>
              <a:ext uri="{FF2B5EF4-FFF2-40B4-BE49-F238E27FC236}">
                <a16:creationId xmlns:a16="http://schemas.microsoft.com/office/drawing/2014/main" id="{26B3707D-FEF8-469C-93FB-73DEA6FAE5CA}"/>
              </a:ext>
            </a:extLst>
          </p:cNvPr>
          <p:cNvSpPr/>
          <p:nvPr/>
        </p:nvSpPr>
        <p:spPr>
          <a:xfrm>
            <a:off x="836378" y="1233506"/>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Phosphate</a:t>
            </a:r>
          </a:p>
        </p:txBody>
      </p:sp>
      <p:sp>
        <p:nvSpPr>
          <p:cNvPr id="9" name="Rectangle 8">
            <a:extLst>
              <a:ext uri="{FF2B5EF4-FFF2-40B4-BE49-F238E27FC236}">
                <a16:creationId xmlns:a16="http://schemas.microsoft.com/office/drawing/2014/main" id="{D98337A2-040C-4181-8736-C0022278D510}"/>
              </a:ext>
            </a:extLst>
          </p:cNvPr>
          <p:cNvSpPr/>
          <p:nvPr/>
        </p:nvSpPr>
        <p:spPr>
          <a:xfrm>
            <a:off x="1367366" y="2108024"/>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Sugar</a:t>
            </a:r>
          </a:p>
        </p:txBody>
      </p:sp>
      <p:sp>
        <p:nvSpPr>
          <p:cNvPr id="10" name="Rectangle 9">
            <a:extLst>
              <a:ext uri="{FF2B5EF4-FFF2-40B4-BE49-F238E27FC236}">
                <a16:creationId xmlns:a16="http://schemas.microsoft.com/office/drawing/2014/main" id="{8B651DED-F6CB-4639-99A1-986B280C46B5}"/>
              </a:ext>
            </a:extLst>
          </p:cNvPr>
          <p:cNvSpPr/>
          <p:nvPr/>
        </p:nvSpPr>
        <p:spPr>
          <a:xfrm>
            <a:off x="3749719" y="1312750"/>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Sugar</a:t>
            </a:r>
          </a:p>
        </p:txBody>
      </p:sp>
      <p:sp>
        <p:nvSpPr>
          <p:cNvPr id="11" name="Rectangle 10">
            <a:extLst>
              <a:ext uri="{FF2B5EF4-FFF2-40B4-BE49-F238E27FC236}">
                <a16:creationId xmlns:a16="http://schemas.microsoft.com/office/drawing/2014/main" id="{7ED56EE9-FA40-486F-90CB-E8414E426D28}"/>
              </a:ext>
            </a:extLst>
          </p:cNvPr>
          <p:cNvSpPr/>
          <p:nvPr/>
        </p:nvSpPr>
        <p:spPr>
          <a:xfrm>
            <a:off x="1630259" y="4462874"/>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Sugar</a:t>
            </a:r>
          </a:p>
        </p:txBody>
      </p:sp>
      <p:sp>
        <p:nvSpPr>
          <p:cNvPr id="12" name="Rectangle 11">
            <a:extLst>
              <a:ext uri="{FF2B5EF4-FFF2-40B4-BE49-F238E27FC236}">
                <a16:creationId xmlns:a16="http://schemas.microsoft.com/office/drawing/2014/main" id="{D9C1F093-C8AB-47BB-989A-E4091E59E806}"/>
              </a:ext>
            </a:extLst>
          </p:cNvPr>
          <p:cNvSpPr/>
          <p:nvPr/>
        </p:nvSpPr>
        <p:spPr>
          <a:xfrm>
            <a:off x="4008819" y="3653010"/>
            <a:ext cx="897553"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Sugar</a:t>
            </a:r>
          </a:p>
        </p:txBody>
      </p:sp>
      <p:sp>
        <p:nvSpPr>
          <p:cNvPr id="13" name="Rectangle 12">
            <a:extLst>
              <a:ext uri="{FF2B5EF4-FFF2-40B4-BE49-F238E27FC236}">
                <a16:creationId xmlns:a16="http://schemas.microsoft.com/office/drawing/2014/main" id="{D074413E-0852-459E-8243-78B8F38A9D13}"/>
              </a:ext>
            </a:extLst>
          </p:cNvPr>
          <p:cNvSpPr/>
          <p:nvPr/>
        </p:nvSpPr>
        <p:spPr>
          <a:xfrm>
            <a:off x="973220" y="3169494"/>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Phosphate</a:t>
            </a:r>
          </a:p>
        </p:txBody>
      </p:sp>
      <p:sp>
        <p:nvSpPr>
          <p:cNvPr id="14" name="Rectangle 13">
            <a:extLst>
              <a:ext uri="{FF2B5EF4-FFF2-40B4-BE49-F238E27FC236}">
                <a16:creationId xmlns:a16="http://schemas.microsoft.com/office/drawing/2014/main" id="{FCB579CB-EF6A-4485-9AAB-3CCE30332FE7}"/>
              </a:ext>
            </a:extLst>
          </p:cNvPr>
          <p:cNvSpPr/>
          <p:nvPr/>
        </p:nvSpPr>
        <p:spPr>
          <a:xfrm>
            <a:off x="3990233" y="2693974"/>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Phosphate</a:t>
            </a:r>
          </a:p>
        </p:txBody>
      </p:sp>
      <p:sp>
        <p:nvSpPr>
          <p:cNvPr id="15" name="Rectangle 14">
            <a:extLst>
              <a:ext uri="{FF2B5EF4-FFF2-40B4-BE49-F238E27FC236}">
                <a16:creationId xmlns:a16="http://schemas.microsoft.com/office/drawing/2014/main" id="{56370155-0E44-438C-B6D3-6F6AC3EF37CE}"/>
              </a:ext>
            </a:extLst>
          </p:cNvPr>
          <p:cNvSpPr/>
          <p:nvPr/>
        </p:nvSpPr>
        <p:spPr>
          <a:xfrm>
            <a:off x="4086454" y="4966242"/>
            <a:ext cx="1314078" cy="400110"/>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Phosphate</a:t>
            </a:r>
          </a:p>
        </p:txBody>
      </p:sp>
    </p:spTree>
    <p:extLst>
      <p:ext uri="{BB962C8B-B14F-4D97-AF65-F5344CB8AC3E}">
        <p14:creationId xmlns:p14="http://schemas.microsoft.com/office/powerpoint/2010/main" val="45986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style.rotation</p:attrName>
                                        </p:attrNameLst>
                                      </p:cBhvr>
                                      <p:tavLst>
                                        <p:tav tm="0">
                                          <p:val>
                                            <p:fltVal val="90"/>
                                          </p:val>
                                        </p:tav>
                                        <p:tav tm="100000">
                                          <p:val>
                                            <p:fltVal val="0"/>
                                          </p:val>
                                        </p:tav>
                                      </p:tavLst>
                                    </p:anim>
                                    <p:animEffect transition="in" filter="fade">
                                      <p:cBhvr>
                                        <p:cTn id="38" dur="1000"/>
                                        <p:tgtEl>
                                          <p:spTgt spid="10"/>
                                        </p:tgtEl>
                                      </p:cBhvr>
                                    </p:animEffect>
                                  </p:childTnLst>
                                </p:cTn>
                              </p:par>
                            </p:childTnLst>
                          </p:cTn>
                        </p:par>
                        <p:par>
                          <p:cTn id="39" fill="hold">
                            <p:stCondLst>
                              <p:cond delay="5000"/>
                            </p:stCondLst>
                            <p:childTnLst>
                              <p:par>
                                <p:cTn id="40" presetID="31"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fltVal val="0"/>
                                          </p:val>
                                        </p:tav>
                                        <p:tav tm="100000">
                                          <p:val>
                                            <p:strVal val="#ppt_w"/>
                                          </p:val>
                                        </p:tav>
                                      </p:tavLst>
                                    </p:anim>
                                    <p:anim calcmode="lin" valueType="num">
                                      <p:cBhvr>
                                        <p:cTn id="43" dur="1000" fill="hold"/>
                                        <p:tgtEl>
                                          <p:spTgt spid="14"/>
                                        </p:tgtEl>
                                        <p:attrNameLst>
                                          <p:attrName>ppt_h</p:attrName>
                                        </p:attrNameLst>
                                      </p:cBhvr>
                                      <p:tavLst>
                                        <p:tav tm="0">
                                          <p:val>
                                            <p:fltVal val="0"/>
                                          </p:val>
                                        </p:tav>
                                        <p:tav tm="100000">
                                          <p:val>
                                            <p:strVal val="#ppt_h"/>
                                          </p:val>
                                        </p:tav>
                                      </p:tavLst>
                                    </p:anim>
                                    <p:anim calcmode="lin" valueType="num">
                                      <p:cBhvr>
                                        <p:cTn id="44" dur="1000" fill="hold"/>
                                        <p:tgtEl>
                                          <p:spTgt spid="14"/>
                                        </p:tgtEl>
                                        <p:attrNameLst>
                                          <p:attrName>style.rotation</p:attrName>
                                        </p:attrNameLst>
                                      </p:cBhvr>
                                      <p:tavLst>
                                        <p:tav tm="0">
                                          <p:val>
                                            <p:fltVal val="90"/>
                                          </p:val>
                                        </p:tav>
                                        <p:tav tm="100000">
                                          <p:val>
                                            <p:fltVal val="0"/>
                                          </p:val>
                                        </p:tav>
                                      </p:tavLst>
                                    </p:anim>
                                    <p:animEffect transition="in" filter="fade">
                                      <p:cBhvr>
                                        <p:cTn id="45" dur="1000"/>
                                        <p:tgtEl>
                                          <p:spTgt spid="14"/>
                                        </p:tgtEl>
                                      </p:cBhvr>
                                    </p:animEffect>
                                  </p:childTnLst>
                                </p:cTn>
                              </p:par>
                            </p:childTnLst>
                          </p:cTn>
                        </p:par>
                        <p:par>
                          <p:cTn id="46" fill="hold">
                            <p:stCondLst>
                              <p:cond delay="6000"/>
                            </p:stCondLst>
                            <p:childTnLst>
                              <p:par>
                                <p:cTn id="47" presetID="3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childTnLst>
                          </p:cTn>
                        </p:par>
                        <p:par>
                          <p:cTn id="53" fill="hold">
                            <p:stCondLst>
                              <p:cond delay="7000"/>
                            </p:stCondLst>
                            <p:childTnLst>
                              <p:par>
                                <p:cTn id="54" presetID="31"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ppt_w</p:attrName>
                                        </p:attrNameLst>
                                      </p:cBhvr>
                                      <p:tavLst>
                                        <p:tav tm="0">
                                          <p:val>
                                            <p:fltVal val="0"/>
                                          </p:val>
                                        </p:tav>
                                        <p:tav tm="100000">
                                          <p:val>
                                            <p:strVal val="#ppt_w"/>
                                          </p:val>
                                        </p:tav>
                                      </p:tavLst>
                                    </p:anim>
                                    <p:anim calcmode="lin" valueType="num">
                                      <p:cBhvr>
                                        <p:cTn id="57" dur="1000" fill="hold"/>
                                        <p:tgtEl>
                                          <p:spTgt spid="15"/>
                                        </p:tgtEl>
                                        <p:attrNameLst>
                                          <p:attrName>ppt_h</p:attrName>
                                        </p:attrNameLst>
                                      </p:cBhvr>
                                      <p:tavLst>
                                        <p:tav tm="0">
                                          <p:val>
                                            <p:fltVal val="0"/>
                                          </p:val>
                                        </p:tav>
                                        <p:tav tm="100000">
                                          <p:val>
                                            <p:strVal val="#ppt_h"/>
                                          </p:val>
                                        </p:tav>
                                      </p:tavLst>
                                    </p:anim>
                                    <p:anim calcmode="lin" valueType="num">
                                      <p:cBhvr>
                                        <p:cTn id="58" dur="1000" fill="hold"/>
                                        <p:tgtEl>
                                          <p:spTgt spid="15"/>
                                        </p:tgtEl>
                                        <p:attrNameLst>
                                          <p:attrName>style.rotation</p:attrName>
                                        </p:attrNameLst>
                                      </p:cBhvr>
                                      <p:tavLst>
                                        <p:tav tm="0">
                                          <p:val>
                                            <p:fltVal val="90"/>
                                          </p:val>
                                        </p:tav>
                                        <p:tav tm="100000">
                                          <p:val>
                                            <p:fltVal val="0"/>
                                          </p:val>
                                        </p:tav>
                                      </p:tavLst>
                                    </p:anim>
                                    <p:animEffect transition="in" filter="fade">
                                      <p:cBhvr>
                                        <p:cTn id="5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B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15C93C-BAF4-4C0E-BCAD-D12E2AFF4595}"/>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The Atom</a:t>
            </a:r>
            <a:endParaRPr lang="en-US">
              <a:solidFill>
                <a:srgbClr val="FFFFFF"/>
              </a:solidFill>
            </a:endParaRPr>
          </a:p>
        </p:txBody>
      </p:sp>
      <p:pic>
        <p:nvPicPr>
          <p:cNvPr id="5" name="Picture 4" descr="A picture containing necklace, drawing&#10;&#10;Description automatically generated">
            <a:extLst>
              <a:ext uri="{FF2B5EF4-FFF2-40B4-BE49-F238E27FC236}">
                <a16:creationId xmlns:a16="http://schemas.microsoft.com/office/drawing/2014/main" id="{5CDB3E38-99B7-486A-B0B4-1D3D04F74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7634" r="-1" b="-1"/>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CE748ED-A6C2-4BF0-B4DA-FE10BB2B850B}"/>
              </a:ext>
            </a:extLst>
          </p:cNvPr>
          <p:cNvSpPr>
            <a:spLocks noGrp="1"/>
          </p:cNvSpPr>
          <p:nvPr>
            <p:ph idx="1"/>
          </p:nvPr>
        </p:nvSpPr>
        <p:spPr>
          <a:xfrm>
            <a:off x="8029319" y="917725"/>
            <a:ext cx="3424739" cy="4852362"/>
          </a:xfrm>
        </p:spPr>
        <p:txBody>
          <a:bodyPr anchor="ctr">
            <a:normAutofit fontScale="92500" lnSpcReduction="10000"/>
          </a:bodyPr>
          <a:lstStyle/>
          <a:p>
            <a:r>
              <a:rPr lang="en-US" b="1" dirty="0">
                <a:solidFill>
                  <a:schemeClr val="accent5">
                    <a:lumMod val="20000"/>
                    <a:lumOff val="80000"/>
                  </a:schemeClr>
                </a:solidFill>
              </a:rPr>
              <a:t>PROTONS are positively charged and are found at the nucleus (center) of the atom.</a:t>
            </a:r>
            <a:br>
              <a:rPr lang="en-US" b="1" dirty="0">
                <a:solidFill>
                  <a:schemeClr val="accent5">
                    <a:lumMod val="20000"/>
                    <a:lumOff val="80000"/>
                  </a:schemeClr>
                </a:solidFill>
              </a:rPr>
            </a:br>
            <a:r>
              <a:rPr lang="en-US" b="1" dirty="0">
                <a:solidFill>
                  <a:schemeClr val="accent5">
                    <a:lumMod val="20000"/>
                    <a:lumOff val="80000"/>
                  </a:schemeClr>
                </a:solidFill>
              </a:rPr>
              <a:t>ELECTRONS are negatively charged and are found on the outer portions of the atom.</a:t>
            </a:r>
            <a:br>
              <a:rPr lang="en-US" b="1" dirty="0">
                <a:solidFill>
                  <a:schemeClr val="accent5">
                    <a:lumMod val="20000"/>
                    <a:lumOff val="80000"/>
                  </a:schemeClr>
                </a:solidFill>
              </a:rPr>
            </a:br>
            <a:r>
              <a:rPr lang="en-US" b="1" dirty="0">
                <a:solidFill>
                  <a:schemeClr val="accent5">
                    <a:lumMod val="20000"/>
                    <a:lumOff val="80000"/>
                  </a:schemeClr>
                </a:solidFill>
              </a:rPr>
              <a:t>NEUTRONS have no charge and are found in the nucleus of the atom.</a:t>
            </a:r>
            <a:endParaRPr lang="en-US" dirty="0">
              <a:solidFill>
                <a:schemeClr val="accent5">
                  <a:lumMod val="20000"/>
                  <a:lumOff val="80000"/>
                </a:schemeClr>
              </a:solidFill>
            </a:endParaRPr>
          </a:p>
        </p:txBody>
      </p:sp>
    </p:spTree>
    <p:extLst>
      <p:ext uri="{BB962C8B-B14F-4D97-AF65-F5344CB8AC3E}">
        <p14:creationId xmlns:p14="http://schemas.microsoft.com/office/powerpoint/2010/main" val="2302155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376EFB1-01CF-419F-ABF1-2AF02BBFC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6141396"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73" name="Freeform: Shape 72">
            <a:extLst>
              <a:ext uri="{FF2B5EF4-FFF2-40B4-BE49-F238E27FC236}">
                <a16:creationId xmlns:a16="http://schemas.microsoft.com/office/drawing/2014/main" id="{FF9DEA15-78BD-4750-AA18-B9F28A6D5A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604"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pic>
        <p:nvPicPr>
          <p:cNvPr id="2050" name="Picture 2" descr="Picture">
            <a:extLst>
              <a:ext uri="{FF2B5EF4-FFF2-40B4-BE49-F238E27FC236}">
                <a16:creationId xmlns:a16="http://schemas.microsoft.com/office/drawing/2014/main" id="{1487B078-D31F-4B3B-9CE6-57095969B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11" y="484632"/>
            <a:ext cx="4700977" cy="57332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276521-46CD-4683-B24D-7143E0B7D38F}"/>
              </a:ext>
            </a:extLst>
          </p:cNvPr>
          <p:cNvSpPr>
            <a:spLocks noGrp="1"/>
          </p:cNvSpPr>
          <p:nvPr>
            <p:ph type="title"/>
          </p:nvPr>
        </p:nvSpPr>
        <p:spPr>
          <a:xfrm>
            <a:off x="6391903" y="429440"/>
            <a:ext cx="5613355" cy="1344975"/>
          </a:xfrm>
        </p:spPr>
        <p:txBody>
          <a:bodyPr>
            <a:normAutofit fontScale="90000"/>
          </a:bodyPr>
          <a:lstStyle/>
          <a:p>
            <a:pPr algn="ctr"/>
            <a:r>
              <a:rPr lang="en-US" sz="4000" dirty="0">
                <a:solidFill>
                  <a:schemeClr val="bg1"/>
                </a:solidFill>
                <a:latin typeface="Ravie" panose="04040805050809020602" pitchFamily="82" charset="0"/>
              </a:rPr>
              <a:t>Base-Pairing and Hydrogen Bonding in DNA</a:t>
            </a:r>
          </a:p>
        </p:txBody>
      </p:sp>
      <p:sp>
        <p:nvSpPr>
          <p:cNvPr id="3" name="Content Placeholder 2">
            <a:extLst>
              <a:ext uri="{FF2B5EF4-FFF2-40B4-BE49-F238E27FC236}">
                <a16:creationId xmlns:a16="http://schemas.microsoft.com/office/drawing/2014/main" id="{53FB8F52-EDA0-45D8-BB80-10CB80F19354}"/>
              </a:ext>
            </a:extLst>
          </p:cNvPr>
          <p:cNvSpPr>
            <a:spLocks noGrp="1"/>
          </p:cNvSpPr>
          <p:nvPr>
            <p:ph idx="1"/>
          </p:nvPr>
        </p:nvSpPr>
        <p:spPr>
          <a:xfrm>
            <a:off x="6580835" y="2338856"/>
            <a:ext cx="5235490" cy="3000744"/>
          </a:xfrm>
        </p:spPr>
        <p:txBody>
          <a:bodyPr>
            <a:normAutofit/>
          </a:bodyPr>
          <a:lstStyle/>
          <a:p>
            <a:r>
              <a:rPr lang="en-US" dirty="0">
                <a:solidFill>
                  <a:schemeClr val="bg1"/>
                </a:solidFill>
                <a:latin typeface="Abadi" panose="020B0604020104020204" pitchFamily="34" charset="0"/>
              </a:rPr>
              <a:t> In a molecule of DNA, the 2 DNA strands are connected to each through hydrogen bonds.</a:t>
            </a:r>
          </a:p>
          <a:p>
            <a:r>
              <a:rPr lang="en-US" dirty="0">
                <a:solidFill>
                  <a:schemeClr val="bg1"/>
                </a:solidFill>
                <a:latin typeface="Abadi" panose="020B0604020104020204" pitchFamily="34" charset="0"/>
              </a:rPr>
              <a:t>These hydrogen bonds occur between nitrogenous bases that exist on opposing strands.</a:t>
            </a:r>
          </a:p>
        </p:txBody>
      </p:sp>
      <p:sp>
        <p:nvSpPr>
          <p:cNvPr id="8" name="Rectangle 7">
            <a:extLst>
              <a:ext uri="{FF2B5EF4-FFF2-40B4-BE49-F238E27FC236}">
                <a16:creationId xmlns:a16="http://schemas.microsoft.com/office/drawing/2014/main" id="{26B3707D-FEF8-469C-93FB-73DEA6FAE5CA}"/>
              </a:ext>
            </a:extLst>
          </p:cNvPr>
          <p:cNvSpPr/>
          <p:nvPr/>
        </p:nvSpPr>
        <p:spPr>
          <a:xfrm>
            <a:off x="2175361" y="1431633"/>
            <a:ext cx="800219"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Base</a:t>
            </a:r>
          </a:p>
        </p:txBody>
      </p:sp>
      <p:sp>
        <p:nvSpPr>
          <p:cNvPr id="9" name="Rectangle 8">
            <a:extLst>
              <a:ext uri="{FF2B5EF4-FFF2-40B4-BE49-F238E27FC236}">
                <a16:creationId xmlns:a16="http://schemas.microsoft.com/office/drawing/2014/main" id="{D98337A2-040C-4181-8736-C0022278D510}"/>
              </a:ext>
            </a:extLst>
          </p:cNvPr>
          <p:cNvSpPr/>
          <p:nvPr/>
        </p:nvSpPr>
        <p:spPr>
          <a:xfrm>
            <a:off x="2244674" y="3651487"/>
            <a:ext cx="800219"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Base</a:t>
            </a:r>
          </a:p>
        </p:txBody>
      </p:sp>
      <p:sp>
        <p:nvSpPr>
          <p:cNvPr id="10" name="Rectangle 9">
            <a:extLst>
              <a:ext uri="{FF2B5EF4-FFF2-40B4-BE49-F238E27FC236}">
                <a16:creationId xmlns:a16="http://schemas.microsoft.com/office/drawing/2014/main" id="{8B651DED-F6CB-4639-99A1-986B280C46B5}"/>
              </a:ext>
            </a:extLst>
          </p:cNvPr>
          <p:cNvSpPr/>
          <p:nvPr/>
        </p:nvSpPr>
        <p:spPr>
          <a:xfrm>
            <a:off x="3181480" y="1431632"/>
            <a:ext cx="800219"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Base</a:t>
            </a:r>
          </a:p>
        </p:txBody>
      </p:sp>
      <p:sp>
        <p:nvSpPr>
          <p:cNvPr id="12" name="Rectangle 11">
            <a:extLst>
              <a:ext uri="{FF2B5EF4-FFF2-40B4-BE49-F238E27FC236}">
                <a16:creationId xmlns:a16="http://schemas.microsoft.com/office/drawing/2014/main" id="{D9C1F093-C8AB-47BB-989A-E4091E59E806}"/>
              </a:ext>
            </a:extLst>
          </p:cNvPr>
          <p:cNvSpPr/>
          <p:nvPr/>
        </p:nvSpPr>
        <p:spPr>
          <a:xfrm>
            <a:off x="3286235" y="3663718"/>
            <a:ext cx="800219" cy="461665"/>
          </a:xfrm>
          <a:prstGeom prst="rect">
            <a:avLst/>
          </a:prstGeom>
          <a:solidFill>
            <a:schemeClr val="bg1">
              <a:alpha val="53000"/>
            </a:schemeClr>
          </a:solidFill>
          <a:ln>
            <a:solidFill>
              <a:srgbClr val="C0000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3462">
                  <a:solidFill>
                    <a:srgbClr val="C00000"/>
                  </a:solidFill>
                  <a:prstDash val="solid"/>
                </a:ln>
                <a:solidFill>
                  <a:srgbClr val="FF0000"/>
                </a:solidFill>
                <a:effectLst>
                  <a:outerShdw dist="38100" dir="2700000" algn="bl" rotWithShape="0">
                    <a:srgbClr val="5B9BD5"/>
                  </a:outerShdw>
                </a:effectLst>
                <a:uLnTx/>
                <a:uFillTx/>
                <a:latin typeface="Times New Roman" panose="02020603050405020304"/>
                <a:ea typeface="+mn-ea"/>
                <a:cs typeface="+mn-cs"/>
              </a:rPr>
              <a:t>Base</a:t>
            </a:r>
          </a:p>
        </p:txBody>
      </p:sp>
      <p:sp>
        <p:nvSpPr>
          <p:cNvPr id="16" name="Rectangle 15">
            <a:extLst>
              <a:ext uri="{FF2B5EF4-FFF2-40B4-BE49-F238E27FC236}">
                <a16:creationId xmlns:a16="http://schemas.microsoft.com/office/drawing/2014/main" id="{56AFD315-48C5-4EDC-BA06-CEE6B6DA9A39}"/>
              </a:ext>
            </a:extLst>
          </p:cNvPr>
          <p:cNvSpPr/>
          <p:nvPr/>
        </p:nvSpPr>
        <p:spPr>
          <a:xfrm rot="16200000">
            <a:off x="-1432436" y="1845775"/>
            <a:ext cx="6159611" cy="2862322"/>
          </a:xfrm>
          <a:prstGeom prst="rect">
            <a:avLst/>
          </a:prstGeom>
          <a:solidFill>
            <a:schemeClr val="accent1">
              <a:lumMod val="60000"/>
              <a:lumOff val="40000"/>
              <a:alpha val="53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DNA Strand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endParaRPr>
          </a:p>
        </p:txBody>
      </p:sp>
      <p:sp>
        <p:nvSpPr>
          <p:cNvPr id="17" name="Rectangle 16">
            <a:extLst>
              <a:ext uri="{FF2B5EF4-FFF2-40B4-BE49-F238E27FC236}">
                <a16:creationId xmlns:a16="http://schemas.microsoft.com/office/drawing/2014/main" id="{B515F6A8-419A-4935-B169-C7C2B82BAF7C}"/>
              </a:ext>
            </a:extLst>
          </p:cNvPr>
          <p:cNvSpPr/>
          <p:nvPr/>
        </p:nvSpPr>
        <p:spPr>
          <a:xfrm rot="5400000">
            <a:off x="1467675" y="1845774"/>
            <a:ext cx="6159611" cy="2862322"/>
          </a:xfrm>
          <a:prstGeom prst="rect">
            <a:avLst/>
          </a:prstGeom>
          <a:solidFill>
            <a:schemeClr val="accent1">
              <a:lumMod val="60000"/>
              <a:lumOff val="40000"/>
              <a:alpha val="53000"/>
            </a:schemeClr>
          </a:solidFill>
          <a:ln>
            <a:solidFill>
              <a:srgbClr val="C0000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rPr>
              <a:t>DNA Strand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13462">
                <a:solidFill>
                  <a:srgbClr val="C00000"/>
                </a:solidFill>
                <a:prstDash val="solid"/>
              </a:ln>
              <a:solidFill>
                <a:srgbClr val="FF0066"/>
              </a:solidFill>
              <a:effectLst>
                <a:outerShdw dist="38100" dir="2700000" algn="bl" rotWithShape="0">
                  <a:srgbClr val="5B9BD5"/>
                </a:outerShdw>
              </a:effectLst>
              <a:uLnTx/>
              <a:uFillTx/>
              <a:latin typeface="Times New Roman" panose="02020603050405020304"/>
              <a:ea typeface="+mn-ea"/>
              <a:cs typeface="+mn-cs"/>
            </a:endParaRPr>
          </a:p>
        </p:txBody>
      </p:sp>
      <p:pic>
        <p:nvPicPr>
          <p:cNvPr id="5" name="Graphic 4" descr="Heart">
            <a:extLst>
              <a:ext uri="{FF2B5EF4-FFF2-40B4-BE49-F238E27FC236}">
                <a16:creationId xmlns:a16="http://schemas.microsoft.com/office/drawing/2014/main" id="{CBBA5A0A-ABB4-44FC-8F54-E5C3F189DA3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678202" y="2025165"/>
            <a:ext cx="914400" cy="914400"/>
          </a:xfrm>
          <a:prstGeom prst="rect">
            <a:avLst/>
          </a:prstGeom>
        </p:spPr>
      </p:pic>
      <p:pic>
        <p:nvPicPr>
          <p:cNvPr id="19" name="Graphic 18" descr="Heart">
            <a:extLst>
              <a:ext uri="{FF2B5EF4-FFF2-40B4-BE49-F238E27FC236}">
                <a16:creationId xmlns:a16="http://schemas.microsoft.com/office/drawing/2014/main" id="{1EC101C9-DF1C-49FB-90AA-AF518DD1CBD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653138" y="4251135"/>
            <a:ext cx="914400" cy="914400"/>
          </a:xfrm>
          <a:prstGeom prst="rect">
            <a:avLst/>
          </a:prstGeom>
        </p:spPr>
      </p:pic>
    </p:spTree>
    <p:extLst>
      <p:ext uri="{BB962C8B-B14F-4D97-AF65-F5344CB8AC3E}">
        <p14:creationId xmlns:p14="http://schemas.microsoft.com/office/powerpoint/2010/main" val="3274235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2000"/>
                            </p:stCondLst>
                            <p:childTnLst>
                              <p:par>
                                <p:cTn id="12" presetID="3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par>
                          <p:cTn id="18" fill="hold">
                            <p:stCondLst>
                              <p:cond delay="3000"/>
                            </p:stCondLst>
                            <p:childTnLst>
                              <p:par>
                                <p:cTn id="19" presetID="3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4000"/>
                            </p:stCondLst>
                            <p:childTnLst>
                              <p:par>
                                <p:cTn id="26" presetID="31"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par>
                          <p:cTn id="32" fill="hold">
                            <p:stCondLst>
                              <p:cond delay="5000"/>
                            </p:stCondLst>
                            <p:childTnLst>
                              <p:par>
                                <p:cTn id="33" presetID="15" presetClass="entr" presetSubtype="0" fill="hold" grpId="0" nodeType="afterEffect">
                                  <p:stCondLst>
                                    <p:cond delay="50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 calcmode="lin" valueType="num">
                                      <p:cBhvr>
                                        <p:cTn id="37"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6500"/>
                            </p:stCondLst>
                            <p:childTnLst>
                              <p:par>
                                <p:cTn id="40" presetID="15"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fltVal val="0"/>
                                          </p:val>
                                        </p:tav>
                                        <p:tav tm="100000">
                                          <p:val>
                                            <p:strVal val="#ppt_w"/>
                                          </p:val>
                                        </p:tav>
                                      </p:tavLst>
                                    </p:anim>
                                    <p:anim calcmode="lin" valueType="num">
                                      <p:cBhvr>
                                        <p:cTn id="43" dur="1000" fill="hold"/>
                                        <p:tgtEl>
                                          <p:spTgt spid="17"/>
                                        </p:tgtEl>
                                        <p:attrNameLst>
                                          <p:attrName>ppt_h</p:attrName>
                                        </p:attrNameLst>
                                      </p:cBhvr>
                                      <p:tavLst>
                                        <p:tav tm="0">
                                          <p:val>
                                            <p:fltVal val="0"/>
                                          </p:val>
                                        </p:tav>
                                        <p:tav tm="100000">
                                          <p:val>
                                            <p:strVal val="#ppt_h"/>
                                          </p:val>
                                        </p:tav>
                                      </p:tavLst>
                                    </p:anim>
                                    <p:anim calcmode="lin" valueType="num">
                                      <p:cBhvr>
                                        <p:cTn id="44"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56F5174-31D9-4DBB-AAB7-A1FD7BDB13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AE113210-7872-481A-ADE6-3A05CCAF5EB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4B8614-E987-4F5D-AD37-AE329F09D58B}"/>
              </a:ext>
            </a:extLst>
          </p:cNvPr>
          <p:cNvSpPr>
            <a:spLocks noGrp="1"/>
          </p:cNvSpPr>
          <p:nvPr>
            <p:ph type="title"/>
          </p:nvPr>
        </p:nvSpPr>
        <p:spPr>
          <a:xfrm>
            <a:off x="6414739" y="565448"/>
            <a:ext cx="4977976" cy="1454051"/>
          </a:xfrm>
        </p:spPr>
        <p:txBody>
          <a:bodyPr>
            <a:normAutofit/>
          </a:bodyPr>
          <a:lstStyle/>
          <a:p>
            <a:pPr algn="ctr"/>
            <a:r>
              <a:rPr lang="en-US" sz="3700" dirty="0">
                <a:solidFill>
                  <a:schemeClr val="accent1">
                    <a:lumMod val="75000"/>
                  </a:schemeClr>
                </a:solidFill>
                <a:latin typeface="Ravie" panose="04040805050809020602" pitchFamily="82" charset="0"/>
              </a:rPr>
              <a:t>Hydrogen Bonding in DNA</a:t>
            </a:r>
          </a:p>
        </p:txBody>
      </p:sp>
      <p:sp>
        <p:nvSpPr>
          <p:cNvPr id="32"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generated with high confidence">
            <a:extLst>
              <a:ext uri="{FF2B5EF4-FFF2-40B4-BE49-F238E27FC236}">
                <a16:creationId xmlns:a16="http://schemas.microsoft.com/office/drawing/2014/main" id="{245284CB-07C6-4732-BA0D-EABFFBA803A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54" r="2399" b="-3"/>
          <a:stretch/>
        </p:blipFill>
        <p:spPr>
          <a:xfrm>
            <a:off x="-614438" y="277986"/>
            <a:ext cx="5614874" cy="5876835"/>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9CE47726-E578-49EF-9007-3DE4B9742756}"/>
              </a:ext>
            </a:extLst>
          </p:cNvPr>
          <p:cNvSpPr>
            <a:spLocks noGrp="1"/>
          </p:cNvSpPr>
          <p:nvPr>
            <p:ph idx="1"/>
          </p:nvPr>
        </p:nvSpPr>
        <p:spPr>
          <a:xfrm>
            <a:off x="6090573" y="2421682"/>
            <a:ext cx="5614875" cy="4216624"/>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a:bodyPr>
          <a:lstStyle/>
          <a:p>
            <a:r>
              <a:rPr lang="en-US" sz="2000" i="1" dirty="0">
                <a:solidFill>
                  <a:schemeClr val="tx1"/>
                </a:solidFill>
                <a:latin typeface="Aharoni" panose="02010803020104030203" pitchFamily="2" charset="-79"/>
                <a:cs typeface="Aharoni" panose="02010803020104030203" pitchFamily="2" charset="-79"/>
              </a:rPr>
              <a:t>Hydrogen bonds are relatively weak.</a:t>
            </a:r>
          </a:p>
          <a:p>
            <a:r>
              <a:rPr lang="en-US" sz="2000" i="1" dirty="0">
                <a:solidFill>
                  <a:schemeClr val="tx1"/>
                </a:solidFill>
                <a:latin typeface="Aharoni" panose="02010803020104030203" pitchFamily="2" charset="-79"/>
                <a:cs typeface="Aharoni" panose="02010803020104030203" pitchFamily="2" charset="-79"/>
              </a:rPr>
              <a:t> It is important for the hydrogen bonds to be able to be broken when the cell needs access to the individual DNA strands.</a:t>
            </a:r>
          </a:p>
          <a:p>
            <a:r>
              <a:rPr lang="en-US" sz="2000" i="1" dirty="0">
                <a:solidFill>
                  <a:schemeClr val="tx1"/>
                </a:solidFill>
                <a:latin typeface="Aharoni" panose="02010803020104030203" pitchFamily="2" charset="-79"/>
                <a:cs typeface="Aharoni" panose="02010803020104030203" pitchFamily="2" charset="-79"/>
              </a:rPr>
              <a:t> For example, the two DNA strands need to be separated for DNA replication for cellular division and to make the mRNA template during transcription. </a:t>
            </a:r>
          </a:p>
        </p:txBody>
      </p:sp>
    </p:spTree>
    <p:extLst>
      <p:ext uri="{BB962C8B-B14F-4D97-AF65-F5344CB8AC3E}">
        <p14:creationId xmlns:p14="http://schemas.microsoft.com/office/powerpoint/2010/main" val="3960064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69D286-F4D7-4C8B-A6BD-D05384C7F1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74161BF4-954D-410B-833A-EA8C433E9C0D}"/>
              </a:ext>
            </a:extLst>
          </p:cNvPr>
          <p:cNvPicPr>
            <a:picLocks noGrp="1" noChangeAspect="1"/>
          </p:cNvPicPr>
          <p:nvPr>
            <p:ph idx="1"/>
          </p:nvPr>
        </p:nvPicPr>
        <p:blipFill rotWithShape="1">
          <a:blip r:embed="rId2"/>
          <a:srcRect b="6"/>
          <a:stretch/>
        </p:blipFill>
        <p:spPr>
          <a:xfrm>
            <a:off x="646176" y="643467"/>
            <a:ext cx="10899648" cy="5394960"/>
          </a:xfrm>
          <a:prstGeom prst="rect">
            <a:avLst/>
          </a:prstGeom>
          <a:ln w="82550" cmpd="sng">
            <a:noFill/>
            <a:miter lim="800000"/>
          </a:ln>
        </p:spPr>
      </p:pic>
    </p:spTree>
    <p:extLst>
      <p:ext uri="{BB962C8B-B14F-4D97-AF65-F5344CB8AC3E}">
        <p14:creationId xmlns:p14="http://schemas.microsoft.com/office/powerpoint/2010/main" val="2876473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Content Placeholder 3" descr="A close up of a map&#10;&#10;Description automatically generated">
            <a:extLst>
              <a:ext uri="{FF2B5EF4-FFF2-40B4-BE49-F238E27FC236}">
                <a16:creationId xmlns:a16="http://schemas.microsoft.com/office/drawing/2014/main" id="{B5A58C73-D26E-4857-B230-7829C5AF1917}"/>
              </a:ext>
            </a:extLst>
          </p:cNvPr>
          <p:cNvPicPr>
            <a:picLocks noGrp="1" noChangeAspect="1"/>
          </p:cNvPicPr>
          <p:nvPr>
            <p:ph idx="1"/>
          </p:nvPr>
        </p:nvPicPr>
        <p:blipFill rotWithShape="1">
          <a:blip r:embed="rId2"/>
          <a:srcRect l="616" r="-2" b="-2"/>
          <a:stretch/>
        </p:blipFill>
        <p:spPr>
          <a:xfrm rot="21480000">
            <a:off x="1137837" y="1003258"/>
            <a:ext cx="9916327" cy="4764396"/>
          </a:xfrm>
          <a:prstGeom prst="rect">
            <a:avLst/>
          </a:prstGeom>
        </p:spPr>
      </p:pic>
    </p:spTree>
    <p:extLst>
      <p:ext uri="{BB962C8B-B14F-4D97-AF65-F5344CB8AC3E}">
        <p14:creationId xmlns:p14="http://schemas.microsoft.com/office/powerpoint/2010/main" val="3317800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1AE249-8BEC-4783-9977-B5C00362FA9A}"/>
              </a:ext>
            </a:extLst>
          </p:cNvPr>
          <p:cNvSpPr>
            <a:spLocks noGrp="1"/>
          </p:cNvSpPr>
          <p:nvPr>
            <p:ph type="title"/>
          </p:nvPr>
        </p:nvSpPr>
        <p:spPr>
          <a:xfrm>
            <a:off x="526073" y="466578"/>
            <a:ext cx="11139854" cy="1721164"/>
          </a:xfrm>
        </p:spPr>
        <p:txBody>
          <a:bodyPr vert="horz" lIns="91440" tIns="45720" rIns="91440" bIns="45720" rtlCol="0" anchor="b">
            <a:normAutofit/>
          </a:bodyPr>
          <a:lstStyle/>
          <a:p>
            <a:pPr algn="ctr"/>
            <a:r>
              <a:rPr lang="en-US" sz="5400" b="1" kern="1200" dirty="0">
                <a:solidFill>
                  <a:srgbClr val="FFFFFF"/>
                </a:solidFill>
                <a:latin typeface="+mj-lt"/>
                <a:ea typeface="+mj-ea"/>
                <a:cs typeface="+mj-cs"/>
              </a:rPr>
              <a:t>Noncovalent Bonds</a:t>
            </a:r>
            <a:br>
              <a:rPr lang="en-US" sz="5400" b="1" kern="1200" dirty="0">
                <a:solidFill>
                  <a:srgbClr val="FFFFFF"/>
                </a:solidFill>
                <a:latin typeface="+mj-lt"/>
                <a:ea typeface="+mj-ea"/>
                <a:cs typeface="+mj-cs"/>
              </a:rPr>
            </a:br>
            <a:r>
              <a:rPr lang="en-US" b="1" i="1" kern="1200" dirty="0">
                <a:solidFill>
                  <a:srgbClr val="FFFFFF"/>
                </a:solidFill>
                <a:latin typeface="+mj-lt"/>
                <a:ea typeface="+mj-ea"/>
                <a:cs typeface="+mj-cs"/>
              </a:rPr>
              <a:t>Hydrogen Bonds</a:t>
            </a:r>
            <a:endParaRPr lang="en-US" sz="5400" b="1" i="1" kern="1200" dirty="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F115F91-F50D-444B-B5A8-F50290C7E385}"/>
              </a:ext>
            </a:extLst>
          </p:cNvPr>
          <p:cNvPicPr>
            <a:picLocks noChangeAspect="1"/>
          </p:cNvPicPr>
          <p:nvPr/>
        </p:nvPicPr>
        <p:blipFill rotWithShape="1">
          <a:blip r:embed="rId2"/>
          <a:srcRect t="7650"/>
          <a:stretch/>
        </p:blipFill>
        <p:spPr>
          <a:xfrm>
            <a:off x="320040" y="2610884"/>
            <a:ext cx="11496821" cy="3795690"/>
          </a:xfrm>
          <a:prstGeom prst="rect">
            <a:avLst/>
          </a:prstGeom>
        </p:spPr>
      </p:pic>
    </p:spTree>
    <p:extLst>
      <p:ext uri="{BB962C8B-B14F-4D97-AF65-F5344CB8AC3E}">
        <p14:creationId xmlns:p14="http://schemas.microsoft.com/office/powerpoint/2010/main" val="512355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A2E2-8F16-488D-A152-054AFB55948A}"/>
              </a:ext>
            </a:extLst>
          </p:cNvPr>
          <p:cNvSpPr>
            <a:spLocks noGrp="1"/>
          </p:cNvSpPr>
          <p:nvPr>
            <p:ph type="title"/>
          </p:nvPr>
        </p:nvSpPr>
        <p:spPr>
          <a:xfrm>
            <a:off x="481013" y="3752849"/>
            <a:ext cx="3290887" cy="2452687"/>
          </a:xfrm>
        </p:spPr>
        <p:txBody>
          <a:bodyPr anchor="ctr">
            <a:normAutofit/>
          </a:bodyPr>
          <a:lstStyle/>
          <a:p>
            <a:r>
              <a:rPr lang="en-US" sz="3600" b="1"/>
              <a:t>Solubility</a:t>
            </a:r>
          </a:p>
        </p:txBody>
      </p:sp>
      <p:pic>
        <p:nvPicPr>
          <p:cNvPr id="5" name="Picture 4" descr="A picture containing food, glass&#10;&#10;Description automatically generated">
            <a:extLst>
              <a:ext uri="{FF2B5EF4-FFF2-40B4-BE49-F238E27FC236}">
                <a16:creationId xmlns:a16="http://schemas.microsoft.com/office/drawing/2014/main" id="{06C9A50E-928E-4177-9BDE-EECAFAEE034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30351" b="24054"/>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DC2051A-91C7-495C-A1E0-B31D570B519D}"/>
              </a:ext>
            </a:extLst>
          </p:cNvPr>
          <p:cNvSpPr>
            <a:spLocks noGrp="1"/>
          </p:cNvSpPr>
          <p:nvPr>
            <p:ph idx="1"/>
          </p:nvPr>
        </p:nvSpPr>
        <p:spPr>
          <a:xfrm>
            <a:off x="4223982" y="3752850"/>
            <a:ext cx="7485413" cy="2452687"/>
          </a:xfrm>
        </p:spPr>
        <p:txBody>
          <a:bodyPr anchor="ctr">
            <a:normAutofit/>
          </a:bodyPr>
          <a:lstStyle/>
          <a:p>
            <a:r>
              <a:rPr lang="en-US" sz="1800"/>
              <a:t>Molecules that dissolve easily in water are said to be </a:t>
            </a:r>
            <a:r>
              <a:rPr lang="en-US" sz="1800" b="1"/>
              <a:t>hydrophilic </a:t>
            </a:r>
            <a:r>
              <a:rPr lang="en-US" sz="1800"/>
              <a:t>{-</a:t>
            </a:r>
            <a:r>
              <a:rPr lang="en-US" sz="1800" i="1"/>
              <a:t>philic</a:t>
            </a:r>
            <a:r>
              <a:rPr lang="en-US" sz="1800"/>
              <a:t>, loving}. </a:t>
            </a:r>
          </a:p>
          <a:p>
            <a:r>
              <a:rPr lang="en-US" sz="1800"/>
              <a:t>Molecules such as oils that do not dissolve well in water are said to be </a:t>
            </a:r>
            <a:r>
              <a:rPr lang="en-US" sz="1800" b="1"/>
              <a:t>hydrophobic </a:t>
            </a:r>
            <a:r>
              <a:rPr lang="en-US" sz="1800"/>
              <a:t>{-</a:t>
            </a:r>
            <a:r>
              <a:rPr lang="en-US" sz="1800" i="1"/>
              <a:t>phobic</a:t>
            </a:r>
            <a:r>
              <a:rPr lang="en-US" sz="1800"/>
              <a:t>, hating}. </a:t>
            </a:r>
          </a:p>
          <a:p>
            <a:pPr lvl="1"/>
            <a:r>
              <a:rPr lang="en-US" sz="1800"/>
              <a:t>Hydrophobic substances are usually nonpolar molecules that cannot form hydrogen bonds with water molecules. </a:t>
            </a:r>
          </a:p>
          <a:p>
            <a:pPr lvl="1"/>
            <a:r>
              <a:rPr lang="en-US" sz="1800"/>
              <a:t>The lipids (fats and oils) are the most hydrophobic group of biological molecules.</a:t>
            </a:r>
          </a:p>
        </p:txBody>
      </p:sp>
    </p:spTree>
    <p:extLst>
      <p:ext uri="{BB962C8B-B14F-4D97-AF65-F5344CB8AC3E}">
        <p14:creationId xmlns:p14="http://schemas.microsoft.com/office/powerpoint/2010/main" val="3010355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CEB41C5C-0F34-4DDA-9D7C-5E717F35F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34939" y="303591"/>
            <a:ext cx="433532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F87D8A-B546-4A62-98C5-23DDB2365538}"/>
              </a:ext>
            </a:extLst>
          </p:cNvPr>
          <p:cNvSpPr>
            <a:spLocks noGrp="1"/>
          </p:cNvSpPr>
          <p:nvPr>
            <p:ph type="title"/>
          </p:nvPr>
        </p:nvSpPr>
        <p:spPr>
          <a:xfrm>
            <a:off x="7801156" y="640263"/>
            <a:ext cx="3812708" cy="1344975"/>
          </a:xfrm>
        </p:spPr>
        <p:txBody>
          <a:bodyPr>
            <a:normAutofit/>
          </a:bodyPr>
          <a:lstStyle/>
          <a:p>
            <a:r>
              <a:rPr lang="en-US" sz="3600"/>
              <a:t>1. </a:t>
            </a:r>
            <a:r>
              <a:rPr lang="en-US" sz="3600" b="1"/>
              <a:t>Enzymes.</a:t>
            </a:r>
            <a:endParaRPr lang="en-US" sz="3600"/>
          </a:p>
        </p:txBody>
      </p:sp>
      <p:pic>
        <p:nvPicPr>
          <p:cNvPr id="42" name="Picture 2" descr="Picture">
            <a:extLst>
              <a:ext uri="{FF2B5EF4-FFF2-40B4-BE49-F238E27FC236}">
                <a16:creationId xmlns:a16="http://schemas.microsoft.com/office/drawing/2014/main" id="{1B2DE27C-9746-4B97-9A5E-F9A9DDB893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6295" y="484632"/>
            <a:ext cx="6442944" cy="57332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0B20BAA-A529-4AFF-BFD4-02B10E8F7BA5}"/>
              </a:ext>
            </a:extLst>
          </p:cNvPr>
          <p:cNvSpPr>
            <a:spLocks noGrp="1"/>
          </p:cNvSpPr>
          <p:nvPr>
            <p:ph idx="1"/>
          </p:nvPr>
        </p:nvSpPr>
        <p:spPr>
          <a:xfrm>
            <a:off x="7804298" y="2121763"/>
            <a:ext cx="3823094" cy="3773010"/>
          </a:xfrm>
        </p:spPr>
        <p:txBody>
          <a:bodyPr>
            <a:normAutofit/>
          </a:bodyPr>
          <a:lstStyle/>
          <a:p>
            <a:r>
              <a:rPr lang="en-US" sz="2000"/>
              <a:t>Some proteins act as </a:t>
            </a:r>
            <a:r>
              <a:rPr lang="en-US" sz="2000" b="1"/>
              <a:t>enzymes, </a:t>
            </a:r>
            <a:r>
              <a:rPr lang="en-US" sz="2000"/>
              <a:t>biological catalysts that speed up chemical reactions. </a:t>
            </a:r>
          </a:p>
          <a:p>
            <a:r>
              <a:rPr lang="en-US" sz="2000"/>
              <a:t>Enzymes play an important role in metabolism.</a:t>
            </a:r>
          </a:p>
        </p:txBody>
      </p:sp>
    </p:spTree>
    <p:extLst>
      <p:ext uri="{BB962C8B-B14F-4D97-AF65-F5344CB8AC3E}">
        <p14:creationId xmlns:p14="http://schemas.microsoft.com/office/powerpoint/2010/main" val="4070765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F72CAD-CD8B-4695-9ACE-01A6B9D761C0}"/>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What are ENZYMES?</a:t>
            </a: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01DB22-AA12-4600-91A3-49354B1BE765}"/>
              </a:ext>
            </a:extLst>
          </p:cNvPr>
          <p:cNvSpPr>
            <a:spLocks noGrp="1"/>
          </p:cNvSpPr>
          <p:nvPr>
            <p:ph idx="1"/>
          </p:nvPr>
        </p:nvSpPr>
        <p:spPr>
          <a:xfrm>
            <a:off x="593610" y="2121763"/>
            <a:ext cx="3822192" cy="3773010"/>
          </a:xfrm>
        </p:spPr>
        <p:txBody>
          <a:bodyPr>
            <a:normAutofit/>
          </a:bodyPr>
          <a:lstStyle/>
          <a:p>
            <a:r>
              <a:rPr lang="en-US" sz="2000">
                <a:solidFill>
                  <a:schemeClr val="bg1"/>
                </a:solidFill>
              </a:rPr>
              <a:t>All molecular bonds have energy barriers that must be overcome in order for the chemical reaction to occur. </a:t>
            </a:r>
          </a:p>
          <a:p>
            <a:r>
              <a:rPr lang="en-US" sz="2000">
                <a:solidFill>
                  <a:schemeClr val="bg1"/>
                </a:solidFill>
              </a:rPr>
              <a:t>Enzymes cause these chemical reactions to go much faster (by several orders of magnitude) by lowering the “activation energy” of the reaction. </a:t>
            </a:r>
          </a:p>
          <a:p>
            <a:r>
              <a:rPr lang="en-US" sz="2000">
                <a:solidFill>
                  <a:schemeClr val="bg1"/>
                </a:solidFill>
              </a:rPr>
              <a:t>Without enzymes, it could take decades to digest one hamburger!</a:t>
            </a:r>
          </a:p>
        </p:txBody>
      </p:sp>
      <p:pic>
        <p:nvPicPr>
          <p:cNvPr id="5" name="Picture 4" descr="A screenshot of a cell phone screen with text&#10;&#10;Description automatically generated">
            <a:extLst>
              <a:ext uri="{FF2B5EF4-FFF2-40B4-BE49-F238E27FC236}">
                <a16:creationId xmlns:a16="http://schemas.microsoft.com/office/drawing/2014/main" id="{232CCFFA-6033-41F2-A62C-D4C6BEACD01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2711" r="2" b="1906"/>
          <a:stretch/>
        </p:blipFill>
        <p:spPr>
          <a:xfrm>
            <a:off x="5110716" y="993839"/>
            <a:ext cx="6596652" cy="4714873"/>
          </a:xfrm>
          <a:prstGeom prst="rect">
            <a:avLst/>
          </a:prstGeom>
        </p:spPr>
      </p:pic>
    </p:spTree>
    <p:extLst>
      <p:ext uri="{BB962C8B-B14F-4D97-AF65-F5344CB8AC3E}">
        <p14:creationId xmlns:p14="http://schemas.microsoft.com/office/powerpoint/2010/main" val="2680251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D3E17859-C5F0-476F-A082-A4CB8841D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D898FE-120F-4FDF-8086-8075351BEEA8}"/>
              </a:ext>
            </a:extLst>
          </p:cNvPr>
          <p:cNvSpPr>
            <a:spLocks noGrp="1"/>
          </p:cNvSpPr>
          <p:nvPr>
            <p:ph type="title"/>
          </p:nvPr>
        </p:nvSpPr>
        <p:spPr>
          <a:xfrm>
            <a:off x="838200" y="365125"/>
            <a:ext cx="10515599" cy="1325563"/>
          </a:xfrm>
        </p:spPr>
        <p:txBody>
          <a:bodyPr>
            <a:normAutofit/>
          </a:bodyPr>
          <a:lstStyle/>
          <a:p>
            <a:r>
              <a:rPr lang="en-US" b="1" i="1" u="sng" dirty="0"/>
              <a:t>Properties of Enzymes</a:t>
            </a:r>
            <a:endParaRPr lang="en-US" dirty="0"/>
          </a:p>
        </p:txBody>
      </p:sp>
      <p:sp>
        <p:nvSpPr>
          <p:cNvPr id="3" name="Content Placeholder 2">
            <a:extLst>
              <a:ext uri="{FF2B5EF4-FFF2-40B4-BE49-F238E27FC236}">
                <a16:creationId xmlns:a16="http://schemas.microsoft.com/office/drawing/2014/main" id="{2BF608D9-1E35-4DB5-A88D-F7C5A25FCBB0}"/>
              </a:ext>
            </a:extLst>
          </p:cNvPr>
          <p:cNvSpPr>
            <a:spLocks noGrp="1"/>
          </p:cNvSpPr>
          <p:nvPr>
            <p:ph idx="1"/>
          </p:nvPr>
        </p:nvSpPr>
        <p:spPr>
          <a:xfrm>
            <a:off x="838200" y="1825625"/>
            <a:ext cx="5393361" cy="4351338"/>
          </a:xfrm>
        </p:spPr>
        <p:txBody>
          <a:bodyPr>
            <a:normAutofit/>
          </a:bodyPr>
          <a:lstStyle/>
          <a:p>
            <a:r>
              <a:rPr lang="en-US" b="1" dirty="0"/>
              <a:t>Enzymes are...proteins</a:t>
            </a:r>
            <a:endParaRPr lang="en-US" dirty="0"/>
          </a:p>
          <a:p>
            <a:pPr lvl="1"/>
            <a:r>
              <a:rPr lang="en-US" b="1" dirty="0"/>
              <a:t>catalysts that lower the activation energy of a reaction</a:t>
            </a:r>
            <a:endParaRPr lang="en-US" dirty="0"/>
          </a:p>
          <a:p>
            <a:pPr lvl="1"/>
            <a:r>
              <a:rPr lang="en-US" b="1" dirty="0"/>
              <a:t>highly specific</a:t>
            </a:r>
            <a:endParaRPr lang="en-US" dirty="0"/>
          </a:p>
          <a:p>
            <a:pPr lvl="1"/>
            <a:r>
              <a:rPr lang="en-US" b="1" dirty="0"/>
              <a:t>increase the rate of a chemical reaction</a:t>
            </a:r>
            <a:endParaRPr lang="en-US" dirty="0"/>
          </a:p>
          <a:p>
            <a:pPr lvl="1"/>
            <a:r>
              <a:rPr lang="en-US" b="1" dirty="0"/>
              <a:t>re-usable / not consumed in the reaction</a:t>
            </a:r>
            <a:endParaRPr lang="en-US" dirty="0"/>
          </a:p>
          <a:p>
            <a:endParaRPr lang="en-US" dirty="0"/>
          </a:p>
        </p:txBody>
      </p:sp>
      <p:pic>
        <p:nvPicPr>
          <p:cNvPr id="16385" name="Picture 1" descr="Picture">
            <a:extLst>
              <a:ext uri="{FF2B5EF4-FFF2-40B4-BE49-F238E27FC236}">
                <a16:creationId xmlns:a16="http://schemas.microsoft.com/office/drawing/2014/main" id="{E11539A3-0206-4680-8A2C-9954B5D854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349" b="-3"/>
          <a:stretch/>
        </p:blipFill>
        <p:spPr bwMode="auto">
          <a:xfrm>
            <a:off x="6848918" y="1771078"/>
            <a:ext cx="4504881" cy="4504881"/>
          </a:xfrm>
          <a:custGeom>
            <a:avLst/>
            <a:gdLst>
              <a:gd name="connsiteX0" fmla="*/ 1331584 w 2663168"/>
              <a:gd name="connsiteY0" fmla="*/ 0 h 2663168"/>
              <a:gd name="connsiteX1" fmla="*/ 2663168 w 2663168"/>
              <a:gd name="connsiteY1" fmla="*/ 1331584 h 2663168"/>
              <a:gd name="connsiteX2" fmla="*/ 1331584 w 2663168"/>
              <a:gd name="connsiteY2" fmla="*/ 2663168 h 2663168"/>
              <a:gd name="connsiteX3" fmla="*/ 0 w 2663168"/>
              <a:gd name="connsiteY3" fmla="*/ 1331584 h 2663168"/>
              <a:gd name="connsiteX4" fmla="*/ 1331584 w 2663168"/>
              <a:gd name="connsiteY4" fmla="*/ 0 h 2663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72" name="Arc 71">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776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460" name="Rectangle 70">
            <a:extLst>
              <a:ext uri="{FF2B5EF4-FFF2-40B4-BE49-F238E27FC236}">
                <a16:creationId xmlns:a16="http://schemas.microsoft.com/office/drawing/2014/main" id="{6FF0F0B8-5B06-4174-9742-1FD7ABE712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58" name="Picture 2" descr="Picture">
            <a:extLst>
              <a:ext uri="{FF2B5EF4-FFF2-40B4-BE49-F238E27FC236}">
                <a16:creationId xmlns:a16="http://schemas.microsoft.com/office/drawing/2014/main" id="{BB594A5F-2E6D-479F-872A-EE82E83AB86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 r="1" b="-91"/>
          <a:stretch/>
        </p:blipFill>
        <p:spPr bwMode="auto">
          <a:xfrm>
            <a:off x="643467" y="391886"/>
            <a:ext cx="10905066" cy="6167534"/>
          </a:xfrm>
          <a:prstGeom prst="rect">
            <a:avLst/>
          </a:prstGeom>
          <a:noFill/>
          <a:ln w="190500">
            <a:solidFill>
              <a:srgbClr val="FFFFFF"/>
            </a:solidFill>
            <a:miter lim="800000"/>
          </a:ln>
          <a:effectLst>
            <a:outerShdw blurRad="76200" dist="19050" dir="5400000" algn="t" rotWithShape="0">
              <a:prstClr val="black">
                <a:alpha val="5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875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409D5683-54F4-4133-8437-704657D849FC}"/>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3000" b="1" i="1" kern="1200">
                <a:solidFill>
                  <a:srgbClr val="FFFFFF"/>
                </a:solidFill>
                <a:latin typeface="+mj-lt"/>
                <a:ea typeface="+mj-ea"/>
                <a:cs typeface="+mj-cs"/>
              </a:rPr>
              <a:t>96% of all living matter is composed of only 4 atoms (elements)!</a:t>
            </a:r>
            <a:r>
              <a:rPr lang="en-US" sz="3000" kern="1200">
                <a:solidFill>
                  <a:srgbClr val="FFFFFF"/>
                </a:solidFill>
                <a:latin typeface="+mj-lt"/>
                <a:ea typeface="+mj-ea"/>
                <a:cs typeface="+mj-cs"/>
              </a:rPr>
              <a:t/>
            </a:r>
            <a:br>
              <a:rPr lang="en-US" sz="3000" kern="1200">
                <a:solidFill>
                  <a:srgbClr val="FFFFFF"/>
                </a:solidFill>
                <a:latin typeface="+mj-lt"/>
                <a:ea typeface="+mj-ea"/>
                <a:cs typeface="+mj-cs"/>
              </a:rPr>
            </a:br>
            <a:endParaRPr lang="en-US" sz="3000" kern="1200">
              <a:solidFill>
                <a:srgbClr val="FFFFFF"/>
              </a:solidFill>
              <a:latin typeface="+mj-lt"/>
              <a:ea typeface="+mj-ea"/>
              <a:cs typeface="+mj-cs"/>
            </a:endParaRP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0" name="Picture 2" descr="Picture">
            <a:extLst>
              <a:ext uri="{FF2B5EF4-FFF2-40B4-BE49-F238E27FC236}">
                <a16:creationId xmlns:a16="http://schemas.microsoft.com/office/drawing/2014/main" id="{4B0DE0F0-CF7A-40B1-A6E8-5EC77E0D91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1378" y="1527083"/>
            <a:ext cx="8489244" cy="498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914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BB5D57-6178-4F62-B472-0312F6D95A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Picture">
            <a:extLst>
              <a:ext uri="{FF2B5EF4-FFF2-40B4-BE49-F238E27FC236}">
                <a16:creationId xmlns:a16="http://schemas.microsoft.com/office/drawing/2014/main" id="{E87ECC4B-A933-4051-9EE8-E82EDA2C0D7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7116"/>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C61BD32-7542-4D52-BA5A-3ADE869BF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516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EFBB0A-217E-43FB-9694-0DE69B083D00}"/>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700" kern="1200" dirty="0">
                <a:solidFill>
                  <a:srgbClr val="FFFFFF"/>
                </a:solidFill>
                <a:latin typeface="+mj-lt"/>
                <a:ea typeface="+mj-ea"/>
                <a:cs typeface="+mj-cs"/>
              </a:rPr>
              <a:t>Extreme changes Temperature can slow down (cold temp.)or speed up(hot temp.) or denature (extremely hot temp.)</a:t>
            </a:r>
          </a:p>
        </p:txBody>
      </p:sp>
      <p:pic>
        <p:nvPicPr>
          <p:cNvPr id="4" name="Picture 3">
            <a:extLst>
              <a:ext uri="{FF2B5EF4-FFF2-40B4-BE49-F238E27FC236}">
                <a16:creationId xmlns:a16="http://schemas.microsoft.com/office/drawing/2014/main" id="{A32DAF29-A90C-4B51-9EE1-09D12889B72F}"/>
              </a:ext>
            </a:extLst>
          </p:cNvPr>
          <p:cNvPicPr>
            <a:picLocks noChangeAspect="1"/>
          </p:cNvPicPr>
          <p:nvPr/>
        </p:nvPicPr>
        <p:blipFill rotWithShape="1">
          <a:blip r:embed="rId2"/>
          <a:srcRect l="5755" t="8615"/>
          <a:stretch/>
        </p:blipFill>
        <p:spPr>
          <a:xfrm>
            <a:off x="5153822" y="901664"/>
            <a:ext cx="6553545" cy="5062613"/>
          </a:xfrm>
          <a:prstGeom prst="rect">
            <a:avLst/>
          </a:prstGeom>
        </p:spPr>
      </p:pic>
    </p:spTree>
    <p:extLst>
      <p:ext uri="{BB962C8B-B14F-4D97-AF65-F5344CB8AC3E}">
        <p14:creationId xmlns:p14="http://schemas.microsoft.com/office/powerpoint/2010/main" val="1699977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A6834-A376-4BC4-B58B-2AE4DEEEE776}"/>
              </a:ext>
            </a:extLst>
          </p:cNvPr>
          <p:cNvSpPr>
            <a:spLocks noGrp="1"/>
          </p:cNvSpPr>
          <p:nvPr>
            <p:ph type="title"/>
          </p:nvPr>
        </p:nvSpPr>
        <p:spPr>
          <a:xfrm>
            <a:off x="4965430" y="629268"/>
            <a:ext cx="6586491" cy="1286160"/>
          </a:xfrm>
        </p:spPr>
        <p:txBody>
          <a:bodyPr anchor="b">
            <a:normAutofit/>
          </a:bodyPr>
          <a:lstStyle/>
          <a:p>
            <a:r>
              <a:rPr lang="en-US" b="1" dirty="0"/>
              <a:t>Body Cavities</a:t>
            </a:r>
            <a:endParaRPr lang="en-US" dirty="0"/>
          </a:p>
        </p:txBody>
      </p:sp>
      <p:sp>
        <p:nvSpPr>
          <p:cNvPr id="3" name="Content Placeholder 2">
            <a:extLst>
              <a:ext uri="{FF2B5EF4-FFF2-40B4-BE49-F238E27FC236}">
                <a16:creationId xmlns:a16="http://schemas.microsoft.com/office/drawing/2014/main" id="{1D1E9B91-F44B-4CC2-A75A-DD25C80E1234}"/>
              </a:ext>
            </a:extLst>
          </p:cNvPr>
          <p:cNvSpPr>
            <a:spLocks noGrp="1"/>
          </p:cNvSpPr>
          <p:nvPr>
            <p:ph idx="1"/>
          </p:nvPr>
        </p:nvSpPr>
        <p:spPr>
          <a:xfrm>
            <a:off x="4965431" y="2438400"/>
            <a:ext cx="6586489" cy="3785419"/>
          </a:xfrm>
        </p:spPr>
        <p:txBody>
          <a:bodyPr>
            <a:normAutofit/>
          </a:bodyPr>
          <a:lstStyle/>
          <a:p>
            <a:r>
              <a:rPr lang="en-US" sz="2000" b="1"/>
              <a:t>Functionally, the Body Has Fluid Compartments</a:t>
            </a:r>
          </a:p>
          <a:p>
            <a:endParaRPr lang="en-US" sz="2000"/>
          </a:p>
          <a:p>
            <a:r>
              <a:rPr lang="en-US" sz="2000"/>
              <a:t>(1) the </a:t>
            </a:r>
            <a:r>
              <a:rPr lang="en-US" sz="2000" i="1"/>
              <a:t>extracellular fluid </a:t>
            </a:r>
            <a:r>
              <a:rPr lang="en-US" sz="2000"/>
              <a:t>(ECF) outside the cells </a:t>
            </a:r>
          </a:p>
          <a:p>
            <a:r>
              <a:rPr lang="en-US" sz="2000"/>
              <a:t>(2) the </a:t>
            </a:r>
            <a:r>
              <a:rPr lang="en-US" sz="2000" i="1"/>
              <a:t>intracellular fluid </a:t>
            </a:r>
            <a:r>
              <a:rPr lang="en-US" sz="2000"/>
              <a:t>(ICF) within the cells</a:t>
            </a:r>
          </a:p>
          <a:p>
            <a:r>
              <a:rPr lang="en-US" sz="2000"/>
              <a:t>The dividing wall between ECF and ICF is the cell membrane. </a:t>
            </a:r>
          </a:p>
          <a:p>
            <a:pPr lvl="1"/>
            <a:r>
              <a:rPr lang="en-US" sz="2000"/>
              <a:t>The extracellular fluid subdivides further into </a:t>
            </a:r>
            <a:r>
              <a:rPr lang="en-US" sz="2000" b="1"/>
              <a:t>plasma, </a:t>
            </a:r>
            <a:r>
              <a:rPr lang="en-US" sz="2000"/>
              <a:t>the fluid portion of the blood, and </a:t>
            </a:r>
            <a:r>
              <a:rPr lang="en-US" sz="2000" b="1"/>
              <a:t>interstitial fluid</a:t>
            </a:r>
            <a:r>
              <a:rPr lang="en-US" sz="2000"/>
              <a:t>, which surrounds most cells of the body.</a:t>
            </a:r>
          </a:p>
        </p:txBody>
      </p:sp>
      <p:pic>
        <p:nvPicPr>
          <p:cNvPr id="4" name="Picture 3">
            <a:extLst>
              <a:ext uri="{FF2B5EF4-FFF2-40B4-BE49-F238E27FC236}">
                <a16:creationId xmlns:a16="http://schemas.microsoft.com/office/drawing/2014/main" id="{57628CD0-986A-4DBB-8CB7-A1B272CB1D71}"/>
              </a:ext>
            </a:extLst>
          </p:cNvPr>
          <p:cNvPicPr>
            <a:picLocks noChangeAspect="1"/>
          </p:cNvPicPr>
          <p:nvPr/>
        </p:nvPicPr>
        <p:blipFill rotWithShape="1">
          <a:blip r:embed="rId2"/>
          <a:srcRect r="2" b="51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DD3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9158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44CB4EE-83AD-4C56-872E-1E3F03E706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255E12D-D5B1-4FC4-8749-1071889607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86F2BE2-EEE1-4C43-AB87-10068847BFA2}"/>
              </a:ext>
            </a:extLst>
          </p:cNvPr>
          <p:cNvPicPr>
            <a:picLocks noChangeAspect="1"/>
          </p:cNvPicPr>
          <p:nvPr/>
        </p:nvPicPr>
        <p:blipFill rotWithShape="1">
          <a:blip r:embed="rId2"/>
          <a:srcRect r="-2" b="10891"/>
          <a:stretch/>
        </p:blipFill>
        <p:spPr>
          <a:xfrm>
            <a:off x="1" y="1"/>
            <a:ext cx="4634682" cy="6141008"/>
          </a:xfrm>
          <a:prstGeom prst="rect">
            <a:avLst/>
          </a:prstGeom>
        </p:spPr>
      </p:pic>
      <p:sp>
        <p:nvSpPr>
          <p:cNvPr id="20"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F7834C-B203-4C4B-B1EC-1FEAE67CEE95}"/>
              </a:ext>
            </a:extLst>
          </p:cNvPr>
          <p:cNvSpPr>
            <a:spLocks noGrp="1"/>
          </p:cNvSpPr>
          <p:nvPr>
            <p:ph type="title"/>
          </p:nvPr>
        </p:nvSpPr>
        <p:spPr>
          <a:xfrm>
            <a:off x="5552841" y="643465"/>
            <a:ext cx="5840770" cy="1779626"/>
          </a:xfrm>
        </p:spPr>
        <p:txBody>
          <a:bodyPr>
            <a:normAutofit/>
          </a:bodyPr>
          <a:lstStyle/>
          <a:p>
            <a:r>
              <a:rPr lang="en-US" sz="4000">
                <a:solidFill>
                  <a:srgbClr val="FFFFFF"/>
                </a:solidFill>
              </a:rPr>
              <a:t>Body Cavities</a:t>
            </a:r>
          </a:p>
        </p:txBody>
      </p:sp>
      <p:sp>
        <p:nvSpPr>
          <p:cNvPr id="7" name="Content Placeholder 6">
            <a:extLst>
              <a:ext uri="{FF2B5EF4-FFF2-40B4-BE49-F238E27FC236}">
                <a16:creationId xmlns:a16="http://schemas.microsoft.com/office/drawing/2014/main" id="{9746B8FB-4EFD-4F1A-84EE-67A99E82CE6F}"/>
              </a:ext>
            </a:extLst>
          </p:cNvPr>
          <p:cNvSpPr>
            <a:spLocks noGrp="1"/>
          </p:cNvSpPr>
          <p:nvPr>
            <p:ph idx="1"/>
          </p:nvPr>
        </p:nvSpPr>
        <p:spPr>
          <a:xfrm>
            <a:off x="5552840" y="2518012"/>
            <a:ext cx="5840770" cy="3622997"/>
          </a:xfrm>
        </p:spPr>
        <p:txBody>
          <a:bodyPr anchor="t">
            <a:normAutofit/>
          </a:bodyPr>
          <a:lstStyle/>
          <a:p>
            <a:r>
              <a:rPr lang="en-US" dirty="0" smtClean="0">
                <a:solidFill>
                  <a:srgbClr val="FEFFFF"/>
                </a:solidFill>
              </a:rPr>
              <a:t>The </a:t>
            </a:r>
            <a:r>
              <a:rPr lang="en-US" dirty="0">
                <a:solidFill>
                  <a:srgbClr val="FEFFFF"/>
                </a:solidFill>
              </a:rPr>
              <a:t>brain and spinal cord are surrounded by a special fluid compartment known as cerebrospinal fluid (CSF). </a:t>
            </a:r>
          </a:p>
          <a:p>
            <a:r>
              <a:rPr lang="en-US" dirty="0">
                <a:solidFill>
                  <a:srgbClr val="FEFFFF"/>
                </a:solidFill>
              </a:rPr>
              <a:t>The membranous sacs that surround the lungs (</a:t>
            </a:r>
            <a:r>
              <a:rPr lang="en-US" i="1" dirty="0">
                <a:solidFill>
                  <a:srgbClr val="FEFFFF"/>
                </a:solidFill>
              </a:rPr>
              <a:t>pleural sacs</a:t>
            </a:r>
            <a:r>
              <a:rPr lang="en-US" dirty="0">
                <a:solidFill>
                  <a:srgbClr val="FEFFFF"/>
                </a:solidFill>
              </a:rPr>
              <a:t>) and the heart (</a:t>
            </a:r>
            <a:r>
              <a:rPr lang="en-US" i="1" dirty="0">
                <a:solidFill>
                  <a:srgbClr val="FEFFFF"/>
                </a:solidFill>
              </a:rPr>
              <a:t>pericardial sac</a:t>
            </a:r>
            <a:r>
              <a:rPr lang="en-US" dirty="0">
                <a:solidFill>
                  <a:srgbClr val="FEFFFF"/>
                </a:solidFill>
              </a:rPr>
              <a:t>) also contain small volumes of fluid.</a:t>
            </a:r>
          </a:p>
        </p:txBody>
      </p:sp>
    </p:spTree>
    <p:extLst>
      <p:ext uri="{BB962C8B-B14F-4D97-AF65-F5344CB8AC3E}">
        <p14:creationId xmlns:p14="http://schemas.microsoft.com/office/powerpoint/2010/main" val="2316821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0792D4F-247E-46FE-85FC-881DEFA41D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50" name="Picture 2">
            <a:extLst>
              <a:ext uri="{FF2B5EF4-FFF2-40B4-BE49-F238E27FC236}">
                <a16:creationId xmlns:a16="http://schemas.microsoft.com/office/drawing/2014/main" id="{B8CF4C9B-63D7-4FA4-82B4-A898466FD5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59047" y="320040"/>
            <a:ext cx="10070858" cy="4305291"/>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FA3CD3A3-D3C1-4567-BEC0-3A50E9A3A6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F6FAB1-81D3-45BA-91B4-1F9D99C4EF55}"/>
              </a:ext>
            </a:extLst>
          </p:cNvPr>
          <p:cNvSpPr>
            <a:spLocks noGrp="1"/>
          </p:cNvSpPr>
          <p:nvPr>
            <p:ph type="title"/>
          </p:nvPr>
        </p:nvSpPr>
        <p:spPr>
          <a:xfrm>
            <a:off x="841248" y="5010912"/>
            <a:ext cx="2889504" cy="1344168"/>
          </a:xfrm>
        </p:spPr>
        <p:txBody>
          <a:bodyPr anchor="ctr">
            <a:normAutofit/>
          </a:bodyPr>
          <a:lstStyle/>
          <a:p>
            <a:r>
              <a:rPr lang="en-US" sz="2600">
                <a:solidFill>
                  <a:schemeClr val="bg1"/>
                </a:solidFill>
              </a:rPr>
              <a:t>The Cell Membrane (Plasma Membrane)</a:t>
            </a:r>
          </a:p>
        </p:txBody>
      </p:sp>
      <p:cxnSp>
        <p:nvCxnSpPr>
          <p:cNvPr id="139" name="Straight Connector 138">
            <a:extLst>
              <a:ext uri="{FF2B5EF4-FFF2-40B4-BE49-F238E27FC236}">
                <a16:creationId xmlns:a16="http://schemas.microsoft.com/office/drawing/2014/main" id="{B56D13EF-D431-4D0F-BFFC-1B5A686FF9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6BF033C-F48F-4BDD-A396-76F24E113686}"/>
              </a:ext>
            </a:extLst>
          </p:cNvPr>
          <p:cNvSpPr>
            <a:spLocks noGrp="1"/>
          </p:cNvSpPr>
          <p:nvPr>
            <p:ph idx="1"/>
          </p:nvPr>
        </p:nvSpPr>
        <p:spPr>
          <a:xfrm>
            <a:off x="4379976" y="5010912"/>
            <a:ext cx="6976872" cy="1344168"/>
          </a:xfrm>
        </p:spPr>
        <p:txBody>
          <a:bodyPr anchor="ctr">
            <a:normAutofit fontScale="92500" lnSpcReduction="10000"/>
          </a:bodyPr>
          <a:lstStyle/>
          <a:p>
            <a:r>
              <a:rPr lang="en-US" sz="1200">
                <a:solidFill>
                  <a:schemeClr val="bg1"/>
                </a:solidFill>
              </a:rPr>
              <a:t>- The Main Function of the Cell Membrane is to create a BARRIER -</a:t>
            </a:r>
          </a:p>
          <a:p>
            <a:r>
              <a:rPr lang="en-US" sz="1200">
                <a:solidFill>
                  <a:schemeClr val="bg1"/>
                </a:solidFill>
              </a:rPr>
              <a:t>The </a:t>
            </a:r>
            <a:r>
              <a:rPr lang="en-US" sz="1200" b="1">
                <a:solidFill>
                  <a:schemeClr val="bg1"/>
                </a:solidFill>
              </a:rPr>
              <a:t>cell membrane</a:t>
            </a:r>
            <a:r>
              <a:rPr lang="en-US" sz="1200">
                <a:solidFill>
                  <a:schemeClr val="bg1"/>
                </a:solidFill>
              </a:rPr>
              <a:t> is also called the </a:t>
            </a:r>
            <a:r>
              <a:rPr lang="en-US" sz="1200" b="1">
                <a:solidFill>
                  <a:schemeClr val="bg1"/>
                </a:solidFill>
              </a:rPr>
              <a:t>plasma membrane</a:t>
            </a:r>
            <a:r>
              <a:rPr lang="en-US" sz="1200">
                <a:solidFill>
                  <a:schemeClr val="bg1"/>
                </a:solidFill>
              </a:rPr>
              <a:t>. </a:t>
            </a:r>
          </a:p>
          <a:p>
            <a:r>
              <a:rPr lang="en-US" sz="1200">
                <a:solidFill>
                  <a:schemeClr val="bg1"/>
                </a:solidFill>
              </a:rPr>
              <a:t>You can think of the membrane as the "skin" of the cell. Anything outside of the cell is considered "</a:t>
            </a:r>
            <a:r>
              <a:rPr lang="en-US" sz="1200" b="1">
                <a:solidFill>
                  <a:schemeClr val="bg1"/>
                </a:solidFill>
              </a:rPr>
              <a:t>extracellular</a:t>
            </a:r>
            <a:r>
              <a:rPr lang="en-US" sz="1200">
                <a:solidFill>
                  <a:schemeClr val="bg1"/>
                </a:solidFill>
              </a:rPr>
              <a:t>" and the contents inside the cell are considered "</a:t>
            </a:r>
            <a:r>
              <a:rPr lang="en-US" sz="1200" b="1">
                <a:solidFill>
                  <a:schemeClr val="bg1"/>
                </a:solidFill>
              </a:rPr>
              <a:t>intracellular</a:t>
            </a:r>
            <a:r>
              <a:rPr lang="en-US" sz="1200">
                <a:solidFill>
                  <a:schemeClr val="bg1"/>
                </a:solidFill>
              </a:rPr>
              <a:t>". ​</a:t>
            </a:r>
          </a:p>
          <a:p>
            <a:r>
              <a:rPr lang="en-US" sz="1200">
                <a:solidFill>
                  <a:schemeClr val="bg1"/>
                </a:solidFill>
              </a:rPr>
              <a:t>The cell membrane </a:t>
            </a:r>
            <a:r>
              <a:rPr lang="en-US" sz="1200" b="1" u="sng">
                <a:solidFill>
                  <a:schemeClr val="bg1"/>
                </a:solidFill>
              </a:rPr>
              <a:t>protects</a:t>
            </a:r>
            <a:r>
              <a:rPr lang="en-US" sz="1200">
                <a:solidFill>
                  <a:schemeClr val="bg1"/>
                </a:solidFill>
              </a:rPr>
              <a:t> the cell by creating a barrier between what is inside the cell and what is outside the cell. </a:t>
            </a:r>
          </a:p>
          <a:p>
            <a:endParaRPr lang="en-US" sz="1200">
              <a:solidFill>
                <a:schemeClr val="bg1"/>
              </a:solidFill>
            </a:endParaRPr>
          </a:p>
        </p:txBody>
      </p:sp>
      <p:sp>
        <p:nvSpPr>
          <p:cNvPr id="4" name="Rectangle 3">
            <a:extLst>
              <a:ext uri="{FF2B5EF4-FFF2-40B4-BE49-F238E27FC236}">
                <a16:creationId xmlns:a16="http://schemas.microsoft.com/office/drawing/2014/main" id="{45234377-14DF-4AF2-ACE2-AF897CD72D7A}"/>
              </a:ext>
            </a:extLst>
          </p:cNvPr>
          <p:cNvSpPr/>
          <p:nvPr/>
        </p:nvSpPr>
        <p:spPr>
          <a:xfrm>
            <a:off x="565722" y="502920"/>
            <a:ext cx="30324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https://youtu.be/ube-uG_evlE</a:t>
            </a:r>
          </a:p>
        </p:txBody>
      </p:sp>
    </p:spTree>
    <p:extLst>
      <p:ext uri="{BB962C8B-B14F-4D97-AF65-F5344CB8AC3E}">
        <p14:creationId xmlns:p14="http://schemas.microsoft.com/office/powerpoint/2010/main" val="597688716"/>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9CAF7B-8A9E-47DF-9483-F8546921F765}"/>
              </a:ext>
            </a:extLst>
          </p:cNvPr>
          <p:cNvSpPr>
            <a:spLocks noGrp="1"/>
          </p:cNvSpPr>
          <p:nvPr>
            <p:ph type="title"/>
          </p:nvPr>
        </p:nvSpPr>
        <p:spPr>
          <a:xfrm>
            <a:off x="934872" y="982272"/>
            <a:ext cx="3388419" cy="4560970"/>
          </a:xfrm>
        </p:spPr>
        <p:txBody>
          <a:bodyPr>
            <a:normAutofit/>
          </a:bodyPr>
          <a:lstStyle/>
          <a:p>
            <a:r>
              <a:rPr lang="en-US" sz="4000" dirty="0">
                <a:solidFill>
                  <a:srgbClr val="FFFFFF"/>
                </a:solidFill>
              </a:rPr>
              <a:t>Selective Permeability</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8ADF82C-9283-4883-ACBC-22D26CCAABFA}"/>
              </a:ext>
            </a:extLst>
          </p:cNvPr>
          <p:cNvSpPr>
            <a:spLocks noGrp="1"/>
          </p:cNvSpPr>
          <p:nvPr>
            <p:ph idx="1"/>
          </p:nvPr>
        </p:nvSpPr>
        <p:spPr>
          <a:xfrm>
            <a:off x="5221862" y="1719618"/>
            <a:ext cx="5948831" cy="4334629"/>
          </a:xfrm>
        </p:spPr>
        <p:txBody>
          <a:bodyPr anchor="ctr">
            <a:normAutofit/>
          </a:bodyPr>
          <a:lstStyle/>
          <a:p>
            <a:r>
              <a:rPr lang="en-US" sz="2400">
                <a:solidFill>
                  <a:srgbClr val="FEFFFF"/>
                </a:solidFill>
              </a:rPr>
              <a:t>  In addition to this, the cell membrane does something our skin can’t do... It </a:t>
            </a:r>
            <a:r>
              <a:rPr lang="en-US" sz="2400" b="1">
                <a:solidFill>
                  <a:srgbClr val="FEFFFF"/>
                </a:solidFill>
              </a:rPr>
              <a:t>regulates</a:t>
            </a:r>
            <a:r>
              <a:rPr lang="en-US" sz="2400">
                <a:solidFill>
                  <a:srgbClr val="FEFFFF"/>
                </a:solidFill>
              </a:rPr>
              <a:t> what comes into the cell and what goes out of the cell. For this reason, we consider the cell membrane to be </a:t>
            </a:r>
            <a:r>
              <a:rPr lang="en-US" sz="2400" b="1">
                <a:solidFill>
                  <a:srgbClr val="FEFFFF"/>
                </a:solidFill>
              </a:rPr>
              <a:t>“SELECTIVELY PERMEABLE”</a:t>
            </a:r>
            <a:r>
              <a:rPr lang="en-US" sz="2400">
                <a:solidFill>
                  <a:srgbClr val="FEFFFF"/>
                </a:solidFill>
              </a:rPr>
              <a:t> which means that it allows </a:t>
            </a:r>
            <a:r>
              <a:rPr lang="en-US" sz="2400" i="1">
                <a:solidFill>
                  <a:srgbClr val="FEFFFF"/>
                </a:solidFill>
              </a:rPr>
              <a:t>some </a:t>
            </a:r>
            <a:r>
              <a:rPr lang="en-US" sz="2400">
                <a:solidFill>
                  <a:srgbClr val="FEFFFF"/>
                </a:solidFill>
              </a:rPr>
              <a:t>substances to enter or exit the cell, but not others. This is a very important function. </a:t>
            </a:r>
          </a:p>
        </p:txBody>
      </p:sp>
    </p:spTree>
    <p:extLst>
      <p:ext uri="{BB962C8B-B14F-4D97-AF65-F5344CB8AC3E}">
        <p14:creationId xmlns:p14="http://schemas.microsoft.com/office/powerpoint/2010/main" val="2543027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EAE179-C525-48F3-AD47-0E9E2B6F2E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695DD0-4BA5-4359-BAC9-E5B5FC4DE6E0}"/>
              </a:ext>
            </a:extLst>
          </p:cNvPr>
          <p:cNvSpPr>
            <a:spLocks noGrp="1"/>
          </p:cNvSpPr>
          <p:nvPr>
            <p:ph type="title"/>
          </p:nvPr>
        </p:nvSpPr>
        <p:spPr>
          <a:xfrm>
            <a:off x="517889" y="4883544"/>
            <a:ext cx="3876086" cy="1556907"/>
          </a:xfrm>
        </p:spPr>
        <p:txBody>
          <a:bodyPr anchor="ctr">
            <a:normAutofit/>
          </a:bodyPr>
          <a:lstStyle/>
          <a:p>
            <a:r>
              <a:rPr lang="en-US" sz="3200" b="1"/>
              <a:t>Phospholipid</a:t>
            </a:r>
            <a:endParaRPr lang="en-US" sz="3200"/>
          </a:p>
        </p:txBody>
      </p:sp>
      <p:sp>
        <p:nvSpPr>
          <p:cNvPr id="12" name="Rectangle 11">
            <a:extLst>
              <a:ext uri="{FF2B5EF4-FFF2-40B4-BE49-F238E27FC236}">
                <a16:creationId xmlns:a16="http://schemas.microsoft.com/office/drawing/2014/main" id="{95C8260E-968F-44E8-A823-ABB431311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a:extLst>
              <a:ext uri="{FF2B5EF4-FFF2-40B4-BE49-F238E27FC236}">
                <a16:creationId xmlns:a16="http://schemas.microsoft.com/office/drawing/2014/main" id="{DD8DD6AC-9DEC-4A60-8D68-0F8377FFFB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26" b="3219"/>
          <a:stretch/>
        </p:blipFill>
        <p:spPr bwMode="auto">
          <a:xfrm>
            <a:off x="959205" y="364142"/>
            <a:ext cx="10369645" cy="38679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E43805F-24A6-46A4-B19B-54F283473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1F11E36-BC16-4791-9BEE-2D1F467F185E}"/>
              </a:ext>
            </a:extLst>
          </p:cNvPr>
          <p:cNvSpPr>
            <a:spLocks noGrp="1"/>
          </p:cNvSpPr>
          <p:nvPr>
            <p:ph idx="1"/>
          </p:nvPr>
        </p:nvSpPr>
        <p:spPr>
          <a:xfrm>
            <a:off x="4709767" y="4415884"/>
            <a:ext cx="7355659" cy="2441482"/>
          </a:xfrm>
        </p:spPr>
        <p:txBody>
          <a:bodyPr anchor="ctr">
            <a:normAutofit/>
          </a:bodyPr>
          <a:lstStyle/>
          <a:p>
            <a:r>
              <a:rPr lang="en-US" sz="2000"/>
              <a:t>The Cell Membrane is selectively permeable due to its structure. The cell membrane is made up of a </a:t>
            </a:r>
            <a:r>
              <a:rPr lang="en-US" sz="2000" u="sng"/>
              <a:t>phospholipid bilayer</a:t>
            </a:r>
            <a:r>
              <a:rPr lang="en-US" sz="2000" i="1" u="sng"/>
              <a:t>.</a:t>
            </a:r>
          </a:p>
          <a:p>
            <a:r>
              <a:rPr lang="en-US" sz="2000"/>
              <a:t>The phospholipid bilayer of the cell membrane has a unique structure. It is made up of an inner layer and an outer layer of phospholipids that are oriented with their 'tails' facing each other.</a:t>
            </a:r>
            <a:endParaRPr lang="en-US" sz="2000" dirty="0"/>
          </a:p>
        </p:txBody>
      </p:sp>
    </p:spTree>
    <p:extLst>
      <p:ext uri="{BB962C8B-B14F-4D97-AF65-F5344CB8AC3E}">
        <p14:creationId xmlns:p14="http://schemas.microsoft.com/office/powerpoint/2010/main" val="39238297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95DD0-4BA5-4359-BAC9-E5B5FC4DE6E0}"/>
              </a:ext>
            </a:extLst>
          </p:cNvPr>
          <p:cNvSpPr>
            <a:spLocks noGrp="1"/>
          </p:cNvSpPr>
          <p:nvPr>
            <p:ph type="title"/>
          </p:nvPr>
        </p:nvSpPr>
        <p:spPr>
          <a:xfrm>
            <a:off x="648929" y="629266"/>
            <a:ext cx="5127031" cy="1676603"/>
          </a:xfrm>
        </p:spPr>
        <p:txBody>
          <a:bodyPr>
            <a:normAutofit/>
          </a:bodyPr>
          <a:lstStyle/>
          <a:p>
            <a:r>
              <a:rPr lang="en-US" b="1" dirty="0"/>
              <a:t>Phospholipid</a:t>
            </a:r>
            <a:endParaRPr lang="en-US" dirty="0"/>
          </a:p>
        </p:txBody>
      </p:sp>
      <p:sp>
        <p:nvSpPr>
          <p:cNvPr id="3" name="Content Placeholder 2">
            <a:extLst>
              <a:ext uri="{FF2B5EF4-FFF2-40B4-BE49-F238E27FC236}">
                <a16:creationId xmlns:a16="http://schemas.microsoft.com/office/drawing/2014/main" id="{01F11E36-BC16-4791-9BEE-2D1F467F185E}"/>
              </a:ext>
            </a:extLst>
          </p:cNvPr>
          <p:cNvSpPr>
            <a:spLocks noGrp="1"/>
          </p:cNvSpPr>
          <p:nvPr>
            <p:ph idx="1"/>
          </p:nvPr>
        </p:nvSpPr>
        <p:spPr>
          <a:xfrm>
            <a:off x="648930" y="2438400"/>
            <a:ext cx="5308525" cy="4185424"/>
          </a:xfrm>
        </p:spPr>
        <p:txBody>
          <a:bodyPr>
            <a:normAutofit/>
          </a:bodyPr>
          <a:lstStyle/>
          <a:p>
            <a:r>
              <a:rPr lang="en-US" dirty="0"/>
              <a:t>Phospholipids are considered </a:t>
            </a:r>
            <a:r>
              <a:rPr lang="en-US" b="1" dirty="0"/>
              <a:t>amphiphilic, </a:t>
            </a:r>
            <a:r>
              <a:rPr lang="en-US" dirty="0"/>
              <a:t>because they contain a polar, </a:t>
            </a:r>
            <a:r>
              <a:rPr lang="en-US" dirty="0" err="1"/>
              <a:t>hydrophillic</a:t>
            </a:r>
            <a:r>
              <a:rPr lang="en-US" dirty="0"/>
              <a:t> head that consists of a phosphate group and two nonpolar, hydrophobic fatty acid chains as 'tails'.</a:t>
            </a:r>
          </a:p>
        </p:txBody>
      </p:sp>
      <p:pic>
        <p:nvPicPr>
          <p:cNvPr id="3074" name="Picture 2" descr="Picture">
            <a:extLst>
              <a:ext uri="{FF2B5EF4-FFF2-40B4-BE49-F238E27FC236}">
                <a16:creationId xmlns:a16="http://schemas.microsoft.com/office/drawing/2014/main" id="{CB2824F2-F9E9-42EA-97E8-9D6AA5A415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16"/>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333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C9A9DA9-7DC8-488B-A882-123947B0F3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7" name="Rectangle 136">
            <a:extLst>
              <a:ext uri="{FF2B5EF4-FFF2-40B4-BE49-F238E27FC236}">
                <a16:creationId xmlns:a16="http://schemas.microsoft.com/office/drawing/2014/main" id="{57F6BDD4-E066-4008-8011-6CC31AEB45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16E386-2963-4972-8030-91978241D26A}"/>
              </a:ext>
            </a:extLst>
          </p:cNvPr>
          <p:cNvSpPr>
            <a:spLocks noGrp="1"/>
          </p:cNvSpPr>
          <p:nvPr>
            <p:ph type="title"/>
          </p:nvPr>
        </p:nvSpPr>
        <p:spPr>
          <a:xfrm>
            <a:off x="841247" y="978619"/>
            <a:ext cx="3410712" cy="1106424"/>
          </a:xfrm>
        </p:spPr>
        <p:txBody>
          <a:bodyPr>
            <a:normAutofit/>
          </a:bodyPr>
          <a:lstStyle/>
          <a:p>
            <a:endParaRPr lang="en-US" sz="2800"/>
          </a:p>
        </p:txBody>
      </p:sp>
      <p:sp>
        <p:nvSpPr>
          <p:cNvPr id="139" name="Rectangle 138">
            <a:extLst>
              <a:ext uri="{FF2B5EF4-FFF2-40B4-BE49-F238E27FC236}">
                <a16:creationId xmlns:a16="http://schemas.microsoft.com/office/drawing/2014/main" id="{2711A8FB-68FC-45FC-B01E-38F809E2D4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2A865FE3-5FC9-4049-87CF-30019C46C0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1B693B7-479E-4B7C-BD0C-C6DEA5FE976A}"/>
              </a:ext>
            </a:extLst>
          </p:cNvPr>
          <p:cNvSpPr>
            <a:spLocks noGrp="1"/>
          </p:cNvSpPr>
          <p:nvPr>
            <p:ph idx="1"/>
          </p:nvPr>
        </p:nvSpPr>
        <p:spPr>
          <a:xfrm>
            <a:off x="841248" y="2252870"/>
            <a:ext cx="3412219" cy="3560251"/>
          </a:xfrm>
        </p:spPr>
        <p:txBody>
          <a:bodyPr>
            <a:noAutofit/>
          </a:bodyPr>
          <a:lstStyle/>
          <a:p>
            <a:r>
              <a:rPr lang="en-US" sz="2400" dirty="0"/>
              <a:t>When the phospholipids form the cell membrane, the polar, </a:t>
            </a:r>
            <a:r>
              <a:rPr lang="en-US" sz="2400" b="1" dirty="0" err="1"/>
              <a:t>hydrophillic</a:t>
            </a:r>
            <a:r>
              <a:rPr lang="en-US" sz="2400" b="1" dirty="0"/>
              <a:t> (water-loving)</a:t>
            </a:r>
            <a:r>
              <a:rPr lang="en-US" sz="2400" dirty="0"/>
              <a:t> heads are oriented towards the liquid outside the cells (</a:t>
            </a:r>
            <a:r>
              <a:rPr lang="en-US" sz="2400" b="1" dirty="0"/>
              <a:t>extracellular fluid)</a:t>
            </a:r>
            <a:r>
              <a:rPr lang="en-US" sz="2400" dirty="0"/>
              <a:t> and the liquid inside the cell (</a:t>
            </a:r>
            <a:r>
              <a:rPr lang="en-US" sz="2400" b="1" dirty="0"/>
              <a:t>extracellular fluid</a:t>
            </a:r>
            <a:r>
              <a:rPr lang="en-US" sz="2400" dirty="0"/>
              <a:t>).  </a:t>
            </a:r>
          </a:p>
        </p:txBody>
      </p:sp>
      <p:pic>
        <p:nvPicPr>
          <p:cNvPr id="6146" name="Picture 2" descr="Picture">
            <a:extLst>
              <a:ext uri="{FF2B5EF4-FFF2-40B4-BE49-F238E27FC236}">
                <a16:creationId xmlns:a16="http://schemas.microsoft.com/office/drawing/2014/main" id="{EB90BFF7-8B3A-4240-B1DF-D76161962C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20640" y="1506474"/>
            <a:ext cx="6656832" cy="3744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013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6A2C44-6979-4BA8-9EB0-CAEF477182CE}"/>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endParaRPr lang="en-US" sz="2800"/>
          </a:p>
        </p:txBody>
      </p:sp>
      <p:sp>
        <p:nvSpPr>
          <p:cNvPr id="3" name="Content Placeholder 2">
            <a:extLst>
              <a:ext uri="{FF2B5EF4-FFF2-40B4-BE49-F238E27FC236}">
                <a16:creationId xmlns:a16="http://schemas.microsoft.com/office/drawing/2014/main" id="{D4E0CC31-7A4B-42EE-8DE2-E51CC4D5D88E}"/>
              </a:ext>
            </a:extLst>
          </p:cNvPr>
          <p:cNvSpPr>
            <a:spLocks noGrp="1"/>
          </p:cNvSpPr>
          <p:nvPr>
            <p:ph idx="1"/>
          </p:nvPr>
        </p:nvSpPr>
        <p:spPr>
          <a:xfrm>
            <a:off x="643468" y="2638043"/>
            <a:ext cx="3363974" cy="3415623"/>
          </a:xfrm>
        </p:spPr>
        <p:txBody>
          <a:bodyPr>
            <a:normAutofit/>
          </a:bodyPr>
          <a:lstStyle/>
          <a:p>
            <a:r>
              <a:rPr lang="en-US" sz="1900" dirty="0"/>
              <a:t>The tails of the phospholipids are oriented towards each other, away from the liquid, since they are made up of </a:t>
            </a:r>
            <a:r>
              <a:rPr lang="en-US" sz="1900" b="1" dirty="0"/>
              <a:t>hydrophobic (water-fearing)</a:t>
            </a:r>
            <a:r>
              <a:rPr lang="en-US" sz="1900" dirty="0"/>
              <a:t> fatty acid chains. </a:t>
            </a:r>
          </a:p>
          <a:p>
            <a:r>
              <a:rPr lang="en-US" sz="1900" dirty="0"/>
              <a:t>This formation creates a barrier between the extracellular matrix and the </a:t>
            </a:r>
            <a:r>
              <a:rPr lang="en-US" sz="1900" b="1" dirty="0"/>
              <a:t>intracellular fluid (cytology)</a:t>
            </a:r>
            <a:r>
              <a:rPr lang="en-US" sz="1900" dirty="0"/>
              <a:t>. </a:t>
            </a:r>
          </a:p>
          <a:p>
            <a:endParaRPr lang="en-US" sz="1900" dirty="0"/>
          </a:p>
        </p:txBody>
      </p:sp>
      <p:pic>
        <p:nvPicPr>
          <p:cNvPr id="4098" name="Picture 2" descr="Picture">
            <a:extLst>
              <a:ext uri="{FF2B5EF4-FFF2-40B4-BE49-F238E27FC236}">
                <a16:creationId xmlns:a16="http://schemas.microsoft.com/office/drawing/2014/main" id="{CAD06BC9-98A9-4BB9-A110-BFFD40305A3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590538"/>
            <a:ext cx="6250769" cy="351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33551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8BB1-B105-496C-951C-39E2066D8C53}"/>
              </a:ext>
            </a:extLst>
          </p:cNvPr>
          <p:cNvSpPr>
            <a:spLocks noGrp="1"/>
          </p:cNvSpPr>
          <p:nvPr>
            <p:ph type="title"/>
          </p:nvPr>
        </p:nvSpPr>
        <p:spPr>
          <a:xfrm>
            <a:off x="762001" y="803325"/>
            <a:ext cx="5314536" cy="1325563"/>
          </a:xfrm>
        </p:spPr>
        <p:txBody>
          <a:bodyPr>
            <a:normAutofit/>
          </a:bodyPr>
          <a:lstStyle/>
          <a:p>
            <a:r>
              <a:rPr lang="en-US" b="1" i="1" dirty="0"/>
              <a:t>Molecules</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E1DABC8-4415-49D0-AF83-50ED1146A1FA}"/>
              </a:ext>
            </a:extLst>
          </p:cNvPr>
          <p:cNvPicPr>
            <a:picLocks noChangeAspect="1"/>
          </p:cNvPicPr>
          <p:nvPr/>
        </p:nvPicPr>
        <p:blipFill rotWithShape="1">
          <a:blip r:embed="rId2"/>
          <a:srcRect l="10793" r="27137"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8" name="Content Placeholder 2">
            <a:extLst>
              <a:ext uri="{FF2B5EF4-FFF2-40B4-BE49-F238E27FC236}">
                <a16:creationId xmlns:a16="http://schemas.microsoft.com/office/drawing/2014/main" id="{E9B420DA-77AD-45EB-BACE-EAB6F4C1CDFC}"/>
              </a:ext>
            </a:extLst>
          </p:cNvPr>
          <p:cNvGraphicFramePr>
            <a:graphicFrameLocks noGrp="1"/>
          </p:cNvGraphicFramePr>
          <p:nvPr>
            <p:ph idx="1"/>
            <p:extLst>
              <p:ext uri="{D42A27DB-BD31-4B8C-83A1-F6EECF244321}">
                <p14:modId xmlns:p14="http://schemas.microsoft.com/office/powerpoint/2010/main" val="2223460903"/>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5610487"/>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0636-CCBC-4946-8146-0810A05BD42A}"/>
              </a:ext>
            </a:extLst>
          </p:cNvPr>
          <p:cNvSpPr>
            <a:spLocks noGrp="1"/>
          </p:cNvSpPr>
          <p:nvPr>
            <p:ph type="title"/>
          </p:nvPr>
        </p:nvSpPr>
        <p:spPr/>
        <p:txBody>
          <a:bodyPr/>
          <a:lstStyle/>
          <a:p>
            <a:r>
              <a:rPr lang="en-US" dirty="0"/>
              <a:t>There are 2 main categories of membrane transport; </a:t>
            </a:r>
            <a:r>
              <a:rPr lang="en-US" b="1" dirty="0"/>
              <a:t>active and passive. </a:t>
            </a:r>
            <a:r>
              <a:rPr lang="en-US" dirty="0"/>
              <a:t> </a:t>
            </a:r>
          </a:p>
        </p:txBody>
      </p:sp>
      <p:pic>
        <p:nvPicPr>
          <p:cNvPr id="8194" name="Picture 2" descr="Picture">
            <a:extLst>
              <a:ext uri="{FF2B5EF4-FFF2-40B4-BE49-F238E27FC236}">
                <a16:creationId xmlns:a16="http://schemas.microsoft.com/office/drawing/2014/main" id="{C4914D3A-800E-475D-B030-9711376F1FE5}"/>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0" y="2115344"/>
            <a:ext cx="6096000" cy="3771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165AD50-9484-445D-AB30-64E970C41562}"/>
              </a:ext>
            </a:extLst>
          </p:cNvPr>
          <p:cNvSpPr/>
          <p:nvPr/>
        </p:nvSpPr>
        <p:spPr>
          <a:xfrm>
            <a:off x="460917" y="2505670"/>
            <a:ext cx="1747024"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A2A2A"/>
                </a:solidFill>
                <a:effectLst/>
                <a:uLnTx/>
                <a:uFillTx/>
                <a:latin typeface="Bree Serif"/>
                <a:ea typeface="+mn-ea"/>
                <a:cs typeface="+mn-cs"/>
              </a:rPr>
              <a:t>ACTIVE TRANSPORT</a:t>
            </a:r>
            <a:r>
              <a:rPr kumimoji="0" lang="en-US" sz="1800" b="0" i="0" u="none" strike="noStrike" kern="1200" cap="none" spc="0" normalizeH="0" baseline="0" noProof="0" dirty="0">
                <a:ln>
                  <a:noFill/>
                </a:ln>
                <a:solidFill>
                  <a:srgbClr val="2A2A2A"/>
                </a:solidFill>
                <a:effectLst/>
                <a:uLnTx/>
                <a:uFillTx/>
                <a:latin typeface="Bree Serif"/>
                <a:ea typeface="+mn-ea"/>
                <a:cs typeface="+mn-cs"/>
              </a:rPr>
              <a:t> mechanisms require energy.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2A2A2A"/>
                </a:solidFill>
                <a:effectLst/>
                <a:uLnTx/>
                <a:uFillTx/>
                <a:latin typeface="Bree Serif"/>
                <a:ea typeface="+mn-ea"/>
                <a:cs typeface="+mn-cs"/>
              </a:rPr>
              <a:t>PASSIVE TRANSPORT</a:t>
            </a:r>
            <a:r>
              <a:rPr kumimoji="0" lang="en-US" sz="1800" b="0" i="0" u="none" strike="noStrike" kern="1200" cap="none" spc="0" normalizeH="0" baseline="0" noProof="0" dirty="0">
                <a:ln>
                  <a:noFill/>
                </a:ln>
                <a:solidFill>
                  <a:srgbClr val="2A2A2A"/>
                </a:solidFill>
                <a:effectLst/>
                <a:uLnTx/>
                <a:uFillTx/>
                <a:latin typeface="Bree Serif"/>
                <a:ea typeface="+mn-ea"/>
                <a:cs typeface="+mn-cs"/>
              </a:rPr>
              <a:t> mechanisms </a:t>
            </a:r>
            <a:r>
              <a:rPr kumimoji="0" lang="en-US" sz="1800" b="1" i="0" u="none" strike="noStrike" kern="1200" cap="none" spc="0" normalizeH="0" baseline="0" noProof="0" dirty="0">
                <a:ln>
                  <a:noFill/>
                </a:ln>
                <a:solidFill>
                  <a:srgbClr val="2A2A2A"/>
                </a:solidFill>
                <a:effectLst/>
                <a:uLnTx/>
                <a:uFillTx/>
                <a:latin typeface="Bree Serif"/>
                <a:ea typeface="+mn-ea"/>
                <a:cs typeface="+mn-cs"/>
              </a:rPr>
              <a:t>do not </a:t>
            </a:r>
            <a:r>
              <a:rPr kumimoji="0" lang="en-US" sz="1800" b="0" i="0" u="none" strike="noStrike" kern="1200" cap="none" spc="0" normalizeH="0" baseline="0" noProof="0" dirty="0">
                <a:ln>
                  <a:noFill/>
                </a:ln>
                <a:solidFill>
                  <a:srgbClr val="2A2A2A"/>
                </a:solidFill>
                <a:effectLst/>
                <a:uLnTx/>
                <a:uFillTx/>
                <a:latin typeface="Bree Serif"/>
                <a:ea typeface="+mn-ea"/>
                <a:cs typeface="+mn-cs"/>
              </a:rPr>
              <a:t>require energy.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2126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E3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203C8A-D884-4A45-BB25-BEF60FDFB9B9}"/>
              </a:ext>
            </a:extLst>
          </p:cNvPr>
          <p:cNvSpPr>
            <a:spLocks noGrp="1"/>
          </p:cNvSpPr>
          <p:nvPr>
            <p:ph type="title"/>
          </p:nvPr>
        </p:nvSpPr>
        <p:spPr>
          <a:xfrm>
            <a:off x="524256" y="4767072"/>
            <a:ext cx="6594189" cy="1625210"/>
          </a:xfrm>
        </p:spPr>
        <p:txBody>
          <a:bodyPr>
            <a:normAutofit/>
          </a:bodyPr>
          <a:lstStyle/>
          <a:p>
            <a:pPr algn="r"/>
            <a:r>
              <a:rPr lang="en-US" sz="3600" b="1" dirty="0">
                <a:solidFill>
                  <a:srgbClr val="FFFFFF"/>
                </a:solidFill>
              </a:rPr>
              <a:t>Passive Membrane Transport Mechanisms</a:t>
            </a:r>
            <a:endParaRPr lang="en-US" sz="3600" dirty="0">
              <a:solidFill>
                <a:srgbClr val="FFFFFF"/>
              </a:solidFill>
            </a:endParaRPr>
          </a:p>
        </p:txBody>
      </p:sp>
      <p:pic>
        <p:nvPicPr>
          <p:cNvPr id="5" name="Content Placeholder 4">
            <a:extLst>
              <a:ext uri="{FF2B5EF4-FFF2-40B4-BE49-F238E27FC236}">
                <a16:creationId xmlns:a16="http://schemas.microsoft.com/office/drawing/2014/main" id="{B6B288A1-EE3D-45F4-AB3D-B45A55BD1114}"/>
              </a:ext>
            </a:extLst>
          </p:cNvPr>
          <p:cNvPicPr>
            <a:picLocks noChangeAspect="1"/>
          </p:cNvPicPr>
          <p:nvPr/>
        </p:nvPicPr>
        <p:blipFill rotWithShape="1">
          <a:blip r:embed="rId2"/>
          <a:srcRect r="1618" b="-1"/>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39AAD81C-8A4E-40F9-8588-3349A31F0DBE}"/>
              </a:ext>
            </a:extLst>
          </p:cNvPr>
          <p:cNvSpPr>
            <a:spLocks noGrp="1"/>
          </p:cNvSpPr>
          <p:nvPr>
            <p:ph idx="1"/>
          </p:nvPr>
        </p:nvSpPr>
        <p:spPr>
          <a:xfrm>
            <a:off x="8029319" y="917725"/>
            <a:ext cx="3424739" cy="4852362"/>
          </a:xfrm>
        </p:spPr>
        <p:txBody>
          <a:bodyPr anchor="ctr">
            <a:normAutofit fontScale="85000" lnSpcReduction="10000"/>
          </a:bodyPr>
          <a:lstStyle/>
          <a:p>
            <a:r>
              <a:rPr lang="en-US" sz="2000" dirty="0" smtClean="0">
                <a:solidFill>
                  <a:srgbClr val="FFFFFF"/>
                </a:solidFill>
              </a:rPr>
              <a:t>The </a:t>
            </a:r>
            <a:r>
              <a:rPr lang="en-US" sz="2000" dirty="0">
                <a:solidFill>
                  <a:srgbClr val="FFFFFF"/>
                </a:solidFill>
              </a:rPr>
              <a:t>3 types of passive membrane transport </a:t>
            </a:r>
            <a:r>
              <a:rPr lang="en-US" sz="2000" b="1" dirty="0">
                <a:solidFill>
                  <a:srgbClr val="FFFFFF"/>
                </a:solidFill>
              </a:rPr>
              <a:t>diffusion, facilitated diffusion and osmosis.</a:t>
            </a:r>
            <a:r>
              <a:rPr lang="en-US" sz="2000" dirty="0">
                <a:solidFill>
                  <a:srgbClr val="FFFFFF"/>
                </a:solidFill>
              </a:rPr>
              <a:t> </a:t>
            </a:r>
          </a:p>
          <a:p>
            <a:endParaRPr lang="en-US" sz="2000" dirty="0">
              <a:solidFill>
                <a:srgbClr val="FFFFFF"/>
              </a:solidFill>
            </a:endParaRPr>
          </a:p>
          <a:p>
            <a:r>
              <a:rPr lang="en-US" sz="2000" dirty="0">
                <a:solidFill>
                  <a:srgbClr val="FFFFFF"/>
                </a:solidFill>
              </a:rPr>
              <a:t>In all of these transport mechanisms, substances move from an area of higher concentration to an area of lower concentration. </a:t>
            </a:r>
          </a:p>
          <a:p>
            <a:r>
              <a:rPr lang="en-US" sz="2000" dirty="0">
                <a:solidFill>
                  <a:srgbClr val="FFFFFF"/>
                </a:solidFill>
              </a:rPr>
              <a:t>When we have a difference in the concentration of a substance, we call this a </a:t>
            </a:r>
            <a:r>
              <a:rPr lang="en-US" sz="2000" b="1" dirty="0">
                <a:solidFill>
                  <a:srgbClr val="FFFFFF"/>
                </a:solidFill>
              </a:rPr>
              <a:t>concentration gradient. </a:t>
            </a:r>
          </a:p>
          <a:p>
            <a:r>
              <a:rPr lang="en-US" sz="2000" dirty="0">
                <a:solidFill>
                  <a:srgbClr val="FFFFFF"/>
                </a:solidFill>
              </a:rPr>
              <a:t>In passive transport mechanisms, molecules are traveling "down" their concentration gradient, from an area of high concentration to an area of low concentration. </a:t>
            </a:r>
          </a:p>
        </p:txBody>
      </p:sp>
    </p:spTree>
    <p:extLst>
      <p:ext uri="{BB962C8B-B14F-4D97-AF65-F5344CB8AC3E}">
        <p14:creationId xmlns:p14="http://schemas.microsoft.com/office/powerpoint/2010/main" val="23750743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E3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203C8A-D884-4A45-BB25-BEF60FDFB9B9}"/>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Passive Membrane Transport Mechanisms</a:t>
            </a:r>
            <a:endParaRPr lang="en-US">
              <a:solidFill>
                <a:srgbClr val="FFFFFF"/>
              </a:solidFill>
            </a:endParaRPr>
          </a:p>
        </p:txBody>
      </p:sp>
      <p:pic>
        <p:nvPicPr>
          <p:cNvPr id="5" name="Content Placeholder 4">
            <a:extLst>
              <a:ext uri="{FF2B5EF4-FFF2-40B4-BE49-F238E27FC236}">
                <a16:creationId xmlns:a16="http://schemas.microsoft.com/office/drawing/2014/main" id="{B6B288A1-EE3D-45F4-AB3D-B45A55BD1114}"/>
              </a:ext>
            </a:extLst>
          </p:cNvPr>
          <p:cNvPicPr>
            <a:picLocks noChangeAspect="1"/>
          </p:cNvPicPr>
          <p:nvPr/>
        </p:nvPicPr>
        <p:blipFill rotWithShape="1">
          <a:blip r:embed="rId2"/>
          <a:srcRect r="1618" b="-1"/>
          <a:stretch/>
        </p:blipFill>
        <p:spPr>
          <a:xfrm>
            <a:off x="327547" y="321733"/>
            <a:ext cx="7058306" cy="4107392"/>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39AAD81C-8A4E-40F9-8588-3349A31F0DBE}"/>
              </a:ext>
            </a:extLst>
          </p:cNvPr>
          <p:cNvSpPr>
            <a:spLocks noGrp="1"/>
          </p:cNvSpPr>
          <p:nvPr>
            <p:ph idx="1"/>
          </p:nvPr>
        </p:nvSpPr>
        <p:spPr>
          <a:xfrm>
            <a:off x="8029319" y="917725"/>
            <a:ext cx="3424739" cy="4852362"/>
          </a:xfrm>
        </p:spPr>
        <p:txBody>
          <a:bodyPr anchor="ctr">
            <a:normAutofit lnSpcReduction="10000"/>
          </a:bodyPr>
          <a:lstStyle/>
          <a:p>
            <a:r>
              <a:rPr lang="en-US" sz="2000" b="1" u="sng" dirty="0">
                <a:solidFill>
                  <a:srgbClr val="FFFFFF"/>
                </a:solidFill>
              </a:rPr>
              <a:t>​Diffusion</a:t>
            </a:r>
            <a:r>
              <a:rPr lang="en-US" sz="2000" dirty="0">
                <a:solidFill>
                  <a:srgbClr val="FFFFFF"/>
                </a:solidFill>
              </a:rPr>
              <a:t/>
            </a:r>
            <a:br>
              <a:rPr lang="en-US" sz="2000" dirty="0">
                <a:solidFill>
                  <a:srgbClr val="FFFFFF"/>
                </a:solidFill>
              </a:rPr>
            </a:br>
            <a:r>
              <a:rPr lang="en-US" sz="2000" dirty="0" err="1">
                <a:solidFill>
                  <a:srgbClr val="FFFFFF"/>
                </a:solidFill>
              </a:rPr>
              <a:t>Diffusion</a:t>
            </a:r>
            <a:r>
              <a:rPr lang="en-US" sz="2000" dirty="0">
                <a:solidFill>
                  <a:srgbClr val="FFFFFF"/>
                </a:solidFill>
              </a:rPr>
              <a:t> is a natural process that does not require energy. Small, </a:t>
            </a:r>
            <a:r>
              <a:rPr lang="en-US" sz="2000" dirty="0" smtClean="0">
                <a:solidFill>
                  <a:srgbClr val="FFFFFF"/>
                </a:solidFill>
              </a:rPr>
              <a:t>uncharged </a:t>
            </a:r>
            <a:r>
              <a:rPr lang="en-US" sz="2000" dirty="0">
                <a:solidFill>
                  <a:srgbClr val="FFFFFF"/>
                </a:solidFill>
              </a:rPr>
              <a:t>molecules freely diffuse across the cell membrane.</a:t>
            </a:r>
            <a:br>
              <a:rPr lang="en-US" sz="2000" dirty="0">
                <a:solidFill>
                  <a:srgbClr val="FFFFFF"/>
                </a:solidFill>
              </a:rPr>
            </a:br>
            <a:r>
              <a:rPr lang="en-US" sz="2000" dirty="0">
                <a:solidFill>
                  <a:srgbClr val="FFFFFF"/>
                </a:solidFill>
              </a:rPr>
              <a:t/>
            </a:r>
            <a:br>
              <a:rPr lang="en-US" sz="2000" dirty="0">
                <a:solidFill>
                  <a:srgbClr val="FFFFFF"/>
                </a:solidFill>
              </a:rPr>
            </a:br>
            <a:r>
              <a:rPr lang="en-US" sz="2000" b="1" u="sng" dirty="0">
                <a:solidFill>
                  <a:srgbClr val="FFFFFF"/>
                </a:solidFill>
              </a:rPr>
              <a:t>Facilitated Diffusion</a:t>
            </a:r>
            <a:r>
              <a:rPr lang="en-US" sz="2000" dirty="0">
                <a:solidFill>
                  <a:srgbClr val="FFFFFF"/>
                </a:solidFill>
              </a:rPr>
              <a:t/>
            </a:r>
            <a:br>
              <a:rPr lang="en-US" sz="2000" dirty="0">
                <a:solidFill>
                  <a:srgbClr val="FFFFFF"/>
                </a:solidFill>
              </a:rPr>
            </a:br>
            <a:r>
              <a:rPr lang="en-US" sz="2000" dirty="0">
                <a:solidFill>
                  <a:srgbClr val="FFFFFF"/>
                </a:solidFill>
              </a:rPr>
              <a:t>For molecules that do not freely diffuse across the membrane, specialized membrane proteins can allow for diffusion of these molecules across the membrane.</a:t>
            </a:r>
          </a:p>
          <a:p>
            <a:r>
              <a:rPr lang="en-US" sz="2000" dirty="0">
                <a:solidFill>
                  <a:srgbClr val="FFFFFF"/>
                </a:solidFill>
              </a:rPr>
              <a:t>This mechanism of transport is called facilitated diffusion. </a:t>
            </a:r>
          </a:p>
        </p:txBody>
      </p:sp>
    </p:spTree>
    <p:extLst>
      <p:ext uri="{BB962C8B-B14F-4D97-AF65-F5344CB8AC3E}">
        <p14:creationId xmlns:p14="http://schemas.microsoft.com/office/powerpoint/2010/main" val="25346260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A132B8-598C-4680-9F9A-F165DC5D339A}"/>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b="1" dirty="0">
                <a:solidFill>
                  <a:prstClr val="white"/>
                </a:solidFill>
                <a:latin typeface="Calibri" panose="020F0502020204030204"/>
              </a:rPr>
              <a:t>Osmosis</a:t>
            </a:r>
            <a:endParaRPr lang="en-US" sz="2800" kern="1200" dirty="0">
              <a:solidFill>
                <a:schemeClr val="tx1"/>
              </a:solidFill>
              <a:latin typeface="+mj-lt"/>
              <a:ea typeface="+mj-ea"/>
              <a:cs typeface="+mj-cs"/>
            </a:endParaRPr>
          </a:p>
        </p:txBody>
      </p:sp>
      <p:sp>
        <p:nvSpPr>
          <p:cNvPr id="4" name="Rectangle 3">
            <a:extLst>
              <a:ext uri="{FF2B5EF4-FFF2-40B4-BE49-F238E27FC236}">
                <a16:creationId xmlns:a16="http://schemas.microsoft.com/office/drawing/2014/main" id="{AABC14BD-C420-47B9-9403-EB0409A1729B}"/>
              </a:ext>
            </a:extLst>
          </p:cNvPr>
          <p:cNvSpPr/>
          <p:nvPr/>
        </p:nvSpPr>
        <p:spPr>
          <a:xfrm>
            <a:off x="643468" y="2466109"/>
            <a:ext cx="3725332" cy="3587557"/>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Diffusion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of water is so important to biological processes and to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osmoregularity</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that it is given its own name; </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osmosis</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hypotonic solution</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is a solution that has a </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lower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concentration of solutes (dissolved particles) than the liquid inside the cell. Since the cell membrane is only semi-permeable, the solutes cannot move across the membrane, but the water can! So, when a cell is placed into a hypotonic solution, water will rush into the cell causing it to bloat and swell. If the solution is very hypotonic, the cell can burst open! OUCH!</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42" name="Picture 2" descr="Picture">
            <a:extLst>
              <a:ext uri="{FF2B5EF4-FFF2-40B4-BE49-F238E27FC236}">
                <a16:creationId xmlns:a16="http://schemas.microsoft.com/office/drawing/2014/main" id="{AE7436E1-8CDA-4B2D-A724-8AE6FCC906C2}"/>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tretch>
            <a:fillRect/>
          </a:stretch>
        </p:blipFill>
        <p:spPr bwMode="auto">
          <a:xfrm>
            <a:off x="5297763" y="1575887"/>
            <a:ext cx="6250769" cy="354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739249"/>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74773C-DFEE-4EDD-B3DE-8F363A875B07}"/>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dirty="0"/>
              <a:t>Hypotonic Solution</a:t>
            </a:r>
            <a:endParaRPr lang="en-US" sz="2800" kern="1200" dirty="0">
              <a:solidFill>
                <a:schemeClr val="tx1"/>
              </a:solidFill>
              <a:latin typeface="+mj-lt"/>
              <a:ea typeface="+mj-ea"/>
              <a:cs typeface="+mj-cs"/>
            </a:endParaRPr>
          </a:p>
        </p:txBody>
      </p:sp>
      <p:sp>
        <p:nvSpPr>
          <p:cNvPr id="4" name="Rectangle 3">
            <a:extLst>
              <a:ext uri="{FF2B5EF4-FFF2-40B4-BE49-F238E27FC236}">
                <a16:creationId xmlns:a16="http://schemas.microsoft.com/office/drawing/2014/main" id="{FBFAE251-E2C1-4DB0-B998-1E7DE3E8B00F}"/>
              </a:ext>
            </a:extLst>
          </p:cNvPr>
          <p:cNvSpPr/>
          <p:nvPr/>
        </p:nvSpPr>
        <p:spPr>
          <a:xfrm>
            <a:off x="643468" y="2638043"/>
            <a:ext cx="3363974" cy="3415623"/>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 hypotonic solution</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is a solution that has a </a:t>
            </a: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lower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concentration of solutes (dissolved particles) than the liquid inside the cell. Since the cell membrane is only semi-permeable, the solutes cannot move across the membrane, but the water can! So, when a cell is placed into a hypotonic solution, water will rush into the cell causing it to bloat and swell. If the solution is very hypotonic, the cell can burst open! OUCH!</a:t>
            </a:r>
            <a:b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314" name="Picture 2" descr="Picture">
            <a:extLst>
              <a:ext uri="{FF2B5EF4-FFF2-40B4-BE49-F238E27FC236}">
                <a16:creationId xmlns:a16="http://schemas.microsoft.com/office/drawing/2014/main" id="{3F2511E2-B6C7-4B69-8AD6-4AF127CD8E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156149" y="643467"/>
            <a:ext cx="4533997" cy="54101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C59A515-BDAC-45E7-A019-FF39CD159A87}"/>
              </a:ext>
            </a:extLst>
          </p:cNvPr>
          <p:cNvSpPr/>
          <p:nvPr/>
        </p:nvSpPr>
        <p:spPr>
          <a:xfrm>
            <a:off x="901464" y="6053666"/>
            <a:ext cx="31059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https://youtu.be/LSDLFZPa9BU</a:t>
            </a:r>
          </a:p>
        </p:txBody>
      </p:sp>
    </p:spTree>
    <p:extLst>
      <p:ext uri="{BB962C8B-B14F-4D97-AF65-F5344CB8AC3E}">
        <p14:creationId xmlns:p14="http://schemas.microsoft.com/office/powerpoint/2010/main" val="1118354569"/>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4593-7B4B-4425-A1B8-A22950A834A6}"/>
              </a:ext>
            </a:extLst>
          </p:cNvPr>
          <p:cNvSpPr>
            <a:spLocks noGrp="1"/>
          </p:cNvSpPr>
          <p:nvPr>
            <p:ph type="title"/>
          </p:nvPr>
        </p:nvSpPr>
        <p:spPr>
          <a:xfrm>
            <a:off x="6096000" y="365125"/>
            <a:ext cx="5257800" cy="1325563"/>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b="1" i="1" dirty="0"/>
              <a:t>Isotonic</a:t>
            </a:r>
          </a:p>
        </p:txBody>
      </p:sp>
      <p:sp>
        <p:nvSpPr>
          <p:cNvPr id="3" name="Content Placeholder 2">
            <a:extLst>
              <a:ext uri="{FF2B5EF4-FFF2-40B4-BE49-F238E27FC236}">
                <a16:creationId xmlns:a16="http://schemas.microsoft.com/office/drawing/2014/main" id="{C62D04FD-9DE0-4222-98E5-6AF854CECB5C}"/>
              </a:ext>
            </a:extLst>
          </p:cNvPr>
          <p:cNvSpPr>
            <a:spLocks noGrp="1"/>
          </p:cNvSpPr>
          <p:nvPr>
            <p:ph idx="1"/>
          </p:nvPr>
        </p:nvSpPr>
        <p:spPr>
          <a:xfrm>
            <a:off x="57615" y="365124"/>
            <a:ext cx="5047784" cy="6492875"/>
          </a:xfrm>
        </p:spPr>
        <p:txBody>
          <a:bodyPr>
            <a:normAutofit fontScale="92500" lnSpcReduction="20000"/>
          </a:bodyPr>
          <a:lstStyle/>
          <a:p>
            <a:r>
              <a:rPr lang="en-US" sz="3500" dirty="0"/>
              <a:t>An </a:t>
            </a:r>
            <a:r>
              <a:rPr lang="en-US" sz="3500" b="1" dirty="0"/>
              <a:t>isotonic solution </a:t>
            </a:r>
            <a:r>
              <a:rPr lang="en-US" sz="3500" dirty="0"/>
              <a:t>is a solution that has the same concentration of solutes as the liquid inside of the cell. </a:t>
            </a:r>
          </a:p>
          <a:p>
            <a:r>
              <a:rPr lang="en-US" sz="3500" dirty="0"/>
              <a:t>In this situation, since the concentration is the same inside the cell as it is outside the cell, water is happy! </a:t>
            </a:r>
          </a:p>
          <a:p>
            <a:r>
              <a:rPr lang="en-US" sz="3500" dirty="0"/>
              <a:t>There will be no net movement of water flowing into or out of the cell. In this situation, the cell maintains its shape and is healthy and happy!</a:t>
            </a:r>
            <a:r>
              <a:rPr lang="en-US" dirty="0"/>
              <a:t/>
            </a:r>
            <a:br>
              <a:rPr lang="en-US" dirty="0"/>
            </a:br>
            <a:endParaRPr lang="en-US" dirty="0"/>
          </a:p>
        </p:txBody>
      </p:sp>
      <p:pic>
        <p:nvPicPr>
          <p:cNvPr id="5" name="Picture 4" descr="A screenshot of a cell phone&#10;&#10;Description automatically generated">
            <a:extLst>
              <a:ext uri="{FF2B5EF4-FFF2-40B4-BE49-F238E27FC236}">
                <a16:creationId xmlns:a16="http://schemas.microsoft.com/office/drawing/2014/main" id="{8D4D2D17-59D0-4CE0-AC68-1B12331202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105399" y="2828925"/>
            <a:ext cx="6536473" cy="3959594"/>
          </a:xfrm>
          <a:prstGeom prst="rect">
            <a:avLst/>
          </a:prstGeom>
        </p:spPr>
      </p:pic>
    </p:spTree>
    <p:extLst>
      <p:ext uri="{BB962C8B-B14F-4D97-AF65-F5344CB8AC3E}">
        <p14:creationId xmlns:p14="http://schemas.microsoft.com/office/powerpoint/2010/main" val="7791946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DE08C3-D3BE-4BBD-AE72-A096C3E7553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dirty="0"/>
              <a:t>Hypertonic Solution</a:t>
            </a:r>
            <a:endParaRPr lang="en-US" sz="2800" dirty="0"/>
          </a:p>
        </p:txBody>
      </p:sp>
      <p:sp>
        <p:nvSpPr>
          <p:cNvPr id="3" name="Content Placeholder 2">
            <a:extLst>
              <a:ext uri="{FF2B5EF4-FFF2-40B4-BE49-F238E27FC236}">
                <a16:creationId xmlns:a16="http://schemas.microsoft.com/office/drawing/2014/main" id="{A0CEEB58-F21B-4820-9AC7-C0FDB92FE75F}"/>
              </a:ext>
            </a:extLst>
          </p:cNvPr>
          <p:cNvSpPr>
            <a:spLocks noGrp="1"/>
          </p:cNvSpPr>
          <p:nvPr>
            <p:ph idx="1"/>
          </p:nvPr>
        </p:nvSpPr>
        <p:spPr>
          <a:xfrm>
            <a:off x="643468" y="2638043"/>
            <a:ext cx="3363974" cy="3415623"/>
          </a:xfrm>
        </p:spPr>
        <p:txBody>
          <a:bodyPr>
            <a:normAutofit/>
          </a:bodyPr>
          <a:lstStyle/>
          <a:p>
            <a:r>
              <a:rPr lang="en-US" sz="2000" dirty="0"/>
              <a:t>A </a:t>
            </a:r>
            <a:r>
              <a:rPr lang="en-US" sz="2000" b="1" dirty="0"/>
              <a:t>hypertonic solution </a:t>
            </a:r>
            <a:r>
              <a:rPr lang="en-US" sz="2000" dirty="0"/>
              <a:t>is a solution that contains a</a:t>
            </a:r>
            <a:r>
              <a:rPr lang="en-US" sz="2000" b="1" dirty="0"/>
              <a:t> higher</a:t>
            </a:r>
            <a:r>
              <a:rPr lang="en-US" sz="2000" dirty="0"/>
              <a:t> concentration of dissolved substance than the liquid inside of the cell. </a:t>
            </a:r>
          </a:p>
          <a:p>
            <a:r>
              <a:rPr lang="en-US" sz="2000" dirty="0"/>
              <a:t>When a cell is placed in a hypertonic solution, water will move out of the cell, causing the cell to shrink and shrivel up!</a:t>
            </a:r>
          </a:p>
        </p:txBody>
      </p:sp>
      <p:pic>
        <p:nvPicPr>
          <p:cNvPr id="12292" name="Picture 4" descr="Picture">
            <a:extLst>
              <a:ext uri="{FF2B5EF4-FFF2-40B4-BE49-F238E27FC236}">
                <a16:creationId xmlns:a16="http://schemas.microsoft.com/office/drawing/2014/main" id="{402F25CB-43AE-44AB-9D21-52D25E03E6B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00642" y="643467"/>
            <a:ext cx="5045010" cy="54101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F470283-7F4D-446D-B04E-24B6DFE9F4FA}"/>
              </a:ext>
            </a:extLst>
          </p:cNvPr>
          <p:cNvSpPr/>
          <p:nvPr/>
        </p:nvSpPr>
        <p:spPr>
          <a:xfrm>
            <a:off x="656877" y="6049942"/>
            <a:ext cx="30803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https://youtu.be/IRQLRO3dIp8</a:t>
            </a:r>
          </a:p>
        </p:txBody>
      </p:sp>
    </p:spTree>
    <p:extLst>
      <p:ext uri="{BB962C8B-B14F-4D97-AF65-F5344CB8AC3E}">
        <p14:creationId xmlns:p14="http://schemas.microsoft.com/office/powerpoint/2010/main" val="2558046356"/>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574E90-1949-4924-B663-AEA13DB791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CD1EA40-7116-4FCB-9369-70F29FAA91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46960" cy="385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9F5512A-48E1-4C07-B75E-3CCC517B68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6484" cy="38546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9CF1CD8B-D430-49E7-8630-84152C414EA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528" y="73152"/>
            <a:ext cx="1178966" cy="232963"/>
            <a:chOff x="7763256" y="73152"/>
            <a:chExt cx="1178966" cy="232963"/>
          </a:xfrm>
        </p:grpSpPr>
        <p:sp>
          <p:nvSpPr>
            <p:cNvPr id="17" name="Rectangle 64">
              <a:extLst>
                <a:ext uri="{FF2B5EF4-FFF2-40B4-BE49-F238E27FC236}">
                  <a16:creationId xmlns:a16="http://schemas.microsoft.com/office/drawing/2014/main" id="{1F5B8298-9AB4-45B4-B28E-C8C1A264407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66">
              <a:extLst>
                <a:ext uri="{FF2B5EF4-FFF2-40B4-BE49-F238E27FC236}">
                  <a16:creationId xmlns:a16="http://schemas.microsoft.com/office/drawing/2014/main" id="{100AEF19-4AE6-42BE-81E6-95700DB8536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64">
              <a:extLst>
                <a:ext uri="{FF2B5EF4-FFF2-40B4-BE49-F238E27FC236}">
                  <a16:creationId xmlns:a16="http://schemas.microsoft.com/office/drawing/2014/main" id="{1192B5C1-AE13-49EA-82FD-F3C3BC02AB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66">
              <a:extLst>
                <a:ext uri="{FF2B5EF4-FFF2-40B4-BE49-F238E27FC236}">
                  <a16:creationId xmlns:a16="http://schemas.microsoft.com/office/drawing/2014/main" id="{713612B5-8E9D-4FEF-86B9-52A0FABD8A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64">
              <a:extLst>
                <a:ext uri="{FF2B5EF4-FFF2-40B4-BE49-F238E27FC236}">
                  <a16:creationId xmlns:a16="http://schemas.microsoft.com/office/drawing/2014/main" id="{14FC746D-B820-44A3-B1B3-53B690BC2B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66">
              <a:extLst>
                <a:ext uri="{FF2B5EF4-FFF2-40B4-BE49-F238E27FC236}">
                  <a16:creationId xmlns:a16="http://schemas.microsoft.com/office/drawing/2014/main" id="{8778550A-567F-40F6-A77F-2E2B501759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64">
              <a:extLst>
                <a:ext uri="{FF2B5EF4-FFF2-40B4-BE49-F238E27FC236}">
                  <a16:creationId xmlns:a16="http://schemas.microsoft.com/office/drawing/2014/main" id="{C28C989E-85FD-4D1C-AF77-82F4B985FD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66">
              <a:extLst>
                <a:ext uri="{FF2B5EF4-FFF2-40B4-BE49-F238E27FC236}">
                  <a16:creationId xmlns:a16="http://schemas.microsoft.com/office/drawing/2014/main" id="{58FDDCED-5FC6-4B14-A0E2-DF4310ED96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64">
              <a:extLst>
                <a:ext uri="{FF2B5EF4-FFF2-40B4-BE49-F238E27FC236}">
                  <a16:creationId xmlns:a16="http://schemas.microsoft.com/office/drawing/2014/main" id="{E80E854B-CCEB-4CEF-B465-561C4C872A8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66">
              <a:extLst>
                <a:ext uri="{FF2B5EF4-FFF2-40B4-BE49-F238E27FC236}">
                  <a16:creationId xmlns:a16="http://schemas.microsoft.com/office/drawing/2014/main" id="{02BED26F-9C32-4DF8-8739-D89F6F0591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64">
              <a:extLst>
                <a:ext uri="{FF2B5EF4-FFF2-40B4-BE49-F238E27FC236}">
                  <a16:creationId xmlns:a16="http://schemas.microsoft.com/office/drawing/2014/main" id="{CE3B71C9-F500-46F1-8D17-C3EF4DA5FD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66">
              <a:extLst>
                <a:ext uri="{FF2B5EF4-FFF2-40B4-BE49-F238E27FC236}">
                  <a16:creationId xmlns:a16="http://schemas.microsoft.com/office/drawing/2014/main" id="{C14431D0-29B6-473C-B2FD-4661864DA4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64">
              <a:extLst>
                <a:ext uri="{FF2B5EF4-FFF2-40B4-BE49-F238E27FC236}">
                  <a16:creationId xmlns:a16="http://schemas.microsoft.com/office/drawing/2014/main" id="{D10457BA-9444-4642-861C-78120DD8D4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66">
              <a:extLst>
                <a:ext uri="{FF2B5EF4-FFF2-40B4-BE49-F238E27FC236}">
                  <a16:creationId xmlns:a16="http://schemas.microsoft.com/office/drawing/2014/main" id="{27C95C30-0364-4C32-B686-0C366086A4C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64">
              <a:extLst>
                <a:ext uri="{FF2B5EF4-FFF2-40B4-BE49-F238E27FC236}">
                  <a16:creationId xmlns:a16="http://schemas.microsoft.com/office/drawing/2014/main" id="{A0BDEDBA-CA15-41EE-B2C6-8A973B5E62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66">
              <a:extLst>
                <a:ext uri="{FF2B5EF4-FFF2-40B4-BE49-F238E27FC236}">
                  <a16:creationId xmlns:a16="http://schemas.microsoft.com/office/drawing/2014/main" id="{702B9007-982C-4F69-A443-B07F3BEFD6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64">
              <a:extLst>
                <a:ext uri="{FF2B5EF4-FFF2-40B4-BE49-F238E27FC236}">
                  <a16:creationId xmlns:a16="http://schemas.microsoft.com/office/drawing/2014/main" id="{28596B48-F33B-451E-8C2D-3525B33876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66">
              <a:extLst>
                <a:ext uri="{FF2B5EF4-FFF2-40B4-BE49-F238E27FC236}">
                  <a16:creationId xmlns:a16="http://schemas.microsoft.com/office/drawing/2014/main" id="{4B493BB9-A171-4B97-B05A-187E03FFAB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64">
              <a:extLst>
                <a:ext uri="{FF2B5EF4-FFF2-40B4-BE49-F238E27FC236}">
                  <a16:creationId xmlns:a16="http://schemas.microsoft.com/office/drawing/2014/main" id="{973B8111-A5EB-4EE8-9813-8495336F67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66">
              <a:extLst>
                <a:ext uri="{FF2B5EF4-FFF2-40B4-BE49-F238E27FC236}">
                  <a16:creationId xmlns:a16="http://schemas.microsoft.com/office/drawing/2014/main" id="{6A4F8D39-9886-490F-B7A9-3B2693299A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1">
            <a:extLst>
              <a:ext uri="{FF2B5EF4-FFF2-40B4-BE49-F238E27FC236}">
                <a16:creationId xmlns:a16="http://schemas.microsoft.com/office/drawing/2014/main" id="{A80E868D-0798-4BEC-82C6-16C4D843B614}"/>
              </a:ext>
            </a:extLst>
          </p:cNvPr>
          <p:cNvSpPr>
            <a:spLocks noChangeArrowheads="1"/>
          </p:cNvSpPr>
          <p:nvPr/>
        </p:nvSpPr>
        <p:spPr bwMode="auto">
          <a:xfrm>
            <a:off x="236485" y="306115"/>
            <a:ext cx="4641654" cy="5989691"/>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Active transport mechanisms require energy and act to move the molecule(s) against their concentration gradient, from an area of lower concentration to an area of higher concentration. </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Active transport requires an energy source and a transmembrane protein that allows passage of the molecule(s) against its concentration gradient. </a:t>
            </a:r>
          </a:p>
        </p:txBody>
      </p:sp>
      <p:sp>
        <p:nvSpPr>
          <p:cNvPr id="38" name="Rectangle 37">
            <a:extLst>
              <a:ext uri="{FF2B5EF4-FFF2-40B4-BE49-F238E27FC236}">
                <a16:creationId xmlns:a16="http://schemas.microsoft.com/office/drawing/2014/main" id="{A5271697-90F1-4A23-8EF2-0179F2EAFA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492875"/>
            <a:ext cx="12191999" cy="3651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F2899659-A0CE-48DD-A982-5249E4AB770F}"/>
              </a:ext>
            </a:extLst>
          </p:cNvPr>
          <p:cNvGraphicFramePr>
            <a:graphicFrameLocks noGrp="1"/>
          </p:cNvGraphicFramePr>
          <p:nvPr>
            <p:ph idx="1"/>
            <p:extLst/>
          </p:nvPr>
        </p:nvGraphicFramePr>
        <p:xfrm>
          <a:off x="7954684" y="1280055"/>
          <a:ext cx="1953651" cy="1366911"/>
        </p:xfrm>
        <a:graphic>
          <a:graphicData uri="http://schemas.openxmlformats.org/drawingml/2006/table">
            <a:tbl>
              <a:tblPr>
                <a:noFill/>
              </a:tblPr>
              <a:tblGrid>
                <a:gridCol w="1953651">
                  <a:extLst>
                    <a:ext uri="{9D8B030D-6E8A-4147-A177-3AD203B41FA5}">
                      <a16:colId xmlns:a16="http://schemas.microsoft.com/office/drawing/2014/main" val="1681019752"/>
                    </a:ext>
                  </a:extLst>
                </a:gridCol>
              </a:tblGrid>
              <a:tr h="1366911">
                <a:tc>
                  <a:txBody>
                    <a:bodyPr/>
                    <a:lstStyle/>
                    <a:p>
                      <a:endParaRPr lang="en-US" sz="3300" cap="none" spc="0">
                        <a:solidFill>
                          <a:schemeClr val="tx1"/>
                        </a:solidFill>
                      </a:endParaRPr>
                    </a:p>
                  </a:txBody>
                  <a:tcPr marL="348175" marR="348175" marT="348175" marB="348175">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71265171"/>
                  </a:ext>
                </a:extLst>
              </a:tr>
            </a:tbl>
          </a:graphicData>
        </a:graphic>
      </p:graphicFrame>
      <p:pic>
        <p:nvPicPr>
          <p:cNvPr id="14339" name="Picture 3" descr="Picture">
            <a:extLst>
              <a:ext uri="{FF2B5EF4-FFF2-40B4-BE49-F238E27FC236}">
                <a16:creationId xmlns:a16="http://schemas.microsoft.com/office/drawing/2014/main" id="{99471C17-9F8B-49C6-9C7B-A4847804776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81185" y="211330"/>
            <a:ext cx="6096000" cy="34194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20E3410-A8F9-4E7C-85FB-194EDBC2E9AE}"/>
              </a:ext>
            </a:extLst>
          </p:cNvPr>
          <p:cNvSpPr/>
          <p:nvPr/>
        </p:nvSpPr>
        <p:spPr>
          <a:xfrm>
            <a:off x="5646960" y="4219665"/>
            <a:ext cx="496518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black"/>
                </a:solidFill>
                <a:effectLst/>
                <a:uLnTx/>
                <a:uFillTx/>
                <a:latin typeface="Calibri" panose="020F0502020204030204"/>
                <a:ea typeface="+mn-ea"/>
                <a:cs typeface="+mn-cs"/>
              </a:rPr>
              <a:t>Active Membrane Transport Mechanisms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2742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B54689-8345-438B-A6C4-E1559B06662D}"/>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Endocytosis and Exocytosis</a:t>
            </a:r>
          </a:p>
        </p:txBody>
      </p:sp>
      <p:sp>
        <p:nvSpPr>
          <p:cNvPr id="3" name="Content Placeholder 2">
            <a:extLst>
              <a:ext uri="{FF2B5EF4-FFF2-40B4-BE49-F238E27FC236}">
                <a16:creationId xmlns:a16="http://schemas.microsoft.com/office/drawing/2014/main" id="{EBD4B385-70DE-4251-BBBC-C179C74E7AF7}"/>
              </a:ext>
            </a:extLst>
          </p:cNvPr>
          <p:cNvSpPr>
            <a:spLocks noGrp="1"/>
          </p:cNvSpPr>
          <p:nvPr>
            <p:ph idx="1"/>
          </p:nvPr>
        </p:nvSpPr>
        <p:spPr>
          <a:xfrm>
            <a:off x="643468" y="2638043"/>
            <a:ext cx="3363974" cy="3415623"/>
          </a:xfrm>
        </p:spPr>
        <p:txBody>
          <a:bodyPr>
            <a:normAutofit/>
          </a:bodyPr>
          <a:lstStyle/>
          <a:p>
            <a:r>
              <a:rPr lang="en-US" sz="2400" i="1" dirty="0"/>
              <a:t>Vesicular transport is a vital part of the cell's function. </a:t>
            </a:r>
          </a:p>
          <a:p>
            <a:r>
              <a:rPr lang="en-US" sz="2400" i="1" dirty="0"/>
              <a:t>Vesicles perform a variety of functions, including transport, metabolism, and temporary storage ​.</a:t>
            </a:r>
            <a:endParaRPr lang="en-US" sz="2400" dirty="0"/>
          </a:p>
        </p:txBody>
      </p:sp>
      <p:pic>
        <p:nvPicPr>
          <p:cNvPr id="5" name="Picture 4" descr="A close up of a device&#10;&#10;Description automatically generated">
            <a:extLst>
              <a:ext uri="{FF2B5EF4-FFF2-40B4-BE49-F238E27FC236}">
                <a16:creationId xmlns:a16="http://schemas.microsoft.com/office/drawing/2014/main" id="{F16F5A7E-ABBE-45CB-BCAC-81F7E58E2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004528"/>
            <a:ext cx="6250769" cy="4688076"/>
          </a:xfrm>
          <a:prstGeom prst="rect">
            <a:avLst/>
          </a:prstGeom>
        </p:spPr>
      </p:pic>
    </p:spTree>
    <p:extLst>
      <p:ext uri="{BB962C8B-B14F-4D97-AF65-F5344CB8AC3E}">
        <p14:creationId xmlns:p14="http://schemas.microsoft.com/office/powerpoint/2010/main" val="20378725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2D9075C-26EA-4E75-86F6-7B2FFBF95CF1}"/>
              </a:ext>
            </a:extLst>
          </p:cNvPr>
          <p:cNvGraphicFramePr>
            <a:graphicFrameLocks noGrp="1"/>
          </p:cNvGraphicFramePr>
          <p:nvPr>
            <p:ph idx="1"/>
            <p:extLst/>
          </p:nvPr>
        </p:nvGraphicFramePr>
        <p:xfrm>
          <a:off x="4618789" y="1690688"/>
          <a:ext cx="7144617" cy="4968240"/>
        </p:xfrm>
        <a:graphic>
          <a:graphicData uri="http://schemas.openxmlformats.org/drawingml/2006/table">
            <a:tbl>
              <a:tblPr/>
              <a:tblGrid>
                <a:gridCol w="6795325">
                  <a:extLst>
                    <a:ext uri="{9D8B030D-6E8A-4147-A177-3AD203B41FA5}">
                      <a16:colId xmlns:a16="http://schemas.microsoft.com/office/drawing/2014/main" val="2321200002"/>
                    </a:ext>
                  </a:extLst>
                </a:gridCol>
                <a:gridCol w="349292">
                  <a:extLst>
                    <a:ext uri="{9D8B030D-6E8A-4147-A177-3AD203B41FA5}">
                      <a16:colId xmlns:a16="http://schemas.microsoft.com/office/drawing/2014/main" val="5180990"/>
                    </a:ext>
                  </a:extLst>
                </a:gridCol>
              </a:tblGrid>
              <a:tr h="0">
                <a:tc>
                  <a:txBody>
                    <a:bodyPr/>
                    <a:lstStyle/>
                    <a:p>
                      <a:pPr fontAlgn="t"/>
                      <a:r>
                        <a:rPr lang="en-US" sz="3200" b="1" dirty="0">
                          <a:solidFill>
                            <a:srgbClr val="2A2A2A"/>
                          </a:solidFill>
                          <a:effectLst/>
                          <a:latin typeface="Bree Serif"/>
                        </a:rPr>
                        <a:t>Endocytosis is the process by which contents from the extracellular matrix are taken up into the cell through a mechanism that involves the cell membrane essentially "pinching off" part of itself to form a </a:t>
                      </a:r>
                      <a:r>
                        <a:rPr lang="en-US" sz="3200" b="0" dirty="0">
                          <a:solidFill>
                            <a:srgbClr val="2A2A2A"/>
                          </a:solidFill>
                          <a:effectLst/>
                          <a:latin typeface="Bree Serif"/>
                        </a:rPr>
                        <a:t>vesicle ​</a:t>
                      </a:r>
                      <a:r>
                        <a:rPr lang="en-US" sz="3200" b="1" dirty="0">
                          <a:solidFill>
                            <a:srgbClr val="2A2A2A"/>
                          </a:solidFill>
                          <a:effectLst/>
                          <a:latin typeface="Bree Serif"/>
                        </a:rPr>
                        <a:t>that surrounds the particles being transported into the cell.</a:t>
                      </a:r>
                      <a:endParaRPr lang="en-US" sz="3200" b="0" dirty="0">
                        <a:solidFill>
                          <a:srgbClr val="2A2A2A"/>
                        </a:solidFill>
                        <a:effectLst/>
                        <a:latin typeface="Bree Serif"/>
                      </a:endParaRPr>
                    </a:p>
                  </a:txBody>
                  <a:tcPr marL="142875" marR="142875">
                    <a:lnL>
                      <a:noFill/>
                    </a:lnL>
                    <a:lnR>
                      <a:noFill/>
                    </a:lnR>
                    <a:lnT>
                      <a:noFill/>
                    </a:lnT>
                    <a:lnB>
                      <a:noFill/>
                    </a:lnB>
                  </a:tcPr>
                </a:tc>
                <a:tc>
                  <a:txBody>
                    <a:bodyPr/>
                    <a:lstStyle/>
                    <a:p>
                      <a:pPr algn="ctr" fontAlgn="t"/>
                      <a:endParaRPr lang="en-US" sz="3200" b="0" dirty="0">
                        <a:solidFill>
                          <a:srgbClr val="2A2A2A"/>
                        </a:solidFill>
                        <a:effectLst/>
                        <a:latin typeface="Bree Serif"/>
                      </a:endParaRPr>
                    </a:p>
                  </a:txBody>
                  <a:tcPr marL="142875" marR="142875">
                    <a:lnL>
                      <a:noFill/>
                    </a:lnL>
                    <a:lnR>
                      <a:noFill/>
                    </a:lnR>
                    <a:lnT>
                      <a:noFill/>
                    </a:lnT>
                    <a:lnB>
                      <a:noFill/>
                    </a:lnB>
                  </a:tcPr>
                </a:tc>
                <a:extLst>
                  <a:ext uri="{0D108BD9-81ED-4DB2-BD59-A6C34878D82A}">
                    <a16:rowId xmlns:a16="http://schemas.microsoft.com/office/drawing/2014/main" val="2188907658"/>
                  </a:ext>
                </a:extLst>
              </a:tr>
            </a:tbl>
          </a:graphicData>
        </a:graphic>
      </p:graphicFrame>
      <p:pic>
        <p:nvPicPr>
          <p:cNvPr id="15362" name="Picture 2" descr="Picture">
            <a:extLst>
              <a:ext uri="{FF2B5EF4-FFF2-40B4-BE49-F238E27FC236}">
                <a16:creationId xmlns:a16="http://schemas.microsoft.com/office/drawing/2014/main" id="{C0370CD7-B6FB-4ACA-9EC8-68195B97445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3329" y="2092433"/>
            <a:ext cx="3457575" cy="34480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9542F65B-1064-4FF4-AE25-3309F7E3009A}"/>
              </a:ext>
            </a:extLst>
          </p:cNvPr>
          <p:cNvSpPr>
            <a:spLocks noGrp="1"/>
          </p:cNvSpPr>
          <p:nvPr>
            <p:ph type="title"/>
          </p:nvPr>
        </p:nvSpPr>
        <p:spPr>
          <a:xfrm>
            <a:off x="4618788" y="365125"/>
            <a:ext cx="6735011" cy="1325563"/>
          </a:xfrm>
        </p:spPr>
        <p:txBody>
          <a:bodyPr/>
          <a:lstStyle/>
          <a:p>
            <a:r>
              <a:rPr lang="en-US" dirty="0"/>
              <a:t>Endocytosis</a:t>
            </a:r>
          </a:p>
        </p:txBody>
      </p:sp>
    </p:spTree>
    <p:extLst>
      <p:ext uri="{BB962C8B-B14F-4D97-AF65-F5344CB8AC3E}">
        <p14:creationId xmlns:p14="http://schemas.microsoft.com/office/powerpoint/2010/main" val="59242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A94AD77-942E-465F-BA3E-973E204E0F89}"/>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2224" b="1569"/>
          <a:stretch/>
        </p:blipFill>
        <p:spPr>
          <a:xfrm>
            <a:off x="20" y="1"/>
            <a:ext cx="12191980" cy="6857999"/>
          </a:xfrm>
          <a:prstGeom prst="rect">
            <a:avLst/>
          </a:prstGeom>
        </p:spPr>
      </p:pic>
      <p:sp>
        <p:nvSpPr>
          <p:cNvPr id="2" name="Title 1">
            <a:extLst>
              <a:ext uri="{FF2B5EF4-FFF2-40B4-BE49-F238E27FC236}">
                <a16:creationId xmlns:a16="http://schemas.microsoft.com/office/drawing/2014/main" id="{44766A0C-38BA-47E0-BB69-013C1DA57ED3}"/>
              </a:ext>
            </a:extLst>
          </p:cNvPr>
          <p:cNvSpPr>
            <a:spLocks noGrp="1"/>
          </p:cNvSpPr>
          <p:nvPr>
            <p:ph type="title"/>
          </p:nvPr>
        </p:nvSpPr>
        <p:spPr>
          <a:xfrm>
            <a:off x="838201" y="1065862"/>
            <a:ext cx="3313164" cy="4726276"/>
          </a:xfrm>
        </p:spPr>
        <p:txBody>
          <a:bodyPr>
            <a:normAutofit/>
          </a:bodyPr>
          <a:lstStyle/>
          <a:p>
            <a:pPr algn="r"/>
            <a:r>
              <a:rPr lang="en-US" sz="4000" b="1">
                <a:solidFill>
                  <a:srgbClr val="FFFFFF"/>
                </a:solidFill>
              </a:rPr>
              <a:t>4 most important molecules for LIFE!</a:t>
            </a:r>
            <a:endParaRPr lang="en-US" sz="4000">
              <a:solidFill>
                <a:srgbClr val="FFFFFF"/>
              </a:solidFill>
            </a:endParaRP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07CB9F2-7D25-48C5-AAED-7E25A48A32CB}"/>
              </a:ext>
            </a:extLst>
          </p:cNvPr>
          <p:cNvSpPr>
            <a:spLocks noGrp="1"/>
          </p:cNvSpPr>
          <p:nvPr>
            <p:ph idx="1"/>
          </p:nvPr>
        </p:nvSpPr>
        <p:spPr>
          <a:xfrm>
            <a:off x="5155379" y="1065862"/>
            <a:ext cx="5744685" cy="4726276"/>
          </a:xfrm>
        </p:spPr>
        <p:txBody>
          <a:bodyPr anchor="ctr">
            <a:normAutofit lnSpcReduction="10000"/>
          </a:bodyPr>
          <a:lstStyle/>
          <a:p>
            <a:r>
              <a:rPr lang="en-US" sz="4000" b="1" dirty="0" smtClean="0">
                <a:solidFill>
                  <a:srgbClr val="FFFFFF"/>
                </a:solidFill>
              </a:rPr>
              <a:t>Proteins</a:t>
            </a:r>
          </a:p>
          <a:p>
            <a:r>
              <a:rPr lang="en-US" sz="4000" b="1" dirty="0" smtClean="0">
                <a:solidFill>
                  <a:srgbClr val="FFFFFF"/>
                </a:solidFill>
              </a:rPr>
              <a:t>Lipids</a:t>
            </a:r>
          </a:p>
          <a:p>
            <a:r>
              <a:rPr lang="en-US" sz="4000" b="1" dirty="0" smtClean="0">
                <a:solidFill>
                  <a:srgbClr val="FFFFFF"/>
                </a:solidFill>
              </a:rPr>
              <a:t>Carbohydrates</a:t>
            </a:r>
          </a:p>
          <a:p>
            <a:r>
              <a:rPr lang="en-US" sz="4000" b="1" dirty="0" smtClean="0">
                <a:solidFill>
                  <a:srgbClr val="FFFFFF"/>
                </a:solidFill>
              </a:rPr>
              <a:t>nucleic acids</a:t>
            </a:r>
          </a:p>
          <a:p>
            <a:pPr marL="0" indent="0">
              <a:buNone/>
            </a:pPr>
            <a:r>
              <a:rPr lang="en-US" sz="4000" b="1" dirty="0" smtClean="0">
                <a:solidFill>
                  <a:srgbClr val="FFFFFF"/>
                </a:solidFill>
              </a:rPr>
              <a:t>…</a:t>
            </a:r>
            <a:r>
              <a:rPr lang="en-US" sz="4000" b="1" dirty="0" smtClean="0">
                <a:solidFill>
                  <a:srgbClr val="FFFFFF"/>
                </a:solidFill>
              </a:rPr>
              <a:t> </a:t>
            </a:r>
            <a:r>
              <a:rPr lang="en-US" sz="4000" b="1" dirty="0">
                <a:solidFill>
                  <a:srgbClr val="FFFFFF"/>
                </a:solidFill>
              </a:rPr>
              <a:t>are the 4 most important molecules for the cell, </a:t>
            </a:r>
            <a:r>
              <a:rPr lang="en-US" sz="4000" b="1" i="1" dirty="0">
                <a:solidFill>
                  <a:srgbClr val="FFFFFF"/>
                </a:solidFill>
              </a:rPr>
              <a:t>and for life in general</a:t>
            </a:r>
            <a:r>
              <a:rPr lang="en-US" sz="4000" b="1" dirty="0">
                <a:solidFill>
                  <a:srgbClr val="FFFFFF"/>
                </a:solidFill>
              </a:rPr>
              <a:t>.    </a:t>
            </a:r>
            <a:endParaRPr lang="en-US" sz="4000" dirty="0">
              <a:solidFill>
                <a:srgbClr val="FFFFFF"/>
              </a:solidFill>
            </a:endParaRPr>
          </a:p>
          <a:p>
            <a:endParaRPr lang="en-US" sz="4000" dirty="0">
              <a:solidFill>
                <a:srgbClr val="FFFFFF"/>
              </a:solidFill>
            </a:endParaRPr>
          </a:p>
        </p:txBody>
      </p:sp>
      <p:sp>
        <p:nvSpPr>
          <p:cNvPr id="6" name="TextBox 5">
            <a:extLst>
              <a:ext uri="{FF2B5EF4-FFF2-40B4-BE49-F238E27FC236}">
                <a16:creationId xmlns:a16="http://schemas.microsoft.com/office/drawing/2014/main" id="{DFD84E4B-DDBC-479F-B5DE-2CD48EFBFC66}"/>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File:CAFENE~1.svg">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4104556142"/>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2917-BD0A-40D9-9848-82C0A90485BD}"/>
              </a:ext>
            </a:extLst>
          </p:cNvPr>
          <p:cNvSpPr>
            <a:spLocks noGrp="1"/>
          </p:cNvSpPr>
          <p:nvPr>
            <p:ph type="title"/>
          </p:nvPr>
        </p:nvSpPr>
        <p:spPr>
          <a:xfrm>
            <a:off x="838200" y="365125"/>
            <a:ext cx="10515600" cy="2601912"/>
          </a:xfrm>
        </p:spPr>
        <p:txBody>
          <a:bodyPr>
            <a:normAutofit fontScale="90000"/>
          </a:bodyPr>
          <a:lstStyle/>
          <a:p>
            <a:pPr fontAlgn="t"/>
            <a:r>
              <a:rPr lang="en-US" b="1" dirty="0">
                <a:solidFill>
                  <a:srgbClr val="2A2A2A"/>
                </a:solidFill>
                <a:effectLst/>
                <a:latin typeface="Bree Serif"/>
              </a:rPr>
              <a:t>Exocytosis is when a vesicle from inside the cell fuses with the membrane and the contents are released into the extracellular fluid. </a:t>
            </a:r>
            <a:r>
              <a:rPr lang="en-US" b="0" dirty="0">
                <a:solidFill>
                  <a:srgbClr val="2A2A2A"/>
                </a:solidFill>
                <a:effectLst/>
                <a:latin typeface="Bree Serif"/>
              </a:rPr>
              <a:t/>
            </a:r>
            <a:br>
              <a:rPr lang="en-US" b="0" dirty="0">
                <a:solidFill>
                  <a:srgbClr val="2A2A2A"/>
                </a:solidFill>
                <a:effectLst/>
                <a:latin typeface="Bree Serif"/>
              </a:rPr>
            </a:br>
            <a:endParaRPr lang="en-US" dirty="0"/>
          </a:p>
        </p:txBody>
      </p:sp>
      <p:sp>
        <p:nvSpPr>
          <p:cNvPr id="3" name="Content Placeholder 2">
            <a:extLst>
              <a:ext uri="{FF2B5EF4-FFF2-40B4-BE49-F238E27FC236}">
                <a16:creationId xmlns:a16="http://schemas.microsoft.com/office/drawing/2014/main" id="{9696E0D8-D291-4B83-AA35-9FD899A2C991}"/>
              </a:ext>
            </a:extLst>
          </p:cNvPr>
          <p:cNvSpPr>
            <a:spLocks noGrp="1"/>
          </p:cNvSpPr>
          <p:nvPr>
            <p:ph idx="1"/>
          </p:nvPr>
        </p:nvSpPr>
        <p:spPr>
          <a:xfrm>
            <a:off x="559231" y="2983423"/>
            <a:ext cx="4065157" cy="3386379"/>
          </a:xfrm>
        </p:spPr>
        <p:txBody>
          <a:bodyPr>
            <a:normAutofit lnSpcReduction="10000"/>
          </a:bodyPr>
          <a:lstStyle/>
          <a:p>
            <a:pPr fontAlgn="t"/>
            <a:r>
              <a:rPr lang="en-US" b="0" i="1" dirty="0">
                <a:solidFill>
                  <a:srgbClr val="2A2A2A"/>
                </a:solidFill>
                <a:effectLst/>
                <a:latin typeface="Bree Serif"/>
              </a:rPr>
              <a:t>​Vesicular transport is a vital part of the cell's function. </a:t>
            </a:r>
          </a:p>
          <a:p>
            <a:pPr fontAlgn="t"/>
            <a:r>
              <a:rPr lang="en-US" b="0" i="1" dirty="0">
                <a:solidFill>
                  <a:srgbClr val="2A2A2A"/>
                </a:solidFill>
                <a:effectLst/>
                <a:latin typeface="Bree Serif"/>
              </a:rPr>
              <a:t>Vesicles perform a variety of functions, including transport, metabolism, and temporary storage ​.</a:t>
            </a:r>
            <a:endParaRPr lang="en-US" b="0" dirty="0">
              <a:solidFill>
                <a:srgbClr val="2A2A2A"/>
              </a:solidFill>
              <a:effectLst/>
              <a:latin typeface="Bree Serif"/>
            </a:endParaRPr>
          </a:p>
          <a:p>
            <a:endParaRPr lang="en-US" dirty="0"/>
          </a:p>
        </p:txBody>
      </p:sp>
      <p:pic>
        <p:nvPicPr>
          <p:cNvPr id="4" name="Picture 3" descr="Picture">
            <a:extLst>
              <a:ext uri="{FF2B5EF4-FFF2-40B4-BE49-F238E27FC236}">
                <a16:creationId xmlns:a16="http://schemas.microsoft.com/office/drawing/2014/main" id="{3B9898AF-3452-4D20-B6DE-65E9058ECA0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34716"/>
            <a:ext cx="5677545" cy="4258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854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FC7968-FDDC-49F5-8ED5-1710C20E7B10}"/>
              </a:ext>
            </a:extLst>
          </p:cNvPr>
          <p:cNvSpPr>
            <a:spLocks noGrp="1"/>
          </p:cNvSpPr>
          <p:nvPr>
            <p:ph type="title"/>
          </p:nvPr>
        </p:nvSpPr>
        <p:spPr>
          <a:xfrm>
            <a:off x="863029" y="1012004"/>
            <a:ext cx="3416158" cy="4795408"/>
          </a:xfrm>
        </p:spPr>
        <p:txBody>
          <a:bodyPr>
            <a:normAutofit/>
          </a:bodyPr>
          <a:lstStyle/>
          <a:p>
            <a:r>
              <a:rPr lang="en-US" b="1">
                <a:solidFill>
                  <a:srgbClr val="FFFFFF"/>
                </a:solidFill>
              </a:rPr>
              <a:t>There are 3 different types of endocytosis.</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81E7D43B-C25A-43EF-A8C3-502102CE7106}"/>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43146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7968-FDDC-49F5-8ED5-1710C20E7B10}"/>
              </a:ext>
            </a:extLst>
          </p:cNvPr>
          <p:cNvSpPr>
            <a:spLocks noGrp="1"/>
          </p:cNvSpPr>
          <p:nvPr>
            <p:ph type="title"/>
          </p:nvPr>
        </p:nvSpPr>
        <p:spPr>
          <a:xfrm>
            <a:off x="6096000" y="365125"/>
            <a:ext cx="5257800" cy="1325563"/>
          </a:xfrm>
        </p:spPr>
        <p:txBody>
          <a:bodyPr>
            <a:normAutofit fontScale="90000"/>
          </a:bodyPr>
          <a:lstStyle/>
          <a:p>
            <a:r>
              <a:rPr lang="en-US" b="1" i="1" u="sng" dirty="0">
                <a:solidFill>
                  <a:srgbClr val="7030A0"/>
                </a:solidFill>
              </a:rPr>
              <a:t>There are 3 different types of endocytosis - Phagocytosis</a:t>
            </a:r>
            <a:endParaRPr lang="en-US" i="1" u="sng" dirty="0">
              <a:solidFill>
                <a:srgbClr val="7030A0"/>
              </a:solidFill>
            </a:endParaRPr>
          </a:p>
        </p:txBody>
      </p:sp>
      <p:sp>
        <p:nvSpPr>
          <p:cNvPr id="3" name="Content Placeholder 2">
            <a:extLst>
              <a:ext uri="{FF2B5EF4-FFF2-40B4-BE49-F238E27FC236}">
                <a16:creationId xmlns:a16="http://schemas.microsoft.com/office/drawing/2014/main" id="{414AE260-CBA9-4AF5-B1A1-833A45DB219D}"/>
              </a:ext>
            </a:extLst>
          </p:cNvPr>
          <p:cNvSpPr>
            <a:spLocks noGrp="1"/>
          </p:cNvSpPr>
          <p:nvPr>
            <p:ph idx="1"/>
          </p:nvPr>
        </p:nvSpPr>
        <p:spPr>
          <a:xfrm>
            <a:off x="471603" y="523081"/>
            <a:ext cx="4558990" cy="5811838"/>
          </a:xfrm>
        </p:spPr>
        <p:txBody>
          <a:bodyPr>
            <a:normAutofit/>
          </a:bodyPr>
          <a:lstStyle/>
          <a:p>
            <a:r>
              <a:rPr lang="en-US" sz="3200" b="1" dirty="0"/>
              <a:t>Phagocytosis – “cell eating” - In phagocytosis, one cell will engulf the target and then proceed to digest or destroy the contents of the vesicle. </a:t>
            </a:r>
          </a:p>
          <a:p>
            <a:r>
              <a:rPr lang="en-US" sz="3200" b="1" dirty="0"/>
              <a:t>Phagocytosis is demonstrated by white blood cells that are appropriately named, "phagocytes".  </a:t>
            </a:r>
            <a:endParaRPr lang="en-US" sz="3200" dirty="0"/>
          </a:p>
        </p:txBody>
      </p:sp>
      <p:pic>
        <p:nvPicPr>
          <p:cNvPr id="6" name="Picture 5">
            <a:extLst>
              <a:ext uri="{FF2B5EF4-FFF2-40B4-BE49-F238E27FC236}">
                <a16:creationId xmlns:a16="http://schemas.microsoft.com/office/drawing/2014/main" id="{1371E5D7-01E8-4DB4-B97A-917927E08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955" y="2810108"/>
            <a:ext cx="5990847" cy="3366856"/>
          </a:xfrm>
          <a:prstGeom prst="rect">
            <a:avLst/>
          </a:prstGeom>
        </p:spPr>
      </p:pic>
    </p:spTree>
    <p:extLst>
      <p:ext uri="{BB962C8B-B14F-4D97-AF65-F5344CB8AC3E}">
        <p14:creationId xmlns:p14="http://schemas.microsoft.com/office/powerpoint/2010/main" val="1463689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7968-FDDC-49F5-8ED5-1710C20E7B10}"/>
              </a:ext>
            </a:extLst>
          </p:cNvPr>
          <p:cNvSpPr>
            <a:spLocks noGrp="1"/>
          </p:cNvSpPr>
          <p:nvPr>
            <p:ph type="title"/>
          </p:nvPr>
        </p:nvSpPr>
        <p:spPr/>
        <p:txBody>
          <a:bodyPr/>
          <a:lstStyle/>
          <a:p>
            <a:r>
              <a:rPr lang="en-US" b="1" dirty="0">
                <a:solidFill>
                  <a:srgbClr val="0070C0"/>
                </a:solidFill>
              </a:rPr>
              <a:t>There are 3 different types of endocytosis - Pinocytosis</a:t>
            </a:r>
            <a:endParaRPr lang="en-US" dirty="0">
              <a:solidFill>
                <a:srgbClr val="0070C0"/>
              </a:solidFill>
            </a:endParaRPr>
          </a:p>
        </p:txBody>
      </p:sp>
      <p:sp>
        <p:nvSpPr>
          <p:cNvPr id="3" name="Content Placeholder 2">
            <a:extLst>
              <a:ext uri="{FF2B5EF4-FFF2-40B4-BE49-F238E27FC236}">
                <a16:creationId xmlns:a16="http://schemas.microsoft.com/office/drawing/2014/main" id="{414AE260-CBA9-4AF5-B1A1-833A45DB219D}"/>
              </a:ext>
            </a:extLst>
          </p:cNvPr>
          <p:cNvSpPr>
            <a:spLocks noGrp="1"/>
          </p:cNvSpPr>
          <p:nvPr>
            <p:ph idx="1"/>
          </p:nvPr>
        </p:nvSpPr>
        <p:spPr/>
        <p:txBody>
          <a:bodyPr>
            <a:normAutofit/>
          </a:bodyPr>
          <a:lstStyle/>
          <a:p>
            <a:r>
              <a:rPr lang="en-US" b="1" dirty="0"/>
              <a:t>Pinocytosis – “cell drinking” - Cells tend to sample small amounts of the extracellular fluid via pinocytosis. Pinocytosis is when the endocytosis results in a vesicle having only extracellular fluid as its contents. </a:t>
            </a:r>
            <a:endParaRPr lang="en-US" dirty="0"/>
          </a:p>
          <a:p>
            <a:pPr marL="0" indent="0">
              <a:buNone/>
            </a:pPr>
            <a:endParaRPr lang="en-US" dirty="0"/>
          </a:p>
        </p:txBody>
      </p:sp>
      <p:pic>
        <p:nvPicPr>
          <p:cNvPr id="6" name="Picture 5">
            <a:extLst>
              <a:ext uri="{FF2B5EF4-FFF2-40B4-BE49-F238E27FC236}">
                <a16:creationId xmlns:a16="http://schemas.microsoft.com/office/drawing/2014/main" id="{2BFBC034-2B74-44B6-BC7F-0FB3AE250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2579" y="3228490"/>
            <a:ext cx="6146370" cy="3457333"/>
          </a:xfrm>
          <a:prstGeom prst="rect">
            <a:avLst/>
          </a:prstGeom>
        </p:spPr>
      </p:pic>
    </p:spTree>
    <p:extLst>
      <p:ext uri="{BB962C8B-B14F-4D97-AF65-F5344CB8AC3E}">
        <p14:creationId xmlns:p14="http://schemas.microsoft.com/office/powerpoint/2010/main" val="16528607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3C994B4-9721-4148-9EEC-6793CECDE8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F9D95E49-763A-4886-B038-82F7347405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E204F28-F6AA-43FB-8D03-0EC15B75DE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FC7968-FDDC-49F5-8ED5-1710C20E7B10}"/>
              </a:ext>
            </a:extLst>
          </p:cNvPr>
          <p:cNvSpPr>
            <a:spLocks noGrp="1"/>
          </p:cNvSpPr>
          <p:nvPr>
            <p:ph type="title"/>
          </p:nvPr>
        </p:nvSpPr>
        <p:spPr>
          <a:xfrm>
            <a:off x="-1" y="5611"/>
            <a:ext cx="5793477" cy="2670424"/>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b">
            <a:normAutofit fontScale="90000"/>
          </a:bodyPr>
          <a:lstStyle/>
          <a:p>
            <a:r>
              <a:rPr lang="en-US" sz="4800" b="1" dirty="0"/>
              <a:t>There are 3 different types of endocytosis - Receptor-mediated endocytosis </a:t>
            </a:r>
            <a:endParaRPr lang="en-US" sz="4800" dirty="0"/>
          </a:p>
        </p:txBody>
      </p:sp>
      <p:sp>
        <p:nvSpPr>
          <p:cNvPr id="3" name="Content Placeholder 2">
            <a:extLst>
              <a:ext uri="{FF2B5EF4-FFF2-40B4-BE49-F238E27FC236}">
                <a16:creationId xmlns:a16="http://schemas.microsoft.com/office/drawing/2014/main" id="{414AE260-CBA9-4AF5-B1A1-833A45DB219D}"/>
              </a:ext>
            </a:extLst>
          </p:cNvPr>
          <p:cNvSpPr>
            <a:spLocks noGrp="1"/>
          </p:cNvSpPr>
          <p:nvPr>
            <p:ph idx="1"/>
          </p:nvPr>
        </p:nvSpPr>
        <p:spPr>
          <a:xfrm>
            <a:off x="422900" y="2880452"/>
            <a:ext cx="5370576" cy="3095445"/>
          </a:xfrm>
        </p:spPr>
        <p:txBody>
          <a:bodyPr anchor="t">
            <a:normAutofit fontScale="92500" lnSpcReduction="20000"/>
          </a:bodyPr>
          <a:lstStyle/>
          <a:p>
            <a:r>
              <a:rPr lang="en-US" b="1" dirty="0"/>
              <a:t>Receptor-mediated endocytosis - This occurs when the plasma proteins bind only to certain molecules via a "lock and key" mechanism. </a:t>
            </a:r>
          </a:p>
          <a:p>
            <a:r>
              <a:rPr lang="en-US" b="1" dirty="0"/>
              <a:t>The binding triggers the section of the membrane to "invaginate" and form a vesicle around the molecule that transports it into the cell from the extracellular fluid. </a:t>
            </a:r>
            <a:endParaRPr lang="en-US" dirty="0"/>
          </a:p>
          <a:p>
            <a:pPr marL="0" indent="0">
              <a:buNone/>
            </a:pPr>
            <a:endParaRPr lang="en-US" dirty="0"/>
          </a:p>
        </p:txBody>
      </p:sp>
      <p:pic>
        <p:nvPicPr>
          <p:cNvPr id="16386" name="Picture 2" descr="Picture">
            <a:extLst>
              <a:ext uri="{FF2B5EF4-FFF2-40B4-BE49-F238E27FC236}">
                <a16:creationId xmlns:a16="http://schemas.microsoft.com/office/drawing/2014/main" id="{104D4D6A-BC8F-44A8-A8B0-FF158458E93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045482" y="1446421"/>
            <a:ext cx="5318609" cy="471168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2C8ABDC5-2AC0-4E31-8744-FACDC1B33C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4091" y="1213257"/>
            <a:ext cx="827909" cy="436254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Helvetica Neue Medium"/>
              <a:ea typeface="Helvetica Neue Medium"/>
              <a:cs typeface="Helvetica Neue Medium"/>
              <a:sym typeface="Helvetica Neue Medium"/>
            </a:endParaRPr>
          </a:p>
        </p:txBody>
      </p:sp>
      <p:cxnSp>
        <p:nvCxnSpPr>
          <p:cNvPr id="79" name="Straight Connector 78">
            <a:extLst>
              <a:ext uri="{FF2B5EF4-FFF2-40B4-BE49-F238E27FC236}">
                <a16:creationId xmlns:a16="http://schemas.microsoft.com/office/drawing/2014/main" id="{F085D7B9-E066-4923-8CB7-294BF306296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CBE437-BB9C-4A38-9E6D-D251449E801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086C4D6-7634-4FB0-9ECB-4F3F103DBF88}"/>
              </a:ext>
            </a:extLst>
          </p:cNvPr>
          <p:cNvSpPr/>
          <p:nvPr/>
        </p:nvSpPr>
        <p:spPr>
          <a:xfrm>
            <a:off x="5830576" y="726895"/>
            <a:ext cx="549451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A2A2A"/>
                </a:solidFill>
                <a:effectLst/>
                <a:uLnTx/>
                <a:uFillTx/>
                <a:latin typeface="Pacifico"/>
                <a:ea typeface="+mn-ea"/>
                <a:cs typeface="+mn-cs"/>
              </a:rPr>
              <a:t>Receptor-Mediated Endocytosis</a:t>
            </a:r>
          </a:p>
        </p:txBody>
      </p:sp>
    </p:spTree>
    <p:extLst>
      <p:ext uri="{BB962C8B-B14F-4D97-AF65-F5344CB8AC3E}">
        <p14:creationId xmlns:p14="http://schemas.microsoft.com/office/powerpoint/2010/main" val="1372570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67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200F7F-0F92-495B-B835-64C08289789C}"/>
              </a:ext>
            </a:extLst>
          </p:cNvPr>
          <p:cNvSpPr>
            <a:spLocks noGrp="1"/>
          </p:cNvSpPr>
          <p:nvPr>
            <p:ph type="title"/>
          </p:nvPr>
        </p:nvSpPr>
        <p:spPr>
          <a:xfrm>
            <a:off x="524256" y="4767072"/>
            <a:ext cx="6594189" cy="1625210"/>
          </a:xfrm>
        </p:spPr>
        <p:txBody>
          <a:bodyPr>
            <a:normAutofit/>
          </a:bodyPr>
          <a:lstStyle/>
          <a:p>
            <a:pPr algn="r"/>
            <a:r>
              <a:rPr lang="en-US" sz="2800">
                <a:solidFill>
                  <a:srgbClr val="FFFFFF"/>
                </a:solidFill>
              </a:rPr>
              <a:t>Vesicle</a:t>
            </a:r>
            <a:br>
              <a:rPr lang="en-US" sz="2800">
                <a:solidFill>
                  <a:srgbClr val="FFFFFF"/>
                </a:solidFill>
              </a:rPr>
            </a:br>
            <a:r>
              <a:rPr lang="en-US" sz="2800">
                <a:solidFill>
                  <a:srgbClr val="FFFFFF"/>
                </a:solidFill>
              </a:rPr>
              <a:t>The Main Function of the Vesicle is Transport</a:t>
            </a:r>
            <a:br>
              <a:rPr lang="en-US" sz="2800">
                <a:solidFill>
                  <a:srgbClr val="FFFFFF"/>
                </a:solidFill>
              </a:rPr>
            </a:br>
            <a:endParaRPr lang="en-US" sz="2800">
              <a:solidFill>
                <a:srgbClr val="FFFFFF"/>
              </a:solidFill>
            </a:endParaRPr>
          </a:p>
        </p:txBody>
      </p:sp>
      <p:pic>
        <p:nvPicPr>
          <p:cNvPr id="5" name="Picture 4" descr="A close up of a logo&#10;&#10;Description automatically generated">
            <a:extLst>
              <a:ext uri="{FF2B5EF4-FFF2-40B4-BE49-F238E27FC236}">
                <a16:creationId xmlns:a16="http://schemas.microsoft.com/office/drawing/2014/main" id="{1C365207-6171-40BD-9C65-BB86F6652B0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7656" r="4" b="3869"/>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29A11B0-7B68-4045-B936-780E4C7E7BBA}"/>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The vesicle consists of a small amount of fluid (and sometimes particles) surrounded by a phospholipid bilayer. </a:t>
            </a:r>
          </a:p>
          <a:p>
            <a:r>
              <a:rPr lang="en-US" sz="2000">
                <a:solidFill>
                  <a:srgbClr val="FFFFFF"/>
                </a:solidFill>
              </a:rPr>
              <a:t>This bilayer is made up of the same phospholipids that are found in the cell membrane of the plasma membrane. </a:t>
            </a:r>
          </a:p>
          <a:p>
            <a:r>
              <a:rPr lang="en-US" sz="2000">
                <a:solidFill>
                  <a:srgbClr val="FFFFFF"/>
                </a:solidFill>
              </a:rPr>
              <a:t>This is due to the fact that vesicles are actually made from the cell membrane itself!</a:t>
            </a:r>
          </a:p>
        </p:txBody>
      </p:sp>
    </p:spTree>
    <p:extLst>
      <p:ext uri="{BB962C8B-B14F-4D97-AF65-F5344CB8AC3E}">
        <p14:creationId xmlns:p14="http://schemas.microsoft.com/office/powerpoint/2010/main" val="42328288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64E62-48F6-45E7-9BEE-637401C86F21}"/>
              </a:ext>
            </a:extLst>
          </p:cNvPr>
          <p:cNvSpPr>
            <a:spLocks noGrp="1"/>
          </p:cNvSpPr>
          <p:nvPr>
            <p:ph type="title"/>
          </p:nvPr>
        </p:nvSpPr>
        <p:spPr>
          <a:xfrm>
            <a:off x="648929" y="629266"/>
            <a:ext cx="5127031" cy="1676603"/>
          </a:xfrm>
        </p:spPr>
        <p:txBody>
          <a:bodyPr>
            <a:normAutofit/>
          </a:bodyPr>
          <a:lstStyle/>
          <a:p>
            <a:r>
              <a:rPr lang="en-US" dirty="0"/>
              <a:t>Regions of the Cell</a:t>
            </a:r>
          </a:p>
        </p:txBody>
      </p:sp>
      <p:sp>
        <p:nvSpPr>
          <p:cNvPr id="3" name="Content Placeholder 2">
            <a:extLst>
              <a:ext uri="{FF2B5EF4-FFF2-40B4-BE49-F238E27FC236}">
                <a16:creationId xmlns:a16="http://schemas.microsoft.com/office/drawing/2014/main" id="{16375E33-8820-47F5-855F-BEE0B7017673}"/>
              </a:ext>
            </a:extLst>
          </p:cNvPr>
          <p:cNvSpPr>
            <a:spLocks noGrp="1"/>
          </p:cNvSpPr>
          <p:nvPr>
            <p:ph idx="1"/>
          </p:nvPr>
        </p:nvSpPr>
        <p:spPr>
          <a:xfrm>
            <a:off x="648930" y="2438400"/>
            <a:ext cx="4518913" cy="3785419"/>
          </a:xfrm>
        </p:spPr>
        <p:txBody>
          <a:bodyPr>
            <a:normAutofit fontScale="92500" lnSpcReduction="10000"/>
          </a:bodyPr>
          <a:lstStyle/>
          <a:p>
            <a:pPr marL="457200" lvl="1" indent="0">
              <a:buNone/>
            </a:pPr>
            <a:r>
              <a:rPr lang="en-US" sz="2800" dirty="0"/>
              <a:t>The 3 Main Regions of the Cell are </a:t>
            </a:r>
            <a:br>
              <a:rPr lang="en-US" sz="2800" dirty="0"/>
            </a:br>
            <a:endParaRPr lang="en-US" sz="2800" dirty="0"/>
          </a:p>
          <a:p>
            <a:pPr marL="971550" lvl="1" indent="-514350">
              <a:buFont typeface="+mj-lt"/>
              <a:buAutoNum type="arabicPeriod"/>
            </a:pPr>
            <a:r>
              <a:rPr lang="en-US" sz="2800" dirty="0"/>
              <a:t>Cell Membrane (Plasma Membrane)</a:t>
            </a:r>
            <a:br>
              <a:rPr lang="en-US" sz="2800" dirty="0"/>
            </a:br>
            <a:endParaRPr lang="en-US" sz="2800" dirty="0"/>
          </a:p>
          <a:p>
            <a:pPr marL="971550" lvl="1" indent="-514350">
              <a:buFont typeface="+mj-lt"/>
              <a:buAutoNum type="arabicPeriod"/>
            </a:pPr>
            <a:r>
              <a:rPr lang="en-US" sz="2800" dirty="0"/>
              <a:t>Cytoplasm (Cytosol and Cytoplasmic Organelles)</a:t>
            </a:r>
            <a:br>
              <a:rPr lang="en-US" sz="2800" dirty="0"/>
            </a:br>
            <a:endParaRPr lang="en-US" sz="2800" dirty="0"/>
          </a:p>
          <a:p>
            <a:pPr marL="971550" lvl="1" indent="-514350">
              <a:buFont typeface="+mj-lt"/>
              <a:buAutoNum type="arabicPeriod"/>
            </a:pPr>
            <a:r>
              <a:rPr lang="en-US" sz="2800" dirty="0"/>
              <a:t>Nucleus</a:t>
            </a:r>
          </a:p>
          <a:p>
            <a:pPr marL="514350" indent="-514350">
              <a:buFont typeface="+mj-lt"/>
              <a:buAutoNum type="arabicPeriod"/>
            </a:pPr>
            <a:endParaRPr lang="en-US" sz="3200" dirty="0"/>
          </a:p>
        </p:txBody>
      </p:sp>
      <p:pic>
        <p:nvPicPr>
          <p:cNvPr id="19458" name="Picture 2" descr="Picture">
            <a:extLst>
              <a:ext uri="{FF2B5EF4-FFF2-40B4-BE49-F238E27FC236}">
                <a16:creationId xmlns:a16="http://schemas.microsoft.com/office/drawing/2014/main" id="{64D7E91D-9619-4EF6-BCDD-45C51628E3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466"/>
          <a:stretch/>
        </p:blipFill>
        <p:spPr bwMode="auto">
          <a:xfrm>
            <a:off x="6637064" y="786120"/>
            <a:ext cx="5461724" cy="5577837"/>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F91C8B94-9151-4F73-B71D-DAF7EA26E9F9}"/>
              </a:ext>
            </a:extLst>
          </p:cNvPr>
          <p:cNvSpPr/>
          <p:nvPr/>
        </p:nvSpPr>
        <p:spPr>
          <a:xfrm rot="2054631">
            <a:off x="5238945" y="1104678"/>
            <a:ext cx="3128305" cy="1067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Nucleus</a:t>
            </a:r>
          </a:p>
        </p:txBody>
      </p:sp>
      <p:sp>
        <p:nvSpPr>
          <p:cNvPr id="7" name="Arrow: Right 6">
            <a:extLst>
              <a:ext uri="{FF2B5EF4-FFF2-40B4-BE49-F238E27FC236}">
                <a16:creationId xmlns:a16="http://schemas.microsoft.com/office/drawing/2014/main" id="{A5BB9B62-986D-4F70-A841-46B14685112E}"/>
              </a:ext>
            </a:extLst>
          </p:cNvPr>
          <p:cNvSpPr/>
          <p:nvPr/>
        </p:nvSpPr>
        <p:spPr>
          <a:xfrm rot="1095008">
            <a:off x="4825196" y="2769980"/>
            <a:ext cx="3128305" cy="1067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Cytoplasm</a:t>
            </a:r>
          </a:p>
        </p:txBody>
      </p:sp>
      <p:sp>
        <p:nvSpPr>
          <p:cNvPr id="8" name="Arrow: Right 7">
            <a:extLst>
              <a:ext uri="{FF2B5EF4-FFF2-40B4-BE49-F238E27FC236}">
                <a16:creationId xmlns:a16="http://schemas.microsoft.com/office/drawing/2014/main" id="{501665BE-4C54-4DD4-94BC-1016AE3FF8CE}"/>
              </a:ext>
            </a:extLst>
          </p:cNvPr>
          <p:cNvSpPr/>
          <p:nvPr/>
        </p:nvSpPr>
        <p:spPr>
          <a:xfrm rot="314083">
            <a:off x="5818151" y="4817434"/>
            <a:ext cx="3128305" cy="1067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Cell Membrane</a:t>
            </a:r>
          </a:p>
        </p:txBody>
      </p:sp>
    </p:spTree>
    <p:extLst>
      <p:ext uri="{BB962C8B-B14F-4D97-AF65-F5344CB8AC3E}">
        <p14:creationId xmlns:p14="http://schemas.microsoft.com/office/powerpoint/2010/main" val="219246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bg/>
                                          </p:spTgt>
                                        </p:tgtEl>
                                        <p:attrNameLst>
                                          <p:attrName>style.visibility</p:attrName>
                                        </p:attrNameLst>
                                      </p:cBhvr>
                                      <p:to>
                                        <p:strVal val="visible"/>
                                      </p:to>
                                    </p:set>
                                    <p:animEffect transition="in" filter="fade">
                                      <p:cBhvr>
                                        <p:cTn id="16" dur="1000"/>
                                        <p:tgtEl>
                                          <p:spTgt spid="7">
                                            <p:bg/>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8">
                                            <p:bg/>
                                          </p:spTgt>
                                        </p:tgtEl>
                                        <p:attrNameLst>
                                          <p:attrName>style.visibility</p:attrName>
                                        </p:attrNameLst>
                                      </p:cBhvr>
                                      <p:to>
                                        <p:strVal val="visible"/>
                                      </p:to>
                                    </p:set>
                                    <p:animEffect transition="in" filter="fade">
                                      <p:cBhvr>
                                        <p:cTn id="25" dur="1000"/>
                                        <p:tgtEl>
                                          <p:spTgt spid="8">
                                            <p:bg/>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build="p" animBg="1"/>
      <p:bldP spid="8" grpId="0" build="p"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9EED8-B95C-4EDB-A33C-2D67483DEF09}"/>
              </a:ext>
            </a:extLst>
          </p:cNvPr>
          <p:cNvSpPr>
            <a:spLocks noGrp="1"/>
          </p:cNvSpPr>
          <p:nvPr>
            <p:ph type="title"/>
          </p:nvPr>
        </p:nvSpPr>
        <p:spPr>
          <a:xfrm>
            <a:off x="838200" y="365125"/>
            <a:ext cx="5086028" cy="2455567"/>
          </a:xfrm>
        </p:spPr>
        <p:txBody>
          <a:bodyPr>
            <a:normAutofit fontScale="90000"/>
          </a:bodyPr>
          <a:lstStyle/>
          <a:p>
            <a:r>
              <a:rPr kumimoji="0" lang="en-US" altLang="en-US" sz="6000" b="0" i="0" u="none" strike="noStrike" cap="none" normalizeH="0" baseline="0" dirty="0">
                <a:ln>
                  <a:noFill/>
                </a:ln>
                <a:solidFill>
                  <a:srgbClr val="2A2A2A"/>
                </a:solidFill>
                <a:effectLst/>
                <a:latin typeface="Pacifico"/>
              </a:rPr>
              <a:t>Nucleus</a:t>
            </a:r>
            <a:br>
              <a:rPr kumimoji="0" lang="en-US" altLang="en-US" sz="6000" b="0" i="0" u="none" strike="noStrike" cap="none" normalizeH="0" baseline="0" dirty="0">
                <a:ln>
                  <a:noFill/>
                </a:ln>
                <a:solidFill>
                  <a:srgbClr val="2A2A2A"/>
                </a:solidFill>
                <a:effectLst/>
                <a:latin typeface="Pacifico"/>
              </a:rPr>
            </a:br>
            <a:r>
              <a:rPr lang="en-US" altLang="en-US" dirty="0">
                <a:solidFill>
                  <a:srgbClr val="2A2A2A"/>
                </a:solidFill>
                <a:latin typeface="Pacifico"/>
              </a:rPr>
              <a:t>The Main Function of the Nucleus is to Hold the DNA.</a:t>
            </a:r>
            <a:endParaRPr lang="en-US" dirty="0"/>
          </a:p>
        </p:txBody>
      </p:sp>
      <p:sp>
        <p:nvSpPr>
          <p:cNvPr id="3" name="Content Placeholder 2">
            <a:extLst>
              <a:ext uri="{FF2B5EF4-FFF2-40B4-BE49-F238E27FC236}">
                <a16:creationId xmlns:a16="http://schemas.microsoft.com/office/drawing/2014/main" id="{8FCDC51D-6B6A-4CB7-BDB5-DEDB2D4B898D}"/>
              </a:ext>
            </a:extLst>
          </p:cNvPr>
          <p:cNvSpPr>
            <a:spLocks noGrp="1"/>
          </p:cNvSpPr>
          <p:nvPr>
            <p:ph idx="1"/>
          </p:nvPr>
        </p:nvSpPr>
        <p:spPr>
          <a:xfrm>
            <a:off x="838200" y="3053166"/>
            <a:ext cx="3966275" cy="3123796"/>
          </a:xfrm>
        </p:spPr>
        <p:txBody>
          <a:bodyPr>
            <a:noAutofit/>
          </a:bodyPr>
          <a:lstStyle/>
          <a:p>
            <a:pPr marL="0" lvl="0" indent="0" eaLnBrk="0" fontAlgn="base" hangingPunct="0">
              <a:lnSpc>
                <a:spcPct val="100000"/>
              </a:lnSpc>
              <a:spcBef>
                <a:spcPct val="0"/>
              </a:spcBef>
              <a:spcAft>
                <a:spcPct val="0"/>
              </a:spcAft>
              <a:buNone/>
            </a:pPr>
            <a:r>
              <a:rPr lang="en-US" altLang="en-US" sz="2400" b="1" i="1" dirty="0">
                <a:solidFill>
                  <a:srgbClr val="2A2A2A"/>
                </a:solidFill>
                <a:latin typeface="Bree Serif"/>
              </a:rPr>
              <a:t>The structure of the nucleus</a:t>
            </a:r>
            <a:r>
              <a:rPr lang="en-US" altLang="en-US" sz="2400" dirty="0">
                <a:solidFill>
                  <a:srgbClr val="2A2A2A"/>
                </a:solidFill>
                <a:latin typeface="Bree Serif"/>
              </a:rPr>
              <a:t> -</a:t>
            </a:r>
            <a:br>
              <a:rPr lang="en-US" altLang="en-US" sz="2400" dirty="0">
                <a:solidFill>
                  <a:srgbClr val="2A2A2A"/>
                </a:solidFill>
                <a:latin typeface="Bree Serif"/>
              </a:rPr>
            </a:br>
            <a:r>
              <a:rPr lang="en-US" altLang="en-US" sz="2400" dirty="0">
                <a:solidFill>
                  <a:srgbClr val="2A2A2A"/>
                </a:solidFill>
                <a:latin typeface="Bree Serif"/>
              </a:rPr>
              <a:t>The nucleus is surrounded by the </a:t>
            </a:r>
            <a:r>
              <a:rPr lang="en-US" altLang="en-US" sz="2400" b="1" dirty="0">
                <a:solidFill>
                  <a:srgbClr val="2A2A2A"/>
                </a:solidFill>
                <a:latin typeface="Bree Serif"/>
              </a:rPr>
              <a:t>nuclear envelope</a:t>
            </a:r>
            <a:r>
              <a:rPr lang="en-US" altLang="en-US" sz="2400" dirty="0">
                <a:solidFill>
                  <a:srgbClr val="2A2A2A"/>
                </a:solidFill>
                <a:latin typeface="Bree Serif"/>
              </a:rPr>
              <a:t>, which is essentially a membrane (</a:t>
            </a:r>
            <a:r>
              <a:rPr lang="en-US" altLang="en-US" sz="2400" i="1" dirty="0">
                <a:solidFill>
                  <a:srgbClr val="2A2A2A"/>
                </a:solidFill>
                <a:latin typeface="Bree Serif"/>
              </a:rPr>
              <a:t>a phospholipid bilaye</a:t>
            </a:r>
            <a:r>
              <a:rPr lang="en-US" altLang="en-US" sz="2400" dirty="0">
                <a:solidFill>
                  <a:srgbClr val="2A2A2A"/>
                </a:solidFill>
                <a:latin typeface="Bree Serif"/>
              </a:rPr>
              <a:t>r) that compartmentalizes (</a:t>
            </a:r>
            <a:r>
              <a:rPr lang="en-US" altLang="en-US" sz="2400" i="1" dirty="0">
                <a:solidFill>
                  <a:srgbClr val="2A2A2A"/>
                </a:solidFill>
                <a:latin typeface="Bree Serif"/>
              </a:rPr>
              <a:t>or separates</a:t>
            </a:r>
            <a:r>
              <a:rPr lang="en-US" altLang="en-US" sz="2400" dirty="0">
                <a:solidFill>
                  <a:srgbClr val="2A2A2A"/>
                </a:solidFill>
                <a:latin typeface="Bree Serif"/>
              </a:rPr>
              <a:t>) the nucleus from the rest of the cell. </a:t>
            </a:r>
            <a:endParaRPr lang="en-US" sz="2400" dirty="0"/>
          </a:p>
        </p:txBody>
      </p:sp>
      <p:pic>
        <p:nvPicPr>
          <p:cNvPr id="7" name="Picture 6">
            <a:extLst>
              <a:ext uri="{FF2B5EF4-FFF2-40B4-BE49-F238E27FC236}">
                <a16:creationId xmlns:a16="http://schemas.microsoft.com/office/drawing/2014/main" id="{B613CD9B-C261-4E8F-96C0-E7BFB0F36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773" y="365125"/>
            <a:ext cx="5638800" cy="6096000"/>
          </a:xfrm>
          <a:prstGeom prst="rect">
            <a:avLst/>
          </a:prstGeom>
        </p:spPr>
      </p:pic>
    </p:spTree>
    <p:extLst>
      <p:ext uri="{BB962C8B-B14F-4D97-AF65-F5344CB8AC3E}">
        <p14:creationId xmlns:p14="http://schemas.microsoft.com/office/powerpoint/2010/main" val="39438276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9EED8-B95C-4EDB-A33C-2D67483DEF09}"/>
              </a:ext>
            </a:extLst>
          </p:cNvPr>
          <p:cNvSpPr>
            <a:spLocks noGrp="1"/>
          </p:cNvSpPr>
          <p:nvPr>
            <p:ph type="title"/>
          </p:nvPr>
        </p:nvSpPr>
        <p:spPr>
          <a:xfrm>
            <a:off x="838200" y="365125"/>
            <a:ext cx="5086028" cy="2455567"/>
          </a:xfrm>
        </p:spPr>
        <p:txBody>
          <a:bodyPr>
            <a:normAutofit fontScale="90000"/>
          </a:bodyPr>
          <a:lstStyle/>
          <a:p>
            <a:r>
              <a:rPr kumimoji="0" lang="en-US" altLang="en-US" sz="6000" b="0" i="0" u="none" strike="noStrike" cap="none" normalizeH="0" baseline="0" dirty="0">
                <a:ln>
                  <a:noFill/>
                </a:ln>
                <a:solidFill>
                  <a:srgbClr val="2A2A2A"/>
                </a:solidFill>
                <a:effectLst/>
                <a:latin typeface="Pacifico"/>
              </a:rPr>
              <a:t>Nucleus</a:t>
            </a:r>
            <a:br>
              <a:rPr kumimoji="0" lang="en-US" altLang="en-US" sz="6000" b="0" i="0" u="none" strike="noStrike" cap="none" normalizeH="0" baseline="0" dirty="0">
                <a:ln>
                  <a:noFill/>
                </a:ln>
                <a:solidFill>
                  <a:srgbClr val="2A2A2A"/>
                </a:solidFill>
                <a:effectLst/>
                <a:latin typeface="Pacifico"/>
              </a:rPr>
            </a:br>
            <a:r>
              <a:rPr lang="en-US" altLang="en-US" dirty="0">
                <a:solidFill>
                  <a:srgbClr val="2A2A2A"/>
                </a:solidFill>
                <a:latin typeface="Pacifico"/>
              </a:rPr>
              <a:t>The Main Function of the Nucleus is to Hold the DNA.</a:t>
            </a:r>
            <a:endParaRPr lang="en-US" dirty="0"/>
          </a:p>
        </p:txBody>
      </p:sp>
      <p:sp>
        <p:nvSpPr>
          <p:cNvPr id="3" name="Content Placeholder 2">
            <a:extLst>
              <a:ext uri="{FF2B5EF4-FFF2-40B4-BE49-F238E27FC236}">
                <a16:creationId xmlns:a16="http://schemas.microsoft.com/office/drawing/2014/main" id="{8FCDC51D-6B6A-4CB7-BDB5-DEDB2D4B898D}"/>
              </a:ext>
            </a:extLst>
          </p:cNvPr>
          <p:cNvSpPr>
            <a:spLocks noGrp="1"/>
          </p:cNvSpPr>
          <p:nvPr>
            <p:ph idx="1"/>
          </p:nvPr>
        </p:nvSpPr>
        <p:spPr>
          <a:xfrm>
            <a:off x="838200" y="3053166"/>
            <a:ext cx="3966275" cy="3123796"/>
          </a:xfrm>
        </p:spPr>
        <p:txBody>
          <a:bodyPr>
            <a:noAutofit/>
          </a:bodyPr>
          <a:lstStyle/>
          <a:p>
            <a:pPr marL="0" lvl="0" indent="0" eaLnBrk="0" fontAlgn="base" hangingPunct="0">
              <a:lnSpc>
                <a:spcPct val="100000"/>
              </a:lnSpc>
              <a:spcBef>
                <a:spcPct val="0"/>
              </a:spcBef>
              <a:spcAft>
                <a:spcPct val="0"/>
              </a:spcAft>
              <a:buNone/>
            </a:pPr>
            <a:r>
              <a:rPr lang="en-US" dirty="0"/>
              <a:t>The liquid inside of the nucleus is called the </a:t>
            </a:r>
            <a:r>
              <a:rPr lang="en-US" b="1" dirty="0"/>
              <a:t>nucleoplasm. </a:t>
            </a:r>
          </a:p>
          <a:p>
            <a:pPr marL="0" lvl="0" indent="0" eaLnBrk="0" fontAlgn="base" hangingPunct="0">
              <a:lnSpc>
                <a:spcPct val="100000"/>
              </a:lnSpc>
              <a:spcBef>
                <a:spcPct val="0"/>
              </a:spcBef>
              <a:spcAft>
                <a:spcPct val="0"/>
              </a:spcAft>
              <a:buNone/>
            </a:pPr>
            <a:endParaRPr lang="en-US" b="1" dirty="0"/>
          </a:p>
          <a:p>
            <a:pPr marL="0" lvl="0" indent="0" eaLnBrk="0" fontAlgn="base" hangingPunct="0">
              <a:lnSpc>
                <a:spcPct val="100000"/>
              </a:lnSpc>
              <a:spcBef>
                <a:spcPct val="0"/>
              </a:spcBef>
              <a:spcAft>
                <a:spcPct val="0"/>
              </a:spcAft>
              <a:buNone/>
            </a:pPr>
            <a:r>
              <a:rPr lang="en-US" dirty="0"/>
              <a:t>The nucleoplasm is separated from the cytosol of the cell.</a:t>
            </a:r>
            <a:endParaRPr lang="en-US" sz="2400" dirty="0"/>
          </a:p>
        </p:txBody>
      </p:sp>
      <p:pic>
        <p:nvPicPr>
          <p:cNvPr id="7" name="Picture 6">
            <a:extLst>
              <a:ext uri="{FF2B5EF4-FFF2-40B4-BE49-F238E27FC236}">
                <a16:creationId xmlns:a16="http://schemas.microsoft.com/office/drawing/2014/main" id="{B613CD9B-C261-4E8F-96C0-E7BFB0F36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773" y="365125"/>
            <a:ext cx="5638800" cy="6096000"/>
          </a:xfrm>
          <a:prstGeom prst="rect">
            <a:avLst/>
          </a:prstGeom>
        </p:spPr>
      </p:pic>
    </p:spTree>
    <p:extLst>
      <p:ext uri="{BB962C8B-B14F-4D97-AF65-F5344CB8AC3E}">
        <p14:creationId xmlns:p14="http://schemas.microsoft.com/office/powerpoint/2010/main" val="12566915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4BDE0F-62A2-430B-9848-B063DF883D98}"/>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Nuclear Pores</a:t>
            </a:r>
          </a:p>
        </p:txBody>
      </p:sp>
      <p:sp>
        <p:nvSpPr>
          <p:cNvPr id="3" name="Content Placeholder 2">
            <a:extLst>
              <a:ext uri="{FF2B5EF4-FFF2-40B4-BE49-F238E27FC236}">
                <a16:creationId xmlns:a16="http://schemas.microsoft.com/office/drawing/2014/main" id="{0CAA3E92-F750-4537-A6EC-A082A284B223}"/>
              </a:ext>
            </a:extLst>
          </p:cNvPr>
          <p:cNvSpPr>
            <a:spLocks noGrp="1"/>
          </p:cNvSpPr>
          <p:nvPr>
            <p:ph idx="1"/>
          </p:nvPr>
        </p:nvSpPr>
        <p:spPr>
          <a:xfrm>
            <a:off x="643468" y="2638043"/>
            <a:ext cx="3363974" cy="3415623"/>
          </a:xfrm>
        </p:spPr>
        <p:txBody>
          <a:bodyPr>
            <a:normAutofit/>
          </a:bodyPr>
          <a:lstStyle/>
          <a:p>
            <a:r>
              <a:rPr lang="en-US" altLang="en-US" sz="2000">
                <a:latin typeface="Bree Serif"/>
              </a:rPr>
              <a:t>The nuclear envelope is similar to the cell membrane, except that it contains more </a:t>
            </a:r>
            <a:r>
              <a:rPr lang="en-US" altLang="en-US" sz="2000" i="1">
                <a:latin typeface="Bree Serif"/>
              </a:rPr>
              <a:t>pores. </a:t>
            </a:r>
          </a:p>
          <a:p>
            <a:r>
              <a:rPr lang="en-US" altLang="en-US" sz="2000">
                <a:latin typeface="Bree Serif"/>
              </a:rPr>
              <a:t>The pores allow substances like ribosomes to pass through. The nuclear envelop is selectively permeable.</a:t>
            </a:r>
            <a:endParaRPr lang="en-US" sz="2000"/>
          </a:p>
        </p:txBody>
      </p:sp>
      <p:pic>
        <p:nvPicPr>
          <p:cNvPr id="21506" name="Picture 2" descr="Picture">
            <a:extLst>
              <a:ext uri="{FF2B5EF4-FFF2-40B4-BE49-F238E27FC236}">
                <a16:creationId xmlns:a16="http://schemas.microsoft.com/office/drawing/2014/main" id="{B746A330-C75B-4089-BB9E-77E22AC6F59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26730" y="643467"/>
            <a:ext cx="5992835"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89451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254B6-94BB-4F76-901D-47FB58973988}"/>
              </a:ext>
            </a:extLst>
          </p:cNvPr>
          <p:cNvSpPr>
            <a:spLocks noGrp="1"/>
          </p:cNvSpPr>
          <p:nvPr>
            <p:ph type="title"/>
          </p:nvPr>
        </p:nvSpPr>
        <p:spPr/>
        <p:txBody>
          <a:bodyPr/>
          <a:lstStyle/>
          <a:p>
            <a:r>
              <a:rPr lang="en-US" dirty="0"/>
              <a:t>Proteins</a:t>
            </a:r>
          </a:p>
        </p:txBody>
      </p:sp>
      <p:sp>
        <p:nvSpPr>
          <p:cNvPr id="3" name="Content Placeholder 2">
            <a:extLst>
              <a:ext uri="{FF2B5EF4-FFF2-40B4-BE49-F238E27FC236}">
                <a16:creationId xmlns:a16="http://schemas.microsoft.com/office/drawing/2014/main" id="{790E1D6F-0A8C-448F-B9D8-68E4CFD7A74D}"/>
              </a:ext>
            </a:extLst>
          </p:cNvPr>
          <p:cNvSpPr>
            <a:spLocks noGrp="1"/>
          </p:cNvSpPr>
          <p:nvPr>
            <p:ph idx="1"/>
          </p:nvPr>
        </p:nvSpPr>
        <p:spPr>
          <a:xfrm>
            <a:off x="838200" y="1825625"/>
            <a:ext cx="2857500" cy="4351338"/>
          </a:xfrm>
        </p:spPr>
        <p:txBody>
          <a:bodyPr/>
          <a:lstStyle/>
          <a:p>
            <a:r>
              <a:rPr lang="en-US" dirty="0"/>
              <a:t>Amino Acids Bond Together Forming Proteins</a:t>
            </a:r>
          </a:p>
        </p:txBody>
      </p:sp>
      <p:pic>
        <p:nvPicPr>
          <p:cNvPr id="7170" name="Picture 2" descr="Picture">
            <a:extLst>
              <a:ext uri="{FF2B5EF4-FFF2-40B4-BE49-F238E27FC236}">
                <a16:creationId xmlns:a16="http://schemas.microsoft.com/office/drawing/2014/main" id="{3C642DE0-04B5-4D1E-958D-AFC21F2DC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700" y="485775"/>
            <a:ext cx="76581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0369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F73D9-2BC5-434B-B909-E43401E218D8}"/>
              </a:ext>
            </a:extLst>
          </p:cNvPr>
          <p:cNvSpPr>
            <a:spLocks noGrp="1"/>
          </p:cNvSpPr>
          <p:nvPr>
            <p:ph type="title"/>
          </p:nvPr>
        </p:nvSpPr>
        <p:spPr>
          <a:xfrm>
            <a:off x="6648772" y="365125"/>
            <a:ext cx="4705027" cy="2286000"/>
          </a:xfrm>
        </p:spPr>
        <p:txBody>
          <a:bodyPr>
            <a:normAutofit fontScale="90000"/>
          </a:bodyPr>
          <a:lstStyle/>
          <a:p>
            <a:pPr lvl="0" eaLnBrk="0" fontAlgn="base" hangingPunct="0">
              <a:lnSpc>
                <a:spcPct val="100000"/>
              </a:lnSpc>
              <a:spcAft>
                <a:spcPct val="0"/>
              </a:spcAft>
            </a:pPr>
            <a:r>
              <a:rPr kumimoji="0" lang="en-US" altLang="en-US" sz="6000" b="0" i="0" u="none" strike="noStrike" cap="none" normalizeH="0" baseline="0" dirty="0">
                <a:ln>
                  <a:noFill/>
                </a:ln>
                <a:solidFill>
                  <a:srgbClr val="2A2A2A"/>
                </a:solidFill>
                <a:effectLst/>
                <a:latin typeface="Pacifico"/>
              </a:rPr>
              <a:t>Nucleolus</a:t>
            </a:r>
            <a:br>
              <a:rPr kumimoji="0" lang="en-US" altLang="en-US" sz="6000" b="0" i="0" u="none" strike="noStrike" cap="none" normalizeH="0" baseline="0" dirty="0">
                <a:ln>
                  <a:noFill/>
                </a:ln>
                <a:solidFill>
                  <a:srgbClr val="2A2A2A"/>
                </a:solidFill>
                <a:effectLst/>
                <a:latin typeface="Pacifico"/>
              </a:rPr>
            </a:br>
            <a:r>
              <a:rPr lang="en-US" altLang="en-US" dirty="0">
                <a:solidFill>
                  <a:srgbClr val="2A2A2A"/>
                </a:solidFill>
                <a:latin typeface="Pacifico"/>
              </a:rPr>
              <a:t>The Main Function of the Nucleolus is to Make Ribosomes</a:t>
            </a:r>
            <a:endParaRPr lang="en-US" dirty="0"/>
          </a:p>
        </p:txBody>
      </p:sp>
      <p:graphicFrame>
        <p:nvGraphicFramePr>
          <p:cNvPr id="4" name="Content Placeholder 3">
            <a:extLst>
              <a:ext uri="{FF2B5EF4-FFF2-40B4-BE49-F238E27FC236}">
                <a16:creationId xmlns:a16="http://schemas.microsoft.com/office/drawing/2014/main" id="{418376A3-DC02-4FE5-9426-209F93C0BD51}"/>
              </a:ext>
            </a:extLst>
          </p:cNvPr>
          <p:cNvGraphicFramePr>
            <a:graphicFrameLocks noGrp="1"/>
          </p:cNvGraphicFramePr>
          <p:nvPr>
            <p:ph idx="1"/>
            <p:extLst>
              <p:ext uri="{D42A27DB-BD31-4B8C-83A1-F6EECF244321}">
                <p14:modId xmlns:p14="http://schemas.microsoft.com/office/powerpoint/2010/main" val="3863158527"/>
              </p:ext>
            </p:extLst>
          </p:nvPr>
        </p:nvGraphicFramePr>
        <p:xfrm>
          <a:off x="571933" y="365125"/>
          <a:ext cx="5115945" cy="6492240"/>
        </p:xfrm>
        <a:graphic>
          <a:graphicData uri="http://schemas.openxmlformats.org/drawingml/2006/table">
            <a:tbl>
              <a:tblPr/>
              <a:tblGrid>
                <a:gridCol w="5115945">
                  <a:extLst>
                    <a:ext uri="{9D8B030D-6E8A-4147-A177-3AD203B41FA5}">
                      <a16:colId xmlns:a16="http://schemas.microsoft.com/office/drawing/2014/main" val="1280257223"/>
                    </a:ext>
                  </a:extLst>
                </a:gridCol>
              </a:tblGrid>
              <a:tr h="6345641">
                <a:tc>
                  <a:txBody>
                    <a:bodyPr/>
                    <a:lstStyle/>
                    <a:p>
                      <a:pPr algn="l" fontAlgn="t"/>
                      <a:r>
                        <a:rPr lang="en-US" sz="2800" b="0" dirty="0">
                          <a:solidFill>
                            <a:srgbClr val="2A2A2A"/>
                          </a:solidFill>
                          <a:effectLst/>
                          <a:latin typeface="Bree Serif"/>
                        </a:rPr>
                        <a:t>The nucleolus is located inside of the nucleus. </a:t>
                      </a:r>
                      <a:endParaRPr lang="en-US" sz="2800" b="0" dirty="0" smtClean="0">
                        <a:solidFill>
                          <a:srgbClr val="2A2A2A"/>
                        </a:solidFill>
                        <a:effectLst/>
                        <a:latin typeface="Bree Serif"/>
                      </a:endParaRPr>
                    </a:p>
                    <a:p>
                      <a:pPr algn="l" fontAlgn="t"/>
                      <a:endParaRPr lang="en-US" sz="2800" b="0" dirty="0" smtClean="0">
                        <a:solidFill>
                          <a:srgbClr val="2A2A2A"/>
                        </a:solidFill>
                        <a:effectLst/>
                        <a:latin typeface="Bree Serif"/>
                      </a:endParaRPr>
                    </a:p>
                    <a:p>
                      <a:pPr algn="l" fontAlgn="t"/>
                      <a:r>
                        <a:rPr lang="en-US" sz="2800" b="0" dirty="0" smtClean="0">
                          <a:solidFill>
                            <a:srgbClr val="2A2A2A"/>
                          </a:solidFill>
                          <a:effectLst/>
                          <a:latin typeface="Bree Serif"/>
                        </a:rPr>
                        <a:t>Its </a:t>
                      </a:r>
                      <a:r>
                        <a:rPr lang="en-US" sz="2800" b="0" dirty="0">
                          <a:solidFill>
                            <a:srgbClr val="2A2A2A"/>
                          </a:solidFill>
                          <a:effectLst/>
                          <a:latin typeface="Bree Serif"/>
                        </a:rPr>
                        <a:t>primary function is to make ribosomes. </a:t>
                      </a:r>
                      <a:endParaRPr lang="en-US" sz="2800" b="0" dirty="0" smtClean="0">
                        <a:solidFill>
                          <a:srgbClr val="2A2A2A"/>
                        </a:solidFill>
                        <a:effectLst/>
                        <a:latin typeface="Bree Serif"/>
                      </a:endParaRPr>
                    </a:p>
                    <a:p>
                      <a:pPr algn="l" fontAlgn="t"/>
                      <a:endParaRPr lang="en-US" sz="2800" b="0" dirty="0" smtClean="0">
                        <a:solidFill>
                          <a:srgbClr val="2A2A2A"/>
                        </a:solidFill>
                        <a:effectLst/>
                        <a:latin typeface="Bree Serif"/>
                      </a:endParaRPr>
                    </a:p>
                    <a:p>
                      <a:pPr algn="l" fontAlgn="t"/>
                      <a:r>
                        <a:rPr lang="en-US" sz="2800" b="0" dirty="0" smtClean="0">
                          <a:solidFill>
                            <a:srgbClr val="2A2A2A"/>
                          </a:solidFill>
                          <a:effectLst/>
                          <a:latin typeface="Bree Serif"/>
                        </a:rPr>
                        <a:t>The </a:t>
                      </a:r>
                      <a:r>
                        <a:rPr lang="en-US" sz="2800" b="0" dirty="0">
                          <a:solidFill>
                            <a:srgbClr val="2A2A2A"/>
                          </a:solidFill>
                          <a:effectLst/>
                          <a:latin typeface="Bree Serif"/>
                        </a:rPr>
                        <a:t>ribosomes then leave the nucleus through one of the nuclear pores. </a:t>
                      </a:r>
                      <a:endParaRPr lang="en-US" sz="2800" b="0" dirty="0" smtClean="0">
                        <a:solidFill>
                          <a:srgbClr val="2A2A2A"/>
                        </a:solidFill>
                        <a:effectLst/>
                        <a:latin typeface="Bree Serif"/>
                      </a:endParaRPr>
                    </a:p>
                    <a:p>
                      <a:pPr algn="l" fontAlgn="t"/>
                      <a:endParaRPr lang="en-US" sz="2800" b="0" dirty="0" smtClean="0">
                        <a:solidFill>
                          <a:srgbClr val="2A2A2A"/>
                        </a:solidFill>
                        <a:effectLst/>
                        <a:latin typeface="Bree Serif"/>
                      </a:endParaRPr>
                    </a:p>
                    <a:p>
                      <a:pPr algn="l" fontAlgn="t"/>
                      <a:r>
                        <a:rPr lang="en-US" sz="2800" b="0" dirty="0" smtClean="0">
                          <a:solidFill>
                            <a:srgbClr val="2A2A2A"/>
                          </a:solidFill>
                          <a:effectLst/>
                          <a:latin typeface="Bree Serif"/>
                        </a:rPr>
                        <a:t>Ribosomes </a:t>
                      </a:r>
                      <a:r>
                        <a:rPr lang="en-US" sz="2800" b="0" dirty="0">
                          <a:solidFill>
                            <a:srgbClr val="2A2A2A"/>
                          </a:solidFill>
                          <a:effectLst/>
                          <a:latin typeface="Bree Serif"/>
                        </a:rPr>
                        <a:t>function as the site of protein synthesis for the cell. </a:t>
                      </a:r>
                      <a:br>
                        <a:rPr lang="en-US" sz="2800" b="0" dirty="0">
                          <a:solidFill>
                            <a:srgbClr val="2A2A2A"/>
                          </a:solidFill>
                          <a:effectLst/>
                          <a:latin typeface="Bree Serif"/>
                        </a:rPr>
                      </a:br>
                      <a:r>
                        <a:rPr lang="en-US" sz="2800" b="0" dirty="0">
                          <a:solidFill>
                            <a:srgbClr val="2A2A2A"/>
                          </a:solidFill>
                          <a:effectLst/>
                          <a:latin typeface="Bree Serif"/>
                        </a:rPr>
                        <a:t/>
                      </a:r>
                      <a:br>
                        <a:rPr lang="en-US" sz="2800" b="0" dirty="0">
                          <a:solidFill>
                            <a:srgbClr val="2A2A2A"/>
                          </a:solidFill>
                          <a:effectLst/>
                          <a:latin typeface="Bree Serif"/>
                        </a:rPr>
                      </a:br>
                      <a:endParaRPr lang="en-US" sz="2800" b="0" dirty="0">
                        <a:solidFill>
                          <a:srgbClr val="2A2A2A"/>
                        </a:solidFill>
                        <a:effectLst/>
                        <a:latin typeface="Bree Serif"/>
                      </a:endParaRPr>
                    </a:p>
                  </a:txBody>
                  <a:tcPr marL="142875" marR="142875">
                    <a:lnL>
                      <a:noFill/>
                    </a:lnL>
                    <a:lnR>
                      <a:noFill/>
                    </a:lnR>
                    <a:lnT>
                      <a:noFill/>
                    </a:lnT>
                    <a:lnB>
                      <a:noFill/>
                    </a:lnB>
                  </a:tcPr>
                </a:tc>
                <a:extLst>
                  <a:ext uri="{0D108BD9-81ED-4DB2-BD59-A6C34878D82A}">
                    <a16:rowId xmlns:a16="http://schemas.microsoft.com/office/drawing/2014/main" val="740659690"/>
                  </a:ext>
                </a:extLst>
              </a:tr>
            </a:tbl>
          </a:graphicData>
        </a:graphic>
      </p:graphicFrame>
      <p:pic>
        <p:nvPicPr>
          <p:cNvPr id="22530" name="Picture 2" descr="Picture">
            <a:extLst>
              <a:ext uri="{FF2B5EF4-FFF2-40B4-BE49-F238E27FC236}">
                <a16:creationId xmlns:a16="http://schemas.microsoft.com/office/drawing/2014/main" id="{B1953852-BA51-4A7A-A04D-2249C3448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3341" y="3016250"/>
            <a:ext cx="4276725"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9786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7B1017-60F9-45E5-A8AF-3C3CC57EA36B}"/>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400" b="1" kern="1200">
                <a:solidFill>
                  <a:srgbClr val="FFFFFF"/>
                </a:solidFill>
                <a:latin typeface="+mj-lt"/>
                <a:ea typeface="+mj-ea"/>
                <a:cs typeface="+mj-cs"/>
              </a:rPr>
              <a:t>Ribosomes</a:t>
            </a:r>
            <a:r>
              <a:rPr lang="en-US" sz="3400" kern="1200">
                <a:solidFill>
                  <a:srgbClr val="FFFFFF"/>
                </a:solidFill>
                <a:latin typeface="+mj-lt"/>
                <a:ea typeface="+mj-ea"/>
                <a:cs typeface="+mj-cs"/>
              </a:rPr>
              <a:t/>
            </a:r>
            <a:br>
              <a:rPr lang="en-US" sz="3400" kern="1200">
                <a:solidFill>
                  <a:srgbClr val="FFFFFF"/>
                </a:solidFill>
                <a:latin typeface="+mj-lt"/>
                <a:ea typeface="+mj-ea"/>
                <a:cs typeface="+mj-cs"/>
              </a:rPr>
            </a:br>
            <a:r>
              <a:rPr lang="en-US" sz="3400" kern="1200">
                <a:solidFill>
                  <a:srgbClr val="FFFFFF"/>
                </a:solidFill>
                <a:latin typeface="+mj-lt"/>
                <a:ea typeface="+mj-ea"/>
                <a:cs typeface="+mj-cs"/>
              </a:rPr>
              <a:t>The Main Function of a Ribosome is to Be the Site of Protein Synthesis.</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4578" name="Picture 2" descr="Picture">
            <a:extLst>
              <a:ext uri="{FF2B5EF4-FFF2-40B4-BE49-F238E27FC236}">
                <a16:creationId xmlns:a16="http://schemas.microsoft.com/office/drawing/2014/main" id="{AD74964C-C626-4324-B6DC-F606EA70F781}"/>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tretch>
            <a:fillRect/>
          </a:stretch>
        </p:blipFill>
        <p:spPr bwMode="auto">
          <a:xfrm>
            <a:off x="5710726" y="492573"/>
            <a:ext cx="5439736"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7905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E3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338E47-3B10-4B3A-9169-BDBD04A211E3}"/>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Ribosomes</a:t>
            </a:r>
          </a:p>
        </p:txBody>
      </p:sp>
      <p:pic>
        <p:nvPicPr>
          <p:cNvPr id="5" name="Picture 4" descr="A close up of a map&#10;&#10;Description automatically generated">
            <a:extLst>
              <a:ext uri="{FF2B5EF4-FFF2-40B4-BE49-F238E27FC236}">
                <a16:creationId xmlns:a16="http://schemas.microsoft.com/office/drawing/2014/main" id="{C6E1B671-0246-4B14-8879-1A97478DA40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0928"/>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906F0E2-87BD-4579-937B-646306ECD1A9}"/>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After the ribosome is assembled (made) in the nucleolus, it leaves the nucleus. </a:t>
            </a:r>
          </a:p>
          <a:p>
            <a:r>
              <a:rPr lang="en-US" sz="2000">
                <a:solidFill>
                  <a:srgbClr val="FFFFFF"/>
                </a:solidFill>
              </a:rPr>
              <a:t>Some ribosomes will end up as "</a:t>
            </a:r>
            <a:r>
              <a:rPr lang="en-US" sz="2000" b="1">
                <a:solidFill>
                  <a:srgbClr val="FFFFFF"/>
                </a:solidFill>
              </a:rPr>
              <a:t>free ribosomes"</a:t>
            </a:r>
            <a:r>
              <a:rPr lang="en-US" sz="2000">
                <a:solidFill>
                  <a:srgbClr val="FFFFFF"/>
                </a:solidFill>
              </a:rPr>
              <a:t> that remain unattached in the cytosol. </a:t>
            </a:r>
          </a:p>
          <a:p>
            <a:r>
              <a:rPr lang="en-US" sz="2000">
                <a:solidFill>
                  <a:srgbClr val="FFFFFF"/>
                </a:solidFill>
              </a:rPr>
              <a:t>Other ribosomes will attach to the nearby Rough Endoplasmic Reticulum.</a:t>
            </a:r>
          </a:p>
        </p:txBody>
      </p:sp>
    </p:spTree>
    <p:extLst>
      <p:ext uri="{BB962C8B-B14F-4D97-AF65-F5344CB8AC3E}">
        <p14:creationId xmlns:p14="http://schemas.microsoft.com/office/powerpoint/2010/main" val="40044768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92468898-5A6E-4D55-85EC-308E785EE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594606-7F78-4823-A4F5-669EED38CD35}"/>
              </a:ext>
            </a:extLst>
          </p:cNvPr>
          <p:cNvSpPr>
            <a:spLocks noGrp="1"/>
          </p:cNvSpPr>
          <p:nvPr>
            <p:ph type="title"/>
          </p:nvPr>
        </p:nvSpPr>
        <p:spPr>
          <a:xfrm>
            <a:off x="429768" y="411480"/>
            <a:ext cx="11201400" cy="1106424"/>
          </a:xfrm>
        </p:spPr>
        <p:txBody>
          <a:bodyPr>
            <a:normAutofit/>
          </a:bodyPr>
          <a:lstStyle/>
          <a:p>
            <a:r>
              <a:rPr lang="en-US" sz="3600"/>
              <a:t>Free ribosomes</a:t>
            </a:r>
          </a:p>
        </p:txBody>
      </p:sp>
      <p:sp>
        <p:nvSpPr>
          <p:cNvPr id="17" name="Rectangle 12">
            <a:extLst>
              <a:ext uri="{FF2B5EF4-FFF2-40B4-BE49-F238E27FC236}">
                <a16:creationId xmlns:a16="http://schemas.microsoft.com/office/drawing/2014/main" id="{3E23A947-2D45-4208-AE2B-64948C87A3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71AD4263-699F-4DE8-9C0D-E4A110B2737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29768" y="2209842"/>
            <a:ext cx="6702552" cy="3535596"/>
          </a:xfrm>
          <a:prstGeom prst="rect">
            <a:avLst/>
          </a:prstGeom>
        </p:spPr>
      </p:pic>
      <p:sp useBgFill="1">
        <p:nvSpPr>
          <p:cNvPr id="15" name="Rectangle 14">
            <a:extLst>
              <a:ext uri="{FF2B5EF4-FFF2-40B4-BE49-F238E27FC236}">
                <a16:creationId xmlns:a16="http://schemas.microsoft.com/office/drawing/2014/main" id="{E5BBB0F9-6A59-4D02-A9C7-A2D6516684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437B8CF-35EC-44CC-86E1-E3FC986F6550}"/>
              </a:ext>
            </a:extLst>
          </p:cNvPr>
          <p:cNvSpPr>
            <a:spLocks noGrp="1"/>
          </p:cNvSpPr>
          <p:nvPr>
            <p:ph idx="1"/>
          </p:nvPr>
        </p:nvSpPr>
        <p:spPr>
          <a:xfrm>
            <a:off x="6896700" y="299229"/>
            <a:ext cx="5014884" cy="6259542"/>
          </a:xfrm>
        </p:spPr>
        <p:txBody>
          <a:bodyPr anchor="ctr">
            <a:normAutofit/>
          </a:bodyPr>
          <a:lstStyle/>
          <a:p>
            <a:r>
              <a:rPr lang="en-US" dirty="0"/>
              <a:t>All ribosomes function as</a:t>
            </a:r>
            <a:r>
              <a:rPr lang="en-US" b="1" dirty="0"/>
              <a:t> "the site of protein synthesis".  </a:t>
            </a:r>
          </a:p>
          <a:p>
            <a:r>
              <a:rPr lang="en-US" b="1" dirty="0"/>
              <a:t>Free ribosomes </a:t>
            </a:r>
            <a:r>
              <a:rPr lang="en-US" dirty="0"/>
              <a:t>are used as the site for making </a:t>
            </a:r>
            <a:r>
              <a:rPr lang="en-US" b="1" dirty="0"/>
              <a:t>water-soluble proteins</a:t>
            </a:r>
            <a:r>
              <a:rPr lang="en-US" dirty="0"/>
              <a:t>, whereas the </a:t>
            </a:r>
            <a:r>
              <a:rPr lang="en-US" b="1" dirty="0"/>
              <a:t>ribosomes that are attached to the rough endoplasmic reticulum</a:t>
            </a:r>
            <a:r>
              <a:rPr lang="en-US" dirty="0"/>
              <a:t> act as the site for making </a:t>
            </a:r>
            <a:r>
              <a:rPr lang="en-US" b="1" dirty="0"/>
              <a:t>proteins that will either be incorporated into the cell membrane or will be transported out of the cell (via exocytosis)</a:t>
            </a:r>
            <a:r>
              <a:rPr lang="en-US" dirty="0"/>
              <a:t>. </a:t>
            </a:r>
          </a:p>
        </p:txBody>
      </p:sp>
    </p:spTree>
    <p:extLst>
      <p:ext uri="{BB962C8B-B14F-4D97-AF65-F5344CB8AC3E}">
        <p14:creationId xmlns:p14="http://schemas.microsoft.com/office/powerpoint/2010/main" val="17853655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CD26-42DB-4D0F-ACA3-09A1E66B2E84}"/>
              </a:ext>
            </a:extLst>
          </p:cNvPr>
          <p:cNvSpPr>
            <a:spLocks noGrp="1"/>
          </p:cNvSpPr>
          <p:nvPr>
            <p:ph type="title"/>
          </p:nvPr>
        </p:nvSpPr>
        <p:spPr>
          <a:xfrm>
            <a:off x="838200" y="365125"/>
            <a:ext cx="5049644" cy="5239544"/>
          </a:xfrm>
        </p:spPr>
        <p:txBody>
          <a:bodyPr>
            <a:normAutofit fontScale="90000"/>
          </a:bodyPr>
          <a:lstStyle/>
          <a:p>
            <a:r>
              <a:rPr lang="en-US" b="1" i="1" dirty="0"/>
              <a:t>The Rough Endoplasmic Reticulum</a:t>
            </a:r>
            <a:br>
              <a:rPr lang="en-US" b="1" i="1" dirty="0"/>
            </a:br>
            <a:r>
              <a:rPr lang="en-US" b="1" i="1" dirty="0"/>
              <a:t>(The Rough ER) </a:t>
            </a:r>
            <a:br>
              <a:rPr lang="en-US" b="1" i="1" dirty="0"/>
            </a:br>
            <a:r>
              <a:rPr lang="en-US" b="1" i="1" dirty="0"/>
              <a:t/>
            </a:r>
            <a:br>
              <a:rPr lang="en-US" b="1" i="1" dirty="0"/>
            </a:br>
            <a:r>
              <a:rPr lang="en-US" b="1" i="1" dirty="0"/>
              <a:t>- The main function of the rough ER is to house the ribosomes</a:t>
            </a:r>
            <a:br>
              <a:rPr lang="en-US" b="1" i="1" dirty="0"/>
            </a:br>
            <a:endParaRPr lang="en-US" b="1" i="1" dirty="0"/>
          </a:p>
        </p:txBody>
      </p:sp>
      <p:pic>
        <p:nvPicPr>
          <p:cNvPr id="5" name="Content Placeholder 4">
            <a:extLst>
              <a:ext uri="{FF2B5EF4-FFF2-40B4-BE49-F238E27FC236}">
                <a16:creationId xmlns:a16="http://schemas.microsoft.com/office/drawing/2014/main" id="{409C59C2-FB82-47B3-A890-F17A39AA11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4733" y="1253331"/>
            <a:ext cx="4213266" cy="4351338"/>
          </a:xfrm>
        </p:spPr>
      </p:pic>
    </p:spTree>
    <p:extLst>
      <p:ext uri="{BB962C8B-B14F-4D97-AF65-F5344CB8AC3E}">
        <p14:creationId xmlns:p14="http://schemas.microsoft.com/office/powerpoint/2010/main" val="27552049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CD26-42DB-4D0F-ACA3-09A1E66B2E84}"/>
              </a:ext>
            </a:extLst>
          </p:cNvPr>
          <p:cNvSpPr>
            <a:spLocks noGrp="1"/>
          </p:cNvSpPr>
          <p:nvPr>
            <p:ph type="title"/>
          </p:nvPr>
        </p:nvSpPr>
        <p:spPr>
          <a:xfrm>
            <a:off x="838200" y="365124"/>
            <a:ext cx="5049644" cy="6325607"/>
          </a:xfrm>
        </p:spPr>
        <p:txBody>
          <a:bodyPr>
            <a:normAutofit fontScale="90000"/>
          </a:bodyPr>
          <a:lstStyle/>
          <a:p>
            <a:r>
              <a:rPr lang="en-US" dirty="0"/>
              <a:t>The rough ER is composed of a network of membranous sacs or envelopes  and tubules. </a:t>
            </a:r>
            <a:br>
              <a:rPr lang="en-US" dirty="0"/>
            </a:br>
            <a:r>
              <a:rPr lang="en-US" dirty="0"/>
              <a:t/>
            </a:r>
            <a:br>
              <a:rPr lang="en-US" dirty="0"/>
            </a:br>
            <a:r>
              <a:rPr lang="en-US" dirty="0"/>
              <a:t>The outside of the rough ER appears 'rough' due to attached ribosomes.  </a:t>
            </a:r>
            <a:r>
              <a:rPr lang="en-US" b="1" i="1" dirty="0"/>
              <a:t/>
            </a:r>
            <a:br>
              <a:rPr lang="en-US" b="1" i="1" dirty="0"/>
            </a:br>
            <a:endParaRPr lang="en-US" b="1" i="1" dirty="0"/>
          </a:p>
        </p:txBody>
      </p:sp>
      <p:pic>
        <p:nvPicPr>
          <p:cNvPr id="5" name="Content Placeholder 4">
            <a:extLst>
              <a:ext uri="{FF2B5EF4-FFF2-40B4-BE49-F238E27FC236}">
                <a16:creationId xmlns:a16="http://schemas.microsoft.com/office/drawing/2014/main" id="{409C59C2-FB82-47B3-A890-F17A39AA11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4733" y="1253331"/>
            <a:ext cx="4213266" cy="4351338"/>
          </a:xfrm>
        </p:spPr>
      </p:pic>
    </p:spTree>
    <p:extLst>
      <p:ext uri="{BB962C8B-B14F-4D97-AF65-F5344CB8AC3E}">
        <p14:creationId xmlns:p14="http://schemas.microsoft.com/office/powerpoint/2010/main" val="41737467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E2F58BF-12E5-4B5A-AD25-4DAAA2742A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E0CD26-42DB-4D0F-ACA3-09A1E66B2E84}"/>
              </a:ext>
            </a:extLst>
          </p:cNvPr>
          <p:cNvSpPr>
            <a:spLocks noGrp="1"/>
          </p:cNvSpPr>
          <p:nvPr>
            <p:ph type="title"/>
          </p:nvPr>
        </p:nvSpPr>
        <p:spPr>
          <a:xfrm>
            <a:off x="477981" y="1122363"/>
            <a:ext cx="5490980" cy="5141944"/>
          </a:xfrm>
        </p:spPr>
        <p:txBody>
          <a:bodyPr vert="horz" lIns="91440" tIns="45720" rIns="91440" bIns="45720" rtlCol="0" anchor="b">
            <a:normAutofit/>
          </a:bodyPr>
          <a:lstStyle/>
          <a:p>
            <a:r>
              <a:rPr lang="en-US" sz="2800" b="1" dirty="0"/>
              <a:t>The rough ER gets its name from its 'bumpy' or 'rough' appearance  due to ribosomes that are attached to it. </a:t>
            </a:r>
            <a:br>
              <a:rPr lang="en-US" sz="2800" b="1" dirty="0"/>
            </a:br>
            <a:r>
              <a:rPr lang="en-US" sz="2800" b="1" dirty="0"/>
              <a:t/>
            </a:r>
            <a:br>
              <a:rPr lang="en-US" sz="2800" b="1" dirty="0"/>
            </a:br>
            <a:r>
              <a:rPr lang="en-US" sz="2800" b="1" dirty="0"/>
              <a:t>In the rough ER, ribosomes are assembled in the nucleolus and then exit the nucleus. </a:t>
            </a:r>
            <a:br>
              <a:rPr lang="en-US" sz="2800" b="1" dirty="0"/>
            </a:br>
            <a:r>
              <a:rPr lang="en-US" sz="2800" b="1" dirty="0"/>
              <a:t/>
            </a:r>
            <a:br>
              <a:rPr lang="en-US" sz="2800" b="1" dirty="0"/>
            </a:br>
            <a:r>
              <a:rPr lang="en-US" sz="2800" b="1" dirty="0"/>
              <a:t>Some of these ribosomes then attach themselves to the rough endoplasmic reticulum, where they will act as a "site of protein synthesis" for the cell. </a:t>
            </a:r>
            <a:endParaRPr lang="en-US" sz="2800" b="1" i="1" dirty="0"/>
          </a:p>
        </p:txBody>
      </p:sp>
      <p:sp>
        <p:nvSpPr>
          <p:cNvPr id="73" name="Rectangle 72">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626" name="Picture 2" descr="Picture">
            <a:extLst>
              <a:ext uri="{FF2B5EF4-FFF2-40B4-BE49-F238E27FC236}">
                <a16:creationId xmlns:a16="http://schemas.microsoft.com/office/drawing/2014/main" id="{CED768C5-5A64-4DEE-B06A-9B239FEBA21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570" r="7730" b="-2"/>
          <a:stretch/>
        </p:blipFill>
        <p:spPr bwMode="auto">
          <a:xfrm>
            <a:off x="6223041" y="698835"/>
            <a:ext cx="5490981" cy="514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8962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7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177324-A850-4758-9AC8-DD8E11ACB022}"/>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100" b="1">
                <a:solidFill>
                  <a:srgbClr val="FFFFFF"/>
                </a:solidFill>
              </a:rPr>
              <a:t>The Smooth Endoplasmic Reticulum</a:t>
            </a:r>
            <a:br>
              <a:rPr lang="en-US" sz="3100" b="1">
                <a:solidFill>
                  <a:srgbClr val="FFFFFF"/>
                </a:solidFill>
              </a:rPr>
            </a:br>
            <a:r>
              <a:rPr lang="en-US" sz="3100" b="1">
                <a:solidFill>
                  <a:srgbClr val="FFFFFF"/>
                </a:solidFill>
              </a:rPr>
              <a:t>​(The Smooth ER)</a:t>
            </a:r>
            <a:br>
              <a:rPr lang="en-US" sz="3100" b="1">
                <a:solidFill>
                  <a:srgbClr val="FFFFFF"/>
                </a:solidFill>
              </a:rPr>
            </a:br>
            <a:r>
              <a:rPr lang="en-US" sz="3100" b="1">
                <a:solidFill>
                  <a:srgbClr val="FFFFFF"/>
                </a:solidFill>
              </a:rPr>
              <a:t>The Main Function of the Smooth ER is to Make Lipids</a:t>
            </a:r>
            <a:r>
              <a:rPr lang="en-US" sz="3100">
                <a:solidFill>
                  <a:srgbClr val="FFFFFF"/>
                </a:solidFill>
              </a:rPr>
              <a:t/>
            </a:r>
            <a:br>
              <a:rPr lang="en-US" sz="3100">
                <a:solidFill>
                  <a:srgbClr val="FFFFFF"/>
                </a:solidFill>
              </a:rPr>
            </a:br>
            <a:r>
              <a:rPr lang="en-US" sz="3100">
                <a:solidFill>
                  <a:srgbClr val="FFFFFF"/>
                </a:solidFill>
              </a:rPr>
              <a:t/>
            </a:r>
            <a:br>
              <a:rPr lang="en-US" sz="3100">
                <a:solidFill>
                  <a:srgbClr val="FFFFFF"/>
                </a:solidFill>
              </a:rPr>
            </a:br>
            <a:endParaRPr lang="en-US" sz="310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650" name="Picture 2" descr="Picture">
            <a:extLst>
              <a:ext uri="{FF2B5EF4-FFF2-40B4-BE49-F238E27FC236}">
                <a16:creationId xmlns:a16="http://schemas.microsoft.com/office/drawing/2014/main" id="{EEFE9D28-71D2-4C6C-9A9C-0A758FD1B0F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569" r="2927" b="-2"/>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8264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8674" name="Picture 2" descr="Picture">
            <a:extLst>
              <a:ext uri="{FF2B5EF4-FFF2-40B4-BE49-F238E27FC236}">
                <a16:creationId xmlns:a16="http://schemas.microsoft.com/office/drawing/2014/main" id="{CA577003-A6DD-4101-937C-37D18F2AFC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08" r="17031"/>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98663357-1843-42BB-BC09-EACA8E00E5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BDB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177324-A850-4758-9AC8-DD8E11ACB022}"/>
              </a:ext>
            </a:extLst>
          </p:cNvPr>
          <p:cNvSpPr>
            <a:spLocks noGrp="1"/>
          </p:cNvSpPr>
          <p:nvPr>
            <p:ph type="title"/>
          </p:nvPr>
        </p:nvSpPr>
        <p:spPr>
          <a:xfrm>
            <a:off x="8153400" y="640081"/>
            <a:ext cx="3395130" cy="5255364"/>
          </a:xfrm>
        </p:spPr>
        <p:txBody>
          <a:bodyPr vert="horz" lIns="91440" tIns="45720" rIns="91440" bIns="45720" rtlCol="0" anchor="ctr">
            <a:normAutofit fontScale="90000"/>
          </a:bodyPr>
          <a:lstStyle/>
          <a:p>
            <a:r>
              <a:rPr lang="en-US" sz="3600" b="1" dirty="0">
                <a:solidFill>
                  <a:srgbClr val="7030A0"/>
                </a:solidFill>
              </a:rPr>
              <a:t>The smooth endoplasmic reticulum (Smooth ER) appears smooth in comparison to the rough ER. </a:t>
            </a:r>
            <a:br>
              <a:rPr lang="en-US" sz="3600" b="1" dirty="0">
                <a:solidFill>
                  <a:srgbClr val="7030A0"/>
                </a:solidFill>
              </a:rPr>
            </a:br>
            <a:r>
              <a:rPr lang="en-US" sz="3600" b="1" dirty="0">
                <a:solidFill>
                  <a:srgbClr val="7030A0"/>
                </a:solidFill>
              </a:rPr>
              <a:t/>
            </a:r>
            <a:br>
              <a:rPr lang="en-US" sz="3600" b="1" dirty="0">
                <a:solidFill>
                  <a:srgbClr val="7030A0"/>
                </a:solidFill>
              </a:rPr>
            </a:br>
            <a:r>
              <a:rPr lang="en-US" sz="3600" b="1" dirty="0">
                <a:solidFill>
                  <a:srgbClr val="7030A0"/>
                </a:solidFill>
              </a:rPr>
              <a:t>This is because the smooth ER does not have ribosomes bound to it. </a:t>
            </a:r>
            <a:r>
              <a:rPr lang="en-US" sz="2800" dirty="0">
                <a:solidFill>
                  <a:srgbClr val="FFFFFF"/>
                </a:solidFill>
              </a:rPr>
              <a:t/>
            </a:r>
            <a:br>
              <a:rPr lang="en-US" sz="2800" dirty="0">
                <a:solidFill>
                  <a:srgbClr val="FFFFFF"/>
                </a:solidFill>
              </a:rPr>
            </a:br>
            <a:r>
              <a:rPr lang="en-US" sz="2800" dirty="0">
                <a:solidFill>
                  <a:srgbClr val="FFFFFF"/>
                </a:solidFill>
              </a:rPr>
              <a:t/>
            </a:r>
            <a:br>
              <a:rPr lang="en-US" sz="2800" dirty="0">
                <a:solidFill>
                  <a:srgbClr val="FFFFFF"/>
                </a:solidFill>
              </a:rPr>
            </a:br>
            <a:r>
              <a:rPr lang="en-US" sz="2800" dirty="0">
                <a:solidFill>
                  <a:srgbClr val="FFFFFF"/>
                </a:solidFill>
              </a:rPr>
              <a:t/>
            </a:r>
            <a:br>
              <a:rPr lang="en-US" sz="2800" dirty="0">
                <a:solidFill>
                  <a:srgbClr val="FFFFFF"/>
                </a:solidFill>
              </a:rPr>
            </a:br>
            <a:endParaRPr lang="en-US" sz="2800" dirty="0">
              <a:solidFill>
                <a:srgbClr val="FFFFFF"/>
              </a:solidFill>
            </a:endParaRPr>
          </a:p>
        </p:txBody>
      </p:sp>
    </p:spTree>
    <p:extLst>
      <p:ext uri="{BB962C8B-B14F-4D97-AF65-F5344CB8AC3E}">
        <p14:creationId xmlns:p14="http://schemas.microsoft.com/office/powerpoint/2010/main" val="24173524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8674" name="Picture 2" descr="Picture">
            <a:extLst>
              <a:ext uri="{FF2B5EF4-FFF2-40B4-BE49-F238E27FC236}">
                <a16:creationId xmlns:a16="http://schemas.microsoft.com/office/drawing/2014/main" id="{CA577003-A6DD-4101-937C-37D18F2AFC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08" r="17031"/>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98663357-1843-42BB-BC09-EACA8E00E5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BDB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177324-A850-4758-9AC8-DD8E11ACB022}"/>
              </a:ext>
            </a:extLst>
          </p:cNvPr>
          <p:cNvSpPr>
            <a:spLocks noGrp="1"/>
          </p:cNvSpPr>
          <p:nvPr>
            <p:ph type="title"/>
          </p:nvPr>
        </p:nvSpPr>
        <p:spPr>
          <a:xfrm>
            <a:off x="8153400" y="640081"/>
            <a:ext cx="3395130" cy="5255364"/>
          </a:xfrm>
        </p:spPr>
        <p:txBody>
          <a:bodyPr vert="horz" lIns="91440" tIns="45720" rIns="91440" bIns="45720" rtlCol="0" anchor="ctr">
            <a:normAutofit fontScale="90000"/>
          </a:bodyPr>
          <a:lstStyle/>
          <a:p>
            <a:r>
              <a:rPr lang="en-US" sz="2800" dirty="0"/>
              <a:t>The structure of the smooth ER is similar to that of the rough ER in the fact that it is composed of a membranous system of sacs or envelopes and tubules. </a:t>
            </a:r>
            <a:br>
              <a:rPr lang="en-US" sz="2800" dirty="0"/>
            </a:br>
            <a:r>
              <a:rPr lang="en-US" sz="2800" dirty="0"/>
              <a:t/>
            </a:r>
            <a:br>
              <a:rPr lang="en-US" sz="2800" dirty="0"/>
            </a:br>
            <a:r>
              <a:rPr lang="en-US" sz="2800" dirty="0"/>
              <a:t>Its structure differs in the fact that it appear smooth since it does not have ribosomes attached to it.</a:t>
            </a:r>
            <a:r>
              <a:rPr lang="en-US" sz="2800" dirty="0">
                <a:solidFill>
                  <a:srgbClr val="FFFFFF"/>
                </a:solidFill>
              </a:rPr>
              <a:t/>
            </a:r>
            <a:br>
              <a:rPr lang="en-US" sz="2800" dirty="0">
                <a:solidFill>
                  <a:srgbClr val="FFFFFF"/>
                </a:solidFill>
              </a:rPr>
            </a:br>
            <a:r>
              <a:rPr lang="en-US" sz="2800" dirty="0">
                <a:solidFill>
                  <a:srgbClr val="FFFFFF"/>
                </a:solidFill>
              </a:rPr>
              <a:t/>
            </a:r>
            <a:br>
              <a:rPr lang="en-US" sz="2800" dirty="0">
                <a:solidFill>
                  <a:srgbClr val="FFFFFF"/>
                </a:solidFill>
              </a:rPr>
            </a:br>
            <a:endParaRPr lang="en-US" sz="2800" dirty="0">
              <a:solidFill>
                <a:srgbClr val="FFFFFF"/>
              </a:solidFill>
            </a:endParaRPr>
          </a:p>
        </p:txBody>
      </p:sp>
    </p:spTree>
    <p:extLst>
      <p:ext uri="{BB962C8B-B14F-4D97-AF65-F5344CB8AC3E}">
        <p14:creationId xmlns:p14="http://schemas.microsoft.com/office/powerpoint/2010/main" val="391454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EFFF4A2-EB01-4738-9824-8D9A72A51B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D97D8B-CFC5-431A-AA32-93C4522A6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07825-DDC4-4D71-A69C-F055DE52B8D2}"/>
              </a:ext>
            </a:extLst>
          </p:cNvPr>
          <p:cNvSpPr>
            <a:spLocks noGrp="1"/>
          </p:cNvSpPr>
          <p:nvPr>
            <p:ph type="title"/>
          </p:nvPr>
        </p:nvSpPr>
        <p:spPr>
          <a:xfrm>
            <a:off x="969264" y="4535424"/>
            <a:ext cx="3685032" cy="1586162"/>
          </a:xfrm>
        </p:spPr>
        <p:txBody>
          <a:bodyPr anchor="t">
            <a:normAutofit/>
          </a:bodyPr>
          <a:lstStyle/>
          <a:p>
            <a:pPr marL="0" marR="0" lvl="0" indent="0" defTabSz="914400" rtl="0" eaLnBrk="0" fontAlgn="base" latinLnBrk="0" hangingPunct="0">
              <a:spcBef>
                <a:spcPct val="0"/>
              </a:spcBef>
              <a:spcAft>
                <a:spcPct val="0"/>
              </a:spcAft>
              <a:buClrTx/>
              <a:buSzTx/>
              <a:buFontTx/>
              <a:buNone/>
              <a:tabLst/>
            </a:pPr>
            <a:r>
              <a:rPr kumimoji="0" lang="en-US" altLang="en-US" sz="2600" b="1" i="0" u="none" strike="noStrike" cap="none" normalizeH="0" baseline="0">
                <a:ln>
                  <a:noFill/>
                </a:ln>
                <a:solidFill>
                  <a:schemeClr val="bg1"/>
                </a:solidFill>
                <a:effectLst/>
                <a:latin typeface="Roboto"/>
              </a:rPr>
              <a:t>Nucleic Acids</a:t>
            </a:r>
            <a:endParaRPr kumimoji="0" lang="en-US" altLang="en-US" sz="2600" b="0" i="0" u="none" strike="noStrike" cap="none" normalizeH="0" baseline="0">
              <a:ln>
                <a:noFill/>
              </a:ln>
              <a:solidFill>
                <a:schemeClr val="bg1"/>
              </a:solidFill>
              <a:effectLst/>
              <a:latin typeface="Roboto"/>
            </a:endParaRPr>
          </a:p>
          <a:p>
            <a:pPr marL="0" marR="0" lvl="0" indent="0" defTabSz="914400" rtl="0" eaLnBrk="0" fontAlgn="base" latinLnBrk="0" hangingPunct="0">
              <a:spcBef>
                <a:spcPct val="0"/>
              </a:spcBef>
              <a:spcAft>
                <a:spcPct val="0"/>
              </a:spcAft>
              <a:buClrTx/>
              <a:buSzTx/>
              <a:buFontTx/>
              <a:buNone/>
              <a:tabLst/>
            </a:pPr>
            <a:r>
              <a:rPr kumimoji="0" lang="en-US" altLang="en-US" sz="2600" b="1" i="0" u="none" strike="noStrike" cap="none" normalizeH="0" baseline="0">
                <a:ln>
                  <a:noFill/>
                </a:ln>
                <a:solidFill>
                  <a:schemeClr val="bg1"/>
                </a:solidFill>
                <a:effectLst/>
                <a:latin typeface="Roboto"/>
              </a:rPr>
              <a:t>Nucleic Acids includes DNA and RNA. </a:t>
            </a:r>
            <a:endParaRPr kumimoji="0" lang="en-US" altLang="en-US" sz="2600" b="0" i="0" u="none" strike="noStrike" cap="none" normalizeH="0" baseline="0">
              <a:ln>
                <a:noFill/>
              </a:ln>
              <a:solidFill>
                <a:schemeClr val="bg1"/>
              </a:solidFill>
              <a:effectLst/>
              <a:latin typeface="Roboto"/>
            </a:endParaRPr>
          </a:p>
          <a:p>
            <a:pPr marL="0" marR="0" lvl="0" indent="0" defTabSz="914400" rtl="0" eaLnBrk="0" fontAlgn="base" latinLnBrk="0" hangingPunct="0">
              <a:spcBef>
                <a:spcPct val="0"/>
              </a:spcBef>
              <a:spcAft>
                <a:spcPct val="0"/>
              </a:spcAft>
              <a:buClrTx/>
              <a:buSzTx/>
              <a:buFontTx/>
              <a:buNone/>
              <a:tabLst/>
            </a:pPr>
            <a:endParaRPr kumimoji="0" lang="en-US" altLang="en-US" sz="2600" b="0" i="0" u="none" strike="noStrike" cap="none" normalizeH="0" baseline="0">
              <a:ln>
                <a:noFill/>
              </a:ln>
              <a:solidFill>
                <a:schemeClr val="bg1"/>
              </a:solidFill>
              <a:effectLst/>
              <a:latin typeface="Arial" panose="020B0604020202020204" pitchFamily="34" charset="0"/>
            </a:endParaRPr>
          </a:p>
        </p:txBody>
      </p:sp>
      <p:grpSp>
        <p:nvGrpSpPr>
          <p:cNvPr id="17" name="Group 16">
            <a:extLst>
              <a:ext uri="{FF2B5EF4-FFF2-40B4-BE49-F238E27FC236}">
                <a16:creationId xmlns:a16="http://schemas.microsoft.com/office/drawing/2014/main" id="{F91EAA54-AC0A-4AEF-ACE5-B1DD3DC8173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18"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9"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8" name="Content Placeholder 3">
            <a:extLst>
              <a:ext uri="{FF2B5EF4-FFF2-40B4-BE49-F238E27FC236}">
                <a16:creationId xmlns:a16="http://schemas.microsoft.com/office/drawing/2014/main" id="{E35117B7-958B-4FEE-978D-35CE4305EB51}"/>
              </a:ext>
            </a:extLst>
          </p:cNvPr>
          <p:cNvGraphicFramePr>
            <a:graphicFrameLocks/>
          </p:cNvGraphicFramePr>
          <p:nvPr/>
        </p:nvGraphicFramePr>
        <p:xfrm>
          <a:off x="808595" y="657465"/>
          <a:ext cx="10568305" cy="3252216"/>
        </p:xfrm>
        <a:graphic>
          <a:graphicData uri="http://schemas.openxmlformats.org/drawingml/2006/table">
            <a:tbl>
              <a:tblPr>
                <a:tableStyleId>{8EC20E35-A176-4012-BC5E-935CFFF8708E}</a:tableStyleId>
              </a:tblPr>
              <a:tblGrid>
                <a:gridCol w="10568305">
                  <a:extLst>
                    <a:ext uri="{9D8B030D-6E8A-4147-A177-3AD203B41FA5}">
                      <a16:colId xmlns:a16="http://schemas.microsoft.com/office/drawing/2014/main" val="2249638938"/>
                    </a:ext>
                  </a:extLst>
                </a:gridCol>
              </a:tblGrid>
              <a:tr h="3252216">
                <a:tc>
                  <a:txBody>
                    <a:bodyPr/>
                    <a:lstStyle/>
                    <a:p>
                      <a:pPr fontAlgn="t"/>
                      <a:r>
                        <a:rPr lang="en-US" sz="3300" b="1">
                          <a:effectLst/>
                        </a:rPr>
                        <a:t>Nucleic Acids are polymers that are formed from a long string composed of a single monomers, called nucleotides. </a:t>
                      </a:r>
                      <a:r>
                        <a:rPr lang="en-US" sz="3300" b="0">
                          <a:effectLst/>
                        </a:rPr>
                        <a:t/>
                      </a:r>
                      <a:br>
                        <a:rPr lang="en-US" sz="3300" b="0">
                          <a:effectLst/>
                        </a:rPr>
                      </a:br>
                      <a:r>
                        <a:rPr lang="en-US" sz="3300" b="1">
                          <a:effectLst/>
                        </a:rPr>
                        <a:t>Nucleic acids</a:t>
                      </a:r>
                      <a:r>
                        <a:rPr lang="en-US" sz="3300" b="0">
                          <a:effectLst/>
                        </a:rPr>
                        <a:t> includes our DNA and RNA. DNA stands for Deoxyribonucleic acid and RNA stands for Ribonucleic Acid.</a:t>
                      </a:r>
                      <a:endParaRPr lang="en-US" sz="3300" b="0">
                        <a:effectLst/>
                        <a:latin typeface="Roboto"/>
                      </a:endParaRPr>
                    </a:p>
                  </a:txBody>
                  <a:tcPr marL="261938" marR="261938" marT="83820" marB="83820"/>
                </a:tc>
                <a:extLst>
                  <a:ext uri="{0D108BD9-81ED-4DB2-BD59-A6C34878D82A}">
                    <a16:rowId xmlns:a16="http://schemas.microsoft.com/office/drawing/2014/main" val="3932131353"/>
                  </a:ext>
                </a:extLst>
              </a:tr>
            </a:tbl>
          </a:graphicData>
        </a:graphic>
      </p:graphicFrame>
    </p:spTree>
    <p:extLst>
      <p:ext uri="{BB962C8B-B14F-4D97-AF65-F5344CB8AC3E}">
        <p14:creationId xmlns:p14="http://schemas.microsoft.com/office/powerpoint/2010/main" val="11038579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9D33DE-363C-41DD-AB12-BD7CB6EBE605}"/>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kern="1200">
                <a:solidFill>
                  <a:srgbClr val="FFFFFF"/>
                </a:solidFill>
                <a:latin typeface="+mj-lt"/>
                <a:ea typeface="+mj-ea"/>
                <a:cs typeface="+mj-cs"/>
              </a:rPr>
              <a:t>Lysosome - </a:t>
            </a:r>
            <a:br>
              <a:rPr lang="en-US" kern="1200">
                <a:solidFill>
                  <a:srgbClr val="FFFFFF"/>
                </a:solidFill>
                <a:latin typeface="+mj-lt"/>
                <a:ea typeface="+mj-ea"/>
                <a:cs typeface="+mj-cs"/>
              </a:rPr>
            </a:br>
            <a:r>
              <a:rPr lang="en-US" kern="1200">
                <a:solidFill>
                  <a:srgbClr val="FFFFFF"/>
                </a:solidFill>
                <a:latin typeface="+mj-lt"/>
                <a:ea typeface="+mj-ea"/>
                <a:cs typeface="+mj-cs"/>
              </a:rPr>
              <a:t>The Main Function of the Lysosome is to Digest Biological Matter</a:t>
            </a:r>
            <a:br>
              <a:rPr lang="en-US" kern="1200">
                <a:solidFill>
                  <a:srgbClr val="FFFFFF"/>
                </a:solidFill>
                <a:latin typeface="+mj-lt"/>
                <a:ea typeface="+mj-ea"/>
                <a:cs typeface="+mj-cs"/>
              </a:rPr>
            </a:br>
            <a:endParaRPr lang="en-US" kern="1200">
              <a:solidFill>
                <a:srgbClr val="FFFFFF"/>
              </a:solidFill>
              <a:latin typeface="+mj-lt"/>
              <a:ea typeface="+mj-ea"/>
              <a:cs typeface="+mj-cs"/>
            </a:endParaRPr>
          </a:p>
        </p:txBody>
      </p:sp>
      <p:pic>
        <p:nvPicPr>
          <p:cNvPr id="5" name="Content Placeholder 4" descr="A screenshot of a cell phone&#10;&#10;Description automatically generated">
            <a:extLst>
              <a:ext uri="{FF2B5EF4-FFF2-40B4-BE49-F238E27FC236}">
                <a16:creationId xmlns:a16="http://schemas.microsoft.com/office/drawing/2014/main" id="{AECEBBD5-74AD-4C5C-B5DE-389CE2F6F7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9104" y="492573"/>
            <a:ext cx="5402981" cy="5880796"/>
          </a:xfrm>
          <a:prstGeom prst="rect">
            <a:avLst/>
          </a:prstGeom>
        </p:spPr>
      </p:pic>
    </p:spTree>
    <p:extLst>
      <p:ext uri="{BB962C8B-B14F-4D97-AF65-F5344CB8AC3E}">
        <p14:creationId xmlns:p14="http://schemas.microsoft.com/office/powerpoint/2010/main" val="39553336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9D33DE-363C-41DD-AB12-BD7CB6EBE605}"/>
              </a:ext>
            </a:extLst>
          </p:cNvPr>
          <p:cNvSpPr>
            <a:spLocks noGrp="1"/>
          </p:cNvSpPr>
          <p:nvPr>
            <p:ph type="title"/>
          </p:nvPr>
        </p:nvSpPr>
        <p:spPr>
          <a:xfrm>
            <a:off x="742950" y="742951"/>
            <a:ext cx="3476625" cy="5630418"/>
          </a:xfrm>
        </p:spPr>
        <p:txBody>
          <a:bodyPr vert="horz" lIns="91440" tIns="45720" rIns="91440" bIns="45720" rtlCol="0" anchor="ctr">
            <a:normAutofit/>
          </a:bodyPr>
          <a:lstStyle/>
          <a:p>
            <a:pPr algn="ctr"/>
            <a:r>
              <a:rPr lang="en-US" sz="2600" kern="1200" dirty="0">
                <a:solidFill>
                  <a:srgbClr val="FFFFFF"/>
                </a:solidFill>
                <a:latin typeface="+mj-lt"/>
                <a:ea typeface="+mj-ea"/>
                <a:cs typeface="+mj-cs"/>
              </a:rPr>
              <a:t>Lysosome - </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A </a:t>
            </a:r>
            <a:r>
              <a:rPr lang="en-US" sz="2600" b="1" kern="1200" dirty="0">
                <a:solidFill>
                  <a:srgbClr val="FFFFFF"/>
                </a:solidFill>
                <a:latin typeface="+mj-lt"/>
                <a:ea typeface="+mj-ea"/>
                <a:cs typeface="+mj-cs"/>
              </a:rPr>
              <a:t>lysosome</a:t>
            </a:r>
            <a:r>
              <a:rPr lang="en-US" sz="2600" kern="1200" dirty="0">
                <a:solidFill>
                  <a:srgbClr val="FFFFFF"/>
                </a:solidFill>
                <a:latin typeface="+mj-lt"/>
                <a:ea typeface="+mj-ea"/>
                <a:cs typeface="+mj-cs"/>
              </a:rPr>
              <a:t> is a membrane-bound cytoplasmic organelle that contain enzymes that can break down different biomolecules. </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
            </a: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The lysosome works to digest substances in a similar way that our own stomach does.</a:t>
            </a:r>
            <a:br>
              <a:rPr lang="en-US" sz="2600" kern="1200" dirty="0">
                <a:solidFill>
                  <a:srgbClr val="FFFFFF"/>
                </a:solidFill>
                <a:latin typeface="+mj-lt"/>
                <a:ea typeface="+mj-ea"/>
                <a:cs typeface="+mj-cs"/>
              </a:rPr>
            </a:br>
            <a:endParaRPr lang="en-US" sz="2600" kern="1200" dirty="0">
              <a:solidFill>
                <a:srgbClr val="FFFFFF"/>
              </a:solidFill>
              <a:latin typeface="+mj-lt"/>
              <a:ea typeface="+mj-ea"/>
              <a:cs typeface="+mj-cs"/>
            </a:endParaRPr>
          </a:p>
        </p:txBody>
      </p:sp>
      <p:pic>
        <p:nvPicPr>
          <p:cNvPr id="5" name="Content Placeholder 4" descr="A screenshot of a cell phone&#10;&#10;Description automatically generated">
            <a:extLst>
              <a:ext uri="{FF2B5EF4-FFF2-40B4-BE49-F238E27FC236}">
                <a16:creationId xmlns:a16="http://schemas.microsoft.com/office/drawing/2014/main" id="{AECEBBD5-74AD-4C5C-B5DE-389CE2F6F7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9104" y="492573"/>
            <a:ext cx="5402981" cy="5880796"/>
          </a:xfrm>
          <a:prstGeom prst="rect">
            <a:avLst/>
          </a:prstGeom>
        </p:spPr>
      </p:pic>
    </p:spTree>
    <p:extLst>
      <p:ext uri="{BB962C8B-B14F-4D97-AF65-F5344CB8AC3E}">
        <p14:creationId xmlns:p14="http://schemas.microsoft.com/office/powerpoint/2010/main" val="3246799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78BA-CCA5-4ED1-8B23-F7AA39CEC7D5}"/>
              </a:ext>
            </a:extLst>
          </p:cNvPr>
          <p:cNvSpPr>
            <a:spLocks noGrp="1"/>
          </p:cNvSpPr>
          <p:nvPr>
            <p:ph type="title"/>
          </p:nvPr>
        </p:nvSpPr>
        <p:spPr>
          <a:xfrm>
            <a:off x="838200" y="365125"/>
            <a:ext cx="4313663" cy="6147187"/>
          </a:xfrm>
        </p:spPr>
        <p:txBody>
          <a:bodyPr>
            <a:normAutofit/>
          </a:bodyPr>
          <a:lstStyle/>
          <a:p>
            <a:r>
              <a:rPr lang="en-US" dirty="0"/>
              <a:t>The Golgi Body</a:t>
            </a:r>
            <a:br>
              <a:rPr lang="en-US" dirty="0"/>
            </a:br>
            <a:r>
              <a:rPr lang="en-US" dirty="0"/>
              <a:t>​(Golgi Apparatus)</a:t>
            </a:r>
            <a:br>
              <a:rPr lang="en-US" dirty="0"/>
            </a:br>
            <a:r>
              <a:rPr lang="en-US" dirty="0"/>
              <a:t>-</a:t>
            </a:r>
            <a:br>
              <a:rPr lang="en-US" dirty="0"/>
            </a:br>
            <a:r>
              <a:rPr lang="en-US" dirty="0"/>
              <a:t>The Main Function of the Golgi Body is to Package and Ship Proteins</a:t>
            </a:r>
            <a:br>
              <a:rPr lang="en-US" dirty="0"/>
            </a:br>
            <a:endParaRPr lang="en-US" dirty="0"/>
          </a:p>
        </p:txBody>
      </p:sp>
      <p:pic>
        <p:nvPicPr>
          <p:cNvPr id="5" name="Content Placeholder 4">
            <a:extLst>
              <a:ext uri="{FF2B5EF4-FFF2-40B4-BE49-F238E27FC236}">
                <a16:creationId xmlns:a16="http://schemas.microsoft.com/office/drawing/2014/main" id="{2543F037-1D99-40FB-A355-4725100BAC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7089" y="365124"/>
            <a:ext cx="5376701" cy="5812651"/>
          </a:xfrm>
        </p:spPr>
      </p:pic>
    </p:spTree>
    <p:extLst>
      <p:ext uri="{BB962C8B-B14F-4D97-AF65-F5344CB8AC3E}">
        <p14:creationId xmlns:p14="http://schemas.microsoft.com/office/powerpoint/2010/main" val="791390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78BA-CCA5-4ED1-8B23-F7AA39CEC7D5}"/>
              </a:ext>
            </a:extLst>
          </p:cNvPr>
          <p:cNvSpPr>
            <a:spLocks noGrp="1"/>
          </p:cNvSpPr>
          <p:nvPr>
            <p:ph type="title"/>
          </p:nvPr>
        </p:nvSpPr>
        <p:spPr>
          <a:xfrm>
            <a:off x="838200" y="365125"/>
            <a:ext cx="4313663" cy="6147187"/>
          </a:xfrm>
        </p:spPr>
        <p:txBody>
          <a:bodyPr>
            <a:normAutofit fontScale="90000"/>
          </a:bodyPr>
          <a:lstStyle/>
          <a:p>
            <a:r>
              <a:rPr lang="en-US" dirty="0"/>
              <a:t>The Golgi body functions to Modify, Package and Ship proteins! The Golgi body is able to sort the incoming proteins and can tell where their final destination should be. </a:t>
            </a:r>
          </a:p>
        </p:txBody>
      </p:sp>
      <p:pic>
        <p:nvPicPr>
          <p:cNvPr id="5" name="Content Placeholder 4">
            <a:extLst>
              <a:ext uri="{FF2B5EF4-FFF2-40B4-BE49-F238E27FC236}">
                <a16:creationId xmlns:a16="http://schemas.microsoft.com/office/drawing/2014/main" id="{2543F037-1D99-40FB-A355-4725100BAC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7089" y="365124"/>
            <a:ext cx="5376701" cy="5812651"/>
          </a:xfrm>
        </p:spPr>
      </p:pic>
    </p:spTree>
    <p:extLst>
      <p:ext uri="{BB962C8B-B14F-4D97-AF65-F5344CB8AC3E}">
        <p14:creationId xmlns:p14="http://schemas.microsoft.com/office/powerpoint/2010/main" val="17594471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78BA-CCA5-4ED1-8B23-F7AA39CEC7D5}"/>
              </a:ext>
            </a:extLst>
          </p:cNvPr>
          <p:cNvSpPr>
            <a:spLocks noGrp="1"/>
          </p:cNvSpPr>
          <p:nvPr>
            <p:ph type="title"/>
          </p:nvPr>
        </p:nvSpPr>
        <p:spPr>
          <a:xfrm>
            <a:off x="838200" y="365125"/>
            <a:ext cx="4313663" cy="6147187"/>
          </a:xfrm>
        </p:spPr>
        <p:txBody>
          <a:bodyPr>
            <a:normAutofit fontScale="90000"/>
          </a:bodyPr>
          <a:lstStyle/>
          <a:p>
            <a:r>
              <a:rPr lang="en-US" dirty="0"/>
              <a:t>These proteins could be destined for a number of destination including secretion from the cell, inclusion in lysosomes, or incorporation into the plasma membrane.</a:t>
            </a:r>
            <a:br>
              <a:rPr lang="en-US" dirty="0"/>
            </a:br>
            <a:endParaRPr lang="en-US" dirty="0"/>
          </a:p>
        </p:txBody>
      </p:sp>
      <p:pic>
        <p:nvPicPr>
          <p:cNvPr id="5" name="Content Placeholder 4">
            <a:extLst>
              <a:ext uri="{FF2B5EF4-FFF2-40B4-BE49-F238E27FC236}">
                <a16:creationId xmlns:a16="http://schemas.microsoft.com/office/drawing/2014/main" id="{2543F037-1D99-40FB-A355-4725100BAC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7089" y="365124"/>
            <a:ext cx="5376701" cy="5812651"/>
          </a:xfrm>
        </p:spPr>
      </p:pic>
    </p:spTree>
    <p:extLst>
      <p:ext uri="{BB962C8B-B14F-4D97-AF65-F5344CB8AC3E}">
        <p14:creationId xmlns:p14="http://schemas.microsoft.com/office/powerpoint/2010/main" val="10546792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1AB111-1210-46C3-8B71-6D2E20C43E8C}"/>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000" kern="1200" dirty="0">
                <a:solidFill>
                  <a:srgbClr val="FFFFFF"/>
                </a:solidFill>
                <a:latin typeface="+mj-lt"/>
                <a:ea typeface="+mj-ea"/>
                <a:cs typeface="+mj-cs"/>
              </a:rPr>
              <a:t>The mitochondrion is the "power house" or "engine" of the cell.</a:t>
            </a:r>
            <a:br>
              <a:rPr lang="en-US" sz="3000" kern="1200" dirty="0">
                <a:solidFill>
                  <a:srgbClr val="FFFFFF"/>
                </a:solidFill>
                <a:latin typeface="+mj-lt"/>
                <a:ea typeface="+mj-ea"/>
                <a:cs typeface="+mj-cs"/>
              </a:rPr>
            </a:br>
            <a:r>
              <a:rPr lang="en-US" sz="3000" kern="1200" dirty="0">
                <a:solidFill>
                  <a:srgbClr val="FFFFFF"/>
                </a:solidFill>
                <a:latin typeface="+mj-lt"/>
                <a:ea typeface="+mj-ea"/>
                <a:cs typeface="+mj-cs"/>
              </a:rPr>
              <a:t/>
            </a:r>
            <a:br>
              <a:rPr lang="en-US" sz="3000" kern="1200" dirty="0">
                <a:solidFill>
                  <a:srgbClr val="FFFFFF"/>
                </a:solidFill>
                <a:latin typeface="+mj-lt"/>
                <a:ea typeface="+mj-ea"/>
                <a:cs typeface="+mj-cs"/>
              </a:rPr>
            </a:br>
            <a:r>
              <a:rPr lang="en-US" sz="3000" kern="1200" dirty="0">
                <a:solidFill>
                  <a:srgbClr val="FFFFFF"/>
                </a:solidFill>
                <a:latin typeface="+mj-lt"/>
                <a:ea typeface="+mj-ea"/>
                <a:cs typeface="+mj-cs"/>
              </a:rPr>
              <a:t> Our mitochondria makes energy in the form of ATP (adenosine triphosphate) that our cells can use. </a:t>
            </a:r>
          </a:p>
        </p:txBody>
      </p:sp>
      <p:pic>
        <p:nvPicPr>
          <p:cNvPr id="5" name="Content Placeholder 4" descr="A close up of a logo&#10;&#10;Description automatically generated">
            <a:extLst>
              <a:ext uri="{FF2B5EF4-FFF2-40B4-BE49-F238E27FC236}">
                <a16:creationId xmlns:a16="http://schemas.microsoft.com/office/drawing/2014/main" id="{EFEF171C-4B45-4A6F-A23A-ADF17B2294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6405" y="492573"/>
            <a:ext cx="5568378" cy="5880796"/>
          </a:xfrm>
          <a:prstGeom prst="rect">
            <a:avLst/>
          </a:prstGeom>
        </p:spPr>
      </p:pic>
    </p:spTree>
    <p:extLst>
      <p:ext uri="{BB962C8B-B14F-4D97-AF65-F5344CB8AC3E}">
        <p14:creationId xmlns:p14="http://schemas.microsoft.com/office/powerpoint/2010/main" val="10923830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1324C8-F52D-436C-9FB4-5D3C189BB45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200" b="1" i="1" u="sng" dirty="0"/>
              <a:t>The Peroxisome-</a:t>
            </a:r>
            <a:r>
              <a:rPr lang="en-US" sz="2200" dirty="0"/>
              <a:t/>
            </a:r>
            <a:br>
              <a:rPr lang="en-US" sz="2200" dirty="0"/>
            </a:br>
            <a:r>
              <a:rPr lang="en-US" sz="2200" dirty="0"/>
              <a:t>The Main Function of the Peroxisome is to Detoxify the Cell</a:t>
            </a:r>
            <a:br>
              <a:rPr lang="en-US" sz="2200" dirty="0"/>
            </a:br>
            <a:endParaRPr lang="en-US" sz="2200" dirty="0"/>
          </a:p>
        </p:txBody>
      </p:sp>
      <p:sp>
        <p:nvSpPr>
          <p:cNvPr id="3" name="Content Placeholder 2">
            <a:extLst>
              <a:ext uri="{FF2B5EF4-FFF2-40B4-BE49-F238E27FC236}">
                <a16:creationId xmlns:a16="http://schemas.microsoft.com/office/drawing/2014/main" id="{820C94A5-180D-47A8-8DE8-A16881E2996F}"/>
              </a:ext>
            </a:extLst>
          </p:cNvPr>
          <p:cNvSpPr>
            <a:spLocks noGrp="1"/>
          </p:cNvSpPr>
          <p:nvPr>
            <p:ph idx="1"/>
          </p:nvPr>
        </p:nvSpPr>
        <p:spPr>
          <a:xfrm>
            <a:off x="643468" y="2638043"/>
            <a:ext cx="3363974" cy="3415623"/>
          </a:xfrm>
        </p:spPr>
        <p:txBody>
          <a:bodyPr>
            <a:normAutofit/>
          </a:bodyPr>
          <a:lstStyle/>
          <a:p>
            <a:r>
              <a:rPr lang="en-US" sz="2000"/>
              <a:t>The peroxisome is a small round cytoplasmic organelle that functions to detoxify the cell. </a:t>
            </a:r>
          </a:p>
          <a:p>
            <a:r>
              <a:rPr lang="en-US" sz="2000"/>
              <a:t>The peroxisome houses oxidase enzymes inside of membranous sacs. </a:t>
            </a:r>
          </a:p>
          <a:p>
            <a:r>
              <a:rPr lang="en-US" sz="2000"/>
              <a:t>These enzymes act to catalyze the breakdown of harmful substances to the cell.</a:t>
            </a:r>
          </a:p>
        </p:txBody>
      </p:sp>
      <p:pic>
        <p:nvPicPr>
          <p:cNvPr id="32770" name="Picture 2" descr="Picture">
            <a:extLst>
              <a:ext uri="{FF2B5EF4-FFF2-40B4-BE49-F238E27FC236}">
                <a16:creationId xmlns:a16="http://schemas.microsoft.com/office/drawing/2014/main" id="{9038D3BF-18A9-4F6B-9F63-CEDF635278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9" r="2422" b="-1"/>
          <a:stretch/>
        </p:blipFill>
        <p:spPr bwMode="auto">
          <a:xfrm>
            <a:off x="5774368" y="643467"/>
            <a:ext cx="5297559"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797849"/>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1324C8-F52D-436C-9FB4-5D3C189BB45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200" b="1" i="1" u="sng" dirty="0"/>
              <a:t>The Peroxisome-</a:t>
            </a:r>
            <a:r>
              <a:rPr lang="en-US" sz="2200" dirty="0"/>
              <a:t/>
            </a:r>
            <a:br>
              <a:rPr lang="en-US" sz="2200" dirty="0"/>
            </a:br>
            <a:r>
              <a:rPr lang="en-US" sz="2200" dirty="0"/>
              <a:t>The Main Function of the Peroxisome is to Detoxify the Cell</a:t>
            </a:r>
            <a:br>
              <a:rPr lang="en-US" sz="2200" dirty="0"/>
            </a:br>
            <a:endParaRPr lang="en-US" sz="2200" dirty="0"/>
          </a:p>
        </p:txBody>
      </p:sp>
      <p:sp>
        <p:nvSpPr>
          <p:cNvPr id="3" name="Content Placeholder 2">
            <a:extLst>
              <a:ext uri="{FF2B5EF4-FFF2-40B4-BE49-F238E27FC236}">
                <a16:creationId xmlns:a16="http://schemas.microsoft.com/office/drawing/2014/main" id="{820C94A5-180D-47A8-8DE8-A16881E2996F}"/>
              </a:ext>
            </a:extLst>
          </p:cNvPr>
          <p:cNvSpPr>
            <a:spLocks noGrp="1"/>
          </p:cNvSpPr>
          <p:nvPr>
            <p:ph idx="1"/>
          </p:nvPr>
        </p:nvSpPr>
        <p:spPr>
          <a:xfrm>
            <a:off x="643468" y="2638043"/>
            <a:ext cx="3363974" cy="3415623"/>
          </a:xfrm>
        </p:spPr>
        <p:txBody>
          <a:bodyPr>
            <a:normAutofit fontScale="70000" lnSpcReduction="20000"/>
          </a:bodyPr>
          <a:lstStyle/>
          <a:p>
            <a:r>
              <a:rPr lang="en-US" dirty="0"/>
              <a:t>Free radicals are specific forms of molecules that contain an electron which can be easily removed from it and can cause unwanted reactions to occur within the cell. </a:t>
            </a:r>
          </a:p>
          <a:p>
            <a:r>
              <a:rPr lang="en-US" dirty="0"/>
              <a:t>The most important enzyme for the peroxisome is catalase, which is used to break down the free radical,  hydrogen peroxide. This is why  they are called "peroxisomes".</a:t>
            </a:r>
            <a:endParaRPr lang="en-US" sz="2000" dirty="0"/>
          </a:p>
        </p:txBody>
      </p:sp>
      <p:pic>
        <p:nvPicPr>
          <p:cNvPr id="32770" name="Picture 2" descr="Picture">
            <a:extLst>
              <a:ext uri="{FF2B5EF4-FFF2-40B4-BE49-F238E27FC236}">
                <a16:creationId xmlns:a16="http://schemas.microsoft.com/office/drawing/2014/main" id="{9038D3BF-18A9-4F6B-9F63-CEDF635278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9" r="2422" b="-1"/>
          <a:stretch/>
        </p:blipFill>
        <p:spPr bwMode="auto">
          <a:xfrm>
            <a:off x="5774368" y="643467"/>
            <a:ext cx="5297559"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467414"/>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990D-9E51-4361-92DB-E626C460944C}"/>
              </a:ext>
            </a:extLst>
          </p:cNvPr>
          <p:cNvSpPr>
            <a:spLocks noGrp="1"/>
          </p:cNvSpPr>
          <p:nvPr>
            <p:ph type="title"/>
          </p:nvPr>
        </p:nvSpPr>
        <p:spPr/>
        <p:txBody>
          <a:bodyPr/>
          <a:lstStyle/>
          <a:p>
            <a:r>
              <a:rPr lang="en-US" dirty="0"/>
              <a:t>Tissues of the Body</a:t>
            </a:r>
            <a:br>
              <a:rPr lang="en-US" dirty="0"/>
            </a:br>
            <a:endParaRPr lang="en-US" dirty="0"/>
          </a:p>
        </p:txBody>
      </p:sp>
      <p:sp>
        <p:nvSpPr>
          <p:cNvPr id="3" name="Content Placeholder 2">
            <a:extLst>
              <a:ext uri="{FF2B5EF4-FFF2-40B4-BE49-F238E27FC236}">
                <a16:creationId xmlns:a16="http://schemas.microsoft.com/office/drawing/2014/main" id="{C9D221BA-FD8C-4F1D-BD9C-6D07875D876C}"/>
              </a:ext>
            </a:extLst>
          </p:cNvPr>
          <p:cNvSpPr>
            <a:spLocks noGrp="1"/>
          </p:cNvSpPr>
          <p:nvPr>
            <p:ph idx="1"/>
          </p:nvPr>
        </p:nvSpPr>
        <p:spPr>
          <a:xfrm>
            <a:off x="542440" y="1892533"/>
            <a:ext cx="9049467" cy="4351338"/>
          </a:xfrm>
        </p:spPr>
        <p:txBody>
          <a:bodyPr>
            <a:normAutofit/>
          </a:bodyPr>
          <a:lstStyle/>
          <a:p>
            <a:r>
              <a:rPr lang="en-US" dirty="0"/>
              <a:t>The study of </a:t>
            </a:r>
            <a:r>
              <a:rPr lang="en-US" dirty="0" smtClean="0"/>
              <a:t>tissues is </a:t>
            </a:r>
            <a:r>
              <a:rPr lang="en-US" dirty="0"/>
              <a:t>known as </a:t>
            </a:r>
            <a:r>
              <a:rPr lang="en-US" b="1" dirty="0"/>
              <a:t>histology.</a:t>
            </a:r>
          </a:p>
          <a:p>
            <a:r>
              <a:rPr lang="en-US" b="1" dirty="0"/>
              <a:t>Extracellular matrix </a:t>
            </a:r>
            <a:r>
              <a:rPr lang="en-US" dirty="0"/>
              <a:t>(usually just called </a:t>
            </a:r>
            <a:r>
              <a:rPr lang="en-US" i="1" dirty="0"/>
              <a:t>matrix</a:t>
            </a:r>
            <a:r>
              <a:rPr lang="en-US" dirty="0"/>
              <a:t>) is extracellular material that is synthesized and secreted by the cells of a tissue. </a:t>
            </a:r>
          </a:p>
          <a:p>
            <a:r>
              <a:rPr lang="en-US" dirty="0"/>
              <a:t>The composition of extracellular matrix varies from tissue to tissue.</a:t>
            </a:r>
          </a:p>
          <a:p>
            <a:r>
              <a:rPr lang="en-US" dirty="0"/>
              <a:t>Matrix always has two basic components:</a:t>
            </a:r>
          </a:p>
          <a:p>
            <a:pPr lvl="1"/>
            <a:r>
              <a:rPr lang="en-US" dirty="0"/>
              <a:t>proteoglycans and insoluble protein fibers. </a:t>
            </a:r>
          </a:p>
        </p:txBody>
      </p:sp>
    </p:spTree>
    <p:extLst>
      <p:ext uri="{BB962C8B-B14F-4D97-AF65-F5344CB8AC3E}">
        <p14:creationId xmlns:p14="http://schemas.microsoft.com/office/powerpoint/2010/main" val="21604032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753578-0AE4-42FE-8BE0-00D1F5F1778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Gap junctions (a type of communication junction)</a:t>
            </a:r>
            <a:endParaRPr lang="en-US" sz="2800" dirty="0"/>
          </a:p>
        </p:txBody>
      </p:sp>
      <p:sp>
        <p:nvSpPr>
          <p:cNvPr id="3" name="Content Placeholder 2">
            <a:extLst>
              <a:ext uri="{FF2B5EF4-FFF2-40B4-BE49-F238E27FC236}">
                <a16:creationId xmlns:a16="http://schemas.microsoft.com/office/drawing/2014/main" id="{03D376AF-D660-454A-AFCE-F3CAA8CD4840}"/>
              </a:ext>
            </a:extLst>
          </p:cNvPr>
          <p:cNvSpPr>
            <a:spLocks noGrp="1"/>
          </p:cNvSpPr>
          <p:nvPr>
            <p:ph idx="1"/>
          </p:nvPr>
        </p:nvSpPr>
        <p:spPr>
          <a:xfrm>
            <a:off x="643468" y="2638043"/>
            <a:ext cx="3363974" cy="3415623"/>
          </a:xfrm>
        </p:spPr>
        <p:txBody>
          <a:bodyPr>
            <a:normAutofit/>
          </a:bodyPr>
          <a:lstStyle/>
          <a:p>
            <a:pPr marL="0" indent="0">
              <a:buNone/>
            </a:pPr>
            <a:r>
              <a:rPr lang="en-US" sz="1700"/>
              <a:t>There are 3 major types of junctions are described next.</a:t>
            </a:r>
          </a:p>
          <a:p>
            <a:pPr marL="0" indent="0">
              <a:buNone/>
            </a:pPr>
            <a:r>
              <a:rPr lang="en-US" sz="1700"/>
              <a:t>1. </a:t>
            </a:r>
            <a:r>
              <a:rPr lang="en-US" sz="1700" b="1"/>
              <a:t>Gap junctions </a:t>
            </a:r>
            <a:r>
              <a:rPr lang="en-US" sz="1700"/>
              <a:t>are the simplest cell-cell junctions. </a:t>
            </a:r>
          </a:p>
          <a:p>
            <a:pPr lvl="1"/>
            <a:r>
              <a:rPr lang="en-US" sz="1700"/>
              <a:t>They allow direct and rapid cell-to-cell communication through cytoplasmic bridges between adjoining cells. </a:t>
            </a:r>
          </a:p>
          <a:p>
            <a:pPr lvl="1"/>
            <a:r>
              <a:rPr lang="en-US" sz="1700"/>
              <a:t>Gap junctions allow both chemical and electrical signals to pass rapidly from one cell to the next. </a:t>
            </a:r>
          </a:p>
        </p:txBody>
      </p:sp>
      <p:pic>
        <p:nvPicPr>
          <p:cNvPr id="5" name="Picture 4" descr="A picture containing text&#10;&#10;Description automatically generated">
            <a:extLst>
              <a:ext uri="{FF2B5EF4-FFF2-40B4-BE49-F238E27FC236}">
                <a16:creationId xmlns:a16="http://schemas.microsoft.com/office/drawing/2014/main" id="{F3CCA4EC-FF93-41AE-8750-DDD572B67E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297763" y="1449895"/>
            <a:ext cx="6250769" cy="3797342"/>
          </a:xfrm>
          <a:prstGeom prst="rect">
            <a:avLst/>
          </a:prstGeom>
        </p:spPr>
      </p:pic>
    </p:spTree>
    <p:extLst>
      <p:ext uri="{BB962C8B-B14F-4D97-AF65-F5344CB8AC3E}">
        <p14:creationId xmlns:p14="http://schemas.microsoft.com/office/powerpoint/2010/main" val="361578013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8869</Words>
  <Application>Microsoft Office PowerPoint</Application>
  <PresentationFormat>Widescreen</PresentationFormat>
  <Paragraphs>712</Paragraphs>
  <Slides>198</Slides>
  <Notes>0</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198</vt:i4>
      </vt:variant>
    </vt:vector>
  </HeadingPairs>
  <TitlesOfParts>
    <vt:vector size="220" baseType="lpstr">
      <vt:lpstr>Abadi</vt:lpstr>
      <vt:lpstr>AdornS Condensed Sans</vt:lpstr>
      <vt:lpstr>Aharoni</vt:lpstr>
      <vt:lpstr>Arial</vt:lpstr>
      <vt:lpstr>Bree Serif</vt:lpstr>
      <vt:lpstr>Calibri</vt:lpstr>
      <vt:lpstr>Calibri Light</vt:lpstr>
      <vt:lpstr>europa</vt:lpstr>
      <vt:lpstr>Helvetica Neue Medium</vt:lpstr>
      <vt:lpstr>Impact</vt:lpstr>
      <vt:lpstr>minion-pro</vt:lpstr>
      <vt:lpstr>Pacifico</vt:lpstr>
      <vt:lpstr>Ravie</vt:lpstr>
      <vt:lpstr>Roboto</vt:lpstr>
      <vt:lpstr>Times New Roman</vt:lpstr>
      <vt:lpstr>Tw Cen MT</vt:lpstr>
      <vt:lpstr>Wingdings</vt:lpstr>
      <vt:lpstr>Office Theme</vt:lpstr>
      <vt:lpstr>1_Office Theme</vt:lpstr>
      <vt:lpstr>2_Office Theme</vt:lpstr>
      <vt:lpstr>3_Office Theme</vt:lpstr>
      <vt:lpstr>4_Office Theme</vt:lpstr>
      <vt:lpstr>Hierarchical Levels of Anatomy</vt:lpstr>
      <vt:lpstr>ATOMS - What's the MATTER?</vt:lpstr>
      <vt:lpstr>The Atom</vt:lpstr>
      <vt:lpstr>The Atom</vt:lpstr>
      <vt:lpstr>96% of all living matter is composed of only 4 atoms (elements)! </vt:lpstr>
      <vt:lpstr>Molecules</vt:lpstr>
      <vt:lpstr>4 most important molecules for LIFE!</vt:lpstr>
      <vt:lpstr>Proteins</vt:lpstr>
      <vt:lpstr>Nucleic Acids Nucleic Acids includes DNA and RNA.  </vt:lpstr>
      <vt:lpstr>Single Sugar Units (monosaccharides)  Bond Together Forming Large Carbohydrate Molecules (polysaccharides) </vt:lpstr>
      <vt:lpstr>Carbohydrates</vt:lpstr>
      <vt:lpstr>Carbohydrates</vt:lpstr>
      <vt:lpstr>Carbohydrates</vt:lpstr>
      <vt:lpstr>Fatty Acids ​ </vt:lpstr>
      <vt:lpstr> Components of Lipids.</vt:lpstr>
      <vt:lpstr>The Cellular Level</vt:lpstr>
      <vt:lpstr>The Tissue Level</vt:lpstr>
      <vt:lpstr>There are 4 types of tissues </vt:lpstr>
      <vt:lpstr>epithelial tissue</vt:lpstr>
      <vt:lpstr>Muscle Tissue</vt:lpstr>
      <vt:lpstr>The Organ Level          </vt:lpstr>
      <vt:lpstr>An organ system is a group of organs and associated structures that perform a specific function in the body. </vt:lpstr>
      <vt:lpstr>The Organism Level</vt:lpstr>
      <vt:lpstr>Covalent bonds</vt:lpstr>
      <vt:lpstr>Carbon is the only atom capable of forming 4 STRONG COVALENT BONDS!</vt:lpstr>
      <vt:lpstr>Types of Covalent Bonds</vt:lpstr>
      <vt:lpstr>Chemical Bonding</vt:lpstr>
      <vt:lpstr>          ​There are four major groups of biomolecules:   Carbohydrates Lipids Proteins Nucleotides </vt:lpstr>
      <vt:lpstr>PowerPoint Presentation</vt:lpstr>
      <vt:lpstr>Lipids</vt:lpstr>
      <vt:lpstr>PowerPoint Presentation</vt:lpstr>
      <vt:lpstr>Saturated Fats</vt:lpstr>
      <vt:lpstr>Disaccharides</vt:lpstr>
      <vt:lpstr>Polysaccharides</vt:lpstr>
      <vt:lpstr>Amino Acids link together through peptide bonds</vt:lpstr>
      <vt:lpstr>Structure of Nucleic Acids</vt:lpstr>
      <vt:lpstr>PowerPoint Presentation</vt:lpstr>
      <vt:lpstr>PowerPoint Presentation</vt:lpstr>
      <vt:lpstr>The Sugar-Phosphate Backbone of DNA</vt:lpstr>
      <vt:lpstr>Base-Pairing and Hydrogen Bonding in DNA</vt:lpstr>
      <vt:lpstr>Hydrogen Bonding in DNA</vt:lpstr>
      <vt:lpstr>PowerPoint Presentation</vt:lpstr>
      <vt:lpstr>PowerPoint Presentation</vt:lpstr>
      <vt:lpstr>Noncovalent Bonds Hydrogen Bonds</vt:lpstr>
      <vt:lpstr>Solubility</vt:lpstr>
      <vt:lpstr>1. Enzymes.</vt:lpstr>
      <vt:lpstr>What are ENZYMES?</vt:lpstr>
      <vt:lpstr>Properties of Enzymes</vt:lpstr>
      <vt:lpstr>PowerPoint Presentation</vt:lpstr>
      <vt:lpstr>PowerPoint Presentation</vt:lpstr>
      <vt:lpstr>Extreme changes Temperature can slow down (cold temp.)or speed up(hot temp.) or denature (extremely hot temp.)</vt:lpstr>
      <vt:lpstr>Body Cavities</vt:lpstr>
      <vt:lpstr>Body Cavities</vt:lpstr>
      <vt:lpstr>The Cell Membrane (Plasma Membrane)</vt:lpstr>
      <vt:lpstr>Selective Permeability</vt:lpstr>
      <vt:lpstr>Phospholipid</vt:lpstr>
      <vt:lpstr>Phospholipid</vt:lpstr>
      <vt:lpstr>PowerPoint Presentation</vt:lpstr>
      <vt:lpstr>PowerPoint Presentation</vt:lpstr>
      <vt:lpstr>There are 2 main categories of membrane transport; active and passive.  </vt:lpstr>
      <vt:lpstr>Passive Membrane Transport Mechanisms</vt:lpstr>
      <vt:lpstr>Passive Membrane Transport Mechanisms</vt:lpstr>
      <vt:lpstr>Osmosis</vt:lpstr>
      <vt:lpstr>Hypotonic Solution</vt:lpstr>
      <vt:lpstr>Isotonic</vt:lpstr>
      <vt:lpstr>Hypertonic Solution</vt:lpstr>
      <vt:lpstr>PowerPoint Presentation</vt:lpstr>
      <vt:lpstr>Endocytosis and Exocytosis</vt:lpstr>
      <vt:lpstr>Endocytosis</vt:lpstr>
      <vt:lpstr>Exocytosis is when a vesicle from inside the cell fuses with the membrane and the contents are released into the extracellular fluid.  </vt:lpstr>
      <vt:lpstr>There are 3 different types of endocytosis.</vt:lpstr>
      <vt:lpstr>There are 3 different types of endocytosis - Phagocytosis</vt:lpstr>
      <vt:lpstr>There are 3 different types of endocytosis - Pinocytosis</vt:lpstr>
      <vt:lpstr>There are 3 different types of endocytosis - Receptor-mediated endocytosis </vt:lpstr>
      <vt:lpstr>Vesicle The Main Function of the Vesicle is Transport </vt:lpstr>
      <vt:lpstr>Regions of the Cell</vt:lpstr>
      <vt:lpstr>Nucleus The Main Function of the Nucleus is to Hold the DNA.</vt:lpstr>
      <vt:lpstr>Nucleus The Main Function of the Nucleus is to Hold the DNA.</vt:lpstr>
      <vt:lpstr>Nuclear Pores</vt:lpstr>
      <vt:lpstr>Nucleolus The Main Function of the Nucleolus is to Make Ribosomes</vt:lpstr>
      <vt:lpstr>Ribosomes The Main Function of a Ribosome is to Be the Site of Protein Synthesis.</vt:lpstr>
      <vt:lpstr>Ribosomes</vt:lpstr>
      <vt:lpstr>Free ribosomes</vt:lpstr>
      <vt:lpstr>The Rough Endoplasmic Reticulum (The Rough ER)   - The main function of the rough ER is to house the ribosomes </vt:lpstr>
      <vt:lpstr>The rough ER is composed of a network of membranous sacs or envelopes  and tubules.   The outside of the rough ER appears 'rough' due to attached ribosomes.   </vt:lpstr>
      <vt:lpstr>The rough ER gets its name from its 'bumpy' or 'rough' appearance  due to ribosomes that are attached to it.   In the rough ER, ribosomes are assembled in the nucleolus and then exit the nucleus.   Some of these ribosomes then attach themselves to the rough endoplasmic reticulum, where they will act as a "site of protein synthesis" for the cell. </vt:lpstr>
      <vt:lpstr>The Smooth Endoplasmic Reticulum ​(The Smooth ER) The Main Function of the Smooth ER is to Make Lipids  </vt:lpstr>
      <vt:lpstr>The smooth endoplasmic reticulum (Smooth ER) appears smooth in comparison to the rough ER.   This is because the smooth ER does not have ribosomes bound to it.    </vt:lpstr>
      <vt:lpstr>The structure of the smooth ER is similar to that of the rough ER in the fact that it is composed of a membranous system of sacs or envelopes and tubules.   Its structure differs in the fact that it appear smooth since it does not have ribosomes attached to it.  </vt:lpstr>
      <vt:lpstr>Lysosome -  The Main Function of the Lysosome is to Digest Biological Matter </vt:lpstr>
      <vt:lpstr>Lysosome -  A lysosome is a membrane-bound cytoplasmic organelle that contain enzymes that can break down different biomolecules.   The lysosome works to digest substances in a similar way that our own stomach does. </vt:lpstr>
      <vt:lpstr>The Golgi Body ​(Golgi Apparatus) - The Main Function of the Golgi Body is to Package and Ship Proteins </vt:lpstr>
      <vt:lpstr>The Golgi body functions to Modify, Package and Ship proteins! The Golgi body is able to sort the incoming proteins and can tell where their final destination should be. </vt:lpstr>
      <vt:lpstr>These proteins could be destined for a number of destination including secretion from the cell, inclusion in lysosomes, or incorporation into the plasma membrane. </vt:lpstr>
      <vt:lpstr>The mitochondrion is the "power house" or "engine" of the cell.   Our mitochondria makes energy in the form of ATP (adenosine triphosphate) that our cells can use. </vt:lpstr>
      <vt:lpstr>The Peroxisome- The Main Function of the Peroxisome is to Detoxify the Cell </vt:lpstr>
      <vt:lpstr>The Peroxisome- The Main Function of the Peroxisome is to Detoxify the Cell </vt:lpstr>
      <vt:lpstr>Tissues of the Body </vt:lpstr>
      <vt:lpstr>Gap junctions (a type of communication junction)</vt:lpstr>
      <vt:lpstr>Tight junctions (type of occluding junction)</vt:lpstr>
      <vt:lpstr>Desmosomes (type of anchoring junction)</vt:lpstr>
      <vt:lpstr>PowerPoint Presentation</vt:lpstr>
      <vt:lpstr>Excitable Cells</vt:lpstr>
      <vt:lpstr>Muscle tissue</vt:lpstr>
      <vt:lpstr>Neural tissue</vt:lpstr>
      <vt:lpstr>Exchange Epithelia</vt:lpstr>
      <vt:lpstr>Ciliated Epithelia</vt:lpstr>
      <vt:lpstr>Secretory Epithelia</vt:lpstr>
      <vt:lpstr>Exocrine glands</vt:lpstr>
      <vt:lpstr>endocrine glands</vt:lpstr>
      <vt:lpstr>Exocrine gland cells produce two types of secretions</vt:lpstr>
      <vt:lpstr>PowerPoint Presentation</vt:lpstr>
      <vt:lpstr>Connective Tissues</vt:lpstr>
      <vt:lpstr>connective tissue</vt:lpstr>
      <vt:lpstr>The Matrix</vt:lpstr>
      <vt:lpstr>The Matrix</vt:lpstr>
      <vt:lpstr>Connective Tissue Proper</vt:lpstr>
      <vt:lpstr>Connective Tissue Proper</vt:lpstr>
      <vt:lpstr>Connective Tissue Proper</vt:lpstr>
      <vt:lpstr>Dense Connective Tissue</vt:lpstr>
      <vt:lpstr>Loose Connective Tissue </vt:lpstr>
      <vt:lpstr>Properties of Living Organisms</vt:lpstr>
      <vt:lpstr>Water</vt:lpstr>
      <vt:lpstr>PowerPoint Presentation</vt:lpstr>
      <vt:lpstr>What is Metabolism?</vt:lpstr>
      <vt:lpstr>PowerPoint Presentation</vt:lpstr>
      <vt:lpstr>Anabolism</vt:lpstr>
      <vt:lpstr>catabolism</vt:lpstr>
      <vt:lpstr>Catabolism:</vt:lpstr>
      <vt:lpstr>Formation of a Peptide Bond </vt:lpstr>
      <vt:lpstr>Bonds Important for Life</vt:lpstr>
      <vt:lpstr>Enzymes</vt:lpstr>
      <vt:lpstr>Properties of Enzymes</vt:lpstr>
      <vt:lpstr>Factors that Affect Enzyme Activity</vt:lpstr>
      <vt:lpstr>Factors that Affect Enzyme Activity</vt:lpstr>
      <vt:lpstr>Factors that Affect Enzyme Activity</vt:lpstr>
      <vt:lpstr>Factors that Affect Enzyme Activity - pH</vt:lpstr>
      <vt:lpstr>competitive and noncompetitive inhibitors</vt:lpstr>
      <vt:lpstr>ATP</vt:lpstr>
      <vt:lpstr>ATP</vt:lpstr>
      <vt:lpstr> How Cells Make ATP </vt:lpstr>
      <vt:lpstr>Cellular respiration</vt:lpstr>
      <vt:lpstr>cellular respiration - Glycolysis</vt:lpstr>
      <vt:lpstr>cellular respiration - Glycolysis</vt:lpstr>
      <vt:lpstr>cellular respiration - Glycolysis</vt:lpstr>
      <vt:lpstr>cellular respiration - The Electron Transport Chain </vt:lpstr>
      <vt:lpstr>PowerPoint Presentation</vt:lpstr>
      <vt:lpstr>Components of a Solution</vt:lpstr>
      <vt:lpstr>PowerPoint Presentation</vt:lpstr>
      <vt:lpstr>Where is water located in the body?</vt:lpstr>
      <vt:lpstr>Differences in Concentrations of Ions and Proteins in Body Fluids</vt:lpstr>
      <vt:lpstr>concentration gradient</vt:lpstr>
      <vt:lpstr>concentration gradient</vt:lpstr>
      <vt:lpstr>Equilibrium</vt:lpstr>
      <vt:lpstr>Factors affecting Diffusion - distance</vt:lpstr>
      <vt:lpstr>Factors affecting Diffusion - temperature</vt:lpstr>
      <vt:lpstr>Factors affecting Diffusion - molecular weight and size</vt:lpstr>
      <vt:lpstr>Factors affecting Diffusion – membrane surface area</vt:lpstr>
      <vt:lpstr>Factors affecting Diffusion - Membrane permeability</vt:lpstr>
      <vt:lpstr>5.4 Protein-Mediated Transport</vt:lpstr>
      <vt:lpstr>Active transport</vt:lpstr>
      <vt:lpstr>5.4 Protein-Mediated Transport</vt:lpstr>
      <vt:lpstr>specificity, competition, and saturation</vt:lpstr>
      <vt:lpstr>Phagocytosis</vt:lpstr>
      <vt:lpstr>Phagocytosis</vt:lpstr>
      <vt:lpstr>Endocytosis and Exocytosis</vt:lpstr>
      <vt:lpstr>Pinocytosis vs Phagocytosis</vt:lpstr>
      <vt:lpstr>receptor-mediated endocytosis</vt:lpstr>
      <vt:lpstr>Epithelial Transport</vt:lpstr>
      <vt:lpstr>Epithelial Transport</vt:lpstr>
      <vt:lpstr>Transcytosis Uses Vesicles to Cross an Epithelium</vt:lpstr>
      <vt:lpstr>Transcytosis Uses Vesicles to Cross an Epithelium</vt:lpstr>
      <vt:lpstr>The Resting Membrane Potential</vt:lpstr>
      <vt:lpstr>The Resting Membrane Potential</vt:lpstr>
      <vt:lpstr>How the Sodium-Potassium Pump Works.</vt:lpstr>
      <vt:lpstr>6.1 Cell-to-Cell Communication</vt:lpstr>
      <vt:lpstr>direct - cytoplasmic bridges (gap junctions)</vt:lpstr>
      <vt:lpstr>gap junctions</vt:lpstr>
      <vt:lpstr>Gap Junctions Create Cytoplasmic Bridges</vt:lpstr>
      <vt:lpstr>Paracrine and Autocrine Signals</vt:lpstr>
      <vt:lpstr>Neurotransmitters</vt:lpstr>
      <vt:lpstr>Neurotransmitters</vt:lpstr>
      <vt:lpstr>Hormones</vt:lpstr>
      <vt:lpstr>Lipophilic and Lipophobic Chemical signals</vt:lpstr>
      <vt:lpstr>Lipophilic signal molecules</vt:lpstr>
      <vt:lpstr>Lipophilic signal molecules</vt:lpstr>
      <vt:lpstr>Lipophobic signal molecules</vt:lpstr>
      <vt:lpstr>Lipophobic signal molecules</vt:lpstr>
      <vt:lpstr>Ligand-gated ion channels</vt:lpstr>
      <vt:lpstr>Voltage-gated channels open in response to a specific voltage. </vt:lpstr>
      <vt:lpstr>G protein-coupled receptors</vt:lpstr>
      <vt:lpstr>Signal transduction pathways</vt:lpstr>
      <vt:lpstr>Cyclic AMP (cAMP) second messenger system </vt:lpstr>
      <vt:lpstr>Cytokines</vt:lpstr>
      <vt:lpstr>Agonists and Antagonists</vt:lpstr>
      <vt:lpstr>Down-regulation and desensitization</vt:lpstr>
      <vt:lpstr>Up-regulation</vt:lpstr>
      <vt:lpstr>Terminating signal pathways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Hierarchical Levels of Anatomy</dc:title>
  <dc:creator>Cynthia Anderson</dc:creator>
  <cp:lastModifiedBy>adjunct</cp:lastModifiedBy>
  <cp:revision>17</cp:revision>
  <dcterms:created xsi:type="dcterms:W3CDTF">2020-01-28T00:33:02Z</dcterms:created>
  <dcterms:modified xsi:type="dcterms:W3CDTF">2020-02-19T22:42:45Z</dcterms:modified>
</cp:coreProperties>
</file>