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handoutMasterIdLst>
    <p:handoutMasterId r:id="rId82"/>
  </p:handoutMasterIdLst>
  <p:sldIdLst>
    <p:sldId id="388" r:id="rId2"/>
    <p:sldId id="319" r:id="rId3"/>
    <p:sldId id="350" r:id="rId4"/>
    <p:sldId id="337" r:id="rId5"/>
    <p:sldId id="362" r:id="rId6"/>
    <p:sldId id="325" r:id="rId7"/>
    <p:sldId id="326" r:id="rId8"/>
    <p:sldId id="380" r:id="rId9"/>
    <p:sldId id="381" r:id="rId10"/>
    <p:sldId id="382" r:id="rId11"/>
    <p:sldId id="383" r:id="rId12"/>
    <p:sldId id="385" r:id="rId13"/>
    <p:sldId id="386" r:id="rId14"/>
    <p:sldId id="384" r:id="rId15"/>
    <p:sldId id="387" r:id="rId16"/>
    <p:sldId id="338" r:id="rId17"/>
    <p:sldId id="336" r:id="rId18"/>
    <p:sldId id="339" r:id="rId19"/>
    <p:sldId id="341" r:id="rId20"/>
    <p:sldId id="343" r:id="rId21"/>
    <p:sldId id="344" r:id="rId22"/>
    <p:sldId id="345" r:id="rId23"/>
    <p:sldId id="342" r:id="rId24"/>
    <p:sldId id="312" r:id="rId25"/>
    <p:sldId id="278" r:id="rId26"/>
    <p:sldId id="311" r:id="rId27"/>
    <p:sldId id="349" r:id="rId28"/>
    <p:sldId id="347" r:id="rId29"/>
    <p:sldId id="348" r:id="rId30"/>
    <p:sldId id="283" r:id="rId31"/>
    <p:sldId id="309" r:id="rId32"/>
    <p:sldId id="351" r:id="rId33"/>
    <p:sldId id="352" r:id="rId34"/>
    <p:sldId id="353" r:id="rId35"/>
    <p:sldId id="354" r:id="rId36"/>
    <p:sldId id="289" r:id="rId37"/>
    <p:sldId id="291" r:id="rId38"/>
    <p:sldId id="293" r:id="rId39"/>
    <p:sldId id="300" r:id="rId40"/>
    <p:sldId id="318" r:id="rId41"/>
    <p:sldId id="333" r:id="rId42"/>
    <p:sldId id="356" r:id="rId43"/>
    <p:sldId id="355" r:id="rId44"/>
    <p:sldId id="358" r:id="rId45"/>
    <p:sldId id="361" r:id="rId46"/>
    <p:sldId id="287" r:id="rId47"/>
    <p:sldId id="301" r:id="rId48"/>
    <p:sldId id="302" r:id="rId49"/>
    <p:sldId id="346" r:id="rId50"/>
    <p:sldId id="365" r:id="rId51"/>
    <p:sldId id="366" r:id="rId52"/>
    <p:sldId id="335" r:id="rId53"/>
    <p:sldId id="367" r:id="rId54"/>
    <p:sldId id="368" r:id="rId55"/>
    <p:sldId id="369" r:id="rId56"/>
    <p:sldId id="370" r:id="rId57"/>
    <p:sldId id="372" r:id="rId58"/>
    <p:sldId id="373" r:id="rId59"/>
    <p:sldId id="374" r:id="rId60"/>
    <p:sldId id="375" r:id="rId61"/>
    <p:sldId id="379" r:id="rId62"/>
    <p:sldId id="376" r:id="rId63"/>
    <p:sldId id="378" r:id="rId64"/>
    <p:sldId id="377" r:id="rId65"/>
    <p:sldId id="327" r:id="rId66"/>
    <p:sldId id="389" r:id="rId67"/>
    <p:sldId id="391" r:id="rId68"/>
    <p:sldId id="392" r:id="rId69"/>
    <p:sldId id="393" r:id="rId70"/>
    <p:sldId id="394" r:id="rId71"/>
    <p:sldId id="395" r:id="rId72"/>
    <p:sldId id="396" r:id="rId73"/>
    <p:sldId id="397" r:id="rId74"/>
    <p:sldId id="399" r:id="rId75"/>
    <p:sldId id="398" r:id="rId76"/>
    <p:sldId id="400" r:id="rId77"/>
    <p:sldId id="401" r:id="rId78"/>
    <p:sldId id="402" r:id="rId79"/>
    <p:sldId id="403" r:id="rId80"/>
    <p:sldId id="404" r:id="rId8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52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3D9A7D-F6C7-4505-8507-9A6A597B75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A7F7C14-DC3A-44E7-8258-BEC88F6AC269}">
      <dgm:prSet/>
      <dgm:spPr/>
      <dgm:t>
        <a:bodyPr/>
        <a:lstStyle/>
        <a:p>
          <a:r>
            <a:rPr lang="en-US"/>
            <a:t>​</a:t>
          </a:r>
          <a:r>
            <a:rPr lang="en-US" b="1" i="1"/>
            <a:t>The cornea </a:t>
          </a:r>
          <a:r>
            <a:rPr lang="en-US"/>
            <a:t>is the clear anterior portion of the eye that is continuous with the sclera.</a:t>
          </a:r>
        </a:p>
      </dgm:t>
    </dgm:pt>
    <dgm:pt modelId="{56EDDDAE-D19D-46A6-BAC4-D72B8E5E4A3D}" type="parTrans" cxnId="{1F0F622B-B83E-4B9F-AE4C-107FA55BFE1A}">
      <dgm:prSet/>
      <dgm:spPr/>
      <dgm:t>
        <a:bodyPr/>
        <a:lstStyle/>
        <a:p>
          <a:endParaRPr lang="en-US"/>
        </a:p>
      </dgm:t>
    </dgm:pt>
    <dgm:pt modelId="{C90B4017-5AEA-4EAB-B4B5-D5140CC2BB3B}" type="sibTrans" cxnId="{1F0F622B-B83E-4B9F-AE4C-107FA55BFE1A}">
      <dgm:prSet/>
      <dgm:spPr/>
      <dgm:t>
        <a:bodyPr/>
        <a:lstStyle/>
        <a:p>
          <a:endParaRPr lang="en-US"/>
        </a:p>
      </dgm:t>
    </dgm:pt>
    <dgm:pt modelId="{DE7AD750-B80E-4116-BBEF-4BFA48059D86}">
      <dgm:prSet/>
      <dgm:spPr/>
      <dgm:t>
        <a:bodyPr/>
        <a:lstStyle/>
        <a:p>
          <a:r>
            <a:rPr lang="en-US"/>
            <a:t>It covers the lens and the pupil. The cornea and lens function to refracts light, to focus the image on the retina at the back of the eye. </a:t>
          </a:r>
        </a:p>
      </dgm:t>
    </dgm:pt>
    <dgm:pt modelId="{7EE4F6E9-4C00-4601-88B8-47EE3422A488}" type="parTrans" cxnId="{C5783F34-C491-46B8-9CB7-70E29075992B}">
      <dgm:prSet/>
      <dgm:spPr/>
      <dgm:t>
        <a:bodyPr/>
        <a:lstStyle/>
        <a:p>
          <a:endParaRPr lang="en-US"/>
        </a:p>
      </dgm:t>
    </dgm:pt>
    <dgm:pt modelId="{374755B3-AAF0-44BE-99E9-2DE914264B0C}" type="sibTrans" cxnId="{C5783F34-C491-46B8-9CB7-70E29075992B}">
      <dgm:prSet/>
      <dgm:spPr/>
      <dgm:t>
        <a:bodyPr/>
        <a:lstStyle/>
        <a:p>
          <a:endParaRPr lang="en-US"/>
        </a:p>
      </dgm:t>
    </dgm:pt>
    <dgm:pt modelId="{D9925216-19EF-4126-8EB3-7D3E3AD18807}" type="pres">
      <dgm:prSet presAssocID="{613D9A7D-F6C7-4505-8507-9A6A597B75FC}" presName="root" presStyleCnt="0">
        <dgm:presLayoutVars>
          <dgm:dir/>
          <dgm:resizeHandles val="exact"/>
        </dgm:presLayoutVars>
      </dgm:prSet>
      <dgm:spPr/>
    </dgm:pt>
    <dgm:pt modelId="{E5E420C4-2DDD-4E38-A37E-6F6052D24484}" type="pres">
      <dgm:prSet presAssocID="{DA7F7C14-DC3A-44E7-8258-BEC88F6AC269}" presName="compNode" presStyleCnt="0"/>
      <dgm:spPr/>
    </dgm:pt>
    <dgm:pt modelId="{AD58FCDE-C43F-4B16-8221-9754F4D3C801}" type="pres">
      <dgm:prSet presAssocID="{DA7F7C14-DC3A-44E7-8258-BEC88F6AC269}" presName="bgRect" presStyleLbl="bgShp" presStyleIdx="0" presStyleCnt="2"/>
      <dgm:spPr/>
    </dgm:pt>
    <dgm:pt modelId="{3B9CAF2C-FB91-4762-9570-AAEADDC0167B}" type="pres">
      <dgm:prSet presAssocID="{DA7F7C14-DC3A-44E7-8258-BEC88F6AC2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F0D1F005-39EF-42F6-80BB-45EBE571350F}" type="pres">
      <dgm:prSet presAssocID="{DA7F7C14-DC3A-44E7-8258-BEC88F6AC269}" presName="spaceRect" presStyleCnt="0"/>
      <dgm:spPr/>
    </dgm:pt>
    <dgm:pt modelId="{0B75EB3F-65EB-4F4E-90C5-BF84F71E7142}" type="pres">
      <dgm:prSet presAssocID="{DA7F7C14-DC3A-44E7-8258-BEC88F6AC269}" presName="parTx" presStyleLbl="revTx" presStyleIdx="0" presStyleCnt="2">
        <dgm:presLayoutVars>
          <dgm:chMax val="0"/>
          <dgm:chPref val="0"/>
        </dgm:presLayoutVars>
      </dgm:prSet>
      <dgm:spPr/>
    </dgm:pt>
    <dgm:pt modelId="{2DDF4AB7-5257-4C2F-9C15-1E84AC974E7D}" type="pres">
      <dgm:prSet presAssocID="{C90B4017-5AEA-4EAB-B4B5-D5140CC2BB3B}" presName="sibTrans" presStyleCnt="0"/>
      <dgm:spPr/>
    </dgm:pt>
    <dgm:pt modelId="{C70E28AE-19B4-400E-8D2C-3C74782E7B0A}" type="pres">
      <dgm:prSet presAssocID="{DE7AD750-B80E-4116-BBEF-4BFA48059D86}" presName="compNode" presStyleCnt="0"/>
      <dgm:spPr/>
    </dgm:pt>
    <dgm:pt modelId="{A700D175-5F36-4DA8-A323-21F711583BDF}" type="pres">
      <dgm:prSet presAssocID="{DE7AD750-B80E-4116-BBEF-4BFA48059D86}" presName="bgRect" presStyleLbl="bgShp" presStyleIdx="1" presStyleCnt="2"/>
      <dgm:spPr/>
    </dgm:pt>
    <dgm:pt modelId="{5EB35741-2D89-47B6-AC0C-A962D06D2321}" type="pres">
      <dgm:prSet presAssocID="{DE7AD750-B80E-4116-BBEF-4BFA48059D8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A3A4E4BA-31E0-4B71-B2D9-A676DC2359D9}" type="pres">
      <dgm:prSet presAssocID="{DE7AD750-B80E-4116-BBEF-4BFA48059D86}" presName="spaceRect" presStyleCnt="0"/>
      <dgm:spPr/>
    </dgm:pt>
    <dgm:pt modelId="{10A78FC5-CA9D-4856-B27C-9C77447F919C}" type="pres">
      <dgm:prSet presAssocID="{DE7AD750-B80E-4116-BBEF-4BFA48059D86}" presName="parTx" presStyleLbl="revTx" presStyleIdx="1" presStyleCnt="2">
        <dgm:presLayoutVars>
          <dgm:chMax val="0"/>
          <dgm:chPref val="0"/>
        </dgm:presLayoutVars>
      </dgm:prSet>
      <dgm:spPr/>
    </dgm:pt>
  </dgm:ptLst>
  <dgm:cxnLst>
    <dgm:cxn modelId="{62DF6023-AA86-42F0-AE79-1A7807698DFA}" type="presOf" srcId="{DE7AD750-B80E-4116-BBEF-4BFA48059D86}" destId="{10A78FC5-CA9D-4856-B27C-9C77447F919C}" srcOrd="0" destOrd="0" presId="urn:microsoft.com/office/officeart/2018/2/layout/IconVerticalSolidList"/>
    <dgm:cxn modelId="{1F0F622B-B83E-4B9F-AE4C-107FA55BFE1A}" srcId="{613D9A7D-F6C7-4505-8507-9A6A597B75FC}" destId="{DA7F7C14-DC3A-44E7-8258-BEC88F6AC269}" srcOrd="0" destOrd="0" parTransId="{56EDDDAE-D19D-46A6-BAC4-D72B8E5E4A3D}" sibTransId="{C90B4017-5AEA-4EAB-B4B5-D5140CC2BB3B}"/>
    <dgm:cxn modelId="{C5783F34-C491-46B8-9CB7-70E29075992B}" srcId="{613D9A7D-F6C7-4505-8507-9A6A597B75FC}" destId="{DE7AD750-B80E-4116-BBEF-4BFA48059D86}" srcOrd="1" destOrd="0" parTransId="{7EE4F6E9-4C00-4601-88B8-47EE3422A488}" sibTransId="{374755B3-AAF0-44BE-99E9-2DE914264B0C}"/>
    <dgm:cxn modelId="{97DC6094-56B7-40F5-A015-A5697BEF9FD3}" type="presOf" srcId="{DA7F7C14-DC3A-44E7-8258-BEC88F6AC269}" destId="{0B75EB3F-65EB-4F4E-90C5-BF84F71E7142}" srcOrd="0" destOrd="0" presId="urn:microsoft.com/office/officeart/2018/2/layout/IconVerticalSolidList"/>
    <dgm:cxn modelId="{D13A17B2-5F7E-4F62-A561-E41122E693AD}" type="presOf" srcId="{613D9A7D-F6C7-4505-8507-9A6A597B75FC}" destId="{D9925216-19EF-4126-8EB3-7D3E3AD18807}" srcOrd="0" destOrd="0" presId="urn:microsoft.com/office/officeart/2018/2/layout/IconVerticalSolidList"/>
    <dgm:cxn modelId="{1F4E51B3-FD93-4C7B-A7F4-F2522DD086C1}" type="presParOf" srcId="{D9925216-19EF-4126-8EB3-7D3E3AD18807}" destId="{E5E420C4-2DDD-4E38-A37E-6F6052D24484}" srcOrd="0" destOrd="0" presId="urn:microsoft.com/office/officeart/2018/2/layout/IconVerticalSolidList"/>
    <dgm:cxn modelId="{76EBD65E-461B-42A0-9B5C-91025E1A7AF8}" type="presParOf" srcId="{E5E420C4-2DDD-4E38-A37E-6F6052D24484}" destId="{AD58FCDE-C43F-4B16-8221-9754F4D3C801}" srcOrd="0" destOrd="0" presId="urn:microsoft.com/office/officeart/2018/2/layout/IconVerticalSolidList"/>
    <dgm:cxn modelId="{E770B03F-1C6A-484C-9E02-C3E72CCBE59F}" type="presParOf" srcId="{E5E420C4-2DDD-4E38-A37E-6F6052D24484}" destId="{3B9CAF2C-FB91-4762-9570-AAEADDC0167B}" srcOrd="1" destOrd="0" presId="urn:microsoft.com/office/officeart/2018/2/layout/IconVerticalSolidList"/>
    <dgm:cxn modelId="{68082DAE-74F9-4989-B9E4-49E95DB4BE9F}" type="presParOf" srcId="{E5E420C4-2DDD-4E38-A37E-6F6052D24484}" destId="{F0D1F005-39EF-42F6-80BB-45EBE571350F}" srcOrd="2" destOrd="0" presId="urn:microsoft.com/office/officeart/2018/2/layout/IconVerticalSolidList"/>
    <dgm:cxn modelId="{F76793A7-2151-476C-8856-98E01C094792}" type="presParOf" srcId="{E5E420C4-2DDD-4E38-A37E-6F6052D24484}" destId="{0B75EB3F-65EB-4F4E-90C5-BF84F71E7142}" srcOrd="3" destOrd="0" presId="urn:microsoft.com/office/officeart/2018/2/layout/IconVerticalSolidList"/>
    <dgm:cxn modelId="{7BE9872A-CFFB-4B8F-87FE-0D0CA5E04A03}" type="presParOf" srcId="{D9925216-19EF-4126-8EB3-7D3E3AD18807}" destId="{2DDF4AB7-5257-4C2F-9C15-1E84AC974E7D}" srcOrd="1" destOrd="0" presId="urn:microsoft.com/office/officeart/2018/2/layout/IconVerticalSolidList"/>
    <dgm:cxn modelId="{EE881B1B-70DB-4473-A7EE-F507E63C50E2}" type="presParOf" srcId="{D9925216-19EF-4126-8EB3-7D3E3AD18807}" destId="{C70E28AE-19B4-400E-8D2C-3C74782E7B0A}" srcOrd="2" destOrd="0" presId="urn:microsoft.com/office/officeart/2018/2/layout/IconVerticalSolidList"/>
    <dgm:cxn modelId="{43C8D0E4-9014-4B9C-85F0-FA824C53B3F2}" type="presParOf" srcId="{C70E28AE-19B4-400E-8D2C-3C74782E7B0A}" destId="{A700D175-5F36-4DA8-A323-21F711583BDF}" srcOrd="0" destOrd="0" presId="urn:microsoft.com/office/officeart/2018/2/layout/IconVerticalSolidList"/>
    <dgm:cxn modelId="{E175EEA2-040C-44DF-B98D-ACB82E59B22A}" type="presParOf" srcId="{C70E28AE-19B4-400E-8D2C-3C74782E7B0A}" destId="{5EB35741-2D89-47B6-AC0C-A962D06D2321}" srcOrd="1" destOrd="0" presId="urn:microsoft.com/office/officeart/2018/2/layout/IconVerticalSolidList"/>
    <dgm:cxn modelId="{D2315903-B106-43A9-A412-850C40109630}" type="presParOf" srcId="{C70E28AE-19B4-400E-8D2C-3C74782E7B0A}" destId="{A3A4E4BA-31E0-4B71-B2D9-A676DC2359D9}" srcOrd="2" destOrd="0" presId="urn:microsoft.com/office/officeart/2018/2/layout/IconVerticalSolidList"/>
    <dgm:cxn modelId="{FE1E6652-BD5B-48C0-B288-152FD27E5FCC}" type="presParOf" srcId="{C70E28AE-19B4-400E-8D2C-3C74782E7B0A}" destId="{10A78FC5-CA9D-4856-B27C-9C77447F9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03ED0-89D9-4BD5-8320-B5649D56104F}"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5387F1EB-BA82-418C-A72C-A435F462B317}">
      <dgm:prSet/>
      <dgm:spPr/>
      <dgm:t>
        <a:bodyPr/>
        <a:lstStyle/>
        <a:p>
          <a:pPr>
            <a:lnSpc>
              <a:spcPct val="100000"/>
            </a:lnSpc>
          </a:pPr>
          <a:r>
            <a:rPr lang="en-US" b="1" i="1"/>
            <a:t>The lens</a:t>
          </a:r>
          <a:r>
            <a:rPr lang="en-US"/>
            <a:t> is connected to the </a:t>
          </a:r>
          <a:r>
            <a:rPr lang="en-US" b="1"/>
            <a:t>ciliary body</a:t>
          </a:r>
          <a:r>
            <a:rPr lang="en-US"/>
            <a:t>, which has muscles that change the shape of your lens, causing it to be either more or less convex. </a:t>
          </a:r>
        </a:p>
      </dgm:t>
    </dgm:pt>
    <dgm:pt modelId="{2D1920EC-9F77-4160-917B-2E186BC27EF2}" type="parTrans" cxnId="{3212227E-322D-4E84-80A3-080EFF19E161}">
      <dgm:prSet/>
      <dgm:spPr/>
      <dgm:t>
        <a:bodyPr/>
        <a:lstStyle/>
        <a:p>
          <a:endParaRPr lang="en-US"/>
        </a:p>
      </dgm:t>
    </dgm:pt>
    <dgm:pt modelId="{C0C416C8-AE18-4819-B3AA-546923582E3A}" type="sibTrans" cxnId="{3212227E-322D-4E84-80A3-080EFF19E161}">
      <dgm:prSet/>
      <dgm:spPr/>
      <dgm:t>
        <a:bodyPr/>
        <a:lstStyle/>
        <a:p>
          <a:endParaRPr lang="en-US"/>
        </a:p>
      </dgm:t>
    </dgm:pt>
    <dgm:pt modelId="{B1F11521-3248-44D3-950B-8D6924F36AEF}">
      <dgm:prSet/>
      <dgm:spPr/>
      <dgm:t>
        <a:bodyPr/>
        <a:lstStyle/>
        <a:p>
          <a:pPr>
            <a:lnSpc>
              <a:spcPct val="100000"/>
            </a:lnSpc>
          </a:pPr>
          <a:r>
            <a:rPr lang="en-US"/>
            <a:t>This shape change allows the eye to accommodate viewing images that are at different distances. </a:t>
          </a:r>
        </a:p>
      </dgm:t>
    </dgm:pt>
    <dgm:pt modelId="{47DD4D5D-51A4-4C3F-A3C7-351FBCF14999}" type="parTrans" cxnId="{24645F51-24A1-4D4B-BAD3-C4E105863B2C}">
      <dgm:prSet/>
      <dgm:spPr/>
      <dgm:t>
        <a:bodyPr/>
        <a:lstStyle/>
        <a:p>
          <a:endParaRPr lang="en-US"/>
        </a:p>
      </dgm:t>
    </dgm:pt>
    <dgm:pt modelId="{6E3D7BB4-31B2-4717-8FAD-7998EC6080CB}" type="sibTrans" cxnId="{24645F51-24A1-4D4B-BAD3-C4E105863B2C}">
      <dgm:prSet/>
      <dgm:spPr/>
      <dgm:t>
        <a:bodyPr/>
        <a:lstStyle/>
        <a:p>
          <a:endParaRPr lang="en-US"/>
        </a:p>
      </dgm:t>
    </dgm:pt>
    <dgm:pt modelId="{57FBC334-0E34-4D3F-8422-032D109D4234}">
      <dgm:prSet/>
      <dgm:spPr/>
      <dgm:t>
        <a:bodyPr/>
        <a:lstStyle/>
        <a:p>
          <a:pPr>
            <a:lnSpc>
              <a:spcPct val="100000"/>
            </a:lnSpc>
          </a:pPr>
          <a:r>
            <a:rPr lang="en-US"/>
            <a:t>For this reason, the adjustment of the lens is referred to as </a:t>
          </a:r>
          <a:r>
            <a:rPr lang="en-US" i="1"/>
            <a:t>accommodation</a:t>
          </a:r>
          <a:r>
            <a:rPr lang="en-US"/>
            <a:t>. ​</a:t>
          </a:r>
        </a:p>
      </dgm:t>
    </dgm:pt>
    <dgm:pt modelId="{0073547F-BF53-4D5B-91B0-521AF22000A8}" type="parTrans" cxnId="{74FDCABD-0C4F-4488-8BE2-9734568A4F55}">
      <dgm:prSet/>
      <dgm:spPr/>
      <dgm:t>
        <a:bodyPr/>
        <a:lstStyle/>
        <a:p>
          <a:endParaRPr lang="en-US"/>
        </a:p>
      </dgm:t>
    </dgm:pt>
    <dgm:pt modelId="{4770A843-1B71-4EE4-B9EF-5B9887A34F54}" type="sibTrans" cxnId="{74FDCABD-0C4F-4488-8BE2-9734568A4F55}">
      <dgm:prSet/>
      <dgm:spPr/>
      <dgm:t>
        <a:bodyPr/>
        <a:lstStyle/>
        <a:p>
          <a:endParaRPr lang="en-US"/>
        </a:p>
      </dgm:t>
    </dgm:pt>
    <dgm:pt modelId="{ABFB5B36-B6B2-4C4E-BB60-90AEEC4D64F5}" type="pres">
      <dgm:prSet presAssocID="{DFB03ED0-89D9-4BD5-8320-B5649D56104F}" presName="root" presStyleCnt="0">
        <dgm:presLayoutVars>
          <dgm:dir/>
          <dgm:resizeHandles val="exact"/>
        </dgm:presLayoutVars>
      </dgm:prSet>
      <dgm:spPr/>
    </dgm:pt>
    <dgm:pt modelId="{DC4958FC-5927-40C8-9640-C419A3C870D2}" type="pres">
      <dgm:prSet presAssocID="{5387F1EB-BA82-418C-A72C-A435F462B317}" presName="compNode" presStyleCnt="0"/>
      <dgm:spPr/>
    </dgm:pt>
    <dgm:pt modelId="{CDEDC234-1392-4556-A705-311D59216365}" type="pres">
      <dgm:prSet presAssocID="{5387F1EB-BA82-418C-A72C-A435F462B317}" presName="bgRect" presStyleLbl="bgShp" presStyleIdx="0" presStyleCnt="3"/>
      <dgm:spPr/>
    </dgm:pt>
    <dgm:pt modelId="{B27D4F7D-9959-4A08-AAD9-324750A8A021}" type="pres">
      <dgm:prSet presAssocID="{5387F1EB-BA82-418C-A72C-A435F462B3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0272D262-8FAC-419D-B1B9-95D6024E02A5}" type="pres">
      <dgm:prSet presAssocID="{5387F1EB-BA82-418C-A72C-A435F462B317}" presName="spaceRect" presStyleCnt="0"/>
      <dgm:spPr/>
    </dgm:pt>
    <dgm:pt modelId="{2D3E97F9-4DED-4EFF-AE95-59956B58F6D9}" type="pres">
      <dgm:prSet presAssocID="{5387F1EB-BA82-418C-A72C-A435F462B317}" presName="parTx" presStyleLbl="revTx" presStyleIdx="0" presStyleCnt="3">
        <dgm:presLayoutVars>
          <dgm:chMax val="0"/>
          <dgm:chPref val="0"/>
        </dgm:presLayoutVars>
      </dgm:prSet>
      <dgm:spPr/>
    </dgm:pt>
    <dgm:pt modelId="{2314DF94-CB5C-4EC4-8533-CA4FCF7974DB}" type="pres">
      <dgm:prSet presAssocID="{C0C416C8-AE18-4819-B3AA-546923582E3A}" presName="sibTrans" presStyleCnt="0"/>
      <dgm:spPr/>
    </dgm:pt>
    <dgm:pt modelId="{EA373900-023A-4E83-9842-F0AEA462A487}" type="pres">
      <dgm:prSet presAssocID="{B1F11521-3248-44D3-950B-8D6924F36AEF}" presName="compNode" presStyleCnt="0"/>
      <dgm:spPr/>
    </dgm:pt>
    <dgm:pt modelId="{6F124D0B-2410-4B38-8399-72B2406117A9}" type="pres">
      <dgm:prSet presAssocID="{B1F11521-3248-44D3-950B-8D6924F36AEF}" presName="bgRect" presStyleLbl="bgShp" presStyleIdx="1" presStyleCnt="3"/>
      <dgm:spPr/>
    </dgm:pt>
    <dgm:pt modelId="{488D882C-8E4B-4A2F-9060-6214E6BCF9CC}" type="pres">
      <dgm:prSet presAssocID="{B1F11521-3248-44D3-950B-8D6924F36A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iraffe"/>
        </a:ext>
      </dgm:extLst>
    </dgm:pt>
    <dgm:pt modelId="{BDAC83C6-B711-4472-8266-20F03EC49B7B}" type="pres">
      <dgm:prSet presAssocID="{B1F11521-3248-44D3-950B-8D6924F36AEF}" presName="spaceRect" presStyleCnt="0"/>
      <dgm:spPr/>
    </dgm:pt>
    <dgm:pt modelId="{7CF0426A-A2EA-4481-9B29-6AD44152BFD4}" type="pres">
      <dgm:prSet presAssocID="{B1F11521-3248-44D3-950B-8D6924F36AEF}" presName="parTx" presStyleLbl="revTx" presStyleIdx="1" presStyleCnt="3">
        <dgm:presLayoutVars>
          <dgm:chMax val="0"/>
          <dgm:chPref val="0"/>
        </dgm:presLayoutVars>
      </dgm:prSet>
      <dgm:spPr/>
    </dgm:pt>
    <dgm:pt modelId="{B1780273-02CD-4DC9-B77B-F347D3688AED}" type="pres">
      <dgm:prSet presAssocID="{6E3D7BB4-31B2-4717-8FAD-7998EC6080CB}" presName="sibTrans" presStyleCnt="0"/>
      <dgm:spPr/>
    </dgm:pt>
    <dgm:pt modelId="{4761BCE8-B84D-41E9-A465-E4F0F45A15ED}" type="pres">
      <dgm:prSet presAssocID="{57FBC334-0E34-4D3F-8422-032D109D4234}" presName="compNode" presStyleCnt="0"/>
      <dgm:spPr/>
    </dgm:pt>
    <dgm:pt modelId="{07FAB1CE-2405-43E6-B71F-997F6073DED8}" type="pres">
      <dgm:prSet presAssocID="{57FBC334-0E34-4D3F-8422-032D109D4234}" presName="bgRect" presStyleLbl="bgShp" presStyleIdx="2" presStyleCnt="3"/>
      <dgm:spPr/>
    </dgm:pt>
    <dgm:pt modelId="{15C95F42-B4A3-4950-B0E0-2FE7E7D3B73E}" type="pres">
      <dgm:prSet presAssocID="{57FBC334-0E34-4D3F-8422-032D109D423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house scene"/>
        </a:ext>
      </dgm:extLst>
    </dgm:pt>
    <dgm:pt modelId="{B074FD4B-2557-4D71-B390-FDA6CAC3B2AD}" type="pres">
      <dgm:prSet presAssocID="{57FBC334-0E34-4D3F-8422-032D109D4234}" presName="spaceRect" presStyleCnt="0"/>
      <dgm:spPr/>
    </dgm:pt>
    <dgm:pt modelId="{EC10DD54-C940-4BD4-9CDA-EE2273E66FC2}" type="pres">
      <dgm:prSet presAssocID="{57FBC334-0E34-4D3F-8422-032D109D4234}" presName="parTx" presStyleLbl="revTx" presStyleIdx="2" presStyleCnt="3">
        <dgm:presLayoutVars>
          <dgm:chMax val="0"/>
          <dgm:chPref val="0"/>
        </dgm:presLayoutVars>
      </dgm:prSet>
      <dgm:spPr/>
    </dgm:pt>
  </dgm:ptLst>
  <dgm:cxnLst>
    <dgm:cxn modelId="{F69C094A-00A8-46E4-9377-584F4B417761}" type="presOf" srcId="{5387F1EB-BA82-418C-A72C-A435F462B317}" destId="{2D3E97F9-4DED-4EFF-AE95-59956B58F6D9}" srcOrd="0" destOrd="0" presId="urn:microsoft.com/office/officeart/2018/2/layout/IconVerticalSolidList"/>
    <dgm:cxn modelId="{24645F51-24A1-4D4B-BAD3-C4E105863B2C}" srcId="{DFB03ED0-89D9-4BD5-8320-B5649D56104F}" destId="{B1F11521-3248-44D3-950B-8D6924F36AEF}" srcOrd="1" destOrd="0" parTransId="{47DD4D5D-51A4-4C3F-A3C7-351FBCF14999}" sibTransId="{6E3D7BB4-31B2-4717-8FAD-7998EC6080CB}"/>
    <dgm:cxn modelId="{3212227E-322D-4E84-80A3-080EFF19E161}" srcId="{DFB03ED0-89D9-4BD5-8320-B5649D56104F}" destId="{5387F1EB-BA82-418C-A72C-A435F462B317}" srcOrd="0" destOrd="0" parTransId="{2D1920EC-9F77-4160-917B-2E186BC27EF2}" sibTransId="{C0C416C8-AE18-4819-B3AA-546923582E3A}"/>
    <dgm:cxn modelId="{74FDCABD-0C4F-4488-8BE2-9734568A4F55}" srcId="{DFB03ED0-89D9-4BD5-8320-B5649D56104F}" destId="{57FBC334-0E34-4D3F-8422-032D109D4234}" srcOrd="2" destOrd="0" parTransId="{0073547F-BF53-4D5B-91B0-521AF22000A8}" sibTransId="{4770A843-1B71-4EE4-B9EF-5B9887A34F54}"/>
    <dgm:cxn modelId="{700742C4-A168-450B-BB2A-DD1884BE414B}" type="presOf" srcId="{B1F11521-3248-44D3-950B-8D6924F36AEF}" destId="{7CF0426A-A2EA-4481-9B29-6AD44152BFD4}" srcOrd="0" destOrd="0" presId="urn:microsoft.com/office/officeart/2018/2/layout/IconVerticalSolidList"/>
    <dgm:cxn modelId="{59C459C6-D5E3-4D93-B6BE-B39BD3421FB9}" type="presOf" srcId="{DFB03ED0-89D9-4BD5-8320-B5649D56104F}" destId="{ABFB5B36-B6B2-4C4E-BB60-90AEEC4D64F5}" srcOrd="0" destOrd="0" presId="urn:microsoft.com/office/officeart/2018/2/layout/IconVerticalSolidList"/>
    <dgm:cxn modelId="{1ABA78D8-2724-404E-B203-EE030C3C5DA5}" type="presOf" srcId="{57FBC334-0E34-4D3F-8422-032D109D4234}" destId="{EC10DD54-C940-4BD4-9CDA-EE2273E66FC2}" srcOrd="0" destOrd="0" presId="urn:microsoft.com/office/officeart/2018/2/layout/IconVerticalSolidList"/>
    <dgm:cxn modelId="{DD6D6CB8-6540-440E-8586-131AE0A8CE49}" type="presParOf" srcId="{ABFB5B36-B6B2-4C4E-BB60-90AEEC4D64F5}" destId="{DC4958FC-5927-40C8-9640-C419A3C870D2}" srcOrd="0" destOrd="0" presId="urn:microsoft.com/office/officeart/2018/2/layout/IconVerticalSolidList"/>
    <dgm:cxn modelId="{3EE46828-871F-4934-A8FE-5085CB6F936D}" type="presParOf" srcId="{DC4958FC-5927-40C8-9640-C419A3C870D2}" destId="{CDEDC234-1392-4556-A705-311D59216365}" srcOrd="0" destOrd="0" presId="urn:microsoft.com/office/officeart/2018/2/layout/IconVerticalSolidList"/>
    <dgm:cxn modelId="{C9AD92E3-A82B-4A46-A051-D21821B14BB7}" type="presParOf" srcId="{DC4958FC-5927-40C8-9640-C419A3C870D2}" destId="{B27D4F7D-9959-4A08-AAD9-324750A8A021}" srcOrd="1" destOrd="0" presId="urn:microsoft.com/office/officeart/2018/2/layout/IconVerticalSolidList"/>
    <dgm:cxn modelId="{13A09523-7AC8-486B-84A4-312030C76202}" type="presParOf" srcId="{DC4958FC-5927-40C8-9640-C419A3C870D2}" destId="{0272D262-8FAC-419D-B1B9-95D6024E02A5}" srcOrd="2" destOrd="0" presId="urn:microsoft.com/office/officeart/2018/2/layout/IconVerticalSolidList"/>
    <dgm:cxn modelId="{5220E269-B2B2-404D-AB69-F8CB6F64549A}" type="presParOf" srcId="{DC4958FC-5927-40C8-9640-C419A3C870D2}" destId="{2D3E97F9-4DED-4EFF-AE95-59956B58F6D9}" srcOrd="3" destOrd="0" presId="urn:microsoft.com/office/officeart/2018/2/layout/IconVerticalSolidList"/>
    <dgm:cxn modelId="{5C7C13B9-973E-441C-8343-0DD8CA2C85F7}" type="presParOf" srcId="{ABFB5B36-B6B2-4C4E-BB60-90AEEC4D64F5}" destId="{2314DF94-CB5C-4EC4-8533-CA4FCF7974DB}" srcOrd="1" destOrd="0" presId="urn:microsoft.com/office/officeart/2018/2/layout/IconVerticalSolidList"/>
    <dgm:cxn modelId="{97F4BF42-5E8A-4320-9C2A-35DD1662FF06}" type="presParOf" srcId="{ABFB5B36-B6B2-4C4E-BB60-90AEEC4D64F5}" destId="{EA373900-023A-4E83-9842-F0AEA462A487}" srcOrd="2" destOrd="0" presId="urn:microsoft.com/office/officeart/2018/2/layout/IconVerticalSolidList"/>
    <dgm:cxn modelId="{024982A1-06DD-42C0-8C2B-952E03D9FC2E}" type="presParOf" srcId="{EA373900-023A-4E83-9842-F0AEA462A487}" destId="{6F124D0B-2410-4B38-8399-72B2406117A9}" srcOrd="0" destOrd="0" presId="urn:microsoft.com/office/officeart/2018/2/layout/IconVerticalSolidList"/>
    <dgm:cxn modelId="{A92CCBBA-4FB5-4FC0-B5D4-85A1930C8432}" type="presParOf" srcId="{EA373900-023A-4E83-9842-F0AEA462A487}" destId="{488D882C-8E4B-4A2F-9060-6214E6BCF9CC}" srcOrd="1" destOrd="0" presId="urn:microsoft.com/office/officeart/2018/2/layout/IconVerticalSolidList"/>
    <dgm:cxn modelId="{E002CC5E-B17E-46FF-9C1A-7F12E3C430AE}" type="presParOf" srcId="{EA373900-023A-4E83-9842-F0AEA462A487}" destId="{BDAC83C6-B711-4472-8266-20F03EC49B7B}" srcOrd="2" destOrd="0" presId="urn:microsoft.com/office/officeart/2018/2/layout/IconVerticalSolidList"/>
    <dgm:cxn modelId="{2D6A8752-CB72-4D9D-ADD5-F92147E8F3B7}" type="presParOf" srcId="{EA373900-023A-4E83-9842-F0AEA462A487}" destId="{7CF0426A-A2EA-4481-9B29-6AD44152BFD4}" srcOrd="3" destOrd="0" presId="urn:microsoft.com/office/officeart/2018/2/layout/IconVerticalSolidList"/>
    <dgm:cxn modelId="{82D5D0DF-C593-4C4D-A3DD-BC82C03440E3}" type="presParOf" srcId="{ABFB5B36-B6B2-4C4E-BB60-90AEEC4D64F5}" destId="{B1780273-02CD-4DC9-B77B-F347D3688AED}" srcOrd="3" destOrd="0" presId="urn:microsoft.com/office/officeart/2018/2/layout/IconVerticalSolidList"/>
    <dgm:cxn modelId="{12B453B9-5B10-403D-90BF-4B5068B6CA71}" type="presParOf" srcId="{ABFB5B36-B6B2-4C4E-BB60-90AEEC4D64F5}" destId="{4761BCE8-B84D-41E9-A465-E4F0F45A15ED}" srcOrd="4" destOrd="0" presId="urn:microsoft.com/office/officeart/2018/2/layout/IconVerticalSolidList"/>
    <dgm:cxn modelId="{52F388FA-A6A9-416A-B38A-92FD6A3838A9}" type="presParOf" srcId="{4761BCE8-B84D-41E9-A465-E4F0F45A15ED}" destId="{07FAB1CE-2405-43E6-B71F-997F6073DED8}" srcOrd="0" destOrd="0" presId="urn:microsoft.com/office/officeart/2018/2/layout/IconVerticalSolidList"/>
    <dgm:cxn modelId="{11E0FBEA-6CBC-49F1-A4F2-421DBF00C2BC}" type="presParOf" srcId="{4761BCE8-B84D-41E9-A465-E4F0F45A15ED}" destId="{15C95F42-B4A3-4950-B0E0-2FE7E7D3B73E}" srcOrd="1" destOrd="0" presId="urn:microsoft.com/office/officeart/2018/2/layout/IconVerticalSolidList"/>
    <dgm:cxn modelId="{84735D93-390E-4B49-A9C0-399E4A7D7F5B}" type="presParOf" srcId="{4761BCE8-B84D-41E9-A465-E4F0F45A15ED}" destId="{B074FD4B-2557-4D71-B390-FDA6CAC3B2AD}" srcOrd="2" destOrd="0" presId="urn:microsoft.com/office/officeart/2018/2/layout/IconVerticalSolidList"/>
    <dgm:cxn modelId="{A41D6824-83A4-4089-AF85-13081D7CBC43}" type="presParOf" srcId="{4761BCE8-B84D-41E9-A465-E4F0F45A15ED}" destId="{EC10DD54-C940-4BD4-9CDA-EE2273E66F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8FCDE-C43F-4B16-8221-9754F4D3C801}">
      <dsp:nvSpPr>
        <dsp:cNvPr id="0" name=""/>
        <dsp:cNvSpPr/>
      </dsp:nvSpPr>
      <dsp:spPr>
        <a:xfrm>
          <a:off x="0" y="956381"/>
          <a:ext cx="48852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CAF2C-FB91-4762-9570-AAEADDC0167B}">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75EB3F-65EB-4F4E-90C5-BF84F71E7142}">
      <dsp:nvSpPr>
        <dsp:cNvPr id="0" name=""/>
        <dsp:cNvSpPr/>
      </dsp:nvSpPr>
      <dsp:spPr>
        <a:xfrm>
          <a:off x="2039300" y="956381"/>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711200">
            <a:lnSpc>
              <a:spcPct val="90000"/>
            </a:lnSpc>
            <a:spcBef>
              <a:spcPct val="0"/>
            </a:spcBef>
            <a:spcAft>
              <a:spcPct val="35000"/>
            </a:spcAft>
            <a:buNone/>
          </a:pPr>
          <a:r>
            <a:rPr lang="en-US" sz="1600" kern="1200"/>
            <a:t>​</a:t>
          </a:r>
          <a:r>
            <a:rPr lang="en-US" sz="1600" b="1" i="1" kern="1200"/>
            <a:t>The cornea </a:t>
          </a:r>
          <a:r>
            <a:rPr lang="en-US" sz="1600" kern="1200"/>
            <a:t>is the clear anterior portion of the eye that is continuous with the sclera.</a:t>
          </a:r>
        </a:p>
      </dsp:txBody>
      <dsp:txXfrm>
        <a:off x="2039300" y="956381"/>
        <a:ext cx="2845902" cy="1765627"/>
      </dsp:txXfrm>
    </dsp:sp>
    <dsp:sp modelId="{A700D175-5F36-4DA8-A323-21F711583BDF}">
      <dsp:nvSpPr>
        <dsp:cNvPr id="0" name=""/>
        <dsp:cNvSpPr/>
      </dsp:nvSpPr>
      <dsp:spPr>
        <a:xfrm>
          <a:off x="0" y="3163416"/>
          <a:ext cx="48852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35741-2D89-47B6-AC0C-A962D06D2321}">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A78FC5-CA9D-4856-B27C-9C77447F919C}">
      <dsp:nvSpPr>
        <dsp:cNvPr id="0" name=""/>
        <dsp:cNvSpPr/>
      </dsp:nvSpPr>
      <dsp:spPr>
        <a:xfrm>
          <a:off x="2039300" y="3163416"/>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711200">
            <a:lnSpc>
              <a:spcPct val="90000"/>
            </a:lnSpc>
            <a:spcBef>
              <a:spcPct val="0"/>
            </a:spcBef>
            <a:spcAft>
              <a:spcPct val="35000"/>
            </a:spcAft>
            <a:buNone/>
          </a:pPr>
          <a:r>
            <a:rPr lang="en-US" sz="1600" kern="1200"/>
            <a:t>It covers the lens and the pupil. The cornea and lens function to refracts light, to focus the image on the retina at the back of the eye. </a:t>
          </a:r>
        </a:p>
      </dsp:txBody>
      <dsp:txXfrm>
        <a:off x="2039300" y="3163416"/>
        <a:ext cx="2845902"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C234-1392-4556-A705-311D59216365}">
      <dsp:nvSpPr>
        <dsp:cNvPr id="0" name=""/>
        <dsp:cNvSpPr/>
      </dsp:nvSpPr>
      <dsp:spPr>
        <a:xfrm>
          <a:off x="0" y="498"/>
          <a:ext cx="7886700" cy="11657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7D4F7D-9959-4A08-AAD9-324750A8A021}">
      <dsp:nvSpPr>
        <dsp:cNvPr id="0" name=""/>
        <dsp:cNvSpPr/>
      </dsp:nvSpPr>
      <dsp:spPr>
        <a:xfrm>
          <a:off x="352626" y="262782"/>
          <a:ext cx="641139" cy="641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E97F9-4DED-4EFF-AE95-59956B58F6D9}">
      <dsp:nvSpPr>
        <dsp:cNvPr id="0" name=""/>
        <dsp:cNvSpPr/>
      </dsp:nvSpPr>
      <dsp:spPr>
        <a:xfrm>
          <a:off x="1346392" y="498"/>
          <a:ext cx="6540307" cy="116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71" tIns="123371" rIns="123371" bIns="123371" numCol="1" spcCol="1270" anchor="ctr" anchorCtr="0">
          <a:noAutofit/>
        </a:bodyPr>
        <a:lstStyle/>
        <a:p>
          <a:pPr marL="0" lvl="0" indent="0" algn="l" defTabSz="844550">
            <a:lnSpc>
              <a:spcPct val="100000"/>
            </a:lnSpc>
            <a:spcBef>
              <a:spcPct val="0"/>
            </a:spcBef>
            <a:spcAft>
              <a:spcPct val="35000"/>
            </a:spcAft>
            <a:buNone/>
          </a:pPr>
          <a:r>
            <a:rPr lang="en-US" sz="1900" b="1" i="1" kern="1200"/>
            <a:t>The lens</a:t>
          </a:r>
          <a:r>
            <a:rPr lang="en-US" sz="1900" kern="1200"/>
            <a:t> is connected to the </a:t>
          </a:r>
          <a:r>
            <a:rPr lang="en-US" sz="1900" b="1" kern="1200"/>
            <a:t>ciliary body</a:t>
          </a:r>
          <a:r>
            <a:rPr lang="en-US" sz="1900" kern="1200"/>
            <a:t>, which has muscles that change the shape of your lens, causing it to be either more or less convex. </a:t>
          </a:r>
        </a:p>
      </dsp:txBody>
      <dsp:txXfrm>
        <a:off x="1346392" y="498"/>
        <a:ext cx="6540307" cy="1165707"/>
      </dsp:txXfrm>
    </dsp:sp>
    <dsp:sp modelId="{6F124D0B-2410-4B38-8399-72B2406117A9}">
      <dsp:nvSpPr>
        <dsp:cNvPr id="0" name=""/>
        <dsp:cNvSpPr/>
      </dsp:nvSpPr>
      <dsp:spPr>
        <a:xfrm>
          <a:off x="0" y="1457633"/>
          <a:ext cx="7886700" cy="11657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D882C-8E4B-4A2F-9060-6214E6BCF9CC}">
      <dsp:nvSpPr>
        <dsp:cNvPr id="0" name=""/>
        <dsp:cNvSpPr/>
      </dsp:nvSpPr>
      <dsp:spPr>
        <a:xfrm>
          <a:off x="352626" y="1719917"/>
          <a:ext cx="641139" cy="641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F0426A-A2EA-4481-9B29-6AD44152BFD4}">
      <dsp:nvSpPr>
        <dsp:cNvPr id="0" name=""/>
        <dsp:cNvSpPr/>
      </dsp:nvSpPr>
      <dsp:spPr>
        <a:xfrm>
          <a:off x="1346392" y="1457633"/>
          <a:ext cx="6540307" cy="116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71" tIns="123371" rIns="123371" bIns="123371" numCol="1" spcCol="1270" anchor="ctr" anchorCtr="0">
          <a:noAutofit/>
        </a:bodyPr>
        <a:lstStyle/>
        <a:p>
          <a:pPr marL="0" lvl="0" indent="0" algn="l" defTabSz="844550">
            <a:lnSpc>
              <a:spcPct val="100000"/>
            </a:lnSpc>
            <a:spcBef>
              <a:spcPct val="0"/>
            </a:spcBef>
            <a:spcAft>
              <a:spcPct val="35000"/>
            </a:spcAft>
            <a:buNone/>
          </a:pPr>
          <a:r>
            <a:rPr lang="en-US" sz="1900" kern="1200"/>
            <a:t>This shape change allows the eye to accommodate viewing images that are at different distances. </a:t>
          </a:r>
        </a:p>
      </dsp:txBody>
      <dsp:txXfrm>
        <a:off x="1346392" y="1457633"/>
        <a:ext cx="6540307" cy="1165707"/>
      </dsp:txXfrm>
    </dsp:sp>
    <dsp:sp modelId="{07FAB1CE-2405-43E6-B71F-997F6073DED8}">
      <dsp:nvSpPr>
        <dsp:cNvPr id="0" name=""/>
        <dsp:cNvSpPr/>
      </dsp:nvSpPr>
      <dsp:spPr>
        <a:xfrm>
          <a:off x="0" y="2914767"/>
          <a:ext cx="7886700" cy="11657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95F42-B4A3-4950-B0E0-2FE7E7D3B73E}">
      <dsp:nvSpPr>
        <dsp:cNvPr id="0" name=""/>
        <dsp:cNvSpPr/>
      </dsp:nvSpPr>
      <dsp:spPr>
        <a:xfrm>
          <a:off x="352626" y="3177052"/>
          <a:ext cx="641139" cy="641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10DD54-C940-4BD4-9CDA-EE2273E66FC2}">
      <dsp:nvSpPr>
        <dsp:cNvPr id="0" name=""/>
        <dsp:cNvSpPr/>
      </dsp:nvSpPr>
      <dsp:spPr>
        <a:xfrm>
          <a:off x="1346392" y="2914767"/>
          <a:ext cx="6540307" cy="1165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71" tIns="123371" rIns="123371" bIns="123371" numCol="1" spcCol="1270" anchor="ctr" anchorCtr="0">
          <a:noAutofit/>
        </a:bodyPr>
        <a:lstStyle/>
        <a:p>
          <a:pPr marL="0" lvl="0" indent="0" algn="l" defTabSz="844550">
            <a:lnSpc>
              <a:spcPct val="100000"/>
            </a:lnSpc>
            <a:spcBef>
              <a:spcPct val="0"/>
            </a:spcBef>
            <a:spcAft>
              <a:spcPct val="35000"/>
            </a:spcAft>
            <a:buNone/>
          </a:pPr>
          <a:r>
            <a:rPr lang="en-US" sz="1900" kern="1200"/>
            <a:t>For this reason, the adjustment of the lens is referred to as </a:t>
          </a:r>
          <a:r>
            <a:rPr lang="en-US" sz="1900" i="1" kern="1200"/>
            <a:t>accommodation</a:t>
          </a:r>
          <a:r>
            <a:rPr lang="en-US" sz="1900" kern="1200"/>
            <a:t>. ​</a:t>
          </a:r>
        </a:p>
      </dsp:txBody>
      <dsp:txXfrm>
        <a:off x="1346392" y="2914767"/>
        <a:ext cx="6540307" cy="11657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9F1049-7456-438C-9130-72D4CBC04450}"/>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8DDB3ACB-073B-4508-A403-C1F4BCD19697}"/>
              </a:ext>
            </a:extLst>
          </p:cNvPr>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5E27AF5-D00A-4BB8-B6E1-50DD444E8017}" type="datetime1">
              <a:rPr lang="en-US" altLang="en-US"/>
              <a:pPr/>
              <a:t>11/1/2019</a:t>
            </a:fld>
            <a:endParaRPr lang="en-US" altLang="en-US"/>
          </a:p>
        </p:txBody>
      </p:sp>
      <p:sp>
        <p:nvSpPr>
          <p:cNvPr id="4" name="Footer Placeholder 3">
            <a:extLst>
              <a:ext uri="{FF2B5EF4-FFF2-40B4-BE49-F238E27FC236}">
                <a16:creationId xmlns:a16="http://schemas.microsoft.com/office/drawing/2014/main" id="{9B8ABE5F-7FA7-4723-BD4D-CF4A019A4C0C}"/>
              </a:ext>
            </a:extLst>
          </p:cNvPr>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atin typeface="Arial"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EB7D0ADE-EF50-4792-A1E1-4DA828BBC892}"/>
              </a:ext>
            </a:extLst>
          </p:cNvPr>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272C345-3B02-4C9A-B1E5-863FA3E4678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129-C89A-47F4-A851-48BF67897DD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525BE4-F43E-49DD-B67F-C403BFC5DA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B5ED9A-DB5F-43CB-B55E-4F5EA5DDCD1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FB2B181-8DC4-444D-AD61-1D9EA3AF795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47F179D-B8FA-4CC1-BE72-DA03288BEA65}"/>
              </a:ext>
            </a:extLst>
          </p:cNvPr>
          <p:cNvSpPr>
            <a:spLocks noGrp="1"/>
          </p:cNvSpPr>
          <p:nvPr>
            <p:ph type="sldNum" sz="quarter" idx="12"/>
          </p:nvPr>
        </p:nvSpPr>
        <p:spPr/>
        <p:txBody>
          <a:bodyPr/>
          <a:lstStyle/>
          <a:p>
            <a:fld id="{E31809F3-4839-490C-9406-4694637489F9}" type="slidenum">
              <a:rPr lang="en-US" altLang="en-US" smtClean="0"/>
              <a:pPr/>
              <a:t>‹#›</a:t>
            </a:fld>
            <a:endParaRPr lang="en-US" altLang="en-US"/>
          </a:p>
        </p:txBody>
      </p:sp>
    </p:spTree>
    <p:extLst>
      <p:ext uri="{BB962C8B-B14F-4D97-AF65-F5344CB8AC3E}">
        <p14:creationId xmlns:p14="http://schemas.microsoft.com/office/powerpoint/2010/main" val="220562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A155-5197-496E-8EDB-1CC95FF3FD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107275-4C7E-4E57-A018-2D7D7F5D4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B8955-31E0-4BD7-8846-448C3DF0EAC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CCEBF15-5083-4705-A889-556D2E6C83D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4456EBF-099E-4AB0-BB83-44531ABB756D}"/>
              </a:ext>
            </a:extLst>
          </p:cNvPr>
          <p:cNvSpPr>
            <a:spLocks noGrp="1"/>
          </p:cNvSpPr>
          <p:nvPr>
            <p:ph type="sldNum" sz="quarter" idx="12"/>
          </p:nvPr>
        </p:nvSpPr>
        <p:spPr/>
        <p:txBody>
          <a:bodyPr/>
          <a:lstStyle/>
          <a:p>
            <a:fld id="{1E2788A5-6678-408C-AAB7-1983387F30C8}" type="slidenum">
              <a:rPr lang="en-US" altLang="en-US" smtClean="0"/>
              <a:pPr/>
              <a:t>‹#›</a:t>
            </a:fld>
            <a:endParaRPr lang="en-US" altLang="en-US"/>
          </a:p>
        </p:txBody>
      </p:sp>
    </p:spTree>
    <p:extLst>
      <p:ext uri="{BB962C8B-B14F-4D97-AF65-F5344CB8AC3E}">
        <p14:creationId xmlns:p14="http://schemas.microsoft.com/office/powerpoint/2010/main" val="358829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63D231-06E7-4BE1-A3CF-E885FE87F04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10127-E93D-4565-BE63-193E67F2FBC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53F00-0A76-4F47-B84A-52E1F2D3D8E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9AD58DE-374C-4200-AA45-13698D80B08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12E7E0D-F96F-4187-BB5A-1C977008D3F7}"/>
              </a:ext>
            </a:extLst>
          </p:cNvPr>
          <p:cNvSpPr>
            <a:spLocks noGrp="1"/>
          </p:cNvSpPr>
          <p:nvPr>
            <p:ph type="sldNum" sz="quarter" idx="12"/>
          </p:nvPr>
        </p:nvSpPr>
        <p:spPr/>
        <p:txBody>
          <a:bodyPr/>
          <a:lstStyle/>
          <a:p>
            <a:fld id="{F34DC229-F41A-4138-BE9F-59119E54E46D}" type="slidenum">
              <a:rPr lang="en-US" altLang="en-US" smtClean="0"/>
              <a:pPr/>
              <a:t>‹#›</a:t>
            </a:fld>
            <a:endParaRPr lang="en-US" altLang="en-US"/>
          </a:p>
        </p:txBody>
      </p:sp>
    </p:spTree>
    <p:extLst>
      <p:ext uri="{BB962C8B-B14F-4D97-AF65-F5344CB8AC3E}">
        <p14:creationId xmlns:p14="http://schemas.microsoft.com/office/powerpoint/2010/main" val="242573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5D8D7-0474-418C-971C-50EB44FE8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CBEC07-854E-4A26-A536-11ED1FB4E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5276-37F6-4CB8-B239-532BDB98DFF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622B95D-017F-48D9-B2BB-519A37ED930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BAA5F8C-0352-45F2-A606-E496C7E222EA}"/>
              </a:ext>
            </a:extLst>
          </p:cNvPr>
          <p:cNvSpPr>
            <a:spLocks noGrp="1"/>
          </p:cNvSpPr>
          <p:nvPr>
            <p:ph type="sldNum" sz="quarter" idx="12"/>
          </p:nvPr>
        </p:nvSpPr>
        <p:spPr/>
        <p:txBody>
          <a:bodyPr/>
          <a:lstStyle/>
          <a:p>
            <a:fld id="{2FAE5E24-FF99-4A9F-BC12-6D4F95E30B3B}" type="slidenum">
              <a:rPr lang="en-US" altLang="en-US" smtClean="0"/>
              <a:pPr/>
              <a:t>‹#›</a:t>
            </a:fld>
            <a:endParaRPr lang="en-US" altLang="en-US"/>
          </a:p>
        </p:txBody>
      </p:sp>
    </p:spTree>
    <p:extLst>
      <p:ext uri="{BB962C8B-B14F-4D97-AF65-F5344CB8AC3E}">
        <p14:creationId xmlns:p14="http://schemas.microsoft.com/office/powerpoint/2010/main" val="176418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44EC-F76D-4663-AD92-9740A19FD7F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3BDC370-3E54-4C07-9B7D-33B89A64C6E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DF0A7E-E5A0-4545-B63D-3CBB6D3FE09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6F3409B-79E7-4042-B94D-A543870C446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C4DD140-D923-41C9-8552-9ECA2D71E751}"/>
              </a:ext>
            </a:extLst>
          </p:cNvPr>
          <p:cNvSpPr>
            <a:spLocks noGrp="1"/>
          </p:cNvSpPr>
          <p:nvPr>
            <p:ph type="sldNum" sz="quarter" idx="12"/>
          </p:nvPr>
        </p:nvSpPr>
        <p:spPr/>
        <p:txBody>
          <a:bodyPr/>
          <a:lstStyle/>
          <a:p>
            <a:fld id="{DCF5B802-544C-4441-A45F-ABCD608081CA}" type="slidenum">
              <a:rPr lang="en-US" altLang="en-US" smtClean="0"/>
              <a:pPr/>
              <a:t>‹#›</a:t>
            </a:fld>
            <a:endParaRPr lang="en-US" altLang="en-US"/>
          </a:p>
        </p:txBody>
      </p:sp>
    </p:spTree>
    <p:extLst>
      <p:ext uri="{BB962C8B-B14F-4D97-AF65-F5344CB8AC3E}">
        <p14:creationId xmlns:p14="http://schemas.microsoft.com/office/powerpoint/2010/main" val="7170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6A7-D48F-4E17-A46D-A8960F8EE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361AF-6354-4EA5-A195-3A636F2D6F8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04F345-4C66-481A-9262-64861951F6B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A98D4-B8A8-42D9-BD21-81AE80624BA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42762DE-E34B-4EA6-98B5-2ED832F31CDF}"/>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D0588A0-2133-48EF-8790-3F737D74DE09}"/>
              </a:ext>
            </a:extLst>
          </p:cNvPr>
          <p:cNvSpPr>
            <a:spLocks noGrp="1"/>
          </p:cNvSpPr>
          <p:nvPr>
            <p:ph type="sldNum" sz="quarter" idx="12"/>
          </p:nvPr>
        </p:nvSpPr>
        <p:spPr/>
        <p:txBody>
          <a:bodyPr/>
          <a:lstStyle/>
          <a:p>
            <a:fld id="{B61D3156-B908-4518-B7E2-031C9AD1FCC5}" type="slidenum">
              <a:rPr lang="en-US" altLang="en-US" smtClean="0"/>
              <a:pPr/>
              <a:t>‹#›</a:t>
            </a:fld>
            <a:endParaRPr lang="en-US" altLang="en-US"/>
          </a:p>
        </p:txBody>
      </p:sp>
    </p:spTree>
    <p:extLst>
      <p:ext uri="{BB962C8B-B14F-4D97-AF65-F5344CB8AC3E}">
        <p14:creationId xmlns:p14="http://schemas.microsoft.com/office/powerpoint/2010/main" val="166790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53AAF-DABE-4EC9-9391-F749B25348F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9748C8-48A7-4095-A913-7BEA66032C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52D6BBD-9DA8-4192-8167-D2DBA672D06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3949B-B2F6-4D73-9C45-DF0E3B64EFC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4966FC-6A97-4868-BC31-35DFD71174F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5C2C12-4F19-486A-ABE1-7AA87385844B}"/>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F4D3EB94-1899-49E6-8274-7B7BC8611C1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9D034CB4-39B8-456F-9B86-FE1FBEBD7891}"/>
              </a:ext>
            </a:extLst>
          </p:cNvPr>
          <p:cNvSpPr>
            <a:spLocks noGrp="1"/>
          </p:cNvSpPr>
          <p:nvPr>
            <p:ph type="sldNum" sz="quarter" idx="12"/>
          </p:nvPr>
        </p:nvSpPr>
        <p:spPr/>
        <p:txBody>
          <a:bodyPr/>
          <a:lstStyle/>
          <a:p>
            <a:fld id="{33A1B1E5-EE85-4D1F-B732-1CE91AFD5871}" type="slidenum">
              <a:rPr lang="en-US" altLang="en-US" smtClean="0"/>
              <a:pPr/>
              <a:t>‹#›</a:t>
            </a:fld>
            <a:endParaRPr lang="en-US" altLang="en-US"/>
          </a:p>
        </p:txBody>
      </p:sp>
    </p:spTree>
    <p:extLst>
      <p:ext uri="{BB962C8B-B14F-4D97-AF65-F5344CB8AC3E}">
        <p14:creationId xmlns:p14="http://schemas.microsoft.com/office/powerpoint/2010/main" val="57324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632F-9347-4F96-B453-189F25B0EC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9A512-7C45-446D-BF63-D547DA7449B0}"/>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2F2EACBA-43EF-4123-AE61-3B6021DE7B2B}"/>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FA45033-51CF-4788-81DB-821CCFCC5A8E}"/>
              </a:ext>
            </a:extLst>
          </p:cNvPr>
          <p:cNvSpPr>
            <a:spLocks noGrp="1"/>
          </p:cNvSpPr>
          <p:nvPr>
            <p:ph type="sldNum" sz="quarter" idx="12"/>
          </p:nvPr>
        </p:nvSpPr>
        <p:spPr/>
        <p:txBody>
          <a:bodyPr/>
          <a:lstStyle/>
          <a:p>
            <a:fld id="{A0F2B5B5-EBE2-4EE4-A41D-BA64A60B1EEE}" type="slidenum">
              <a:rPr lang="en-US" altLang="en-US" smtClean="0"/>
              <a:pPr/>
              <a:t>‹#›</a:t>
            </a:fld>
            <a:endParaRPr lang="en-US" altLang="en-US"/>
          </a:p>
        </p:txBody>
      </p:sp>
    </p:spTree>
    <p:extLst>
      <p:ext uri="{BB962C8B-B14F-4D97-AF65-F5344CB8AC3E}">
        <p14:creationId xmlns:p14="http://schemas.microsoft.com/office/powerpoint/2010/main" val="277578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D33D2-36E2-4911-ACAC-3E502CB2523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55816629-856F-4E06-A4E8-47C12F2E69E8}"/>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731BC634-1563-4617-82D3-0A1DCE66E9A1}"/>
              </a:ext>
            </a:extLst>
          </p:cNvPr>
          <p:cNvSpPr>
            <a:spLocks noGrp="1"/>
          </p:cNvSpPr>
          <p:nvPr>
            <p:ph type="sldNum" sz="quarter" idx="12"/>
          </p:nvPr>
        </p:nvSpPr>
        <p:spPr/>
        <p:txBody>
          <a:bodyPr/>
          <a:lstStyle/>
          <a:p>
            <a:fld id="{BA7A2BD7-CB9C-4EF9-9EBE-055F47935477}" type="slidenum">
              <a:rPr lang="en-US" altLang="en-US" smtClean="0"/>
              <a:pPr/>
              <a:t>‹#›</a:t>
            </a:fld>
            <a:endParaRPr lang="en-US" altLang="en-US"/>
          </a:p>
        </p:txBody>
      </p:sp>
    </p:spTree>
    <p:extLst>
      <p:ext uri="{BB962C8B-B14F-4D97-AF65-F5344CB8AC3E}">
        <p14:creationId xmlns:p14="http://schemas.microsoft.com/office/powerpoint/2010/main" val="76312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6100-345B-4B81-AEC8-426CDD2E81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691A796-0447-4939-9559-FCB4FC28772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67D02-B83E-4122-B568-B40A4FDAC5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553E610-8C37-45CC-8FF3-76B5812417A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77440E2-056C-43D0-96F5-C5D70C0BF82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BF2CCFB-1BA0-4811-B54C-C6DDFDA600E0}"/>
              </a:ext>
            </a:extLst>
          </p:cNvPr>
          <p:cNvSpPr>
            <a:spLocks noGrp="1"/>
          </p:cNvSpPr>
          <p:nvPr>
            <p:ph type="sldNum" sz="quarter" idx="12"/>
          </p:nvPr>
        </p:nvSpPr>
        <p:spPr/>
        <p:txBody>
          <a:bodyPr/>
          <a:lstStyle/>
          <a:p>
            <a:fld id="{5DB57300-BCEF-4428-AF05-1D821D4E88D8}" type="slidenum">
              <a:rPr lang="en-US" altLang="en-US" smtClean="0"/>
              <a:pPr/>
              <a:t>‹#›</a:t>
            </a:fld>
            <a:endParaRPr lang="en-US" altLang="en-US"/>
          </a:p>
        </p:txBody>
      </p:sp>
    </p:spTree>
    <p:extLst>
      <p:ext uri="{BB962C8B-B14F-4D97-AF65-F5344CB8AC3E}">
        <p14:creationId xmlns:p14="http://schemas.microsoft.com/office/powerpoint/2010/main" val="3009887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7AAF-837E-4EFE-A69D-395D11E044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280683D-A9DF-4C4C-B1EB-6D80361EB26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DA1A05B-0F11-45B8-AE7A-2E1F8B666B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31FD06-B0AE-47E6-AAA6-2964E7E97ED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A28D17F-8E7D-46BD-BD16-6EA379E7B4C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CAF3B4B-4982-4EA0-9C41-122EFD8B42B3}"/>
              </a:ext>
            </a:extLst>
          </p:cNvPr>
          <p:cNvSpPr>
            <a:spLocks noGrp="1"/>
          </p:cNvSpPr>
          <p:nvPr>
            <p:ph type="sldNum" sz="quarter" idx="12"/>
          </p:nvPr>
        </p:nvSpPr>
        <p:spPr/>
        <p:txBody>
          <a:bodyPr/>
          <a:lstStyle/>
          <a:p>
            <a:fld id="{C9114A6D-9323-4764-B464-0F7ED944EE6B}" type="slidenum">
              <a:rPr lang="en-US" altLang="en-US" smtClean="0"/>
              <a:pPr/>
              <a:t>‹#›</a:t>
            </a:fld>
            <a:endParaRPr lang="en-US" altLang="en-US"/>
          </a:p>
        </p:txBody>
      </p:sp>
    </p:spTree>
    <p:extLst>
      <p:ext uri="{BB962C8B-B14F-4D97-AF65-F5344CB8AC3E}">
        <p14:creationId xmlns:p14="http://schemas.microsoft.com/office/powerpoint/2010/main" val="192299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119ECA-5593-410F-A1CB-4237619E93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49DEA-46E6-4E58-A539-A6FCF88D37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7211A-A22C-4804-9334-DAFB50E745C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2C743482-60C2-4E0B-AD64-542A4592234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DBDA222-DF20-421D-93A8-6CE0033CF6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226799-AA95-4765-B9AB-7B66CFB55751}" type="slidenum">
              <a:rPr lang="en-US" altLang="en-US" smtClean="0"/>
              <a:pPr/>
              <a:t>‹#›</a:t>
            </a:fld>
            <a:endParaRPr lang="en-US" altLang="en-US"/>
          </a:p>
        </p:txBody>
      </p:sp>
    </p:spTree>
    <p:extLst>
      <p:ext uri="{BB962C8B-B14F-4D97-AF65-F5344CB8AC3E}">
        <p14:creationId xmlns:p14="http://schemas.microsoft.com/office/powerpoint/2010/main" val="230449369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roprofs.com/quiz-school/story.php?title=mtgzotgxmgol1v"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2ADCCBD-C79F-4826-A461-230972101F00}"/>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defTabSz="914400"/>
            <a:r>
              <a:rPr lang="en-US" sz="6000" kern="1200">
                <a:solidFill>
                  <a:srgbClr val="FFFFFF"/>
                </a:solidFill>
                <a:latin typeface="+mj-lt"/>
                <a:ea typeface="+mj-ea"/>
                <a:cs typeface="+mj-cs"/>
              </a:rPr>
              <a:t>The Eye</a:t>
            </a:r>
          </a:p>
        </p:txBody>
      </p:sp>
    </p:spTree>
    <p:extLst>
      <p:ext uri="{BB962C8B-B14F-4D97-AF65-F5344CB8AC3E}">
        <p14:creationId xmlns:p14="http://schemas.microsoft.com/office/powerpoint/2010/main" val="25673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251B-C0C1-48D1-896A-D2F852E9FB20}"/>
              </a:ext>
            </a:extLst>
          </p:cNvPr>
          <p:cNvSpPr>
            <a:spLocks noGrp="1"/>
          </p:cNvSpPr>
          <p:nvPr>
            <p:ph type="title"/>
          </p:nvPr>
        </p:nvSpPr>
        <p:spPr>
          <a:xfrm>
            <a:off x="1135719" y="513612"/>
            <a:ext cx="7420599" cy="1031216"/>
          </a:xfrm>
        </p:spPr>
        <p:txBody>
          <a:bodyPr anchor="b">
            <a:normAutofit/>
          </a:bodyPr>
          <a:lstStyle/>
          <a:p>
            <a:r>
              <a:rPr lang="en-US" sz="3300"/>
              <a:t> The six extrinsic eye muscles are as follows:</a:t>
            </a:r>
          </a:p>
        </p:txBody>
      </p:sp>
      <p:pic>
        <p:nvPicPr>
          <p:cNvPr id="4" name="Picture 2" descr="Picture">
            <a:extLst>
              <a:ext uri="{FF2B5EF4-FFF2-40B4-BE49-F238E27FC236}">
                <a16:creationId xmlns:a16="http://schemas.microsoft.com/office/drawing/2014/main" id="{A2B9E2F2-94D2-49DB-B326-E6BFEC4D62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5719" y="2897502"/>
            <a:ext cx="3802037" cy="2138645"/>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F437E58-614F-4A41-9D9C-6A6204D7EEC8}"/>
              </a:ext>
            </a:extLst>
          </p:cNvPr>
          <p:cNvSpPr>
            <a:spLocks noGrp="1"/>
          </p:cNvSpPr>
          <p:nvPr>
            <p:ph idx="1"/>
          </p:nvPr>
        </p:nvSpPr>
        <p:spPr>
          <a:xfrm>
            <a:off x="5836029" y="2279151"/>
            <a:ext cx="2720298" cy="3387145"/>
          </a:xfrm>
        </p:spPr>
        <p:txBody>
          <a:bodyPr anchor="ctr">
            <a:normAutofit/>
          </a:bodyPr>
          <a:lstStyle/>
          <a:p>
            <a:r>
              <a:rPr lang="en-US" sz="2100"/>
              <a:t>Superior and Inferior Rectus Muscles.</a:t>
            </a:r>
          </a:p>
          <a:p>
            <a:r>
              <a:rPr lang="en-US" sz="2100"/>
              <a:t>Lateral and Medial Rectus Muscles.</a:t>
            </a:r>
          </a:p>
          <a:p>
            <a:r>
              <a:rPr lang="en-US" sz="2100"/>
              <a:t>Superior and Inferior Oblique Muscle.</a:t>
            </a:r>
          </a:p>
          <a:p>
            <a:endParaRPr lang="en-US" sz="2100"/>
          </a:p>
        </p:txBody>
      </p:sp>
    </p:spTree>
    <p:extLst>
      <p:ext uri="{BB962C8B-B14F-4D97-AF65-F5344CB8AC3E}">
        <p14:creationId xmlns:p14="http://schemas.microsoft.com/office/powerpoint/2010/main" val="423100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7E9CBA-B5A1-4457-AEDB-055C1B71945A}"/>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sz="4700" kern="1200">
                <a:solidFill>
                  <a:srgbClr val="FFFFFF"/>
                </a:solidFill>
                <a:latin typeface="+mj-lt"/>
                <a:ea typeface="+mj-ea"/>
                <a:cs typeface="+mj-cs"/>
              </a:rPr>
              <a:t>the superior rectus muscles</a:t>
            </a:r>
          </a:p>
        </p:txBody>
      </p:sp>
      <p:sp>
        <p:nvSpPr>
          <p:cNvPr id="3" name="Content Placeholder 2">
            <a:extLst>
              <a:ext uri="{FF2B5EF4-FFF2-40B4-BE49-F238E27FC236}">
                <a16:creationId xmlns:a16="http://schemas.microsoft.com/office/drawing/2014/main" id="{03FFA19C-8D38-45FB-80B4-B72EEC9F2A35}"/>
              </a:ext>
            </a:extLst>
          </p:cNvPr>
          <p:cNvSpPr>
            <a:spLocks noGrp="1"/>
          </p:cNvSpPr>
          <p:nvPr>
            <p:ph idx="1"/>
          </p:nvPr>
        </p:nvSpPr>
        <p:spPr>
          <a:xfrm>
            <a:off x="1143000" y="1525638"/>
            <a:ext cx="6858000" cy="420001"/>
          </a:xfrm>
        </p:spPr>
        <p:txBody>
          <a:bodyPr vert="horz" lIns="91440" tIns="45720" rIns="91440" bIns="45720" rtlCol="0">
            <a:normAutofit/>
          </a:bodyPr>
          <a:lstStyle/>
          <a:p>
            <a:pPr marL="0" indent="0" algn="ctr" defTabSz="914400">
              <a:spcBef>
                <a:spcPts val="1000"/>
              </a:spcBef>
              <a:buNone/>
            </a:pPr>
            <a:r>
              <a:rPr lang="en-US" sz="1400" kern="1200" dirty="0">
                <a:solidFill>
                  <a:srgbClr val="B58174"/>
                </a:solidFill>
                <a:latin typeface="+mn-lt"/>
                <a:ea typeface="+mn-ea"/>
                <a:cs typeface="+mn-cs"/>
              </a:rPr>
              <a:t>The function of the superior rectus muscles of the eye allow the eye to look up..</a:t>
            </a:r>
          </a:p>
        </p:txBody>
      </p:sp>
      <p:cxnSp>
        <p:nvCxnSpPr>
          <p:cNvPr id="25"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5861E54-845E-459D-9392-B393CB89F44F}"/>
              </a:ext>
            </a:extLst>
          </p:cNvPr>
          <p:cNvPicPr>
            <a:picLocks noChangeAspect="1"/>
          </p:cNvPicPr>
          <p:nvPr/>
        </p:nvPicPr>
        <p:blipFill>
          <a:blip r:embed="rId2"/>
          <a:stretch>
            <a:fillRect/>
          </a:stretch>
        </p:blipFill>
        <p:spPr>
          <a:xfrm>
            <a:off x="240030" y="2988994"/>
            <a:ext cx="8622615" cy="3039471"/>
          </a:xfrm>
          <a:prstGeom prst="rect">
            <a:avLst/>
          </a:prstGeom>
        </p:spPr>
      </p:pic>
    </p:spTree>
    <p:extLst>
      <p:ext uri="{BB962C8B-B14F-4D97-AF65-F5344CB8AC3E}">
        <p14:creationId xmlns:p14="http://schemas.microsoft.com/office/powerpoint/2010/main" val="1756992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7E9CBA-B5A1-4457-AEDB-055C1B71945A}"/>
              </a:ext>
            </a:extLst>
          </p:cNvPr>
          <p:cNvSpPr>
            <a:spLocks noGrp="1"/>
          </p:cNvSpPr>
          <p:nvPr>
            <p:ph type="title"/>
          </p:nvPr>
        </p:nvSpPr>
        <p:spPr>
          <a:xfrm>
            <a:off x="394554" y="4756638"/>
            <a:ext cx="8354891" cy="930447"/>
          </a:xfrm>
        </p:spPr>
        <p:txBody>
          <a:bodyPr vert="horz" lIns="91440" tIns="45720" rIns="91440" bIns="45720" rtlCol="0" anchor="b">
            <a:normAutofit/>
          </a:bodyPr>
          <a:lstStyle/>
          <a:p>
            <a:pPr algn="ctr" defTabSz="914400"/>
            <a:r>
              <a:rPr lang="en-US" sz="4700" kern="1200" dirty="0">
                <a:solidFill>
                  <a:srgbClr val="FFFFFF"/>
                </a:solidFill>
                <a:latin typeface="+mj-lt"/>
                <a:ea typeface="+mj-ea"/>
                <a:cs typeface="+mj-cs"/>
              </a:rPr>
              <a:t>The inferior rectus muscles</a:t>
            </a:r>
          </a:p>
        </p:txBody>
      </p:sp>
      <p:sp>
        <p:nvSpPr>
          <p:cNvPr id="3" name="Content Placeholder 2">
            <a:extLst>
              <a:ext uri="{FF2B5EF4-FFF2-40B4-BE49-F238E27FC236}">
                <a16:creationId xmlns:a16="http://schemas.microsoft.com/office/drawing/2014/main" id="{03FFA19C-8D38-45FB-80B4-B72EEC9F2A35}"/>
              </a:ext>
            </a:extLst>
          </p:cNvPr>
          <p:cNvSpPr>
            <a:spLocks noGrp="1"/>
          </p:cNvSpPr>
          <p:nvPr>
            <p:ph idx="1"/>
          </p:nvPr>
        </p:nvSpPr>
        <p:spPr>
          <a:xfrm>
            <a:off x="1143000" y="5815698"/>
            <a:ext cx="6858000" cy="420001"/>
          </a:xfrm>
        </p:spPr>
        <p:txBody>
          <a:bodyPr vert="horz" lIns="91440" tIns="45720" rIns="91440" bIns="45720" rtlCol="0">
            <a:normAutofit/>
          </a:bodyPr>
          <a:lstStyle/>
          <a:p>
            <a:pPr marL="0" indent="0" algn="ctr" defTabSz="914400">
              <a:spcBef>
                <a:spcPts val="1000"/>
              </a:spcBef>
              <a:buNone/>
            </a:pPr>
            <a:r>
              <a:rPr lang="en-US" sz="1400" kern="1200" dirty="0">
                <a:solidFill>
                  <a:srgbClr val="C37858"/>
                </a:solidFill>
                <a:latin typeface="+mn-lt"/>
                <a:ea typeface="+mn-ea"/>
                <a:cs typeface="+mn-cs"/>
              </a:rPr>
              <a:t>The function of the inferior  rectus muscles of the eye allow the eye to look down..</a:t>
            </a:r>
          </a:p>
        </p:txBody>
      </p:sp>
      <p:pic>
        <p:nvPicPr>
          <p:cNvPr id="5" name="Picture 4">
            <a:extLst>
              <a:ext uri="{FF2B5EF4-FFF2-40B4-BE49-F238E27FC236}">
                <a16:creationId xmlns:a16="http://schemas.microsoft.com/office/drawing/2014/main" id="{177EB34C-ED55-444B-B74D-272C9173C7E0}"/>
              </a:ext>
            </a:extLst>
          </p:cNvPr>
          <p:cNvPicPr>
            <a:picLocks noChangeAspect="1"/>
          </p:cNvPicPr>
          <p:nvPr/>
        </p:nvPicPr>
        <p:blipFill>
          <a:blip r:embed="rId2"/>
          <a:stretch>
            <a:fillRect/>
          </a:stretch>
        </p:blipFill>
        <p:spPr>
          <a:xfrm>
            <a:off x="240030" y="980822"/>
            <a:ext cx="8622615" cy="2651454"/>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303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AF05FA-6F57-4145-9387-7E4A8FE375E3}"/>
              </a:ext>
            </a:extLst>
          </p:cNvPr>
          <p:cNvSpPr>
            <a:spLocks noGrp="1"/>
          </p:cNvSpPr>
          <p:nvPr>
            <p:ph type="title"/>
          </p:nvPr>
        </p:nvSpPr>
        <p:spPr>
          <a:xfrm>
            <a:off x="394554" y="466578"/>
            <a:ext cx="8354891" cy="930447"/>
          </a:xfrm>
        </p:spPr>
        <p:txBody>
          <a:bodyPr vert="horz" lIns="91440" tIns="45720" rIns="91440" bIns="45720" rtlCol="0" anchor="b">
            <a:normAutofit fontScale="90000"/>
          </a:bodyPr>
          <a:lstStyle/>
          <a:p>
            <a:pPr algn="ctr" defTabSz="914400"/>
            <a:r>
              <a:rPr lang="en-US" sz="4700" dirty="0">
                <a:solidFill>
                  <a:srgbClr val="FFFFFF"/>
                </a:solidFill>
              </a:rPr>
              <a:t>The lateral and medial rectus muscles</a:t>
            </a:r>
            <a:endParaRPr lang="en-US" sz="4700" kern="1200" dirty="0">
              <a:solidFill>
                <a:srgbClr val="FFFFFF"/>
              </a:solidFill>
              <a:latin typeface="+mj-lt"/>
              <a:ea typeface="+mj-ea"/>
              <a:cs typeface="+mj-cs"/>
            </a:endParaRP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7826" name="Picture 2" descr="Picture">
            <a:extLst>
              <a:ext uri="{FF2B5EF4-FFF2-40B4-BE49-F238E27FC236}">
                <a16:creationId xmlns:a16="http://schemas.microsoft.com/office/drawing/2014/main" id="{9AA4CFF4-FEAE-48F5-B4E7-FA47A270CC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0030" y="2751872"/>
            <a:ext cx="8622615" cy="351371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122636A-52CD-4F4E-8D66-CAF8D7A7D4E0}"/>
              </a:ext>
            </a:extLst>
          </p:cNvPr>
          <p:cNvSpPr txBox="1">
            <a:spLocks/>
          </p:cNvSpPr>
          <p:nvPr/>
        </p:nvSpPr>
        <p:spPr>
          <a:xfrm>
            <a:off x="990600" y="1608186"/>
            <a:ext cx="6858000" cy="420001"/>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spcBef>
                <a:spcPts val="1000"/>
              </a:spcBef>
              <a:buFont typeface="Arial" panose="020B0604020202020204" pitchFamily="34" charset="0"/>
              <a:buNone/>
            </a:pPr>
            <a:r>
              <a:rPr lang="en-US" sz="1400" dirty="0">
                <a:solidFill>
                  <a:srgbClr val="C37858"/>
                </a:solidFill>
              </a:rPr>
              <a:t>The function of the lateral and medial rectus muscles of the eye allow the eye to move RIGHT AND LEFT..</a:t>
            </a:r>
          </a:p>
        </p:txBody>
      </p:sp>
      <p:sp>
        <p:nvSpPr>
          <p:cNvPr id="4" name="Rectangle 3">
            <a:extLst>
              <a:ext uri="{FF2B5EF4-FFF2-40B4-BE49-F238E27FC236}">
                <a16:creationId xmlns:a16="http://schemas.microsoft.com/office/drawing/2014/main" id="{F9D68D75-A5E7-4162-A63E-D3AB9BE62649}"/>
              </a:ext>
            </a:extLst>
          </p:cNvPr>
          <p:cNvSpPr/>
          <p:nvPr/>
        </p:nvSpPr>
        <p:spPr>
          <a:xfrm>
            <a:off x="0" y="6183386"/>
            <a:ext cx="9372600" cy="646331"/>
          </a:xfrm>
          <a:prstGeom prst="rect">
            <a:avLst/>
          </a:prstGeom>
        </p:spPr>
        <p:txBody>
          <a:bodyPr wrap="square">
            <a:spAutoFit/>
          </a:bodyPr>
          <a:lstStyle/>
          <a:p>
            <a:r>
              <a:rPr lang="en-US" b="0" i="0" dirty="0">
                <a:solidFill>
                  <a:srgbClr val="000000"/>
                </a:solidFill>
                <a:effectLst/>
                <a:latin typeface="Roboto"/>
              </a:rPr>
              <a:t>The Lateral and Medial Rectus Muscles of the eyeball work in opposite ways to allow to you to look outward with one eye, while you look inward with the other eye.</a:t>
            </a:r>
            <a:endParaRPr lang="en-US" dirty="0"/>
          </a:p>
        </p:txBody>
      </p:sp>
    </p:spTree>
    <p:extLst>
      <p:ext uri="{BB962C8B-B14F-4D97-AF65-F5344CB8AC3E}">
        <p14:creationId xmlns:p14="http://schemas.microsoft.com/office/powerpoint/2010/main" val="234849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142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20F25B-4185-41A9-8749-6352E021E2A4}"/>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The superior and inferior oblique muscles</a:t>
            </a:r>
          </a:p>
        </p:txBody>
      </p:sp>
      <p:pic>
        <p:nvPicPr>
          <p:cNvPr id="16" name="Picture 15">
            <a:extLst>
              <a:ext uri="{FF2B5EF4-FFF2-40B4-BE49-F238E27FC236}">
                <a16:creationId xmlns:a16="http://schemas.microsoft.com/office/drawing/2014/main" id="{C3C0D64C-1DB3-419A-8FA1-A37AAE5A0B7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938" r="19588" b="1"/>
          <a:stretch/>
        </p:blipFill>
        <p:spPr>
          <a:xfrm>
            <a:off x="245660" y="321733"/>
            <a:ext cx="5293729" cy="4107392"/>
          </a:xfrm>
          <a:prstGeom prst="rect">
            <a:avLst/>
          </a:prstGeom>
        </p:spPr>
      </p:pic>
      <p:sp>
        <p:nvSpPr>
          <p:cNvPr id="35" name="Rectangle 3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CFC69C-6227-4E7A-B135-271B88D17A8C}"/>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The superior and inferior oblique muscles function to rotate the eyeball clock-wise and counter clock-wise to keep the eye from rotating when the rectus muscles are engaged. </a:t>
            </a:r>
          </a:p>
          <a:p>
            <a:endParaRPr lang="en-US" sz="1700">
              <a:solidFill>
                <a:srgbClr val="FFFFFF"/>
              </a:solidFill>
            </a:endParaRPr>
          </a:p>
        </p:txBody>
      </p:sp>
    </p:spTree>
    <p:extLst>
      <p:ext uri="{BB962C8B-B14F-4D97-AF65-F5344CB8AC3E}">
        <p14:creationId xmlns:p14="http://schemas.microsoft.com/office/powerpoint/2010/main" val="239955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DD5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8" name="Picture 2" descr="Picture">
            <a:extLst>
              <a:ext uri="{FF2B5EF4-FFF2-40B4-BE49-F238E27FC236}">
                <a16:creationId xmlns:a16="http://schemas.microsoft.com/office/drawing/2014/main" id="{7374A933-E146-4D68-88AC-AB766DF81C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0295" y="643467"/>
            <a:ext cx="740340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562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F3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Picture">
            <a:extLst>
              <a:ext uri="{FF2B5EF4-FFF2-40B4-BE49-F238E27FC236}">
                <a16:creationId xmlns:a16="http://schemas.microsoft.com/office/drawing/2014/main" id="{D4E1119A-E6CD-4E29-94ED-920193C581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icture">
            <a:extLst>
              <a:ext uri="{FF2B5EF4-FFF2-40B4-BE49-F238E27FC236}">
                <a16:creationId xmlns:a16="http://schemas.microsoft.com/office/drawing/2014/main" id="{B4FFBEBE-A6E3-4966-B65A-AA26F2CF6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84" t="28001" r="24861" b="21707"/>
          <a:stretch/>
        </p:blipFill>
        <p:spPr bwMode="auto">
          <a:xfrm>
            <a:off x="514051" y="3650051"/>
            <a:ext cx="3686336" cy="2727889"/>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3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0"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C4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760019-86C2-4709-94AC-39B9A9A93086}"/>
              </a:ext>
            </a:extLst>
          </p:cNvPr>
          <p:cNvSpPr>
            <a:spLocks noGrp="1"/>
          </p:cNvSpPr>
          <p:nvPr>
            <p:ph type="title"/>
          </p:nvPr>
        </p:nvSpPr>
        <p:spPr>
          <a:xfrm>
            <a:off x="393192" y="4767072"/>
            <a:ext cx="4945641" cy="1625210"/>
          </a:xfrm>
        </p:spPr>
        <p:txBody>
          <a:bodyPr>
            <a:normAutofit/>
          </a:bodyPr>
          <a:lstStyle/>
          <a:p>
            <a:pPr algn="r"/>
            <a:r>
              <a:rPr lang="en-US" sz="3300" b="1" i="1">
                <a:solidFill>
                  <a:srgbClr val="FFFFFF"/>
                </a:solidFill>
              </a:rPr>
              <a:t>The pupil </a:t>
            </a:r>
            <a:endParaRPr lang="en-US" sz="3300">
              <a:solidFill>
                <a:srgbClr val="FFFFFF"/>
              </a:solidFill>
            </a:endParaRPr>
          </a:p>
        </p:txBody>
      </p:sp>
      <p:pic>
        <p:nvPicPr>
          <p:cNvPr id="45058" name="Picture 2" descr="Picture">
            <a:extLst>
              <a:ext uri="{FF2B5EF4-FFF2-40B4-BE49-F238E27FC236}">
                <a16:creationId xmlns:a16="http://schemas.microsoft.com/office/drawing/2014/main" id="{97DA94CD-25E0-4F7B-B6F9-8004FC54DD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26E6C7-24E7-49CB-B0FA-B103C0EC468B}"/>
              </a:ext>
            </a:extLst>
          </p:cNvPr>
          <p:cNvSpPr>
            <a:spLocks noGrp="1"/>
          </p:cNvSpPr>
          <p:nvPr>
            <p:ph idx="1"/>
          </p:nvPr>
        </p:nvSpPr>
        <p:spPr>
          <a:xfrm>
            <a:off x="6021989" y="917725"/>
            <a:ext cx="2568554" cy="4852362"/>
          </a:xfrm>
        </p:spPr>
        <p:txBody>
          <a:bodyPr anchor="ctr">
            <a:normAutofit/>
          </a:bodyPr>
          <a:lstStyle/>
          <a:p>
            <a:r>
              <a:rPr lang="en-US" sz="1700" b="1" i="1">
                <a:solidFill>
                  <a:srgbClr val="FFFFFF"/>
                </a:solidFill>
              </a:rPr>
              <a:t>The pupil </a:t>
            </a:r>
            <a:r>
              <a:rPr lang="en-US" sz="1700">
                <a:solidFill>
                  <a:srgbClr val="FFFFFF"/>
                </a:solidFill>
              </a:rPr>
              <a:t>is the dark circular part of the eye that functions to allow light to come into the eye.</a:t>
            </a:r>
          </a:p>
          <a:p>
            <a:r>
              <a:rPr lang="en-US" sz="1700">
                <a:solidFill>
                  <a:srgbClr val="FFFFFF"/>
                </a:solidFill>
              </a:rPr>
              <a:t> The pupil is actually not black at all. In fact, it is a hole in your eye. When your doctor looks into your eye either an ophthalmoscope, they are looking through your pupil and examining your retina at the back of your eye.</a:t>
            </a:r>
          </a:p>
        </p:txBody>
      </p:sp>
    </p:spTree>
    <p:extLst>
      <p:ext uri="{BB962C8B-B14F-4D97-AF65-F5344CB8AC3E}">
        <p14:creationId xmlns:p14="http://schemas.microsoft.com/office/powerpoint/2010/main" val="274392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96E8-FDDF-4679-99C9-C6CE370FE5E7}"/>
              </a:ext>
            </a:extLst>
          </p:cNvPr>
          <p:cNvSpPr>
            <a:spLocks noGrp="1"/>
          </p:cNvSpPr>
          <p:nvPr>
            <p:ph type="title"/>
          </p:nvPr>
        </p:nvSpPr>
        <p:spPr/>
        <p:txBody>
          <a:bodyPr/>
          <a:lstStyle/>
          <a:p>
            <a:r>
              <a:rPr lang="en-US" b="1" i="1" dirty="0"/>
              <a:t>The iris</a:t>
            </a:r>
            <a:r>
              <a:rPr lang="en-US" dirty="0"/>
              <a:t> </a:t>
            </a:r>
          </a:p>
        </p:txBody>
      </p:sp>
      <p:sp>
        <p:nvSpPr>
          <p:cNvPr id="3" name="Content Placeholder 2">
            <a:extLst>
              <a:ext uri="{FF2B5EF4-FFF2-40B4-BE49-F238E27FC236}">
                <a16:creationId xmlns:a16="http://schemas.microsoft.com/office/drawing/2014/main" id="{9C94DF7E-F0F9-4C58-82C8-36219A6DBE17}"/>
              </a:ext>
            </a:extLst>
          </p:cNvPr>
          <p:cNvSpPr>
            <a:spLocks noGrp="1"/>
          </p:cNvSpPr>
          <p:nvPr>
            <p:ph idx="1"/>
          </p:nvPr>
        </p:nvSpPr>
        <p:spPr>
          <a:xfrm>
            <a:off x="228600" y="1825624"/>
            <a:ext cx="2590800" cy="4667249"/>
          </a:xfrm>
        </p:spPr>
        <p:txBody>
          <a:bodyPr/>
          <a:lstStyle/>
          <a:p>
            <a:r>
              <a:rPr lang="en-US" b="1" i="1" dirty="0"/>
              <a:t>The iris</a:t>
            </a:r>
            <a:r>
              <a:rPr lang="en-US" dirty="0"/>
              <a:t>  is the colored portion of your eye. The iris acts as a diaphragm which becomes larger or smaller in order to adjust the amount of light going through the pupil. ​</a:t>
            </a:r>
          </a:p>
          <a:p>
            <a:pPr marL="0" indent="0">
              <a:buNone/>
            </a:pPr>
            <a:endParaRPr lang="en-US" dirty="0"/>
          </a:p>
        </p:txBody>
      </p:sp>
      <p:pic>
        <p:nvPicPr>
          <p:cNvPr id="36866" name="Picture 2" descr="Picture">
            <a:extLst>
              <a:ext uri="{FF2B5EF4-FFF2-40B4-BE49-F238E27FC236}">
                <a16:creationId xmlns:a16="http://schemas.microsoft.com/office/drawing/2014/main" id="{1FE27685-B84A-430F-A562-E13F4EB0897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18271" y="838200"/>
            <a:ext cx="5668529" cy="5668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cture">
            <a:extLst>
              <a:ext uri="{FF2B5EF4-FFF2-40B4-BE49-F238E27FC236}">
                <a16:creationId xmlns:a16="http://schemas.microsoft.com/office/drawing/2014/main" id="{E26BD321-BD4D-4836-B32D-802AA8C21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84" t="28001" r="24861" b="21707"/>
          <a:stretch/>
        </p:blipFill>
        <p:spPr bwMode="auto">
          <a:xfrm>
            <a:off x="228600" y="4953000"/>
            <a:ext cx="2310062" cy="1709446"/>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0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68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09AC1E-404B-4D17-B480-D1F69B2C7EC8}"/>
              </a:ext>
            </a:extLst>
          </p:cNvPr>
          <p:cNvSpPr>
            <a:spLocks noGrp="1"/>
          </p:cNvSpPr>
          <p:nvPr>
            <p:ph type="title"/>
          </p:nvPr>
        </p:nvSpPr>
        <p:spPr>
          <a:xfrm>
            <a:off x="393192" y="4767072"/>
            <a:ext cx="4945641" cy="1625210"/>
          </a:xfrm>
        </p:spPr>
        <p:txBody>
          <a:bodyPr vert="horz" lIns="91440" tIns="45720" rIns="91440" bIns="45720" rtlCol="0">
            <a:normAutofit/>
          </a:bodyPr>
          <a:lstStyle/>
          <a:p>
            <a:pPr algn="r" defTabSz="914400"/>
            <a:r>
              <a:rPr lang="en-US" kern="1200" dirty="0">
                <a:solidFill>
                  <a:srgbClr val="FFFFFF"/>
                </a:solidFill>
                <a:latin typeface="+mj-lt"/>
                <a:ea typeface="+mj-ea"/>
                <a:cs typeface="+mj-cs"/>
              </a:rPr>
              <a:t>The Lacrimal Gland</a:t>
            </a:r>
          </a:p>
        </p:txBody>
      </p:sp>
      <p:pic>
        <p:nvPicPr>
          <p:cNvPr id="6" name="Picture 2" descr="Picture">
            <a:extLst>
              <a:ext uri="{FF2B5EF4-FFF2-40B4-BE49-F238E27FC236}">
                <a16:creationId xmlns:a16="http://schemas.microsoft.com/office/drawing/2014/main" id="{8952F202-0BB9-4F64-89D2-75CBFFC4C4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12"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63A7053-967E-46BA-AF29-C38A217B29CB}"/>
              </a:ext>
            </a:extLst>
          </p:cNvPr>
          <p:cNvSpPr>
            <a:spLocks noGrp="1"/>
          </p:cNvSpPr>
          <p:nvPr>
            <p:ph idx="1"/>
          </p:nvPr>
        </p:nvSpPr>
        <p:spPr>
          <a:xfrm>
            <a:off x="6021989" y="917725"/>
            <a:ext cx="2568554" cy="4852362"/>
          </a:xfrm>
        </p:spPr>
        <p:txBody>
          <a:bodyPr anchor="ctr">
            <a:normAutofit/>
          </a:bodyPr>
          <a:lstStyle/>
          <a:p>
            <a:endParaRPr lang="en-US" sz="1700" dirty="0">
              <a:solidFill>
                <a:srgbClr val="FFFFFF"/>
              </a:solidFill>
            </a:endParaRPr>
          </a:p>
          <a:p>
            <a:r>
              <a:rPr lang="en-US" sz="1700" dirty="0">
                <a:solidFill>
                  <a:srgbClr val="FFFFFF"/>
                </a:solidFill>
              </a:rPr>
              <a:t>  The lacrimal glands function to secrete the watery part of your tears. </a:t>
            </a:r>
          </a:p>
          <a:p>
            <a:r>
              <a:rPr lang="en-US" sz="1700" dirty="0">
                <a:solidFill>
                  <a:srgbClr val="FFFFFF"/>
                </a:solidFill>
              </a:rPr>
              <a:t>The lowermost portion of the lacrimal gland can be seen if you lift up the lateral portion of your upper eyelid</a:t>
            </a:r>
          </a:p>
        </p:txBody>
      </p:sp>
    </p:spTree>
    <p:extLst>
      <p:ext uri="{BB962C8B-B14F-4D97-AF65-F5344CB8AC3E}">
        <p14:creationId xmlns:p14="http://schemas.microsoft.com/office/powerpoint/2010/main" val="11596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B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Picture">
            <a:extLst>
              <a:ext uri="{FF2B5EF4-FFF2-40B4-BE49-F238E27FC236}">
                <a16:creationId xmlns:a16="http://schemas.microsoft.com/office/drawing/2014/main" id="{F72DCF3E-8BFA-4336-8C2A-1035E98EF7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0295" y="643467"/>
            <a:ext cx="740340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09AC1E-404B-4D17-B480-D1F69B2C7EC8}"/>
              </a:ext>
            </a:extLst>
          </p:cNvPr>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a:latin typeface="+mj-lt"/>
                <a:ea typeface="+mj-ea"/>
                <a:cs typeface="+mj-cs"/>
              </a:rPr>
              <a:t>The Lacrimal Gland</a:t>
            </a:r>
          </a:p>
        </p:txBody>
      </p:sp>
      <p:sp>
        <p:nvSpPr>
          <p:cNvPr id="3" name="Content Placeholder 2">
            <a:extLst>
              <a:ext uri="{FF2B5EF4-FFF2-40B4-BE49-F238E27FC236}">
                <a16:creationId xmlns:a16="http://schemas.microsoft.com/office/drawing/2014/main" id="{963A7053-967E-46BA-AF29-C38A217B29CB}"/>
              </a:ext>
            </a:extLst>
          </p:cNvPr>
          <p:cNvSpPr>
            <a:spLocks noGrp="1"/>
          </p:cNvSpPr>
          <p:nvPr>
            <p:ph idx="1"/>
          </p:nvPr>
        </p:nvSpPr>
        <p:spPr>
          <a:xfrm>
            <a:off x="482601" y="2638043"/>
            <a:ext cx="2522980" cy="3415623"/>
          </a:xfrm>
        </p:spPr>
        <p:txBody>
          <a:bodyPr>
            <a:normAutofit/>
          </a:bodyPr>
          <a:lstStyle/>
          <a:p>
            <a:r>
              <a:rPr lang="en-US" sz="1700"/>
              <a:t>  The word '</a:t>
            </a:r>
            <a:r>
              <a:rPr lang="en-US" sz="1700" i="1"/>
              <a:t>lacrimal' </a:t>
            </a:r>
            <a:r>
              <a:rPr lang="en-US" sz="1700"/>
              <a:t>comes from the Latin word '</a:t>
            </a:r>
            <a:r>
              <a:rPr lang="en-US" sz="1700" i="1"/>
              <a:t>lacrima' </a:t>
            </a:r>
            <a:r>
              <a:rPr lang="en-US" sz="1700"/>
              <a:t>which means </a:t>
            </a:r>
            <a:r>
              <a:rPr lang="en-US" sz="1700" i="1"/>
              <a:t>"tear".</a:t>
            </a:r>
          </a:p>
          <a:p>
            <a:r>
              <a:rPr lang="en-US" sz="1700" i="1"/>
              <a:t> </a:t>
            </a:r>
            <a:r>
              <a:rPr lang="en-US" sz="1700"/>
              <a:t>Our tears function to clean and lubricate the </a:t>
            </a:r>
            <a:r>
              <a:rPr lang="en-US" sz="1700" i="1"/>
              <a:t>eyes. </a:t>
            </a:r>
            <a:r>
              <a:rPr lang="en-US" sz="1700"/>
              <a:t>Tears also form in response to irritation, strong emotion and yawning.  </a:t>
            </a:r>
          </a:p>
        </p:txBody>
      </p:sp>
      <p:pic>
        <p:nvPicPr>
          <p:cNvPr id="6" name="Picture 2" descr="Picture">
            <a:extLst>
              <a:ext uri="{FF2B5EF4-FFF2-40B4-BE49-F238E27FC236}">
                <a16:creationId xmlns:a16="http://schemas.microsoft.com/office/drawing/2014/main" id="{8952F202-0BB9-4F64-89D2-75CBFFC4C4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12" b="-3"/>
          <a:stretch/>
        </p:blipFill>
        <p:spPr bwMode="auto">
          <a:xfrm>
            <a:off x="3973322" y="1529843"/>
            <a:ext cx="4688077" cy="363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5125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Top Corners Rounded 22">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Top Corners Rounded 24">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09AC1E-404B-4D17-B480-D1F69B2C7EC8}"/>
              </a:ext>
            </a:extLst>
          </p:cNvPr>
          <p:cNvSpPr>
            <a:spLocks noGrp="1"/>
          </p:cNvSpPr>
          <p:nvPr>
            <p:ph type="title"/>
          </p:nvPr>
        </p:nvSpPr>
        <p:spPr>
          <a:xfrm>
            <a:off x="241299" y="981091"/>
            <a:ext cx="3069714" cy="1624457"/>
          </a:xfrm>
        </p:spPr>
        <p:txBody>
          <a:bodyPr vert="horz" lIns="91440" tIns="45720" rIns="91440" bIns="45720" rtlCol="0">
            <a:normAutofit/>
          </a:bodyPr>
          <a:lstStyle/>
          <a:p>
            <a:pPr defTabSz="914400"/>
            <a:r>
              <a:rPr lang="en-US" sz="3100" kern="1200">
                <a:solidFill>
                  <a:schemeClr val="bg1"/>
                </a:solidFill>
                <a:latin typeface="+mj-lt"/>
                <a:ea typeface="+mj-ea"/>
                <a:cs typeface="+mj-cs"/>
              </a:rPr>
              <a:t>The Lacrimal Gland</a:t>
            </a:r>
          </a:p>
        </p:txBody>
      </p:sp>
      <p:cxnSp>
        <p:nvCxnSpPr>
          <p:cNvPr id="27" name="Straight Connector 26">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70580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3A7053-967E-46BA-AF29-C38A217B29CB}"/>
              </a:ext>
            </a:extLst>
          </p:cNvPr>
          <p:cNvSpPr>
            <a:spLocks noGrp="1"/>
          </p:cNvSpPr>
          <p:nvPr>
            <p:ph idx="1"/>
          </p:nvPr>
        </p:nvSpPr>
        <p:spPr>
          <a:xfrm>
            <a:off x="241299" y="2834809"/>
            <a:ext cx="3069714" cy="3042099"/>
          </a:xfrm>
        </p:spPr>
        <p:txBody>
          <a:bodyPr anchor="t">
            <a:normAutofit/>
          </a:bodyPr>
          <a:lstStyle/>
          <a:p>
            <a:r>
              <a:rPr lang="en-US" sz="1700">
                <a:solidFill>
                  <a:schemeClr val="bg1"/>
                </a:solidFill>
              </a:rPr>
              <a:t>The lacrimal glands are located at the upper lateral region of each orbit. </a:t>
            </a:r>
          </a:p>
          <a:p>
            <a:r>
              <a:rPr lang="en-US" sz="1700">
                <a:solidFill>
                  <a:schemeClr val="bg1"/>
                </a:solidFill>
              </a:rPr>
              <a:t>The lacrimal gland produces tears which then flow into canals that connect to the tear duct and drain into the nose.</a:t>
            </a:r>
          </a:p>
        </p:txBody>
      </p:sp>
      <p:pic>
        <p:nvPicPr>
          <p:cNvPr id="6" name="Picture 2" descr="Picture">
            <a:extLst>
              <a:ext uri="{FF2B5EF4-FFF2-40B4-BE49-F238E27FC236}">
                <a16:creationId xmlns:a16="http://schemas.microsoft.com/office/drawing/2014/main" id="{8952F202-0BB9-4F64-89D2-75CBFFC4C4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12" b="-3"/>
          <a:stretch/>
        </p:blipFill>
        <p:spPr bwMode="auto">
          <a:xfrm>
            <a:off x="3902825" y="1446982"/>
            <a:ext cx="4906588" cy="380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7871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94E844-CFD8-42AA-8224-885585679719}"/>
              </a:ext>
            </a:extLst>
          </p:cNvPr>
          <p:cNvSpPr>
            <a:spLocks noGrp="1"/>
          </p:cNvSpPr>
          <p:nvPr>
            <p:ph type="title"/>
          </p:nvPr>
        </p:nvSpPr>
        <p:spPr>
          <a:xfrm>
            <a:off x="647271" y="1012004"/>
            <a:ext cx="2562119" cy="4795408"/>
          </a:xfrm>
        </p:spPr>
        <p:txBody>
          <a:bodyPr>
            <a:normAutofit/>
          </a:bodyPr>
          <a:lstStyle/>
          <a:p>
            <a:r>
              <a:rPr lang="en-US" sz="3300" b="1">
                <a:solidFill>
                  <a:srgbClr val="FFFFFF"/>
                </a:solidFill>
              </a:rPr>
              <a:t>THE CORNEA</a:t>
            </a:r>
            <a:endParaRPr lang="en-US" sz="3300">
              <a:solidFill>
                <a:srgbClr val="FFFFFF"/>
              </a:solidFill>
            </a:endParaRPr>
          </a:p>
        </p:txBody>
      </p:sp>
      <p:graphicFrame>
        <p:nvGraphicFramePr>
          <p:cNvPr id="5" name="Content Placeholder 2">
            <a:extLst>
              <a:ext uri="{FF2B5EF4-FFF2-40B4-BE49-F238E27FC236}">
                <a16:creationId xmlns:a16="http://schemas.microsoft.com/office/drawing/2014/main" id="{B54C48FC-98B8-4588-AA63-C6AEFF1D5C3F}"/>
              </a:ext>
            </a:extLst>
          </p:cNvPr>
          <p:cNvGraphicFramePr>
            <a:graphicFrameLocks noGrp="1"/>
          </p:cNvGraphicFramePr>
          <p:nvPr>
            <p:ph idx="1"/>
            <p:extLst>
              <p:ext uri="{D42A27DB-BD31-4B8C-83A1-F6EECF244321}">
                <p14:modId xmlns:p14="http://schemas.microsoft.com/office/powerpoint/2010/main" val="983486390"/>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936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C5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7EF698-A2AF-45E0-AE0F-1E6E26D17F22}"/>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The Cornea</a:t>
            </a:r>
          </a:p>
        </p:txBody>
      </p:sp>
      <p:pic>
        <p:nvPicPr>
          <p:cNvPr id="43010" name="Picture 2" descr="Picture">
            <a:extLst>
              <a:ext uri="{FF2B5EF4-FFF2-40B4-BE49-F238E27FC236}">
                <a16:creationId xmlns:a16="http://schemas.microsoft.com/office/drawing/2014/main" id="{6A4CD92F-79EB-4F01-B9A3-7176CC9E8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4802FB-8E1B-4FDD-887E-399DBE3CC8C9}"/>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While the cornea contributes most of the eye's focusing power, it does not have the ability to change shape, so its focusing power is 'fixed’. </a:t>
            </a:r>
          </a:p>
          <a:p>
            <a:r>
              <a:rPr lang="en-US" sz="1700">
                <a:solidFill>
                  <a:srgbClr val="FFFFFF"/>
                </a:solidFill>
              </a:rPr>
              <a:t>This means that only images that are at a certain distance will be in focus. </a:t>
            </a:r>
          </a:p>
          <a:p>
            <a:r>
              <a:rPr lang="en-US" sz="1700">
                <a:solidFill>
                  <a:srgbClr val="FFFFFF"/>
                </a:solidFill>
              </a:rPr>
              <a:t>For this reason, the cornea functions </a:t>
            </a:r>
            <a:r>
              <a:rPr lang="en-US" sz="1700" b="1" u="sng">
                <a:solidFill>
                  <a:srgbClr val="FFFFFF"/>
                </a:solidFill>
              </a:rPr>
              <a:t>along with the lens </a:t>
            </a:r>
            <a:r>
              <a:rPr lang="en-US" sz="1700">
                <a:solidFill>
                  <a:srgbClr val="FFFFFF"/>
                </a:solidFill>
              </a:rPr>
              <a:t>to accommodate images at different distances.</a:t>
            </a:r>
          </a:p>
          <a:p>
            <a:endParaRPr lang="en-US" sz="1700">
              <a:solidFill>
                <a:srgbClr val="FFFFFF"/>
              </a:solidFill>
            </a:endParaRPr>
          </a:p>
        </p:txBody>
      </p:sp>
    </p:spTree>
    <p:extLst>
      <p:ext uri="{BB962C8B-B14F-4D97-AF65-F5344CB8AC3E}">
        <p14:creationId xmlns:p14="http://schemas.microsoft.com/office/powerpoint/2010/main" val="2375409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Title 1">
            <a:extLst>
              <a:ext uri="{FF2B5EF4-FFF2-40B4-BE49-F238E27FC236}">
                <a16:creationId xmlns:a16="http://schemas.microsoft.com/office/drawing/2014/main" id="{ADD31198-BAA2-4C06-822D-5DE27C459429}"/>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altLang="en-US" sz="4700" kern="1200" dirty="0">
                <a:solidFill>
                  <a:srgbClr val="FFFFFF"/>
                </a:solidFill>
                <a:latin typeface="+mj-lt"/>
                <a:ea typeface="+mj-ea"/>
                <a:cs typeface="+mj-cs"/>
              </a:rPr>
              <a:t>Retina</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5364" name="Content Placeholder 3">
            <a:extLst>
              <a:ext uri="{FF2B5EF4-FFF2-40B4-BE49-F238E27FC236}">
                <a16:creationId xmlns:a16="http://schemas.microsoft.com/office/drawing/2014/main" id="{FE91F72E-1339-499B-B48D-5167685C7A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3606" y="2509911"/>
            <a:ext cx="7075463"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87C4ABE1-44B5-42C5-8C7B-F3B09AEEB750}"/>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en-US" sz="4200" kern="1200">
                <a:solidFill>
                  <a:srgbClr val="FFFFFF"/>
                </a:solidFill>
                <a:latin typeface="+mj-lt"/>
                <a:ea typeface="+mj-ea"/>
                <a:cs typeface="+mj-cs"/>
              </a:rPr>
              <a:t>External Tissue of Eye</a:t>
            </a:r>
          </a:p>
        </p:txBody>
      </p:sp>
      <p:sp>
        <p:nvSpPr>
          <p:cNvPr id="17414" name="TextBox 5">
            <a:extLst>
              <a:ext uri="{FF2B5EF4-FFF2-40B4-BE49-F238E27FC236}">
                <a16:creationId xmlns:a16="http://schemas.microsoft.com/office/drawing/2014/main" id="{30DC75DE-0F93-4498-9D7D-72E5C87C85BA}"/>
              </a:ext>
            </a:extLst>
          </p:cNvPr>
          <p:cNvSpPr txBox="1">
            <a:spLocks noChangeArrowheads="1"/>
          </p:cNvSpPr>
          <p:nvPr/>
        </p:nvSpPr>
        <p:spPr bwMode="auto">
          <a:xfrm>
            <a:off x="505677" y="4170501"/>
            <a:ext cx="2743200" cy="15255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1000"/>
              </a:spcBef>
            </a:pPr>
            <a:r>
              <a:rPr lang="en-US" altLang="en-US" sz="1700" kern="1200">
                <a:solidFill>
                  <a:srgbClr val="FFFFFF"/>
                </a:solidFill>
                <a:latin typeface="+mn-lt"/>
                <a:ea typeface="+mn-ea"/>
                <a:cs typeface="+mn-cs"/>
              </a:rPr>
              <a:t>Cow Eye</a:t>
            </a:r>
          </a:p>
        </p:txBody>
      </p:sp>
      <p:cxnSp>
        <p:nvCxnSpPr>
          <p:cNvPr id="77" name="Straight Connector 7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7413" name="Content Placeholder 3">
            <a:extLst>
              <a:ext uri="{FF2B5EF4-FFF2-40B4-BE49-F238E27FC236}">
                <a16:creationId xmlns:a16="http://schemas.microsoft.com/office/drawing/2014/main" id="{70D4BAA3-D50B-4833-BBF5-C1EFC327E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65366" y="1012255"/>
            <a:ext cx="4915159" cy="48414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2" name="Rectangle 13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58" name="Title 1">
            <a:extLst>
              <a:ext uri="{FF2B5EF4-FFF2-40B4-BE49-F238E27FC236}">
                <a16:creationId xmlns:a16="http://schemas.microsoft.com/office/drawing/2014/main" id="{30F47884-A93C-4881-B500-C33E3E3CD581}"/>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altLang="en-US" sz="4700" kern="1200">
                <a:solidFill>
                  <a:srgbClr val="FFFFFF"/>
                </a:solidFill>
                <a:latin typeface="+mj-lt"/>
                <a:ea typeface="+mj-ea"/>
                <a:cs typeface="+mj-cs"/>
              </a:rPr>
              <a:t>Cow Eye</a:t>
            </a:r>
          </a:p>
        </p:txBody>
      </p:sp>
      <p:cxnSp>
        <p:nvCxnSpPr>
          <p:cNvPr id="19463" name="Straight Connector 13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9460" name="Picture 4">
            <a:extLst>
              <a:ext uri="{FF2B5EF4-FFF2-40B4-BE49-F238E27FC236}">
                <a16:creationId xmlns:a16="http://schemas.microsoft.com/office/drawing/2014/main" id="{C7721A9B-2F18-4816-B714-CBFCCCC6E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80510" y="2509911"/>
            <a:ext cx="5141655"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58" name="Title 1">
            <a:extLst>
              <a:ext uri="{FF2B5EF4-FFF2-40B4-BE49-F238E27FC236}">
                <a16:creationId xmlns:a16="http://schemas.microsoft.com/office/drawing/2014/main" id="{30F47884-A93C-4881-B500-C33E3E3CD581}"/>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altLang="en-US" sz="4700" kern="1200">
                <a:solidFill>
                  <a:srgbClr val="FFFFFF"/>
                </a:solidFill>
                <a:latin typeface="+mj-lt"/>
                <a:ea typeface="+mj-ea"/>
                <a:cs typeface="+mj-cs"/>
              </a:rPr>
              <a:t>Cow Eye</a:t>
            </a:r>
          </a:p>
        </p:txBody>
      </p:sp>
      <p:cxnSp>
        <p:nvCxnSpPr>
          <p:cNvPr id="78" name="Straight Connector 7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85AD2555-1BA7-4B43-9485-C04F054C5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06044" y="2509911"/>
            <a:ext cx="5690586"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281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0" name="Rectangle 7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E3245-3241-47D3-BFBC-06493C4145D9}"/>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r>
              <a:rPr lang="en-US" sz="2600" b="1" kern="1200" dirty="0">
                <a:solidFill>
                  <a:srgbClr val="FFFFFF"/>
                </a:solidFill>
                <a:latin typeface="+mj-lt"/>
                <a:ea typeface="+mj-ea"/>
                <a:cs typeface="+mj-cs"/>
              </a:rPr>
              <a:t>THE CORNEA</a:t>
            </a:r>
            <a:br>
              <a:rPr lang="en-US" sz="2600" b="1" kern="1200" dirty="0">
                <a:solidFill>
                  <a:srgbClr val="FFFFFF"/>
                </a:solidFill>
                <a:latin typeface="+mj-lt"/>
                <a:ea typeface="+mj-ea"/>
                <a:cs typeface="+mj-cs"/>
              </a:rPr>
            </a:br>
            <a:br>
              <a:rPr lang="en-US" sz="2600" b="1" kern="1200" dirty="0">
                <a:solidFill>
                  <a:srgbClr val="FFFFFF"/>
                </a:solidFill>
                <a:latin typeface="+mj-lt"/>
                <a:ea typeface="+mj-ea"/>
                <a:cs typeface="+mj-cs"/>
              </a:rPr>
            </a:br>
            <a:br>
              <a:rPr lang="en-US" sz="2600" b="1"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a:t>
            </a:r>
            <a:r>
              <a:rPr lang="en-US" sz="2600" b="1" i="1" kern="1200" dirty="0">
                <a:solidFill>
                  <a:srgbClr val="FFFFFF"/>
                </a:solidFill>
                <a:latin typeface="+mj-lt"/>
                <a:ea typeface="+mj-ea"/>
                <a:cs typeface="+mj-cs"/>
              </a:rPr>
              <a:t>The cornea </a:t>
            </a:r>
            <a:r>
              <a:rPr lang="en-US" sz="2600" kern="1200" dirty="0">
                <a:solidFill>
                  <a:srgbClr val="FFFFFF"/>
                </a:solidFill>
                <a:latin typeface="+mj-lt"/>
                <a:ea typeface="+mj-ea"/>
                <a:cs typeface="+mj-cs"/>
              </a:rPr>
              <a:t>is the clear anterior portion of the eye that is continuous with the sclera. It covers the lens and the pupil. </a:t>
            </a:r>
          </a:p>
        </p:txBody>
      </p:sp>
      <p:pic>
        <p:nvPicPr>
          <p:cNvPr id="39938" name="Picture 2" descr="Picture">
            <a:extLst>
              <a:ext uri="{FF2B5EF4-FFF2-40B4-BE49-F238E27FC236}">
                <a16:creationId xmlns:a16="http://schemas.microsoft.com/office/drawing/2014/main" id="{B2785464-4E94-4284-8E95-F3A37C5A8D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65366" y="1589786"/>
            <a:ext cx="4915159" cy="368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32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E3245-3241-47D3-BFBC-06493C4145D9}"/>
              </a:ext>
            </a:extLst>
          </p:cNvPr>
          <p:cNvSpPr>
            <a:spLocks noGrp="1"/>
          </p:cNvSpPr>
          <p:nvPr>
            <p:ph type="title"/>
          </p:nvPr>
        </p:nvSpPr>
        <p:spPr>
          <a:xfrm>
            <a:off x="557212" y="742950"/>
            <a:ext cx="2607469" cy="5505449"/>
          </a:xfrm>
        </p:spPr>
        <p:txBody>
          <a:bodyPr vert="horz" lIns="91440" tIns="45720" rIns="91440" bIns="45720" rtlCol="0" anchor="ctr">
            <a:normAutofit fontScale="90000"/>
          </a:bodyPr>
          <a:lstStyle/>
          <a:p>
            <a:pPr algn="ctr" defTabSz="914400"/>
            <a:r>
              <a:rPr lang="en-US" sz="1800" b="1" kern="1200" dirty="0">
                <a:solidFill>
                  <a:srgbClr val="FFFFFF"/>
                </a:solidFill>
                <a:latin typeface="+mj-lt"/>
                <a:ea typeface="+mj-ea"/>
                <a:cs typeface="+mj-cs"/>
              </a:rPr>
              <a:t>THE CORNEA</a:t>
            </a:r>
            <a:br>
              <a:rPr lang="en-US" sz="1800" b="1" kern="1200" dirty="0">
                <a:solidFill>
                  <a:srgbClr val="FFFFFF"/>
                </a:solidFill>
                <a:latin typeface="+mj-lt"/>
                <a:ea typeface="+mj-ea"/>
                <a:cs typeface="+mj-cs"/>
              </a:rPr>
            </a:br>
            <a:br>
              <a:rPr lang="en-US" sz="1800" b="1" kern="1200" dirty="0">
                <a:solidFill>
                  <a:srgbClr val="FFFFFF"/>
                </a:solidFill>
                <a:latin typeface="+mj-lt"/>
                <a:ea typeface="+mj-ea"/>
                <a:cs typeface="+mj-cs"/>
              </a:rPr>
            </a:br>
            <a:r>
              <a:rPr lang="en-US" sz="1800" kern="1200" dirty="0">
                <a:solidFill>
                  <a:srgbClr val="FFFFFF"/>
                </a:solidFill>
                <a:latin typeface="+mj-lt"/>
                <a:ea typeface="+mj-ea"/>
                <a:cs typeface="+mj-cs"/>
              </a:rPr>
              <a:t>The cornea and lens function to refracts light, to focus the image on the retina at the back of the eye. </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While the cornea contributes most of the eye's focusing power, it does not have the ability to change shape, so its focusing power is 'fixed’. </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This means that only images that are at a certain distance will be in focus. For this reason, the cornea functions along with the lens to accommodate images at different distances.</a:t>
            </a:r>
            <a:br>
              <a:rPr lang="en-US" sz="1800" kern="1200" dirty="0">
                <a:solidFill>
                  <a:srgbClr val="FFFFFF"/>
                </a:solidFill>
                <a:latin typeface="+mj-lt"/>
                <a:ea typeface="+mj-ea"/>
                <a:cs typeface="+mj-cs"/>
              </a:rPr>
            </a:br>
            <a:endParaRPr lang="en-US" sz="1800" kern="1200" dirty="0">
              <a:solidFill>
                <a:srgbClr val="FFFFFF"/>
              </a:solidFill>
              <a:latin typeface="+mj-lt"/>
              <a:ea typeface="+mj-ea"/>
              <a:cs typeface="+mj-cs"/>
            </a:endParaRPr>
          </a:p>
        </p:txBody>
      </p:sp>
      <p:pic>
        <p:nvPicPr>
          <p:cNvPr id="6" name="Picture 2" descr="Picture">
            <a:extLst>
              <a:ext uri="{FF2B5EF4-FFF2-40B4-BE49-F238E27FC236}">
                <a16:creationId xmlns:a16="http://schemas.microsoft.com/office/drawing/2014/main" id="{12D0A1DD-BE90-411E-8389-06AD0FAD94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65366" y="1589786"/>
            <a:ext cx="4915159" cy="368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1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icture">
            <a:extLst>
              <a:ext uri="{FF2B5EF4-FFF2-40B4-BE49-F238E27FC236}">
                <a16:creationId xmlns:a16="http://schemas.microsoft.com/office/drawing/2014/main" id="{5C1CDEB9-0CDF-4B82-8327-ABF4438ECC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82552" y="643467"/>
            <a:ext cx="737889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65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a:extLst>
              <a:ext uri="{FF2B5EF4-FFF2-40B4-BE49-F238E27FC236}">
                <a16:creationId xmlns:a16="http://schemas.microsoft.com/office/drawing/2014/main" id="{A23DE3A5-6ECB-43E5-9676-278B0244387A}"/>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altLang="en-US" sz="4700" kern="1200">
                <a:solidFill>
                  <a:srgbClr val="FFFFFF"/>
                </a:solidFill>
                <a:latin typeface="+mj-lt"/>
                <a:ea typeface="+mj-ea"/>
                <a:cs typeface="+mj-cs"/>
              </a:rPr>
              <a:t>Lens</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6628" name="Picture 5">
            <a:extLst>
              <a:ext uri="{FF2B5EF4-FFF2-40B4-BE49-F238E27FC236}">
                <a16:creationId xmlns:a16="http://schemas.microsoft.com/office/drawing/2014/main" id="{0CA4984B-C04D-4050-AD34-021752BD2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5560" y="2426818"/>
            <a:ext cx="3098168"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6627" name="Content Placeholder 3">
            <a:extLst>
              <a:ext uri="{FF2B5EF4-FFF2-40B4-BE49-F238E27FC236}">
                <a16:creationId xmlns:a16="http://schemas.microsoft.com/office/drawing/2014/main" id="{67CED564-6090-4DD9-8E92-88DBC6CA7C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4880954" y="2752551"/>
            <a:ext cx="3997637" cy="33461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47371" cy="6858000"/>
          </a:xfrm>
          <a:prstGeom prst="rect">
            <a:avLst/>
          </a:prstGeom>
          <a:solidFill>
            <a:srgbClr val="533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6576BE1-0DDE-498B-8A91-E6FCE9D6091D}"/>
              </a:ext>
            </a:extLst>
          </p:cNvPr>
          <p:cNvSpPr>
            <a:spLocks noGrp="1"/>
          </p:cNvSpPr>
          <p:nvPr>
            <p:ph type="ctrTitle"/>
          </p:nvPr>
        </p:nvSpPr>
        <p:spPr>
          <a:xfrm>
            <a:off x="451532" y="2250610"/>
            <a:ext cx="2391675" cy="235424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defTabSz="914400">
              <a:defRPr/>
            </a:pPr>
            <a:r>
              <a:rPr lang="en-US" sz="2275" kern="1200">
                <a:solidFill>
                  <a:srgbClr val="FFFFFF"/>
                </a:solidFill>
                <a:latin typeface="+mj-lt"/>
                <a:ea typeface="+mj-ea"/>
                <a:cs typeface="+mj-cs"/>
              </a:rPr>
              <a:t>Lens</a:t>
            </a:r>
            <a:endParaRPr lang="en-US" sz="2275" i="1" kern="1200">
              <a:solidFill>
                <a:srgbClr val="FFFFFF"/>
              </a:solidFill>
              <a:latin typeface="+mj-lt"/>
              <a:ea typeface="+mj-ea"/>
              <a:cs typeface="+mj-cs"/>
            </a:endParaRPr>
          </a:p>
        </p:txBody>
      </p:sp>
      <p:pic>
        <p:nvPicPr>
          <p:cNvPr id="5" name="Picture 3" descr="Picture">
            <a:extLst>
              <a:ext uri="{FF2B5EF4-FFF2-40B4-BE49-F238E27FC236}">
                <a16:creationId xmlns:a16="http://schemas.microsoft.com/office/drawing/2014/main" id="{32C740EF-BB87-417B-97B8-6DE098ECC5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7116" y="1371600"/>
            <a:ext cx="5705352" cy="4279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a:extLst>
              <a:ext uri="{FF2B5EF4-FFF2-40B4-BE49-F238E27FC236}">
                <a16:creationId xmlns:a16="http://schemas.microsoft.com/office/drawing/2014/main" id="{A23DE3A5-6ECB-43E5-9676-278B0244387A}"/>
              </a:ext>
            </a:extLst>
          </p:cNvPr>
          <p:cNvSpPr>
            <a:spLocks noGrp="1"/>
          </p:cNvSpPr>
          <p:nvPr>
            <p:ph type="title"/>
          </p:nvPr>
        </p:nvSpPr>
        <p:spPr>
          <a:xfrm>
            <a:off x="628650" y="5529884"/>
            <a:ext cx="5789535" cy="1096331"/>
          </a:xfrm>
        </p:spPr>
        <p:txBody>
          <a:bodyPr vert="horz" lIns="91440" tIns="45720" rIns="91440" bIns="45720" rtlCol="0">
            <a:normAutofit/>
          </a:bodyPr>
          <a:lstStyle/>
          <a:p>
            <a:pPr defTabSz="914400"/>
            <a:r>
              <a:rPr lang="en-US" altLang="en-US" sz="3300" kern="1200">
                <a:latin typeface="+mj-lt"/>
                <a:ea typeface="+mj-ea"/>
                <a:cs typeface="+mj-cs"/>
              </a:rPr>
              <a:t>Lens</a:t>
            </a:r>
          </a:p>
        </p:txBody>
      </p:sp>
      <p:sp>
        <p:nvSpPr>
          <p:cNvPr id="193" name="Freeform: Shape 192">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6628" name="Content Placeholder 2">
            <a:extLst>
              <a:ext uri="{FF2B5EF4-FFF2-40B4-BE49-F238E27FC236}">
                <a16:creationId xmlns:a16="http://schemas.microsoft.com/office/drawing/2014/main" id="{5E4A77DD-B1EB-4A8D-8240-98AC852ABE8C}"/>
              </a:ext>
            </a:extLst>
          </p:cNvPr>
          <p:cNvGraphicFramePr>
            <a:graphicFrameLocks noGrp="1"/>
          </p:cNvGraphicFramePr>
          <p:nvPr>
            <p:ph idx="1"/>
            <p:extLst>
              <p:ext uri="{D42A27DB-BD31-4B8C-83A1-F6EECF244321}">
                <p14:modId xmlns:p14="http://schemas.microsoft.com/office/powerpoint/2010/main" val="4153808841"/>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8590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A3BB45-136C-41C0-AB51-E25A025524D5}"/>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gn="ctr"/>
            <a:r>
              <a:rPr lang="en-US" sz="2400" dirty="0"/>
              <a:t>The Lens and the Cornea</a:t>
            </a:r>
          </a:p>
        </p:txBody>
      </p:sp>
      <p:sp>
        <p:nvSpPr>
          <p:cNvPr id="3" name="Content Placeholder 2">
            <a:extLst>
              <a:ext uri="{FF2B5EF4-FFF2-40B4-BE49-F238E27FC236}">
                <a16:creationId xmlns:a16="http://schemas.microsoft.com/office/drawing/2014/main" id="{D298F096-041B-45BB-92D1-430CBE016CB7}"/>
              </a:ext>
            </a:extLst>
          </p:cNvPr>
          <p:cNvSpPr>
            <a:spLocks noGrp="1"/>
          </p:cNvSpPr>
          <p:nvPr>
            <p:ph idx="1"/>
          </p:nvPr>
        </p:nvSpPr>
        <p:spPr>
          <a:xfrm>
            <a:off x="482601" y="2638043"/>
            <a:ext cx="2522980" cy="3415623"/>
          </a:xfrm>
        </p:spPr>
        <p:txBody>
          <a:bodyPr>
            <a:normAutofit/>
          </a:bodyPr>
          <a:lstStyle/>
          <a:p>
            <a:r>
              <a:rPr lang="en-US" sz="1700"/>
              <a:t>The </a:t>
            </a:r>
            <a:r>
              <a:rPr lang="en-US" sz="1700" b="1"/>
              <a:t>lens</a:t>
            </a:r>
            <a:r>
              <a:rPr lang="en-US" sz="1700"/>
              <a:t> and the </a:t>
            </a:r>
            <a:r>
              <a:rPr lang="en-US" sz="1700" b="1"/>
              <a:t>cornea</a:t>
            </a:r>
            <a:r>
              <a:rPr lang="en-US" sz="1700"/>
              <a:t> function together to refract light onto the </a:t>
            </a:r>
            <a:r>
              <a:rPr lang="en-US" sz="1700" b="1"/>
              <a:t>retina</a:t>
            </a:r>
            <a:r>
              <a:rPr lang="en-US" sz="1700"/>
              <a:t>, thereby focusing the image on the retina.</a:t>
            </a:r>
          </a:p>
          <a:p>
            <a:endParaRPr lang="en-US" sz="1700"/>
          </a:p>
        </p:txBody>
      </p:sp>
      <p:pic>
        <p:nvPicPr>
          <p:cNvPr id="4" name="Picture 150">
            <a:extLst>
              <a:ext uri="{FF2B5EF4-FFF2-40B4-BE49-F238E27FC236}">
                <a16:creationId xmlns:a16="http://schemas.microsoft.com/office/drawing/2014/main" id="{301154BD-1E05-4819-A421-E5DEDE0658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3322" y="1590538"/>
            <a:ext cx="4688077" cy="351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9128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17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Picture">
            <a:extLst>
              <a:ext uri="{FF2B5EF4-FFF2-40B4-BE49-F238E27FC236}">
                <a16:creationId xmlns:a16="http://schemas.microsoft.com/office/drawing/2014/main" id="{AE8FAAB8-4DC2-4D3B-BB5D-698B4717E6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15776" y="864108"/>
            <a:ext cx="3847338" cy="512978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
            <a:extLst>
              <a:ext uri="{FF2B5EF4-FFF2-40B4-BE49-F238E27FC236}">
                <a16:creationId xmlns:a16="http://schemas.microsoft.com/office/drawing/2014/main" id="{F548CC2C-76DC-4915-87B9-2106EDE232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0885" y="864108"/>
            <a:ext cx="3847338" cy="512978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193ABE1F-DFC2-41E6-A94A-86F7B011A42B}"/>
              </a:ext>
            </a:extLst>
          </p:cNvPr>
          <p:cNvSpPr/>
          <p:nvPr/>
        </p:nvSpPr>
        <p:spPr>
          <a:xfrm rot="19679465">
            <a:off x="503322" y="669280"/>
            <a:ext cx="1271377" cy="1799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Lens</a:t>
            </a:r>
          </a:p>
        </p:txBody>
      </p:sp>
      <p:sp>
        <p:nvSpPr>
          <p:cNvPr id="15" name="Arrow: Down 14">
            <a:extLst>
              <a:ext uri="{FF2B5EF4-FFF2-40B4-BE49-F238E27FC236}">
                <a16:creationId xmlns:a16="http://schemas.microsoft.com/office/drawing/2014/main" id="{E07035C8-1A22-4566-9621-3EDB8BFADBA2}"/>
              </a:ext>
            </a:extLst>
          </p:cNvPr>
          <p:cNvSpPr/>
          <p:nvPr/>
        </p:nvSpPr>
        <p:spPr>
          <a:xfrm rot="19679465">
            <a:off x="5409396" y="885976"/>
            <a:ext cx="1271377" cy="17992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Lens</a:t>
            </a:r>
          </a:p>
        </p:txBody>
      </p:sp>
    </p:spTree>
    <p:extLst>
      <p:ext uri="{BB962C8B-B14F-4D97-AF65-F5344CB8AC3E}">
        <p14:creationId xmlns:p14="http://schemas.microsoft.com/office/powerpoint/2010/main" val="1552087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DD5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Picture">
            <a:extLst>
              <a:ext uri="{FF2B5EF4-FFF2-40B4-BE49-F238E27FC236}">
                <a16:creationId xmlns:a16="http://schemas.microsoft.com/office/drawing/2014/main" id="{F4F5D5CF-1923-42B6-A7FB-71EECB8C2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5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itle 1">
            <a:extLst>
              <a:ext uri="{FF2B5EF4-FFF2-40B4-BE49-F238E27FC236}">
                <a16:creationId xmlns:a16="http://schemas.microsoft.com/office/drawing/2014/main" id="{34E746DB-2CF1-47E0-933D-5E1DA5AC01DA}"/>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en-US" sz="2600" kern="1200" dirty="0">
                <a:solidFill>
                  <a:srgbClr val="FFFFFF"/>
                </a:solidFill>
                <a:latin typeface="+mj-lt"/>
                <a:ea typeface="+mj-ea"/>
                <a:cs typeface="+mj-cs"/>
              </a:rPr>
              <a:t>LENS – Focusses the image at different distances onto the retina (Accommodation)</a:t>
            </a:r>
          </a:p>
        </p:txBody>
      </p:sp>
      <p:cxnSp>
        <p:nvCxnSpPr>
          <p:cNvPr id="137" name="Straight Connector 13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CFEC398D-8077-4840-B387-458F3E3C5E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386899" y="975391"/>
            <a:ext cx="5872092" cy="4915159"/>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647371" cy="6858000"/>
          </a:xfrm>
          <a:prstGeom prst="rect">
            <a:avLst/>
          </a:prstGeom>
          <a:solidFill>
            <a:srgbClr val="404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603" name="Content Placeholder 3">
            <a:extLst>
              <a:ext uri="{FF2B5EF4-FFF2-40B4-BE49-F238E27FC236}">
                <a16:creationId xmlns:a16="http://schemas.microsoft.com/office/drawing/2014/main" id="{2C086211-C34A-44D7-B1F9-8BAB7B4001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168" y="663724"/>
            <a:ext cx="6545033" cy="553055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674" name="Title 1">
            <a:extLst>
              <a:ext uri="{FF2B5EF4-FFF2-40B4-BE49-F238E27FC236}">
                <a16:creationId xmlns:a16="http://schemas.microsoft.com/office/drawing/2014/main" id="{29DDB102-C9FA-4843-83AA-4346C5BD96DE}"/>
              </a:ext>
            </a:extLst>
          </p:cNvPr>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altLang="en-US" sz="2400" kern="1200">
                <a:solidFill>
                  <a:schemeClr val="tx1"/>
                </a:solidFill>
                <a:latin typeface="+mj-lt"/>
                <a:ea typeface="+mj-ea"/>
                <a:cs typeface="+mj-cs"/>
              </a:rPr>
              <a:t>Accommodation</a:t>
            </a:r>
          </a:p>
        </p:txBody>
      </p:sp>
      <p:sp>
        <p:nvSpPr>
          <p:cNvPr id="28676" name="Rectangle 3">
            <a:extLst>
              <a:ext uri="{FF2B5EF4-FFF2-40B4-BE49-F238E27FC236}">
                <a16:creationId xmlns:a16="http://schemas.microsoft.com/office/drawing/2014/main" id="{C30F42AA-9D61-4024-B4B1-3FF2B9C00146}"/>
              </a:ext>
            </a:extLst>
          </p:cNvPr>
          <p:cNvSpPr>
            <a:spLocks noChangeArrowheads="1"/>
          </p:cNvSpPr>
          <p:nvPr/>
        </p:nvSpPr>
        <p:spPr bwMode="auto">
          <a:xfrm>
            <a:off x="482601" y="2638043"/>
            <a:ext cx="2522980" cy="341562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indent="-228600" eaLnBrk="1" hangingPunct="1">
              <a:lnSpc>
                <a:spcPct val="90000"/>
              </a:lnSpc>
              <a:spcAft>
                <a:spcPts val="600"/>
              </a:spcAft>
              <a:buFont typeface="Arial" panose="020B0604020202020204" pitchFamily="34" charset="0"/>
              <a:buChar char="•"/>
            </a:pPr>
            <a:r>
              <a:rPr lang="en-US" altLang="en-US" sz="1600" b="1" kern="1200">
                <a:solidFill>
                  <a:schemeClr val="tx1"/>
                </a:solidFill>
                <a:latin typeface="+mn-lt"/>
                <a:ea typeface="+mn-ea"/>
                <a:cs typeface="+mn-cs"/>
              </a:rPr>
              <a:t>Far Away Objects</a:t>
            </a:r>
            <a:r>
              <a:rPr lang="en-US" altLang="en-US" sz="1600" kern="1200">
                <a:solidFill>
                  <a:schemeClr val="tx1"/>
                </a:solidFill>
                <a:latin typeface="+mn-lt"/>
                <a:ea typeface="+mn-ea"/>
                <a:cs typeface="+mn-cs"/>
              </a:rPr>
              <a:t> – The zonule fibers provide tension to the lens giving it an elongated shape.  </a:t>
            </a:r>
          </a:p>
          <a:p>
            <a:pPr indent="-228600" eaLnBrk="1" hangingPunct="1">
              <a:lnSpc>
                <a:spcPct val="90000"/>
              </a:lnSpc>
              <a:spcAft>
                <a:spcPts val="600"/>
              </a:spcAft>
              <a:buFont typeface="Arial" panose="020B0604020202020204" pitchFamily="34" charset="0"/>
              <a:buChar char="•"/>
            </a:pPr>
            <a:endParaRPr lang="en-US" altLang="en-US" sz="1600" kern="1200">
              <a:solidFill>
                <a:schemeClr val="tx1"/>
              </a:solidFill>
              <a:latin typeface="+mn-lt"/>
              <a:ea typeface="+mn-ea"/>
              <a:cs typeface="+mn-cs"/>
            </a:endParaRPr>
          </a:p>
          <a:p>
            <a:pPr indent="-228600" eaLnBrk="1" hangingPunct="1">
              <a:lnSpc>
                <a:spcPct val="90000"/>
              </a:lnSpc>
              <a:spcAft>
                <a:spcPts val="600"/>
              </a:spcAft>
              <a:buFont typeface="Arial" panose="020B0604020202020204" pitchFamily="34" charset="0"/>
              <a:buChar char="•"/>
            </a:pPr>
            <a:r>
              <a:rPr lang="en-US" altLang="en-US" sz="1600" b="1" kern="1200">
                <a:solidFill>
                  <a:schemeClr val="tx1"/>
                </a:solidFill>
                <a:latin typeface="+mn-lt"/>
                <a:ea typeface="+mn-ea"/>
                <a:cs typeface="+mn-cs"/>
              </a:rPr>
              <a:t>Close Objects </a:t>
            </a:r>
            <a:r>
              <a:rPr lang="en-US" altLang="en-US" sz="1600" kern="1200">
                <a:solidFill>
                  <a:schemeClr val="tx1"/>
                </a:solidFill>
                <a:latin typeface="+mn-lt"/>
                <a:ea typeface="+mn-ea"/>
                <a:cs typeface="+mn-cs"/>
              </a:rPr>
              <a:t>– Ciliary muscles contract - Relaxes the tension of the lens leading to a rounder shape changing the focal length of the eye.  This brings objects that are closer to the eye into focus.  </a:t>
            </a:r>
          </a:p>
        </p:txBody>
      </p:sp>
      <p:pic>
        <p:nvPicPr>
          <p:cNvPr id="28675" name="Content Placeholder 3">
            <a:extLst>
              <a:ext uri="{FF2B5EF4-FFF2-40B4-BE49-F238E27FC236}">
                <a16:creationId xmlns:a16="http://schemas.microsoft.com/office/drawing/2014/main" id="{10554A30-7D0A-4F32-9FCB-30412A08D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3322" y="1432315"/>
            <a:ext cx="4688077" cy="38325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506" name="Title 1">
            <a:extLst>
              <a:ext uri="{FF2B5EF4-FFF2-40B4-BE49-F238E27FC236}">
                <a16:creationId xmlns:a16="http://schemas.microsoft.com/office/drawing/2014/main" id="{925EF375-8ECC-49D1-85E0-D5416AD3375E}"/>
              </a:ext>
            </a:extLst>
          </p:cNvPr>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altLang="en-US" sz="2400" kern="1200">
                <a:solidFill>
                  <a:schemeClr val="tx1"/>
                </a:solidFill>
                <a:latin typeface="+mj-lt"/>
                <a:ea typeface="+mj-ea"/>
                <a:cs typeface="+mj-cs"/>
              </a:rPr>
              <a:t>Myopia – Nearsightedness</a:t>
            </a:r>
            <a:br>
              <a:rPr lang="en-US" altLang="en-US" sz="2400" kern="1200">
                <a:solidFill>
                  <a:schemeClr val="tx1"/>
                </a:solidFill>
                <a:latin typeface="+mj-lt"/>
                <a:ea typeface="+mj-ea"/>
                <a:cs typeface="+mj-cs"/>
              </a:rPr>
            </a:br>
            <a:endParaRPr lang="en-US" altLang="en-US" sz="2400" kern="1200">
              <a:solidFill>
                <a:schemeClr val="tx1"/>
              </a:solidFill>
              <a:latin typeface="+mj-lt"/>
              <a:ea typeface="+mj-ea"/>
              <a:cs typeface="+mj-cs"/>
            </a:endParaRPr>
          </a:p>
        </p:txBody>
      </p:sp>
      <p:sp>
        <p:nvSpPr>
          <p:cNvPr id="3" name="Rectangle 2">
            <a:extLst>
              <a:ext uri="{FF2B5EF4-FFF2-40B4-BE49-F238E27FC236}">
                <a16:creationId xmlns:a16="http://schemas.microsoft.com/office/drawing/2014/main" id="{1BD7FAD5-615E-41B3-9CBE-ABB2DB2FBE0F}"/>
              </a:ext>
            </a:extLst>
          </p:cNvPr>
          <p:cNvSpPr/>
          <p:nvPr/>
        </p:nvSpPr>
        <p:spPr>
          <a:xfrm>
            <a:off x="482601" y="2638043"/>
            <a:ext cx="2522980"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ltLang="en-US" sz="1700" b="1" kern="1200" dirty="0">
                <a:solidFill>
                  <a:schemeClr val="tx1"/>
                </a:solidFill>
                <a:latin typeface="+mn-lt"/>
                <a:ea typeface="+mn-ea"/>
                <a:cs typeface="+mn-cs"/>
              </a:rPr>
              <a:t>Myopia</a:t>
            </a:r>
          </a:p>
          <a:p>
            <a:pPr indent="-228600">
              <a:lnSpc>
                <a:spcPct val="90000"/>
              </a:lnSpc>
              <a:spcAft>
                <a:spcPts val="600"/>
              </a:spcAft>
              <a:buFont typeface="Arial" panose="020B0604020202020204" pitchFamily="34" charset="0"/>
              <a:buChar char="•"/>
            </a:pPr>
            <a:r>
              <a:rPr lang="en-US" altLang="en-US" sz="1700" kern="1200" dirty="0">
                <a:solidFill>
                  <a:schemeClr val="tx1"/>
                </a:solidFill>
                <a:latin typeface="+mn-lt"/>
                <a:ea typeface="+mn-ea"/>
                <a:cs typeface="+mn-cs"/>
              </a:rPr>
              <a:t>Can see far, but not close</a:t>
            </a:r>
          </a:p>
          <a:p>
            <a:pPr indent="-228600">
              <a:lnSpc>
                <a:spcPct val="90000"/>
              </a:lnSpc>
              <a:spcAft>
                <a:spcPts val="600"/>
              </a:spcAft>
              <a:buFont typeface="Arial" panose="020B0604020202020204" pitchFamily="34" charset="0"/>
              <a:buChar char="•"/>
            </a:pPr>
            <a:r>
              <a:rPr lang="en-US" altLang="en-US" sz="1700" dirty="0"/>
              <a:t>Focal point lies BEFORE the retina</a:t>
            </a:r>
            <a:r>
              <a:rPr lang="en-US" altLang="en-US" sz="1700" kern="1200" dirty="0">
                <a:solidFill>
                  <a:schemeClr val="tx1"/>
                </a:solidFill>
                <a:latin typeface="+mn-lt"/>
                <a:ea typeface="+mn-ea"/>
                <a:cs typeface="+mn-cs"/>
              </a:rPr>
              <a:t> </a:t>
            </a:r>
          </a:p>
          <a:p>
            <a:pPr indent="-228600">
              <a:lnSpc>
                <a:spcPct val="90000"/>
              </a:lnSpc>
              <a:spcAft>
                <a:spcPts val="600"/>
              </a:spcAft>
              <a:buFont typeface="Arial" panose="020B0604020202020204" pitchFamily="34" charset="0"/>
              <a:buChar char="•"/>
            </a:pPr>
            <a:r>
              <a:rPr lang="en-US" altLang="en-US" sz="1700" kern="1200" dirty="0">
                <a:solidFill>
                  <a:schemeClr val="tx1"/>
                </a:solidFill>
                <a:latin typeface="+mn-lt"/>
                <a:ea typeface="+mn-ea"/>
                <a:cs typeface="+mn-cs"/>
              </a:rPr>
              <a:t>concave lens will correct the problem by focusing the light farther onto the surface of the retina.</a:t>
            </a:r>
          </a:p>
        </p:txBody>
      </p:sp>
      <p:pic>
        <p:nvPicPr>
          <p:cNvPr id="21508" name="Content Placeholder 4">
            <a:extLst>
              <a:ext uri="{FF2B5EF4-FFF2-40B4-BE49-F238E27FC236}">
                <a16:creationId xmlns:a16="http://schemas.microsoft.com/office/drawing/2014/main" id="{BE748E30-FE43-4160-8592-299E8C94E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973322" y="1508496"/>
            <a:ext cx="4688077" cy="3680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icture">
            <a:extLst>
              <a:ext uri="{FF2B5EF4-FFF2-40B4-BE49-F238E27FC236}">
                <a16:creationId xmlns:a16="http://schemas.microsoft.com/office/drawing/2014/main" id="{CABC387B-6899-4B21-B29A-78B97856AE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56201" y="643467"/>
            <a:ext cx="763159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743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506" name="Title 1">
            <a:extLst>
              <a:ext uri="{FF2B5EF4-FFF2-40B4-BE49-F238E27FC236}">
                <a16:creationId xmlns:a16="http://schemas.microsoft.com/office/drawing/2014/main" id="{925EF375-8ECC-49D1-85E0-D5416AD3375E}"/>
              </a:ext>
            </a:extLst>
          </p:cNvPr>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br>
              <a:rPr lang="en-US" altLang="en-US" sz="2400" kern="1200">
                <a:solidFill>
                  <a:schemeClr val="tx1"/>
                </a:solidFill>
                <a:latin typeface="+mj-lt"/>
                <a:ea typeface="+mj-ea"/>
                <a:cs typeface="+mj-cs"/>
              </a:rPr>
            </a:br>
            <a:r>
              <a:rPr lang="en-US" altLang="en-US" sz="2400" kern="1200">
                <a:solidFill>
                  <a:schemeClr val="tx1"/>
                </a:solidFill>
                <a:latin typeface="+mj-lt"/>
                <a:ea typeface="+mj-ea"/>
                <a:cs typeface="+mj-cs"/>
              </a:rPr>
              <a:t>Hyperopia - Farsightedness</a:t>
            </a:r>
          </a:p>
        </p:txBody>
      </p:sp>
      <p:sp>
        <p:nvSpPr>
          <p:cNvPr id="2" name="Rectangle 1">
            <a:extLst>
              <a:ext uri="{FF2B5EF4-FFF2-40B4-BE49-F238E27FC236}">
                <a16:creationId xmlns:a16="http://schemas.microsoft.com/office/drawing/2014/main" id="{470D79F3-6BFF-48C4-9BF0-C25018DAE064}"/>
              </a:ext>
            </a:extLst>
          </p:cNvPr>
          <p:cNvSpPr/>
          <p:nvPr/>
        </p:nvSpPr>
        <p:spPr>
          <a:xfrm>
            <a:off x="482601" y="2638043"/>
            <a:ext cx="2522980" cy="3415623"/>
          </a:xfrm>
          <a:prstGeom prst="rect">
            <a:avLst/>
          </a:prstGeo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altLang="en-US" sz="1700" b="1" kern="1200" dirty="0">
                <a:solidFill>
                  <a:schemeClr val="tx1"/>
                </a:solidFill>
                <a:latin typeface="+mn-lt"/>
                <a:ea typeface="+mn-ea"/>
                <a:cs typeface="+mn-cs"/>
              </a:rPr>
              <a:t>Hyperopia</a:t>
            </a:r>
            <a:r>
              <a:rPr lang="en-US" altLang="en-US" sz="1700" kern="1200" dirty="0">
                <a:solidFill>
                  <a:schemeClr val="tx1"/>
                </a:solidFill>
                <a:latin typeface="+mn-lt"/>
                <a:ea typeface="+mn-ea"/>
                <a:cs typeface="+mn-cs"/>
              </a:rPr>
              <a:t> </a:t>
            </a:r>
          </a:p>
          <a:p>
            <a:pPr indent="-228600">
              <a:lnSpc>
                <a:spcPct val="90000"/>
              </a:lnSpc>
              <a:spcAft>
                <a:spcPts val="600"/>
              </a:spcAft>
              <a:buFont typeface="Arial" panose="020B0604020202020204" pitchFamily="34" charset="0"/>
              <a:buChar char="•"/>
            </a:pPr>
            <a:r>
              <a:rPr lang="en-US" altLang="en-US" sz="1700" kern="1200" dirty="0">
                <a:solidFill>
                  <a:schemeClr val="tx1"/>
                </a:solidFill>
                <a:latin typeface="+mn-lt"/>
                <a:ea typeface="+mn-ea"/>
                <a:cs typeface="+mn-cs"/>
              </a:rPr>
              <a:t>Can see  close, but not far</a:t>
            </a:r>
          </a:p>
          <a:p>
            <a:pPr indent="-228600">
              <a:lnSpc>
                <a:spcPct val="90000"/>
              </a:lnSpc>
              <a:spcAft>
                <a:spcPts val="600"/>
              </a:spcAft>
              <a:buFont typeface="Arial" panose="020B0604020202020204" pitchFamily="34" charset="0"/>
              <a:buChar char="•"/>
            </a:pPr>
            <a:r>
              <a:rPr lang="en-US" altLang="en-US" sz="1700" kern="1200" dirty="0">
                <a:solidFill>
                  <a:schemeClr val="tx1"/>
                </a:solidFill>
                <a:latin typeface="+mn-lt"/>
                <a:ea typeface="+mn-ea"/>
                <a:cs typeface="+mn-cs"/>
              </a:rPr>
              <a:t>Focal point lies BEHIND the retina </a:t>
            </a:r>
          </a:p>
          <a:p>
            <a:pPr indent="-228600">
              <a:lnSpc>
                <a:spcPct val="90000"/>
              </a:lnSpc>
              <a:spcAft>
                <a:spcPts val="600"/>
              </a:spcAft>
              <a:buFont typeface="Arial" panose="020B0604020202020204" pitchFamily="34" charset="0"/>
              <a:buChar char="•"/>
            </a:pPr>
            <a:r>
              <a:rPr lang="en-US" altLang="en-US" sz="1700" kern="1200" dirty="0">
                <a:solidFill>
                  <a:schemeClr val="tx1"/>
                </a:solidFill>
                <a:latin typeface="+mn-lt"/>
                <a:ea typeface="+mn-ea"/>
                <a:cs typeface="+mn-cs"/>
              </a:rPr>
              <a:t>a convex lens will refract light rays allowing them to focus directly onto the retina.</a:t>
            </a:r>
          </a:p>
        </p:txBody>
      </p:sp>
      <p:pic>
        <p:nvPicPr>
          <p:cNvPr id="6" name="Content Placeholder 4">
            <a:extLst>
              <a:ext uri="{FF2B5EF4-FFF2-40B4-BE49-F238E27FC236}">
                <a16:creationId xmlns:a16="http://schemas.microsoft.com/office/drawing/2014/main" id="{A267A7F0-30AD-4251-AF5E-525A201C4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3322" y="1512403"/>
            <a:ext cx="4688077" cy="3672326"/>
          </a:xfrm>
          <a:prstGeom prst="rect">
            <a:avLst/>
          </a:prstGeom>
        </p:spPr>
      </p:pic>
    </p:spTree>
    <p:extLst>
      <p:ext uri="{BB962C8B-B14F-4D97-AF65-F5344CB8AC3E}">
        <p14:creationId xmlns:p14="http://schemas.microsoft.com/office/powerpoint/2010/main" val="7390040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85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a:extLst>
              <a:ext uri="{FF2B5EF4-FFF2-40B4-BE49-F238E27FC236}">
                <a16:creationId xmlns:a16="http://schemas.microsoft.com/office/drawing/2014/main" id="{A44B414F-2359-4FC0-803F-A66D0DE02D9E}"/>
              </a:ext>
            </a:extLst>
          </p:cNvPr>
          <p:cNvGraphicFramePr>
            <a:graphicFrameLocks noGrp="1"/>
          </p:cNvGraphicFramePr>
          <p:nvPr>
            <p:ph idx="1"/>
          </p:nvPr>
        </p:nvGraphicFramePr>
        <p:xfrm>
          <a:off x="628650" y="3881327"/>
          <a:ext cx="7886700" cy="239934"/>
        </p:xfrm>
        <a:graphic>
          <a:graphicData uri="http://schemas.openxmlformats.org/drawingml/2006/table">
            <a:tbl>
              <a:tblPr/>
              <a:tblGrid>
                <a:gridCol w="3943350">
                  <a:extLst>
                    <a:ext uri="{9D8B030D-6E8A-4147-A177-3AD203B41FA5}">
                      <a16:colId xmlns:a16="http://schemas.microsoft.com/office/drawing/2014/main" val="797509531"/>
                    </a:ext>
                  </a:extLst>
                </a:gridCol>
                <a:gridCol w="3943350">
                  <a:extLst>
                    <a:ext uri="{9D8B030D-6E8A-4147-A177-3AD203B41FA5}">
                      <a16:colId xmlns:a16="http://schemas.microsoft.com/office/drawing/2014/main" val="2761849753"/>
                    </a:ext>
                  </a:extLst>
                </a:gridCol>
              </a:tblGrid>
              <a:tr h="234958">
                <a:tc>
                  <a:txBody>
                    <a:bodyPr/>
                    <a:lstStyle/>
                    <a:p>
                      <a:pPr algn="ctr" fontAlgn="t"/>
                      <a:endParaRPr lang="en-US" sz="1100">
                        <a:effectLst/>
                      </a:endParaRPr>
                    </a:p>
                  </a:txBody>
                  <a:tcPr marL="112961" marR="112961" marT="36147" marB="36147">
                    <a:lnL>
                      <a:noFill/>
                    </a:lnL>
                    <a:lnR>
                      <a:noFill/>
                    </a:lnR>
                    <a:lnT>
                      <a:noFill/>
                    </a:lnT>
                    <a:lnB>
                      <a:noFill/>
                    </a:lnB>
                  </a:tcPr>
                </a:tc>
                <a:tc>
                  <a:txBody>
                    <a:bodyPr/>
                    <a:lstStyle/>
                    <a:p>
                      <a:pPr algn="ctr" fontAlgn="t"/>
                      <a:endParaRPr lang="en-US" sz="1100" dirty="0">
                        <a:effectLst/>
                      </a:endParaRPr>
                    </a:p>
                  </a:txBody>
                  <a:tcPr marL="112961" marR="112961" marT="36147" marB="36147">
                    <a:lnL>
                      <a:noFill/>
                    </a:lnL>
                    <a:lnR>
                      <a:noFill/>
                    </a:lnR>
                    <a:lnT>
                      <a:noFill/>
                    </a:lnT>
                    <a:lnB>
                      <a:noFill/>
                    </a:lnB>
                  </a:tcPr>
                </a:tc>
                <a:extLst>
                  <a:ext uri="{0D108BD9-81ED-4DB2-BD59-A6C34878D82A}">
                    <a16:rowId xmlns:a16="http://schemas.microsoft.com/office/drawing/2014/main" val="3987698656"/>
                  </a:ext>
                </a:extLst>
              </a:tr>
            </a:tbl>
          </a:graphicData>
        </a:graphic>
      </p:graphicFrame>
      <p:pic>
        <p:nvPicPr>
          <p:cNvPr id="30726" name="Picture 6" descr="Picture">
            <a:extLst>
              <a:ext uri="{FF2B5EF4-FFF2-40B4-BE49-F238E27FC236}">
                <a16:creationId xmlns:a16="http://schemas.microsoft.com/office/drawing/2014/main" id="{186FE359-38E2-44D6-B9FD-43E767BB10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19237" y="1022258"/>
            <a:ext cx="6105525" cy="481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04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A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icture">
            <a:extLst>
              <a:ext uri="{FF2B5EF4-FFF2-40B4-BE49-F238E27FC236}">
                <a16:creationId xmlns:a16="http://schemas.microsoft.com/office/drawing/2014/main" id="{0DB93464-E585-4BF0-BD0D-955EBBB05D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54168" y="643467"/>
            <a:ext cx="683566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260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A5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5" descr="Picture">
            <a:extLst>
              <a:ext uri="{FF2B5EF4-FFF2-40B4-BE49-F238E27FC236}">
                <a16:creationId xmlns:a16="http://schemas.microsoft.com/office/drawing/2014/main" id="{32404BEC-0589-4618-AA15-715717470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6"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3B5BFF85-9FDE-4223-B504-5735E74224E5}"/>
              </a:ext>
            </a:extLst>
          </p:cNvPr>
          <p:cNvSpPr>
            <a:spLocks noChangeArrowheads="1"/>
          </p:cNvSpPr>
          <p:nvPr/>
        </p:nvSpPr>
        <p:spPr bwMode="auto">
          <a:xfrm>
            <a:off x="6021989" y="917725"/>
            <a:ext cx="2568554" cy="485236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kern="1200" cap="none" normalizeH="0" baseline="0" dirty="0">
                <a:ln>
                  <a:noFill/>
                </a:ln>
                <a:solidFill>
                  <a:srgbClr val="FFFFFF"/>
                </a:solidFill>
                <a:effectLst/>
                <a:latin typeface="+mn-lt"/>
                <a:ea typeface="+mn-ea"/>
                <a:cs typeface="+mn-cs"/>
              </a:rPr>
              <a:t>​The </a:t>
            </a:r>
            <a:r>
              <a:rPr kumimoji="0" lang="en-US" altLang="en-US" sz="1700" b="1" i="0" u="none" strike="noStrike" kern="1200" cap="none" normalizeH="0" baseline="0" dirty="0">
                <a:ln>
                  <a:noFill/>
                </a:ln>
                <a:solidFill>
                  <a:srgbClr val="FFFFFF"/>
                </a:solidFill>
                <a:effectLst/>
                <a:latin typeface="+mn-lt"/>
                <a:ea typeface="+mn-ea"/>
                <a:cs typeface="+mn-cs"/>
              </a:rPr>
              <a:t>ciliary body</a:t>
            </a:r>
            <a:r>
              <a:rPr kumimoji="0" lang="en-US" altLang="en-US" sz="1700" b="0" i="0" u="none" strike="noStrike" kern="1200" cap="none" normalizeH="0" baseline="0" dirty="0">
                <a:ln>
                  <a:noFill/>
                </a:ln>
                <a:solidFill>
                  <a:srgbClr val="FFFFFF"/>
                </a:solidFill>
                <a:effectLst/>
                <a:latin typeface="+mn-lt"/>
                <a:ea typeface="+mn-ea"/>
                <a:cs typeface="+mn-cs"/>
              </a:rPr>
              <a:t> has ciliary muscles that control the shape of the lens. The ciliary body is connected to the lens by suspensory ligaments.  </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1700" b="0" i="0" u="none" strike="noStrike" kern="1200" cap="none" normalizeH="0" baseline="0" dirty="0">
                <a:ln>
                  <a:noFill/>
                </a:ln>
                <a:solidFill>
                  <a:srgbClr val="FFFFFF"/>
                </a:solidFill>
                <a:effectLst/>
                <a:latin typeface="+mn-lt"/>
                <a:ea typeface="+mn-ea"/>
                <a:cs typeface="+mn-cs"/>
              </a:rPr>
              <a:t>Changing the shape of the lens is necessary to focus images at different distances onto the retina.                           </a:t>
            </a:r>
          </a:p>
        </p:txBody>
      </p:sp>
      <p:pic>
        <p:nvPicPr>
          <p:cNvPr id="52229" name="Picture 5" descr="Picture">
            <a:extLst>
              <a:ext uri="{FF2B5EF4-FFF2-40B4-BE49-F238E27FC236}">
                <a16:creationId xmlns:a16="http://schemas.microsoft.com/office/drawing/2014/main" id="{F7C37482-9A28-4723-A553-EC25C3FA6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9416" y="4214813"/>
            <a:ext cx="11458734" cy="6445538"/>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Picture">
            <a:extLst>
              <a:ext uri="{FF2B5EF4-FFF2-40B4-BE49-F238E27FC236}">
                <a16:creationId xmlns:a16="http://schemas.microsoft.com/office/drawing/2014/main" id="{F0AFA3B8-7AE1-4B35-B677-807682CE7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2098" y="4214813"/>
            <a:ext cx="8594051" cy="64455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D9ADDDB-D244-4039-BB01-695D36C1AD98}"/>
              </a:ext>
            </a:extLst>
          </p:cNvPr>
          <p:cNvSpPr/>
          <p:nvPr/>
        </p:nvSpPr>
        <p:spPr>
          <a:xfrm>
            <a:off x="606524" y="4924133"/>
            <a:ext cx="4572000" cy="874983"/>
          </a:xfrm>
          <a:prstGeom prst="rect">
            <a:avLst/>
          </a:prstGeom>
        </p:spPr>
        <p:txBody>
          <a:bodyPr>
            <a:spAutoFit/>
          </a:bodyPr>
          <a:lstStyle/>
          <a:p>
            <a:pPr lvl="0" indent="-228600" fontAlgn="base">
              <a:lnSpc>
                <a:spcPct val="90000"/>
              </a:lnSpc>
              <a:spcBef>
                <a:spcPct val="0"/>
              </a:spcBef>
              <a:spcAft>
                <a:spcPts val="600"/>
              </a:spcAft>
              <a:buFont typeface="Arial" panose="020B0604020202020204" pitchFamily="34" charset="0"/>
              <a:buChar char="•"/>
            </a:pPr>
            <a:r>
              <a:rPr lang="en-US" altLang="en-US" sz="2800" b="1" dirty="0">
                <a:solidFill>
                  <a:srgbClr val="FFFFFF"/>
                </a:solidFill>
                <a:latin typeface="Aharoni" panose="02010803020104030203" pitchFamily="2" charset="-79"/>
                <a:cs typeface="Aharoni" panose="02010803020104030203" pitchFamily="2" charset="-79"/>
              </a:rPr>
              <a:t>THE CILIARY BODY AND</a:t>
            </a:r>
            <a:br>
              <a:rPr lang="en-US" altLang="en-US" sz="2800" b="1" dirty="0">
                <a:solidFill>
                  <a:srgbClr val="FFFFFF"/>
                </a:solidFill>
                <a:latin typeface="Aharoni" panose="02010803020104030203" pitchFamily="2" charset="-79"/>
                <a:cs typeface="Aharoni" panose="02010803020104030203" pitchFamily="2" charset="-79"/>
              </a:rPr>
            </a:br>
            <a:r>
              <a:rPr lang="en-US" altLang="en-US" sz="2800" b="1" dirty="0">
                <a:solidFill>
                  <a:srgbClr val="FFFFFF"/>
                </a:solidFill>
                <a:latin typeface="Aharoni" panose="02010803020104030203" pitchFamily="2" charset="-79"/>
                <a:cs typeface="Aharoni" panose="02010803020104030203" pitchFamily="2" charset="-79"/>
              </a:rPr>
              <a:t>​SUSPENSORY LIGAMENTS</a:t>
            </a:r>
            <a:endParaRPr lang="en-US" altLang="en-US" sz="2800" dirty="0">
              <a:solidFill>
                <a:srgbClr val="FFFFFF"/>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77948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62725D-1713-4E9D-B64B-5BCADDC9433D}"/>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The vitreous humor</a:t>
            </a:r>
          </a:p>
        </p:txBody>
      </p:sp>
      <p:pic>
        <p:nvPicPr>
          <p:cNvPr id="53255" name="Picture 7" descr="Picture">
            <a:extLst>
              <a:ext uri="{FF2B5EF4-FFF2-40B4-BE49-F238E27FC236}">
                <a16:creationId xmlns:a16="http://schemas.microsoft.com/office/drawing/2014/main" id="{9B4B4132-7F82-4CA9-B2DD-24BFEFAE6D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52D818-F97A-4027-A173-5FE2FEC16C3F}"/>
              </a:ext>
            </a:extLst>
          </p:cNvPr>
          <p:cNvSpPr>
            <a:spLocks noGrp="1"/>
          </p:cNvSpPr>
          <p:nvPr>
            <p:ph idx="1"/>
          </p:nvPr>
        </p:nvSpPr>
        <p:spPr>
          <a:xfrm>
            <a:off x="6021989" y="917725"/>
            <a:ext cx="2568554" cy="4852362"/>
          </a:xfrm>
        </p:spPr>
        <p:txBody>
          <a:bodyPr anchor="ctr">
            <a:normAutofit/>
          </a:bodyPr>
          <a:lstStyle/>
          <a:p>
            <a:endParaRPr lang="en-US" sz="1700" dirty="0">
              <a:solidFill>
                <a:srgbClr val="FFFFFF"/>
              </a:solidFill>
            </a:endParaRPr>
          </a:p>
          <a:p>
            <a:r>
              <a:rPr lang="en-US" sz="1700" dirty="0">
                <a:solidFill>
                  <a:srgbClr val="FFFFFF"/>
                </a:solidFill>
              </a:rPr>
              <a:t>The vitreous humor (sometimes referred to as the vitreous body) is the gelatinous liquid that fills the eye. </a:t>
            </a:r>
          </a:p>
          <a:p>
            <a:r>
              <a:rPr lang="en-US" sz="1700" dirty="0">
                <a:solidFill>
                  <a:srgbClr val="FFFFFF"/>
                </a:solidFill>
              </a:rPr>
              <a:t>This liquid functions to maintain the pressure of the eye. </a:t>
            </a: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2919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A6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8D5195-1B2E-4427-9316-A65C59E3FEB3}"/>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The choroid coat</a:t>
            </a:r>
          </a:p>
        </p:txBody>
      </p:sp>
      <p:pic>
        <p:nvPicPr>
          <p:cNvPr id="8" name="Picture 2" descr="Picture">
            <a:extLst>
              <a:ext uri="{FF2B5EF4-FFF2-40B4-BE49-F238E27FC236}">
                <a16:creationId xmlns:a16="http://schemas.microsoft.com/office/drawing/2014/main" id="{5CDF94C1-DD71-4111-AF82-628D74C2B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6"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C037B75-42B9-41AF-B3A3-D7179870598B}"/>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The choroid coat is a highly-vascularized layer of connective tissue that surrounds the eye. </a:t>
            </a:r>
          </a:p>
          <a:p>
            <a:r>
              <a:rPr lang="en-US" sz="1700">
                <a:solidFill>
                  <a:srgbClr val="FFFFFF"/>
                </a:solidFill>
              </a:rPr>
              <a:t>The choroid coat lies between the retina and the sclera. </a:t>
            </a:r>
          </a:p>
          <a:p>
            <a:r>
              <a:rPr lang="en-US" sz="1700">
                <a:solidFill>
                  <a:srgbClr val="FFFFFF"/>
                </a:solidFill>
              </a:rPr>
              <a:t>The function of the choroid coat is to provide oxygen and nourishment to the retina.</a:t>
            </a:r>
          </a:p>
          <a:p>
            <a:endParaRPr lang="en-US" sz="1700">
              <a:solidFill>
                <a:srgbClr val="FFFFFF"/>
              </a:solidFill>
            </a:endParaRPr>
          </a:p>
        </p:txBody>
      </p:sp>
    </p:spTree>
    <p:extLst>
      <p:ext uri="{BB962C8B-B14F-4D97-AF65-F5344CB8AC3E}">
        <p14:creationId xmlns:p14="http://schemas.microsoft.com/office/powerpoint/2010/main" val="1341891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a:extLst>
              <a:ext uri="{FF2B5EF4-FFF2-40B4-BE49-F238E27FC236}">
                <a16:creationId xmlns:a16="http://schemas.microsoft.com/office/drawing/2014/main" id="{FFB35D48-D3AF-4FA7-9ED7-1E929E4CE83B}"/>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en-US" sz="4200" kern="1200">
                <a:solidFill>
                  <a:srgbClr val="FFFFFF"/>
                </a:solidFill>
                <a:latin typeface="+mj-lt"/>
                <a:ea typeface="+mj-ea"/>
                <a:cs typeface="+mj-cs"/>
              </a:rPr>
              <a:t>Retina</a:t>
            </a:r>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747" name="Picture 7">
            <a:extLst>
              <a:ext uri="{FF2B5EF4-FFF2-40B4-BE49-F238E27FC236}">
                <a16:creationId xmlns:a16="http://schemas.microsoft.com/office/drawing/2014/main" id="{AF286CE2-3B79-46A1-B9E1-EFDF554E9F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865366" y="1602074"/>
            <a:ext cx="4915159" cy="36617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0" name="Title 1">
            <a:extLst>
              <a:ext uri="{FF2B5EF4-FFF2-40B4-BE49-F238E27FC236}">
                <a16:creationId xmlns:a16="http://schemas.microsoft.com/office/drawing/2014/main" id="{154976B6-93CD-4C73-90EB-B727EEA51DEF}"/>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altLang="en-US" sz="3600" kern="1200" dirty="0">
                <a:solidFill>
                  <a:srgbClr val="FFFFFF"/>
                </a:solidFill>
                <a:latin typeface="+mj-lt"/>
                <a:ea typeface="+mj-ea"/>
                <a:cs typeface="+mj-cs"/>
              </a:rPr>
              <a:t>Color Vision – red, green and blue cones</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72" name="Content Placeholder 3">
            <a:extLst>
              <a:ext uri="{FF2B5EF4-FFF2-40B4-BE49-F238E27FC236}">
                <a16:creationId xmlns:a16="http://schemas.microsoft.com/office/drawing/2014/main" id="{C21CEBA1-68E8-4DE4-85CE-86549C0298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3606" y="2509911"/>
            <a:ext cx="7075463"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Title 1">
            <a:extLst>
              <a:ext uri="{FF2B5EF4-FFF2-40B4-BE49-F238E27FC236}">
                <a16:creationId xmlns:a16="http://schemas.microsoft.com/office/drawing/2014/main" id="{BC7A184C-E763-4452-8227-B8E53020DCBD}"/>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en-US" sz="2900" kern="1200">
                <a:solidFill>
                  <a:srgbClr val="FFFFFF"/>
                </a:solidFill>
                <a:latin typeface="+mj-lt"/>
                <a:ea typeface="+mj-ea"/>
                <a:cs typeface="+mj-cs"/>
              </a:rPr>
              <a:t>Cones are photoreceptors in the retina that give us color vision</a:t>
            </a: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9939" name="Content Placeholder 3">
            <a:extLst>
              <a:ext uri="{FF2B5EF4-FFF2-40B4-BE49-F238E27FC236}">
                <a16:creationId xmlns:a16="http://schemas.microsoft.com/office/drawing/2014/main" id="{47F6FDFF-31B0-4505-9573-B99999617F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0826" y="492573"/>
            <a:ext cx="3984239" cy="588079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C7A184C-E763-4452-8227-B8E53020DCBD}"/>
              </a:ext>
            </a:extLst>
          </p:cNvPr>
          <p:cNvSpPr>
            <a:spLocks noGrp="1"/>
          </p:cNvSpPr>
          <p:nvPr>
            <p:ph type="title"/>
          </p:nvPr>
        </p:nvSpPr>
        <p:spPr>
          <a:xfrm>
            <a:off x="505677" y="914400"/>
            <a:ext cx="2743200" cy="2887579"/>
          </a:xfr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defTabSz="914400"/>
            <a:r>
              <a:rPr lang="en-US" altLang="en-US" sz="2900" kern="1200" dirty="0">
                <a:solidFill>
                  <a:srgbClr val="FFFFFF"/>
                </a:solidFill>
                <a:latin typeface="+mj-lt"/>
                <a:ea typeface="+mj-ea"/>
                <a:cs typeface="+mj-cs"/>
              </a:rPr>
              <a:t>Rods are photoreceptors in the retina that give us black and white vision</a:t>
            </a:r>
            <a:br>
              <a:rPr lang="en-US" altLang="en-US" sz="2900" kern="1200" dirty="0">
                <a:solidFill>
                  <a:srgbClr val="FFFFFF"/>
                </a:solidFill>
                <a:latin typeface="+mj-lt"/>
                <a:ea typeface="+mj-ea"/>
                <a:cs typeface="+mj-cs"/>
              </a:rPr>
            </a:br>
            <a:endParaRPr lang="en-US" altLang="en-US" sz="2900" kern="1200" dirty="0">
              <a:solidFill>
                <a:srgbClr val="FFFFFF"/>
              </a:solidFill>
              <a:latin typeface="+mj-lt"/>
              <a:ea typeface="+mj-ea"/>
              <a:cs typeface="+mj-cs"/>
            </a:endParaRPr>
          </a:p>
        </p:txBody>
      </p:sp>
      <p:pic>
        <p:nvPicPr>
          <p:cNvPr id="39939" name="Content Placeholder 3">
            <a:extLst>
              <a:ext uri="{FF2B5EF4-FFF2-40B4-BE49-F238E27FC236}">
                <a16:creationId xmlns:a16="http://schemas.microsoft.com/office/drawing/2014/main" id="{47F6FDFF-31B0-4505-9573-B99999617F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0826" y="492573"/>
            <a:ext cx="3984239" cy="5880796"/>
          </a:xfrm>
          <a:prstGeom prst="rect">
            <a:avLst/>
          </a:prstGeom>
        </p:spPr>
      </p:pic>
    </p:spTree>
    <p:extLst>
      <p:ext uri="{BB962C8B-B14F-4D97-AF65-F5344CB8AC3E}">
        <p14:creationId xmlns:p14="http://schemas.microsoft.com/office/powerpoint/2010/main" val="167093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E6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
            <a:extLst>
              <a:ext uri="{FF2B5EF4-FFF2-40B4-BE49-F238E27FC236}">
                <a16:creationId xmlns:a16="http://schemas.microsoft.com/office/drawing/2014/main" id="{55C99EEA-2EB6-4ED6-8CE0-59970CA1F6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118489"/>
            <a:ext cx="8178799" cy="462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96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Top Corners Rounded 16">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2D7319-E2B7-4D47-996C-D3D7B0C50145}"/>
              </a:ext>
            </a:extLst>
          </p:cNvPr>
          <p:cNvSpPr>
            <a:spLocks noGrp="1"/>
          </p:cNvSpPr>
          <p:nvPr>
            <p:ph type="title"/>
          </p:nvPr>
        </p:nvSpPr>
        <p:spPr>
          <a:xfrm>
            <a:off x="241299" y="981091"/>
            <a:ext cx="3069714" cy="1624457"/>
          </a:xfrm>
        </p:spPr>
        <p:txBody>
          <a:bodyPr>
            <a:normAutofit/>
          </a:bodyPr>
          <a:lstStyle/>
          <a:p>
            <a:r>
              <a:rPr lang="en-US" sz="3100" b="0" i="0">
                <a:solidFill>
                  <a:schemeClr val="bg1"/>
                </a:solidFill>
                <a:effectLst/>
                <a:latin typeface="Pacifico"/>
              </a:rPr>
              <a:t>The Retina</a:t>
            </a:r>
            <a:endParaRPr lang="en-US" sz="3100">
              <a:solidFill>
                <a:schemeClr val="bg1"/>
              </a:solidFill>
            </a:endParaRPr>
          </a:p>
        </p:txBody>
      </p:sp>
      <p:cxnSp>
        <p:nvCxnSpPr>
          <p:cNvPr id="21" name="Straight Connector 20">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70580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518059-2707-42A0-B099-CBE42F4E9F7E}"/>
              </a:ext>
            </a:extLst>
          </p:cNvPr>
          <p:cNvSpPr>
            <a:spLocks noGrp="1"/>
          </p:cNvSpPr>
          <p:nvPr>
            <p:ph idx="1"/>
          </p:nvPr>
        </p:nvSpPr>
        <p:spPr>
          <a:xfrm>
            <a:off x="241299" y="2834809"/>
            <a:ext cx="3069714" cy="3042099"/>
          </a:xfrm>
        </p:spPr>
        <p:txBody>
          <a:bodyPr anchor="t">
            <a:normAutofit/>
          </a:bodyPr>
          <a:lstStyle/>
          <a:p>
            <a:r>
              <a:rPr lang="en-US" sz="1700" b="0" i="0" dirty="0">
                <a:solidFill>
                  <a:schemeClr val="bg1"/>
                </a:solidFill>
                <a:effectLst/>
                <a:latin typeface="Bree Serif"/>
              </a:rPr>
              <a:t>    The word '</a:t>
            </a:r>
            <a:r>
              <a:rPr lang="en-US" sz="1700" b="0" i="1" dirty="0">
                <a:solidFill>
                  <a:schemeClr val="bg1"/>
                </a:solidFill>
                <a:effectLst/>
                <a:latin typeface="Bree Serif"/>
              </a:rPr>
              <a:t>retina' </a:t>
            </a:r>
            <a:r>
              <a:rPr lang="en-US" sz="1700" b="0" i="0" dirty="0">
                <a:solidFill>
                  <a:schemeClr val="bg1"/>
                </a:solidFill>
                <a:effectLst/>
                <a:latin typeface="Bree Serif"/>
              </a:rPr>
              <a:t>comes from the Latin word for 'net’. </a:t>
            </a:r>
          </a:p>
          <a:p>
            <a:r>
              <a:rPr lang="en-US" sz="1700" b="0" i="0" dirty="0">
                <a:solidFill>
                  <a:schemeClr val="bg1"/>
                </a:solidFill>
                <a:effectLst/>
                <a:latin typeface="Bree Serif"/>
              </a:rPr>
              <a:t>The retina is the innermost layer located at the back of the eye. </a:t>
            </a:r>
          </a:p>
          <a:p>
            <a:r>
              <a:rPr lang="en-US" sz="1700" b="0" i="0" dirty="0">
                <a:solidFill>
                  <a:schemeClr val="bg1"/>
                </a:solidFill>
                <a:effectLst/>
                <a:latin typeface="Bree Serif"/>
              </a:rPr>
              <a:t>The function of the retina is to convert visual information into action potentials (nerve impulses) that will travel to the brain via the </a:t>
            </a:r>
            <a:r>
              <a:rPr lang="en-US" sz="1700" b="1" i="0" dirty="0">
                <a:solidFill>
                  <a:schemeClr val="bg1"/>
                </a:solidFill>
                <a:effectLst/>
                <a:latin typeface="Bree Serif"/>
              </a:rPr>
              <a:t>optic nerve</a:t>
            </a:r>
            <a:r>
              <a:rPr lang="en-US" sz="1700" b="0" i="0" dirty="0">
                <a:solidFill>
                  <a:schemeClr val="bg1"/>
                </a:solidFill>
                <a:effectLst/>
                <a:latin typeface="Bree Serif"/>
              </a:rPr>
              <a:t>. </a:t>
            </a:r>
            <a:endParaRPr lang="en-US" sz="1700" dirty="0">
              <a:solidFill>
                <a:schemeClr val="bg1"/>
              </a:solidFill>
            </a:endParaRPr>
          </a:p>
        </p:txBody>
      </p:sp>
      <p:pic>
        <p:nvPicPr>
          <p:cNvPr id="5" name="Picture 2" descr="Picture">
            <a:extLst>
              <a:ext uri="{FF2B5EF4-FFF2-40B4-BE49-F238E27FC236}">
                <a16:creationId xmlns:a16="http://schemas.microsoft.com/office/drawing/2014/main" id="{F1F60338-8B91-4E9A-BCDC-7C94160B33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7" r="1" b="1"/>
          <a:stretch/>
        </p:blipFill>
        <p:spPr bwMode="auto">
          <a:xfrm>
            <a:off x="3902825" y="1446966"/>
            <a:ext cx="4906588" cy="380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15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D0A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E8F055-CA21-488B-BAED-99851A58C403}"/>
              </a:ext>
            </a:extLst>
          </p:cNvPr>
          <p:cNvSpPr>
            <a:spLocks noGrp="1"/>
          </p:cNvSpPr>
          <p:nvPr>
            <p:ph type="title"/>
          </p:nvPr>
        </p:nvSpPr>
        <p:spPr>
          <a:xfrm>
            <a:off x="393192" y="4767072"/>
            <a:ext cx="4945641" cy="1625210"/>
          </a:xfrm>
        </p:spPr>
        <p:txBody>
          <a:bodyPr>
            <a:normAutofit/>
          </a:bodyPr>
          <a:lstStyle/>
          <a:p>
            <a:pPr algn="r"/>
            <a:r>
              <a:rPr lang="en-US" dirty="0">
                <a:solidFill>
                  <a:srgbClr val="FFFFFF"/>
                </a:solidFill>
              </a:rPr>
              <a:t>Optic Nerve and Optic Disc</a:t>
            </a:r>
          </a:p>
        </p:txBody>
      </p:sp>
      <p:pic>
        <p:nvPicPr>
          <p:cNvPr id="6" name="Picture 2" descr="Picture">
            <a:extLst>
              <a:ext uri="{FF2B5EF4-FFF2-40B4-BE49-F238E27FC236}">
                <a16:creationId xmlns:a16="http://schemas.microsoft.com/office/drawing/2014/main" id="{4C19AF04-24C1-4519-9FD5-A2BD64AA5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7" r="1"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94863B-6E48-4493-9893-334D4B7A2706}"/>
              </a:ext>
            </a:extLst>
          </p:cNvPr>
          <p:cNvSpPr>
            <a:spLocks noGrp="1"/>
          </p:cNvSpPr>
          <p:nvPr>
            <p:ph idx="1"/>
          </p:nvPr>
        </p:nvSpPr>
        <p:spPr>
          <a:xfrm>
            <a:off x="6021989" y="917725"/>
            <a:ext cx="2568554" cy="4852362"/>
          </a:xfrm>
        </p:spPr>
        <p:txBody>
          <a:bodyPr anchor="ctr">
            <a:normAutofit/>
          </a:bodyPr>
          <a:lstStyle/>
          <a:p>
            <a:r>
              <a:rPr lang="en-US" sz="1700" b="0" i="0">
                <a:solidFill>
                  <a:srgbClr val="FFFFFF"/>
                </a:solidFill>
                <a:effectLst/>
                <a:latin typeface="Bree Serif"/>
              </a:rPr>
              <a:t>The optic nerve is made up of axons of the ganglion cells that make up the outer layer of the retina.</a:t>
            </a:r>
          </a:p>
          <a:p>
            <a:r>
              <a:rPr lang="en-US" sz="1700" b="0" i="0">
                <a:solidFill>
                  <a:srgbClr val="FFFFFF"/>
                </a:solidFill>
                <a:effectLst/>
                <a:latin typeface="Bree Serif"/>
              </a:rPr>
              <a:t> The optic nerve exits the globe (eyeball) at the </a:t>
            </a:r>
            <a:r>
              <a:rPr lang="en-US" sz="1700" b="1" i="0">
                <a:solidFill>
                  <a:srgbClr val="FFFFFF"/>
                </a:solidFill>
                <a:effectLst/>
                <a:latin typeface="Bree Serif"/>
              </a:rPr>
              <a:t>optic disc  </a:t>
            </a:r>
            <a:r>
              <a:rPr lang="en-US" sz="1700" b="0" i="0">
                <a:solidFill>
                  <a:srgbClr val="FFFFFF"/>
                </a:solidFill>
                <a:effectLst/>
                <a:latin typeface="Bree Serif"/>
              </a:rPr>
              <a:t>which forms a </a:t>
            </a:r>
            <a:r>
              <a:rPr lang="en-US" sz="1700" b="0" i="1">
                <a:solidFill>
                  <a:srgbClr val="FFFFFF"/>
                </a:solidFill>
                <a:effectLst/>
                <a:latin typeface="Bree Serif"/>
              </a:rPr>
              <a:t>blind spot.</a:t>
            </a:r>
            <a:endParaRPr lang="en-US" sz="1700" b="0" i="0">
              <a:solidFill>
                <a:srgbClr val="FFFFFF"/>
              </a:solidFill>
              <a:effectLst/>
              <a:latin typeface="Bree Serif"/>
            </a:endParaRPr>
          </a:p>
          <a:p>
            <a:endParaRPr lang="en-US" sz="1700">
              <a:solidFill>
                <a:srgbClr val="FFFFFF"/>
              </a:solidFill>
            </a:endParaRPr>
          </a:p>
        </p:txBody>
      </p:sp>
    </p:spTree>
    <p:extLst>
      <p:ext uri="{BB962C8B-B14F-4D97-AF65-F5344CB8AC3E}">
        <p14:creationId xmlns:p14="http://schemas.microsoft.com/office/powerpoint/2010/main" val="485660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47" descr="A picture containing sitting, table, white&#10;&#10;Description automatically generated">
            <a:extLst>
              <a:ext uri="{FF2B5EF4-FFF2-40B4-BE49-F238E27FC236}">
                <a16:creationId xmlns:a16="http://schemas.microsoft.com/office/drawing/2014/main" id="{F3198089-046E-4F6E-98D8-1DBA627CF67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26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04259-2410-4E61-8B94-67108FD3F5A6}"/>
              </a:ext>
            </a:extLst>
          </p:cNvPr>
          <p:cNvSpPr>
            <a:spLocks noGrp="1"/>
          </p:cNvSpPr>
          <p:nvPr>
            <p:ph idx="1"/>
          </p:nvPr>
        </p:nvSpPr>
        <p:spPr>
          <a:xfrm>
            <a:off x="628650" y="4571999"/>
            <a:ext cx="7886700" cy="1604963"/>
          </a:xfrm>
        </p:spPr>
        <p:txBody>
          <a:bodyPr/>
          <a:lstStyle/>
          <a:p>
            <a:r>
              <a:rPr lang="en-US" i="1" dirty="0"/>
              <a:t>  T</a:t>
            </a:r>
            <a:r>
              <a:rPr lang="en-US" dirty="0"/>
              <a:t>he retina contains light-sensitive (photo-sensitive) cells (called photoreceptors) that fire action potentials in response to changes in visual information (in the form of electromagnetic waves of the visible spectrum). There are two types of photoreceptors; rods and cones. </a:t>
            </a:r>
          </a:p>
        </p:txBody>
      </p:sp>
      <p:pic>
        <p:nvPicPr>
          <p:cNvPr id="61442" name="Picture 2" descr="Picture">
            <a:extLst>
              <a:ext uri="{FF2B5EF4-FFF2-40B4-BE49-F238E27FC236}">
                <a16:creationId xmlns:a16="http://schemas.microsoft.com/office/drawing/2014/main" id="{72FDE8A8-ECE9-4DB9-9A39-C4B5D09A521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0050"/>
            <a:ext cx="6705600"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06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85788"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CA341-DCCF-45BA-9776-EB7A6D46040E}"/>
              </a:ext>
            </a:extLst>
          </p:cNvPr>
          <p:cNvSpPr>
            <a:spLocks noGrp="1"/>
          </p:cNvSpPr>
          <p:nvPr>
            <p:ph type="title"/>
          </p:nvPr>
        </p:nvSpPr>
        <p:spPr>
          <a:xfrm>
            <a:off x="622335" y="2745736"/>
            <a:ext cx="2774103" cy="1366528"/>
          </a:xfrm>
          <a:solidFill>
            <a:srgbClr val="FFFFFF"/>
          </a:solidFill>
          <a:ln w="25400" cap="sq">
            <a:solidFill>
              <a:srgbClr val="404040"/>
            </a:solidFill>
            <a:miter lim="800000"/>
          </a:ln>
        </p:spPr>
        <p:txBody>
          <a:bodyPr>
            <a:normAutofit/>
          </a:bodyPr>
          <a:lstStyle/>
          <a:p>
            <a:pPr algn="ctr"/>
            <a:r>
              <a:rPr lang="en-US" sz="2800">
                <a:solidFill>
                  <a:srgbClr val="262626"/>
                </a:solidFill>
              </a:rPr>
              <a:t>Rods</a:t>
            </a:r>
          </a:p>
        </p:txBody>
      </p:sp>
      <p:sp>
        <p:nvSpPr>
          <p:cNvPr id="3" name="Content Placeholder 2">
            <a:extLst>
              <a:ext uri="{FF2B5EF4-FFF2-40B4-BE49-F238E27FC236}">
                <a16:creationId xmlns:a16="http://schemas.microsoft.com/office/drawing/2014/main" id="{7C1312D7-B088-4D26-9D17-E18638D4CE25}"/>
              </a:ext>
            </a:extLst>
          </p:cNvPr>
          <p:cNvSpPr>
            <a:spLocks noGrp="1"/>
          </p:cNvSpPr>
          <p:nvPr>
            <p:ph idx="1"/>
          </p:nvPr>
        </p:nvSpPr>
        <p:spPr>
          <a:xfrm>
            <a:off x="4536886" y="802638"/>
            <a:ext cx="4056522" cy="5252722"/>
          </a:xfrm>
        </p:spPr>
        <p:txBody>
          <a:bodyPr anchor="ctr">
            <a:normAutofit/>
          </a:bodyPr>
          <a:lstStyle/>
          <a:p>
            <a:r>
              <a:rPr lang="en-US" sz="2100" dirty="0"/>
              <a:t>Rods are photo receptors that respond to levels of light (shades of black and white) and do not process any color information. The rods make up the major portion of your peripheral vision and are very useful in low-light situations, such as driving at night. </a:t>
            </a:r>
          </a:p>
        </p:txBody>
      </p:sp>
    </p:spTree>
    <p:extLst>
      <p:ext uri="{BB962C8B-B14F-4D97-AF65-F5344CB8AC3E}">
        <p14:creationId xmlns:p14="http://schemas.microsoft.com/office/powerpoint/2010/main" val="4108003666"/>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04259-2410-4E61-8B94-67108FD3F5A6}"/>
              </a:ext>
            </a:extLst>
          </p:cNvPr>
          <p:cNvSpPr>
            <a:spLocks noGrp="1"/>
          </p:cNvSpPr>
          <p:nvPr>
            <p:ph idx="1"/>
          </p:nvPr>
        </p:nvSpPr>
        <p:spPr>
          <a:xfrm>
            <a:off x="628650" y="4571999"/>
            <a:ext cx="7886700" cy="2057401"/>
          </a:xfrm>
        </p:spPr>
        <p:txBody>
          <a:bodyPr>
            <a:normAutofit fontScale="92500"/>
          </a:bodyPr>
          <a:lstStyle/>
          <a:p>
            <a:r>
              <a:rPr lang="en-US" i="1" dirty="0"/>
              <a:t> </a:t>
            </a:r>
            <a:r>
              <a:rPr lang="en-US" dirty="0"/>
              <a:t> Your cones, however are able to process color information. Cones dominate the central portion of your vision which focuses on the </a:t>
            </a:r>
            <a:r>
              <a:rPr lang="en-US" b="1" dirty="0"/>
              <a:t>fovea</a:t>
            </a:r>
            <a:r>
              <a:rPr lang="en-US" dirty="0"/>
              <a:t>. </a:t>
            </a:r>
          </a:p>
          <a:p>
            <a:r>
              <a:rPr lang="en-US" dirty="0"/>
              <a:t>You have 3 types of cones, each specializing in either the RED, GREEN or BLUE, electromagnetic waves of the visible spectrum. </a:t>
            </a:r>
          </a:p>
          <a:p>
            <a:r>
              <a:rPr lang="en-US" dirty="0"/>
              <a:t>The combination of stimulation of these 3 cone types are able to give you all of the colors you see!</a:t>
            </a:r>
          </a:p>
        </p:txBody>
      </p:sp>
      <p:pic>
        <p:nvPicPr>
          <p:cNvPr id="61442" name="Picture 2" descr="Picture">
            <a:extLst>
              <a:ext uri="{FF2B5EF4-FFF2-40B4-BE49-F238E27FC236}">
                <a16:creationId xmlns:a16="http://schemas.microsoft.com/office/drawing/2014/main" id="{72FDE8A8-ECE9-4DB9-9A39-C4B5D09A521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00050"/>
            <a:ext cx="6705600" cy="3771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66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D4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Picture">
            <a:extLst>
              <a:ext uri="{FF2B5EF4-FFF2-40B4-BE49-F238E27FC236}">
                <a16:creationId xmlns:a16="http://schemas.microsoft.com/office/drawing/2014/main" id="{B0CFC60A-CD3A-4405-960E-0CF655F86E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995" y="643467"/>
            <a:ext cx="807400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81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5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3DB7C9-C732-4DB1-85E4-12B2D6A7436C}"/>
              </a:ext>
            </a:extLst>
          </p:cNvPr>
          <p:cNvSpPr>
            <a:spLocks noGrp="1"/>
          </p:cNvSpPr>
          <p:nvPr>
            <p:ph type="title"/>
          </p:nvPr>
        </p:nvSpPr>
        <p:spPr>
          <a:xfrm>
            <a:off x="393192" y="4767072"/>
            <a:ext cx="4945641" cy="1625210"/>
          </a:xfrm>
        </p:spPr>
        <p:txBody>
          <a:bodyPr>
            <a:normAutofit/>
          </a:bodyPr>
          <a:lstStyle/>
          <a:p>
            <a:pPr algn="r"/>
            <a:r>
              <a:rPr kumimoji="0" lang="en-US" altLang="en-US" sz="3300" b="0" i="0" u="none" strike="noStrike" cap="none" normalizeH="0" baseline="0">
                <a:ln>
                  <a:noFill/>
                </a:ln>
                <a:solidFill>
                  <a:srgbClr val="FFFFFF"/>
                </a:solidFill>
                <a:effectLst/>
                <a:latin typeface="Pacifico"/>
              </a:rPr>
              <a:t>The Fovea Centralis</a:t>
            </a:r>
            <a:endParaRPr lang="en-US" sz="3300">
              <a:solidFill>
                <a:srgbClr val="FFFFFF"/>
              </a:solidFill>
            </a:endParaRPr>
          </a:p>
        </p:txBody>
      </p:sp>
      <p:pic>
        <p:nvPicPr>
          <p:cNvPr id="4" name="Picture 2" descr="Picture">
            <a:extLst>
              <a:ext uri="{FF2B5EF4-FFF2-40B4-BE49-F238E27FC236}">
                <a16:creationId xmlns:a16="http://schemas.microsoft.com/office/drawing/2014/main" id="{766941ED-1805-4BB0-81C9-EE654069A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3E889F-0D55-4E11-9DD0-E52ACE34CDFB}"/>
              </a:ext>
            </a:extLst>
          </p:cNvPr>
          <p:cNvSpPr>
            <a:spLocks noGrp="1"/>
          </p:cNvSpPr>
          <p:nvPr>
            <p:ph idx="1"/>
          </p:nvPr>
        </p:nvSpPr>
        <p:spPr>
          <a:xfrm>
            <a:off x="6021989" y="685800"/>
            <a:ext cx="2568554" cy="5562599"/>
          </a:xfrm>
        </p:spPr>
        <p:txBody>
          <a:bodyPr anchor="ctr">
            <a:normAutofit/>
          </a:bodyPr>
          <a:lstStyle/>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   The center of your field of vision is the most clear. </a:t>
            </a:r>
          </a:p>
          <a:p>
            <a:pPr marL="0" lvl="0" indent="0" defTabSz="914400" eaLnBrk="0" fontAlgn="base" hangingPunct="0">
              <a:spcBef>
                <a:spcPct val="0"/>
              </a:spcBef>
              <a:spcAft>
                <a:spcPct val="0"/>
              </a:spcAft>
              <a:buNone/>
            </a:pPr>
            <a:endParaRPr lang="en-US" altLang="en-US" sz="1700" dirty="0">
              <a:solidFill>
                <a:srgbClr val="FFFFFF"/>
              </a:solidFill>
              <a:latin typeface="Bree Serif"/>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This is due to a part of the retina called the Fovea Centralis (which lies within a slightly larger region called the Macula Lutea)</a:t>
            </a:r>
          </a:p>
          <a:p>
            <a:pPr marL="0" lvl="0" indent="0" defTabSz="914400" eaLnBrk="0" fontAlgn="base" hangingPunct="0">
              <a:spcBef>
                <a:spcPct val="0"/>
              </a:spcBef>
              <a:spcAft>
                <a:spcPct val="0"/>
              </a:spcAft>
              <a:buNone/>
            </a:pPr>
            <a:endParaRPr lang="en-US" altLang="en-US" sz="1700" dirty="0">
              <a:solidFill>
                <a:srgbClr val="FFFFFF"/>
              </a:solidFill>
              <a:latin typeface="Bree Serif"/>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The Fovea Centralis has the highest concentration of cones (cells that code for colored vision) than anywhere else in the retina. </a:t>
            </a:r>
            <a:endParaRPr kumimoji="0" lang="en-US" altLang="en-US" sz="1700" b="0" i="0" u="none" strike="noStrike" cap="none" normalizeH="0" baseline="0" dirty="0">
              <a:ln>
                <a:noFill/>
              </a:ln>
              <a:solidFill>
                <a:srgbClr val="FFFFFF"/>
              </a:solidFill>
              <a:effectLst/>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Roboto"/>
              </a:rPr>
              <a:t>        </a:t>
            </a:r>
            <a:endParaRPr kumimoji="0" lang="en-US" altLang="en-US" sz="1700" b="0" i="0" u="none" strike="noStrike" cap="none" normalizeH="0" baseline="0" dirty="0">
              <a:ln>
                <a:noFill/>
              </a:ln>
              <a:solidFill>
                <a:srgbClr val="FFFFFF"/>
              </a:solidFill>
              <a:effectLst/>
              <a:latin typeface="Arial" panose="020B0604020202020204" pitchFamily="34" charset="0"/>
            </a:endParaRPr>
          </a:p>
          <a:p>
            <a:endParaRPr lang="en-US" sz="1700" dirty="0">
              <a:solidFill>
                <a:srgbClr val="FFFFFF"/>
              </a:solidFill>
            </a:endParaRPr>
          </a:p>
        </p:txBody>
      </p:sp>
    </p:spTree>
    <p:extLst>
      <p:ext uri="{BB962C8B-B14F-4D97-AF65-F5344CB8AC3E}">
        <p14:creationId xmlns:p14="http://schemas.microsoft.com/office/powerpoint/2010/main" val="4282667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5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3DB7C9-C732-4DB1-85E4-12B2D6A7436C}"/>
              </a:ext>
            </a:extLst>
          </p:cNvPr>
          <p:cNvSpPr>
            <a:spLocks noGrp="1"/>
          </p:cNvSpPr>
          <p:nvPr>
            <p:ph type="title"/>
          </p:nvPr>
        </p:nvSpPr>
        <p:spPr>
          <a:xfrm>
            <a:off x="393192" y="4767072"/>
            <a:ext cx="4945641" cy="1625210"/>
          </a:xfrm>
        </p:spPr>
        <p:txBody>
          <a:bodyPr>
            <a:normAutofit/>
          </a:bodyPr>
          <a:lstStyle/>
          <a:p>
            <a:pPr algn="r"/>
            <a:r>
              <a:rPr kumimoji="0" lang="en-US" altLang="en-US" sz="3300" b="0" i="0" u="none" strike="noStrike" cap="none" normalizeH="0" baseline="0">
                <a:ln>
                  <a:noFill/>
                </a:ln>
                <a:solidFill>
                  <a:srgbClr val="FFFFFF"/>
                </a:solidFill>
                <a:effectLst/>
                <a:latin typeface="Pacifico"/>
              </a:rPr>
              <a:t>The Fovea Centralis</a:t>
            </a:r>
            <a:endParaRPr lang="en-US" sz="3300">
              <a:solidFill>
                <a:srgbClr val="FFFFFF"/>
              </a:solidFill>
            </a:endParaRPr>
          </a:p>
        </p:txBody>
      </p:sp>
      <p:pic>
        <p:nvPicPr>
          <p:cNvPr id="4" name="Picture 2" descr="Picture">
            <a:extLst>
              <a:ext uri="{FF2B5EF4-FFF2-40B4-BE49-F238E27FC236}">
                <a16:creationId xmlns:a16="http://schemas.microsoft.com/office/drawing/2014/main" id="{766941ED-1805-4BB0-81C9-EE654069AB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3E889F-0D55-4E11-9DD0-E52ACE34CDFB}"/>
              </a:ext>
            </a:extLst>
          </p:cNvPr>
          <p:cNvSpPr>
            <a:spLocks noGrp="1"/>
          </p:cNvSpPr>
          <p:nvPr>
            <p:ph idx="1"/>
          </p:nvPr>
        </p:nvSpPr>
        <p:spPr>
          <a:xfrm>
            <a:off x="6021989" y="685800"/>
            <a:ext cx="2568554" cy="5562599"/>
          </a:xfrm>
        </p:spPr>
        <p:txBody>
          <a:bodyPr anchor="ctr">
            <a:normAutofit/>
          </a:bodyPr>
          <a:lstStyle/>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   The center of your field of vision is the most clear. </a:t>
            </a:r>
          </a:p>
          <a:p>
            <a:pPr marL="0" lvl="0" indent="0" defTabSz="914400" eaLnBrk="0" fontAlgn="base" hangingPunct="0">
              <a:spcBef>
                <a:spcPct val="0"/>
              </a:spcBef>
              <a:spcAft>
                <a:spcPct val="0"/>
              </a:spcAft>
              <a:buNone/>
            </a:pPr>
            <a:endParaRPr lang="en-US" altLang="en-US" sz="1700" dirty="0">
              <a:solidFill>
                <a:srgbClr val="FFFFFF"/>
              </a:solidFill>
              <a:latin typeface="Bree Serif"/>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This is due to a part of the retina called the Fovea Centralis (which lies within a slightly larger region called the Macula Lutea)</a:t>
            </a:r>
          </a:p>
          <a:p>
            <a:pPr marL="0" lvl="0" indent="0" defTabSz="914400" eaLnBrk="0" fontAlgn="base" hangingPunct="0">
              <a:spcBef>
                <a:spcPct val="0"/>
              </a:spcBef>
              <a:spcAft>
                <a:spcPct val="0"/>
              </a:spcAft>
              <a:buNone/>
            </a:pPr>
            <a:endParaRPr lang="en-US" altLang="en-US" sz="1700" dirty="0">
              <a:solidFill>
                <a:srgbClr val="FFFFFF"/>
              </a:solidFill>
              <a:latin typeface="Bree Serif"/>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Bree Serif"/>
              </a:rPr>
              <a:t>The Fovea Centralis has the highest concentration of cones (cells that code for colored vision) than anywhere else in the retina. </a:t>
            </a:r>
            <a:endParaRPr kumimoji="0" lang="en-US" altLang="en-US" sz="1700" b="0" i="0" u="none" strike="noStrike" cap="none" normalizeH="0" baseline="0" dirty="0">
              <a:ln>
                <a:noFill/>
              </a:ln>
              <a:solidFill>
                <a:srgbClr val="FFFFFF"/>
              </a:solidFill>
              <a:effectLst/>
            </a:endParaRPr>
          </a:p>
          <a:p>
            <a:pPr marL="0" lvl="0" indent="0" defTabSz="914400" eaLnBrk="0" fontAlgn="base" hangingPunct="0">
              <a:spcBef>
                <a:spcPct val="0"/>
              </a:spcBef>
              <a:spcAft>
                <a:spcPct val="0"/>
              </a:spcAft>
              <a:buNone/>
            </a:pPr>
            <a:r>
              <a:rPr kumimoji="0" lang="en-US" altLang="en-US" sz="1700" b="0" i="0" u="none" strike="noStrike" cap="none" normalizeH="0" baseline="0" dirty="0">
                <a:ln>
                  <a:noFill/>
                </a:ln>
                <a:solidFill>
                  <a:srgbClr val="FFFFFF"/>
                </a:solidFill>
                <a:effectLst/>
                <a:latin typeface="Roboto"/>
              </a:rPr>
              <a:t>        </a:t>
            </a:r>
            <a:endParaRPr kumimoji="0" lang="en-US" altLang="en-US" sz="1700" b="0" i="0" u="none" strike="noStrike" cap="none" normalizeH="0" baseline="0" dirty="0">
              <a:ln>
                <a:noFill/>
              </a:ln>
              <a:solidFill>
                <a:srgbClr val="FFFFFF"/>
              </a:solidFill>
              <a:effectLst/>
              <a:latin typeface="Arial" panose="020B0604020202020204" pitchFamily="34" charset="0"/>
            </a:endParaRPr>
          </a:p>
          <a:p>
            <a:endParaRPr lang="en-US" sz="1700" dirty="0">
              <a:solidFill>
                <a:srgbClr val="FFFFFF"/>
              </a:solidFill>
            </a:endParaRPr>
          </a:p>
        </p:txBody>
      </p:sp>
      <p:graphicFrame>
        <p:nvGraphicFramePr>
          <p:cNvPr id="5" name="Table 4">
            <a:extLst>
              <a:ext uri="{FF2B5EF4-FFF2-40B4-BE49-F238E27FC236}">
                <a16:creationId xmlns:a16="http://schemas.microsoft.com/office/drawing/2014/main" id="{C98B8699-EFD2-4B45-B8FA-77F5DA734526}"/>
              </a:ext>
            </a:extLst>
          </p:cNvPr>
          <p:cNvGraphicFramePr>
            <a:graphicFrameLocks noGrp="1"/>
          </p:cNvGraphicFramePr>
          <p:nvPr/>
        </p:nvGraphicFramePr>
        <p:xfrm>
          <a:off x="628650" y="3888420"/>
          <a:ext cx="7886700" cy="225748"/>
        </p:xfrm>
        <a:graphic>
          <a:graphicData uri="http://schemas.openxmlformats.org/drawingml/2006/table">
            <a:tbl>
              <a:tblPr/>
              <a:tblGrid>
                <a:gridCol w="3946642">
                  <a:extLst>
                    <a:ext uri="{9D8B030D-6E8A-4147-A177-3AD203B41FA5}">
                      <a16:colId xmlns:a16="http://schemas.microsoft.com/office/drawing/2014/main" val="890731968"/>
                    </a:ext>
                  </a:extLst>
                </a:gridCol>
                <a:gridCol w="3940058">
                  <a:extLst>
                    <a:ext uri="{9D8B030D-6E8A-4147-A177-3AD203B41FA5}">
                      <a16:colId xmlns:a16="http://schemas.microsoft.com/office/drawing/2014/main" val="4143501255"/>
                    </a:ext>
                  </a:extLst>
                </a:gridCol>
              </a:tblGrid>
              <a:tr h="225748">
                <a:tc>
                  <a:txBody>
                    <a:bodyPr/>
                    <a:lstStyle/>
                    <a:p>
                      <a:pPr algn="ctr" fontAlgn="t"/>
                      <a:endParaRPr lang="en-US" sz="1000">
                        <a:effectLst/>
                      </a:endParaRPr>
                    </a:p>
                  </a:txBody>
                  <a:tcPr marL="108533" marR="108533" marT="34730" marB="34730">
                    <a:lnL>
                      <a:noFill/>
                    </a:lnL>
                    <a:lnR>
                      <a:noFill/>
                    </a:lnR>
                    <a:lnT>
                      <a:noFill/>
                    </a:lnT>
                    <a:lnB>
                      <a:noFill/>
                    </a:lnB>
                  </a:tcPr>
                </a:tc>
                <a:tc>
                  <a:txBody>
                    <a:bodyPr/>
                    <a:lstStyle/>
                    <a:p>
                      <a:pPr algn="ctr" fontAlgn="t"/>
                      <a:endParaRPr lang="en-US" sz="1000" dirty="0">
                        <a:effectLst/>
                      </a:endParaRPr>
                    </a:p>
                  </a:txBody>
                  <a:tcPr marL="108533" marR="108533" marT="34730" marB="34730">
                    <a:lnL>
                      <a:noFill/>
                    </a:lnL>
                    <a:lnR>
                      <a:noFill/>
                    </a:lnR>
                    <a:lnT>
                      <a:noFill/>
                    </a:lnT>
                    <a:lnB>
                      <a:noFill/>
                    </a:lnB>
                  </a:tcPr>
                </a:tc>
                <a:extLst>
                  <a:ext uri="{0D108BD9-81ED-4DB2-BD59-A6C34878D82A}">
                    <a16:rowId xmlns:a16="http://schemas.microsoft.com/office/drawing/2014/main" val="1470937266"/>
                  </a:ext>
                </a:extLst>
              </a:tr>
            </a:tbl>
          </a:graphicData>
        </a:graphic>
      </p:graphicFrame>
    </p:spTree>
    <p:extLst>
      <p:ext uri="{BB962C8B-B14F-4D97-AF65-F5344CB8AC3E}">
        <p14:creationId xmlns:p14="http://schemas.microsoft.com/office/powerpoint/2010/main" val="2411504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9B63BED-68F6-448D-B162-58A9DCCC4619}"/>
              </a:ext>
            </a:extLst>
          </p:cNvPr>
          <p:cNvSpPr/>
          <p:nvPr/>
        </p:nvSpPr>
        <p:spPr>
          <a:xfrm>
            <a:off x="482601" y="623392"/>
            <a:ext cx="2522980" cy="1607060"/>
          </a:xfrm>
          <a:prstGeom prst="rect">
            <a:avLst/>
          </a:prstGeom>
          <a:noFill/>
          <a:ln w="19050">
            <a:solidFill>
              <a:schemeClr val="tx1"/>
            </a:solidFill>
          </a:ln>
        </p:spPr>
        <p:txBody>
          <a:bodyPr vert="horz" wrap="square" lIns="91440" tIns="45720" rIns="91440" bIns="45720" rtlCol="0" anchor="ctr">
            <a:normAutofit/>
          </a:bodyPr>
          <a:lstStyle/>
          <a:p>
            <a:pPr algn="ctr">
              <a:lnSpc>
                <a:spcPct val="90000"/>
              </a:lnSpc>
              <a:spcBef>
                <a:spcPct val="0"/>
              </a:spcBef>
              <a:spcAft>
                <a:spcPts val="600"/>
              </a:spcAft>
            </a:pPr>
            <a:br>
              <a:rPr lang="en-US" sz="2400" kern="1200">
                <a:solidFill>
                  <a:schemeClr val="tx1"/>
                </a:solidFill>
                <a:latin typeface="+mj-lt"/>
                <a:ea typeface="+mj-ea"/>
                <a:cs typeface="+mj-cs"/>
              </a:rPr>
            </a:br>
            <a:r>
              <a:rPr lang="en-US" sz="2400" kern="1200">
                <a:solidFill>
                  <a:schemeClr val="tx1"/>
                </a:solidFill>
                <a:latin typeface="+mj-lt"/>
                <a:ea typeface="+mj-ea"/>
                <a:cs typeface="+mj-cs"/>
              </a:rPr>
              <a:t>The Optic Nerve</a:t>
            </a:r>
          </a:p>
        </p:txBody>
      </p:sp>
      <p:sp>
        <p:nvSpPr>
          <p:cNvPr id="7" name="Content Placeholder 6">
            <a:extLst>
              <a:ext uri="{FF2B5EF4-FFF2-40B4-BE49-F238E27FC236}">
                <a16:creationId xmlns:a16="http://schemas.microsoft.com/office/drawing/2014/main" id="{44E77078-C9E2-439D-8142-DA1A15CB6CFC}"/>
              </a:ext>
            </a:extLst>
          </p:cNvPr>
          <p:cNvSpPr>
            <a:spLocks noGrp="1"/>
          </p:cNvSpPr>
          <p:nvPr>
            <p:ph idx="1"/>
          </p:nvPr>
        </p:nvSpPr>
        <p:spPr>
          <a:xfrm>
            <a:off x="482601" y="2638043"/>
            <a:ext cx="2522980" cy="3415623"/>
          </a:xfrm>
        </p:spPr>
        <p:txBody>
          <a:bodyPr vert="horz" lIns="91440" tIns="45720" rIns="91440" bIns="45720" rtlCol="0">
            <a:normAutofit/>
          </a:bodyPr>
          <a:lstStyle/>
          <a:p>
            <a:pPr indent="-228600" defTabSz="914400">
              <a:spcAft>
                <a:spcPts val="600"/>
              </a:spcAft>
            </a:pPr>
            <a:r>
              <a:rPr lang="en-US" sz="1700" b="0" i="0" kern="1200" dirty="0">
                <a:solidFill>
                  <a:schemeClr val="tx1"/>
                </a:solidFill>
                <a:effectLst/>
                <a:latin typeface="+mn-lt"/>
                <a:ea typeface="+mn-ea"/>
                <a:cs typeface="+mn-cs"/>
              </a:rPr>
              <a:t>    The visual information is gathered by the photoreceptors (the sensory cells of the retina), and processed and sent through the layers of the retina. </a:t>
            </a:r>
          </a:p>
        </p:txBody>
      </p:sp>
      <p:pic>
        <p:nvPicPr>
          <p:cNvPr id="15" name="Picture 1" descr="Picture">
            <a:extLst>
              <a:ext uri="{FF2B5EF4-FFF2-40B4-BE49-F238E27FC236}">
                <a16:creationId xmlns:a16="http://schemas.microsoft.com/office/drawing/2014/main" id="{6C239DF1-BABF-42F4-BA0D-58768FB0B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6" b="-2"/>
          <a:stretch/>
        </p:blipFill>
        <p:spPr bwMode="auto">
          <a:xfrm>
            <a:off x="3973322" y="1529829"/>
            <a:ext cx="4688077" cy="363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8572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4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4255F8-61F0-48D4-9101-40229693ACF3}"/>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    The sclera</a:t>
            </a:r>
          </a:p>
        </p:txBody>
      </p:sp>
      <p:pic>
        <p:nvPicPr>
          <p:cNvPr id="21" name="Picture 8" descr="Picture">
            <a:extLst>
              <a:ext uri="{FF2B5EF4-FFF2-40B4-BE49-F238E27FC236}">
                <a16:creationId xmlns:a16="http://schemas.microsoft.com/office/drawing/2014/main" id="{218D96FB-72E1-4DBA-9453-84A4664C05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 r="1164"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EA469337-FD78-47E1-90B9-CE8E99046680}"/>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    The sclera is the white protective outer layer of connective tissue that surrounds most of the eye (or globe).</a:t>
            </a:r>
          </a:p>
          <a:p>
            <a:r>
              <a:rPr lang="en-US" sz="1700">
                <a:solidFill>
                  <a:srgbClr val="FFFFFF"/>
                </a:solidFill>
              </a:rPr>
              <a:t>It functions to provide structure and protection to the eye and to act as an attachment for muscles of the eye. </a:t>
            </a:r>
          </a:p>
          <a:p>
            <a:endParaRPr lang="en-US" sz="1700">
              <a:solidFill>
                <a:srgbClr val="FFFFFF"/>
              </a:solidFill>
            </a:endParaRPr>
          </a:p>
          <a:p>
            <a:endParaRPr lang="en-US" sz="1700">
              <a:solidFill>
                <a:srgbClr val="FFFFFF"/>
              </a:solidFill>
            </a:endParaRPr>
          </a:p>
        </p:txBody>
      </p:sp>
    </p:spTree>
    <p:extLst>
      <p:ext uri="{BB962C8B-B14F-4D97-AF65-F5344CB8AC3E}">
        <p14:creationId xmlns:p14="http://schemas.microsoft.com/office/powerpoint/2010/main" val="3940374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Top Corners Rounded 57">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Top Corners Rounded 59">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70580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0F39E977-A77F-4846-97CD-E39D8F0400AE}"/>
              </a:ext>
            </a:extLst>
          </p:cNvPr>
          <p:cNvSpPr>
            <a:spLocks noGrp="1"/>
          </p:cNvSpPr>
          <p:nvPr>
            <p:ph idx="1"/>
          </p:nvPr>
        </p:nvSpPr>
        <p:spPr>
          <a:xfrm>
            <a:off x="241299" y="2834809"/>
            <a:ext cx="3069714" cy="3042099"/>
          </a:xfrm>
        </p:spPr>
        <p:txBody>
          <a:bodyPr anchor="t">
            <a:normAutofit/>
          </a:bodyPr>
          <a:lstStyle/>
          <a:p>
            <a:pPr indent="-228600" defTabSz="914400">
              <a:spcAft>
                <a:spcPts val="600"/>
              </a:spcAft>
            </a:pPr>
            <a:r>
              <a:rPr lang="en-US" sz="1700" dirty="0">
                <a:solidFill>
                  <a:schemeClr val="bg1"/>
                </a:solidFill>
              </a:rPr>
              <a:t>The outermost part of the retina is made up of ganglion cells. </a:t>
            </a:r>
          </a:p>
          <a:p>
            <a:pPr indent="-228600" defTabSz="914400">
              <a:spcAft>
                <a:spcPts val="600"/>
              </a:spcAft>
            </a:pPr>
            <a:r>
              <a:rPr lang="en-US" sz="1700" dirty="0">
                <a:solidFill>
                  <a:schemeClr val="bg1"/>
                </a:solidFill>
              </a:rPr>
              <a:t>The axons of the ganglion cells make up the optic nerve. </a:t>
            </a:r>
          </a:p>
        </p:txBody>
      </p:sp>
      <p:pic>
        <p:nvPicPr>
          <p:cNvPr id="9" name="Picture 2" descr="Picture">
            <a:extLst>
              <a:ext uri="{FF2B5EF4-FFF2-40B4-BE49-F238E27FC236}">
                <a16:creationId xmlns:a16="http://schemas.microsoft.com/office/drawing/2014/main" id="{D2C1E6FD-595E-4F73-A88C-D8EE3B030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8" r="-2" b="-2"/>
          <a:stretch/>
        </p:blipFill>
        <p:spPr bwMode="auto">
          <a:xfrm>
            <a:off x="3902825" y="1446968"/>
            <a:ext cx="4906588" cy="380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2019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AC8504E-9E18-42CC-91EC-F472CB8E3FEB}"/>
              </a:ext>
            </a:extLst>
          </p:cNvPr>
          <p:cNvSpPr/>
          <p:nvPr/>
        </p:nvSpPr>
        <p:spPr>
          <a:xfrm>
            <a:off x="482601" y="2638043"/>
            <a:ext cx="2522980"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rPr>
              <a:t>The optic nerve functions to send the visual sensory information from the retina to the brain. </a:t>
            </a:r>
          </a:p>
        </p:txBody>
      </p:sp>
      <p:pic>
        <p:nvPicPr>
          <p:cNvPr id="74754" name="Picture 2" descr="Picture">
            <a:extLst>
              <a:ext uri="{FF2B5EF4-FFF2-40B4-BE49-F238E27FC236}">
                <a16:creationId xmlns:a16="http://schemas.microsoft.com/office/drawing/2014/main" id="{53DC3036-341A-4078-8F33-63BA4F2E22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73322" y="1590538"/>
            <a:ext cx="4688077" cy="351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08637"/>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Top Corners Rounded 55">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Top Corners Rounded 57">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70580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0F39E977-A77F-4846-97CD-E39D8F0400AE}"/>
              </a:ext>
            </a:extLst>
          </p:cNvPr>
          <p:cNvSpPr>
            <a:spLocks noGrp="1"/>
          </p:cNvSpPr>
          <p:nvPr>
            <p:ph idx="1"/>
          </p:nvPr>
        </p:nvSpPr>
        <p:spPr>
          <a:xfrm>
            <a:off x="241299" y="2834809"/>
            <a:ext cx="3069714" cy="3042099"/>
          </a:xfrm>
        </p:spPr>
        <p:txBody>
          <a:bodyPr anchor="t">
            <a:normAutofit/>
          </a:bodyPr>
          <a:lstStyle/>
          <a:p>
            <a:r>
              <a:rPr lang="en-US" sz="1700">
                <a:solidFill>
                  <a:schemeClr val="bg1"/>
                </a:solidFill>
              </a:rPr>
              <a:t>The visual information is gathered by the photoreceptors (the sensory cells of the retina), and processed and sent through the layers of the retina. </a:t>
            </a:r>
          </a:p>
        </p:txBody>
      </p:sp>
      <p:pic>
        <p:nvPicPr>
          <p:cNvPr id="6" name="Picture 1" descr="Picture">
            <a:extLst>
              <a:ext uri="{FF2B5EF4-FFF2-40B4-BE49-F238E27FC236}">
                <a16:creationId xmlns:a16="http://schemas.microsoft.com/office/drawing/2014/main" id="{2C21BAC2-0E40-4169-A0D4-CEC89D445C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2825" y="1657703"/>
            <a:ext cx="4906588" cy="338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137541"/>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0F39E977-A77F-4846-97CD-E39D8F0400AE}"/>
              </a:ext>
            </a:extLst>
          </p:cNvPr>
          <p:cNvSpPr>
            <a:spLocks noGrp="1"/>
          </p:cNvSpPr>
          <p:nvPr>
            <p:ph idx="1"/>
          </p:nvPr>
        </p:nvSpPr>
        <p:spPr>
          <a:xfrm>
            <a:off x="482601" y="2638043"/>
            <a:ext cx="2522980" cy="3415623"/>
          </a:xfrm>
        </p:spPr>
        <p:txBody>
          <a:bodyPr>
            <a:normAutofit/>
          </a:bodyPr>
          <a:lstStyle/>
          <a:p>
            <a:r>
              <a:rPr lang="en-US" sz="1700"/>
              <a:t>The outermost part of the retina is made up of ganglion cells. </a:t>
            </a:r>
          </a:p>
          <a:p>
            <a:r>
              <a:rPr lang="en-US" sz="1700"/>
              <a:t>The axons of the ganglion cells make up the optic nerve. </a:t>
            </a:r>
          </a:p>
          <a:p>
            <a:r>
              <a:rPr lang="en-US" sz="1700"/>
              <a:t>The optic nerve functions to send the visual sensory information from the retina to the brain. </a:t>
            </a:r>
          </a:p>
        </p:txBody>
      </p:sp>
      <p:pic>
        <p:nvPicPr>
          <p:cNvPr id="6" name="Picture 1" descr="Picture">
            <a:extLst>
              <a:ext uri="{FF2B5EF4-FFF2-40B4-BE49-F238E27FC236}">
                <a16:creationId xmlns:a16="http://schemas.microsoft.com/office/drawing/2014/main" id="{2C21BAC2-0E40-4169-A0D4-CEC89D445C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3322" y="1731180"/>
            <a:ext cx="4688077" cy="3234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46136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DD5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C37B6A-0A10-45BA-9874-358DC198F931}"/>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The Optic Disk</a:t>
            </a:r>
            <a:br>
              <a:rPr lang="en-US" sz="3300">
                <a:solidFill>
                  <a:srgbClr val="FFFFFF"/>
                </a:solidFill>
              </a:rPr>
            </a:br>
            <a:endParaRPr lang="en-US" sz="3300">
              <a:solidFill>
                <a:srgbClr val="FFFFFF"/>
              </a:solidFill>
            </a:endParaRPr>
          </a:p>
        </p:txBody>
      </p:sp>
      <p:pic>
        <p:nvPicPr>
          <p:cNvPr id="70657" name="Picture 1" descr="Picture">
            <a:extLst>
              <a:ext uri="{FF2B5EF4-FFF2-40B4-BE49-F238E27FC236}">
                <a16:creationId xmlns:a16="http://schemas.microsoft.com/office/drawing/2014/main" id="{B6FDE9F3-2CB0-4E7A-B921-FCB50223B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6"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E63BD4-B263-4F2B-B9EC-148C61D84EB7}"/>
              </a:ext>
            </a:extLst>
          </p:cNvPr>
          <p:cNvSpPr>
            <a:spLocks noGrp="1"/>
          </p:cNvSpPr>
          <p:nvPr>
            <p:ph idx="1"/>
          </p:nvPr>
        </p:nvSpPr>
        <p:spPr>
          <a:xfrm>
            <a:off x="6021989" y="917725"/>
            <a:ext cx="2568554" cy="4852362"/>
          </a:xfrm>
        </p:spPr>
        <p:txBody>
          <a:bodyPr anchor="ctr">
            <a:normAutofit/>
          </a:bodyPr>
          <a:lstStyle/>
          <a:p>
            <a:r>
              <a:rPr lang="en-US" sz="1700">
                <a:solidFill>
                  <a:srgbClr val="FFFFFF"/>
                </a:solidFill>
              </a:rPr>
              <a:t>   The point at which the axons of the ganglion cells leave the eye to form the optic nerve, is called the Optic Disc. </a:t>
            </a:r>
          </a:p>
          <a:p>
            <a:r>
              <a:rPr lang="en-US" sz="1700">
                <a:solidFill>
                  <a:srgbClr val="FFFFFF"/>
                </a:solidFill>
              </a:rPr>
              <a:t>The Optic Disc is essentially a pathway from the eye to the brain. </a:t>
            </a:r>
          </a:p>
          <a:p>
            <a:r>
              <a:rPr lang="en-US" sz="1700">
                <a:solidFill>
                  <a:srgbClr val="FFFFFF"/>
                </a:solidFill>
              </a:rPr>
              <a:t>This pathway is devoid of photoreceptors and creates a small "blind spot" in our visual field that we are normally completely unaware of!</a:t>
            </a:r>
          </a:p>
          <a:p>
            <a:endParaRPr lang="en-US" sz="1700">
              <a:solidFill>
                <a:srgbClr val="FFFFFF"/>
              </a:solidFill>
            </a:endParaRPr>
          </a:p>
        </p:txBody>
      </p:sp>
    </p:spTree>
    <p:extLst>
      <p:ext uri="{BB962C8B-B14F-4D97-AF65-F5344CB8AC3E}">
        <p14:creationId xmlns:p14="http://schemas.microsoft.com/office/powerpoint/2010/main" val="3299287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B3D44C-D4F5-4BB0-BA43-682CE9DEF794}"/>
              </a:ext>
            </a:extLst>
          </p:cNvPr>
          <p:cNvSpPr>
            <a:spLocks noGrp="1"/>
          </p:cNvSpPr>
          <p:nvPr>
            <p:ph type="title"/>
          </p:nvPr>
        </p:nvSpPr>
        <p:spPr>
          <a:xfrm>
            <a:off x="505677" y="914400"/>
            <a:ext cx="2743200" cy="4495800"/>
          </a:xfrm>
        </p:spPr>
        <p:txBody>
          <a:bodyPr vert="horz" lIns="91440" tIns="45720" rIns="91440" bIns="45720" rtlCol="0" anchor="b">
            <a:normAutofit/>
          </a:bodyPr>
          <a:lstStyle/>
          <a:p>
            <a:pPr algn="ctr" defTabSz="914400"/>
            <a:r>
              <a:rPr lang="en-US" sz="4200" kern="1200" dirty="0">
                <a:solidFill>
                  <a:srgbClr val="FFFFFF"/>
                </a:solidFill>
                <a:latin typeface="+mj-lt"/>
                <a:ea typeface="+mj-ea"/>
                <a:cs typeface="+mj-cs"/>
              </a:rPr>
              <a:t>#1 is the Cornea</a:t>
            </a:r>
            <a:br>
              <a:rPr lang="en-US" sz="4200" kern="1200" dirty="0">
                <a:solidFill>
                  <a:srgbClr val="FFFFFF"/>
                </a:solidFill>
                <a:latin typeface="+mj-lt"/>
                <a:ea typeface="+mj-ea"/>
                <a:cs typeface="+mj-cs"/>
              </a:rPr>
            </a:br>
            <a:br>
              <a:rPr lang="en-US" sz="4200" kern="1200" dirty="0">
                <a:solidFill>
                  <a:srgbClr val="FFFFFF"/>
                </a:solidFill>
                <a:latin typeface="+mj-lt"/>
                <a:ea typeface="+mj-ea"/>
                <a:cs typeface="+mj-cs"/>
              </a:rPr>
            </a:br>
            <a:r>
              <a:rPr lang="en-US" sz="4200" kern="1200" dirty="0">
                <a:solidFill>
                  <a:srgbClr val="FFFFFF"/>
                </a:solidFill>
                <a:latin typeface="+mj-lt"/>
                <a:ea typeface="+mj-ea"/>
                <a:cs typeface="+mj-cs"/>
              </a:rPr>
              <a:t>#2 is the SCLERA</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1">
            <a:extLst>
              <a:ext uri="{FF2B5EF4-FFF2-40B4-BE49-F238E27FC236}">
                <a16:creationId xmlns:a16="http://schemas.microsoft.com/office/drawing/2014/main" id="{465CF77A-25A8-424A-AD89-C98FF8986E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65366" y="1589786"/>
            <a:ext cx="4915159" cy="368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831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94E13-0C96-42B4-A528-4DC8DA32B9D6}"/>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sz="4700" kern="1200">
                <a:solidFill>
                  <a:srgbClr val="FFFFFF"/>
                </a:solidFill>
                <a:latin typeface="+mj-lt"/>
                <a:ea typeface="+mj-ea"/>
                <a:cs typeface="+mj-cs"/>
              </a:rPr>
              <a:t>Histology of the Retina</a:t>
            </a:r>
          </a:p>
        </p:txBody>
      </p:sp>
      <p:cxnSp>
        <p:nvCxnSpPr>
          <p:cNvPr id="193" name="Straight Connector 19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21" name="Picture 1" descr="Picture">
            <a:extLst>
              <a:ext uri="{FF2B5EF4-FFF2-40B4-BE49-F238E27FC236}">
                <a16:creationId xmlns:a16="http://schemas.microsoft.com/office/drawing/2014/main" id="{15D36C12-8198-4DD4-82A0-B436BF3651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4957" y="2509911"/>
            <a:ext cx="5772761"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216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53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5">
            <a:extLst>
              <a:ext uri="{FF2B5EF4-FFF2-40B4-BE49-F238E27FC236}">
                <a16:creationId xmlns:a16="http://schemas.microsoft.com/office/drawing/2014/main" id="{074E599D-1B2D-4D8A-8BE8-6B775D50F5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29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3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4" name="Picture 2" descr="Picture">
            <a:extLst>
              <a:ext uri="{FF2B5EF4-FFF2-40B4-BE49-F238E27FC236}">
                <a16:creationId xmlns:a16="http://schemas.microsoft.com/office/drawing/2014/main" id="{131F54DE-DBE8-4D1C-8014-37DA40DE13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0295" y="643467"/>
            <a:ext cx="740340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9212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53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3" descr="A close up of a logo&#10;&#10;Description automatically generated">
            <a:extLst>
              <a:ext uri="{FF2B5EF4-FFF2-40B4-BE49-F238E27FC236}">
                <a16:creationId xmlns:a16="http://schemas.microsoft.com/office/drawing/2014/main" id="{D47EEC7C-759E-471E-BD86-6726D189D5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23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74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4255F8-61F0-48D4-9101-40229693ACF3}"/>
              </a:ext>
            </a:extLst>
          </p:cNvPr>
          <p:cNvSpPr>
            <a:spLocks noGrp="1"/>
          </p:cNvSpPr>
          <p:nvPr>
            <p:ph type="title"/>
          </p:nvPr>
        </p:nvSpPr>
        <p:spPr>
          <a:xfrm>
            <a:off x="393192" y="4767072"/>
            <a:ext cx="4945641" cy="1625210"/>
          </a:xfrm>
        </p:spPr>
        <p:txBody>
          <a:bodyPr>
            <a:normAutofit/>
          </a:bodyPr>
          <a:lstStyle/>
          <a:p>
            <a:pPr algn="r"/>
            <a:r>
              <a:rPr lang="en-US" sz="3300">
                <a:solidFill>
                  <a:srgbClr val="FFFFFF"/>
                </a:solidFill>
              </a:rPr>
              <a:t>​    The sclera</a:t>
            </a:r>
          </a:p>
        </p:txBody>
      </p:sp>
      <p:pic>
        <p:nvPicPr>
          <p:cNvPr id="16" name="Picture 153">
            <a:extLst>
              <a:ext uri="{FF2B5EF4-FFF2-40B4-BE49-F238E27FC236}">
                <a16:creationId xmlns:a16="http://schemas.microsoft.com/office/drawing/2014/main" id="{4D107A67-EA52-488F-8D03-29237A3B22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6" b="-2"/>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9215EB4-B645-45C5-9902-54D66C198D98}"/>
              </a:ext>
            </a:extLst>
          </p:cNvPr>
          <p:cNvSpPr>
            <a:spLocks noGrp="1"/>
          </p:cNvSpPr>
          <p:nvPr>
            <p:ph idx="1"/>
          </p:nvPr>
        </p:nvSpPr>
        <p:spPr>
          <a:xfrm>
            <a:off x="6021989" y="917725"/>
            <a:ext cx="2568554" cy="4852362"/>
          </a:xfrm>
        </p:spPr>
        <p:txBody>
          <a:bodyPr anchor="ctr">
            <a:normAutofit/>
          </a:bodyPr>
          <a:lstStyle/>
          <a:p>
            <a:pPr lvl="0">
              <a:defRPr cap="all"/>
            </a:pPr>
            <a:r>
              <a:rPr lang="en-US" sz="1700">
                <a:solidFill>
                  <a:srgbClr val="FFFFFF"/>
                </a:solidFill>
              </a:rPr>
              <a:t>The sclera forms the posterior part of the globe and it continuous with the dura mater and the cornea. </a:t>
            </a:r>
          </a:p>
          <a:p>
            <a:pPr>
              <a:defRPr cap="all"/>
            </a:pPr>
            <a:r>
              <a:rPr lang="en-US" sz="1700">
                <a:solidFill>
                  <a:srgbClr val="FFFFFF"/>
                </a:solidFill>
              </a:rPr>
              <a:t>The sclera functions to provide protection, provides the physical structure that give shape to the globe and acts as a surface for muscle attachment.</a:t>
            </a:r>
            <a:endParaRPr lang="en-US" sz="1700" dirty="0">
              <a:solidFill>
                <a:srgbClr val="FFFFFF"/>
              </a:solidFill>
            </a:endParaRPr>
          </a:p>
        </p:txBody>
      </p:sp>
    </p:spTree>
    <p:extLst>
      <p:ext uri="{BB962C8B-B14F-4D97-AF65-F5344CB8AC3E}">
        <p14:creationId xmlns:p14="http://schemas.microsoft.com/office/powerpoint/2010/main" val="2140415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D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1">
            <a:extLst>
              <a:ext uri="{FF2B5EF4-FFF2-40B4-BE49-F238E27FC236}">
                <a16:creationId xmlns:a16="http://schemas.microsoft.com/office/drawing/2014/main" id="{04548995-0CAF-4727-8234-09402C0098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962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D3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F47EEF65-1E53-4BFC-BC89-E7CFF3359669}"/>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a:rPr>
              <a:t>  </a:t>
            </a:r>
            <a:r>
              <a:rPr kumimoji="0" lang="en-US" altLang="en-US" sz="13200" b="0" i="0" u="none" strike="noStrike" cap="none" normalizeH="0" baseline="0" dirty="0">
                <a:ln>
                  <a:noFill/>
                </a:ln>
                <a:solidFill>
                  <a:srgbClr val="000000"/>
                </a:solidFill>
                <a:effectLst/>
                <a:latin typeface="Roboto"/>
              </a:rPr>
              <a:t>      </a:t>
            </a:r>
            <a:endParaRPr kumimoji="0" lang="en-US" altLang="en-US" sz="1200" b="0" i="0" u="none" strike="noStrike" cap="none" normalizeH="0" baseline="0" dirty="0">
              <a:ln>
                <a:noFill/>
              </a:ln>
              <a:solidFill>
                <a:srgbClr val="000000"/>
              </a:solidFill>
              <a:effectLst/>
              <a:latin typeface="Roboto"/>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2A2A2A"/>
                </a:solidFill>
                <a:effectLst/>
                <a:latin typeface="Bree Serif"/>
              </a:rPr>
              <a:t>Anterior External</a:t>
            </a:r>
            <a:br>
              <a:rPr kumimoji="0" lang="en-US" altLang="en-US" sz="1200" b="1" i="1" u="none" strike="noStrike" cap="none" normalizeH="0" baseline="0" dirty="0">
                <a:ln>
                  <a:noFill/>
                </a:ln>
                <a:solidFill>
                  <a:srgbClr val="2A2A2A"/>
                </a:solidFill>
                <a:effectLst/>
                <a:latin typeface="Bree Serif"/>
              </a:rPr>
            </a:br>
            <a:r>
              <a:rPr kumimoji="0" lang="en-US" altLang="en-US" sz="1200" b="1" i="1" u="none" strike="noStrike" cap="none" normalizeH="0" baseline="0" dirty="0">
                <a:ln>
                  <a:noFill/>
                </a:ln>
                <a:solidFill>
                  <a:srgbClr val="2A2A2A"/>
                </a:solidFill>
                <a:effectLst/>
                <a:latin typeface="Bree Serif"/>
              </a:rPr>
              <a:t>​View of Sheep Eye</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000000"/>
                </a:solidFill>
                <a:effectLst/>
                <a:latin typeface="Roboto"/>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3186" name="Picture 2" descr="Picture">
            <a:extLst>
              <a:ext uri="{FF2B5EF4-FFF2-40B4-BE49-F238E27FC236}">
                <a16:creationId xmlns:a16="http://schemas.microsoft.com/office/drawing/2014/main" id="{BD0556AE-F76C-4455-BD2B-D49E8BEBC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814441" cy="456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57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B1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2" name="Picture 2" descr="Picture">
            <a:extLst>
              <a:ext uri="{FF2B5EF4-FFF2-40B4-BE49-F238E27FC236}">
                <a16:creationId xmlns:a16="http://schemas.microsoft.com/office/drawing/2014/main" id="{CB575F96-BD86-443D-B0E2-6548F603DA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995807"/>
            <a:ext cx="8178799" cy="48663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7C9E2A-9674-4C20-A86C-0D9B1BC96BA8}"/>
              </a:ext>
            </a:extLst>
          </p:cNvPr>
          <p:cNvSpPr/>
          <p:nvPr/>
        </p:nvSpPr>
        <p:spPr>
          <a:xfrm>
            <a:off x="685800" y="5123528"/>
            <a:ext cx="4572000" cy="1477328"/>
          </a:xfrm>
          <a:prstGeom prst="rect">
            <a:avLst/>
          </a:prstGeom>
        </p:spPr>
        <p:txBody>
          <a:bodyPr>
            <a:spAutoFit/>
          </a:bodyPr>
          <a:lstStyle/>
          <a:p>
            <a:r>
              <a:rPr lang="en-US" b="1" dirty="0"/>
              <a:t>         </a:t>
            </a:r>
          </a:p>
          <a:p>
            <a:r>
              <a:rPr lang="en-US" b="1" dirty="0"/>
              <a:t>Posterior External</a:t>
            </a:r>
            <a:br>
              <a:rPr lang="en-US" b="1" dirty="0"/>
            </a:br>
            <a:r>
              <a:rPr lang="en-US" b="1" dirty="0"/>
              <a:t>​View of Sheep Eye</a:t>
            </a:r>
          </a:p>
          <a:p>
            <a:br>
              <a:rPr lang="en-US" b="1" dirty="0"/>
            </a:br>
            <a:endParaRPr lang="en-US" b="1" dirty="0"/>
          </a:p>
        </p:txBody>
      </p:sp>
    </p:spTree>
    <p:extLst>
      <p:ext uri="{BB962C8B-B14F-4D97-AF65-F5344CB8AC3E}">
        <p14:creationId xmlns:p14="http://schemas.microsoft.com/office/powerpoint/2010/main" val="4640853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4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138" name="Picture 2" descr="Picture">
            <a:extLst>
              <a:ext uri="{FF2B5EF4-FFF2-40B4-BE49-F238E27FC236}">
                <a16:creationId xmlns:a16="http://schemas.microsoft.com/office/drawing/2014/main" id="{6A8199EF-6320-40D2-8EAD-2C43E3C78D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568323"/>
            <a:ext cx="8178799" cy="372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77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76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258" name="Picture 2" descr="Picture">
            <a:extLst>
              <a:ext uri="{FF2B5EF4-FFF2-40B4-BE49-F238E27FC236}">
                <a16:creationId xmlns:a16="http://schemas.microsoft.com/office/drawing/2014/main" id="{120C73C5-EC48-4635-AA09-C9C20BF03C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425194"/>
            <a:ext cx="8178799" cy="400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263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B3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0114" name="Picture 2" descr="Picture">
            <a:extLst>
              <a:ext uri="{FF2B5EF4-FFF2-40B4-BE49-F238E27FC236}">
                <a16:creationId xmlns:a16="http://schemas.microsoft.com/office/drawing/2014/main" id="{AE3E09CD-BFC3-4AB6-AF53-8B1E494B5B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858" y="1627790"/>
            <a:ext cx="5421465" cy="360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008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C6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2" name="Picture 2" descr="Picture">
            <a:extLst>
              <a:ext uri="{FF2B5EF4-FFF2-40B4-BE49-F238E27FC236}">
                <a16:creationId xmlns:a16="http://schemas.microsoft.com/office/drawing/2014/main" id="{36133E09-4622-468C-96F8-73CE3EA44C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006031"/>
            <a:ext cx="8178799" cy="484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590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A5CC985-C37C-4967-839E-34C3D45A53CF}"/>
              </a:ext>
            </a:extLst>
          </p:cNvPr>
          <p:cNvSpPr/>
          <p:nvPr/>
        </p:nvSpPr>
        <p:spPr>
          <a:xfrm>
            <a:off x="482601" y="685801"/>
            <a:ext cx="2522980" cy="53678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1" i="1" kern="1200" dirty="0">
                <a:solidFill>
                  <a:schemeClr val="tx1"/>
                </a:solidFill>
                <a:effectLst/>
                <a:latin typeface="+mn-lt"/>
                <a:ea typeface="+mn-ea"/>
                <a:cs typeface="+mn-cs"/>
              </a:rPr>
              <a:t>The </a:t>
            </a:r>
            <a:r>
              <a:rPr lang="en-US" sz="2800" b="1" i="1" u="sng" kern="1200" dirty="0">
                <a:solidFill>
                  <a:schemeClr val="tx1"/>
                </a:solidFill>
                <a:effectLst/>
                <a:latin typeface="+mn-lt"/>
                <a:ea typeface="+mn-ea"/>
                <a:cs typeface="+mn-cs"/>
              </a:rPr>
              <a:t>choroid coat</a:t>
            </a:r>
            <a:r>
              <a:rPr lang="en-US" sz="2800" b="1" i="1" kern="1200" dirty="0">
                <a:solidFill>
                  <a:schemeClr val="tx1"/>
                </a:solidFill>
                <a:effectLst/>
                <a:latin typeface="+mn-lt"/>
                <a:ea typeface="+mn-ea"/>
                <a:cs typeface="+mn-cs"/>
              </a:rPr>
              <a:t> lies between the retina and the sclera and appears dark. It can be seen by peeling back part of the retina,</a:t>
            </a:r>
            <a:br>
              <a:rPr lang="en-US" sz="2800" b="1" i="1" kern="1200" dirty="0">
                <a:solidFill>
                  <a:schemeClr val="tx1"/>
                </a:solidFill>
                <a:effectLst/>
                <a:latin typeface="+mn-lt"/>
                <a:ea typeface="+mn-ea"/>
                <a:cs typeface="+mn-cs"/>
              </a:rPr>
            </a:br>
            <a:r>
              <a:rPr lang="en-US" sz="2800" b="1" i="1" kern="1200" dirty="0">
                <a:solidFill>
                  <a:schemeClr val="tx1"/>
                </a:solidFill>
                <a:effectLst/>
                <a:latin typeface="+mn-lt"/>
                <a:ea typeface="+mn-ea"/>
                <a:cs typeface="+mn-cs"/>
              </a:rPr>
              <a:t>​as shown here.</a:t>
            </a:r>
            <a:endParaRPr lang="en-US" sz="2800" kern="1200" dirty="0">
              <a:solidFill>
                <a:schemeClr val="tx1"/>
              </a:solidFill>
              <a:latin typeface="+mn-lt"/>
              <a:ea typeface="+mn-ea"/>
              <a:cs typeface="+mn-cs"/>
            </a:endParaRPr>
          </a:p>
        </p:txBody>
      </p:sp>
      <p:pic>
        <p:nvPicPr>
          <p:cNvPr id="98306" name="Picture 2" descr="Picture">
            <a:extLst>
              <a:ext uri="{FF2B5EF4-FFF2-40B4-BE49-F238E27FC236}">
                <a16:creationId xmlns:a16="http://schemas.microsoft.com/office/drawing/2014/main" id="{4B6BC14E-F8DA-410F-9AD5-352F35E5DE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73322" y="1631558"/>
            <a:ext cx="4688077" cy="343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907706"/>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53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330" name="Picture 2" descr="Picture">
            <a:extLst>
              <a:ext uri="{FF2B5EF4-FFF2-40B4-BE49-F238E27FC236}">
                <a16:creationId xmlns:a16="http://schemas.microsoft.com/office/drawing/2014/main" id="{3C3C4432-7FB1-4709-AB66-EB35A5CDBE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89320" y="643467"/>
            <a:ext cx="716535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8610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Picture">
            <a:extLst>
              <a:ext uri="{FF2B5EF4-FFF2-40B4-BE49-F238E27FC236}">
                <a16:creationId xmlns:a16="http://schemas.microsoft.com/office/drawing/2014/main" id="{9E01CF08-35B7-4EA8-A9CB-E424AAD7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2749" cy="5306010"/>
          </a:xfrm>
          <a:prstGeom prst="rect">
            <a:avLst/>
          </a:prstGeom>
          <a:noFill/>
          <a:extLst>
            <a:ext uri="{909E8E84-426E-40DD-AFC4-6F175D3DCCD1}">
              <a14:hiddenFill xmlns:a14="http://schemas.microsoft.com/office/drawing/2010/main">
                <a:solidFill>
                  <a:srgbClr val="FFFFFF"/>
                </a:solidFill>
              </a14:hiddenFill>
            </a:ext>
          </a:extLst>
        </p:spPr>
      </p:pic>
      <p:pic>
        <p:nvPicPr>
          <p:cNvPr id="100354" name="Picture 2" descr="Picture">
            <a:extLst>
              <a:ext uri="{FF2B5EF4-FFF2-40B4-BE49-F238E27FC236}">
                <a16:creationId xmlns:a16="http://schemas.microsoft.com/office/drawing/2014/main" id="{01E394C0-60D2-457D-9B1B-AAFE79D68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953000"/>
            <a:ext cx="672465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6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84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2" name="Picture 2" descr="Picture">
            <a:extLst>
              <a:ext uri="{FF2B5EF4-FFF2-40B4-BE49-F238E27FC236}">
                <a16:creationId xmlns:a16="http://schemas.microsoft.com/office/drawing/2014/main" id="{F47A8456-BE52-46D8-8A20-9DC7B178ED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2600" y="1128713"/>
            <a:ext cx="8178799" cy="46005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4E8C29-6C6B-4CAD-8621-F8F6F7BC9542}"/>
              </a:ext>
            </a:extLst>
          </p:cNvPr>
          <p:cNvSpPr/>
          <p:nvPr/>
        </p:nvSpPr>
        <p:spPr>
          <a:xfrm>
            <a:off x="2285999" y="519351"/>
            <a:ext cx="4572000" cy="369332"/>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r>
              <a:rPr lang="en-US" b="1" i="1" u="sng" dirty="0"/>
              <a:t>The Extrinsic Muscles of the Eye  </a:t>
            </a:r>
          </a:p>
        </p:txBody>
      </p:sp>
    </p:spTree>
    <p:extLst>
      <p:ext uri="{BB962C8B-B14F-4D97-AF65-F5344CB8AC3E}">
        <p14:creationId xmlns:p14="http://schemas.microsoft.com/office/powerpoint/2010/main" val="3545593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2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78" name="Picture 2">
            <a:extLst>
              <a:ext uri="{FF2B5EF4-FFF2-40B4-BE49-F238E27FC236}">
                <a16:creationId xmlns:a16="http://schemas.microsoft.com/office/drawing/2014/main" id="{F528913F-AC2D-400A-A2DF-4AE03F4B2D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57955"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04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B92251-AA60-42DB-BB5E-B0B7C92C193D}"/>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gn="ctr"/>
            <a:r>
              <a:rPr lang="en-US" sz="2400" dirty="0"/>
              <a:t>Extrinsic Eye Muscles</a:t>
            </a:r>
          </a:p>
        </p:txBody>
      </p:sp>
      <p:sp>
        <p:nvSpPr>
          <p:cNvPr id="3" name="Content Placeholder 2">
            <a:extLst>
              <a:ext uri="{FF2B5EF4-FFF2-40B4-BE49-F238E27FC236}">
                <a16:creationId xmlns:a16="http://schemas.microsoft.com/office/drawing/2014/main" id="{F7615ABF-16A8-48C8-90F3-E49FB1FEB0EF}"/>
              </a:ext>
            </a:extLst>
          </p:cNvPr>
          <p:cNvSpPr>
            <a:spLocks noGrp="1"/>
          </p:cNvSpPr>
          <p:nvPr>
            <p:ph idx="1"/>
          </p:nvPr>
        </p:nvSpPr>
        <p:spPr>
          <a:xfrm>
            <a:off x="482601" y="2638043"/>
            <a:ext cx="2522980" cy="3415623"/>
          </a:xfrm>
        </p:spPr>
        <p:txBody>
          <a:bodyPr>
            <a:normAutofit/>
          </a:bodyPr>
          <a:lstStyle/>
          <a:p>
            <a:r>
              <a:rPr lang="en-US" sz="1600"/>
              <a:t>There are six extrinsic muscles of the eye (or globe). </a:t>
            </a:r>
          </a:p>
          <a:p>
            <a:r>
              <a:rPr lang="en-US" sz="1600"/>
              <a:t>These muscles control the movement of the eyes. </a:t>
            </a:r>
          </a:p>
          <a:p>
            <a:r>
              <a:rPr lang="en-US" sz="1600"/>
              <a:t>These muscles are called </a:t>
            </a:r>
            <a:r>
              <a:rPr lang="en-US" sz="1600" i="1"/>
              <a:t>extrinsic eye muscles</a:t>
            </a:r>
            <a:r>
              <a:rPr lang="en-US" sz="1600"/>
              <a:t> because their origin lies in the orbit and their insertion points are on the outside of the sclera. </a:t>
            </a:r>
          </a:p>
        </p:txBody>
      </p:sp>
      <p:pic>
        <p:nvPicPr>
          <p:cNvPr id="4" name="Picture 2" descr="Picture">
            <a:extLst>
              <a:ext uri="{FF2B5EF4-FFF2-40B4-BE49-F238E27FC236}">
                <a16:creationId xmlns:a16="http://schemas.microsoft.com/office/drawing/2014/main" id="{DA57EAA8-089B-4465-A854-962DFDEAF1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73322" y="2030045"/>
            <a:ext cx="4688077" cy="263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57890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902</Words>
  <Application>Microsoft Office PowerPoint</Application>
  <PresentationFormat>On-screen Show (4:3)</PresentationFormat>
  <Paragraphs>143</Paragraphs>
  <Slides>80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Aharoni</vt:lpstr>
      <vt:lpstr>Arial</vt:lpstr>
      <vt:lpstr>Bree Serif</vt:lpstr>
      <vt:lpstr>Calibri</vt:lpstr>
      <vt:lpstr>Calibri Light</vt:lpstr>
      <vt:lpstr>Pacifico</vt:lpstr>
      <vt:lpstr>Roboto</vt:lpstr>
      <vt:lpstr>Office Theme</vt:lpstr>
      <vt:lpstr>The Eye</vt:lpstr>
      <vt:lpstr>PowerPoint Presentation</vt:lpstr>
      <vt:lpstr>PowerPoint Presentation</vt:lpstr>
      <vt:lpstr>PowerPoint Presentation</vt:lpstr>
      <vt:lpstr>PowerPoint Presentation</vt:lpstr>
      <vt:lpstr>​    The sclera</vt:lpstr>
      <vt:lpstr>​    The sclera</vt:lpstr>
      <vt:lpstr>PowerPoint Presentation</vt:lpstr>
      <vt:lpstr>Extrinsic Eye Muscles</vt:lpstr>
      <vt:lpstr> The six extrinsic eye muscles are as follows:</vt:lpstr>
      <vt:lpstr>the superior rectus muscles</vt:lpstr>
      <vt:lpstr>The inferior rectus muscles</vt:lpstr>
      <vt:lpstr>The lateral and medial rectus muscles</vt:lpstr>
      <vt:lpstr>The superior and inferior oblique muscles</vt:lpstr>
      <vt:lpstr>PowerPoint Presentation</vt:lpstr>
      <vt:lpstr>PowerPoint Presentation</vt:lpstr>
      <vt:lpstr>The pupil </vt:lpstr>
      <vt:lpstr>The iris </vt:lpstr>
      <vt:lpstr>The Lacrimal Gland</vt:lpstr>
      <vt:lpstr>The Lacrimal Gland</vt:lpstr>
      <vt:lpstr>The Lacrimal Gland</vt:lpstr>
      <vt:lpstr>THE CORNEA</vt:lpstr>
      <vt:lpstr>The Cornea</vt:lpstr>
      <vt:lpstr>Retina</vt:lpstr>
      <vt:lpstr>External Tissue of Eye</vt:lpstr>
      <vt:lpstr>Cow Eye</vt:lpstr>
      <vt:lpstr>Cow Eye</vt:lpstr>
      <vt:lpstr>THE CORNEA    ​The cornea is the clear anterior portion of the eye that is continuous with the sclera. It covers the lens and the pupil. </vt:lpstr>
      <vt:lpstr>THE CORNEA  The cornea and lens function to refracts light, to focus the image on the retina at the back of the eye.   While the cornea contributes most of the eye's focusing power, it does not have the ability to change shape, so its focusing power is 'fixed’.   This means that only images that are at a certain distance will be in focus. For this reason, the cornea functions along with the lens to accommodate images at different distances. </vt:lpstr>
      <vt:lpstr>Lens</vt:lpstr>
      <vt:lpstr>Lens</vt:lpstr>
      <vt:lpstr>Lens</vt:lpstr>
      <vt:lpstr>The Lens and the Cornea</vt:lpstr>
      <vt:lpstr>PowerPoint Presentation</vt:lpstr>
      <vt:lpstr>PowerPoint Presentation</vt:lpstr>
      <vt:lpstr>LENS – Focusses the image at different distances onto the retina (Accommodation)</vt:lpstr>
      <vt:lpstr>PowerPoint Presentation</vt:lpstr>
      <vt:lpstr>Accommodation</vt:lpstr>
      <vt:lpstr>Myopia – Nearsightedness </vt:lpstr>
      <vt:lpstr> Hyperopia - Farsightedness</vt:lpstr>
      <vt:lpstr>PowerPoint Presentation</vt:lpstr>
      <vt:lpstr>PowerPoint Presentation</vt:lpstr>
      <vt:lpstr>PowerPoint Presentation</vt:lpstr>
      <vt:lpstr>The vitreous humor</vt:lpstr>
      <vt:lpstr>The choroid coat</vt:lpstr>
      <vt:lpstr>Retina</vt:lpstr>
      <vt:lpstr>Color Vision – red, green and blue cones</vt:lpstr>
      <vt:lpstr>Cones are photoreceptors in the retina that give us color vision</vt:lpstr>
      <vt:lpstr>Rods are photoreceptors in the retina that give us black and white vision </vt:lpstr>
      <vt:lpstr>The Retina</vt:lpstr>
      <vt:lpstr>Optic Nerve and Optic Disc</vt:lpstr>
      <vt:lpstr>PowerPoint Presentation</vt:lpstr>
      <vt:lpstr>PowerPoint Presentation</vt:lpstr>
      <vt:lpstr>Rods</vt:lpstr>
      <vt:lpstr>PowerPoint Presentation</vt:lpstr>
      <vt:lpstr>PowerPoint Presentation</vt:lpstr>
      <vt:lpstr>The Fovea Centralis</vt:lpstr>
      <vt:lpstr>The Fovea Centralis</vt:lpstr>
      <vt:lpstr>PowerPoint Presentation</vt:lpstr>
      <vt:lpstr>PowerPoint Presentation</vt:lpstr>
      <vt:lpstr>PowerPoint Presentation</vt:lpstr>
      <vt:lpstr>PowerPoint Presentation</vt:lpstr>
      <vt:lpstr>PowerPoint Presentation</vt:lpstr>
      <vt:lpstr>The Optic Disk </vt:lpstr>
      <vt:lpstr>#1 is the Cornea  #2 is the SCLERA</vt:lpstr>
      <vt:lpstr>Histology of the Retina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Eye</dc:title>
  <dc:creator>Cynthia Anderson</dc:creator>
  <cp:lastModifiedBy>Cynthia Anderson</cp:lastModifiedBy>
  <cp:revision>1</cp:revision>
  <dcterms:created xsi:type="dcterms:W3CDTF">2019-11-01T17:54:20Z</dcterms:created>
  <dcterms:modified xsi:type="dcterms:W3CDTF">2019-11-01T17:54:39Z</dcterms:modified>
</cp:coreProperties>
</file>