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70" r:id="rId5"/>
    <p:sldId id="282" r:id="rId6"/>
    <p:sldId id="260" r:id="rId7"/>
    <p:sldId id="307" r:id="rId8"/>
    <p:sldId id="308" r:id="rId9"/>
    <p:sldId id="309" r:id="rId10"/>
    <p:sldId id="271" r:id="rId11"/>
    <p:sldId id="272" r:id="rId12"/>
    <p:sldId id="273" r:id="rId13"/>
    <p:sldId id="274" r:id="rId14"/>
    <p:sldId id="269" r:id="rId15"/>
    <p:sldId id="266" r:id="rId16"/>
    <p:sldId id="268" r:id="rId17"/>
    <p:sldId id="288" r:id="rId18"/>
    <p:sldId id="301" r:id="rId19"/>
    <p:sldId id="302" r:id="rId20"/>
    <p:sldId id="303" r:id="rId21"/>
    <p:sldId id="304" r:id="rId22"/>
    <p:sldId id="305" r:id="rId23"/>
    <p:sldId id="306" r:id="rId24"/>
    <p:sldId id="275" r:id="rId25"/>
    <p:sldId id="276" r:id="rId26"/>
    <p:sldId id="277" r:id="rId27"/>
    <p:sldId id="278" r:id="rId28"/>
    <p:sldId id="279" r:id="rId29"/>
    <p:sldId id="284" r:id="rId30"/>
    <p:sldId id="280" r:id="rId31"/>
    <p:sldId id="285" r:id="rId32"/>
    <p:sldId id="264" r:id="rId33"/>
    <p:sldId id="287" r:id="rId34"/>
    <p:sldId id="261" r:id="rId35"/>
    <p:sldId id="267" r:id="rId36"/>
    <p:sldId id="286" r:id="rId37"/>
    <p:sldId id="310" r:id="rId38"/>
    <p:sldId id="297" r:id="rId39"/>
    <p:sldId id="291" r:id="rId40"/>
    <p:sldId id="298" r:id="rId41"/>
    <p:sldId id="299" r:id="rId42"/>
    <p:sldId id="300" r:id="rId43"/>
    <p:sldId id="294" r:id="rId44"/>
    <p:sldId id="289" r:id="rId45"/>
    <p:sldId id="295" r:id="rId46"/>
    <p:sldId id="296" r:id="rId47"/>
    <p:sldId id="290" r:id="rId48"/>
    <p:sldId id="26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8F640-21C4-48CA-AE47-4830B8D2BE4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29E3A40-7118-48CC-B22E-6230E11A0CB3}">
      <dgm:prSet/>
      <dgm:spPr/>
      <dgm:t>
        <a:bodyPr/>
        <a:lstStyle/>
        <a:p>
          <a:r>
            <a:rPr lang="en-US"/>
            <a:t>The primary function of your skin is to provide a physical protective barrier against harmful environmental elements, dehydration and physical forces. </a:t>
          </a:r>
        </a:p>
      </dgm:t>
    </dgm:pt>
    <dgm:pt modelId="{11AE227E-21A4-473B-A243-477977E58C6F}" type="parTrans" cxnId="{1BF0F70E-EDE4-4FF9-BE90-878D8B5CB000}">
      <dgm:prSet/>
      <dgm:spPr/>
      <dgm:t>
        <a:bodyPr/>
        <a:lstStyle/>
        <a:p>
          <a:endParaRPr lang="en-US"/>
        </a:p>
      </dgm:t>
    </dgm:pt>
    <dgm:pt modelId="{FF8EE764-3558-4839-821E-46C3B4B57BAA}" type="sibTrans" cxnId="{1BF0F70E-EDE4-4FF9-BE90-878D8B5CB000}">
      <dgm:prSet/>
      <dgm:spPr/>
      <dgm:t>
        <a:bodyPr/>
        <a:lstStyle/>
        <a:p>
          <a:endParaRPr lang="en-US"/>
        </a:p>
      </dgm:t>
    </dgm:pt>
    <dgm:pt modelId="{03DD8873-9045-4D42-A5AB-C8C38C49D7B2}">
      <dgm:prSet/>
      <dgm:spPr/>
      <dgm:t>
        <a:bodyPr/>
        <a:lstStyle/>
        <a:p>
          <a:r>
            <a:rPr lang="en-US"/>
            <a:t>The epithelium allows your internal organs and soft tissues to be somewhat shielded from the outside world.  </a:t>
          </a:r>
        </a:p>
      </dgm:t>
    </dgm:pt>
    <dgm:pt modelId="{EE489979-0FFE-48BF-831E-44731A6524A5}" type="parTrans" cxnId="{A9D9296D-43D5-4F8A-91E4-1FFAE6ED48CA}">
      <dgm:prSet/>
      <dgm:spPr/>
      <dgm:t>
        <a:bodyPr/>
        <a:lstStyle/>
        <a:p>
          <a:endParaRPr lang="en-US"/>
        </a:p>
      </dgm:t>
    </dgm:pt>
    <dgm:pt modelId="{B94C7143-8262-4EB7-855D-56B4F7EA630B}" type="sibTrans" cxnId="{A9D9296D-43D5-4F8A-91E4-1FFAE6ED48CA}">
      <dgm:prSet/>
      <dgm:spPr/>
      <dgm:t>
        <a:bodyPr/>
        <a:lstStyle/>
        <a:p>
          <a:endParaRPr lang="en-US"/>
        </a:p>
      </dgm:t>
    </dgm:pt>
    <dgm:pt modelId="{B0D0C466-14E7-4FAC-B276-C33D94558495}">
      <dgm:prSet/>
      <dgm:spPr/>
      <dgm:t>
        <a:bodyPr/>
        <a:lstStyle/>
        <a:p>
          <a:r>
            <a:rPr lang="en-US"/>
            <a:t>It provides a barrier that is able to withstand some wear and tear. It can get bumped, bruised or scraped and it is able to heal relatively quickly.</a:t>
          </a:r>
        </a:p>
      </dgm:t>
    </dgm:pt>
    <dgm:pt modelId="{EF51582A-86D3-4DD3-8FD8-930D21E01D79}" type="parTrans" cxnId="{0C677DAB-A1E1-47B8-AA53-7C56D8CBA766}">
      <dgm:prSet/>
      <dgm:spPr/>
      <dgm:t>
        <a:bodyPr/>
        <a:lstStyle/>
        <a:p>
          <a:endParaRPr lang="en-US"/>
        </a:p>
      </dgm:t>
    </dgm:pt>
    <dgm:pt modelId="{F755016D-651A-433D-AE3A-0D507F41BA1D}" type="sibTrans" cxnId="{0C677DAB-A1E1-47B8-AA53-7C56D8CBA766}">
      <dgm:prSet/>
      <dgm:spPr/>
      <dgm:t>
        <a:bodyPr/>
        <a:lstStyle/>
        <a:p>
          <a:endParaRPr lang="en-US"/>
        </a:p>
      </dgm:t>
    </dgm:pt>
    <dgm:pt modelId="{615895B0-8673-4958-971F-43855505A44E}" type="pres">
      <dgm:prSet presAssocID="{2018F640-21C4-48CA-AE47-4830B8D2BE48}" presName="root" presStyleCnt="0">
        <dgm:presLayoutVars>
          <dgm:dir/>
          <dgm:resizeHandles val="exact"/>
        </dgm:presLayoutVars>
      </dgm:prSet>
      <dgm:spPr/>
    </dgm:pt>
    <dgm:pt modelId="{EB1294C5-E6BC-45B7-9D1C-2C16207ED79D}" type="pres">
      <dgm:prSet presAssocID="{129E3A40-7118-48CC-B22E-6230E11A0CB3}" presName="compNode" presStyleCnt="0"/>
      <dgm:spPr/>
    </dgm:pt>
    <dgm:pt modelId="{CD86319A-046C-4A30-947C-8D3A1FD73CE2}" type="pres">
      <dgm:prSet presAssocID="{129E3A40-7118-48CC-B22E-6230E11A0CB3}" presName="bgRect" presStyleLbl="bgShp" presStyleIdx="0" presStyleCnt="3"/>
      <dgm:spPr/>
    </dgm:pt>
    <dgm:pt modelId="{67FB55AB-116A-438F-99D2-FC83A42C1B73}" type="pres">
      <dgm:prSet presAssocID="{129E3A40-7118-48CC-B22E-6230E11A0C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DBAE0399-4F3F-4106-B61E-2502266DDF63}" type="pres">
      <dgm:prSet presAssocID="{129E3A40-7118-48CC-B22E-6230E11A0CB3}" presName="spaceRect" presStyleCnt="0"/>
      <dgm:spPr/>
    </dgm:pt>
    <dgm:pt modelId="{A2225841-C7D3-4E41-92B3-C46060EA66B4}" type="pres">
      <dgm:prSet presAssocID="{129E3A40-7118-48CC-B22E-6230E11A0CB3}" presName="parTx" presStyleLbl="revTx" presStyleIdx="0" presStyleCnt="3">
        <dgm:presLayoutVars>
          <dgm:chMax val="0"/>
          <dgm:chPref val="0"/>
        </dgm:presLayoutVars>
      </dgm:prSet>
      <dgm:spPr/>
    </dgm:pt>
    <dgm:pt modelId="{875F5754-6FA2-4697-BD7B-9B417A4522BC}" type="pres">
      <dgm:prSet presAssocID="{FF8EE764-3558-4839-821E-46C3B4B57BAA}" presName="sibTrans" presStyleCnt="0"/>
      <dgm:spPr/>
    </dgm:pt>
    <dgm:pt modelId="{AB196F1A-9DB8-4376-B1F6-68DDE5D3D4AC}" type="pres">
      <dgm:prSet presAssocID="{03DD8873-9045-4D42-A5AB-C8C38C49D7B2}" presName="compNode" presStyleCnt="0"/>
      <dgm:spPr/>
    </dgm:pt>
    <dgm:pt modelId="{4BF150B9-E8DA-4EBA-A330-1F5B7C32D461}" type="pres">
      <dgm:prSet presAssocID="{03DD8873-9045-4D42-A5AB-C8C38C49D7B2}" presName="bgRect" presStyleLbl="bgShp" presStyleIdx="1" presStyleCnt="3"/>
      <dgm:spPr/>
    </dgm:pt>
    <dgm:pt modelId="{D1F2C325-FCB2-4449-82FC-9BA6C172E272}" type="pres">
      <dgm:prSet presAssocID="{03DD8873-9045-4D42-A5AB-C8C38C49D7B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mach"/>
        </a:ext>
      </dgm:extLst>
    </dgm:pt>
    <dgm:pt modelId="{9052F1FF-84B7-4040-9972-FDBC692C244F}" type="pres">
      <dgm:prSet presAssocID="{03DD8873-9045-4D42-A5AB-C8C38C49D7B2}" presName="spaceRect" presStyleCnt="0"/>
      <dgm:spPr/>
    </dgm:pt>
    <dgm:pt modelId="{0AFFFFFB-7148-41AA-9A08-C6DF20C66FD2}" type="pres">
      <dgm:prSet presAssocID="{03DD8873-9045-4D42-A5AB-C8C38C49D7B2}" presName="parTx" presStyleLbl="revTx" presStyleIdx="1" presStyleCnt="3">
        <dgm:presLayoutVars>
          <dgm:chMax val="0"/>
          <dgm:chPref val="0"/>
        </dgm:presLayoutVars>
      </dgm:prSet>
      <dgm:spPr/>
    </dgm:pt>
    <dgm:pt modelId="{DA4AC545-A0FA-40C6-A7FF-88089C270B77}" type="pres">
      <dgm:prSet presAssocID="{B94C7143-8262-4EB7-855D-56B4F7EA630B}" presName="sibTrans" presStyleCnt="0"/>
      <dgm:spPr/>
    </dgm:pt>
    <dgm:pt modelId="{0F5663E6-7CC8-4000-9AD0-AFEC73CC133F}" type="pres">
      <dgm:prSet presAssocID="{B0D0C466-14E7-4FAC-B276-C33D94558495}" presName="compNode" presStyleCnt="0"/>
      <dgm:spPr/>
    </dgm:pt>
    <dgm:pt modelId="{D7893A12-2763-4CFA-B0AB-867B4215C32B}" type="pres">
      <dgm:prSet presAssocID="{B0D0C466-14E7-4FAC-B276-C33D94558495}" presName="bgRect" presStyleLbl="bgShp" presStyleIdx="2" presStyleCnt="3"/>
      <dgm:spPr/>
    </dgm:pt>
    <dgm:pt modelId="{461AE5DE-35A5-4D33-B1EF-B6FECFE63A1A}" type="pres">
      <dgm:prSet presAssocID="{B0D0C466-14E7-4FAC-B276-C33D9455849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BBB849B9-D0B5-4D22-9DAE-4096FF7CF840}" type="pres">
      <dgm:prSet presAssocID="{B0D0C466-14E7-4FAC-B276-C33D94558495}" presName="spaceRect" presStyleCnt="0"/>
      <dgm:spPr/>
    </dgm:pt>
    <dgm:pt modelId="{F6D0A6B5-E2D7-4278-9A5F-EF1AA41BFA24}" type="pres">
      <dgm:prSet presAssocID="{B0D0C466-14E7-4FAC-B276-C33D9455849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51A9A02-0637-4DC9-9B8C-1658A6508606}" type="presOf" srcId="{129E3A40-7118-48CC-B22E-6230E11A0CB3}" destId="{A2225841-C7D3-4E41-92B3-C46060EA66B4}" srcOrd="0" destOrd="0" presId="urn:microsoft.com/office/officeart/2018/2/layout/IconVerticalSolidList"/>
    <dgm:cxn modelId="{1BF0F70E-EDE4-4FF9-BE90-878D8B5CB000}" srcId="{2018F640-21C4-48CA-AE47-4830B8D2BE48}" destId="{129E3A40-7118-48CC-B22E-6230E11A0CB3}" srcOrd="0" destOrd="0" parTransId="{11AE227E-21A4-473B-A243-477977E58C6F}" sibTransId="{FF8EE764-3558-4839-821E-46C3B4B57BAA}"/>
    <dgm:cxn modelId="{998F9A18-CAB2-48D1-94F7-050B54E63283}" type="presOf" srcId="{B0D0C466-14E7-4FAC-B276-C33D94558495}" destId="{F6D0A6B5-E2D7-4278-9A5F-EF1AA41BFA24}" srcOrd="0" destOrd="0" presId="urn:microsoft.com/office/officeart/2018/2/layout/IconVerticalSolidList"/>
    <dgm:cxn modelId="{F4815D1B-8CD0-4394-A18E-A4E94A85CBEB}" type="presOf" srcId="{2018F640-21C4-48CA-AE47-4830B8D2BE48}" destId="{615895B0-8673-4958-971F-43855505A44E}" srcOrd="0" destOrd="0" presId="urn:microsoft.com/office/officeart/2018/2/layout/IconVerticalSolidList"/>
    <dgm:cxn modelId="{6CE7CC40-1710-423C-9E66-17123BF53185}" type="presOf" srcId="{03DD8873-9045-4D42-A5AB-C8C38C49D7B2}" destId="{0AFFFFFB-7148-41AA-9A08-C6DF20C66FD2}" srcOrd="0" destOrd="0" presId="urn:microsoft.com/office/officeart/2018/2/layout/IconVerticalSolidList"/>
    <dgm:cxn modelId="{A9D9296D-43D5-4F8A-91E4-1FFAE6ED48CA}" srcId="{2018F640-21C4-48CA-AE47-4830B8D2BE48}" destId="{03DD8873-9045-4D42-A5AB-C8C38C49D7B2}" srcOrd="1" destOrd="0" parTransId="{EE489979-0FFE-48BF-831E-44731A6524A5}" sibTransId="{B94C7143-8262-4EB7-855D-56B4F7EA630B}"/>
    <dgm:cxn modelId="{0C677DAB-A1E1-47B8-AA53-7C56D8CBA766}" srcId="{2018F640-21C4-48CA-AE47-4830B8D2BE48}" destId="{B0D0C466-14E7-4FAC-B276-C33D94558495}" srcOrd="2" destOrd="0" parTransId="{EF51582A-86D3-4DD3-8FD8-930D21E01D79}" sibTransId="{F755016D-651A-433D-AE3A-0D507F41BA1D}"/>
    <dgm:cxn modelId="{F82635C2-A031-4446-903F-53F37A9A8F10}" type="presParOf" srcId="{615895B0-8673-4958-971F-43855505A44E}" destId="{EB1294C5-E6BC-45B7-9D1C-2C16207ED79D}" srcOrd="0" destOrd="0" presId="urn:microsoft.com/office/officeart/2018/2/layout/IconVerticalSolidList"/>
    <dgm:cxn modelId="{757436FA-E948-4DF3-A9CF-3EE0CF346966}" type="presParOf" srcId="{EB1294C5-E6BC-45B7-9D1C-2C16207ED79D}" destId="{CD86319A-046C-4A30-947C-8D3A1FD73CE2}" srcOrd="0" destOrd="0" presId="urn:microsoft.com/office/officeart/2018/2/layout/IconVerticalSolidList"/>
    <dgm:cxn modelId="{7046850F-3A7B-412A-B573-DEFB6B6CA3B4}" type="presParOf" srcId="{EB1294C5-E6BC-45B7-9D1C-2C16207ED79D}" destId="{67FB55AB-116A-438F-99D2-FC83A42C1B73}" srcOrd="1" destOrd="0" presId="urn:microsoft.com/office/officeart/2018/2/layout/IconVerticalSolidList"/>
    <dgm:cxn modelId="{9A7FDB52-3696-452E-B5A3-C28772B62196}" type="presParOf" srcId="{EB1294C5-E6BC-45B7-9D1C-2C16207ED79D}" destId="{DBAE0399-4F3F-4106-B61E-2502266DDF63}" srcOrd="2" destOrd="0" presId="urn:microsoft.com/office/officeart/2018/2/layout/IconVerticalSolidList"/>
    <dgm:cxn modelId="{B5E52A89-B64C-461B-AB3F-0D8C7CB68FA5}" type="presParOf" srcId="{EB1294C5-E6BC-45B7-9D1C-2C16207ED79D}" destId="{A2225841-C7D3-4E41-92B3-C46060EA66B4}" srcOrd="3" destOrd="0" presId="urn:microsoft.com/office/officeart/2018/2/layout/IconVerticalSolidList"/>
    <dgm:cxn modelId="{62424D9D-3FB0-47EF-9C0E-21745B40EA47}" type="presParOf" srcId="{615895B0-8673-4958-971F-43855505A44E}" destId="{875F5754-6FA2-4697-BD7B-9B417A4522BC}" srcOrd="1" destOrd="0" presId="urn:microsoft.com/office/officeart/2018/2/layout/IconVerticalSolidList"/>
    <dgm:cxn modelId="{5A40F202-C2DF-4F02-B216-057264F3BC35}" type="presParOf" srcId="{615895B0-8673-4958-971F-43855505A44E}" destId="{AB196F1A-9DB8-4376-B1F6-68DDE5D3D4AC}" srcOrd="2" destOrd="0" presId="urn:microsoft.com/office/officeart/2018/2/layout/IconVerticalSolidList"/>
    <dgm:cxn modelId="{7C9EB3D3-B1FF-4948-835B-FB58FE83AAF9}" type="presParOf" srcId="{AB196F1A-9DB8-4376-B1F6-68DDE5D3D4AC}" destId="{4BF150B9-E8DA-4EBA-A330-1F5B7C32D461}" srcOrd="0" destOrd="0" presId="urn:microsoft.com/office/officeart/2018/2/layout/IconVerticalSolidList"/>
    <dgm:cxn modelId="{77E36EA5-D8A4-4197-B909-7FA88408A736}" type="presParOf" srcId="{AB196F1A-9DB8-4376-B1F6-68DDE5D3D4AC}" destId="{D1F2C325-FCB2-4449-82FC-9BA6C172E272}" srcOrd="1" destOrd="0" presId="urn:microsoft.com/office/officeart/2018/2/layout/IconVerticalSolidList"/>
    <dgm:cxn modelId="{11B8C8E2-AEC2-40F2-B3EC-DB6FBC26279B}" type="presParOf" srcId="{AB196F1A-9DB8-4376-B1F6-68DDE5D3D4AC}" destId="{9052F1FF-84B7-4040-9972-FDBC692C244F}" srcOrd="2" destOrd="0" presId="urn:microsoft.com/office/officeart/2018/2/layout/IconVerticalSolidList"/>
    <dgm:cxn modelId="{04590BF1-B160-471F-B888-7D24C35C22C7}" type="presParOf" srcId="{AB196F1A-9DB8-4376-B1F6-68DDE5D3D4AC}" destId="{0AFFFFFB-7148-41AA-9A08-C6DF20C66FD2}" srcOrd="3" destOrd="0" presId="urn:microsoft.com/office/officeart/2018/2/layout/IconVerticalSolidList"/>
    <dgm:cxn modelId="{CE4F7C11-96C5-4DF3-9DED-C2ABD721B84F}" type="presParOf" srcId="{615895B0-8673-4958-971F-43855505A44E}" destId="{DA4AC545-A0FA-40C6-A7FF-88089C270B77}" srcOrd="3" destOrd="0" presId="urn:microsoft.com/office/officeart/2018/2/layout/IconVerticalSolidList"/>
    <dgm:cxn modelId="{F3B8D690-9CB8-4B22-B230-34AE7ADF2F90}" type="presParOf" srcId="{615895B0-8673-4958-971F-43855505A44E}" destId="{0F5663E6-7CC8-4000-9AD0-AFEC73CC133F}" srcOrd="4" destOrd="0" presId="urn:microsoft.com/office/officeart/2018/2/layout/IconVerticalSolidList"/>
    <dgm:cxn modelId="{090912DC-B13A-43F1-AEF9-76F077C07BE1}" type="presParOf" srcId="{0F5663E6-7CC8-4000-9AD0-AFEC73CC133F}" destId="{D7893A12-2763-4CFA-B0AB-867B4215C32B}" srcOrd="0" destOrd="0" presId="urn:microsoft.com/office/officeart/2018/2/layout/IconVerticalSolidList"/>
    <dgm:cxn modelId="{7DE5C68A-FB60-49DA-9BF5-2425A1DAD2F2}" type="presParOf" srcId="{0F5663E6-7CC8-4000-9AD0-AFEC73CC133F}" destId="{461AE5DE-35A5-4D33-B1EF-B6FECFE63A1A}" srcOrd="1" destOrd="0" presId="urn:microsoft.com/office/officeart/2018/2/layout/IconVerticalSolidList"/>
    <dgm:cxn modelId="{4F17988C-CAD0-4767-88EE-1FDB46FF3E74}" type="presParOf" srcId="{0F5663E6-7CC8-4000-9AD0-AFEC73CC133F}" destId="{BBB849B9-D0B5-4D22-9DAE-4096FF7CF840}" srcOrd="2" destOrd="0" presId="urn:microsoft.com/office/officeart/2018/2/layout/IconVerticalSolidList"/>
    <dgm:cxn modelId="{15A0241B-3EB0-4F4A-BEE9-FB12211881FE}" type="presParOf" srcId="{0F5663E6-7CC8-4000-9AD0-AFEC73CC133F}" destId="{F6D0A6B5-E2D7-4278-9A5F-EF1AA41BFA2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6319A-046C-4A30-947C-8D3A1FD73CE2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FB55AB-116A-438F-99D2-FC83A42C1B73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25841-C7D3-4E41-92B3-C46060EA66B4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primary function of your skin is to provide a physical protective barrier against harmful environmental elements, dehydration and physical forces. </a:t>
          </a:r>
        </a:p>
      </dsp:txBody>
      <dsp:txXfrm>
        <a:off x="1941716" y="718"/>
        <a:ext cx="4571887" cy="1681139"/>
      </dsp:txXfrm>
    </dsp:sp>
    <dsp:sp modelId="{4BF150B9-E8DA-4EBA-A330-1F5B7C32D461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2C325-FCB2-4449-82FC-9BA6C172E272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FFFFB-7148-41AA-9A08-C6DF20C66FD2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epithelium allows your internal organs and soft tissues to be somewhat shielded from the outside world.  </a:t>
          </a:r>
        </a:p>
      </dsp:txBody>
      <dsp:txXfrm>
        <a:off x="1941716" y="2102143"/>
        <a:ext cx="4571887" cy="1681139"/>
      </dsp:txXfrm>
    </dsp:sp>
    <dsp:sp modelId="{D7893A12-2763-4CFA-B0AB-867B4215C32B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AE5DE-35A5-4D33-B1EF-B6FECFE63A1A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0A6B5-E2D7-4278-9A5F-EF1AA41BFA24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provides a barrier that is able to withstand some wear and tear. It can get bumped, bruised or scraped and it is able to heal relatively quickly.</a:t>
          </a:r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7A402-6504-4500-A357-30E42444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19A77-DAFE-4453-ABFE-EA5FE02C3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609E-0FBB-4FEC-9D92-22F2EF9DB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E5CC-6E93-4F65-8E01-EA93658D398F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138AD-97C3-4248-8B75-3E678AAC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E9C6E-8A1E-4EFF-A2F8-FB86A1E4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720D-7387-47D8-98B1-08C0847E7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CF81E-1F58-4A60-B8F0-C1D03163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189B2-2730-4DF7-9E92-D2977F4F1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87CF-170D-45F3-AEFB-FF38EA410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E5CC-6E93-4F65-8E01-EA93658D398F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22E55-9DB7-4C35-80CF-1DB204118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17D62-6604-4DA2-AAFF-94D8F854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720D-7387-47D8-98B1-08C0847E7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D4ADFA-1A08-4619-95A3-3C2C90C02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AE7FAB-11A3-457D-B72D-848210167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75F6-C9F8-4FF4-8AD3-743106D52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E5CC-6E93-4F65-8E01-EA93658D398F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B7A0C-CC2D-491A-B64F-9D1C09FD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71A42-185E-4AE1-9054-D48EEF89E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720D-7387-47D8-98B1-08C0847E7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1F6DC-EE97-408B-84F7-D2F6BBF35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7E1C4-29E2-4709-AAFD-2AEBD866D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7D96D-F9B6-4A34-8B86-0069C6654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E5CC-6E93-4F65-8E01-EA93658D398F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8D6EC-552E-4973-9123-EA30B736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B4F64-7239-4D9C-9291-210DDF8D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720D-7387-47D8-98B1-08C0847E7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1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77E04-F9C5-4BD9-8BE4-352E240F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DDA14-0808-471B-9521-2903F7E0C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208A3-48AE-480F-8FD5-436C6D1F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E5CC-6E93-4F65-8E01-EA93658D398F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4F464-087A-4320-93E5-505CD2984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002EA-4DEE-4968-A6E7-EAC23498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720D-7387-47D8-98B1-08C0847E7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2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E2122-3D51-4B74-BB68-FEEB3B7A0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4C0E2-E4D4-4F72-B8BA-9B982822C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3A77-C73F-4A64-B702-84553875E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6B636-63DC-40DF-9B6C-6A94C48E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E5CC-6E93-4F65-8E01-EA93658D398F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B9BE7-709A-4BD7-9C9E-1BF6EAC9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178EF-2E0D-46F7-A9ED-D1A36A71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720D-7387-47D8-98B1-08C0847E7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6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97398-CC26-4054-9F0D-58C566BAB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79FAC-CC20-429B-AFCE-74D14AF8E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46876-5F36-4C2F-954A-996EDB84F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CA63CF-01CA-48C4-BAB6-9A5A53081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50EDFC-A4F7-467C-AC04-30DC683CF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BD2386-8370-4D49-AED7-DAA29A53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E5CC-6E93-4F65-8E01-EA93658D398F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A9E83A-FA65-4FAA-953C-8F1D1DF5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0F013-9D21-4CBE-A33A-F3F65449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720D-7387-47D8-98B1-08C0847E7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5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CF639-AC77-4712-A2E5-D979C78A6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A6D15B-1163-4469-B688-F2ECE6D4D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E5CC-6E93-4F65-8E01-EA93658D398F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5D442-BE40-4B84-9E35-1D0D2D93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814723-0A58-45BA-851F-CDD5A312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720D-7387-47D8-98B1-08C0847E7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D1C259-4D91-4268-AAF0-869CBA70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E5CC-6E93-4F65-8E01-EA93658D398F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0D673E-013B-4260-AB32-067B4EAE7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8F273-4427-46D8-94A7-ADF53DD6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720D-7387-47D8-98B1-08C0847E7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7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7A085-12F2-4238-A09A-CD5F0F9F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40966-2A77-4FAD-BCEF-09A608741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E5E82-3727-4128-8CB9-FD9A61BFD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EC181-04E8-4388-8018-E90871DC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E5CC-6E93-4F65-8E01-EA93658D398F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55987-A69D-4C0F-9961-8D863935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DF370-74A3-4651-8799-E1BCE402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720D-7387-47D8-98B1-08C0847E7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0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1F875-5E37-47D1-BDFD-3CF1B655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B25F49-6512-4FCB-9087-273BDB472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D73F3-5FCE-4EEC-A6E4-079172C2D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ED0B1-3A12-4B35-A770-4403E3057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E5CC-6E93-4F65-8E01-EA93658D398F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5D396-3B9F-476B-83F6-D124CCD9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9184F-EE64-4516-9CAC-84439500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720D-7387-47D8-98B1-08C0847E7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28B254-96D6-4C9E-8FDC-7485AB20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7B15E-9B82-4BB1-A55A-06338C7D8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CFD49-300D-4B97-8A6F-C1D5AC424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9E5CC-6E93-4F65-8E01-EA93658D398F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64611-5835-4972-BDAB-78C897D29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F973A-098A-4C47-BBAE-EE46CD5E6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8720D-7387-47D8-98B1-08C0847E7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1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corner.com/anatomy/histology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C12D09-0D61-44F2-907E-87B426BB3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517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259D6F-E0F4-4F08-802C-819BAE1F4941}"/>
              </a:ext>
            </a:extLst>
          </p:cNvPr>
          <p:cNvSpPr/>
          <p:nvPr/>
        </p:nvSpPr>
        <p:spPr>
          <a:xfrm>
            <a:off x="242147" y="331151"/>
            <a:ext cx="5880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5040AE"/>
                </a:solidFill>
                <a:latin typeface="Pacifico"/>
              </a:rPr>
              <a:t>The Integumentary System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2A2A2A"/>
              </a:solidFill>
              <a:effectLst/>
              <a:latin typeface="Pacifico"/>
            </a:endParaRPr>
          </a:p>
        </p:txBody>
      </p:sp>
    </p:spTree>
    <p:extLst>
      <p:ext uri="{BB962C8B-B14F-4D97-AF65-F5344CB8AC3E}">
        <p14:creationId xmlns:p14="http://schemas.microsoft.com/office/powerpoint/2010/main" val="4241163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64630-9DB0-428F-B5D7-3FC9FD80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DERMIS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F3C81-B3AF-4906-94B6-8948979DB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2000"/>
              <a:t>Beneath the epidermis, (deep to the epidermis) is the layer of the dermis.</a:t>
            </a:r>
          </a:p>
          <a:p>
            <a:r>
              <a:rPr lang="en-US" sz="2000"/>
              <a:t> The dermis is composed of connective tissue. </a:t>
            </a:r>
          </a:p>
        </p:txBody>
      </p:sp>
      <p:pic>
        <p:nvPicPr>
          <p:cNvPr id="4" name="Picture 5" descr="Picture">
            <a:extLst>
              <a:ext uri="{FF2B5EF4-FFF2-40B4-BE49-F238E27FC236}">
                <a16:creationId xmlns:a16="http://schemas.microsoft.com/office/drawing/2014/main" id="{B4127E82-FC93-485C-ACCC-C390755DA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r="1036" b="-2"/>
          <a:stretch/>
        </p:blipFill>
        <p:spPr bwMode="auto">
          <a:xfrm>
            <a:off x="4933950" y="1028963"/>
            <a:ext cx="7081307" cy="480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142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7E9985-7CBD-4AFD-BDF3-1E7D5F5D7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hypodermis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30313-9D6D-48A2-95D2-C1B205F61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1900"/>
              <a:t>Below the skin (deep to the skin) there is another layer called the hypodermis. </a:t>
            </a:r>
          </a:p>
          <a:p>
            <a:r>
              <a:rPr lang="en-US" sz="1900"/>
              <a:t>"Hypo-" means "below". </a:t>
            </a:r>
          </a:p>
          <a:p>
            <a:r>
              <a:rPr lang="en-US" sz="1900"/>
              <a:t>This layer is composed of  areolar connective tissue and adipose tissue. </a:t>
            </a:r>
          </a:p>
          <a:p>
            <a:r>
              <a:rPr lang="en-US" sz="1900" i="1" u="sng"/>
              <a:t>The hypodermis is NOT considered to be part of the skin itself. </a:t>
            </a:r>
            <a:br>
              <a:rPr kumimoji="0" lang="en-US" altLang="en-US" sz="1900" b="0" i="0" u="none" strike="noStrike" cap="none" normalizeH="0" baseline="0">
                <a:ln>
                  <a:noFill/>
                </a:ln>
                <a:effectLst/>
                <a:latin typeface="Bree Serif"/>
              </a:rPr>
            </a:br>
            <a:endParaRPr kumimoji="0" lang="en-US" altLang="en-US" sz="1900" b="0" i="0" u="none" strike="noStrike" cap="none" normalizeH="0" baseline="0">
              <a:ln>
                <a:noFill/>
              </a:ln>
              <a:effectLst/>
              <a:latin typeface="Roboto"/>
            </a:endParaRPr>
          </a:p>
          <a:p>
            <a:endParaRPr lang="en-US" sz="1900"/>
          </a:p>
        </p:txBody>
      </p:sp>
      <p:pic>
        <p:nvPicPr>
          <p:cNvPr id="8" name="Picture 5" descr="Picture">
            <a:extLst>
              <a:ext uri="{FF2B5EF4-FFF2-40B4-BE49-F238E27FC236}">
                <a16:creationId xmlns:a16="http://schemas.microsoft.com/office/drawing/2014/main" id="{4F37994D-FC3B-4995-9F5D-5EAE42C3A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r="1036" b="-2"/>
          <a:stretch/>
        </p:blipFill>
        <p:spPr bwMode="auto">
          <a:xfrm>
            <a:off x="5297763" y="1230015"/>
            <a:ext cx="6250769" cy="423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04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7BBE-5C76-434C-A7EC-A9FE41DF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A82E2E"/>
                </a:solidFill>
                <a:latin typeface="Pacifico"/>
              </a:rPr>
              <a:t>Thick Skin and</a:t>
            </a:r>
            <a:r>
              <a:rPr lang="en-US" altLang="en-US" dirty="0">
                <a:solidFill>
                  <a:srgbClr val="A82E2E"/>
                </a:solidFill>
                <a:latin typeface="Pacifico"/>
              </a:rPr>
              <a:t> T</a:t>
            </a:r>
            <a:r>
              <a:rPr lang="en-US" altLang="en-US" b="1" dirty="0">
                <a:solidFill>
                  <a:srgbClr val="A82E2E"/>
                </a:solidFill>
                <a:latin typeface="Pacifico"/>
              </a:rPr>
              <a:t>hin Skin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3F5C7A-5FEE-4380-9179-18BFD379AC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266101"/>
              </p:ext>
            </p:extLst>
          </p:nvPr>
        </p:nvGraphicFramePr>
        <p:xfrm>
          <a:off x="4629150" y="1180057"/>
          <a:ext cx="10382250" cy="5025572"/>
        </p:xfrm>
        <a:graphic>
          <a:graphicData uri="http://schemas.openxmlformats.org/drawingml/2006/table">
            <a:tbl>
              <a:tblPr/>
              <a:tblGrid>
                <a:gridCol w="7847671">
                  <a:extLst>
                    <a:ext uri="{9D8B030D-6E8A-4147-A177-3AD203B41FA5}">
                      <a16:colId xmlns:a16="http://schemas.microsoft.com/office/drawing/2014/main" val="2948113297"/>
                    </a:ext>
                  </a:extLst>
                </a:gridCol>
                <a:gridCol w="2534579">
                  <a:extLst>
                    <a:ext uri="{9D8B030D-6E8A-4147-A177-3AD203B41FA5}">
                      <a16:colId xmlns:a16="http://schemas.microsoft.com/office/drawing/2014/main" val="2431823370"/>
                    </a:ext>
                  </a:extLst>
                </a:gridCol>
              </a:tblGrid>
              <a:tr h="4125368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dirty="0">
                          <a:solidFill>
                            <a:srgbClr val="2A2A2A"/>
                          </a:solidFill>
                          <a:effectLst/>
                          <a:latin typeface="Bree Serif"/>
                        </a:rPr>
                        <a:t>​  thick skin…</a:t>
                      </a:r>
                    </a:p>
                    <a:p>
                      <a:pPr marL="742950" lvl="1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dirty="0">
                          <a:solidFill>
                            <a:srgbClr val="2A2A2A"/>
                          </a:solidFill>
                          <a:effectLst/>
                          <a:latin typeface="Bree Serif"/>
                        </a:rPr>
                        <a:t> is located in regions of your body that has a lot of physical contact with the outside world. </a:t>
                      </a:r>
                    </a:p>
                    <a:p>
                      <a:pPr marL="1657350" lvl="3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dirty="0">
                          <a:solidFill>
                            <a:srgbClr val="2A2A2A"/>
                          </a:solidFill>
                          <a:effectLst/>
                          <a:latin typeface="Bree Serif"/>
                        </a:rPr>
                        <a:t>fingertips, palms and soles of feet. </a:t>
                      </a:r>
                    </a:p>
                    <a:p>
                      <a:pPr marL="285750" lvl="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dirty="0">
                          <a:solidFill>
                            <a:srgbClr val="2A2A2A"/>
                          </a:solidFill>
                          <a:effectLst/>
                          <a:latin typeface="Bree Serif"/>
                        </a:rPr>
                        <a:t>These extra layers help to protect the soft tissues from abrasions. ​</a:t>
                      </a:r>
                    </a:p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US" sz="3600" b="0" dirty="0">
                          <a:solidFill>
                            <a:srgbClr val="2A2A2A"/>
                          </a:solidFill>
                          <a:effectLst/>
                          <a:latin typeface="Bree Serif"/>
                        </a:rPr>
                        <a:t>​</a:t>
                      </a:r>
                    </a:p>
                  </a:txBody>
                  <a:tcPr marL="137208" marR="137208" marT="43906" marB="439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endParaRPr lang="en-US" sz="3600" dirty="0">
                        <a:effectLst/>
                      </a:endParaRPr>
                    </a:p>
                  </a:txBody>
                  <a:tcPr marL="137208" marR="137208" marT="43906" marB="439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455151"/>
                  </a:ext>
                </a:extLst>
              </a:tr>
            </a:tbl>
          </a:graphicData>
        </a:graphic>
      </p:graphicFrame>
      <p:pic>
        <p:nvPicPr>
          <p:cNvPr id="2051" name="Picture 3" descr="Picture">
            <a:extLst>
              <a:ext uri="{FF2B5EF4-FFF2-40B4-BE49-F238E27FC236}">
                <a16:creationId xmlns:a16="http://schemas.microsoft.com/office/drawing/2014/main" id="{D6471F1A-DBBE-4DBE-9536-4883CF28B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749550"/>
            <a:ext cx="20002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C5B58B61-1BED-4754-9175-D47DA84EA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19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Picture">
            <a:extLst>
              <a:ext uri="{FF2B5EF4-FFF2-40B4-BE49-F238E27FC236}">
                <a16:creationId xmlns:a16="http://schemas.microsoft.com/office/drawing/2014/main" id="{68BCF711-9C67-46BF-8D8B-149978C16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4904382"/>
            <a:ext cx="23812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718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7BBE-5C76-434C-A7EC-A9FE41DF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A82E2E"/>
                </a:solidFill>
                <a:latin typeface="Pacifico"/>
              </a:rPr>
              <a:t>Thick Skin and</a:t>
            </a:r>
            <a:r>
              <a:rPr lang="en-US" altLang="en-US" dirty="0">
                <a:solidFill>
                  <a:srgbClr val="A82E2E"/>
                </a:solidFill>
                <a:latin typeface="Pacifico"/>
              </a:rPr>
              <a:t> T</a:t>
            </a:r>
            <a:r>
              <a:rPr lang="en-US" altLang="en-US" b="1" dirty="0">
                <a:solidFill>
                  <a:srgbClr val="A82E2E"/>
                </a:solidFill>
                <a:latin typeface="Pacifico"/>
              </a:rPr>
              <a:t>hin Skin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3F5C7A-5FEE-4380-9179-18BFD379AC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12765"/>
              </p:ext>
            </p:extLst>
          </p:nvPr>
        </p:nvGraphicFramePr>
        <p:xfrm>
          <a:off x="219075" y="1690688"/>
          <a:ext cx="8515350" cy="4487313"/>
        </p:xfrm>
        <a:graphic>
          <a:graphicData uri="http://schemas.openxmlformats.org/drawingml/2006/table">
            <a:tbl>
              <a:tblPr/>
              <a:tblGrid>
                <a:gridCol w="6436530">
                  <a:extLst>
                    <a:ext uri="{9D8B030D-6E8A-4147-A177-3AD203B41FA5}">
                      <a16:colId xmlns:a16="http://schemas.microsoft.com/office/drawing/2014/main" val="2948113297"/>
                    </a:ext>
                  </a:extLst>
                </a:gridCol>
                <a:gridCol w="2078820">
                  <a:extLst>
                    <a:ext uri="{9D8B030D-6E8A-4147-A177-3AD203B41FA5}">
                      <a16:colId xmlns:a16="http://schemas.microsoft.com/office/drawing/2014/main" val="2431823370"/>
                    </a:ext>
                  </a:extLst>
                </a:gridCol>
              </a:tblGrid>
              <a:tr h="4487313"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dirty="0">
                          <a:solidFill>
                            <a:srgbClr val="2A2A2A"/>
                          </a:solidFill>
                          <a:effectLst/>
                          <a:latin typeface="Bree Serif"/>
                        </a:rPr>
                        <a:t>While the epidermis is thicker in thick skin than in thin skin.</a:t>
                      </a: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dirty="0">
                          <a:solidFill>
                            <a:srgbClr val="2A2A2A"/>
                          </a:solidFill>
                          <a:effectLst/>
                          <a:latin typeface="Bree Serif"/>
                        </a:rPr>
                        <a:t>But the layer of the dermis is THINNER in thick skin than in thin skin .</a:t>
                      </a:r>
                    </a:p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dirty="0">
                          <a:solidFill>
                            <a:srgbClr val="2A2A2A"/>
                          </a:solidFill>
                          <a:effectLst/>
                          <a:latin typeface="Bree Serif"/>
                        </a:rPr>
                        <a:t>Thick skin does not contain hairs, sebaceous glands, or sweat glands. ​</a:t>
                      </a:r>
                    </a:p>
                  </a:txBody>
                  <a:tcPr marL="137208" marR="137208" marT="43906" marB="439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fontAlgn="t">
                        <a:buFont typeface="Arial" panose="020B0604020202020204" pitchFamily="34" charset="0"/>
                        <a:buChar char="•"/>
                      </a:pPr>
                      <a:endParaRPr lang="en-US" sz="3600" dirty="0">
                        <a:effectLst/>
                      </a:endParaRPr>
                    </a:p>
                  </a:txBody>
                  <a:tcPr marL="137208" marR="137208" marT="43906" marB="439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455151"/>
                  </a:ext>
                </a:extLst>
              </a:tr>
            </a:tbl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C5B58B61-1BED-4754-9175-D47DA84EA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19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3" descr="Picture">
            <a:extLst>
              <a:ext uri="{FF2B5EF4-FFF2-40B4-BE49-F238E27FC236}">
                <a16:creationId xmlns:a16="http://schemas.microsoft.com/office/drawing/2014/main" id="{46CDCA1B-5C2B-4188-988E-94615EFD0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1362">
            <a:off x="9342322" y="1684450"/>
            <a:ext cx="2476500" cy="463459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">
            <a:extLst>
              <a:ext uri="{FF2B5EF4-FFF2-40B4-BE49-F238E27FC236}">
                <a16:creationId xmlns:a16="http://schemas.microsoft.com/office/drawing/2014/main" id="{C26D5A42-7686-4EDC-B004-427214347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332">
            <a:off x="6027604" y="3784515"/>
            <a:ext cx="3453396" cy="245881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27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DBB94F-5421-4195-ADE9-6A6F54DC75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360672"/>
              </p:ext>
            </p:extLst>
          </p:nvPr>
        </p:nvGraphicFramePr>
        <p:xfrm>
          <a:off x="838200" y="365125"/>
          <a:ext cx="10515600" cy="5888761"/>
        </p:xfrm>
        <a:graphic>
          <a:graphicData uri="http://schemas.openxmlformats.org/drawingml/2006/table">
            <a:tbl>
              <a:tblPr/>
              <a:tblGrid>
                <a:gridCol w="5261661">
                  <a:extLst>
                    <a:ext uri="{9D8B030D-6E8A-4147-A177-3AD203B41FA5}">
                      <a16:colId xmlns:a16="http://schemas.microsoft.com/office/drawing/2014/main" val="390023903"/>
                    </a:ext>
                  </a:extLst>
                </a:gridCol>
                <a:gridCol w="5253939">
                  <a:extLst>
                    <a:ext uri="{9D8B030D-6E8A-4147-A177-3AD203B41FA5}">
                      <a16:colId xmlns:a16="http://schemas.microsoft.com/office/drawing/2014/main" val="2798303437"/>
                    </a:ext>
                  </a:extLst>
                </a:gridCol>
              </a:tblGrid>
              <a:tr h="5888761">
                <a:tc>
                  <a:txBody>
                    <a:bodyPr/>
                    <a:lstStyle/>
                    <a:p>
                      <a:pPr algn="l" fontAlgn="t"/>
                      <a:endParaRPr lang="en-US" sz="2000">
                        <a:effectLst/>
                      </a:endParaRPr>
                    </a:p>
                  </a:txBody>
                  <a:tcPr marL="137208" marR="137208" marT="43906" marB="439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0" dirty="0">
                          <a:solidFill>
                            <a:srgbClr val="2A2A2A"/>
                          </a:solidFill>
                          <a:effectLst/>
                          <a:latin typeface="Bree Serif"/>
                        </a:rPr>
                        <a:t>    The epithelium of thick skin contains 5 epidermal layers, whereas thin skin contains only 4 layers.​</a:t>
                      </a:r>
                      <a:br>
                        <a:rPr lang="en-US" sz="2000" b="0" dirty="0">
                          <a:solidFill>
                            <a:srgbClr val="2A2A2A"/>
                          </a:solidFill>
                          <a:effectLst/>
                          <a:latin typeface="Bree Serif"/>
                        </a:rPr>
                      </a:br>
                      <a:r>
                        <a:rPr lang="en-US" sz="2000" b="0" dirty="0">
                          <a:solidFill>
                            <a:srgbClr val="2A2A2A"/>
                          </a:solidFill>
                          <a:effectLst/>
                          <a:latin typeface="Bree Serif"/>
                        </a:rPr>
                        <a:t>   The epidermal layers of thick skin starting from the most superficial layer are the </a:t>
                      </a:r>
                      <a:br>
                        <a:rPr lang="en-US" sz="2000" b="0" dirty="0">
                          <a:solidFill>
                            <a:srgbClr val="2A2A2A"/>
                          </a:solidFill>
                          <a:effectLst/>
                          <a:latin typeface="Bree Serif"/>
                        </a:rPr>
                      </a:br>
                      <a:r>
                        <a:rPr lang="en-US" sz="2000" b="1" dirty="0">
                          <a:solidFill>
                            <a:srgbClr val="2A2A2A"/>
                          </a:solidFill>
                          <a:effectLst/>
                          <a:latin typeface="Bree Serif"/>
                        </a:rPr>
                        <a:t>1) stratum corneum</a:t>
                      </a:r>
                      <a:br>
                        <a:rPr lang="en-US" sz="2000" b="1" dirty="0">
                          <a:solidFill>
                            <a:srgbClr val="2A2A2A"/>
                          </a:solidFill>
                          <a:effectLst/>
                          <a:latin typeface="Bree Serif"/>
                        </a:rPr>
                      </a:br>
                      <a:r>
                        <a:rPr lang="en-US" sz="2000" b="1" dirty="0">
                          <a:solidFill>
                            <a:srgbClr val="2A2A2A"/>
                          </a:solidFill>
                          <a:effectLst/>
                          <a:latin typeface="Bree Serif"/>
                        </a:rPr>
                        <a:t>2) the stratum lucidum</a:t>
                      </a:r>
                      <a:br>
                        <a:rPr lang="en-US" sz="2000" b="1" dirty="0">
                          <a:solidFill>
                            <a:srgbClr val="2A2A2A"/>
                          </a:solidFill>
                          <a:effectLst/>
                          <a:latin typeface="Bree Serif"/>
                        </a:rPr>
                      </a:br>
                      <a:r>
                        <a:rPr lang="en-US" sz="2000" b="1" dirty="0">
                          <a:solidFill>
                            <a:srgbClr val="2A2A2A"/>
                          </a:solidFill>
                          <a:effectLst/>
                          <a:latin typeface="Bree Serif"/>
                        </a:rPr>
                        <a:t>3) the stratum granulosum</a:t>
                      </a:r>
                      <a:br>
                        <a:rPr lang="en-US" sz="2000" b="1" dirty="0">
                          <a:solidFill>
                            <a:srgbClr val="2A2A2A"/>
                          </a:solidFill>
                          <a:effectLst/>
                          <a:latin typeface="Bree Serif"/>
                        </a:rPr>
                      </a:br>
                      <a:r>
                        <a:rPr lang="en-US" sz="2000" b="1" dirty="0">
                          <a:solidFill>
                            <a:srgbClr val="2A2A2A"/>
                          </a:solidFill>
                          <a:effectLst/>
                          <a:latin typeface="Bree Serif"/>
                        </a:rPr>
                        <a:t>4) the stratum spinosum</a:t>
                      </a:r>
                      <a:br>
                        <a:rPr lang="en-US" sz="2000" b="1" dirty="0">
                          <a:solidFill>
                            <a:srgbClr val="2A2A2A"/>
                          </a:solidFill>
                          <a:effectLst/>
                          <a:latin typeface="Bree Serif"/>
                        </a:rPr>
                      </a:br>
                      <a:r>
                        <a:rPr lang="en-US" sz="2000" b="1" dirty="0">
                          <a:solidFill>
                            <a:srgbClr val="2A2A2A"/>
                          </a:solidFill>
                          <a:effectLst/>
                          <a:latin typeface="Bree Serif"/>
                        </a:rPr>
                        <a:t>​5) the stratum basale. ​</a:t>
                      </a:r>
                      <a:endParaRPr lang="en-US" sz="2000" b="0" dirty="0">
                        <a:solidFill>
                          <a:srgbClr val="2A2A2A"/>
                        </a:solidFill>
                        <a:effectLst/>
                        <a:latin typeface="Bree Serif"/>
                      </a:endParaRPr>
                    </a:p>
                    <a:p>
                      <a:pPr fontAlgn="t"/>
                      <a:r>
                        <a:rPr lang="en-US" sz="2000" b="0" dirty="0">
                          <a:solidFill>
                            <a:srgbClr val="2A2A2A"/>
                          </a:solidFill>
                          <a:effectLst/>
                          <a:latin typeface="Pacifico"/>
                        </a:rPr>
                        <a:t>You can easily remember the layers of the epidermis using the acronym: </a:t>
                      </a:r>
                      <a:r>
                        <a:rPr lang="en-US" sz="2000" b="1" u="sng" dirty="0">
                          <a:solidFill>
                            <a:srgbClr val="2A2A2A"/>
                          </a:solidFill>
                          <a:effectLst/>
                          <a:latin typeface="Pacifico"/>
                        </a:rPr>
                        <a:t>Come, Let's Get Sun-Burned!</a:t>
                      </a:r>
                    </a:p>
                    <a:p>
                      <a:pPr fontAlgn="t"/>
                      <a:endParaRPr lang="en-US" sz="2000" b="1" u="sng" dirty="0">
                        <a:solidFill>
                          <a:srgbClr val="2A2A2A"/>
                        </a:solidFill>
                        <a:effectLst/>
                        <a:latin typeface="Pacifico"/>
                      </a:endParaRPr>
                    </a:p>
                    <a:p>
                      <a:pPr fontAlgn="t"/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Thin skin contains the same layers, except for the stratum lucidum, which is missing. </a:t>
                      </a:r>
                      <a:endParaRPr lang="en-US" sz="2000" b="0" dirty="0">
                        <a:solidFill>
                          <a:srgbClr val="2A2A2A"/>
                        </a:solidFill>
                        <a:effectLst/>
                        <a:latin typeface="Pacifico"/>
                      </a:endParaRPr>
                    </a:p>
                  </a:txBody>
                  <a:tcPr marL="137208" marR="137208" marT="43906" marB="439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89351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1FACFC0-7ECC-495C-B185-2D99C0E0D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A2A2A"/>
                </a:solidFill>
                <a:latin typeface="Bree Serif"/>
              </a:rPr>
              <a:t>epidermal layers</a:t>
            </a:r>
            <a:endParaRPr lang="en-US" dirty="0"/>
          </a:p>
        </p:txBody>
      </p:sp>
      <p:pic>
        <p:nvPicPr>
          <p:cNvPr id="15361" name="Picture 1" descr="Picture">
            <a:extLst>
              <a:ext uri="{FF2B5EF4-FFF2-40B4-BE49-F238E27FC236}">
                <a16:creationId xmlns:a16="http://schemas.microsoft.com/office/drawing/2014/main" id="{9F713220-58B5-4A01-8DEF-83BFFD869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124075"/>
            <a:ext cx="59721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B7A3C6-DFF1-4BCA-83B4-80C3B0738F4A}"/>
              </a:ext>
            </a:extLst>
          </p:cNvPr>
          <p:cNvSpPr/>
          <p:nvPr/>
        </p:nvSpPr>
        <p:spPr>
          <a:xfrm>
            <a:off x="485774" y="2760341"/>
            <a:ext cx="1590675" cy="32279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50465A-4973-4305-BE49-CCA3D234FDDD}"/>
              </a:ext>
            </a:extLst>
          </p:cNvPr>
          <p:cNvSpPr/>
          <p:nvPr/>
        </p:nvSpPr>
        <p:spPr>
          <a:xfrm>
            <a:off x="561973" y="3215662"/>
            <a:ext cx="1590675" cy="32279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1682B76-0359-4539-8ABB-287678475F25}"/>
              </a:ext>
            </a:extLst>
          </p:cNvPr>
          <p:cNvSpPr/>
          <p:nvPr/>
        </p:nvSpPr>
        <p:spPr>
          <a:xfrm>
            <a:off x="485774" y="3680299"/>
            <a:ext cx="1590675" cy="32279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8660E3-4F0B-488B-BB45-E584867209E1}"/>
              </a:ext>
            </a:extLst>
          </p:cNvPr>
          <p:cNvSpPr/>
          <p:nvPr/>
        </p:nvSpPr>
        <p:spPr>
          <a:xfrm>
            <a:off x="561973" y="4219784"/>
            <a:ext cx="1590675" cy="32279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6EAD34-B0AA-4FD7-B476-A78AD8983153}"/>
              </a:ext>
            </a:extLst>
          </p:cNvPr>
          <p:cNvSpPr/>
          <p:nvPr/>
        </p:nvSpPr>
        <p:spPr>
          <a:xfrm>
            <a:off x="561973" y="2483978"/>
            <a:ext cx="1590675" cy="32279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44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5">
            <a:extLst>
              <a:ext uri="{FF2B5EF4-FFF2-40B4-BE49-F238E27FC236}">
                <a16:creationId xmlns:a16="http://schemas.microsoft.com/office/drawing/2014/main" id="{C8F4CE8F-24AA-435E-93D1-73D309E77F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418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4">
            <a:extLst>
              <a:ext uri="{FF2B5EF4-FFF2-40B4-BE49-F238E27FC236}">
                <a16:creationId xmlns:a16="http://schemas.microsoft.com/office/drawing/2014/main" id="{E2FC7F17-D007-4B55-8B70-4E88644011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473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4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3">
            <a:extLst>
              <a:ext uri="{FF2B5EF4-FFF2-40B4-BE49-F238E27FC236}">
                <a16:creationId xmlns:a16="http://schemas.microsoft.com/office/drawing/2014/main" id="{194B5E74-0E1B-49AA-8A06-E43E45F672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941" y="643467"/>
            <a:ext cx="990411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147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3B052-9649-4CCB-B9B8-5F204D12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 The Stratum Corneum (Horny Layer)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7B03A-7A01-4560-A908-2AC55E062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     </a:t>
            </a:r>
            <a:r>
              <a:rPr lang="en-US" dirty="0"/>
              <a:t>The stratum corneum is a  </a:t>
            </a:r>
            <a:r>
              <a:rPr lang="en-US" b="1" i="1" dirty="0"/>
              <a:t>keratinized</a:t>
            </a:r>
            <a:br>
              <a:rPr lang="en-US" b="1" i="1" dirty="0"/>
            </a:br>
            <a:r>
              <a:rPr lang="en-US" b="1" i="1" dirty="0"/>
              <a:t>stratified squamous epithelium</a:t>
            </a:r>
            <a:r>
              <a:rPr lang="en-US" dirty="0"/>
              <a:t> that contains four </a:t>
            </a:r>
            <a:br>
              <a:rPr lang="en-US" dirty="0"/>
            </a:br>
            <a:r>
              <a:rPr lang="en-US" dirty="0"/>
              <a:t>types of cells. </a:t>
            </a:r>
          </a:p>
          <a:p>
            <a:r>
              <a:rPr lang="en-US" dirty="0"/>
              <a:t>The four cells types cells that make up the stratum corneum are </a:t>
            </a:r>
          </a:p>
          <a:p>
            <a:pPr marL="457200" lvl="1" indent="0">
              <a:buNone/>
            </a:pPr>
            <a:r>
              <a:rPr lang="en-US" dirty="0"/>
              <a:t>1) keratinocytes</a:t>
            </a:r>
          </a:p>
          <a:p>
            <a:pPr marL="457200" lvl="1" indent="0">
              <a:buNone/>
            </a:pPr>
            <a:r>
              <a:rPr lang="en-US" dirty="0"/>
              <a:t>2) melanocytes</a:t>
            </a:r>
          </a:p>
          <a:p>
            <a:pPr marL="457200" lvl="1" indent="0">
              <a:buNone/>
            </a:pPr>
            <a:r>
              <a:rPr lang="en-US" dirty="0"/>
              <a:t>3) tactile epithelial cells</a:t>
            </a:r>
          </a:p>
          <a:p>
            <a:pPr marL="457200" lvl="1" indent="0">
              <a:buNone/>
            </a:pPr>
            <a:r>
              <a:rPr lang="en-US" dirty="0"/>
              <a:t>4) dendritic cells </a:t>
            </a:r>
            <a:br>
              <a:rPr lang="en-US" dirty="0"/>
            </a:br>
            <a:br>
              <a:rPr lang="en-US" dirty="0"/>
            </a:br>
            <a:r>
              <a:rPr lang="en-US" dirty="0"/>
              <a:t>    </a:t>
            </a:r>
          </a:p>
        </p:txBody>
      </p:sp>
    </p:spTree>
    <p:extLst>
      <p:ext uri="{BB962C8B-B14F-4D97-AF65-F5344CB8AC3E}">
        <p14:creationId xmlns:p14="http://schemas.microsoft.com/office/powerpoint/2010/main" val="1033575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3B052-9649-4CCB-B9B8-5F204D12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 The Stratum Corneum (Horny Layer)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7B03A-7A01-4560-A908-2AC55E062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 </a:t>
            </a:r>
            <a:r>
              <a:rPr lang="en-US" b="1" dirty="0"/>
              <a:t>stratum corneum</a:t>
            </a:r>
            <a:r>
              <a:rPr lang="en-US" dirty="0"/>
              <a:t> is Latin for 'horny layer’. </a:t>
            </a:r>
          </a:p>
          <a:p>
            <a:r>
              <a:rPr lang="en-US" dirty="0"/>
              <a:t>Its odd name comes from the dead squamous cells called </a:t>
            </a:r>
            <a:r>
              <a:rPr lang="en-US" b="1" dirty="0"/>
              <a:t>corneocytes </a:t>
            </a:r>
            <a:r>
              <a:rPr lang="en-US" dirty="0"/>
              <a:t>that make up the apical surface of the tissue.</a:t>
            </a:r>
            <a:r>
              <a:rPr lang="en-US" b="1" dirty="0"/>
              <a:t> </a:t>
            </a:r>
          </a:p>
          <a:p>
            <a:r>
              <a:rPr lang="en-US" dirty="0"/>
              <a:t>The corneocytes form several layers of flattened (squamous) cells with no nuclei and no  organelles. </a:t>
            </a:r>
          </a:p>
          <a:p>
            <a:r>
              <a:rPr lang="en-US" dirty="0"/>
              <a:t>This is the layer that includes the final keratin product, which is a combination of cytokeratin and </a:t>
            </a:r>
            <a:r>
              <a:rPr lang="en-US" dirty="0" err="1"/>
              <a:t>keratohyaline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    </a:t>
            </a:r>
          </a:p>
        </p:txBody>
      </p:sp>
    </p:spTree>
    <p:extLst>
      <p:ext uri="{BB962C8B-B14F-4D97-AF65-F5344CB8AC3E}">
        <p14:creationId xmlns:p14="http://schemas.microsoft.com/office/powerpoint/2010/main" val="89942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icture">
            <a:extLst>
              <a:ext uri="{FF2B5EF4-FFF2-40B4-BE49-F238E27FC236}">
                <a16:creationId xmlns:a16="http://schemas.microsoft.com/office/drawing/2014/main" id="{94D65035-9A34-43F4-87B7-3A4992CB9E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596"/>
          <a:stretch/>
        </p:blipFill>
        <p:spPr bwMode="auto">
          <a:xfrm>
            <a:off x="838200" y="-3810"/>
            <a:ext cx="992886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11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149DD-36D4-498C-BF0A-3C365A3D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 *The Stratum Lucidum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673D1-A018-4414-9A4F-4F7734C02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   The </a:t>
            </a:r>
            <a:r>
              <a:rPr lang="en-US" b="1" dirty="0"/>
              <a:t>stratum lucidum</a:t>
            </a:r>
            <a:r>
              <a:rPr lang="en-US" dirty="0"/>
              <a:t> is Latin for "clear layer". </a:t>
            </a:r>
          </a:p>
          <a:p>
            <a:r>
              <a:rPr lang="en-US" dirty="0"/>
              <a:t>This epidermal layer gets its name from translucent appearance of the dead skin cells that make it up.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b="1" u="sng" dirty="0"/>
              <a:t>*</a:t>
            </a:r>
            <a:r>
              <a:rPr lang="en-US" b="1" i="1" u="sng" dirty="0"/>
              <a:t>This layer only exists in the thick skin of the soles of your feet, your palms and your fingertips.</a:t>
            </a:r>
            <a:br>
              <a:rPr lang="en-US" i="1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70118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C5E1-8CE8-41D7-B827-273067BFB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Stratum Granulosum (Granular Layer)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4F578-BF3A-45C7-90AF-9B4A41DD8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   </a:t>
            </a:r>
            <a:r>
              <a:rPr lang="en-US" dirty="0"/>
              <a:t> The </a:t>
            </a:r>
            <a:r>
              <a:rPr lang="en-US" b="1" dirty="0"/>
              <a:t>stratum granulosum</a:t>
            </a:r>
            <a:r>
              <a:rPr lang="en-US" dirty="0"/>
              <a:t>  is Latin for granular layer. </a:t>
            </a:r>
          </a:p>
          <a:p>
            <a:r>
              <a:rPr lang="en-US" dirty="0"/>
              <a:t>In this layer, the keratinocytes have become</a:t>
            </a:r>
            <a:r>
              <a:rPr lang="en-US" b="1" dirty="0"/>
              <a:t> squamous cells</a:t>
            </a:r>
            <a:r>
              <a:rPr lang="en-US" dirty="0"/>
              <a:t> that contain granules of </a:t>
            </a:r>
            <a:r>
              <a:rPr lang="en-US" dirty="0" err="1"/>
              <a:t>keratohyaline</a:t>
            </a:r>
            <a:r>
              <a:rPr lang="en-US" dirty="0"/>
              <a:t>, a precursor to the extracellular keratin that protects the skin tissue from abrasion.</a:t>
            </a:r>
          </a:p>
        </p:txBody>
      </p:sp>
    </p:spTree>
    <p:extLst>
      <p:ext uri="{BB962C8B-B14F-4D97-AF65-F5344CB8AC3E}">
        <p14:creationId xmlns:p14="http://schemas.microsoft.com/office/powerpoint/2010/main" val="362211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49AF-140D-45DE-A522-8F540D19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 Stratum Spinosum (Prickle Cell Layer)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28D39-003B-4563-92BA-4A1570D5B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    The </a:t>
            </a:r>
            <a:r>
              <a:rPr lang="en-US" b="1" dirty="0"/>
              <a:t>stratum spinosum</a:t>
            </a:r>
            <a:r>
              <a:rPr lang="en-US" dirty="0"/>
              <a:t> is Latin for "spiny". After forming in the basal cell layer, keratinocytes migrate upwards to form the stratum spinosum. </a:t>
            </a:r>
          </a:p>
          <a:p>
            <a:r>
              <a:rPr lang="en-US" dirty="0"/>
              <a:t>In this layer, they develop short projections that attach via desmosomes to adjacent cells. </a:t>
            </a:r>
          </a:p>
          <a:p>
            <a:r>
              <a:rPr lang="en-US" dirty="0"/>
              <a:t>The stratum spinosum is also known as the "prickly layer" because of these characteristic spines. </a:t>
            </a:r>
          </a:p>
          <a:p>
            <a:r>
              <a:rPr lang="en-US" dirty="0"/>
              <a:t>The cells in this layer produce cytokeratin, an intermediate filament precursor to keratin.</a:t>
            </a:r>
          </a:p>
          <a:p>
            <a:r>
              <a:rPr lang="en-US" dirty="0"/>
              <a:t>The cells in this layer experiences shrinking of its microfilaments during the slide staining process. </a:t>
            </a:r>
          </a:p>
        </p:txBody>
      </p:sp>
    </p:spTree>
    <p:extLst>
      <p:ext uri="{BB962C8B-B14F-4D97-AF65-F5344CB8AC3E}">
        <p14:creationId xmlns:p14="http://schemas.microsoft.com/office/powerpoint/2010/main" val="3722421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1B82B-E43C-4570-8F7F-DD757A066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 Stratum Basale (Basal Layer)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8C240-9B1A-4FE8-896A-B5421CD46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    T</a:t>
            </a:r>
            <a:r>
              <a:rPr lang="en-US" dirty="0"/>
              <a:t>he </a:t>
            </a:r>
            <a:r>
              <a:rPr lang="en-US" b="1" dirty="0"/>
              <a:t>stratum basale</a:t>
            </a:r>
            <a:r>
              <a:rPr lang="en-US" dirty="0"/>
              <a:t> is the deepest of the 5 epidermal layers. </a:t>
            </a:r>
          </a:p>
          <a:p>
            <a:r>
              <a:rPr lang="en-US" dirty="0"/>
              <a:t>The primary cell of the epidermis is the keratinocyte stem cells which give a continuous supply of new cells to replace old dead ones. </a:t>
            </a:r>
          </a:p>
          <a:p>
            <a:r>
              <a:rPr lang="en-US" dirty="0"/>
              <a:t>The stratum basale also contain sensory nerves called </a:t>
            </a:r>
            <a:r>
              <a:rPr lang="en-US" b="1" dirty="0"/>
              <a:t>Meissner's (Tactile) Corpuscles</a:t>
            </a:r>
            <a:r>
              <a:rPr lang="en-US" dirty="0"/>
              <a:t> that are sensitive to light tactile sensations (light touch). </a:t>
            </a:r>
          </a:p>
          <a:p>
            <a:r>
              <a:rPr lang="en-US" dirty="0"/>
              <a:t>This layer also contains </a:t>
            </a:r>
            <a:r>
              <a:rPr lang="en-US" b="1" dirty="0" err="1"/>
              <a:t>melaocytes</a:t>
            </a:r>
            <a:r>
              <a:rPr lang="en-US" dirty="0"/>
              <a:t> which produce the pigment </a:t>
            </a:r>
            <a:r>
              <a:rPr lang="en-US" b="1" dirty="0"/>
              <a:t>melanin </a:t>
            </a:r>
            <a:r>
              <a:rPr lang="en-US" dirty="0"/>
              <a:t>which acts to filter out harmful UV radiation. </a:t>
            </a:r>
          </a:p>
        </p:txBody>
      </p:sp>
    </p:spTree>
    <p:extLst>
      <p:ext uri="{BB962C8B-B14F-4D97-AF65-F5344CB8AC3E}">
        <p14:creationId xmlns:p14="http://schemas.microsoft.com/office/powerpoint/2010/main" val="3750908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B810B-6677-4E05-A1A4-C3614170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-66925"/>
            <a:ext cx="10515600" cy="1325563"/>
          </a:xfrm>
        </p:spPr>
        <p:txBody>
          <a:bodyPr/>
          <a:lstStyle/>
          <a:p>
            <a:r>
              <a:rPr lang="en-US" altLang="en-US" b="1" dirty="0">
                <a:solidFill>
                  <a:srgbClr val="A82E2E"/>
                </a:solidFill>
                <a:latin typeface="Bree Serif"/>
              </a:rPr>
              <a:t>Functions of the Integumentary System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A2A2A"/>
                </a:solidFill>
                <a:effectLst/>
                <a:latin typeface="Bree Serif"/>
              </a:rPr>
              <a:t> ​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4FFEAF-F89C-4587-A76A-C070209737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263770"/>
              </p:ext>
            </p:extLst>
          </p:nvPr>
        </p:nvGraphicFramePr>
        <p:xfrm>
          <a:off x="5095875" y="953838"/>
          <a:ext cx="6861175" cy="5437437"/>
        </p:xfrm>
        <a:graphic>
          <a:graphicData uri="http://schemas.openxmlformats.org/drawingml/2006/table">
            <a:tbl>
              <a:tblPr/>
              <a:tblGrid>
                <a:gridCol w="2430629">
                  <a:extLst>
                    <a:ext uri="{9D8B030D-6E8A-4147-A177-3AD203B41FA5}">
                      <a16:colId xmlns:a16="http://schemas.microsoft.com/office/drawing/2014/main" val="831933035"/>
                    </a:ext>
                  </a:extLst>
                </a:gridCol>
                <a:gridCol w="4430546">
                  <a:extLst>
                    <a:ext uri="{9D8B030D-6E8A-4147-A177-3AD203B41FA5}">
                      <a16:colId xmlns:a16="http://schemas.microsoft.com/office/drawing/2014/main" val="3891901855"/>
                    </a:ext>
                  </a:extLst>
                </a:gridCol>
              </a:tblGrid>
              <a:tr h="5437437">
                <a:tc>
                  <a:txBody>
                    <a:bodyPr/>
                    <a:lstStyle/>
                    <a:p>
                      <a:pPr algn="l" fontAlgn="t"/>
                      <a:endParaRPr lang="en-US" sz="4800">
                        <a:effectLst/>
                      </a:endParaRPr>
                    </a:p>
                  </a:txBody>
                  <a:tcPr marL="137208" marR="137208" marT="43906" marB="439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4800" b="0" i="1" dirty="0">
                          <a:solidFill>
                            <a:srgbClr val="2A2A2A"/>
                          </a:solidFill>
                          <a:effectLst/>
                          <a:latin typeface="Bree Serif"/>
                        </a:rPr>
                        <a:t> </a:t>
                      </a:r>
                    </a:p>
                    <a:p>
                      <a:pPr marL="514350" indent="-514350" fontAlgn="t">
                        <a:buAutoNum type="arabicPeriod"/>
                      </a:pP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Protection</a:t>
                      </a:r>
                      <a:endParaRPr lang="en-US" sz="48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14350" indent="-514350" fontAlgn="t">
                        <a:buAutoNum type="arabicPeriod"/>
                      </a:pP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Body Temperature Regulation</a:t>
                      </a:r>
                    </a:p>
                    <a:p>
                      <a:pPr marL="514350" indent="-514350" fontAlgn="t">
                        <a:buAutoNum type="arabicPeriod"/>
                      </a:pP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Excretion</a:t>
                      </a:r>
                      <a:endParaRPr lang="en-US" sz="4800" dirty="0"/>
                    </a:p>
                    <a:p>
                      <a:pPr marL="514350" indent="-514350" fontAlgn="t">
                        <a:buAutoNum type="arabicPeriod"/>
                      </a:pP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Production of vitamin D</a:t>
                      </a:r>
                    </a:p>
                    <a:p>
                      <a:pPr marL="514350" indent="-514350" fontAlgn="t">
                        <a:buAutoNum type="arabicPeriod"/>
                      </a:pP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Sensory Reception</a:t>
                      </a:r>
                      <a:endParaRPr lang="en-US" sz="4800" b="0" dirty="0">
                        <a:solidFill>
                          <a:srgbClr val="2A2A2A"/>
                        </a:solidFill>
                        <a:effectLst/>
                        <a:latin typeface="Bree Serif"/>
                      </a:endParaRPr>
                    </a:p>
                  </a:txBody>
                  <a:tcPr marL="137208" marR="137208" marT="43906" marB="439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538904"/>
                  </a:ext>
                </a:extLst>
              </a:tr>
            </a:tbl>
          </a:graphicData>
        </a:graphic>
      </p:graphicFrame>
      <p:pic>
        <p:nvPicPr>
          <p:cNvPr id="19458" name="Picture 2" descr="Picture">
            <a:extLst>
              <a:ext uri="{FF2B5EF4-FFF2-40B4-BE49-F238E27FC236}">
                <a16:creationId xmlns:a16="http://schemas.microsoft.com/office/drawing/2014/main" id="{68AD001C-7189-4917-A9D7-4446BA90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464408"/>
            <a:ext cx="6595342" cy="493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980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007621-63DF-42CD-A30D-D3CF0A99E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1012004"/>
            <a:ext cx="3670871" cy="4795408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ree Serif"/>
              </a:rPr>
              <a:t>Functions of the Integumentary System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Bree Serif"/>
              </a:rPr>
              <a:t> ​: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A2A2A"/>
                </a:solidFill>
                <a:effectLst/>
                <a:latin typeface="Bree Serif"/>
              </a:rPr>
            </a:br>
            <a:r>
              <a:rPr lang="en-US" dirty="0">
                <a:solidFill>
                  <a:srgbClr val="FFFFFF"/>
                </a:solidFill>
              </a:rPr>
              <a:t>Protection   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87B234-6793-4244-8AD6-7BDCE66A3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11051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354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E98E46A-2835-4EFD-ACDE-019B8C73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altLang="en-US" sz="2800" b="1">
                <a:latin typeface="Bree Serif"/>
              </a:rPr>
              <a:t>Functions of the Integumentary System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effectLst/>
                <a:latin typeface="Bree Serif"/>
              </a:rPr>
              <a:t> ​: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effectLst/>
                <a:latin typeface="Bree Serif"/>
              </a:rPr>
            </a:br>
            <a:r>
              <a:rPr lang="en-US" sz="2800" b="1" i="1" u="sng"/>
              <a:t>Protection  </a:t>
            </a:r>
            <a:r>
              <a:rPr lang="en-US" sz="280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E25D1-9B7D-4053-AA05-4A3022097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/>
              <a:t>Epidermis – </a:t>
            </a:r>
          </a:p>
          <a:p>
            <a:pPr lvl="1"/>
            <a:r>
              <a:rPr lang="en-US" sz="1800"/>
              <a:t>composed of keratinized stratified squamous epithelial tissue which provides layers of small, squamous cells which are rapidly and easily replaced. </a:t>
            </a:r>
          </a:p>
          <a:p>
            <a:endParaRPr lang="en-US" sz="1800"/>
          </a:p>
        </p:txBody>
      </p:sp>
      <p:pic>
        <p:nvPicPr>
          <p:cNvPr id="5" name="Picture 13" descr="Picture">
            <a:extLst>
              <a:ext uri="{FF2B5EF4-FFF2-40B4-BE49-F238E27FC236}">
                <a16:creationId xmlns:a16="http://schemas.microsoft.com/office/drawing/2014/main" id="{EC0B1411-2C5A-48B6-9E64-A428D4E3A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" r="13027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97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F897F1-F536-44A5-8751-3E54FEB2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altLang="en-US" sz="4100" b="1">
                <a:solidFill>
                  <a:schemeClr val="accent1"/>
                </a:solidFill>
                <a:latin typeface="Bree Serif"/>
              </a:rPr>
              <a:t>Functions of the Integumentary System</a:t>
            </a:r>
            <a:r>
              <a:rPr kumimoji="0" lang="en-US" altLang="en-US" sz="41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Bree Serif"/>
              </a:rPr>
              <a:t> ​:</a:t>
            </a:r>
            <a:br>
              <a:rPr kumimoji="0" lang="en-US" altLang="en-US" sz="41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Bree Serif"/>
              </a:rPr>
            </a:br>
            <a:r>
              <a:rPr lang="en-US" sz="4100">
                <a:solidFill>
                  <a:schemeClr val="accent1"/>
                </a:solidFill>
              </a:rPr>
              <a:t>Protection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F5B2F-59AE-4F43-B69B-A7C573B31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protects you from harmful elements </a:t>
            </a:r>
          </a:p>
          <a:p>
            <a:pPr lvl="1"/>
            <a:r>
              <a:rPr lang="en-US" dirty="0"/>
              <a:t>Bacteria</a:t>
            </a:r>
          </a:p>
          <a:p>
            <a:pPr lvl="1"/>
            <a:r>
              <a:rPr lang="en-US" dirty="0"/>
              <a:t>Viruses</a:t>
            </a:r>
          </a:p>
          <a:p>
            <a:pPr lvl="1"/>
            <a:r>
              <a:rPr lang="en-US" dirty="0"/>
              <a:t>Chemicals</a:t>
            </a:r>
          </a:p>
          <a:p>
            <a:pPr lvl="1"/>
            <a:r>
              <a:rPr lang="en-US" dirty="0">
                <a:solidFill>
                  <a:srgbClr val="2A2A2A"/>
                </a:solidFill>
                <a:latin typeface="Bree Serif"/>
              </a:rPr>
              <a:t>Disease-causing Microbes</a:t>
            </a:r>
          </a:p>
          <a:p>
            <a:pPr lvl="1"/>
            <a:r>
              <a:rPr lang="en-US" dirty="0">
                <a:solidFill>
                  <a:srgbClr val="2A2A2A"/>
                </a:solidFill>
                <a:latin typeface="Bree Serif"/>
              </a:rPr>
              <a:t>Reactive Substances</a:t>
            </a:r>
          </a:p>
          <a:p>
            <a:pPr lvl="1"/>
            <a:r>
              <a:rPr lang="en-US" dirty="0">
                <a:solidFill>
                  <a:srgbClr val="2A2A2A"/>
                </a:solidFill>
                <a:latin typeface="Bree Serif"/>
              </a:rPr>
              <a:t>Irritants</a:t>
            </a:r>
            <a:endParaRPr lang="en-US" dirty="0"/>
          </a:p>
          <a:p>
            <a:pPr lvl="1"/>
            <a:r>
              <a:rPr lang="en-US" dirty="0"/>
              <a:t>Ultraviolet Radiation (UV Radiation) From The Sun</a:t>
            </a:r>
          </a:p>
          <a:p>
            <a:pPr lvl="2"/>
            <a:r>
              <a:rPr lang="en-US" sz="2400" dirty="0"/>
              <a:t>The UV protection of the epidermis comes from the presence of melanin produced in specialized cells called melanocytes. </a:t>
            </a:r>
          </a:p>
        </p:txBody>
      </p:sp>
    </p:spTree>
    <p:extLst>
      <p:ext uri="{BB962C8B-B14F-4D97-AF65-F5344CB8AC3E}">
        <p14:creationId xmlns:p14="http://schemas.microsoft.com/office/powerpoint/2010/main" val="1788482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2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CC86E-D270-4DC6-8FA2-61D4C78D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Bree Serif"/>
              </a:rPr>
              <a:t>YOU SHALL NOT PASS!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1B76F-5426-4744-A8E1-49BB1C005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Bree Serif"/>
              </a:rPr>
              <a:t>Epithelial tissue is selectively permeable, allowing only certain substances to enter the body at any time. </a:t>
            </a:r>
          </a:p>
          <a:p>
            <a:r>
              <a:rPr lang="en-US" dirty="0">
                <a:latin typeface="Bree Serif"/>
              </a:rPr>
              <a:t>The skin is our first line of defense against harmful elements in our environment, such as. Your skin functions to prevent excess water loss from the body.</a:t>
            </a:r>
          </a:p>
          <a:p>
            <a:endParaRPr lang="en-US" dirty="0"/>
          </a:p>
        </p:txBody>
      </p:sp>
      <p:sp>
        <p:nvSpPr>
          <p:cNvPr id="74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2D306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1" name="Picture 1" descr="Picture">
            <a:extLst>
              <a:ext uri="{FF2B5EF4-FFF2-40B4-BE49-F238E27FC236}">
                <a16:creationId xmlns:a16="http://schemas.microsoft.com/office/drawing/2014/main" id="{EE35A545-C330-4A20-B963-224139BA3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9" r="-2" b="-2"/>
          <a:stretch/>
        </p:blipFill>
        <p:spPr bwMode="auto">
          <a:xfrm>
            <a:off x="5603706" y="1258529"/>
            <a:ext cx="5638853" cy="43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631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C1B45-0F42-4CA3-9C66-5DCC7DA37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sz="3600"/>
              <a:t>Body Temperature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FAF4-1FCA-46CD-8309-AD4BAE76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MAINTAINING HOMEOSTASIS</a:t>
            </a:r>
          </a:p>
          <a:p>
            <a:r>
              <a:rPr lang="en-US" sz="3200" dirty="0"/>
              <a:t>The dermis of the skin contains a vast network of blood vessels that are under the control of the nervous system. 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vessels skin">
            <a:extLst>
              <a:ext uri="{FF2B5EF4-FFF2-40B4-BE49-F238E27FC236}">
                <a16:creationId xmlns:a16="http://schemas.microsoft.com/office/drawing/2014/main" id="{0F232A5E-3988-4E29-8F05-834539C79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r="8290" b="1"/>
          <a:stretch/>
        </p:blipFill>
        <p:spPr bwMode="auto">
          <a:xfrm>
            <a:off x="5276088" y="640082"/>
            <a:ext cx="6276250" cy="55778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008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169FC8-47CF-4D09-8000-AFA9391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rmAutofit/>
          </a:bodyPr>
          <a:lstStyle/>
          <a:p>
            <a:pPr lvl="0" eaLnBrk="0" fontAlgn="t" hangingPunct="0">
              <a:spcAft>
                <a:spcPct val="0"/>
              </a:spcAft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Roboto"/>
              </a:rPr>
              <a:t>    </a:t>
            </a:r>
            <a:r>
              <a:rPr lang="en-US" altLang="en-US" sz="3200">
                <a:latin typeface="Pacifico"/>
              </a:rPr>
              <a:t>Layers of the Skin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DE38D-B843-4846-89EF-E99E4FADC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>
            <a:normAutofit/>
          </a:bodyPr>
          <a:lstStyle/>
          <a:p>
            <a:pPr marL="0" lvl="0" indent="0" eaLnBrk="0" fontAlgn="t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Bree Serif"/>
              </a:rPr>
              <a:t>The skin is composed of 2 primary layers: 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Bree Serif"/>
              </a:rPr>
            </a:b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Bree Serif"/>
              </a:rPr>
            </a:br>
            <a:r>
              <a:rPr lang="en-US" altLang="en-US" sz="1800" b="1" dirty="0">
                <a:latin typeface="Bree Serif"/>
              </a:rPr>
              <a:t>1) the epidermis and </a:t>
            </a:r>
          </a:p>
          <a:p>
            <a:pPr marL="0" lvl="0" indent="0" eaLnBrk="0" fontAlgn="t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latin typeface="Bree Serif"/>
              </a:rPr>
              <a:t>2) the dermis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Roboto"/>
            </a:endParaRPr>
          </a:p>
          <a:p>
            <a:pPr marL="0" lvl="0" indent="0" eaLnBrk="0" fontAlgn="t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Bree Serif"/>
              </a:rPr>
              <a:t> </a:t>
            </a:r>
          </a:p>
          <a:p>
            <a:pPr marL="0" lvl="0" indent="0" eaLnBrk="0" fontAlgn="t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Bree Serif"/>
              </a:rPr>
              <a:t>  The apical (outer most) layer is called the epidermis. The prefix "epi-" means "above".  Lying underneath the epidermis is the dermis. </a:t>
            </a:r>
          </a:p>
          <a:p>
            <a:pPr marL="0" lvl="0" indent="0" eaLnBrk="0" fontAlgn="t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latin typeface="Bree Serif"/>
            </a:endParaRPr>
          </a:p>
          <a:p>
            <a:pPr marL="0" lvl="0" indent="0" eaLnBrk="0" fontAlgn="t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latin typeface="Bree Serif"/>
              </a:rPr>
              <a:t>Each of these primary layers is broken down into subsequent layers.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Bree Serif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Roboto"/>
            </a:endParaRPr>
          </a:p>
          <a:p>
            <a:endParaRPr lang="en-US" sz="1800" dirty="0"/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6C453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Picture">
            <a:extLst>
              <a:ext uri="{FF2B5EF4-FFF2-40B4-BE49-F238E27FC236}">
                <a16:creationId xmlns:a16="http://schemas.microsoft.com/office/drawing/2014/main" id="{8326B990-44BA-4F4E-8796-5E86B5835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-125" r="5031" b="123"/>
          <a:stretch/>
        </p:blipFill>
        <p:spPr bwMode="auto">
          <a:xfrm>
            <a:off x="5377075" y="1263897"/>
            <a:ext cx="6074854" cy="43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84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C1B45-0F42-4CA3-9C66-5DCC7DA37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Body Temperature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FAF4-1FCA-46CD-8309-AD4BAE76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pPr lvl="1"/>
            <a:r>
              <a:rPr lang="en-US" sz="2000"/>
              <a:t>When your body gets </a:t>
            </a:r>
            <a:r>
              <a:rPr lang="en-US" sz="2000" b="1" u="sng"/>
              <a:t>cold</a:t>
            </a:r>
            <a:r>
              <a:rPr lang="en-US" sz="2000"/>
              <a:t>, your nervous system will </a:t>
            </a:r>
            <a:r>
              <a:rPr lang="en-US" sz="2000" b="1" u="sng"/>
              <a:t>constrict </a:t>
            </a:r>
            <a:r>
              <a:rPr lang="en-US" sz="2000"/>
              <a:t>these blood vessels, thereby restricting the blood flow to your extremities, as well as to the outer surfaces of your body, in an effort to keep the blood warm. </a:t>
            </a:r>
          </a:p>
        </p:txBody>
      </p:sp>
      <p:pic>
        <p:nvPicPr>
          <p:cNvPr id="2050" name="Picture 2" descr="Image result for cold skin">
            <a:extLst>
              <a:ext uri="{FF2B5EF4-FFF2-40B4-BE49-F238E27FC236}">
                <a16:creationId xmlns:a16="http://schemas.microsoft.com/office/drawing/2014/main" id="{6668671D-5B19-4C43-84ED-DD11E487A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8" r="1" b="1"/>
          <a:stretch/>
        </p:blipFill>
        <p:spPr bwMode="auto">
          <a:xfrm>
            <a:off x="5297763" y="1529828"/>
            <a:ext cx="6250769" cy="363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561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D4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C1B45-0F42-4CA3-9C66-5DCC7DA37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Body Temperature Regulation</a:t>
            </a:r>
          </a:p>
        </p:txBody>
      </p:sp>
      <p:pic>
        <p:nvPicPr>
          <p:cNvPr id="3074" name="Picture 2" descr="Image result for sweat skin">
            <a:extLst>
              <a:ext uri="{FF2B5EF4-FFF2-40B4-BE49-F238E27FC236}">
                <a16:creationId xmlns:a16="http://schemas.microsoft.com/office/drawing/2014/main" id="{F24180A1-3366-49E0-AD3E-5F051A77A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" r="1" b="5980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FAF4-1FCA-46CD-8309-AD4BAE76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lvl="1"/>
            <a:r>
              <a:rPr lang="en-US" sz="2000">
                <a:solidFill>
                  <a:srgbClr val="FFFFFF"/>
                </a:solidFill>
              </a:rPr>
              <a:t>The sweat glands are also activated by the nervous system and secrete sweat in response to </a:t>
            </a:r>
            <a:r>
              <a:rPr lang="en-US" sz="2000" b="1" u="sng">
                <a:solidFill>
                  <a:srgbClr val="FFFFFF"/>
                </a:solidFill>
              </a:rPr>
              <a:t>heat</a:t>
            </a:r>
            <a:r>
              <a:rPr lang="en-US" sz="2000">
                <a:solidFill>
                  <a:srgbClr val="FFFFFF"/>
                </a:solidFill>
              </a:rPr>
              <a:t>. </a:t>
            </a:r>
          </a:p>
          <a:p>
            <a:pPr lvl="1"/>
            <a:r>
              <a:rPr lang="en-US" sz="2000">
                <a:solidFill>
                  <a:srgbClr val="FFFFFF"/>
                </a:solidFill>
              </a:rPr>
              <a:t>When the sweat reaches the surface of the skin, the skin is cooled as the sweat droplet evaporates.</a:t>
            </a:r>
          </a:p>
        </p:txBody>
      </p:sp>
    </p:spTree>
    <p:extLst>
      <p:ext uri="{BB962C8B-B14F-4D97-AF65-F5344CB8AC3E}">
        <p14:creationId xmlns:p14="http://schemas.microsoft.com/office/powerpoint/2010/main" val="3654791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F70B1-DDDF-4C67-9973-AF3AA6BBA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 vert="horz" lIns="91440" tIns="45720" rIns="91440" bIns="45720" rtlCol="0">
            <a:normAutofit/>
          </a:bodyPr>
          <a:lstStyle/>
          <a:p>
            <a:pPr fontAlgn="t"/>
            <a:r>
              <a:rPr lang="en-US" b="1" dirty="0"/>
              <a:t>Metabolic Functions</a:t>
            </a:r>
            <a:endParaRPr lang="en-US" dirty="0"/>
          </a:p>
        </p:txBody>
      </p:sp>
      <p:pic>
        <p:nvPicPr>
          <p:cNvPr id="4" name="Picture 18" descr="Picture">
            <a:extLst>
              <a:ext uri="{FF2B5EF4-FFF2-40B4-BE49-F238E27FC236}">
                <a16:creationId xmlns:a16="http://schemas.microsoft.com/office/drawing/2014/main" id="{55C426E8-B941-4F7F-91AF-91A73E459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35"/>
          <a:stretch/>
        </p:blipFill>
        <p:spPr bwMode="auto">
          <a:xfrm>
            <a:off x="20" y="10"/>
            <a:ext cx="46397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FBB8D00-1120-47C0-B928-09AA89508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en-US" sz="2000"/>
              <a:t>     Skin cells also play a role in some chemical conversions. Vitamin D is a steroid that gets converted into calcitriol in the body, Calcitriol is a hormone that assists in the metabolism of calcium.  </a:t>
            </a:r>
            <a:br>
              <a:rPr lang="en-US" sz="2000"/>
            </a:br>
            <a:r>
              <a:rPr lang="en-US" sz="2000"/>
              <a:t> </a:t>
            </a:r>
          </a:p>
          <a:p>
            <a:r>
              <a:rPr lang="en-US" sz="2000"/>
              <a:t>This is why you will sometimes see "</a:t>
            </a:r>
            <a:r>
              <a:rPr lang="en-US" sz="2000" i="1"/>
              <a:t>with vitamin D"  marked </a:t>
            </a:r>
            <a:r>
              <a:rPr lang="en-US" sz="2000"/>
              <a:t>on products containing calcium. </a:t>
            </a:r>
            <a:br>
              <a:rPr lang="en-US" sz="2000"/>
            </a:br>
            <a:endParaRPr lang="en-US" sz="2000"/>
          </a:p>
          <a:p>
            <a:r>
              <a:rPr lang="en-US" sz="2000"/>
              <a:t>Vitamin D is made using a substance called "a precursor" that is synthesized from cholesterol by epidermal cells.</a:t>
            </a:r>
          </a:p>
        </p:txBody>
      </p:sp>
    </p:spTree>
    <p:extLst>
      <p:ext uri="{BB962C8B-B14F-4D97-AF65-F5344CB8AC3E}">
        <p14:creationId xmlns:p14="http://schemas.microsoft.com/office/powerpoint/2010/main" val="2657304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6772F-70F7-49FB-91FC-DBB0F049D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771525"/>
            <a:ext cx="3363974" cy="5534025"/>
          </a:xfrm>
        </p:spPr>
        <p:txBody>
          <a:bodyPr>
            <a:normAutofit fontScale="92500" lnSpcReduction="10000"/>
          </a:bodyPr>
          <a:lstStyle/>
          <a:p>
            <a:pPr marL="0" indent="0" fontAlgn="t">
              <a:buNone/>
            </a:pPr>
            <a:r>
              <a:rPr lang="en-US" sz="2400" b="1" u="sng" dirty="0"/>
              <a:t>Cutaneous Sensations</a:t>
            </a:r>
            <a:endParaRPr lang="en-US" sz="2400" u="sng" dirty="0"/>
          </a:p>
          <a:p>
            <a:pPr fontAlgn="t"/>
            <a:r>
              <a:rPr lang="en-US" sz="2400" b="1" i="1" dirty="0"/>
              <a:t>   </a:t>
            </a:r>
            <a:r>
              <a:rPr lang="en-US" sz="2400" dirty="0"/>
              <a:t>Our epithelium is our interface will the outside world. </a:t>
            </a:r>
          </a:p>
          <a:p>
            <a:pPr fontAlgn="t"/>
            <a:r>
              <a:rPr lang="en-US" sz="2400" dirty="0"/>
              <a:t>Our physical sensation of touch, pressure, pain and temperature all come from specialized sensory receptor cells in our epithelium. </a:t>
            </a:r>
          </a:p>
          <a:p>
            <a:pPr fontAlgn="t"/>
            <a:r>
              <a:rPr lang="en-US" sz="2400" dirty="0"/>
              <a:t>Our skin gathers sensory information about the outside world that gets relayed to the brain. </a:t>
            </a:r>
          </a:p>
          <a:p>
            <a:pPr fontAlgn="t"/>
            <a:r>
              <a:rPr lang="en-US" sz="2400" dirty="0"/>
              <a:t>Your skin has sensory receptors for temperature, touch and pain. ​  </a:t>
            </a:r>
          </a:p>
        </p:txBody>
      </p:sp>
      <p:pic>
        <p:nvPicPr>
          <p:cNvPr id="4" name="Picture 19" descr="Picture">
            <a:extLst>
              <a:ext uri="{FF2B5EF4-FFF2-40B4-BE49-F238E27FC236}">
                <a16:creationId xmlns:a16="http://schemas.microsoft.com/office/drawing/2014/main" id="{60703252-47A5-4146-AE29-11B22FCB7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7" b="-2"/>
          <a:stretch/>
        </p:blipFill>
        <p:spPr bwMode="auto">
          <a:xfrm>
            <a:off x="5297763" y="1529818"/>
            <a:ext cx="6250769" cy="363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606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Picture">
            <a:extLst>
              <a:ext uri="{FF2B5EF4-FFF2-40B4-BE49-F238E27FC236}">
                <a16:creationId xmlns:a16="http://schemas.microsoft.com/office/drawing/2014/main" id="{5A3A796F-1481-4A12-AA68-020D5951E3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50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3001A-D393-44DA-90C8-31B76D21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Epidermal tissue is categorized as a </a:t>
            </a:r>
            <a:r>
              <a:rPr lang="en-US" sz="23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keratinized stratified squamous epithelial tissue</a:t>
            </a:r>
            <a: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b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most abundant type of cell found in the epidermis are </a:t>
            </a:r>
            <a:r>
              <a:rPr lang="en-US" sz="2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keratinocytes</a:t>
            </a:r>
            <a: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b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Keratinocytes produce </a:t>
            </a:r>
            <a:r>
              <a:rPr lang="en-US" sz="2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keratin </a:t>
            </a:r>
            <a: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which is a fibrous protein that gives strength to epidermis.  </a:t>
            </a:r>
          </a:p>
        </p:txBody>
      </p:sp>
      <p:pic>
        <p:nvPicPr>
          <p:cNvPr id="4" name="Picture 60">
            <a:extLst>
              <a:ext uri="{FF2B5EF4-FFF2-40B4-BE49-F238E27FC236}">
                <a16:creationId xmlns:a16="http://schemas.microsoft.com/office/drawing/2014/main" id="{116357D4-7F44-4255-B98A-F0B7F3BB40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" r="-1" b="-1"/>
          <a:stretch/>
        </p:blipFill>
        <p:spPr bwMode="auto">
          <a:xfrm>
            <a:off x="6442365" y="492573"/>
            <a:ext cx="3976459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012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9">
            <a:extLst>
              <a:ext uri="{FF2B5EF4-FFF2-40B4-BE49-F238E27FC236}">
                <a16:creationId xmlns:a16="http://schemas.microsoft.com/office/drawing/2014/main" id="{C1FCD54C-3364-4279-9B82-2526091D0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r="33074"/>
          <a:stretch/>
        </p:blipFill>
        <p:spPr bwMode="auto">
          <a:xfrm>
            <a:off x="20" y="10"/>
            <a:ext cx="46397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439FC-870B-48B3-9756-C61A8C782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Keratinocytes form in the deepest portion of the epithelium (the stratum basale) and then are continuously pushed outward until they die and eventually get sloughed off of the body.</a:t>
            </a:r>
          </a:p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We loose millions of these dead skin cells every day!  your epidermis is completely replaced every 35-45 days.  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7582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D1AD1-0C4B-407A-B527-4CC1EAE54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B9418-1213-4622-B2EB-6ECAADB1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250" y="104502"/>
            <a:ext cx="3246664" cy="657497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Melanocytes are specialized cells that lie within the skin. They produce a brown pigment (melanin)  that functions to provide protection from damaging UV radiation from the sun. </a:t>
            </a:r>
          </a:p>
          <a:p>
            <a:r>
              <a:rPr lang="en-US" dirty="0"/>
              <a:t>The pigment filters out the UV light. </a:t>
            </a:r>
          </a:p>
          <a:p>
            <a:r>
              <a:rPr lang="en-US" dirty="0"/>
              <a:t>When your skin is exposed to more sunlight, your melanocyte darken the skin by increasing the production of melanin.</a:t>
            </a:r>
          </a:p>
          <a:p>
            <a:r>
              <a:rPr lang="en-US" dirty="0"/>
              <a:t>Melanocytes - make melanin - makes skin dark.  </a:t>
            </a:r>
          </a:p>
          <a:p>
            <a:r>
              <a:rPr lang="en-US" dirty="0"/>
              <a:t>Protects from UV Light. UV light is carcinogenic. This is why getting too much sun can cause skin cancer. </a:t>
            </a:r>
          </a:p>
        </p:txBody>
      </p:sp>
      <p:pic>
        <p:nvPicPr>
          <p:cNvPr id="4098" name="Picture 2" descr="Picture">
            <a:extLst>
              <a:ext uri="{FF2B5EF4-FFF2-40B4-BE49-F238E27FC236}">
                <a16:creationId xmlns:a16="http://schemas.microsoft.com/office/drawing/2014/main" id="{5B45755E-2834-47DA-AF61-5E542EBEC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354"/>
            <a:ext cx="8858250" cy="587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61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735956-ADF9-4D74-A417-C2CE94DF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keratin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Scientist">
            <a:extLst>
              <a:ext uri="{FF2B5EF4-FFF2-40B4-BE49-F238E27FC236}">
                <a16:creationId xmlns:a16="http://schemas.microsoft.com/office/drawing/2014/main" id="{C5FDCFDD-21B2-4B72-BE69-1FEC06EF5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D3491-96DE-478A-B670-C786390E5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The keratin protects the deeper tissue layers not only by providing a physical barrier to the outside world, but they provide antibiotics and enzymes that act to detoxify the harmful chemicals to which our skin is exposed.  </a:t>
            </a:r>
          </a:p>
        </p:txBody>
      </p:sp>
    </p:spTree>
    <p:extLst>
      <p:ext uri="{BB962C8B-B14F-4D97-AF65-F5344CB8AC3E}">
        <p14:creationId xmlns:p14="http://schemas.microsoft.com/office/powerpoint/2010/main" val="18814846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1284C-3DBE-4A2E-9318-47BC31631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0" y="365125"/>
            <a:ext cx="6362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>
                <a:latin typeface="Adorn Copperplate" panose="02000500000000020004" pitchFamily="50" charset="0"/>
              </a:rPr>
              <a:t>KERATINOCYTES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69A35-56E2-4F47-95FE-0D99358AD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392906"/>
            <a:ext cx="3797807" cy="6072188"/>
          </a:xfrm>
        </p:spPr>
        <p:txBody>
          <a:bodyPr>
            <a:normAutofit fontScale="92500"/>
          </a:bodyPr>
          <a:lstStyle/>
          <a:p>
            <a:r>
              <a:rPr lang="en-US" dirty="0"/>
              <a:t> The keratinocytes undergo physical changes as they mature and move closer to the surface of your skin. </a:t>
            </a:r>
          </a:p>
          <a:p>
            <a:r>
              <a:rPr lang="en-US" dirty="0"/>
              <a:t>The keratinocytes are created from stem cells that exist in the stratum basale. </a:t>
            </a:r>
          </a:p>
          <a:p>
            <a:r>
              <a:rPr lang="en-US" dirty="0"/>
              <a:t>As these cells are pushed up by the production of new cells beneath them, they make their way to higher (more apical) epithelial layers. </a:t>
            </a:r>
          </a:p>
        </p:txBody>
      </p:sp>
      <p:pic>
        <p:nvPicPr>
          <p:cNvPr id="5122" name="Picture 2" descr="Image result for keratinocytes">
            <a:extLst>
              <a:ext uri="{FF2B5EF4-FFF2-40B4-BE49-F238E27FC236}">
                <a16:creationId xmlns:a16="http://schemas.microsoft.com/office/drawing/2014/main" id="{B9D935A9-80D6-4FE4-A5D1-71238C3EF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9" t="-1841" r="285" b="-3009"/>
          <a:stretch/>
        </p:blipFill>
        <p:spPr bwMode="auto">
          <a:xfrm>
            <a:off x="4636007" y="1825625"/>
            <a:ext cx="7162800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876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169FC8-47CF-4D09-8000-AFA9391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>
            <a:normAutofit/>
          </a:bodyPr>
          <a:lstStyle/>
          <a:p>
            <a:pPr lvl="0" eaLnBrk="0" fontAlgn="t" hangingPunct="0">
              <a:spcAft>
                <a:spcPct val="0"/>
              </a:spcAft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effectLst/>
                <a:latin typeface="Roboto"/>
              </a:rPr>
              <a:t>    </a:t>
            </a:r>
            <a:r>
              <a:rPr lang="en-US" altLang="en-US" sz="3200">
                <a:latin typeface="Pacifico"/>
              </a:rPr>
              <a:t>Layers of the Skin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DE38D-B843-4846-89EF-E99E4FADC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200400" cy="4351338"/>
          </a:xfrm>
        </p:spPr>
        <p:txBody>
          <a:bodyPr>
            <a:normAutofit lnSpcReduction="10000"/>
          </a:bodyPr>
          <a:lstStyle/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​The outermost surface of your skin (the superficial region) is made of a thick epithelial tissue called epidermis. </a:t>
            </a:r>
          </a:p>
          <a:p>
            <a:pPr lvl="1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The word "</a:t>
            </a:r>
            <a:r>
              <a:rPr lang="en-US" i="1" dirty="0" err="1"/>
              <a:t>derm</a:t>
            </a:r>
            <a:r>
              <a:rPr lang="en-US" dirty="0"/>
              <a:t>" means "skin". </a:t>
            </a:r>
          </a:p>
          <a:p>
            <a:pPr lvl="1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The prefix "</a:t>
            </a:r>
            <a:r>
              <a:rPr lang="en-US" i="1" dirty="0"/>
              <a:t>epi-</a:t>
            </a:r>
            <a:r>
              <a:rPr lang="en-US" dirty="0"/>
              <a:t>" means "above".  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6C453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Picture">
            <a:extLst>
              <a:ext uri="{FF2B5EF4-FFF2-40B4-BE49-F238E27FC236}">
                <a16:creationId xmlns:a16="http://schemas.microsoft.com/office/drawing/2014/main" id="{8326B990-44BA-4F4E-8796-5E86B5835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-125" r="5031" b="123"/>
          <a:stretch/>
        </p:blipFill>
        <p:spPr bwMode="auto">
          <a:xfrm>
            <a:off x="5377075" y="1263897"/>
            <a:ext cx="6074854" cy="43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792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EC11F-4706-4539-AD4F-8A8665098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976" y="365125"/>
            <a:ext cx="7297824" cy="1325563"/>
          </a:xfrm>
        </p:spPr>
        <p:txBody>
          <a:bodyPr/>
          <a:lstStyle/>
          <a:p>
            <a:r>
              <a:rPr lang="en-US" b="1" dirty="0">
                <a:latin typeface="Adorn Copperplate" panose="02000500000000020004" pitchFamily="50" charset="0"/>
              </a:rPr>
              <a:t>KERATINOCYTES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2FC18-31D2-4887-91DD-EE6AE36C4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7680"/>
            <a:ext cx="2943225" cy="56892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the keratinocytes reach the stratum spinosum (the layer superficial to the stratum basale) they begin to produce keratin.</a:t>
            </a:r>
          </a:p>
          <a:p>
            <a:r>
              <a:rPr lang="en-US" dirty="0"/>
              <a:t>Once they reach the stratum granulosum, these cells are busy making lots of keratin which fills their cytoplasm. </a:t>
            </a:r>
          </a:p>
        </p:txBody>
      </p:sp>
      <p:pic>
        <p:nvPicPr>
          <p:cNvPr id="6146" name="Picture 2" descr="Image result for keratinocytes">
            <a:extLst>
              <a:ext uri="{FF2B5EF4-FFF2-40B4-BE49-F238E27FC236}">
                <a16:creationId xmlns:a16="http://schemas.microsoft.com/office/drawing/2014/main" id="{AB188926-1371-42AC-9B69-78467B757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76" y="1914526"/>
            <a:ext cx="7588338" cy="457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8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90F6F-7DCA-4CFC-BB15-4F4C89C67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 b="1">
                <a:latin typeface="Adorn Copperplate" panose="02000500000000020004" pitchFamily="50" charset="0"/>
              </a:rPr>
              <a:t>KERATINOCYTES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F1899-E964-46C7-8EC1-50E0A7BBB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The keratinocytes begin to die as they become part of the stratum lucidum, becoming smaller and clear. </a:t>
            </a:r>
          </a:p>
          <a:p>
            <a:r>
              <a:rPr lang="en-US" sz="3200" dirty="0"/>
              <a:t>They begin to loose their organelles as they die. </a:t>
            </a:r>
          </a:p>
        </p:txBody>
      </p:sp>
      <p:pic>
        <p:nvPicPr>
          <p:cNvPr id="4" name="Picture 2" descr="Image result for keratinocytes">
            <a:extLst>
              <a:ext uri="{FF2B5EF4-FFF2-40B4-BE49-F238E27FC236}">
                <a16:creationId xmlns:a16="http://schemas.microsoft.com/office/drawing/2014/main" id="{ECF5359A-F3FF-4E7E-AB2B-E37E8D16D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465523"/>
            <a:ext cx="6250769" cy="376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259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keratinocytes">
            <a:extLst>
              <a:ext uri="{FF2B5EF4-FFF2-40B4-BE49-F238E27FC236}">
                <a16:creationId xmlns:a16="http://schemas.microsoft.com/office/drawing/2014/main" id="{0359259B-213B-4C0A-A710-A25B0F277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72" r="12222"/>
          <a:stretch/>
        </p:blipFill>
        <p:spPr bwMode="auto">
          <a:xfrm>
            <a:off x="7343775" y="38110"/>
            <a:ext cx="470680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68C04E-92BC-4EFD-83B7-52D38181D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98" y="231386"/>
            <a:ext cx="4803636" cy="1311664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0000"/>
                </a:solidFill>
              </a:rPr>
              <a:t>CORNEOCYTES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D1F48-5F8F-4AE0-914F-DF96B18CB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866900"/>
            <a:ext cx="4706803" cy="4667250"/>
          </a:xfrm>
        </p:spPr>
        <p:txBody>
          <a:bodyPr anchor="ctr">
            <a:normAutofit lnSpcReduction="10000"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By the time these dead keratinized squamous epithelial cells reach the skin's surface, they are completely dead and are characterized as "corneocytes".  </a:t>
            </a:r>
          </a:p>
          <a:p>
            <a:r>
              <a:rPr lang="en-US" sz="3200" dirty="0">
                <a:solidFill>
                  <a:srgbClr val="000000"/>
                </a:solidFill>
              </a:rPr>
              <a:t>The corneocytes are basically dead, flat sacs completely filled with fibrous keratin.</a:t>
            </a:r>
          </a:p>
        </p:txBody>
      </p:sp>
    </p:spTree>
    <p:extLst>
      <p:ext uri="{BB962C8B-B14F-4D97-AF65-F5344CB8AC3E}">
        <p14:creationId xmlns:p14="http://schemas.microsoft.com/office/powerpoint/2010/main" val="28693962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4E3E1-A67D-42D1-A143-9920DFE95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pPr fontAlgn="t"/>
            <a:br>
              <a:rPr lang="en-US" sz="3100"/>
            </a:br>
            <a:r>
              <a:rPr lang="en-US" sz="3100" b="1"/>
              <a:t>Glandular Epithelium</a:t>
            </a:r>
            <a:br>
              <a:rPr lang="en-US" sz="3100"/>
            </a:br>
            <a:endParaRPr lang="en-US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09B5C-4B3F-4DC7-8804-DD0A18AAB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 lnSpcReduction="10000"/>
          </a:bodyPr>
          <a:lstStyle/>
          <a:p>
            <a:pPr fontAlgn="t"/>
            <a:r>
              <a:rPr lang="en-US" sz="3200" dirty="0"/>
              <a:t> Epithelial cells that produce secretions are called </a:t>
            </a:r>
            <a:r>
              <a:rPr lang="en-US" sz="3200" b="1" dirty="0"/>
              <a:t>gland cells or glandular epithelial cells. </a:t>
            </a:r>
            <a:endParaRPr lang="en-US" sz="3200" dirty="0"/>
          </a:p>
          <a:p>
            <a:pPr fontAlgn="t"/>
            <a:r>
              <a:rPr lang="en-US" sz="3200" dirty="0"/>
              <a:t> The gland cells will come together to form </a:t>
            </a:r>
            <a:r>
              <a:rPr lang="en-US" sz="3200" b="1" dirty="0"/>
              <a:t>glandular epithelial tissues. </a:t>
            </a:r>
            <a:r>
              <a:rPr lang="en-US" sz="3200" dirty="0"/>
              <a:t>​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7">
            <a:extLst>
              <a:ext uri="{FF2B5EF4-FFF2-40B4-BE49-F238E27FC236}">
                <a16:creationId xmlns:a16="http://schemas.microsoft.com/office/drawing/2014/main" id="{86BE3A6F-2D1C-4951-A9C3-E421CCEFE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r="3689" b="-2"/>
          <a:stretch/>
        </p:blipFill>
        <p:spPr bwMode="auto">
          <a:xfrm>
            <a:off x="5276088" y="640082"/>
            <a:ext cx="6276250" cy="55778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31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4E3E1-A67D-42D1-A143-9920DFE95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 fontAlgn="t"/>
            <a:br>
              <a:rPr lang="en-US" sz="2800"/>
            </a:br>
            <a:r>
              <a:rPr lang="en-US" sz="2800" b="1"/>
              <a:t>Glandular Epithelium</a:t>
            </a:r>
            <a:br>
              <a:rPr lang="en-US" sz="2800"/>
            </a:b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09B5C-4B3F-4DC7-8804-DD0A18AAB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pPr fontAlgn="t"/>
            <a:r>
              <a:rPr lang="en-US" sz="2000" dirty="0"/>
              <a:t> Epithelial cells that produce secretions are called </a:t>
            </a:r>
            <a:r>
              <a:rPr lang="en-US" sz="2000" b="1" dirty="0"/>
              <a:t>gland cells or glandular epithelial cells. </a:t>
            </a:r>
            <a:endParaRPr lang="en-US" sz="2000" dirty="0"/>
          </a:p>
          <a:p>
            <a:pPr fontAlgn="t"/>
            <a:r>
              <a:rPr lang="en-US" sz="2000" dirty="0"/>
              <a:t>The gland cells will come together to form </a:t>
            </a:r>
            <a:r>
              <a:rPr lang="en-US" sz="2000" b="1" dirty="0"/>
              <a:t>glandular epithelial tissues. </a:t>
            </a:r>
            <a:r>
              <a:rPr lang="en-US" sz="2000" dirty="0"/>
              <a:t>​</a:t>
            </a:r>
          </a:p>
          <a:p>
            <a:endParaRPr lang="en-US" sz="2000" dirty="0"/>
          </a:p>
        </p:txBody>
      </p:sp>
      <p:pic>
        <p:nvPicPr>
          <p:cNvPr id="4" name="Picture 38">
            <a:extLst>
              <a:ext uri="{FF2B5EF4-FFF2-40B4-BE49-F238E27FC236}">
                <a16:creationId xmlns:a16="http://schemas.microsoft.com/office/drawing/2014/main" id="{D0EDB2FA-B963-4B96-B25B-4C055BECC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2948" y="643467"/>
            <a:ext cx="4720398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867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4E3E1-A67D-42D1-A143-9920DFE95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 fontAlgn="t"/>
            <a:br>
              <a:rPr lang="en-US" sz="2800"/>
            </a:br>
            <a:r>
              <a:rPr lang="en-US" sz="2800" b="1"/>
              <a:t>Glandular Epithelium</a:t>
            </a:r>
            <a:br>
              <a:rPr lang="en-US" sz="2800"/>
            </a:b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09B5C-4B3F-4DC7-8804-DD0A18AAB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" y="2638043"/>
            <a:ext cx="3902667" cy="3800857"/>
          </a:xfrm>
        </p:spPr>
        <p:txBody>
          <a:bodyPr>
            <a:normAutofit/>
          </a:bodyPr>
          <a:lstStyle/>
          <a:p>
            <a:pPr lvl="1" fontAlgn="t"/>
            <a:r>
              <a:rPr lang="en-US" dirty="0"/>
              <a:t>Sweat glands function in thermoregulation to secrete sweat onto the surface of the skin to us cool. </a:t>
            </a:r>
          </a:p>
        </p:txBody>
      </p:sp>
      <p:pic>
        <p:nvPicPr>
          <p:cNvPr id="4" name="Picture 38">
            <a:extLst>
              <a:ext uri="{FF2B5EF4-FFF2-40B4-BE49-F238E27FC236}">
                <a16:creationId xmlns:a16="http://schemas.microsoft.com/office/drawing/2014/main" id="{D0EDB2FA-B963-4B96-B25B-4C055BECC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2948" y="643467"/>
            <a:ext cx="4720398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239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74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E9F3FF-342E-47FB-AC84-F8D31428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Glandular Epithelium</a:t>
            </a:r>
          </a:p>
        </p:txBody>
      </p:sp>
      <p:pic>
        <p:nvPicPr>
          <p:cNvPr id="4" name="Picture 26" descr="Picture">
            <a:extLst>
              <a:ext uri="{FF2B5EF4-FFF2-40B4-BE49-F238E27FC236}">
                <a16:creationId xmlns:a16="http://schemas.microsoft.com/office/drawing/2014/main" id="{C9221D1F-D431-4512-AFE7-14379C19E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" r="1025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C1C8E-152E-40C2-89FE-4261A918B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lvl="1" fontAlgn="t"/>
            <a:r>
              <a:rPr lang="en-US" sz="2000">
                <a:solidFill>
                  <a:srgbClr val="FFFFFF"/>
                </a:solidFill>
              </a:rPr>
              <a:t>Sebaceous glands secrete an oily substance called </a:t>
            </a:r>
            <a:r>
              <a:rPr lang="en-US" sz="2000" b="1">
                <a:solidFill>
                  <a:srgbClr val="FFFFFF"/>
                </a:solidFill>
              </a:rPr>
              <a:t>sebum </a:t>
            </a:r>
            <a:r>
              <a:rPr lang="en-US" sz="2000">
                <a:solidFill>
                  <a:srgbClr val="FFFFFF"/>
                </a:solidFill>
              </a:rPr>
              <a:t>directly into hair follicles. </a:t>
            </a:r>
          </a:p>
          <a:p>
            <a:pPr lvl="1" fontAlgn="t"/>
            <a:r>
              <a:rPr lang="en-US" sz="2000">
                <a:solidFill>
                  <a:srgbClr val="FFFFFF"/>
                </a:solidFill>
              </a:rPr>
              <a:t>It lubricates the skin and hair, prevents water loss, from the skin, and acts as a bactericidal agent. 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639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>
            <a:extLst>
              <a:ext uri="{FF2B5EF4-FFF2-40B4-BE49-F238E27FC236}">
                <a16:creationId xmlns:a16="http://schemas.microsoft.com/office/drawing/2014/main" id="{A4541BDC-B1E0-45B2-8676-919216D1BC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517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6">
            <a:extLst>
              <a:ext uri="{FF2B5EF4-FFF2-40B4-BE49-F238E27FC236}">
                <a16:creationId xmlns:a16="http://schemas.microsoft.com/office/drawing/2014/main" id="{AD50DD14-757D-4305-BF4E-16900D88D5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06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C4C34-FEC1-4EC9-A8D3-45A619FA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 i="1">
                <a:solidFill>
                  <a:srgbClr val="FFFFFF"/>
                </a:solidFill>
              </a:rPr>
              <a:t>keratinized stratified squamous epithelial tissue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53E8C24-1B00-4E1D-A0B3-AF06A24D3E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745" t="28006" r="-4" b="-3"/>
          <a:stretch/>
        </p:blipFill>
        <p:spPr>
          <a:xfrm>
            <a:off x="16545" y="321732"/>
            <a:ext cx="7369308" cy="410739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76A09-1B52-417E-9D15-84D90D1C7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lvl="1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Epidermal tissues that lie toward the outer part of the body or that line tracts, have a layer of dead skin cells for added protection. </a:t>
            </a:r>
          </a:p>
          <a:p>
            <a:pPr lvl="1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This type of epithelial tissue is referred to as </a:t>
            </a:r>
            <a:r>
              <a:rPr lang="en-US" sz="2000" b="1" i="1">
                <a:solidFill>
                  <a:srgbClr val="FFFFFF"/>
                </a:solidFill>
              </a:rPr>
              <a:t>keratinized stratified squamous epithelial tissue</a:t>
            </a:r>
            <a:r>
              <a:rPr lang="en-US" sz="2000">
                <a:solidFill>
                  <a:srgbClr val="FFFFFF"/>
                </a:solidFill>
              </a:rPr>
              <a:t>. 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7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D15852-5338-4B0E-8040-D277D5971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5294811"/>
          </a:xfrm>
        </p:spPr>
        <p:txBody>
          <a:bodyPr>
            <a:normAutofit/>
          </a:bodyPr>
          <a:lstStyle/>
          <a:p>
            <a:r>
              <a:rPr lang="en-US" b="1" dirty="0"/>
              <a:t>Keratinocytes - </a:t>
            </a:r>
            <a:r>
              <a:rPr lang="en-US" dirty="0"/>
              <a:t>The most abundant cell type in the epidermis. </a:t>
            </a:r>
          </a:p>
          <a:p>
            <a:r>
              <a:rPr lang="en-US" dirty="0"/>
              <a:t>They are created in the stratum basale and pushed upward toward the skin's surface.  </a:t>
            </a:r>
          </a:p>
          <a:p>
            <a:r>
              <a:rPr lang="en-US" dirty="0"/>
              <a:t>These cells make keratin and act to protect deeper layers of soft tissue. </a:t>
            </a:r>
          </a:p>
          <a:p>
            <a:r>
              <a:rPr lang="en-US" dirty="0"/>
              <a:t>These cells die as they approach the surface of the skin.  </a:t>
            </a:r>
          </a:p>
          <a:p>
            <a:r>
              <a:rPr lang="en-US" dirty="0"/>
              <a:t>Once they are dead and shriveled up, they are called corneocytes.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7F8451-EF10-4BE6-BB3F-9F2EEFE7D10E}"/>
              </a:ext>
            </a:extLst>
          </p:cNvPr>
          <p:cNvSpPr/>
          <p:nvPr/>
        </p:nvSpPr>
        <p:spPr>
          <a:xfrm>
            <a:off x="749183" y="76090"/>
            <a:ext cx="10984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/>
              <a:t>The epidermis consists of 4 cell types</a:t>
            </a:r>
          </a:p>
        </p:txBody>
      </p:sp>
    </p:spTree>
    <p:extLst>
      <p:ext uri="{BB962C8B-B14F-4D97-AF65-F5344CB8AC3E}">
        <p14:creationId xmlns:p14="http://schemas.microsoft.com/office/powerpoint/2010/main" val="277169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D15852-5338-4B0E-8040-D277D5971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5294811"/>
          </a:xfrm>
        </p:spPr>
        <p:txBody>
          <a:bodyPr>
            <a:normAutofit/>
          </a:bodyPr>
          <a:lstStyle/>
          <a:p>
            <a:r>
              <a:rPr lang="en-US" b="1" dirty="0"/>
              <a:t>Melanocytes - </a:t>
            </a:r>
            <a:r>
              <a:rPr lang="en-US" dirty="0"/>
              <a:t>Pigmented cells of the stratum basale region that produce melanin which protects from UV radiation.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7F8451-EF10-4BE6-BB3F-9F2EEFE7D10E}"/>
              </a:ext>
            </a:extLst>
          </p:cNvPr>
          <p:cNvSpPr/>
          <p:nvPr/>
        </p:nvSpPr>
        <p:spPr>
          <a:xfrm>
            <a:off x="749183" y="76090"/>
            <a:ext cx="10984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/>
              <a:t>The epidermis consists of 4 cell types</a:t>
            </a:r>
          </a:p>
        </p:txBody>
      </p:sp>
    </p:spTree>
    <p:extLst>
      <p:ext uri="{BB962C8B-B14F-4D97-AF65-F5344CB8AC3E}">
        <p14:creationId xmlns:p14="http://schemas.microsoft.com/office/powerpoint/2010/main" val="62177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D15852-5338-4B0E-8040-D277D5971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5294811"/>
          </a:xfrm>
        </p:spPr>
        <p:txBody>
          <a:bodyPr>
            <a:normAutofit/>
          </a:bodyPr>
          <a:lstStyle/>
          <a:p>
            <a:r>
              <a:rPr lang="en-US" b="1" dirty="0"/>
              <a:t>Merkel  Cells - </a:t>
            </a:r>
            <a:r>
              <a:rPr lang="en-US" dirty="0"/>
              <a:t> function as </a:t>
            </a:r>
            <a:r>
              <a:rPr lang="en-US" i="1" dirty="0"/>
              <a:t>touch receptors</a:t>
            </a:r>
            <a:r>
              <a:rPr lang="en-US" dirty="0"/>
              <a:t> in association with sensory nerve endings (Merkel disc); located at epidermal-dermal junction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7F8451-EF10-4BE6-BB3F-9F2EEFE7D10E}"/>
              </a:ext>
            </a:extLst>
          </p:cNvPr>
          <p:cNvSpPr/>
          <p:nvPr/>
        </p:nvSpPr>
        <p:spPr>
          <a:xfrm>
            <a:off x="749183" y="76090"/>
            <a:ext cx="10984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/>
              <a:t>The epidermis consists of 4 cell types</a:t>
            </a:r>
          </a:p>
        </p:txBody>
      </p:sp>
    </p:spTree>
    <p:extLst>
      <p:ext uri="{BB962C8B-B14F-4D97-AF65-F5344CB8AC3E}">
        <p14:creationId xmlns:p14="http://schemas.microsoft.com/office/powerpoint/2010/main" val="3868835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D15852-5338-4B0E-8040-D277D5971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5294811"/>
          </a:xfrm>
        </p:spPr>
        <p:txBody>
          <a:bodyPr>
            <a:normAutofit/>
          </a:bodyPr>
          <a:lstStyle/>
          <a:p>
            <a:r>
              <a:rPr lang="en-US" b="1" dirty="0"/>
              <a:t>Langerhans’ Cells  - </a:t>
            </a:r>
            <a:r>
              <a:rPr lang="en-US" dirty="0"/>
              <a:t>epidermal macrophage-like cells that help activate the immune system via receptor-mediated endocytosis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7F8451-EF10-4BE6-BB3F-9F2EEFE7D10E}"/>
              </a:ext>
            </a:extLst>
          </p:cNvPr>
          <p:cNvSpPr/>
          <p:nvPr/>
        </p:nvSpPr>
        <p:spPr>
          <a:xfrm>
            <a:off x="749183" y="76090"/>
            <a:ext cx="10984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/>
              <a:t>The epidermis consists of 4 cell types</a:t>
            </a:r>
          </a:p>
        </p:txBody>
      </p:sp>
    </p:spTree>
    <p:extLst>
      <p:ext uri="{BB962C8B-B14F-4D97-AF65-F5344CB8AC3E}">
        <p14:creationId xmlns:p14="http://schemas.microsoft.com/office/powerpoint/2010/main" val="104295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740</Words>
  <Application>Microsoft Office PowerPoint</Application>
  <PresentationFormat>Widescreen</PresentationFormat>
  <Paragraphs>161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Adorn Copperplate</vt:lpstr>
      <vt:lpstr>Arial</vt:lpstr>
      <vt:lpstr>Bree Serif</vt:lpstr>
      <vt:lpstr>Calibri</vt:lpstr>
      <vt:lpstr>Calibri Light</vt:lpstr>
      <vt:lpstr>Impact</vt:lpstr>
      <vt:lpstr>Pacifico</vt:lpstr>
      <vt:lpstr>Roboto</vt:lpstr>
      <vt:lpstr>Office Theme</vt:lpstr>
      <vt:lpstr>PowerPoint Presentation</vt:lpstr>
      <vt:lpstr>PowerPoint Presentation</vt:lpstr>
      <vt:lpstr>    Layers of the Skin</vt:lpstr>
      <vt:lpstr>    Layers of the Skin</vt:lpstr>
      <vt:lpstr>keratinized stratified squamous epithelial tissue</vt:lpstr>
      <vt:lpstr>PowerPoint Presentation</vt:lpstr>
      <vt:lpstr>PowerPoint Presentation</vt:lpstr>
      <vt:lpstr>PowerPoint Presentation</vt:lpstr>
      <vt:lpstr>PowerPoint Presentation</vt:lpstr>
      <vt:lpstr>DERMIS</vt:lpstr>
      <vt:lpstr>hypodermis</vt:lpstr>
      <vt:lpstr>Thick Skin and Thin Skin</vt:lpstr>
      <vt:lpstr>Thick Skin and Thin Skin</vt:lpstr>
      <vt:lpstr>epidermal layers</vt:lpstr>
      <vt:lpstr>PowerPoint Presentation</vt:lpstr>
      <vt:lpstr>PowerPoint Presentation</vt:lpstr>
      <vt:lpstr>PowerPoint Presentation</vt:lpstr>
      <vt:lpstr>1.  The Stratum Corneum (Horny Layer) </vt:lpstr>
      <vt:lpstr>1.  The Stratum Corneum (Horny Layer) </vt:lpstr>
      <vt:lpstr>2.  *The Stratum Lucidum </vt:lpstr>
      <vt:lpstr>Stratum Granulosum (Granular Layer)</vt:lpstr>
      <vt:lpstr> Stratum Spinosum (Prickle Cell Layer)</vt:lpstr>
      <vt:lpstr> Stratum Basale (Basal Layer)</vt:lpstr>
      <vt:lpstr>Functions of the Integumentary System ​</vt:lpstr>
      <vt:lpstr>Functions of the Integumentary System ​: Protection    </vt:lpstr>
      <vt:lpstr>Functions of the Integumentary System ​: Protection    </vt:lpstr>
      <vt:lpstr>Functions of the Integumentary System ​: Protection </vt:lpstr>
      <vt:lpstr>YOU SHALL NOT PASS!</vt:lpstr>
      <vt:lpstr>Body Temperature Regulation</vt:lpstr>
      <vt:lpstr>Body Temperature Regulation</vt:lpstr>
      <vt:lpstr>Body Temperature Regulation</vt:lpstr>
      <vt:lpstr>Metabolic Functions</vt:lpstr>
      <vt:lpstr>PowerPoint Presentation</vt:lpstr>
      <vt:lpstr>PowerPoint Presentation</vt:lpstr>
      <vt:lpstr> Epidermal tissue is categorized as a keratinized stratified squamous epithelial tissue.  The most abundant type of cell found in the epidermis are keratinocytes.  Keratinocytes produce keratin  which is a fibrous protein that gives strength to epidermis.  </vt:lpstr>
      <vt:lpstr>PowerPoint Presentation</vt:lpstr>
      <vt:lpstr>PowerPoint Presentation</vt:lpstr>
      <vt:lpstr>keratin</vt:lpstr>
      <vt:lpstr> KERATINOCYTES </vt:lpstr>
      <vt:lpstr>KERATINOCYTES</vt:lpstr>
      <vt:lpstr>KERATINOCYTES</vt:lpstr>
      <vt:lpstr>CORNEOCYTES</vt:lpstr>
      <vt:lpstr> Glandular Epithelium </vt:lpstr>
      <vt:lpstr> Glandular Epithelium </vt:lpstr>
      <vt:lpstr> Glandular Epithelium </vt:lpstr>
      <vt:lpstr>Glandular Epithelium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Anderson</dc:creator>
  <cp:lastModifiedBy>Cynthia Anderson</cp:lastModifiedBy>
  <cp:revision>3</cp:revision>
  <dcterms:created xsi:type="dcterms:W3CDTF">2019-09-21T01:10:18Z</dcterms:created>
  <dcterms:modified xsi:type="dcterms:W3CDTF">2019-10-01T23:07:01Z</dcterms:modified>
</cp:coreProperties>
</file>