
<file path=[Content_Types].xml><?xml version="1.0" encoding="utf-8"?>
<Types xmlns="http://schemas.openxmlformats.org/package/2006/content-types">
  <Default Extension="png" ContentType="image/png"/>
  <Default Extension="png&amp;ehk=IJ37OE92VYdTVP76lZVJNg&amp;r=0&amp;pid=OfficeInsert" ContentType="image/png"/>
  <Default Extension="jpeg" ContentType="image/jpeg"/>
  <Default Extension="gif&amp;ehk=IoGl67EPcVF3xrGmSINU8A&amp;r=0&amp;pid=OfficeInsert" ContentType="image/gif"/>
  <Default Extension="emf" ContentType="image/x-emf"/>
  <Default Extension="rels" ContentType="application/vnd.openxmlformats-package.relationships+xml"/>
  <Default Extension="xml" ContentType="application/xml"/>
  <Default Extension="1" ContentType="image/jpeg"/>
  <Default Extension="wdp" ContentType="image/vnd.ms-photo"/>
  <Default Extension="png&amp;ehk=f4fXx9AaBuXmEaIJ6LrAog&amp;r=0&amp;pid=OfficeInsert" ContentType="image/p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5.xml" ContentType="application/inkml+xml"/>
  <Override PartName="/ppt/ink/ink6.xml" ContentType="application/inkml+xml"/>
  <Override PartName="/ppt/ink/ink7.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ink/ink1.xml" ContentType="application/inkml+xml"/>
  <Override PartName="/ppt/ink/ink2.xml" ContentType="application/inkml+xml"/>
  <Override PartName="/ppt/ink/ink3.xml" ContentType="application/inkml+xml"/>
  <Override PartName="/ppt/ink/ink4.xml" ContentType="application/inkml+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6" r:id="rId2"/>
    <p:sldId id="275" r:id="rId3"/>
    <p:sldId id="329" r:id="rId4"/>
    <p:sldId id="341" r:id="rId5"/>
    <p:sldId id="330" r:id="rId6"/>
    <p:sldId id="276" r:id="rId7"/>
    <p:sldId id="277" r:id="rId8"/>
    <p:sldId id="278" r:id="rId9"/>
    <p:sldId id="279" r:id="rId10"/>
    <p:sldId id="280" r:id="rId11"/>
    <p:sldId id="281" r:id="rId12"/>
    <p:sldId id="282" r:id="rId13"/>
    <p:sldId id="285" r:id="rId14"/>
    <p:sldId id="290" r:id="rId15"/>
    <p:sldId id="283" r:id="rId16"/>
    <p:sldId id="286" r:id="rId17"/>
    <p:sldId id="287" r:id="rId18"/>
    <p:sldId id="338" r:id="rId19"/>
    <p:sldId id="331" r:id="rId20"/>
    <p:sldId id="332" r:id="rId21"/>
    <p:sldId id="333" r:id="rId22"/>
    <p:sldId id="344" r:id="rId23"/>
    <p:sldId id="335" r:id="rId24"/>
    <p:sldId id="336" r:id="rId25"/>
    <p:sldId id="337" r:id="rId26"/>
    <p:sldId id="346" r:id="rId27"/>
    <p:sldId id="334" r:id="rId28"/>
    <p:sldId id="291" r:id="rId29"/>
    <p:sldId id="288" r:id="rId30"/>
    <p:sldId id="289" r:id="rId31"/>
    <p:sldId id="339" r:id="rId32"/>
    <p:sldId id="364" r:id="rId33"/>
    <p:sldId id="350" r:id="rId34"/>
    <p:sldId id="295" r:id="rId35"/>
    <p:sldId id="367" r:id="rId36"/>
    <p:sldId id="368" r:id="rId37"/>
    <p:sldId id="369" r:id="rId38"/>
    <p:sldId id="365" r:id="rId39"/>
    <p:sldId id="363" r:id="rId40"/>
    <p:sldId id="297" r:id="rId41"/>
    <p:sldId id="298" r:id="rId42"/>
    <p:sldId id="362" r:id="rId43"/>
    <p:sldId id="300" r:id="rId44"/>
    <p:sldId id="299" r:id="rId45"/>
    <p:sldId id="293" r:id="rId46"/>
    <p:sldId id="340" r:id="rId47"/>
    <p:sldId id="284" r:id="rId48"/>
    <p:sldId id="342" r:id="rId49"/>
    <p:sldId id="343" r:id="rId50"/>
    <p:sldId id="317" r:id="rId51"/>
    <p:sldId id="358" r:id="rId52"/>
    <p:sldId id="361" r:id="rId53"/>
    <p:sldId id="294" r:id="rId54"/>
    <p:sldId id="348" r:id="rId55"/>
    <p:sldId id="311" r:id="rId56"/>
    <p:sldId id="347" r:id="rId57"/>
    <p:sldId id="318" r:id="rId58"/>
    <p:sldId id="319" r:id="rId59"/>
    <p:sldId id="322" r:id="rId60"/>
    <p:sldId id="351" r:id="rId61"/>
    <p:sldId id="323" r:id="rId62"/>
    <p:sldId id="352" r:id="rId63"/>
    <p:sldId id="324" r:id="rId64"/>
    <p:sldId id="354" r:id="rId65"/>
    <p:sldId id="355" r:id="rId66"/>
    <p:sldId id="353" r:id="rId67"/>
    <p:sldId id="357" r:id="rId68"/>
    <p:sldId id="356" r:id="rId69"/>
    <p:sldId id="312" r:id="rId70"/>
    <p:sldId id="313" r:id="rId71"/>
    <p:sldId id="314" r:id="rId72"/>
    <p:sldId id="325" r:id="rId73"/>
    <p:sldId id="326" r:id="rId74"/>
    <p:sldId id="327" r:id="rId75"/>
    <p:sldId id="328" r:id="rId76"/>
    <p:sldId id="360" r:id="rId77"/>
    <p:sldId id="301" r:id="rId78"/>
    <p:sldId id="302" r:id="rId79"/>
    <p:sldId id="303" r:id="rId80"/>
    <p:sldId id="304" r:id="rId81"/>
    <p:sldId id="305" r:id="rId82"/>
    <p:sldId id="306" r:id="rId83"/>
    <p:sldId id="307" r:id="rId84"/>
    <p:sldId id="308" r:id="rId85"/>
    <p:sldId id="309" r:id="rId86"/>
    <p:sldId id="359" r:id="rId87"/>
  </p:sldIdLst>
  <p:sldSz cx="12192000" cy="6858000"/>
  <p:notesSz cx="6858000" cy="9144000"/>
  <p:custDataLst>
    <p:tags r:id="rId8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FF0066"/>
    <a:srgbClr val="C27AD8"/>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94660"/>
  </p:normalViewPr>
  <p:slideViewPr>
    <p:cSldViewPr snapToGrid="0">
      <p:cViewPr varScale="1">
        <p:scale>
          <a:sx n="65" d="100"/>
          <a:sy n="65" d="100"/>
        </p:scale>
        <p:origin x="66"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A504E3-F94D-4324-862E-D70E85878D3F}" type="doc">
      <dgm:prSet loTypeId="urn:microsoft.com/office/officeart/2005/8/layout/process5" loCatId="Inbox" qsTypeId="urn:microsoft.com/office/officeart/2005/8/quickstyle/3d7" qsCatId="3D" csTypeId="urn:microsoft.com/office/officeart/2005/8/colors/colorful2" csCatId="colorful" phldr="1"/>
      <dgm:spPr/>
      <dgm:t>
        <a:bodyPr/>
        <a:lstStyle/>
        <a:p>
          <a:endParaRPr lang="en-US"/>
        </a:p>
      </dgm:t>
    </dgm:pt>
    <dgm:pt modelId="{CA476889-09C8-4B9D-B80C-7DDEFD1455B5}">
      <dgm:prSet/>
      <dgm:spPr/>
      <dgm:t>
        <a:bodyPr/>
        <a:lstStyle/>
        <a:p>
          <a:r>
            <a:rPr lang="en-US"/>
            <a:t>INITIATION</a:t>
          </a:r>
          <a:endParaRPr lang="en-US" dirty="0"/>
        </a:p>
      </dgm:t>
    </dgm:pt>
    <dgm:pt modelId="{E543874E-C5D6-40A6-96E9-E3B1922A65BE}" type="parTrans" cxnId="{6501661B-9F4F-4FBB-B702-CDCB0913E3F3}">
      <dgm:prSet/>
      <dgm:spPr/>
      <dgm:t>
        <a:bodyPr/>
        <a:lstStyle/>
        <a:p>
          <a:endParaRPr lang="en-US"/>
        </a:p>
      </dgm:t>
    </dgm:pt>
    <dgm:pt modelId="{29D7CC04-6B21-4AAE-809B-D40AFA2D7155}" type="sibTrans" cxnId="{6501661B-9F4F-4FBB-B702-CDCB0913E3F3}">
      <dgm:prSet/>
      <dgm:spPr/>
      <dgm:t>
        <a:bodyPr/>
        <a:lstStyle/>
        <a:p>
          <a:endParaRPr lang="en-US"/>
        </a:p>
      </dgm:t>
    </dgm:pt>
    <dgm:pt modelId="{16DEC6FE-7204-46AD-8837-304237780B38}">
      <dgm:prSet/>
      <dgm:spPr/>
      <dgm:t>
        <a:bodyPr/>
        <a:lstStyle/>
        <a:p>
          <a:r>
            <a:rPr lang="en-US" b="1" dirty="0"/>
            <a:t>Elongation</a:t>
          </a:r>
          <a:endParaRPr lang="en-US" dirty="0"/>
        </a:p>
      </dgm:t>
    </dgm:pt>
    <dgm:pt modelId="{5A4F6B56-AA7E-454D-9239-70584EA8ED99}" type="parTrans" cxnId="{A09430DB-CA31-422D-8F14-E9C1D61424A4}">
      <dgm:prSet/>
      <dgm:spPr/>
      <dgm:t>
        <a:bodyPr/>
        <a:lstStyle/>
        <a:p>
          <a:endParaRPr lang="en-US"/>
        </a:p>
      </dgm:t>
    </dgm:pt>
    <dgm:pt modelId="{994EE0D2-8CF1-410E-8684-AD411D4E7A98}" type="sibTrans" cxnId="{A09430DB-CA31-422D-8F14-E9C1D61424A4}">
      <dgm:prSet/>
      <dgm:spPr/>
      <dgm:t>
        <a:bodyPr/>
        <a:lstStyle/>
        <a:p>
          <a:endParaRPr lang="en-US"/>
        </a:p>
      </dgm:t>
    </dgm:pt>
    <dgm:pt modelId="{ED830C8E-BA19-4313-BA55-686B19D86551}">
      <dgm:prSet/>
      <dgm:spPr/>
      <dgm:t>
        <a:bodyPr/>
        <a:lstStyle/>
        <a:p>
          <a:r>
            <a:rPr lang="en-US" b="1"/>
            <a:t>Termination</a:t>
          </a:r>
          <a:endParaRPr lang="en-US"/>
        </a:p>
      </dgm:t>
    </dgm:pt>
    <dgm:pt modelId="{F740E86A-2E30-4B87-BDC2-CB813D1CC9D7}" type="parTrans" cxnId="{8DAFE089-6D6F-46AB-8F1C-FCFBD8D6FF70}">
      <dgm:prSet/>
      <dgm:spPr/>
      <dgm:t>
        <a:bodyPr/>
        <a:lstStyle/>
        <a:p>
          <a:endParaRPr lang="en-US"/>
        </a:p>
      </dgm:t>
    </dgm:pt>
    <dgm:pt modelId="{B926C1E3-6346-486A-BC72-2428551E4225}" type="sibTrans" cxnId="{8DAFE089-6D6F-46AB-8F1C-FCFBD8D6FF70}">
      <dgm:prSet/>
      <dgm:spPr/>
      <dgm:t>
        <a:bodyPr/>
        <a:lstStyle/>
        <a:p>
          <a:endParaRPr lang="en-US"/>
        </a:p>
      </dgm:t>
    </dgm:pt>
    <dgm:pt modelId="{4843E74F-D4AB-4B13-A6AB-B1675CC6CDFC}" type="pres">
      <dgm:prSet presAssocID="{8DA504E3-F94D-4324-862E-D70E85878D3F}" presName="diagram" presStyleCnt="0">
        <dgm:presLayoutVars>
          <dgm:dir/>
          <dgm:resizeHandles val="exact"/>
        </dgm:presLayoutVars>
      </dgm:prSet>
      <dgm:spPr/>
      <dgm:t>
        <a:bodyPr/>
        <a:lstStyle/>
        <a:p>
          <a:endParaRPr lang="en-US"/>
        </a:p>
      </dgm:t>
    </dgm:pt>
    <dgm:pt modelId="{DDD9425A-44B8-4A48-90B7-57ED8646989F}" type="pres">
      <dgm:prSet presAssocID="{CA476889-09C8-4B9D-B80C-7DDEFD1455B5}" presName="node" presStyleLbl="node1" presStyleIdx="0" presStyleCnt="3">
        <dgm:presLayoutVars>
          <dgm:bulletEnabled val="1"/>
        </dgm:presLayoutVars>
      </dgm:prSet>
      <dgm:spPr/>
      <dgm:t>
        <a:bodyPr/>
        <a:lstStyle/>
        <a:p>
          <a:endParaRPr lang="en-US"/>
        </a:p>
      </dgm:t>
    </dgm:pt>
    <dgm:pt modelId="{058265C7-E58E-46EF-BBE3-9F8A297AB9BD}" type="pres">
      <dgm:prSet presAssocID="{29D7CC04-6B21-4AAE-809B-D40AFA2D7155}" presName="sibTrans" presStyleLbl="sibTrans2D1" presStyleIdx="0" presStyleCnt="2"/>
      <dgm:spPr/>
      <dgm:t>
        <a:bodyPr/>
        <a:lstStyle/>
        <a:p>
          <a:endParaRPr lang="en-US"/>
        </a:p>
      </dgm:t>
    </dgm:pt>
    <dgm:pt modelId="{8E06FAA1-30E2-49DC-B13D-F9DD13AC8967}" type="pres">
      <dgm:prSet presAssocID="{29D7CC04-6B21-4AAE-809B-D40AFA2D7155}" presName="connectorText" presStyleLbl="sibTrans2D1" presStyleIdx="0" presStyleCnt="2"/>
      <dgm:spPr/>
      <dgm:t>
        <a:bodyPr/>
        <a:lstStyle/>
        <a:p>
          <a:endParaRPr lang="en-US"/>
        </a:p>
      </dgm:t>
    </dgm:pt>
    <dgm:pt modelId="{8C686A63-0895-41C5-ADBF-EBF4AD3B91CC}" type="pres">
      <dgm:prSet presAssocID="{16DEC6FE-7204-46AD-8837-304237780B38}" presName="node" presStyleLbl="node1" presStyleIdx="1" presStyleCnt="3">
        <dgm:presLayoutVars>
          <dgm:bulletEnabled val="1"/>
        </dgm:presLayoutVars>
      </dgm:prSet>
      <dgm:spPr/>
      <dgm:t>
        <a:bodyPr/>
        <a:lstStyle/>
        <a:p>
          <a:endParaRPr lang="en-US"/>
        </a:p>
      </dgm:t>
    </dgm:pt>
    <dgm:pt modelId="{702D931E-C840-45BF-802F-F5684351C06D}" type="pres">
      <dgm:prSet presAssocID="{994EE0D2-8CF1-410E-8684-AD411D4E7A98}" presName="sibTrans" presStyleLbl="sibTrans2D1" presStyleIdx="1" presStyleCnt="2"/>
      <dgm:spPr/>
      <dgm:t>
        <a:bodyPr/>
        <a:lstStyle/>
        <a:p>
          <a:endParaRPr lang="en-US"/>
        </a:p>
      </dgm:t>
    </dgm:pt>
    <dgm:pt modelId="{9698D84D-9247-493F-AE6B-DB5BF888DC67}" type="pres">
      <dgm:prSet presAssocID="{994EE0D2-8CF1-410E-8684-AD411D4E7A98}" presName="connectorText" presStyleLbl="sibTrans2D1" presStyleIdx="1" presStyleCnt="2"/>
      <dgm:spPr/>
      <dgm:t>
        <a:bodyPr/>
        <a:lstStyle/>
        <a:p>
          <a:endParaRPr lang="en-US"/>
        </a:p>
      </dgm:t>
    </dgm:pt>
    <dgm:pt modelId="{4AA2308C-0DE6-4CA1-9129-D78B086886A5}" type="pres">
      <dgm:prSet presAssocID="{ED830C8E-BA19-4313-BA55-686B19D86551}" presName="node" presStyleLbl="node1" presStyleIdx="2" presStyleCnt="3">
        <dgm:presLayoutVars>
          <dgm:bulletEnabled val="1"/>
        </dgm:presLayoutVars>
      </dgm:prSet>
      <dgm:spPr/>
      <dgm:t>
        <a:bodyPr/>
        <a:lstStyle/>
        <a:p>
          <a:endParaRPr lang="en-US"/>
        </a:p>
      </dgm:t>
    </dgm:pt>
  </dgm:ptLst>
  <dgm:cxnLst>
    <dgm:cxn modelId="{0018E2B6-C3BA-49AD-A0DD-E6E54BB03510}" type="presOf" srcId="{CA476889-09C8-4B9D-B80C-7DDEFD1455B5}" destId="{DDD9425A-44B8-4A48-90B7-57ED8646989F}" srcOrd="0" destOrd="0" presId="urn:microsoft.com/office/officeart/2005/8/layout/process5"/>
    <dgm:cxn modelId="{E160C6D7-5BA5-4FBA-8C31-5ED050E9D657}" type="presOf" srcId="{ED830C8E-BA19-4313-BA55-686B19D86551}" destId="{4AA2308C-0DE6-4CA1-9129-D78B086886A5}" srcOrd="0" destOrd="0" presId="urn:microsoft.com/office/officeart/2005/8/layout/process5"/>
    <dgm:cxn modelId="{A09430DB-CA31-422D-8F14-E9C1D61424A4}" srcId="{8DA504E3-F94D-4324-862E-D70E85878D3F}" destId="{16DEC6FE-7204-46AD-8837-304237780B38}" srcOrd="1" destOrd="0" parTransId="{5A4F6B56-AA7E-454D-9239-70584EA8ED99}" sibTransId="{994EE0D2-8CF1-410E-8684-AD411D4E7A98}"/>
    <dgm:cxn modelId="{8DAFE089-6D6F-46AB-8F1C-FCFBD8D6FF70}" srcId="{8DA504E3-F94D-4324-862E-D70E85878D3F}" destId="{ED830C8E-BA19-4313-BA55-686B19D86551}" srcOrd="2" destOrd="0" parTransId="{F740E86A-2E30-4B87-BDC2-CB813D1CC9D7}" sibTransId="{B926C1E3-6346-486A-BC72-2428551E4225}"/>
    <dgm:cxn modelId="{7CF7FCF7-359F-411D-AE09-A1B2B9EC0167}" type="presOf" srcId="{29D7CC04-6B21-4AAE-809B-D40AFA2D7155}" destId="{058265C7-E58E-46EF-BBE3-9F8A297AB9BD}" srcOrd="0" destOrd="0" presId="urn:microsoft.com/office/officeart/2005/8/layout/process5"/>
    <dgm:cxn modelId="{66ABC32C-F863-47B9-B77F-900A0C2B0807}" type="presOf" srcId="{994EE0D2-8CF1-410E-8684-AD411D4E7A98}" destId="{702D931E-C840-45BF-802F-F5684351C06D}" srcOrd="0" destOrd="0" presId="urn:microsoft.com/office/officeart/2005/8/layout/process5"/>
    <dgm:cxn modelId="{4139B572-9D70-4276-9D05-F7D23A153D9A}" type="presOf" srcId="{29D7CC04-6B21-4AAE-809B-D40AFA2D7155}" destId="{8E06FAA1-30E2-49DC-B13D-F9DD13AC8967}" srcOrd="1" destOrd="0" presId="urn:microsoft.com/office/officeart/2005/8/layout/process5"/>
    <dgm:cxn modelId="{4C820F1A-2662-4A91-A6FB-16D5E3280BE7}" type="presOf" srcId="{8DA504E3-F94D-4324-862E-D70E85878D3F}" destId="{4843E74F-D4AB-4B13-A6AB-B1675CC6CDFC}" srcOrd="0" destOrd="0" presId="urn:microsoft.com/office/officeart/2005/8/layout/process5"/>
    <dgm:cxn modelId="{82C568B6-013F-4A03-BB55-B855CC821837}" type="presOf" srcId="{994EE0D2-8CF1-410E-8684-AD411D4E7A98}" destId="{9698D84D-9247-493F-AE6B-DB5BF888DC67}" srcOrd="1" destOrd="0" presId="urn:microsoft.com/office/officeart/2005/8/layout/process5"/>
    <dgm:cxn modelId="{955BEA57-14E8-4BC9-B3E5-D6DA824B722E}" type="presOf" srcId="{16DEC6FE-7204-46AD-8837-304237780B38}" destId="{8C686A63-0895-41C5-ADBF-EBF4AD3B91CC}" srcOrd="0" destOrd="0" presId="urn:microsoft.com/office/officeart/2005/8/layout/process5"/>
    <dgm:cxn modelId="{6501661B-9F4F-4FBB-B702-CDCB0913E3F3}" srcId="{8DA504E3-F94D-4324-862E-D70E85878D3F}" destId="{CA476889-09C8-4B9D-B80C-7DDEFD1455B5}" srcOrd="0" destOrd="0" parTransId="{E543874E-C5D6-40A6-96E9-E3B1922A65BE}" sibTransId="{29D7CC04-6B21-4AAE-809B-D40AFA2D7155}"/>
    <dgm:cxn modelId="{94FF739D-8F88-458A-AC7C-6EA7477B03C4}" type="presParOf" srcId="{4843E74F-D4AB-4B13-A6AB-B1675CC6CDFC}" destId="{DDD9425A-44B8-4A48-90B7-57ED8646989F}" srcOrd="0" destOrd="0" presId="urn:microsoft.com/office/officeart/2005/8/layout/process5"/>
    <dgm:cxn modelId="{9D5B3854-82DD-4A7D-9296-B1E6EC4CDD79}" type="presParOf" srcId="{4843E74F-D4AB-4B13-A6AB-B1675CC6CDFC}" destId="{058265C7-E58E-46EF-BBE3-9F8A297AB9BD}" srcOrd="1" destOrd="0" presId="urn:microsoft.com/office/officeart/2005/8/layout/process5"/>
    <dgm:cxn modelId="{D7664C77-1F68-467F-97F1-BBA8FB00E29F}" type="presParOf" srcId="{058265C7-E58E-46EF-BBE3-9F8A297AB9BD}" destId="{8E06FAA1-30E2-49DC-B13D-F9DD13AC8967}" srcOrd="0" destOrd="0" presId="urn:microsoft.com/office/officeart/2005/8/layout/process5"/>
    <dgm:cxn modelId="{4CA684E1-24A5-4380-8D18-6972670C742E}" type="presParOf" srcId="{4843E74F-D4AB-4B13-A6AB-B1675CC6CDFC}" destId="{8C686A63-0895-41C5-ADBF-EBF4AD3B91CC}" srcOrd="2" destOrd="0" presId="urn:microsoft.com/office/officeart/2005/8/layout/process5"/>
    <dgm:cxn modelId="{2DC350AD-4313-4B06-A0F2-5FF386987A3A}" type="presParOf" srcId="{4843E74F-D4AB-4B13-A6AB-B1675CC6CDFC}" destId="{702D931E-C840-45BF-802F-F5684351C06D}" srcOrd="3" destOrd="0" presId="urn:microsoft.com/office/officeart/2005/8/layout/process5"/>
    <dgm:cxn modelId="{0B80FA5F-51EE-47DE-94DE-352DAAD2C7DE}" type="presParOf" srcId="{702D931E-C840-45BF-802F-F5684351C06D}" destId="{9698D84D-9247-493F-AE6B-DB5BF888DC67}" srcOrd="0" destOrd="0" presId="urn:microsoft.com/office/officeart/2005/8/layout/process5"/>
    <dgm:cxn modelId="{0DC13CE7-4AC7-42B5-BB91-8E44408E7F87}" type="presParOf" srcId="{4843E74F-D4AB-4B13-A6AB-B1675CC6CDFC}" destId="{4AA2308C-0DE6-4CA1-9129-D78B086886A5}"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A504E3-F94D-4324-862E-D70E85878D3F}" type="doc">
      <dgm:prSet loTypeId="urn:microsoft.com/office/officeart/2005/8/layout/process5" loCatId="Inbox" qsTypeId="urn:microsoft.com/office/officeart/2005/8/quickstyle/3d5" qsCatId="3D" csTypeId="urn:microsoft.com/office/officeart/2005/8/colors/colorful4" csCatId="colorful" phldr="1"/>
      <dgm:spPr/>
      <dgm:t>
        <a:bodyPr/>
        <a:lstStyle/>
        <a:p>
          <a:endParaRPr lang="en-US"/>
        </a:p>
      </dgm:t>
    </dgm:pt>
    <dgm:pt modelId="{CA476889-09C8-4B9D-B80C-7DDEFD1455B5}">
      <dgm:prSet/>
      <dgm:spPr/>
      <dgm:t>
        <a:bodyPr>
          <a:sp3d extrusionH="57150">
            <a:bevelT w="38100" h="38100"/>
          </a:sp3d>
        </a:bodyPr>
        <a:lstStyle/>
        <a:p>
          <a:r>
            <a:rPr lang="en-US" b="0" cap="none" spc="0">
              <a:ln w="0"/>
              <a:solidFill>
                <a:schemeClr val="tx1"/>
              </a:solidFill>
              <a:effectLst>
                <a:outerShdw blurRad="38100" dist="19050" dir="2700000" algn="tl" rotWithShape="0">
                  <a:schemeClr val="dk1">
                    <a:alpha val="40000"/>
                  </a:schemeClr>
                </a:outerShdw>
              </a:effectLst>
            </a:rPr>
            <a:t>INITIATION</a:t>
          </a:r>
          <a:endParaRPr lang="en-US" b="0" cap="none" spc="0" dirty="0">
            <a:ln w="0"/>
            <a:solidFill>
              <a:schemeClr val="tx1"/>
            </a:solidFill>
            <a:effectLst>
              <a:outerShdw blurRad="38100" dist="19050" dir="2700000" algn="tl" rotWithShape="0">
                <a:schemeClr val="dk1">
                  <a:alpha val="40000"/>
                </a:schemeClr>
              </a:outerShdw>
            </a:effectLst>
          </a:endParaRPr>
        </a:p>
      </dgm:t>
    </dgm:pt>
    <dgm:pt modelId="{E543874E-C5D6-40A6-96E9-E3B1922A65BE}" type="parTrans" cxnId="{6501661B-9F4F-4FBB-B702-CDCB0913E3F3}">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29D7CC04-6B21-4AAE-809B-D40AFA2D7155}" type="sibTrans" cxnId="{6501661B-9F4F-4FBB-B702-CDCB0913E3F3}">
      <dgm:prSet/>
      <dgm:spPr/>
      <dgm:t>
        <a:bodyPr>
          <a:sp3d extrusionH="57150">
            <a:bevelT w="38100" h="38100"/>
          </a:sp3d>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16DEC6FE-7204-46AD-8837-304237780B38}">
      <dgm:prSet/>
      <dgm:spPr/>
      <dgm:t>
        <a:bodyPr>
          <a:sp3d extrusionH="57150">
            <a:bevelT w="38100" h="38100"/>
          </a:sp3d>
        </a:bodyPr>
        <a:lstStyle/>
        <a:p>
          <a:r>
            <a:rPr lang="en-US" b="0" cap="none" spc="0">
              <a:ln w="0"/>
              <a:solidFill>
                <a:schemeClr val="tx1"/>
              </a:solidFill>
              <a:effectLst>
                <a:outerShdw blurRad="38100" dist="19050" dir="2700000" algn="tl" rotWithShape="0">
                  <a:schemeClr val="dk1">
                    <a:alpha val="40000"/>
                  </a:schemeClr>
                </a:outerShdw>
              </a:effectLst>
            </a:rPr>
            <a:t>Elongation</a:t>
          </a:r>
        </a:p>
      </dgm:t>
    </dgm:pt>
    <dgm:pt modelId="{5A4F6B56-AA7E-454D-9239-70584EA8ED99}" type="parTrans" cxnId="{A09430DB-CA31-422D-8F14-E9C1D61424A4}">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994EE0D2-8CF1-410E-8684-AD411D4E7A98}" type="sibTrans" cxnId="{A09430DB-CA31-422D-8F14-E9C1D61424A4}">
      <dgm:prSet/>
      <dgm:spPr/>
      <dgm:t>
        <a:bodyPr>
          <a:sp3d extrusionH="57150">
            <a:bevelT w="38100" h="38100"/>
          </a:sp3d>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ED830C8E-BA19-4313-BA55-686B19D86551}">
      <dgm:prSet/>
      <dgm:spPr/>
      <dgm:t>
        <a:bodyPr>
          <a:sp3d extrusionH="57150">
            <a:bevelT w="38100" h="38100"/>
          </a:sp3d>
        </a:bodyPr>
        <a:lstStyle/>
        <a:p>
          <a:r>
            <a:rPr lang="en-US" b="0" cap="none" spc="0" dirty="0">
              <a:ln w="0"/>
              <a:solidFill>
                <a:schemeClr val="tx1"/>
              </a:solidFill>
              <a:effectLst>
                <a:outerShdw blurRad="38100" dist="19050" dir="2700000" algn="tl" rotWithShape="0">
                  <a:schemeClr val="dk1">
                    <a:alpha val="40000"/>
                  </a:schemeClr>
                </a:outerShdw>
              </a:effectLst>
            </a:rPr>
            <a:t>Termination</a:t>
          </a:r>
        </a:p>
      </dgm:t>
    </dgm:pt>
    <dgm:pt modelId="{F740E86A-2E30-4B87-BDC2-CB813D1CC9D7}" type="parTrans" cxnId="{8DAFE089-6D6F-46AB-8F1C-FCFBD8D6FF70}">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B926C1E3-6346-486A-BC72-2428551E4225}" type="sibTrans" cxnId="{8DAFE089-6D6F-46AB-8F1C-FCFBD8D6FF70}">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4843E74F-D4AB-4B13-A6AB-B1675CC6CDFC}" type="pres">
      <dgm:prSet presAssocID="{8DA504E3-F94D-4324-862E-D70E85878D3F}" presName="diagram" presStyleCnt="0">
        <dgm:presLayoutVars>
          <dgm:dir/>
          <dgm:resizeHandles val="exact"/>
        </dgm:presLayoutVars>
      </dgm:prSet>
      <dgm:spPr/>
      <dgm:t>
        <a:bodyPr/>
        <a:lstStyle/>
        <a:p>
          <a:endParaRPr lang="en-US"/>
        </a:p>
      </dgm:t>
    </dgm:pt>
    <dgm:pt modelId="{DDD9425A-44B8-4A48-90B7-57ED8646989F}" type="pres">
      <dgm:prSet presAssocID="{CA476889-09C8-4B9D-B80C-7DDEFD1455B5}" presName="node" presStyleLbl="node1" presStyleIdx="0" presStyleCnt="3">
        <dgm:presLayoutVars>
          <dgm:bulletEnabled val="1"/>
        </dgm:presLayoutVars>
      </dgm:prSet>
      <dgm:spPr/>
      <dgm:t>
        <a:bodyPr/>
        <a:lstStyle/>
        <a:p>
          <a:endParaRPr lang="en-US"/>
        </a:p>
      </dgm:t>
    </dgm:pt>
    <dgm:pt modelId="{058265C7-E58E-46EF-BBE3-9F8A297AB9BD}" type="pres">
      <dgm:prSet presAssocID="{29D7CC04-6B21-4AAE-809B-D40AFA2D7155}" presName="sibTrans" presStyleLbl="sibTrans2D1" presStyleIdx="0" presStyleCnt="2"/>
      <dgm:spPr/>
      <dgm:t>
        <a:bodyPr/>
        <a:lstStyle/>
        <a:p>
          <a:endParaRPr lang="en-US"/>
        </a:p>
      </dgm:t>
    </dgm:pt>
    <dgm:pt modelId="{8E06FAA1-30E2-49DC-B13D-F9DD13AC8967}" type="pres">
      <dgm:prSet presAssocID="{29D7CC04-6B21-4AAE-809B-D40AFA2D7155}" presName="connectorText" presStyleLbl="sibTrans2D1" presStyleIdx="0" presStyleCnt="2"/>
      <dgm:spPr/>
      <dgm:t>
        <a:bodyPr/>
        <a:lstStyle/>
        <a:p>
          <a:endParaRPr lang="en-US"/>
        </a:p>
      </dgm:t>
    </dgm:pt>
    <dgm:pt modelId="{8C686A63-0895-41C5-ADBF-EBF4AD3B91CC}" type="pres">
      <dgm:prSet presAssocID="{16DEC6FE-7204-46AD-8837-304237780B38}" presName="node" presStyleLbl="node1" presStyleIdx="1" presStyleCnt="3">
        <dgm:presLayoutVars>
          <dgm:bulletEnabled val="1"/>
        </dgm:presLayoutVars>
      </dgm:prSet>
      <dgm:spPr/>
      <dgm:t>
        <a:bodyPr/>
        <a:lstStyle/>
        <a:p>
          <a:endParaRPr lang="en-US"/>
        </a:p>
      </dgm:t>
    </dgm:pt>
    <dgm:pt modelId="{702D931E-C840-45BF-802F-F5684351C06D}" type="pres">
      <dgm:prSet presAssocID="{994EE0D2-8CF1-410E-8684-AD411D4E7A98}" presName="sibTrans" presStyleLbl="sibTrans2D1" presStyleIdx="1" presStyleCnt="2"/>
      <dgm:spPr/>
      <dgm:t>
        <a:bodyPr/>
        <a:lstStyle/>
        <a:p>
          <a:endParaRPr lang="en-US"/>
        </a:p>
      </dgm:t>
    </dgm:pt>
    <dgm:pt modelId="{9698D84D-9247-493F-AE6B-DB5BF888DC67}" type="pres">
      <dgm:prSet presAssocID="{994EE0D2-8CF1-410E-8684-AD411D4E7A98}" presName="connectorText" presStyleLbl="sibTrans2D1" presStyleIdx="1" presStyleCnt="2"/>
      <dgm:spPr/>
      <dgm:t>
        <a:bodyPr/>
        <a:lstStyle/>
        <a:p>
          <a:endParaRPr lang="en-US"/>
        </a:p>
      </dgm:t>
    </dgm:pt>
    <dgm:pt modelId="{4AA2308C-0DE6-4CA1-9129-D78B086886A5}" type="pres">
      <dgm:prSet presAssocID="{ED830C8E-BA19-4313-BA55-686B19D86551}" presName="node" presStyleLbl="node1" presStyleIdx="2" presStyleCnt="3">
        <dgm:presLayoutVars>
          <dgm:bulletEnabled val="1"/>
        </dgm:presLayoutVars>
      </dgm:prSet>
      <dgm:spPr/>
      <dgm:t>
        <a:bodyPr/>
        <a:lstStyle/>
        <a:p>
          <a:endParaRPr lang="en-US"/>
        </a:p>
      </dgm:t>
    </dgm:pt>
  </dgm:ptLst>
  <dgm:cxnLst>
    <dgm:cxn modelId="{0018E2B6-C3BA-49AD-A0DD-E6E54BB03510}" type="presOf" srcId="{CA476889-09C8-4B9D-B80C-7DDEFD1455B5}" destId="{DDD9425A-44B8-4A48-90B7-57ED8646989F}" srcOrd="0" destOrd="0" presId="urn:microsoft.com/office/officeart/2005/8/layout/process5"/>
    <dgm:cxn modelId="{E160C6D7-5BA5-4FBA-8C31-5ED050E9D657}" type="presOf" srcId="{ED830C8E-BA19-4313-BA55-686B19D86551}" destId="{4AA2308C-0DE6-4CA1-9129-D78B086886A5}" srcOrd="0" destOrd="0" presId="urn:microsoft.com/office/officeart/2005/8/layout/process5"/>
    <dgm:cxn modelId="{A09430DB-CA31-422D-8F14-E9C1D61424A4}" srcId="{8DA504E3-F94D-4324-862E-D70E85878D3F}" destId="{16DEC6FE-7204-46AD-8837-304237780B38}" srcOrd="1" destOrd="0" parTransId="{5A4F6B56-AA7E-454D-9239-70584EA8ED99}" sibTransId="{994EE0D2-8CF1-410E-8684-AD411D4E7A98}"/>
    <dgm:cxn modelId="{8DAFE089-6D6F-46AB-8F1C-FCFBD8D6FF70}" srcId="{8DA504E3-F94D-4324-862E-D70E85878D3F}" destId="{ED830C8E-BA19-4313-BA55-686B19D86551}" srcOrd="2" destOrd="0" parTransId="{F740E86A-2E30-4B87-BDC2-CB813D1CC9D7}" sibTransId="{B926C1E3-6346-486A-BC72-2428551E4225}"/>
    <dgm:cxn modelId="{7CF7FCF7-359F-411D-AE09-A1B2B9EC0167}" type="presOf" srcId="{29D7CC04-6B21-4AAE-809B-D40AFA2D7155}" destId="{058265C7-E58E-46EF-BBE3-9F8A297AB9BD}" srcOrd="0" destOrd="0" presId="urn:microsoft.com/office/officeart/2005/8/layout/process5"/>
    <dgm:cxn modelId="{66ABC32C-F863-47B9-B77F-900A0C2B0807}" type="presOf" srcId="{994EE0D2-8CF1-410E-8684-AD411D4E7A98}" destId="{702D931E-C840-45BF-802F-F5684351C06D}" srcOrd="0" destOrd="0" presId="urn:microsoft.com/office/officeart/2005/8/layout/process5"/>
    <dgm:cxn modelId="{4139B572-9D70-4276-9D05-F7D23A153D9A}" type="presOf" srcId="{29D7CC04-6B21-4AAE-809B-D40AFA2D7155}" destId="{8E06FAA1-30E2-49DC-B13D-F9DD13AC8967}" srcOrd="1" destOrd="0" presId="urn:microsoft.com/office/officeart/2005/8/layout/process5"/>
    <dgm:cxn modelId="{4C820F1A-2662-4A91-A6FB-16D5E3280BE7}" type="presOf" srcId="{8DA504E3-F94D-4324-862E-D70E85878D3F}" destId="{4843E74F-D4AB-4B13-A6AB-B1675CC6CDFC}" srcOrd="0" destOrd="0" presId="urn:microsoft.com/office/officeart/2005/8/layout/process5"/>
    <dgm:cxn modelId="{82C568B6-013F-4A03-BB55-B855CC821837}" type="presOf" srcId="{994EE0D2-8CF1-410E-8684-AD411D4E7A98}" destId="{9698D84D-9247-493F-AE6B-DB5BF888DC67}" srcOrd="1" destOrd="0" presId="urn:microsoft.com/office/officeart/2005/8/layout/process5"/>
    <dgm:cxn modelId="{955BEA57-14E8-4BC9-B3E5-D6DA824B722E}" type="presOf" srcId="{16DEC6FE-7204-46AD-8837-304237780B38}" destId="{8C686A63-0895-41C5-ADBF-EBF4AD3B91CC}" srcOrd="0" destOrd="0" presId="urn:microsoft.com/office/officeart/2005/8/layout/process5"/>
    <dgm:cxn modelId="{6501661B-9F4F-4FBB-B702-CDCB0913E3F3}" srcId="{8DA504E3-F94D-4324-862E-D70E85878D3F}" destId="{CA476889-09C8-4B9D-B80C-7DDEFD1455B5}" srcOrd="0" destOrd="0" parTransId="{E543874E-C5D6-40A6-96E9-E3B1922A65BE}" sibTransId="{29D7CC04-6B21-4AAE-809B-D40AFA2D7155}"/>
    <dgm:cxn modelId="{94FF739D-8F88-458A-AC7C-6EA7477B03C4}" type="presParOf" srcId="{4843E74F-D4AB-4B13-A6AB-B1675CC6CDFC}" destId="{DDD9425A-44B8-4A48-90B7-57ED8646989F}" srcOrd="0" destOrd="0" presId="urn:microsoft.com/office/officeart/2005/8/layout/process5"/>
    <dgm:cxn modelId="{9D5B3854-82DD-4A7D-9296-B1E6EC4CDD79}" type="presParOf" srcId="{4843E74F-D4AB-4B13-A6AB-B1675CC6CDFC}" destId="{058265C7-E58E-46EF-BBE3-9F8A297AB9BD}" srcOrd="1" destOrd="0" presId="urn:microsoft.com/office/officeart/2005/8/layout/process5"/>
    <dgm:cxn modelId="{D7664C77-1F68-467F-97F1-BBA8FB00E29F}" type="presParOf" srcId="{058265C7-E58E-46EF-BBE3-9F8A297AB9BD}" destId="{8E06FAA1-30E2-49DC-B13D-F9DD13AC8967}" srcOrd="0" destOrd="0" presId="urn:microsoft.com/office/officeart/2005/8/layout/process5"/>
    <dgm:cxn modelId="{4CA684E1-24A5-4380-8D18-6972670C742E}" type="presParOf" srcId="{4843E74F-D4AB-4B13-A6AB-B1675CC6CDFC}" destId="{8C686A63-0895-41C5-ADBF-EBF4AD3B91CC}" srcOrd="2" destOrd="0" presId="urn:microsoft.com/office/officeart/2005/8/layout/process5"/>
    <dgm:cxn modelId="{2DC350AD-4313-4B06-A0F2-5FF386987A3A}" type="presParOf" srcId="{4843E74F-D4AB-4B13-A6AB-B1675CC6CDFC}" destId="{702D931E-C840-45BF-802F-F5684351C06D}" srcOrd="3" destOrd="0" presId="urn:microsoft.com/office/officeart/2005/8/layout/process5"/>
    <dgm:cxn modelId="{0B80FA5F-51EE-47DE-94DE-352DAAD2C7DE}" type="presParOf" srcId="{702D931E-C840-45BF-802F-F5684351C06D}" destId="{9698D84D-9247-493F-AE6B-DB5BF888DC67}" srcOrd="0" destOrd="0" presId="urn:microsoft.com/office/officeart/2005/8/layout/process5"/>
    <dgm:cxn modelId="{0DC13CE7-4AC7-42B5-BB91-8E44408E7F87}" type="presParOf" srcId="{4843E74F-D4AB-4B13-A6AB-B1675CC6CDFC}" destId="{4AA2308C-0DE6-4CA1-9129-D78B086886A5}"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A504E3-F94D-4324-862E-D70E85878D3F}" type="doc">
      <dgm:prSet loTypeId="urn:microsoft.com/office/officeart/2005/8/layout/process5" loCatId="Inbox" qsTypeId="urn:microsoft.com/office/officeart/2005/8/quickstyle/3d9" qsCatId="3D" csTypeId="urn:microsoft.com/office/officeart/2005/8/colors/colorful4" csCatId="colorful" phldr="1"/>
      <dgm:spPr/>
      <dgm:t>
        <a:bodyPr/>
        <a:lstStyle/>
        <a:p>
          <a:endParaRPr lang="en-US"/>
        </a:p>
      </dgm:t>
    </dgm:pt>
    <dgm:pt modelId="{CA476889-09C8-4B9D-B80C-7DDEFD1455B5}">
      <dgm:prSet/>
      <dgm:spPr/>
      <dgm:t>
        <a:bodyPr/>
        <a:lstStyle/>
        <a:p>
          <a:r>
            <a:rPr lang="en-US"/>
            <a:t>INITIATION</a:t>
          </a:r>
          <a:endParaRPr lang="en-US" dirty="0"/>
        </a:p>
      </dgm:t>
    </dgm:pt>
    <dgm:pt modelId="{E543874E-C5D6-40A6-96E9-E3B1922A65BE}" type="parTrans" cxnId="{6501661B-9F4F-4FBB-B702-CDCB0913E3F3}">
      <dgm:prSet/>
      <dgm:spPr/>
      <dgm:t>
        <a:bodyPr/>
        <a:lstStyle/>
        <a:p>
          <a:endParaRPr lang="en-US"/>
        </a:p>
      </dgm:t>
    </dgm:pt>
    <dgm:pt modelId="{29D7CC04-6B21-4AAE-809B-D40AFA2D7155}" type="sibTrans" cxnId="{6501661B-9F4F-4FBB-B702-CDCB0913E3F3}">
      <dgm:prSet/>
      <dgm:spPr/>
      <dgm:t>
        <a:bodyPr/>
        <a:lstStyle/>
        <a:p>
          <a:endParaRPr lang="en-US"/>
        </a:p>
      </dgm:t>
    </dgm:pt>
    <dgm:pt modelId="{16DEC6FE-7204-46AD-8837-304237780B38}">
      <dgm:prSet/>
      <dgm:spPr/>
      <dgm:t>
        <a:bodyPr/>
        <a:lstStyle/>
        <a:p>
          <a:r>
            <a:rPr lang="en-US" b="1"/>
            <a:t>Elongation</a:t>
          </a:r>
          <a:endParaRPr lang="en-US"/>
        </a:p>
      </dgm:t>
    </dgm:pt>
    <dgm:pt modelId="{5A4F6B56-AA7E-454D-9239-70584EA8ED99}" type="parTrans" cxnId="{A09430DB-CA31-422D-8F14-E9C1D61424A4}">
      <dgm:prSet/>
      <dgm:spPr/>
      <dgm:t>
        <a:bodyPr/>
        <a:lstStyle/>
        <a:p>
          <a:endParaRPr lang="en-US"/>
        </a:p>
      </dgm:t>
    </dgm:pt>
    <dgm:pt modelId="{994EE0D2-8CF1-410E-8684-AD411D4E7A98}" type="sibTrans" cxnId="{A09430DB-CA31-422D-8F14-E9C1D61424A4}">
      <dgm:prSet/>
      <dgm:spPr/>
      <dgm:t>
        <a:bodyPr/>
        <a:lstStyle/>
        <a:p>
          <a:endParaRPr lang="en-US"/>
        </a:p>
      </dgm:t>
    </dgm:pt>
    <dgm:pt modelId="{ED830C8E-BA19-4313-BA55-686B19D86551}">
      <dgm:prSet/>
      <dgm:spPr/>
      <dgm:t>
        <a:bodyPr/>
        <a:lstStyle/>
        <a:p>
          <a:r>
            <a:rPr lang="en-US" b="1"/>
            <a:t>Termination</a:t>
          </a:r>
          <a:endParaRPr lang="en-US"/>
        </a:p>
      </dgm:t>
    </dgm:pt>
    <dgm:pt modelId="{F740E86A-2E30-4B87-BDC2-CB813D1CC9D7}" type="parTrans" cxnId="{8DAFE089-6D6F-46AB-8F1C-FCFBD8D6FF70}">
      <dgm:prSet/>
      <dgm:spPr/>
      <dgm:t>
        <a:bodyPr/>
        <a:lstStyle/>
        <a:p>
          <a:endParaRPr lang="en-US"/>
        </a:p>
      </dgm:t>
    </dgm:pt>
    <dgm:pt modelId="{B926C1E3-6346-486A-BC72-2428551E4225}" type="sibTrans" cxnId="{8DAFE089-6D6F-46AB-8F1C-FCFBD8D6FF70}">
      <dgm:prSet/>
      <dgm:spPr/>
      <dgm:t>
        <a:bodyPr/>
        <a:lstStyle/>
        <a:p>
          <a:endParaRPr lang="en-US"/>
        </a:p>
      </dgm:t>
    </dgm:pt>
    <dgm:pt modelId="{4843E74F-D4AB-4B13-A6AB-B1675CC6CDFC}" type="pres">
      <dgm:prSet presAssocID="{8DA504E3-F94D-4324-862E-D70E85878D3F}" presName="diagram" presStyleCnt="0">
        <dgm:presLayoutVars>
          <dgm:dir/>
          <dgm:resizeHandles val="exact"/>
        </dgm:presLayoutVars>
      </dgm:prSet>
      <dgm:spPr/>
      <dgm:t>
        <a:bodyPr/>
        <a:lstStyle/>
        <a:p>
          <a:endParaRPr lang="en-US"/>
        </a:p>
      </dgm:t>
    </dgm:pt>
    <dgm:pt modelId="{DDD9425A-44B8-4A48-90B7-57ED8646989F}" type="pres">
      <dgm:prSet presAssocID="{CA476889-09C8-4B9D-B80C-7DDEFD1455B5}" presName="node" presStyleLbl="node1" presStyleIdx="0" presStyleCnt="3">
        <dgm:presLayoutVars>
          <dgm:bulletEnabled val="1"/>
        </dgm:presLayoutVars>
      </dgm:prSet>
      <dgm:spPr/>
      <dgm:t>
        <a:bodyPr/>
        <a:lstStyle/>
        <a:p>
          <a:endParaRPr lang="en-US"/>
        </a:p>
      </dgm:t>
    </dgm:pt>
    <dgm:pt modelId="{058265C7-E58E-46EF-BBE3-9F8A297AB9BD}" type="pres">
      <dgm:prSet presAssocID="{29D7CC04-6B21-4AAE-809B-D40AFA2D7155}" presName="sibTrans" presStyleLbl="sibTrans2D1" presStyleIdx="0" presStyleCnt="2"/>
      <dgm:spPr/>
      <dgm:t>
        <a:bodyPr/>
        <a:lstStyle/>
        <a:p>
          <a:endParaRPr lang="en-US"/>
        </a:p>
      </dgm:t>
    </dgm:pt>
    <dgm:pt modelId="{8E06FAA1-30E2-49DC-B13D-F9DD13AC8967}" type="pres">
      <dgm:prSet presAssocID="{29D7CC04-6B21-4AAE-809B-D40AFA2D7155}" presName="connectorText" presStyleLbl="sibTrans2D1" presStyleIdx="0" presStyleCnt="2"/>
      <dgm:spPr/>
      <dgm:t>
        <a:bodyPr/>
        <a:lstStyle/>
        <a:p>
          <a:endParaRPr lang="en-US"/>
        </a:p>
      </dgm:t>
    </dgm:pt>
    <dgm:pt modelId="{8C686A63-0895-41C5-ADBF-EBF4AD3B91CC}" type="pres">
      <dgm:prSet presAssocID="{16DEC6FE-7204-46AD-8837-304237780B38}" presName="node" presStyleLbl="node1" presStyleIdx="1" presStyleCnt="3">
        <dgm:presLayoutVars>
          <dgm:bulletEnabled val="1"/>
        </dgm:presLayoutVars>
      </dgm:prSet>
      <dgm:spPr/>
      <dgm:t>
        <a:bodyPr/>
        <a:lstStyle/>
        <a:p>
          <a:endParaRPr lang="en-US"/>
        </a:p>
      </dgm:t>
    </dgm:pt>
    <dgm:pt modelId="{702D931E-C840-45BF-802F-F5684351C06D}" type="pres">
      <dgm:prSet presAssocID="{994EE0D2-8CF1-410E-8684-AD411D4E7A98}" presName="sibTrans" presStyleLbl="sibTrans2D1" presStyleIdx="1" presStyleCnt="2"/>
      <dgm:spPr/>
      <dgm:t>
        <a:bodyPr/>
        <a:lstStyle/>
        <a:p>
          <a:endParaRPr lang="en-US"/>
        </a:p>
      </dgm:t>
    </dgm:pt>
    <dgm:pt modelId="{9698D84D-9247-493F-AE6B-DB5BF888DC67}" type="pres">
      <dgm:prSet presAssocID="{994EE0D2-8CF1-410E-8684-AD411D4E7A98}" presName="connectorText" presStyleLbl="sibTrans2D1" presStyleIdx="1" presStyleCnt="2"/>
      <dgm:spPr/>
      <dgm:t>
        <a:bodyPr/>
        <a:lstStyle/>
        <a:p>
          <a:endParaRPr lang="en-US"/>
        </a:p>
      </dgm:t>
    </dgm:pt>
    <dgm:pt modelId="{4AA2308C-0DE6-4CA1-9129-D78B086886A5}" type="pres">
      <dgm:prSet presAssocID="{ED830C8E-BA19-4313-BA55-686B19D86551}" presName="node" presStyleLbl="node1" presStyleIdx="2" presStyleCnt="3">
        <dgm:presLayoutVars>
          <dgm:bulletEnabled val="1"/>
        </dgm:presLayoutVars>
      </dgm:prSet>
      <dgm:spPr/>
      <dgm:t>
        <a:bodyPr/>
        <a:lstStyle/>
        <a:p>
          <a:endParaRPr lang="en-US"/>
        </a:p>
      </dgm:t>
    </dgm:pt>
  </dgm:ptLst>
  <dgm:cxnLst>
    <dgm:cxn modelId="{0018E2B6-C3BA-49AD-A0DD-E6E54BB03510}" type="presOf" srcId="{CA476889-09C8-4B9D-B80C-7DDEFD1455B5}" destId="{DDD9425A-44B8-4A48-90B7-57ED8646989F}" srcOrd="0" destOrd="0" presId="urn:microsoft.com/office/officeart/2005/8/layout/process5"/>
    <dgm:cxn modelId="{E160C6D7-5BA5-4FBA-8C31-5ED050E9D657}" type="presOf" srcId="{ED830C8E-BA19-4313-BA55-686B19D86551}" destId="{4AA2308C-0DE6-4CA1-9129-D78B086886A5}" srcOrd="0" destOrd="0" presId="urn:microsoft.com/office/officeart/2005/8/layout/process5"/>
    <dgm:cxn modelId="{A09430DB-CA31-422D-8F14-E9C1D61424A4}" srcId="{8DA504E3-F94D-4324-862E-D70E85878D3F}" destId="{16DEC6FE-7204-46AD-8837-304237780B38}" srcOrd="1" destOrd="0" parTransId="{5A4F6B56-AA7E-454D-9239-70584EA8ED99}" sibTransId="{994EE0D2-8CF1-410E-8684-AD411D4E7A98}"/>
    <dgm:cxn modelId="{8DAFE089-6D6F-46AB-8F1C-FCFBD8D6FF70}" srcId="{8DA504E3-F94D-4324-862E-D70E85878D3F}" destId="{ED830C8E-BA19-4313-BA55-686B19D86551}" srcOrd="2" destOrd="0" parTransId="{F740E86A-2E30-4B87-BDC2-CB813D1CC9D7}" sibTransId="{B926C1E3-6346-486A-BC72-2428551E4225}"/>
    <dgm:cxn modelId="{7CF7FCF7-359F-411D-AE09-A1B2B9EC0167}" type="presOf" srcId="{29D7CC04-6B21-4AAE-809B-D40AFA2D7155}" destId="{058265C7-E58E-46EF-BBE3-9F8A297AB9BD}" srcOrd="0" destOrd="0" presId="urn:microsoft.com/office/officeart/2005/8/layout/process5"/>
    <dgm:cxn modelId="{66ABC32C-F863-47B9-B77F-900A0C2B0807}" type="presOf" srcId="{994EE0D2-8CF1-410E-8684-AD411D4E7A98}" destId="{702D931E-C840-45BF-802F-F5684351C06D}" srcOrd="0" destOrd="0" presId="urn:microsoft.com/office/officeart/2005/8/layout/process5"/>
    <dgm:cxn modelId="{4139B572-9D70-4276-9D05-F7D23A153D9A}" type="presOf" srcId="{29D7CC04-6B21-4AAE-809B-D40AFA2D7155}" destId="{8E06FAA1-30E2-49DC-B13D-F9DD13AC8967}" srcOrd="1" destOrd="0" presId="urn:microsoft.com/office/officeart/2005/8/layout/process5"/>
    <dgm:cxn modelId="{4C820F1A-2662-4A91-A6FB-16D5E3280BE7}" type="presOf" srcId="{8DA504E3-F94D-4324-862E-D70E85878D3F}" destId="{4843E74F-D4AB-4B13-A6AB-B1675CC6CDFC}" srcOrd="0" destOrd="0" presId="urn:microsoft.com/office/officeart/2005/8/layout/process5"/>
    <dgm:cxn modelId="{82C568B6-013F-4A03-BB55-B855CC821837}" type="presOf" srcId="{994EE0D2-8CF1-410E-8684-AD411D4E7A98}" destId="{9698D84D-9247-493F-AE6B-DB5BF888DC67}" srcOrd="1" destOrd="0" presId="urn:microsoft.com/office/officeart/2005/8/layout/process5"/>
    <dgm:cxn modelId="{955BEA57-14E8-4BC9-B3E5-D6DA824B722E}" type="presOf" srcId="{16DEC6FE-7204-46AD-8837-304237780B38}" destId="{8C686A63-0895-41C5-ADBF-EBF4AD3B91CC}" srcOrd="0" destOrd="0" presId="urn:microsoft.com/office/officeart/2005/8/layout/process5"/>
    <dgm:cxn modelId="{6501661B-9F4F-4FBB-B702-CDCB0913E3F3}" srcId="{8DA504E3-F94D-4324-862E-D70E85878D3F}" destId="{CA476889-09C8-4B9D-B80C-7DDEFD1455B5}" srcOrd="0" destOrd="0" parTransId="{E543874E-C5D6-40A6-96E9-E3B1922A65BE}" sibTransId="{29D7CC04-6B21-4AAE-809B-D40AFA2D7155}"/>
    <dgm:cxn modelId="{94FF739D-8F88-458A-AC7C-6EA7477B03C4}" type="presParOf" srcId="{4843E74F-D4AB-4B13-A6AB-B1675CC6CDFC}" destId="{DDD9425A-44B8-4A48-90B7-57ED8646989F}" srcOrd="0" destOrd="0" presId="urn:microsoft.com/office/officeart/2005/8/layout/process5"/>
    <dgm:cxn modelId="{9D5B3854-82DD-4A7D-9296-B1E6EC4CDD79}" type="presParOf" srcId="{4843E74F-D4AB-4B13-A6AB-B1675CC6CDFC}" destId="{058265C7-E58E-46EF-BBE3-9F8A297AB9BD}" srcOrd="1" destOrd="0" presId="urn:microsoft.com/office/officeart/2005/8/layout/process5"/>
    <dgm:cxn modelId="{D7664C77-1F68-467F-97F1-BBA8FB00E29F}" type="presParOf" srcId="{058265C7-E58E-46EF-BBE3-9F8A297AB9BD}" destId="{8E06FAA1-30E2-49DC-B13D-F9DD13AC8967}" srcOrd="0" destOrd="0" presId="urn:microsoft.com/office/officeart/2005/8/layout/process5"/>
    <dgm:cxn modelId="{4CA684E1-24A5-4380-8D18-6972670C742E}" type="presParOf" srcId="{4843E74F-D4AB-4B13-A6AB-B1675CC6CDFC}" destId="{8C686A63-0895-41C5-ADBF-EBF4AD3B91CC}" srcOrd="2" destOrd="0" presId="urn:microsoft.com/office/officeart/2005/8/layout/process5"/>
    <dgm:cxn modelId="{2DC350AD-4313-4B06-A0F2-5FF386987A3A}" type="presParOf" srcId="{4843E74F-D4AB-4B13-A6AB-B1675CC6CDFC}" destId="{702D931E-C840-45BF-802F-F5684351C06D}" srcOrd="3" destOrd="0" presId="urn:microsoft.com/office/officeart/2005/8/layout/process5"/>
    <dgm:cxn modelId="{0B80FA5F-51EE-47DE-94DE-352DAAD2C7DE}" type="presParOf" srcId="{702D931E-C840-45BF-802F-F5684351C06D}" destId="{9698D84D-9247-493F-AE6B-DB5BF888DC67}" srcOrd="0" destOrd="0" presId="urn:microsoft.com/office/officeart/2005/8/layout/process5"/>
    <dgm:cxn modelId="{0DC13CE7-4AC7-42B5-BB91-8E44408E7F87}" type="presParOf" srcId="{4843E74F-D4AB-4B13-A6AB-B1675CC6CDFC}" destId="{4AA2308C-0DE6-4CA1-9129-D78B086886A5}"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9425A-44B8-4A48-90B7-57ED8646989F}">
      <dsp:nvSpPr>
        <dsp:cNvPr id="0" name=""/>
        <dsp:cNvSpPr/>
      </dsp:nvSpPr>
      <dsp:spPr>
        <a:xfrm>
          <a:off x="9242" y="1248524"/>
          <a:ext cx="2762398" cy="1657439"/>
        </a:xfrm>
        <a:prstGeom prst="roundRect">
          <a:avLst>
            <a:gd name="adj" fmla="val 10000"/>
          </a:avLst>
        </a:prstGeom>
        <a:solidFill>
          <a:schemeClr val="accent2">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a:t>INITIATION</a:t>
          </a:r>
          <a:endParaRPr lang="en-US" sz="3500" kern="1200" dirty="0"/>
        </a:p>
      </dsp:txBody>
      <dsp:txXfrm>
        <a:off x="57787" y="1297069"/>
        <a:ext cx="2665308" cy="1560349"/>
      </dsp:txXfrm>
    </dsp:sp>
    <dsp:sp modelId="{058265C7-E58E-46EF-BBE3-9F8A297AB9BD}">
      <dsp:nvSpPr>
        <dsp:cNvPr id="0" name=""/>
        <dsp:cNvSpPr/>
      </dsp:nvSpPr>
      <dsp:spPr>
        <a:xfrm>
          <a:off x="3014732" y="1734706"/>
          <a:ext cx="585628" cy="685074"/>
        </a:xfrm>
        <a:prstGeom prst="rightArrow">
          <a:avLst>
            <a:gd name="adj1" fmla="val 60000"/>
            <a:gd name="adj2" fmla="val 50000"/>
          </a:avLst>
        </a:prstGeom>
        <a:solidFill>
          <a:schemeClr val="accent2">
            <a:hueOff val="0"/>
            <a:satOff val="0"/>
            <a:lumOff val="0"/>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3014732" y="1871721"/>
        <a:ext cx="409940" cy="411044"/>
      </dsp:txXfrm>
    </dsp:sp>
    <dsp:sp modelId="{8C686A63-0895-41C5-ADBF-EBF4AD3B91CC}">
      <dsp:nvSpPr>
        <dsp:cNvPr id="0" name=""/>
        <dsp:cNvSpPr/>
      </dsp:nvSpPr>
      <dsp:spPr>
        <a:xfrm>
          <a:off x="3876600" y="1248524"/>
          <a:ext cx="2762398" cy="1657439"/>
        </a:xfrm>
        <a:prstGeom prst="roundRect">
          <a:avLst>
            <a:gd name="adj" fmla="val 10000"/>
          </a:avLst>
        </a:prstGeom>
        <a:solidFill>
          <a:schemeClr val="accent2">
            <a:hueOff val="-727682"/>
            <a:satOff val="-41964"/>
            <a:lumOff val="431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1" kern="1200" dirty="0"/>
            <a:t>Elongation</a:t>
          </a:r>
          <a:endParaRPr lang="en-US" sz="3500" kern="1200" dirty="0"/>
        </a:p>
      </dsp:txBody>
      <dsp:txXfrm>
        <a:off x="3925145" y="1297069"/>
        <a:ext cx="2665308" cy="1560349"/>
      </dsp:txXfrm>
    </dsp:sp>
    <dsp:sp modelId="{702D931E-C840-45BF-802F-F5684351C06D}">
      <dsp:nvSpPr>
        <dsp:cNvPr id="0" name=""/>
        <dsp:cNvSpPr/>
      </dsp:nvSpPr>
      <dsp:spPr>
        <a:xfrm>
          <a:off x="6882090" y="1734706"/>
          <a:ext cx="585628" cy="685074"/>
        </a:xfrm>
        <a:prstGeom prst="rightArrow">
          <a:avLst>
            <a:gd name="adj1" fmla="val 60000"/>
            <a:gd name="adj2" fmla="val 50000"/>
          </a:avLst>
        </a:prstGeom>
        <a:solidFill>
          <a:schemeClr val="accent2">
            <a:hueOff val="-1455363"/>
            <a:satOff val="-83928"/>
            <a:lumOff val="8628"/>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6882090" y="1871721"/>
        <a:ext cx="409940" cy="411044"/>
      </dsp:txXfrm>
    </dsp:sp>
    <dsp:sp modelId="{4AA2308C-0DE6-4CA1-9129-D78B086886A5}">
      <dsp:nvSpPr>
        <dsp:cNvPr id="0" name=""/>
        <dsp:cNvSpPr/>
      </dsp:nvSpPr>
      <dsp:spPr>
        <a:xfrm>
          <a:off x="7743958" y="1248524"/>
          <a:ext cx="2762398" cy="1657439"/>
        </a:xfrm>
        <a:prstGeom prst="roundRect">
          <a:avLst>
            <a:gd name="adj" fmla="val 10000"/>
          </a:avLst>
        </a:prstGeom>
        <a:solidFill>
          <a:schemeClr val="accent2">
            <a:hueOff val="-1455363"/>
            <a:satOff val="-83928"/>
            <a:lumOff val="862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1" kern="1200"/>
            <a:t>Termination</a:t>
          </a:r>
          <a:endParaRPr lang="en-US" sz="3500" kern="1200"/>
        </a:p>
      </dsp:txBody>
      <dsp:txXfrm>
        <a:off x="7792503" y="1297069"/>
        <a:ext cx="2665308" cy="15603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9425A-44B8-4A48-90B7-57ED8646989F}">
      <dsp:nvSpPr>
        <dsp:cNvPr id="0" name=""/>
        <dsp:cNvSpPr/>
      </dsp:nvSpPr>
      <dsp:spPr>
        <a:xfrm>
          <a:off x="9242" y="1248524"/>
          <a:ext cx="2762398" cy="1657439"/>
        </a:xfrm>
        <a:prstGeom prst="roundRect">
          <a:avLst>
            <a:gd name="adj" fmla="val 1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sp3d extrusionH="57150">
            <a:bevelT w="38100" h="38100"/>
          </a:sp3d>
        </a:bodyPr>
        <a:lstStyle/>
        <a:p>
          <a:pPr lvl="0" algn="ctr" defTabSz="1955800">
            <a:lnSpc>
              <a:spcPct val="90000"/>
            </a:lnSpc>
            <a:spcBef>
              <a:spcPct val="0"/>
            </a:spcBef>
            <a:spcAft>
              <a:spcPct val="35000"/>
            </a:spcAft>
          </a:pPr>
          <a:r>
            <a:rPr lang="en-US" sz="4400" b="0" kern="1200" cap="none" spc="0">
              <a:ln w="0"/>
              <a:solidFill>
                <a:schemeClr val="tx1"/>
              </a:solidFill>
              <a:effectLst>
                <a:outerShdw blurRad="38100" dist="19050" dir="2700000" algn="tl" rotWithShape="0">
                  <a:schemeClr val="dk1">
                    <a:alpha val="40000"/>
                  </a:schemeClr>
                </a:outerShdw>
              </a:effectLst>
            </a:rPr>
            <a:t>INITIATION</a:t>
          </a:r>
          <a:endParaRPr lang="en-US" sz="4400" b="0" kern="1200" cap="none" spc="0" dirty="0">
            <a:ln w="0"/>
            <a:solidFill>
              <a:schemeClr val="tx1"/>
            </a:solidFill>
            <a:effectLst>
              <a:outerShdw blurRad="38100" dist="19050" dir="2700000" algn="tl" rotWithShape="0">
                <a:schemeClr val="dk1">
                  <a:alpha val="40000"/>
                </a:schemeClr>
              </a:outerShdw>
            </a:effectLst>
          </a:endParaRPr>
        </a:p>
      </dsp:txBody>
      <dsp:txXfrm>
        <a:off x="57787" y="1297069"/>
        <a:ext cx="2665308" cy="1560349"/>
      </dsp:txXfrm>
    </dsp:sp>
    <dsp:sp modelId="{058265C7-E58E-46EF-BBE3-9F8A297AB9BD}">
      <dsp:nvSpPr>
        <dsp:cNvPr id="0" name=""/>
        <dsp:cNvSpPr/>
      </dsp:nvSpPr>
      <dsp:spPr>
        <a:xfrm>
          <a:off x="3014732" y="1734706"/>
          <a:ext cx="585628" cy="685074"/>
        </a:xfrm>
        <a:prstGeom prst="rightArrow">
          <a:avLst>
            <a:gd name="adj1" fmla="val 60000"/>
            <a:gd name="adj2" fmla="val 50000"/>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sp3d extrusionH="57150">
            <a:bevelT w="38100" h="38100"/>
          </a:sp3d>
        </a:bodyPr>
        <a:lstStyle/>
        <a:p>
          <a:pPr lvl="0" algn="ctr" defTabSz="1289050">
            <a:lnSpc>
              <a:spcPct val="90000"/>
            </a:lnSpc>
            <a:spcBef>
              <a:spcPct val="0"/>
            </a:spcBef>
            <a:spcAft>
              <a:spcPct val="35000"/>
            </a:spcAft>
          </a:pPr>
          <a:endParaRPr lang="en-US" sz="2900" b="0" kern="1200" cap="none" spc="0">
            <a:ln w="0"/>
            <a:solidFill>
              <a:schemeClr val="tx1"/>
            </a:solidFill>
            <a:effectLst>
              <a:outerShdw blurRad="38100" dist="19050" dir="2700000" algn="tl" rotWithShape="0">
                <a:schemeClr val="dk1">
                  <a:alpha val="40000"/>
                </a:schemeClr>
              </a:outerShdw>
            </a:effectLst>
          </a:endParaRPr>
        </a:p>
      </dsp:txBody>
      <dsp:txXfrm>
        <a:off x="3014732" y="1871721"/>
        <a:ext cx="409940" cy="411044"/>
      </dsp:txXfrm>
    </dsp:sp>
    <dsp:sp modelId="{8C686A63-0895-41C5-ADBF-EBF4AD3B91CC}">
      <dsp:nvSpPr>
        <dsp:cNvPr id="0" name=""/>
        <dsp:cNvSpPr/>
      </dsp:nvSpPr>
      <dsp:spPr>
        <a:xfrm>
          <a:off x="3876600" y="1248524"/>
          <a:ext cx="2762398" cy="1657439"/>
        </a:xfrm>
        <a:prstGeom prst="roundRect">
          <a:avLst>
            <a:gd name="adj" fmla="val 10000"/>
          </a:avLst>
        </a:prstGeom>
        <a:solidFill>
          <a:schemeClr val="accent4">
            <a:hueOff val="4900445"/>
            <a:satOff val="-20388"/>
            <a:lumOff val="480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sp3d extrusionH="57150">
            <a:bevelT w="38100" h="38100"/>
          </a:sp3d>
        </a:bodyPr>
        <a:lstStyle/>
        <a:p>
          <a:pPr lvl="0" algn="ctr" defTabSz="1955800">
            <a:lnSpc>
              <a:spcPct val="90000"/>
            </a:lnSpc>
            <a:spcBef>
              <a:spcPct val="0"/>
            </a:spcBef>
            <a:spcAft>
              <a:spcPct val="35000"/>
            </a:spcAft>
          </a:pPr>
          <a:r>
            <a:rPr lang="en-US" sz="4400" b="0" kern="1200" cap="none" spc="0">
              <a:ln w="0"/>
              <a:solidFill>
                <a:schemeClr val="tx1"/>
              </a:solidFill>
              <a:effectLst>
                <a:outerShdw blurRad="38100" dist="19050" dir="2700000" algn="tl" rotWithShape="0">
                  <a:schemeClr val="dk1">
                    <a:alpha val="40000"/>
                  </a:schemeClr>
                </a:outerShdw>
              </a:effectLst>
            </a:rPr>
            <a:t>Elongation</a:t>
          </a:r>
        </a:p>
      </dsp:txBody>
      <dsp:txXfrm>
        <a:off x="3925145" y="1297069"/>
        <a:ext cx="2665308" cy="1560349"/>
      </dsp:txXfrm>
    </dsp:sp>
    <dsp:sp modelId="{702D931E-C840-45BF-802F-F5684351C06D}">
      <dsp:nvSpPr>
        <dsp:cNvPr id="0" name=""/>
        <dsp:cNvSpPr/>
      </dsp:nvSpPr>
      <dsp:spPr>
        <a:xfrm>
          <a:off x="6882090" y="1734706"/>
          <a:ext cx="585628" cy="685074"/>
        </a:xfrm>
        <a:prstGeom prst="rightArrow">
          <a:avLst>
            <a:gd name="adj1" fmla="val 60000"/>
            <a:gd name="adj2" fmla="val 50000"/>
          </a:avLst>
        </a:prstGeom>
        <a:solidFill>
          <a:schemeClr val="accent4">
            <a:hueOff val="9800891"/>
            <a:satOff val="-40777"/>
            <a:lumOff val="9608"/>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sp3d extrusionH="57150">
            <a:bevelT w="38100" h="38100"/>
          </a:sp3d>
        </a:bodyPr>
        <a:lstStyle/>
        <a:p>
          <a:pPr lvl="0" algn="ctr" defTabSz="1289050">
            <a:lnSpc>
              <a:spcPct val="90000"/>
            </a:lnSpc>
            <a:spcBef>
              <a:spcPct val="0"/>
            </a:spcBef>
            <a:spcAft>
              <a:spcPct val="35000"/>
            </a:spcAft>
          </a:pPr>
          <a:endParaRPr lang="en-US" sz="2900" b="0" kern="1200" cap="none" spc="0">
            <a:ln w="0"/>
            <a:solidFill>
              <a:schemeClr val="tx1"/>
            </a:solidFill>
            <a:effectLst>
              <a:outerShdw blurRad="38100" dist="19050" dir="2700000" algn="tl" rotWithShape="0">
                <a:schemeClr val="dk1">
                  <a:alpha val="40000"/>
                </a:schemeClr>
              </a:outerShdw>
            </a:effectLst>
          </a:endParaRPr>
        </a:p>
      </dsp:txBody>
      <dsp:txXfrm>
        <a:off x="6882090" y="1871721"/>
        <a:ext cx="409940" cy="411044"/>
      </dsp:txXfrm>
    </dsp:sp>
    <dsp:sp modelId="{4AA2308C-0DE6-4CA1-9129-D78B086886A5}">
      <dsp:nvSpPr>
        <dsp:cNvPr id="0" name=""/>
        <dsp:cNvSpPr/>
      </dsp:nvSpPr>
      <dsp:spPr>
        <a:xfrm>
          <a:off x="7743958" y="1248524"/>
          <a:ext cx="2762398" cy="1657439"/>
        </a:xfrm>
        <a:prstGeom prst="roundRect">
          <a:avLst>
            <a:gd name="adj" fmla="val 10000"/>
          </a:avLst>
        </a:prstGeom>
        <a:solidFill>
          <a:schemeClr val="accent4">
            <a:hueOff val="9800891"/>
            <a:satOff val="-40777"/>
            <a:lumOff val="960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sp3d extrusionH="57150">
            <a:bevelT w="38100" h="38100"/>
          </a:sp3d>
        </a:bodyPr>
        <a:lstStyle/>
        <a:p>
          <a:pPr lvl="0" algn="ctr" defTabSz="1955800">
            <a:lnSpc>
              <a:spcPct val="90000"/>
            </a:lnSpc>
            <a:spcBef>
              <a:spcPct val="0"/>
            </a:spcBef>
            <a:spcAft>
              <a:spcPct val="35000"/>
            </a:spcAft>
          </a:pPr>
          <a:r>
            <a:rPr lang="en-US" sz="4400" b="0" kern="1200" cap="none" spc="0" dirty="0">
              <a:ln w="0"/>
              <a:solidFill>
                <a:schemeClr val="tx1"/>
              </a:solidFill>
              <a:effectLst>
                <a:outerShdw blurRad="38100" dist="19050" dir="2700000" algn="tl" rotWithShape="0">
                  <a:schemeClr val="dk1">
                    <a:alpha val="40000"/>
                  </a:schemeClr>
                </a:outerShdw>
              </a:effectLst>
            </a:rPr>
            <a:t>Termination</a:t>
          </a:r>
        </a:p>
      </dsp:txBody>
      <dsp:txXfrm>
        <a:off x="7792503" y="1297069"/>
        <a:ext cx="2665308" cy="15603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9425A-44B8-4A48-90B7-57ED8646989F}">
      <dsp:nvSpPr>
        <dsp:cNvPr id="0" name=""/>
        <dsp:cNvSpPr/>
      </dsp:nvSpPr>
      <dsp:spPr>
        <a:xfrm>
          <a:off x="9242" y="1248524"/>
          <a:ext cx="2762398" cy="1657439"/>
        </a:xfrm>
        <a:prstGeom prst="roundRect">
          <a:avLst>
            <a:gd name="adj" fmla="val 10000"/>
          </a:avLst>
        </a:prstGeom>
        <a:solidFill>
          <a:schemeClr val="accent4">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sp3d extrusionH="28000" prstMaterial="matte"/>
        </a:bodyPr>
        <a:lstStyle/>
        <a:p>
          <a:pPr lvl="0" algn="ctr" defTabSz="1555750">
            <a:lnSpc>
              <a:spcPct val="90000"/>
            </a:lnSpc>
            <a:spcBef>
              <a:spcPct val="0"/>
            </a:spcBef>
            <a:spcAft>
              <a:spcPct val="35000"/>
            </a:spcAft>
          </a:pPr>
          <a:r>
            <a:rPr lang="en-US" sz="3500" kern="1200"/>
            <a:t>INITIATION</a:t>
          </a:r>
          <a:endParaRPr lang="en-US" sz="3500" kern="1200" dirty="0"/>
        </a:p>
      </dsp:txBody>
      <dsp:txXfrm>
        <a:off x="57787" y="1297069"/>
        <a:ext cx="2665308" cy="1560349"/>
      </dsp:txXfrm>
    </dsp:sp>
    <dsp:sp modelId="{058265C7-E58E-46EF-BBE3-9F8A297AB9BD}">
      <dsp:nvSpPr>
        <dsp:cNvPr id="0" name=""/>
        <dsp:cNvSpPr/>
      </dsp:nvSpPr>
      <dsp:spPr>
        <a:xfrm>
          <a:off x="3014732" y="1734706"/>
          <a:ext cx="585628" cy="685074"/>
        </a:xfrm>
        <a:prstGeom prst="rightArrow">
          <a:avLst>
            <a:gd name="adj1" fmla="val 60000"/>
            <a:gd name="adj2" fmla="val 50000"/>
          </a:avLst>
        </a:prstGeom>
        <a:solidFill>
          <a:schemeClr val="accent4">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3014732" y="1871721"/>
        <a:ext cx="409940" cy="411044"/>
      </dsp:txXfrm>
    </dsp:sp>
    <dsp:sp modelId="{8C686A63-0895-41C5-ADBF-EBF4AD3B91CC}">
      <dsp:nvSpPr>
        <dsp:cNvPr id="0" name=""/>
        <dsp:cNvSpPr/>
      </dsp:nvSpPr>
      <dsp:spPr>
        <a:xfrm>
          <a:off x="3876600" y="1248524"/>
          <a:ext cx="2762398" cy="1657439"/>
        </a:xfrm>
        <a:prstGeom prst="roundRect">
          <a:avLst>
            <a:gd name="adj" fmla="val 10000"/>
          </a:avLst>
        </a:prstGeom>
        <a:solidFill>
          <a:schemeClr val="accent4">
            <a:hueOff val="4900445"/>
            <a:satOff val="-20388"/>
            <a:lumOff val="4804"/>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sp3d extrusionH="28000" prstMaterial="matte"/>
        </a:bodyPr>
        <a:lstStyle/>
        <a:p>
          <a:pPr lvl="0" algn="ctr" defTabSz="1555750">
            <a:lnSpc>
              <a:spcPct val="90000"/>
            </a:lnSpc>
            <a:spcBef>
              <a:spcPct val="0"/>
            </a:spcBef>
            <a:spcAft>
              <a:spcPct val="35000"/>
            </a:spcAft>
          </a:pPr>
          <a:r>
            <a:rPr lang="en-US" sz="3500" b="1" kern="1200"/>
            <a:t>Elongation</a:t>
          </a:r>
          <a:endParaRPr lang="en-US" sz="3500" kern="1200"/>
        </a:p>
      </dsp:txBody>
      <dsp:txXfrm>
        <a:off x="3925145" y="1297069"/>
        <a:ext cx="2665308" cy="1560349"/>
      </dsp:txXfrm>
    </dsp:sp>
    <dsp:sp modelId="{702D931E-C840-45BF-802F-F5684351C06D}">
      <dsp:nvSpPr>
        <dsp:cNvPr id="0" name=""/>
        <dsp:cNvSpPr/>
      </dsp:nvSpPr>
      <dsp:spPr>
        <a:xfrm>
          <a:off x="6882090" y="1734706"/>
          <a:ext cx="585628" cy="685074"/>
        </a:xfrm>
        <a:prstGeom prst="rightArrow">
          <a:avLst>
            <a:gd name="adj1" fmla="val 60000"/>
            <a:gd name="adj2" fmla="val 50000"/>
          </a:avLst>
        </a:prstGeom>
        <a:solidFill>
          <a:schemeClr val="accent4">
            <a:hueOff val="9800891"/>
            <a:satOff val="-40777"/>
            <a:lumOff val="9608"/>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6882090" y="1871721"/>
        <a:ext cx="409940" cy="411044"/>
      </dsp:txXfrm>
    </dsp:sp>
    <dsp:sp modelId="{4AA2308C-0DE6-4CA1-9129-D78B086886A5}">
      <dsp:nvSpPr>
        <dsp:cNvPr id="0" name=""/>
        <dsp:cNvSpPr/>
      </dsp:nvSpPr>
      <dsp:spPr>
        <a:xfrm>
          <a:off x="7743958" y="1248524"/>
          <a:ext cx="2762398" cy="1657439"/>
        </a:xfrm>
        <a:prstGeom prst="roundRect">
          <a:avLst>
            <a:gd name="adj" fmla="val 10000"/>
          </a:avLst>
        </a:prstGeom>
        <a:solidFill>
          <a:schemeClr val="accent4">
            <a:hueOff val="9800891"/>
            <a:satOff val="-40777"/>
            <a:lumOff val="9608"/>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sp3d extrusionH="28000" prstMaterial="matte"/>
        </a:bodyPr>
        <a:lstStyle/>
        <a:p>
          <a:pPr lvl="0" algn="ctr" defTabSz="1555750">
            <a:lnSpc>
              <a:spcPct val="90000"/>
            </a:lnSpc>
            <a:spcBef>
              <a:spcPct val="0"/>
            </a:spcBef>
            <a:spcAft>
              <a:spcPct val="35000"/>
            </a:spcAft>
          </a:pPr>
          <a:r>
            <a:rPr lang="en-US" sz="3500" b="1" kern="1200"/>
            <a:t>Termination</a:t>
          </a:r>
          <a:endParaRPr lang="en-US" sz="3500" kern="1200"/>
        </a:p>
      </dsp:txBody>
      <dsp:txXfrm>
        <a:off x="7792503" y="1297069"/>
        <a:ext cx="2665308" cy="15603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4T18:09:51.042"/>
    </inkml:context>
    <inkml:brush xml:id="br0">
      <inkml:brushProperty name="width" value="0.2" units="cm"/>
      <inkml:brushProperty name="height" value="0.2" units="cm"/>
      <inkml:brushProperty name="color" value="#CC912C"/>
      <inkml:brushProperty name="ignorePressure" value="1"/>
      <inkml:brushProperty name="inkEffects" value="gold"/>
      <inkml:brushProperty name="anchorX" value="0"/>
      <inkml:brushProperty name="anchorY" value="0"/>
      <inkml:brushProperty name="scaleFactor" value="0.5"/>
    </inkml:brush>
  </inkml:definitions>
  <inkml:trace contextRef="#ctx0" brushRef="#br0">0 1,'0'0,"0"0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4T18:09:52.359"/>
    </inkml:context>
    <inkml:brush xml:id="br0">
      <inkml:brushProperty name="width" value="0.2" units="cm"/>
      <inkml:brushProperty name="height" value="0.2" units="cm"/>
      <inkml:brushProperty name="color" value="#CC912C"/>
      <inkml:brushProperty name="ignorePressure" value="1"/>
      <inkml:brushProperty name="inkEffects" value="gold"/>
      <inkml:brushProperty name="anchorX" value="-1270"/>
      <inkml:brushProperty name="anchorY" value="-1270"/>
      <inkml:brushProperty name="scaleFactor" value="0.5"/>
    </inkml:brush>
  </inkml:definitions>
  <inkml:trace contextRef="#ctx0" brushRef="#br0">0 1,'0'0,"41"24,25 10,2 5,2-5,-13 3,-15-8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4T18:09:51.042"/>
    </inkml:context>
    <inkml:brush xml:id="br0">
      <inkml:brushProperty name="width" value="0.2" units="cm"/>
      <inkml:brushProperty name="height" value="0.2" units="cm"/>
      <inkml:brushProperty name="color" value="#CC912C"/>
      <inkml:brushProperty name="ignorePressure" value="1"/>
      <inkml:brushProperty name="inkEffects" value="gold"/>
      <inkml:brushProperty name="anchorX" value="0"/>
      <inkml:brushProperty name="anchorY" value="0"/>
      <inkml:brushProperty name="scaleFactor" value="0.5"/>
    </inkml:brush>
  </inkml:definitions>
  <inkml:trace contextRef="#ctx0" brushRef="#br0">0 1,'0'0,"0"0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04T18:09:52.359"/>
    </inkml:context>
    <inkml:brush xml:id="br0">
      <inkml:brushProperty name="width" value="0.2" units="cm"/>
      <inkml:brushProperty name="height" value="0.2" units="cm"/>
      <inkml:brushProperty name="color" value="#CC912C"/>
      <inkml:brushProperty name="ignorePressure" value="1"/>
      <inkml:brushProperty name="inkEffects" value="gold"/>
      <inkml:brushProperty name="anchorX" value="-1270"/>
      <inkml:brushProperty name="anchorY" value="-1270"/>
      <inkml:brushProperty name="scaleFactor" value="0.5"/>
    </inkml:brush>
  </inkml:definitions>
  <inkml:trace contextRef="#ctx0" brushRef="#br0">0 1,'0'0,"41"24,25 10,2 5,2-5,-13 3,-15-8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9-30T10:46:32.347"/>
    </inkml:context>
    <inkml:brush xml:id="br0">
      <inkml:brushProperty name="width" value="0.35" units="cm"/>
      <inkml:brushProperty name="height" value="0.35" units="cm"/>
      <inkml:brushProperty name="color" value="#FFFFFF"/>
      <inkml:brushProperty name="ignorePressure" value="1"/>
    </inkml:brush>
  </inkml:definitions>
  <inkml:trace contextRef="#ctx0" brushRef="#br0">1323 84,'-5'0,"-14"0,-13 4,-14 2,-13-1,-9 0,-2-2,-2-1,6-1,6 0,4-1,8-1,7 1,15 0,21 0,19 0,22 0,17 0,13 0,0 0,-7 4,-9 2,-9-1,-20 0,-31-2,-37-1,-26-1,-16 0,4-1,12-1,13 1,14 0,9 0,16 4,19 2,16-1,9 4,10 5,3-1,1-2,-11-3,-19-2,-19-3,-12-2,-6-1,-12 0,-2-1,1 0,4 1,12 0,21-1,24 1,26 0,24 0,17 0,22 0,14 0,17 0,21 5,13 0,14 1,-3-1,-2-2,-14-1,-23-1,-21-1,-24 0,-20 0,-14 0,-9 0,-11-1,-7 1,-25 0,-22 0,-36 0,-38 0,-35 0,-32 0,-9 5,5 0,15 1,19-1,21-2,22-1,20-1,16-1,14-4,25-2,31-5,24-4,15 1,15 1,1 5,0 2,-6 3,-11 1,-13 2,-11 1,-9-1,-18 1,-31 0,-24-1,-21 0,-7 0,-2 0,6-4,10-2,14-4,13-5,16 1,27-3,29-6,14-5,11 4,2 5,-2 6,-5 5,-5 4,-8 3,-9 1,-7 1,-1 0,-3 0,2 0,0 0,3-1,-2 0,-1 0,-16 0,-20 0,-24 4,-19 2,-17 4,-10 1,-12-3,1-1,0-3,5-2,3 0,5-2,6 0,0-1,1 1,8-1,4 1,2 0,4 0,1 4,3 2,0-1,3 0,-2-2,-3 4,-3 0,1-1,5-2,-1-1,3-1,2-1,4-1,-2 0,0 0,1-1,-3 1,-3 0,-10 0,0 0,-2 0,5-1,0 1,3 1,5-1,4 0,-1 0,1 0,1 0,2 0,2 0,1 0,-4 0,0 0,0 0,0 0,3 0,0 0,1 0,10 0,11 4,12 2,9 4,7 0,8 8,3 4,1 4,-6 1,-3-3,-5-2,-7 0,-6 0,-7-3,-9-5,-7-5,-6-4,-3-2,-1-3,-2 8,1 12,4 11,6 9,6 2,5 3,-1-2,1-4,1-4,2 1,1-2,1-1,0 1,1 1,1-3,-1 3,5-4,5-4,2-2,2 0,9 0,4-1,6-3,7-2,0 1,3 1,-1-3,-5 0,-3-3,-3 1,-3-4,-1-2,-1-4,-5 2,-2-1,1-1,1-2,-3 3,-1 0,3-1,0-1,3 2,1 1,1-2,1-1,-4 2,-2 1,1 2,1 1,5 2,3-1,5 2,5-2,5 2,-1-1,-3 1,-1-2,-1 2,-4 3,5 2,1-1,-2-4,0 0,3-3,-1 2,-3-2,0-2,-2-3,-2-3,2-1,-1-2,-2 0,-2 0,-2-1,-2 1,-1-1,0 1,0-5,4-1,1 1,5 0,0-2,-2-1,-1 1,-3 2,3 2,-5-3,-2-1,-1-3,-1 0,0 2,1 1,-5-1,0 0,0 1,-3-2,-9 1,-10 0,-10-1,-6 0,-5 1,-3 3,-2 2,0-3,1-1,-1 2,1 0,1 3,-1 0,1 1,0 1,0 0,1 1,-1-1,0-4,0-2,0 1,0 0,0 2,0 1,1 1,-1 0,0 1,0 1,0-1,0 0,0 0,0 0,0 1,0-1,0 0,0 0,-4 0,-2 0,1 0,0 0,2 0,1 0,1 0,-3 0,-11 0,-2 0,2 0,3 0,4 0,3 0,2 0,-2 0,0 0,0 0,1 0,-7 0,-2 4,1 2,-2-1,-2 0,1-2,3-1,-1-1,2 0,3-1,3-1,-2 1,-5 0,0 0,3 0,-3-1,2 6,2 1,2-1,3 0,1-2,2-1,9-1,12-1,15 1,16-2,7 1,7 4,1 2,2-1,3 4,-2 5,0-1,2 3,2 2,1-1,5 0,8-2,6-4,8 0,10 4,4-2,-6 2,-8-2,-12-3,-8-3,-5-3,-7-2,-6-1,-6-2,-3 1,-11-1,-18 1,-22-1,-20 5,-17 6,-10 2,-4-2,-2 2,-1-1,-2-2,5-3,0-3,1-1,2-1,6-1,4-1,3 1,-1-1,4 1,8 0,6-1,-2 1,0 0,0 0,2 0,3 0,4 0,3 0,2 0,2 0,5 0</inkml:trace>
  <inkml:trace contextRef="#ctx0" brushRef="#br0" timeOffset="5642.2801">913 1031,'5'0,"13"0,14 0,14 0,16 0,12-5,5 0,7-1,2 2,0 0,-8-2,-3-1,-6-3,-3 0,-4 1,1 3,-2 2,0 2,0 1,-8-4,-4 0,-1 0,2 1,-1 1,-7 1,-5 1,-6 1,-4 0,-2 0,-1 0,-2 1,1-1,-1 0,-3-4,-2-2,1 0,1 2,1-4,6 1,3 0,-5-2,-1 0,-2 1,-4-1,-1 0,1 1,1 3,7 2,6 1,12 2,11 0,4 0,1 0,-1 1,-6-1,-4 0,-6 0,-2 1,-4-1,-3 0,-4 0,-3 0,-1-1,-2 1,0 0,0 0,0 0,-4 5,-6 5,-5 6,-5 4,-3 3,-6-2,-2 0,-5-4,-5-1,1 2,-2-3,-3-3,3 0,-5-1,-2-4,-3-2,0-2,0-1,0-2,0 0,1-1,0 0,0 1,0 0,0-1,1 1,-5 0,-2 0,-3 0,-1 0,-3 0,1 0,3 0,-2 0,-3 0,-3 0,0 0,0 0,-2 0,-6 0,-4 0,-5-4,-1-2,1-4,2 0,-2-3,0-4,6-3,8 2,-1 4,2 0,6 2,4 4,4 2,3 3,-3 2,-9 1,-15 0,-7 1,-6-1,-5 1,7-1,9-4,10-2,0 1,4 0,5 2,4 1,3 1,4 1,1 0,1 0,0 0,5-4,5-6,6-6,3-4,9 1,2 0,6 3,5 3,3 5,5 4,1 2,1-3,5 0,1 0,0 2,3 0,0 2,-1 0,-3 1,-2 0,-1 0,-2 0,0 0,0 1,-1-1,5 0,1 0,0 0,-1 0,-2 0,0 0,-1 0,-1 0,-1-5,1 0,-1-1,1 2,3 1,3 1,-1 0,-1 2,3 0,1 0,-2 0,-2 1,-5-5,-3-2,-2 0,2 2,0 1,1 1,2 1,0 0,-4-3,-1-2,0 1,1 1,-2-3,-1-1,1 1,2 3,1 0,2 3,1 0,0 1,1 0,0 0,0 1,0-1,-4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9-30T10:46:32.347"/>
    </inkml:context>
    <inkml:brush xml:id="br0">
      <inkml:brushProperty name="width" value="0.35" units="cm"/>
      <inkml:brushProperty name="height" value="0.35" units="cm"/>
      <inkml:brushProperty name="color" value="#FFFFFF"/>
      <inkml:brushProperty name="ignorePressure" value="1"/>
    </inkml:brush>
  </inkml:definitions>
  <inkml:trace contextRef="#ctx0" brushRef="#br0">1323 84,'-5'0,"-14"0,-13 4,-14 2,-13-1,-9 0,-2-2,-2-1,6-1,6 0,4-1,8-1,7 1,15 0,21 0,19 0,22 0,17 0,13 0,0 0,-7 4,-9 2,-9-1,-20 0,-31-2,-37-1,-26-1,-16 0,4-1,12-1,13 1,14 0,9 0,16 4,19 2,16-1,9 4,10 5,3-1,1-2,-11-3,-19-2,-19-3,-12-2,-6-1,-12 0,-2-1,1 0,4 1,12 0,21-1,24 1,26 0,24 0,17 0,22 0,14 0,17 0,21 5,13 0,14 1,-3-1,-2-2,-14-1,-23-1,-21-1,-24 0,-20 0,-14 0,-9 0,-11-1,-7 1,-25 0,-22 0,-36 0,-38 0,-35 0,-32 0,-9 5,5 0,15 1,19-1,21-2,22-1,20-1,16-1,14-4,25-2,31-5,24-4,15 1,15 1,1 5,0 2,-6 3,-11 1,-13 2,-11 1,-9-1,-18 1,-31 0,-24-1,-21 0,-7 0,-2 0,6-4,10-2,14-4,13-5,16 1,27-3,29-6,14-5,11 4,2 5,-2 6,-5 5,-5 4,-8 3,-9 1,-7 1,-1 0,-3 0,2 0,0 0,3-1,-2 0,-1 0,-16 0,-20 0,-24 4,-19 2,-17 4,-10 1,-12-3,1-1,0-3,5-2,3 0,5-2,6 0,0-1,1 1,8-1,4 1,2 0,4 0,1 4,3 2,0-1,3 0,-2-2,-3 4,-3 0,1-1,5-2,-1-1,3-1,2-1,4-1,-2 0,0 0,1-1,-3 1,-3 0,-10 0,0 0,-2 0,5-1,0 1,3 1,5-1,4 0,-1 0,1 0,1 0,2 0,2 0,1 0,-4 0,0 0,0 0,0 0,3 0,0 0,1 0,10 0,11 4,12 2,9 4,7 0,8 8,3 4,1 4,-6 1,-3-3,-5-2,-7 0,-6 0,-7-3,-9-5,-7-5,-6-4,-3-2,-1-3,-2 8,1 12,4 11,6 9,6 2,5 3,-1-2,1-4,1-4,2 1,1-2,1-1,0 1,1 1,1-3,-1 3,5-4,5-4,2-2,2 0,9 0,4-1,6-3,7-2,0 1,3 1,-1-3,-5 0,-3-3,-3 1,-3-4,-1-2,-1-4,-5 2,-2-1,1-1,1-2,-3 3,-1 0,3-1,0-1,3 2,1 1,1-2,1-1,-4 2,-2 1,1 2,1 1,5 2,3-1,5 2,5-2,5 2,-1-1,-3 1,-1-2,-1 2,-4 3,5 2,1-1,-2-4,0 0,3-3,-1 2,-3-2,0-2,-2-3,-2-3,2-1,-1-2,-2 0,-2 0,-2-1,-2 1,-1-1,0 1,0-5,4-1,1 1,5 0,0-2,-2-1,-1 1,-3 2,3 2,-5-3,-2-1,-1-3,-1 0,0 2,1 1,-5-1,0 0,0 1,-3-2,-9 1,-10 0,-10-1,-6 0,-5 1,-3 3,-2 2,0-3,1-1,-1 2,1 0,1 3,-1 0,1 1,0 1,0 0,1 1,-1-1,0-4,0-2,0 1,0 0,0 2,0 1,1 1,-1 0,0 1,0 1,0-1,0 0,0 0,0 0,0 1,0-1,0 0,0 0,-4 0,-2 0,1 0,0 0,2 0,1 0,1 0,-3 0,-11 0,-2 0,2 0,3 0,4 0,3 0,2 0,-2 0,0 0,0 0,1 0,-7 0,-2 4,1 2,-2-1,-2 0,1-2,3-1,-1-1,2 0,3-1,3-1,-2 1,-5 0,0 0,3 0,-3-1,2 6,2 1,2-1,3 0,1-2,2-1,9-1,12-1,15 1,16-2,7 1,7 4,1 2,2-1,3 4,-2 5,0-1,2 3,2 2,1-1,5 0,8-2,6-4,8 0,10 4,4-2,-6 2,-8-2,-12-3,-8-3,-5-3,-7-2,-6-1,-6-2,-3 1,-11-1,-18 1,-22-1,-20 5,-17 6,-10 2,-4-2,-2 2,-1-1,-2-2,5-3,0-3,1-1,2-1,6-1,4-1,3 1,-1-1,4 1,8 0,6-1,-2 1,0 0,0 0,2 0,3 0,4 0,3 0,2 0,2 0,5 0</inkml:trace>
  <inkml:trace contextRef="#ctx0" brushRef="#br0" timeOffset="5642.2801">913 1031,'5'0,"13"0,14 0,14 0,16 0,12-5,5 0,7-1,2 2,0 0,-8-2,-3-1,-6-3,-3 0,-4 1,1 3,-2 2,0 2,0 1,-8-4,-4 0,-1 0,2 1,-1 1,-7 1,-5 1,-6 1,-4 0,-2 0,-1 0,-2 1,1-1,-1 0,-3-4,-2-2,1 0,1 2,1-4,6 1,3 0,-5-2,-1 0,-2 1,-4-1,-1 0,1 1,1 3,7 2,6 1,12 2,11 0,4 0,1 0,-1 1,-6-1,-4 0,-6 0,-2 1,-4-1,-3 0,-4 0,-3 0,-1-1,-2 1,0 0,0 0,0 0,-4 5,-6 5,-5 6,-5 4,-3 3,-6-2,-2 0,-5-4,-5-1,1 2,-2-3,-3-3,3 0,-5-1,-2-4,-3-2,0-2,0-1,0-2,0 0,1-1,0 0,0 1,0 0,0-1,1 1,-5 0,-2 0,-3 0,-1 0,-3 0,1 0,3 0,-2 0,-3 0,-3 0,0 0,0 0,-2 0,-6 0,-4 0,-5-4,-1-2,1-4,2 0,-2-3,0-4,6-3,8 2,-1 4,2 0,6 2,4 4,4 2,3 3,-3 2,-9 1,-15 0,-7 1,-6-1,-5 1,7-1,9-4,10-2,0 1,4 0,5 2,4 1,3 1,4 1,1 0,1 0,0 0,5-4,5-6,6-6,3-4,9 1,2 0,6 3,5 3,3 5,5 4,1 2,1-3,5 0,1 0,0 2,3 0,0 2,-1 0,-3 1,-2 0,-1 0,-2 0,0 0,0 1,-1-1,5 0,1 0,0 0,-1 0,-2 0,0 0,-1 0,-1 0,-1-5,1 0,-1-1,1 2,3 1,3 1,-1 0,-1 2,3 0,1 0,-2 0,-2 1,-5-5,-3-2,-2 0,2 2,0 1,1 1,2 1,0 0,-4-3,-1-2,0 1,1 1,-2-3,-1-1,1 1,2 3,1 0,2 3,1 0,0 1,1 0,0 0,0 1,0-1,-4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9-30T10:46:32.347"/>
    </inkml:context>
    <inkml:brush xml:id="br0">
      <inkml:brushProperty name="width" value="0.35" units="cm"/>
      <inkml:brushProperty name="height" value="0.35" units="cm"/>
      <inkml:brushProperty name="color" value="#FFFFFF"/>
      <inkml:brushProperty name="ignorePressure" value="1"/>
    </inkml:brush>
  </inkml:definitions>
  <inkml:trace contextRef="#ctx0" brushRef="#br0">1323 84,'-5'0,"-14"0,-13 4,-14 2,-13-1,-9 0,-2-2,-2-1,6-1,6 0,4-1,8-1,7 1,15 0,21 0,19 0,22 0,17 0,13 0,0 0,-7 4,-9 2,-9-1,-20 0,-31-2,-37-1,-26-1,-16 0,4-1,12-1,13 1,14 0,9 0,16 4,19 2,16-1,9 4,10 5,3-1,1-2,-11-3,-19-2,-19-3,-12-2,-6-1,-12 0,-2-1,1 0,4 1,12 0,21-1,24 1,26 0,24 0,17 0,22 0,14 0,17 0,21 5,13 0,14 1,-3-1,-2-2,-14-1,-23-1,-21-1,-24 0,-20 0,-14 0,-9 0,-11-1,-7 1,-25 0,-22 0,-36 0,-38 0,-35 0,-32 0,-9 5,5 0,15 1,19-1,21-2,22-1,20-1,16-1,14-4,25-2,31-5,24-4,15 1,15 1,1 5,0 2,-6 3,-11 1,-13 2,-11 1,-9-1,-18 1,-31 0,-24-1,-21 0,-7 0,-2 0,6-4,10-2,14-4,13-5,16 1,27-3,29-6,14-5,11 4,2 5,-2 6,-5 5,-5 4,-8 3,-9 1,-7 1,-1 0,-3 0,2 0,0 0,3-1,-2 0,-1 0,-16 0,-20 0,-24 4,-19 2,-17 4,-10 1,-12-3,1-1,0-3,5-2,3 0,5-2,6 0,0-1,1 1,8-1,4 1,2 0,4 0,1 4,3 2,0-1,3 0,-2-2,-3 4,-3 0,1-1,5-2,-1-1,3-1,2-1,4-1,-2 0,0 0,1-1,-3 1,-3 0,-10 0,0 0,-2 0,5-1,0 1,3 1,5-1,4 0,-1 0,1 0,1 0,2 0,2 0,1 0,-4 0,0 0,0 0,0 0,3 0,0 0,1 0,10 0,11 4,12 2,9 4,7 0,8 8,3 4,1 4,-6 1,-3-3,-5-2,-7 0,-6 0,-7-3,-9-5,-7-5,-6-4,-3-2,-1-3,-2 8,1 12,4 11,6 9,6 2,5 3,-1-2,1-4,1-4,2 1,1-2,1-1,0 1,1 1,1-3,-1 3,5-4,5-4,2-2,2 0,9 0,4-1,6-3,7-2,0 1,3 1,-1-3,-5 0,-3-3,-3 1,-3-4,-1-2,-1-4,-5 2,-2-1,1-1,1-2,-3 3,-1 0,3-1,0-1,3 2,1 1,1-2,1-1,-4 2,-2 1,1 2,1 1,5 2,3-1,5 2,5-2,5 2,-1-1,-3 1,-1-2,-1 2,-4 3,5 2,1-1,-2-4,0 0,3-3,-1 2,-3-2,0-2,-2-3,-2-3,2-1,-1-2,-2 0,-2 0,-2-1,-2 1,-1-1,0 1,0-5,4-1,1 1,5 0,0-2,-2-1,-1 1,-3 2,3 2,-5-3,-2-1,-1-3,-1 0,0 2,1 1,-5-1,0 0,0 1,-3-2,-9 1,-10 0,-10-1,-6 0,-5 1,-3 3,-2 2,0-3,1-1,-1 2,1 0,1 3,-1 0,1 1,0 1,0 0,1 1,-1-1,0-4,0-2,0 1,0 0,0 2,0 1,1 1,-1 0,0 1,0 1,0-1,0 0,0 0,0 0,0 1,0-1,0 0,0 0,-4 0,-2 0,1 0,0 0,2 0,1 0,1 0,-3 0,-11 0,-2 0,2 0,3 0,4 0,3 0,2 0,-2 0,0 0,0 0,1 0,-7 0,-2 4,1 2,-2-1,-2 0,1-2,3-1,-1-1,2 0,3-1,3-1,-2 1,-5 0,0 0,3 0,-3-1,2 6,2 1,2-1,3 0,1-2,2-1,9-1,12-1,15 1,16-2,7 1,7 4,1 2,2-1,3 4,-2 5,0-1,2 3,2 2,1-1,5 0,8-2,6-4,8 0,10 4,4-2,-6 2,-8-2,-12-3,-8-3,-5-3,-7-2,-6-1,-6-2,-3 1,-11-1,-18 1,-22-1,-20 5,-17 6,-10 2,-4-2,-2 2,-1-1,-2-2,5-3,0-3,1-1,2-1,6-1,4-1,3 1,-1-1,4 1,8 0,6-1,-2 1,0 0,0 0,2 0,3 0,4 0,3 0,2 0,2 0,5 0</inkml:trace>
  <inkml:trace contextRef="#ctx0" brushRef="#br0" timeOffset="5642.2801">913 1031,'5'0,"13"0,14 0,14 0,16 0,12-5,5 0,7-1,2 2,0 0,-8-2,-3-1,-6-3,-3 0,-4 1,1 3,-2 2,0 2,0 1,-8-4,-4 0,-1 0,2 1,-1 1,-7 1,-5 1,-6 1,-4 0,-2 0,-1 0,-2 1,1-1,-1 0,-3-4,-2-2,1 0,1 2,1-4,6 1,3 0,-5-2,-1 0,-2 1,-4-1,-1 0,1 1,1 3,7 2,6 1,12 2,11 0,4 0,1 0,-1 1,-6-1,-4 0,-6 0,-2 1,-4-1,-3 0,-4 0,-3 0,-1-1,-2 1,0 0,0 0,0 0,-4 5,-6 5,-5 6,-5 4,-3 3,-6-2,-2 0,-5-4,-5-1,1 2,-2-3,-3-3,3 0,-5-1,-2-4,-3-2,0-2,0-1,0-2,0 0,1-1,0 0,0 1,0 0,0-1,1 1,-5 0,-2 0,-3 0,-1 0,-3 0,1 0,3 0,-2 0,-3 0,-3 0,0 0,0 0,-2 0,-6 0,-4 0,-5-4,-1-2,1-4,2 0,-2-3,0-4,6-3,8 2,-1 4,2 0,6 2,4 4,4 2,3 3,-3 2,-9 1,-15 0,-7 1,-6-1,-5 1,7-1,9-4,10-2,0 1,4 0,5 2,4 1,3 1,4 1,1 0,1 0,0 0,5-4,5-6,6-6,3-4,9 1,2 0,6 3,5 3,3 5,5 4,1 2,1-3,5 0,1 0,0 2,3 0,0 2,-1 0,-3 1,-2 0,-1 0,-2 0,0 0,0 1,-1-1,5 0,1 0,0 0,-1 0,-2 0,0 0,-1 0,-1 0,-1-5,1 0,-1-1,1 2,3 1,3 1,-1 0,-1 2,3 0,1 0,-2 0,-2 1,-5-5,-3-2,-2 0,2 2,0 1,1 1,2 1,0 0,-4-3,-1-2,0 1,1 1,-2-3,-1-1,1 1,2 3,1 0,2 3,1 0,0 1,1 0,0 0,0 1,0-1,-4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E8AA9-4329-44C1-BED1-462F5E97F867}" type="datetimeFigureOut">
              <a:rPr lang="en-US" smtClean="0"/>
              <a:t>4/2/2018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8B3812-0BBC-4459-A22F-EF2DCDC7CBAD}" type="slidenum">
              <a:rPr lang="en-US" smtClean="0"/>
              <a:t>‹#›</a:t>
            </a:fld>
            <a:endParaRPr lang="en-US"/>
          </a:p>
        </p:txBody>
      </p:sp>
    </p:spTree>
    <p:extLst>
      <p:ext uri="{BB962C8B-B14F-4D97-AF65-F5344CB8AC3E}">
        <p14:creationId xmlns:p14="http://schemas.microsoft.com/office/powerpoint/2010/main" val="411907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9C4F-A35D-4550-B4E7-5980D6ECC2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29AE92-F9B9-4FD1-A66E-2F05880BF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9C992-4D25-4655-A9F9-614F26A96677}"/>
              </a:ext>
            </a:extLst>
          </p:cNvPr>
          <p:cNvSpPr>
            <a:spLocks noGrp="1"/>
          </p:cNvSpPr>
          <p:nvPr>
            <p:ph type="dt" sz="half" idx="10"/>
          </p:nvPr>
        </p:nvSpPr>
        <p:spPr/>
        <p:txBody>
          <a:bodyPr/>
          <a:lstStyle/>
          <a:p>
            <a:fld id="{B609BC61-19C9-41A4-89E2-CD1D5B3142C0}" type="datetimeFigureOut">
              <a:rPr lang="en-US" smtClean="0"/>
              <a:t>4/2/2018</a:t>
            </a:fld>
            <a:endParaRPr lang="en-US"/>
          </a:p>
        </p:txBody>
      </p:sp>
      <p:sp>
        <p:nvSpPr>
          <p:cNvPr id="5" name="Footer Placeholder 4">
            <a:extLst>
              <a:ext uri="{FF2B5EF4-FFF2-40B4-BE49-F238E27FC236}">
                <a16:creationId xmlns:a16="http://schemas.microsoft.com/office/drawing/2014/main" id="{48A1ED0F-48D7-4374-AAF6-80F8A406B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F3B3A-4CD6-4D8F-8E86-B31FC96AA00B}"/>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987377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C5CBC-DD3E-473C-B5A4-C0FC67961D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55F44-E87C-412D-B6B7-625E9A90DD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4E7AF-7210-4F52-A8F2-1BDCBB5C00FE}"/>
              </a:ext>
            </a:extLst>
          </p:cNvPr>
          <p:cNvSpPr>
            <a:spLocks noGrp="1"/>
          </p:cNvSpPr>
          <p:nvPr>
            <p:ph type="dt" sz="half" idx="10"/>
          </p:nvPr>
        </p:nvSpPr>
        <p:spPr/>
        <p:txBody>
          <a:bodyPr/>
          <a:lstStyle/>
          <a:p>
            <a:fld id="{B609BC61-19C9-41A4-89E2-CD1D5B3142C0}" type="datetimeFigureOut">
              <a:rPr lang="en-US" smtClean="0"/>
              <a:t>4/2/2018</a:t>
            </a:fld>
            <a:endParaRPr lang="en-US"/>
          </a:p>
        </p:txBody>
      </p:sp>
      <p:sp>
        <p:nvSpPr>
          <p:cNvPr id="5" name="Footer Placeholder 4">
            <a:extLst>
              <a:ext uri="{FF2B5EF4-FFF2-40B4-BE49-F238E27FC236}">
                <a16:creationId xmlns:a16="http://schemas.microsoft.com/office/drawing/2014/main" id="{B794E048-9191-4245-8166-8D05E39CD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13840-492F-411B-8925-108B4389FCEF}"/>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3047300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FD6141-3133-4892-9932-35CE6A176E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8F4BB7-6A3E-4C92-839F-BC21AC276E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0D8C7F-7ADB-4F77-85E4-2097DC8C700F}"/>
              </a:ext>
            </a:extLst>
          </p:cNvPr>
          <p:cNvSpPr>
            <a:spLocks noGrp="1"/>
          </p:cNvSpPr>
          <p:nvPr>
            <p:ph type="dt" sz="half" idx="10"/>
          </p:nvPr>
        </p:nvSpPr>
        <p:spPr/>
        <p:txBody>
          <a:bodyPr/>
          <a:lstStyle/>
          <a:p>
            <a:fld id="{B609BC61-19C9-41A4-89E2-CD1D5B3142C0}" type="datetimeFigureOut">
              <a:rPr lang="en-US" smtClean="0"/>
              <a:t>4/2/2018</a:t>
            </a:fld>
            <a:endParaRPr lang="en-US"/>
          </a:p>
        </p:txBody>
      </p:sp>
      <p:sp>
        <p:nvSpPr>
          <p:cNvPr id="5" name="Footer Placeholder 4">
            <a:extLst>
              <a:ext uri="{FF2B5EF4-FFF2-40B4-BE49-F238E27FC236}">
                <a16:creationId xmlns:a16="http://schemas.microsoft.com/office/drawing/2014/main" id="{B1A1143F-C103-4EA1-9154-EA036B4DB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5A68E-285D-4ABA-8CBB-93BE741A53D8}"/>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448888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AA13-D747-44E3-BCC4-3D8D9752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044ED-2AC2-43EF-9E50-99643CBC17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E384C-568C-4E2B-A50E-61B9368C083B}"/>
              </a:ext>
            </a:extLst>
          </p:cNvPr>
          <p:cNvSpPr>
            <a:spLocks noGrp="1"/>
          </p:cNvSpPr>
          <p:nvPr>
            <p:ph type="dt" sz="half" idx="10"/>
          </p:nvPr>
        </p:nvSpPr>
        <p:spPr/>
        <p:txBody>
          <a:bodyPr/>
          <a:lstStyle/>
          <a:p>
            <a:fld id="{B609BC61-19C9-41A4-89E2-CD1D5B3142C0}" type="datetimeFigureOut">
              <a:rPr lang="en-US" smtClean="0"/>
              <a:t>4/2/2018</a:t>
            </a:fld>
            <a:endParaRPr lang="en-US"/>
          </a:p>
        </p:txBody>
      </p:sp>
      <p:sp>
        <p:nvSpPr>
          <p:cNvPr id="5" name="Footer Placeholder 4">
            <a:extLst>
              <a:ext uri="{FF2B5EF4-FFF2-40B4-BE49-F238E27FC236}">
                <a16:creationId xmlns:a16="http://schemas.microsoft.com/office/drawing/2014/main" id="{945D715C-7941-41DC-814C-57B65A162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4B608-02EC-4F21-93E1-625DE5593CC9}"/>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40355903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9BFF-1823-4468-A15D-56A6363B1D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CA7E46-FDDB-4503-9D00-ADF994BD6A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9C7EC0-B0A6-4587-B248-B8D70C1D5050}"/>
              </a:ext>
            </a:extLst>
          </p:cNvPr>
          <p:cNvSpPr>
            <a:spLocks noGrp="1"/>
          </p:cNvSpPr>
          <p:nvPr>
            <p:ph type="dt" sz="half" idx="10"/>
          </p:nvPr>
        </p:nvSpPr>
        <p:spPr/>
        <p:txBody>
          <a:bodyPr/>
          <a:lstStyle/>
          <a:p>
            <a:fld id="{B609BC61-19C9-41A4-89E2-CD1D5B3142C0}" type="datetimeFigureOut">
              <a:rPr lang="en-US" smtClean="0"/>
              <a:t>4/2/2018</a:t>
            </a:fld>
            <a:endParaRPr lang="en-US"/>
          </a:p>
        </p:txBody>
      </p:sp>
      <p:sp>
        <p:nvSpPr>
          <p:cNvPr id="5" name="Footer Placeholder 4">
            <a:extLst>
              <a:ext uri="{FF2B5EF4-FFF2-40B4-BE49-F238E27FC236}">
                <a16:creationId xmlns:a16="http://schemas.microsoft.com/office/drawing/2014/main" id="{421E3217-0707-4BE6-939F-AB9C2DB56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59397-B7D6-4CF7-B12E-D270A2606466}"/>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21641149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08AB5-16A6-4004-B3A9-FDD1A1E4B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A92F2-F798-43D6-B6AC-2BE0F1BDE7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5D4BE1-B6E6-48FD-A75D-9F9EB421DF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C24624-18E5-402C-A24C-47998A0F64A7}"/>
              </a:ext>
            </a:extLst>
          </p:cNvPr>
          <p:cNvSpPr>
            <a:spLocks noGrp="1"/>
          </p:cNvSpPr>
          <p:nvPr>
            <p:ph type="dt" sz="half" idx="10"/>
          </p:nvPr>
        </p:nvSpPr>
        <p:spPr/>
        <p:txBody>
          <a:bodyPr/>
          <a:lstStyle/>
          <a:p>
            <a:fld id="{B609BC61-19C9-41A4-89E2-CD1D5B3142C0}" type="datetimeFigureOut">
              <a:rPr lang="en-US" smtClean="0"/>
              <a:t>4/2/2018</a:t>
            </a:fld>
            <a:endParaRPr lang="en-US"/>
          </a:p>
        </p:txBody>
      </p:sp>
      <p:sp>
        <p:nvSpPr>
          <p:cNvPr id="6" name="Footer Placeholder 5">
            <a:extLst>
              <a:ext uri="{FF2B5EF4-FFF2-40B4-BE49-F238E27FC236}">
                <a16:creationId xmlns:a16="http://schemas.microsoft.com/office/drawing/2014/main" id="{A7D15478-85D0-410C-A030-2CF33E8A8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28FEF-F2A2-4DE2-997E-076BB9C65F62}"/>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6941151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6486-108A-453A-B2AB-6978779CEF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D54C04-D232-43A0-88B2-C32B92FDA5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05FF8D-31DF-4269-BA0D-3E5F2B6585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CF3B66-8A47-4473-AB43-2DD56E6DD1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26897F-9ADD-4D2E-B68C-3E1B597FE2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F00EFA-9A79-4CC8-A22A-ABD26BE4A1DD}"/>
              </a:ext>
            </a:extLst>
          </p:cNvPr>
          <p:cNvSpPr>
            <a:spLocks noGrp="1"/>
          </p:cNvSpPr>
          <p:nvPr>
            <p:ph type="dt" sz="half" idx="10"/>
          </p:nvPr>
        </p:nvSpPr>
        <p:spPr/>
        <p:txBody>
          <a:bodyPr/>
          <a:lstStyle/>
          <a:p>
            <a:fld id="{B609BC61-19C9-41A4-89E2-CD1D5B3142C0}" type="datetimeFigureOut">
              <a:rPr lang="en-US" smtClean="0"/>
              <a:t>4/2/2018</a:t>
            </a:fld>
            <a:endParaRPr lang="en-US"/>
          </a:p>
        </p:txBody>
      </p:sp>
      <p:sp>
        <p:nvSpPr>
          <p:cNvPr id="8" name="Footer Placeholder 7">
            <a:extLst>
              <a:ext uri="{FF2B5EF4-FFF2-40B4-BE49-F238E27FC236}">
                <a16:creationId xmlns:a16="http://schemas.microsoft.com/office/drawing/2014/main" id="{F0B3125A-40F8-48CD-BC47-40AF748B54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FA56D4-9EF4-4D35-B36A-B3D26B03AC41}"/>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21572693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57758-FBA2-4F2E-8CBC-6793F24001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8B4E2D-FC43-49A9-B742-7D98E72BCE3F}"/>
              </a:ext>
            </a:extLst>
          </p:cNvPr>
          <p:cNvSpPr>
            <a:spLocks noGrp="1"/>
          </p:cNvSpPr>
          <p:nvPr>
            <p:ph type="dt" sz="half" idx="10"/>
          </p:nvPr>
        </p:nvSpPr>
        <p:spPr/>
        <p:txBody>
          <a:bodyPr/>
          <a:lstStyle/>
          <a:p>
            <a:fld id="{B609BC61-19C9-41A4-89E2-CD1D5B3142C0}" type="datetimeFigureOut">
              <a:rPr lang="en-US" smtClean="0"/>
              <a:t>4/2/2018</a:t>
            </a:fld>
            <a:endParaRPr lang="en-US"/>
          </a:p>
        </p:txBody>
      </p:sp>
      <p:sp>
        <p:nvSpPr>
          <p:cNvPr id="4" name="Footer Placeholder 3">
            <a:extLst>
              <a:ext uri="{FF2B5EF4-FFF2-40B4-BE49-F238E27FC236}">
                <a16:creationId xmlns:a16="http://schemas.microsoft.com/office/drawing/2014/main" id="{20F29D54-EA3F-465B-AE63-9C19EBB4AE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C8E8E1-70C7-4551-9ABC-7092B6AF238C}"/>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9653778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803767-8CF8-4CD2-84D2-9239146EAF5E}"/>
              </a:ext>
            </a:extLst>
          </p:cNvPr>
          <p:cNvSpPr>
            <a:spLocks noGrp="1"/>
          </p:cNvSpPr>
          <p:nvPr>
            <p:ph type="dt" sz="half" idx="10"/>
          </p:nvPr>
        </p:nvSpPr>
        <p:spPr/>
        <p:txBody>
          <a:bodyPr/>
          <a:lstStyle/>
          <a:p>
            <a:fld id="{B609BC61-19C9-41A4-89E2-CD1D5B3142C0}" type="datetimeFigureOut">
              <a:rPr lang="en-US" smtClean="0"/>
              <a:t>4/2/2018</a:t>
            </a:fld>
            <a:endParaRPr lang="en-US"/>
          </a:p>
        </p:txBody>
      </p:sp>
      <p:sp>
        <p:nvSpPr>
          <p:cNvPr id="3" name="Footer Placeholder 2">
            <a:extLst>
              <a:ext uri="{FF2B5EF4-FFF2-40B4-BE49-F238E27FC236}">
                <a16:creationId xmlns:a16="http://schemas.microsoft.com/office/drawing/2014/main" id="{81E14EBB-5134-4BEA-841F-B6A6E7C858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D7419E-44FE-4071-8233-CFC414401837}"/>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5633939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BFFE-D6E8-4523-A0BD-0C73583234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F96378-043D-423B-8775-0ABB0501E1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79C753-2B9C-4008-96F3-D1C4AB2913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2A13C6-15AA-4BAE-8C08-6FA3A827EB5D}"/>
              </a:ext>
            </a:extLst>
          </p:cNvPr>
          <p:cNvSpPr>
            <a:spLocks noGrp="1"/>
          </p:cNvSpPr>
          <p:nvPr>
            <p:ph type="dt" sz="half" idx="10"/>
          </p:nvPr>
        </p:nvSpPr>
        <p:spPr/>
        <p:txBody>
          <a:bodyPr/>
          <a:lstStyle/>
          <a:p>
            <a:fld id="{B609BC61-19C9-41A4-89E2-CD1D5B3142C0}" type="datetimeFigureOut">
              <a:rPr lang="en-US" smtClean="0"/>
              <a:t>4/2/2018</a:t>
            </a:fld>
            <a:endParaRPr lang="en-US"/>
          </a:p>
        </p:txBody>
      </p:sp>
      <p:sp>
        <p:nvSpPr>
          <p:cNvPr id="6" name="Footer Placeholder 5">
            <a:extLst>
              <a:ext uri="{FF2B5EF4-FFF2-40B4-BE49-F238E27FC236}">
                <a16:creationId xmlns:a16="http://schemas.microsoft.com/office/drawing/2014/main" id="{E7F98C9D-E22B-4FDD-A9D4-E0E71CB08B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E3531-CF11-48B1-938C-0C5A63201AA7}"/>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0352180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37849-C396-4CC9-B808-A13789C9EF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F15ED8-E54D-451D-82BA-2DD35C3733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FE7A93-4568-413F-AAE6-B9045E67F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10A98E-AA36-4975-A92D-FD14F6863E09}"/>
              </a:ext>
            </a:extLst>
          </p:cNvPr>
          <p:cNvSpPr>
            <a:spLocks noGrp="1"/>
          </p:cNvSpPr>
          <p:nvPr>
            <p:ph type="dt" sz="half" idx="10"/>
          </p:nvPr>
        </p:nvSpPr>
        <p:spPr/>
        <p:txBody>
          <a:bodyPr/>
          <a:lstStyle/>
          <a:p>
            <a:fld id="{B609BC61-19C9-41A4-89E2-CD1D5B3142C0}" type="datetimeFigureOut">
              <a:rPr lang="en-US" smtClean="0"/>
              <a:t>4/2/2018</a:t>
            </a:fld>
            <a:endParaRPr lang="en-US"/>
          </a:p>
        </p:txBody>
      </p:sp>
      <p:sp>
        <p:nvSpPr>
          <p:cNvPr id="6" name="Footer Placeholder 5">
            <a:extLst>
              <a:ext uri="{FF2B5EF4-FFF2-40B4-BE49-F238E27FC236}">
                <a16:creationId xmlns:a16="http://schemas.microsoft.com/office/drawing/2014/main" id="{2E1066FC-DCE1-488C-8226-C6CE0D3A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5A429-9760-42CB-B7D8-66A39917FC59}"/>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3017237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407E8B-5F40-46B1-AF50-9BBDF7DD6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966DA9-BA62-4836-B5E1-9956D41ED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82E74-E7A6-42CD-A280-A9E9F6C8E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9BC61-19C9-41A4-89E2-CD1D5B3142C0}" type="datetimeFigureOut">
              <a:rPr lang="en-US" smtClean="0"/>
              <a:t>4/2/2018</a:t>
            </a:fld>
            <a:endParaRPr lang="en-US"/>
          </a:p>
        </p:txBody>
      </p:sp>
      <p:sp>
        <p:nvSpPr>
          <p:cNvPr id="5" name="Footer Placeholder 4">
            <a:extLst>
              <a:ext uri="{FF2B5EF4-FFF2-40B4-BE49-F238E27FC236}">
                <a16:creationId xmlns:a16="http://schemas.microsoft.com/office/drawing/2014/main" id="{629CB65B-848D-4F9F-95DD-CCC57CCCF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10C9CA-5366-4D16-9C5C-6EFBF3F8C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3515-3488-4DB9-AD84-788E4056943F}" type="slidenum">
              <a:rPr lang="en-US" smtClean="0"/>
              <a:t>‹#›</a:t>
            </a:fld>
            <a:endParaRPr lang="en-US"/>
          </a:p>
        </p:txBody>
      </p:sp>
    </p:spTree>
    <p:extLst>
      <p:ext uri="{BB962C8B-B14F-4D97-AF65-F5344CB8AC3E}">
        <p14:creationId xmlns:p14="http://schemas.microsoft.com/office/powerpoint/2010/main" val="573478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hyperlink" Target="https://commons.wikimedia.org/wiki/File:Melamine-cyanuric_acid_chemical_structure_color.png" TargetMode="External"/><Relationship Id="rId2" Type="http://schemas.openxmlformats.org/officeDocument/2006/relationships/image" Target="../media/image18.png&amp;ehk=IJ37OE92VYdTVP76lZVJNg&amp;r=0&amp;pid=OfficeInsert"/><Relationship Id="rId1" Type="http://schemas.openxmlformats.org/officeDocument/2006/relationships/slideLayout" Target="../slideLayouts/slideLayout2.xml"/><Relationship Id="rId5" Type="http://schemas.openxmlformats.org/officeDocument/2006/relationships/hyperlink" Target="http://philschatz.com/biology-book/contents/m44403.html" TargetMode="External"/><Relationship Id="rId4" Type="http://schemas.openxmlformats.org/officeDocument/2006/relationships/image" Target="../media/image19.png&amp;ehk=f4fXx9AaBuXmEaIJ6LrAog&amp;r=0&amp;pid=OfficeInsert"/></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customXml" Target="../ink/ink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ustomXml" Target="../ink/ink3.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29.png"/><Relationship Id="rId4" Type="http://schemas.openxmlformats.org/officeDocument/2006/relationships/customXml" Target="../ink/ink4.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bio.libretexts.org/TextMaps/Map:_Introductory_Biology_(CK-12)/5:_Evolution/5.3:_First_Organic_Molecules" TargetMode="External"/><Relationship Id="rId2" Type="http://schemas.openxmlformats.org/officeDocument/2006/relationships/image" Target="../media/image4.1"/><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ustomXml" Target="../ink/ink5.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10.png"/></Relationships>
</file>

<file path=ppt/slides/_rels/slide51.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10.png"/></Relationships>
</file>

<file path=ppt/slides/_rels/slide52.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1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grade10scienceiszl.wikispaces.com/Nucleic+acids" TargetMode="External"/><Relationship Id="rId2" Type="http://schemas.openxmlformats.org/officeDocument/2006/relationships/image" Target="../media/image8.gif&amp;ehk=IoGl67EPcVF3xrGmSINU8A&amp;r=0&amp;pid=OfficeInsert"/><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thedevinewrite.com/2014/01/six-things-you-might-not-know-about.html" TargetMode="Externa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hyperlink" Target="https://creativecommons.org/licenses/by-nc-nd/4.0/"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bio.libretexts.org/TextMaps/Map:_Microbiology_(Kaiser)/Unit_2:_Bacterial_Genetics_and_the_Chemical_Control_of_Bacteria/3:_Bacterial_Genetics/3.1:_Horizontal_Gene_Transfer_in_Bacteria" TargetMode="External"/><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4A128E-065B-48B7-99F9-466D30BD71CB}"/>
              </a:ext>
            </a:extLst>
          </p:cNvPr>
          <p:cNvPicPr>
            <a:picLocks noChangeAspect="1"/>
          </p:cNvPicPr>
          <p:nvPr/>
        </p:nvPicPr>
        <p:blipFill rotWithShape="1">
          <a:blip r:embed="rId2">
            <a:extLst>
              <a:ext uri="{28A0092B-C50C-407E-A947-70E740481C1C}">
                <a14:useLocalDpi xmlns:a14="http://schemas.microsoft.com/office/drawing/2010/main" val="0"/>
              </a:ext>
            </a:extLst>
          </a:blip>
          <a:srcRect t="24417" b="584"/>
          <a:stretch/>
        </p:blipFill>
        <p:spPr>
          <a:xfrm>
            <a:off x="-1" y="10"/>
            <a:ext cx="12192000" cy="6857990"/>
          </a:xfrm>
          <a:prstGeom prst="rect">
            <a:avLst/>
          </a:prstGeom>
        </p:spPr>
      </p:pic>
      <p:sp>
        <p:nvSpPr>
          <p:cNvPr id="25" name="Freeform 5">
            <a:extLst>
              <a:ext uri="{FF2B5EF4-FFF2-40B4-BE49-F238E27FC236}">
                <a16:creationId xmlns:a16="http://schemas.microsoft.com/office/drawing/2014/main" id="{87CC2527-562A-4F69-B487-4371E5B243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27" name="Straight Connector 26">
            <a:extLst>
              <a:ext uri="{FF2B5EF4-FFF2-40B4-BE49-F238E27FC236}">
                <a16:creationId xmlns:a16="http://schemas.microsoft.com/office/drawing/2014/main" id="{BCDAEC91-5BCE-4B55-9CC0-43EF94CB73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3023D1-E6BF-46B5-9D80-0F05E5459765}"/>
              </a:ext>
            </a:extLst>
          </p:cNvPr>
          <p:cNvSpPr>
            <a:spLocks noGrp="1"/>
          </p:cNvSpPr>
          <p:nvPr>
            <p:ph type="ctrTitle"/>
          </p:nvPr>
        </p:nvSpPr>
        <p:spPr>
          <a:xfrm>
            <a:off x="8022021" y="3231931"/>
            <a:ext cx="3852041" cy="1834056"/>
          </a:xfrm>
        </p:spPr>
        <p:txBody>
          <a:bodyPr>
            <a:normAutofit/>
          </a:bodyPr>
          <a:lstStyle/>
          <a:p>
            <a:r>
              <a:rPr lang="en-US" sz="4000"/>
              <a:t>Microbial Genetics</a:t>
            </a:r>
          </a:p>
        </p:txBody>
      </p:sp>
      <p:sp>
        <p:nvSpPr>
          <p:cNvPr id="3" name="Subtitle 2">
            <a:extLst>
              <a:ext uri="{FF2B5EF4-FFF2-40B4-BE49-F238E27FC236}">
                <a16:creationId xmlns:a16="http://schemas.microsoft.com/office/drawing/2014/main" id="{72FA5848-6936-44D2-A791-7B44DDF2817F}"/>
              </a:ext>
            </a:extLst>
          </p:cNvPr>
          <p:cNvSpPr>
            <a:spLocks noGrp="1"/>
          </p:cNvSpPr>
          <p:nvPr>
            <p:ph type="subTitle" idx="1"/>
          </p:nvPr>
        </p:nvSpPr>
        <p:spPr>
          <a:xfrm>
            <a:off x="7782910" y="5242675"/>
            <a:ext cx="4330262" cy="683284"/>
          </a:xfrm>
        </p:spPr>
        <p:txBody>
          <a:bodyPr>
            <a:normAutofit/>
          </a:bodyPr>
          <a:lstStyle/>
          <a:p>
            <a:r>
              <a:rPr lang="en-US" sz="2000"/>
              <a:t>MICROBIOLOGY</a:t>
            </a:r>
          </a:p>
        </p:txBody>
      </p:sp>
    </p:spTree>
    <p:extLst>
      <p:ext uri="{BB962C8B-B14F-4D97-AF65-F5344CB8AC3E}">
        <p14:creationId xmlns:p14="http://schemas.microsoft.com/office/powerpoint/2010/main" val="31778466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03A2F6-A584-4AAC-BBAF-056F418B65EB}"/>
              </a:ext>
            </a:extLst>
          </p:cNvPr>
          <p:cNvSpPr>
            <a:spLocks noGrp="1"/>
          </p:cNvSpPr>
          <p:nvPr>
            <p:ph idx="1"/>
          </p:nvPr>
        </p:nvSpPr>
        <p:spPr>
          <a:xfrm>
            <a:off x="213011" y="1800519"/>
            <a:ext cx="5854698" cy="4722829"/>
          </a:xfr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dirty="0"/>
              <a:t>The 4 Nitrogenous Bases in </a:t>
            </a:r>
            <a:r>
              <a:rPr lang="en-US" b="1" u="sng" dirty="0"/>
              <a:t>DNA</a:t>
            </a:r>
            <a:r>
              <a:rPr lang="en-US" dirty="0"/>
              <a:t> are </a:t>
            </a:r>
          </a:p>
          <a:p>
            <a:pPr lvl="1"/>
            <a:r>
              <a:rPr lang="en-US" dirty="0"/>
              <a:t>Adenine (A)</a:t>
            </a:r>
          </a:p>
          <a:p>
            <a:pPr lvl="1"/>
            <a:r>
              <a:rPr lang="en-US" dirty="0"/>
              <a:t>Cytosine (C)</a:t>
            </a:r>
          </a:p>
          <a:p>
            <a:pPr lvl="1"/>
            <a:r>
              <a:rPr lang="en-US" dirty="0"/>
              <a:t>Guanine (G)</a:t>
            </a:r>
          </a:p>
          <a:p>
            <a:pPr lvl="1"/>
            <a:r>
              <a:rPr lang="en-US" b="1" dirty="0">
                <a:solidFill>
                  <a:srgbClr val="C00000"/>
                </a:solidFill>
              </a:rPr>
              <a:t>Thymine (T) in DNA ONLY </a:t>
            </a:r>
          </a:p>
          <a:p>
            <a:pPr lvl="1"/>
            <a:endParaRPr lang="en-US" b="1" dirty="0">
              <a:solidFill>
                <a:srgbClr val="C00000"/>
              </a:solidFill>
            </a:endParaRPr>
          </a:p>
          <a:p>
            <a:r>
              <a:rPr lang="en-US" dirty="0"/>
              <a:t>The 4 Nitrogenous Bases in </a:t>
            </a:r>
            <a:r>
              <a:rPr lang="en-US" b="1" u="sng" dirty="0"/>
              <a:t>RNA</a:t>
            </a:r>
            <a:r>
              <a:rPr lang="en-US" dirty="0"/>
              <a:t> are </a:t>
            </a:r>
          </a:p>
          <a:p>
            <a:pPr marL="742950" lvl="1" indent="-285750"/>
            <a:r>
              <a:rPr lang="en-US" dirty="0"/>
              <a:t>Adenine (A)</a:t>
            </a:r>
          </a:p>
          <a:p>
            <a:pPr marL="742950" lvl="1" indent="-285750"/>
            <a:r>
              <a:rPr lang="en-US" dirty="0"/>
              <a:t>Cytosine (C)</a:t>
            </a:r>
          </a:p>
          <a:p>
            <a:pPr marL="742950" lvl="1" indent="-285750"/>
            <a:r>
              <a:rPr lang="en-US" dirty="0"/>
              <a:t>Guanine (G)</a:t>
            </a:r>
          </a:p>
          <a:p>
            <a:pPr marL="742950" lvl="1" indent="-285750"/>
            <a:r>
              <a:rPr lang="en-US" b="1" dirty="0">
                <a:solidFill>
                  <a:srgbClr val="C00000"/>
                </a:solidFill>
              </a:rPr>
              <a:t>Uracil (U) in RNA ONLY</a:t>
            </a:r>
          </a:p>
          <a:p>
            <a:pPr marL="457200" lvl="1" indent="0">
              <a:buNone/>
            </a:pPr>
            <a:endParaRPr lang="en-US" b="1" dirty="0">
              <a:solidFill>
                <a:srgbClr val="C00000"/>
              </a:solidFill>
            </a:endParaRPr>
          </a:p>
        </p:txBody>
      </p:sp>
      <p:sp>
        <p:nvSpPr>
          <p:cNvPr id="5" name="Rectangle 4">
            <a:extLst>
              <a:ext uri="{FF2B5EF4-FFF2-40B4-BE49-F238E27FC236}">
                <a16:creationId xmlns:a16="http://schemas.microsoft.com/office/drawing/2014/main" id="{853BC2AF-C836-48C6-AF91-F05277F11AE0}"/>
              </a:ext>
            </a:extLst>
          </p:cNvPr>
          <p:cNvSpPr/>
          <p:nvPr/>
        </p:nvSpPr>
        <p:spPr>
          <a:xfrm>
            <a:off x="0" y="779417"/>
            <a:ext cx="6454231" cy="646331"/>
          </a:xfrm>
          <a:prstGeom prst="rect">
            <a:avLst/>
          </a:prstGeom>
          <a:solidFill>
            <a:schemeClr val="accent1">
              <a:lumMod val="20000"/>
              <a:lumOff val="80000"/>
            </a:schemeClr>
          </a:solidFill>
        </p:spPr>
        <p:txBody>
          <a:bodyPr wrap="square">
            <a:spAutoFit/>
          </a:bodyPr>
          <a:lstStyle/>
          <a:p>
            <a:pPr algn="ctr"/>
            <a:r>
              <a:rPr lang="en-US" b="1" dirty="0"/>
              <a:t>Nucleic acids are the building blocks for both </a:t>
            </a:r>
          </a:p>
          <a:p>
            <a:pPr algn="ctr"/>
            <a:r>
              <a:rPr lang="en-US" b="1" dirty="0"/>
              <a:t>DNA and RNA in living organisms. </a:t>
            </a:r>
          </a:p>
        </p:txBody>
      </p:sp>
      <p:sp>
        <p:nvSpPr>
          <p:cNvPr id="6" name="Title 1">
            <a:extLst>
              <a:ext uri="{FF2B5EF4-FFF2-40B4-BE49-F238E27FC236}">
                <a16:creationId xmlns:a16="http://schemas.microsoft.com/office/drawing/2014/main" id="{3F31DAE7-17B6-44BB-9FA5-7721AABC7670}"/>
              </a:ext>
            </a:extLst>
          </p:cNvPr>
          <p:cNvSpPr txBox="1">
            <a:spLocks/>
          </p:cNvSpPr>
          <p:nvPr/>
        </p:nvSpPr>
        <p:spPr>
          <a:xfrm>
            <a:off x="632382" y="90519"/>
            <a:ext cx="5435327" cy="747238"/>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b="1" dirty="0">
                <a:effectLst>
                  <a:outerShdw blurRad="38100" dist="38100" dir="2700000" algn="tl">
                    <a:srgbClr val="000000">
                      <a:alpha val="43137"/>
                    </a:srgbClr>
                  </a:outerShdw>
                </a:effectLst>
              </a:rPr>
              <a:t>DNA Nucleotide vs RNA Nucleotide</a:t>
            </a:r>
          </a:p>
        </p:txBody>
      </p:sp>
      <p:pic>
        <p:nvPicPr>
          <p:cNvPr id="9" name="Picture 8" descr="A picture containing map&#10;&#10;Description generated with high confidence">
            <a:extLst>
              <a:ext uri="{FF2B5EF4-FFF2-40B4-BE49-F238E27FC236}">
                <a16:creationId xmlns:a16="http://schemas.microsoft.com/office/drawing/2014/main" id="{EA79E204-22D6-4F30-B89A-7903D076C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797" y="55469"/>
            <a:ext cx="4588271" cy="67553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576652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ircle(in)">
                                      <p:cBhvr>
                                        <p:cTn id="24" dur="20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ircle(in)">
                                      <p:cBhvr>
                                        <p:cTn id="29" dur="2000"/>
                                        <p:tgtEl>
                                          <p:spTgt spid="3">
                                            <p:txEl>
                                              <p:pRg st="6" end="6"/>
                                            </p:txEl>
                                          </p:spTgt>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circle(in)">
                                      <p:cBhvr>
                                        <p:cTn id="35" dur="2000"/>
                                        <p:tgtEl>
                                          <p:spTgt spid="3">
                                            <p:txEl>
                                              <p:pRg st="8" end="8"/>
                                            </p:txEl>
                                          </p:spTgt>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circle(in)">
                                      <p:cBhvr>
                                        <p:cTn id="38" dur="2000"/>
                                        <p:tgtEl>
                                          <p:spTgt spid="3">
                                            <p:txEl>
                                              <p:pRg st="9" end="9"/>
                                            </p:txEl>
                                          </p:spTgt>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circle(in)">
                                      <p:cBhvr>
                                        <p:cTn id="41"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Picture">
            <a:extLst>
              <a:ext uri="{FF2B5EF4-FFF2-40B4-BE49-F238E27FC236}">
                <a16:creationId xmlns:a16="http://schemas.microsoft.com/office/drawing/2014/main" id="{1487B078-D31F-4B3B-9CE6-57095969B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11" y="484632"/>
            <a:ext cx="4700977" cy="57332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276521-46CD-4683-B24D-7143E0B7D38F}"/>
              </a:ext>
            </a:extLst>
          </p:cNvPr>
          <p:cNvSpPr>
            <a:spLocks noGrp="1"/>
          </p:cNvSpPr>
          <p:nvPr>
            <p:ph type="title"/>
          </p:nvPr>
        </p:nvSpPr>
        <p:spPr>
          <a:xfrm>
            <a:off x="6392598" y="640263"/>
            <a:ext cx="5221266" cy="1344975"/>
          </a:xfrm>
        </p:spPr>
        <p:txBody>
          <a:bodyPr>
            <a:normAutofit/>
          </a:bodyPr>
          <a:lstStyle/>
          <a:p>
            <a:pPr algn="ctr"/>
            <a:r>
              <a:rPr lang="en-US" sz="4000" dirty="0">
                <a:solidFill>
                  <a:schemeClr val="bg1"/>
                </a:solidFill>
              </a:rPr>
              <a:t>The Sugar-Phosphate Backbone of  DNA</a:t>
            </a:r>
          </a:p>
        </p:txBody>
      </p:sp>
      <p:sp>
        <p:nvSpPr>
          <p:cNvPr id="3" name="Content Placeholder 2">
            <a:extLst>
              <a:ext uri="{FF2B5EF4-FFF2-40B4-BE49-F238E27FC236}">
                <a16:creationId xmlns:a16="http://schemas.microsoft.com/office/drawing/2014/main" id="{53FB8F52-EDA0-45D8-BB80-10CB80F19354}"/>
              </a:ext>
            </a:extLst>
          </p:cNvPr>
          <p:cNvSpPr>
            <a:spLocks noGrp="1"/>
          </p:cNvSpPr>
          <p:nvPr>
            <p:ph idx="1"/>
          </p:nvPr>
        </p:nvSpPr>
        <p:spPr>
          <a:xfrm>
            <a:off x="6391903" y="2894029"/>
            <a:ext cx="5235490" cy="3000744"/>
          </a:xfrm>
        </p:spPr>
        <p:txBody>
          <a:bodyPr>
            <a:normAutofit/>
          </a:bodyPr>
          <a:lstStyle/>
          <a:p>
            <a:r>
              <a:rPr lang="en-US" dirty="0">
                <a:solidFill>
                  <a:schemeClr val="bg1"/>
                </a:solidFill>
              </a:rPr>
              <a:t> In a molecule of DNA or RNA, individual nucleotides are linked together to make a sugar-phosphate backbone. </a:t>
            </a:r>
          </a:p>
        </p:txBody>
      </p:sp>
      <p:sp>
        <p:nvSpPr>
          <p:cNvPr id="8" name="Rectangle 7">
            <a:extLst>
              <a:ext uri="{FF2B5EF4-FFF2-40B4-BE49-F238E27FC236}">
                <a16:creationId xmlns:a16="http://schemas.microsoft.com/office/drawing/2014/main" id="{26B3707D-FEF8-469C-93FB-73DEA6FAE5CA}"/>
              </a:ext>
            </a:extLst>
          </p:cNvPr>
          <p:cNvSpPr/>
          <p:nvPr/>
        </p:nvSpPr>
        <p:spPr>
          <a:xfrm>
            <a:off x="836378" y="1233506"/>
            <a:ext cx="1314078" cy="400110"/>
          </a:xfrm>
          <a:prstGeom prst="rect">
            <a:avLst/>
          </a:prstGeom>
          <a:solidFill>
            <a:schemeClr val="bg1">
              <a:alpha val="53000"/>
            </a:schemeClr>
          </a:solidFill>
          <a:ln>
            <a:solidFill>
              <a:srgbClr val="C00000"/>
            </a:solidFill>
          </a:ln>
        </p:spPr>
        <p:txBody>
          <a:bodyPr wrap="none" lIns="91440" tIns="45720" rIns="91440" bIns="45720">
            <a:spAutoFit/>
          </a:bodyPr>
          <a:lstStyle/>
          <a:p>
            <a:pPr algn="ctr"/>
            <a:r>
              <a:rPr lang="en-US" sz="2000" b="1" dirty="0">
                <a:ln w="13462">
                  <a:solidFill>
                    <a:srgbClr val="C00000"/>
                  </a:solidFill>
                  <a:prstDash val="solid"/>
                </a:ln>
                <a:solidFill>
                  <a:srgbClr val="FF0066"/>
                </a:solidFill>
                <a:effectLst>
                  <a:outerShdw dist="38100" dir="2700000" algn="bl" rotWithShape="0">
                    <a:schemeClr val="accent5"/>
                  </a:outerShdw>
                </a:effectLst>
              </a:rPr>
              <a:t>Phosphate</a:t>
            </a:r>
          </a:p>
        </p:txBody>
      </p:sp>
      <p:sp>
        <p:nvSpPr>
          <p:cNvPr id="9" name="Rectangle 8">
            <a:extLst>
              <a:ext uri="{FF2B5EF4-FFF2-40B4-BE49-F238E27FC236}">
                <a16:creationId xmlns:a16="http://schemas.microsoft.com/office/drawing/2014/main" id="{D98337A2-040C-4181-8736-C0022278D510}"/>
              </a:ext>
            </a:extLst>
          </p:cNvPr>
          <p:cNvSpPr/>
          <p:nvPr/>
        </p:nvSpPr>
        <p:spPr>
          <a:xfrm>
            <a:off x="1367366" y="2108024"/>
            <a:ext cx="897553" cy="461665"/>
          </a:xfrm>
          <a:prstGeom prst="rect">
            <a:avLst/>
          </a:prstGeom>
          <a:solidFill>
            <a:schemeClr val="bg1">
              <a:alpha val="53000"/>
            </a:schemeClr>
          </a:solidFill>
          <a:ln>
            <a:solidFill>
              <a:srgbClr val="C00000"/>
            </a:solidFill>
          </a:ln>
        </p:spPr>
        <p:txBody>
          <a:bodyPr wrap="none" lIns="91440" tIns="45720" rIns="91440" bIns="45720">
            <a:spAutoFit/>
          </a:bodyPr>
          <a:lstStyle/>
          <a:p>
            <a:pPr algn="ctr"/>
            <a:r>
              <a:rPr lang="en-US" sz="2400" b="1" dirty="0">
                <a:ln w="13462">
                  <a:solidFill>
                    <a:srgbClr val="C00000"/>
                  </a:solidFill>
                  <a:prstDash val="solid"/>
                </a:ln>
                <a:solidFill>
                  <a:srgbClr val="FF0000"/>
                </a:solidFill>
                <a:effectLst>
                  <a:outerShdw dist="38100" dir="2700000" algn="bl" rotWithShape="0">
                    <a:schemeClr val="accent5"/>
                  </a:outerShdw>
                </a:effectLst>
              </a:rPr>
              <a:t>Sugar</a:t>
            </a:r>
          </a:p>
        </p:txBody>
      </p:sp>
      <p:sp>
        <p:nvSpPr>
          <p:cNvPr id="10" name="Rectangle 9">
            <a:extLst>
              <a:ext uri="{FF2B5EF4-FFF2-40B4-BE49-F238E27FC236}">
                <a16:creationId xmlns:a16="http://schemas.microsoft.com/office/drawing/2014/main" id="{8B651DED-F6CB-4639-99A1-986B280C46B5}"/>
              </a:ext>
            </a:extLst>
          </p:cNvPr>
          <p:cNvSpPr/>
          <p:nvPr/>
        </p:nvSpPr>
        <p:spPr>
          <a:xfrm>
            <a:off x="3749719" y="1312750"/>
            <a:ext cx="897553" cy="461665"/>
          </a:xfrm>
          <a:prstGeom prst="rect">
            <a:avLst/>
          </a:prstGeom>
          <a:solidFill>
            <a:schemeClr val="bg1">
              <a:alpha val="53000"/>
            </a:schemeClr>
          </a:solidFill>
          <a:ln>
            <a:solidFill>
              <a:srgbClr val="C00000"/>
            </a:solidFill>
          </a:ln>
        </p:spPr>
        <p:txBody>
          <a:bodyPr wrap="none" lIns="91440" tIns="45720" rIns="91440" bIns="45720">
            <a:spAutoFit/>
          </a:bodyPr>
          <a:lstStyle/>
          <a:p>
            <a:pPr algn="ctr"/>
            <a:r>
              <a:rPr lang="en-US" sz="2400" b="1" dirty="0">
                <a:ln w="13462">
                  <a:solidFill>
                    <a:srgbClr val="C00000"/>
                  </a:solidFill>
                  <a:prstDash val="solid"/>
                </a:ln>
                <a:solidFill>
                  <a:srgbClr val="FF0000"/>
                </a:solidFill>
                <a:effectLst>
                  <a:outerShdw dist="38100" dir="2700000" algn="bl" rotWithShape="0">
                    <a:schemeClr val="accent5"/>
                  </a:outerShdw>
                </a:effectLst>
              </a:rPr>
              <a:t>Sugar</a:t>
            </a:r>
          </a:p>
        </p:txBody>
      </p:sp>
      <p:sp>
        <p:nvSpPr>
          <p:cNvPr id="11" name="Rectangle 10">
            <a:extLst>
              <a:ext uri="{FF2B5EF4-FFF2-40B4-BE49-F238E27FC236}">
                <a16:creationId xmlns:a16="http://schemas.microsoft.com/office/drawing/2014/main" id="{7ED56EE9-FA40-486F-90CB-E8414E426D28}"/>
              </a:ext>
            </a:extLst>
          </p:cNvPr>
          <p:cNvSpPr/>
          <p:nvPr/>
        </p:nvSpPr>
        <p:spPr>
          <a:xfrm>
            <a:off x="1630259" y="4462874"/>
            <a:ext cx="897553" cy="461665"/>
          </a:xfrm>
          <a:prstGeom prst="rect">
            <a:avLst/>
          </a:prstGeom>
          <a:solidFill>
            <a:schemeClr val="bg1">
              <a:alpha val="53000"/>
            </a:schemeClr>
          </a:solidFill>
          <a:ln>
            <a:solidFill>
              <a:srgbClr val="C00000"/>
            </a:solidFill>
          </a:ln>
        </p:spPr>
        <p:txBody>
          <a:bodyPr wrap="none" lIns="91440" tIns="45720" rIns="91440" bIns="45720">
            <a:spAutoFit/>
          </a:bodyPr>
          <a:lstStyle/>
          <a:p>
            <a:pPr algn="ctr"/>
            <a:r>
              <a:rPr lang="en-US" sz="2400" b="1" dirty="0">
                <a:ln w="13462">
                  <a:solidFill>
                    <a:srgbClr val="C00000"/>
                  </a:solidFill>
                  <a:prstDash val="solid"/>
                </a:ln>
                <a:solidFill>
                  <a:srgbClr val="FF0000"/>
                </a:solidFill>
                <a:effectLst>
                  <a:outerShdw dist="38100" dir="2700000" algn="bl" rotWithShape="0">
                    <a:schemeClr val="accent5"/>
                  </a:outerShdw>
                </a:effectLst>
              </a:rPr>
              <a:t>Sugar</a:t>
            </a:r>
          </a:p>
        </p:txBody>
      </p:sp>
      <p:sp>
        <p:nvSpPr>
          <p:cNvPr id="12" name="Rectangle 11">
            <a:extLst>
              <a:ext uri="{FF2B5EF4-FFF2-40B4-BE49-F238E27FC236}">
                <a16:creationId xmlns:a16="http://schemas.microsoft.com/office/drawing/2014/main" id="{D9C1F093-C8AB-47BB-989A-E4091E59E806}"/>
              </a:ext>
            </a:extLst>
          </p:cNvPr>
          <p:cNvSpPr/>
          <p:nvPr/>
        </p:nvSpPr>
        <p:spPr>
          <a:xfrm>
            <a:off x="4008819" y="3653010"/>
            <a:ext cx="897553" cy="461665"/>
          </a:xfrm>
          <a:prstGeom prst="rect">
            <a:avLst/>
          </a:prstGeom>
          <a:solidFill>
            <a:schemeClr val="bg1">
              <a:alpha val="53000"/>
            </a:schemeClr>
          </a:solidFill>
          <a:ln>
            <a:solidFill>
              <a:srgbClr val="C00000"/>
            </a:solidFill>
          </a:ln>
        </p:spPr>
        <p:txBody>
          <a:bodyPr wrap="none" lIns="91440" tIns="45720" rIns="91440" bIns="45720">
            <a:spAutoFit/>
          </a:bodyPr>
          <a:lstStyle/>
          <a:p>
            <a:pPr algn="ctr"/>
            <a:r>
              <a:rPr lang="en-US" sz="2400" b="1" dirty="0">
                <a:ln w="13462">
                  <a:solidFill>
                    <a:srgbClr val="C00000"/>
                  </a:solidFill>
                  <a:prstDash val="solid"/>
                </a:ln>
                <a:solidFill>
                  <a:srgbClr val="FF0000"/>
                </a:solidFill>
                <a:effectLst>
                  <a:outerShdw dist="38100" dir="2700000" algn="bl" rotWithShape="0">
                    <a:schemeClr val="accent5"/>
                  </a:outerShdw>
                </a:effectLst>
              </a:rPr>
              <a:t>Sugar</a:t>
            </a:r>
          </a:p>
        </p:txBody>
      </p:sp>
      <p:sp>
        <p:nvSpPr>
          <p:cNvPr id="13" name="Rectangle 12">
            <a:extLst>
              <a:ext uri="{FF2B5EF4-FFF2-40B4-BE49-F238E27FC236}">
                <a16:creationId xmlns:a16="http://schemas.microsoft.com/office/drawing/2014/main" id="{D074413E-0852-459E-8243-78B8F38A9D13}"/>
              </a:ext>
            </a:extLst>
          </p:cNvPr>
          <p:cNvSpPr/>
          <p:nvPr/>
        </p:nvSpPr>
        <p:spPr>
          <a:xfrm>
            <a:off x="973220" y="3169494"/>
            <a:ext cx="1314078" cy="400110"/>
          </a:xfrm>
          <a:prstGeom prst="rect">
            <a:avLst/>
          </a:prstGeom>
          <a:solidFill>
            <a:schemeClr val="bg1">
              <a:alpha val="53000"/>
            </a:schemeClr>
          </a:solidFill>
          <a:ln>
            <a:solidFill>
              <a:srgbClr val="C00000"/>
            </a:solidFill>
          </a:ln>
        </p:spPr>
        <p:txBody>
          <a:bodyPr wrap="none" lIns="91440" tIns="45720" rIns="91440" bIns="45720">
            <a:spAutoFit/>
          </a:bodyPr>
          <a:lstStyle/>
          <a:p>
            <a:pPr algn="ctr"/>
            <a:r>
              <a:rPr lang="en-US" sz="2000" b="1" dirty="0">
                <a:ln w="13462">
                  <a:solidFill>
                    <a:srgbClr val="C00000"/>
                  </a:solidFill>
                  <a:prstDash val="solid"/>
                </a:ln>
                <a:solidFill>
                  <a:srgbClr val="FF0066"/>
                </a:solidFill>
                <a:effectLst>
                  <a:outerShdw dist="38100" dir="2700000" algn="bl" rotWithShape="0">
                    <a:schemeClr val="accent5"/>
                  </a:outerShdw>
                </a:effectLst>
              </a:rPr>
              <a:t>Phosphate</a:t>
            </a:r>
          </a:p>
        </p:txBody>
      </p:sp>
      <p:sp>
        <p:nvSpPr>
          <p:cNvPr id="14" name="Rectangle 13">
            <a:extLst>
              <a:ext uri="{FF2B5EF4-FFF2-40B4-BE49-F238E27FC236}">
                <a16:creationId xmlns:a16="http://schemas.microsoft.com/office/drawing/2014/main" id="{FCB579CB-EF6A-4485-9AAB-3CCE30332FE7}"/>
              </a:ext>
            </a:extLst>
          </p:cNvPr>
          <p:cNvSpPr/>
          <p:nvPr/>
        </p:nvSpPr>
        <p:spPr>
          <a:xfrm>
            <a:off x="3990233" y="2693974"/>
            <a:ext cx="1314078" cy="400110"/>
          </a:xfrm>
          <a:prstGeom prst="rect">
            <a:avLst/>
          </a:prstGeom>
          <a:solidFill>
            <a:schemeClr val="bg1">
              <a:alpha val="53000"/>
            </a:schemeClr>
          </a:solidFill>
          <a:ln>
            <a:solidFill>
              <a:srgbClr val="C00000"/>
            </a:solidFill>
          </a:ln>
        </p:spPr>
        <p:txBody>
          <a:bodyPr wrap="none" lIns="91440" tIns="45720" rIns="91440" bIns="45720">
            <a:spAutoFit/>
          </a:bodyPr>
          <a:lstStyle/>
          <a:p>
            <a:pPr algn="ctr"/>
            <a:r>
              <a:rPr lang="en-US" sz="2000" b="1" dirty="0">
                <a:ln w="13462">
                  <a:solidFill>
                    <a:srgbClr val="C00000"/>
                  </a:solidFill>
                  <a:prstDash val="solid"/>
                </a:ln>
                <a:solidFill>
                  <a:srgbClr val="FF0066"/>
                </a:solidFill>
                <a:effectLst>
                  <a:outerShdw dist="38100" dir="2700000" algn="bl" rotWithShape="0">
                    <a:schemeClr val="accent5"/>
                  </a:outerShdw>
                </a:effectLst>
              </a:rPr>
              <a:t>Phosphate</a:t>
            </a:r>
          </a:p>
        </p:txBody>
      </p:sp>
      <p:sp>
        <p:nvSpPr>
          <p:cNvPr id="15" name="Rectangle 14">
            <a:extLst>
              <a:ext uri="{FF2B5EF4-FFF2-40B4-BE49-F238E27FC236}">
                <a16:creationId xmlns:a16="http://schemas.microsoft.com/office/drawing/2014/main" id="{56370155-0E44-438C-B6D3-6F6AC3EF37CE}"/>
              </a:ext>
            </a:extLst>
          </p:cNvPr>
          <p:cNvSpPr/>
          <p:nvPr/>
        </p:nvSpPr>
        <p:spPr>
          <a:xfrm>
            <a:off x="4086454" y="4966242"/>
            <a:ext cx="1314078" cy="400110"/>
          </a:xfrm>
          <a:prstGeom prst="rect">
            <a:avLst/>
          </a:prstGeom>
          <a:solidFill>
            <a:schemeClr val="bg1">
              <a:alpha val="53000"/>
            </a:schemeClr>
          </a:solidFill>
          <a:ln>
            <a:solidFill>
              <a:srgbClr val="C00000"/>
            </a:solidFill>
          </a:ln>
        </p:spPr>
        <p:txBody>
          <a:bodyPr wrap="none" lIns="91440" tIns="45720" rIns="91440" bIns="45720">
            <a:spAutoFit/>
          </a:bodyPr>
          <a:lstStyle/>
          <a:p>
            <a:pPr algn="ctr"/>
            <a:r>
              <a:rPr lang="en-US" sz="2000" b="1" dirty="0">
                <a:ln w="13462">
                  <a:solidFill>
                    <a:srgbClr val="C00000"/>
                  </a:solidFill>
                  <a:prstDash val="solid"/>
                </a:ln>
                <a:solidFill>
                  <a:srgbClr val="FF0066"/>
                </a:solidFill>
                <a:effectLst>
                  <a:outerShdw dist="38100" dir="2700000" algn="bl" rotWithShape="0">
                    <a:schemeClr val="accent5"/>
                  </a:outerShdw>
                </a:effectLst>
              </a:rPr>
              <a:t>Phosphate</a:t>
            </a:r>
          </a:p>
        </p:txBody>
      </p:sp>
    </p:spTree>
    <p:extLst>
      <p:ext uri="{BB962C8B-B14F-4D97-AF65-F5344CB8AC3E}">
        <p14:creationId xmlns:p14="http://schemas.microsoft.com/office/powerpoint/2010/main" val="14075755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grpId="0" nodeType="withEffect">
                                  <p:stCondLst>
                                    <p:cond delay="8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par>
                                <p:cTn id="23" presetID="31" presetClass="entr" presetSubtype="0" fill="hold" grpId="0" nodeType="withEffect">
                                  <p:stCondLst>
                                    <p:cond delay="11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par>
                                <p:cTn id="29" presetID="31" presetClass="entr" presetSubtype="0" fill="hold" grpId="0" nodeType="withEffect">
                                  <p:stCondLst>
                                    <p:cond delay="130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grpId="0" nodeType="withEffect">
                                  <p:stCondLst>
                                    <p:cond delay="17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fltVal val="0"/>
                                          </p:val>
                                        </p:tav>
                                        <p:tav tm="100000">
                                          <p:val>
                                            <p:strVal val="#ppt_w"/>
                                          </p:val>
                                        </p:tav>
                                      </p:tavLst>
                                    </p:anim>
                                    <p:anim calcmode="lin" valueType="num">
                                      <p:cBhvr>
                                        <p:cTn id="38" dur="1000" fill="hold"/>
                                        <p:tgtEl>
                                          <p:spTgt spid="14"/>
                                        </p:tgtEl>
                                        <p:attrNameLst>
                                          <p:attrName>ppt_h</p:attrName>
                                        </p:attrNameLst>
                                      </p:cBhvr>
                                      <p:tavLst>
                                        <p:tav tm="0">
                                          <p:val>
                                            <p:fltVal val="0"/>
                                          </p:val>
                                        </p:tav>
                                        <p:tav tm="100000">
                                          <p:val>
                                            <p:strVal val="#ppt_h"/>
                                          </p:val>
                                        </p:tav>
                                      </p:tavLst>
                                    </p:anim>
                                    <p:anim calcmode="lin" valueType="num">
                                      <p:cBhvr>
                                        <p:cTn id="39" dur="1000" fill="hold"/>
                                        <p:tgtEl>
                                          <p:spTgt spid="14"/>
                                        </p:tgtEl>
                                        <p:attrNameLst>
                                          <p:attrName>style.rotation</p:attrName>
                                        </p:attrNameLst>
                                      </p:cBhvr>
                                      <p:tavLst>
                                        <p:tav tm="0">
                                          <p:val>
                                            <p:fltVal val="90"/>
                                          </p:val>
                                        </p:tav>
                                        <p:tav tm="100000">
                                          <p:val>
                                            <p:fltVal val="0"/>
                                          </p:val>
                                        </p:tav>
                                      </p:tavLst>
                                    </p:anim>
                                    <p:animEffect transition="in" filter="fade">
                                      <p:cBhvr>
                                        <p:cTn id="40" dur="1000"/>
                                        <p:tgtEl>
                                          <p:spTgt spid="14"/>
                                        </p:tgtEl>
                                      </p:cBhvr>
                                    </p:animEffect>
                                  </p:childTnLst>
                                </p:cTn>
                              </p:par>
                              <p:par>
                                <p:cTn id="41" presetID="31" presetClass="entr" presetSubtype="0" fill="hold" grpId="0" nodeType="withEffect">
                                  <p:stCondLst>
                                    <p:cond delay="210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style.rotation</p:attrName>
                                        </p:attrNameLst>
                                      </p:cBhvr>
                                      <p:tavLst>
                                        <p:tav tm="0">
                                          <p:val>
                                            <p:fltVal val="90"/>
                                          </p:val>
                                        </p:tav>
                                        <p:tav tm="100000">
                                          <p:val>
                                            <p:fltVal val="0"/>
                                          </p:val>
                                        </p:tav>
                                      </p:tavLst>
                                    </p:anim>
                                    <p:animEffect transition="in" filter="fade">
                                      <p:cBhvr>
                                        <p:cTn id="46" dur="1000"/>
                                        <p:tgtEl>
                                          <p:spTgt spid="12"/>
                                        </p:tgtEl>
                                      </p:cBhvr>
                                    </p:animEffect>
                                  </p:childTnLst>
                                </p:cTn>
                              </p:par>
                              <p:par>
                                <p:cTn id="47" presetID="31" presetClass="entr" presetSubtype="0" fill="hold" grpId="0" nodeType="withEffect">
                                  <p:stCondLst>
                                    <p:cond delay="26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fltVal val="0"/>
                                          </p:val>
                                        </p:tav>
                                        <p:tav tm="100000">
                                          <p:val>
                                            <p:strVal val="#ppt_w"/>
                                          </p:val>
                                        </p:tav>
                                      </p:tavLst>
                                    </p:anim>
                                    <p:anim calcmode="lin" valueType="num">
                                      <p:cBhvr>
                                        <p:cTn id="50" dur="1000" fill="hold"/>
                                        <p:tgtEl>
                                          <p:spTgt spid="15"/>
                                        </p:tgtEl>
                                        <p:attrNameLst>
                                          <p:attrName>ppt_h</p:attrName>
                                        </p:attrNameLst>
                                      </p:cBhvr>
                                      <p:tavLst>
                                        <p:tav tm="0">
                                          <p:val>
                                            <p:fltVal val="0"/>
                                          </p:val>
                                        </p:tav>
                                        <p:tav tm="100000">
                                          <p:val>
                                            <p:strVal val="#ppt_h"/>
                                          </p:val>
                                        </p:tav>
                                      </p:tavLst>
                                    </p:anim>
                                    <p:anim calcmode="lin" valueType="num">
                                      <p:cBhvr>
                                        <p:cTn id="51" dur="1000" fill="hold"/>
                                        <p:tgtEl>
                                          <p:spTgt spid="15"/>
                                        </p:tgtEl>
                                        <p:attrNameLst>
                                          <p:attrName>style.rotation</p:attrName>
                                        </p:attrNameLst>
                                      </p:cBhvr>
                                      <p:tavLst>
                                        <p:tav tm="0">
                                          <p:val>
                                            <p:fltVal val="90"/>
                                          </p:val>
                                        </p:tav>
                                        <p:tav tm="100000">
                                          <p:val>
                                            <p:fltVal val="0"/>
                                          </p:val>
                                        </p:tav>
                                      </p:tavLst>
                                    </p:anim>
                                    <p:animEffect transition="in" filter="fade">
                                      <p:cBhvr>
                                        <p:cTn id="5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E04D1-B447-4F9C-AC81-315A5A741F08}"/>
              </a:ext>
            </a:extLst>
          </p:cNvPr>
          <p:cNvSpPr>
            <a:spLocks noGrp="1"/>
          </p:cNvSpPr>
          <p:nvPr>
            <p:ph type="title"/>
          </p:nvPr>
        </p:nvSpPr>
        <p:spPr>
          <a:xfrm>
            <a:off x="5912759" y="128819"/>
            <a:ext cx="5179031" cy="1325563"/>
          </a:xfrm>
        </p:spPr>
        <p:txBody>
          <a:bodyPr/>
          <a:lstStyle/>
          <a:p>
            <a:r>
              <a:rPr lang="en-US" b="1" dirty="0"/>
              <a:t>Base Pairing in DNA</a:t>
            </a:r>
          </a:p>
        </p:txBody>
      </p:sp>
      <p:sp>
        <p:nvSpPr>
          <p:cNvPr id="3" name="Content Placeholder 2">
            <a:extLst>
              <a:ext uri="{FF2B5EF4-FFF2-40B4-BE49-F238E27FC236}">
                <a16:creationId xmlns:a16="http://schemas.microsoft.com/office/drawing/2014/main" id="{A00E8EF6-9144-44D7-A0A2-3D3D0CB0AA43}"/>
              </a:ext>
            </a:extLst>
          </p:cNvPr>
          <p:cNvSpPr>
            <a:spLocks noGrp="1"/>
          </p:cNvSpPr>
          <p:nvPr>
            <p:ph idx="1"/>
          </p:nvPr>
        </p:nvSpPr>
        <p:spPr>
          <a:xfrm>
            <a:off x="119010" y="272656"/>
            <a:ext cx="4925601" cy="6179513"/>
          </a:xfrm>
        </p:spPr>
        <p:txBody>
          <a:bodyPr>
            <a:normAutofit/>
          </a:bodyPr>
          <a:lstStyle/>
          <a:p>
            <a:r>
              <a:rPr lang="en-US" dirty="0"/>
              <a:t>DNA is double stranded. </a:t>
            </a:r>
          </a:p>
          <a:p>
            <a:r>
              <a:rPr lang="en-US" dirty="0"/>
              <a:t>Each strand of DNA is connected to the other DNA strand though hydrogen bonding. </a:t>
            </a:r>
          </a:p>
          <a:p>
            <a:r>
              <a:rPr lang="en-US" dirty="0"/>
              <a:t>This hydrogen bonding occurs between the nitrogenous bases on opposing DNA strands. </a:t>
            </a:r>
          </a:p>
          <a:p>
            <a:endParaRPr lang="en-US" dirty="0"/>
          </a:p>
          <a:p>
            <a:r>
              <a:rPr lang="en-US" dirty="0"/>
              <a:t>​</a:t>
            </a:r>
            <a:r>
              <a:rPr lang="en-US" b="1" dirty="0"/>
              <a:t>A</a:t>
            </a:r>
            <a:r>
              <a:rPr lang="en-US" dirty="0"/>
              <a:t> can only pair with </a:t>
            </a:r>
            <a:r>
              <a:rPr lang="en-US" b="1" dirty="0"/>
              <a:t>T</a:t>
            </a:r>
            <a:r>
              <a:rPr lang="en-US" dirty="0"/>
              <a:t> </a:t>
            </a:r>
          </a:p>
          <a:p>
            <a:pPr lvl="1"/>
            <a:r>
              <a:rPr lang="en-US" dirty="0"/>
              <a:t>Creates 2 hydrogen bonds</a:t>
            </a:r>
          </a:p>
          <a:p>
            <a:r>
              <a:rPr lang="en-US" b="1" dirty="0"/>
              <a:t>C</a:t>
            </a:r>
            <a:r>
              <a:rPr lang="en-US" dirty="0"/>
              <a:t> can only pair with </a:t>
            </a:r>
            <a:r>
              <a:rPr lang="en-US" b="1" dirty="0"/>
              <a:t>G</a:t>
            </a:r>
            <a:r>
              <a:rPr lang="en-US" dirty="0"/>
              <a:t> </a:t>
            </a:r>
          </a:p>
          <a:p>
            <a:pPr lvl="1"/>
            <a:r>
              <a:rPr lang="en-US" dirty="0"/>
              <a:t>Creates 3 hydrogen bonds</a:t>
            </a:r>
          </a:p>
        </p:txBody>
      </p:sp>
      <p:pic>
        <p:nvPicPr>
          <p:cNvPr id="5" name="Picture 4">
            <a:extLst>
              <a:ext uri="{FF2B5EF4-FFF2-40B4-BE49-F238E27FC236}">
                <a16:creationId xmlns:a16="http://schemas.microsoft.com/office/drawing/2014/main" id="{FB2FB5B3-3805-45B1-A4C9-A9C4F0EB8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775" y="2020833"/>
            <a:ext cx="7149001" cy="3547759"/>
          </a:xfrm>
          <a:prstGeom prst="rect">
            <a:avLst/>
          </a:prstGeom>
        </p:spPr>
      </p:pic>
    </p:spTree>
    <p:extLst>
      <p:ext uri="{BB962C8B-B14F-4D97-AF65-F5344CB8AC3E}">
        <p14:creationId xmlns:p14="http://schemas.microsoft.com/office/powerpoint/2010/main" val="7772287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B7564D-C983-4452-8075-8779833E9BFC}"/>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7072" r="4483" b="-1"/>
          <a:stretch/>
        </p:blipFill>
        <p:spPr>
          <a:xfrm>
            <a:off x="20" y="1"/>
            <a:ext cx="12191980" cy="6857999"/>
          </a:xfrm>
          <a:prstGeom prst="rect">
            <a:avLst/>
          </a:prstGeom>
        </p:spPr>
      </p:pic>
      <p:cxnSp>
        <p:nvCxnSpPr>
          <p:cNvPr id="14" name="Straight Connector 13">
            <a:extLst>
              <a:ext uri="{FF2B5EF4-FFF2-40B4-BE49-F238E27FC236}">
                <a16:creationId xmlns:a16="http://schemas.microsoft.com/office/drawing/2014/main"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CE83D4-57F8-408B-B969-2D8F51E85259}"/>
              </a:ext>
            </a:extLst>
          </p:cNvPr>
          <p:cNvSpPr>
            <a:spLocks noGrp="1"/>
          </p:cNvSpPr>
          <p:nvPr>
            <p:ph type="title"/>
          </p:nvPr>
        </p:nvSpPr>
        <p:spPr>
          <a:xfrm>
            <a:off x="2277961" y="202979"/>
            <a:ext cx="7636098" cy="1033394"/>
          </a:xfrm>
          <a:solidFill>
            <a:schemeClr val="bg1">
              <a:alpha val="25000"/>
            </a:schemeClr>
          </a:solidFill>
        </p:spPr>
        <p:txBody>
          <a:bodyPr>
            <a:normAutofit fontScale="90000"/>
          </a:bodyPr>
          <a:lstStyle/>
          <a:p>
            <a:pPr algn="ctr"/>
            <a:r>
              <a:rPr lang="en-US" sz="4800" b="1" dirty="0">
                <a:solidFill>
                  <a:srgbClr val="FFFFFF"/>
                </a:solidFill>
                <a:effectLst>
                  <a:outerShdw blurRad="38100" dist="38100" dir="2700000" algn="tl">
                    <a:srgbClr val="000000">
                      <a:alpha val="43137"/>
                    </a:srgbClr>
                  </a:outerShdw>
                </a:effectLst>
              </a:rPr>
              <a:t>DNA Strands are Antiparallel</a:t>
            </a:r>
          </a:p>
        </p:txBody>
      </p:sp>
      <p:sp>
        <p:nvSpPr>
          <p:cNvPr id="3" name="Content Placeholder 2">
            <a:extLst>
              <a:ext uri="{FF2B5EF4-FFF2-40B4-BE49-F238E27FC236}">
                <a16:creationId xmlns:a16="http://schemas.microsoft.com/office/drawing/2014/main" id="{A68A3710-E7A7-4696-BF99-454FCAD94584}"/>
              </a:ext>
            </a:extLst>
          </p:cNvPr>
          <p:cNvSpPr>
            <a:spLocks noGrp="1"/>
          </p:cNvSpPr>
          <p:nvPr>
            <p:ph idx="1"/>
          </p:nvPr>
        </p:nvSpPr>
        <p:spPr>
          <a:xfrm>
            <a:off x="1302800" y="1859455"/>
            <a:ext cx="9586419" cy="3139090"/>
          </a:xfrm>
          <a:solidFill>
            <a:schemeClr val="bg1">
              <a:alpha val="21000"/>
            </a:schemeClr>
          </a:solidFill>
        </p:spPr>
        <p:txBody>
          <a:bodyPr anchor="ctr">
            <a:normAutofit/>
          </a:bodyPr>
          <a:lstStyle/>
          <a:p>
            <a:r>
              <a:rPr lang="en-US" b="1" dirty="0">
                <a:solidFill>
                  <a:srgbClr val="FFFFFF"/>
                </a:solidFill>
                <a:effectLst>
                  <a:outerShdw blurRad="38100" dist="38100" dir="2700000" algn="tl">
                    <a:srgbClr val="000000">
                      <a:alpha val="43137"/>
                    </a:srgbClr>
                  </a:outerShdw>
                </a:effectLst>
              </a:rPr>
              <a:t> The DNA strands are oriented antiparallel to one another. The ends of the DNA molecule are different. One end of the DNA molecule is designated 3' (stated as 3 prime) and the other as 5' (stated as 5 prime). They are names according to the carbons in the ribose sugar molecule of the DNA backbone. In a molecule of DNA, one strand will be oriented from 3' to 5', and the other from 5' to 3'.</a:t>
            </a:r>
          </a:p>
        </p:txBody>
      </p:sp>
    </p:spTree>
    <p:extLst>
      <p:ext uri="{BB962C8B-B14F-4D97-AF65-F5344CB8AC3E}">
        <p14:creationId xmlns:p14="http://schemas.microsoft.com/office/powerpoint/2010/main" val="3950700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AF56C8-330E-4CF7-AAD5-2AED09C9887D}"/>
              </a:ext>
            </a:extLst>
          </p:cNvPr>
          <p:cNvPicPr>
            <a:picLocks noChangeAspect="1"/>
          </p:cNvPicPr>
          <p:nvPr/>
        </p:nvPicPr>
        <p:blipFill rotWithShape="1">
          <a:blip r:embed="rId2"/>
          <a:srcRect l="66959" r="-1"/>
          <a:stretch/>
        </p:blipFill>
        <p:spPr>
          <a:xfrm>
            <a:off x="6952414" y="980847"/>
            <a:ext cx="3603208" cy="1697181"/>
          </a:xfrm>
          <a:prstGeom prst="rect">
            <a:avLst/>
          </a:prstGeom>
        </p:spPr>
      </p:pic>
      <p:pic>
        <p:nvPicPr>
          <p:cNvPr id="5" name="Picture 4">
            <a:extLst>
              <a:ext uri="{FF2B5EF4-FFF2-40B4-BE49-F238E27FC236}">
                <a16:creationId xmlns:a16="http://schemas.microsoft.com/office/drawing/2014/main" id="{0A9EA3DE-F892-406C-BA2B-6BDCFADAA31E}"/>
              </a:ext>
            </a:extLst>
          </p:cNvPr>
          <p:cNvPicPr>
            <a:picLocks noChangeAspect="1"/>
          </p:cNvPicPr>
          <p:nvPr/>
        </p:nvPicPr>
        <p:blipFill rotWithShape="1">
          <a:blip r:embed="rId3"/>
          <a:srcRect l="33588" t="-1" r="33155" b="72212"/>
          <a:stretch/>
        </p:blipFill>
        <p:spPr>
          <a:xfrm>
            <a:off x="1022625" y="650814"/>
            <a:ext cx="3626647" cy="921040"/>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id="{9C69A027-6061-4AD8-8BF0-E6289225F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762" y="2715208"/>
            <a:ext cx="6687269" cy="3746298"/>
          </a:xfrm>
          <a:prstGeom prst="rect">
            <a:avLst/>
          </a:prstGeom>
        </p:spPr>
      </p:pic>
      <p:pic>
        <p:nvPicPr>
          <p:cNvPr id="11" name="Picture 10">
            <a:extLst>
              <a:ext uri="{FF2B5EF4-FFF2-40B4-BE49-F238E27FC236}">
                <a16:creationId xmlns:a16="http://schemas.microsoft.com/office/drawing/2014/main" id="{D7806A32-E85F-4626-95D7-35D6E56DA4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53544"/>
            <a:ext cx="5423713" cy="2990518"/>
          </a:xfrm>
          <a:prstGeom prst="rect">
            <a:avLst/>
          </a:prstGeom>
        </p:spPr>
      </p:pic>
      <p:pic>
        <p:nvPicPr>
          <p:cNvPr id="12" name="Picture 11">
            <a:extLst>
              <a:ext uri="{FF2B5EF4-FFF2-40B4-BE49-F238E27FC236}">
                <a16:creationId xmlns:a16="http://schemas.microsoft.com/office/drawing/2014/main" id="{8BCB2021-FA70-4EA7-B44D-01124953351B}"/>
              </a:ext>
            </a:extLst>
          </p:cNvPr>
          <p:cNvPicPr>
            <a:picLocks noChangeAspect="1"/>
          </p:cNvPicPr>
          <p:nvPr/>
        </p:nvPicPr>
        <p:blipFill rotWithShape="1">
          <a:blip r:embed="rId2"/>
          <a:srcRect l="33588" r="33327"/>
          <a:stretch/>
        </p:blipFill>
        <p:spPr>
          <a:xfrm>
            <a:off x="1059057" y="1571854"/>
            <a:ext cx="3607837" cy="1697181"/>
          </a:xfrm>
          <a:prstGeom prst="rect">
            <a:avLst/>
          </a:prstGeom>
        </p:spPr>
      </p:pic>
      <p:pic>
        <p:nvPicPr>
          <p:cNvPr id="13" name="Picture 12">
            <a:extLst>
              <a:ext uri="{FF2B5EF4-FFF2-40B4-BE49-F238E27FC236}">
                <a16:creationId xmlns:a16="http://schemas.microsoft.com/office/drawing/2014/main" id="{311A7467-D85B-4444-93D8-5E44C76B83C5}"/>
              </a:ext>
            </a:extLst>
          </p:cNvPr>
          <p:cNvPicPr>
            <a:picLocks noChangeAspect="1"/>
          </p:cNvPicPr>
          <p:nvPr/>
        </p:nvPicPr>
        <p:blipFill rotWithShape="1">
          <a:blip r:embed="rId3"/>
          <a:srcRect l="66902" t="-1" b="72212"/>
          <a:stretch/>
        </p:blipFill>
        <p:spPr>
          <a:xfrm>
            <a:off x="6934792" y="59807"/>
            <a:ext cx="3609355" cy="921040"/>
          </a:xfrm>
          <a:prstGeom prst="rect">
            <a:avLst/>
          </a:prstGeom>
        </p:spPr>
      </p:pic>
    </p:spTree>
    <p:extLst>
      <p:ext uri="{BB962C8B-B14F-4D97-AF65-F5344CB8AC3E}">
        <p14:creationId xmlns:p14="http://schemas.microsoft.com/office/powerpoint/2010/main" val="13423707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close up of a logo&#10;&#10;Description generated with very high confidence">
            <a:extLst>
              <a:ext uri="{FF2B5EF4-FFF2-40B4-BE49-F238E27FC236}">
                <a16:creationId xmlns:a16="http://schemas.microsoft.com/office/drawing/2014/main" id="{6C94D7B5-2428-4956-A521-EE47C29BFAE4}"/>
              </a:ext>
            </a:extLst>
          </p:cNvPr>
          <p:cNvPicPr>
            <a:picLocks noChangeAspect="1"/>
          </p:cNvPicPr>
          <p:nvPr/>
        </p:nvPicPr>
        <p:blipFill>
          <a:blip r:embed="rId2" cstate="hq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457200" y="3696344"/>
            <a:ext cx="5126736" cy="2840462"/>
          </a:xfrm>
          <a:prstGeom prst="rect">
            <a:avLst/>
          </a:prstGeom>
        </p:spPr>
      </p:pic>
      <p:sp>
        <p:nvSpPr>
          <p:cNvPr id="2" name="Title 1">
            <a:extLst>
              <a:ext uri="{FF2B5EF4-FFF2-40B4-BE49-F238E27FC236}">
                <a16:creationId xmlns:a16="http://schemas.microsoft.com/office/drawing/2014/main" id="{454B8614-E987-4F5D-AD37-AE329F09D58B}"/>
              </a:ext>
            </a:extLst>
          </p:cNvPr>
          <p:cNvSpPr>
            <a:spLocks noGrp="1"/>
          </p:cNvSpPr>
          <p:nvPr>
            <p:ph type="title"/>
          </p:nvPr>
        </p:nvSpPr>
        <p:spPr>
          <a:xfrm>
            <a:off x="6392598" y="640263"/>
            <a:ext cx="5221266" cy="1344975"/>
          </a:xfrm>
        </p:spPr>
        <p:txBody>
          <a:bodyPr>
            <a:normAutofit/>
          </a:bodyPr>
          <a:lstStyle/>
          <a:p>
            <a:pPr algn="ctr"/>
            <a:r>
              <a:rPr lang="en-US" sz="4000" dirty="0">
                <a:solidFill>
                  <a:schemeClr val="bg1"/>
                </a:solidFill>
              </a:rPr>
              <a:t>Hydrogen Bonding in DNA</a:t>
            </a:r>
          </a:p>
        </p:txBody>
      </p:sp>
      <p:sp>
        <p:nvSpPr>
          <p:cNvPr id="3" name="Content Placeholder 2">
            <a:extLst>
              <a:ext uri="{FF2B5EF4-FFF2-40B4-BE49-F238E27FC236}">
                <a16:creationId xmlns:a16="http://schemas.microsoft.com/office/drawing/2014/main" id="{9CE47726-E578-49EF-9007-3DE4B9742756}"/>
              </a:ext>
            </a:extLst>
          </p:cNvPr>
          <p:cNvSpPr>
            <a:spLocks noGrp="1"/>
          </p:cNvSpPr>
          <p:nvPr>
            <p:ph idx="1"/>
          </p:nvPr>
        </p:nvSpPr>
        <p:spPr>
          <a:xfrm>
            <a:off x="6391903" y="2121763"/>
            <a:ext cx="5235490" cy="3773010"/>
          </a:xfrm>
        </p:spPr>
        <p:txBody>
          <a:bodyPr>
            <a:normAutofit/>
          </a:bodyPr>
          <a:lstStyle/>
          <a:p>
            <a:r>
              <a:rPr lang="en-US" sz="2400" dirty="0">
                <a:solidFill>
                  <a:schemeClr val="bg1"/>
                </a:solidFill>
              </a:rPr>
              <a:t>Hydrogen bonds are relatively weak.</a:t>
            </a:r>
          </a:p>
          <a:p>
            <a:r>
              <a:rPr lang="en-US" sz="2400" dirty="0">
                <a:solidFill>
                  <a:schemeClr val="bg1"/>
                </a:solidFill>
              </a:rPr>
              <a:t> It is important for the hydrogen bonds to be able to be broken when the cell needs access to the individual DNA strands.</a:t>
            </a:r>
          </a:p>
          <a:p>
            <a:r>
              <a:rPr lang="en-US" sz="2400" dirty="0">
                <a:solidFill>
                  <a:schemeClr val="bg1"/>
                </a:solidFill>
              </a:rPr>
              <a:t> For example, the two DNA strands need to be separated for DNA replication during reproduction and to make the mRNA template during transcription. </a:t>
            </a:r>
          </a:p>
        </p:txBody>
      </p:sp>
      <p:pic>
        <p:nvPicPr>
          <p:cNvPr id="13" name="Picture 12">
            <a:extLst>
              <a:ext uri="{FF2B5EF4-FFF2-40B4-BE49-F238E27FC236}">
                <a16:creationId xmlns:a16="http://schemas.microsoft.com/office/drawing/2014/main" id="{317ECDA7-BC20-4813-9BA0-7648D46B00F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386706" y="384547"/>
            <a:ext cx="5197230" cy="3158230"/>
          </a:xfrm>
          <a:prstGeom prst="rect">
            <a:avLst/>
          </a:prstGeom>
        </p:spPr>
      </p:pic>
    </p:spTree>
    <p:extLst>
      <p:ext uri="{BB962C8B-B14F-4D97-AF65-F5344CB8AC3E}">
        <p14:creationId xmlns:p14="http://schemas.microsoft.com/office/powerpoint/2010/main" val="10918524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generated with very high confidence">
            <a:extLst>
              <a:ext uri="{FF2B5EF4-FFF2-40B4-BE49-F238E27FC236}">
                <a16:creationId xmlns:a16="http://schemas.microsoft.com/office/drawing/2014/main" id="{1D8AD73F-A294-4DB3-B150-4979DDA41A63}"/>
              </a:ext>
            </a:extLst>
          </p:cNvPr>
          <p:cNvPicPr>
            <a:picLocks noChangeAspect="1"/>
          </p:cNvPicPr>
          <p:nvPr/>
        </p:nvPicPr>
        <p:blipFill rotWithShape="1">
          <a:blip r:embed="rId2">
            <a:extLst>
              <a:ext uri="{28A0092B-C50C-407E-A947-70E740481C1C}">
                <a14:useLocalDpi xmlns:a14="http://schemas.microsoft.com/office/drawing/2010/main" val="0"/>
              </a:ext>
            </a:extLst>
          </a:blip>
          <a:srcRect t="15946" r="7943" b="17022"/>
          <a:stretch/>
        </p:blipFill>
        <p:spPr>
          <a:xfrm>
            <a:off x="20" y="10"/>
            <a:ext cx="12191980" cy="6857990"/>
          </a:xfrm>
          <a:prstGeom prst="rect">
            <a:avLst/>
          </a:prstGeom>
        </p:spPr>
      </p:pic>
      <p:sp>
        <p:nvSpPr>
          <p:cNvPr id="9" name="Rectangle 11">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6FDA81-9B4B-4AD2-8F91-E856B0B83E2E}"/>
              </a:ext>
            </a:extLst>
          </p:cNvPr>
          <p:cNvSpPr>
            <a:spLocks noGrp="1"/>
          </p:cNvSpPr>
          <p:nvPr>
            <p:ph type="title"/>
          </p:nvPr>
        </p:nvSpPr>
        <p:spPr>
          <a:xfrm>
            <a:off x="594805" y="640263"/>
            <a:ext cx="5221266" cy="1344975"/>
          </a:xfrm>
        </p:spPr>
        <p:txBody>
          <a:bodyPr>
            <a:normAutofit/>
          </a:bodyPr>
          <a:lstStyle/>
          <a:p>
            <a:pPr algn="ctr"/>
            <a:r>
              <a:rPr lang="en-US" sz="4000" b="1" dirty="0"/>
              <a:t>DNA in Eukaryotes</a:t>
            </a:r>
          </a:p>
        </p:txBody>
      </p:sp>
      <p:sp>
        <p:nvSpPr>
          <p:cNvPr id="3" name="Content Placeholder 2">
            <a:extLst>
              <a:ext uri="{FF2B5EF4-FFF2-40B4-BE49-F238E27FC236}">
                <a16:creationId xmlns:a16="http://schemas.microsoft.com/office/drawing/2014/main" id="{C86062C2-F6C2-45CD-81F1-FB911453657A}"/>
              </a:ext>
            </a:extLst>
          </p:cNvPr>
          <p:cNvSpPr>
            <a:spLocks noGrp="1"/>
          </p:cNvSpPr>
          <p:nvPr>
            <p:ph idx="1"/>
          </p:nvPr>
        </p:nvSpPr>
        <p:spPr>
          <a:xfrm>
            <a:off x="594110" y="2121763"/>
            <a:ext cx="5235490" cy="3773010"/>
          </a:xfrm>
        </p:spPr>
        <p:txBody>
          <a:bodyPr>
            <a:normAutofit/>
          </a:bodyPr>
          <a:lstStyle/>
          <a:p>
            <a:r>
              <a:rPr lang="en-US" sz="2400" b="1"/>
              <a:t>  </a:t>
            </a:r>
            <a:r>
              <a:rPr lang="en-US" sz="2400"/>
              <a:t>In eukaryotic cells, the genetic material (DNA) is in the nucleus of the cell. </a:t>
            </a:r>
          </a:p>
          <a:p>
            <a:r>
              <a:rPr lang="en-US" sz="2400"/>
              <a:t>DNA holds the instructions for all of the proteins the cell may required.</a:t>
            </a:r>
          </a:p>
          <a:p>
            <a:r>
              <a:rPr lang="en-US" sz="2400"/>
              <a:t> These instruction are encoded as the sequence of base pairs on the individual nucleic acids that make up the cell. ​</a:t>
            </a:r>
          </a:p>
        </p:txBody>
      </p:sp>
    </p:spTree>
    <p:extLst>
      <p:ext uri="{BB962C8B-B14F-4D97-AF65-F5344CB8AC3E}">
        <p14:creationId xmlns:p14="http://schemas.microsoft.com/office/powerpoint/2010/main" val="38066089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generated with very high confidence">
            <a:extLst>
              <a:ext uri="{FF2B5EF4-FFF2-40B4-BE49-F238E27FC236}">
                <a16:creationId xmlns:a16="http://schemas.microsoft.com/office/drawing/2014/main" id="{E8665ED9-9A70-4C4C-87A3-8A09C0D38D2D}"/>
              </a:ext>
            </a:extLst>
          </p:cNvPr>
          <p:cNvPicPr>
            <a:picLocks noChangeAspect="1"/>
          </p:cNvPicPr>
          <p:nvPr/>
        </p:nvPicPr>
        <p:blipFill rotWithShape="1">
          <a:blip r:embed="rId2">
            <a:extLst>
              <a:ext uri="{28A0092B-C50C-407E-A947-70E740481C1C}">
                <a14:useLocalDpi xmlns:a14="http://schemas.microsoft.com/office/drawing/2010/main" val="0"/>
              </a:ext>
            </a:extLst>
          </a:blip>
          <a:srcRect l="9465" r="10963"/>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C9178AA8-6469-4F3B-85C0-106AF482AD7D}"/>
              </a:ext>
            </a:extLst>
          </p:cNvPr>
          <p:cNvSpPr>
            <a:spLocks noGrp="1"/>
          </p:cNvSpPr>
          <p:nvPr>
            <p:ph type="title"/>
          </p:nvPr>
        </p:nvSpPr>
        <p:spPr>
          <a:xfrm>
            <a:off x="285035" y="181397"/>
            <a:ext cx="5164043" cy="1180874"/>
          </a:xfrm>
        </p:spPr>
        <p:txBody>
          <a:bodyPr>
            <a:normAutofit fontScale="90000"/>
          </a:bodyPr>
          <a:lstStyle/>
          <a:p>
            <a:r>
              <a:rPr lang="en-US" b="1" dirty="0"/>
              <a:t>DNA in Prokaryotes</a:t>
            </a:r>
          </a:p>
        </p:txBody>
      </p:sp>
      <p:sp>
        <p:nvSpPr>
          <p:cNvPr id="3" name="Content Placeholder 2">
            <a:extLst>
              <a:ext uri="{FF2B5EF4-FFF2-40B4-BE49-F238E27FC236}">
                <a16:creationId xmlns:a16="http://schemas.microsoft.com/office/drawing/2014/main" id="{0EEFF258-E0A1-4D34-B0BE-C1724C83586C}"/>
              </a:ext>
            </a:extLst>
          </p:cNvPr>
          <p:cNvSpPr>
            <a:spLocks noGrp="1"/>
          </p:cNvSpPr>
          <p:nvPr>
            <p:ph idx="1"/>
          </p:nvPr>
        </p:nvSpPr>
        <p:spPr>
          <a:xfrm>
            <a:off x="471650" y="1679360"/>
            <a:ext cx="3651466" cy="4861550"/>
          </a:xfrm>
        </p:spPr>
        <p:txBody>
          <a:bodyPr>
            <a:normAutofit/>
          </a:bodyPr>
          <a:lstStyle/>
          <a:p>
            <a:r>
              <a:rPr lang="en-US" sz="2400" dirty="0"/>
              <a:t>Bacteria cells are prokaryotic</a:t>
            </a:r>
          </a:p>
          <a:p>
            <a:r>
              <a:rPr lang="en-US" sz="2400" dirty="0"/>
              <a:t>They are </a:t>
            </a:r>
            <a:r>
              <a:rPr lang="en-US" sz="2400" b="1" dirty="0"/>
              <a:t>much</a:t>
            </a:r>
            <a:r>
              <a:rPr lang="en-US" sz="2400" dirty="0"/>
              <a:t> smaller than the eukaryotic cell. </a:t>
            </a:r>
          </a:p>
          <a:p>
            <a:r>
              <a:rPr lang="en-US" sz="2400" dirty="0"/>
              <a:t>They do not have any membrane-bound organelles.</a:t>
            </a:r>
          </a:p>
          <a:p>
            <a:r>
              <a:rPr lang="en-US" sz="2400" dirty="0"/>
              <a:t>They do not have a nucleus.</a:t>
            </a:r>
          </a:p>
          <a:p>
            <a:r>
              <a:rPr lang="en-US" sz="2400" dirty="0"/>
              <a:t>The DNA in prokaryotic cells is found in a region called the </a:t>
            </a:r>
            <a:r>
              <a:rPr lang="en-US" sz="2400" b="1" u="sng" dirty="0"/>
              <a:t>nucleoid</a:t>
            </a:r>
            <a:r>
              <a:rPr lang="en-US" sz="2400" dirty="0"/>
              <a:t>. </a:t>
            </a:r>
          </a:p>
        </p:txBody>
      </p:sp>
    </p:spTree>
    <p:extLst>
      <p:ext uri="{BB962C8B-B14F-4D97-AF65-F5344CB8AC3E}">
        <p14:creationId xmlns:p14="http://schemas.microsoft.com/office/powerpoint/2010/main" val="26518806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2050" name="Picture 2" descr="Picture">
            <a:extLst>
              <a:ext uri="{FF2B5EF4-FFF2-40B4-BE49-F238E27FC236}">
                <a16:creationId xmlns:a16="http://schemas.microsoft.com/office/drawing/2014/main" id="{BF0B089D-CEAC-4DDD-93D7-58CD064ED3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54" r="3994" b="2"/>
          <a:stretch/>
        </p:blipFill>
        <p:spPr bwMode="auto">
          <a:xfrm>
            <a:off x="5276088" y="640082"/>
            <a:ext cx="6276250" cy="557783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06277C-24AE-4E1A-B60E-BA831A373062}"/>
              </a:ext>
            </a:extLst>
          </p:cNvPr>
          <p:cNvSpPr>
            <a:spLocks noGrp="1"/>
          </p:cNvSpPr>
          <p:nvPr>
            <p:ph type="title"/>
          </p:nvPr>
        </p:nvSpPr>
        <p:spPr>
          <a:xfrm>
            <a:off x="648929" y="629266"/>
            <a:ext cx="3667039" cy="1676603"/>
          </a:xfrm>
        </p:spPr>
        <p:txBody>
          <a:bodyPr>
            <a:normAutofit/>
          </a:bodyPr>
          <a:lstStyle/>
          <a:p>
            <a:r>
              <a:rPr lang="en-US" sz="3600" dirty="0">
                <a:solidFill>
                  <a:schemeClr val="bg1"/>
                </a:solidFill>
              </a:rPr>
              <a:t>Nucleoid</a:t>
            </a:r>
          </a:p>
        </p:txBody>
      </p:sp>
      <p:sp>
        <p:nvSpPr>
          <p:cNvPr id="3" name="Content Placeholder 2">
            <a:extLst>
              <a:ext uri="{FF2B5EF4-FFF2-40B4-BE49-F238E27FC236}">
                <a16:creationId xmlns:a16="http://schemas.microsoft.com/office/drawing/2014/main" id="{E0FF277D-9BD3-4021-B331-6B0376714E2F}"/>
              </a:ext>
            </a:extLst>
          </p:cNvPr>
          <p:cNvSpPr>
            <a:spLocks noGrp="1"/>
          </p:cNvSpPr>
          <p:nvPr>
            <p:ph idx="1"/>
          </p:nvPr>
        </p:nvSpPr>
        <p:spPr>
          <a:xfrm>
            <a:off x="648931" y="2438401"/>
            <a:ext cx="3667036" cy="3779520"/>
          </a:xfrm>
        </p:spPr>
        <p:txBody>
          <a:bodyPr>
            <a:normAutofit/>
          </a:bodyPr>
          <a:lstStyle/>
          <a:p>
            <a:r>
              <a:rPr lang="en-US" sz="1500">
                <a:solidFill>
                  <a:schemeClr val="bg1"/>
                </a:solidFill>
              </a:rPr>
              <a:t>    The DNA in bacteria exist in a region called the nucleoid. </a:t>
            </a:r>
          </a:p>
          <a:p>
            <a:r>
              <a:rPr lang="en-US" sz="1500">
                <a:solidFill>
                  <a:schemeClr val="bg1"/>
                </a:solidFill>
              </a:rPr>
              <a:t>The nucleoid is simply a "cytoplasmic location" and not a membrane-bound organelle, like our nucleus. </a:t>
            </a:r>
          </a:p>
          <a:p>
            <a:r>
              <a:rPr lang="en-US" sz="1500">
                <a:solidFill>
                  <a:schemeClr val="bg1"/>
                </a:solidFill>
              </a:rPr>
              <a:t>However, the nucleoid does succeed in packaging the DNA into a small space within the cytoplasm. </a:t>
            </a:r>
          </a:p>
          <a:p>
            <a:r>
              <a:rPr lang="en-US" sz="1500">
                <a:solidFill>
                  <a:schemeClr val="bg1"/>
                </a:solidFill>
              </a:rPr>
              <a:t>​Proteins assist in anchoring the genetic material to the nucleoid. </a:t>
            </a:r>
          </a:p>
          <a:p>
            <a:r>
              <a:rPr lang="en-US" sz="1500">
                <a:solidFill>
                  <a:schemeClr val="bg1"/>
                </a:solidFill>
              </a:rPr>
              <a:t>Bacteria are small, and the nucleoid takes up almost 1/3 of the space in the cel!.</a:t>
            </a:r>
          </a:p>
        </p:txBody>
      </p:sp>
    </p:spTree>
    <p:extLst>
      <p:ext uri="{BB962C8B-B14F-4D97-AF65-F5344CB8AC3E}">
        <p14:creationId xmlns:p14="http://schemas.microsoft.com/office/powerpoint/2010/main" val="41057262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80D4D-8553-494E-8791-630FB140EE82}"/>
              </a:ext>
            </a:extLst>
          </p:cNvPr>
          <p:cNvSpPr>
            <a:spLocks noGrp="1"/>
          </p:cNvSpPr>
          <p:nvPr>
            <p:ph type="title"/>
          </p:nvPr>
        </p:nvSpPr>
        <p:spPr/>
        <p:txBody>
          <a:bodyPr>
            <a:normAutofit/>
          </a:bodyPr>
          <a:lstStyle/>
          <a:p>
            <a:pPr algn="ctr"/>
            <a:r>
              <a:rPr lang="en-US" sz="8800" dirty="0">
                <a:solidFill>
                  <a:schemeClr val="accent6">
                    <a:lumMod val="75000"/>
                  </a:schemeClr>
                </a:solidFill>
              </a:rPr>
              <a:t>Plasmids</a:t>
            </a:r>
          </a:p>
        </p:txBody>
      </p:sp>
      <p:sp>
        <p:nvSpPr>
          <p:cNvPr id="3" name="Content Placeholder 2">
            <a:extLst>
              <a:ext uri="{FF2B5EF4-FFF2-40B4-BE49-F238E27FC236}">
                <a16:creationId xmlns:a16="http://schemas.microsoft.com/office/drawing/2014/main" id="{D619FEE3-F482-4E21-A2AC-EFB5E395EC6D}"/>
              </a:ext>
            </a:extLst>
          </p:cNvPr>
          <p:cNvSpPr>
            <a:spLocks noGrp="1"/>
          </p:cNvSpPr>
          <p:nvPr>
            <p:ph idx="1"/>
          </p:nvPr>
        </p:nvSpPr>
        <p:spPr/>
        <p:txBody>
          <a:bodyPr/>
          <a:lstStyle/>
          <a:p>
            <a:r>
              <a:rPr lang="en-US" b="1" dirty="0">
                <a:effectLst>
                  <a:outerShdw blurRad="38100" dist="38100" dir="2700000" algn="tl">
                    <a:srgbClr val="000000">
                      <a:alpha val="43137"/>
                    </a:srgbClr>
                  </a:outerShdw>
                </a:effectLst>
                <a:latin typeface="Arial Black" panose="020B0A04020102020204" pitchFamily="34" charset="0"/>
              </a:rPr>
              <a:t>Some species of bacteria have additional small extra-chromosomal circular DNA loops in their cytoplasm, called </a:t>
            </a:r>
            <a:r>
              <a:rPr lang="en-US" b="1" u="sng" dirty="0">
                <a:solidFill>
                  <a:srgbClr val="FF0000"/>
                </a:solidFill>
                <a:effectLst>
                  <a:outerShdw blurRad="38100" dist="38100" dir="2700000" algn="tl">
                    <a:srgbClr val="000000">
                      <a:alpha val="43137"/>
                    </a:srgbClr>
                  </a:outerShdw>
                </a:effectLst>
                <a:latin typeface="Arial Black" panose="020B0A04020102020204" pitchFamily="34" charset="0"/>
              </a:rPr>
              <a:t>plasmids.</a:t>
            </a:r>
            <a:r>
              <a:rPr lang="en-US" b="1" dirty="0">
                <a:effectLst>
                  <a:outerShdw blurRad="38100" dist="38100" dir="2700000" algn="tl">
                    <a:srgbClr val="000000">
                      <a:alpha val="43137"/>
                    </a:srgbClr>
                  </a:outerShdw>
                </a:effectLst>
                <a:latin typeface="Arial Black" panose="020B0A04020102020204" pitchFamily="34" charset="0"/>
              </a:rPr>
              <a:t> </a:t>
            </a:r>
          </a:p>
          <a:p>
            <a:pPr marL="0" indent="0">
              <a:buNone/>
            </a:pPr>
            <a:endParaRPr lang="en-US" dirty="0"/>
          </a:p>
        </p:txBody>
      </p:sp>
      <p:pic>
        <p:nvPicPr>
          <p:cNvPr id="4" name="Picture 3">
            <a:extLst>
              <a:ext uri="{FF2B5EF4-FFF2-40B4-BE49-F238E27FC236}">
                <a16:creationId xmlns:a16="http://schemas.microsoft.com/office/drawing/2014/main" id="{A2FD97B9-BDCD-4D2C-9E39-1EB791AF7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7249" y="3429000"/>
            <a:ext cx="5941068" cy="3011324"/>
          </a:xfrm>
          <a:prstGeom prst="rect">
            <a:avLst/>
          </a:prstGeom>
        </p:spPr>
      </p:pic>
    </p:spTree>
    <p:extLst>
      <p:ext uri="{BB962C8B-B14F-4D97-AF65-F5344CB8AC3E}">
        <p14:creationId xmlns:p14="http://schemas.microsoft.com/office/powerpoint/2010/main" val="4305332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432691CC-4AB8-48AF-B822-EBF7F4E9E6C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1407"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6A8E1B4-B839-4C58-B08A-F0B0945808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513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Picture">
            <a:extLst>
              <a:ext uri="{FF2B5EF4-FFF2-40B4-BE49-F238E27FC236}">
                <a16:creationId xmlns:a16="http://schemas.microsoft.com/office/drawing/2014/main" id="{77218D6F-1BFE-42BA-996E-FBC09774A0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02" r="4148" b="3"/>
          <a:stretch/>
        </p:blipFill>
        <p:spPr bwMode="auto">
          <a:xfrm>
            <a:off x="6355999" y="1"/>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A picture containing table, indoor, plate&#10;&#10;Description generated with very high confidence">
            <a:extLst>
              <a:ext uri="{FF2B5EF4-FFF2-40B4-BE49-F238E27FC236}">
                <a16:creationId xmlns:a16="http://schemas.microsoft.com/office/drawing/2014/main" id="{269CBEBB-512A-4051-BF05-AB5A3F0F975E}"/>
              </a:ext>
            </a:extLst>
          </p:cNvPr>
          <p:cNvPicPr>
            <a:picLocks noChangeAspect="1"/>
          </p:cNvPicPr>
          <p:nvPr/>
        </p:nvPicPr>
        <p:blipFill rotWithShape="1">
          <a:blip r:embed="rId3">
            <a:extLst>
              <a:ext uri="{28A0092B-C50C-407E-A947-70E740481C1C}">
                <a14:useLocalDpi xmlns:a14="http://schemas.microsoft.com/office/drawing/2010/main" val="0"/>
              </a:ext>
            </a:extLst>
          </a:blip>
          <a:srcRect l="4809" r="-1" b="-1"/>
          <a:stretch/>
        </p:blipFill>
        <p:spPr>
          <a:xfrm>
            <a:off x="7390912" y="3075259"/>
            <a:ext cx="4801088" cy="3782741"/>
          </a:xfrm>
          <a:custGeom>
            <a:avLst/>
            <a:gdLst>
              <a:gd name="connsiteX0" fmla="*/ 2583180 w 4801088"/>
              <a:gd name="connsiteY0" fmla="*/ 0 h 3782741"/>
              <a:gd name="connsiteX1" fmla="*/ 4725194 w 4801088"/>
              <a:gd name="connsiteY1" fmla="*/ 1138900 h 3782741"/>
              <a:gd name="connsiteX2" fmla="*/ 4801088 w 4801088"/>
              <a:gd name="connsiteY2" fmla="*/ 1263826 h 3782741"/>
              <a:gd name="connsiteX3" fmla="*/ 4801088 w 4801088"/>
              <a:gd name="connsiteY3" fmla="*/ 3782741 h 3782741"/>
              <a:gd name="connsiteX4" fmla="*/ 296488 w 4801088"/>
              <a:gd name="connsiteY4" fmla="*/ 3782741 h 3782741"/>
              <a:gd name="connsiteX5" fmla="*/ 202999 w 4801088"/>
              <a:gd name="connsiteY5" fmla="*/ 3588671 h 3782741"/>
              <a:gd name="connsiteX6" fmla="*/ 0 w 4801088"/>
              <a:gd name="connsiteY6" fmla="*/ 2583180 h 3782741"/>
              <a:gd name="connsiteX7" fmla="*/ 2583180 w 4801088"/>
              <a:gd name="connsiteY7" fmla="*/ 0 h 37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p:spPr>
      </p:pic>
      <p:sp>
        <p:nvSpPr>
          <p:cNvPr id="2" name="Title 1">
            <a:extLst>
              <a:ext uri="{FF2B5EF4-FFF2-40B4-BE49-F238E27FC236}">
                <a16:creationId xmlns:a16="http://schemas.microsoft.com/office/drawing/2014/main" id="{D45F010D-2DD0-4B2C-B9C6-F67A8B97B135}"/>
              </a:ext>
            </a:extLst>
          </p:cNvPr>
          <p:cNvSpPr>
            <a:spLocks noGrp="1"/>
          </p:cNvSpPr>
          <p:nvPr>
            <p:ph type="title"/>
          </p:nvPr>
        </p:nvSpPr>
        <p:spPr>
          <a:xfrm>
            <a:off x="801098" y="1396289"/>
            <a:ext cx="5277333" cy="1325563"/>
          </a:xfrm>
        </p:spPr>
        <p:txBody>
          <a:bodyPr>
            <a:normAutofit/>
          </a:bodyPr>
          <a:lstStyle/>
          <a:p>
            <a:r>
              <a:rPr lang="en-US" b="1" dirty="0">
                <a:effectLst>
                  <a:outerShdw blurRad="38100" dist="38100" dir="2700000" algn="tl">
                    <a:srgbClr val="000000">
                      <a:alpha val="43137"/>
                    </a:srgbClr>
                  </a:outerShdw>
                </a:effectLst>
              </a:rPr>
              <a:t>The 2 Functions of DNA</a:t>
            </a:r>
          </a:p>
        </p:txBody>
      </p:sp>
      <p:sp>
        <p:nvSpPr>
          <p:cNvPr id="3" name="Content Placeholder 2">
            <a:extLst>
              <a:ext uri="{FF2B5EF4-FFF2-40B4-BE49-F238E27FC236}">
                <a16:creationId xmlns:a16="http://schemas.microsoft.com/office/drawing/2014/main" id="{DF251914-B70E-4177-BDAB-297D294D1160}"/>
              </a:ext>
            </a:extLst>
          </p:cNvPr>
          <p:cNvSpPr>
            <a:spLocks noGrp="1"/>
          </p:cNvSpPr>
          <p:nvPr>
            <p:ph idx="1"/>
          </p:nvPr>
        </p:nvSpPr>
        <p:spPr>
          <a:xfrm>
            <a:off x="805542" y="2871981"/>
            <a:ext cx="5835889" cy="3689239"/>
          </a:xfrm>
        </p:spPr>
        <p:txBody>
          <a:bodyPr anchor="t">
            <a:normAutofit/>
          </a:bodyPr>
          <a:lstStyle/>
          <a:p>
            <a:pPr marL="514350" indent="-514350">
              <a:buFont typeface="+mj-lt"/>
              <a:buAutoNum type="arabicPeriod"/>
            </a:pPr>
            <a:r>
              <a:rPr lang="en-US" sz="3600" b="1" dirty="0"/>
              <a:t> Autocatalytic Function </a:t>
            </a:r>
          </a:p>
          <a:p>
            <a:pPr lvl="1"/>
            <a:r>
              <a:rPr lang="en-US" sz="3600" b="1" dirty="0"/>
              <a:t>It Directs its Own Synthesis</a:t>
            </a:r>
          </a:p>
          <a:p>
            <a:pPr marL="514350" indent="-514350">
              <a:buFont typeface="+mj-lt"/>
              <a:buAutoNum type="arabicPeriod"/>
            </a:pPr>
            <a:r>
              <a:rPr lang="en-US" sz="3600" b="1" dirty="0" err="1"/>
              <a:t>Heterocatalytic</a:t>
            </a:r>
            <a:r>
              <a:rPr lang="en-US" sz="3600" b="1" dirty="0"/>
              <a:t> Function </a:t>
            </a:r>
          </a:p>
          <a:p>
            <a:pPr lvl="1"/>
            <a:r>
              <a:rPr lang="en-US" sz="3600" b="1" dirty="0"/>
              <a:t>It Directs the Synthesis of RNA and Proteins</a:t>
            </a:r>
          </a:p>
          <a:p>
            <a:endParaRPr lang="en-US" sz="3600" b="1" dirty="0"/>
          </a:p>
        </p:txBody>
      </p:sp>
    </p:spTree>
    <p:extLst>
      <p:ext uri="{BB962C8B-B14F-4D97-AF65-F5344CB8AC3E}">
        <p14:creationId xmlns:p14="http://schemas.microsoft.com/office/powerpoint/2010/main" val="14778252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80D4D-8553-494E-8791-630FB140EE82}"/>
              </a:ext>
            </a:extLst>
          </p:cNvPr>
          <p:cNvSpPr>
            <a:spLocks noGrp="1"/>
          </p:cNvSpPr>
          <p:nvPr>
            <p:ph type="title"/>
          </p:nvPr>
        </p:nvSpPr>
        <p:spPr/>
        <p:txBody>
          <a:bodyPr>
            <a:normAutofit/>
          </a:bodyPr>
          <a:lstStyle/>
          <a:p>
            <a:pPr algn="ctr"/>
            <a:r>
              <a:rPr lang="en-US" sz="8800" dirty="0">
                <a:solidFill>
                  <a:schemeClr val="accent6">
                    <a:lumMod val="75000"/>
                  </a:schemeClr>
                </a:solidFill>
              </a:rPr>
              <a:t>Plasmids</a:t>
            </a:r>
          </a:p>
        </p:txBody>
      </p:sp>
      <p:sp>
        <p:nvSpPr>
          <p:cNvPr id="3" name="Content Placeholder 2">
            <a:extLst>
              <a:ext uri="{FF2B5EF4-FFF2-40B4-BE49-F238E27FC236}">
                <a16:creationId xmlns:a16="http://schemas.microsoft.com/office/drawing/2014/main" id="{D619FEE3-F482-4E21-A2AC-EFB5E395EC6D}"/>
              </a:ext>
            </a:extLst>
          </p:cNvPr>
          <p:cNvSpPr>
            <a:spLocks noGrp="1"/>
          </p:cNvSpPr>
          <p:nvPr>
            <p:ph idx="1"/>
          </p:nvPr>
        </p:nvSpPr>
        <p:spPr>
          <a:xfrm>
            <a:off x="286109" y="1690688"/>
            <a:ext cx="5126623" cy="4351338"/>
          </a:xfrm>
        </p:spPr>
        <p:txBody>
          <a:bodyPr>
            <a:normAutofit/>
          </a:bodyPr>
          <a:lstStyle/>
          <a:p>
            <a:pPr marL="0" indent="0">
              <a:buNone/>
            </a:pPr>
            <a:r>
              <a:rPr lang="en-US" b="1" dirty="0">
                <a:solidFill>
                  <a:srgbClr val="FF0000"/>
                </a:solidFill>
                <a:latin typeface="Arial Black" panose="020B0A04020102020204" pitchFamily="34" charset="0"/>
              </a:rPr>
              <a:t>What is a PLASMID?</a:t>
            </a:r>
          </a:p>
          <a:p>
            <a:r>
              <a:rPr lang="en-US" b="1" dirty="0">
                <a:latin typeface="Arial Black" panose="020B0A04020102020204" pitchFamily="34" charset="0"/>
              </a:rPr>
              <a:t>Interestingly, these plasmids </a:t>
            </a:r>
            <a:r>
              <a:rPr lang="en-US" b="1" u="sng" dirty="0">
                <a:latin typeface="Arial Black" panose="020B0A04020102020204" pitchFamily="34" charset="0"/>
              </a:rPr>
              <a:t>do not </a:t>
            </a:r>
            <a:r>
              <a:rPr lang="en-US" b="1" dirty="0">
                <a:latin typeface="Arial Black" panose="020B0A04020102020204" pitchFamily="34" charset="0"/>
              </a:rPr>
              <a:t>carry any of the genes essential for normal life processes.</a:t>
            </a:r>
          </a:p>
          <a:p>
            <a:r>
              <a:rPr lang="en-US" b="1" dirty="0">
                <a:latin typeface="Arial Black" panose="020B0A04020102020204" pitchFamily="34" charset="0"/>
              </a:rPr>
              <a:t>Plasmid </a:t>
            </a:r>
            <a:r>
              <a:rPr lang="en-US" b="1" u="sng" dirty="0">
                <a:latin typeface="Arial Black" panose="020B0A04020102020204" pitchFamily="34" charset="0"/>
              </a:rPr>
              <a:t>do</a:t>
            </a:r>
            <a:r>
              <a:rPr lang="en-US" b="1" dirty="0">
                <a:latin typeface="Arial Black" panose="020B0A04020102020204" pitchFamily="34" charset="0"/>
              </a:rPr>
              <a:t> alter the </a:t>
            </a:r>
            <a:r>
              <a:rPr lang="en-US" b="1" i="1" dirty="0">
                <a:latin typeface="Arial Black" panose="020B0A04020102020204" pitchFamily="34" charset="0"/>
              </a:rPr>
              <a:t>sensitivities</a:t>
            </a:r>
            <a:r>
              <a:rPr lang="en-US" b="1" dirty="0">
                <a:latin typeface="Arial Black" panose="020B0A04020102020204" pitchFamily="34" charset="0"/>
              </a:rPr>
              <a:t> or </a:t>
            </a:r>
            <a:r>
              <a:rPr lang="en-US" b="1" i="1" dirty="0">
                <a:latin typeface="Arial Black" panose="020B0A04020102020204" pitchFamily="34" charset="0"/>
              </a:rPr>
              <a:t>abilities</a:t>
            </a:r>
            <a:r>
              <a:rPr lang="en-US" b="1" dirty="0">
                <a:latin typeface="Arial Black" panose="020B0A04020102020204" pitchFamily="34" charset="0"/>
              </a:rPr>
              <a:t> of the bacteria that possess them. </a:t>
            </a:r>
          </a:p>
          <a:p>
            <a:pPr marL="0" indent="0">
              <a:buNone/>
            </a:pPr>
            <a:endParaRPr lang="en-US" sz="3600" dirty="0"/>
          </a:p>
        </p:txBody>
      </p:sp>
      <p:pic>
        <p:nvPicPr>
          <p:cNvPr id="4" name="Picture 3">
            <a:extLst>
              <a:ext uri="{FF2B5EF4-FFF2-40B4-BE49-F238E27FC236}">
                <a16:creationId xmlns:a16="http://schemas.microsoft.com/office/drawing/2014/main" id="{A2FD97B9-BDCD-4D2C-9E39-1EB791AF7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6162" y="1462178"/>
            <a:ext cx="5941068" cy="3011324"/>
          </a:xfrm>
          <a:prstGeom prst="rect">
            <a:avLst/>
          </a:prstGeom>
        </p:spPr>
      </p:pic>
    </p:spTree>
    <p:extLst>
      <p:ext uri="{BB962C8B-B14F-4D97-AF65-F5344CB8AC3E}">
        <p14:creationId xmlns:p14="http://schemas.microsoft.com/office/powerpoint/2010/main" val="3178239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80D4D-8553-494E-8791-630FB140EE82}"/>
              </a:ext>
            </a:extLst>
          </p:cNvPr>
          <p:cNvSpPr>
            <a:spLocks noGrp="1"/>
          </p:cNvSpPr>
          <p:nvPr>
            <p:ph type="title"/>
          </p:nvPr>
        </p:nvSpPr>
        <p:spPr/>
        <p:txBody>
          <a:bodyPr>
            <a:normAutofit/>
          </a:bodyPr>
          <a:lstStyle/>
          <a:p>
            <a:pPr algn="ctr"/>
            <a:r>
              <a:rPr lang="en-US" sz="8800" dirty="0">
                <a:solidFill>
                  <a:schemeClr val="accent6">
                    <a:lumMod val="75000"/>
                  </a:schemeClr>
                </a:solidFill>
              </a:rPr>
              <a:t>Plasmids</a:t>
            </a:r>
          </a:p>
        </p:txBody>
      </p:sp>
      <p:sp>
        <p:nvSpPr>
          <p:cNvPr id="3" name="Content Placeholder 2">
            <a:extLst>
              <a:ext uri="{FF2B5EF4-FFF2-40B4-BE49-F238E27FC236}">
                <a16:creationId xmlns:a16="http://schemas.microsoft.com/office/drawing/2014/main" id="{D619FEE3-F482-4E21-A2AC-EFB5E395EC6D}"/>
              </a:ext>
            </a:extLst>
          </p:cNvPr>
          <p:cNvSpPr>
            <a:spLocks noGrp="1"/>
          </p:cNvSpPr>
          <p:nvPr>
            <p:ph idx="1"/>
          </p:nvPr>
        </p:nvSpPr>
        <p:spPr>
          <a:xfrm>
            <a:off x="286109" y="1690688"/>
            <a:ext cx="5480053" cy="4968904"/>
          </a:xfrm>
        </p:spPr>
        <p:txBody>
          <a:bodyPr>
            <a:normAutofit lnSpcReduction="10000"/>
          </a:bodyPr>
          <a:lstStyle/>
          <a:p>
            <a:pPr marL="0" indent="0">
              <a:buNone/>
            </a:pPr>
            <a:r>
              <a:rPr lang="en-US" b="1" dirty="0">
                <a:solidFill>
                  <a:srgbClr val="FF0000"/>
                </a:solidFill>
                <a:latin typeface="Arial Black" panose="020B0A04020102020204" pitchFamily="34" charset="0"/>
              </a:rPr>
              <a:t>What is a PLASMID?</a:t>
            </a:r>
          </a:p>
          <a:p>
            <a:r>
              <a:rPr lang="en-US" b="1" dirty="0">
                <a:latin typeface="Arial Black" panose="020B0A04020102020204" pitchFamily="34" charset="0"/>
              </a:rPr>
              <a:t>These non-essential genes are classified as accessory genes.  </a:t>
            </a:r>
          </a:p>
          <a:p>
            <a:r>
              <a:rPr lang="en-US" b="1" dirty="0">
                <a:latin typeface="Arial Black" panose="020B0A04020102020204" pitchFamily="34" charset="0"/>
              </a:rPr>
              <a:t>For example, some plasmids carry genes that allow for </a:t>
            </a:r>
          </a:p>
          <a:p>
            <a:pPr lvl="1"/>
            <a:r>
              <a:rPr lang="en-US" b="1" dirty="0">
                <a:latin typeface="Arial Black" panose="020B0A04020102020204" pitchFamily="34" charset="0"/>
              </a:rPr>
              <a:t>antibiotic resistance</a:t>
            </a:r>
          </a:p>
          <a:p>
            <a:pPr lvl="1"/>
            <a:r>
              <a:rPr lang="en-US" b="1" dirty="0">
                <a:latin typeface="Arial Black" panose="020B0A04020102020204" pitchFamily="34" charset="0"/>
              </a:rPr>
              <a:t>habitat tolerance </a:t>
            </a:r>
          </a:p>
          <a:p>
            <a:pPr lvl="1"/>
            <a:r>
              <a:rPr lang="en-US" b="1" dirty="0">
                <a:latin typeface="Arial Black" panose="020B0A04020102020204" pitchFamily="34" charset="0"/>
              </a:rPr>
              <a:t>bacterial conjugation </a:t>
            </a:r>
            <a:r>
              <a:rPr lang="en-US" b="1" i="1" dirty="0">
                <a:latin typeface="Arial Black" panose="020B0A04020102020204" pitchFamily="34" charset="0"/>
              </a:rPr>
              <a:t>which allows the exchange of genetic material between bacterial cells</a:t>
            </a:r>
          </a:p>
          <a:p>
            <a:pPr marL="0" indent="0">
              <a:buNone/>
            </a:pPr>
            <a:endParaRPr lang="en-US" sz="3600" dirty="0"/>
          </a:p>
        </p:txBody>
      </p:sp>
      <p:pic>
        <p:nvPicPr>
          <p:cNvPr id="4" name="Picture 3">
            <a:extLst>
              <a:ext uri="{FF2B5EF4-FFF2-40B4-BE49-F238E27FC236}">
                <a16:creationId xmlns:a16="http://schemas.microsoft.com/office/drawing/2014/main" id="{A2FD97B9-BDCD-4D2C-9E39-1EB791AF7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6162" y="1462178"/>
            <a:ext cx="5941068" cy="3011324"/>
          </a:xfrm>
          <a:prstGeom prst="rect">
            <a:avLst/>
          </a:prstGeom>
        </p:spPr>
      </p:pic>
    </p:spTree>
    <p:extLst>
      <p:ext uri="{BB962C8B-B14F-4D97-AF65-F5344CB8AC3E}">
        <p14:creationId xmlns:p14="http://schemas.microsoft.com/office/powerpoint/2010/main" val="38717423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logo&#10;&#10;Description generated with very high confidence">
            <a:extLst>
              <a:ext uri="{FF2B5EF4-FFF2-40B4-BE49-F238E27FC236}">
                <a16:creationId xmlns:a16="http://schemas.microsoft.com/office/drawing/2014/main" id="{CA115439-9A09-4C8F-80F3-6C1985F1F2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1298289">
            <a:off x="5874747" y="2892562"/>
            <a:ext cx="3042626" cy="2593838"/>
          </a:xfrm>
          <a:prstGeom prst="rect">
            <a:avLst/>
          </a:prstGeom>
        </p:spPr>
      </p:pic>
      <p:sp>
        <p:nvSpPr>
          <p:cNvPr id="10" name="Rectangle 9">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44375E6-B270-4370-8789-73FC519FFFDB}"/>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chemeClr val="bg1"/>
                </a:solidFill>
                <a:latin typeface="+mj-lt"/>
                <a:ea typeface="+mj-ea"/>
                <a:cs typeface="+mj-cs"/>
              </a:rPr>
              <a:t>DNA Replication</a:t>
            </a:r>
          </a:p>
        </p:txBody>
      </p:sp>
      <p:pic>
        <p:nvPicPr>
          <p:cNvPr id="7" name="Picture 6" descr="A picture containing doll, toy&#10;&#10;Description generated with very high confidence">
            <a:extLst>
              <a:ext uri="{FF2B5EF4-FFF2-40B4-BE49-F238E27FC236}">
                <a16:creationId xmlns:a16="http://schemas.microsoft.com/office/drawing/2014/main" id="{4419A06A-7D89-4F9B-B09F-A3BF27ADC56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59693" y="468869"/>
            <a:ext cx="3356745" cy="6208372"/>
          </a:xfrm>
          <a:prstGeom prst="rect">
            <a:avLst/>
          </a:prstGeom>
        </p:spPr>
      </p:pic>
    </p:spTree>
    <p:extLst>
      <p:ext uri="{BB962C8B-B14F-4D97-AF65-F5344CB8AC3E}">
        <p14:creationId xmlns:p14="http://schemas.microsoft.com/office/powerpoint/2010/main" val="5354400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E38737-52A7-472D-B307-306084E286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4278" y="2916072"/>
            <a:ext cx="6379522" cy="3576803"/>
          </a:xfrm>
        </p:spPr>
      </p:pic>
      <p:sp>
        <p:nvSpPr>
          <p:cNvPr id="2" name="Title 1">
            <a:extLst>
              <a:ext uri="{FF2B5EF4-FFF2-40B4-BE49-F238E27FC236}">
                <a16:creationId xmlns:a16="http://schemas.microsoft.com/office/drawing/2014/main" id="{3FF3CC4C-829B-4214-9866-8239A44DA758}"/>
              </a:ext>
            </a:extLst>
          </p:cNvPr>
          <p:cNvSpPr>
            <a:spLocks noGrp="1"/>
          </p:cNvSpPr>
          <p:nvPr>
            <p:ph type="title"/>
          </p:nvPr>
        </p:nvSpPr>
        <p:spPr/>
        <p:txBody>
          <a:bodyPr>
            <a:normAutofit/>
          </a:bodyPr>
          <a:lstStyle/>
          <a:p>
            <a:pPr algn="ctr"/>
            <a:r>
              <a:rPr lang="en-US" dirty="0"/>
              <a:t>DNA Replication in Required for cellular division (Binary </a:t>
            </a:r>
            <a:r>
              <a:rPr lang="en-US" sz="4000" dirty="0"/>
              <a:t>Fission</a:t>
            </a:r>
            <a:r>
              <a:rPr lang="en-US" dirty="0"/>
              <a:t>)</a:t>
            </a:r>
          </a:p>
        </p:txBody>
      </p:sp>
      <p:sp>
        <p:nvSpPr>
          <p:cNvPr id="6" name="Rectangle 5">
            <a:extLst>
              <a:ext uri="{FF2B5EF4-FFF2-40B4-BE49-F238E27FC236}">
                <a16:creationId xmlns:a16="http://schemas.microsoft.com/office/drawing/2014/main" id="{09DD5510-3758-4BAF-A40E-B9A010202E01}"/>
              </a:ext>
            </a:extLst>
          </p:cNvPr>
          <p:cNvSpPr/>
          <p:nvPr/>
        </p:nvSpPr>
        <p:spPr>
          <a:xfrm>
            <a:off x="838200" y="1696874"/>
            <a:ext cx="6972314" cy="2246769"/>
          </a:xfrm>
          <a:prstGeom prst="rect">
            <a:avLst/>
          </a:prstGeom>
          <a:noFill/>
        </p:spPr>
        <p:txBody>
          <a:bodyPr wrap="square" lIns="91440" tIns="45720" rIns="91440" bIns="45720">
            <a:spAutoFit/>
          </a:bodyPr>
          <a:lstStyle/>
          <a:p>
            <a:pPr marL="685800" indent="-685800">
              <a:buFont typeface="Arial" panose="020B0604020202020204" pitchFamily="34" charset="0"/>
              <a:buChar char="•"/>
            </a:pPr>
            <a:r>
              <a:rPr lang="en-US" sz="2800" b="0" cap="none" spc="0" dirty="0">
                <a:ln w="0"/>
                <a:solidFill>
                  <a:schemeClr val="accent1"/>
                </a:solidFill>
                <a:effectLst>
                  <a:outerShdw blurRad="38100" dist="25400" dir="5400000" algn="ctr" rotWithShape="0">
                    <a:srgbClr val="6E747A">
                      <a:alpha val="43000"/>
                    </a:srgbClr>
                  </a:outerShdw>
                </a:effectLst>
              </a:rPr>
              <a:t>Prokaryotes are Asexual</a:t>
            </a:r>
          </a:p>
          <a:p>
            <a:pPr marL="685800" indent="-685800">
              <a:buFont typeface="Arial" panose="020B0604020202020204" pitchFamily="34" charset="0"/>
              <a:buChar char="•"/>
            </a:pPr>
            <a:r>
              <a:rPr lang="en-US" sz="2800" b="0" cap="none" spc="0" dirty="0">
                <a:ln w="0"/>
                <a:solidFill>
                  <a:schemeClr val="accent1"/>
                </a:solidFill>
                <a:effectLst>
                  <a:outerShdw blurRad="38100" dist="25400" dir="5400000" algn="ctr" rotWithShape="0">
                    <a:srgbClr val="6E747A">
                      <a:alpha val="43000"/>
                    </a:srgbClr>
                  </a:outerShdw>
                </a:effectLst>
              </a:rPr>
              <a:t>They have only 1 set of genes so they are Haploid</a:t>
            </a:r>
          </a:p>
          <a:p>
            <a:pPr marL="685800" indent="-685800">
              <a:buFont typeface="Arial" panose="020B0604020202020204" pitchFamily="34" charset="0"/>
              <a:buChar char="•"/>
            </a:pPr>
            <a:r>
              <a:rPr lang="en-US" sz="2800" dirty="0">
                <a:ln w="0"/>
                <a:solidFill>
                  <a:schemeClr val="accent1"/>
                </a:solidFill>
                <a:effectLst>
                  <a:outerShdw blurRad="38100" dist="25400" dir="5400000" algn="ctr" rotWithShape="0">
                    <a:srgbClr val="6E747A">
                      <a:alpha val="43000"/>
                    </a:srgbClr>
                  </a:outerShdw>
                </a:effectLst>
              </a:rPr>
              <a:t>1 Daughter cell is generated as the genetic clone of 1 parent or 1 progenitor cell</a:t>
            </a:r>
          </a:p>
          <a:p>
            <a:pPr marL="685800" indent="-685800">
              <a:buFont typeface="Arial" panose="020B0604020202020204" pitchFamily="34" charset="0"/>
              <a:buChar char="•"/>
            </a:pPr>
            <a:endParaRPr lang="en-US" sz="28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1008378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DD5510-3758-4BAF-A40E-B9A010202E01}"/>
              </a:ext>
            </a:extLst>
          </p:cNvPr>
          <p:cNvSpPr/>
          <p:nvPr/>
        </p:nvSpPr>
        <p:spPr>
          <a:xfrm>
            <a:off x="8114364" y="1303005"/>
            <a:ext cx="3782319" cy="4832092"/>
          </a:xfrm>
          <a:prstGeom prst="rect">
            <a:avLst/>
          </a:prstGeom>
          <a:noFill/>
        </p:spPr>
        <p:txBody>
          <a:bodyPr wrap="square" lIns="91440" tIns="45720" rIns="91440" bIns="45720">
            <a:spAutoFit/>
          </a:bodyPr>
          <a:lstStyle/>
          <a:p>
            <a:pPr marL="685800" indent="-685800">
              <a:buFont typeface="Arial" panose="020B0604020202020204" pitchFamily="34" charset="0"/>
              <a:buChar char="•"/>
            </a:pPr>
            <a:r>
              <a:rPr lang="en-US" sz="2800" b="0" cap="none" spc="0" dirty="0">
                <a:ln w="0"/>
                <a:solidFill>
                  <a:schemeClr val="accent1"/>
                </a:solidFill>
                <a:effectLst>
                  <a:outerShdw blurRad="38100" dist="25400" dir="5400000" algn="ctr" rotWithShape="0">
                    <a:srgbClr val="6E747A">
                      <a:alpha val="43000"/>
                    </a:srgbClr>
                  </a:outerShdw>
                </a:effectLst>
              </a:rPr>
              <a:t>Prokaryotes are Asexual</a:t>
            </a:r>
          </a:p>
          <a:p>
            <a:pPr marL="685800" indent="-685800">
              <a:buFont typeface="Arial" panose="020B0604020202020204" pitchFamily="34" charset="0"/>
              <a:buChar char="•"/>
            </a:pPr>
            <a:r>
              <a:rPr lang="en-US" sz="2800" b="0" cap="none" spc="0" dirty="0">
                <a:ln w="0"/>
                <a:solidFill>
                  <a:schemeClr val="accent1"/>
                </a:solidFill>
                <a:effectLst>
                  <a:outerShdw blurRad="38100" dist="25400" dir="5400000" algn="ctr" rotWithShape="0">
                    <a:srgbClr val="6E747A">
                      <a:alpha val="43000"/>
                    </a:srgbClr>
                  </a:outerShdw>
                </a:effectLst>
              </a:rPr>
              <a:t>They have only 1 set of genes so they are Haploid</a:t>
            </a:r>
          </a:p>
          <a:p>
            <a:pPr marL="685800" indent="-685800">
              <a:buFont typeface="Arial" panose="020B0604020202020204" pitchFamily="34" charset="0"/>
              <a:buChar char="•"/>
            </a:pPr>
            <a:r>
              <a:rPr lang="en-US" sz="2800" dirty="0">
                <a:ln w="0"/>
                <a:solidFill>
                  <a:schemeClr val="accent1"/>
                </a:solidFill>
                <a:effectLst>
                  <a:outerShdw blurRad="38100" dist="25400" dir="5400000" algn="ctr" rotWithShape="0">
                    <a:srgbClr val="6E747A">
                      <a:alpha val="43000"/>
                    </a:srgbClr>
                  </a:outerShdw>
                </a:effectLst>
              </a:rPr>
              <a:t>1 Daughter cell is generated as the genetic clone of 1 parent or 1 progenitor cell</a:t>
            </a:r>
          </a:p>
          <a:p>
            <a:pPr marL="685800" indent="-685800">
              <a:buFont typeface="Arial" panose="020B0604020202020204" pitchFamily="34" charset="0"/>
              <a:buChar char="•"/>
            </a:pPr>
            <a:endParaRPr lang="en-US" sz="2800" b="0" cap="none" spc="0" dirty="0">
              <a:ln w="0"/>
              <a:solidFill>
                <a:schemeClr val="accent1"/>
              </a:solidFill>
              <a:effectLst>
                <a:outerShdw blurRad="38100" dist="25400" dir="5400000" algn="ctr" rotWithShape="0">
                  <a:srgbClr val="6E747A">
                    <a:alpha val="43000"/>
                  </a:srgbClr>
                </a:outerShdw>
              </a:effectLst>
            </a:endParaRPr>
          </a:p>
        </p:txBody>
      </p:sp>
      <p:pic>
        <p:nvPicPr>
          <p:cNvPr id="8" name="Content Placeholder 7" descr="A screenshot of a cell phone&#10;&#10;Description generated with high confidence">
            <a:extLst>
              <a:ext uri="{FF2B5EF4-FFF2-40B4-BE49-F238E27FC236}">
                <a16:creationId xmlns:a16="http://schemas.microsoft.com/office/drawing/2014/main" id="{F97EA569-89F1-4689-AEC8-FD4767E1D0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317" y="722903"/>
            <a:ext cx="8102777" cy="5669270"/>
          </a:xfrm>
        </p:spPr>
      </p:pic>
      <p:sp>
        <p:nvSpPr>
          <p:cNvPr id="11" name="Rectangle 10">
            <a:extLst>
              <a:ext uri="{FF2B5EF4-FFF2-40B4-BE49-F238E27FC236}">
                <a16:creationId xmlns:a16="http://schemas.microsoft.com/office/drawing/2014/main" id="{DE535103-755A-496D-8AE2-D1AB94DE435E}"/>
              </a:ext>
            </a:extLst>
          </p:cNvPr>
          <p:cNvSpPr/>
          <p:nvPr/>
        </p:nvSpPr>
        <p:spPr>
          <a:xfrm>
            <a:off x="907720" y="43458"/>
            <a:ext cx="10376559" cy="646331"/>
          </a:xfrm>
          <a:prstGeom prst="rect">
            <a:avLst/>
          </a:prstGeom>
        </p:spPr>
        <p:txBody>
          <a:bodyPr wrap="none">
            <a:spAutoFit/>
          </a:bodyPr>
          <a:lstStyle/>
          <a:p>
            <a:r>
              <a:rPr lang="en-US" sz="3600" dirty="0"/>
              <a:t>DNA Replication in Required for cellular division (Binary </a:t>
            </a:r>
            <a:r>
              <a:rPr lang="en-US" sz="3200" dirty="0"/>
              <a:t>Fission</a:t>
            </a:r>
            <a:r>
              <a:rPr lang="en-US" sz="3600" dirty="0"/>
              <a:t>)</a:t>
            </a:r>
          </a:p>
        </p:txBody>
      </p:sp>
    </p:spTree>
    <p:extLst>
      <p:ext uri="{BB962C8B-B14F-4D97-AF65-F5344CB8AC3E}">
        <p14:creationId xmlns:p14="http://schemas.microsoft.com/office/powerpoint/2010/main" val="12530558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F7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 xmlns:aink="http://schemas.microsoft.com/office/drawing/2016/ink" xmlns:p14="http://schemas.microsoft.com/office/powerpoint/2010/main" Requires="p14 aink">
          <p:contentPart p14:bwMode="auto" r:id="rId2">
            <p14:nvContentPartPr>
              <p14:cNvPr id="4" name="Ink 3">
                <a:extLst>
                  <a:ext uri="{FF2B5EF4-FFF2-40B4-BE49-F238E27FC236}">
                    <a16:creationId xmlns:a16="http://schemas.microsoft.com/office/drawing/2014/main" id="{E909819D-5B88-475B-9C77-6892DAE39406}"/>
                  </a:ext>
                </a:extLst>
              </p14:cNvPr>
              <p14:cNvContentPartPr/>
              <p14:nvPr/>
            </p14:nvContentPartPr>
            <p14:xfrm>
              <a:off x="4934262" y="-638708"/>
              <a:ext cx="360" cy="360"/>
            </p14:xfrm>
          </p:contentPart>
        </mc:Choice>
        <mc:Fallback>
          <p:pic>
            <p:nvPicPr>
              <p:cNvPr id="4" name="Ink 3">
                <a:extLst>
                  <a:ext uri="{FF2B5EF4-FFF2-40B4-BE49-F238E27FC236}">
                    <a16:creationId xmlns:a16="http://schemas.microsoft.com/office/drawing/2014/main" id="{E909819D-5B88-475B-9C77-6892DAE39406}"/>
                  </a:ext>
                </a:extLst>
              </p:cNvPr>
              <p:cNvPicPr/>
              <p:nvPr/>
            </p:nvPicPr>
            <p:blipFill>
              <a:blip r:embed="rId3"/>
              <a:stretch>
                <a:fillRect/>
              </a:stretch>
            </p:blipFill>
            <p:spPr>
              <a:xfrm>
                <a:off x="4898262" y="-674348"/>
                <a:ext cx="72000" cy="72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4">
            <p14:nvContentPartPr>
              <p14:cNvPr id="5" name="Ink 4">
                <a:extLst>
                  <a:ext uri="{FF2B5EF4-FFF2-40B4-BE49-F238E27FC236}">
                    <a16:creationId xmlns:a16="http://schemas.microsoft.com/office/drawing/2014/main" id="{797EC0E4-B861-49BF-BA21-705CD34C341C}"/>
                  </a:ext>
                </a:extLst>
              </p14:cNvPr>
              <p14:cNvContentPartPr/>
              <p14:nvPr/>
            </p14:nvContentPartPr>
            <p14:xfrm>
              <a:off x="4899702" y="-586868"/>
              <a:ext cx="124200" cy="71280"/>
            </p14:xfrm>
          </p:contentPart>
        </mc:Choice>
        <mc:Fallback>
          <p:pic>
            <p:nvPicPr>
              <p:cNvPr id="5" name="Ink 4">
                <a:extLst>
                  <a:ext uri="{FF2B5EF4-FFF2-40B4-BE49-F238E27FC236}">
                    <a16:creationId xmlns:a16="http://schemas.microsoft.com/office/drawing/2014/main" id="{797EC0E4-B861-49BF-BA21-705CD34C341C}"/>
                  </a:ext>
                </a:extLst>
              </p:cNvPr>
              <p:cNvPicPr/>
              <p:nvPr/>
            </p:nvPicPr>
            <p:blipFill>
              <a:blip r:embed="rId5"/>
              <a:stretch>
                <a:fillRect/>
              </a:stretch>
            </p:blipFill>
            <p:spPr>
              <a:xfrm>
                <a:off x="4863702" y="-622508"/>
                <a:ext cx="195840" cy="142920"/>
              </a:xfrm>
              <a:prstGeom prst="rect">
                <a:avLst/>
              </a:prstGeom>
            </p:spPr>
          </p:pic>
        </mc:Fallback>
      </mc:AlternateContent>
      <p:sp>
        <p:nvSpPr>
          <p:cNvPr id="11" name="Rectangle 10">
            <a:extLst>
              <a:ext uri="{FF2B5EF4-FFF2-40B4-BE49-F238E27FC236}">
                <a16:creationId xmlns:a16="http://schemas.microsoft.com/office/drawing/2014/main" id="{8012FBC8-9E57-4057-B6E5-711B5E82498A}"/>
              </a:ext>
            </a:extLst>
          </p:cNvPr>
          <p:cNvSpPr/>
          <p:nvPr/>
        </p:nvSpPr>
        <p:spPr>
          <a:xfrm>
            <a:off x="1915468" y="716847"/>
            <a:ext cx="8361063" cy="646331"/>
          </a:xfrm>
          <a:prstGeom prst="rect">
            <a:avLst/>
          </a:prstGeom>
        </p:spPr>
        <p:txBody>
          <a:bodyPr wrap="square">
            <a:spAutoFit/>
          </a:bodyPr>
          <a:lstStyle/>
          <a:p>
            <a:pPr algn="ctr"/>
            <a:r>
              <a:rPr lang="en-US" b="1" dirty="0">
                <a:solidFill>
                  <a:schemeClr val="tx2"/>
                </a:solidFill>
                <a:latin typeface="Gill Sans MT" panose="020B0502020104020203" pitchFamily="34" charset="0"/>
              </a:rPr>
              <a:t>A Diploid Eukaryotic Organism is formed from the fusion of a Haploid Egg and a Haploid Sperm that were formed through the process of meiosis.</a:t>
            </a:r>
          </a:p>
        </p:txBody>
      </p:sp>
      <p:sp>
        <p:nvSpPr>
          <p:cNvPr id="12" name="Rectangle 11">
            <a:extLst>
              <a:ext uri="{FF2B5EF4-FFF2-40B4-BE49-F238E27FC236}">
                <a16:creationId xmlns:a16="http://schemas.microsoft.com/office/drawing/2014/main" id="{46072074-333D-410A-AF0C-B7616ED75539}"/>
              </a:ext>
            </a:extLst>
          </p:cNvPr>
          <p:cNvSpPr/>
          <p:nvPr/>
        </p:nvSpPr>
        <p:spPr>
          <a:xfrm>
            <a:off x="873888" y="5693969"/>
            <a:ext cx="10444222" cy="584775"/>
          </a:xfrm>
          <a:prstGeom prst="rect">
            <a:avLst/>
          </a:prstGeom>
        </p:spPr>
        <p:txBody>
          <a:bodyPr wrap="square">
            <a:spAutoFit/>
          </a:bodyPr>
          <a:lstStyle/>
          <a:p>
            <a:pPr algn="ctr"/>
            <a:r>
              <a:rPr lang="en-US" sz="3200" dirty="0"/>
              <a:t>DNA Replication in Required for Mitosis and Meiosis is Eukaryotic Cells</a:t>
            </a:r>
          </a:p>
        </p:txBody>
      </p:sp>
      <p:pic>
        <p:nvPicPr>
          <p:cNvPr id="19" name="Content Placeholder 18">
            <a:extLst>
              <a:ext uri="{FF2B5EF4-FFF2-40B4-BE49-F238E27FC236}">
                <a16:creationId xmlns:a16="http://schemas.microsoft.com/office/drawing/2014/main" id="{8EB87F52-E096-44D5-9578-660EDE56D0BF}"/>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259847" y="1327783"/>
            <a:ext cx="7672304" cy="4351338"/>
          </a:xfrm>
        </p:spPr>
      </p:pic>
    </p:spTree>
    <p:extLst>
      <p:ext uri="{BB962C8B-B14F-4D97-AF65-F5344CB8AC3E}">
        <p14:creationId xmlns:p14="http://schemas.microsoft.com/office/powerpoint/2010/main" val="184249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F7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 xmlns:aink="http://schemas.microsoft.com/office/drawing/2016/ink" xmlns:p14="http://schemas.microsoft.com/office/powerpoint/2010/main" Requires="p14 aink">
          <p:contentPart p14:bwMode="auto" r:id="rId2">
            <p14:nvContentPartPr>
              <p14:cNvPr id="4" name="Ink 3">
                <a:extLst>
                  <a:ext uri="{FF2B5EF4-FFF2-40B4-BE49-F238E27FC236}">
                    <a16:creationId xmlns:a16="http://schemas.microsoft.com/office/drawing/2014/main" id="{E909819D-5B88-475B-9C77-6892DAE39406}"/>
                  </a:ext>
                </a:extLst>
              </p14:cNvPr>
              <p14:cNvContentPartPr/>
              <p14:nvPr/>
            </p14:nvContentPartPr>
            <p14:xfrm>
              <a:off x="4934262" y="-638708"/>
              <a:ext cx="360" cy="360"/>
            </p14:xfrm>
          </p:contentPart>
        </mc:Choice>
        <mc:Fallback>
          <p:pic>
            <p:nvPicPr>
              <p:cNvPr id="4" name="Ink 3">
                <a:extLst>
                  <a:ext uri="{FF2B5EF4-FFF2-40B4-BE49-F238E27FC236}">
                    <a16:creationId xmlns:a16="http://schemas.microsoft.com/office/drawing/2014/main" id="{E909819D-5B88-475B-9C77-6892DAE39406}"/>
                  </a:ext>
                </a:extLst>
              </p:cNvPr>
              <p:cNvPicPr/>
              <p:nvPr/>
            </p:nvPicPr>
            <p:blipFill>
              <a:blip r:embed="rId3"/>
              <a:stretch>
                <a:fillRect/>
              </a:stretch>
            </p:blipFill>
            <p:spPr>
              <a:xfrm>
                <a:off x="4898262" y="-674348"/>
                <a:ext cx="72000" cy="72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4">
            <p14:nvContentPartPr>
              <p14:cNvPr id="5" name="Ink 4">
                <a:extLst>
                  <a:ext uri="{FF2B5EF4-FFF2-40B4-BE49-F238E27FC236}">
                    <a16:creationId xmlns:a16="http://schemas.microsoft.com/office/drawing/2014/main" id="{797EC0E4-B861-49BF-BA21-705CD34C341C}"/>
                  </a:ext>
                </a:extLst>
              </p14:cNvPr>
              <p14:cNvContentPartPr/>
              <p14:nvPr/>
            </p14:nvContentPartPr>
            <p14:xfrm>
              <a:off x="4899702" y="-586868"/>
              <a:ext cx="124200" cy="71280"/>
            </p14:xfrm>
          </p:contentPart>
        </mc:Choice>
        <mc:Fallback>
          <p:pic>
            <p:nvPicPr>
              <p:cNvPr id="5" name="Ink 4">
                <a:extLst>
                  <a:ext uri="{FF2B5EF4-FFF2-40B4-BE49-F238E27FC236}">
                    <a16:creationId xmlns:a16="http://schemas.microsoft.com/office/drawing/2014/main" id="{797EC0E4-B861-49BF-BA21-705CD34C341C}"/>
                  </a:ext>
                </a:extLst>
              </p:cNvPr>
              <p:cNvPicPr/>
              <p:nvPr/>
            </p:nvPicPr>
            <p:blipFill>
              <a:blip r:embed="rId5"/>
              <a:stretch>
                <a:fillRect/>
              </a:stretch>
            </p:blipFill>
            <p:spPr>
              <a:xfrm>
                <a:off x="4863702" y="-622508"/>
                <a:ext cx="195840" cy="142920"/>
              </a:xfrm>
              <a:prstGeom prst="rect">
                <a:avLst/>
              </a:prstGeom>
            </p:spPr>
          </p:pic>
        </mc:Fallback>
      </mc:AlternateContent>
      <p:sp>
        <p:nvSpPr>
          <p:cNvPr id="11" name="Rectangle 10">
            <a:extLst>
              <a:ext uri="{FF2B5EF4-FFF2-40B4-BE49-F238E27FC236}">
                <a16:creationId xmlns:a16="http://schemas.microsoft.com/office/drawing/2014/main" id="{8012FBC8-9E57-4057-B6E5-711B5E82498A}"/>
              </a:ext>
            </a:extLst>
          </p:cNvPr>
          <p:cNvSpPr/>
          <p:nvPr/>
        </p:nvSpPr>
        <p:spPr>
          <a:xfrm>
            <a:off x="1915468" y="716847"/>
            <a:ext cx="8361063" cy="646331"/>
          </a:xfrm>
          <a:prstGeom prst="rect">
            <a:avLst/>
          </a:prstGeom>
        </p:spPr>
        <p:txBody>
          <a:bodyPr wrap="square">
            <a:spAutoFit/>
          </a:bodyPr>
          <a:lstStyle/>
          <a:p>
            <a:pPr algn="ctr"/>
            <a:r>
              <a:rPr lang="en-US" b="1" dirty="0">
                <a:solidFill>
                  <a:schemeClr val="tx2"/>
                </a:solidFill>
                <a:latin typeface="Gill Sans MT" panose="020B0502020104020203" pitchFamily="34" charset="0"/>
              </a:rPr>
              <a:t>A Diploid Eukaryotic Organism is formed from the fusion of a Haploid Egg and a Haploid Sperm that were formed through the process of meiosis.</a:t>
            </a:r>
          </a:p>
        </p:txBody>
      </p:sp>
      <p:sp>
        <p:nvSpPr>
          <p:cNvPr id="12" name="Rectangle 11">
            <a:extLst>
              <a:ext uri="{FF2B5EF4-FFF2-40B4-BE49-F238E27FC236}">
                <a16:creationId xmlns:a16="http://schemas.microsoft.com/office/drawing/2014/main" id="{46072074-333D-410A-AF0C-B7616ED75539}"/>
              </a:ext>
            </a:extLst>
          </p:cNvPr>
          <p:cNvSpPr/>
          <p:nvPr/>
        </p:nvSpPr>
        <p:spPr>
          <a:xfrm>
            <a:off x="873888" y="5693969"/>
            <a:ext cx="10444222" cy="584775"/>
          </a:xfrm>
          <a:prstGeom prst="rect">
            <a:avLst/>
          </a:prstGeom>
        </p:spPr>
        <p:txBody>
          <a:bodyPr wrap="square">
            <a:spAutoFit/>
          </a:bodyPr>
          <a:lstStyle/>
          <a:p>
            <a:pPr algn="ctr"/>
            <a:r>
              <a:rPr lang="en-US" sz="3200" dirty="0"/>
              <a:t>DNA Replication in Required for Mitosis and Meiosis is Eukaryotic Cells</a:t>
            </a:r>
          </a:p>
        </p:txBody>
      </p:sp>
      <p:pic>
        <p:nvPicPr>
          <p:cNvPr id="19" name="Content Placeholder 18">
            <a:extLst>
              <a:ext uri="{FF2B5EF4-FFF2-40B4-BE49-F238E27FC236}">
                <a16:creationId xmlns:a16="http://schemas.microsoft.com/office/drawing/2014/main" id="{8EB87F52-E096-44D5-9578-660EDE56D0BF}"/>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283799" y="1327783"/>
            <a:ext cx="7624400" cy="4351338"/>
          </a:xfrm>
        </p:spPr>
      </p:pic>
    </p:spTree>
    <p:extLst>
      <p:ext uri="{BB962C8B-B14F-4D97-AF65-F5344CB8AC3E}">
        <p14:creationId xmlns:p14="http://schemas.microsoft.com/office/powerpoint/2010/main" val="41401438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91017766-0586-4E50-8628-20F5FD515B21}"/>
              </a:ext>
            </a:extLst>
          </p:cNvPr>
          <p:cNvPicPr>
            <a:picLocks noGrp="1" noChangeAspect="1"/>
          </p:cNvPicPr>
          <p:nvPr>
            <p:ph idx="1"/>
          </p:nvPr>
        </p:nvPicPr>
        <p:blipFill rotWithShape="1">
          <a:blip r:embed="rId2"/>
          <a:srcRect l="819" r="-2" b="-1"/>
          <a:stretch/>
        </p:blipFill>
        <p:spPr>
          <a:xfrm>
            <a:off x="4669191" y="158014"/>
            <a:ext cx="7522810" cy="6541972"/>
          </a:xfrm>
          <a:prstGeom prst="rect">
            <a:avLst/>
          </a:prstGeom>
        </p:spPr>
      </p:pic>
      <p:sp>
        <p:nvSpPr>
          <p:cNvPr id="10" name="Rectangle 9">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47A3326-4D10-43DC-B159-2851E6FDD24E}"/>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3700" kern="1200">
                <a:solidFill>
                  <a:schemeClr val="bg1"/>
                </a:solidFill>
                <a:latin typeface="+mj-lt"/>
                <a:ea typeface="+mj-ea"/>
                <a:cs typeface="+mj-cs"/>
              </a:rPr>
              <a:t>Comparing DNA and DNA Replication Prokaryotes vs Eukaryotes</a:t>
            </a:r>
          </a:p>
        </p:txBody>
      </p:sp>
    </p:spTree>
    <p:extLst>
      <p:ext uri="{BB962C8B-B14F-4D97-AF65-F5344CB8AC3E}">
        <p14:creationId xmlns:p14="http://schemas.microsoft.com/office/powerpoint/2010/main" val="9497522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allette, pencil, writing implement&#10;&#10;Description generated with very high confidence">
            <a:extLst>
              <a:ext uri="{FF2B5EF4-FFF2-40B4-BE49-F238E27FC236}">
                <a16:creationId xmlns:a16="http://schemas.microsoft.com/office/drawing/2014/main" id="{B73ECD41-0E37-4792-98B1-1D4C63A94B00}"/>
              </a:ext>
            </a:extLst>
          </p:cNvPr>
          <p:cNvPicPr>
            <a:picLocks noChangeAspect="1"/>
          </p:cNvPicPr>
          <p:nvPr/>
        </p:nvPicPr>
        <p:blipFill rotWithShape="1">
          <a:blip r:embed="rId2">
            <a:extLst>
              <a:ext uri="{28A0092B-C50C-407E-A947-70E740481C1C}">
                <a14:useLocalDpi xmlns:a14="http://schemas.microsoft.com/office/drawing/2010/main" val="0"/>
              </a:ext>
            </a:extLst>
          </a:blip>
          <a:srcRect l="13420" t="1149" r="10969" b="1149"/>
          <a:stretch/>
        </p:blipFill>
        <p:spPr>
          <a:xfrm rot="16200000">
            <a:off x="2667004" y="-2667000"/>
            <a:ext cx="6857998" cy="12191995"/>
          </a:xfrm>
          <a:prstGeom prst="rect">
            <a:avLst/>
          </a:prstGeom>
        </p:spPr>
      </p:pic>
      <p:sp>
        <p:nvSpPr>
          <p:cNvPr id="2" name="Title 1">
            <a:extLst>
              <a:ext uri="{FF2B5EF4-FFF2-40B4-BE49-F238E27FC236}">
                <a16:creationId xmlns:a16="http://schemas.microsoft.com/office/drawing/2014/main" id="{D71D99D6-A589-4684-8238-B1B48C84C02F}"/>
              </a:ext>
            </a:extLst>
          </p:cNvPr>
          <p:cNvSpPr>
            <a:spLocks noGrp="1"/>
          </p:cNvSpPr>
          <p:nvPr>
            <p:ph type="title"/>
          </p:nvPr>
        </p:nvSpPr>
        <p:spPr>
          <a:xfrm>
            <a:off x="838199" y="532609"/>
            <a:ext cx="10665691" cy="1325563"/>
          </a:xfrm>
          <a:solidFill>
            <a:schemeClr val="dk1">
              <a:alpha val="74000"/>
            </a:schemeClr>
          </a:solidFill>
          <a:ln>
            <a:noFill/>
          </a:ln>
        </p:spPr>
        <p:style>
          <a:lnRef idx="0">
            <a:scrgbClr r="0" g="0" b="0"/>
          </a:lnRef>
          <a:fillRef idx="0">
            <a:scrgbClr r="0" g="0" b="0"/>
          </a:fillRef>
          <a:effectRef idx="0">
            <a:scrgbClr r="0" g="0" b="0"/>
          </a:effectRef>
          <a:fontRef idx="minor">
            <a:schemeClr val="lt1"/>
          </a:fontRef>
        </p:style>
        <p:txBody>
          <a:bodyPr/>
          <a:lstStyle/>
          <a:p>
            <a:pPr algn="ctr"/>
            <a:r>
              <a:rPr lang="en-US" b="1" dirty="0"/>
              <a:t>Bacteria VS Animal Cells</a:t>
            </a:r>
          </a:p>
        </p:txBody>
      </p:sp>
      <p:sp>
        <p:nvSpPr>
          <p:cNvPr id="3" name="Content Placeholder 2">
            <a:extLst>
              <a:ext uri="{FF2B5EF4-FFF2-40B4-BE49-F238E27FC236}">
                <a16:creationId xmlns:a16="http://schemas.microsoft.com/office/drawing/2014/main" id="{AFB47ED3-F4A3-4290-B83C-E21EEED1E1A5}"/>
              </a:ext>
            </a:extLst>
          </p:cNvPr>
          <p:cNvSpPr>
            <a:spLocks noGrp="1"/>
          </p:cNvSpPr>
          <p:nvPr>
            <p:ph idx="1"/>
          </p:nvPr>
        </p:nvSpPr>
        <p:spPr>
          <a:xfrm>
            <a:off x="838199" y="1825625"/>
            <a:ext cx="5454073" cy="4351338"/>
          </a:xfrm>
          <a:solidFill>
            <a:schemeClr val="dk1">
              <a:alpha val="74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t> The bacterial genome consists of a small single circular chromosome. </a:t>
            </a:r>
          </a:p>
          <a:p>
            <a:r>
              <a:rPr lang="en-US" dirty="0"/>
              <a:t>DNA is Replicated Quickly rate of ~ 1000 nucleotides per second.</a:t>
            </a:r>
          </a:p>
          <a:p>
            <a:r>
              <a:rPr lang="en-US" dirty="0"/>
              <a:t>Bacteria are HAPLOID.</a:t>
            </a:r>
          </a:p>
          <a:p>
            <a:r>
              <a:rPr lang="en-US" dirty="0"/>
              <a:t>Asexual Reproduction via Binary Fission – no genetic recombination.</a:t>
            </a:r>
          </a:p>
        </p:txBody>
      </p:sp>
      <p:sp>
        <p:nvSpPr>
          <p:cNvPr id="4" name="Content Placeholder 2">
            <a:extLst>
              <a:ext uri="{FF2B5EF4-FFF2-40B4-BE49-F238E27FC236}">
                <a16:creationId xmlns:a16="http://schemas.microsoft.com/office/drawing/2014/main" id="{312340C0-8AA4-4AF7-AB41-DBA3ADF97141}"/>
              </a:ext>
            </a:extLst>
          </p:cNvPr>
          <p:cNvSpPr txBox="1">
            <a:spLocks/>
          </p:cNvSpPr>
          <p:nvPr/>
        </p:nvSpPr>
        <p:spPr>
          <a:xfrm>
            <a:off x="6292273" y="1825625"/>
            <a:ext cx="5211618" cy="4351338"/>
          </a:xfrm>
          <a:prstGeom prst="rect">
            <a:avLst/>
          </a:prstGeom>
          <a:solidFill>
            <a:schemeClr val="dk1">
              <a:alpha val="74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Large linear chromosomes</a:t>
            </a:r>
          </a:p>
          <a:p>
            <a:r>
              <a:rPr lang="en-US" dirty="0">
                <a:solidFill>
                  <a:schemeClr val="bg1"/>
                </a:solidFill>
              </a:rPr>
              <a:t>Multiple chromosomes</a:t>
            </a:r>
          </a:p>
          <a:p>
            <a:r>
              <a:rPr lang="en-US" dirty="0">
                <a:solidFill>
                  <a:schemeClr val="bg1"/>
                </a:solidFill>
              </a:rPr>
              <a:t>Replication of DNA is slower</a:t>
            </a:r>
          </a:p>
          <a:p>
            <a:r>
              <a:rPr lang="en-US" dirty="0">
                <a:solidFill>
                  <a:schemeClr val="bg1"/>
                </a:solidFill>
              </a:rPr>
              <a:t>Reproduction is sexual – genetic recombination occurs</a:t>
            </a:r>
          </a:p>
          <a:p>
            <a:r>
              <a:rPr lang="en-US" dirty="0">
                <a:solidFill>
                  <a:schemeClr val="bg1"/>
                </a:solidFill>
              </a:rPr>
              <a:t>Animal Cells are DIPLOID.</a:t>
            </a:r>
          </a:p>
          <a:p>
            <a:pPr lvl="1"/>
            <a:r>
              <a:rPr lang="en-US" dirty="0">
                <a:solidFill>
                  <a:schemeClr val="bg1"/>
                </a:solidFill>
              </a:rPr>
              <a:t>One full set of chromosomes from each parent. (2 sets total).</a:t>
            </a:r>
          </a:p>
          <a:p>
            <a:pPr lvl="1"/>
            <a:endParaRPr lang="en-US" dirty="0">
              <a:solidFill>
                <a:schemeClr val="bg1"/>
              </a:solidFill>
            </a:endParaRPr>
          </a:p>
        </p:txBody>
      </p:sp>
    </p:spTree>
    <p:extLst>
      <p:ext uri="{BB962C8B-B14F-4D97-AF65-F5344CB8AC3E}">
        <p14:creationId xmlns:p14="http://schemas.microsoft.com/office/powerpoint/2010/main" val="30858386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B070-1414-4FBD-A0D4-2FFA3CF6A5D1}"/>
              </a:ext>
            </a:extLst>
          </p:cNvPr>
          <p:cNvSpPr>
            <a:spLocks noGrp="1"/>
          </p:cNvSpPr>
          <p:nvPr>
            <p:ph type="title"/>
          </p:nvPr>
        </p:nvSpPr>
        <p:spPr/>
        <p:txBody>
          <a:bodyPr/>
          <a:lstStyle/>
          <a:p>
            <a:r>
              <a:rPr lang="en-US" dirty="0"/>
              <a:t>DNA Replication</a:t>
            </a:r>
          </a:p>
        </p:txBody>
      </p:sp>
      <p:sp>
        <p:nvSpPr>
          <p:cNvPr id="3" name="Content Placeholder 2">
            <a:extLst>
              <a:ext uri="{FF2B5EF4-FFF2-40B4-BE49-F238E27FC236}">
                <a16:creationId xmlns:a16="http://schemas.microsoft.com/office/drawing/2014/main" id="{D8749FBF-9B61-474F-BD62-AD7A7C1ED132}"/>
              </a:ext>
            </a:extLst>
          </p:cNvPr>
          <p:cNvSpPr>
            <a:spLocks noGrp="1"/>
          </p:cNvSpPr>
          <p:nvPr>
            <p:ph idx="1"/>
          </p:nvPr>
        </p:nvSpPr>
        <p:spPr>
          <a:xfrm>
            <a:off x="838200" y="1396417"/>
            <a:ext cx="10515600" cy="1076195"/>
          </a:xfrm>
        </p:spPr>
        <p:txBody>
          <a:bodyPr/>
          <a:lstStyle/>
          <a:p>
            <a:r>
              <a:rPr lang="en-US" dirty="0"/>
              <a:t>   In order for reproduction to occur, the DNA must be replicated. This process is simply called </a:t>
            </a:r>
            <a:r>
              <a:rPr lang="en-US" b="1" u="sng" dirty="0"/>
              <a:t>DNA Replication. </a:t>
            </a:r>
            <a:endParaRPr lang="en-US" dirty="0"/>
          </a:p>
        </p:txBody>
      </p:sp>
      <p:pic>
        <p:nvPicPr>
          <p:cNvPr id="4" name="Picture 3">
            <a:extLst>
              <a:ext uri="{FF2B5EF4-FFF2-40B4-BE49-F238E27FC236}">
                <a16:creationId xmlns:a16="http://schemas.microsoft.com/office/drawing/2014/main" id="{26B93CCA-A7A2-42E9-8710-169CCA98D9F4}"/>
              </a:ext>
            </a:extLst>
          </p:cNvPr>
          <p:cNvPicPr>
            <a:picLocks noChangeAspect="1"/>
          </p:cNvPicPr>
          <p:nvPr/>
        </p:nvPicPr>
        <p:blipFill>
          <a:blip r:embed="rId2"/>
          <a:stretch>
            <a:fillRect/>
          </a:stretch>
        </p:blipFill>
        <p:spPr>
          <a:xfrm>
            <a:off x="548951" y="2721980"/>
            <a:ext cx="10904978" cy="3314506"/>
          </a:xfrm>
          <a:prstGeom prst="rect">
            <a:avLst/>
          </a:prstGeom>
        </p:spPr>
      </p:pic>
    </p:spTree>
    <p:extLst>
      <p:ext uri="{BB962C8B-B14F-4D97-AF65-F5344CB8AC3E}">
        <p14:creationId xmlns:p14="http://schemas.microsoft.com/office/powerpoint/2010/main" val="60984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75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84DB43F-0B66-450B-90A0-504BDC6E9F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t="11405" r="1" b="1417"/>
          <a:stretch/>
        </p:blipFill>
        <p:spPr>
          <a:xfrm>
            <a:off x="327547" y="321733"/>
            <a:ext cx="7058306" cy="4107392"/>
          </a:xfrm>
          <a:prstGeom prst="rect">
            <a:avLst/>
          </a:prstGeom>
        </p:spPr>
      </p:pic>
      <p:sp>
        <p:nvSpPr>
          <p:cNvPr id="2" name="Title 1">
            <a:extLst>
              <a:ext uri="{FF2B5EF4-FFF2-40B4-BE49-F238E27FC236}">
                <a16:creationId xmlns:a16="http://schemas.microsoft.com/office/drawing/2014/main" id="{7180DC99-EA5E-4199-B915-601EA79CBFB5}"/>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4 Organic Molecules</a:t>
            </a:r>
          </a:p>
        </p:txBody>
      </p:sp>
      <p:sp>
        <p:nvSpPr>
          <p:cNvPr id="3" name="Content Placeholder 2">
            <a:extLst>
              <a:ext uri="{FF2B5EF4-FFF2-40B4-BE49-F238E27FC236}">
                <a16:creationId xmlns:a16="http://schemas.microsoft.com/office/drawing/2014/main" id="{7131F749-A5F9-408A-9E1E-F0038AF799E7}"/>
              </a:ext>
            </a:extLst>
          </p:cNvPr>
          <p:cNvSpPr>
            <a:spLocks noGrp="1"/>
          </p:cNvSpPr>
          <p:nvPr>
            <p:ph idx="1"/>
          </p:nvPr>
        </p:nvSpPr>
        <p:spPr>
          <a:xfrm>
            <a:off x="7796249" y="737937"/>
            <a:ext cx="3871495" cy="5798329"/>
          </a:xfrm>
        </p:spPr>
        <p:txBody>
          <a:bodyPr anchor="ctr">
            <a:normAutofit fontScale="85000" lnSpcReduction="10000"/>
          </a:bodyPr>
          <a:lstStyle/>
          <a:p>
            <a:pPr marL="0" indent="0">
              <a:buNone/>
            </a:pPr>
            <a:r>
              <a:rPr lang="en-US" sz="3200" dirty="0">
                <a:solidFill>
                  <a:srgbClr val="FFFFFF"/>
                </a:solidFill>
              </a:rPr>
              <a:t>There are 4 types of organic molecules necessary to support life. All four of these molecules must be present in living organisms. </a:t>
            </a:r>
            <a:br>
              <a:rPr lang="en-US" sz="3200" dirty="0">
                <a:solidFill>
                  <a:srgbClr val="FFFFFF"/>
                </a:solidFill>
              </a:rPr>
            </a:br>
            <a:endParaRPr lang="en-US" sz="3200" dirty="0">
              <a:solidFill>
                <a:srgbClr val="FFFFFF"/>
              </a:solidFill>
            </a:endParaRPr>
          </a:p>
          <a:p>
            <a:pPr marL="0" indent="0">
              <a:buNone/>
            </a:pPr>
            <a:r>
              <a:rPr lang="en-US" sz="3200" dirty="0">
                <a:solidFill>
                  <a:srgbClr val="FFFFFF"/>
                </a:solidFill>
              </a:rPr>
              <a:t>The 4 Organic Molecules Required for Life Are...</a:t>
            </a:r>
          </a:p>
          <a:p>
            <a:r>
              <a:rPr lang="en-US" sz="3200" dirty="0">
                <a:solidFill>
                  <a:srgbClr val="FFFFFF"/>
                </a:solidFill>
              </a:rPr>
              <a:t>Proteins</a:t>
            </a:r>
          </a:p>
          <a:p>
            <a:r>
              <a:rPr lang="en-US" sz="3200" dirty="0">
                <a:solidFill>
                  <a:srgbClr val="FFFFFF"/>
                </a:solidFill>
              </a:rPr>
              <a:t>Lipids</a:t>
            </a:r>
          </a:p>
          <a:p>
            <a:r>
              <a:rPr lang="en-US" sz="3200" dirty="0">
                <a:solidFill>
                  <a:srgbClr val="FFFFFF"/>
                </a:solidFill>
              </a:rPr>
              <a:t>Carbohydrates (Sugars)</a:t>
            </a:r>
          </a:p>
          <a:p>
            <a:r>
              <a:rPr lang="en-US" sz="3200" dirty="0">
                <a:solidFill>
                  <a:srgbClr val="FFFFFF"/>
                </a:solidFill>
              </a:rPr>
              <a:t>Nucleic Acids</a:t>
            </a:r>
          </a:p>
          <a:p>
            <a:endParaRPr lang="en-US" sz="2000" dirty="0">
              <a:solidFill>
                <a:srgbClr val="FFFFFF"/>
              </a:solidFill>
            </a:endParaRPr>
          </a:p>
        </p:txBody>
      </p:sp>
      <p:sp>
        <p:nvSpPr>
          <p:cNvPr id="6" name="TextBox 5">
            <a:extLst>
              <a:ext uri="{FF2B5EF4-FFF2-40B4-BE49-F238E27FC236}">
                <a16:creationId xmlns:a16="http://schemas.microsoft.com/office/drawing/2014/main" id="{A39863E9-4B38-4D0A-AA71-002F743AAEC2}"/>
              </a:ext>
            </a:extLst>
          </p:cNvPr>
          <p:cNvSpPr txBox="1"/>
          <p:nvPr/>
        </p:nvSpPr>
        <p:spPr>
          <a:xfrm>
            <a:off x="4589895" y="4229070"/>
            <a:ext cx="279595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bio.libretexts.org/TextMaps/Map:_Introductory_Biology_(CK-12)/5:_Evolution/5.3:_First_Organic_Molecules"/>
              </a:rPr>
              <a:t>This Photo</a:t>
            </a:r>
            <a:r>
              <a:rPr lang="en-US" sz="700">
                <a:solidFill>
                  <a:srgbClr val="FFFFFF"/>
                </a:solidFill>
              </a:rPr>
              <a:t> by Unknown Author is licensed under </a:t>
            </a:r>
            <a:r>
              <a:rPr lang="en-US" sz="700">
                <a:solidFill>
                  <a:srgbClr val="FFFFFF"/>
                </a:solidFill>
                <a:hlinkClick r:id="rId4" tooltip="https://creativecommons.org/licenses/by-nc-sa/3.0/"/>
              </a:rPr>
              <a:t>CC BY-NC-SA</a:t>
            </a:r>
            <a:endParaRPr lang="en-US" sz="700">
              <a:solidFill>
                <a:srgbClr val="FFFFFF"/>
              </a:solidFill>
            </a:endParaRPr>
          </a:p>
        </p:txBody>
      </p:sp>
    </p:spTree>
    <p:extLst>
      <p:ext uri="{BB962C8B-B14F-4D97-AF65-F5344CB8AC3E}">
        <p14:creationId xmlns:p14="http://schemas.microsoft.com/office/powerpoint/2010/main" val="38352750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B070-1414-4FBD-A0D4-2FFA3CF6A5D1}"/>
              </a:ext>
            </a:extLst>
          </p:cNvPr>
          <p:cNvSpPr>
            <a:spLocks noGrp="1"/>
          </p:cNvSpPr>
          <p:nvPr>
            <p:ph type="title"/>
          </p:nvPr>
        </p:nvSpPr>
        <p:spPr>
          <a:xfrm>
            <a:off x="838200" y="365126"/>
            <a:ext cx="10515600" cy="931830"/>
          </a:xfrm>
        </p:spPr>
        <p:txBody>
          <a:bodyPr/>
          <a:lstStyle/>
          <a:p>
            <a:r>
              <a:rPr lang="en-US" dirty="0"/>
              <a:t>DNA Replication</a:t>
            </a:r>
          </a:p>
        </p:txBody>
      </p:sp>
      <p:pic>
        <p:nvPicPr>
          <p:cNvPr id="4" name="Picture 3">
            <a:extLst>
              <a:ext uri="{FF2B5EF4-FFF2-40B4-BE49-F238E27FC236}">
                <a16:creationId xmlns:a16="http://schemas.microsoft.com/office/drawing/2014/main" id="{26B93CCA-A7A2-42E9-8710-169CCA98D9F4}"/>
              </a:ext>
            </a:extLst>
          </p:cNvPr>
          <p:cNvPicPr>
            <a:picLocks noChangeAspect="1"/>
          </p:cNvPicPr>
          <p:nvPr/>
        </p:nvPicPr>
        <p:blipFill rotWithShape="1">
          <a:blip r:embed="rId2"/>
          <a:srcRect b="31798"/>
          <a:stretch/>
        </p:blipFill>
        <p:spPr>
          <a:xfrm>
            <a:off x="548951" y="1122364"/>
            <a:ext cx="10904978" cy="2260567"/>
          </a:xfrm>
          <a:prstGeom prst="rect">
            <a:avLst/>
          </a:prstGeom>
        </p:spPr>
      </p:pic>
      <p:pic>
        <p:nvPicPr>
          <p:cNvPr id="5" name="Picture 4">
            <a:extLst>
              <a:ext uri="{FF2B5EF4-FFF2-40B4-BE49-F238E27FC236}">
                <a16:creationId xmlns:a16="http://schemas.microsoft.com/office/drawing/2014/main" id="{79DC7AD9-40F2-464F-BC89-7EB4832C4281}"/>
              </a:ext>
            </a:extLst>
          </p:cNvPr>
          <p:cNvPicPr>
            <a:picLocks noChangeAspect="1"/>
          </p:cNvPicPr>
          <p:nvPr/>
        </p:nvPicPr>
        <p:blipFill>
          <a:blip r:embed="rId3"/>
          <a:stretch>
            <a:fillRect/>
          </a:stretch>
        </p:blipFill>
        <p:spPr>
          <a:xfrm>
            <a:off x="565307" y="2104151"/>
            <a:ext cx="10888622" cy="1278780"/>
          </a:xfrm>
          <a:prstGeom prst="rect">
            <a:avLst/>
          </a:prstGeom>
        </p:spPr>
      </p:pic>
      <p:pic>
        <p:nvPicPr>
          <p:cNvPr id="7" name="Picture 6" descr="A screenshot of a cell phone&#10;&#10;Description generated with high confidence">
            <a:extLst>
              <a:ext uri="{FF2B5EF4-FFF2-40B4-BE49-F238E27FC236}">
                <a16:creationId xmlns:a16="http://schemas.microsoft.com/office/drawing/2014/main" id="{4161CA02-38D4-40EA-AC2F-CF858C760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310" y="3382931"/>
            <a:ext cx="4706489" cy="3292989"/>
          </a:xfrm>
          <a:prstGeom prst="rect">
            <a:avLst/>
          </a:prstGeom>
        </p:spPr>
      </p:pic>
      <p:pic>
        <p:nvPicPr>
          <p:cNvPr id="11" name="Picture 10">
            <a:extLst>
              <a:ext uri="{FF2B5EF4-FFF2-40B4-BE49-F238E27FC236}">
                <a16:creationId xmlns:a16="http://schemas.microsoft.com/office/drawing/2014/main" id="{1193BD01-F4C0-4AB9-8729-3C58F1C096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9202" y="3382931"/>
            <a:ext cx="4471084" cy="3268402"/>
          </a:xfrm>
          <a:prstGeom prst="rect">
            <a:avLst/>
          </a:prstGeom>
        </p:spPr>
      </p:pic>
    </p:spTree>
    <p:extLst>
      <p:ext uri="{BB962C8B-B14F-4D97-AF65-F5344CB8AC3E}">
        <p14:creationId xmlns:p14="http://schemas.microsoft.com/office/powerpoint/2010/main" val="37613974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a logo&#10;&#10;Description generated with high confidence">
            <a:extLst>
              <a:ext uri="{FF2B5EF4-FFF2-40B4-BE49-F238E27FC236}">
                <a16:creationId xmlns:a16="http://schemas.microsoft.com/office/drawing/2014/main" id="{C6EE7B87-4559-4C70-8726-F3E509897E2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85199" y="479700"/>
            <a:ext cx="3528568" cy="3528568"/>
          </a:xfrm>
          <a:prstGeom prst="rect">
            <a:avLst/>
          </a:prstGeom>
        </p:spPr>
      </p:pic>
      <p:sp>
        <p:nvSpPr>
          <p:cNvPr id="2" name="Title 1">
            <a:extLst>
              <a:ext uri="{FF2B5EF4-FFF2-40B4-BE49-F238E27FC236}">
                <a16:creationId xmlns:a16="http://schemas.microsoft.com/office/drawing/2014/main" id="{49A374C4-9234-43CD-A330-B3A9032B0EA4}"/>
              </a:ext>
            </a:extLst>
          </p:cNvPr>
          <p:cNvSpPr>
            <a:spLocks noGrp="1"/>
          </p:cNvSpPr>
          <p:nvPr>
            <p:ph type="title"/>
          </p:nvPr>
        </p:nvSpPr>
        <p:spPr>
          <a:xfrm>
            <a:off x="6392598" y="640263"/>
            <a:ext cx="5221266" cy="1344975"/>
          </a:xfrm>
        </p:spPr>
        <p:txBody>
          <a:bodyPr>
            <a:normAutofit/>
          </a:bodyPr>
          <a:lstStyle/>
          <a:p>
            <a:r>
              <a:rPr lang="en-US" sz="4000" dirty="0">
                <a:solidFill>
                  <a:schemeClr val="bg1"/>
                </a:solidFill>
              </a:rPr>
              <a:t>Protein synthesis in bacteria cells</a:t>
            </a:r>
          </a:p>
        </p:txBody>
      </p:sp>
      <p:sp>
        <p:nvSpPr>
          <p:cNvPr id="3" name="Content Placeholder 2">
            <a:extLst>
              <a:ext uri="{FF2B5EF4-FFF2-40B4-BE49-F238E27FC236}">
                <a16:creationId xmlns:a16="http://schemas.microsoft.com/office/drawing/2014/main" id="{EEE7605F-D0EF-43E7-8A47-77251A5D4462}"/>
              </a:ext>
            </a:extLst>
          </p:cNvPr>
          <p:cNvSpPr>
            <a:spLocks noGrp="1"/>
          </p:cNvSpPr>
          <p:nvPr>
            <p:ph idx="1"/>
          </p:nvPr>
        </p:nvSpPr>
        <p:spPr>
          <a:xfrm>
            <a:off x="6391903" y="2121763"/>
            <a:ext cx="5235490" cy="3773010"/>
          </a:xfrm>
        </p:spPr>
        <p:txBody>
          <a:bodyPr>
            <a:normAutofit fontScale="92500" lnSpcReduction="10000"/>
          </a:bodyPr>
          <a:lstStyle/>
          <a:p>
            <a:r>
              <a:rPr lang="en-US" sz="3600" dirty="0">
                <a:solidFill>
                  <a:schemeClr val="bg1"/>
                </a:solidFill>
              </a:rPr>
              <a:t>Protein synthesis in bacteria cells is much simpler than it is in eukaryotic cells.</a:t>
            </a:r>
          </a:p>
          <a:p>
            <a:r>
              <a:rPr lang="en-US" sz="3600" dirty="0">
                <a:solidFill>
                  <a:schemeClr val="bg1"/>
                </a:solidFill>
              </a:rPr>
              <a:t> Bacterial DNA does not contain introns </a:t>
            </a:r>
            <a:r>
              <a:rPr lang="en-US" sz="3600" b="1" dirty="0">
                <a:solidFill>
                  <a:schemeClr val="bg1"/>
                </a:solidFill>
              </a:rPr>
              <a:t>(regions of DNA that do not </a:t>
            </a:r>
            <a:r>
              <a:rPr lang="en-US" sz="3600" b="1" i="1" dirty="0">
                <a:solidFill>
                  <a:schemeClr val="bg1"/>
                </a:solidFill>
              </a:rPr>
              <a:t>code</a:t>
            </a:r>
            <a:r>
              <a:rPr lang="en-US" sz="3600" b="1" dirty="0">
                <a:solidFill>
                  <a:schemeClr val="bg1"/>
                </a:solidFill>
              </a:rPr>
              <a:t> for protein).</a:t>
            </a:r>
            <a:r>
              <a:rPr lang="en-US" sz="3600" dirty="0">
                <a:solidFill>
                  <a:schemeClr val="bg1"/>
                </a:solidFill>
              </a:rPr>
              <a:t> [ARCHAEA DO HAVE INTRONS]. </a:t>
            </a:r>
          </a:p>
        </p:txBody>
      </p:sp>
      <p:sp>
        <p:nvSpPr>
          <p:cNvPr id="6" name="Rectangle 5">
            <a:extLst>
              <a:ext uri="{FF2B5EF4-FFF2-40B4-BE49-F238E27FC236}">
                <a16:creationId xmlns:a16="http://schemas.microsoft.com/office/drawing/2014/main" id="{3E9109B6-20D0-4E82-9DDC-9B0E3E2FEEE7}"/>
              </a:ext>
            </a:extLst>
          </p:cNvPr>
          <p:cNvSpPr/>
          <p:nvPr/>
        </p:nvSpPr>
        <p:spPr>
          <a:xfrm>
            <a:off x="-186812" y="101654"/>
            <a:ext cx="3528568" cy="1077218"/>
          </a:xfrm>
          <a:prstGeom prst="rect">
            <a:avLst/>
          </a:prstGeom>
        </p:spPr>
        <p:txBody>
          <a:bodyPr wrap="square">
            <a:spAutoFit/>
          </a:bodyPr>
          <a:lstStyle/>
          <a:p>
            <a:pPr algn="ctr"/>
            <a:r>
              <a:rPr lang="en-US" sz="3200" dirty="0">
                <a:solidFill>
                  <a:schemeClr val="tx2"/>
                </a:solidFill>
              </a:rPr>
              <a:t>Protein synthesis in eukaryotic cells</a:t>
            </a:r>
          </a:p>
        </p:txBody>
      </p:sp>
      <p:pic>
        <p:nvPicPr>
          <p:cNvPr id="8" name="Picture 7">
            <a:extLst>
              <a:ext uri="{FF2B5EF4-FFF2-40B4-BE49-F238E27FC236}">
                <a16:creationId xmlns:a16="http://schemas.microsoft.com/office/drawing/2014/main" id="{465C9C00-A4C0-4CB3-A1BB-DF0D21402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75" y="3868615"/>
            <a:ext cx="5260949" cy="2900774"/>
          </a:xfrm>
          <a:prstGeom prst="rect">
            <a:avLst/>
          </a:prstGeom>
        </p:spPr>
      </p:pic>
    </p:spTree>
    <p:extLst>
      <p:ext uri="{BB962C8B-B14F-4D97-AF65-F5344CB8AC3E}">
        <p14:creationId xmlns:p14="http://schemas.microsoft.com/office/powerpoint/2010/main" val="33213747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a logo&#10;&#10;Description generated with high confidence">
            <a:extLst>
              <a:ext uri="{FF2B5EF4-FFF2-40B4-BE49-F238E27FC236}">
                <a16:creationId xmlns:a16="http://schemas.microsoft.com/office/drawing/2014/main" id="{C6EE7B87-4559-4C70-8726-F3E509897E2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85199" y="479700"/>
            <a:ext cx="3528568" cy="3528568"/>
          </a:xfrm>
          <a:prstGeom prst="rect">
            <a:avLst/>
          </a:prstGeom>
        </p:spPr>
      </p:pic>
      <p:sp>
        <p:nvSpPr>
          <p:cNvPr id="2" name="Title 1">
            <a:extLst>
              <a:ext uri="{FF2B5EF4-FFF2-40B4-BE49-F238E27FC236}">
                <a16:creationId xmlns:a16="http://schemas.microsoft.com/office/drawing/2014/main" id="{49A374C4-9234-43CD-A330-B3A9032B0EA4}"/>
              </a:ext>
            </a:extLst>
          </p:cNvPr>
          <p:cNvSpPr>
            <a:spLocks noGrp="1"/>
          </p:cNvSpPr>
          <p:nvPr>
            <p:ph type="title"/>
          </p:nvPr>
        </p:nvSpPr>
        <p:spPr>
          <a:xfrm>
            <a:off x="6392598" y="640263"/>
            <a:ext cx="5221266" cy="1344975"/>
          </a:xfrm>
        </p:spPr>
        <p:txBody>
          <a:bodyPr>
            <a:normAutofit/>
          </a:bodyPr>
          <a:lstStyle/>
          <a:p>
            <a:r>
              <a:rPr lang="en-US" sz="4000" dirty="0">
                <a:solidFill>
                  <a:schemeClr val="bg1"/>
                </a:solidFill>
              </a:rPr>
              <a:t>Protein synthesis in bacteria cells</a:t>
            </a:r>
          </a:p>
        </p:txBody>
      </p:sp>
      <p:sp>
        <p:nvSpPr>
          <p:cNvPr id="3" name="Content Placeholder 2">
            <a:extLst>
              <a:ext uri="{FF2B5EF4-FFF2-40B4-BE49-F238E27FC236}">
                <a16:creationId xmlns:a16="http://schemas.microsoft.com/office/drawing/2014/main" id="{EEE7605F-D0EF-43E7-8A47-77251A5D4462}"/>
              </a:ext>
            </a:extLst>
          </p:cNvPr>
          <p:cNvSpPr>
            <a:spLocks noGrp="1"/>
          </p:cNvSpPr>
          <p:nvPr>
            <p:ph idx="1"/>
          </p:nvPr>
        </p:nvSpPr>
        <p:spPr>
          <a:xfrm>
            <a:off x="6391903" y="2121763"/>
            <a:ext cx="5235490" cy="3773010"/>
          </a:xfrm>
        </p:spPr>
        <p:txBody>
          <a:bodyPr>
            <a:normAutofit fontScale="77500" lnSpcReduction="20000"/>
          </a:bodyPr>
          <a:lstStyle/>
          <a:p>
            <a:r>
              <a:rPr lang="en-US" sz="3600" dirty="0">
                <a:solidFill>
                  <a:schemeClr val="bg1"/>
                </a:solidFill>
              </a:rPr>
              <a:t>Also, the bacterial has no nucleus for transcription to take place in when the DNA gets transcribed into messenger RNA.  </a:t>
            </a:r>
          </a:p>
          <a:p>
            <a:r>
              <a:rPr lang="en-US" sz="3600" dirty="0">
                <a:solidFill>
                  <a:schemeClr val="bg1"/>
                </a:solidFill>
              </a:rPr>
              <a:t>The process in bacteria cells, does not involve any processing of the messenger RNA. </a:t>
            </a:r>
          </a:p>
          <a:p>
            <a:r>
              <a:rPr lang="en-US" sz="3600" dirty="0">
                <a:solidFill>
                  <a:schemeClr val="bg1"/>
                </a:solidFill>
              </a:rPr>
              <a:t>The messenger RNA will simply travel directly to a ribosome, where it will then be translated into a protein.</a:t>
            </a:r>
          </a:p>
        </p:txBody>
      </p:sp>
      <p:sp>
        <p:nvSpPr>
          <p:cNvPr id="6" name="Rectangle 5">
            <a:extLst>
              <a:ext uri="{FF2B5EF4-FFF2-40B4-BE49-F238E27FC236}">
                <a16:creationId xmlns:a16="http://schemas.microsoft.com/office/drawing/2014/main" id="{3E9109B6-20D0-4E82-9DDC-9B0E3E2FEEE7}"/>
              </a:ext>
            </a:extLst>
          </p:cNvPr>
          <p:cNvSpPr/>
          <p:nvPr/>
        </p:nvSpPr>
        <p:spPr>
          <a:xfrm>
            <a:off x="-186812" y="101654"/>
            <a:ext cx="3528568" cy="1077218"/>
          </a:xfrm>
          <a:prstGeom prst="rect">
            <a:avLst/>
          </a:prstGeom>
        </p:spPr>
        <p:txBody>
          <a:bodyPr wrap="square">
            <a:spAutoFit/>
          </a:bodyPr>
          <a:lstStyle/>
          <a:p>
            <a:pPr algn="ctr"/>
            <a:r>
              <a:rPr lang="en-US" sz="3200" dirty="0">
                <a:solidFill>
                  <a:schemeClr val="tx2"/>
                </a:solidFill>
              </a:rPr>
              <a:t>Protein synthesis in eukaryotic cells</a:t>
            </a:r>
          </a:p>
        </p:txBody>
      </p:sp>
      <p:pic>
        <p:nvPicPr>
          <p:cNvPr id="8" name="Picture 7">
            <a:extLst>
              <a:ext uri="{FF2B5EF4-FFF2-40B4-BE49-F238E27FC236}">
                <a16:creationId xmlns:a16="http://schemas.microsoft.com/office/drawing/2014/main" id="{95E6879A-26D1-4E72-AE17-B61893211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75" y="3868615"/>
            <a:ext cx="5260949" cy="2900774"/>
          </a:xfrm>
          <a:prstGeom prst="rect">
            <a:avLst/>
          </a:prstGeom>
        </p:spPr>
      </p:pic>
    </p:spTree>
    <p:extLst>
      <p:ext uri="{BB962C8B-B14F-4D97-AF65-F5344CB8AC3E}">
        <p14:creationId xmlns:p14="http://schemas.microsoft.com/office/powerpoint/2010/main" val="6022800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73A4BDD-D713-407D-8500-6A0311EBB655}"/>
              </a:ext>
            </a:extLst>
          </p:cNvPr>
          <p:cNvSpPr>
            <a:spLocks noGrp="1"/>
          </p:cNvSpPr>
          <p:nvPr>
            <p:ph type="title"/>
          </p:nvPr>
        </p:nvSpPr>
        <p:spPr>
          <a:xfrm>
            <a:off x="838200" y="581892"/>
            <a:ext cx="10520702" cy="1690688"/>
          </a:xfrm>
        </p:spPr>
        <p:txBody>
          <a:bodyPr>
            <a:normAutofit fontScale="90000"/>
          </a:bodyPr>
          <a:lstStyle/>
          <a:p>
            <a:pPr algn="ctr"/>
            <a:r>
              <a:rPr lang="en-US" sz="73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DNA REPLICAION </a:t>
            </a: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r>
            <a:b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r>
            <a:b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in Bacteria is a 3-Step Process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578315464"/>
              </p:ext>
            </p:extLst>
          </p:nvPr>
        </p:nvGraphicFramePr>
        <p:xfrm>
          <a:off x="116031" y="2272579"/>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9183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95A85F-FF22-4FED-B457-E46AA384F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214" y="426945"/>
            <a:ext cx="11639916" cy="6431054"/>
          </a:xfrm>
          <a:prstGeom prst="rect">
            <a:avLst/>
          </a:prstGeom>
          <a:effectLst/>
        </p:spPr>
      </p:pic>
      <p:sp>
        <p:nvSpPr>
          <p:cNvPr id="3" name="Content Placeholder 2">
            <a:extLst>
              <a:ext uri="{FF2B5EF4-FFF2-40B4-BE49-F238E27FC236}">
                <a16:creationId xmlns:a16="http://schemas.microsoft.com/office/drawing/2014/main" id="{0EC10974-6E24-4C7E-A6DF-6BF90F843543}"/>
              </a:ext>
            </a:extLst>
          </p:cNvPr>
          <p:cNvSpPr>
            <a:spLocks noGrp="1"/>
          </p:cNvSpPr>
          <p:nvPr>
            <p:ph idx="1"/>
          </p:nvPr>
        </p:nvSpPr>
        <p:spPr>
          <a:xfrm>
            <a:off x="0" y="1"/>
            <a:ext cx="12192001" cy="559406"/>
          </a:xfrm>
          <a:solidFill>
            <a:schemeClr val="accent5">
              <a:lumMod val="20000"/>
              <a:lumOff val="80000"/>
            </a:schemeClr>
          </a:solidFill>
        </p:spPr>
        <p:txBody>
          <a:bodyPr>
            <a:noAutofit/>
          </a:bodyPr>
          <a:lstStyle/>
          <a:p>
            <a:pPr marL="0" indent="0" algn="ctr">
              <a:buNone/>
            </a:pPr>
            <a:r>
              <a:rPr lang="en-US" dirty="0"/>
              <a:t>Initiation begins at a specific nucleotide sequence called the </a:t>
            </a:r>
            <a:r>
              <a:rPr lang="en-US" b="1" dirty="0"/>
              <a:t>origin of replication (Ori). </a:t>
            </a:r>
          </a:p>
        </p:txBody>
      </p:sp>
    </p:spTree>
    <p:extLst>
      <p:ext uri="{BB962C8B-B14F-4D97-AF65-F5344CB8AC3E}">
        <p14:creationId xmlns:p14="http://schemas.microsoft.com/office/powerpoint/2010/main" val="3162350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map&#10;&#10;Description generated with very high confidence">
            <a:extLst>
              <a:ext uri="{FF2B5EF4-FFF2-40B4-BE49-F238E27FC236}">
                <a16:creationId xmlns:a16="http://schemas.microsoft.com/office/drawing/2014/main" id="{38FEDA9E-ADB4-4385-9630-D4DFE02BF558}"/>
              </a:ext>
            </a:extLst>
          </p:cNvPr>
          <p:cNvPicPr>
            <a:picLocks noChangeAspect="1"/>
          </p:cNvPicPr>
          <p:nvPr/>
        </p:nvPicPr>
        <p:blipFill rotWithShape="1">
          <a:blip r:embed="rId2">
            <a:extLst>
              <a:ext uri="{28A0092B-C50C-407E-A947-70E740481C1C}">
                <a14:useLocalDpi xmlns:a14="http://schemas.microsoft.com/office/drawing/2010/main" val="0"/>
              </a:ext>
            </a:extLst>
          </a:blip>
          <a:srcRect r="-918" b="2"/>
          <a:stretch/>
        </p:blipFill>
        <p:spPr>
          <a:xfrm>
            <a:off x="4636008" y="640082"/>
            <a:ext cx="7555992" cy="5577837"/>
          </a:xfrm>
          <a:prstGeom prst="rect">
            <a:avLst/>
          </a:prstGeom>
          <a:effectLst/>
        </p:spPr>
      </p:pic>
      <p:sp>
        <p:nvSpPr>
          <p:cNvPr id="2" name="Title 1">
            <a:extLst>
              <a:ext uri="{FF2B5EF4-FFF2-40B4-BE49-F238E27FC236}">
                <a16:creationId xmlns:a16="http://schemas.microsoft.com/office/drawing/2014/main" id="{FDA30202-B066-4B6C-B61F-EF1F9BF88441}"/>
              </a:ext>
            </a:extLst>
          </p:cNvPr>
          <p:cNvSpPr>
            <a:spLocks noGrp="1"/>
          </p:cNvSpPr>
          <p:nvPr>
            <p:ph type="title"/>
          </p:nvPr>
        </p:nvSpPr>
        <p:spPr>
          <a:xfrm>
            <a:off x="4315968" y="6652"/>
            <a:ext cx="7876032" cy="633429"/>
          </a:xfrm>
          <a:solidFill>
            <a:schemeClr val="accent5">
              <a:lumMod val="20000"/>
              <a:lumOff val="80000"/>
            </a:schemeClr>
          </a:solidFill>
        </p:spPr>
        <p:txBody>
          <a:bodyPr>
            <a:normAutofit fontScale="90000"/>
          </a:bodyPr>
          <a:lstStyle/>
          <a:p>
            <a:pPr algn="ctr"/>
            <a:r>
              <a:rPr lang="en-US" dirty="0"/>
              <a:t>Initiation step of DNA Replication</a:t>
            </a:r>
          </a:p>
        </p:txBody>
      </p:sp>
      <p:sp>
        <p:nvSpPr>
          <p:cNvPr id="3" name="Content Placeholder 2">
            <a:extLst>
              <a:ext uri="{FF2B5EF4-FFF2-40B4-BE49-F238E27FC236}">
                <a16:creationId xmlns:a16="http://schemas.microsoft.com/office/drawing/2014/main" id="{85F2325F-003B-40A2-9287-424658F32E18}"/>
              </a:ext>
            </a:extLst>
          </p:cNvPr>
          <p:cNvSpPr>
            <a:spLocks noGrp="1"/>
          </p:cNvSpPr>
          <p:nvPr>
            <p:ph idx="1"/>
          </p:nvPr>
        </p:nvSpPr>
        <p:spPr>
          <a:xfrm>
            <a:off x="0" y="0"/>
            <a:ext cx="4315968" cy="6858000"/>
          </a:xfrm>
          <a:solidFill>
            <a:schemeClr val="accent5">
              <a:lumMod val="20000"/>
              <a:lumOff val="80000"/>
            </a:schemeClr>
          </a:solidFill>
        </p:spPr>
        <p:txBody>
          <a:bodyPr>
            <a:normAutofit fontScale="92500" lnSpcReduction="10000"/>
          </a:bodyPr>
          <a:lstStyle/>
          <a:p>
            <a:r>
              <a:rPr lang="en-US" sz="4400" b="1" u="sng" dirty="0"/>
              <a:t>Topoisomerase II (a.k.a. gyrase)</a:t>
            </a:r>
            <a:r>
              <a:rPr lang="en-US" sz="4400" dirty="0"/>
              <a:t> uncoils the DNA.</a:t>
            </a:r>
          </a:p>
          <a:p>
            <a:pPr marL="0" indent="0">
              <a:buNone/>
            </a:pPr>
            <a:endParaRPr lang="en-US" sz="4400" dirty="0"/>
          </a:p>
          <a:p>
            <a:r>
              <a:rPr lang="en-US" sz="4400" b="1" dirty="0"/>
              <a:t>Helicase</a:t>
            </a:r>
            <a:r>
              <a:rPr lang="en-US" sz="4400" dirty="0"/>
              <a:t> then separates the DNA strands by breaking the hydrogen bonds between the nitrogenous base pairs. </a:t>
            </a:r>
          </a:p>
          <a:p>
            <a:pPr marL="0" indent="0">
              <a:buNone/>
            </a:pPr>
            <a:endParaRPr lang="en-US" sz="4400" dirty="0"/>
          </a:p>
        </p:txBody>
      </p:sp>
    </p:spTree>
    <p:extLst>
      <p:ext uri="{BB962C8B-B14F-4D97-AF65-F5344CB8AC3E}">
        <p14:creationId xmlns:p14="http://schemas.microsoft.com/office/powerpoint/2010/main" val="5055021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30202-B066-4B6C-B61F-EF1F9BF88441}"/>
              </a:ext>
            </a:extLst>
          </p:cNvPr>
          <p:cNvSpPr>
            <a:spLocks noGrp="1"/>
          </p:cNvSpPr>
          <p:nvPr>
            <p:ph type="title"/>
          </p:nvPr>
        </p:nvSpPr>
        <p:spPr>
          <a:xfrm>
            <a:off x="0" y="6652"/>
            <a:ext cx="12192000" cy="633429"/>
          </a:xfrm>
          <a:solidFill>
            <a:schemeClr val="accent5">
              <a:lumMod val="20000"/>
              <a:lumOff val="80000"/>
            </a:schemeClr>
          </a:solidFill>
        </p:spPr>
        <p:txBody>
          <a:bodyPr>
            <a:normAutofit fontScale="90000"/>
          </a:bodyPr>
          <a:lstStyle/>
          <a:p>
            <a:pPr algn="ctr"/>
            <a:r>
              <a:rPr lang="en-US"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Initiation step of DNA Replication</a:t>
            </a:r>
          </a:p>
        </p:txBody>
      </p:sp>
      <p:sp>
        <p:nvSpPr>
          <p:cNvPr id="3" name="Content Placeholder 2">
            <a:extLst>
              <a:ext uri="{FF2B5EF4-FFF2-40B4-BE49-F238E27FC236}">
                <a16:creationId xmlns:a16="http://schemas.microsoft.com/office/drawing/2014/main" id="{85F2325F-003B-40A2-9287-424658F32E18}"/>
              </a:ext>
            </a:extLst>
          </p:cNvPr>
          <p:cNvSpPr>
            <a:spLocks noGrp="1"/>
          </p:cNvSpPr>
          <p:nvPr>
            <p:ph idx="1"/>
          </p:nvPr>
        </p:nvSpPr>
        <p:spPr>
          <a:xfrm>
            <a:off x="0" y="640080"/>
            <a:ext cx="12192000" cy="1206649"/>
          </a:xfrm>
          <a:solidFill>
            <a:schemeClr val="accent5">
              <a:lumMod val="20000"/>
              <a:lumOff val="80000"/>
            </a:schemeClr>
          </a:solidFill>
        </p:spPr>
        <p:txBody>
          <a:bodyPr>
            <a:normAutofit lnSpcReduction="10000"/>
          </a:bodyPr>
          <a:lstStyle/>
          <a:p>
            <a:r>
              <a:rPr lang="en-US" sz="4400" dirty="0"/>
              <a:t>Two </a:t>
            </a:r>
            <a:r>
              <a:rPr lang="en-US" sz="4400" b="1" u="sng" dirty="0"/>
              <a:t>replication forks</a:t>
            </a:r>
            <a:r>
              <a:rPr lang="en-US" sz="4400" dirty="0"/>
              <a:t> are formed at the </a:t>
            </a:r>
            <a:r>
              <a:rPr lang="en-US" sz="4400" b="1" u="sng" dirty="0"/>
              <a:t>origin of replication </a:t>
            </a:r>
            <a:r>
              <a:rPr lang="en-US" sz="4400" dirty="0"/>
              <a:t>creating a </a:t>
            </a:r>
            <a:r>
              <a:rPr lang="en-US" sz="4400" b="1" u="sng" dirty="0"/>
              <a:t>replication bubble</a:t>
            </a:r>
            <a:r>
              <a:rPr lang="en-US" sz="4400" dirty="0"/>
              <a:t>. </a:t>
            </a:r>
          </a:p>
          <a:p>
            <a:pPr marL="0" indent="0">
              <a:buNone/>
            </a:pPr>
            <a:endParaRPr lang="en-US" sz="4400" dirty="0"/>
          </a:p>
        </p:txBody>
      </p:sp>
      <p:pic>
        <p:nvPicPr>
          <p:cNvPr id="6" name="Picture 5">
            <a:extLst>
              <a:ext uri="{FF2B5EF4-FFF2-40B4-BE49-F238E27FC236}">
                <a16:creationId xmlns:a16="http://schemas.microsoft.com/office/drawing/2014/main" id="{17700A6C-9230-46BE-B64C-71D5602DC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562" y="1840077"/>
            <a:ext cx="9070174" cy="5011271"/>
          </a:xfrm>
          <a:prstGeom prst="rect">
            <a:avLst/>
          </a:prstGeom>
          <a:effectLst/>
        </p:spPr>
      </p:pic>
      <p:sp>
        <p:nvSpPr>
          <p:cNvPr id="7" name="Rectangle 6">
            <a:extLst>
              <a:ext uri="{FF2B5EF4-FFF2-40B4-BE49-F238E27FC236}">
                <a16:creationId xmlns:a16="http://schemas.microsoft.com/office/drawing/2014/main" id="{BDFB51DC-58CF-4C50-BE1F-30CE6A102866}"/>
              </a:ext>
            </a:extLst>
          </p:cNvPr>
          <p:cNvSpPr/>
          <p:nvPr/>
        </p:nvSpPr>
        <p:spPr>
          <a:xfrm>
            <a:off x="8350851" y="1840990"/>
            <a:ext cx="2526654" cy="584775"/>
          </a:xfrm>
          <a:prstGeom prst="rect">
            <a:avLst/>
          </a:prstGeom>
        </p:spPr>
        <p:txBody>
          <a:bodyPr wrap="none">
            <a:spAutoFit/>
          </a:bodyPr>
          <a:lstStyle/>
          <a:p>
            <a:r>
              <a:rPr lang="en-US" sz="3200" b="1" u="sng" dirty="0"/>
              <a:t>replication forks</a:t>
            </a:r>
            <a:endParaRPr lang="en-US" sz="3200" dirty="0"/>
          </a:p>
        </p:txBody>
      </p:sp>
      <p:pic>
        <p:nvPicPr>
          <p:cNvPr id="9" name="Picture 8" descr="A sign in the dark&#10;&#10;Description generated with high confidence">
            <a:extLst>
              <a:ext uri="{FF2B5EF4-FFF2-40B4-BE49-F238E27FC236}">
                <a16:creationId xmlns:a16="http://schemas.microsoft.com/office/drawing/2014/main" id="{CA85677D-1FE6-479D-B46A-44EE9C97ECE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7411724">
            <a:off x="7753782" y="2594131"/>
            <a:ext cx="1059728" cy="511749"/>
          </a:xfrm>
          <a:prstGeom prst="rect">
            <a:avLst/>
          </a:prstGeom>
        </p:spPr>
      </p:pic>
      <p:pic>
        <p:nvPicPr>
          <p:cNvPr id="10" name="Picture 9" descr="A sign in the dark&#10;&#10;Description generated with high confidence">
            <a:extLst>
              <a:ext uri="{FF2B5EF4-FFF2-40B4-BE49-F238E27FC236}">
                <a16:creationId xmlns:a16="http://schemas.microsoft.com/office/drawing/2014/main" id="{1275F252-18AA-48E1-B47B-B3440D45B98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4362061">
            <a:off x="8832933" y="2571338"/>
            <a:ext cx="1059728" cy="511749"/>
          </a:xfrm>
          <a:prstGeom prst="rect">
            <a:avLst/>
          </a:prstGeom>
        </p:spPr>
      </p:pic>
    </p:spTree>
    <p:extLst>
      <p:ext uri="{BB962C8B-B14F-4D97-AF65-F5344CB8AC3E}">
        <p14:creationId xmlns:p14="http://schemas.microsoft.com/office/powerpoint/2010/main" val="12224817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51">
                                          <p:stCondLst>
                                            <p:cond delay="0"/>
                                          </p:stCondLst>
                                        </p:cTn>
                                        <p:tgtEl>
                                          <p:spTgt spid="10"/>
                                        </p:tgtEl>
                                      </p:cBhvr>
                                    </p:animEffect>
                                    <p:anim calcmode="lin" valueType="num">
                                      <p:cBhvr>
                                        <p:cTn id="40" dur="173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31"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31" tmFilter="0, 0; 0.125,0.2665; 0.25,0.4; 0.375,0.465; 0.5,0.5;  0.625,0.535; 0.75,0.6; 0.875,0.7335; 1,1">
                                          <p:stCondLst>
                                            <p:cond delay="631"/>
                                          </p:stCondLst>
                                        </p:cTn>
                                        <p:tgtEl>
                                          <p:spTgt spid="10"/>
                                        </p:tgtEl>
                                        <p:attrNameLst>
                                          <p:attrName>ppt_y</p:attrName>
                                        </p:attrNameLst>
                                      </p:cBhvr>
                                      <p:tavLst>
                                        <p:tav tm="0" fmla="#ppt_y-sin(pi*$)/9">
                                          <p:val>
                                            <p:fltVal val="0"/>
                                          </p:val>
                                        </p:tav>
                                        <p:tav tm="100000">
                                          <p:val>
                                            <p:fltVal val="1"/>
                                          </p:val>
                                        </p:tav>
                                      </p:tavLst>
                                    </p:anim>
                                    <p:anim calcmode="lin" valueType="num">
                                      <p:cBhvr>
                                        <p:cTn id="43" dur="315" tmFilter="0, 0; 0.125,0.2665; 0.25,0.4; 0.375,0.465; 0.5,0.5;  0.625,0.535; 0.75,0.6; 0.875,0.7335; 1,1">
                                          <p:stCondLst>
                                            <p:cond delay="1258"/>
                                          </p:stCondLst>
                                        </p:cTn>
                                        <p:tgtEl>
                                          <p:spTgt spid="10"/>
                                        </p:tgtEl>
                                        <p:attrNameLst>
                                          <p:attrName>ppt_y</p:attrName>
                                        </p:attrNameLst>
                                      </p:cBhvr>
                                      <p:tavLst>
                                        <p:tav tm="0" fmla="#ppt_y-sin(pi*$)/27">
                                          <p:val>
                                            <p:fltVal val="0"/>
                                          </p:val>
                                        </p:tav>
                                        <p:tav tm="100000">
                                          <p:val>
                                            <p:fltVal val="1"/>
                                          </p:val>
                                        </p:tav>
                                      </p:tavLst>
                                    </p:anim>
                                    <p:anim calcmode="lin" valueType="num">
                                      <p:cBhvr>
                                        <p:cTn id="44" dur="156" tmFilter="0, 0; 0.125,0.2665; 0.25,0.4; 0.375,0.465; 0.5,0.5;  0.625,0.535; 0.75,0.6; 0.875,0.7335; 1,1">
                                          <p:stCondLst>
                                            <p:cond delay="1573"/>
                                          </p:stCondLst>
                                        </p:cTn>
                                        <p:tgtEl>
                                          <p:spTgt spid="10"/>
                                        </p:tgtEl>
                                        <p:attrNameLst>
                                          <p:attrName>ppt_y</p:attrName>
                                        </p:attrNameLst>
                                      </p:cBhvr>
                                      <p:tavLst>
                                        <p:tav tm="0" fmla="#ppt_y-sin(pi*$)/81">
                                          <p:val>
                                            <p:fltVal val="0"/>
                                          </p:val>
                                        </p:tav>
                                        <p:tav tm="100000">
                                          <p:val>
                                            <p:fltVal val="1"/>
                                          </p:val>
                                        </p:tav>
                                      </p:tavLst>
                                    </p:anim>
                                    <p:animScale>
                                      <p:cBhvr>
                                        <p:cTn id="45" dur="25">
                                          <p:stCondLst>
                                            <p:cond delay="617"/>
                                          </p:stCondLst>
                                        </p:cTn>
                                        <p:tgtEl>
                                          <p:spTgt spid="10"/>
                                        </p:tgtEl>
                                      </p:cBhvr>
                                      <p:to x="100000" y="60000"/>
                                    </p:animScale>
                                    <p:animScale>
                                      <p:cBhvr>
                                        <p:cTn id="46" dur="158" decel="50000">
                                          <p:stCondLst>
                                            <p:cond delay="642"/>
                                          </p:stCondLst>
                                        </p:cTn>
                                        <p:tgtEl>
                                          <p:spTgt spid="10"/>
                                        </p:tgtEl>
                                      </p:cBhvr>
                                      <p:to x="100000" y="100000"/>
                                    </p:animScale>
                                    <p:animScale>
                                      <p:cBhvr>
                                        <p:cTn id="47" dur="25">
                                          <p:stCondLst>
                                            <p:cond delay="1246"/>
                                          </p:stCondLst>
                                        </p:cTn>
                                        <p:tgtEl>
                                          <p:spTgt spid="10"/>
                                        </p:tgtEl>
                                      </p:cBhvr>
                                      <p:to x="100000" y="80000"/>
                                    </p:animScale>
                                    <p:animScale>
                                      <p:cBhvr>
                                        <p:cTn id="48" dur="158" decel="50000">
                                          <p:stCondLst>
                                            <p:cond delay="1271"/>
                                          </p:stCondLst>
                                        </p:cTn>
                                        <p:tgtEl>
                                          <p:spTgt spid="10"/>
                                        </p:tgtEl>
                                      </p:cBhvr>
                                      <p:to x="100000" y="100000"/>
                                    </p:animScale>
                                    <p:animScale>
                                      <p:cBhvr>
                                        <p:cTn id="49" dur="25">
                                          <p:stCondLst>
                                            <p:cond delay="1560"/>
                                          </p:stCondLst>
                                        </p:cTn>
                                        <p:tgtEl>
                                          <p:spTgt spid="10"/>
                                        </p:tgtEl>
                                      </p:cBhvr>
                                      <p:to x="100000" y="90000"/>
                                    </p:animScale>
                                    <p:animScale>
                                      <p:cBhvr>
                                        <p:cTn id="50" dur="158" decel="50000">
                                          <p:stCondLst>
                                            <p:cond delay="1585"/>
                                          </p:stCondLst>
                                        </p:cTn>
                                        <p:tgtEl>
                                          <p:spTgt spid="10"/>
                                        </p:tgtEl>
                                      </p:cBhvr>
                                      <p:to x="100000" y="100000"/>
                                    </p:animScale>
                                    <p:animScale>
                                      <p:cBhvr>
                                        <p:cTn id="51" dur="25">
                                          <p:stCondLst>
                                            <p:cond delay="1718"/>
                                          </p:stCondLst>
                                        </p:cTn>
                                        <p:tgtEl>
                                          <p:spTgt spid="10"/>
                                        </p:tgtEl>
                                      </p:cBhvr>
                                      <p:to x="100000" y="95000"/>
                                    </p:animScale>
                                    <p:animScale>
                                      <p:cBhvr>
                                        <p:cTn id="52" dur="158" decel="50000">
                                          <p:stCondLst>
                                            <p:cond delay="1742"/>
                                          </p:stCondLst>
                                        </p:cTn>
                                        <p:tgtEl>
                                          <p:spTgt spid="10"/>
                                        </p:tgtEl>
                                      </p:cBhvr>
                                      <p:to x="100000" y="100000"/>
                                    </p:animScale>
                                  </p:childTnLst>
                                </p:cTn>
                              </p:par>
                            </p:childTnLst>
                          </p:cTn>
                        </p:par>
                        <p:par>
                          <p:cTn id="53" fill="hold">
                            <p:stCondLst>
                              <p:cond delay="2000"/>
                            </p:stCondLst>
                            <p:childTnLst>
                              <p:par>
                                <p:cTn id="54" presetID="32" presetClass="emph" presetSubtype="0" fill="hold" grpId="2" nodeType="afterEffect">
                                  <p:stCondLst>
                                    <p:cond delay="0"/>
                                  </p:stCondLst>
                                  <p:childTnLst>
                                    <p:animRot by="120000">
                                      <p:cBhvr>
                                        <p:cTn id="55" dur="100" fill="hold">
                                          <p:stCondLst>
                                            <p:cond delay="0"/>
                                          </p:stCondLst>
                                        </p:cTn>
                                        <p:tgtEl>
                                          <p:spTgt spid="7"/>
                                        </p:tgtEl>
                                        <p:attrNameLst>
                                          <p:attrName>r</p:attrName>
                                        </p:attrNameLst>
                                      </p:cBhvr>
                                    </p:animRot>
                                    <p:animRot by="-240000">
                                      <p:cBhvr>
                                        <p:cTn id="56" dur="200" fill="hold">
                                          <p:stCondLst>
                                            <p:cond delay="200"/>
                                          </p:stCondLst>
                                        </p:cTn>
                                        <p:tgtEl>
                                          <p:spTgt spid="7"/>
                                        </p:tgtEl>
                                        <p:attrNameLst>
                                          <p:attrName>r</p:attrName>
                                        </p:attrNameLst>
                                      </p:cBhvr>
                                    </p:animRot>
                                    <p:animRot by="240000">
                                      <p:cBhvr>
                                        <p:cTn id="57" dur="200" fill="hold">
                                          <p:stCondLst>
                                            <p:cond delay="400"/>
                                          </p:stCondLst>
                                        </p:cTn>
                                        <p:tgtEl>
                                          <p:spTgt spid="7"/>
                                        </p:tgtEl>
                                        <p:attrNameLst>
                                          <p:attrName>r</p:attrName>
                                        </p:attrNameLst>
                                      </p:cBhvr>
                                    </p:animRot>
                                    <p:animRot by="-240000">
                                      <p:cBhvr>
                                        <p:cTn id="58" dur="200" fill="hold">
                                          <p:stCondLst>
                                            <p:cond delay="600"/>
                                          </p:stCondLst>
                                        </p:cTn>
                                        <p:tgtEl>
                                          <p:spTgt spid="7"/>
                                        </p:tgtEl>
                                        <p:attrNameLst>
                                          <p:attrName>r</p:attrName>
                                        </p:attrNameLst>
                                      </p:cBhvr>
                                    </p:animRot>
                                    <p:animRot by="120000">
                                      <p:cBhvr>
                                        <p:cTn id="59" dur="200" fill="hold">
                                          <p:stCondLst>
                                            <p:cond delay="800"/>
                                          </p:stCondLst>
                                        </p:cTn>
                                        <p:tgtEl>
                                          <p:spTgt spid="7"/>
                                        </p:tgtEl>
                                        <p:attrNameLst>
                                          <p:attrName>r</p:attrName>
                                        </p:attrNameLst>
                                      </p:cBhvr>
                                    </p:animRot>
                                  </p:childTnLst>
                                </p:cTn>
                              </p:par>
                            </p:childTnLst>
                          </p:cTn>
                        </p:par>
                        <p:par>
                          <p:cTn id="60" fill="hold">
                            <p:stCondLst>
                              <p:cond delay="3000"/>
                            </p:stCondLst>
                            <p:childTnLst>
                              <p:par>
                                <p:cTn id="61" presetID="32" presetClass="emph" presetSubtype="0" fill="hold" nodeType="afterEffect">
                                  <p:stCondLst>
                                    <p:cond delay="0"/>
                                  </p:stCondLst>
                                  <p:childTnLst>
                                    <p:animRot by="120000">
                                      <p:cBhvr>
                                        <p:cTn id="62" dur="100" fill="hold">
                                          <p:stCondLst>
                                            <p:cond delay="0"/>
                                          </p:stCondLst>
                                        </p:cTn>
                                        <p:tgtEl>
                                          <p:spTgt spid="9"/>
                                        </p:tgtEl>
                                        <p:attrNameLst>
                                          <p:attrName>r</p:attrName>
                                        </p:attrNameLst>
                                      </p:cBhvr>
                                    </p:animRot>
                                    <p:animRot by="-240000">
                                      <p:cBhvr>
                                        <p:cTn id="63" dur="200" fill="hold">
                                          <p:stCondLst>
                                            <p:cond delay="200"/>
                                          </p:stCondLst>
                                        </p:cTn>
                                        <p:tgtEl>
                                          <p:spTgt spid="9"/>
                                        </p:tgtEl>
                                        <p:attrNameLst>
                                          <p:attrName>r</p:attrName>
                                        </p:attrNameLst>
                                      </p:cBhvr>
                                    </p:animRot>
                                    <p:animRot by="240000">
                                      <p:cBhvr>
                                        <p:cTn id="64" dur="200" fill="hold">
                                          <p:stCondLst>
                                            <p:cond delay="400"/>
                                          </p:stCondLst>
                                        </p:cTn>
                                        <p:tgtEl>
                                          <p:spTgt spid="9"/>
                                        </p:tgtEl>
                                        <p:attrNameLst>
                                          <p:attrName>r</p:attrName>
                                        </p:attrNameLst>
                                      </p:cBhvr>
                                    </p:animRot>
                                    <p:animRot by="-240000">
                                      <p:cBhvr>
                                        <p:cTn id="65" dur="200" fill="hold">
                                          <p:stCondLst>
                                            <p:cond delay="600"/>
                                          </p:stCondLst>
                                        </p:cTn>
                                        <p:tgtEl>
                                          <p:spTgt spid="9"/>
                                        </p:tgtEl>
                                        <p:attrNameLst>
                                          <p:attrName>r</p:attrName>
                                        </p:attrNameLst>
                                      </p:cBhvr>
                                    </p:animRot>
                                    <p:animRot by="120000">
                                      <p:cBhvr>
                                        <p:cTn id="66" dur="200" fill="hold">
                                          <p:stCondLst>
                                            <p:cond delay="800"/>
                                          </p:stCondLst>
                                        </p:cTn>
                                        <p:tgtEl>
                                          <p:spTgt spid="9"/>
                                        </p:tgtEl>
                                        <p:attrNameLst>
                                          <p:attrName>r</p:attrName>
                                        </p:attrNameLst>
                                      </p:cBhvr>
                                    </p:animRot>
                                  </p:childTnLst>
                                </p:cTn>
                              </p:par>
                            </p:childTnLst>
                          </p:cTn>
                        </p:par>
                        <p:par>
                          <p:cTn id="67" fill="hold">
                            <p:stCondLst>
                              <p:cond delay="4000"/>
                            </p:stCondLst>
                            <p:childTnLst>
                              <p:par>
                                <p:cTn id="68" presetID="32" presetClass="emph" presetSubtype="0" fill="hold" nodeType="afterEffect">
                                  <p:stCondLst>
                                    <p:cond delay="0"/>
                                  </p:stCondLst>
                                  <p:childTnLst>
                                    <p:animRot by="120000">
                                      <p:cBhvr>
                                        <p:cTn id="69" dur="100" fill="hold">
                                          <p:stCondLst>
                                            <p:cond delay="0"/>
                                          </p:stCondLst>
                                        </p:cTn>
                                        <p:tgtEl>
                                          <p:spTgt spid="10"/>
                                        </p:tgtEl>
                                        <p:attrNameLst>
                                          <p:attrName>r</p:attrName>
                                        </p:attrNameLst>
                                      </p:cBhvr>
                                    </p:animRot>
                                    <p:animRot by="-240000">
                                      <p:cBhvr>
                                        <p:cTn id="70" dur="200" fill="hold">
                                          <p:stCondLst>
                                            <p:cond delay="200"/>
                                          </p:stCondLst>
                                        </p:cTn>
                                        <p:tgtEl>
                                          <p:spTgt spid="10"/>
                                        </p:tgtEl>
                                        <p:attrNameLst>
                                          <p:attrName>r</p:attrName>
                                        </p:attrNameLst>
                                      </p:cBhvr>
                                    </p:animRot>
                                    <p:animRot by="240000">
                                      <p:cBhvr>
                                        <p:cTn id="71" dur="200" fill="hold">
                                          <p:stCondLst>
                                            <p:cond delay="400"/>
                                          </p:stCondLst>
                                        </p:cTn>
                                        <p:tgtEl>
                                          <p:spTgt spid="10"/>
                                        </p:tgtEl>
                                        <p:attrNameLst>
                                          <p:attrName>r</p:attrName>
                                        </p:attrNameLst>
                                      </p:cBhvr>
                                    </p:animRot>
                                    <p:animRot by="-240000">
                                      <p:cBhvr>
                                        <p:cTn id="72" dur="200" fill="hold">
                                          <p:stCondLst>
                                            <p:cond delay="600"/>
                                          </p:stCondLst>
                                        </p:cTn>
                                        <p:tgtEl>
                                          <p:spTgt spid="10"/>
                                        </p:tgtEl>
                                        <p:attrNameLst>
                                          <p:attrName>r</p:attrName>
                                        </p:attrNameLst>
                                      </p:cBhvr>
                                    </p:animRot>
                                    <p:animRot by="120000">
                                      <p:cBhvr>
                                        <p:cTn id="7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3E28-CB0D-4B98-A54E-A800CF94B61D}"/>
              </a:ext>
            </a:extLst>
          </p:cNvPr>
          <p:cNvSpPr>
            <a:spLocks noGrp="1"/>
          </p:cNvSpPr>
          <p:nvPr>
            <p:ph type="title"/>
          </p:nvPr>
        </p:nvSpPr>
        <p:spPr>
          <a:xfrm>
            <a:off x="838200" y="365125"/>
            <a:ext cx="4682555" cy="1325563"/>
          </a:xfrm>
        </p:spPr>
        <p:txBody>
          <a:bodyPr/>
          <a:lstStyle/>
          <a:p>
            <a:r>
              <a:rPr lang="en-US" dirty="0"/>
              <a:t>Binding Proteins</a:t>
            </a:r>
          </a:p>
        </p:txBody>
      </p:sp>
      <p:sp>
        <p:nvSpPr>
          <p:cNvPr id="3" name="Content Placeholder 2">
            <a:extLst>
              <a:ext uri="{FF2B5EF4-FFF2-40B4-BE49-F238E27FC236}">
                <a16:creationId xmlns:a16="http://schemas.microsoft.com/office/drawing/2014/main" id="{45EC6A7D-D447-4CAC-B099-7607C3340268}"/>
              </a:ext>
            </a:extLst>
          </p:cNvPr>
          <p:cNvSpPr>
            <a:spLocks noGrp="1"/>
          </p:cNvSpPr>
          <p:nvPr>
            <p:ph idx="1"/>
          </p:nvPr>
        </p:nvSpPr>
        <p:spPr>
          <a:xfrm>
            <a:off x="838200" y="1825625"/>
            <a:ext cx="4504765" cy="4351338"/>
          </a:xfrm>
        </p:spPr>
        <p:txBody>
          <a:bodyPr/>
          <a:lstStyle/>
          <a:p>
            <a:r>
              <a:rPr lang="en-US" sz="3600" dirty="0"/>
              <a:t>The DNA near each replication fork is coated with </a:t>
            </a:r>
            <a:r>
              <a:rPr lang="en-US" sz="3600" b="1" dirty="0"/>
              <a:t>single-stranded binding proteins</a:t>
            </a:r>
            <a:r>
              <a:rPr lang="en-US" sz="3600" dirty="0"/>
              <a:t> to prevent the single-stranded DNA from rewinding into a double helix.</a:t>
            </a:r>
          </a:p>
          <a:p>
            <a:pPr marL="0" indent="0">
              <a:buNone/>
            </a:pPr>
            <a:endParaRPr lang="en-US" dirty="0"/>
          </a:p>
        </p:txBody>
      </p:sp>
      <p:pic>
        <p:nvPicPr>
          <p:cNvPr id="4" name="Picture 3" descr="A picture containing text, map&#10;&#10;Description generated with very high confidence">
            <a:extLst>
              <a:ext uri="{FF2B5EF4-FFF2-40B4-BE49-F238E27FC236}">
                <a16:creationId xmlns:a16="http://schemas.microsoft.com/office/drawing/2014/main" id="{5F4F3B08-8C99-4E07-B4FE-CC2A6095BB6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786375" y="1619181"/>
            <a:ext cx="6058096" cy="4513281"/>
          </a:xfrm>
          <a:prstGeom prst="rect">
            <a:avLst/>
          </a:prstGeom>
          <a:effectLst>
            <a:glow rad="228600">
              <a:srgbClr val="7030A0">
                <a:alpha val="40000"/>
              </a:srgbClr>
            </a:glow>
            <a:outerShdw blurRad="76200" dir="13500000" sy="23000" kx="1200000" algn="br" rotWithShape="0">
              <a:prstClr val="black">
                <a:alpha val="20000"/>
              </a:prstClr>
            </a:outerShdw>
          </a:effectLst>
        </p:spPr>
      </p:pic>
      <p:sp>
        <p:nvSpPr>
          <p:cNvPr id="5" name="Rectangle 4">
            <a:extLst>
              <a:ext uri="{FF2B5EF4-FFF2-40B4-BE49-F238E27FC236}">
                <a16:creationId xmlns:a16="http://schemas.microsoft.com/office/drawing/2014/main" id="{E432E70D-B437-41B4-A7BB-E67FD3336D51}"/>
              </a:ext>
            </a:extLst>
          </p:cNvPr>
          <p:cNvSpPr/>
          <p:nvPr/>
        </p:nvSpPr>
        <p:spPr>
          <a:xfrm>
            <a:off x="6671246" y="365125"/>
            <a:ext cx="4288353" cy="1015663"/>
          </a:xfrm>
          <a:prstGeom prst="rect">
            <a:avLst/>
          </a:prstGeom>
        </p:spPr>
        <p:txBody>
          <a:bodyPr wrap="none">
            <a:spAutoFit/>
          </a:bodyPr>
          <a:lstStyle/>
          <a:p>
            <a:r>
              <a:rPr lang="en-US" sz="6000" b="1" u="sng" dirty="0"/>
              <a:t>replication fork</a:t>
            </a:r>
            <a:endParaRPr lang="en-US" sz="6000" dirty="0"/>
          </a:p>
        </p:txBody>
      </p:sp>
      <p:pic>
        <p:nvPicPr>
          <p:cNvPr id="7" name="Picture 6" descr="A sign in the dark&#10;&#10;Description generated with high confidence">
            <a:extLst>
              <a:ext uri="{FF2B5EF4-FFF2-40B4-BE49-F238E27FC236}">
                <a16:creationId xmlns:a16="http://schemas.microsoft.com/office/drawing/2014/main" id="{E3FE14BC-7D53-4C1D-A17E-04EDF8BD0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62061">
            <a:off x="8046920" y="1813394"/>
            <a:ext cx="2552542" cy="1232638"/>
          </a:xfrm>
          <a:prstGeom prst="rect">
            <a:avLst/>
          </a:prstGeom>
        </p:spPr>
      </p:pic>
      <p:sp>
        <p:nvSpPr>
          <p:cNvPr id="8" name="Rectangle 7">
            <a:extLst>
              <a:ext uri="{FF2B5EF4-FFF2-40B4-BE49-F238E27FC236}">
                <a16:creationId xmlns:a16="http://schemas.microsoft.com/office/drawing/2014/main" id="{56DD7E25-F97E-476F-9386-9F45761DA3DD}"/>
              </a:ext>
            </a:extLst>
          </p:cNvPr>
          <p:cNvSpPr/>
          <p:nvPr/>
        </p:nvSpPr>
        <p:spPr>
          <a:xfrm>
            <a:off x="3554532" y="5863023"/>
            <a:ext cx="4575291" cy="1015663"/>
          </a:xfrm>
          <a:prstGeom prst="rect">
            <a:avLst/>
          </a:prstGeom>
        </p:spPr>
        <p:txBody>
          <a:bodyPr wrap="none">
            <a:spAutoFit/>
          </a:bodyPr>
          <a:lstStyle/>
          <a:p>
            <a:r>
              <a:rPr lang="en-US" sz="6000" b="1" u="sng" dirty="0"/>
              <a:t>Binding Proteins</a:t>
            </a:r>
            <a:endParaRPr lang="en-US" sz="6000" dirty="0"/>
          </a:p>
        </p:txBody>
      </p:sp>
      <p:pic>
        <p:nvPicPr>
          <p:cNvPr id="10" name="Picture 9" descr="A sign in the dark&#10;&#10;Description generated with high confidence">
            <a:extLst>
              <a:ext uri="{FF2B5EF4-FFF2-40B4-BE49-F238E27FC236}">
                <a16:creationId xmlns:a16="http://schemas.microsoft.com/office/drawing/2014/main" id="{D813798B-7E6E-4B69-A63F-214D842212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4618112">
            <a:off x="9104419" y="5320134"/>
            <a:ext cx="640115" cy="309115"/>
          </a:xfrm>
          <a:prstGeom prst="rect">
            <a:avLst/>
          </a:prstGeom>
        </p:spPr>
      </p:pic>
      <p:pic>
        <p:nvPicPr>
          <p:cNvPr id="11" name="Picture 10" descr="A sign in the dark&#10;&#10;Description generated with high confidence">
            <a:extLst>
              <a:ext uri="{FF2B5EF4-FFF2-40B4-BE49-F238E27FC236}">
                <a16:creationId xmlns:a16="http://schemas.microsoft.com/office/drawing/2014/main" id="{8B33303B-FBF6-4DCA-96EA-F52C94BE688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3570580">
            <a:off x="9258600" y="5114711"/>
            <a:ext cx="640115" cy="309115"/>
          </a:xfrm>
          <a:prstGeom prst="rect">
            <a:avLst/>
          </a:prstGeom>
        </p:spPr>
      </p:pic>
      <p:pic>
        <p:nvPicPr>
          <p:cNvPr id="12" name="Picture 11" descr="A sign in the dark&#10;&#10;Description generated with high confidence">
            <a:extLst>
              <a:ext uri="{FF2B5EF4-FFF2-40B4-BE49-F238E27FC236}">
                <a16:creationId xmlns:a16="http://schemas.microsoft.com/office/drawing/2014/main" id="{1BAFC7EE-B84B-455A-9350-C82DEE6997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3369321">
            <a:off x="9370040" y="4914882"/>
            <a:ext cx="640115" cy="309115"/>
          </a:xfrm>
          <a:prstGeom prst="rect">
            <a:avLst/>
          </a:prstGeom>
        </p:spPr>
      </p:pic>
      <p:pic>
        <p:nvPicPr>
          <p:cNvPr id="13" name="Picture 12" descr="A sign in the dark&#10;&#10;Description generated with high confidence">
            <a:extLst>
              <a:ext uri="{FF2B5EF4-FFF2-40B4-BE49-F238E27FC236}">
                <a16:creationId xmlns:a16="http://schemas.microsoft.com/office/drawing/2014/main" id="{3034BFC0-47F1-47C0-ACB0-5DE6F6FACA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535100">
            <a:off x="8199561" y="3177234"/>
            <a:ext cx="640115" cy="309115"/>
          </a:xfrm>
          <a:prstGeom prst="rect">
            <a:avLst/>
          </a:prstGeom>
        </p:spPr>
      </p:pic>
      <p:pic>
        <p:nvPicPr>
          <p:cNvPr id="14" name="Picture 13" descr="A sign in the dark&#10;&#10;Description generated with high confidence">
            <a:extLst>
              <a:ext uri="{FF2B5EF4-FFF2-40B4-BE49-F238E27FC236}">
                <a16:creationId xmlns:a16="http://schemas.microsoft.com/office/drawing/2014/main" id="{88B33EF6-0EEC-4D24-B0F0-B1CA086584A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590470">
            <a:off x="8161968" y="3676964"/>
            <a:ext cx="640115" cy="309115"/>
          </a:xfrm>
          <a:prstGeom prst="rect">
            <a:avLst/>
          </a:prstGeom>
        </p:spPr>
      </p:pic>
      <p:pic>
        <p:nvPicPr>
          <p:cNvPr id="15" name="Picture 14" descr="A sign in the dark&#10;&#10;Description generated with high confidence">
            <a:extLst>
              <a:ext uri="{FF2B5EF4-FFF2-40B4-BE49-F238E27FC236}">
                <a16:creationId xmlns:a16="http://schemas.microsoft.com/office/drawing/2014/main" id="{C0DA6C74-AEB4-4ADD-A521-054844BF252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2069719">
            <a:off x="8785294" y="3561583"/>
            <a:ext cx="640115" cy="309115"/>
          </a:xfrm>
          <a:prstGeom prst="rect">
            <a:avLst/>
          </a:prstGeom>
        </p:spPr>
      </p:pic>
      <p:pic>
        <p:nvPicPr>
          <p:cNvPr id="16" name="Picture 15" descr="A sign in the dark&#10;&#10;Description generated with high confidence">
            <a:extLst>
              <a:ext uri="{FF2B5EF4-FFF2-40B4-BE49-F238E27FC236}">
                <a16:creationId xmlns:a16="http://schemas.microsoft.com/office/drawing/2014/main" id="{7D9CD2CA-1B27-4F8C-8406-F0C4F5684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9700">
            <a:off x="6149045" y="4136781"/>
            <a:ext cx="3047093" cy="1409429"/>
          </a:xfrm>
          <a:prstGeom prst="rect">
            <a:avLst/>
          </a:prstGeom>
        </p:spPr>
      </p:pic>
      <p:pic>
        <p:nvPicPr>
          <p:cNvPr id="9" name="Picture 8" descr="A sign in the dark&#10;&#10;Description generated with high confidence">
            <a:extLst>
              <a:ext uri="{FF2B5EF4-FFF2-40B4-BE49-F238E27FC236}">
                <a16:creationId xmlns:a16="http://schemas.microsoft.com/office/drawing/2014/main" id="{D1C42296-9B5E-400B-9789-3FEECE17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19622">
            <a:off x="6853551" y="4783739"/>
            <a:ext cx="2552542" cy="1232638"/>
          </a:xfrm>
          <a:prstGeom prst="rect">
            <a:avLst/>
          </a:prstGeom>
        </p:spPr>
      </p:pic>
      <p:pic>
        <p:nvPicPr>
          <p:cNvPr id="17" name="Picture 16" descr="A sign in the dark&#10;&#10;Description generated with high confidence">
            <a:extLst>
              <a:ext uri="{FF2B5EF4-FFF2-40B4-BE49-F238E27FC236}">
                <a16:creationId xmlns:a16="http://schemas.microsoft.com/office/drawing/2014/main" id="{38CFBD8B-CBA5-46E1-8744-AC9B7B18C2F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222798">
            <a:off x="8556133" y="4481664"/>
            <a:ext cx="640115" cy="309115"/>
          </a:xfrm>
          <a:prstGeom prst="rect">
            <a:avLst/>
          </a:prstGeom>
        </p:spPr>
      </p:pic>
      <p:pic>
        <p:nvPicPr>
          <p:cNvPr id="18" name="Picture 17" descr="A sign in the dark&#10;&#10;Description generated with high confidence">
            <a:extLst>
              <a:ext uri="{FF2B5EF4-FFF2-40B4-BE49-F238E27FC236}">
                <a16:creationId xmlns:a16="http://schemas.microsoft.com/office/drawing/2014/main" id="{8DF0EA4B-D933-413A-9934-15FE1D4C368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222798">
            <a:off x="8821755" y="4661870"/>
            <a:ext cx="640115" cy="309115"/>
          </a:xfrm>
          <a:prstGeom prst="rect">
            <a:avLst/>
          </a:prstGeom>
        </p:spPr>
      </p:pic>
      <p:pic>
        <p:nvPicPr>
          <p:cNvPr id="19" name="Picture 18" descr="A sign in the dark&#10;&#10;Description generated with high confidence">
            <a:extLst>
              <a:ext uri="{FF2B5EF4-FFF2-40B4-BE49-F238E27FC236}">
                <a16:creationId xmlns:a16="http://schemas.microsoft.com/office/drawing/2014/main" id="{640470A3-27C6-4DFF-B42B-08FB897B2F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222798">
            <a:off x="8100083" y="3448201"/>
            <a:ext cx="640115" cy="309115"/>
          </a:xfrm>
          <a:prstGeom prst="rect">
            <a:avLst/>
          </a:prstGeom>
        </p:spPr>
      </p:pic>
      <p:pic>
        <p:nvPicPr>
          <p:cNvPr id="20" name="Picture 19" descr="A sign in the dark&#10;&#10;Description generated with high confidence">
            <a:extLst>
              <a:ext uri="{FF2B5EF4-FFF2-40B4-BE49-F238E27FC236}">
                <a16:creationId xmlns:a16="http://schemas.microsoft.com/office/drawing/2014/main" id="{42D6E5D5-29FB-4825-833F-48E23C6FA4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1295813">
            <a:off x="8801292" y="3293124"/>
            <a:ext cx="640115" cy="309115"/>
          </a:xfrm>
          <a:prstGeom prst="rect">
            <a:avLst/>
          </a:prstGeom>
        </p:spPr>
      </p:pic>
    </p:spTree>
    <p:extLst>
      <p:ext uri="{BB962C8B-B14F-4D97-AF65-F5344CB8AC3E}">
        <p14:creationId xmlns:p14="http://schemas.microsoft.com/office/powerpoint/2010/main" val="26781706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51">
                                          <p:stCondLst>
                                            <p:cond delay="0"/>
                                          </p:stCondLst>
                                        </p:cTn>
                                        <p:tgtEl>
                                          <p:spTgt spid="7"/>
                                        </p:tgtEl>
                                      </p:cBhvr>
                                    </p:animEffect>
                                    <p:anim calcmode="lin" valueType="num">
                                      <p:cBhvr>
                                        <p:cTn id="24" dur="173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31"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31" tmFilter="0, 0; 0.125,0.2665; 0.25,0.4; 0.375,0.465; 0.5,0.5;  0.625,0.535; 0.75,0.6; 0.875,0.7335; 1,1">
                                          <p:stCondLst>
                                            <p:cond delay="631"/>
                                          </p:stCondLst>
                                        </p:cTn>
                                        <p:tgtEl>
                                          <p:spTgt spid="7"/>
                                        </p:tgtEl>
                                        <p:attrNameLst>
                                          <p:attrName>ppt_y</p:attrName>
                                        </p:attrNameLst>
                                      </p:cBhvr>
                                      <p:tavLst>
                                        <p:tav tm="0" fmla="#ppt_y-sin(pi*$)/9">
                                          <p:val>
                                            <p:fltVal val="0"/>
                                          </p:val>
                                        </p:tav>
                                        <p:tav tm="100000">
                                          <p:val>
                                            <p:fltVal val="1"/>
                                          </p:val>
                                        </p:tav>
                                      </p:tavLst>
                                    </p:anim>
                                    <p:anim calcmode="lin" valueType="num">
                                      <p:cBhvr>
                                        <p:cTn id="27" dur="315" tmFilter="0, 0; 0.125,0.2665; 0.25,0.4; 0.375,0.465; 0.5,0.5;  0.625,0.535; 0.75,0.6; 0.875,0.7335; 1,1">
                                          <p:stCondLst>
                                            <p:cond delay="1258"/>
                                          </p:stCondLst>
                                        </p:cTn>
                                        <p:tgtEl>
                                          <p:spTgt spid="7"/>
                                        </p:tgtEl>
                                        <p:attrNameLst>
                                          <p:attrName>ppt_y</p:attrName>
                                        </p:attrNameLst>
                                      </p:cBhvr>
                                      <p:tavLst>
                                        <p:tav tm="0" fmla="#ppt_y-sin(pi*$)/27">
                                          <p:val>
                                            <p:fltVal val="0"/>
                                          </p:val>
                                        </p:tav>
                                        <p:tav tm="100000">
                                          <p:val>
                                            <p:fltVal val="1"/>
                                          </p:val>
                                        </p:tav>
                                      </p:tavLst>
                                    </p:anim>
                                    <p:anim calcmode="lin" valueType="num">
                                      <p:cBhvr>
                                        <p:cTn id="28" dur="156" tmFilter="0, 0; 0.125,0.2665; 0.25,0.4; 0.375,0.465; 0.5,0.5;  0.625,0.535; 0.75,0.6; 0.875,0.7335; 1,1">
                                          <p:stCondLst>
                                            <p:cond delay="1573"/>
                                          </p:stCondLst>
                                        </p:cTn>
                                        <p:tgtEl>
                                          <p:spTgt spid="7"/>
                                        </p:tgtEl>
                                        <p:attrNameLst>
                                          <p:attrName>ppt_y</p:attrName>
                                        </p:attrNameLst>
                                      </p:cBhvr>
                                      <p:tavLst>
                                        <p:tav tm="0" fmla="#ppt_y-sin(pi*$)/81">
                                          <p:val>
                                            <p:fltVal val="0"/>
                                          </p:val>
                                        </p:tav>
                                        <p:tav tm="100000">
                                          <p:val>
                                            <p:fltVal val="1"/>
                                          </p:val>
                                        </p:tav>
                                      </p:tavLst>
                                    </p:anim>
                                    <p:animScale>
                                      <p:cBhvr>
                                        <p:cTn id="29" dur="25">
                                          <p:stCondLst>
                                            <p:cond delay="617"/>
                                          </p:stCondLst>
                                        </p:cTn>
                                        <p:tgtEl>
                                          <p:spTgt spid="7"/>
                                        </p:tgtEl>
                                      </p:cBhvr>
                                      <p:to x="100000" y="60000"/>
                                    </p:animScale>
                                    <p:animScale>
                                      <p:cBhvr>
                                        <p:cTn id="30" dur="158" decel="50000">
                                          <p:stCondLst>
                                            <p:cond delay="642"/>
                                          </p:stCondLst>
                                        </p:cTn>
                                        <p:tgtEl>
                                          <p:spTgt spid="7"/>
                                        </p:tgtEl>
                                      </p:cBhvr>
                                      <p:to x="100000" y="100000"/>
                                    </p:animScale>
                                    <p:animScale>
                                      <p:cBhvr>
                                        <p:cTn id="31" dur="25">
                                          <p:stCondLst>
                                            <p:cond delay="1246"/>
                                          </p:stCondLst>
                                        </p:cTn>
                                        <p:tgtEl>
                                          <p:spTgt spid="7"/>
                                        </p:tgtEl>
                                      </p:cBhvr>
                                      <p:to x="100000" y="80000"/>
                                    </p:animScale>
                                    <p:animScale>
                                      <p:cBhvr>
                                        <p:cTn id="32" dur="158" decel="50000">
                                          <p:stCondLst>
                                            <p:cond delay="1271"/>
                                          </p:stCondLst>
                                        </p:cTn>
                                        <p:tgtEl>
                                          <p:spTgt spid="7"/>
                                        </p:tgtEl>
                                      </p:cBhvr>
                                      <p:to x="100000" y="100000"/>
                                    </p:animScale>
                                    <p:animScale>
                                      <p:cBhvr>
                                        <p:cTn id="33" dur="25">
                                          <p:stCondLst>
                                            <p:cond delay="1560"/>
                                          </p:stCondLst>
                                        </p:cTn>
                                        <p:tgtEl>
                                          <p:spTgt spid="7"/>
                                        </p:tgtEl>
                                      </p:cBhvr>
                                      <p:to x="100000" y="90000"/>
                                    </p:animScale>
                                    <p:animScale>
                                      <p:cBhvr>
                                        <p:cTn id="34" dur="158" decel="50000">
                                          <p:stCondLst>
                                            <p:cond delay="1585"/>
                                          </p:stCondLst>
                                        </p:cTn>
                                        <p:tgtEl>
                                          <p:spTgt spid="7"/>
                                        </p:tgtEl>
                                      </p:cBhvr>
                                      <p:to x="100000" y="100000"/>
                                    </p:animScale>
                                    <p:animScale>
                                      <p:cBhvr>
                                        <p:cTn id="35" dur="25">
                                          <p:stCondLst>
                                            <p:cond delay="1718"/>
                                          </p:stCondLst>
                                        </p:cTn>
                                        <p:tgtEl>
                                          <p:spTgt spid="7"/>
                                        </p:tgtEl>
                                      </p:cBhvr>
                                      <p:to x="100000" y="95000"/>
                                    </p:animScale>
                                    <p:animScale>
                                      <p:cBhvr>
                                        <p:cTn id="36" dur="158" decel="50000">
                                          <p:stCondLst>
                                            <p:cond delay="1742"/>
                                          </p:stCondLst>
                                        </p:cTn>
                                        <p:tgtEl>
                                          <p:spTgt spid="7"/>
                                        </p:tgtEl>
                                      </p:cBhvr>
                                      <p:to x="100000" y="100000"/>
                                    </p:animScale>
                                  </p:childTnLst>
                                </p:cTn>
                              </p:par>
                              <p:par>
                                <p:cTn id="37" presetID="32" presetClass="emph" presetSubtype="0" fill="hold" grpId="1" nodeType="withEffect">
                                  <p:stCondLst>
                                    <p:cond delay="0"/>
                                  </p:stCondLst>
                                  <p:childTnLst>
                                    <p:animRot by="120000">
                                      <p:cBhvr>
                                        <p:cTn id="38" dur="100" fill="hold">
                                          <p:stCondLst>
                                            <p:cond delay="0"/>
                                          </p:stCondLst>
                                        </p:cTn>
                                        <p:tgtEl>
                                          <p:spTgt spid="5"/>
                                        </p:tgtEl>
                                        <p:attrNameLst>
                                          <p:attrName>r</p:attrName>
                                        </p:attrNameLst>
                                      </p:cBhvr>
                                    </p:animRot>
                                    <p:animRot by="-240000">
                                      <p:cBhvr>
                                        <p:cTn id="39" dur="200" fill="hold">
                                          <p:stCondLst>
                                            <p:cond delay="200"/>
                                          </p:stCondLst>
                                        </p:cTn>
                                        <p:tgtEl>
                                          <p:spTgt spid="5"/>
                                        </p:tgtEl>
                                        <p:attrNameLst>
                                          <p:attrName>r</p:attrName>
                                        </p:attrNameLst>
                                      </p:cBhvr>
                                    </p:animRot>
                                    <p:animRot by="240000">
                                      <p:cBhvr>
                                        <p:cTn id="40" dur="200" fill="hold">
                                          <p:stCondLst>
                                            <p:cond delay="400"/>
                                          </p:stCondLst>
                                        </p:cTn>
                                        <p:tgtEl>
                                          <p:spTgt spid="5"/>
                                        </p:tgtEl>
                                        <p:attrNameLst>
                                          <p:attrName>r</p:attrName>
                                        </p:attrNameLst>
                                      </p:cBhvr>
                                    </p:animRot>
                                    <p:animRot by="-240000">
                                      <p:cBhvr>
                                        <p:cTn id="41" dur="200" fill="hold">
                                          <p:stCondLst>
                                            <p:cond delay="600"/>
                                          </p:stCondLst>
                                        </p:cTn>
                                        <p:tgtEl>
                                          <p:spTgt spid="5"/>
                                        </p:tgtEl>
                                        <p:attrNameLst>
                                          <p:attrName>r</p:attrName>
                                        </p:attrNameLst>
                                      </p:cBhvr>
                                    </p:animRot>
                                    <p:animRot by="120000">
                                      <p:cBhvr>
                                        <p:cTn id="42" dur="200" fill="hold">
                                          <p:stCondLst>
                                            <p:cond delay="800"/>
                                          </p:stCondLst>
                                        </p:cTn>
                                        <p:tgtEl>
                                          <p:spTgt spid="5"/>
                                        </p:tgtEl>
                                        <p:attrNameLst>
                                          <p:attrName>r</p:attrName>
                                        </p:attrNameLst>
                                      </p:cBhvr>
                                    </p:animRot>
                                  </p:childTnLst>
                                </p:cTn>
                              </p:par>
                              <p:par>
                                <p:cTn id="43" presetID="32" presetClass="emph" presetSubtype="0" fill="hold" nodeType="withEffect">
                                  <p:stCondLst>
                                    <p:cond delay="0"/>
                                  </p:stCondLst>
                                  <p:childTnLst>
                                    <p:animRot by="120000">
                                      <p:cBhvr>
                                        <p:cTn id="44" dur="100" fill="hold">
                                          <p:stCondLst>
                                            <p:cond delay="0"/>
                                          </p:stCondLst>
                                        </p:cTn>
                                        <p:tgtEl>
                                          <p:spTgt spid="7"/>
                                        </p:tgtEl>
                                        <p:attrNameLst>
                                          <p:attrName>r</p:attrName>
                                        </p:attrNameLst>
                                      </p:cBhvr>
                                    </p:animRot>
                                    <p:animRot by="-240000">
                                      <p:cBhvr>
                                        <p:cTn id="45" dur="200" fill="hold">
                                          <p:stCondLst>
                                            <p:cond delay="200"/>
                                          </p:stCondLst>
                                        </p:cTn>
                                        <p:tgtEl>
                                          <p:spTgt spid="7"/>
                                        </p:tgtEl>
                                        <p:attrNameLst>
                                          <p:attrName>r</p:attrName>
                                        </p:attrNameLst>
                                      </p:cBhvr>
                                    </p:animRot>
                                    <p:animRot by="240000">
                                      <p:cBhvr>
                                        <p:cTn id="46" dur="200" fill="hold">
                                          <p:stCondLst>
                                            <p:cond delay="400"/>
                                          </p:stCondLst>
                                        </p:cTn>
                                        <p:tgtEl>
                                          <p:spTgt spid="7"/>
                                        </p:tgtEl>
                                        <p:attrNameLst>
                                          <p:attrName>r</p:attrName>
                                        </p:attrNameLst>
                                      </p:cBhvr>
                                    </p:animRot>
                                    <p:animRot by="-240000">
                                      <p:cBhvr>
                                        <p:cTn id="47" dur="200" fill="hold">
                                          <p:stCondLst>
                                            <p:cond delay="600"/>
                                          </p:stCondLst>
                                        </p:cTn>
                                        <p:tgtEl>
                                          <p:spTgt spid="7"/>
                                        </p:tgtEl>
                                        <p:attrNameLst>
                                          <p:attrName>r</p:attrName>
                                        </p:attrNameLst>
                                      </p:cBhvr>
                                    </p:animRot>
                                    <p:animRot by="120000">
                                      <p:cBhvr>
                                        <p:cTn id="48" dur="200" fill="hold">
                                          <p:stCondLst>
                                            <p:cond delay="800"/>
                                          </p:stCondLst>
                                        </p:cTn>
                                        <p:tgtEl>
                                          <p:spTgt spid="7"/>
                                        </p:tgtEl>
                                        <p:attrNameLst>
                                          <p:attrName>r</p:attrName>
                                        </p:attrNameLst>
                                      </p:cBhvr>
                                    </p:animRot>
                                  </p:childTnLst>
                                </p:cTn>
                              </p:par>
                              <p:par>
                                <p:cTn id="49" presetID="26" presetClass="entr" presetSubtype="0" fill="hold" grpId="0" nodeType="withEffect">
                                  <p:stCondLst>
                                    <p:cond delay="100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80">
                                          <p:stCondLst>
                                            <p:cond delay="0"/>
                                          </p:stCondLst>
                                        </p:cTn>
                                        <p:tgtEl>
                                          <p:spTgt spid="8"/>
                                        </p:tgtEl>
                                      </p:cBhvr>
                                    </p:animEffect>
                                    <p:anim calcmode="lin" valueType="num">
                                      <p:cBhvr>
                                        <p:cTn id="5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7" dur="26">
                                          <p:stCondLst>
                                            <p:cond delay="650"/>
                                          </p:stCondLst>
                                        </p:cTn>
                                        <p:tgtEl>
                                          <p:spTgt spid="8"/>
                                        </p:tgtEl>
                                      </p:cBhvr>
                                      <p:to x="100000" y="60000"/>
                                    </p:animScale>
                                    <p:animScale>
                                      <p:cBhvr>
                                        <p:cTn id="58" dur="166" decel="50000">
                                          <p:stCondLst>
                                            <p:cond delay="676"/>
                                          </p:stCondLst>
                                        </p:cTn>
                                        <p:tgtEl>
                                          <p:spTgt spid="8"/>
                                        </p:tgtEl>
                                      </p:cBhvr>
                                      <p:to x="100000" y="100000"/>
                                    </p:animScale>
                                    <p:animScale>
                                      <p:cBhvr>
                                        <p:cTn id="59" dur="26">
                                          <p:stCondLst>
                                            <p:cond delay="1312"/>
                                          </p:stCondLst>
                                        </p:cTn>
                                        <p:tgtEl>
                                          <p:spTgt spid="8"/>
                                        </p:tgtEl>
                                      </p:cBhvr>
                                      <p:to x="100000" y="80000"/>
                                    </p:animScale>
                                    <p:animScale>
                                      <p:cBhvr>
                                        <p:cTn id="60" dur="166" decel="50000">
                                          <p:stCondLst>
                                            <p:cond delay="1338"/>
                                          </p:stCondLst>
                                        </p:cTn>
                                        <p:tgtEl>
                                          <p:spTgt spid="8"/>
                                        </p:tgtEl>
                                      </p:cBhvr>
                                      <p:to x="100000" y="100000"/>
                                    </p:animScale>
                                    <p:animScale>
                                      <p:cBhvr>
                                        <p:cTn id="61" dur="26">
                                          <p:stCondLst>
                                            <p:cond delay="1642"/>
                                          </p:stCondLst>
                                        </p:cTn>
                                        <p:tgtEl>
                                          <p:spTgt spid="8"/>
                                        </p:tgtEl>
                                      </p:cBhvr>
                                      <p:to x="100000" y="90000"/>
                                    </p:animScale>
                                    <p:animScale>
                                      <p:cBhvr>
                                        <p:cTn id="62" dur="166" decel="50000">
                                          <p:stCondLst>
                                            <p:cond delay="1668"/>
                                          </p:stCondLst>
                                        </p:cTn>
                                        <p:tgtEl>
                                          <p:spTgt spid="8"/>
                                        </p:tgtEl>
                                      </p:cBhvr>
                                      <p:to x="100000" y="100000"/>
                                    </p:animScale>
                                    <p:animScale>
                                      <p:cBhvr>
                                        <p:cTn id="63" dur="26">
                                          <p:stCondLst>
                                            <p:cond delay="1808"/>
                                          </p:stCondLst>
                                        </p:cTn>
                                        <p:tgtEl>
                                          <p:spTgt spid="8"/>
                                        </p:tgtEl>
                                      </p:cBhvr>
                                      <p:to x="100000" y="95000"/>
                                    </p:animScale>
                                    <p:animScale>
                                      <p:cBhvr>
                                        <p:cTn id="64" dur="166" decel="50000">
                                          <p:stCondLst>
                                            <p:cond delay="1834"/>
                                          </p:stCondLst>
                                        </p:cTn>
                                        <p:tgtEl>
                                          <p:spTgt spid="8"/>
                                        </p:tgtEl>
                                      </p:cBhvr>
                                      <p:to x="100000" y="100000"/>
                                    </p:animScale>
                                  </p:childTnLst>
                                </p:cTn>
                              </p:par>
                              <p:par>
                                <p:cTn id="65" presetID="26" presetClass="entr" presetSubtype="0" fill="hold" nodeType="withEffect">
                                  <p:stCondLst>
                                    <p:cond delay="1250"/>
                                  </p:stCondLst>
                                  <p:childTnLst>
                                    <p:set>
                                      <p:cBhvr>
                                        <p:cTn id="66" dur="1" fill="hold">
                                          <p:stCondLst>
                                            <p:cond delay="0"/>
                                          </p:stCondLst>
                                        </p:cTn>
                                        <p:tgtEl>
                                          <p:spTgt spid="9"/>
                                        </p:tgtEl>
                                        <p:attrNameLst>
                                          <p:attrName>style.visibility</p:attrName>
                                        </p:attrNameLst>
                                      </p:cBhvr>
                                      <p:to>
                                        <p:strVal val="visible"/>
                                      </p:to>
                                    </p:set>
                                    <p:animEffect transition="in" filter="wipe(down)">
                                      <p:cBhvr>
                                        <p:cTn id="67" dur="551">
                                          <p:stCondLst>
                                            <p:cond delay="0"/>
                                          </p:stCondLst>
                                        </p:cTn>
                                        <p:tgtEl>
                                          <p:spTgt spid="9"/>
                                        </p:tgtEl>
                                      </p:cBhvr>
                                    </p:animEffect>
                                    <p:anim calcmode="lin" valueType="num">
                                      <p:cBhvr>
                                        <p:cTn id="68" dur="173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9" dur="631"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0" dur="631" tmFilter="0, 0; 0.125,0.2665; 0.25,0.4; 0.375,0.465; 0.5,0.5;  0.625,0.535; 0.75,0.6; 0.875,0.7335; 1,1">
                                          <p:stCondLst>
                                            <p:cond delay="631"/>
                                          </p:stCondLst>
                                        </p:cTn>
                                        <p:tgtEl>
                                          <p:spTgt spid="9"/>
                                        </p:tgtEl>
                                        <p:attrNameLst>
                                          <p:attrName>ppt_y</p:attrName>
                                        </p:attrNameLst>
                                      </p:cBhvr>
                                      <p:tavLst>
                                        <p:tav tm="0" fmla="#ppt_y-sin(pi*$)/9">
                                          <p:val>
                                            <p:fltVal val="0"/>
                                          </p:val>
                                        </p:tav>
                                        <p:tav tm="100000">
                                          <p:val>
                                            <p:fltVal val="1"/>
                                          </p:val>
                                        </p:tav>
                                      </p:tavLst>
                                    </p:anim>
                                    <p:anim calcmode="lin" valueType="num">
                                      <p:cBhvr>
                                        <p:cTn id="71" dur="315" tmFilter="0, 0; 0.125,0.2665; 0.25,0.4; 0.375,0.465; 0.5,0.5;  0.625,0.535; 0.75,0.6; 0.875,0.7335; 1,1">
                                          <p:stCondLst>
                                            <p:cond delay="1258"/>
                                          </p:stCondLst>
                                        </p:cTn>
                                        <p:tgtEl>
                                          <p:spTgt spid="9"/>
                                        </p:tgtEl>
                                        <p:attrNameLst>
                                          <p:attrName>ppt_y</p:attrName>
                                        </p:attrNameLst>
                                      </p:cBhvr>
                                      <p:tavLst>
                                        <p:tav tm="0" fmla="#ppt_y-sin(pi*$)/27">
                                          <p:val>
                                            <p:fltVal val="0"/>
                                          </p:val>
                                        </p:tav>
                                        <p:tav tm="100000">
                                          <p:val>
                                            <p:fltVal val="1"/>
                                          </p:val>
                                        </p:tav>
                                      </p:tavLst>
                                    </p:anim>
                                    <p:anim calcmode="lin" valueType="num">
                                      <p:cBhvr>
                                        <p:cTn id="72" dur="156" tmFilter="0, 0; 0.125,0.2665; 0.25,0.4; 0.375,0.465; 0.5,0.5;  0.625,0.535; 0.75,0.6; 0.875,0.7335; 1,1">
                                          <p:stCondLst>
                                            <p:cond delay="1573"/>
                                          </p:stCondLst>
                                        </p:cTn>
                                        <p:tgtEl>
                                          <p:spTgt spid="9"/>
                                        </p:tgtEl>
                                        <p:attrNameLst>
                                          <p:attrName>ppt_y</p:attrName>
                                        </p:attrNameLst>
                                      </p:cBhvr>
                                      <p:tavLst>
                                        <p:tav tm="0" fmla="#ppt_y-sin(pi*$)/81">
                                          <p:val>
                                            <p:fltVal val="0"/>
                                          </p:val>
                                        </p:tav>
                                        <p:tav tm="100000">
                                          <p:val>
                                            <p:fltVal val="1"/>
                                          </p:val>
                                        </p:tav>
                                      </p:tavLst>
                                    </p:anim>
                                    <p:animScale>
                                      <p:cBhvr>
                                        <p:cTn id="73" dur="25">
                                          <p:stCondLst>
                                            <p:cond delay="617"/>
                                          </p:stCondLst>
                                        </p:cTn>
                                        <p:tgtEl>
                                          <p:spTgt spid="9"/>
                                        </p:tgtEl>
                                      </p:cBhvr>
                                      <p:to x="100000" y="60000"/>
                                    </p:animScale>
                                    <p:animScale>
                                      <p:cBhvr>
                                        <p:cTn id="74" dur="158" decel="50000">
                                          <p:stCondLst>
                                            <p:cond delay="642"/>
                                          </p:stCondLst>
                                        </p:cTn>
                                        <p:tgtEl>
                                          <p:spTgt spid="9"/>
                                        </p:tgtEl>
                                      </p:cBhvr>
                                      <p:to x="100000" y="100000"/>
                                    </p:animScale>
                                    <p:animScale>
                                      <p:cBhvr>
                                        <p:cTn id="75" dur="25">
                                          <p:stCondLst>
                                            <p:cond delay="1246"/>
                                          </p:stCondLst>
                                        </p:cTn>
                                        <p:tgtEl>
                                          <p:spTgt spid="9"/>
                                        </p:tgtEl>
                                      </p:cBhvr>
                                      <p:to x="100000" y="80000"/>
                                    </p:animScale>
                                    <p:animScale>
                                      <p:cBhvr>
                                        <p:cTn id="76" dur="158" decel="50000">
                                          <p:stCondLst>
                                            <p:cond delay="1271"/>
                                          </p:stCondLst>
                                        </p:cTn>
                                        <p:tgtEl>
                                          <p:spTgt spid="9"/>
                                        </p:tgtEl>
                                      </p:cBhvr>
                                      <p:to x="100000" y="100000"/>
                                    </p:animScale>
                                    <p:animScale>
                                      <p:cBhvr>
                                        <p:cTn id="77" dur="25">
                                          <p:stCondLst>
                                            <p:cond delay="1560"/>
                                          </p:stCondLst>
                                        </p:cTn>
                                        <p:tgtEl>
                                          <p:spTgt spid="9"/>
                                        </p:tgtEl>
                                      </p:cBhvr>
                                      <p:to x="100000" y="90000"/>
                                    </p:animScale>
                                    <p:animScale>
                                      <p:cBhvr>
                                        <p:cTn id="78" dur="158" decel="50000">
                                          <p:stCondLst>
                                            <p:cond delay="1585"/>
                                          </p:stCondLst>
                                        </p:cTn>
                                        <p:tgtEl>
                                          <p:spTgt spid="9"/>
                                        </p:tgtEl>
                                      </p:cBhvr>
                                      <p:to x="100000" y="100000"/>
                                    </p:animScale>
                                    <p:animScale>
                                      <p:cBhvr>
                                        <p:cTn id="79" dur="25">
                                          <p:stCondLst>
                                            <p:cond delay="1718"/>
                                          </p:stCondLst>
                                        </p:cTn>
                                        <p:tgtEl>
                                          <p:spTgt spid="9"/>
                                        </p:tgtEl>
                                      </p:cBhvr>
                                      <p:to x="100000" y="95000"/>
                                    </p:animScale>
                                    <p:animScale>
                                      <p:cBhvr>
                                        <p:cTn id="80" dur="158" decel="50000">
                                          <p:stCondLst>
                                            <p:cond delay="1742"/>
                                          </p:stCondLst>
                                        </p:cTn>
                                        <p:tgtEl>
                                          <p:spTgt spid="9"/>
                                        </p:tgtEl>
                                      </p:cBhvr>
                                      <p:to x="100000" y="100000"/>
                                    </p:animScale>
                                  </p:childTnLst>
                                </p:cTn>
                              </p:par>
                              <p:par>
                                <p:cTn id="81" presetID="26" presetClass="entr" presetSubtype="0" fill="hold" nodeType="withEffect">
                                  <p:stCondLst>
                                    <p:cond delay="1500"/>
                                  </p:stCondLst>
                                  <p:childTnLst>
                                    <p:set>
                                      <p:cBhvr>
                                        <p:cTn id="82" dur="1" fill="hold">
                                          <p:stCondLst>
                                            <p:cond delay="0"/>
                                          </p:stCondLst>
                                        </p:cTn>
                                        <p:tgtEl>
                                          <p:spTgt spid="16"/>
                                        </p:tgtEl>
                                        <p:attrNameLst>
                                          <p:attrName>style.visibility</p:attrName>
                                        </p:attrNameLst>
                                      </p:cBhvr>
                                      <p:to>
                                        <p:strVal val="visible"/>
                                      </p:to>
                                    </p:set>
                                    <p:animEffect transition="in" filter="wipe(down)">
                                      <p:cBhvr>
                                        <p:cTn id="83" dur="551">
                                          <p:stCondLst>
                                            <p:cond delay="0"/>
                                          </p:stCondLst>
                                        </p:cTn>
                                        <p:tgtEl>
                                          <p:spTgt spid="16"/>
                                        </p:tgtEl>
                                      </p:cBhvr>
                                    </p:animEffect>
                                    <p:anim calcmode="lin" valueType="num">
                                      <p:cBhvr>
                                        <p:cTn id="84" dur="173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5" dur="631"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86" dur="631" tmFilter="0, 0; 0.125,0.2665; 0.25,0.4; 0.375,0.465; 0.5,0.5;  0.625,0.535; 0.75,0.6; 0.875,0.7335; 1,1">
                                          <p:stCondLst>
                                            <p:cond delay="631"/>
                                          </p:stCondLst>
                                        </p:cTn>
                                        <p:tgtEl>
                                          <p:spTgt spid="16"/>
                                        </p:tgtEl>
                                        <p:attrNameLst>
                                          <p:attrName>ppt_y</p:attrName>
                                        </p:attrNameLst>
                                      </p:cBhvr>
                                      <p:tavLst>
                                        <p:tav tm="0" fmla="#ppt_y-sin(pi*$)/9">
                                          <p:val>
                                            <p:fltVal val="0"/>
                                          </p:val>
                                        </p:tav>
                                        <p:tav tm="100000">
                                          <p:val>
                                            <p:fltVal val="1"/>
                                          </p:val>
                                        </p:tav>
                                      </p:tavLst>
                                    </p:anim>
                                    <p:anim calcmode="lin" valueType="num">
                                      <p:cBhvr>
                                        <p:cTn id="87" dur="315" tmFilter="0, 0; 0.125,0.2665; 0.25,0.4; 0.375,0.465; 0.5,0.5;  0.625,0.535; 0.75,0.6; 0.875,0.7335; 1,1">
                                          <p:stCondLst>
                                            <p:cond delay="1258"/>
                                          </p:stCondLst>
                                        </p:cTn>
                                        <p:tgtEl>
                                          <p:spTgt spid="16"/>
                                        </p:tgtEl>
                                        <p:attrNameLst>
                                          <p:attrName>ppt_y</p:attrName>
                                        </p:attrNameLst>
                                      </p:cBhvr>
                                      <p:tavLst>
                                        <p:tav tm="0" fmla="#ppt_y-sin(pi*$)/27">
                                          <p:val>
                                            <p:fltVal val="0"/>
                                          </p:val>
                                        </p:tav>
                                        <p:tav tm="100000">
                                          <p:val>
                                            <p:fltVal val="1"/>
                                          </p:val>
                                        </p:tav>
                                      </p:tavLst>
                                    </p:anim>
                                    <p:anim calcmode="lin" valueType="num">
                                      <p:cBhvr>
                                        <p:cTn id="88" dur="156" tmFilter="0, 0; 0.125,0.2665; 0.25,0.4; 0.375,0.465; 0.5,0.5;  0.625,0.535; 0.75,0.6; 0.875,0.7335; 1,1">
                                          <p:stCondLst>
                                            <p:cond delay="1573"/>
                                          </p:stCondLst>
                                        </p:cTn>
                                        <p:tgtEl>
                                          <p:spTgt spid="16"/>
                                        </p:tgtEl>
                                        <p:attrNameLst>
                                          <p:attrName>ppt_y</p:attrName>
                                        </p:attrNameLst>
                                      </p:cBhvr>
                                      <p:tavLst>
                                        <p:tav tm="0" fmla="#ppt_y-sin(pi*$)/81">
                                          <p:val>
                                            <p:fltVal val="0"/>
                                          </p:val>
                                        </p:tav>
                                        <p:tav tm="100000">
                                          <p:val>
                                            <p:fltVal val="1"/>
                                          </p:val>
                                        </p:tav>
                                      </p:tavLst>
                                    </p:anim>
                                    <p:animScale>
                                      <p:cBhvr>
                                        <p:cTn id="89" dur="25">
                                          <p:stCondLst>
                                            <p:cond delay="617"/>
                                          </p:stCondLst>
                                        </p:cTn>
                                        <p:tgtEl>
                                          <p:spTgt spid="16"/>
                                        </p:tgtEl>
                                      </p:cBhvr>
                                      <p:to x="100000" y="60000"/>
                                    </p:animScale>
                                    <p:animScale>
                                      <p:cBhvr>
                                        <p:cTn id="90" dur="158" decel="50000">
                                          <p:stCondLst>
                                            <p:cond delay="642"/>
                                          </p:stCondLst>
                                        </p:cTn>
                                        <p:tgtEl>
                                          <p:spTgt spid="16"/>
                                        </p:tgtEl>
                                      </p:cBhvr>
                                      <p:to x="100000" y="100000"/>
                                    </p:animScale>
                                    <p:animScale>
                                      <p:cBhvr>
                                        <p:cTn id="91" dur="25">
                                          <p:stCondLst>
                                            <p:cond delay="1246"/>
                                          </p:stCondLst>
                                        </p:cTn>
                                        <p:tgtEl>
                                          <p:spTgt spid="16"/>
                                        </p:tgtEl>
                                      </p:cBhvr>
                                      <p:to x="100000" y="80000"/>
                                    </p:animScale>
                                    <p:animScale>
                                      <p:cBhvr>
                                        <p:cTn id="92" dur="158" decel="50000">
                                          <p:stCondLst>
                                            <p:cond delay="1271"/>
                                          </p:stCondLst>
                                        </p:cTn>
                                        <p:tgtEl>
                                          <p:spTgt spid="16"/>
                                        </p:tgtEl>
                                      </p:cBhvr>
                                      <p:to x="100000" y="100000"/>
                                    </p:animScale>
                                    <p:animScale>
                                      <p:cBhvr>
                                        <p:cTn id="93" dur="25">
                                          <p:stCondLst>
                                            <p:cond delay="1560"/>
                                          </p:stCondLst>
                                        </p:cTn>
                                        <p:tgtEl>
                                          <p:spTgt spid="16"/>
                                        </p:tgtEl>
                                      </p:cBhvr>
                                      <p:to x="100000" y="90000"/>
                                    </p:animScale>
                                    <p:animScale>
                                      <p:cBhvr>
                                        <p:cTn id="94" dur="158" decel="50000">
                                          <p:stCondLst>
                                            <p:cond delay="1585"/>
                                          </p:stCondLst>
                                        </p:cTn>
                                        <p:tgtEl>
                                          <p:spTgt spid="16"/>
                                        </p:tgtEl>
                                      </p:cBhvr>
                                      <p:to x="100000" y="100000"/>
                                    </p:animScale>
                                    <p:animScale>
                                      <p:cBhvr>
                                        <p:cTn id="95" dur="25">
                                          <p:stCondLst>
                                            <p:cond delay="1718"/>
                                          </p:stCondLst>
                                        </p:cTn>
                                        <p:tgtEl>
                                          <p:spTgt spid="16"/>
                                        </p:tgtEl>
                                      </p:cBhvr>
                                      <p:to x="100000" y="95000"/>
                                    </p:animScale>
                                    <p:animScale>
                                      <p:cBhvr>
                                        <p:cTn id="96" dur="158" decel="50000">
                                          <p:stCondLst>
                                            <p:cond delay="1742"/>
                                          </p:stCondLst>
                                        </p:cTn>
                                        <p:tgtEl>
                                          <p:spTgt spid="16"/>
                                        </p:tgtEl>
                                      </p:cBhvr>
                                      <p:to x="100000" y="100000"/>
                                    </p:animScale>
                                  </p:childTnLst>
                                </p:cTn>
                              </p:par>
                              <p:par>
                                <p:cTn id="97" presetID="32" presetClass="emph" presetSubtype="0" fill="hold" nodeType="withEffect">
                                  <p:stCondLst>
                                    <p:cond delay="1000"/>
                                  </p:stCondLst>
                                  <p:childTnLst>
                                    <p:animRot by="120000">
                                      <p:cBhvr>
                                        <p:cTn id="98" dur="100" fill="hold">
                                          <p:stCondLst>
                                            <p:cond delay="0"/>
                                          </p:stCondLst>
                                        </p:cTn>
                                        <p:tgtEl>
                                          <p:spTgt spid="16"/>
                                        </p:tgtEl>
                                        <p:attrNameLst>
                                          <p:attrName>r</p:attrName>
                                        </p:attrNameLst>
                                      </p:cBhvr>
                                    </p:animRot>
                                    <p:animRot by="-240000">
                                      <p:cBhvr>
                                        <p:cTn id="99" dur="200" fill="hold">
                                          <p:stCondLst>
                                            <p:cond delay="200"/>
                                          </p:stCondLst>
                                        </p:cTn>
                                        <p:tgtEl>
                                          <p:spTgt spid="16"/>
                                        </p:tgtEl>
                                        <p:attrNameLst>
                                          <p:attrName>r</p:attrName>
                                        </p:attrNameLst>
                                      </p:cBhvr>
                                    </p:animRot>
                                    <p:animRot by="240000">
                                      <p:cBhvr>
                                        <p:cTn id="100" dur="200" fill="hold">
                                          <p:stCondLst>
                                            <p:cond delay="400"/>
                                          </p:stCondLst>
                                        </p:cTn>
                                        <p:tgtEl>
                                          <p:spTgt spid="16"/>
                                        </p:tgtEl>
                                        <p:attrNameLst>
                                          <p:attrName>r</p:attrName>
                                        </p:attrNameLst>
                                      </p:cBhvr>
                                    </p:animRot>
                                    <p:animRot by="-240000">
                                      <p:cBhvr>
                                        <p:cTn id="101" dur="200" fill="hold">
                                          <p:stCondLst>
                                            <p:cond delay="600"/>
                                          </p:stCondLst>
                                        </p:cTn>
                                        <p:tgtEl>
                                          <p:spTgt spid="16"/>
                                        </p:tgtEl>
                                        <p:attrNameLst>
                                          <p:attrName>r</p:attrName>
                                        </p:attrNameLst>
                                      </p:cBhvr>
                                    </p:animRot>
                                    <p:animRot by="120000">
                                      <p:cBhvr>
                                        <p:cTn id="102" dur="200" fill="hold">
                                          <p:stCondLst>
                                            <p:cond delay="800"/>
                                          </p:stCondLst>
                                        </p:cTn>
                                        <p:tgtEl>
                                          <p:spTgt spid="16"/>
                                        </p:tgtEl>
                                        <p:attrNameLst>
                                          <p:attrName>r</p:attrName>
                                        </p:attrNameLst>
                                      </p:cBhvr>
                                    </p:animRot>
                                  </p:childTnLst>
                                </p:cTn>
                              </p:par>
                              <p:par>
                                <p:cTn id="103" presetID="32" presetClass="emph" presetSubtype="0" fill="hold" grpId="1" nodeType="withEffect">
                                  <p:stCondLst>
                                    <p:cond delay="1000"/>
                                  </p:stCondLst>
                                  <p:childTnLst>
                                    <p:animRot by="120000">
                                      <p:cBhvr>
                                        <p:cTn id="104" dur="100" fill="hold">
                                          <p:stCondLst>
                                            <p:cond delay="0"/>
                                          </p:stCondLst>
                                        </p:cTn>
                                        <p:tgtEl>
                                          <p:spTgt spid="8"/>
                                        </p:tgtEl>
                                        <p:attrNameLst>
                                          <p:attrName>r</p:attrName>
                                        </p:attrNameLst>
                                      </p:cBhvr>
                                    </p:animRot>
                                    <p:animRot by="-240000">
                                      <p:cBhvr>
                                        <p:cTn id="105" dur="200" fill="hold">
                                          <p:stCondLst>
                                            <p:cond delay="200"/>
                                          </p:stCondLst>
                                        </p:cTn>
                                        <p:tgtEl>
                                          <p:spTgt spid="8"/>
                                        </p:tgtEl>
                                        <p:attrNameLst>
                                          <p:attrName>r</p:attrName>
                                        </p:attrNameLst>
                                      </p:cBhvr>
                                    </p:animRot>
                                    <p:animRot by="240000">
                                      <p:cBhvr>
                                        <p:cTn id="106" dur="200" fill="hold">
                                          <p:stCondLst>
                                            <p:cond delay="400"/>
                                          </p:stCondLst>
                                        </p:cTn>
                                        <p:tgtEl>
                                          <p:spTgt spid="8"/>
                                        </p:tgtEl>
                                        <p:attrNameLst>
                                          <p:attrName>r</p:attrName>
                                        </p:attrNameLst>
                                      </p:cBhvr>
                                    </p:animRot>
                                    <p:animRot by="-240000">
                                      <p:cBhvr>
                                        <p:cTn id="107" dur="200" fill="hold">
                                          <p:stCondLst>
                                            <p:cond delay="600"/>
                                          </p:stCondLst>
                                        </p:cTn>
                                        <p:tgtEl>
                                          <p:spTgt spid="8"/>
                                        </p:tgtEl>
                                        <p:attrNameLst>
                                          <p:attrName>r</p:attrName>
                                        </p:attrNameLst>
                                      </p:cBhvr>
                                    </p:animRot>
                                    <p:animRot by="120000">
                                      <p:cBhvr>
                                        <p:cTn id="108" dur="200" fill="hold">
                                          <p:stCondLst>
                                            <p:cond delay="800"/>
                                          </p:stCondLst>
                                        </p:cTn>
                                        <p:tgtEl>
                                          <p:spTgt spid="8"/>
                                        </p:tgtEl>
                                        <p:attrNameLst>
                                          <p:attrName>r</p:attrName>
                                        </p:attrNameLst>
                                      </p:cBhvr>
                                    </p:animRot>
                                  </p:childTnLst>
                                </p:cTn>
                              </p:par>
                              <p:par>
                                <p:cTn id="109" presetID="32" presetClass="emph" presetSubtype="0" fill="hold" nodeType="withEffect">
                                  <p:stCondLst>
                                    <p:cond delay="1000"/>
                                  </p:stCondLst>
                                  <p:childTnLst>
                                    <p:animRot by="120000">
                                      <p:cBhvr>
                                        <p:cTn id="110" dur="100" fill="hold">
                                          <p:stCondLst>
                                            <p:cond delay="0"/>
                                          </p:stCondLst>
                                        </p:cTn>
                                        <p:tgtEl>
                                          <p:spTgt spid="9"/>
                                        </p:tgtEl>
                                        <p:attrNameLst>
                                          <p:attrName>r</p:attrName>
                                        </p:attrNameLst>
                                      </p:cBhvr>
                                    </p:animRot>
                                    <p:animRot by="-240000">
                                      <p:cBhvr>
                                        <p:cTn id="111" dur="200" fill="hold">
                                          <p:stCondLst>
                                            <p:cond delay="200"/>
                                          </p:stCondLst>
                                        </p:cTn>
                                        <p:tgtEl>
                                          <p:spTgt spid="9"/>
                                        </p:tgtEl>
                                        <p:attrNameLst>
                                          <p:attrName>r</p:attrName>
                                        </p:attrNameLst>
                                      </p:cBhvr>
                                    </p:animRot>
                                    <p:animRot by="240000">
                                      <p:cBhvr>
                                        <p:cTn id="112" dur="200" fill="hold">
                                          <p:stCondLst>
                                            <p:cond delay="400"/>
                                          </p:stCondLst>
                                        </p:cTn>
                                        <p:tgtEl>
                                          <p:spTgt spid="9"/>
                                        </p:tgtEl>
                                        <p:attrNameLst>
                                          <p:attrName>r</p:attrName>
                                        </p:attrNameLst>
                                      </p:cBhvr>
                                    </p:animRot>
                                    <p:animRot by="-240000">
                                      <p:cBhvr>
                                        <p:cTn id="113" dur="200" fill="hold">
                                          <p:stCondLst>
                                            <p:cond delay="600"/>
                                          </p:stCondLst>
                                        </p:cTn>
                                        <p:tgtEl>
                                          <p:spTgt spid="9"/>
                                        </p:tgtEl>
                                        <p:attrNameLst>
                                          <p:attrName>r</p:attrName>
                                        </p:attrNameLst>
                                      </p:cBhvr>
                                    </p:animRot>
                                    <p:animRot by="120000">
                                      <p:cBhvr>
                                        <p:cTn id="114" dur="200" fill="hold">
                                          <p:stCondLst>
                                            <p:cond delay="800"/>
                                          </p:stCondLst>
                                        </p:cTn>
                                        <p:tgtEl>
                                          <p:spTgt spid="9"/>
                                        </p:tgtEl>
                                        <p:attrNameLst>
                                          <p:attrName>r</p:attrName>
                                        </p:attrNameLst>
                                      </p:cBhvr>
                                    </p:animRot>
                                  </p:childTnLst>
                                </p:cTn>
                              </p:par>
                              <p:par>
                                <p:cTn id="115" presetID="26" presetClass="entr" presetSubtype="0" fill="hold" nodeType="withEffect">
                                  <p:stCondLst>
                                    <p:cond delay="2500"/>
                                  </p:stCondLst>
                                  <p:childTnLst>
                                    <p:set>
                                      <p:cBhvr>
                                        <p:cTn id="116" dur="1" fill="hold">
                                          <p:stCondLst>
                                            <p:cond delay="0"/>
                                          </p:stCondLst>
                                        </p:cTn>
                                        <p:tgtEl>
                                          <p:spTgt spid="10"/>
                                        </p:tgtEl>
                                        <p:attrNameLst>
                                          <p:attrName>style.visibility</p:attrName>
                                        </p:attrNameLst>
                                      </p:cBhvr>
                                      <p:to>
                                        <p:strVal val="visible"/>
                                      </p:to>
                                    </p:set>
                                    <p:animEffect transition="in" filter="wipe(down)">
                                      <p:cBhvr>
                                        <p:cTn id="117" dur="551">
                                          <p:stCondLst>
                                            <p:cond delay="0"/>
                                          </p:stCondLst>
                                        </p:cTn>
                                        <p:tgtEl>
                                          <p:spTgt spid="10"/>
                                        </p:tgtEl>
                                      </p:cBhvr>
                                    </p:animEffect>
                                    <p:anim calcmode="lin" valueType="num">
                                      <p:cBhvr>
                                        <p:cTn id="118" dur="173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9" dur="631"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0" dur="631" tmFilter="0, 0; 0.125,0.2665; 0.25,0.4; 0.375,0.465; 0.5,0.5;  0.625,0.535; 0.75,0.6; 0.875,0.7335; 1,1">
                                          <p:stCondLst>
                                            <p:cond delay="631"/>
                                          </p:stCondLst>
                                        </p:cTn>
                                        <p:tgtEl>
                                          <p:spTgt spid="10"/>
                                        </p:tgtEl>
                                        <p:attrNameLst>
                                          <p:attrName>ppt_y</p:attrName>
                                        </p:attrNameLst>
                                      </p:cBhvr>
                                      <p:tavLst>
                                        <p:tav tm="0" fmla="#ppt_y-sin(pi*$)/9">
                                          <p:val>
                                            <p:fltVal val="0"/>
                                          </p:val>
                                        </p:tav>
                                        <p:tav tm="100000">
                                          <p:val>
                                            <p:fltVal val="1"/>
                                          </p:val>
                                        </p:tav>
                                      </p:tavLst>
                                    </p:anim>
                                    <p:anim calcmode="lin" valueType="num">
                                      <p:cBhvr>
                                        <p:cTn id="121" dur="315" tmFilter="0, 0; 0.125,0.2665; 0.25,0.4; 0.375,0.465; 0.5,0.5;  0.625,0.535; 0.75,0.6; 0.875,0.7335; 1,1">
                                          <p:stCondLst>
                                            <p:cond delay="1258"/>
                                          </p:stCondLst>
                                        </p:cTn>
                                        <p:tgtEl>
                                          <p:spTgt spid="10"/>
                                        </p:tgtEl>
                                        <p:attrNameLst>
                                          <p:attrName>ppt_y</p:attrName>
                                        </p:attrNameLst>
                                      </p:cBhvr>
                                      <p:tavLst>
                                        <p:tav tm="0" fmla="#ppt_y-sin(pi*$)/27">
                                          <p:val>
                                            <p:fltVal val="0"/>
                                          </p:val>
                                        </p:tav>
                                        <p:tav tm="100000">
                                          <p:val>
                                            <p:fltVal val="1"/>
                                          </p:val>
                                        </p:tav>
                                      </p:tavLst>
                                    </p:anim>
                                    <p:anim calcmode="lin" valueType="num">
                                      <p:cBhvr>
                                        <p:cTn id="122" dur="156" tmFilter="0, 0; 0.125,0.2665; 0.25,0.4; 0.375,0.465; 0.5,0.5;  0.625,0.535; 0.75,0.6; 0.875,0.7335; 1,1">
                                          <p:stCondLst>
                                            <p:cond delay="1573"/>
                                          </p:stCondLst>
                                        </p:cTn>
                                        <p:tgtEl>
                                          <p:spTgt spid="10"/>
                                        </p:tgtEl>
                                        <p:attrNameLst>
                                          <p:attrName>ppt_y</p:attrName>
                                        </p:attrNameLst>
                                      </p:cBhvr>
                                      <p:tavLst>
                                        <p:tav tm="0" fmla="#ppt_y-sin(pi*$)/81">
                                          <p:val>
                                            <p:fltVal val="0"/>
                                          </p:val>
                                        </p:tav>
                                        <p:tav tm="100000">
                                          <p:val>
                                            <p:fltVal val="1"/>
                                          </p:val>
                                        </p:tav>
                                      </p:tavLst>
                                    </p:anim>
                                    <p:animScale>
                                      <p:cBhvr>
                                        <p:cTn id="123" dur="25">
                                          <p:stCondLst>
                                            <p:cond delay="617"/>
                                          </p:stCondLst>
                                        </p:cTn>
                                        <p:tgtEl>
                                          <p:spTgt spid="10"/>
                                        </p:tgtEl>
                                      </p:cBhvr>
                                      <p:to x="100000" y="60000"/>
                                    </p:animScale>
                                    <p:animScale>
                                      <p:cBhvr>
                                        <p:cTn id="124" dur="158" decel="50000">
                                          <p:stCondLst>
                                            <p:cond delay="642"/>
                                          </p:stCondLst>
                                        </p:cTn>
                                        <p:tgtEl>
                                          <p:spTgt spid="10"/>
                                        </p:tgtEl>
                                      </p:cBhvr>
                                      <p:to x="100000" y="100000"/>
                                    </p:animScale>
                                    <p:animScale>
                                      <p:cBhvr>
                                        <p:cTn id="125" dur="25">
                                          <p:stCondLst>
                                            <p:cond delay="1246"/>
                                          </p:stCondLst>
                                        </p:cTn>
                                        <p:tgtEl>
                                          <p:spTgt spid="10"/>
                                        </p:tgtEl>
                                      </p:cBhvr>
                                      <p:to x="100000" y="80000"/>
                                    </p:animScale>
                                    <p:animScale>
                                      <p:cBhvr>
                                        <p:cTn id="126" dur="158" decel="50000">
                                          <p:stCondLst>
                                            <p:cond delay="1271"/>
                                          </p:stCondLst>
                                        </p:cTn>
                                        <p:tgtEl>
                                          <p:spTgt spid="10"/>
                                        </p:tgtEl>
                                      </p:cBhvr>
                                      <p:to x="100000" y="100000"/>
                                    </p:animScale>
                                    <p:animScale>
                                      <p:cBhvr>
                                        <p:cTn id="127" dur="25">
                                          <p:stCondLst>
                                            <p:cond delay="1560"/>
                                          </p:stCondLst>
                                        </p:cTn>
                                        <p:tgtEl>
                                          <p:spTgt spid="10"/>
                                        </p:tgtEl>
                                      </p:cBhvr>
                                      <p:to x="100000" y="90000"/>
                                    </p:animScale>
                                    <p:animScale>
                                      <p:cBhvr>
                                        <p:cTn id="128" dur="158" decel="50000">
                                          <p:stCondLst>
                                            <p:cond delay="1585"/>
                                          </p:stCondLst>
                                        </p:cTn>
                                        <p:tgtEl>
                                          <p:spTgt spid="10"/>
                                        </p:tgtEl>
                                      </p:cBhvr>
                                      <p:to x="100000" y="100000"/>
                                    </p:animScale>
                                    <p:animScale>
                                      <p:cBhvr>
                                        <p:cTn id="129" dur="25">
                                          <p:stCondLst>
                                            <p:cond delay="1718"/>
                                          </p:stCondLst>
                                        </p:cTn>
                                        <p:tgtEl>
                                          <p:spTgt spid="10"/>
                                        </p:tgtEl>
                                      </p:cBhvr>
                                      <p:to x="100000" y="95000"/>
                                    </p:animScale>
                                    <p:animScale>
                                      <p:cBhvr>
                                        <p:cTn id="130" dur="158" decel="50000">
                                          <p:stCondLst>
                                            <p:cond delay="1742"/>
                                          </p:stCondLst>
                                        </p:cTn>
                                        <p:tgtEl>
                                          <p:spTgt spid="10"/>
                                        </p:tgtEl>
                                      </p:cBhvr>
                                      <p:to x="100000" y="100000"/>
                                    </p:animScale>
                                  </p:childTnLst>
                                </p:cTn>
                              </p:par>
                              <p:par>
                                <p:cTn id="131" presetID="32" presetClass="emph" presetSubtype="0" fill="hold" nodeType="withEffect">
                                  <p:stCondLst>
                                    <p:cond delay="2500"/>
                                  </p:stCondLst>
                                  <p:childTnLst>
                                    <p:animRot by="120000">
                                      <p:cBhvr>
                                        <p:cTn id="132" dur="100" fill="hold">
                                          <p:stCondLst>
                                            <p:cond delay="0"/>
                                          </p:stCondLst>
                                        </p:cTn>
                                        <p:tgtEl>
                                          <p:spTgt spid="10"/>
                                        </p:tgtEl>
                                        <p:attrNameLst>
                                          <p:attrName>r</p:attrName>
                                        </p:attrNameLst>
                                      </p:cBhvr>
                                    </p:animRot>
                                    <p:animRot by="-240000">
                                      <p:cBhvr>
                                        <p:cTn id="133" dur="200" fill="hold">
                                          <p:stCondLst>
                                            <p:cond delay="200"/>
                                          </p:stCondLst>
                                        </p:cTn>
                                        <p:tgtEl>
                                          <p:spTgt spid="10"/>
                                        </p:tgtEl>
                                        <p:attrNameLst>
                                          <p:attrName>r</p:attrName>
                                        </p:attrNameLst>
                                      </p:cBhvr>
                                    </p:animRot>
                                    <p:animRot by="240000">
                                      <p:cBhvr>
                                        <p:cTn id="134" dur="200" fill="hold">
                                          <p:stCondLst>
                                            <p:cond delay="400"/>
                                          </p:stCondLst>
                                        </p:cTn>
                                        <p:tgtEl>
                                          <p:spTgt spid="10"/>
                                        </p:tgtEl>
                                        <p:attrNameLst>
                                          <p:attrName>r</p:attrName>
                                        </p:attrNameLst>
                                      </p:cBhvr>
                                    </p:animRot>
                                    <p:animRot by="-240000">
                                      <p:cBhvr>
                                        <p:cTn id="135" dur="200" fill="hold">
                                          <p:stCondLst>
                                            <p:cond delay="600"/>
                                          </p:stCondLst>
                                        </p:cTn>
                                        <p:tgtEl>
                                          <p:spTgt spid="10"/>
                                        </p:tgtEl>
                                        <p:attrNameLst>
                                          <p:attrName>r</p:attrName>
                                        </p:attrNameLst>
                                      </p:cBhvr>
                                    </p:animRot>
                                    <p:animRot by="120000">
                                      <p:cBhvr>
                                        <p:cTn id="136" dur="200" fill="hold">
                                          <p:stCondLst>
                                            <p:cond delay="800"/>
                                          </p:stCondLst>
                                        </p:cTn>
                                        <p:tgtEl>
                                          <p:spTgt spid="10"/>
                                        </p:tgtEl>
                                        <p:attrNameLst>
                                          <p:attrName>r</p:attrName>
                                        </p:attrNameLst>
                                      </p:cBhvr>
                                    </p:animRot>
                                  </p:childTnLst>
                                </p:cTn>
                              </p:par>
                              <p:par>
                                <p:cTn id="137" presetID="26" presetClass="entr" presetSubtype="0" fill="hold" nodeType="withEffect">
                                  <p:stCondLst>
                                    <p:cond delay="2500"/>
                                  </p:stCondLst>
                                  <p:childTnLst>
                                    <p:set>
                                      <p:cBhvr>
                                        <p:cTn id="138" dur="1" fill="hold">
                                          <p:stCondLst>
                                            <p:cond delay="0"/>
                                          </p:stCondLst>
                                        </p:cTn>
                                        <p:tgtEl>
                                          <p:spTgt spid="11"/>
                                        </p:tgtEl>
                                        <p:attrNameLst>
                                          <p:attrName>style.visibility</p:attrName>
                                        </p:attrNameLst>
                                      </p:cBhvr>
                                      <p:to>
                                        <p:strVal val="visible"/>
                                      </p:to>
                                    </p:set>
                                    <p:animEffect transition="in" filter="wipe(down)">
                                      <p:cBhvr>
                                        <p:cTn id="139" dur="261">
                                          <p:stCondLst>
                                            <p:cond delay="0"/>
                                          </p:stCondLst>
                                        </p:cTn>
                                        <p:tgtEl>
                                          <p:spTgt spid="11"/>
                                        </p:tgtEl>
                                      </p:cBhvr>
                                    </p:animEffect>
                                    <p:anim calcmode="lin" valueType="num">
                                      <p:cBhvr>
                                        <p:cTn id="140"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1"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2"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143"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144"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145" dur="12">
                                          <p:stCondLst>
                                            <p:cond delay="292"/>
                                          </p:stCondLst>
                                        </p:cTn>
                                        <p:tgtEl>
                                          <p:spTgt spid="11"/>
                                        </p:tgtEl>
                                      </p:cBhvr>
                                      <p:to x="100000" y="60000"/>
                                    </p:animScale>
                                    <p:animScale>
                                      <p:cBhvr>
                                        <p:cTn id="146" dur="75" decel="50000">
                                          <p:stCondLst>
                                            <p:cond delay="304"/>
                                          </p:stCondLst>
                                        </p:cTn>
                                        <p:tgtEl>
                                          <p:spTgt spid="11"/>
                                        </p:tgtEl>
                                      </p:cBhvr>
                                      <p:to x="100000" y="100000"/>
                                    </p:animScale>
                                    <p:animScale>
                                      <p:cBhvr>
                                        <p:cTn id="147" dur="12">
                                          <p:stCondLst>
                                            <p:cond delay="590"/>
                                          </p:stCondLst>
                                        </p:cTn>
                                        <p:tgtEl>
                                          <p:spTgt spid="11"/>
                                        </p:tgtEl>
                                      </p:cBhvr>
                                      <p:to x="100000" y="80000"/>
                                    </p:animScale>
                                    <p:animScale>
                                      <p:cBhvr>
                                        <p:cTn id="148" dur="75" decel="50000">
                                          <p:stCondLst>
                                            <p:cond delay="602"/>
                                          </p:stCondLst>
                                        </p:cTn>
                                        <p:tgtEl>
                                          <p:spTgt spid="11"/>
                                        </p:tgtEl>
                                      </p:cBhvr>
                                      <p:to x="100000" y="100000"/>
                                    </p:animScale>
                                    <p:animScale>
                                      <p:cBhvr>
                                        <p:cTn id="149" dur="12">
                                          <p:stCondLst>
                                            <p:cond delay="739"/>
                                          </p:stCondLst>
                                        </p:cTn>
                                        <p:tgtEl>
                                          <p:spTgt spid="11"/>
                                        </p:tgtEl>
                                      </p:cBhvr>
                                      <p:to x="100000" y="90000"/>
                                    </p:animScale>
                                    <p:animScale>
                                      <p:cBhvr>
                                        <p:cTn id="150" dur="75" decel="50000">
                                          <p:stCondLst>
                                            <p:cond delay="751"/>
                                          </p:stCondLst>
                                        </p:cTn>
                                        <p:tgtEl>
                                          <p:spTgt spid="11"/>
                                        </p:tgtEl>
                                      </p:cBhvr>
                                      <p:to x="100000" y="100000"/>
                                    </p:animScale>
                                    <p:animScale>
                                      <p:cBhvr>
                                        <p:cTn id="151" dur="12">
                                          <p:stCondLst>
                                            <p:cond delay="814"/>
                                          </p:stCondLst>
                                        </p:cTn>
                                        <p:tgtEl>
                                          <p:spTgt spid="11"/>
                                        </p:tgtEl>
                                      </p:cBhvr>
                                      <p:to x="100000" y="95000"/>
                                    </p:animScale>
                                    <p:animScale>
                                      <p:cBhvr>
                                        <p:cTn id="152" dur="75" decel="50000">
                                          <p:stCondLst>
                                            <p:cond delay="825"/>
                                          </p:stCondLst>
                                        </p:cTn>
                                        <p:tgtEl>
                                          <p:spTgt spid="11"/>
                                        </p:tgtEl>
                                      </p:cBhvr>
                                      <p:to x="100000" y="100000"/>
                                    </p:animScale>
                                  </p:childTnLst>
                                </p:cTn>
                              </p:par>
                              <p:par>
                                <p:cTn id="153" presetID="32" presetClass="emph" presetSubtype="0" fill="hold" nodeType="withEffect">
                                  <p:stCondLst>
                                    <p:cond delay="2500"/>
                                  </p:stCondLst>
                                  <p:childTnLst>
                                    <p:animRot by="120000">
                                      <p:cBhvr>
                                        <p:cTn id="154" dur="100" fill="hold">
                                          <p:stCondLst>
                                            <p:cond delay="0"/>
                                          </p:stCondLst>
                                        </p:cTn>
                                        <p:tgtEl>
                                          <p:spTgt spid="11"/>
                                        </p:tgtEl>
                                        <p:attrNameLst>
                                          <p:attrName>r</p:attrName>
                                        </p:attrNameLst>
                                      </p:cBhvr>
                                    </p:animRot>
                                    <p:animRot by="-240000">
                                      <p:cBhvr>
                                        <p:cTn id="155" dur="200" fill="hold">
                                          <p:stCondLst>
                                            <p:cond delay="200"/>
                                          </p:stCondLst>
                                        </p:cTn>
                                        <p:tgtEl>
                                          <p:spTgt spid="11"/>
                                        </p:tgtEl>
                                        <p:attrNameLst>
                                          <p:attrName>r</p:attrName>
                                        </p:attrNameLst>
                                      </p:cBhvr>
                                    </p:animRot>
                                    <p:animRot by="240000">
                                      <p:cBhvr>
                                        <p:cTn id="156" dur="200" fill="hold">
                                          <p:stCondLst>
                                            <p:cond delay="400"/>
                                          </p:stCondLst>
                                        </p:cTn>
                                        <p:tgtEl>
                                          <p:spTgt spid="11"/>
                                        </p:tgtEl>
                                        <p:attrNameLst>
                                          <p:attrName>r</p:attrName>
                                        </p:attrNameLst>
                                      </p:cBhvr>
                                    </p:animRot>
                                    <p:animRot by="-240000">
                                      <p:cBhvr>
                                        <p:cTn id="157" dur="200" fill="hold">
                                          <p:stCondLst>
                                            <p:cond delay="600"/>
                                          </p:stCondLst>
                                        </p:cTn>
                                        <p:tgtEl>
                                          <p:spTgt spid="11"/>
                                        </p:tgtEl>
                                        <p:attrNameLst>
                                          <p:attrName>r</p:attrName>
                                        </p:attrNameLst>
                                      </p:cBhvr>
                                    </p:animRot>
                                    <p:animRot by="120000">
                                      <p:cBhvr>
                                        <p:cTn id="158" dur="200" fill="hold">
                                          <p:stCondLst>
                                            <p:cond delay="800"/>
                                          </p:stCondLst>
                                        </p:cTn>
                                        <p:tgtEl>
                                          <p:spTgt spid="11"/>
                                        </p:tgtEl>
                                        <p:attrNameLst>
                                          <p:attrName>r</p:attrName>
                                        </p:attrNameLst>
                                      </p:cBhvr>
                                    </p:animRot>
                                  </p:childTnLst>
                                </p:cTn>
                              </p:par>
                              <p:par>
                                <p:cTn id="159" presetID="26" presetClass="entr" presetSubtype="0" fill="hold" nodeType="withEffect">
                                  <p:stCondLst>
                                    <p:cond delay="2500"/>
                                  </p:stCondLst>
                                  <p:childTnLst>
                                    <p:set>
                                      <p:cBhvr>
                                        <p:cTn id="160" dur="1" fill="hold">
                                          <p:stCondLst>
                                            <p:cond delay="0"/>
                                          </p:stCondLst>
                                        </p:cTn>
                                        <p:tgtEl>
                                          <p:spTgt spid="12"/>
                                        </p:tgtEl>
                                        <p:attrNameLst>
                                          <p:attrName>style.visibility</p:attrName>
                                        </p:attrNameLst>
                                      </p:cBhvr>
                                      <p:to>
                                        <p:strVal val="visible"/>
                                      </p:to>
                                    </p:set>
                                    <p:animEffect transition="in" filter="wipe(down)">
                                      <p:cBhvr>
                                        <p:cTn id="161" dur="377">
                                          <p:stCondLst>
                                            <p:cond delay="0"/>
                                          </p:stCondLst>
                                        </p:cTn>
                                        <p:tgtEl>
                                          <p:spTgt spid="12"/>
                                        </p:tgtEl>
                                      </p:cBhvr>
                                    </p:animEffect>
                                    <p:anim calcmode="lin" valueType="num">
                                      <p:cBhvr>
                                        <p:cTn id="162" dur="1184"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3" dur="4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64" dur="432" tmFilter="0, 0; 0.125,0.2665; 0.25,0.4; 0.375,0.465; 0.5,0.5;  0.625,0.535; 0.75,0.6; 0.875,0.7335; 1,1">
                                          <p:stCondLst>
                                            <p:cond delay="432"/>
                                          </p:stCondLst>
                                        </p:cTn>
                                        <p:tgtEl>
                                          <p:spTgt spid="12"/>
                                        </p:tgtEl>
                                        <p:attrNameLst>
                                          <p:attrName>ppt_y</p:attrName>
                                        </p:attrNameLst>
                                      </p:cBhvr>
                                      <p:tavLst>
                                        <p:tav tm="0" fmla="#ppt_y-sin(pi*$)/9">
                                          <p:val>
                                            <p:fltVal val="0"/>
                                          </p:val>
                                        </p:tav>
                                        <p:tav tm="100000">
                                          <p:val>
                                            <p:fltVal val="1"/>
                                          </p:val>
                                        </p:tav>
                                      </p:tavLst>
                                    </p:anim>
                                    <p:anim calcmode="lin" valueType="num">
                                      <p:cBhvr>
                                        <p:cTn id="165" dur="216" tmFilter="0, 0; 0.125,0.2665; 0.25,0.4; 0.375,0.465; 0.5,0.5;  0.625,0.535; 0.75,0.6; 0.875,0.7335; 1,1">
                                          <p:stCondLst>
                                            <p:cond delay="861"/>
                                          </p:stCondLst>
                                        </p:cTn>
                                        <p:tgtEl>
                                          <p:spTgt spid="12"/>
                                        </p:tgtEl>
                                        <p:attrNameLst>
                                          <p:attrName>ppt_y</p:attrName>
                                        </p:attrNameLst>
                                      </p:cBhvr>
                                      <p:tavLst>
                                        <p:tav tm="0" fmla="#ppt_y-sin(pi*$)/27">
                                          <p:val>
                                            <p:fltVal val="0"/>
                                          </p:val>
                                        </p:tav>
                                        <p:tav tm="100000">
                                          <p:val>
                                            <p:fltVal val="1"/>
                                          </p:val>
                                        </p:tav>
                                      </p:tavLst>
                                    </p:anim>
                                    <p:anim calcmode="lin" valueType="num">
                                      <p:cBhvr>
                                        <p:cTn id="166" dur="107" tmFilter="0, 0; 0.125,0.2665; 0.25,0.4; 0.375,0.465; 0.5,0.5;  0.625,0.535; 0.75,0.6; 0.875,0.7335; 1,1">
                                          <p:stCondLst>
                                            <p:cond delay="1076"/>
                                          </p:stCondLst>
                                        </p:cTn>
                                        <p:tgtEl>
                                          <p:spTgt spid="12"/>
                                        </p:tgtEl>
                                        <p:attrNameLst>
                                          <p:attrName>ppt_y</p:attrName>
                                        </p:attrNameLst>
                                      </p:cBhvr>
                                      <p:tavLst>
                                        <p:tav tm="0" fmla="#ppt_y-sin(pi*$)/81">
                                          <p:val>
                                            <p:fltVal val="0"/>
                                          </p:val>
                                        </p:tav>
                                        <p:tav tm="100000">
                                          <p:val>
                                            <p:fltVal val="1"/>
                                          </p:val>
                                        </p:tav>
                                      </p:tavLst>
                                    </p:anim>
                                    <p:animScale>
                                      <p:cBhvr>
                                        <p:cTn id="167" dur="17">
                                          <p:stCondLst>
                                            <p:cond delay="422"/>
                                          </p:stCondLst>
                                        </p:cTn>
                                        <p:tgtEl>
                                          <p:spTgt spid="12"/>
                                        </p:tgtEl>
                                      </p:cBhvr>
                                      <p:to x="100000" y="60000"/>
                                    </p:animScale>
                                    <p:animScale>
                                      <p:cBhvr>
                                        <p:cTn id="168" dur="108" decel="50000">
                                          <p:stCondLst>
                                            <p:cond delay="439"/>
                                          </p:stCondLst>
                                        </p:cTn>
                                        <p:tgtEl>
                                          <p:spTgt spid="12"/>
                                        </p:tgtEl>
                                      </p:cBhvr>
                                      <p:to x="100000" y="100000"/>
                                    </p:animScale>
                                    <p:animScale>
                                      <p:cBhvr>
                                        <p:cTn id="169" dur="17">
                                          <p:stCondLst>
                                            <p:cond delay="853"/>
                                          </p:stCondLst>
                                        </p:cTn>
                                        <p:tgtEl>
                                          <p:spTgt spid="12"/>
                                        </p:tgtEl>
                                      </p:cBhvr>
                                      <p:to x="100000" y="80000"/>
                                    </p:animScale>
                                    <p:animScale>
                                      <p:cBhvr>
                                        <p:cTn id="170" dur="108" decel="50000">
                                          <p:stCondLst>
                                            <p:cond delay="870"/>
                                          </p:stCondLst>
                                        </p:cTn>
                                        <p:tgtEl>
                                          <p:spTgt spid="12"/>
                                        </p:tgtEl>
                                      </p:cBhvr>
                                      <p:to x="100000" y="100000"/>
                                    </p:animScale>
                                    <p:animScale>
                                      <p:cBhvr>
                                        <p:cTn id="171" dur="17">
                                          <p:stCondLst>
                                            <p:cond delay="1067"/>
                                          </p:stCondLst>
                                        </p:cTn>
                                        <p:tgtEl>
                                          <p:spTgt spid="12"/>
                                        </p:tgtEl>
                                      </p:cBhvr>
                                      <p:to x="100000" y="90000"/>
                                    </p:animScale>
                                    <p:animScale>
                                      <p:cBhvr>
                                        <p:cTn id="172" dur="108" decel="50000">
                                          <p:stCondLst>
                                            <p:cond delay="1084"/>
                                          </p:stCondLst>
                                        </p:cTn>
                                        <p:tgtEl>
                                          <p:spTgt spid="12"/>
                                        </p:tgtEl>
                                      </p:cBhvr>
                                      <p:to x="100000" y="100000"/>
                                    </p:animScale>
                                    <p:animScale>
                                      <p:cBhvr>
                                        <p:cTn id="173" dur="17">
                                          <p:stCondLst>
                                            <p:cond delay="1175"/>
                                          </p:stCondLst>
                                        </p:cTn>
                                        <p:tgtEl>
                                          <p:spTgt spid="12"/>
                                        </p:tgtEl>
                                      </p:cBhvr>
                                      <p:to x="100000" y="95000"/>
                                    </p:animScale>
                                    <p:animScale>
                                      <p:cBhvr>
                                        <p:cTn id="174" dur="108" decel="50000">
                                          <p:stCondLst>
                                            <p:cond delay="1192"/>
                                          </p:stCondLst>
                                        </p:cTn>
                                        <p:tgtEl>
                                          <p:spTgt spid="12"/>
                                        </p:tgtEl>
                                      </p:cBhvr>
                                      <p:to x="100000" y="100000"/>
                                    </p:animScale>
                                  </p:childTnLst>
                                </p:cTn>
                              </p:par>
                              <p:par>
                                <p:cTn id="175" presetID="32" presetClass="emph" presetSubtype="0" fill="hold" nodeType="withEffect">
                                  <p:stCondLst>
                                    <p:cond delay="2500"/>
                                  </p:stCondLst>
                                  <p:childTnLst>
                                    <p:animRot by="120000">
                                      <p:cBhvr>
                                        <p:cTn id="176" dur="100" fill="hold">
                                          <p:stCondLst>
                                            <p:cond delay="0"/>
                                          </p:stCondLst>
                                        </p:cTn>
                                        <p:tgtEl>
                                          <p:spTgt spid="12"/>
                                        </p:tgtEl>
                                        <p:attrNameLst>
                                          <p:attrName>r</p:attrName>
                                        </p:attrNameLst>
                                      </p:cBhvr>
                                    </p:animRot>
                                    <p:animRot by="-240000">
                                      <p:cBhvr>
                                        <p:cTn id="177" dur="200" fill="hold">
                                          <p:stCondLst>
                                            <p:cond delay="200"/>
                                          </p:stCondLst>
                                        </p:cTn>
                                        <p:tgtEl>
                                          <p:spTgt spid="12"/>
                                        </p:tgtEl>
                                        <p:attrNameLst>
                                          <p:attrName>r</p:attrName>
                                        </p:attrNameLst>
                                      </p:cBhvr>
                                    </p:animRot>
                                    <p:animRot by="240000">
                                      <p:cBhvr>
                                        <p:cTn id="178" dur="200" fill="hold">
                                          <p:stCondLst>
                                            <p:cond delay="400"/>
                                          </p:stCondLst>
                                        </p:cTn>
                                        <p:tgtEl>
                                          <p:spTgt spid="12"/>
                                        </p:tgtEl>
                                        <p:attrNameLst>
                                          <p:attrName>r</p:attrName>
                                        </p:attrNameLst>
                                      </p:cBhvr>
                                    </p:animRot>
                                    <p:animRot by="-240000">
                                      <p:cBhvr>
                                        <p:cTn id="179" dur="200" fill="hold">
                                          <p:stCondLst>
                                            <p:cond delay="600"/>
                                          </p:stCondLst>
                                        </p:cTn>
                                        <p:tgtEl>
                                          <p:spTgt spid="12"/>
                                        </p:tgtEl>
                                        <p:attrNameLst>
                                          <p:attrName>r</p:attrName>
                                        </p:attrNameLst>
                                      </p:cBhvr>
                                    </p:animRot>
                                    <p:animRot by="120000">
                                      <p:cBhvr>
                                        <p:cTn id="180" dur="200" fill="hold">
                                          <p:stCondLst>
                                            <p:cond delay="800"/>
                                          </p:stCondLst>
                                        </p:cTn>
                                        <p:tgtEl>
                                          <p:spTgt spid="12"/>
                                        </p:tgtEl>
                                        <p:attrNameLst>
                                          <p:attrName>r</p:attrName>
                                        </p:attrNameLst>
                                      </p:cBhvr>
                                    </p:animRot>
                                  </p:childTnLst>
                                </p:cTn>
                              </p:par>
                              <p:par>
                                <p:cTn id="181" presetID="26" presetClass="entr" presetSubtype="0" fill="hold" nodeType="withEffect">
                                  <p:stCondLst>
                                    <p:cond delay="3250"/>
                                  </p:stCondLst>
                                  <p:childTnLst>
                                    <p:set>
                                      <p:cBhvr>
                                        <p:cTn id="182" dur="1" fill="hold">
                                          <p:stCondLst>
                                            <p:cond delay="0"/>
                                          </p:stCondLst>
                                        </p:cTn>
                                        <p:tgtEl>
                                          <p:spTgt spid="13"/>
                                        </p:tgtEl>
                                        <p:attrNameLst>
                                          <p:attrName>style.visibility</p:attrName>
                                        </p:attrNameLst>
                                      </p:cBhvr>
                                      <p:to>
                                        <p:strVal val="visible"/>
                                      </p:to>
                                    </p:set>
                                    <p:animEffect transition="in" filter="wipe(down)">
                                      <p:cBhvr>
                                        <p:cTn id="183" dur="551">
                                          <p:stCondLst>
                                            <p:cond delay="0"/>
                                          </p:stCondLst>
                                        </p:cTn>
                                        <p:tgtEl>
                                          <p:spTgt spid="13"/>
                                        </p:tgtEl>
                                      </p:cBhvr>
                                    </p:animEffect>
                                    <p:anim calcmode="lin" valueType="num">
                                      <p:cBhvr>
                                        <p:cTn id="184" dur="173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85" dur="631"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86" dur="631" tmFilter="0, 0; 0.125,0.2665; 0.25,0.4; 0.375,0.465; 0.5,0.5;  0.625,0.535; 0.75,0.6; 0.875,0.7335; 1,1">
                                          <p:stCondLst>
                                            <p:cond delay="631"/>
                                          </p:stCondLst>
                                        </p:cTn>
                                        <p:tgtEl>
                                          <p:spTgt spid="13"/>
                                        </p:tgtEl>
                                        <p:attrNameLst>
                                          <p:attrName>ppt_y</p:attrName>
                                        </p:attrNameLst>
                                      </p:cBhvr>
                                      <p:tavLst>
                                        <p:tav tm="0" fmla="#ppt_y-sin(pi*$)/9">
                                          <p:val>
                                            <p:fltVal val="0"/>
                                          </p:val>
                                        </p:tav>
                                        <p:tav tm="100000">
                                          <p:val>
                                            <p:fltVal val="1"/>
                                          </p:val>
                                        </p:tav>
                                      </p:tavLst>
                                    </p:anim>
                                    <p:anim calcmode="lin" valueType="num">
                                      <p:cBhvr>
                                        <p:cTn id="187" dur="315" tmFilter="0, 0; 0.125,0.2665; 0.25,0.4; 0.375,0.465; 0.5,0.5;  0.625,0.535; 0.75,0.6; 0.875,0.7335; 1,1">
                                          <p:stCondLst>
                                            <p:cond delay="1258"/>
                                          </p:stCondLst>
                                        </p:cTn>
                                        <p:tgtEl>
                                          <p:spTgt spid="13"/>
                                        </p:tgtEl>
                                        <p:attrNameLst>
                                          <p:attrName>ppt_y</p:attrName>
                                        </p:attrNameLst>
                                      </p:cBhvr>
                                      <p:tavLst>
                                        <p:tav tm="0" fmla="#ppt_y-sin(pi*$)/27">
                                          <p:val>
                                            <p:fltVal val="0"/>
                                          </p:val>
                                        </p:tav>
                                        <p:tav tm="100000">
                                          <p:val>
                                            <p:fltVal val="1"/>
                                          </p:val>
                                        </p:tav>
                                      </p:tavLst>
                                    </p:anim>
                                    <p:anim calcmode="lin" valueType="num">
                                      <p:cBhvr>
                                        <p:cTn id="188" dur="156" tmFilter="0, 0; 0.125,0.2665; 0.25,0.4; 0.375,0.465; 0.5,0.5;  0.625,0.535; 0.75,0.6; 0.875,0.7335; 1,1">
                                          <p:stCondLst>
                                            <p:cond delay="1573"/>
                                          </p:stCondLst>
                                        </p:cTn>
                                        <p:tgtEl>
                                          <p:spTgt spid="13"/>
                                        </p:tgtEl>
                                        <p:attrNameLst>
                                          <p:attrName>ppt_y</p:attrName>
                                        </p:attrNameLst>
                                      </p:cBhvr>
                                      <p:tavLst>
                                        <p:tav tm="0" fmla="#ppt_y-sin(pi*$)/81">
                                          <p:val>
                                            <p:fltVal val="0"/>
                                          </p:val>
                                        </p:tav>
                                        <p:tav tm="100000">
                                          <p:val>
                                            <p:fltVal val="1"/>
                                          </p:val>
                                        </p:tav>
                                      </p:tavLst>
                                    </p:anim>
                                    <p:animScale>
                                      <p:cBhvr>
                                        <p:cTn id="189" dur="25">
                                          <p:stCondLst>
                                            <p:cond delay="617"/>
                                          </p:stCondLst>
                                        </p:cTn>
                                        <p:tgtEl>
                                          <p:spTgt spid="13"/>
                                        </p:tgtEl>
                                      </p:cBhvr>
                                      <p:to x="100000" y="60000"/>
                                    </p:animScale>
                                    <p:animScale>
                                      <p:cBhvr>
                                        <p:cTn id="190" dur="158" decel="50000">
                                          <p:stCondLst>
                                            <p:cond delay="642"/>
                                          </p:stCondLst>
                                        </p:cTn>
                                        <p:tgtEl>
                                          <p:spTgt spid="13"/>
                                        </p:tgtEl>
                                      </p:cBhvr>
                                      <p:to x="100000" y="100000"/>
                                    </p:animScale>
                                    <p:animScale>
                                      <p:cBhvr>
                                        <p:cTn id="191" dur="25">
                                          <p:stCondLst>
                                            <p:cond delay="1246"/>
                                          </p:stCondLst>
                                        </p:cTn>
                                        <p:tgtEl>
                                          <p:spTgt spid="13"/>
                                        </p:tgtEl>
                                      </p:cBhvr>
                                      <p:to x="100000" y="80000"/>
                                    </p:animScale>
                                    <p:animScale>
                                      <p:cBhvr>
                                        <p:cTn id="192" dur="158" decel="50000">
                                          <p:stCondLst>
                                            <p:cond delay="1271"/>
                                          </p:stCondLst>
                                        </p:cTn>
                                        <p:tgtEl>
                                          <p:spTgt spid="13"/>
                                        </p:tgtEl>
                                      </p:cBhvr>
                                      <p:to x="100000" y="100000"/>
                                    </p:animScale>
                                    <p:animScale>
                                      <p:cBhvr>
                                        <p:cTn id="193" dur="25">
                                          <p:stCondLst>
                                            <p:cond delay="1560"/>
                                          </p:stCondLst>
                                        </p:cTn>
                                        <p:tgtEl>
                                          <p:spTgt spid="13"/>
                                        </p:tgtEl>
                                      </p:cBhvr>
                                      <p:to x="100000" y="90000"/>
                                    </p:animScale>
                                    <p:animScale>
                                      <p:cBhvr>
                                        <p:cTn id="194" dur="158" decel="50000">
                                          <p:stCondLst>
                                            <p:cond delay="1585"/>
                                          </p:stCondLst>
                                        </p:cTn>
                                        <p:tgtEl>
                                          <p:spTgt spid="13"/>
                                        </p:tgtEl>
                                      </p:cBhvr>
                                      <p:to x="100000" y="100000"/>
                                    </p:animScale>
                                    <p:animScale>
                                      <p:cBhvr>
                                        <p:cTn id="195" dur="25">
                                          <p:stCondLst>
                                            <p:cond delay="1718"/>
                                          </p:stCondLst>
                                        </p:cTn>
                                        <p:tgtEl>
                                          <p:spTgt spid="13"/>
                                        </p:tgtEl>
                                      </p:cBhvr>
                                      <p:to x="100000" y="95000"/>
                                    </p:animScale>
                                    <p:animScale>
                                      <p:cBhvr>
                                        <p:cTn id="196" dur="158" decel="50000">
                                          <p:stCondLst>
                                            <p:cond delay="1742"/>
                                          </p:stCondLst>
                                        </p:cTn>
                                        <p:tgtEl>
                                          <p:spTgt spid="13"/>
                                        </p:tgtEl>
                                      </p:cBhvr>
                                      <p:to x="100000" y="100000"/>
                                    </p:animScale>
                                  </p:childTnLst>
                                </p:cTn>
                              </p:par>
                              <p:par>
                                <p:cTn id="197" presetID="32" presetClass="emph" presetSubtype="0" fill="hold" nodeType="withEffect">
                                  <p:stCondLst>
                                    <p:cond delay="3250"/>
                                  </p:stCondLst>
                                  <p:childTnLst>
                                    <p:animRot by="120000">
                                      <p:cBhvr>
                                        <p:cTn id="198" dur="100" fill="hold">
                                          <p:stCondLst>
                                            <p:cond delay="0"/>
                                          </p:stCondLst>
                                        </p:cTn>
                                        <p:tgtEl>
                                          <p:spTgt spid="13"/>
                                        </p:tgtEl>
                                        <p:attrNameLst>
                                          <p:attrName>r</p:attrName>
                                        </p:attrNameLst>
                                      </p:cBhvr>
                                    </p:animRot>
                                    <p:animRot by="-240000">
                                      <p:cBhvr>
                                        <p:cTn id="199" dur="200" fill="hold">
                                          <p:stCondLst>
                                            <p:cond delay="200"/>
                                          </p:stCondLst>
                                        </p:cTn>
                                        <p:tgtEl>
                                          <p:spTgt spid="13"/>
                                        </p:tgtEl>
                                        <p:attrNameLst>
                                          <p:attrName>r</p:attrName>
                                        </p:attrNameLst>
                                      </p:cBhvr>
                                    </p:animRot>
                                    <p:animRot by="240000">
                                      <p:cBhvr>
                                        <p:cTn id="200" dur="200" fill="hold">
                                          <p:stCondLst>
                                            <p:cond delay="400"/>
                                          </p:stCondLst>
                                        </p:cTn>
                                        <p:tgtEl>
                                          <p:spTgt spid="13"/>
                                        </p:tgtEl>
                                        <p:attrNameLst>
                                          <p:attrName>r</p:attrName>
                                        </p:attrNameLst>
                                      </p:cBhvr>
                                    </p:animRot>
                                    <p:animRot by="-240000">
                                      <p:cBhvr>
                                        <p:cTn id="201" dur="200" fill="hold">
                                          <p:stCondLst>
                                            <p:cond delay="600"/>
                                          </p:stCondLst>
                                        </p:cTn>
                                        <p:tgtEl>
                                          <p:spTgt spid="13"/>
                                        </p:tgtEl>
                                        <p:attrNameLst>
                                          <p:attrName>r</p:attrName>
                                        </p:attrNameLst>
                                      </p:cBhvr>
                                    </p:animRot>
                                    <p:animRot by="120000">
                                      <p:cBhvr>
                                        <p:cTn id="202" dur="200" fill="hold">
                                          <p:stCondLst>
                                            <p:cond delay="800"/>
                                          </p:stCondLst>
                                        </p:cTn>
                                        <p:tgtEl>
                                          <p:spTgt spid="13"/>
                                        </p:tgtEl>
                                        <p:attrNameLst>
                                          <p:attrName>r</p:attrName>
                                        </p:attrNameLst>
                                      </p:cBhvr>
                                    </p:animRot>
                                  </p:childTnLst>
                                </p:cTn>
                              </p:par>
                              <p:par>
                                <p:cTn id="203" presetID="26" presetClass="entr" presetSubtype="0" fill="hold" nodeType="withEffect">
                                  <p:stCondLst>
                                    <p:cond delay="3250"/>
                                  </p:stCondLst>
                                  <p:childTnLst>
                                    <p:set>
                                      <p:cBhvr>
                                        <p:cTn id="204" dur="1" fill="hold">
                                          <p:stCondLst>
                                            <p:cond delay="0"/>
                                          </p:stCondLst>
                                        </p:cTn>
                                        <p:tgtEl>
                                          <p:spTgt spid="14"/>
                                        </p:tgtEl>
                                        <p:attrNameLst>
                                          <p:attrName>style.visibility</p:attrName>
                                        </p:attrNameLst>
                                      </p:cBhvr>
                                      <p:to>
                                        <p:strVal val="visible"/>
                                      </p:to>
                                    </p:set>
                                    <p:animEffect transition="in" filter="wipe(down)">
                                      <p:cBhvr>
                                        <p:cTn id="205" dur="435">
                                          <p:stCondLst>
                                            <p:cond delay="0"/>
                                          </p:stCondLst>
                                        </p:cTn>
                                        <p:tgtEl>
                                          <p:spTgt spid="14"/>
                                        </p:tgtEl>
                                      </p:cBhvr>
                                    </p:animEffect>
                                    <p:anim calcmode="lin" valueType="num">
                                      <p:cBhvr>
                                        <p:cTn id="206" dur="136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7"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08"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209"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210"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211" dur="20">
                                          <p:stCondLst>
                                            <p:cond delay="487"/>
                                          </p:stCondLst>
                                        </p:cTn>
                                        <p:tgtEl>
                                          <p:spTgt spid="14"/>
                                        </p:tgtEl>
                                      </p:cBhvr>
                                      <p:to x="100000" y="60000"/>
                                    </p:animScale>
                                    <p:animScale>
                                      <p:cBhvr>
                                        <p:cTn id="212" dur="124" decel="50000">
                                          <p:stCondLst>
                                            <p:cond delay="507"/>
                                          </p:stCondLst>
                                        </p:cTn>
                                        <p:tgtEl>
                                          <p:spTgt spid="14"/>
                                        </p:tgtEl>
                                      </p:cBhvr>
                                      <p:to x="100000" y="100000"/>
                                    </p:animScale>
                                    <p:animScale>
                                      <p:cBhvr>
                                        <p:cTn id="213" dur="20">
                                          <p:stCondLst>
                                            <p:cond delay="984"/>
                                          </p:stCondLst>
                                        </p:cTn>
                                        <p:tgtEl>
                                          <p:spTgt spid="14"/>
                                        </p:tgtEl>
                                      </p:cBhvr>
                                      <p:to x="100000" y="80000"/>
                                    </p:animScale>
                                    <p:animScale>
                                      <p:cBhvr>
                                        <p:cTn id="214" dur="124" decel="50000">
                                          <p:stCondLst>
                                            <p:cond delay="1004"/>
                                          </p:stCondLst>
                                        </p:cTn>
                                        <p:tgtEl>
                                          <p:spTgt spid="14"/>
                                        </p:tgtEl>
                                      </p:cBhvr>
                                      <p:to x="100000" y="100000"/>
                                    </p:animScale>
                                    <p:animScale>
                                      <p:cBhvr>
                                        <p:cTn id="215" dur="20">
                                          <p:stCondLst>
                                            <p:cond delay="1231"/>
                                          </p:stCondLst>
                                        </p:cTn>
                                        <p:tgtEl>
                                          <p:spTgt spid="14"/>
                                        </p:tgtEl>
                                      </p:cBhvr>
                                      <p:to x="100000" y="90000"/>
                                    </p:animScale>
                                    <p:animScale>
                                      <p:cBhvr>
                                        <p:cTn id="216" dur="124" decel="50000">
                                          <p:stCondLst>
                                            <p:cond delay="1251"/>
                                          </p:stCondLst>
                                        </p:cTn>
                                        <p:tgtEl>
                                          <p:spTgt spid="14"/>
                                        </p:tgtEl>
                                      </p:cBhvr>
                                      <p:to x="100000" y="100000"/>
                                    </p:animScale>
                                    <p:animScale>
                                      <p:cBhvr>
                                        <p:cTn id="217" dur="20">
                                          <p:stCondLst>
                                            <p:cond delay="1356"/>
                                          </p:stCondLst>
                                        </p:cTn>
                                        <p:tgtEl>
                                          <p:spTgt spid="14"/>
                                        </p:tgtEl>
                                      </p:cBhvr>
                                      <p:to x="100000" y="95000"/>
                                    </p:animScale>
                                    <p:animScale>
                                      <p:cBhvr>
                                        <p:cTn id="218" dur="124" decel="50000">
                                          <p:stCondLst>
                                            <p:cond delay="1376"/>
                                          </p:stCondLst>
                                        </p:cTn>
                                        <p:tgtEl>
                                          <p:spTgt spid="14"/>
                                        </p:tgtEl>
                                      </p:cBhvr>
                                      <p:to x="100000" y="100000"/>
                                    </p:animScale>
                                  </p:childTnLst>
                                </p:cTn>
                              </p:par>
                              <p:par>
                                <p:cTn id="219" presetID="32" presetClass="emph" presetSubtype="0" fill="hold" nodeType="withEffect">
                                  <p:stCondLst>
                                    <p:cond delay="3250"/>
                                  </p:stCondLst>
                                  <p:childTnLst>
                                    <p:animRot by="120000">
                                      <p:cBhvr>
                                        <p:cTn id="220" dur="100" fill="hold">
                                          <p:stCondLst>
                                            <p:cond delay="0"/>
                                          </p:stCondLst>
                                        </p:cTn>
                                        <p:tgtEl>
                                          <p:spTgt spid="14"/>
                                        </p:tgtEl>
                                        <p:attrNameLst>
                                          <p:attrName>r</p:attrName>
                                        </p:attrNameLst>
                                      </p:cBhvr>
                                    </p:animRot>
                                    <p:animRot by="-240000">
                                      <p:cBhvr>
                                        <p:cTn id="221" dur="200" fill="hold">
                                          <p:stCondLst>
                                            <p:cond delay="200"/>
                                          </p:stCondLst>
                                        </p:cTn>
                                        <p:tgtEl>
                                          <p:spTgt spid="14"/>
                                        </p:tgtEl>
                                        <p:attrNameLst>
                                          <p:attrName>r</p:attrName>
                                        </p:attrNameLst>
                                      </p:cBhvr>
                                    </p:animRot>
                                    <p:animRot by="240000">
                                      <p:cBhvr>
                                        <p:cTn id="222" dur="200" fill="hold">
                                          <p:stCondLst>
                                            <p:cond delay="400"/>
                                          </p:stCondLst>
                                        </p:cTn>
                                        <p:tgtEl>
                                          <p:spTgt spid="14"/>
                                        </p:tgtEl>
                                        <p:attrNameLst>
                                          <p:attrName>r</p:attrName>
                                        </p:attrNameLst>
                                      </p:cBhvr>
                                    </p:animRot>
                                    <p:animRot by="-240000">
                                      <p:cBhvr>
                                        <p:cTn id="223" dur="200" fill="hold">
                                          <p:stCondLst>
                                            <p:cond delay="600"/>
                                          </p:stCondLst>
                                        </p:cTn>
                                        <p:tgtEl>
                                          <p:spTgt spid="14"/>
                                        </p:tgtEl>
                                        <p:attrNameLst>
                                          <p:attrName>r</p:attrName>
                                        </p:attrNameLst>
                                      </p:cBhvr>
                                    </p:animRot>
                                    <p:animRot by="120000">
                                      <p:cBhvr>
                                        <p:cTn id="224" dur="200" fill="hold">
                                          <p:stCondLst>
                                            <p:cond delay="800"/>
                                          </p:stCondLst>
                                        </p:cTn>
                                        <p:tgtEl>
                                          <p:spTgt spid="14"/>
                                        </p:tgtEl>
                                        <p:attrNameLst>
                                          <p:attrName>r</p:attrName>
                                        </p:attrNameLst>
                                      </p:cBhvr>
                                    </p:animRot>
                                  </p:childTnLst>
                                </p:cTn>
                              </p:par>
                              <p:par>
                                <p:cTn id="225" presetID="26" presetClass="entr" presetSubtype="0" fill="hold" nodeType="withEffect">
                                  <p:stCondLst>
                                    <p:cond delay="3250"/>
                                  </p:stCondLst>
                                  <p:childTnLst>
                                    <p:set>
                                      <p:cBhvr>
                                        <p:cTn id="226" dur="1" fill="hold">
                                          <p:stCondLst>
                                            <p:cond delay="0"/>
                                          </p:stCondLst>
                                        </p:cTn>
                                        <p:tgtEl>
                                          <p:spTgt spid="15"/>
                                        </p:tgtEl>
                                        <p:attrNameLst>
                                          <p:attrName>style.visibility</p:attrName>
                                        </p:attrNameLst>
                                      </p:cBhvr>
                                      <p:to>
                                        <p:strVal val="visible"/>
                                      </p:to>
                                    </p:set>
                                    <p:animEffect transition="in" filter="wipe(down)">
                                      <p:cBhvr>
                                        <p:cTn id="227" dur="377">
                                          <p:stCondLst>
                                            <p:cond delay="0"/>
                                          </p:stCondLst>
                                        </p:cTn>
                                        <p:tgtEl>
                                          <p:spTgt spid="15"/>
                                        </p:tgtEl>
                                      </p:cBhvr>
                                    </p:animEffect>
                                    <p:anim calcmode="lin" valueType="num">
                                      <p:cBhvr>
                                        <p:cTn id="228" dur="1184"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29" dur="4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30" dur="432" tmFilter="0, 0; 0.125,0.2665; 0.25,0.4; 0.375,0.465; 0.5,0.5;  0.625,0.535; 0.75,0.6; 0.875,0.7335; 1,1">
                                          <p:stCondLst>
                                            <p:cond delay="432"/>
                                          </p:stCondLst>
                                        </p:cTn>
                                        <p:tgtEl>
                                          <p:spTgt spid="15"/>
                                        </p:tgtEl>
                                        <p:attrNameLst>
                                          <p:attrName>ppt_y</p:attrName>
                                        </p:attrNameLst>
                                      </p:cBhvr>
                                      <p:tavLst>
                                        <p:tav tm="0" fmla="#ppt_y-sin(pi*$)/9">
                                          <p:val>
                                            <p:fltVal val="0"/>
                                          </p:val>
                                        </p:tav>
                                        <p:tav tm="100000">
                                          <p:val>
                                            <p:fltVal val="1"/>
                                          </p:val>
                                        </p:tav>
                                      </p:tavLst>
                                    </p:anim>
                                    <p:anim calcmode="lin" valueType="num">
                                      <p:cBhvr>
                                        <p:cTn id="231" dur="216" tmFilter="0, 0; 0.125,0.2665; 0.25,0.4; 0.375,0.465; 0.5,0.5;  0.625,0.535; 0.75,0.6; 0.875,0.7335; 1,1">
                                          <p:stCondLst>
                                            <p:cond delay="861"/>
                                          </p:stCondLst>
                                        </p:cTn>
                                        <p:tgtEl>
                                          <p:spTgt spid="15"/>
                                        </p:tgtEl>
                                        <p:attrNameLst>
                                          <p:attrName>ppt_y</p:attrName>
                                        </p:attrNameLst>
                                      </p:cBhvr>
                                      <p:tavLst>
                                        <p:tav tm="0" fmla="#ppt_y-sin(pi*$)/27">
                                          <p:val>
                                            <p:fltVal val="0"/>
                                          </p:val>
                                        </p:tav>
                                        <p:tav tm="100000">
                                          <p:val>
                                            <p:fltVal val="1"/>
                                          </p:val>
                                        </p:tav>
                                      </p:tavLst>
                                    </p:anim>
                                    <p:anim calcmode="lin" valueType="num">
                                      <p:cBhvr>
                                        <p:cTn id="232" dur="107" tmFilter="0, 0; 0.125,0.2665; 0.25,0.4; 0.375,0.465; 0.5,0.5;  0.625,0.535; 0.75,0.6; 0.875,0.7335; 1,1">
                                          <p:stCondLst>
                                            <p:cond delay="1076"/>
                                          </p:stCondLst>
                                        </p:cTn>
                                        <p:tgtEl>
                                          <p:spTgt spid="15"/>
                                        </p:tgtEl>
                                        <p:attrNameLst>
                                          <p:attrName>ppt_y</p:attrName>
                                        </p:attrNameLst>
                                      </p:cBhvr>
                                      <p:tavLst>
                                        <p:tav tm="0" fmla="#ppt_y-sin(pi*$)/81">
                                          <p:val>
                                            <p:fltVal val="0"/>
                                          </p:val>
                                        </p:tav>
                                        <p:tav tm="100000">
                                          <p:val>
                                            <p:fltVal val="1"/>
                                          </p:val>
                                        </p:tav>
                                      </p:tavLst>
                                    </p:anim>
                                    <p:animScale>
                                      <p:cBhvr>
                                        <p:cTn id="233" dur="17">
                                          <p:stCondLst>
                                            <p:cond delay="422"/>
                                          </p:stCondLst>
                                        </p:cTn>
                                        <p:tgtEl>
                                          <p:spTgt spid="15"/>
                                        </p:tgtEl>
                                      </p:cBhvr>
                                      <p:to x="100000" y="60000"/>
                                    </p:animScale>
                                    <p:animScale>
                                      <p:cBhvr>
                                        <p:cTn id="234" dur="108" decel="50000">
                                          <p:stCondLst>
                                            <p:cond delay="439"/>
                                          </p:stCondLst>
                                        </p:cTn>
                                        <p:tgtEl>
                                          <p:spTgt spid="15"/>
                                        </p:tgtEl>
                                      </p:cBhvr>
                                      <p:to x="100000" y="100000"/>
                                    </p:animScale>
                                    <p:animScale>
                                      <p:cBhvr>
                                        <p:cTn id="235" dur="17">
                                          <p:stCondLst>
                                            <p:cond delay="853"/>
                                          </p:stCondLst>
                                        </p:cTn>
                                        <p:tgtEl>
                                          <p:spTgt spid="15"/>
                                        </p:tgtEl>
                                      </p:cBhvr>
                                      <p:to x="100000" y="80000"/>
                                    </p:animScale>
                                    <p:animScale>
                                      <p:cBhvr>
                                        <p:cTn id="236" dur="108" decel="50000">
                                          <p:stCondLst>
                                            <p:cond delay="870"/>
                                          </p:stCondLst>
                                        </p:cTn>
                                        <p:tgtEl>
                                          <p:spTgt spid="15"/>
                                        </p:tgtEl>
                                      </p:cBhvr>
                                      <p:to x="100000" y="100000"/>
                                    </p:animScale>
                                    <p:animScale>
                                      <p:cBhvr>
                                        <p:cTn id="237" dur="17">
                                          <p:stCondLst>
                                            <p:cond delay="1067"/>
                                          </p:stCondLst>
                                        </p:cTn>
                                        <p:tgtEl>
                                          <p:spTgt spid="15"/>
                                        </p:tgtEl>
                                      </p:cBhvr>
                                      <p:to x="100000" y="90000"/>
                                    </p:animScale>
                                    <p:animScale>
                                      <p:cBhvr>
                                        <p:cTn id="238" dur="108" decel="50000">
                                          <p:stCondLst>
                                            <p:cond delay="1084"/>
                                          </p:stCondLst>
                                        </p:cTn>
                                        <p:tgtEl>
                                          <p:spTgt spid="15"/>
                                        </p:tgtEl>
                                      </p:cBhvr>
                                      <p:to x="100000" y="100000"/>
                                    </p:animScale>
                                    <p:animScale>
                                      <p:cBhvr>
                                        <p:cTn id="239" dur="17">
                                          <p:stCondLst>
                                            <p:cond delay="1175"/>
                                          </p:stCondLst>
                                        </p:cTn>
                                        <p:tgtEl>
                                          <p:spTgt spid="15"/>
                                        </p:tgtEl>
                                      </p:cBhvr>
                                      <p:to x="100000" y="95000"/>
                                    </p:animScale>
                                    <p:animScale>
                                      <p:cBhvr>
                                        <p:cTn id="240" dur="108" decel="50000">
                                          <p:stCondLst>
                                            <p:cond delay="1192"/>
                                          </p:stCondLst>
                                        </p:cTn>
                                        <p:tgtEl>
                                          <p:spTgt spid="15"/>
                                        </p:tgtEl>
                                      </p:cBhvr>
                                      <p:to x="100000" y="100000"/>
                                    </p:animScale>
                                  </p:childTnLst>
                                </p:cTn>
                              </p:par>
                              <p:par>
                                <p:cTn id="241" presetID="32" presetClass="emph" presetSubtype="0" fill="hold" nodeType="withEffect">
                                  <p:stCondLst>
                                    <p:cond delay="3250"/>
                                  </p:stCondLst>
                                  <p:childTnLst>
                                    <p:animRot by="120000">
                                      <p:cBhvr>
                                        <p:cTn id="242" dur="100" fill="hold">
                                          <p:stCondLst>
                                            <p:cond delay="0"/>
                                          </p:stCondLst>
                                        </p:cTn>
                                        <p:tgtEl>
                                          <p:spTgt spid="15"/>
                                        </p:tgtEl>
                                        <p:attrNameLst>
                                          <p:attrName>r</p:attrName>
                                        </p:attrNameLst>
                                      </p:cBhvr>
                                    </p:animRot>
                                    <p:animRot by="-240000">
                                      <p:cBhvr>
                                        <p:cTn id="243" dur="200" fill="hold">
                                          <p:stCondLst>
                                            <p:cond delay="200"/>
                                          </p:stCondLst>
                                        </p:cTn>
                                        <p:tgtEl>
                                          <p:spTgt spid="15"/>
                                        </p:tgtEl>
                                        <p:attrNameLst>
                                          <p:attrName>r</p:attrName>
                                        </p:attrNameLst>
                                      </p:cBhvr>
                                    </p:animRot>
                                    <p:animRot by="240000">
                                      <p:cBhvr>
                                        <p:cTn id="244" dur="200" fill="hold">
                                          <p:stCondLst>
                                            <p:cond delay="400"/>
                                          </p:stCondLst>
                                        </p:cTn>
                                        <p:tgtEl>
                                          <p:spTgt spid="15"/>
                                        </p:tgtEl>
                                        <p:attrNameLst>
                                          <p:attrName>r</p:attrName>
                                        </p:attrNameLst>
                                      </p:cBhvr>
                                    </p:animRot>
                                    <p:animRot by="-240000">
                                      <p:cBhvr>
                                        <p:cTn id="245" dur="200" fill="hold">
                                          <p:stCondLst>
                                            <p:cond delay="600"/>
                                          </p:stCondLst>
                                        </p:cTn>
                                        <p:tgtEl>
                                          <p:spTgt spid="15"/>
                                        </p:tgtEl>
                                        <p:attrNameLst>
                                          <p:attrName>r</p:attrName>
                                        </p:attrNameLst>
                                      </p:cBhvr>
                                    </p:animRot>
                                    <p:animRot by="120000">
                                      <p:cBhvr>
                                        <p:cTn id="246" dur="200" fill="hold">
                                          <p:stCondLst>
                                            <p:cond delay="800"/>
                                          </p:stCondLst>
                                        </p:cTn>
                                        <p:tgtEl>
                                          <p:spTgt spid="15"/>
                                        </p:tgtEl>
                                        <p:attrNameLst>
                                          <p:attrName>r</p:attrName>
                                        </p:attrNameLst>
                                      </p:cBhvr>
                                    </p:animRot>
                                  </p:childTnLst>
                                </p:cTn>
                              </p:par>
                              <p:par>
                                <p:cTn id="247" presetID="26" presetClass="entr" presetSubtype="0" fill="hold" nodeType="withEffect">
                                  <p:stCondLst>
                                    <p:cond delay="4000"/>
                                  </p:stCondLst>
                                  <p:childTnLst>
                                    <p:set>
                                      <p:cBhvr>
                                        <p:cTn id="248" dur="1" fill="hold">
                                          <p:stCondLst>
                                            <p:cond delay="0"/>
                                          </p:stCondLst>
                                        </p:cTn>
                                        <p:tgtEl>
                                          <p:spTgt spid="17"/>
                                        </p:tgtEl>
                                        <p:attrNameLst>
                                          <p:attrName>style.visibility</p:attrName>
                                        </p:attrNameLst>
                                      </p:cBhvr>
                                      <p:to>
                                        <p:strVal val="visible"/>
                                      </p:to>
                                    </p:set>
                                    <p:animEffect transition="in" filter="wipe(down)">
                                      <p:cBhvr>
                                        <p:cTn id="249" dur="377">
                                          <p:stCondLst>
                                            <p:cond delay="0"/>
                                          </p:stCondLst>
                                        </p:cTn>
                                        <p:tgtEl>
                                          <p:spTgt spid="17"/>
                                        </p:tgtEl>
                                      </p:cBhvr>
                                    </p:animEffect>
                                    <p:anim calcmode="lin" valueType="num">
                                      <p:cBhvr>
                                        <p:cTn id="250" dur="1184"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1" dur="4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2" dur="432" tmFilter="0, 0; 0.125,0.2665; 0.25,0.4; 0.375,0.465; 0.5,0.5;  0.625,0.535; 0.75,0.6; 0.875,0.7335; 1,1">
                                          <p:stCondLst>
                                            <p:cond delay="432"/>
                                          </p:stCondLst>
                                        </p:cTn>
                                        <p:tgtEl>
                                          <p:spTgt spid="17"/>
                                        </p:tgtEl>
                                        <p:attrNameLst>
                                          <p:attrName>ppt_y</p:attrName>
                                        </p:attrNameLst>
                                      </p:cBhvr>
                                      <p:tavLst>
                                        <p:tav tm="0" fmla="#ppt_y-sin(pi*$)/9">
                                          <p:val>
                                            <p:fltVal val="0"/>
                                          </p:val>
                                        </p:tav>
                                        <p:tav tm="100000">
                                          <p:val>
                                            <p:fltVal val="1"/>
                                          </p:val>
                                        </p:tav>
                                      </p:tavLst>
                                    </p:anim>
                                    <p:anim calcmode="lin" valueType="num">
                                      <p:cBhvr>
                                        <p:cTn id="253" dur="216" tmFilter="0, 0; 0.125,0.2665; 0.25,0.4; 0.375,0.465; 0.5,0.5;  0.625,0.535; 0.75,0.6; 0.875,0.7335; 1,1">
                                          <p:stCondLst>
                                            <p:cond delay="861"/>
                                          </p:stCondLst>
                                        </p:cTn>
                                        <p:tgtEl>
                                          <p:spTgt spid="17"/>
                                        </p:tgtEl>
                                        <p:attrNameLst>
                                          <p:attrName>ppt_y</p:attrName>
                                        </p:attrNameLst>
                                      </p:cBhvr>
                                      <p:tavLst>
                                        <p:tav tm="0" fmla="#ppt_y-sin(pi*$)/27">
                                          <p:val>
                                            <p:fltVal val="0"/>
                                          </p:val>
                                        </p:tav>
                                        <p:tav tm="100000">
                                          <p:val>
                                            <p:fltVal val="1"/>
                                          </p:val>
                                        </p:tav>
                                      </p:tavLst>
                                    </p:anim>
                                    <p:anim calcmode="lin" valueType="num">
                                      <p:cBhvr>
                                        <p:cTn id="254" dur="107" tmFilter="0, 0; 0.125,0.2665; 0.25,0.4; 0.375,0.465; 0.5,0.5;  0.625,0.535; 0.75,0.6; 0.875,0.7335; 1,1">
                                          <p:stCondLst>
                                            <p:cond delay="1076"/>
                                          </p:stCondLst>
                                        </p:cTn>
                                        <p:tgtEl>
                                          <p:spTgt spid="17"/>
                                        </p:tgtEl>
                                        <p:attrNameLst>
                                          <p:attrName>ppt_y</p:attrName>
                                        </p:attrNameLst>
                                      </p:cBhvr>
                                      <p:tavLst>
                                        <p:tav tm="0" fmla="#ppt_y-sin(pi*$)/81">
                                          <p:val>
                                            <p:fltVal val="0"/>
                                          </p:val>
                                        </p:tav>
                                        <p:tav tm="100000">
                                          <p:val>
                                            <p:fltVal val="1"/>
                                          </p:val>
                                        </p:tav>
                                      </p:tavLst>
                                    </p:anim>
                                    <p:animScale>
                                      <p:cBhvr>
                                        <p:cTn id="255" dur="17">
                                          <p:stCondLst>
                                            <p:cond delay="422"/>
                                          </p:stCondLst>
                                        </p:cTn>
                                        <p:tgtEl>
                                          <p:spTgt spid="17"/>
                                        </p:tgtEl>
                                      </p:cBhvr>
                                      <p:to x="100000" y="60000"/>
                                    </p:animScale>
                                    <p:animScale>
                                      <p:cBhvr>
                                        <p:cTn id="256" dur="108" decel="50000">
                                          <p:stCondLst>
                                            <p:cond delay="439"/>
                                          </p:stCondLst>
                                        </p:cTn>
                                        <p:tgtEl>
                                          <p:spTgt spid="17"/>
                                        </p:tgtEl>
                                      </p:cBhvr>
                                      <p:to x="100000" y="100000"/>
                                    </p:animScale>
                                    <p:animScale>
                                      <p:cBhvr>
                                        <p:cTn id="257" dur="17">
                                          <p:stCondLst>
                                            <p:cond delay="853"/>
                                          </p:stCondLst>
                                        </p:cTn>
                                        <p:tgtEl>
                                          <p:spTgt spid="17"/>
                                        </p:tgtEl>
                                      </p:cBhvr>
                                      <p:to x="100000" y="80000"/>
                                    </p:animScale>
                                    <p:animScale>
                                      <p:cBhvr>
                                        <p:cTn id="258" dur="108" decel="50000">
                                          <p:stCondLst>
                                            <p:cond delay="870"/>
                                          </p:stCondLst>
                                        </p:cTn>
                                        <p:tgtEl>
                                          <p:spTgt spid="17"/>
                                        </p:tgtEl>
                                      </p:cBhvr>
                                      <p:to x="100000" y="100000"/>
                                    </p:animScale>
                                    <p:animScale>
                                      <p:cBhvr>
                                        <p:cTn id="259" dur="17">
                                          <p:stCondLst>
                                            <p:cond delay="1067"/>
                                          </p:stCondLst>
                                        </p:cTn>
                                        <p:tgtEl>
                                          <p:spTgt spid="17"/>
                                        </p:tgtEl>
                                      </p:cBhvr>
                                      <p:to x="100000" y="90000"/>
                                    </p:animScale>
                                    <p:animScale>
                                      <p:cBhvr>
                                        <p:cTn id="260" dur="108" decel="50000">
                                          <p:stCondLst>
                                            <p:cond delay="1084"/>
                                          </p:stCondLst>
                                        </p:cTn>
                                        <p:tgtEl>
                                          <p:spTgt spid="17"/>
                                        </p:tgtEl>
                                      </p:cBhvr>
                                      <p:to x="100000" y="100000"/>
                                    </p:animScale>
                                    <p:animScale>
                                      <p:cBhvr>
                                        <p:cTn id="261" dur="17">
                                          <p:stCondLst>
                                            <p:cond delay="1175"/>
                                          </p:stCondLst>
                                        </p:cTn>
                                        <p:tgtEl>
                                          <p:spTgt spid="17"/>
                                        </p:tgtEl>
                                      </p:cBhvr>
                                      <p:to x="100000" y="95000"/>
                                    </p:animScale>
                                    <p:animScale>
                                      <p:cBhvr>
                                        <p:cTn id="262" dur="108" decel="50000">
                                          <p:stCondLst>
                                            <p:cond delay="1192"/>
                                          </p:stCondLst>
                                        </p:cTn>
                                        <p:tgtEl>
                                          <p:spTgt spid="17"/>
                                        </p:tgtEl>
                                      </p:cBhvr>
                                      <p:to x="100000" y="100000"/>
                                    </p:animScale>
                                  </p:childTnLst>
                                </p:cTn>
                              </p:par>
                              <p:par>
                                <p:cTn id="263" presetID="32" presetClass="emph" presetSubtype="0" fill="hold" nodeType="withEffect">
                                  <p:stCondLst>
                                    <p:cond delay="4000"/>
                                  </p:stCondLst>
                                  <p:childTnLst>
                                    <p:animRot by="120000">
                                      <p:cBhvr>
                                        <p:cTn id="264" dur="100" fill="hold">
                                          <p:stCondLst>
                                            <p:cond delay="0"/>
                                          </p:stCondLst>
                                        </p:cTn>
                                        <p:tgtEl>
                                          <p:spTgt spid="17"/>
                                        </p:tgtEl>
                                        <p:attrNameLst>
                                          <p:attrName>r</p:attrName>
                                        </p:attrNameLst>
                                      </p:cBhvr>
                                    </p:animRot>
                                    <p:animRot by="-240000">
                                      <p:cBhvr>
                                        <p:cTn id="265" dur="200" fill="hold">
                                          <p:stCondLst>
                                            <p:cond delay="200"/>
                                          </p:stCondLst>
                                        </p:cTn>
                                        <p:tgtEl>
                                          <p:spTgt spid="17"/>
                                        </p:tgtEl>
                                        <p:attrNameLst>
                                          <p:attrName>r</p:attrName>
                                        </p:attrNameLst>
                                      </p:cBhvr>
                                    </p:animRot>
                                    <p:animRot by="240000">
                                      <p:cBhvr>
                                        <p:cTn id="266" dur="200" fill="hold">
                                          <p:stCondLst>
                                            <p:cond delay="400"/>
                                          </p:stCondLst>
                                        </p:cTn>
                                        <p:tgtEl>
                                          <p:spTgt spid="17"/>
                                        </p:tgtEl>
                                        <p:attrNameLst>
                                          <p:attrName>r</p:attrName>
                                        </p:attrNameLst>
                                      </p:cBhvr>
                                    </p:animRot>
                                    <p:animRot by="-240000">
                                      <p:cBhvr>
                                        <p:cTn id="267" dur="200" fill="hold">
                                          <p:stCondLst>
                                            <p:cond delay="600"/>
                                          </p:stCondLst>
                                        </p:cTn>
                                        <p:tgtEl>
                                          <p:spTgt spid="17"/>
                                        </p:tgtEl>
                                        <p:attrNameLst>
                                          <p:attrName>r</p:attrName>
                                        </p:attrNameLst>
                                      </p:cBhvr>
                                    </p:animRot>
                                    <p:animRot by="120000">
                                      <p:cBhvr>
                                        <p:cTn id="268" dur="200" fill="hold">
                                          <p:stCondLst>
                                            <p:cond delay="800"/>
                                          </p:stCondLst>
                                        </p:cTn>
                                        <p:tgtEl>
                                          <p:spTgt spid="17"/>
                                        </p:tgtEl>
                                        <p:attrNameLst>
                                          <p:attrName>r</p:attrName>
                                        </p:attrNameLst>
                                      </p:cBhvr>
                                    </p:animRot>
                                  </p:childTnLst>
                                </p:cTn>
                              </p:par>
                              <p:par>
                                <p:cTn id="269" presetID="26" presetClass="entr" presetSubtype="0" fill="hold" nodeType="withEffect">
                                  <p:stCondLst>
                                    <p:cond delay="4000"/>
                                  </p:stCondLst>
                                  <p:childTnLst>
                                    <p:set>
                                      <p:cBhvr>
                                        <p:cTn id="270" dur="1" fill="hold">
                                          <p:stCondLst>
                                            <p:cond delay="0"/>
                                          </p:stCondLst>
                                        </p:cTn>
                                        <p:tgtEl>
                                          <p:spTgt spid="18"/>
                                        </p:tgtEl>
                                        <p:attrNameLst>
                                          <p:attrName>style.visibility</p:attrName>
                                        </p:attrNameLst>
                                      </p:cBhvr>
                                      <p:to>
                                        <p:strVal val="visible"/>
                                      </p:to>
                                    </p:set>
                                    <p:animEffect transition="in" filter="wipe(down)">
                                      <p:cBhvr>
                                        <p:cTn id="271" dur="435">
                                          <p:stCondLst>
                                            <p:cond delay="0"/>
                                          </p:stCondLst>
                                        </p:cTn>
                                        <p:tgtEl>
                                          <p:spTgt spid="18"/>
                                        </p:tgtEl>
                                      </p:cBhvr>
                                    </p:animEffect>
                                    <p:anim calcmode="lin" valueType="num">
                                      <p:cBhvr>
                                        <p:cTn id="272" dur="1367"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73" dur="498"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74" dur="498" tmFilter="0, 0; 0.125,0.2665; 0.25,0.4; 0.375,0.465; 0.5,0.5;  0.625,0.535; 0.75,0.6; 0.875,0.7335; 1,1">
                                          <p:stCondLst>
                                            <p:cond delay="498"/>
                                          </p:stCondLst>
                                        </p:cTn>
                                        <p:tgtEl>
                                          <p:spTgt spid="18"/>
                                        </p:tgtEl>
                                        <p:attrNameLst>
                                          <p:attrName>ppt_y</p:attrName>
                                        </p:attrNameLst>
                                      </p:cBhvr>
                                      <p:tavLst>
                                        <p:tav tm="0" fmla="#ppt_y-sin(pi*$)/9">
                                          <p:val>
                                            <p:fltVal val="0"/>
                                          </p:val>
                                        </p:tav>
                                        <p:tav tm="100000">
                                          <p:val>
                                            <p:fltVal val="1"/>
                                          </p:val>
                                        </p:tav>
                                      </p:tavLst>
                                    </p:anim>
                                    <p:anim calcmode="lin" valueType="num">
                                      <p:cBhvr>
                                        <p:cTn id="275" dur="249" tmFilter="0, 0; 0.125,0.2665; 0.25,0.4; 0.375,0.465; 0.5,0.5;  0.625,0.535; 0.75,0.6; 0.875,0.7335; 1,1">
                                          <p:stCondLst>
                                            <p:cond delay="993"/>
                                          </p:stCondLst>
                                        </p:cTn>
                                        <p:tgtEl>
                                          <p:spTgt spid="18"/>
                                        </p:tgtEl>
                                        <p:attrNameLst>
                                          <p:attrName>ppt_y</p:attrName>
                                        </p:attrNameLst>
                                      </p:cBhvr>
                                      <p:tavLst>
                                        <p:tav tm="0" fmla="#ppt_y-sin(pi*$)/27">
                                          <p:val>
                                            <p:fltVal val="0"/>
                                          </p:val>
                                        </p:tav>
                                        <p:tav tm="100000">
                                          <p:val>
                                            <p:fltVal val="1"/>
                                          </p:val>
                                        </p:tav>
                                      </p:tavLst>
                                    </p:anim>
                                    <p:anim calcmode="lin" valueType="num">
                                      <p:cBhvr>
                                        <p:cTn id="276" dur="123" tmFilter="0, 0; 0.125,0.2665; 0.25,0.4; 0.375,0.465; 0.5,0.5;  0.625,0.535; 0.75,0.6; 0.875,0.7335; 1,1">
                                          <p:stCondLst>
                                            <p:cond delay="1242"/>
                                          </p:stCondLst>
                                        </p:cTn>
                                        <p:tgtEl>
                                          <p:spTgt spid="18"/>
                                        </p:tgtEl>
                                        <p:attrNameLst>
                                          <p:attrName>ppt_y</p:attrName>
                                        </p:attrNameLst>
                                      </p:cBhvr>
                                      <p:tavLst>
                                        <p:tav tm="0" fmla="#ppt_y-sin(pi*$)/81">
                                          <p:val>
                                            <p:fltVal val="0"/>
                                          </p:val>
                                        </p:tav>
                                        <p:tav tm="100000">
                                          <p:val>
                                            <p:fltVal val="1"/>
                                          </p:val>
                                        </p:tav>
                                      </p:tavLst>
                                    </p:anim>
                                    <p:animScale>
                                      <p:cBhvr>
                                        <p:cTn id="277" dur="20">
                                          <p:stCondLst>
                                            <p:cond delay="487"/>
                                          </p:stCondLst>
                                        </p:cTn>
                                        <p:tgtEl>
                                          <p:spTgt spid="18"/>
                                        </p:tgtEl>
                                      </p:cBhvr>
                                      <p:to x="100000" y="60000"/>
                                    </p:animScale>
                                    <p:animScale>
                                      <p:cBhvr>
                                        <p:cTn id="278" dur="124" decel="50000">
                                          <p:stCondLst>
                                            <p:cond delay="507"/>
                                          </p:stCondLst>
                                        </p:cTn>
                                        <p:tgtEl>
                                          <p:spTgt spid="18"/>
                                        </p:tgtEl>
                                      </p:cBhvr>
                                      <p:to x="100000" y="100000"/>
                                    </p:animScale>
                                    <p:animScale>
                                      <p:cBhvr>
                                        <p:cTn id="279" dur="20">
                                          <p:stCondLst>
                                            <p:cond delay="984"/>
                                          </p:stCondLst>
                                        </p:cTn>
                                        <p:tgtEl>
                                          <p:spTgt spid="18"/>
                                        </p:tgtEl>
                                      </p:cBhvr>
                                      <p:to x="100000" y="80000"/>
                                    </p:animScale>
                                    <p:animScale>
                                      <p:cBhvr>
                                        <p:cTn id="280" dur="124" decel="50000">
                                          <p:stCondLst>
                                            <p:cond delay="1004"/>
                                          </p:stCondLst>
                                        </p:cTn>
                                        <p:tgtEl>
                                          <p:spTgt spid="18"/>
                                        </p:tgtEl>
                                      </p:cBhvr>
                                      <p:to x="100000" y="100000"/>
                                    </p:animScale>
                                    <p:animScale>
                                      <p:cBhvr>
                                        <p:cTn id="281" dur="20">
                                          <p:stCondLst>
                                            <p:cond delay="1231"/>
                                          </p:stCondLst>
                                        </p:cTn>
                                        <p:tgtEl>
                                          <p:spTgt spid="18"/>
                                        </p:tgtEl>
                                      </p:cBhvr>
                                      <p:to x="100000" y="90000"/>
                                    </p:animScale>
                                    <p:animScale>
                                      <p:cBhvr>
                                        <p:cTn id="282" dur="124" decel="50000">
                                          <p:stCondLst>
                                            <p:cond delay="1251"/>
                                          </p:stCondLst>
                                        </p:cTn>
                                        <p:tgtEl>
                                          <p:spTgt spid="18"/>
                                        </p:tgtEl>
                                      </p:cBhvr>
                                      <p:to x="100000" y="100000"/>
                                    </p:animScale>
                                    <p:animScale>
                                      <p:cBhvr>
                                        <p:cTn id="283" dur="20">
                                          <p:stCondLst>
                                            <p:cond delay="1356"/>
                                          </p:stCondLst>
                                        </p:cTn>
                                        <p:tgtEl>
                                          <p:spTgt spid="18"/>
                                        </p:tgtEl>
                                      </p:cBhvr>
                                      <p:to x="100000" y="95000"/>
                                    </p:animScale>
                                    <p:animScale>
                                      <p:cBhvr>
                                        <p:cTn id="284" dur="124" decel="50000">
                                          <p:stCondLst>
                                            <p:cond delay="1376"/>
                                          </p:stCondLst>
                                        </p:cTn>
                                        <p:tgtEl>
                                          <p:spTgt spid="18"/>
                                        </p:tgtEl>
                                      </p:cBhvr>
                                      <p:to x="100000" y="100000"/>
                                    </p:animScale>
                                  </p:childTnLst>
                                </p:cTn>
                              </p:par>
                              <p:par>
                                <p:cTn id="285" presetID="32" presetClass="emph" presetSubtype="0" fill="hold" nodeType="withEffect">
                                  <p:stCondLst>
                                    <p:cond delay="4000"/>
                                  </p:stCondLst>
                                  <p:childTnLst>
                                    <p:animRot by="120000">
                                      <p:cBhvr>
                                        <p:cTn id="286" dur="130" fill="hold">
                                          <p:stCondLst>
                                            <p:cond delay="0"/>
                                          </p:stCondLst>
                                        </p:cTn>
                                        <p:tgtEl>
                                          <p:spTgt spid="18"/>
                                        </p:tgtEl>
                                        <p:attrNameLst>
                                          <p:attrName>r</p:attrName>
                                        </p:attrNameLst>
                                      </p:cBhvr>
                                    </p:animRot>
                                    <p:animRot by="-240000">
                                      <p:cBhvr>
                                        <p:cTn id="287" dur="260" fill="hold">
                                          <p:stCondLst>
                                            <p:cond delay="260"/>
                                          </p:stCondLst>
                                        </p:cTn>
                                        <p:tgtEl>
                                          <p:spTgt spid="18"/>
                                        </p:tgtEl>
                                        <p:attrNameLst>
                                          <p:attrName>r</p:attrName>
                                        </p:attrNameLst>
                                      </p:cBhvr>
                                    </p:animRot>
                                    <p:animRot by="240000">
                                      <p:cBhvr>
                                        <p:cTn id="288" dur="260" fill="hold">
                                          <p:stCondLst>
                                            <p:cond delay="520"/>
                                          </p:stCondLst>
                                        </p:cTn>
                                        <p:tgtEl>
                                          <p:spTgt spid="18"/>
                                        </p:tgtEl>
                                        <p:attrNameLst>
                                          <p:attrName>r</p:attrName>
                                        </p:attrNameLst>
                                      </p:cBhvr>
                                    </p:animRot>
                                    <p:animRot by="-240000">
                                      <p:cBhvr>
                                        <p:cTn id="289" dur="260" fill="hold">
                                          <p:stCondLst>
                                            <p:cond delay="780"/>
                                          </p:stCondLst>
                                        </p:cTn>
                                        <p:tgtEl>
                                          <p:spTgt spid="18"/>
                                        </p:tgtEl>
                                        <p:attrNameLst>
                                          <p:attrName>r</p:attrName>
                                        </p:attrNameLst>
                                      </p:cBhvr>
                                    </p:animRot>
                                    <p:animRot by="120000">
                                      <p:cBhvr>
                                        <p:cTn id="290" dur="260" fill="hold">
                                          <p:stCondLst>
                                            <p:cond delay="1040"/>
                                          </p:stCondLst>
                                        </p:cTn>
                                        <p:tgtEl>
                                          <p:spTgt spid="18"/>
                                        </p:tgtEl>
                                        <p:attrNameLst>
                                          <p:attrName>r</p:attrName>
                                        </p:attrNameLst>
                                      </p:cBhvr>
                                    </p:animRot>
                                  </p:childTnLst>
                                </p:cTn>
                              </p:par>
                              <p:par>
                                <p:cTn id="291" presetID="26" presetClass="entr" presetSubtype="0" fill="hold" nodeType="withEffect">
                                  <p:stCondLst>
                                    <p:cond delay="4000"/>
                                  </p:stCondLst>
                                  <p:childTnLst>
                                    <p:set>
                                      <p:cBhvr>
                                        <p:cTn id="292" dur="1" fill="hold">
                                          <p:stCondLst>
                                            <p:cond delay="0"/>
                                          </p:stCondLst>
                                        </p:cTn>
                                        <p:tgtEl>
                                          <p:spTgt spid="19"/>
                                        </p:tgtEl>
                                        <p:attrNameLst>
                                          <p:attrName>style.visibility</p:attrName>
                                        </p:attrNameLst>
                                      </p:cBhvr>
                                      <p:to>
                                        <p:strVal val="visible"/>
                                      </p:to>
                                    </p:set>
                                    <p:animEffect transition="in" filter="wipe(down)">
                                      <p:cBhvr>
                                        <p:cTn id="293" dur="435">
                                          <p:stCondLst>
                                            <p:cond delay="0"/>
                                          </p:stCondLst>
                                        </p:cTn>
                                        <p:tgtEl>
                                          <p:spTgt spid="19"/>
                                        </p:tgtEl>
                                      </p:cBhvr>
                                    </p:animEffect>
                                    <p:anim calcmode="lin" valueType="num">
                                      <p:cBhvr>
                                        <p:cTn id="294"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95"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96"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297"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298"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299" dur="20">
                                          <p:stCondLst>
                                            <p:cond delay="487"/>
                                          </p:stCondLst>
                                        </p:cTn>
                                        <p:tgtEl>
                                          <p:spTgt spid="19"/>
                                        </p:tgtEl>
                                      </p:cBhvr>
                                      <p:to x="100000" y="60000"/>
                                    </p:animScale>
                                    <p:animScale>
                                      <p:cBhvr>
                                        <p:cTn id="300" dur="124" decel="50000">
                                          <p:stCondLst>
                                            <p:cond delay="507"/>
                                          </p:stCondLst>
                                        </p:cTn>
                                        <p:tgtEl>
                                          <p:spTgt spid="19"/>
                                        </p:tgtEl>
                                      </p:cBhvr>
                                      <p:to x="100000" y="100000"/>
                                    </p:animScale>
                                    <p:animScale>
                                      <p:cBhvr>
                                        <p:cTn id="301" dur="20">
                                          <p:stCondLst>
                                            <p:cond delay="984"/>
                                          </p:stCondLst>
                                        </p:cTn>
                                        <p:tgtEl>
                                          <p:spTgt spid="19"/>
                                        </p:tgtEl>
                                      </p:cBhvr>
                                      <p:to x="100000" y="80000"/>
                                    </p:animScale>
                                    <p:animScale>
                                      <p:cBhvr>
                                        <p:cTn id="302" dur="124" decel="50000">
                                          <p:stCondLst>
                                            <p:cond delay="1004"/>
                                          </p:stCondLst>
                                        </p:cTn>
                                        <p:tgtEl>
                                          <p:spTgt spid="19"/>
                                        </p:tgtEl>
                                      </p:cBhvr>
                                      <p:to x="100000" y="100000"/>
                                    </p:animScale>
                                    <p:animScale>
                                      <p:cBhvr>
                                        <p:cTn id="303" dur="20">
                                          <p:stCondLst>
                                            <p:cond delay="1231"/>
                                          </p:stCondLst>
                                        </p:cTn>
                                        <p:tgtEl>
                                          <p:spTgt spid="19"/>
                                        </p:tgtEl>
                                      </p:cBhvr>
                                      <p:to x="100000" y="90000"/>
                                    </p:animScale>
                                    <p:animScale>
                                      <p:cBhvr>
                                        <p:cTn id="304" dur="124" decel="50000">
                                          <p:stCondLst>
                                            <p:cond delay="1251"/>
                                          </p:stCondLst>
                                        </p:cTn>
                                        <p:tgtEl>
                                          <p:spTgt spid="19"/>
                                        </p:tgtEl>
                                      </p:cBhvr>
                                      <p:to x="100000" y="100000"/>
                                    </p:animScale>
                                    <p:animScale>
                                      <p:cBhvr>
                                        <p:cTn id="305" dur="20">
                                          <p:stCondLst>
                                            <p:cond delay="1356"/>
                                          </p:stCondLst>
                                        </p:cTn>
                                        <p:tgtEl>
                                          <p:spTgt spid="19"/>
                                        </p:tgtEl>
                                      </p:cBhvr>
                                      <p:to x="100000" y="95000"/>
                                    </p:animScale>
                                    <p:animScale>
                                      <p:cBhvr>
                                        <p:cTn id="306" dur="124" decel="50000">
                                          <p:stCondLst>
                                            <p:cond delay="1376"/>
                                          </p:stCondLst>
                                        </p:cTn>
                                        <p:tgtEl>
                                          <p:spTgt spid="19"/>
                                        </p:tgtEl>
                                      </p:cBhvr>
                                      <p:to x="100000" y="100000"/>
                                    </p:animScale>
                                  </p:childTnLst>
                                </p:cTn>
                              </p:par>
                              <p:par>
                                <p:cTn id="307" presetID="32" presetClass="emph" presetSubtype="0" fill="hold" nodeType="withEffect">
                                  <p:stCondLst>
                                    <p:cond delay="4000"/>
                                  </p:stCondLst>
                                  <p:childTnLst>
                                    <p:animRot by="120000">
                                      <p:cBhvr>
                                        <p:cTn id="308" dur="100" fill="hold">
                                          <p:stCondLst>
                                            <p:cond delay="0"/>
                                          </p:stCondLst>
                                        </p:cTn>
                                        <p:tgtEl>
                                          <p:spTgt spid="19"/>
                                        </p:tgtEl>
                                        <p:attrNameLst>
                                          <p:attrName>r</p:attrName>
                                        </p:attrNameLst>
                                      </p:cBhvr>
                                    </p:animRot>
                                    <p:animRot by="-240000">
                                      <p:cBhvr>
                                        <p:cTn id="309" dur="200" fill="hold">
                                          <p:stCondLst>
                                            <p:cond delay="200"/>
                                          </p:stCondLst>
                                        </p:cTn>
                                        <p:tgtEl>
                                          <p:spTgt spid="19"/>
                                        </p:tgtEl>
                                        <p:attrNameLst>
                                          <p:attrName>r</p:attrName>
                                        </p:attrNameLst>
                                      </p:cBhvr>
                                    </p:animRot>
                                    <p:animRot by="240000">
                                      <p:cBhvr>
                                        <p:cTn id="310" dur="200" fill="hold">
                                          <p:stCondLst>
                                            <p:cond delay="400"/>
                                          </p:stCondLst>
                                        </p:cTn>
                                        <p:tgtEl>
                                          <p:spTgt spid="19"/>
                                        </p:tgtEl>
                                        <p:attrNameLst>
                                          <p:attrName>r</p:attrName>
                                        </p:attrNameLst>
                                      </p:cBhvr>
                                    </p:animRot>
                                    <p:animRot by="-240000">
                                      <p:cBhvr>
                                        <p:cTn id="311" dur="200" fill="hold">
                                          <p:stCondLst>
                                            <p:cond delay="600"/>
                                          </p:stCondLst>
                                        </p:cTn>
                                        <p:tgtEl>
                                          <p:spTgt spid="19"/>
                                        </p:tgtEl>
                                        <p:attrNameLst>
                                          <p:attrName>r</p:attrName>
                                        </p:attrNameLst>
                                      </p:cBhvr>
                                    </p:animRot>
                                    <p:animRot by="120000">
                                      <p:cBhvr>
                                        <p:cTn id="312" dur="200" fill="hold">
                                          <p:stCondLst>
                                            <p:cond delay="800"/>
                                          </p:stCondLst>
                                        </p:cTn>
                                        <p:tgtEl>
                                          <p:spTgt spid="19"/>
                                        </p:tgtEl>
                                        <p:attrNameLst>
                                          <p:attrName>r</p:attrName>
                                        </p:attrNameLst>
                                      </p:cBhvr>
                                    </p:animRot>
                                  </p:childTnLst>
                                </p:cTn>
                              </p:par>
                              <p:par>
                                <p:cTn id="313" presetID="26" presetClass="entr" presetSubtype="0" fill="hold" nodeType="withEffect">
                                  <p:stCondLst>
                                    <p:cond delay="4000"/>
                                  </p:stCondLst>
                                  <p:childTnLst>
                                    <p:set>
                                      <p:cBhvr>
                                        <p:cTn id="314" dur="1" fill="hold">
                                          <p:stCondLst>
                                            <p:cond delay="0"/>
                                          </p:stCondLst>
                                        </p:cTn>
                                        <p:tgtEl>
                                          <p:spTgt spid="20"/>
                                        </p:tgtEl>
                                        <p:attrNameLst>
                                          <p:attrName>style.visibility</p:attrName>
                                        </p:attrNameLst>
                                      </p:cBhvr>
                                      <p:to>
                                        <p:strVal val="visible"/>
                                      </p:to>
                                    </p:set>
                                    <p:animEffect transition="in" filter="wipe(down)">
                                      <p:cBhvr>
                                        <p:cTn id="315" dur="290">
                                          <p:stCondLst>
                                            <p:cond delay="0"/>
                                          </p:stCondLst>
                                        </p:cTn>
                                        <p:tgtEl>
                                          <p:spTgt spid="20"/>
                                        </p:tgtEl>
                                      </p:cBhvr>
                                    </p:animEffect>
                                    <p:anim calcmode="lin" valueType="num">
                                      <p:cBhvr>
                                        <p:cTn id="316"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17"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18"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319"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320"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321" dur="13">
                                          <p:stCondLst>
                                            <p:cond delay="325"/>
                                          </p:stCondLst>
                                        </p:cTn>
                                        <p:tgtEl>
                                          <p:spTgt spid="20"/>
                                        </p:tgtEl>
                                      </p:cBhvr>
                                      <p:to x="100000" y="60000"/>
                                    </p:animScale>
                                    <p:animScale>
                                      <p:cBhvr>
                                        <p:cTn id="322" dur="83" decel="50000">
                                          <p:stCondLst>
                                            <p:cond delay="338"/>
                                          </p:stCondLst>
                                        </p:cTn>
                                        <p:tgtEl>
                                          <p:spTgt spid="20"/>
                                        </p:tgtEl>
                                      </p:cBhvr>
                                      <p:to x="100000" y="100000"/>
                                    </p:animScale>
                                    <p:animScale>
                                      <p:cBhvr>
                                        <p:cTn id="323" dur="13">
                                          <p:stCondLst>
                                            <p:cond delay="656"/>
                                          </p:stCondLst>
                                        </p:cTn>
                                        <p:tgtEl>
                                          <p:spTgt spid="20"/>
                                        </p:tgtEl>
                                      </p:cBhvr>
                                      <p:to x="100000" y="80000"/>
                                    </p:animScale>
                                    <p:animScale>
                                      <p:cBhvr>
                                        <p:cTn id="324" dur="83" decel="50000">
                                          <p:stCondLst>
                                            <p:cond delay="669"/>
                                          </p:stCondLst>
                                        </p:cTn>
                                        <p:tgtEl>
                                          <p:spTgt spid="20"/>
                                        </p:tgtEl>
                                      </p:cBhvr>
                                      <p:to x="100000" y="100000"/>
                                    </p:animScale>
                                    <p:animScale>
                                      <p:cBhvr>
                                        <p:cTn id="325" dur="13">
                                          <p:stCondLst>
                                            <p:cond delay="821"/>
                                          </p:stCondLst>
                                        </p:cTn>
                                        <p:tgtEl>
                                          <p:spTgt spid="20"/>
                                        </p:tgtEl>
                                      </p:cBhvr>
                                      <p:to x="100000" y="90000"/>
                                    </p:animScale>
                                    <p:animScale>
                                      <p:cBhvr>
                                        <p:cTn id="326" dur="83" decel="50000">
                                          <p:stCondLst>
                                            <p:cond delay="834"/>
                                          </p:stCondLst>
                                        </p:cTn>
                                        <p:tgtEl>
                                          <p:spTgt spid="20"/>
                                        </p:tgtEl>
                                      </p:cBhvr>
                                      <p:to x="100000" y="100000"/>
                                    </p:animScale>
                                    <p:animScale>
                                      <p:cBhvr>
                                        <p:cTn id="327" dur="13">
                                          <p:stCondLst>
                                            <p:cond delay="904"/>
                                          </p:stCondLst>
                                        </p:cTn>
                                        <p:tgtEl>
                                          <p:spTgt spid="20"/>
                                        </p:tgtEl>
                                      </p:cBhvr>
                                      <p:to x="100000" y="95000"/>
                                    </p:animScale>
                                    <p:animScale>
                                      <p:cBhvr>
                                        <p:cTn id="328" dur="83" decel="50000">
                                          <p:stCondLst>
                                            <p:cond delay="917"/>
                                          </p:stCondLst>
                                        </p:cTn>
                                        <p:tgtEl>
                                          <p:spTgt spid="20"/>
                                        </p:tgtEl>
                                      </p:cBhvr>
                                      <p:to x="100000" y="100000"/>
                                    </p:animScale>
                                  </p:childTnLst>
                                </p:cTn>
                              </p:par>
                              <p:par>
                                <p:cTn id="329" presetID="32" presetClass="emph" presetSubtype="0" fill="hold" nodeType="withEffect">
                                  <p:stCondLst>
                                    <p:cond delay="4000"/>
                                  </p:stCondLst>
                                  <p:childTnLst>
                                    <p:animRot by="120000">
                                      <p:cBhvr>
                                        <p:cTn id="330" dur="100" fill="hold">
                                          <p:stCondLst>
                                            <p:cond delay="0"/>
                                          </p:stCondLst>
                                        </p:cTn>
                                        <p:tgtEl>
                                          <p:spTgt spid="20"/>
                                        </p:tgtEl>
                                        <p:attrNameLst>
                                          <p:attrName>r</p:attrName>
                                        </p:attrNameLst>
                                      </p:cBhvr>
                                    </p:animRot>
                                    <p:animRot by="-240000">
                                      <p:cBhvr>
                                        <p:cTn id="331" dur="200" fill="hold">
                                          <p:stCondLst>
                                            <p:cond delay="200"/>
                                          </p:stCondLst>
                                        </p:cTn>
                                        <p:tgtEl>
                                          <p:spTgt spid="20"/>
                                        </p:tgtEl>
                                        <p:attrNameLst>
                                          <p:attrName>r</p:attrName>
                                        </p:attrNameLst>
                                      </p:cBhvr>
                                    </p:animRot>
                                    <p:animRot by="240000">
                                      <p:cBhvr>
                                        <p:cTn id="332" dur="200" fill="hold">
                                          <p:stCondLst>
                                            <p:cond delay="400"/>
                                          </p:stCondLst>
                                        </p:cTn>
                                        <p:tgtEl>
                                          <p:spTgt spid="20"/>
                                        </p:tgtEl>
                                        <p:attrNameLst>
                                          <p:attrName>r</p:attrName>
                                        </p:attrNameLst>
                                      </p:cBhvr>
                                    </p:animRot>
                                    <p:animRot by="-240000">
                                      <p:cBhvr>
                                        <p:cTn id="333" dur="200" fill="hold">
                                          <p:stCondLst>
                                            <p:cond delay="600"/>
                                          </p:stCondLst>
                                        </p:cTn>
                                        <p:tgtEl>
                                          <p:spTgt spid="20"/>
                                        </p:tgtEl>
                                        <p:attrNameLst>
                                          <p:attrName>r</p:attrName>
                                        </p:attrNameLst>
                                      </p:cBhvr>
                                    </p:animRot>
                                    <p:animRot by="120000">
                                      <p:cBhvr>
                                        <p:cTn id="334"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A06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map&#10;&#10;Description generated with very high confidence">
            <a:extLst>
              <a:ext uri="{FF2B5EF4-FFF2-40B4-BE49-F238E27FC236}">
                <a16:creationId xmlns:a16="http://schemas.microsoft.com/office/drawing/2014/main" id="{28977149-CA3C-4A6D-8D2D-77DA7FBA087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786375" y="1619181"/>
            <a:ext cx="6058096" cy="4513281"/>
          </a:xfrm>
          <a:prstGeom prst="rect">
            <a:avLst/>
          </a:prstGeom>
          <a:effectLst>
            <a:glow rad="228600">
              <a:srgbClr val="7030A0">
                <a:alpha val="40000"/>
              </a:srgbClr>
            </a:glow>
            <a:outerShdw blurRad="76200" dir="13500000" sy="23000" kx="1200000" algn="br" rotWithShape="0">
              <a:prstClr val="black">
                <a:alpha val="20000"/>
              </a:prstClr>
            </a:outerShdw>
          </a:effectLst>
        </p:spPr>
      </p:pic>
      <p:cxnSp>
        <p:nvCxnSpPr>
          <p:cNvPr id="15" name="Straight Connector 14">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D73F025-2EA8-4EE8-B329-F374362D3F52}"/>
              </a:ext>
            </a:extLst>
          </p:cNvPr>
          <p:cNvSpPr>
            <a:spLocks noGrp="1"/>
          </p:cNvSpPr>
          <p:nvPr>
            <p:ph type="title"/>
          </p:nvPr>
        </p:nvSpPr>
        <p:spPr>
          <a:xfrm>
            <a:off x="5617028" y="441039"/>
            <a:ext cx="6227442" cy="1033965"/>
          </a:xfrm>
          <a:solidFill>
            <a:srgbClr val="C27AD8">
              <a:alpha val="83000"/>
            </a:srgbClr>
          </a:solidFill>
          <a:scene3d>
            <a:camera prst="orthographicFront"/>
            <a:lightRig rig="threePt" dir="t"/>
          </a:scene3d>
          <a:sp3d>
            <a:bevelT/>
          </a:sp3d>
        </p:spPr>
        <p:txBody>
          <a:bodyPr>
            <a:normAutofit fontScale="90000"/>
          </a:bodyPr>
          <a:lstStyle/>
          <a:p>
            <a:pPr algn="ctr"/>
            <a:r>
              <a:rPr lang="en-US" b="1" dirty="0">
                <a:solidFill>
                  <a:srgbClr val="FFFFFF"/>
                </a:solidFill>
              </a:rPr>
              <a:t>INITIATION STEP </a:t>
            </a:r>
            <a:r>
              <a:rPr lang="en-US" sz="4000" b="1" dirty="0">
                <a:solidFill>
                  <a:srgbClr val="FFFFFF"/>
                </a:solidFill>
              </a:rPr>
              <a:t>(in Bacterial DNA Replication)</a:t>
            </a:r>
            <a:endParaRPr lang="en-US" b="1" dirty="0">
              <a:solidFill>
                <a:srgbClr val="FFFFFF"/>
              </a:solidFill>
            </a:endParaRPr>
          </a:p>
        </p:txBody>
      </p:sp>
      <p:sp>
        <p:nvSpPr>
          <p:cNvPr id="3" name="Content Placeholder 2">
            <a:extLst>
              <a:ext uri="{FF2B5EF4-FFF2-40B4-BE49-F238E27FC236}">
                <a16:creationId xmlns:a16="http://schemas.microsoft.com/office/drawing/2014/main" id="{0EC10974-6E24-4C7E-A6DF-6BF90F843543}"/>
              </a:ext>
            </a:extLst>
          </p:cNvPr>
          <p:cNvSpPr>
            <a:spLocks noGrp="1"/>
          </p:cNvSpPr>
          <p:nvPr>
            <p:ph idx="1"/>
          </p:nvPr>
        </p:nvSpPr>
        <p:spPr>
          <a:xfrm>
            <a:off x="199359" y="261257"/>
            <a:ext cx="5387658" cy="6335486"/>
          </a:xfrm>
        </p:spPr>
        <p:txBody>
          <a:bodyPr>
            <a:noAutofit/>
          </a:bodyPr>
          <a:lstStyle/>
          <a:p>
            <a:r>
              <a:rPr lang="en-US" sz="2400" dirty="0">
                <a:solidFill>
                  <a:srgbClr val="FFFFFF"/>
                </a:solidFill>
              </a:rPr>
              <a:t>Initiation begins at a specific nucleotide sequence called the </a:t>
            </a:r>
            <a:r>
              <a:rPr lang="en-US" sz="2400" b="1" dirty="0">
                <a:solidFill>
                  <a:srgbClr val="FFFFFF"/>
                </a:solidFill>
              </a:rPr>
              <a:t>origin of replication (Ori). </a:t>
            </a:r>
          </a:p>
          <a:p>
            <a:r>
              <a:rPr lang="en-US" sz="2400" b="1" u="sng" dirty="0">
                <a:solidFill>
                  <a:srgbClr val="FFFFFF"/>
                </a:solidFill>
              </a:rPr>
              <a:t>Topoisomerase II (a.k.a. gyrase)</a:t>
            </a:r>
            <a:r>
              <a:rPr lang="en-US" sz="2400" dirty="0">
                <a:solidFill>
                  <a:srgbClr val="FFFFFF"/>
                </a:solidFill>
              </a:rPr>
              <a:t> uncoils the DNA. </a:t>
            </a:r>
          </a:p>
          <a:p>
            <a:r>
              <a:rPr lang="en-US" sz="2400" b="1" dirty="0">
                <a:solidFill>
                  <a:srgbClr val="FFFFFF"/>
                </a:solidFill>
              </a:rPr>
              <a:t>Helicase</a:t>
            </a:r>
            <a:r>
              <a:rPr lang="en-US" sz="2400" dirty="0">
                <a:solidFill>
                  <a:srgbClr val="FFFFFF"/>
                </a:solidFill>
              </a:rPr>
              <a:t> then separates the DNA strands by breaking the hydrogen bonds between the nitrogenous base pairs. </a:t>
            </a:r>
          </a:p>
          <a:p>
            <a:r>
              <a:rPr lang="en-US" sz="2400" dirty="0">
                <a:solidFill>
                  <a:srgbClr val="FFFFFF"/>
                </a:solidFill>
              </a:rPr>
              <a:t>Two </a:t>
            </a:r>
            <a:r>
              <a:rPr lang="en-US" sz="2400" b="1" u="sng" dirty="0">
                <a:solidFill>
                  <a:srgbClr val="FFFFFF"/>
                </a:solidFill>
              </a:rPr>
              <a:t>replication forks</a:t>
            </a:r>
            <a:r>
              <a:rPr lang="en-US" sz="2400" dirty="0">
                <a:solidFill>
                  <a:srgbClr val="FFFFFF"/>
                </a:solidFill>
              </a:rPr>
              <a:t> are formed at the </a:t>
            </a:r>
            <a:r>
              <a:rPr lang="en-US" sz="2400" b="1" u="sng" dirty="0">
                <a:solidFill>
                  <a:srgbClr val="FFFFFF"/>
                </a:solidFill>
              </a:rPr>
              <a:t>origin of replication </a:t>
            </a:r>
            <a:r>
              <a:rPr lang="en-US" sz="2400" dirty="0">
                <a:solidFill>
                  <a:srgbClr val="FFFFFF"/>
                </a:solidFill>
              </a:rPr>
              <a:t>creating a </a:t>
            </a:r>
            <a:r>
              <a:rPr lang="en-US" sz="2400" b="1" u="sng" dirty="0">
                <a:solidFill>
                  <a:srgbClr val="FFFFFF"/>
                </a:solidFill>
              </a:rPr>
              <a:t>replication bubble</a:t>
            </a:r>
            <a:r>
              <a:rPr lang="en-US" sz="2400" dirty="0">
                <a:solidFill>
                  <a:srgbClr val="FFFFFF"/>
                </a:solidFill>
              </a:rPr>
              <a:t>. </a:t>
            </a:r>
          </a:p>
          <a:p>
            <a:r>
              <a:rPr lang="en-US" sz="2400" dirty="0">
                <a:solidFill>
                  <a:srgbClr val="FFFFFF"/>
                </a:solidFill>
              </a:rPr>
              <a:t>The DNA near each replication fork is coated with </a:t>
            </a:r>
            <a:r>
              <a:rPr lang="en-US" sz="2400" b="1" dirty="0">
                <a:solidFill>
                  <a:srgbClr val="FFFFFF"/>
                </a:solidFill>
              </a:rPr>
              <a:t>single-stranded binding proteins</a:t>
            </a:r>
            <a:r>
              <a:rPr lang="en-US" sz="2400" dirty="0">
                <a:solidFill>
                  <a:srgbClr val="FFFFFF"/>
                </a:solidFill>
              </a:rPr>
              <a:t> to prevent the single-stranded DNA from rewinding into a double helix.</a:t>
            </a:r>
          </a:p>
        </p:txBody>
      </p:sp>
    </p:spTree>
    <p:extLst>
      <p:ext uri="{BB962C8B-B14F-4D97-AF65-F5344CB8AC3E}">
        <p14:creationId xmlns:p14="http://schemas.microsoft.com/office/powerpoint/2010/main" val="39505611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0FF1-758F-4D24-A33C-8B092F102EF9}"/>
              </a:ext>
            </a:extLst>
          </p:cNvPr>
          <p:cNvSpPr>
            <a:spLocks noGrp="1"/>
          </p:cNvSpPr>
          <p:nvPr>
            <p:ph type="title"/>
          </p:nvPr>
        </p:nvSpPr>
        <p:spPr>
          <a:xfrm>
            <a:off x="838200" y="365125"/>
            <a:ext cx="7602415" cy="1325563"/>
          </a:xfrm>
        </p:spPr>
        <p:txBody>
          <a:bodyPr/>
          <a:lstStyle/>
          <a:p>
            <a:r>
              <a:rPr lang="en-US" b="1" dirty="0"/>
              <a:t>ELONGATION STEP (in DNA Replication)</a:t>
            </a:r>
            <a:endParaRPr lang="en-US" dirty="0"/>
          </a:p>
        </p:txBody>
      </p:sp>
      <p:sp>
        <p:nvSpPr>
          <p:cNvPr id="3" name="Content Placeholder 2">
            <a:extLst>
              <a:ext uri="{FF2B5EF4-FFF2-40B4-BE49-F238E27FC236}">
                <a16:creationId xmlns:a16="http://schemas.microsoft.com/office/drawing/2014/main" id="{9BCC2646-6414-4B91-B04F-86CEAA426A1E}"/>
              </a:ext>
            </a:extLst>
          </p:cNvPr>
          <p:cNvSpPr>
            <a:spLocks noGrp="1"/>
          </p:cNvSpPr>
          <p:nvPr>
            <p:ph idx="1"/>
          </p:nvPr>
        </p:nvSpPr>
        <p:spPr>
          <a:xfrm>
            <a:off x="838200" y="1990378"/>
            <a:ext cx="7602415" cy="4351338"/>
          </a:xfrm>
        </p:spPr>
        <p:txBody>
          <a:bodyPr>
            <a:normAutofit lnSpcReduction="10000"/>
          </a:bodyPr>
          <a:lstStyle/>
          <a:p>
            <a:r>
              <a:rPr lang="en-US" dirty="0"/>
              <a:t>DNA Polymerase III can only synthesize DNA in the 5’ to 3’ direction. </a:t>
            </a:r>
          </a:p>
          <a:p>
            <a:r>
              <a:rPr lang="en-US" dirty="0"/>
              <a:t>DNA is double stranded with one strand oriented in the 5’ to 3’ direction and the other stand oriented in the 3’ to 5’ direction. </a:t>
            </a:r>
          </a:p>
          <a:p>
            <a:r>
              <a:rPr lang="en-US" dirty="0"/>
              <a:t>The consequence of this </a:t>
            </a:r>
            <a:r>
              <a:rPr lang="en-US" b="1" u="sng" dirty="0"/>
              <a:t>antiparallel </a:t>
            </a:r>
            <a:r>
              <a:rPr lang="en-US" dirty="0"/>
              <a:t>configuration, coupled with the factor that </a:t>
            </a:r>
            <a:r>
              <a:rPr lang="en-US" b="1" u="sng" dirty="0"/>
              <a:t>DNA Pol III can only synthesize DNA in the 5' to 3' direction</a:t>
            </a:r>
            <a:r>
              <a:rPr lang="en-US" dirty="0"/>
              <a:t>, is that one of the DNA strands will be replicated continuously, but the other will not!</a:t>
            </a:r>
          </a:p>
          <a:p>
            <a:endParaRPr lang="en-US" dirty="0"/>
          </a:p>
        </p:txBody>
      </p:sp>
      <p:sp>
        <p:nvSpPr>
          <p:cNvPr id="5" name="Title 1">
            <a:extLst>
              <a:ext uri="{FF2B5EF4-FFF2-40B4-BE49-F238E27FC236}">
                <a16:creationId xmlns:a16="http://schemas.microsoft.com/office/drawing/2014/main" id="{DE05FE26-DC90-432E-AAED-EB8298BE5DDE}"/>
              </a:ext>
            </a:extLst>
          </p:cNvPr>
          <p:cNvSpPr txBox="1">
            <a:spLocks/>
          </p:cNvSpPr>
          <p:nvPr/>
        </p:nvSpPr>
        <p:spPr>
          <a:xfrm>
            <a:off x="1024129" y="585216"/>
            <a:ext cx="5062511" cy="1499616"/>
          </a:xfrm>
          <a:prstGeom prst="rect">
            <a:avLst/>
          </a:prstGeom>
          <a:scene3d>
            <a:camera prst="orthographicFront"/>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endParaRPr lang="en-US" b="1" dirty="0"/>
          </a:p>
        </p:txBody>
      </p:sp>
      <p:pic>
        <p:nvPicPr>
          <p:cNvPr id="6" name="Picture 5" descr="A close up of a toy&#10;&#10;Description generated with very high confidence">
            <a:extLst>
              <a:ext uri="{FF2B5EF4-FFF2-40B4-BE49-F238E27FC236}">
                <a16:creationId xmlns:a16="http://schemas.microsoft.com/office/drawing/2014/main" id="{EC8CFBDC-1CD8-4015-8CA4-72479594F31F}"/>
              </a:ext>
            </a:extLst>
          </p:cNvPr>
          <p:cNvPicPr>
            <a:picLocks noChangeAspect="1"/>
          </p:cNvPicPr>
          <p:nvPr/>
        </p:nvPicPr>
        <p:blipFill rotWithShape="1">
          <a:blip r:embed="rId2">
            <a:extLst>
              <a:ext uri="{28A0092B-C50C-407E-A947-70E740481C1C}">
                <a14:useLocalDpi xmlns:a14="http://schemas.microsoft.com/office/drawing/2010/main" val="0"/>
              </a:ext>
            </a:extLst>
          </a:blip>
          <a:srcRect r="77647"/>
          <a:stretch/>
        </p:blipFill>
        <p:spPr>
          <a:xfrm flipH="1">
            <a:off x="9106578" y="-46362"/>
            <a:ext cx="3085422" cy="6904362"/>
          </a:xfrm>
          <a:prstGeom prst="rect">
            <a:avLst/>
          </a:prstGeom>
        </p:spPr>
      </p:pic>
    </p:spTree>
    <p:extLst>
      <p:ext uri="{BB962C8B-B14F-4D97-AF65-F5344CB8AC3E}">
        <p14:creationId xmlns:p14="http://schemas.microsoft.com/office/powerpoint/2010/main" val="30041151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ipart&#10;&#10;Description generated with very high confidence">
            <a:extLst>
              <a:ext uri="{FF2B5EF4-FFF2-40B4-BE49-F238E27FC236}">
                <a16:creationId xmlns:a16="http://schemas.microsoft.com/office/drawing/2014/main" id="{1E1996AF-D9D9-4B93-A77F-D922DD1DA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74958" y="-923135"/>
            <a:ext cx="2516897" cy="8704268"/>
          </a:xfrm>
          <a:prstGeom prst="rect">
            <a:avLst/>
          </a:prstGeom>
        </p:spPr>
      </p:pic>
      <p:pic>
        <p:nvPicPr>
          <p:cNvPr id="5" name="Content Placeholder 4" descr="A picture containing table&#10;&#10;Description generated with high confidence">
            <a:extLst>
              <a:ext uri="{FF2B5EF4-FFF2-40B4-BE49-F238E27FC236}">
                <a16:creationId xmlns:a16="http://schemas.microsoft.com/office/drawing/2014/main" id="{984D7A7D-CD26-46D9-9801-57D765AFA1A8}"/>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69483" b="98868" l="40224" r="55545">
                        <a14:foregroundMark x1="49562" y1="69523" x2="49562" y2="69523"/>
                        <a14:foregroundMark x1="51897" y1="97979" x2="51897" y2="97979"/>
                        <a14:foregroundMark x1="46498" y1="98868" x2="46498" y2="98868"/>
                      </a14:backgroundRemoval>
                    </a14:imgEffect>
                  </a14:imgLayer>
                </a14:imgProps>
              </a:ext>
              <a:ext uri="{28A0092B-C50C-407E-A947-70E740481C1C}">
                <a14:useLocalDpi xmlns:a14="http://schemas.microsoft.com/office/drawing/2010/main" val="0"/>
              </a:ext>
            </a:extLst>
          </a:blip>
          <a:srcRect l="38393" t="66684" r="42526" b="-386"/>
          <a:stretch/>
        </p:blipFill>
        <p:spPr>
          <a:xfrm>
            <a:off x="8456978" y="113650"/>
            <a:ext cx="3001993" cy="6379225"/>
          </a:xfrm>
        </p:spPr>
      </p:pic>
      <p:sp>
        <p:nvSpPr>
          <p:cNvPr id="2" name="Title 1">
            <a:extLst>
              <a:ext uri="{FF2B5EF4-FFF2-40B4-BE49-F238E27FC236}">
                <a16:creationId xmlns:a16="http://schemas.microsoft.com/office/drawing/2014/main" id="{C3A224D1-74C7-40C6-B6FE-F42336AECB44}"/>
              </a:ext>
            </a:extLst>
          </p:cNvPr>
          <p:cNvSpPr>
            <a:spLocks noGrp="1"/>
          </p:cNvSpPr>
          <p:nvPr>
            <p:ph type="title"/>
          </p:nvPr>
        </p:nvSpPr>
        <p:spPr/>
        <p:txBody>
          <a:bodyPr>
            <a:normAutofit/>
          </a:bodyPr>
          <a:lstStyle/>
          <a:p>
            <a:r>
              <a:rPr lang="en-US" sz="6600" dirty="0"/>
              <a:t>STRUCTURE OF DNA</a:t>
            </a:r>
          </a:p>
        </p:txBody>
      </p:sp>
    </p:spTree>
    <p:extLst>
      <p:ext uri="{BB962C8B-B14F-4D97-AF65-F5344CB8AC3E}">
        <p14:creationId xmlns:p14="http://schemas.microsoft.com/office/powerpoint/2010/main" val="3110228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0"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text, map&#10;&#10;Description generated with very high confidence">
            <a:extLst>
              <a:ext uri="{FF2B5EF4-FFF2-40B4-BE49-F238E27FC236}">
                <a16:creationId xmlns:a16="http://schemas.microsoft.com/office/drawing/2014/main" id="{697EBB7E-7239-42D8-B052-7E2DA9EF487E}"/>
              </a:ext>
            </a:extLst>
          </p:cNvPr>
          <p:cNvPicPr>
            <a:picLocks noChangeAspect="1"/>
          </p:cNvPicPr>
          <p:nvPr/>
        </p:nvPicPr>
        <p:blipFill rotWithShape="1">
          <a:blip r:embed="rId2">
            <a:extLst>
              <a:ext uri="{28A0092B-C50C-407E-A947-70E740481C1C}">
                <a14:useLocalDpi xmlns:a14="http://schemas.microsoft.com/office/drawing/2010/main" val="0"/>
              </a:ext>
            </a:extLst>
          </a:blip>
          <a:srcRect r="2986" b="1"/>
          <a:stretch/>
        </p:blipFill>
        <p:spPr>
          <a:xfrm>
            <a:off x="5603706" y="1258529"/>
            <a:ext cx="5638853" cy="4330205"/>
          </a:xfrm>
          <a:prstGeom prst="rect">
            <a:avLst/>
          </a:prstGeom>
        </p:spPr>
      </p:pic>
      <p:sp>
        <p:nvSpPr>
          <p:cNvPr id="2" name="Title 1">
            <a:extLst>
              <a:ext uri="{FF2B5EF4-FFF2-40B4-BE49-F238E27FC236}">
                <a16:creationId xmlns:a16="http://schemas.microsoft.com/office/drawing/2014/main" id="{CCB3DC54-959B-4539-AD7C-0C0FAEF7EF0E}"/>
              </a:ext>
            </a:extLst>
          </p:cNvPr>
          <p:cNvSpPr>
            <a:spLocks noGrp="1"/>
          </p:cNvSpPr>
          <p:nvPr>
            <p:ph type="title"/>
          </p:nvPr>
        </p:nvSpPr>
        <p:spPr>
          <a:xfrm>
            <a:off x="838200" y="365125"/>
            <a:ext cx="3200400" cy="1325563"/>
          </a:xfrm>
        </p:spPr>
        <p:txBody>
          <a:bodyPr>
            <a:normAutofit fontScale="90000"/>
          </a:bodyPr>
          <a:lstStyle/>
          <a:p>
            <a:r>
              <a:rPr lang="en-US" sz="3200" b="1"/>
              <a:t>ELONGATION (of DNA Replication)</a:t>
            </a:r>
          </a:p>
        </p:txBody>
      </p:sp>
      <p:sp>
        <p:nvSpPr>
          <p:cNvPr id="3" name="Content Placeholder 2">
            <a:extLst>
              <a:ext uri="{FF2B5EF4-FFF2-40B4-BE49-F238E27FC236}">
                <a16:creationId xmlns:a16="http://schemas.microsoft.com/office/drawing/2014/main" id="{5F42D4A7-3C20-4CAE-A826-2F103DC352EB}"/>
              </a:ext>
            </a:extLst>
          </p:cNvPr>
          <p:cNvSpPr>
            <a:spLocks noGrp="1"/>
          </p:cNvSpPr>
          <p:nvPr>
            <p:ph idx="1"/>
          </p:nvPr>
        </p:nvSpPr>
        <p:spPr>
          <a:xfrm>
            <a:off x="239486" y="1825625"/>
            <a:ext cx="4027713" cy="4667250"/>
          </a:xfrm>
        </p:spPr>
        <p:txBody>
          <a:bodyPr>
            <a:normAutofit fontScale="92500" lnSpcReduction="10000"/>
          </a:bodyPr>
          <a:lstStyle/>
          <a:p>
            <a:pPr marL="0" indent="0">
              <a:buNone/>
            </a:pPr>
            <a:r>
              <a:rPr lang="en-US" b="1" dirty="0"/>
              <a:t>Leading Strand - T</a:t>
            </a:r>
            <a:r>
              <a:rPr lang="en-US" dirty="0"/>
              <a:t>he parent strand of DNA which runs in the 3' to 5' direction toward the replication fork. It has the ability to be replicated </a:t>
            </a:r>
            <a:r>
              <a:rPr lang="en-US" b="1" dirty="0"/>
              <a:t>continuously </a:t>
            </a:r>
            <a:r>
              <a:rPr lang="en-US" dirty="0"/>
              <a:t>by DNA polymerase. </a:t>
            </a:r>
            <a:br>
              <a:rPr lang="en-US" dirty="0"/>
            </a:br>
            <a:r>
              <a:rPr lang="en-US" dirty="0"/>
              <a:t/>
            </a:r>
            <a:br>
              <a:rPr lang="en-US" dirty="0"/>
            </a:br>
            <a:r>
              <a:rPr lang="en-US" b="1" dirty="0"/>
              <a:t>Lagging Strand - </a:t>
            </a:r>
            <a:r>
              <a:rPr lang="en-US" dirty="0"/>
              <a:t>This is the parent strand of DNA which runs in the 5' to 3' direction toward the fork, and it's replicated </a:t>
            </a:r>
            <a:r>
              <a:rPr lang="en-US" b="1" dirty="0"/>
              <a:t>discontinuously</a:t>
            </a:r>
            <a:r>
              <a:rPr lang="en-US" dirty="0"/>
              <a:t>. ​</a:t>
            </a:r>
          </a:p>
        </p:txBody>
      </p:sp>
      <p:sp>
        <p:nvSpPr>
          <p:cNvPr id="10" name="Rectangle: Rounded Corners 9">
            <a:extLst>
              <a:ext uri="{FF2B5EF4-FFF2-40B4-BE49-F238E27FC236}">
                <a16:creationId xmlns:a16="http://schemas.microsoft.com/office/drawing/2014/main" id="{E0494F56-AE1D-4CC7-ABE5-A391E4A781B3}"/>
              </a:ext>
            </a:extLst>
          </p:cNvPr>
          <p:cNvSpPr/>
          <p:nvPr/>
        </p:nvSpPr>
        <p:spPr>
          <a:xfrm>
            <a:off x="5278944" y="943379"/>
            <a:ext cx="3414855" cy="81982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rPr>
              <a:t>Leading strand</a:t>
            </a:r>
          </a:p>
        </p:txBody>
      </p:sp>
      <p:sp>
        <p:nvSpPr>
          <p:cNvPr id="11" name="Rectangle: Rounded Corners 10">
            <a:extLst>
              <a:ext uri="{FF2B5EF4-FFF2-40B4-BE49-F238E27FC236}">
                <a16:creationId xmlns:a16="http://schemas.microsoft.com/office/drawing/2014/main" id="{6289D1FD-C5A7-40D3-94C1-CC41FADE16F3}"/>
              </a:ext>
            </a:extLst>
          </p:cNvPr>
          <p:cNvSpPr/>
          <p:nvPr/>
        </p:nvSpPr>
        <p:spPr>
          <a:xfrm>
            <a:off x="5278945" y="5079531"/>
            <a:ext cx="3414855" cy="81982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rPr>
              <a:t>Lagging strand</a:t>
            </a:r>
          </a:p>
        </p:txBody>
      </p:sp>
    </p:spTree>
    <p:extLst>
      <p:ext uri="{BB962C8B-B14F-4D97-AF65-F5344CB8AC3E}">
        <p14:creationId xmlns:p14="http://schemas.microsoft.com/office/powerpoint/2010/main" val="22333684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4"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21" presetClass="emph" presetSubtype="0" fill="hold" grpId="3" nodeType="afterEffect">
                                  <p:stCondLst>
                                    <p:cond delay="0"/>
                                  </p:stCondLst>
                                  <p:iterate type="lt">
                                    <p:tmPct val="0"/>
                                  </p:iterate>
                                  <p:childTnLst>
                                    <p:animClr clrSpc="hsl" dir="cw">
                                      <p:cBhvr override="childStyle">
                                        <p:cTn id="10" dur="2600" fill="hold"/>
                                        <p:tgtEl>
                                          <p:spTgt spid="10"/>
                                        </p:tgtEl>
                                        <p:attrNameLst>
                                          <p:attrName>style.color</p:attrName>
                                        </p:attrNameLst>
                                      </p:cBhvr>
                                      <p:by>
                                        <p:hsl h="7200000" s="0" l="0"/>
                                      </p:by>
                                    </p:animClr>
                                    <p:animClr clrSpc="hsl" dir="cw">
                                      <p:cBhvr>
                                        <p:cTn id="11" dur="2600" fill="hold"/>
                                        <p:tgtEl>
                                          <p:spTgt spid="10"/>
                                        </p:tgtEl>
                                        <p:attrNameLst>
                                          <p:attrName>fillcolor</p:attrName>
                                        </p:attrNameLst>
                                      </p:cBhvr>
                                      <p:by>
                                        <p:hsl h="7200000" s="0" l="0"/>
                                      </p:by>
                                    </p:animClr>
                                    <p:animClr clrSpc="hsl" dir="cw">
                                      <p:cBhvr>
                                        <p:cTn id="12" dur="2600" fill="hold"/>
                                        <p:tgtEl>
                                          <p:spTgt spid="10"/>
                                        </p:tgtEl>
                                        <p:attrNameLst>
                                          <p:attrName>stroke.color</p:attrName>
                                        </p:attrNameLst>
                                      </p:cBhvr>
                                      <p:by>
                                        <p:hsl h="7200000" s="0" l="0"/>
                                      </p:by>
                                    </p:animClr>
                                    <p:set>
                                      <p:cBhvr>
                                        <p:cTn id="13" dur="2600" fill="hold"/>
                                        <p:tgtEl>
                                          <p:spTgt spid="10"/>
                                        </p:tgtEl>
                                        <p:attrNameLst>
                                          <p:attrName>fill.type</p:attrName>
                                        </p:attrNameLst>
                                      </p:cBhvr>
                                      <p:to>
                                        <p:strVal val="solid"/>
                                      </p:to>
                                    </p:set>
                                  </p:childTnLst>
                                </p:cTn>
                              </p:par>
                              <p:par>
                                <p:cTn id="14" presetID="3" presetClass="emph" presetSubtype="2" fill="hold" grpId="2" nodeType="withEffect">
                                  <p:stCondLst>
                                    <p:cond delay="2200"/>
                                  </p:stCondLst>
                                  <p:iterate type="lt">
                                    <p:tmPct val="0"/>
                                  </p:iterate>
                                  <p:childTnLst>
                                    <p:animClr clrSpc="rgb" dir="cw">
                                      <p:cBhvr override="childStyle">
                                        <p:cTn id="15" dur="2300" fill="hold"/>
                                        <p:tgtEl>
                                          <p:spTgt spid="10"/>
                                        </p:tgtEl>
                                        <p:attrNameLst>
                                          <p:attrName>style.color</p:attrName>
                                        </p:attrNameLst>
                                      </p:cBhvr>
                                      <p:to>
                                        <a:srgbClr val="00B0F0"/>
                                      </p:to>
                                    </p:animClr>
                                  </p:childTnLst>
                                </p:cTn>
                              </p:par>
                              <p:par>
                                <p:cTn id="16" presetID="6" presetClass="entr" presetSubtype="16" fill="hold" grpId="2" nodeType="withEffect">
                                  <p:stCondLst>
                                    <p:cond delay="2200"/>
                                  </p:stCondLst>
                                  <p:iterate type="lt">
                                    <p:tmPct val="0"/>
                                  </p:iterate>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21" presetClass="emph" presetSubtype="0" fill="hold" grpId="1" nodeType="withEffect">
                                  <p:stCondLst>
                                    <p:cond delay="4400"/>
                                  </p:stCondLst>
                                  <p:iterate type="lt">
                                    <p:tmPct val="0"/>
                                  </p:iterate>
                                  <p:childTnLst>
                                    <p:animClr clrSpc="hsl" dir="cw">
                                      <p:cBhvr override="childStyle">
                                        <p:cTn id="20" dur="2600" fill="hold"/>
                                        <p:tgtEl>
                                          <p:spTgt spid="11"/>
                                        </p:tgtEl>
                                        <p:attrNameLst>
                                          <p:attrName>style.color</p:attrName>
                                        </p:attrNameLst>
                                      </p:cBhvr>
                                      <p:by>
                                        <p:hsl h="7200000" s="0" l="0"/>
                                      </p:by>
                                    </p:animClr>
                                    <p:animClr clrSpc="hsl" dir="cw">
                                      <p:cBhvr>
                                        <p:cTn id="21" dur="2600" fill="hold"/>
                                        <p:tgtEl>
                                          <p:spTgt spid="11"/>
                                        </p:tgtEl>
                                        <p:attrNameLst>
                                          <p:attrName>fillcolor</p:attrName>
                                        </p:attrNameLst>
                                      </p:cBhvr>
                                      <p:by>
                                        <p:hsl h="7200000" s="0" l="0"/>
                                      </p:by>
                                    </p:animClr>
                                    <p:animClr clrSpc="hsl" dir="cw">
                                      <p:cBhvr>
                                        <p:cTn id="22" dur="2600" fill="hold"/>
                                        <p:tgtEl>
                                          <p:spTgt spid="11"/>
                                        </p:tgtEl>
                                        <p:attrNameLst>
                                          <p:attrName>stroke.color</p:attrName>
                                        </p:attrNameLst>
                                      </p:cBhvr>
                                      <p:by>
                                        <p:hsl h="7200000" s="0" l="0"/>
                                      </p:by>
                                    </p:animClr>
                                    <p:set>
                                      <p:cBhvr>
                                        <p:cTn id="23" dur="2600" fill="hold"/>
                                        <p:tgtEl>
                                          <p:spTgt spid="11"/>
                                        </p:tgtEl>
                                        <p:attrNameLst>
                                          <p:attrName>fill.type</p:attrName>
                                        </p:attrNameLst>
                                      </p:cBhvr>
                                      <p:to>
                                        <p:strVal val="solid"/>
                                      </p:to>
                                    </p:set>
                                  </p:childTnLst>
                                </p:cTn>
                              </p:par>
                              <p:par>
                                <p:cTn id="24" presetID="3" presetClass="emph" presetSubtype="2" fill="hold" grpId="0" nodeType="withEffect">
                                  <p:stCondLst>
                                    <p:cond delay="5300"/>
                                  </p:stCondLst>
                                  <p:iterate type="lt">
                                    <p:tmPct val="0"/>
                                  </p:iterate>
                                  <p:childTnLst>
                                    <p:animClr clrSpc="rgb" dir="cw">
                                      <p:cBhvr override="childStyle">
                                        <p:cTn id="25" dur="2300" fill="hold"/>
                                        <p:tgtEl>
                                          <p:spTgt spid="11"/>
                                        </p:tgtEl>
                                        <p:attrNameLst>
                                          <p:attrName>style.color</p:attrName>
                                        </p:attrNameLst>
                                      </p:cBhvr>
                                      <p:to>
                                        <a:srgbClr val="00B0F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2" animBg="1"/>
      <p:bldP spid="10" grpId="3" animBg="1"/>
      <p:bldP spid="10" grpId="4" animBg="1"/>
      <p:bldP spid="11" grpId="0" animBg="1"/>
      <p:bldP spid="11" grpId="1" animBg="1"/>
      <p:bldP spid="11"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A06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map&#10;&#10;Description generated with very high confidence">
            <a:extLst>
              <a:ext uri="{FF2B5EF4-FFF2-40B4-BE49-F238E27FC236}">
                <a16:creationId xmlns:a16="http://schemas.microsoft.com/office/drawing/2014/main" id="{A4E1C730-A1B5-4037-9943-84201F724AE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460762" y="1427149"/>
            <a:ext cx="6203181" cy="4621368"/>
          </a:xfrm>
          <a:prstGeom prst="rect">
            <a:avLst/>
          </a:prstGeom>
          <a:effectLst>
            <a:glow rad="228600">
              <a:srgbClr val="C27AD8">
                <a:alpha val="40000"/>
              </a:srgbClr>
            </a:glow>
          </a:effectLst>
        </p:spPr>
      </p:pic>
      <p:cxnSp>
        <p:nvCxnSpPr>
          <p:cNvPr id="26" name="Straight Connector 25">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E334202-25BC-474C-94AF-9847A2024D9E}"/>
              </a:ext>
            </a:extLst>
          </p:cNvPr>
          <p:cNvSpPr>
            <a:spLocks noGrp="1"/>
          </p:cNvSpPr>
          <p:nvPr>
            <p:ph type="title"/>
          </p:nvPr>
        </p:nvSpPr>
        <p:spPr>
          <a:xfrm>
            <a:off x="1007038" y="241108"/>
            <a:ext cx="10393052" cy="835662"/>
          </a:xfrm>
          <a:solidFill>
            <a:srgbClr val="C27AD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bodyPr>
          <a:lstStyle/>
          <a:p>
            <a:r>
              <a:rPr lang="en-US" b="1" dirty="0">
                <a:solidFill>
                  <a:srgbClr val="FFFFFF"/>
                </a:solidFill>
              </a:rPr>
              <a:t>Steps of Elongation (in DNA Replication)</a:t>
            </a:r>
          </a:p>
        </p:txBody>
      </p:sp>
      <p:sp>
        <p:nvSpPr>
          <p:cNvPr id="3" name="Content Placeholder 2">
            <a:extLst>
              <a:ext uri="{FF2B5EF4-FFF2-40B4-BE49-F238E27FC236}">
                <a16:creationId xmlns:a16="http://schemas.microsoft.com/office/drawing/2014/main" id="{B3BC05D3-90F8-42F7-9024-C0BE13E1A284}"/>
              </a:ext>
            </a:extLst>
          </p:cNvPr>
          <p:cNvSpPr>
            <a:spLocks noGrp="1"/>
          </p:cNvSpPr>
          <p:nvPr>
            <p:ph idx="1"/>
          </p:nvPr>
        </p:nvSpPr>
        <p:spPr>
          <a:xfrm>
            <a:off x="297737" y="1512606"/>
            <a:ext cx="5081232" cy="4594218"/>
          </a:xfrm>
        </p:spPr>
        <p:txBody>
          <a:bodyPr>
            <a:normAutofit lnSpcReduction="10000"/>
          </a:bodyPr>
          <a:lstStyle/>
          <a:p>
            <a:r>
              <a:rPr lang="en-US" sz="3200" b="1" dirty="0">
                <a:solidFill>
                  <a:srgbClr val="FFFFFF"/>
                </a:solidFill>
              </a:rPr>
              <a:t> DNA Helicase opens up the replication fork</a:t>
            </a:r>
          </a:p>
          <a:p>
            <a:r>
              <a:rPr lang="en-US" sz="3200" b="1" dirty="0">
                <a:solidFill>
                  <a:srgbClr val="FFFFFF"/>
                </a:solidFill>
              </a:rPr>
              <a:t>On the Leading Strand, DNA Polymerase III follows helicase and adds on nucleotides according to complementary bases in the 3' to 5' direction. This is considered continuous replication. </a:t>
            </a:r>
          </a:p>
          <a:p>
            <a:endParaRPr lang="en-US" sz="3200" b="1" dirty="0">
              <a:solidFill>
                <a:srgbClr val="FFFFFF"/>
              </a:solidFill>
            </a:endParaRPr>
          </a:p>
        </p:txBody>
      </p:sp>
      <p:sp>
        <p:nvSpPr>
          <p:cNvPr id="11" name="Rectangle: Rounded Corners 10">
            <a:extLst>
              <a:ext uri="{FF2B5EF4-FFF2-40B4-BE49-F238E27FC236}">
                <a16:creationId xmlns:a16="http://schemas.microsoft.com/office/drawing/2014/main" id="{57599CC1-7838-4CEA-AB43-93654D198F1C}"/>
              </a:ext>
            </a:extLst>
          </p:cNvPr>
          <p:cNvSpPr/>
          <p:nvPr/>
        </p:nvSpPr>
        <p:spPr>
          <a:xfrm>
            <a:off x="8330882" y="1427149"/>
            <a:ext cx="2598376" cy="1511297"/>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tx1"/>
                </a:solidFill>
              </a:rPr>
              <a:t>DNA Helicase</a:t>
            </a:r>
          </a:p>
        </p:txBody>
      </p:sp>
      <p:sp>
        <p:nvSpPr>
          <p:cNvPr id="12" name="Rectangle: Rounded Corners 11">
            <a:extLst>
              <a:ext uri="{FF2B5EF4-FFF2-40B4-BE49-F238E27FC236}">
                <a16:creationId xmlns:a16="http://schemas.microsoft.com/office/drawing/2014/main" id="{A4C16BDC-3EC0-4884-8BFA-7C07A22B1232}"/>
              </a:ext>
            </a:extLst>
          </p:cNvPr>
          <p:cNvSpPr/>
          <p:nvPr/>
        </p:nvSpPr>
        <p:spPr>
          <a:xfrm>
            <a:off x="9295886" y="5105595"/>
            <a:ext cx="2896113" cy="1511297"/>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tx1"/>
                </a:solidFill>
              </a:rPr>
              <a:t>DNA Polymerase III</a:t>
            </a:r>
            <a:endParaRPr lang="en-US" sz="4000" dirty="0">
              <a:solidFill>
                <a:schemeClr val="tx1"/>
              </a:solidFill>
            </a:endParaRPr>
          </a:p>
        </p:txBody>
      </p:sp>
    </p:spTree>
    <p:extLst>
      <p:ext uri="{BB962C8B-B14F-4D97-AF65-F5344CB8AC3E}">
        <p14:creationId xmlns:p14="http://schemas.microsoft.com/office/powerpoint/2010/main" val="16662709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2" nodeType="with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21" presetClass="emph" presetSubtype="0" fill="hold" grpId="1" nodeType="withEffect">
                                  <p:stCondLst>
                                    <p:cond delay="2100"/>
                                  </p:stCondLst>
                                  <p:iterate type="lt">
                                    <p:tmPct val="0"/>
                                  </p:iterate>
                                  <p:childTnLst>
                                    <p:animClr clrSpc="hsl" dir="cw">
                                      <p:cBhvr override="childStyle">
                                        <p:cTn id="9" dur="2600" fill="hold"/>
                                        <p:tgtEl>
                                          <p:spTgt spid="11"/>
                                        </p:tgtEl>
                                        <p:attrNameLst>
                                          <p:attrName>style.color</p:attrName>
                                        </p:attrNameLst>
                                      </p:cBhvr>
                                      <p:by>
                                        <p:hsl h="7200000" s="0" l="0"/>
                                      </p:by>
                                    </p:animClr>
                                    <p:animClr clrSpc="hsl" dir="cw">
                                      <p:cBhvr>
                                        <p:cTn id="10" dur="2600" fill="hold"/>
                                        <p:tgtEl>
                                          <p:spTgt spid="11"/>
                                        </p:tgtEl>
                                        <p:attrNameLst>
                                          <p:attrName>fillcolor</p:attrName>
                                        </p:attrNameLst>
                                      </p:cBhvr>
                                      <p:by>
                                        <p:hsl h="7200000" s="0" l="0"/>
                                      </p:by>
                                    </p:animClr>
                                    <p:animClr clrSpc="hsl" dir="cw">
                                      <p:cBhvr>
                                        <p:cTn id="11" dur="2600" fill="hold"/>
                                        <p:tgtEl>
                                          <p:spTgt spid="11"/>
                                        </p:tgtEl>
                                        <p:attrNameLst>
                                          <p:attrName>stroke.color</p:attrName>
                                        </p:attrNameLst>
                                      </p:cBhvr>
                                      <p:by>
                                        <p:hsl h="7200000" s="0" l="0"/>
                                      </p:by>
                                    </p:animClr>
                                    <p:set>
                                      <p:cBhvr>
                                        <p:cTn id="12" dur="2600" fill="hold"/>
                                        <p:tgtEl>
                                          <p:spTgt spid="11"/>
                                        </p:tgtEl>
                                        <p:attrNameLst>
                                          <p:attrName>fill.type</p:attrName>
                                        </p:attrNameLst>
                                      </p:cBhvr>
                                      <p:to>
                                        <p:strVal val="solid"/>
                                      </p:to>
                                    </p:set>
                                  </p:childTnLst>
                                </p:cTn>
                              </p:par>
                              <p:par>
                                <p:cTn id="13" presetID="3" presetClass="emph" presetSubtype="2" fill="hold" grpId="0" nodeType="withEffect">
                                  <p:stCondLst>
                                    <p:cond delay="3000"/>
                                  </p:stCondLst>
                                  <p:iterate type="lt">
                                    <p:tmPct val="0"/>
                                  </p:iterate>
                                  <p:childTnLst>
                                    <p:animClr clrSpc="rgb" dir="cw">
                                      <p:cBhvr override="childStyle">
                                        <p:cTn id="14" dur="2300" fill="hold"/>
                                        <p:tgtEl>
                                          <p:spTgt spid="11"/>
                                        </p:tgtEl>
                                        <p:attrNameLst>
                                          <p:attrName>style.color</p:attrName>
                                        </p:attrNameLst>
                                      </p:cBhvr>
                                      <p:to>
                                        <a:srgbClr val="00B0F0"/>
                                      </p:to>
                                    </p:animClr>
                                  </p:childTnLst>
                                </p:cTn>
                              </p:par>
                              <p:par>
                                <p:cTn id="15" presetID="6" presetClass="entr" presetSubtype="16" fill="hold" grpId="2" nodeType="withEffect">
                                  <p:stCondLst>
                                    <p:cond delay="1700"/>
                                  </p:stCondLst>
                                  <p:iterate type="lt">
                                    <p:tmPct val="0"/>
                                  </p:iterate>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par>
                                <p:cTn id="18" presetID="21" presetClass="emph" presetSubtype="0" fill="hold" grpId="1" nodeType="withEffect">
                                  <p:stCondLst>
                                    <p:cond delay="3900"/>
                                  </p:stCondLst>
                                  <p:iterate type="lt">
                                    <p:tmPct val="0"/>
                                  </p:iterate>
                                  <p:childTnLst>
                                    <p:animClr clrSpc="hsl" dir="cw">
                                      <p:cBhvr override="childStyle">
                                        <p:cTn id="19" dur="2600" fill="hold"/>
                                        <p:tgtEl>
                                          <p:spTgt spid="12"/>
                                        </p:tgtEl>
                                        <p:attrNameLst>
                                          <p:attrName>style.color</p:attrName>
                                        </p:attrNameLst>
                                      </p:cBhvr>
                                      <p:by>
                                        <p:hsl h="7200000" s="0" l="0"/>
                                      </p:by>
                                    </p:animClr>
                                    <p:animClr clrSpc="hsl" dir="cw">
                                      <p:cBhvr>
                                        <p:cTn id="20" dur="2600" fill="hold"/>
                                        <p:tgtEl>
                                          <p:spTgt spid="12"/>
                                        </p:tgtEl>
                                        <p:attrNameLst>
                                          <p:attrName>fillcolor</p:attrName>
                                        </p:attrNameLst>
                                      </p:cBhvr>
                                      <p:by>
                                        <p:hsl h="7200000" s="0" l="0"/>
                                      </p:by>
                                    </p:animClr>
                                    <p:animClr clrSpc="hsl" dir="cw">
                                      <p:cBhvr>
                                        <p:cTn id="21" dur="2600" fill="hold"/>
                                        <p:tgtEl>
                                          <p:spTgt spid="12"/>
                                        </p:tgtEl>
                                        <p:attrNameLst>
                                          <p:attrName>stroke.color</p:attrName>
                                        </p:attrNameLst>
                                      </p:cBhvr>
                                      <p:by>
                                        <p:hsl h="7200000" s="0" l="0"/>
                                      </p:by>
                                    </p:animClr>
                                    <p:set>
                                      <p:cBhvr>
                                        <p:cTn id="22" dur="2600" fill="hold"/>
                                        <p:tgtEl>
                                          <p:spTgt spid="12"/>
                                        </p:tgtEl>
                                        <p:attrNameLst>
                                          <p:attrName>fill.type</p:attrName>
                                        </p:attrNameLst>
                                      </p:cBhvr>
                                      <p:to>
                                        <p:strVal val="solid"/>
                                      </p:to>
                                    </p:set>
                                  </p:childTnLst>
                                </p:cTn>
                              </p:par>
                              <p:par>
                                <p:cTn id="23" presetID="3" presetClass="emph" presetSubtype="2" fill="hold" grpId="0" nodeType="withEffect">
                                  <p:stCondLst>
                                    <p:cond delay="4700"/>
                                  </p:stCondLst>
                                  <p:iterate type="lt">
                                    <p:tmPct val="0"/>
                                  </p:iterate>
                                  <p:childTnLst>
                                    <p:animClr clrSpc="rgb" dir="cw">
                                      <p:cBhvr override="childStyle">
                                        <p:cTn id="24" dur="2300" fill="hold"/>
                                        <p:tgtEl>
                                          <p:spTgt spid="12"/>
                                        </p:tgtEl>
                                        <p:attrNameLst>
                                          <p:attrName>style.color</p:attrName>
                                        </p:attrNameLst>
                                      </p:cBhvr>
                                      <p:to>
                                        <a:srgbClr val="00B0F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2" grpId="0" animBg="1"/>
      <p:bldP spid="12" grpId="1" animBg="1"/>
      <p:bldP spid="12"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A06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map&#10;&#10;Description generated with very high confidence">
            <a:extLst>
              <a:ext uri="{FF2B5EF4-FFF2-40B4-BE49-F238E27FC236}">
                <a16:creationId xmlns:a16="http://schemas.microsoft.com/office/drawing/2014/main" id="{A4E1C730-A1B5-4037-9943-84201F724AE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460762" y="1427149"/>
            <a:ext cx="6203181" cy="4621368"/>
          </a:xfrm>
          <a:prstGeom prst="rect">
            <a:avLst/>
          </a:prstGeom>
          <a:effectLst>
            <a:glow rad="228600">
              <a:srgbClr val="C27AD8">
                <a:alpha val="40000"/>
              </a:srgbClr>
            </a:glow>
          </a:effectLst>
        </p:spPr>
      </p:pic>
      <p:cxnSp>
        <p:nvCxnSpPr>
          <p:cNvPr id="26" name="Straight Connector 25">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E334202-25BC-474C-94AF-9847A2024D9E}"/>
              </a:ext>
            </a:extLst>
          </p:cNvPr>
          <p:cNvSpPr>
            <a:spLocks noGrp="1"/>
          </p:cNvSpPr>
          <p:nvPr>
            <p:ph type="title"/>
          </p:nvPr>
        </p:nvSpPr>
        <p:spPr>
          <a:xfrm>
            <a:off x="1007038" y="241108"/>
            <a:ext cx="10393052" cy="835662"/>
          </a:xfrm>
          <a:solidFill>
            <a:srgbClr val="C27AD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bodyPr>
          <a:lstStyle/>
          <a:p>
            <a:r>
              <a:rPr lang="en-US" b="1" dirty="0">
                <a:solidFill>
                  <a:srgbClr val="FFFFFF"/>
                </a:solidFill>
              </a:rPr>
              <a:t>Steps of Elongation (in DNA Replication)</a:t>
            </a:r>
          </a:p>
        </p:txBody>
      </p:sp>
      <p:sp>
        <p:nvSpPr>
          <p:cNvPr id="3" name="Content Placeholder 2">
            <a:extLst>
              <a:ext uri="{FF2B5EF4-FFF2-40B4-BE49-F238E27FC236}">
                <a16:creationId xmlns:a16="http://schemas.microsoft.com/office/drawing/2014/main" id="{B3BC05D3-90F8-42F7-9024-C0BE13E1A284}"/>
              </a:ext>
            </a:extLst>
          </p:cNvPr>
          <p:cNvSpPr>
            <a:spLocks noGrp="1"/>
          </p:cNvSpPr>
          <p:nvPr>
            <p:ph idx="1"/>
          </p:nvPr>
        </p:nvSpPr>
        <p:spPr>
          <a:xfrm>
            <a:off x="297737" y="1512606"/>
            <a:ext cx="5081232" cy="4594218"/>
          </a:xfrm>
        </p:spPr>
        <p:txBody>
          <a:bodyPr>
            <a:normAutofit fontScale="85000" lnSpcReduction="10000"/>
          </a:bodyPr>
          <a:lstStyle/>
          <a:p>
            <a:r>
              <a:rPr lang="en-US" sz="3200" b="1" dirty="0">
                <a:solidFill>
                  <a:srgbClr val="FFFFFF"/>
                </a:solidFill>
              </a:rPr>
              <a:t>On the Lagging Strand, DNA Polymerase III will replicate short portions of DNA at a time, called Okazaki Fragments. This is considered discontinuous replication.</a:t>
            </a:r>
          </a:p>
          <a:p>
            <a:r>
              <a:rPr lang="en-US" sz="3200" b="1" dirty="0">
                <a:solidFill>
                  <a:srgbClr val="FFFFFF"/>
                </a:solidFill>
              </a:rPr>
              <a:t>DNA Ligase is the enzyme that functions to connect the Okazaki Fragments together for the copy of the lagging strand. The word "ligate" in Latin means "to tie together."</a:t>
            </a:r>
          </a:p>
        </p:txBody>
      </p:sp>
      <p:sp>
        <p:nvSpPr>
          <p:cNvPr id="7" name="Rectangle: Rounded Corners 6">
            <a:extLst>
              <a:ext uri="{FF2B5EF4-FFF2-40B4-BE49-F238E27FC236}">
                <a16:creationId xmlns:a16="http://schemas.microsoft.com/office/drawing/2014/main" id="{B1CF993E-5DB5-4327-A581-88419358FA21}"/>
              </a:ext>
            </a:extLst>
          </p:cNvPr>
          <p:cNvSpPr/>
          <p:nvPr/>
        </p:nvSpPr>
        <p:spPr>
          <a:xfrm>
            <a:off x="297737" y="5822425"/>
            <a:ext cx="4556187" cy="83566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tx1"/>
                </a:solidFill>
              </a:rPr>
              <a:t>Okazaki Fragments</a:t>
            </a:r>
            <a:endParaRPr lang="en-US" sz="4000" dirty="0">
              <a:solidFill>
                <a:schemeClr val="tx1"/>
              </a:solidFill>
            </a:endParaRPr>
          </a:p>
        </p:txBody>
      </p:sp>
      <p:sp>
        <p:nvSpPr>
          <p:cNvPr id="8" name="Rectangle: Rounded Corners 7">
            <a:extLst>
              <a:ext uri="{FF2B5EF4-FFF2-40B4-BE49-F238E27FC236}">
                <a16:creationId xmlns:a16="http://schemas.microsoft.com/office/drawing/2014/main" id="{7FAA925D-918C-4059-840E-270EEE623AFF}"/>
              </a:ext>
            </a:extLst>
          </p:cNvPr>
          <p:cNvSpPr/>
          <p:nvPr/>
        </p:nvSpPr>
        <p:spPr>
          <a:xfrm>
            <a:off x="6096000" y="5893981"/>
            <a:ext cx="4556187" cy="83566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tx1"/>
                </a:solidFill>
              </a:rPr>
              <a:t>DNA Ligase</a:t>
            </a:r>
            <a:endParaRPr lang="en-US" sz="4000" dirty="0">
              <a:solidFill>
                <a:schemeClr val="tx1"/>
              </a:solidFill>
            </a:endParaRPr>
          </a:p>
        </p:txBody>
      </p:sp>
    </p:spTree>
    <p:extLst>
      <p:ext uri="{BB962C8B-B14F-4D97-AF65-F5344CB8AC3E}">
        <p14:creationId xmlns:p14="http://schemas.microsoft.com/office/powerpoint/2010/main" val="33911480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par>
                                <p:cTn id="19" presetID="6" presetClass="entr" presetSubtype="16" fill="hold" grpId="2" nodeType="withEffect">
                                  <p:stCondLst>
                                    <p:cond delay="170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21" presetClass="emph" presetSubtype="0" fill="hold" grpId="1" nodeType="withEffect">
                                  <p:stCondLst>
                                    <p:cond delay="3900"/>
                                  </p:stCondLst>
                                  <p:iterate type="lt">
                                    <p:tmPct val="0"/>
                                  </p:iterate>
                                  <p:childTnLst>
                                    <p:animClr clrSpc="hsl" dir="cw">
                                      <p:cBhvr override="childStyle">
                                        <p:cTn id="23" dur="2600" fill="hold"/>
                                        <p:tgtEl>
                                          <p:spTgt spid="7"/>
                                        </p:tgtEl>
                                        <p:attrNameLst>
                                          <p:attrName>style.color</p:attrName>
                                        </p:attrNameLst>
                                      </p:cBhvr>
                                      <p:by>
                                        <p:hsl h="7200000" s="0" l="0"/>
                                      </p:by>
                                    </p:animClr>
                                    <p:animClr clrSpc="hsl" dir="cw">
                                      <p:cBhvr>
                                        <p:cTn id="24" dur="2600" fill="hold"/>
                                        <p:tgtEl>
                                          <p:spTgt spid="7"/>
                                        </p:tgtEl>
                                        <p:attrNameLst>
                                          <p:attrName>fillcolor</p:attrName>
                                        </p:attrNameLst>
                                      </p:cBhvr>
                                      <p:by>
                                        <p:hsl h="7200000" s="0" l="0"/>
                                      </p:by>
                                    </p:animClr>
                                    <p:animClr clrSpc="hsl" dir="cw">
                                      <p:cBhvr>
                                        <p:cTn id="25" dur="2600" fill="hold"/>
                                        <p:tgtEl>
                                          <p:spTgt spid="7"/>
                                        </p:tgtEl>
                                        <p:attrNameLst>
                                          <p:attrName>stroke.color</p:attrName>
                                        </p:attrNameLst>
                                      </p:cBhvr>
                                      <p:by>
                                        <p:hsl h="7200000" s="0" l="0"/>
                                      </p:by>
                                    </p:animClr>
                                    <p:set>
                                      <p:cBhvr>
                                        <p:cTn id="26" dur="2600" fill="hold"/>
                                        <p:tgtEl>
                                          <p:spTgt spid="7"/>
                                        </p:tgtEl>
                                        <p:attrNameLst>
                                          <p:attrName>fill.type</p:attrName>
                                        </p:attrNameLst>
                                      </p:cBhvr>
                                      <p:to>
                                        <p:strVal val="solid"/>
                                      </p:to>
                                    </p:set>
                                  </p:childTnLst>
                                </p:cTn>
                              </p:par>
                              <p:par>
                                <p:cTn id="27" presetID="3" presetClass="emph" presetSubtype="2" fill="hold" grpId="0" nodeType="withEffect">
                                  <p:stCondLst>
                                    <p:cond delay="4700"/>
                                  </p:stCondLst>
                                  <p:iterate type="lt">
                                    <p:tmPct val="0"/>
                                  </p:iterate>
                                  <p:childTnLst>
                                    <p:animClr clrSpc="rgb" dir="cw">
                                      <p:cBhvr override="childStyle">
                                        <p:cTn id="28" dur="2300" fill="hold"/>
                                        <p:tgtEl>
                                          <p:spTgt spid="7"/>
                                        </p:tgtEl>
                                        <p:attrNameLst>
                                          <p:attrName>style.color</p:attrName>
                                        </p:attrNameLst>
                                      </p:cBhvr>
                                      <p:to>
                                        <a:srgbClr val="00B0F0"/>
                                      </p:to>
                                    </p:animClr>
                                  </p:childTnLst>
                                </p:cTn>
                              </p:par>
                              <p:par>
                                <p:cTn id="29" presetID="6" presetClass="entr" presetSubtype="16" fill="hold" grpId="2" nodeType="withEffect">
                                  <p:stCondLst>
                                    <p:cond delay="1700"/>
                                  </p:stCondLst>
                                  <p:iterate type="lt">
                                    <p:tmPct val="0"/>
                                  </p:iterate>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par>
                                <p:cTn id="32" presetID="21" presetClass="emph" presetSubtype="0" fill="hold" grpId="1" nodeType="withEffect">
                                  <p:stCondLst>
                                    <p:cond delay="3900"/>
                                  </p:stCondLst>
                                  <p:iterate type="lt">
                                    <p:tmPct val="0"/>
                                  </p:iterate>
                                  <p:childTnLst>
                                    <p:animClr clrSpc="hsl" dir="cw">
                                      <p:cBhvr override="childStyle">
                                        <p:cTn id="33" dur="2600" fill="hold"/>
                                        <p:tgtEl>
                                          <p:spTgt spid="8"/>
                                        </p:tgtEl>
                                        <p:attrNameLst>
                                          <p:attrName>style.color</p:attrName>
                                        </p:attrNameLst>
                                      </p:cBhvr>
                                      <p:by>
                                        <p:hsl h="7200000" s="0" l="0"/>
                                      </p:by>
                                    </p:animClr>
                                    <p:animClr clrSpc="hsl" dir="cw">
                                      <p:cBhvr>
                                        <p:cTn id="34" dur="2600" fill="hold"/>
                                        <p:tgtEl>
                                          <p:spTgt spid="8"/>
                                        </p:tgtEl>
                                        <p:attrNameLst>
                                          <p:attrName>fillcolor</p:attrName>
                                        </p:attrNameLst>
                                      </p:cBhvr>
                                      <p:by>
                                        <p:hsl h="7200000" s="0" l="0"/>
                                      </p:by>
                                    </p:animClr>
                                    <p:animClr clrSpc="hsl" dir="cw">
                                      <p:cBhvr>
                                        <p:cTn id="35" dur="2600" fill="hold"/>
                                        <p:tgtEl>
                                          <p:spTgt spid="8"/>
                                        </p:tgtEl>
                                        <p:attrNameLst>
                                          <p:attrName>stroke.color</p:attrName>
                                        </p:attrNameLst>
                                      </p:cBhvr>
                                      <p:by>
                                        <p:hsl h="7200000" s="0" l="0"/>
                                      </p:by>
                                    </p:animClr>
                                    <p:set>
                                      <p:cBhvr>
                                        <p:cTn id="36" dur="2600" fill="hold"/>
                                        <p:tgtEl>
                                          <p:spTgt spid="8"/>
                                        </p:tgtEl>
                                        <p:attrNameLst>
                                          <p:attrName>fill.type</p:attrName>
                                        </p:attrNameLst>
                                      </p:cBhvr>
                                      <p:to>
                                        <p:strVal val="solid"/>
                                      </p:to>
                                    </p:set>
                                  </p:childTnLst>
                                </p:cTn>
                              </p:par>
                              <p:par>
                                <p:cTn id="37" presetID="3" presetClass="emph" presetSubtype="2" fill="hold" grpId="0" nodeType="withEffect">
                                  <p:stCondLst>
                                    <p:cond delay="4700"/>
                                  </p:stCondLst>
                                  <p:iterate type="lt">
                                    <p:tmPct val="0"/>
                                  </p:iterate>
                                  <p:childTnLst>
                                    <p:animClr clrSpc="rgb" dir="cw">
                                      <p:cBhvr override="childStyle">
                                        <p:cTn id="38" dur="2300" fill="hold"/>
                                        <p:tgtEl>
                                          <p:spTgt spid="8"/>
                                        </p:tgtEl>
                                        <p:attrNameLst>
                                          <p:attrName>style.color</p:attrName>
                                        </p:attrNameLst>
                                      </p:cBhvr>
                                      <p:to>
                                        <a:srgbClr val="00B0F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7" grpId="1" animBg="1"/>
      <p:bldP spid="7" grpId="2" animBg="1"/>
      <p:bldP spid="8" grpId="0" animBg="1"/>
      <p:bldP spid="8" grpId="1" animBg="1"/>
      <p:bldP spid="8"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s://www.quia.com/files/quia/users/lmcgee/genetics/APchapter18bacteria/Bacterialchromosomereplicat.gif">
            <a:extLst>
              <a:ext uri="{FF2B5EF4-FFF2-40B4-BE49-F238E27FC236}">
                <a16:creationId xmlns:a16="http://schemas.microsoft.com/office/drawing/2014/main" id="{ECB50B34-1BBA-463F-8188-65CBE27F6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9957" y="585216"/>
            <a:ext cx="3917022" cy="5577840"/>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3EBE23-1CF6-4963-8A50-A57D4CBA2DB9}"/>
              </a:ext>
            </a:extLst>
          </p:cNvPr>
          <p:cNvSpPr>
            <a:spLocks noGrp="1"/>
          </p:cNvSpPr>
          <p:nvPr>
            <p:ph type="title"/>
          </p:nvPr>
        </p:nvSpPr>
        <p:spPr>
          <a:xfrm>
            <a:off x="1007037" y="647429"/>
            <a:ext cx="5062511" cy="1499616"/>
          </a:xfrm>
        </p:spPr>
        <p:txBody>
          <a:bodyPr>
            <a:normAutofit/>
          </a:bodyPr>
          <a:lstStyle/>
          <a:p>
            <a:pPr algn="ctr"/>
            <a:r>
              <a:rPr lang="en-US" b="1" dirty="0">
                <a:solidFill>
                  <a:srgbClr val="FFFFFF"/>
                </a:solidFill>
              </a:rPr>
              <a:t>Termination of </a:t>
            </a:r>
            <a:br>
              <a:rPr lang="en-US" b="1" dirty="0">
                <a:solidFill>
                  <a:srgbClr val="FFFFFF"/>
                </a:solidFill>
              </a:rPr>
            </a:br>
            <a:r>
              <a:rPr lang="en-US" b="1" dirty="0">
                <a:solidFill>
                  <a:srgbClr val="FFFFFF"/>
                </a:solidFill>
              </a:rPr>
              <a:t>DNA Replication</a:t>
            </a:r>
            <a:endParaRPr lang="en-US" dirty="0">
              <a:solidFill>
                <a:srgbClr val="FFFFFF"/>
              </a:solidFill>
            </a:endParaRPr>
          </a:p>
        </p:txBody>
      </p:sp>
      <p:sp>
        <p:nvSpPr>
          <p:cNvPr id="3" name="Content Placeholder 2">
            <a:extLst>
              <a:ext uri="{FF2B5EF4-FFF2-40B4-BE49-F238E27FC236}">
                <a16:creationId xmlns:a16="http://schemas.microsoft.com/office/drawing/2014/main" id="{EA6A28B9-BDC9-42B6-9D97-4D108E4E30A2}"/>
              </a:ext>
            </a:extLst>
          </p:cNvPr>
          <p:cNvSpPr>
            <a:spLocks noGrp="1"/>
          </p:cNvSpPr>
          <p:nvPr>
            <p:ph idx="1"/>
          </p:nvPr>
        </p:nvSpPr>
        <p:spPr>
          <a:xfrm>
            <a:off x="901992" y="2264898"/>
            <a:ext cx="5081232" cy="3653919"/>
          </a:xfrm>
        </p:spPr>
        <p:txBody>
          <a:bodyPr>
            <a:normAutofit/>
          </a:bodyPr>
          <a:lstStyle/>
          <a:p>
            <a:r>
              <a:rPr lang="en-US" sz="3200" dirty="0">
                <a:solidFill>
                  <a:srgbClr val="FFFFFF"/>
                </a:solidFill>
              </a:rPr>
              <a:t>Since the bacterial genome consists of a single circular chromosome, at the end of the elongation step of DNA replication, you end up with 2 interlocking circles of DNA that must be separated. </a:t>
            </a:r>
          </a:p>
        </p:txBody>
      </p:sp>
    </p:spTree>
    <p:extLst>
      <p:ext uri="{BB962C8B-B14F-4D97-AF65-F5344CB8AC3E}">
        <p14:creationId xmlns:p14="http://schemas.microsoft.com/office/powerpoint/2010/main" val="1036888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s://www.quia.com/files/quia/users/lmcgee/genetics/APchapter18bacteria/Bacterialchromosomereplicat.gif">
            <a:extLst>
              <a:ext uri="{FF2B5EF4-FFF2-40B4-BE49-F238E27FC236}">
                <a16:creationId xmlns:a16="http://schemas.microsoft.com/office/drawing/2014/main" id="{ECB50B34-1BBA-463F-8188-65CBE27F6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9957" y="585216"/>
            <a:ext cx="3917022" cy="5577840"/>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3EBE23-1CF6-4963-8A50-A57D4CBA2DB9}"/>
              </a:ext>
            </a:extLst>
          </p:cNvPr>
          <p:cNvSpPr>
            <a:spLocks noGrp="1"/>
          </p:cNvSpPr>
          <p:nvPr>
            <p:ph type="title"/>
          </p:nvPr>
        </p:nvSpPr>
        <p:spPr>
          <a:xfrm>
            <a:off x="901992" y="297908"/>
            <a:ext cx="5062511" cy="1499616"/>
          </a:xfrm>
        </p:spPr>
        <p:txBody>
          <a:bodyPr>
            <a:normAutofit/>
          </a:bodyPr>
          <a:lstStyle/>
          <a:p>
            <a:pPr algn="ctr"/>
            <a:r>
              <a:rPr lang="en-US" b="1" dirty="0">
                <a:solidFill>
                  <a:srgbClr val="FFFFFF"/>
                </a:solidFill>
              </a:rPr>
              <a:t>Termination of </a:t>
            </a:r>
            <a:br>
              <a:rPr lang="en-US" b="1" dirty="0">
                <a:solidFill>
                  <a:srgbClr val="FFFFFF"/>
                </a:solidFill>
              </a:rPr>
            </a:br>
            <a:r>
              <a:rPr lang="en-US" b="1" dirty="0">
                <a:solidFill>
                  <a:srgbClr val="FFFFFF"/>
                </a:solidFill>
              </a:rPr>
              <a:t>DNA Replication</a:t>
            </a:r>
            <a:endParaRPr lang="en-US" dirty="0">
              <a:solidFill>
                <a:srgbClr val="FFFFFF"/>
              </a:solidFill>
            </a:endParaRPr>
          </a:p>
        </p:txBody>
      </p:sp>
      <p:sp>
        <p:nvSpPr>
          <p:cNvPr id="3" name="Content Placeholder 2">
            <a:extLst>
              <a:ext uri="{FF2B5EF4-FFF2-40B4-BE49-F238E27FC236}">
                <a16:creationId xmlns:a16="http://schemas.microsoft.com/office/drawing/2014/main" id="{EA6A28B9-BDC9-42B6-9D97-4D108E4E30A2}"/>
              </a:ext>
            </a:extLst>
          </p:cNvPr>
          <p:cNvSpPr>
            <a:spLocks noGrp="1"/>
          </p:cNvSpPr>
          <p:nvPr>
            <p:ph idx="1"/>
          </p:nvPr>
        </p:nvSpPr>
        <p:spPr>
          <a:xfrm>
            <a:off x="901992" y="1986898"/>
            <a:ext cx="5081232" cy="3931920"/>
          </a:xfrm>
        </p:spPr>
        <p:txBody>
          <a:bodyPr>
            <a:normAutofit fontScale="92500" lnSpcReduction="10000"/>
          </a:bodyPr>
          <a:lstStyle/>
          <a:p>
            <a:pPr marL="0" indent="0">
              <a:buNone/>
            </a:pPr>
            <a:r>
              <a:rPr lang="en-US" dirty="0">
                <a:solidFill>
                  <a:schemeClr val="bg1"/>
                </a:solidFill>
              </a:rPr>
              <a:t>Steps of TERMINATION </a:t>
            </a:r>
          </a:p>
          <a:p>
            <a:r>
              <a:rPr lang="en-US" b="1" u="sng" dirty="0">
                <a:solidFill>
                  <a:schemeClr val="bg1"/>
                </a:solidFill>
              </a:rPr>
              <a:t>Bacterial Topoisomerase IV</a:t>
            </a:r>
            <a:r>
              <a:rPr lang="en-US" dirty="0">
                <a:solidFill>
                  <a:schemeClr val="bg1"/>
                </a:solidFill>
              </a:rPr>
              <a:t> induces a double-strand break into each of the DNA molecules, allowing them to separate from each other (becoming un-concatenated). </a:t>
            </a:r>
          </a:p>
          <a:p>
            <a:r>
              <a:rPr lang="en-US" dirty="0">
                <a:solidFill>
                  <a:schemeClr val="bg1"/>
                </a:solidFill>
              </a:rPr>
              <a:t> </a:t>
            </a:r>
            <a:r>
              <a:rPr lang="en-US" b="1" u="sng" dirty="0">
                <a:solidFill>
                  <a:schemeClr val="bg1"/>
                </a:solidFill>
              </a:rPr>
              <a:t>Bacterial Topoisomerase IV</a:t>
            </a:r>
            <a:r>
              <a:rPr lang="en-US" b="1" dirty="0">
                <a:solidFill>
                  <a:schemeClr val="bg1"/>
                </a:solidFill>
              </a:rPr>
              <a:t> </a:t>
            </a:r>
            <a:r>
              <a:rPr lang="en-US" dirty="0">
                <a:solidFill>
                  <a:schemeClr val="bg1"/>
                </a:solidFill>
              </a:rPr>
              <a:t>then reseals each DNA molecule back together again creating 2 separate, un-linked chromosomes.</a:t>
            </a:r>
          </a:p>
        </p:txBody>
      </p:sp>
      <p:sp>
        <p:nvSpPr>
          <p:cNvPr id="7" name="Speech Bubble: Oval 6">
            <a:extLst>
              <a:ext uri="{FF2B5EF4-FFF2-40B4-BE49-F238E27FC236}">
                <a16:creationId xmlns:a16="http://schemas.microsoft.com/office/drawing/2014/main" id="{972E8DE9-07C1-45CF-9535-3093A3BEA1DB}"/>
              </a:ext>
            </a:extLst>
          </p:cNvPr>
          <p:cNvSpPr/>
          <p:nvPr/>
        </p:nvSpPr>
        <p:spPr>
          <a:xfrm rot="20576559" flipH="1">
            <a:off x="5789959" y="2060257"/>
            <a:ext cx="2452643" cy="1535594"/>
          </a:xfrm>
          <a:prstGeom prst="wedgeEllipseCallout">
            <a:avLst/>
          </a:prstGeom>
          <a:solidFill>
            <a:srgbClr val="C27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FREEDOM AT LAST!</a:t>
            </a:r>
          </a:p>
        </p:txBody>
      </p:sp>
    </p:spTree>
    <p:extLst>
      <p:ext uri="{BB962C8B-B14F-4D97-AF65-F5344CB8AC3E}">
        <p14:creationId xmlns:p14="http://schemas.microsoft.com/office/powerpoint/2010/main" val="41262194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Picture">
            <a:extLst>
              <a:ext uri="{FF2B5EF4-FFF2-40B4-BE49-F238E27FC236}">
                <a16:creationId xmlns:a16="http://schemas.microsoft.com/office/drawing/2014/main" id="{14763784-B007-4989-94A4-F39E6C36B1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3" r="251" b="-4"/>
          <a:stretch/>
        </p:blipFill>
        <p:spPr bwMode="auto">
          <a:xfrm>
            <a:off x="5603706" y="1258529"/>
            <a:ext cx="5638853" cy="43302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F10322-05B4-4211-B111-9AD711779324}"/>
              </a:ext>
            </a:extLst>
          </p:cNvPr>
          <p:cNvSpPr>
            <a:spLocks noGrp="1"/>
          </p:cNvSpPr>
          <p:nvPr>
            <p:ph type="title"/>
          </p:nvPr>
        </p:nvSpPr>
        <p:spPr>
          <a:xfrm>
            <a:off x="838200" y="365125"/>
            <a:ext cx="3200400" cy="1325563"/>
          </a:xfrm>
        </p:spPr>
        <p:txBody>
          <a:bodyPr>
            <a:normAutofit fontScale="90000"/>
          </a:bodyPr>
          <a:lstStyle/>
          <a:p>
            <a:r>
              <a:rPr lang="en-US" sz="3200" b="1" dirty="0"/>
              <a:t>DNA Polymerase III (DNA Pol III)</a:t>
            </a:r>
          </a:p>
        </p:txBody>
      </p:sp>
      <p:sp>
        <p:nvSpPr>
          <p:cNvPr id="3" name="Content Placeholder 2">
            <a:extLst>
              <a:ext uri="{FF2B5EF4-FFF2-40B4-BE49-F238E27FC236}">
                <a16:creationId xmlns:a16="http://schemas.microsoft.com/office/drawing/2014/main" id="{EB89CDC2-7D40-4B47-BF82-BF8D4EA5BC6B}"/>
              </a:ext>
            </a:extLst>
          </p:cNvPr>
          <p:cNvSpPr>
            <a:spLocks noGrp="1"/>
          </p:cNvSpPr>
          <p:nvPr>
            <p:ph idx="1"/>
          </p:nvPr>
        </p:nvSpPr>
        <p:spPr>
          <a:xfrm>
            <a:off x="838201" y="1825625"/>
            <a:ext cx="3200400" cy="4351338"/>
          </a:xfrm>
        </p:spPr>
        <p:txBody>
          <a:bodyPr>
            <a:normAutofit lnSpcReduction="10000"/>
          </a:bodyPr>
          <a:lstStyle/>
          <a:p>
            <a:r>
              <a:rPr lang="en-US" sz="2000" b="1" dirty="0"/>
              <a:t>DNA Pol III is the enzyme required for DNA synthesis (a.k.a. DNA Replication) in bacteria. </a:t>
            </a:r>
          </a:p>
          <a:p>
            <a:r>
              <a:rPr lang="en-US" sz="2000" b="1" dirty="0"/>
              <a:t>DNA pol III adds the individual nucleotides according to their </a:t>
            </a:r>
            <a:r>
              <a:rPr lang="en-US" sz="2000" b="1" i="1" dirty="0"/>
              <a:t>complementary base</a:t>
            </a:r>
            <a:r>
              <a:rPr lang="en-US" sz="2000" b="1" dirty="0"/>
              <a:t>.</a:t>
            </a:r>
          </a:p>
          <a:p>
            <a:pPr lvl="1"/>
            <a:r>
              <a:rPr lang="en-US" sz="2000" b="1" dirty="0"/>
              <a:t>Adenine (A) is the complementary base of Thymine (T)</a:t>
            </a:r>
          </a:p>
          <a:p>
            <a:pPr lvl="1"/>
            <a:r>
              <a:rPr lang="en-US" sz="2000" b="1" dirty="0"/>
              <a:t>Cytosine (C) is the complementary base of Guanine (G)</a:t>
            </a:r>
          </a:p>
        </p:txBody>
      </p:sp>
    </p:spTree>
    <p:extLst>
      <p:ext uri="{BB962C8B-B14F-4D97-AF65-F5344CB8AC3E}">
        <p14:creationId xmlns:p14="http://schemas.microsoft.com/office/powerpoint/2010/main" val="33564828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58BF7A-05BB-428C-8EDB-F8D3229B70F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5C9A1E3-5468-4E06-A788-22E47D27805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spc="300" dirty="0">
                <a:solidFill>
                  <a:schemeClr val="bg1"/>
                </a:solidFill>
              </a:rPr>
              <a:t>The Central Dogma of Molecular Biology</a:t>
            </a:r>
          </a:p>
        </p:txBody>
      </p:sp>
    </p:spTree>
    <p:extLst>
      <p:ext uri="{BB962C8B-B14F-4D97-AF65-F5344CB8AC3E}">
        <p14:creationId xmlns:p14="http://schemas.microsoft.com/office/powerpoint/2010/main" val="29754117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BB52E4-DDD3-44D9-8D37-58C1DA0D3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545" y="4992515"/>
            <a:ext cx="10324255" cy="1670220"/>
          </a:xfrm>
          <a:prstGeom prst="rect">
            <a:avLst/>
          </a:prstGeom>
        </p:spPr>
      </p:pic>
      <p:sp>
        <p:nvSpPr>
          <p:cNvPr id="2" name="Title 1">
            <a:extLst>
              <a:ext uri="{FF2B5EF4-FFF2-40B4-BE49-F238E27FC236}">
                <a16:creationId xmlns:a16="http://schemas.microsoft.com/office/drawing/2014/main" id="{03AE4D9C-3F9B-4CF6-9719-4F318B3BA5C1}"/>
              </a:ext>
            </a:extLst>
          </p:cNvPr>
          <p:cNvSpPr>
            <a:spLocks noGrp="1"/>
          </p:cNvSpPr>
          <p:nvPr>
            <p:ph type="title"/>
          </p:nvPr>
        </p:nvSpPr>
        <p:spPr>
          <a:solidFill>
            <a:schemeClr val="accent1">
              <a:alpha val="19000"/>
            </a:schemeClr>
          </a:solidFill>
        </p:spPr>
        <p:txBody>
          <a:bodyPr/>
          <a:lstStyle/>
          <a:p>
            <a:pPr algn="ctr"/>
            <a:r>
              <a:rPr lang="en-US" b="1" dirty="0"/>
              <a:t>Central Dogma Of Molecular Biology</a:t>
            </a:r>
          </a:p>
        </p:txBody>
      </p:sp>
      <p:sp>
        <p:nvSpPr>
          <p:cNvPr id="3" name="Content Placeholder 2">
            <a:extLst>
              <a:ext uri="{FF2B5EF4-FFF2-40B4-BE49-F238E27FC236}">
                <a16:creationId xmlns:a16="http://schemas.microsoft.com/office/drawing/2014/main" id="{775DA781-602C-4D9A-8263-F775E30A41E0}"/>
              </a:ext>
            </a:extLst>
          </p:cNvPr>
          <p:cNvSpPr>
            <a:spLocks noGrp="1"/>
          </p:cNvSpPr>
          <p:nvPr>
            <p:ph idx="1"/>
          </p:nvPr>
        </p:nvSpPr>
        <p:spPr>
          <a:xfrm>
            <a:off x="838200" y="1866899"/>
            <a:ext cx="10515600" cy="3822699"/>
          </a:xfrm>
        </p:spPr>
        <p:txBody>
          <a:bodyPr/>
          <a:lstStyle/>
          <a:p>
            <a:pPr marL="0" indent="0">
              <a:buNone/>
            </a:pPr>
            <a:r>
              <a:rPr lang="en-US" dirty="0"/>
              <a:t>The </a:t>
            </a:r>
            <a:r>
              <a:rPr lang="en-US" b="1" dirty="0"/>
              <a:t>central dogma of molecular biology </a:t>
            </a:r>
            <a:r>
              <a:rPr lang="en-US" dirty="0"/>
              <a:t>explains how the information encoded in DNA sequences (genes) is expressed as proteins in a two-step process: </a:t>
            </a:r>
          </a:p>
          <a:p>
            <a:r>
              <a:rPr lang="en-US" dirty="0"/>
              <a:t>Step One) </a:t>
            </a:r>
            <a:r>
              <a:rPr lang="en-US" b="1" u="sng" dirty="0"/>
              <a:t>Transcription</a:t>
            </a:r>
            <a:r>
              <a:rPr lang="en-US" dirty="0"/>
              <a:t> </a:t>
            </a:r>
          </a:p>
          <a:p>
            <a:pPr lvl="1"/>
            <a:r>
              <a:rPr lang="en-US" dirty="0"/>
              <a:t>Transcription involves making mRNA using DNA as a template. </a:t>
            </a:r>
          </a:p>
          <a:p>
            <a:r>
              <a:rPr lang="en-US" dirty="0"/>
              <a:t>Step Two) </a:t>
            </a:r>
            <a:r>
              <a:rPr lang="en-US" b="1" u="sng" dirty="0"/>
              <a:t>Translation</a:t>
            </a:r>
            <a:r>
              <a:rPr lang="en-US" dirty="0"/>
              <a:t>. </a:t>
            </a:r>
          </a:p>
          <a:p>
            <a:pPr lvl="1"/>
            <a:r>
              <a:rPr lang="en-US" dirty="0"/>
              <a:t>Translation then translates the mRNA sequence into an amino acid sequence to form a protein. </a:t>
            </a:r>
          </a:p>
        </p:txBody>
      </p:sp>
    </p:spTree>
    <p:extLst>
      <p:ext uri="{BB962C8B-B14F-4D97-AF65-F5344CB8AC3E}">
        <p14:creationId xmlns:p14="http://schemas.microsoft.com/office/powerpoint/2010/main" val="20774850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8D76F119-DA9C-47F1-AE61-67F9BFFE26CF}"/>
              </a:ext>
            </a:extLst>
          </p:cNvPr>
          <p:cNvPicPr>
            <a:picLocks noChangeAspect="1"/>
          </p:cNvPicPr>
          <p:nvPr/>
        </p:nvPicPr>
        <p:blipFill>
          <a:blip r:embed="rId2"/>
          <a:stretch>
            <a:fillRect/>
          </a:stretch>
        </p:blipFill>
        <p:spPr>
          <a:xfrm>
            <a:off x="988608" y="343916"/>
            <a:ext cx="3948906" cy="6170168"/>
          </a:xfrm>
          <a:prstGeom prst="rect">
            <a:avLst/>
          </a:prstGeom>
        </p:spPr>
      </p:pic>
      <p:sp>
        <p:nvSpPr>
          <p:cNvPr id="2" name="Title 1">
            <a:extLst>
              <a:ext uri="{FF2B5EF4-FFF2-40B4-BE49-F238E27FC236}">
                <a16:creationId xmlns:a16="http://schemas.microsoft.com/office/drawing/2014/main" id="{C615BAB9-6B63-4BCB-AD55-AD76F3F484AA}"/>
              </a:ext>
            </a:extLst>
          </p:cNvPr>
          <p:cNvSpPr>
            <a:spLocks noGrp="1"/>
          </p:cNvSpPr>
          <p:nvPr>
            <p:ph type="title"/>
          </p:nvPr>
        </p:nvSpPr>
        <p:spPr>
          <a:xfrm>
            <a:off x="6391903" y="26625"/>
            <a:ext cx="5221266" cy="1344975"/>
          </a:xfrm>
        </p:spPr>
        <p:txBody>
          <a:bodyPr>
            <a:normAutofit/>
          </a:bodyPr>
          <a:lstStyle/>
          <a:p>
            <a:r>
              <a:rPr lang="en-US" sz="4000" dirty="0">
                <a:solidFill>
                  <a:schemeClr val="bg1"/>
                </a:solidFill>
              </a:rPr>
              <a:t>The Central Dogma</a:t>
            </a:r>
          </a:p>
        </p:txBody>
      </p:sp>
      <p:sp>
        <p:nvSpPr>
          <p:cNvPr id="3" name="Content Placeholder 2">
            <a:extLst>
              <a:ext uri="{FF2B5EF4-FFF2-40B4-BE49-F238E27FC236}">
                <a16:creationId xmlns:a16="http://schemas.microsoft.com/office/drawing/2014/main" id="{D87050AB-8ECC-4819-A030-5E5FB0EF7D00}"/>
              </a:ext>
            </a:extLst>
          </p:cNvPr>
          <p:cNvSpPr>
            <a:spLocks noGrp="1"/>
          </p:cNvSpPr>
          <p:nvPr>
            <p:ph idx="1"/>
          </p:nvPr>
        </p:nvSpPr>
        <p:spPr>
          <a:xfrm>
            <a:off x="6391903" y="1371600"/>
            <a:ext cx="5235490" cy="4523173"/>
          </a:xfrm>
        </p:spPr>
        <p:txBody>
          <a:bodyPr>
            <a:normAutofit fontScale="92500" lnSpcReduction="20000"/>
          </a:bodyPr>
          <a:lstStyle/>
          <a:p>
            <a:r>
              <a:rPr lang="en-US" dirty="0">
                <a:solidFill>
                  <a:schemeClr val="bg1"/>
                </a:solidFill>
              </a:rPr>
              <a:t>•	Transcription is a process in which:</a:t>
            </a:r>
          </a:p>
          <a:p>
            <a:r>
              <a:rPr lang="en-US" dirty="0">
                <a:solidFill>
                  <a:schemeClr val="bg1"/>
                </a:solidFill>
              </a:rPr>
              <a:t>–	The sequence of bases in a particular stretch of DNA (a gene) specifies the sequence of bases in an mRNA molecule.</a:t>
            </a:r>
          </a:p>
          <a:p>
            <a:r>
              <a:rPr lang="en-US" dirty="0">
                <a:solidFill>
                  <a:schemeClr val="bg1"/>
                </a:solidFill>
              </a:rPr>
              <a:t>•	Translation is a process in which:</a:t>
            </a:r>
          </a:p>
          <a:p>
            <a:r>
              <a:rPr lang="en-US" dirty="0">
                <a:solidFill>
                  <a:schemeClr val="bg1"/>
                </a:solidFill>
              </a:rPr>
              <a:t>–	A particular mRNA molecule then specifies the exact sequence of amino acids in a protein.</a:t>
            </a:r>
          </a:p>
          <a:p>
            <a:r>
              <a:rPr lang="en-US" dirty="0">
                <a:solidFill>
                  <a:schemeClr val="bg1"/>
                </a:solidFill>
              </a:rPr>
              <a:t>•	Thus, genes ultimately code for proteins.</a:t>
            </a:r>
          </a:p>
        </p:txBody>
      </p:sp>
      <p:sp>
        <p:nvSpPr>
          <p:cNvPr id="5" name="Rectangle 4">
            <a:extLst>
              <a:ext uri="{FF2B5EF4-FFF2-40B4-BE49-F238E27FC236}">
                <a16:creationId xmlns:a16="http://schemas.microsoft.com/office/drawing/2014/main" id="{57258066-E935-4F79-ABDF-3810E08F220E}"/>
              </a:ext>
            </a:extLst>
          </p:cNvPr>
          <p:cNvSpPr/>
          <p:nvPr/>
        </p:nvSpPr>
        <p:spPr>
          <a:xfrm>
            <a:off x="1134870" y="6488668"/>
            <a:ext cx="3802644" cy="369332"/>
          </a:xfrm>
          <a:prstGeom prst="rect">
            <a:avLst/>
          </a:prstGeom>
        </p:spPr>
        <p:txBody>
          <a:bodyPr wrap="none">
            <a:spAutoFit/>
          </a:bodyPr>
          <a:lstStyle/>
          <a:p>
            <a:r>
              <a:rPr lang="en-US" dirty="0"/>
              <a:t>DNA codes for RNA, which codes for protein.</a:t>
            </a:r>
          </a:p>
        </p:txBody>
      </p:sp>
    </p:spTree>
    <p:extLst>
      <p:ext uri="{BB962C8B-B14F-4D97-AF65-F5344CB8AC3E}">
        <p14:creationId xmlns:p14="http://schemas.microsoft.com/office/powerpoint/2010/main" val="40434928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2BDEFC32-3996-4F21-8D12-C8866BCCF5A6}"/>
              </a:ext>
            </a:extLst>
          </p:cNvPr>
          <p:cNvPicPr>
            <a:picLocks noGrp="1" noChangeAspect="1"/>
          </p:cNvPicPr>
          <p:nvPr>
            <p:ph idx="1"/>
          </p:nvPr>
        </p:nvPicPr>
        <p:blipFill>
          <a:blip r:embed="rId2"/>
          <a:stretch>
            <a:fillRect/>
          </a:stretch>
        </p:blipFill>
        <p:spPr>
          <a:xfrm>
            <a:off x="643467" y="2054816"/>
            <a:ext cx="10905066" cy="3635021"/>
          </a:xfrm>
          <a:prstGeom prst="rect">
            <a:avLst/>
          </a:prstGeom>
        </p:spPr>
      </p:pic>
      <p:sp>
        <p:nvSpPr>
          <p:cNvPr id="2" name="Title 1">
            <a:extLst>
              <a:ext uri="{FF2B5EF4-FFF2-40B4-BE49-F238E27FC236}">
                <a16:creationId xmlns:a16="http://schemas.microsoft.com/office/drawing/2014/main" id="{931F5C97-9FFA-47BE-B188-4CEF0362DEB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Bacteria vs Prokaryotes – Transcription / RNA Processing</a:t>
            </a:r>
          </a:p>
        </p:txBody>
      </p:sp>
    </p:spTree>
    <p:extLst>
      <p:ext uri="{BB962C8B-B14F-4D97-AF65-F5344CB8AC3E}">
        <p14:creationId xmlns:p14="http://schemas.microsoft.com/office/powerpoint/2010/main" val="26740506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screenshot&#10;&#10;Description generated with high confidence">
            <a:extLst>
              <a:ext uri="{FF2B5EF4-FFF2-40B4-BE49-F238E27FC236}">
                <a16:creationId xmlns:a16="http://schemas.microsoft.com/office/drawing/2014/main" id="{5BDDC7E3-FCFF-4A5B-B995-4A159B52A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755" y="2514826"/>
            <a:ext cx="7140605" cy="4053388"/>
          </a:xfrm>
          <a:prstGeom prst="rect">
            <a:avLst/>
          </a:prstGeom>
        </p:spPr>
      </p:pic>
      <p:cxnSp>
        <p:nvCxnSpPr>
          <p:cNvPr id="15" name="Straight Arrow Connector 14">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A8A351F-2818-489F-9E01-AFDA0C99E5C7}"/>
              </a:ext>
            </a:extLst>
          </p:cNvPr>
          <p:cNvSpPr>
            <a:spLocks noGrp="1"/>
          </p:cNvSpPr>
          <p:nvPr>
            <p:ph type="title"/>
          </p:nvPr>
        </p:nvSpPr>
        <p:spPr>
          <a:xfrm>
            <a:off x="301897" y="1173892"/>
            <a:ext cx="4480168" cy="1074213"/>
          </a:xfrm>
        </p:spPr>
        <p:txBody>
          <a:bodyPr>
            <a:normAutofit/>
          </a:bodyPr>
          <a:lstStyle/>
          <a:p>
            <a:pPr algn="ctr"/>
            <a:r>
              <a:rPr lang="en-US" dirty="0"/>
              <a:t>DNA and RNA</a:t>
            </a:r>
          </a:p>
        </p:txBody>
      </p:sp>
      <p:sp>
        <p:nvSpPr>
          <p:cNvPr id="3" name="Content Placeholder 2">
            <a:extLst>
              <a:ext uri="{FF2B5EF4-FFF2-40B4-BE49-F238E27FC236}">
                <a16:creationId xmlns:a16="http://schemas.microsoft.com/office/drawing/2014/main" id="{43CED8B2-B4D3-405E-BF46-2C6A26093CDC}"/>
              </a:ext>
            </a:extLst>
          </p:cNvPr>
          <p:cNvSpPr>
            <a:spLocks noGrp="1"/>
          </p:cNvSpPr>
          <p:nvPr>
            <p:ph idx="1"/>
          </p:nvPr>
        </p:nvSpPr>
        <p:spPr>
          <a:xfrm>
            <a:off x="301897" y="2381085"/>
            <a:ext cx="4365858" cy="4187129"/>
          </a:xfrm>
        </p:spPr>
        <p:txBody>
          <a:bodyPr>
            <a:normAutofit fontScale="85000" lnSpcReduction="20000"/>
          </a:bodyPr>
          <a:lstStyle/>
          <a:p>
            <a:pPr marL="514350" indent="-514350">
              <a:buFont typeface="+mj-lt"/>
              <a:buAutoNum type="arabicPeriod"/>
            </a:pPr>
            <a:r>
              <a:rPr lang="en-US" dirty="0"/>
              <a:t>A Phosphate Group</a:t>
            </a:r>
          </a:p>
          <a:p>
            <a:pPr marL="514350" indent="-514350">
              <a:buFont typeface="+mj-lt"/>
              <a:buAutoNum type="arabicPeriod"/>
            </a:pPr>
            <a:r>
              <a:rPr lang="en-US" dirty="0"/>
              <a:t>A Ribose Sugar</a:t>
            </a:r>
          </a:p>
          <a:p>
            <a:pPr lvl="1"/>
            <a:r>
              <a:rPr lang="en-US" sz="2800" dirty="0"/>
              <a:t>In DNA the Sugar will Be a Deoxyribose Sugar Molecule</a:t>
            </a:r>
          </a:p>
          <a:p>
            <a:pPr lvl="1"/>
            <a:r>
              <a:rPr lang="en-US" sz="2800" dirty="0"/>
              <a:t>In RNA the Sugar will Be a Ribose Sugar Molecule</a:t>
            </a:r>
          </a:p>
          <a:p>
            <a:pPr marL="514350" indent="-514350">
              <a:buFont typeface="+mj-lt"/>
              <a:buAutoNum type="arabicPeriod"/>
            </a:pPr>
            <a:r>
              <a:rPr lang="en-US" dirty="0"/>
              <a:t>A Nitrogenous Base</a:t>
            </a:r>
          </a:p>
          <a:p>
            <a:pPr lvl="1"/>
            <a:r>
              <a:rPr lang="en-US" sz="2800" dirty="0"/>
              <a:t>Adenine (A)</a:t>
            </a:r>
          </a:p>
          <a:p>
            <a:pPr lvl="1"/>
            <a:r>
              <a:rPr lang="en-US" sz="2800" dirty="0"/>
              <a:t>Cytosine (C)</a:t>
            </a:r>
          </a:p>
          <a:p>
            <a:pPr lvl="1"/>
            <a:r>
              <a:rPr lang="en-US" sz="2800" dirty="0"/>
              <a:t>Guanine (G)</a:t>
            </a:r>
          </a:p>
          <a:p>
            <a:pPr lvl="1"/>
            <a:r>
              <a:rPr lang="en-US" sz="2800" dirty="0"/>
              <a:t>Thymine (T) in DNA or Uracil (U) in RNA</a:t>
            </a:r>
          </a:p>
          <a:p>
            <a:pPr marL="1371600" lvl="2" indent="-457200">
              <a:buFont typeface="+mj-lt"/>
              <a:buAutoNum type="arabicPeriod"/>
            </a:pPr>
            <a:endParaRPr lang="en-US" dirty="0"/>
          </a:p>
          <a:p>
            <a:pPr marL="0" indent="0">
              <a:buNone/>
            </a:pPr>
            <a:endParaRPr lang="en-US" sz="2000" dirty="0"/>
          </a:p>
        </p:txBody>
      </p:sp>
      <p:sp>
        <p:nvSpPr>
          <p:cNvPr id="6" name="Rectangle 5">
            <a:extLst>
              <a:ext uri="{FF2B5EF4-FFF2-40B4-BE49-F238E27FC236}">
                <a16:creationId xmlns:a16="http://schemas.microsoft.com/office/drawing/2014/main" id="{1182EFC0-25E2-4328-BA19-530834C9ED77}"/>
              </a:ext>
            </a:extLst>
          </p:cNvPr>
          <p:cNvSpPr/>
          <p:nvPr/>
        </p:nvSpPr>
        <p:spPr>
          <a:xfrm>
            <a:off x="5190057" y="647462"/>
            <a:ext cx="6096000" cy="1200329"/>
          </a:xfrm>
          <a:prstGeom prst="rect">
            <a:avLst/>
          </a:prstGeom>
        </p:spPr>
        <p:txBody>
          <a:bodyPr>
            <a:spAutoFit/>
          </a:bodyPr>
          <a:lstStyle/>
          <a:p>
            <a:pPr algn="ctr"/>
            <a:r>
              <a:rPr lang="en-US" sz="2400" dirty="0"/>
              <a:t>   Nucleic acids are the building blocks for DNA and RNA in living organisms. An individual nucleic acid is composed of the following: </a:t>
            </a:r>
          </a:p>
        </p:txBody>
      </p:sp>
    </p:spTree>
    <p:extLst>
      <p:ext uri="{BB962C8B-B14F-4D97-AF65-F5344CB8AC3E}">
        <p14:creationId xmlns:p14="http://schemas.microsoft.com/office/powerpoint/2010/main" val="10166917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C0A5F2-319D-4C64-8E90-8EF1EB63BAF6}"/>
              </a:ext>
            </a:extLst>
          </p:cNvPr>
          <p:cNvSpPr>
            <a:spLocks noGrp="1"/>
          </p:cNvSpPr>
          <p:nvPr>
            <p:ph type="title"/>
          </p:nvPr>
        </p:nvSpPr>
        <p:spPr>
          <a:xfrm>
            <a:off x="6874102" y="107701"/>
            <a:ext cx="3200400" cy="743239"/>
          </a:xfrm>
        </p:spPr>
        <p:txBody>
          <a:bodyPr>
            <a:normAutofit fontScale="90000"/>
          </a:bodyPr>
          <a:lstStyle/>
          <a:p>
            <a:pPr algn="ctr"/>
            <a:r>
              <a:rPr lang="en-US" sz="3200" b="1" dirty="0">
                <a:solidFill>
                  <a:srgbClr val="FF0000"/>
                </a:solidFill>
              </a:rPr>
              <a:t>Gene Expression</a:t>
            </a:r>
          </a:p>
        </p:txBody>
      </p:sp>
      <p:sp>
        <p:nvSpPr>
          <p:cNvPr id="3" name="Content Placeholder 2">
            <a:extLst>
              <a:ext uri="{FF2B5EF4-FFF2-40B4-BE49-F238E27FC236}">
                <a16:creationId xmlns:a16="http://schemas.microsoft.com/office/drawing/2014/main" id="{68194E52-A2EA-40D9-8029-0C0DDAC493E8}"/>
              </a:ext>
            </a:extLst>
          </p:cNvPr>
          <p:cNvSpPr>
            <a:spLocks noGrp="1"/>
          </p:cNvSpPr>
          <p:nvPr>
            <p:ph idx="1"/>
          </p:nvPr>
        </p:nvSpPr>
        <p:spPr>
          <a:xfrm>
            <a:off x="397164" y="258618"/>
            <a:ext cx="3641437" cy="6225309"/>
          </a:xfrm>
        </p:spPr>
        <p:txBody>
          <a:bodyPr>
            <a:normAutofit fontScale="85000" lnSpcReduction="20000"/>
          </a:bodyPr>
          <a:lstStyle/>
          <a:p>
            <a:pPr marL="0" indent="0">
              <a:buNone/>
            </a:pPr>
            <a:r>
              <a:rPr lang="en-US" sz="3600" b="1" dirty="0"/>
              <a:t>   Genes are segments of nucleic acid sequences that will code for proteins that exhibit a specific genetic trait. </a:t>
            </a:r>
          </a:p>
          <a:p>
            <a:pPr marL="0" indent="0">
              <a:buNone/>
            </a:pPr>
            <a:endParaRPr lang="en-US" sz="3600" b="1" dirty="0"/>
          </a:p>
          <a:p>
            <a:pPr marL="0" indent="0">
              <a:buNone/>
            </a:pPr>
            <a:r>
              <a:rPr lang="en-US" sz="3600" b="1" dirty="0"/>
              <a:t>The process by which the genetic sequence gets expressed into protein is a two-step process, transcription followed by translation.</a:t>
            </a:r>
          </a:p>
          <a:p>
            <a:pPr marL="0" indent="0">
              <a:buNone/>
            </a:pPr>
            <a:endParaRPr lang="en-US" sz="3600" b="1" dirty="0"/>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C81A636B-0D41-41D2-8A96-17F8AA4AFEB5}"/>
                  </a:ext>
                </a:extLst>
              </p14:cNvPr>
              <p14:cNvContentPartPr/>
              <p14:nvPr/>
            </p14:nvContentPartPr>
            <p14:xfrm>
              <a:off x="6811068" y="3702137"/>
              <a:ext cx="1365023" cy="628200"/>
            </p14:xfrm>
          </p:contentPart>
        </mc:Choice>
        <mc:Fallback xmlns="">
          <p:pic>
            <p:nvPicPr>
              <p:cNvPr id="8" name="Ink 7">
                <a:extLst>
                  <a:ext uri="{FF2B5EF4-FFF2-40B4-BE49-F238E27FC236}">
                    <a16:creationId xmlns:a16="http://schemas.microsoft.com/office/drawing/2014/main" id="{C81A636B-0D41-41D2-8A96-17F8AA4AFEB5}"/>
                  </a:ext>
                </a:extLst>
              </p:cNvPr>
              <p:cNvPicPr/>
              <p:nvPr/>
            </p:nvPicPr>
            <p:blipFill>
              <a:blip r:embed="rId4"/>
              <a:stretch>
                <a:fillRect/>
              </a:stretch>
            </p:blipFill>
            <p:spPr>
              <a:xfrm>
                <a:off x="6748432" y="3639497"/>
                <a:ext cx="1490654" cy="753840"/>
              </a:xfrm>
              <a:prstGeom prst="rect">
                <a:avLst/>
              </a:prstGeom>
            </p:spPr>
          </p:pic>
        </mc:Fallback>
      </mc:AlternateContent>
      <p:pic>
        <p:nvPicPr>
          <p:cNvPr id="6" name="Picture 5">
            <a:extLst>
              <a:ext uri="{FF2B5EF4-FFF2-40B4-BE49-F238E27FC236}">
                <a16:creationId xmlns:a16="http://schemas.microsoft.com/office/drawing/2014/main" id="{C6B0A650-138A-4537-85CD-AA905BF6E2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4840" y="1176337"/>
            <a:ext cx="5257800" cy="4505325"/>
          </a:xfrm>
          <a:prstGeom prst="rect">
            <a:avLst/>
          </a:prstGeom>
        </p:spPr>
      </p:pic>
    </p:spTree>
    <p:extLst>
      <p:ext uri="{BB962C8B-B14F-4D97-AF65-F5344CB8AC3E}">
        <p14:creationId xmlns:p14="http://schemas.microsoft.com/office/powerpoint/2010/main" val="8208262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53666B-5E74-4180-AEF3-40225FAA427B}"/>
              </a:ext>
            </a:extLst>
          </p:cNvPr>
          <p:cNvPicPr>
            <a:picLocks noChangeAspect="1"/>
          </p:cNvPicPr>
          <p:nvPr/>
        </p:nvPicPr>
        <p:blipFill rotWithShape="1">
          <a:blip r:embed="rId2">
            <a:extLst>
              <a:ext uri="{28A0092B-C50C-407E-A947-70E740481C1C}">
                <a14:useLocalDpi xmlns:a14="http://schemas.microsoft.com/office/drawing/2010/main" val="0"/>
              </a:ext>
            </a:extLst>
          </a:blip>
          <a:srcRect l="-192" t="1104" r="-4" b="-4"/>
          <a:stretch/>
        </p:blipFill>
        <p:spPr>
          <a:xfrm>
            <a:off x="5492495" y="1287776"/>
            <a:ext cx="5963614" cy="4282448"/>
          </a:xfrm>
          <a:prstGeom prst="rect">
            <a:avLst/>
          </a:prstGeom>
        </p:spPr>
      </p:pic>
      <p:sp>
        <p:nvSpPr>
          <p:cNvPr id="2" name="Title 1">
            <a:extLst>
              <a:ext uri="{FF2B5EF4-FFF2-40B4-BE49-F238E27FC236}">
                <a16:creationId xmlns:a16="http://schemas.microsoft.com/office/drawing/2014/main" id="{67C0A5F2-319D-4C64-8E90-8EF1EB63BAF6}"/>
              </a:ext>
            </a:extLst>
          </p:cNvPr>
          <p:cNvSpPr>
            <a:spLocks noGrp="1"/>
          </p:cNvSpPr>
          <p:nvPr>
            <p:ph type="title"/>
          </p:nvPr>
        </p:nvSpPr>
        <p:spPr>
          <a:xfrm>
            <a:off x="6874102" y="107701"/>
            <a:ext cx="3200400" cy="743239"/>
          </a:xfrm>
        </p:spPr>
        <p:txBody>
          <a:bodyPr>
            <a:normAutofit fontScale="90000"/>
          </a:bodyPr>
          <a:lstStyle/>
          <a:p>
            <a:pPr algn="ctr"/>
            <a:r>
              <a:rPr lang="en-US" sz="3200" b="1" dirty="0">
                <a:solidFill>
                  <a:srgbClr val="FF0000"/>
                </a:solidFill>
              </a:rPr>
              <a:t>Gene Expression</a:t>
            </a:r>
          </a:p>
        </p:txBody>
      </p:sp>
      <p:sp>
        <p:nvSpPr>
          <p:cNvPr id="3" name="Content Placeholder 2">
            <a:extLst>
              <a:ext uri="{FF2B5EF4-FFF2-40B4-BE49-F238E27FC236}">
                <a16:creationId xmlns:a16="http://schemas.microsoft.com/office/drawing/2014/main" id="{68194E52-A2EA-40D9-8029-0C0DDAC493E8}"/>
              </a:ext>
            </a:extLst>
          </p:cNvPr>
          <p:cNvSpPr>
            <a:spLocks noGrp="1"/>
          </p:cNvSpPr>
          <p:nvPr>
            <p:ph idx="1"/>
          </p:nvPr>
        </p:nvSpPr>
        <p:spPr>
          <a:xfrm>
            <a:off x="506428" y="958640"/>
            <a:ext cx="3641437" cy="5020887"/>
          </a:xfrm>
        </p:spPr>
        <p:txBody>
          <a:bodyPr>
            <a:normAutofit/>
          </a:bodyPr>
          <a:lstStyle/>
          <a:p>
            <a:pPr marL="457200" indent="-457200">
              <a:lnSpc>
                <a:spcPct val="70000"/>
              </a:lnSpc>
              <a:spcBef>
                <a:spcPts val="0"/>
              </a:spcBef>
              <a:buFont typeface="+mj-lt"/>
              <a:buAutoNum type="arabicPeriod"/>
            </a:pPr>
            <a:r>
              <a:rPr lang="en-US" sz="3200" dirty="0">
                <a:latin typeface="Cooper Black" panose="0208090404030B020404" pitchFamily="18" charset="0"/>
              </a:rPr>
              <a:t>The first step is transcription. In short, transcription involves using the DNA molecules as a template to form messenger RNA (mRNA). </a:t>
            </a:r>
          </a:p>
          <a:p>
            <a:pPr marL="457200" indent="-457200">
              <a:lnSpc>
                <a:spcPct val="70000"/>
              </a:lnSpc>
              <a:spcBef>
                <a:spcPts val="0"/>
              </a:spcBef>
              <a:buFont typeface="+mj-lt"/>
              <a:buAutoNum type="arabicPeriod"/>
            </a:pPr>
            <a:endParaRPr lang="en-US" sz="3200" dirty="0">
              <a:latin typeface="Cooper Black" panose="0208090404030B020404" pitchFamily="18" charset="0"/>
            </a:endParaRPr>
          </a:p>
          <a:p>
            <a:pPr marL="457200" indent="-457200">
              <a:lnSpc>
                <a:spcPct val="70000"/>
              </a:lnSpc>
              <a:spcBef>
                <a:spcPts val="0"/>
              </a:spcBef>
              <a:buFont typeface="+mj-lt"/>
              <a:buAutoNum type="arabicPeriod"/>
            </a:pPr>
            <a:endParaRPr lang="en-US" sz="4400" b="1"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C81A636B-0D41-41D2-8A96-17F8AA4AFEB5}"/>
                  </a:ext>
                </a:extLst>
              </p14:cNvPr>
              <p14:cNvContentPartPr/>
              <p14:nvPr/>
            </p14:nvContentPartPr>
            <p14:xfrm>
              <a:off x="6811068" y="3702137"/>
              <a:ext cx="1365023" cy="628200"/>
            </p14:xfrm>
          </p:contentPart>
        </mc:Choice>
        <mc:Fallback xmlns="">
          <p:pic>
            <p:nvPicPr>
              <p:cNvPr id="8" name="Ink 7">
                <a:extLst>
                  <a:ext uri="{FF2B5EF4-FFF2-40B4-BE49-F238E27FC236}">
                    <a16:creationId xmlns:a16="http://schemas.microsoft.com/office/drawing/2014/main" id="{C81A636B-0D41-41D2-8A96-17F8AA4AFEB5}"/>
                  </a:ext>
                </a:extLst>
              </p:cNvPr>
              <p:cNvPicPr/>
              <p:nvPr/>
            </p:nvPicPr>
            <p:blipFill>
              <a:blip r:embed="rId4"/>
              <a:stretch>
                <a:fillRect/>
              </a:stretch>
            </p:blipFill>
            <p:spPr>
              <a:xfrm>
                <a:off x="6748432" y="3639497"/>
                <a:ext cx="1490654" cy="753840"/>
              </a:xfrm>
              <a:prstGeom prst="rect">
                <a:avLst/>
              </a:prstGeom>
            </p:spPr>
          </p:pic>
        </mc:Fallback>
      </mc:AlternateContent>
    </p:spTree>
    <p:extLst>
      <p:ext uri="{BB962C8B-B14F-4D97-AF65-F5344CB8AC3E}">
        <p14:creationId xmlns:p14="http://schemas.microsoft.com/office/powerpoint/2010/main" val="27087567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53666B-5E74-4180-AEF3-40225FAA427B}"/>
              </a:ext>
            </a:extLst>
          </p:cNvPr>
          <p:cNvPicPr>
            <a:picLocks noChangeAspect="1"/>
          </p:cNvPicPr>
          <p:nvPr/>
        </p:nvPicPr>
        <p:blipFill rotWithShape="1">
          <a:blip r:embed="rId2">
            <a:extLst>
              <a:ext uri="{28A0092B-C50C-407E-A947-70E740481C1C}">
                <a14:useLocalDpi xmlns:a14="http://schemas.microsoft.com/office/drawing/2010/main" val="0"/>
              </a:ext>
            </a:extLst>
          </a:blip>
          <a:srcRect l="-192" t="1104" r="-4" b="-4"/>
          <a:stretch/>
        </p:blipFill>
        <p:spPr>
          <a:xfrm>
            <a:off x="5492495" y="1287776"/>
            <a:ext cx="5963614" cy="4282448"/>
          </a:xfrm>
          <a:prstGeom prst="rect">
            <a:avLst/>
          </a:prstGeom>
        </p:spPr>
      </p:pic>
      <p:sp>
        <p:nvSpPr>
          <p:cNvPr id="2" name="Title 1">
            <a:extLst>
              <a:ext uri="{FF2B5EF4-FFF2-40B4-BE49-F238E27FC236}">
                <a16:creationId xmlns:a16="http://schemas.microsoft.com/office/drawing/2014/main" id="{67C0A5F2-319D-4C64-8E90-8EF1EB63BAF6}"/>
              </a:ext>
            </a:extLst>
          </p:cNvPr>
          <p:cNvSpPr>
            <a:spLocks noGrp="1"/>
          </p:cNvSpPr>
          <p:nvPr>
            <p:ph type="title"/>
          </p:nvPr>
        </p:nvSpPr>
        <p:spPr>
          <a:xfrm>
            <a:off x="6874102" y="107701"/>
            <a:ext cx="3200400" cy="743239"/>
          </a:xfrm>
        </p:spPr>
        <p:txBody>
          <a:bodyPr>
            <a:normAutofit fontScale="90000"/>
          </a:bodyPr>
          <a:lstStyle/>
          <a:p>
            <a:pPr algn="ctr"/>
            <a:r>
              <a:rPr lang="en-US" sz="3200" b="1" dirty="0">
                <a:solidFill>
                  <a:srgbClr val="FF0000"/>
                </a:solidFill>
              </a:rPr>
              <a:t>Gene Expression</a:t>
            </a:r>
          </a:p>
        </p:txBody>
      </p:sp>
      <p:sp>
        <p:nvSpPr>
          <p:cNvPr id="3" name="Content Placeholder 2">
            <a:extLst>
              <a:ext uri="{FF2B5EF4-FFF2-40B4-BE49-F238E27FC236}">
                <a16:creationId xmlns:a16="http://schemas.microsoft.com/office/drawing/2014/main" id="{68194E52-A2EA-40D9-8029-0C0DDAC493E8}"/>
              </a:ext>
            </a:extLst>
          </p:cNvPr>
          <p:cNvSpPr>
            <a:spLocks noGrp="1"/>
          </p:cNvSpPr>
          <p:nvPr>
            <p:ph idx="1"/>
          </p:nvPr>
        </p:nvSpPr>
        <p:spPr>
          <a:xfrm>
            <a:off x="397164" y="258618"/>
            <a:ext cx="3641437" cy="6225309"/>
          </a:xfrm>
        </p:spPr>
        <p:txBody>
          <a:bodyPr>
            <a:normAutofit/>
          </a:bodyPr>
          <a:lstStyle/>
          <a:p>
            <a:pPr marL="0" indent="0">
              <a:lnSpc>
                <a:spcPct val="70000"/>
              </a:lnSpc>
              <a:spcBef>
                <a:spcPts val="0"/>
              </a:spcBef>
              <a:buNone/>
            </a:pPr>
            <a:endParaRPr lang="en-US" sz="3200" dirty="0">
              <a:latin typeface="Cooper Black" panose="0208090404030B020404" pitchFamily="18" charset="0"/>
            </a:endParaRPr>
          </a:p>
          <a:p>
            <a:pPr marL="514350" indent="-514350">
              <a:lnSpc>
                <a:spcPct val="70000"/>
              </a:lnSpc>
              <a:spcBef>
                <a:spcPts val="0"/>
              </a:spcBef>
              <a:buFont typeface="+mj-lt"/>
              <a:buAutoNum type="arabicPeriod" startAt="2"/>
            </a:pPr>
            <a:r>
              <a:rPr lang="en-US" sz="3200" dirty="0">
                <a:latin typeface="Cooper Black" panose="0208090404030B020404" pitchFamily="18" charset="0"/>
              </a:rPr>
              <a:t> The second and final step of this process is called translation. Translation is the process by which the mRNA sequence will be translated into an amino acid sequence which makes up a protein.</a:t>
            </a:r>
          </a:p>
          <a:p>
            <a:pPr marL="457200" indent="-457200">
              <a:lnSpc>
                <a:spcPct val="70000"/>
              </a:lnSpc>
              <a:spcBef>
                <a:spcPts val="0"/>
              </a:spcBef>
              <a:buFont typeface="+mj-lt"/>
              <a:buAutoNum type="arabicPeriod" startAt="2"/>
            </a:pPr>
            <a:endParaRPr lang="en-US" sz="4400" b="1"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C81A636B-0D41-41D2-8A96-17F8AA4AFEB5}"/>
                  </a:ext>
                </a:extLst>
              </p14:cNvPr>
              <p14:cNvContentPartPr/>
              <p14:nvPr/>
            </p14:nvContentPartPr>
            <p14:xfrm>
              <a:off x="6811068" y="3702137"/>
              <a:ext cx="1365023" cy="628200"/>
            </p14:xfrm>
          </p:contentPart>
        </mc:Choice>
        <mc:Fallback xmlns="">
          <p:pic>
            <p:nvPicPr>
              <p:cNvPr id="8" name="Ink 7">
                <a:extLst>
                  <a:ext uri="{FF2B5EF4-FFF2-40B4-BE49-F238E27FC236}">
                    <a16:creationId xmlns:a16="http://schemas.microsoft.com/office/drawing/2014/main" id="{C81A636B-0D41-41D2-8A96-17F8AA4AFEB5}"/>
                  </a:ext>
                </a:extLst>
              </p:cNvPr>
              <p:cNvPicPr/>
              <p:nvPr/>
            </p:nvPicPr>
            <p:blipFill>
              <a:blip r:embed="rId4"/>
              <a:stretch>
                <a:fillRect/>
              </a:stretch>
            </p:blipFill>
            <p:spPr>
              <a:xfrm>
                <a:off x="6748432" y="3639497"/>
                <a:ext cx="1490654" cy="753840"/>
              </a:xfrm>
              <a:prstGeom prst="rect">
                <a:avLst/>
              </a:prstGeom>
            </p:spPr>
          </p:pic>
        </mc:Fallback>
      </mc:AlternateContent>
    </p:spTree>
    <p:extLst>
      <p:ext uri="{BB962C8B-B14F-4D97-AF65-F5344CB8AC3E}">
        <p14:creationId xmlns:p14="http://schemas.microsoft.com/office/powerpoint/2010/main" val="2604481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1CDAD-1A48-41F9-B733-361B131E8A7F}"/>
              </a:ext>
            </a:extLst>
          </p:cNvPr>
          <p:cNvSpPr>
            <a:spLocks noGrp="1"/>
          </p:cNvSpPr>
          <p:nvPr>
            <p:ph type="title"/>
          </p:nvPr>
        </p:nvSpPr>
        <p:spPr>
          <a:xfrm>
            <a:off x="2632105" y="484769"/>
            <a:ext cx="8687512" cy="1325563"/>
          </a:xfrm>
          <a:ln>
            <a:noFill/>
          </a:ln>
          <a:effectLst/>
          <a:scene3d>
            <a:camera prst="orthographicFront">
              <a:rot lat="0" lon="0" rev="0"/>
            </a:camera>
            <a:lightRig rig="glow" dir="t">
              <a:rot lat="0" lon="0" rev="14100000"/>
            </a:lightRig>
          </a:scene3d>
          <a:sp3d prstMaterial="softEdge">
            <a:bevelT w="127000" prst="artDeco"/>
          </a:sp3d>
        </p:spPr>
        <p:txBody>
          <a:bodyPr/>
          <a:lstStyle/>
          <a:p>
            <a:pPr algn="ctr"/>
            <a:r>
              <a:rPr lang="en-US" b="1" dirty="0">
                <a:effectLst>
                  <a:outerShdw blurRad="38100" dist="38100" dir="2700000" algn="tl">
                    <a:srgbClr val="000000">
                      <a:alpha val="43137"/>
                    </a:srgbClr>
                  </a:outerShdw>
                </a:effectLst>
              </a:rPr>
              <a:t>Same Names… Different Processes!</a:t>
            </a:r>
          </a:p>
        </p:txBody>
      </p:sp>
      <p:sp>
        <p:nvSpPr>
          <p:cNvPr id="3" name="Content Placeholder 2">
            <a:extLst>
              <a:ext uri="{FF2B5EF4-FFF2-40B4-BE49-F238E27FC236}">
                <a16:creationId xmlns:a16="http://schemas.microsoft.com/office/drawing/2014/main" id="{9622CBD2-38BF-42D4-82AB-8AB3A1C0A4CF}"/>
              </a:ext>
            </a:extLst>
          </p:cNvPr>
          <p:cNvSpPr>
            <a:spLocks noGrp="1"/>
          </p:cNvSpPr>
          <p:nvPr>
            <p:ph idx="1"/>
          </p:nvPr>
        </p:nvSpPr>
        <p:spPr>
          <a:xfrm>
            <a:off x="237058" y="2413907"/>
            <a:ext cx="3639796" cy="3209227"/>
          </a:xfrm>
          <a:solidFill>
            <a:schemeClr val="accent1">
              <a:alpha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rgbClr r="0" g="0" b="0"/>
          </a:lnRef>
          <a:fillRef idx="0">
            <a:scrgbClr r="0" g="0" b="0"/>
          </a:fillRef>
          <a:effectRef idx="0">
            <a:scrgbClr r="0" g="0" b="0"/>
          </a:effectRef>
          <a:fontRef idx="minor">
            <a:schemeClr val="lt1"/>
          </a:fontRef>
        </p:style>
        <p:txBody>
          <a:bodyPr/>
          <a:lstStyle/>
          <a:p>
            <a:pPr marL="0" indent="0">
              <a:buNone/>
            </a:pPr>
            <a:r>
              <a:rPr lang="en-US" b="1" dirty="0">
                <a:solidFill>
                  <a:schemeClr val="tx1"/>
                </a:solidFill>
              </a:rPr>
              <a:t>The Process of </a:t>
            </a:r>
            <a:r>
              <a:rPr lang="en-US" b="1" dirty="0">
                <a:solidFill>
                  <a:srgbClr val="FF0066"/>
                </a:solidFill>
              </a:rPr>
              <a:t>DNA Replication </a:t>
            </a:r>
            <a:r>
              <a:rPr lang="en-US" b="1" dirty="0">
                <a:solidFill>
                  <a:schemeClr val="tx1"/>
                </a:solidFill>
              </a:rPr>
              <a:t>Proceeds in 3 Steps:</a:t>
            </a:r>
          </a:p>
          <a:p>
            <a:r>
              <a:rPr lang="en-US" b="1" dirty="0">
                <a:solidFill>
                  <a:schemeClr val="tx1"/>
                </a:solidFill>
              </a:rPr>
              <a:t>Initiation</a:t>
            </a:r>
          </a:p>
          <a:p>
            <a:r>
              <a:rPr lang="en-US" b="1" dirty="0">
                <a:solidFill>
                  <a:schemeClr val="tx1"/>
                </a:solidFill>
              </a:rPr>
              <a:t>Elongation</a:t>
            </a:r>
          </a:p>
          <a:p>
            <a:r>
              <a:rPr lang="en-US" b="1" dirty="0">
                <a:solidFill>
                  <a:schemeClr val="tx1"/>
                </a:solidFill>
              </a:rPr>
              <a:t>Termination</a:t>
            </a:r>
          </a:p>
          <a:p>
            <a:endParaRPr lang="en-US" b="1" dirty="0">
              <a:solidFill>
                <a:schemeClr val="tx1"/>
              </a:solidFill>
            </a:endParaRPr>
          </a:p>
        </p:txBody>
      </p:sp>
      <p:sp>
        <p:nvSpPr>
          <p:cNvPr id="4" name="Content Placeholder 2">
            <a:extLst>
              <a:ext uri="{FF2B5EF4-FFF2-40B4-BE49-F238E27FC236}">
                <a16:creationId xmlns:a16="http://schemas.microsoft.com/office/drawing/2014/main" id="{1F2BF331-DE2B-40E6-949B-DDBFB0F2650A}"/>
              </a:ext>
            </a:extLst>
          </p:cNvPr>
          <p:cNvSpPr txBox="1">
            <a:spLocks/>
          </p:cNvSpPr>
          <p:nvPr/>
        </p:nvSpPr>
        <p:spPr>
          <a:xfrm>
            <a:off x="4113065" y="2413907"/>
            <a:ext cx="3639796" cy="3209227"/>
          </a:xfrm>
          <a:prstGeom prst="rect">
            <a:avLst/>
          </a:prstGeom>
          <a:solidFill>
            <a:schemeClr val="accent2">
              <a:alpha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The Process of </a:t>
            </a:r>
            <a:r>
              <a:rPr lang="en-US" b="1" dirty="0">
                <a:solidFill>
                  <a:srgbClr val="FF0066"/>
                </a:solidFill>
              </a:rPr>
              <a:t>Transcription</a:t>
            </a:r>
            <a:r>
              <a:rPr lang="en-US" b="1" dirty="0"/>
              <a:t> (DNA </a:t>
            </a:r>
            <a:r>
              <a:rPr lang="en-US" b="1" dirty="0">
                <a:sym typeface="Wingdings" panose="05000000000000000000" pitchFamily="2" charset="2"/>
              </a:rPr>
              <a:t> mRNA) </a:t>
            </a:r>
            <a:r>
              <a:rPr lang="en-US" b="1" dirty="0"/>
              <a:t>Proceeds in 3 Steps:</a:t>
            </a:r>
          </a:p>
          <a:p>
            <a:r>
              <a:rPr lang="en-US" b="1" dirty="0"/>
              <a:t>Initiation</a:t>
            </a:r>
          </a:p>
          <a:p>
            <a:r>
              <a:rPr lang="en-US" b="1" dirty="0"/>
              <a:t>Elongation</a:t>
            </a:r>
          </a:p>
          <a:p>
            <a:r>
              <a:rPr lang="en-US" b="1" dirty="0"/>
              <a:t>Termination</a:t>
            </a:r>
          </a:p>
          <a:p>
            <a:endParaRPr lang="en-US" b="1" dirty="0"/>
          </a:p>
        </p:txBody>
      </p:sp>
      <p:sp>
        <p:nvSpPr>
          <p:cNvPr id="5" name="Content Placeholder 2">
            <a:extLst>
              <a:ext uri="{FF2B5EF4-FFF2-40B4-BE49-F238E27FC236}">
                <a16:creationId xmlns:a16="http://schemas.microsoft.com/office/drawing/2014/main" id="{CFB64C84-C784-4DCA-A2DC-FA2C11E3E597}"/>
              </a:ext>
            </a:extLst>
          </p:cNvPr>
          <p:cNvSpPr txBox="1">
            <a:spLocks/>
          </p:cNvSpPr>
          <p:nvPr/>
        </p:nvSpPr>
        <p:spPr>
          <a:xfrm>
            <a:off x="7950215" y="2413907"/>
            <a:ext cx="3639796" cy="3209227"/>
          </a:xfrm>
          <a:prstGeom prst="rect">
            <a:avLst/>
          </a:prstGeom>
          <a:solidFill>
            <a:schemeClr val="accent6">
              <a:alpha val="50000"/>
            </a:schemeClr>
          </a:solidFill>
          <a:ln>
            <a:noFill/>
          </a:ln>
          <a:effectLst/>
          <a:scene3d>
            <a:camera prst="orthographicFront">
              <a:rot lat="0" lon="0" rev="0"/>
            </a:camera>
            <a:lightRig rig="glow" dir="t">
              <a:rot lat="0" lon="0" rev="14100000"/>
            </a:lightRig>
          </a:scene3d>
          <a:sp3d prstMaterial="softEdge">
            <a:bevelT w="127000" prst="artDeco"/>
          </a:sp3d>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The Process of </a:t>
            </a:r>
            <a:r>
              <a:rPr lang="en-US" b="1" dirty="0">
                <a:solidFill>
                  <a:srgbClr val="FF0066"/>
                </a:solidFill>
              </a:rPr>
              <a:t>Translation</a:t>
            </a:r>
            <a:r>
              <a:rPr lang="en-US" b="1" dirty="0"/>
              <a:t> (mRNA </a:t>
            </a:r>
            <a:r>
              <a:rPr lang="en-US" b="1" dirty="0">
                <a:sym typeface="Wingdings" panose="05000000000000000000" pitchFamily="2" charset="2"/>
              </a:rPr>
              <a:t> protein) </a:t>
            </a:r>
            <a:r>
              <a:rPr lang="en-US" b="1" dirty="0"/>
              <a:t>Proceeds in 3 Steps:</a:t>
            </a:r>
          </a:p>
          <a:p>
            <a:r>
              <a:rPr lang="en-US" b="1" dirty="0"/>
              <a:t>Initiation</a:t>
            </a:r>
          </a:p>
          <a:p>
            <a:r>
              <a:rPr lang="en-US" b="1" dirty="0"/>
              <a:t>Elongation</a:t>
            </a:r>
          </a:p>
          <a:p>
            <a:r>
              <a:rPr lang="en-US" b="1" dirty="0"/>
              <a:t>Termination</a:t>
            </a:r>
          </a:p>
          <a:p>
            <a:pPr marL="0" indent="0">
              <a:buNone/>
            </a:pPr>
            <a:endParaRPr lang="en-US" b="1" dirty="0"/>
          </a:p>
        </p:txBody>
      </p:sp>
      <p:sp>
        <p:nvSpPr>
          <p:cNvPr id="9" name="Isosceles Triangle 8">
            <a:extLst>
              <a:ext uri="{FF2B5EF4-FFF2-40B4-BE49-F238E27FC236}">
                <a16:creationId xmlns:a16="http://schemas.microsoft.com/office/drawing/2014/main" id="{5B5BC4E7-4B7B-4F54-99A3-FCE3C0D7C730}"/>
              </a:ext>
            </a:extLst>
          </p:cNvPr>
          <p:cNvSpPr/>
          <p:nvPr/>
        </p:nvSpPr>
        <p:spPr>
          <a:xfrm rot="20753104">
            <a:off x="461472" y="640935"/>
            <a:ext cx="2298819" cy="1350235"/>
          </a:xfrm>
          <a:prstGeom prst="triangle">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tx1"/>
                </a:solidFill>
              </a:rPr>
              <a:t>CAUTION AHEAD</a:t>
            </a:r>
          </a:p>
        </p:txBody>
      </p:sp>
      <p:sp>
        <p:nvSpPr>
          <p:cNvPr id="10" name="Rectangle 9">
            <a:extLst>
              <a:ext uri="{FF2B5EF4-FFF2-40B4-BE49-F238E27FC236}">
                <a16:creationId xmlns:a16="http://schemas.microsoft.com/office/drawing/2014/main" id="{5AA8E91A-7EEE-4AFC-B10D-556760212FB9}"/>
              </a:ext>
            </a:extLst>
          </p:cNvPr>
          <p:cNvSpPr/>
          <p:nvPr/>
        </p:nvSpPr>
        <p:spPr>
          <a:xfrm rot="20440892">
            <a:off x="1375099" y="746590"/>
            <a:ext cx="369012" cy="769441"/>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20260013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ED0DF-3597-4753-8724-48F336895326}"/>
              </a:ext>
            </a:extLst>
          </p:cNvPr>
          <p:cNvPicPr>
            <a:picLocks noChangeAspect="1"/>
          </p:cNvPicPr>
          <p:nvPr/>
        </p:nvPicPr>
        <p:blipFill rotWithShape="1">
          <a:blip r:embed="rId2">
            <a:extLst>
              <a:ext uri="{28A0092B-C50C-407E-A947-70E740481C1C}">
                <a14:useLocalDpi xmlns:a14="http://schemas.microsoft.com/office/drawing/2010/main" val="0"/>
              </a:ext>
            </a:extLst>
          </a:blip>
          <a:srcRect l="55094" t="41951" r="16420" b="19350"/>
          <a:stretch/>
        </p:blipFill>
        <p:spPr>
          <a:xfrm>
            <a:off x="6445172" y="365125"/>
            <a:ext cx="4728117" cy="6423443"/>
          </a:xfrm>
          <a:prstGeom prst="rect">
            <a:avLst/>
          </a:prstGeom>
        </p:spPr>
      </p:pic>
      <p:sp>
        <p:nvSpPr>
          <p:cNvPr id="2" name="Title 1">
            <a:extLst>
              <a:ext uri="{FF2B5EF4-FFF2-40B4-BE49-F238E27FC236}">
                <a16:creationId xmlns:a16="http://schemas.microsoft.com/office/drawing/2014/main" id="{BDADF7AB-6BF3-41EB-A83C-AF6A701525AB}"/>
              </a:ext>
            </a:extLst>
          </p:cNvPr>
          <p:cNvSpPr>
            <a:spLocks noGrp="1"/>
          </p:cNvSpPr>
          <p:nvPr>
            <p:ph type="title"/>
          </p:nvPr>
        </p:nvSpPr>
        <p:spPr/>
        <p:txBody>
          <a:bodyPr/>
          <a:lstStyle/>
          <a:p>
            <a:r>
              <a:rPr lang="en-US" sz="5400" b="1" dirty="0">
                <a:ln w="22225">
                  <a:solidFill>
                    <a:schemeClr val="accent2"/>
                  </a:solidFill>
                  <a:prstDash val="solid"/>
                </a:ln>
                <a:solidFill>
                  <a:schemeClr val="accent2">
                    <a:lumMod val="40000"/>
                    <a:lumOff val="60000"/>
                  </a:schemeClr>
                </a:solidFill>
              </a:rPr>
              <a:t>TRANSCRIPTION</a:t>
            </a:r>
            <a:endParaRPr lang="en-US" b="1" dirty="0">
              <a:ln w="22225">
                <a:solidFill>
                  <a:schemeClr val="accent2"/>
                </a:solidFill>
                <a:prstDash val="solid"/>
              </a:ln>
              <a:solidFill>
                <a:schemeClr val="accent2">
                  <a:lumMod val="40000"/>
                  <a:lumOff val="60000"/>
                </a:schemeClr>
              </a:solidFill>
            </a:endParaRPr>
          </a:p>
        </p:txBody>
      </p:sp>
      <p:pic>
        <p:nvPicPr>
          <p:cNvPr id="5" name="Content Placeholder 4" descr="A close up of a logo&#10;&#10;Description generated with high confidence">
            <a:extLst>
              <a:ext uri="{FF2B5EF4-FFF2-40B4-BE49-F238E27FC236}">
                <a16:creationId xmlns:a16="http://schemas.microsoft.com/office/drawing/2014/main" id="{C1E9E738-2818-4634-9067-085D60DB90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0094" y="1690688"/>
            <a:ext cx="3820686" cy="4351338"/>
          </a:xfrm>
        </p:spPr>
      </p:pic>
    </p:spTree>
    <p:extLst>
      <p:ext uri="{BB962C8B-B14F-4D97-AF65-F5344CB8AC3E}">
        <p14:creationId xmlns:p14="http://schemas.microsoft.com/office/powerpoint/2010/main" val="6500034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73A4BDD-D713-407D-8500-6A0311EBB655}"/>
              </a:ext>
            </a:extLst>
          </p:cNvPr>
          <p:cNvSpPr>
            <a:spLocks noGrp="1"/>
          </p:cNvSpPr>
          <p:nvPr>
            <p:ph type="title"/>
          </p:nvPr>
        </p:nvSpPr>
        <p:spPr>
          <a:xfrm>
            <a:off x="838200" y="-56430"/>
            <a:ext cx="10520702" cy="2695721"/>
          </a:xfrm>
        </p:spPr>
        <p:txBody>
          <a:bodyPr>
            <a:normAutofit/>
          </a:bodyPr>
          <a:lstStyle/>
          <a:p>
            <a:pPr algn="ctr"/>
            <a:r>
              <a:rPr lang="en-US" sz="8000" b="1" dirty="0">
                <a:ln w="6600">
                  <a:solidFill>
                    <a:srgbClr val="FFC000"/>
                  </a:solidFill>
                  <a:prstDash val="solid"/>
                </a:ln>
                <a:solidFill>
                  <a:srgbClr val="FFFFFF"/>
                </a:solidFill>
                <a:effectLst>
                  <a:outerShdw dist="38100" dir="2700000" algn="tl" rotWithShape="0">
                    <a:schemeClr val="accent2"/>
                  </a:outerShdw>
                </a:effectLst>
              </a:rPr>
              <a:t>Transcription</a:t>
            </a:r>
            <a:br>
              <a:rPr lang="en-US" sz="8000" b="1" dirty="0">
                <a:ln w="6600">
                  <a:solidFill>
                    <a:srgbClr val="FFC000"/>
                  </a:solidFill>
                  <a:prstDash val="solid"/>
                </a:ln>
                <a:solidFill>
                  <a:srgbClr val="FFFFFF"/>
                </a:solidFill>
                <a:effectLst>
                  <a:outerShdw dist="38100" dir="2700000" algn="tl" rotWithShape="0">
                    <a:schemeClr val="accent2"/>
                  </a:outerShdw>
                </a:effectLst>
              </a:rPr>
            </a:br>
            <a:r>
              <a:rPr lang="en-US" b="1" dirty="0">
                <a:ln w="6600">
                  <a:solidFill>
                    <a:srgbClr val="FFC000"/>
                  </a:solidFill>
                  <a:prstDash val="solid"/>
                </a:ln>
                <a:solidFill>
                  <a:srgbClr val="FFFFFF"/>
                </a:solidFill>
                <a:effectLst>
                  <a:outerShdw dist="38100" dir="2700000" algn="tl" rotWithShape="0">
                    <a:schemeClr val="accent2"/>
                  </a:outerShdw>
                </a:effectLst>
              </a:rPr>
              <a:t> in Bacteria is a 3-Step Process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905443685"/>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16959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B612-6577-40E7-9D89-D7C7A12D5F28}"/>
              </a:ext>
            </a:extLst>
          </p:cNvPr>
          <p:cNvSpPr>
            <a:spLocks noGrp="1"/>
          </p:cNvSpPr>
          <p:nvPr>
            <p:ph type="title"/>
          </p:nvPr>
        </p:nvSpPr>
        <p:spPr>
          <a:xfrm>
            <a:off x="0" y="365125"/>
            <a:ext cx="12192000" cy="1325563"/>
          </a:xfrm>
          <a:solidFill>
            <a:schemeClr val="bg2">
              <a:lumMod val="50000"/>
            </a:schemeClr>
          </a:solidFill>
        </p:spPr>
        <p:txBody>
          <a:bodyPr>
            <a:normAutofit/>
          </a:bodyPr>
          <a:lstStyle/>
          <a:p>
            <a:pPr algn="ctr"/>
            <a:r>
              <a:rPr lang="en-US" sz="5400" b="1">
                <a:ln w="10160">
                  <a:solidFill>
                    <a:srgbClr val="FF0066"/>
                  </a:solidFill>
                  <a:prstDash val="solid"/>
                </a:ln>
                <a:solidFill>
                  <a:srgbClr val="FFFFFF"/>
                </a:solidFill>
                <a:effectLst>
                  <a:outerShdw blurRad="38100" dist="22860" dir="5400000" algn="tl" rotWithShape="0">
                    <a:srgbClr val="000000">
                      <a:alpha val="30000"/>
                    </a:srgbClr>
                  </a:outerShdw>
                </a:effectLst>
              </a:rPr>
              <a:t>Bacterial Transcription: Summary</a:t>
            </a:r>
            <a:endParaRPr lang="en-US" sz="5400" b="1" dirty="0">
              <a:ln w="10160">
                <a:solidFill>
                  <a:srgbClr val="FF0066"/>
                </a:solidFill>
                <a:prstDash val="solid"/>
              </a:ln>
              <a:solidFill>
                <a:srgbClr val="FFFFFF"/>
              </a:solidFill>
              <a:effectLst>
                <a:outerShdw blurRad="38100" dist="22860" dir="5400000" algn="tl" rotWithShape="0">
                  <a:srgbClr val="000000">
                    <a:alpha val="30000"/>
                  </a:srgbClr>
                </a:outerShdw>
              </a:effectLst>
            </a:endParaRPr>
          </a:p>
        </p:txBody>
      </p:sp>
      <p:sp>
        <p:nvSpPr>
          <p:cNvPr id="3" name="Content Placeholder 2">
            <a:extLst>
              <a:ext uri="{FF2B5EF4-FFF2-40B4-BE49-F238E27FC236}">
                <a16:creationId xmlns:a16="http://schemas.microsoft.com/office/drawing/2014/main" id="{F8432089-3BE7-41F8-BAE2-C687DC57F13B}"/>
              </a:ext>
            </a:extLst>
          </p:cNvPr>
          <p:cNvSpPr>
            <a:spLocks noGrp="1"/>
          </p:cNvSpPr>
          <p:nvPr>
            <p:ph idx="1"/>
          </p:nvPr>
        </p:nvSpPr>
        <p:spPr/>
        <p:txBody>
          <a:bodyPr>
            <a:normAutofit lnSpcReduction="10000"/>
          </a:bodyPr>
          <a:lstStyle/>
          <a:p>
            <a:r>
              <a:rPr lang="en-US" b="1" dirty="0"/>
              <a:t>Initiation:</a:t>
            </a:r>
          </a:p>
          <a:p>
            <a:pPr marL="457200" lvl="1" indent="0">
              <a:buNone/>
            </a:pPr>
            <a:r>
              <a:rPr lang="en-US" b="1" dirty="0"/>
              <a:t>Sigma brings RNA polymerase holoenzyme to promoter region of DNA.</a:t>
            </a:r>
          </a:p>
          <a:p>
            <a:pPr marL="457200" lvl="1" indent="0">
              <a:buNone/>
            </a:pPr>
            <a:r>
              <a:rPr lang="en-US" b="1" dirty="0"/>
              <a:t>DNA helix is opened and transcription begins.</a:t>
            </a:r>
          </a:p>
          <a:p>
            <a:pPr marL="457200" lvl="1" indent="0">
              <a:buNone/>
            </a:pPr>
            <a:r>
              <a:rPr lang="en-US" b="1" dirty="0"/>
              <a:t>Sigma releases and transcription continues.</a:t>
            </a:r>
          </a:p>
          <a:p>
            <a:pPr marL="0" indent="0">
              <a:buNone/>
            </a:pPr>
            <a:r>
              <a:rPr lang="en-US" b="1" dirty="0"/>
              <a:t>•Elongation:</a:t>
            </a:r>
          </a:p>
          <a:p>
            <a:pPr marL="457200" lvl="1" indent="0">
              <a:buNone/>
            </a:pPr>
            <a:r>
              <a:rPr lang="en-US" b="1" dirty="0"/>
              <a:t>Complementary ribonucleotides are added to the growing mRNA transcript as specified by the DNA template strand.</a:t>
            </a:r>
          </a:p>
          <a:p>
            <a:pPr marL="0" indent="0">
              <a:buNone/>
            </a:pPr>
            <a:r>
              <a:rPr lang="en-US" b="1" dirty="0"/>
              <a:t>•Termination:</a:t>
            </a:r>
          </a:p>
          <a:p>
            <a:pPr marL="457200" lvl="1" indent="0">
              <a:buNone/>
            </a:pPr>
            <a:r>
              <a:rPr lang="en-US" b="1" dirty="0"/>
              <a:t>RNA polymerase reaches a termination signal in the DNA template.</a:t>
            </a:r>
          </a:p>
          <a:p>
            <a:pPr marL="457200" lvl="1" indent="0">
              <a:buNone/>
            </a:pPr>
            <a:r>
              <a:rPr lang="en-US" b="1" dirty="0"/>
              <a:t>mRNA forms a hairpin loop.</a:t>
            </a:r>
          </a:p>
          <a:p>
            <a:pPr marL="457200" lvl="1" indent="0">
              <a:buNone/>
            </a:pPr>
            <a:r>
              <a:rPr lang="en-US" b="1" dirty="0"/>
              <a:t>mRNA dissociates from RNA polymerase.</a:t>
            </a:r>
          </a:p>
        </p:txBody>
      </p:sp>
    </p:spTree>
    <p:extLst>
      <p:ext uri="{BB962C8B-B14F-4D97-AF65-F5344CB8AC3E}">
        <p14:creationId xmlns:p14="http://schemas.microsoft.com/office/powerpoint/2010/main" val="36165733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close up of a logo&#10;&#10;Description generated with high confidence">
            <a:extLst>
              <a:ext uri="{FF2B5EF4-FFF2-40B4-BE49-F238E27FC236}">
                <a16:creationId xmlns:a16="http://schemas.microsoft.com/office/drawing/2014/main" id="{479052F2-90BF-4635-9AF0-2DC32220E722}"/>
              </a:ext>
            </a:extLst>
          </p:cNvPr>
          <p:cNvPicPr>
            <a:picLocks noChangeAspect="1"/>
          </p:cNvPicPr>
          <p:nvPr/>
        </p:nvPicPr>
        <p:blipFill rotWithShape="1">
          <a:blip r:embed="rId2">
            <a:extLst>
              <a:ext uri="{28A0092B-C50C-407E-A947-70E740481C1C}">
                <a14:useLocalDpi xmlns:a14="http://schemas.microsoft.com/office/drawing/2010/main" val="0"/>
              </a:ext>
            </a:extLst>
          </a:blip>
          <a:srcRect b="22014"/>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B0AB11ED-6AB3-48BA-A79B-4E6D8127CCF2}"/>
              </a:ext>
            </a:extLst>
          </p:cNvPr>
          <p:cNvSpPr>
            <a:spLocks noGrp="1"/>
          </p:cNvSpPr>
          <p:nvPr>
            <p:ph type="title"/>
          </p:nvPr>
        </p:nvSpPr>
        <p:spPr>
          <a:xfrm>
            <a:off x="648931" y="287576"/>
            <a:ext cx="3667039" cy="705012"/>
          </a:xfrm>
        </p:spPr>
        <p:txBody>
          <a:bodyPr>
            <a:normAutofit fontScale="90000"/>
          </a:bodyPr>
          <a:lstStyle/>
          <a:p>
            <a:r>
              <a:rPr lang="en-US" sz="3600" dirty="0">
                <a:ln>
                  <a:solidFill>
                    <a:srgbClr val="FF0066"/>
                  </a:solidFill>
                </a:ln>
                <a:solidFill>
                  <a:schemeClr val="bg1"/>
                </a:solidFill>
              </a:rPr>
              <a:t>RNA Transcription</a:t>
            </a:r>
          </a:p>
        </p:txBody>
      </p:sp>
      <p:sp>
        <p:nvSpPr>
          <p:cNvPr id="3" name="Content Placeholder 2">
            <a:extLst>
              <a:ext uri="{FF2B5EF4-FFF2-40B4-BE49-F238E27FC236}">
                <a16:creationId xmlns:a16="http://schemas.microsoft.com/office/drawing/2014/main" id="{04E56CC9-E042-45FC-9732-E6B2D6B9B5BB}"/>
              </a:ext>
            </a:extLst>
          </p:cNvPr>
          <p:cNvSpPr>
            <a:spLocks noGrp="1"/>
          </p:cNvSpPr>
          <p:nvPr>
            <p:ph idx="1"/>
          </p:nvPr>
        </p:nvSpPr>
        <p:spPr>
          <a:xfrm>
            <a:off x="93518" y="960121"/>
            <a:ext cx="4448971" cy="4937759"/>
          </a:xfrm>
        </p:spPr>
        <p:txBody>
          <a:bodyPr>
            <a:noAutofit/>
          </a:bodyPr>
          <a:lstStyle/>
          <a:p>
            <a:r>
              <a:rPr lang="en-US" dirty="0">
                <a:solidFill>
                  <a:schemeClr val="bg1"/>
                </a:solidFill>
              </a:rPr>
              <a:t>RNA transcription in bacteria is done in the cytoplasm, not in the nucleus like in eukaryotic cells. </a:t>
            </a:r>
          </a:p>
          <a:p>
            <a:r>
              <a:rPr lang="en-US" dirty="0">
                <a:solidFill>
                  <a:schemeClr val="bg1"/>
                </a:solidFill>
              </a:rPr>
              <a:t>Transcription in bacteria is done using an enzyme called </a:t>
            </a:r>
            <a:r>
              <a:rPr lang="en-US" b="1" dirty="0">
                <a:solidFill>
                  <a:schemeClr val="bg1"/>
                </a:solidFill>
              </a:rPr>
              <a:t>RNA polymerase. </a:t>
            </a:r>
          </a:p>
          <a:p>
            <a:r>
              <a:rPr lang="en-US" dirty="0">
                <a:solidFill>
                  <a:schemeClr val="bg1"/>
                </a:solidFill>
              </a:rPr>
              <a:t>RNA Polymerase adds nucleotides according to their complementary bases using a free 3’-OH group of the growing nucleotide chain. </a:t>
            </a:r>
            <a:br>
              <a:rPr lang="en-US" dirty="0">
                <a:solidFill>
                  <a:schemeClr val="bg1"/>
                </a:solidFill>
              </a:rPr>
            </a:br>
            <a:r>
              <a:rPr lang="en-US" dirty="0">
                <a:solidFill>
                  <a:schemeClr val="bg1"/>
                </a:solidFill>
              </a:rPr>
              <a:t>​</a:t>
            </a:r>
          </a:p>
        </p:txBody>
      </p:sp>
    </p:spTree>
    <p:extLst>
      <p:ext uri="{BB962C8B-B14F-4D97-AF65-F5344CB8AC3E}">
        <p14:creationId xmlns:p14="http://schemas.microsoft.com/office/powerpoint/2010/main" val="7572430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4" name="Picture 3">
            <a:extLst>
              <a:ext uri="{FF2B5EF4-FFF2-40B4-BE49-F238E27FC236}">
                <a16:creationId xmlns:a16="http://schemas.microsoft.com/office/drawing/2014/main" id="{8EF315C1-38D4-4970-8AA0-B96E34B7A9CF}"/>
              </a:ext>
            </a:extLst>
          </p:cNvPr>
          <p:cNvPicPr>
            <a:picLocks noChangeAspect="1"/>
          </p:cNvPicPr>
          <p:nvPr/>
        </p:nvPicPr>
        <p:blipFill rotWithShape="1">
          <a:blip r:embed="rId2"/>
          <a:srcRect l="557" t="2" r="4982" b="-3"/>
          <a:stretch/>
        </p:blipFill>
        <p:spPr>
          <a:xfrm>
            <a:off x="4636008" y="640082"/>
            <a:ext cx="7420874" cy="5577838"/>
          </a:xfrm>
          <a:prstGeom prst="rect">
            <a:avLst/>
          </a:prstGeom>
          <a:effectLst/>
        </p:spPr>
      </p:pic>
      <p:sp>
        <p:nvSpPr>
          <p:cNvPr id="2" name="Title 1">
            <a:extLst>
              <a:ext uri="{FF2B5EF4-FFF2-40B4-BE49-F238E27FC236}">
                <a16:creationId xmlns:a16="http://schemas.microsoft.com/office/drawing/2014/main" id="{730EA48E-71AF-4AC1-8231-1BAB3334357B}"/>
              </a:ext>
            </a:extLst>
          </p:cNvPr>
          <p:cNvSpPr>
            <a:spLocks noGrp="1"/>
          </p:cNvSpPr>
          <p:nvPr>
            <p:ph type="title"/>
          </p:nvPr>
        </p:nvSpPr>
        <p:spPr>
          <a:xfrm>
            <a:off x="0" y="0"/>
            <a:ext cx="12192000" cy="794327"/>
          </a:xfrm>
          <a:solidFill>
            <a:schemeClr val="tx1">
              <a:lumMod val="75000"/>
              <a:lumOff val="2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a:bodyPr>
          <a:lstStyle/>
          <a:p>
            <a:pPr algn="ctr"/>
            <a:r>
              <a:rPr lang="en-US" sz="3600" b="1" dirty="0">
                <a:ln>
                  <a:solidFill>
                    <a:srgbClr val="FF0066"/>
                  </a:solidFill>
                </a:ln>
                <a:solidFill>
                  <a:schemeClr val="bg1"/>
                </a:solidFill>
              </a:rPr>
              <a:t>INITIATION (of RNA Transcription)</a:t>
            </a:r>
            <a:endParaRPr lang="en-US" sz="3600" dirty="0">
              <a:ln>
                <a:solidFill>
                  <a:srgbClr val="FF0066"/>
                </a:solidFill>
              </a:ln>
              <a:solidFill>
                <a:schemeClr val="bg1"/>
              </a:solidFill>
            </a:endParaRPr>
          </a:p>
        </p:txBody>
      </p:sp>
      <p:sp>
        <p:nvSpPr>
          <p:cNvPr id="3" name="Content Placeholder 2">
            <a:extLst>
              <a:ext uri="{FF2B5EF4-FFF2-40B4-BE49-F238E27FC236}">
                <a16:creationId xmlns:a16="http://schemas.microsoft.com/office/drawing/2014/main" id="{B7F2E455-E47A-4F3C-99DD-97728981FE37}"/>
              </a:ext>
            </a:extLst>
          </p:cNvPr>
          <p:cNvSpPr>
            <a:spLocks noGrp="1"/>
          </p:cNvSpPr>
          <p:nvPr>
            <p:ph idx="1"/>
          </p:nvPr>
        </p:nvSpPr>
        <p:spPr>
          <a:xfrm>
            <a:off x="135118" y="640082"/>
            <a:ext cx="4180849" cy="5823063"/>
          </a:xfrm>
        </p:spPr>
        <p:txBody>
          <a:bodyPr>
            <a:noAutofit/>
          </a:bodyPr>
          <a:lstStyle/>
          <a:p>
            <a:pPr marL="0" indent="0">
              <a:buNone/>
            </a:pPr>
            <a:r>
              <a:rPr lang="en-US" sz="3600" dirty="0">
                <a:solidFill>
                  <a:schemeClr val="bg1"/>
                </a:solidFill>
              </a:rPr>
              <a:t>RNA transcription requires a promoter. </a:t>
            </a:r>
          </a:p>
          <a:p>
            <a:pPr marL="0" indent="0">
              <a:buNone/>
            </a:pPr>
            <a:endParaRPr lang="en-US" sz="2400" dirty="0">
              <a:solidFill>
                <a:schemeClr val="bg1"/>
              </a:solidFill>
            </a:endParaRPr>
          </a:p>
          <a:p>
            <a:r>
              <a:rPr lang="en-US" sz="2400" dirty="0">
                <a:solidFill>
                  <a:schemeClr val="bg1"/>
                </a:solidFill>
              </a:rPr>
              <a:t>A</a:t>
            </a:r>
            <a:r>
              <a:rPr lang="en-US" sz="2400" b="1" u="sng" dirty="0">
                <a:solidFill>
                  <a:schemeClr val="bg1"/>
                </a:solidFill>
              </a:rPr>
              <a:t> promoter</a:t>
            </a:r>
            <a:r>
              <a:rPr lang="en-US" sz="2400" dirty="0">
                <a:solidFill>
                  <a:schemeClr val="bg1"/>
                </a:solidFill>
              </a:rPr>
              <a:t> is a DNA sequence that transcription factors bind to. </a:t>
            </a:r>
          </a:p>
          <a:p>
            <a:r>
              <a:rPr lang="en-US" sz="2400" dirty="0">
                <a:solidFill>
                  <a:schemeClr val="bg1"/>
                </a:solidFill>
              </a:rPr>
              <a:t>Promoters are located “upstream” from the sequences that code for proteins. </a:t>
            </a:r>
          </a:p>
          <a:p>
            <a:r>
              <a:rPr lang="en-US" sz="2400" dirty="0">
                <a:solidFill>
                  <a:schemeClr val="bg1"/>
                </a:solidFill>
              </a:rPr>
              <a:t>The nucleotides that code for proteins would be considered to be located “downstream” from the </a:t>
            </a:r>
            <a:r>
              <a:rPr lang="en-US" sz="2400" b="1" u="sng" dirty="0">
                <a:solidFill>
                  <a:schemeClr val="bg1"/>
                </a:solidFill>
              </a:rPr>
              <a:t>initiation site</a:t>
            </a:r>
            <a:r>
              <a:rPr lang="en-US" sz="2400" dirty="0">
                <a:solidFill>
                  <a:schemeClr val="bg1"/>
                </a:solidFill>
              </a:rPr>
              <a:t> (which is where transcription begins).</a:t>
            </a:r>
            <a:br>
              <a:rPr lang="en-US" sz="2400" dirty="0">
                <a:solidFill>
                  <a:schemeClr val="bg1"/>
                </a:solidFill>
              </a:rPr>
            </a:br>
            <a:r>
              <a:rPr lang="en-US" sz="2400" dirty="0">
                <a:solidFill>
                  <a:schemeClr val="bg1"/>
                </a:solidFill>
              </a:rPr>
              <a:t/>
            </a:r>
            <a:br>
              <a:rPr lang="en-US" sz="2400" dirty="0">
                <a:solidFill>
                  <a:schemeClr val="bg1"/>
                </a:solidFill>
              </a:rPr>
            </a:br>
            <a:r>
              <a:rPr lang="en-US" sz="2400" dirty="0">
                <a:solidFill>
                  <a:schemeClr val="bg1"/>
                </a:solidFill>
              </a:rPr>
              <a:t>  </a:t>
            </a:r>
          </a:p>
        </p:txBody>
      </p:sp>
    </p:spTree>
    <p:extLst>
      <p:ext uri="{BB962C8B-B14F-4D97-AF65-F5344CB8AC3E}">
        <p14:creationId xmlns:p14="http://schemas.microsoft.com/office/powerpoint/2010/main" val="2096597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AAF46-1919-469B-BF59-67A84AADC970}"/>
              </a:ext>
            </a:extLst>
          </p:cNvPr>
          <p:cNvSpPr>
            <a:spLocks noGrp="1"/>
          </p:cNvSpPr>
          <p:nvPr>
            <p:ph idx="1"/>
          </p:nvPr>
        </p:nvSpPr>
        <p:spPr>
          <a:xfrm>
            <a:off x="648930" y="618836"/>
            <a:ext cx="3667037" cy="5604984"/>
          </a:xfrm>
        </p:spPr>
        <p:txBody>
          <a:bodyPr>
            <a:normAutofit fontScale="92500"/>
          </a:bodyPr>
          <a:lstStyle/>
          <a:p>
            <a:r>
              <a:rPr lang="en-US" sz="3200" dirty="0"/>
              <a:t>Promoters are usually located between –10 and –35 bases upstream from the initiation site (designated +1). </a:t>
            </a:r>
          </a:p>
          <a:p>
            <a:r>
              <a:rPr lang="en-US" sz="3200" dirty="0"/>
              <a:t>All species of bacteria have two nucleotide sequences that have been conserved, known as "consensus sequences". </a:t>
            </a:r>
          </a:p>
          <a:p>
            <a:pPr marL="0" indent="0">
              <a:buNone/>
            </a:pPr>
            <a:endParaRPr lang="en-US" sz="3200" dirty="0"/>
          </a:p>
        </p:txBody>
      </p:sp>
      <p:sp>
        <p:nvSpPr>
          <p:cNvPr id="4" name="Rectangle 3">
            <a:extLst>
              <a:ext uri="{FF2B5EF4-FFF2-40B4-BE49-F238E27FC236}">
                <a16:creationId xmlns:a16="http://schemas.microsoft.com/office/drawing/2014/main" id="{579A70E5-10AE-4AF9-B624-8BEDB32FB1C1}"/>
              </a:ext>
            </a:extLst>
          </p:cNvPr>
          <p:cNvSpPr/>
          <p:nvPr/>
        </p:nvSpPr>
        <p:spPr>
          <a:xfrm>
            <a:off x="5569527" y="5756989"/>
            <a:ext cx="6548582" cy="523220"/>
          </a:xfrm>
          <a:prstGeom prst="rect">
            <a:avLst/>
          </a:prstGeom>
        </p:spPr>
        <p:txBody>
          <a:bodyPr wrap="square">
            <a:spAutoFit/>
          </a:bodyPr>
          <a:lstStyle/>
          <a:p>
            <a:pPr algn="ctr"/>
            <a:r>
              <a:rPr lang="en-US" sz="1400" i="1" dirty="0"/>
              <a:t>https://www.khanacademy.org/science/biology/gene-expression-central-dogma/transcription-of-dna-into-rna/a/stages-of-transcription</a:t>
            </a:r>
          </a:p>
        </p:txBody>
      </p:sp>
      <p:pic>
        <p:nvPicPr>
          <p:cNvPr id="2052" name="Picture 4" descr="https://ka-perseus-images.s3.amazonaws.com/a1541486673e01a5ce609108061d3a205d0897ca.png">
            <a:extLst>
              <a:ext uri="{FF2B5EF4-FFF2-40B4-BE49-F238E27FC236}">
                <a16:creationId xmlns:a16="http://schemas.microsoft.com/office/drawing/2014/main" id="{810A9971-55A6-403D-A30B-013BE0D81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3192" y="1788383"/>
            <a:ext cx="8893753" cy="39686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B281812-1972-4C7D-B616-24AFB8528C55}"/>
              </a:ext>
            </a:extLst>
          </p:cNvPr>
          <p:cNvSpPr/>
          <p:nvPr/>
        </p:nvSpPr>
        <p:spPr>
          <a:xfrm>
            <a:off x="5107708" y="415636"/>
            <a:ext cx="6373091" cy="914400"/>
          </a:xfrm>
          <a:prstGeom prst="roundRect">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b="1" dirty="0">
                <a:solidFill>
                  <a:schemeClr val="tx1"/>
                </a:solidFill>
                <a:effectLst>
                  <a:outerShdw blurRad="38100" dist="38100" dir="2700000" algn="tl">
                    <a:srgbClr val="000000">
                      <a:alpha val="43137"/>
                    </a:srgbClr>
                  </a:outerShdw>
                </a:effectLst>
              </a:rPr>
              <a:t>Promoters in Bacteria</a:t>
            </a:r>
          </a:p>
        </p:txBody>
      </p:sp>
    </p:spTree>
    <p:extLst>
      <p:ext uri="{BB962C8B-B14F-4D97-AF65-F5344CB8AC3E}">
        <p14:creationId xmlns:p14="http://schemas.microsoft.com/office/powerpoint/2010/main" val="3233502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generated with high confidence">
            <a:extLst>
              <a:ext uri="{FF2B5EF4-FFF2-40B4-BE49-F238E27FC236}">
                <a16:creationId xmlns:a16="http://schemas.microsoft.com/office/drawing/2014/main" id="{828BC69B-729B-4C74-836F-8B0BB74C788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7274075" y="318233"/>
            <a:ext cx="4185879" cy="6465177"/>
          </a:xfrm>
          <a:prstGeom prst="rect">
            <a:avLst/>
          </a:prstGeom>
        </p:spPr>
      </p:pic>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C88E77-AB01-407D-89A3-2B72B8F93AD0}"/>
              </a:ext>
            </a:extLst>
          </p:cNvPr>
          <p:cNvSpPr>
            <a:spLocks noGrp="1"/>
          </p:cNvSpPr>
          <p:nvPr>
            <p:ph type="title"/>
          </p:nvPr>
        </p:nvSpPr>
        <p:spPr>
          <a:xfrm>
            <a:off x="1024129" y="585216"/>
            <a:ext cx="5062511" cy="1499616"/>
          </a:xfrm>
        </p:spPr>
        <p:txBody>
          <a:bodyPr>
            <a:normAutofit/>
          </a:bodyPr>
          <a:lstStyle/>
          <a:p>
            <a:r>
              <a:rPr lang="en-US">
                <a:solidFill>
                  <a:srgbClr val="FFFFFF"/>
                </a:solidFill>
              </a:rPr>
              <a:t>Structure of DNA</a:t>
            </a:r>
          </a:p>
        </p:txBody>
      </p:sp>
      <p:sp>
        <p:nvSpPr>
          <p:cNvPr id="3" name="Content Placeholder 2">
            <a:extLst>
              <a:ext uri="{FF2B5EF4-FFF2-40B4-BE49-F238E27FC236}">
                <a16:creationId xmlns:a16="http://schemas.microsoft.com/office/drawing/2014/main" id="{52ED8A71-2F84-4D15-A862-047E5410D7E2}"/>
              </a:ext>
            </a:extLst>
          </p:cNvPr>
          <p:cNvSpPr>
            <a:spLocks noGrp="1"/>
          </p:cNvSpPr>
          <p:nvPr>
            <p:ph idx="1"/>
          </p:nvPr>
        </p:nvSpPr>
        <p:spPr>
          <a:xfrm>
            <a:off x="635270" y="2084832"/>
            <a:ext cx="5081232" cy="3931920"/>
          </a:xfrm>
        </p:spPr>
        <p:txBody>
          <a:bodyPr>
            <a:normAutofit lnSpcReduction="10000"/>
          </a:bodyPr>
          <a:lstStyle/>
          <a:p>
            <a:r>
              <a:rPr lang="en-US" sz="3600" dirty="0">
                <a:solidFill>
                  <a:srgbClr val="FFFFFF"/>
                </a:solidFill>
              </a:rPr>
              <a:t>DNA is Composed of a String of Nucleic Acids </a:t>
            </a:r>
          </a:p>
          <a:p>
            <a:pPr lvl="1"/>
            <a:r>
              <a:rPr lang="en-US" sz="3600" dirty="0">
                <a:solidFill>
                  <a:srgbClr val="FFFFFF"/>
                </a:solidFill>
              </a:rPr>
              <a:t>An individual nucleic acid is composed of the following:</a:t>
            </a:r>
          </a:p>
          <a:p>
            <a:pPr lvl="2"/>
            <a:r>
              <a:rPr lang="en-US" sz="3600" dirty="0">
                <a:solidFill>
                  <a:srgbClr val="FFFFFF"/>
                </a:solidFill>
              </a:rPr>
              <a:t>A Phosphate Group</a:t>
            </a:r>
          </a:p>
          <a:p>
            <a:pPr lvl="2"/>
            <a:r>
              <a:rPr lang="en-US" sz="3600" dirty="0">
                <a:solidFill>
                  <a:srgbClr val="FFFFFF"/>
                </a:solidFill>
              </a:rPr>
              <a:t>A Ribose Sugar</a:t>
            </a:r>
          </a:p>
          <a:p>
            <a:pPr lvl="2"/>
            <a:r>
              <a:rPr lang="en-US" sz="3600" dirty="0">
                <a:solidFill>
                  <a:srgbClr val="FFFFFF"/>
                </a:solidFill>
              </a:rPr>
              <a:t>A Nitrogenous Base</a:t>
            </a:r>
          </a:p>
          <a:p>
            <a:pPr marL="0" indent="0">
              <a:buNone/>
            </a:pPr>
            <a:endParaRPr lang="en-US" sz="3600" dirty="0">
              <a:solidFill>
                <a:srgbClr val="FFFFFF"/>
              </a:solidFill>
            </a:endParaRPr>
          </a:p>
        </p:txBody>
      </p:sp>
      <p:sp>
        <p:nvSpPr>
          <p:cNvPr id="7" name="Rectangle: Rounded Corners 6">
            <a:extLst>
              <a:ext uri="{FF2B5EF4-FFF2-40B4-BE49-F238E27FC236}">
                <a16:creationId xmlns:a16="http://schemas.microsoft.com/office/drawing/2014/main" id="{9040D798-A7A5-4EB4-8D54-D8714FC5C9EC}"/>
              </a:ext>
            </a:extLst>
          </p:cNvPr>
          <p:cNvSpPr/>
          <p:nvPr/>
        </p:nvSpPr>
        <p:spPr>
          <a:xfrm>
            <a:off x="7833930" y="1179859"/>
            <a:ext cx="3626024" cy="1384232"/>
          </a:xfrm>
          <a:prstGeom prst="roundRect">
            <a:avLst/>
          </a:prstGeom>
          <a:solidFill>
            <a:schemeClr val="accent4">
              <a:lumMod val="20000"/>
              <a:lumOff val="80000"/>
              <a:alpha val="24000"/>
            </a:schemeClr>
          </a:solid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Arrow: Right 7">
            <a:extLst>
              <a:ext uri="{FF2B5EF4-FFF2-40B4-BE49-F238E27FC236}">
                <a16:creationId xmlns:a16="http://schemas.microsoft.com/office/drawing/2014/main" id="{63255943-4E47-4398-B1B6-823369AC8C5E}"/>
              </a:ext>
            </a:extLst>
          </p:cNvPr>
          <p:cNvSpPr/>
          <p:nvPr/>
        </p:nvSpPr>
        <p:spPr>
          <a:xfrm>
            <a:off x="6086640" y="1600200"/>
            <a:ext cx="1676639" cy="652806"/>
          </a:xfrm>
          <a:prstGeom prst="rightArrow">
            <a:avLst/>
          </a:prstGeom>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NUCLEIC ACID</a:t>
            </a:r>
          </a:p>
        </p:txBody>
      </p:sp>
    </p:spTree>
    <p:extLst>
      <p:ext uri="{BB962C8B-B14F-4D97-AF65-F5344CB8AC3E}">
        <p14:creationId xmlns:p14="http://schemas.microsoft.com/office/powerpoint/2010/main" val="13584012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AAF46-1919-469B-BF59-67A84AADC970}"/>
              </a:ext>
            </a:extLst>
          </p:cNvPr>
          <p:cNvSpPr>
            <a:spLocks noGrp="1"/>
          </p:cNvSpPr>
          <p:nvPr>
            <p:ph idx="1"/>
          </p:nvPr>
        </p:nvSpPr>
        <p:spPr>
          <a:xfrm>
            <a:off x="648930" y="618836"/>
            <a:ext cx="3667037" cy="5604984"/>
          </a:xfrm>
        </p:spPr>
        <p:txBody>
          <a:bodyPr>
            <a:normAutofit fontScale="92500"/>
          </a:bodyPr>
          <a:lstStyle/>
          <a:p>
            <a:r>
              <a:rPr lang="en-US" sz="3600" dirty="0"/>
              <a:t>The 2 consensus sequences are as follows: </a:t>
            </a:r>
          </a:p>
          <a:p>
            <a:pPr marL="457200" indent="-457200">
              <a:buFont typeface="+mj-lt"/>
              <a:buAutoNum type="arabicPeriod"/>
            </a:pPr>
            <a:r>
              <a:rPr lang="en-US" sz="3600" dirty="0">
                <a:solidFill>
                  <a:srgbClr val="FF0000"/>
                </a:solidFill>
              </a:rPr>
              <a:t>The –10 consensus sequence, called the </a:t>
            </a:r>
            <a:r>
              <a:rPr lang="en-US" sz="3600" b="1" dirty="0">
                <a:solidFill>
                  <a:srgbClr val="FF0000"/>
                </a:solidFill>
              </a:rPr>
              <a:t>TATA box</a:t>
            </a:r>
            <a:r>
              <a:rPr lang="en-US" sz="3600" dirty="0">
                <a:solidFill>
                  <a:srgbClr val="FF0000"/>
                </a:solidFill>
              </a:rPr>
              <a:t>, is TATAAT.</a:t>
            </a:r>
          </a:p>
          <a:p>
            <a:pPr marL="457200" indent="-457200">
              <a:buFont typeface="+mj-lt"/>
              <a:buAutoNum type="arabicPeriod"/>
            </a:pPr>
            <a:r>
              <a:rPr lang="en-US" sz="3600" dirty="0">
                <a:solidFill>
                  <a:srgbClr val="FF0000"/>
                </a:solidFill>
              </a:rPr>
              <a:t>The –35 sequence is recognized and bound by Sigma.</a:t>
            </a:r>
          </a:p>
          <a:p>
            <a:pPr marL="0" indent="0">
              <a:buNone/>
            </a:pPr>
            <a:endParaRPr lang="en-US" sz="3600" dirty="0"/>
          </a:p>
        </p:txBody>
      </p:sp>
      <p:sp>
        <p:nvSpPr>
          <p:cNvPr id="4" name="Rectangle 3">
            <a:extLst>
              <a:ext uri="{FF2B5EF4-FFF2-40B4-BE49-F238E27FC236}">
                <a16:creationId xmlns:a16="http://schemas.microsoft.com/office/drawing/2014/main" id="{579A70E5-10AE-4AF9-B624-8BEDB32FB1C1}"/>
              </a:ext>
            </a:extLst>
          </p:cNvPr>
          <p:cNvSpPr/>
          <p:nvPr/>
        </p:nvSpPr>
        <p:spPr>
          <a:xfrm>
            <a:off x="5569527" y="5756989"/>
            <a:ext cx="6548582" cy="523220"/>
          </a:xfrm>
          <a:prstGeom prst="rect">
            <a:avLst/>
          </a:prstGeom>
        </p:spPr>
        <p:txBody>
          <a:bodyPr wrap="square">
            <a:spAutoFit/>
          </a:bodyPr>
          <a:lstStyle/>
          <a:p>
            <a:pPr algn="ctr"/>
            <a:r>
              <a:rPr lang="en-US" sz="1400" i="1" dirty="0"/>
              <a:t>https://www.khanacademy.org/science/biology/gene-expression-central-dogma/transcription-of-dna-into-rna/a/stages-of-transcription</a:t>
            </a:r>
          </a:p>
        </p:txBody>
      </p:sp>
      <p:pic>
        <p:nvPicPr>
          <p:cNvPr id="2052" name="Picture 4" descr="https://ka-perseus-images.s3.amazonaws.com/a1541486673e01a5ce609108061d3a205d0897ca.png">
            <a:extLst>
              <a:ext uri="{FF2B5EF4-FFF2-40B4-BE49-F238E27FC236}">
                <a16:creationId xmlns:a16="http://schemas.microsoft.com/office/drawing/2014/main" id="{810A9971-55A6-403D-A30B-013BE0D81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938" y="1788383"/>
            <a:ext cx="8893753" cy="39686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B281812-1972-4C7D-B616-24AFB8528C55}"/>
              </a:ext>
            </a:extLst>
          </p:cNvPr>
          <p:cNvSpPr/>
          <p:nvPr/>
        </p:nvSpPr>
        <p:spPr>
          <a:xfrm>
            <a:off x="5107708" y="415636"/>
            <a:ext cx="6373091" cy="914400"/>
          </a:xfrm>
          <a:prstGeom prst="roundRect">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b="1" dirty="0">
                <a:solidFill>
                  <a:schemeClr val="tx1"/>
                </a:solidFill>
                <a:effectLst>
                  <a:outerShdw blurRad="38100" dist="38100" dir="2700000" algn="tl">
                    <a:srgbClr val="000000">
                      <a:alpha val="43137"/>
                    </a:srgbClr>
                  </a:outerShdw>
                </a:effectLst>
              </a:rPr>
              <a:t>Promoters in Bacteria</a:t>
            </a:r>
          </a:p>
        </p:txBody>
      </p:sp>
    </p:spTree>
    <p:extLst>
      <p:ext uri="{BB962C8B-B14F-4D97-AF65-F5344CB8AC3E}">
        <p14:creationId xmlns:p14="http://schemas.microsoft.com/office/powerpoint/2010/main" val="7047703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map&#10;&#10;Description generated with high confidence">
            <a:extLst>
              <a:ext uri="{FF2B5EF4-FFF2-40B4-BE49-F238E27FC236}">
                <a16:creationId xmlns:a16="http://schemas.microsoft.com/office/drawing/2014/main" id="{271C558F-B16C-4CCA-B867-C962EF62CCA6}"/>
              </a:ext>
            </a:extLst>
          </p:cNvPr>
          <p:cNvPicPr>
            <a:picLocks noChangeAspect="1"/>
          </p:cNvPicPr>
          <p:nvPr/>
        </p:nvPicPr>
        <p:blipFill rotWithShape="1">
          <a:blip r:embed="rId2">
            <a:extLst>
              <a:ext uri="{28A0092B-C50C-407E-A947-70E740481C1C}">
                <a14:useLocalDpi xmlns:a14="http://schemas.microsoft.com/office/drawing/2010/main" val="0"/>
              </a:ext>
            </a:extLst>
          </a:blip>
          <a:srcRect l="-2239" t="2" r="-2288" b="-3"/>
          <a:stretch/>
        </p:blipFill>
        <p:spPr>
          <a:xfrm>
            <a:off x="3980330" y="855235"/>
            <a:ext cx="8211670" cy="5577837"/>
          </a:xfrm>
          <a:prstGeom prst="rect">
            <a:avLst/>
          </a:prstGeom>
          <a:effectLst/>
        </p:spPr>
      </p:pic>
      <p:sp>
        <p:nvSpPr>
          <p:cNvPr id="3" name="Content Placeholder 2">
            <a:extLst>
              <a:ext uri="{FF2B5EF4-FFF2-40B4-BE49-F238E27FC236}">
                <a16:creationId xmlns:a16="http://schemas.microsoft.com/office/drawing/2014/main" id="{EF37E078-EED0-43C4-A530-D7188223ED3A}"/>
              </a:ext>
            </a:extLst>
          </p:cNvPr>
          <p:cNvSpPr>
            <a:spLocks noGrp="1"/>
          </p:cNvSpPr>
          <p:nvPr>
            <p:ph idx="1"/>
          </p:nvPr>
        </p:nvSpPr>
        <p:spPr>
          <a:xfrm>
            <a:off x="182765" y="1075766"/>
            <a:ext cx="3667037" cy="5346606"/>
          </a:xfrm>
        </p:spPr>
        <p:txBody>
          <a:bodyPr vert="horz" lIns="91440" tIns="45720" rIns="91440" bIns="45720" rtlCol="0">
            <a:noAutofit/>
          </a:bodyPr>
          <a:lstStyle/>
          <a:p>
            <a:r>
              <a:rPr lang="en-US" dirty="0"/>
              <a:t>Once all of the relevant transcription factors have bound to the promoter, the </a:t>
            </a:r>
            <a:r>
              <a:rPr lang="en-US" b="1" dirty="0"/>
              <a:t>elongation in transcription</a:t>
            </a:r>
            <a:r>
              <a:rPr lang="en-US" dirty="0"/>
              <a:t> phase begins. </a:t>
            </a:r>
          </a:p>
          <a:p>
            <a:r>
              <a:rPr lang="en-US" dirty="0"/>
              <a:t>In this part of RNA transcription, the sigma subunit of the RNA polymerase falls off which allows RNA transcription to begin. </a:t>
            </a:r>
          </a:p>
        </p:txBody>
      </p:sp>
      <p:sp>
        <p:nvSpPr>
          <p:cNvPr id="4" name="Title 1">
            <a:extLst>
              <a:ext uri="{FF2B5EF4-FFF2-40B4-BE49-F238E27FC236}">
                <a16:creationId xmlns:a16="http://schemas.microsoft.com/office/drawing/2014/main" id="{88E7654D-C280-4EA1-8CB8-8E2B6F69B3ED}"/>
              </a:ext>
            </a:extLst>
          </p:cNvPr>
          <p:cNvSpPr txBox="1">
            <a:spLocks/>
          </p:cNvSpPr>
          <p:nvPr/>
        </p:nvSpPr>
        <p:spPr>
          <a:xfrm>
            <a:off x="1" y="0"/>
            <a:ext cx="12192000" cy="855235"/>
          </a:xfrm>
          <a:prstGeom prst="rect">
            <a:avLst/>
          </a:prstGeom>
          <a:scene3d>
            <a:camera prst="orthographicFront">
              <a:rot lat="0" lon="0" rev="0"/>
            </a:camera>
            <a:lightRig rig="brightRoom" dir="t">
              <a:rot lat="0" lon="0" rev="600000"/>
            </a:lightRig>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spcAft>
                <a:spcPts val="600"/>
              </a:spcAft>
            </a:pPr>
            <a:r>
              <a:rPr lang="en-US" sz="3700" b="1" dirty="0"/>
              <a:t>ELONGATION (of RNA Transcription)</a:t>
            </a:r>
            <a:endParaRPr lang="en-US" sz="3700" dirty="0"/>
          </a:p>
        </p:txBody>
      </p:sp>
    </p:spTree>
    <p:extLst>
      <p:ext uri="{BB962C8B-B14F-4D97-AF65-F5344CB8AC3E}">
        <p14:creationId xmlns:p14="http://schemas.microsoft.com/office/powerpoint/2010/main" val="32796187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8" name="Picture 7" descr="A picture containing text, map&#10;&#10;Description generated with very high confidence">
            <a:extLst>
              <a:ext uri="{FF2B5EF4-FFF2-40B4-BE49-F238E27FC236}">
                <a16:creationId xmlns:a16="http://schemas.microsoft.com/office/drawing/2014/main" id="{3141E7CD-0B3E-4CD6-99CC-9E76C49BD965}"/>
              </a:ext>
            </a:extLst>
          </p:cNvPr>
          <p:cNvPicPr>
            <a:picLocks noChangeAspect="1"/>
          </p:cNvPicPr>
          <p:nvPr/>
        </p:nvPicPr>
        <p:blipFill rotWithShape="1">
          <a:blip r:embed="rId2">
            <a:extLst>
              <a:ext uri="{28A0092B-C50C-407E-A947-70E740481C1C}">
                <a14:useLocalDpi xmlns:a14="http://schemas.microsoft.com/office/drawing/2010/main" val="0"/>
              </a:ext>
            </a:extLst>
          </a:blip>
          <a:srcRect l="5374" r="10236" b="1"/>
          <a:stretch/>
        </p:blipFill>
        <p:spPr>
          <a:xfrm>
            <a:off x="5276088" y="640082"/>
            <a:ext cx="6276250" cy="5577838"/>
          </a:xfrm>
          <a:prstGeom prst="rect">
            <a:avLst/>
          </a:prstGeom>
          <a:effectLst/>
        </p:spPr>
      </p:pic>
      <p:sp>
        <p:nvSpPr>
          <p:cNvPr id="3" name="Content Placeholder 2">
            <a:extLst>
              <a:ext uri="{FF2B5EF4-FFF2-40B4-BE49-F238E27FC236}">
                <a16:creationId xmlns:a16="http://schemas.microsoft.com/office/drawing/2014/main" id="{EF37E078-EED0-43C4-A530-D7188223ED3A}"/>
              </a:ext>
            </a:extLst>
          </p:cNvPr>
          <p:cNvSpPr>
            <a:spLocks noGrp="1"/>
          </p:cNvSpPr>
          <p:nvPr>
            <p:ph idx="1"/>
          </p:nvPr>
        </p:nvSpPr>
        <p:spPr>
          <a:xfrm>
            <a:off x="291830" y="2438401"/>
            <a:ext cx="4513633" cy="3779520"/>
          </a:xfrm>
        </p:spPr>
        <p:txBody>
          <a:bodyPr vert="horz" lIns="91440" tIns="45720" rIns="91440" bIns="45720" rtlCol="0">
            <a:noAutofit/>
          </a:bodyPr>
          <a:lstStyle/>
          <a:p>
            <a:r>
              <a:rPr lang="en-US" sz="2400" dirty="0">
                <a:solidFill>
                  <a:schemeClr val="bg1"/>
                </a:solidFill>
              </a:rPr>
              <a:t>The RNA nucleotides are added in a complementary fashion to the DNA template in a 5’ to 3’ direction at a rate of approximately 40 nucleotides per second. </a:t>
            </a:r>
          </a:p>
          <a:p>
            <a:r>
              <a:rPr lang="en-US" sz="2400" dirty="0">
                <a:solidFill>
                  <a:schemeClr val="bg1"/>
                </a:solidFill>
              </a:rPr>
              <a:t>RNA does not have thymine (T), so when the DNA template contains a nucleotide with an adenine (A) base, it will add a nucleotide with Uracil (U) instead. </a:t>
            </a:r>
          </a:p>
        </p:txBody>
      </p:sp>
      <p:sp>
        <p:nvSpPr>
          <p:cNvPr id="4" name="Title 1">
            <a:extLst>
              <a:ext uri="{FF2B5EF4-FFF2-40B4-BE49-F238E27FC236}">
                <a16:creationId xmlns:a16="http://schemas.microsoft.com/office/drawing/2014/main" id="{88E7654D-C280-4EA1-8CB8-8E2B6F69B3ED}"/>
              </a:ext>
            </a:extLst>
          </p:cNvPr>
          <p:cNvSpPr txBox="1">
            <a:spLocks/>
          </p:cNvSpPr>
          <p:nvPr/>
        </p:nvSpPr>
        <p:spPr>
          <a:xfrm>
            <a:off x="648929" y="629266"/>
            <a:ext cx="3667039" cy="1676603"/>
          </a:xfrm>
          <a:prstGeom prst="rect">
            <a:avLst/>
          </a:prstGeom>
          <a:scene3d>
            <a:camera prst="orthographicFront">
              <a:rot lat="0" lon="0" rev="0"/>
            </a:camera>
            <a:lightRig rig="brightRoom" dir="t">
              <a:rot lat="0" lon="0" rev="600000"/>
            </a:lightRig>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spcAft>
                <a:spcPts val="600"/>
              </a:spcAft>
            </a:pPr>
            <a:r>
              <a:rPr lang="en-US" sz="3600" b="1">
                <a:solidFill>
                  <a:schemeClr val="bg1"/>
                </a:solidFill>
              </a:rPr>
              <a:t>ELONGATION (of RNA Transcription)</a:t>
            </a:r>
            <a:endParaRPr lang="en-US" sz="3600">
              <a:solidFill>
                <a:schemeClr val="bg1"/>
              </a:solidFill>
            </a:endParaRPr>
          </a:p>
        </p:txBody>
      </p:sp>
    </p:spTree>
    <p:extLst>
      <p:ext uri="{BB962C8B-B14F-4D97-AF65-F5344CB8AC3E}">
        <p14:creationId xmlns:p14="http://schemas.microsoft.com/office/powerpoint/2010/main" val="22682501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EB61B80-E8C7-4E5D-AE28-F72EE4456296}"/>
              </a:ext>
            </a:extLst>
          </p:cNvPr>
          <p:cNvSpPr/>
          <p:nvPr/>
        </p:nvSpPr>
        <p:spPr>
          <a:xfrm>
            <a:off x="6885216" y="35707"/>
            <a:ext cx="5306784" cy="4406984"/>
          </a:xfrm>
          <a:prstGeom prst="round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414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A2F99F40-78FD-44D7-9264-1B608E90182C}"/>
              </a:ext>
            </a:extLst>
          </p:cNvPr>
          <p:cNvSpPr txBox="1">
            <a:spLocks/>
          </p:cNvSpPr>
          <p:nvPr/>
        </p:nvSpPr>
        <p:spPr>
          <a:xfrm>
            <a:off x="986422" y="735292"/>
            <a:ext cx="5081232" cy="58125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FFFFFF"/>
                </a:solidFill>
              </a:rPr>
              <a:t>   Transcription of RNA is terminated when the bacterial RNA polymerase dissociates from the DNA template and releases the newly made RNA. </a:t>
            </a:r>
          </a:p>
          <a:p>
            <a:pPr marL="0" indent="0">
              <a:buNone/>
            </a:pPr>
            <a:endParaRPr lang="en-US" sz="3200" dirty="0">
              <a:solidFill>
                <a:srgbClr val="FFFFFF"/>
              </a:solidFill>
            </a:endParaRPr>
          </a:p>
          <a:p>
            <a:r>
              <a:rPr lang="en-US" sz="3200" dirty="0">
                <a:solidFill>
                  <a:srgbClr val="FFFFFF"/>
                </a:solidFill>
              </a:rPr>
              <a:t>This is accomplished through a terminating sequence (a repeated nucleotide sequence) that signals the RNA polymerase to terminate the process. </a:t>
            </a:r>
          </a:p>
        </p:txBody>
      </p:sp>
      <p:pic>
        <p:nvPicPr>
          <p:cNvPr id="3074" name="Picture 2" descr="Image result for termination of bacterial transcription">
            <a:extLst>
              <a:ext uri="{FF2B5EF4-FFF2-40B4-BE49-F238E27FC236}">
                <a16:creationId xmlns:a16="http://schemas.microsoft.com/office/drawing/2014/main" id="{709C50C9-25AC-474C-A456-7AC3DAD81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8278" y="529488"/>
            <a:ext cx="5958316" cy="3513024"/>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703F9BA5-D25E-4959-BB07-DD414C7C80DB}"/>
              </a:ext>
            </a:extLst>
          </p:cNvPr>
          <p:cNvSpPr txBox="1">
            <a:spLocks/>
          </p:cNvSpPr>
          <p:nvPr/>
        </p:nvSpPr>
        <p:spPr>
          <a:xfrm>
            <a:off x="7007352" y="4862730"/>
            <a:ext cx="5062511" cy="1499616"/>
          </a:xfrm>
          <a:prstGeom prst="rect">
            <a:avLst/>
          </a:prstGeom>
          <a:solidFill>
            <a:schemeClr val="accent4">
              <a:lumMod val="40000"/>
              <a:lumOff val="60000"/>
              <a:alpha val="1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b="1"/>
              <a:t>TERMINATION</a:t>
            </a:r>
            <a:br>
              <a:rPr lang="en-US" b="1"/>
            </a:br>
            <a:r>
              <a:rPr lang="en-US" b="1"/>
              <a:t>(of RNA Transcription)</a:t>
            </a:r>
            <a:endParaRPr lang="en-US" b="1" dirty="0"/>
          </a:p>
        </p:txBody>
      </p:sp>
    </p:spTree>
    <p:extLst>
      <p:ext uri="{BB962C8B-B14F-4D97-AF65-F5344CB8AC3E}">
        <p14:creationId xmlns:p14="http://schemas.microsoft.com/office/powerpoint/2010/main" val="15163608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0340746-15EA-402B-A761-7FCD4B62F540}"/>
              </a:ext>
            </a:extLst>
          </p:cNvPr>
          <p:cNvPicPr>
            <a:picLocks noGrp="1" noChangeAspect="1"/>
          </p:cNvPicPr>
          <p:nvPr>
            <p:ph idx="1"/>
          </p:nvPr>
        </p:nvPicPr>
        <p:blipFill>
          <a:blip r:embed="rId2"/>
          <a:stretch>
            <a:fillRect/>
          </a:stretch>
        </p:blipFill>
        <p:spPr>
          <a:xfrm>
            <a:off x="643467" y="2524010"/>
            <a:ext cx="10905066" cy="3312930"/>
          </a:xfrm>
          <a:prstGeom prst="rect">
            <a:avLst/>
          </a:prstGeom>
        </p:spPr>
      </p:pic>
      <p:sp>
        <p:nvSpPr>
          <p:cNvPr id="2" name="Title 1">
            <a:extLst>
              <a:ext uri="{FF2B5EF4-FFF2-40B4-BE49-F238E27FC236}">
                <a16:creationId xmlns:a16="http://schemas.microsoft.com/office/drawing/2014/main" id="{CAA1B3CA-E76A-45A3-98CF-83A4CE6B43E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dirty="0">
                <a:solidFill>
                  <a:schemeClr val="bg1"/>
                </a:solidFill>
              </a:rPr>
              <a:t>Eukaryotic mRNA Processing</a:t>
            </a:r>
            <a:endParaRPr lang="en-US" sz="3200" kern="1200" dirty="0">
              <a:solidFill>
                <a:schemeClr val="bg1"/>
              </a:solidFill>
              <a:latin typeface="+mj-lt"/>
              <a:ea typeface="+mj-ea"/>
              <a:cs typeface="+mj-cs"/>
            </a:endParaRPr>
          </a:p>
        </p:txBody>
      </p:sp>
      <p:sp>
        <p:nvSpPr>
          <p:cNvPr id="5" name="Rectangle 4">
            <a:extLst>
              <a:ext uri="{FF2B5EF4-FFF2-40B4-BE49-F238E27FC236}">
                <a16:creationId xmlns:a16="http://schemas.microsoft.com/office/drawing/2014/main" id="{60B280AC-8B87-4722-995E-29E75F4CE126}"/>
              </a:ext>
            </a:extLst>
          </p:cNvPr>
          <p:cNvSpPr/>
          <p:nvPr/>
        </p:nvSpPr>
        <p:spPr>
          <a:xfrm>
            <a:off x="556532" y="1632991"/>
            <a:ext cx="7250853" cy="646331"/>
          </a:xfrm>
          <a:prstGeom prst="rect">
            <a:avLst/>
          </a:prstGeom>
        </p:spPr>
        <p:txBody>
          <a:bodyPr wrap="square">
            <a:spAutoFit/>
          </a:bodyPr>
          <a:lstStyle/>
          <a:p>
            <a:r>
              <a:rPr lang="en-US" dirty="0"/>
              <a:t>After transcription but before translation, specific regions of the primary RNA transcript are spliced out (cut out) and degraded during RNA processing</a:t>
            </a:r>
          </a:p>
        </p:txBody>
      </p:sp>
      <p:sp>
        <p:nvSpPr>
          <p:cNvPr id="10" name="Rectangle 9">
            <a:extLst>
              <a:ext uri="{FF2B5EF4-FFF2-40B4-BE49-F238E27FC236}">
                <a16:creationId xmlns:a16="http://schemas.microsoft.com/office/drawing/2014/main" id="{39D3B64B-4F65-41A0-A97A-3046D407BA06}"/>
              </a:ext>
            </a:extLst>
          </p:cNvPr>
          <p:cNvSpPr/>
          <p:nvPr/>
        </p:nvSpPr>
        <p:spPr>
          <a:xfrm>
            <a:off x="643467" y="5953030"/>
            <a:ext cx="11210925" cy="369332"/>
          </a:xfrm>
          <a:prstGeom prst="rect">
            <a:avLst/>
          </a:prstGeom>
        </p:spPr>
        <p:txBody>
          <a:bodyPr wrap="square">
            <a:spAutoFit/>
          </a:bodyPr>
          <a:lstStyle/>
          <a:p>
            <a:r>
              <a:rPr lang="en-US" dirty="0"/>
              <a:t>Bacterial MRNA does not get processed. Archaea mRNA does. </a:t>
            </a:r>
          </a:p>
        </p:txBody>
      </p:sp>
    </p:spTree>
    <p:extLst>
      <p:ext uri="{BB962C8B-B14F-4D97-AF65-F5344CB8AC3E}">
        <p14:creationId xmlns:p14="http://schemas.microsoft.com/office/powerpoint/2010/main" val="23771442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F620357F-B9B4-40D0-87EA-A72BB51F299B}"/>
              </a:ext>
            </a:extLst>
          </p:cNvPr>
          <p:cNvPicPr>
            <a:picLocks noGrp="1" noChangeAspect="1"/>
          </p:cNvPicPr>
          <p:nvPr>
            <p:ph idx="1"/>
          </p:nvPr>
        </p:nvPicPr>
        <p:blipFill>
          <a:blip r:embed="rId2"/>
          <a:stretch>
            <a:fillRect/>
          </a:stretch>
        </p:blipFill>
        <p:spPr>
          <a:xfrm>
            <a:off x="643467" y="2054816"/>
            <a:ext cx="10905066" cy="3635021"/>
          </a:xfrm>
          <a:prstGeom prst="rect">
            <a:avLst/>
          </a:prstGeom>
        </p:spPr>
      </p:pic>
      <p:sp>
        <p:nvSpPr>
          <p:cNvPr id="2" name="Title 1">
            <a:extLst>
              <a:ext uri="{FF2B5EF4-FFF2-40B4-BE49-F238E27FC236}">
                <a16:creationId xmlns:a16="http://schemas.microsoft.com/office/drawing/2014/main" id="{5204B0CA-36BA-46EF-BA6B-7767C228F8F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dirty="0">
                <a:solidFill>
                  <a:schemeClr val="bg1"/>
                </a:solidFill>
              </a:rPr>
              <a:t>Transcription: Summary</a:t>
            </a:r>
            <a:endParaRPr lang="en-US" sz="3200" kern="1200" dirty="0">
              <a:solidFill>
                <a:schemeClr val="bg1"/>
              </a:solidFill>
              <a:latin typeface="+mj-lt"/>
              <a:ea typeface="+mj-ea"/>
              <a:cs typeface="+mj-cs"/>
            </a:endParaRPr>
          </a:p>
        </p:txBody>
      </p:sp>
    </p:spTree>
    <p:extLst>
      <p:ext uri="{BB962C8B-B14F-4D97-AF65-F5344CB8AC3E}">
        <p14:creationId xmlns:p14="http://schemas.microsoft.com/office/powerpoint/2010/main" val="40501307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lowchart: Document 16">
            <a:extLst>
              <a:ext uri="{FF2B5EF4-FFF2-40B4-BE49-F238E27FC236}">
                <a16:creationId xmlns:a16="http://schemas.microsoft.com/office/drawing/2014/main" id="{D12DDE76-C203-4047-9998-63900085B5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795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8">
            <a:extLst>
              <a:ext uri="{FF2B5EF4-FFF2-40B4-BE49-F238E27FC236}">
                <a16:creationId xmlns:a16="http://schemas.microsoft.com/office/drawing/2014/main" id="{0D5F75F9-EDCC-44A6-B5DA-47D9B2FDA164}"/>
              </a:ext>
            </a:extLst>
          </p:cNvPr>
          <p:cNvPicPr>
            <a:picLocks noGrp="1" noChangeAspect="1"/>
          </p:cNvPicPr>
          <p:nvPr>
            <p:ph idx="1"/>
          </p:nvPr>
        </p:nvPicPr>
        <p:blipFill>
          <a:blip r:embed="rId2"/>
          <a:stretch>
            <a:fillRect/>
          </a:stretch>
        </p:blipFill>
        <p:spPr>
          <a:xfrm>
            <a:off x="4391437" y="640080"/>
            <a:ext cx="6980528" cy="5578816"/>
          </a:xfrm>
          <a:prstGeom prst="rect">
            <a:avLst/>
          </a:prstGeom>
        </p:spPr>
      </p:pic>
      <p:sp>
        <p:nvSpPr>
          <p:cNvPr id="2" name="Title 1">
            <a:extLst>
              <a:ext uri="{FF2B5EF4-FFF2-40B4-BE49-F238E27FC236}">
                <a16:creationId xmlns:a16="http://schemas.microsoft.com/office/drawing/2014/main" id="{CA74288F-B9B2-4393-A7A6-045F19C8CB25}"/>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4000" kern="1200" dirty="0">
                <a:solidFill>
                  <a:srgbClr val="FFFFFF"/>
                </a:solidFill>
                <a:latin typeface="+mj-lt"/>
                <a:ea typeface="+mj-ea"/>
                <a:cs typeface="+mj-cs"/>
              </a:rPr>
              <a:t>Translation</a:t>
            </a:r>
          </a:p>
        </p:txBody>
      </p:sp>
      <p:pic>
        <p:nvPicPr>
          <p:cNvPr id="12" name="Picture 11">
            <a:extLst>
              <a:ext uri="{FF2B5EF4-FFF2-40B4-BE49-F238E27FC236}">
                <a16:creationId xmlns:a16="http://schemas.microsoft.com/office/drawing/2014/main" id="{07658CFB-E2EB-4997-AFFF-35948362D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370" y="4065639"/>
            <a:ext cx="1593841" cy="1903094"/>
          </a:xfrm>
          <a:prstGeom prst="rect">
            <a:avLst/>
          </a:prstGeom>
        </p:spPr>
      </p:pic>
    </p:spTree>
    <p:extLst>
      <p:ext uri="{BB962C8B-B14F-4D97-AF65-F5344CB8AC3E}">
        <p14:creationId xmlns:p14="http://schemas.microsoft.com/office/powerpoint/2010/main" val="42417311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73A4BDD-D713-407D-8500-6A0311EBB655}"/>
              </a:ext>
            </a:extLst>
          </p:cNvPr>
          <p:cNvSpPr>
            <a:spLocks noGrp="1"/>
          </p:cNvSpPr>
          <p:nvPr>
            <p:ph type="title"/>
          </p:nvPr>
        </p:nvSpPr>
        <p:spPr>
          <a:xfrm>
            <a:off x="833098" y="0"/>
            <a:ext cx="10520702" cy="2763982"/>
          </a:xfrm>
        </p:spPr>
        <p:txBody>
          <a:bodyPr>
            <a:normAutofit/>
          </a:bodyPr>
          <a:lstStyle/>
          <a:p>
            <a:pPr algn="ctr"/>
            <a:r>
              <a:rPr lang="en-US" sz="8000" b="1" dirty="0">
                <a:ln w="22225">
                  <a:solidFill>
                    <a:schemeClr val="accent5">
                      <a:lumMod val="60000"/>
                      <a:lumOff val="40000"/>
                    </a:schemeClr>
                  </a:solidFill>
                  <a:prstDash val="solid"/>
                </a:ln>
                <a:solidFill>
                  <a:schemeClr val="accent2">
                    <a:lumMod val="40000"/>
                    <a:lumOff val="60000"/>
                  </a:schemeClr>
                </a:solidFill>
              </a:rPr>
              <a:t>Translation</a:t>
            </a:r>
            <a:br>
              <a:rPr lang="en-US" sz="8000" b="1" dirty="0">
                <a:ln w="22225">
                  <a:solidFill>
                    <a:schemeClr val="accent5">
                      <a:lumMod val="60000"/>
                      <a:lumOff val="40000"/>
                    </a:schemeClr>
                  </a:solidFill>
                  <a:prstDash val="solid"/>
                </a:ln>
                <a:solidFill>
                  <a:schemeClr val="accent2">
                    <a:lumMod val="40000"/>
                    <a:lumOff val="60000"/>
                  </a:schemeClr>
                </a:solidFill>
              </a:rPr>
            </a:br>
            <a:r>
              <a:rPr lang="en-US" b="1" dirty="0">
                <a:ln w="22225">
                  <a:solidFill>
                    <a:schemeClr val="accent5">
                      <a:lumMod val="60000"/>
                      <a:lumOff val="40000"/>
                    </a:schemeClr>
                  </a:solidFill>
                  <a:prstDash val="solid"/>
                </a:ln>
                <a:solidFill>
                  <a:schemeClr val="accent2">
                    <a:lumMod val="40000"/>
                    <a:lumOff val="60000"/>
                  </a:schemeClr>
                </a:solidFill>
              </a:rPr>
              <a:t> in Bacteria is a 3-Step Process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598596978"/>
              </p:ext>
            </p:extLst>
          </p:nvPr>
        </p:nvGraphicFramePr>
        <p:xfrm>
          <a:off x="1671298" y="2273949"/>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33002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33CBE0-842B-4782-A53C-2E4401914845}"/>
              </a:ext>
            </a:extLst>
          </p:cNvPr>
          <p:cNvPicPr>
            <a:picLocks noChangeAspect="1"/>
          </p:cNvPicPr>
          <p:nvPr/>
        </p:nvPicPr>
        <p:blipFill rotWithShape="1">
          <a:blip r:embed="rId2">
            <a:extLst>
              <a:ext uri="{28A0092B-C50C-407E-A947-70E740481C1C}">
                <a14:useLocalDpi xmlns:a14="http://schemas.microsoft.com/office/drawing/2010/main" val="0"/>
              </a:ext>
            </a:extLst>
          </a:blip>
          <a:srcRect t="-7514" b="1"/>
          <a:stretch/>
        </p:blipFill>
        <p:spPr>
          <a:xfrm>
            <a:off x="3290356" y="0"/>
            <a:ext cx="8901644" cy="6819061"/>
          </a:xfrm>
          <a:prstGeom prst="rect">
            <a:avLst/>
          </a:prstGeom>
        </p:spPr>
      </p:pic>
      <p:sp>
        <p:nvSpPr>
          <p:cNvPr id="2" name="Title 1">
            <a:extLst>
              <a:ext uri="{FF2B5EF4-FFF2-40B4-BE49-F238E27FC236}">
                <a16:creationId xmlns:a16="http://schemas.microsoft.com/office/drawing/2014/main" id="{D560E80D-6BEA-4E10-926C-8D2EB49BF028}"/>
              </a:ext>
            </a:extLst>
          </p:cNvPr>
          <p:cNvSpPr>
            <a:spLocks noGrp="1"/>
          </p:cNvSpPr>
          <p:nvPr>
            <p:ph type="title"/>
          </p:nvPr>
        </p:nvSpPr>
        <p:spPr>
          <a:xfrm>
            <a:off x="0" y="-43815"/>
            <a:ext cx="10515600" cy="958215"/>
          </a:xfrm>
        </p:spPr>
        <p:txBody>
          <a:bodyPr>
            <a:normAutofit/>
          </a:bodyPr>
          <a:lstStyle/>
          <a:p>
            <a:r>
              <a:rPr lang="en-US" dirty="0"/>
              <a:t>In translation:</a:t>
            </a:r>
          </a:p>
        </p:txBody>
      </p:sp>
      <p:sp>
        <p:nvSpPr>
          <p:cNvPr id="3" name="Content Placeholder 2">
            <a:extLst>
              <a:ext uri="{FF2B5EF4-FFF2-40B4-BE49-F238E27FC236}">
                <a16:creationId xmlns:a16="http://schemas.microsoft.com/office/drawing/2014/main" id="{D9B8DE01-5EA4-4195-BA39-1823784E6B5E}"/>
              </a:ext>
            </a:extLst>
          </p:cNvPr>
          <p:cNvSpPr>
            <a:spLocks noGrp="1"/>
          </p:cNvSpPr>
          <p:nvPr>
            <p:ph idx="1"/>
          </p:nvPr>
        </p:nvSpPr>
        <p:spPr>
          <a:xfrm>
            <a:off x="0" y="914400"/>
            <a:ext cx="3797807" cy="5625465"/>
          </a:xfrm>
        </p:spPr>
        <p:txBody>
          <a:bodyPr>
            <a:normAutofit fontScale="92500" lnSpcReduction="10000"/>
          </a:bodyPr>
          <a:lstStyle/>
          <a:p>
            <a:r>
              <a:rPr lang="en-US" sz="3200" dirty="0"/>
              <a:t>The sequence of bases in mRNA is converted (“translated”) to an amino acid sequence of a protein.</a:t>
            </a:r>
          </a:p>
          <a:p>
            <a:r>
              <a:rPr lang="en-US" sz="3200" dirty="0"/>
              <a:t>Ribosomes catalyze the translation of mRNA sequence into protein. They are the SITE or protein synthesis but they DO NOT actually MAKE the proteins!!!</a:t>
            </a:r>
          </a:p>
        </p:txBody>
      </p:sp>
    </p:spTree>
    <p:extLst>
      <p:ext uri="{BB962C8B-B14F-4D97-AF65-F5344CB8AC3E}">
        <p14:creationId xmlns:p14="http://schemas.microsoft.com/office/powerpoint/2010/main" val="23978598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0305D0-60D5-45C4-9651-28B8DC6347C0}"/>
              </a:ext>
            </a:extLst>
          </p:cNvPr>
          <p:cNvPicPr>
            <a:picLocks noChangeAspect="1"/>
          </p:cNvPicPr>
          <p:nvPr/>
        </p:nvPicPr>
        <p:blipFill rotWithShape="1">
          <a:blip r:embed="rId2">
            <a:extLst>
              <a:ext uri="{28A0092B-C50C-407E-A947-70E740481C1C}">
                <a14:useLocalDpi xmlns:a14="http://schemas.microsoft.com/office/drawing/2010/main" val="0"/>
              </a:ext>
            </a:extLst>
          </a:blip>
          <a:srcRect l="7799" r="13730" b="-1"/>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4C92A932-D804-4A1C-97DC-D69BB0ACC5D3}"/>
              </a:ext>
            </a:extLst>
          </p:cNvPr>
          <p:cNvSpPr>
            <a:spLocks noGrp="1"/>
          </p:cNvSpPr>
          <p:nvPr>
            <p:ph type="title"/>
          </p:nvPr>
        </p:nvSpPr>
        <p:spPr>
          <a:xfrm>
            <a:off x="335281" y="114916"/>
            <a:ext cx="4134446" cy="1676603"/>
          </a:xfrm>
        </p:spPr>
        <p:txBody>
          <a:bodyPr>
            <a:normAutofit/>
          </a:bodyPr>
          <a:lstStyle/>
          <a:p>
            <a:pPr algn="ctr"/>
            <a:r>
              <a:rPr lang="en-US" b="1" dirty="0"/>
              <a:t>INITIATION</a:t>
            </a:r>
            <a:br>
              <a:rPr lang="en-US" b="1" dirty="0"/>
            </a:br>
            <a:r>
              <a:rPr lang="en-US" sz="3600" b="1" dirty="0"/>
              <a:t> (of Translation)</a:t>
            </a:r>
            <a:endParaRPr lang="en-US" b="1" dirty="0"/>
          </a:p>
        </p:txBody>
      </p:sp>
      <p:sp>
        <p:nvSpPr>
          <p:cNvPr id="3" name="Content Placeholder 2">
            <a:extLst>
              <a:ext uri="{FF2B5EF4-FFF2-40B4-BE49-F238E27FC236}">
                <a16:creationId xmlns:a16="http://schemas.microsoft.com/office/drawing/2014/main" id="{EF0F6640-2688-4C30-9442-A72B46849BAD}"/>
              </a:ext>
            </a:extLst>
          </p:cNvPr>
          <p:cNvSpPr>
            <a:spLocks noGrp="1"/>
          </p:cNvSpPr>
          <p:nvPr>
            <p:ph idx="1"/>
          </p:nvPr>
        </p:nvSpPr>
        <p:spPr>
          <a:xfrm>
            <a:off x="648931" y="1791520"/>
            <a:ext cx="3651466" cy="4432300"/>
          </a:xfrm>
        </p:spPr>
        <p:txBody>
          <a:bodyPr>
            <a:normAutofit fontScale="92500" lnSpcReduction="10000"/>
          </a:bodyPr>
          <a:lstStyle/>
          <a:p>
            <a:pPr marL="0" indent="0">
              <a:buNone/>
            </a:pPr>
            <a:r>
              <a:rPr lang="en-US" dirty="0"/>
              <a:t>In bacteria, translation of mRNA into an amino acid sequence begins with the formation of an </a:t>
            </a:r>
            <a:r>
              <a:rPr lang="en-US" b="1" dirty="0"/>
              <a:t>initiation complex. </a:t>
            </a:r>
          </a:p>
          <a:p>
            <a:pPr marL="0" indent="0">
              <a:buNone/>
            </a:pPr>
            <a:r>
              <a:rPr lang="en-US" b="1" dirty="0"/>
              <a:t> </a:t>
            </a:r>
          </a:p>
          <a:p>
            <a:pPr marL="0" indent="0">
              <a:buNone/>
            </a:pPr>
            <a:r>
              <a:rPr lang="en-US" dirty="0"/>
              <a:t>The initiation complex is formed when</a:t>
            </a:r>
            <a:r>
              <a:rPr lang="en-US" b="1" dirty="0"/>
              <a:t> t</a:t>
            </a:r>
            <a:r>
              <a:rPr lang="en-US" dirty="0"/>
              <a:t>he mRNA, the </a:t>
            </a:r>
            <a:r>
              <a:rPr lang="en-US" dirty="0" err="1"/>
              <a:t>tRNA</a:t>
            </a:r>
            <a:r>
              <a:rPr lang="en-US" dirty="0"/>
              <a:t>, and the first amino acid all come together within the ribosome.</a:t>
            </a:r>
            <a:r>
              <a:rPr lang="en-US" b="1" dirty="0"/>
              <a:t> </a:t>
            </a:r>
            <a:endParaRPr lang="en-US" dirty="0"/>
          </a:p>
        </p:txBody>
      </p:sp>
    </p:spTree>
    <p:extLst>
      <p:ext uri="{BB962C8B-B14F-4D97-AF65-F5344CB8AC3E}">
        <p14:creationId xmlns:p14="http://schemas.microsoft.com/office/powerpoint/2010/main" val="8413941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2A4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map&#10;&#10;Description generated with very high confidence">
            <a:extLst>
              <a:ext uri="{FF2B5EF4-FFF2-40B4-BE49-F238E27FC236}">
                <a16:creationId xmlns:a16="http://schemas.microsoft.com/office/drawing/2014/main" id="{11FD4392-039A-4478-946D-0C6C7BDDF0B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544017" y="1425048"/>
            <a:ext cx="4007904" cy="4007904"/>
          </a:xfrm>
          <a:prstGeom prst="rect">
            <a:avLst/>
          </a:prstGeom>
        </p:spPr>
      </p:pic>
      <p:cxnSp>
        <p:nvCxnSpPr>
          <p:cNvPr id="33" name="Straight Connector 3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3689EDD-FA40-4C99-AA9A-50F4E1DED8BE}"/>
              </a:ext>
            </a:extLst>
          </p:cNvPr>
          <p:cNvSpPr>
            <a:spLocks noGrp="1"/>
          </p:cNvSpPr>
          <p:nvPr>
            <p:ph type="title"/>
          </p:nvPr>
        </p:nvSpPr>
        <p:spPr>
          <a:xfrm>
            <a:off x="1024129" y="585216"/>
            <a:ext cx="5062511" cy="1499616"/>
          </a:xfrm>
        </p:spPr>
        <p:txBody>
          <a:bodyPr>
            <a:normAutofit/>
          </a:bodyPr>
          <a:lstStyle/>
          <a:p>
            <a:r>
              <a:rPr lang="en-US" sz="3400">
                <a:solidFill>
                  <a:srgbClr val="FFFFFF"/>
                </a:solidFill>
              </a:rPr>
              <a:t>​There are only 4 nitrogenous bases found in DNA</a:t>
            </a:r>
          </a:p>
        </p:txBody>
      </p:sp>
      <p:sp>
        <p:nvSpPr>
          <p:cNvPr id="3" name="Content Placeholder 2">
            <a:extLst>
              <a:ext uri="{FF2B5EF4-FFF2-40B4-BE49-F238E27FC236}">
                <a16:creationId xmlns:a16="http://schemas.microsoft.com/office/drawing/2014/main" id="{CB335236-54F4-4203-9E0C-BC3960F166C4}"/>
              </a:ext>
            </a:extLst>
          </p:cNvPr>
          <p:cNvSpPr>
            <a:spLocks noGrp="1"/>
          </p:cNvSpPr>
          <p:nvPr>
            <p:ph idx="1"/>
          </p:nvPr>
        </p:nvSpPr>
        <p:spPr>
          <a:xfrm>
            <a:off x="1024129" y="2286000"/>
            <a:ext cx="5081232" cy="3931920"/>
          </a:xfrm>
        </p:spPr>
        <p:txBody>
          <a:bodyPr>
            <a:normAutofit/>
          </a:bodyPr>
          <a:lstStyle/>
          <a:p>
            <a:r>
              <a:rPr lang="en-US" sz="4000" dirty="0">
                <a:solidFill>
                  <a:srgbClr val="FFFFFF"/>
                </a:solidFill>
              </a:rPr>
              <a:t>Adenine (A)</a:t>
            </a:r>
          </a:p>
          <a:p>
            <a:r>
              <a:rPr lang="en-US" sz="4000" dirty="0">
                <a:solidFill>
                  <a:srgbClr val="FFFFFF"/>
                </a:solidFill>
              </a:rPr>
              <a:t>Guanine (G)</a:t>
            </a:r>
          </a:p>
          <a:p>
            <a:r>
              <a:rPr lang="en-US" sz="4000" dirty="0">
                <a:solidFill>
                  <a:srgbClr val="FFFFFF"/>
                </a:solidFill>
              </a:rPr>
              <a:t>Cytosine (C)</a:t>
            </a:r>
          </a:p>
          <a:p>
            <a:r>
              <a:rPr lang="en-US" sz="4000" dirty="0">
                <a:solidFill>
                  <a:srgbClr val="FFFFFF"/>
                </a:solidFill>
              </a:rPr>
              <a:t>Thymine (T)</a:t>
            </a:r>
          </a:p>
          <a:p>
            <a:endParaRPr lang="en-US" sz="4000" dirty="0">
              <a:solidFill>
                <a:srgbClr val="FFFFFF"/>
              </a:solidFill>
            </a:endParaRPr>
          </a:p>
        </p:txBody>
      </p:sp>
    </p:spTree>
    <p:extLst>
      <p:ext uri="{BB962C8B-B14F-4D97-AF65-F5344CB8AC3E}">
        <p14:creationId xmlns:p14="http://schemas.microsoft.com/office/powerpoint/2010/main" val="11580514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658818-C116-43E0-8B4F-E6CFD98B98F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555230" y="37103"/>
            <a:ext cx="4034790" cy="6867729"/>
          </a:xfrm>
          <a:prstGeom prst="rect">
            <a:avLst/>
          </a:prstGeom>
        </p:spPr>
      </p:pic>
      <p:cxnSp>
        <p:nvCxnSpPr>
          <p:cNvPr id="32" name="Straight Connector 31">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FE9B86F-E02C-4591-AD4D-70819C9FC49B}"/>
              </a:ext>
            </a:extLst>
          </p:cNvPr>
          <p:cNvSpPr>
            <a:spLocks noGrp="1"/>
          </p:cNvSpPr>
          <p:nvPr>
            <p:ph type="title"/>
          </p:nvPr>
        </p:nvSpPr>
        <p:spPr>
          <a:xfrm>
            <a:off x="762000" y="146304"/>
            <a:ext cx="6359651" cy="1499616"/>
          </a:xfrm>
        </p:spPr>
        <p:txBody>
          <a:bodyPr>
            <a:normAutofit/>
          </a:bodyPr>
          <a:lstStyle/>
          <a:p>
            <a:r>
              <a:rPr lang="en-US" b="1" dirty="0">
                <a:solidFill>
                  <a:srgbClr val="FFFFFF"/>
                </a:solidFill>
              </a:rPr>
              <a:t>ELONGATION (of Translation)</a:t>
            </a:r>
            <a:endParaRPr lang="en-US" dirty="0">
              <a:solidFill>
                <a:srgbClr val="FFFFFF"/>
              </a:solidFill>
            </a:endParaRPr>
          </a:p>
        </p:txBody>
      </p:sp>
      <p:sp>
        <p:nvSpPr>
          <p:cNvPr id="3" name="Content Placeholder 2">
            <a:extLst>
              <a:ext uri="{FF2B5EF4-FFF2-40B4-BE49-F238E27FC236}">
                <a16:creationId xmlns:a16="http://schemas.microsoft.com/office/drawing/2014/main" id="{0C6E2F69-89AE-4C2E-A9FB-C3A933CF60C6}"/>
              </a:ext>
            </a:extLst>
          </p:cNvPr>
          <p:cNvSpPr>
            <a:spLocks noGrp="1"/>
          </p:cNvSpPr>
          <p:nvPr>
            <p:ph idx="1"/>
          </p:nvPr>
        </p:nvSpPr>
        <p:spPr>
          <a:xfrm>
            <a:off x="1024129" y="1371600"/>
            <a:ext cx="5081232" cy="4846320"/>
          </a:xfrm>
        </p:spPr>
        <p:txBody>
          <a:bodyPr>
            <a:normAutofit lnSpcReduction="10000"/>
          </a:bodyPr>
          <a:lstStyle/>
          <a:p>
            <a:r>
              <a:rPr lang="en-US" dirty="0">
                <a:solidFill>
                  <a:srgbClr val="FFFFFF"/>
                </a:solidFill>
              </a:rPr>
              <a:t>The nucleotide sequence of mRNA is read in triplets called </a:t>
            </a:r>
            <a:r>
              <a:rPr lang="en-US" b="1" u="sng" dirty="0">
                <a:solidFill>
                  <a:srgbClr val="FFFFFF"/>
                </a:solidFill>
              </a:rPr>
              <a:t>codons</a:t>
            </a:r>
            <a:r>
              <a:rPr lang="en-US" dirty="0">
                <a:solidFill>
                  <a:srgbClr val="FFFFFF"/>
                </a:solidFill>
              </a:rPr>
              <a:t>. </a:t>
            </a:r>
          </a:p>
          <a:p>
            <a:r>
              <a:rPr lang="en-US" dirty="0">
                <a:solidFill>
                  <a:srgbClr val="FFFFFF"/>
                </a:solidFill>
              </a:rPr>
              <a:t>All translation begins with what is called "</a:t>
            </a:r>
            <a:r>
              <a:rPr lang="en-US" b="1" dirty="0">
                <a:solidFill>
                  <a:srgbClr val="FFFFFF"/>
                </a:solidFill>
              </a:rPr>
              <a:t>the start codon" </a:t>
            </a:r>
            <a:r>
              <a:rPr lang="en-US" dirty="0">
                <a:solidFill>
                  <a:srgbClr val="FFFFFF"/>
                </a:solidFill>
              </a:rPr>
              <a:t>which is </a:t>
            </a:r>
            <a:r>
              <a:rPr lang="en-US" b="1" dirty="0">
                <a:solidFill>
                  <a:srgbClr val="FFFFFF"/>
                </a:solidFill>
              </a:rPr>
              <a:t>AUG. </a:t>
            </a:r>
          </a:p>
          <a:p>
            <a:r>
              <a:rPr lang="en-US" dirty="0">
                <a:solidFill>
                  <a:srgbClr val="FFFFFF"/>
                </a:solidFill>
              </a:rPr>
              <a:t>This means that the first 3 bases on the mRNA are Adenine (A), Uracil (U) and Guanine (G) = AUG. </a:t>
            </a:r>
          </a:p>
          <a:p>
            <a:r>
              <a:rPr lang="en-US" dirty="0">
                <a:solidFill>
                  <a:srgbClr val="FFFFFF"/>
                </a:solidFill>
              </a:rPr>
              <a:t>The AUG codon codes for the amino acid methionine.</a:t>
            </a:r>
          </a:p>
        </p:txBody>
      </p:sp>
    </p:spTree>
    <p:extLst>
      <p:ext uri="{BB962C8B-B14F-4D97-AF65-F5344CB8AC3E}">
        <p14:creationId xmlns:p14="http://schemas.microsoft.com/office/powerpoint/2010/main" val="41054681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3E7FB059-1B73-4A01-9B51-2F9D157C7633}"/>
              </a:ext>
            </a:extLst>
          </p:cNvPr>
          <p:cNvPicPr>
            <a:picLocks noChangeAspect="1"/>
          </p:cNvPicPr>
          <p:nvPr/>
        </p:nvPicPr>
        <p:blipFill rotWithShape="1">
          <a:blip r:embed="rId2">
            <a:extLst>
              <a:ext uri="{28A0092B-C50C-407E-A947-70E740481C1C}">
                <a14:useLocalDpi xmlns:a14="http://schemas.microsoft.com/office/drawing/2010/main" val="0"/>
              </a:ext>
            </a:extLst>
          </a:blip>
          <a:srcRect t="14893" r="1700" b="667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3CDE7D-50BD-4D9E-836F-4A4B4889652A}"/>
              </a:ext>
            </a:extLst>
          </p:cNvPr>
          <p:cNvSpPr>
            <a:spLocks noGrp="1"/>
          </p:cNvSpPr>
          <p:nvPr>
            <p:ph type="title"/>
          </p:nvPr>
        </p:nvSpPr>
        <p:spPr>
          <a:xfrm>
            <a:off x="594805" y="640263"/>
            <a:ext cx="5221266" cy="1344975"/>
          </a:xfrm>
        </p:spPr>
        <p:txBody>
          <a:bodyPr>
            <a:normAutofit/>
          </a:bodyPr>
          <a:lstStyle/>
          <a:p>
            <a:r>
              <a:rPr lang="en-US" sz="4000" dirty="0"/>
              <a:t>TERMINATION (of Translation)</a:t>
            </a:r>
          </a:p>
        </p:txBody>
      </p:sp>
      <p:sp>
        <p:nvSpPr>
          <p:cNvPr id="3" name="Content Placeholder 2">
            <a:extLst>
              <a:ext uri="{FF2B5EF4-FFF2-40B4-BE49-F238E27FC236}">
                <a16:creationId xmlns:a16="http://schemas.microsoft.com/office/drawing/2014/main" id="{8FC6FF30-B254-431E-996B-E56EC9BC0D84}"/>
              </a:ext>
            </a:extLst>
          </p:cNvPr>
          <p:cNvSpPr>
            <a:spLocks noGrp="1"/>
          </p:cNvSpPr>
          <p:nvPr>
            <p:ph idx="1"/>
          </p:nvPr>
        </p:nvSpPr>
        <p:spPr>
          <a:xfrm>
            <a:off x="594110" y="2121763"/>
            <a:ext cx="5235490" cy="3773010"/>
          </a:xfrm>
        </p:spPr>
        <p:txBody>
          <a:bodyPr>
            <a:normAutofit/>
          </a:bodyPr>
          <a:lstStyle/>
          <a:p>
            <a:r>
              <a:rPr lang="en-US" sz="2400" b="1"/>
              <a:t>Termination</a:t>
            </a:r>
            <a:r>
              <a:rPr lang="en-US" sz="2400"/>
              <a:t> of protein synthesis occurs at the </a:t>
            </a:r>
            <a:r>
              <a:rPr lang="en-US" sz="2400" b="1" u="sng"/>
              <a:t>stop codon</a:t>
            </a:r>
            <a:r>
              <a:rPr lang="en-US" sz="2400"/>
              <a:t>. There are three different codons which are considered stop codons (UAA, UAG and UGA). </a:t>
            </a:r>
          </a:p>
          <a:p>
            <a:r>
              <a:rPr lang="en-US" sz="2400"/>
              <a:t>When one of these stop codons reaches the ribosome, the last amino acid will break free from the ribosome and from the tRNA. The protein is now complete. </a:t>
            </a:r>
          </a:p>
        </p:txBody>
      </p:sp>
    </p:spTree>
    <p:extLst>
      <p:ext uri="{BB962C8B-B14F-4D97-AF65-F5344CB8AC3E}">
        <p14:creationId xmlns:p14="http://schemas.microsoft.com/office/powerpoint/2010/main" val="7532494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325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rawing of a person&#10;&#10;Description generated with high confidence">
            <a:extLst>
              <a:ext uri="{FF2B5EF4-FFF2-40B4-BE49-F238E27FC236}">
                <a16:creationId xmlns:a16="http://schemas.microsoft.com/office/drawing/2014/main" id="{339FBC98-C110-4905-ACD4-E023C4884EF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86318" y="199829"/>
            <a:ext cx="4972332" cy="6395281"/>
          </a:xfrm>
          <a:prstGeom prst="rect">
            <a:avLst/>
          </a:prstGeom>
        </p:spPr>
      </p:pic>
      <p:cxnSp>
        <p:nvCxnSpPr>
          <p:cNvPr id="17" name="Straight Connector 16">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502EA94-9F98-470E-89F0-190B0BCEE267}"/>
              </a:ext>
            </a:extLst>
          </p:cNvPr>
          <p:cNvSpPr>
            <a:spLocks noGrp="1"/>
          </p:cNvSpPr>
          <p:nvPr>
            <p:ph type="title"/>
          </p:nvPr>
        </p:nvSpPr>
        <p:spPr>
          <a:xfrm>
            <a:off x="1024129" y="585216"/>
            <a:ext cx="5062511" cy="1499616"/>
          </a:xfrm>
        </p:spPr>
        <p:txBody>
          <a:bodyPr>
            <a:normAutofit/>
          </a:bodyPr>
          <a:lstStyle/>
          <a:p>
            <a:r>
              <a:rPr lang="en-US" b="1">
                <a:solidFill>
                  <a:srgbClr val="FFFFFF"/>
                </a:solidFill>
                <a:effectLst>
                  <a:outerShdw blurRad="38100" dist="38100" dir="2700000" algn="tl">
                    <a:srgbClr val="000000">
                      <a:alpha val="43137"/>
                    </a:srgbClr>
                  </a:outerShdw>
                </a:effectLst>
              </a:rPr>
              <a:t>Genetics of Viruses</a:t>
            </a:r>
          </a:p>
        </p:txBody>
      </p:sp>
      <p:sp>
        <p:nvSpPr>
          <p:cNvPr id="3" name="Content Placeholder 2">
            <a:extLst>
              <a:ext uri="{FF2B5EF4-FFF2-40B4-BE49-F238E27FC236}">
                <a16:creationId xmlns:a16="http://schemas.microsoft.com/office/drawing/2014/main" id="{4374740D-7DA6-4672-A7C2-3EBFCBF0C816}"/>
              </a:ext>
            </a:extLst>
          </p:cNvPr>
          <p:cNvSpPr>
            <a:spLocks noGrp="1"/>
          </p:cNvSpPr>
          <p:nvPr>
            <p:ph idx="1"/>
          </p:nvPr>
        </p:nvSpPr>
        <p:spPr>
          <a:xfrm>
            <a:off x="1024129" y="2286000"/>
            <a:ext cx="5081232" cy="3931920"/>
          </a:xfrm>
        </p:spPr>
        <p:txBody>
          <a:bodyPr>
            <a:normAutofit/>
          </a:bodyPr>
          <a:lstStyle/>
          <a:p>
            <a:r>
              <a:rPr lang="en-US" b="1" dirty="0">
                <a:solidFill>
                  <a:srgbClr val="FFFFFF"/>
                </a:solidFill>
              </a:rPr>
              <a:t>Bacteriophages are viruses that infect bacteria cells. </a:t>
            </a:r>
          </a:p>
          <a:p>
            <a:r>
              <a:rPr lang="en-US" b="1" dirty="0">
                <a:solidFill>
                  <a:srgbClr val="FFFFFF"/>
                </a:solidFill>
              </a:rPr>
              <a:t>Viruses are not made of cells.</a:t>
            </a:r>
          </a:p>
          <a:p>
            <a:r>
              <a:rPr lang="en-US" b="1" dirty="0">
                <a:solidFill>
                  <a:srgbClr val="FFFFFF"/>
                </a:solidFill>
              </a:rPr>
              <a:t>They can have DNA or RNA.</a:t>
            </a:r>
          </a:p>
          <a:p>
            <a:r>
              <a:rPr lang="en-US" b="1" dirty="0">
                <a:solidFill>
                  <a:srgbClr val="FFFFFF"/>
                </a:solidFill>
              </a:rPr>
              <a:t>Not Considered Alive.</a:t>
            </a:r>
          </a:p>
          <a:p>
            <a:r>
              <a:rPr lang="en-US" b="1" dirty="0">
                <a:solidFill>
                  <a:srgbClr val="FFFFFF"/>
                </a:solidFill>
              </a:rPr>
              <a:t>Cannot Reproduce without a Host.</a:t>
            </a:r>
          </a:p>
        </p:txBody>
      </p:sp>
    </p:spTree>
    <p:extLst>
      <p:ext uri="{BB962C8B-B14F-4D97-AF65-F5344CB8AC3E}">
        <p14:creationId xmlns:p14="http://schemas.microsoft.com/office/powerpoint/2010/main" val="41514888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574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39FBC98-C110-4905-ACD4-E023C4884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6713" y="1010575"/>
            <a:ext cx="5104855" cy="4836850"/>
          </a:xfrm>
          <a:prstGeom prst="rect">
            <a:avLst/>
          </a:prstGeom>
        </p:spPr>
      </p:pic>
      <p:cxnSp>
        <p:nvCxnSpPr>
          <p:cNvPr id="24" name="Straight Connector 23">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502EA94-9F98-470E-89F0-190B0BCEE267}"/>
              </a:ext>
            </a:extLst>
          </p:cNvPr>
          <p:cNvSpPr>
            <a:spLocks noGrp="1"/>
          </p:cNvSpPr>
          <p:nvPr>
            <p:ph type="title"/>
          </p:nvPr>
        </p:nvSpPr>
        <p:spPr>
          <a:xfrm>
            <a:off x="911352" y="312261"/>
            <a:ext cx="5062511" cy="945039"/>
          </a:xfrm>
        </p:spPr>
        <p:txBody>
          <a:bodyPr>
            <a:normAutofit fontScale="90000"/>
          </a:bodyPr>
          <a:lstStyle/>
          <a:p>
            <a:r>
              <a:rPr lang="en-US" sz="5400" b="1" dirty="0">
                <a:solidFill>
                  <a:srgbClr val="FFFFFF"/>
                </a:solidFill>
                <a:effectLst>
                  <a:outerShdw blurRad="38100" dist="38100" dir="2700000" algn="tl">
                    <a:srgbClr val="000000">
                      <a:alpha val="43137"/>
                    </a:srgbClr>
                  </a:outerShdw>
                </a:effectLst>
              </a:rPr>
              <a:t>Genetics of Viruses</a:t>
            </a:r>
          </a:p>
        </p:txBody>
      </p:sp>
      <p:sp>
        <p:nvSpPr>
          <p:cNvPr id="3" name="Content Placeholder 2">
            <a:extLst>
              <a:ext uri="{FF2B5EF4-FFF2-40B4-BE49-F238E27FC236}">
                <a16:creationId xmlns:a16="http://schemas.microsoft.com/office/drawing/2014/main" id="{4374740D-7DA6-4672-A7C2-3EBFCBF0C816}"/>
              </a:ext>
            </a:extLst>
          </p:cNvPr>
          <p:cNvSpPr>
            <a:spLocks noGrp="1"/>
          </p:cNvSpPr>
          <p:nvPr>
            <p:ph idx="1"/>
          </p:nvPr>
        </p:nvSpPr>
        <p:spPr>
          <a:xfrm>
            <a:off x="514350" y="1897380"/>
            <a:ext cx="5591011" cy="4320540"/>
          </a:xfrm>
        </p:spPr>
        <p:txBody>
          <a:bodyPr>
            <a:normAutofit lnSpcReduction="10000"/>
          </a:bodyPr>
          <a:lstStyle/>
          <a:p>
            <a:pPr marL="0" indent="0">
              <a:buNone/>
            </a:pPr>
            <a:r>
              <a:rPr lang="en-US" dirty="0">
                <a:solidFill>
                  <a:srgbClr val="FFFFFF"/>
                </a:solidFill>
              </a:rPr>
              <a:t>There are two types of reproductive cycles that a bacteriophage can enter; </a:t>
            </a:r>
          </a:p>
          <a:p>
            <a:pPr marL="0" indent="0">
              <a:buNone/>
            </a:pPr>
            <a:r>
              <a:rPr lang="en-US" dirty="0">
                <a:solidFill>
                  <a:srgbClr val="FFFFFF"/>
                </a:solidFill>
              </a:rPr>
              <a:t>1)</a:t>
            </a:r>
            <a:r>
              <a:rPr lang="en-US" b="1" u="sng" dirty="0">
                <a:solidFill>
                  <a:srgbClr val="FFFFFF"/>
                </a:solidFill>
              </a:rPr>
              <a:t> the lytic cycle</a:t>
            </a:r>
            <a:r>
              <a:rPr lang="en-US" dirty="0">
                <a:solidFill>
                  <a:srgbClr val="FFFFFF"/>
                </a:solidFill>
              </a:rPr>
              <a:t> and</a:t>
            </a:r>
          </a:p>
          <a:p>
            <a:pPr marL="0" indent="0">
              <a:buNone/>
            </a:pPr>
            <a:r>
              <a:rPr lang="en-US" dirty="0">
                <a:solidFill>
                  <a:srgbClr val="FFFFFF"/>
                </a:solidFill>
              </a:rPr>
              <a:t>2) </a:t>
            </a:r>
            <a:r>
              <a:rPr lang="en-US" b="1" u="sng" dirty="0">
                <a:solidFill>
                  <a:srgbClr val="FFFFFF"/>
                </a:solidFill>
              </a:rPr>
              <a:t>the lysogenic cycle.</a:t>
            </a:r>
            <a:r>
              <a:rPr lang="en-US" dirty="0">
                <a:solidFill>
                  <a:srgbClr val="FFFFFF"/>
                </a:solidFill>
              </a:rPr>
              <a:t>. </a:t>
            </a:r>
            <a:br>
              <a:rPr lang="en-US" dirty="0">
                <a:solidFill>
                  <a:srgbClr val="FFFFFF"/>
                </a:solidFill>
              </a:rPr>
            </a:br>
            <a:r>
              <a:rPr lang="en-US" dirty="0">
                <a:solidFill>
                  <a:srgbClr val="FFFFFF"/>
                </a:solidFill>
              </a:rPr>
              <a:t/>
            </a:r>
            <a:br>
              <a:rPr lang="en-US" dirty="0">
                <a:solidFill>
                  <a:srgbClr val="FFFFFF"/>
                </a:solidFill>
              </a:rPr>
            </a:br>
            <a:r>
              <a:rPr lang="en-US" dirty="0">
                <a:solidFill>
                  <a:srgbClr val="FFFFFF"/>
                </a:solidFill>
              </a:rPr>
              <a:t>   The lytic cycle results in lysis of the host cell, which ends in death. In the </a:t>
            </a:r>
            <a:r>
              <a:rPr lang="en-US" b="1" dirty="0">
                <a:solidFill>
                  <a:srgbClr val="FFFFFF"/>
                </a:solidFill>
              </a:rPr>
              <a:t>lysogenic cycle</a:t>
            </a:r>
            <a:r>
              <a:rPr lang="en-US" dirty="0">
                <a:solidFill>
                  <a:srgbClr val="FFFFFF"/>
                </a:solidFill>
              </a:rPr>
              <a:t>, the viral genome enters the nucleus and inserts itself into the host genome, keeping the host cell alive.</a:t>
            </a:r>
          </a:p>
        </p:txBody>
      </p:sp>
    </p:spTree>
    <p:extLst>
      <p:ext uri="{BB962C8B-B14F-4D97-AF65-F5344CB8AC3E}">
        <p14:creationId xmlns:p14="http://schemas.microsoft.com/office/powerpoint/2010/main" val="38242334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8"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1" r="-1" b="1672"/>
          <a:stretch/>
        </p:blipFill>
        <p:spPr>
          <a:xfrm>
            <a:off x="5284937" y="320042"/>
            <a:ext cx="6276250" cy="6217918"/>
          </a:xfrm>
          <a:prstGeom prst="rect">
            <a:avLst/>
          </a:prstGeom>
          <a:effectLst/>
        </p:spPr>
      </p:pic>
      <p:sp>
        <p:nvSpPr>
          <p:cNvPr id="2" name="Title 1">
            <a:extLst>
              <a:ext uri="{FF2B5EF4-FFF2-40B4-BE49-F238E27FC236}">
                <a16:creationId xmlns:a16="http://schemas.microsoft.com/office/drawing/2014/main" id="{54E416BB-6C89-4766-A202-E76D6CCCC95C}"/>
              </a:ext>
            </a:extLst>
          </p:cNvPr>
          <p:cNvSpPr>
            <a:spLocks noGrp="1"/>
          </p:cNvSpPr>
          <p:nvPr>
            <p:ph type="title"/>
          </p:nvPr>
        </p:nvSpPr>
        <p:spPr>
          <a:xfrm>
            <a:off x="484484" y="320042"/>
            <a:ext cx="3667039" cy="1005570"/>
          </a:xfrm>
        </p:spPr>
        <p:txBody>
          <a:bodyPr>
            <a:normAutofit/>
          </a:bodyPr>
          <a:lstStyle/>
          <a:p>
            <a:pPr algn="ctr"/>
            <a:r>
              <a:rPr lang="en-US" sz="3600" b="1" dirty="0">
                <a:solidFill>
                  <a:schemeClr val="bg1"/>
                </a:solidFill>
              </a:rPr>
              <a:t>The Lytic Cycle</a:t>
            </a:r>
          </a:p>
        </p:txBody>
      </p:sp>
      <p:sp>
        <p:nvSpPr>
          <p:cNvPr id="10" name="Content Placeholder 9"/>
          <p:cNvSpPr>
            <a:spLocks noGrp="1"/>
          </p:cNvSpPr>
          <p:nvPr>
            <p:ph idx="1"/>
          </p:nvPr>
        </p:nvSpPr>
        <p:spPr>
          <a:xfrm>
            <a:off x="484487" y="1325611"/>
            <a:ext cx="3667036" cy="5056715"/>
          </a:xfrm>
        </p:spPr>
        <p:txBody>
          <a:bodyPr>
            <a:normAutofit fontScale="85000" lnSpcReduction="10000"/>
          </a:bodyPr>
          <a:lstStyle/>
          <a:p>
            <a:r>
              <a:rPr lang="en-US" dirty="0">
                <a:solidFill>
                  <a:schemeClr val="bg1"/>
                </a:solidFill>
              </a:rPr>
              <a:t>The lytic cycle results in lysis (bursting open) of the host cell, which ends in death.</a:t>
            </a:r>
          </a:p>
          <a:p>
            <a:r>
              <a:rPr lang="en-US" dirty="0">
                <a:solidFill>
                  <a:schemeClr val="bg1"/>
                </a:solidFill>
              </a:rPr>
              <a:t>The virus attaches to the host and inserts its genetic material (RNA or DNA).</a:t>
            </a:r>
          </a:p>
          <a:p>
            <a:r>
              <a:rPr lang="en-US" dirty="0">
                <a:solidFill>
                  <a:schemeClr val="bg1"/>
                </a:solidFill>
              </a:rPr>
              <a:t> The viral genome hijack’s the host cell’s machinery to produce itself (proteins and genome).</a:t>
            </a:r>
          </a:p>
          <a:p>
            <a:r>
              <a:rPr lang="en-US" dirty="0">
                <a:solidFill>
                  <a:schemeClr val="bg1"/>
                </a:solidFill>
              </a:rPr>
              <a:t>Viral copies are self-assembled and leave the host resulting in lysis of the host cell.  </a:t>
            </a:r>
          </a:p>
          <a:p>
            <a:endParaRPr lang="en-US" sz="1800" dirty="0">
              <a:solidFill>
                <a:schemeClr val="bg1"/>
              </a:solidFill>
            </a:endParaRPr>
          </a:p>
        </p:txBody>
      </p:sp>
    </p:spTree>
    <p:extLst>
      <p:ext uri="{BB962C8B-B14F-4D97-AF65-F5344CB8AC3E}">
        <p14:creationId xmlns:p14="http://schemas.microsoft.com/office/powerpoint/2010/main" val="19235759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picture containing text&#10;&#10;Description generated with high confidence">
            <a:extLst>
              <a:ext uri="{FF2B5EF4-FFF2-40B4-BE49-F238E27FC236}">
                <a16:creationId xmlns:a16="http://schemas.microsoft.com/office/drawing/2014/main" id="{9CFB310E-880F-49CA-A9F9-392469097898}"/>
              </a:ext>
            </a:extLst>
          </p:cNvPr>
          <p:cNvPicPr>
            <a:picLocks noChangeAspect="1"/>
          </p:cNvPicPr>
          <p:nvPr/>
        </p:nvPicPr>
        <p:blipFill rotWithShape="1">
          <a:blip r:embed="rId2">
            <a:extLst>
              <a:ext uri="{28A0092B-C50C-407E-A947-70E740481C1C}">
                <a14:useLocalDpi xmlns:a14="http://schemas.microsoft.com/office/drawing/2010/main" val="0"/>
              </a:ext>
            </a:extLst>
          </a:blip>
          <a:srcRect l="10034" t="5884" r="17623" b="3299"/>
          <a:stretch/>
        </p:blipFill>
        <p:spPr>
          <a:xfrm>
            <a:off x="4964898" y="2677886"/>
            <a:ext cx="6903017" cy="3769567"/>
          </a:xfrm>
          <a:prstGeom prst="rect">
            <a:avLst/>
          </a:prstGeom>
          <a:effectLst/>
        </p:spPr>
      </p:pic>
      <p:sp>
        <p:nvSpPr>
          <p:cNvPr id="2" name="Title 1">
            <a:extLst>
              <a:ext uri="{FF2B5EF4-FFF2-40B4-BE49-F238E27FC236}">
                <a16:creationId xmlns:a16="http://schemas.microsoft.com/office/drawing/2014/main" id="{4429F033-9160-41C3-B522-167539B6D118}"/>
              </a:ext>
            </a:extLst>
          </p:cNvPr>
          <p:cNvSpPr>
            <a:spLocks noGrp="1"/>
          </p:cNvSpPr>
          <p:nvPr>
            <p:ph type="title"/>
          </p:nvPr>
        </p:nvSpPr>
        <p:spPr>
          <a:xfrm>
            <a:off x="0" y="2"/>
            <a:ext cx="4636008" cy="831271"/>
          </a:xfrm>
        </p:spPr>
        <p:txBody>
          <a:bodyPr>
            <a:normAutofit fontScale="90000"/>
          </a:bodyPr>
          <a:lstStyle/>
          <a:p>
            <a:pPr algn="ctr"/>
            <a:r>
              <a:rPr lang="en-US" sz="3600" b="1" dirty="0">
                <a:solidFill>
                  <a:schemeClr val="bg1"/>
                </a:solidFill>
              </a:rPr>
              <a:t>The Lysogenic Cycle</a:t>
            </a:r>
          </a:p>
        </p:txBody>
      </p:sp>
      <p:sp>
        <p:nvSpPr>
          <p:cNvPr id="3" name="Content Placeholder 2">
            <a:extLst>
              <a:ext uri="{FF2B5EF4-FFF2-40B4-BE49-F238E27FC236}">
                <a16:creationId xmlns:a16="http://schemas.microsoft.com/office/drawing/2014/main" id="{B0437B42-A8BC-4676-8323-3ACB39A939C9}"/>
              </a:ext>
            </a:extLst>
          </p:cNvPr>
          <p:cNvSpPr>
            <a:spLocks noGrp="1"/>
          </p:cNvSpPr>
          <p:nvPr>
            <p:ph idx="1"/>
          </p:nvPr>
        </p:nvSpPr>
        <p:spPr>
          <a:xfrm>
            <a:off x="129309" y="831272"/>
            <a:ext cx="4304146" cy="5920509"/>
          </a:xfrm>
        </p:spPr>
        <p:txBody>
          <a:bodyPr>
            <a:normAutofit fontScale="85000" lnSpcReduction="20000"/>
          </a:bodyPr>
          <a:lstStyle/>
          <a:p>
            <a:r>
              <a:rPr lang="en-US" sz="3000" dirty="0">
                <a:solidFill>
                  <a:schemeClr val="bg1"/>
                </a:solidFill>
              </a:rPr>
              <a:t> In the </a:t>
            </a:r>
            <a:r>
              <a:rPr lang="en-US" sz="3000" b="1" dirty="0">
                <a:solidFill>
                  <a:schemeClr val="bg1"/>
                </a:solidFill>
              </a:rPr>
              <a:t>lysogenic cycle</a:t>
            </a:r>
            <a:r>
              <a:rPr lang="en-US" sz="3000" dirty="0">
                <a:solidFill>
                  <a:schemeClr val="bg1"/>
                </a:solidFill>
              </a:rPr>
              <a:t>, the viral genome enters the nucleus of the bacterial host and inserts itself into the host genome. </a:t>
            </a:r>
          </a:p>
          <a:p>
            <a:r>
              <a:rPr lang="en-US" sz="3000" dirty="0">
                <a:solidFill>
                  <a:schemeClr val="bg1"/>
                </a:solidFill>
              </a:rPr>
              <a:t>The host cell will be kept alive for some time. </a:t>
            </a:r>
          </a:p>
          <a:p>
            <a:r>
              <a:rPr lang="en-US" dirty="0">
                <a:solidFill>
                  <a:schemeClr val="bg1"/>
                </a:solidFill>
              </a:rPr>
              <a:t>  The genome of the virus will get inserted into the genome of the host cell. </a:t>
            </a:r>
          </a:p>
          <a:p>
            <a:r>
              <a:rPr lang="en-US" dirty="0">
                <a:solidFill>
                  <a:schemeClr val="bg1"/>
                </a:solidFill>
              </a:rPr>
              <a:t>Each time the infected bacteria cell reproduces itself, it will also reproduce the viral DNA as well.</a:t>
            </a:r>
          </a:p>
          <a:p>
            <a:r>
              <a:rPr lang="en-US" dirty="0">
                <a:solidFill>
                  <a:schemeClr val="bg1"/>
                </a:solidFill>
              </a:rPr>
              <a:t>After some time has past, the prophage will exit the host cell's genome and the virus will begin to undergo the deadly lytic cycle. </a:t>
            </a:r>
          </a:p>
          <a:p>
            <a:endParaRPr lang="en-US" sz="1800" dirty="0">
              <a:solidFill>
                <a:schemeClr val="bg1"/>
              </a:solidFill>
            </a:endParaRPr>
          </a:p>
        </p:txBody>
      </p:sp>
      <p:pic>
        <p:nvPicPr>
          <p:cNvPr id="7" name="Picture 6" descr="A drawing of a person&#10;&#10;Description generated with high confidence">
            <a:extLst>
              <a:ext uri="{FF2B5EF4-FFF2-40B4-BE49-F238E27FC236}">
                <a16:creationId xmlns:a16="http://schemas.microsoft.com/office/drawing/2014/main" id="{B773BF93-2D2D-4D05-8C0B-86E3FA9258D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08979" y="126146"/>
            <a:ext cx="2214854" cy="2848686"/>
          </a:xfrm>
          <a:prstGeom prst="rect">
            <a:avLst/>
          </a:prstGeom>
        </p:spPr>
      </p:pic>
    </p:spTree>
    <p:extLst>
      <p:ext uri="{BB962C8B-B14F-4D97-AF65-F5344CB8AC3E}">
        <p14:creationId xmlns:p14="http://schemas.microsoft.com/office/powerpoint/2010/main" val="26284386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CBE1851-2230-47A9-B000-CE9046EA61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272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3B93832-6514-44F4-849B-5EE2C8A2337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10" name="Content Placeholder 4" descr="A drawing of a cartoon character&#10;&#10;Description generated with high confidence">
            <a:extLst>
              <a:ext uri="{FF2B5EF4-FFF2-40B4-BE49-F238E27FC236}">
                <a16:creationId xmlns:a16="http://schemas.microsoft.com/office/drawing/2014/main" id="{D5290F03-3C33-4EA5-8F57-AB3B23E5169E}"/>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flipH="1">
            <a:off x="6721840" y="640080"/>
            <a:ext cx="4207789" cy="5578816"/>
          </a:xfrm>
          <a:prstGeom prst="rect">
            <a:avLst/>
          </a:prstGeom>
        </p:spPr>
      </p:pic>
      <p:sp>
        <p:nvSpPr>
          <p:cNvPr id="2" name="Title 1">
            <a:extLst>
              <a:ext uri="{FF2B5EF4-FFF2-40B4-BE49-F238E27FC236}">
                <a16:creationId xmlns:a16="http://schemas.microsoft.com/office/drawing/2014/main" id="{0D30713A-3086-4B76-9822-BDDCD7F1CFA5}"/>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r"/>
            <a:r>
              <a:rPr lang="en-US" sz="4600" b="1" kern="1200">
                <a:solidFill>
                  <a:srgbClr val="FFFFFF"/>
                </a:solidFill>
                <a:latin typeface="+mj-lt"/>
                <a:ea typeface="+mj-ea"/>
                <a:cs typeface="+mj-cs"/>
              </a:rPr>
              <a:t>A Methods of Genetic Recombination in Bacteria</a:t>
            </a:r>
            <a:endParaRPr lang="en-US" sz="4600" kern="1200">
              <a:solidFill>
                <a:srgbClr val="FFFFFF"/>
              </a:solidFill>
              <a:latin typeface="+mj-lt"/>
              <a:ea typeface="+mj-ea"/>
              <a:cs typeface="+mj-cs"/>
            </a:endParaRPr>
          </a:p>
        </p:txBody>
      </p:sp>
    </p:spTree>
    <p:extLst>
      <p:ext uri="{BB962C8B-B14F-4D97-AF65-F5344CB8AC3E}">
        <p14:creationId xmlns:p14="http://schemas.microsoft.com/office/powerpoint/2010/main" val="30557991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5E6CFF1-2F42-4E10-9A97-F116F46F53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10;&#10;Description generated with very high confidence">
            <a:extLst>
              <a:ext uri="{FF2B5EF4-FFF2-40B4-BE49-F238E27FC236}">
                <a16:creationId xmlns:a16="http://schemas.microsoft.com/office/drawing/2014/main" id="{F7AC9483-90E7-4F4A-B718-4C0E1BF30B5B}"/>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5227" r="1883" b="-1"/>
          <a:stretch/>
        </p:blipFill>
        <p:spPr>
          <a:xfrm>
            <a:off x="20" y="-89107"/>
            <a:ext cx="12191980" cy="6857990"/>
          </a:xfrm>
          <a:prstGeom prst="rect">
            <a:avLst/>
          </a:prstGeom>
        </p:spPr>
      </p:pic>
      <p:cxnSp>
        <p:nvCxnSpPr>
          <p:cNvPr id="18" name="Straight Connector 17">
            <a:extLst>
              <a:ext uri="{FF2B5EF4-FFF2-40B4-BE49-F238E27FC236}">
                <a16:creationId xmlns:a16="http://schemas.microsoft.com/office/drawing/2014/main"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DE2264D-F21A-4AD8-90C9-21EBA14167E7}"/>
              </a:ext>
            </a:extLst>
          </p:cNvPr>
          <p:cNvSpPr>
            <a:spLocks noGrp="1"/>
          </p:cNvSpPr>
          <p:nvPr>
            <p:ph type="title"/>
          </p:nvPr>
        </p:nvSpPr>
        <p:spPr>
          <a:xfrm>
            <a:off x="551480" y="2286000"/>
            <a:ext cx="4052440" cy="2286000"/>
          </a:xfrm>
        </p:spPr>
        <p:txBody>
          <a:bodyPr>
            <a:normAutofit/>
          </a:bodyPr>
          <a:lstStyle/>
          <a:p>
            <a:pPr algn="r"/>
            <a:r>
              <a:rPr lang="en-US" sz="3200" dirty="0">
                <a:solidFill>
                  <a:srgbClr val="FFFFFF"/>
                </a:solidFill>
                <a:latin typeface="Cooper Black" panose="0208090404030B020404" pitchFamily="18" charset="0"/>
              </a:rPr>
              <a:t>GENETIC RECOMBINATION IN </a:t>
            </a:r>
            <a:br>
              <a:rPr lang="en-US" sz="3200" dirty="0">
                <a:solidFill>
                  <a:srgbClr val="FFFFFF"/>
                </a:solidFill>
                <a:latin typeface="Cooper Black" panose="0208090404030B020404" pitchFamily="18" charset="0"/>
              </a:rPr>
            </a:br>
            <a:r>
              <a:rPr lang="en-US" sz="3200" dirty="0">
                <a:solidFill>
                  <a:srgbClr val="FFFFFF"/>
                </a:solidFill>
                <a:latin typeface="Cooper Black" panose="0208090404030B020404" pitchFamily="18" charset="0"/>
              </a:rPr>
              <a:t>BACTERIA</a:t>
            </a:r>
          </a:p>
        </p:txBody>
      </p:sp>
      <p:sp>
        <p:nvSpPr>
          <p:cNvPr id="3" name="Content Placeholder 2">
            <a:extLst>
              <a:ext uri="{FF2B5EF4-FFF2-40B4-BE49-F238E27FC236}">
                <a16:creationId xmlns:a16="http://schemas.microsoft.com/office/drawing/2014/main" id="{4C3A5635-88DB-4604-B768-FA0112193B8C}"/>
              </a:ext>
            </a:extLst>
          </p:cNvPr>
          <p:cNvSpPr>
            <a:spLocks noGrp="1"/>
          </p:cNvSpPr>
          <p:nvPr>
            <p:ph idx="1"/>
          </p:nvPr>
        </p:nvSpPr>
        <p:spPr>
          <a:xfrm>
            <a:off x="5155379" y="1065862"/>
            <a:ext cx="5744685" cy="4726276"/>
          </a:xfrm>
        </p:spPr>
        <p:txBody>
          <a:bodyPr anchor="ctr">
            <a:normAutofit/>
          </a:bodyPr>
          <a:lstStyle/>
          <a:p>
            <a:pPr marL="0" indent="0">
              <a:buNone/>
            </a:pPr>
            <a:r>
              <a:rPr lang="en-US" sz="2400" dirty="0">
                <a:solidFill>
                  <a:srgbClr val="FFFFFF"/>
                </a:solidFill>
                <a:latin typeface="Cooper Black" panose="0208090404030B020404" pitchFamily="18" charset="0"/>
              </a:rPr>
              <a:t>THE THREE METHODS BY WHICH BACTERIA CAN UNDERGO GENETIC RECOMBINATION ARE AS FOLLOWS:</a:t>
            </a:r>
          </a:p>
          <a:p>
            <a:pPr marL="742950" indent="-742950">
              <a:buFont typeface="+mj-lt"/>
              <a:buAutoNum type="arabicPeriod"/>
            </a:pPr>
            <a:endParaRPr lang="en-US" sz="3600" i="1" dirty="0">
              <a:solidFill>
                <a:srgbClr val="FFFFFF"/>
              </a:solidFill>
              <a:latin typeface="Cooper Black" panose="0208090404030B020404" pitchFamily="18" charset="0"/>
            </a:endParaRPr>
          </a:p>
          <a:p>
            <a:pPr marL="742950" indent="-742950">
              <a:buFont typeface="+mj-lt"/>
              <a:buAutoNum type="arabicPeriod"/>
            </a:pPr>
            <a:r>
              <a:rPr lang="en-US" sz="3600" i="1" dirty="0">
                <a:solidFill>
                  <a:srgbClr val="FFFFFF"/>
                </a:solidFill>
                <a:latin typeface="Cooper Black" panose="0208090404030B020404" pitchFamily="18" charset="0"/>
              </a:rPr>
              <a:t>TRANSFORMATION</a:t>
            </a:r>
          </a:p>
          <a:p>
            <a:pPr marL="742950" indent="-742950">
              <a:buFont typeface="+mj-lt"/>
              <a:buAutoNum type="arabicPeriod"/>
            </a:pPr>
            <a:r>
              <a:rPr lang="en-US" sz="3600" i="1" dirty="0">
                <a:solidFill>
                  <a:srgbClr val="FFFFFF"/>
                </a:solidFill>
                <a:latin typeface="Cooper Black" panose="0208090404030B020404" pitchFamily="18" charset="0"/>
              </a:rPr>
              <a:t>TRANSDUCTION</a:t>
            </a:r>
          </a:p>
          <a:p>
            <a:pPr marL="742950" indent="-742950">
              <a:buFont typeface="+mj-lt"/>
              <a:buAutoNum type="arabicPeriod"/>
            </a:pPr>
            <a:r>
              <a:rPr lang="en-US" sz="3600" i="1" dirty="0">
                <a:solidFill>
                  <a:srgbClr val="FFFFFF"/>
                </a:solidFill>
                <a:latin typeface="Cooper Black" panose="0208090404030B020404" pitchFamily="18" charset="0"/>
              </a:rPr>
              <a:t>CONJUGATION</a:t>
            </a:r>
          </a:p>
          <a:p>
            <a:pPr marL="0" indent="0">
              <a:buNone/>
            </a:pPr>
            <a:endParaRPr lang="en-US" sz="2000" dirty="0">
              <a:solidFill>
                <a:srgbClr val="FFFFFF"/>
              </a:solidFill>
            </a:endParaRPr>
          </a:p>
        </p:txBody>
      </p:sp>
      <p:sp>
        <p:nvSpPr>
          <p:cNvPr id="6" name="TextBox 5">
            <a:extLst>
              <a:ext uri="{FF2B5EF4-FFF2-40B4-BE49-F238E27FC236}">
                <a16:creationId xmlns:a16="http://schemas.microsoft.com/office/drawing/2014/main" id="{7E1DB0C3-34E2-476E-95E6-DA01DCF22575}"/>
              </a:ext>
            </a:extLst>
          </p:cNvPr>
          <p:cNvSpPr txBox="1"/>
          <p:nvPr/>
        </p:nvSpPr>
        <p:spPr>
          <a:xfrm>
            <a:off x="9388026" y="6657945"/>
            <a:ext cx="280397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thedevinewrite.com/2014/01/six-things-you-might-not-know-about.html"/>
              </a:rPr>
              <a:t>This Photo</a:t>
            </a:r>
            <a:r>
              <a:rPr lang="en-US" sz="700">
                <a:solidFill>
                  <a:srgbClr val="FFFFFF"/>
                </a:solidFill>
              </a:rPr>
              <a:t> by Unknown Author is licensed under </a:t>
            </a:r>
            <a:r>
              <a:rPr lang="en-US" sz="700">
                <a:solidFill>
                  <a:srgbClr val="FFFFFF"/>
                </a:solidFill>
                <a:hlinkClick r:id="rId4" tooltip="https://creativecommons.org/licenses/by-nc-nd/4.0/"/>
              </a:rPr>
              <a:t>CC BY-NC-ND</a:t>
            </a:r>
            <a:endParaRPr lang="en-US" sz="700">
              <a:solidFill>
                <a:srgbClr val="FFFFFF"/>
              </a:solidFill>
            </a:endParaRPr>
          </a:p>
        </p:txBody>
      </p:sp>
    </p:spTree>
    <p:extLst>
      <p:ext uri="{BB962C8B-B14F-4D97-AF65-F5344CB8AC3E}">
        <p14:creationId xmlns:p14="http://schemas.microsoft.com/office/powerpoint/2010/main" val="18294076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507690F-FFAD-49EF-B648-C04696EE2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10" y="669572"/>
            <a:ext cx="7446758" cy="44453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77903989-68AF-4D49-93B1-BDD96DEBCBAA}"/>
              </a:ext>
            </a:extLst>
          </p:cNvPr>
          <p:cNvSpPr>
            <a:spLocks noGrp="1"/>
          </p:cNvSpPr>
          <p:nvPr>
            <p:ph type="title"/>
          </p:nvPr>
        </p:nvSpPr>
        <p:spPr>
          <a:xfrm>
            <a:off x="0" y="5529884"/>
            <a:ext cx="7451933" cy="1096331"/>
          </a:xfrm>
        </p:spPr>
        <p:txBody>
          <a:bodyPr>
            <a:normAutofit fontScale="90000"/>
          </a:bodyPr>
          <a:lstStyle/>
          <a:p>
            <a:r>
              <a:rPr lang="en-US" sz="4000" b="1" dirty="0"/>
              <a:t>Transformation:  A Method of Genetic Recombination in Bacteria</a:t>
            </a:r>
          </a:p>
        </p:txBody>
      </p:sp>
      <p:sp>
        <p:nvSpPr>
          <p:cNvPr id="3" name="Content Placeholder 2">
            <a:extLst>
              <a:ext uri="{FF2B5EF4-FFF2-40B4-BE49-F238E27FC236}">
                <a16:creationId xmlns:a16="http://schemas.microsoft.com/office/drawing/2014/main" id="{411FCBEA-C8E7-44EE-8ABF-EB34F04F4413}"/>
              </a:ext>
            </a:extLst>
          </p:cNvPr>
          <p:cNvSpPr>
            <a:spLocks noGrp="1"/>
          </p:cNvSpPr>
          <p:nvPr>
            <p:ph idx="1"/>
          </p:nvPr>
        </p:nvSpPr>
        <p:spPr>
          <a:xfrm>
            <a:off x="7912975" y="105646"/>
            <a:ext cx="4008101" cy="5241048"/>
          </a:xfrm>
        </p:spPr>
        <p:txBody>
          <a:bodyPr anchor="ctr">
            <a:normAutofit/>
          </a:bodyPr>
          <a:lstStyle/>
          <a:p>
            <a:r>
              <a:rPr lang="en-US" sz="2000" b="1" dirty="0"/>
              <a:t>  Transformation is when a bacteria takes in plasmids from their environment. </a:t>
            </a:r>
          </a:p>
          <a:p>
            <a:r>
              <a:rPr lang="en-US" sz="2000" b="1" dirty="0"/>
              <a:t>In order to take in a plasmid from the environment, microbiologists must "induce competency". </a:t>
            </a:r>
          </a:p>
          <a:p>
            <a:r>
              <a:rPr lang="en-US" sz="2000" b="1" dirty="0"/>
              <a:t>There are several methods used in laboratories to induce competency. </a:t>
            </a:r>
          </a:p>
          <a:p>
            <a:r>
              <a:rPr lang="en-US" sz="2000" b="1" dirty="0"/>
              <a:t>One of the most popular and easiest ways to induce competency in bacteria, is the "heat shock" method. </a:t>
            </a:r>
          </a:p>
        </p:txBody>
      </p:sp>
    </p:spTree>
    <p:extLst>
      <p:ext uri="{BB962C8B-B14F-4D97-AF65-F5344CB8AC3E}">
        <p14:creationId xmlns:p14="http://schemas.microsoft.com/office/powerpoint/2010/main" val="42789500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507690F-FFAD-49EF-B648-C04696EE2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10" y="669572"/>
            <a:ext cx="7446758" cy="44453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77903989-68AF-4D49-93B1-BDD96DEBCBAA}"/>
              </a:ext>
            </a:extLst>
          </p:cNvPr>
          <p:cNvSpPr>
            <a:spLocks noGrp="1"/>
          </p:cNvSpPr>
          <p:nvPr>
            <p:ph type="title"/>
          </p:nvPr>
        </p:nvSpPr>
        <p:spPr>
          <a:xfrm>
            <a:off x="0" y="5529884"/>
            <a:ext cx="7451933" cy="1096331"/>
          </a:xfrm>
        </p:spPr>
        <p:txBody>
          <a:bodyPr>
            <a:normAutofit fontScale="90000"/>
          </a:bodyPr>
          <a:lstStyle/>
          <a:p>
            <a:r>
              <a:rPr lang="en-US" sz="4000" b="1" dirty="0"/>
              <a:t>Transformation:  A Method of Genetic Recombination in Bacteria</a:t>
            </a:r>
          </a:p>
        </p:txBody>
      </p:sp>
      <p:sp>
        <p:nvSpPr>
          <p:cNvPr id="3" name="Content Placeholder 2">
            <a:extLst>
              <a:ext uri="{FF2B5EF4-FFF2-40B4-BE49-F238E27FC236}">
                <a16:creationId xmlns:a16="http://schemas.microsoft.com/office/drawing/2014/main" id="{411FCBEA-C8E7-44EE-8ABF-EB34F04F4413}"/>
              </a:ext>
            </a:extLst>
          </p:cNvPr>
          <p:cNvSpPr>
            <a:spLocks noGrp="1"/>
          </p:cNvSpPr>
          <p:nvPr>
            <p:ph idx="1"/>
          </p:nvPr>
        </p:nvSpPr>
        <p:spPr>
          <a:xfrm>
            <a:off x="7912975" y="105646"/>
            <a:ext cx="4008101" cy="5241048"/>
          </a:xfrm>
        </p:spPr>
        <p:txBody>
          <a:bodyPr anchor="ctr">
            <a:normAutofit/>
          </a:bodyPr>
          <a:lstStyle/>
          <a:p>
            <a:r>
              <a:rPr lang="en-US" sz="2000" b="1" dirty="0"/>
              <a:t>  </a:t>
            </a:r>
            <a:r>
              <a:rPr lang="en-US" sz="2000" dirty="0"/>
              <a:t> Heat shocking involves exposing the bacteria to a </a:t>
            </a:r>
            <a:r>
              <a:rPr lang="en-US" sz="2000" b="1" dirty="0"/>
              <a:t>moderately</a:t>
            </a:r>
            <a:r>
              <a:rPr lang="en-US" sz="2000" dirty="0"/>
              <a:t> high temperature for a </a:t>
            </a:r>
            <a:r>
              <a:rPr lang="en-US" sz="2000" b="1" dirty="0"/>
              <a:t>brief </a:t>
            </a:r>
            <a:r>
              <a:rPr lang="en-US" sz="2000" dirty="0"/>
              <a:t>amount of time.</a:t>
            </a:r>
          </a:p>
          <a:p>
            <a:r>
              <a:rPr lang="en-US" sz="2000" dirty="0"/>
              <a:t>Immediately following the heat exposure, the culture is then put on ice. </a:t>
            </a:r>
          </a:p>
          <a:p>
            <a:r>
              <a:rPr lang="en-US" sz="2000" dirty="0"/>
              <a:t>This extreme temperature change causes specialized surface proteins on the cell membrane to allow the plasmids to pass through.  </a:t>
            </a:r>
          </a:p>
          <a:p>
            <a:r>
              <a:rPr lang="en-US" sz="2000" dirty="0"/>
              <a:t>The bacteria are able to internalize the plasmids and they can express the genes on those plasmids in the form of proteins. ​</a:t>
            </a:r>
            <a:endParaRPr lang="en-US" sz="2000" b="1" dirty="0"/>
          </a:p>
        </p:txBody>
      </p:sp>
    </p:spTree>
    <p:extLst>
      <p:ext uri="{BB962C8B-B14F-4D97-AF65-F5344CB8AC3E}">
        <p14:creationId xmlns:p14="http://schemas.microsoft.com/office/powerpoint/2010/main" val="16853241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03A2F6-A584-4AAC-BBAF-056F418B65EB}"/>
              </a:ext>
            </a:extLst>
          </p:cNvPr>
          <p:cNvSpPr>
            <a:spLocks noGrp="1"/>
          </p:cNvSpPr>
          <p:nvPr>
            <p:ph idx="1"/>
          </p:nvPr>
        </p:nvSpPr>
        <p:spPr>
          <a:xfrm>
            <a:off x="176245" y="1356494"/>
            <a:ext cx="5854698" cy="5411951"/>
          </a:xfr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a:normAutofit/>
          </a:bodyPr>
          <a:lstStyle/>
          <a:p>
            <a:r>
              <a:rPr lang="en-US" dirty="0"/>
              <a:t>RNA and DNA Nucleotides Both Contain a Phosphate Group</a:t>
            </a:r>
          </a:p>
          <a:p>
            <a:pPr lvl="1"/>
            <a:endParaRPr lang="en-US" b="1" dirty="0">
              <a:solidFill>
                <a:srgbClr val="C00000"/>
              </a:solidFill>
            </a:endParaRPr>
          </a:p>
          <a:p>
            <a:endParaRPr lang="en-US" dirty="0"/>
          </a:p>
        </p:txBody>
      </p:sp>
      <p:sp>
        <p:nvSpPr>
          <p:cNvPr id="5" name="Rectangle 4">
            <a:extLst>
              <a:ext uri="{FF2B5EF4-FFF2-40B4-BE49-F238E27FC236}">
                <a16:creationId xmlns:a16="http://schemas.microsoft.com/office/drawing/2014/main" id="{853BC2AF-C836-48C6-AF91-F05277F11AE0}"/>
              </a:ext>
            </a:extLst>
          </p:cNvPr>
          <p:cNvSpPr/>
          <p:nvPr/>
        </p:nvSpPr>
        <p:spPr>
          <a:xfrm>
            <a:off x="0" y="779417"/>
            <a:ext cx="6726093" cy="646331"/>
          </a:xfrm>
          <a:prstGeom prst="rect">
            <a:avLst/>
          </a:prstGeom>
          <a:solidFill>
            <a:schemeClr val="accent1">
              <a:lumMod val="20000"/>
              <a:lumOff val="80000"/>
            </a:schemeClr>
          </a:solidFill>
        </p:spPr>
        <p:txBody>
          <a:bodyPr wrap="square">
            <a:spAutoFit/>
          </a:bodyPr>
          <a:lstStyle/>
          <a:p>
            <a:pPr algn="ctr"/>
            <a:r>
              <a:rPr lang="en-US" b="1" dirty="0"/>
              <a:t>Nucleic acids are the building blocks for both DNA and RNA in living organisms. </a:t>
            </a:r>
          </a:p>
        </p:txBody>
      </p:sp>
      <p:sp>
        <p:nvSpPr>
          <p:cNvPr id="6" name="Title 1">
            <a:extLst>
              <a:ext uri="{FF2B5EF4-FFF2-40B4-BE49-F238E27FC236}">
                <a16:creationId xmlns:a16="http://schemas.microsoft.com/office/drawing/2014/main" id="{3F31DAE7-17B6-44BB-9FA5-7721AABC7670}"/>
              </a:ext>
            </a:extLst>
          </p:cNvPr>
          <p:cNvSpPr txBox="1">
            <a:spLocks/>
          </p:cNvSpPr>
          <p:nvPr/>
        </p:nvSpPr>
        <p:spPr>
          <a:xfrm>
            <a:off x="632382" y="90519"/>
            <a:ext cx="5435327" cy="747238"/>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b="1" dirty="0">
                <a:effectLst>
                  <a:outerShdw blurRad="38100" dist="38100" dir="2700000" algn="tl">
                    <a:srgbClr val="000000">
                      <a:alpha val="43137"/>
                    </a:srgbClr>
                  </a:outerShdw>
                </a:effectLst>
              </a:rPr>
              <a:t>DNA Nucleotide vs RNA Nucleotide</a:t>
            </a:r>
          </a:p>
        </p:txBody>
      </p:sp>
      <p:pic>
        <p:nvPicPr>
          <p:cNvPr id="13" name="Picture 12" descr="A picture containing screenshot&#10;&#10;Description generated with high confidence">
            <a:extLst>
              <a:ext uri="{FF2B5EF4-FFF2-40B4-BE49-F238E27FC236}">
                <a16:creationId xmlns:a16="http://schemas.microsoft.com/office/drawing/2014/main" id="{C5BD1ED3-58ED-44D5-A4E6-CD073196E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0943" y="0"/>
            <a:ext cx="6161057" cy="3497344"/>
          </a:xfrm>
          <a:prstGeom prst="rect">
            <a:avLst/>
          </a:prstGeom>
        </p:spPr>
      </p:pic>
      <p:pic>
        <p:nvPicPr>
          <p:cNvPr id="15" name="Picture 14" descr="A picture containing screenshot&#10;&#10;Description generated with high confidence">
            <a:extLst>
              <a:ext uri="{FF2B5EF4-FFF2-40B4-BE49-F238E27FC236}">
                <a16:creationId xmlns:a16="http://schemas.microsoft.com/office/drawing/2014/main" id="{FC31E7EC-9E10-411B-B5F0-B487502C6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709" y="3384223"/>
            <a:ext cx="6124291" cy="3473778"/>
          </a:xfrm>
          <a:prstGeom prst="rect">
            <a:avLst/>
          </a:prstGeom>
        </p:spPr>
      </p:pic>
    </p:spTree>
    <p:extLst>
      <p:ext uri="{BB962C8B-B14F-4D97-AF65-F5344CB8AC3E}">
        <p14:creationId xmlns:p14="http://schemas.microsoft.com/office/powerpoint/2010/main" val="8240517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574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device&#10;&#10;Description generated with high confidence">
            <a:extLst>
              <a:ext uri="{FF2B5EF4-FFF2-40B4-BE49-F238E27FC236}">
                <a16:creationId xmlns:a16="http://schemas.microsoft.com/office/drawing/2014/main" id="{EA6D0195-9994-4A63-8D0C-662D51722875}"/>
              </a:ext>
            </a:extLst>
          </p:cNvPr>
          <p:cNvPicPr>
            <a:picLocks noChangeAspect="1"/>
          </p:cNvPicPr>
          <p:nvPr/>
        </p:nvPicPr>
        <p:blipFill rotWithShape="1">
          <a:blip r:embed="rId2">
            <a:extLst>
              <a:ext uri="{28A0092B-C50C-407E-A947-70E740481C1C}">
                <a14:useLocalDpi xmlns:a14="http://schemas.microsoft.com/office/drawing/2010/main" val="0"/>
              </a:ext>
            </a:extLst>
          </a:blip>
          <a:srcRect t="-1037" r="-2" b="-3"/>
          <a:stretch/>
        </p:blipFill>
        <p:spPr>
          <a:xfrm>
            <a:off x="7060319" y="1383956"/>
            <a:ext cx="5131681" cy="4659515"/>
          </a:xfrm>
          <a:prstGeom prst="rect">
            <a:avLst/>
          </a:prstGeom>
        </p:spPr>
      </p:pic>
      <p:cxnSp>
        <p:nvCxnSpPr>
          <p:cNvPr id="15" name="Straight Connector 14">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DCA27BF-FC66-482A-B207-1BC66441ECD6}"/>
              </a:ext>
            </a:extLst>
          </p:cNvPr>
          <p:cNvSpPr>
            <a:spLocks noGrp="1"/>
          </p:cNvSpPr>
          <p:nvPr>
            <p:ph type="title"/>
          </p:nvPr>
        </p:nvSpPr>
        <p:spPr>
          <a:xfrm>
            <a:off x="0" y="0"/>
            <a:ext cx="12113249" cy="826324"/>
          </a:xfrm>
          <a:solidFill>
            <a:srgbClr val="9933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a:normAutofit/>
          </a:bodyPr>
          <a:lstStyle/>
          <a:p>
            <a:pPr algn="ctr"/>
            <a:r>
              <a:rPr lang="en-US" dirty="0">
                <a:solidFill>
                  <a:srgbClr val="FFFFFF"/>
                </a:solidFill>
              </a:rPr>
              <a:t>Transduction:  </a:t>
            </a:r>
            <a:r>
              <a:rPr lang="en-US" sz="3400" dirty="0">
                <a:solidFill>
                  <a:srgbClr val="FFFFFF"/>
                </a:solidFill>
              </a:rPr>
              <a:t>A Method of Genetic Recombination in Bacteria</a:t>
            </a:r>
          </a:p>
        </p:txBody>
      </p:sp>
      <p:sp>
        <p:nvSpPr>
          <p:cNvPr id="3" name="Content Placeholder 2">
            <a:extLst>
              <a:ext uri="{FF2B5EF4-FFF2-40B4-BE49-F238E27FC236}">
                <a16:creationId xmlns:a16="http://schemas.microsoft.com/office/drawing/2014/main" id="{F9AF950E-DF0A-47FF-874B-9E9D065FA272}"/>
              </a:ext>
            </a:extLst>
          </p:cNvPr>
          <p:cNvSpPr>
            <a:spLocks noGrp="1"/>
          </p:cNvSpPr>
          <p:nvPr>
            <p:ph idx="1"/>
          </p:nvPr>
        </p:nvSpPr>
        <p:spPr>
          <a:xfrm>
            <a:off x="395416" y="976183"/>
            <a:ext cx="5709945" cy="5733535"/>
          </a:xfrm>
        </p:spPr>
        <p:txBody>
          <a:bodyPr>
            <a:normAutofit fontScale="92500" lnSpcReduction="10000"/>
          </a:bodyPr>
          <a:lstStyle/>
          <a:p>
            <a:pPr lvl="1"/>
            <a:r>
              <a:rPr lang="en-US" sz="3200" dirty="0">
                <a:solidFill>
                  <a:srgbClr val="FFFFFF"/>
                </a:solidFill>
              </a:rPr>
              <a:t>Phages can "accidentally" transfer genetic material from one bacterium to another. </a:t>
            </a:r>
          </a:p>
          <a:p>
            <a:pPr marL="0" indent="0">
              <a:buNone/>
            </a:pPr>
            <a:endParaRPr lang="en-US" sz="3600" dirty="0">
              <a:solidFill>
                <a:srgbClr val="FFFFFF"/>
              </a:solidFill>
            </a:endParaRPr>
          </a:p>
          <a:p>
            <a:pPr marL="0" indent="0">
              <a:buNone/>
            </a:pPr>
            <a:r>
              <a:rPr lang="en-US" sz="3600" dirty="0">
                <a:solidFill>
                  <a:srgbClr val="FFFFFF"/>
                </a:solidFill>
              </a:rPr>
              <a:t>There are two forms of </a:t>
            </a:r>
            <a:r>
              <a:rPr lang="en-US" sz="3600" b="1" u="sng" dirty="0">
                <a:solidFill>
                  <a:srgbClr val="FFFFFF"/>
                </a:solidFill>
              </a:rPr>
              <a:t>transduction.</a:t>
            </a:r>
          </a:p>
          <a:p>
            <a:pPr marL="742950" indent="-742950">
              <a:buFont typeface="+mj-lt"/>
              <a:buAutoNum type="arabicPeriod"/>
            </a:pPr>
            <a:r>
              <a:rPr lang="en-US" sz="3600" b="1" dirty="0">
                <a:solidFill>
                  <a:srgbClr val="FFFFFF"/>
                </a:solidFill>
              </a:rPr>
              <a:t>Generalized Transduction </a:t>
            </a:r>
            <a:endParaRPr lang="en-US" sz="3600" dirty="0">
              <a:solidFill>
                <a:srgbClr val="FFFFFF"/>
              </a:solidFill>
            </a:endParaRPr>
          </a:p>
          <a:p>
            <a:pPr lvl="1"/>
            <a:r>
              <a:rPr lang="en-US" sz="3600" dirty="0">
                <a:solidFill>
                  <a:srgbClr val="FFFFFF"/>
                </a:solidFill>
              </a:rPr>
              <a:t> the phage uses the lytic cycle </a:t>
            </a:r>
          </a:p>
          <a:p>
            <a:pPr marL="742950" indent="-742950">
              <a:buFont typeface="+mj-lt"/>
              <a:buAutoNum type="arabicPeriod"/>
            </a:pPr>
            <a:r>
              <a:rPr lang="en-US" sz="3600" b="1" dirty="0">
                <a:solidFill>
                  <a:srgbClr val="FFFFFF"/>
                </a:solidFill>
              </a:rPr>
              <a:t>Specialized Transduction </a:t>
            </a:r>
          </a:p>
          <a:p>
            <a:pPr lvl="1"/>
            <a:r>
              <a:rPr lang="en-US" sz="3600" dirty="0">
                <a:solidFill>
                  <a:srgbClr val="FFFFFF"/>
                </a:solidFill>
              </a:rPr>
              <a:t>The phage uses the lysogenic cycle</a:t>
            </a:r>
          </a:p>
        </p:txBody>
      </p:sp>
    </p:spTree>
    <p:extLst>
      <p:ext uri="{BB962C8B-B14F-4D97-AF65-F5344CB8AC3E}">
        <p14:creationId xmlns:p14="http://schemas.microsoft.com/office/powerpoint/2010/main" val="26657758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generated with high confidence">
            <a:extLst>
              <a:ext uri="{FF2B5EF4-FFF2-40B4-BE49-F238E27FC236}">
                <a16:creationId xmlns:a16="http://schemas.microsoft.com/office/drawing/2014/main" id="{6A5D3C2D-9A02-405B-87CE-13BDEEDDC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520" y="826324"/>
            <a:ext cx="6687729" cy="6031676"/>
          </a:xfrm>
          <a:prstGeom prst="rect">
            <a:avLst/>
          </a:prstGeom>
        </p:spPr>
      </p:pic>
      <p:sp>
        <p:nvSpPr>
          <p:cNvPr id="3" name="Content Placeholder 2">
            <a:extLst>
              <a:ext uri="{FF2B5EF4-FFF2-40B4-BE49-F238E27FC236}">
                <a16:creationId xmlns:a16="http://schemas.microsoft.com/office/drawing/2014/main" id="{4073DD8D-90CD-4E8F-B9DB-B537F032B4A0}"/>
              </a:ext>
            </a:extLst>
          </p:cNvPr>
          <p:cNvSpPr>
            <a:spLocks noGrp="1"/>
          </p:cNvSpPr>
          <p:nvPr>
            <p:ph idx="1"/>
          </p:nvPr>
        </p:nvSpPr>
        <p:spPr>
          <a:xfrm>
            <a:off x="350981" y="1652648"/>
            <a:ext cx="5074539" cy="4697310"/>
          </a:xfrm>
        </p:spPr>
        <p:txBody>
          <a:bodyPr>
            <a:normAutofit lnSpcReduction="10000"/>
          </a:bodyPr>
          <a:lstStyle/>
          <a:p>
            <a:pPr marL="514350" indent="-514350">
              <a:buFont typeface="+mj-lt"/>
              <a:buAutoNum type="arabicPeriod"/>
            </a:pPr>
            <a:r>
              <a:rPr lang="en-US" sz="3200" dirty="0"/>
              <a:t>The phage is going to land on a bacteria cell (or bacterium).</a:t>
            </a:r>
          </a:p>
          <a:p>
            <a:pPr marL="514350" indent="-514350">
              <a:buFont typeface="+mj-lt"/>
              <a:buAutoNum type="arabicPeriod"/>
            </a:pPr>
            <a:r>
              <a:rPr lang="en-US" sz="3200" dirty="0"/>
              <a:t>The phage inserts its genetic information.</a:t>
            </a:r>
          </a:p>
          <a:p>
            <a:pPr marL="514350" indent="-514350">
              <a:buFont typeface="+mj-lt"/>
              <a:buAutoNum type="arabicPeriod"/>
            </a:pPr>
            <a:r>
              <a:rPr lang="en-US" sz="3200" dirty="0"/>
              <a:t>The bacteria's machinery is used to form new phages.</a:t>
            </a:r>
          </a:p>
          <a:p>
            <a:pPr marL="514350" indent="-514350">
              <a:buFont typeface="+mj-lt"/>
              <a:buAutoNum type="arabicPeriod"/>
            </a:pPr>
            <a:r>
              <a:rPr lang="en-US" sz="3200" dirty="0"/>
              <a:t>The new phages leave the host cell.</a:t>
            </a:r>
          </a:p>
          <a:p>
            <a:pPr marL="0" indent="0">
              <a:buNone/>
            </a:pPr>
            <a:endParaRPr lang="en-US" sz="3200" b="1" dirty="0"/>
          </a:p>
          <a:p>
            <a:pPr marL="0" indent="0">
              <a:buNone/>
            </a:pPr>
            <a:endParaRPr lang="en-US" sz="3200" b="1" dirty="0"/>
          </a:p>
        </p:txBody>
      </p:sp>
      <p:sp>
        <p:nvSpPr>
          <p:cNvPr id="4" name="Title 1">
            <a:extLst>
              <a:ext uri="{FF2B5EF4-FFF2-40B4-BE49-F238E27FC236}">
                <a16:creationId xmlns:a16="http://schemas.microsoft.com/office/drawing/2014/main" id="{F19E3969-BC02-4245-8347-D51D8AB1B3C0}"/>
              </a:ext>
            </a:extLst>
          </p:cNvPr>
          <p:cNvSpPr txBox="1">
            <a:spLocks/>
          </p:cNvSpPr>
          <p:nvPr/>
        </p:nvSpPr>
        <p:spPr>
          <a:xfrm>
            <a:off x="0" y="0"/>
            <a:ext cx="12113249" cy="826324"/>
          </a:xfrm>
          <a:prstGeom prst="rect">
            <a:avLst/>
          </a:prstGeom>
          <a:solidFill>
            <a:srgbClr val="C27AD8"/>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4000" b="1" dirty="0">
                <a:solidFill>
                  <a:srgbClr val="FFFFFF"/>
                </a:solidFill>
              </a:rPr>
              <a:t>GENERALIZED Transduction:  </a:t>
            </a:r>
            <a:r>
              <a:rPr lang="en-US" sz="2400" b="1" dirty="0">
                <a:solidFill>
                  <a:srgbClr val="FFFFFF"/>
                </a:solidFill>
              </a:rPr>
              <a:t>A Method of Genetic Recombination in Bacteria</a:t>
            </a:r>
            <a:endParaRPr lang="en-US" sz="3400" dirty="0">
              <a:solidFill>
                <a:srgbClr val="FFFFFF"/>
              </a:solidFill>
            </a:endParaRPr>
          </a:p>
        </p:txBody>
      </p:sp>
      <p:sp>
        <p:nvSpPr>
          <p:cNvPr id="5" name="Rectangle 4">
            <a:extLst>
              <a:ext uri="{FF2B5EF4-FFF2-40B4-BE49-F238E27FC236}">
                <a16:creationId xmlns:a16="http://schemas.microsoft.com/office/drawing/2014/main" id="{3F9B4DE4-5B65-40D9-95CC-E74FAFD87CC1}"/>
              </a:ext>
            </a:extLst>
          </p:cNvPr>
          <p:cNvSpPr/>
          <p:nvPr/>
        </p:nvSpPr>
        <p:spPr>
          <a:xfrm>
            <a:off x="350981" y="947098"/>
            <a:ext cx="6914072" cy="5847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en-US" sz="3200" b="1" dirty="0"/>
              <a:t>Steps of Generalized Transduction</a:t>
            </a:r>
            <a:r>
              <a:rPr lang="en-US" sz="3200" dirty="0"/>
              <a:t> CONTINUED</a:t>
            </a:r>
          </a:p>
        </p:txBody>
      </p:sp>
    </p:spTree>
    <p:extLst>
      <p:ext uri="{BB962C8B-B14F-4D97-AF65-F5344CB8AC3E}">
        <p14:creationId xmlns:p14="http://schemas.microsoft.com/office/powerpoint/2010/main" val="42831705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generated with high confidence">
            <a:extLst>
              <a:ext uri="{FF2B5EF4-FFF2-40B4-BE49-F238E27FC236}">
                <a16:creationId xmlns:a16="http://schemas.microsoft.com/office/drawing/2014/main" id="{6A5D3C2D-9A02-405B-87CE-13BDEEDDC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1307" y="838484"/>
            <a:ext cx="6687729" cy="6031676"/>
          </a:xfrm>
          <a:prstGeom prst="rect">
            <a:avLst/>
          </a:prstGeom>
        </p:spPr>
      </p:pic>
      <p:sp>
        <p:nvSpPr>
          <p:cNvPr id="3" name="Content Placeholder 2">
            <a:extLst>
              <a:ext uri="{FF2B5EF4-FFF2-40B4-BE49-F238E27FC236}">
                <a16:creationId xmlns:a16="http://schemas.microsoft.com/office/drawing/2014/main" id="{4073DD8D-90CD-4E8F-B9DB-B537F032B4A0}"/>
              </a:ext>
            </a:extLst>
          </p:cNvPr>
          <p:cNvSpPr>
            <a:spLocks noGrp="1"/>
          </p:cNvSpPr>
          <p:nvPr>
            <p:ph idx="1"/>
          </p:nvPr>
        </p:nvSpPr>
        <p:spPr>
          <a:xfrm>
            <a:off x="0" y="1568009"/>
            <a:ext cx="5920931" cy="5145240"/>
          </a:xfrm>
        </p:spPr>
        <p:txBody>
          <a:bodyPr>
            <a:noAutofit/>
          </a:bodyPr>
          <a:lstStyle/>
          <a:p>
            <a:pPr marL="514350" indent="-514350">
              <a:buFont typeface="+mj-lt"/>
              <a:buAutoNum type="arabicPeriod" startAt="4"/>
            </a:pPr>
            <a:r>
              <a:rPr lang="en-US" sz="3200" dirty="0"/>
              <a:t>Occasionally, some phages may have some of the bacteria's DNA inside of it when the exit the host cell.</a:t>
            </a:r>
          </a:p>
          <a:p>
            <a:pPr marL="514350" indent="-514350">
              <a:buFont typeface="+mj-lt"/>
              <a:buAutoNum type="arabicPeriod" startAt="4"/>
            </a:pPr>
            <a:r>
              <a:rPr lang="en-US" sz="3200" dirty="0"/>
              <a:t>These phages will bring the bacterial DNA with it when it infects the next host cell.</a:t>
            </a:r>
          </a:p>
          <a:p>
            <a:pPr marL="514350" indent="-514350">
              <a:buFont typeface="+mj-lt"/>
              <a:buAutoNum type="arabicPeriod" startAt="4"/>
            </a:pPr>
            <a:r>
              <a:rPr lang="en-US" sz="3200" dirty="0"/>
              <a:t>This time, when the phage goes to inject its DNA into the host cell, </a:t>
            </a:r>
            <a:r>
              <a:rPr lang="en-US" sz="3200" dirty="0">
                <a:highlight>
                  <a:srgbClr val="FFFF00"/>
                </a:highlight>
              </a:rPr>
              <a:t>the bacterial DNA will be transferred to the host cell instead!</a:t>
            </a:r>
          </a:p>
          <a:p>
            <a:pPr marL="0" indent="0">
              <a:buNone/>
            </a:pPr>
            <a:endParaRPr lang="en-US" sz="3200" b="1" dirty="0"/>
          </a:p>
        </p:txBody>
      </p:sp>
      <p:sp>
        <p:nvSpPr>
          <p:cNvPr id="4" name="Title 1">
            <a:extLst>
              <a:ext uri="{FF2B5EF4-FFF2-40B4-BE49-F238E27FC236}">
                <a16:creationId xmlns:a16="http://schemas.microsoft.com/office/drawing/2014/main" id="{F19E3969-BC02-4245-8347-D51D8AB1B3C0}"/>
              </a:ext>
            </a:extLst>
          </p:cNvPr>
          <p:cNvSpPr txBox="1">
            <a:spLocks/>
          </p:cNvSpPr>
          <p:nvPr/>
        </p:nvSpPr>
        <p:spPr>
          <a:xfrm>
            <a:off x="0" y="0"/>
            <a:ext cx="12113249" cy="826324"/>
          </a:xfrm>
          <a:prstGeom prst="rect">
            <a:avLst/>
          </a:prstGeom>
          <a:solidFill>
            <a:srgbClr val="C27AD8"/>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3400" b="1" dirty="0">
                <a:solidFill>
                  <a:srgbClr val="FFFFFF"/>
                </a:solidFill>
              </a:rPr>
              <a:t>Transduction:  A Method of Genetic Recombination in Bacteria</a:t>
            </a:r>
            <a:endParaRPr lang="en-US" sz="3400" dirty="0">
              <a:solidFill>
                <a:srgbClr val="FFFFFF"/>
              </a:solidFill>
            </a:endParaRPr>
          </a:p>
        </p:txBody>
      </p:sp>
      <p:sp>
        <p:nvSpPr>
          <p:cNvPr id="6" name="Rectangle 5">
            <a:extLst>
              <a:ext uri="{FF2B5EF4-FFF2-40B4-BE49-F238E27FC236}">
                <a16:creationId xmlns:a16="http://schemas.microsoft.com/office/drawing/2014/main" id="{734DA19C-80DE-4254-815F-2C4118685CFE}"/>
              </a:ext>
            </a:extLst>
          </p:cNvPr>
          <p:cNvSpPr/>
          <p:nvPr/>
        </p:nvSpPr>
        <p:spPr>
          <a:xfrm>
            <a:off x="350981" y="838484"/>
            <a:ext cx="6914072" cy="5847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en-US" sz="3200" b="1" dirty="0"/>
              <a:t>Steps of Generalized Transduction</a:t>
            </a:r>
            <a:r>
              <a:rPr lang="en-US" sz="3200" dirty="0"/>
              <a:t> CONTINUED</a:t>
            </a:r>
          </a:p>
        </p:txBody>
      </p:sp>
    </p:spTree>
    <p:extLst>
      <p:ext uri="{BB962C8B-B14F-4D97-AF65-F5344CB8AC3E}">
        <p14:creationId xmlns:p14="http://schemas.microsoft.com/office/powerpoint/2010/main" val="7452700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DD33F-C615-4B8F-A2DA-9C202E9BF49F}"/>
              </a:ext>
            </a:extLst>
          </p:cNvPr>
          <p:cNvSpPr>
            <a:spLocks noGrp="1"/>
          </p:cNvSpPr>
          <p:nvPr>
            <p:ph idx="1"/>
          </p:nvPr>
        </p:nvSpPr>
        <p:spPr>
          <a:xfrm>
            <a:off x="7529196" y="826324"/>
            <a:ext cx="4662804" cy="6031676"/>
          </a:xfrm>
        </p:spPr>
        <p:txBody>
          <a:bodyPr>
            <a:normAutofit fontScale="85000" lnSpcReduction="20000"/>
          </a:bodyPr>
          <a:lstStyle/>
          <a:p>
            <a:pPr marL="0" indent="0">
              <a:buNone/>
            </a:pPr>
            <a:r>
              <a:rPr lang="en-US" sz="3600" b="1" dirty="0"/>
              <a:t>Steps of Specialized Transduction </a:t>
            </a:r>
            <a:r>
              <a:rPr lang="en-US" sz="3600" dirty="0"/>
              <a:t/>
            </a:r>
            <a:br>
              <a:rPr lang="en-US" sz="3600" dirty="0"/>
            </a:br>
            <a:r>
              <a:rPr lang="en-US" sz="3600" dirty="0"/>
              <a:t>The process is </a:t>
            </a:r>
            <a:r>
              <a:rPr lang="en-US" sz="3600" dirty="0">
                <a:highlight>
                  <a:srgbClr val="FFFF00"/>
                </a:highlight>
              </a:rPr>
              <a:t>the same as generalized except that the phage is going to utilize </a:t>
            </a:r>
            <a:r>
              <a:rPr lang="en-US" sz="3600" u="sng" dirty="0">
                <a:highlight>
                  <a:srgbClr val="FFFF00"/>
                </a:highlight>
              </a:rPr>
              <a:t>the lysogenic cycle. </a:t>
            </a:r>
          </a:p>
          <a:p>
            <a:pPr marL="742950" indent="-742950">
              <a:buFont typeface="+mj-lt"/>
              <a:buAutoNum type="arabicPeriod"/>
            </a:pPr>
            <a:r>
              <a:rPr lang="en-US" sz="3600" dirty="0"/>
              <a:t>The prophage is going to leave the bacteria cell.</a:t>
            </a:r>
          </a:p>
          <a:p>
            <a:pPr marL="742950" indent="-742950">
              <a:buFont typeface="+mj-lt"/>
              <a:buAutoNum type="arabicPeriod"/>
            </a:pPr>
            <a:r>
              <a:rPr lang="en-US" sz="3600" dirty="0"/>
              <a:t>The prophage will contain a small piece of bacterial DNA</a:t>
            </a:r>
          </a:p>
          <a:p>
            <a:pPr marL="742950" indent="-742950">
              <a:buFont typeface="+mj-lt"/>
              <a:buAutoNum type="arabicPeriod"/>
            </a:pPr>
            <a:r>
              <a:rPr lang="en-US" sz="3600" dirty="0"/>
              <a:t>This bacterial DNA will get transferred to any new host cell the virus infects next. </a:t>
            </a:r>
          </a:p>
          <a:p>
            <a:pPr marL="0" indent="0">
              <a:buNone/>
            </a:pPr>
            <a:endParaRPr lang="en-US" sz="3600" dirty="0"/>
          </a:p>
        </p:txBody>
      </p:sp>
      <p:sp>
        <p:nvSpPr>
          <p:cNvPr id="4" name="Title 1">
            <a:extLst>
              <a:ext uri="{FF2B5EF4-FFF2-40B4-BE49-F238E27FC236}">
                <a16:creationId xmlns:a16="http://schemas.microsoft.com/office/drawing/2014/main" id="{51B866D4-333B-43AC-8547-28CD4C439416}"/>
              </a:ext>
            </a:extLst>
          </p:cNvPr>
          <p:cNvSpPr txBox="1">
            <a:spLocks/>
          </p:cNvSpPr>
          <p:nvPr/>
        </p:nvSpPr>
        <p:spPr>
          <a:xfrm>
            <a:off x="0" y="0"/>
            <a:ext cx="12113249" cy="826324"/>
          </a:xfrm>
          <a:prstGeom prst="rect">
            <a:avLst/>
          </a:prstGeom>
          <a:solidFill>
            <a:schemeClr val="accent1">
              <a:lumMod val="75000"/>
            </a:schemeClr>
          </a:solidFill>
          <a:scene3d>
            <a:camera prst="orthographicFront"/>
            <a:lightRig rig="threePt" dir="t"/>
          </a:scene3d>
          <a:sp3d>
            <a:bevelT/>
          </a:sp3d>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3400" b="1" dirty="0">
                <a:solidFill>
                  <a:srgbClr val="FFFFFF"/>
                </a:solidFill>
              </a:rPr>
              <a:t>Specialized Transduction:  A Method of Genetic Recombination in Bacteria</a:t>
            </a:r>
            <a:endParaRPr lang="en-US" sz="3400" dirty="0">
              <a:solidFill>
                <a:srgbClr val="FFFFFF"/>
              </a:solidFill>
            </a:endParaRPr>
          </a:p>
        </p:txBody>
      </p:sp>
      <p:pic>
        <p:nvPicPr>
          <p:cNvPr id="6" name="Picture 5" descr="A close up of a map&#10;&#10;Description generated with high confidence">
            <a:extLst>
              <a:ext uri="{FF2B5EF4-FFF2-40B4-BE49-F238E27FC236}">
                <a16:creationId xmlns:a16="http://schemas.microsoft.com/office/drawing/2014/main" id="{3063C0D9-0C03-435A-A073-DBD11B28977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0" y="826324"/>
            <a:ext cx="7529196" cy="6031676"/>
          </a:xfrm>
          <a:prstGeom prst="rect">
            <a:avLst/>
          </a:prstGeom>
        </p:spPr>
      </p:pic>
    </p:spTree>
    <p:extLst>
      <p:ext uri="{BB962C8B-B14F-4D97-AF65-F5344CB8AC3E}">
        <p14:creationId xmlns:p14="http://schemas.microsoft.com/office/powerpoint/2010/main" val="30391786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animal, invertebrate&#10;&#10;Description generated with high confidence">
            <a:extLst>
              <a:ext uri="{FF2B5EF4-FFF2-40B4-BE49-F238E27FC236}">
                <a16:creationId xmlns:a16="http://schemas.microsoft.com/office/drawing/2014/main" id="{C324AAEE-8CC0-487B-AAF8-3B1D3ED68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555" y="1740723"/>
            <a:ext cx="5062460" cy="3374973"/>
          </a:xfrm>
          <a:prstGeom prst="rect">
            <a:avLst/>
          </a:prstGeom>
        </p:spPr>
      </p:pic>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4C4443-009B-4701-B285-674829901E19}"/>
              </a:ext>
            </a:extLst>
          </p:cNvPr>
          <p:cNvSpPr>
            <a:spLocks noGrp="1"/>
          </p:cNvSpPr>
          <p:nvPr>
            <p:ph idx="1"/>
          </p:nvPr>
        </p:nvSpPr>
        <p:spPr>
          <a:xfrm>
            <a:off x="1024129" y="2286000"/>
            <a:ext cx="5081232" cy="3931920"/>
          </a:xfrm>
        </p:spPr>
        <p:txBody>
          <a:bodyPr vert="horz" lIns="91440" tIns="45720" rIns="91440" bIns="45720" rtlCol="0">
            <a:normAutofit/>
          </a:bodyPr>
          <a:lstStyle/>
          <a:p>
            <a:r>
              <a:rPr lang="en-US" sz="3600" dirty="0">
                <a:solidFill>
                  <a:srgbClr val="FFFFFF"/>
                </a:solidFill>
              </a:rPr>
              <a:t>In bacterial conjugation, bacterial cells are able to exchange their genetic material! </a:t>
            </a:r>
          </a:p>
          <a:p>
            <a:r>
              <a:rPr lang="en-US" sz="3600" dirty="0">
                <a:solidFill>
                  <a:srgbClr val="FFFFFF"/>
                </a:solidFill>
              </a:rPr>
              <a:t>This is NOT done as a part of their reproductive process.</a:t>
            </a:r>
          </a:p>
          <a:p>
            <a:pPr marL="457200" lvl="1"/>
            <a:endParaRPr lang="en-US" sz="3600" dirty="0">
              <a:solidFill>
                <a:srgbClr val="FFFFFF"/>
              </a:solidFill>
            </a:endParaRPr>
          </a:p>
        </p:txBody>
      </p:sp>
      <p:sp>
        <p:nvSpPr>
          <p:cNvPr id="4" name="Title 1">
            <a:extLst>
              <a:ext uri="{FF2B5EF4-FFF2-40B4-BE49-F238E27FC236}">
                <a16:creationId xmlns:a16="http://schemas.microsoft.com/office/drawing/2014/main" id="{AD545372-8D7B-41D0-BBA2-257E9241D2AA}"/>
              </a:ext>
            </a:extLst>
          </p:cNvPr>
          <p:cNvSpPr txBox="1">
            <a:spLocks/>
          </p:cNvSpPr>
          <p:nvPr/>
        </p:nvSpPr>
        <p:spPr>
          <a:xfrm>
            <a:off x="1042850" y="533716"/>
            <a:ext cx="5062511" cy="1499616"/>
          </a:xfrm>
          <a:prstGeom prst="rect">
            <a:avLst/>
          </a:prstGeom>
          <a:scene3d>
            <a:camera prst="orthographicFront"/>
            <a:lightRig rig="threePt" dir="t"/>
          </a:scene3d>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spcAft>
                <a:spcPts val="600"/>
              </a:spcAft>
            </a:pPr>
            <a:r>
              <a:rPr lang="en-US" sz="3400" kern="1200" dirty="0">
                <a:solidFill>
                  <a:srgbClr val="FFFFFF"/>
                </a:solidFill>
                <a:latin typeface="+mj-lt"/>
                <a:ea typeface="+mj-ea"/>
                <a:cs typeface="+mj-cs"/>
              </a:rPr>
              <a:t>Bacterial Conjugation:  A Method of Genetic Recombination in Bacteria</a:t>
            </a:r>
          </a:p>
        </p:txBody>
      </p:sp>
    </p:spTree>
    <p:extLst>
      <p:ext uri="{BB962C8B-B14F-4D97-AF65-F5344CB8AC3E}">
        <p14:creationId xmlns:p14="http://schemas.microsoft.com/office/powerpoint/2010/main" val="20817485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screenshot of a cell phone&#10;&#10;Description generated with very high confidence">
            <a:extLst>
              <a:ext uri="{FF2B5EF4-FFF2-40B4-BE49-F238E27FC236}">
                <a16:creationId xmlns:a16="http://schemas.microsoft.com/office/drawing/2014/main" id="{E0771F30-5A8A-4006-88E8-C93ECCCAF01E}"/>
              </a:ext>
            </a:extLst>
          </p:cNvPr>
          <p:cNvPicPr>
            <a:picLocks noChangeAspect="1"/>
          </p:cNvPicPr>
          <p:nvPr/>
        </p:nvPicPr>
        <p:blipFill rotWithShape="1">
          <a:blip r:embed="rId2">
            <a:extLst>
              <a:ext uri="{28A0092B-C50C-407E-A947-70E740481C1C}">
                <a14:useLocalDpi xmlns:a14="http://schemas.microsoft.com/office/drawing/2010/main" val="0"/>
              </a:ext>
            </a:extLst>
          </a:blip>
          <a:srcRect l="8305" r="5990" b="1074"/>
          <a:stretch/>
        </p:blipFill>
        <p:spPr>
          <a:xfrm>
            <a:off x="513785" y="484632"/>
            <a:ext cx="5068430" cy="5733287"/>
          </a:xfrm>
          <a:prstGeom prst="rect">
            <a:avLst/>
          </a:prstGeom>
        </p:spPr>
      </p:pic>
      <p:sp>
        <p:nvSpPr>
          <p:cNvPr id="3" name="Content Placeholder 2">
            <a:extLst>
              <a:ext uri="{FF2B5EF4-FFF2-40B4-BE49-F238E27FC236}">
                <a16:creationId xmlns:a16="http://schemas.microsoft.com/office/drawing/2014/main" id="{0F790B01-E665-449E-9646-5E10645EFC55}"/>
              </a:ext>
            </a:extLst>
          </p:cNvPr>
          <p:cNvSpPr>
            <a:spLocks noGrp="1"/>
          </p:cNvSpPr>
          <p:nvPr>
            <p:ph idx="1"/>
          </p:nvPr>
        </p:nvSpPr>
        <p:spPr>
          <a:xfrm>
            <a:off x="6391903" y="1344974"/>
            <a:ext cx="5235490" cy="5253049"/>
          </a:xfrm>
        </p:spPr>
        <p:txBody>
          <a:bodyPr vert="horz" lIns="91440" tIns="45720" rIns="91440" bIns="45720" rtlCol="0">
            <a:normAutofit lnSpcReduction="10000"/>
          </a:bodyPr>
          <a:lstStyle/>
          <a:p>
            <a:pPr marL="0"/>
            <a:r>
              <a:rPr lang="en-US" dirty="0">
                <a:solidFill>
                  <a:schemeClr val="bg1"/>
                </a:solidFill>
              </a:rPr>
              <a:t>Conjugation is made possible by the "F plasmid". </a:t>
            </a:r>
          </a:p>
          <a:p>
            <a:r>
              <a:rPr lang="en-US" dirty="0">
                <a:solidFill>
                  <a:schemeClr val="bg1"/>
                </a:solidFill>
              </a:rPr>
              <a:t>The F plasmid is the "fertility plasmid". </a:t>
            </a:r>
          </a:p>
          <a:p>
            <a:r>
              <a:rPr lang="en-US" dirty="0">
                <a:solidFill>
                  <a:schemeClr val="bg1"/>
                </a:solidFill>
              </a:rPr>
              <a:t>The F plasmid contains genes that allow bacteria to form a sex pilus (</a:t>
            </a:r>
            <a:r>
              <a:rPr lang="en-US" i="1" dirty="0">
                <a:solidFill>
                  <a:schemeClr val="bg1"/>
                </a:solidFill>
              </a:rPr>
              <a:t>pili is plural</a:t>
            </a:r>
            <a:r>
              <a:rPr lang="en-US" dirty="0">
                <a:solidFill>
                  <a:schemeClr val="bg1"/>
                </a:solidFill>
              </a:rPr>
              <a:t>) which is a protrusion that can penetrate the cell wall and membrane of another bacterium. </a:t>
            </a:r>
          </a:p>
          <a:p>
            <a:r>
              <a:rPr lang="en-US" dirty="0">
                <a:solidFill>
                  <a:schemeClr val="bg1"/>
                </a:solidFill>
              </a:rPr>
              <a:t>The sex pilus allows the bacteria to form a </a:t>
            </a:r>
            <a:r>
              <a:rPr lang="en-US" u="sng" dirty="0">
                <a:solidFill>
                  <a:schemeClr val="bg1"/>
                </a:solidFill>
              </a:rPr>
              <a:t>cytoplasmic bridge</a:t>
            </a:r>
            <a:r>
              <a:rPr lang="en-US" dirty="0">
                <a:solidFill>
                  <a:schemeClr val="bg1"/>
                </a:solidFill>
              </a:rPr>
              <a:t> with another bacteria.</a:t>
            </a:r>
          </a:p>
          <a:p>
            <a:endParaRPr lang="en-US" dirty="0">
              <a:solidFill>
                <a:schemeClr val="bg1"/>
              </a:solidFill>
            </a:endParaRPr>
          </a:p>
        </p:txBody>
      </p:sp>
      <p:sp>
        <p:nvSpPr>
          <p:cNvPr id="4" name="Title 1">
            <a:extLst>
              <a:ext uri="{FF2B5EF4-FFF2-40B4-BE49-F238E27FC236}">
                <a16:creationId xmlns:a16="http://schemas.microsoft.com/office/drawing/2014/main" id="{B13CD40E-7915-44FB-AE85-381CBC708AEF}"/>
              </a:ext>
            </a:extLst>
          </p:cNvPr>
          <p:cNvSpPr txBox="1">
            <a:spLocks/>
          </p:cNvSpPr>
          <p:nvPr/>
        </p:nvSpPr>
        <p:spPr>
          <a:xfrm>
            <a:off x="6221601" y="0"/>
            <a:ext cx="5799402" cy="1344975"/>
          </a:xfrm>
          <a:prstGeom prst="rect">
            <a:avLst/>
          </a:prstGeom>
          <a:scene3d>
            <a:camera prst="orthographicFront"/>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spcAft>
                <a:spcPts val="600"/>
              </a:spcAft>
            </a:pPr>
            <a:r>
              <a:rPr lang="en-US" sz="2800" b="1" kern="1200" dirty="0">
                <a:solidFill>
                  <a:schemeClr val="bg1"/>
                </a:solidFill>
                <a:latin typeface="+mj-lt"/>
                <a:ea typeface="+mj-ea"/>
                <a:cs typeface="+mj-cs"/>
              </a:rPr>
              <a:t>Bacterial Conjugation:  A Method of Genetic Recombination in Bacteria</a:t>
            </a:r>
            <a:endParaRPr lang="en-US" sz="2800" kern="1200" dirty="0">
              <a:solidFill>
                <a:schemeClr val="bg1"/>
              </a:solidFill>
              <a:latin typeface="+mj-lt"/>
              <a:ea typeface="+mj-ea"/>
              <a:cs typeface="+mj-cs"/>
            </a:endParaRPr>
          </a:p>
        </p:txBody>
      </p:sp>
    </p:spTree>
    <p:extLst>
      <p:ext uri="{BB962C8B-B14F-4D97-AF65-F5344CB8AC3E}">
        <p14:creationId xmlns:p14="http://schemas.microsoft.com/office/powerpoint/2010/main" val="24852684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6" name="Picture 5" descr="A screenshot of a cell phone&#10;&#10;Description generated with very high confidence">
            <a:extLst>
              <a:ext uri="{FF2B5EF4-FFF2-40B4-BE49-F238E27FC236}">
                <a16:creationId xmlns:a16="http://schemas.microsoft.com/office/drawing/2014/main" id="{E0771F30-5A8A-4006-88E8-C93ECCCAF01E}"/>
              </a:ext>
            </a:extLst>
          </p:cNvPr>
          <p:cNvPicPr>
            <a:picLocks noChangeAspect="1"/>
          </p:cNvPicPr>
          <p:nvPr/>
        </p:nvPicPr>
        <p:blipFill rotWithShape="1">
          <a:blip r:embed="rId2">
            <a:extLst>
              <a:ext uri="{28A0092B-C50C-407E-A947-70E740481C1C}">
                <a14:useLocalDpi xmlns:a14="http://schemas.microsoft.com/office/drawing/2010/main" val="0"/>
              </a:ext>
            </a:extLst>
          </a:blip>
          <a:srcRect t="759" r="2" b="17"/>
          <a:stretch/>
        </p:blipFill>
        <p:spPr>
          <a:xfrm>
            <a:off x="4787153" y="-116860"/>
            <a:ext cx="7172707" cy="6974860"/>
          </a:xfrm>
          <a:prstGeom prst="rect">
            <a:avLst/>
          </a:prstGeom>
          <a:effectLst/>
        </p:spPr>
      </p:pic>
      <p:sp>
        <p:nvSpPr>
          <p:cNvPr id="3" name="Content Placeholder 2">
            <a:extLst>
              <a:ext uri="{FF2B5EF4-FFF2-40B4-BE49-F238E27FC236}">
                <a16:creationId xmlns:a16="http://schemas.microsoft.com/office/drawing/2014/main" id="{0F790B01-E665-449E-9646-5E10645EFC55}"/>
              </a:ext>
            </a:extLst>
          </p:cNvPr>
          <p:cNvSpPr>
            <a:spLocks noGrp="1"/>
          </p:cNvSpPr>
          <p:nvPr>
            <p:ph idx="1"/>
          </p:nvPr>
        </p:nvSpPr>
        <p:spPr>
          <a:xfrm>
            <a:off x="381644" y="1336430"/>
            <a:ext cx="3667036" cy="4754881"/>
          </a:xfrm>
        </p:spPr>
        <p:txBody>
          <a:bodyPr vert="horz" lIns="91440" tIns="45720" rIns="91440" bIns="45720" rtlCol="0">
            <a:normAutofit fontScale="92500" lnSpcReduction="20000"/>
          </a:bodyPr>
          <a:lstStyle/>
          <a:p>
            <a:r>
              <a:rPr lang="en-US" b="1" dirty="0">
                <a:solidFill>
                  <a:schemeClr val="bg1"/>
                </a:solidFill>
              </a:rPr>
              <a:t>Once that cytoplasmic bridge forms, the F plasmid is then replicated and the copy of the plasmid will be transferred to the other bacterium. </a:t>
            </a:r>
          </a:p>
          <a:p>
            <a:r>
              <a:rPr lang="en-US" b="1" dirty="0">
                <a:solidFill>
                  <a:schemeClr val="bg1"/>
                </a:solidFill>
              </a:rPr>
              <a:t>When the bacteria receives its copy of the F plasmid, it then has the ability to now create its own sex pili and can go give copies of its F plasmid to other bacteria. ​</a:t>
            </a:r>
          </a:p>
          <a:p>
            <a:pPr marL="0"/>
            <a:endParaRPr lang="en-US" dirty="0">
              <a:solidFill>
                <a:schemeClr val="bg1"/>
              </a:solidFill>
            </a:endParaRPr>
          </a:p>
        </p:txBody>
      </p:sp>
      <p:sp>
        <p:nvSpPr>
          <p:cNvPr id="4" name="Title 1">
            <a:extLst>
              <a:ext uri="{FF2B5EF4-FFF2-40B4-BE49-F238E27FC236}">
                <a16:creationId xmlns:a16="http://schemas.microsoft.com/office/drawing/2014/main" id="{B13CD40E-7915-44FB-AE85-381CBC708AEF}"/>
              </a:ext>
            </a:extLst>
          </p:cNvPr>
          <p:cNvSpPr txBox="1">
            <a:spLocks/>
          </p:cNvSpPr>
          <p:nvPr/>
        </p:nvSpPr>
        <p:spPr>
          <a:xfrm>
            <a:off x="-75573" y="-116860"/>
            <a:ext cx="4787153" cy="1097280"/>
          </a:xfrm>
          <a:prstGeom prst="rect">
            <a:avLst/>
          </a:prstGeom>
          <a:scene3d>
            <a:camera prst="orthographicFront"/>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spcAft>
                <a:spcPts val="600"/>
              </a:spcAft>
            </a:pPr>
            <a:r>
              <a:rPr lang="en-US" sz="2400" dirty="0">
                <a:solidFill>
                  <a:schemeClr val="bg1"/>
                </a:solidFill>
              </a:rPr>
              <a:t>Bacterial Conjugation:  A Method of Genetic Recombination in Bacteria</a:t>
            </a:r>
          </a:p>
        </p:txBody>
      </p:sp>
    </p:spTree>
    <p:extLst>
      <p:ext uri="{BB962C8B-B14F-4D97-AF65-F5344CB8AC3E}">
        <p14:creationId xmlns:p14="http://schemas.microsoft.com/office/powerpoint/2010/main" val="28624242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03A2F6-A584-4AAC-BBAF-056F418B65EB}"/>
              </a:ext>
            </a:extLst>
          </p:cNvPr>
          <p:cNvSpPr>
            <a:spLocks noGrp="1"/>
          </p:cNvSpPr>
          <p:nvPr>
            <p:ph idx="1"/>
          </p:nvPr>
        </p:nvSpPr>
        <p:spPr>
          <a:xfrm>
            <a:off x="176245" y="1960775"/>
            <a:ext cx="5854698" cy="4807670"/>
          </a:xfr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a:normAutofit/>
          </a:bodyPr>
          <a:lstStyle/>
          <a:p>
            <a:r>
              <a:rPr lang="en-US" dirty="0"/>
              <a:t>RNA and DNA Nucleotides Both Contain A Sugar Molecule</a:t>
            </a:r>
          </a:p>
          <a:p>
            <a:pPr lvl="1"/>
            <a:r>
              <a:rPr lang="en-US" dirty="0"/>
              <a:t>DNA Nucleotide have a </a:t>
            </a:r>
            <a:r>
              <a:rPr lang="en-US" b="1" dirty="0">
                <a:solidFill>
                  <a:srgbClr val="C00000"/>
                </a:solidFill>
              </a:rPr>
              <a:t>Deoxy-Ribose</a:t>
            </a:r>
            <a:r>
              <a:rPr lang="en-US" dirty="0"/>
              <a:t> Sugar Molecule</a:t>
            </a:r>
          </a:p>
          <a:p>
            <a:pPr lvl="1"/>
            <a:r>
              <a:rPr lang="en-US" dirty="0"/>
              <a:t>RNA Nucleotide have a </a:t>
            </a:r>
            <a:r>
              <a:rPr lang="en-US" b="1" dirty="0">
                <a:solidFill>
                  <a:srgbClr val="C00000"/>
                </a:solidFill>
              </a:rPr>
              <a:t>Ribose</a:t>
            </a:r>
            <a:r>
              <a:rPr lang="en-US" dirty="0"/>
              <a:t> Sugar Molecule</a:t>
            </a:r>
          </a:p>
          <a:p>
            <a:pPr lvl="1"/>
            <a:endParaRPr lang="en-US" dirty="0"/>
          </a:p>
          <a:p>
            <a:r>
              <a:rPr lang="en-US" dirty="0"/>
              <a:t>This is why DNA stands for </a:t>
            </a:r>
            <a:r>
              <a:rPr lang="en-US" b="1" u="sng" dirty="0">
                <a:solidFill>
                  <a:srgbClr val="C00000"/>
                </a:solidFill>
              </a:rPr>
              <a:t>D</a:t>
            </a:r>
            <a:r>
              <a:rPr lang="en-US" dirty="0"/>
              <a:t>eoxyribo</a:t>
            </a:r>
            <a:r>
              <a:rPr lang="en-US" b="1" u="sng" dirty="0">
                <a:solidFill>
                  <a:srgbClr val="C00000"/>
                </a:solidFill>
              </a:rPr>
              <a:t>n</a:t>
            </a:r>
            <a:r>
              <a:rPr lang="en-US" dirty="0"/>
              <a:t>ucleic </a:t>
            </a:r>
            <a:r>
              <a:rPr lang="en-US" b="1" u="sng" dirty="0">
                <a:solidFill>
                  <a:srgbClr val="C00000"/>
                </a:solidFill>
              </a:rPr>
              <a:t>A</a:t>
            </a:r>
            <a:r>
              <a:rPr lang="en-US" dirty="0"/>
              <a:t>cid</a:t>
            </a:r>
          </a:p>
          <a:p>
            <a:r>
              <a:rPr lang="en-US" dirty="0"/>
              <a:t>And RNA stands for </a:t>
            </a:r>
            <a:r>
              <a:rPr lang="en-US" b="1" u="sng" dirty="0">
                <a:solidFill>
                  <a:srgbClr val="C00000"/>
                </a:solidFill>
              </a:rPr>
              <a:t>R</a:t>
            </a:r>
            <a:r>
              <a:rPr lang="en-US" dirty="0"/>
              <a:t>ibo</a:t>
            </a:r>
            <a:r>
              <a:rPr lang="en-US" b="1" u="sng" dirty="0">
                <a:solidFill>
                  <a:srgbClr val="C00000"/>
                </a:solidFill>
              </a:rPr>
              <a:t>n</a:t>
            </a:r>
            <a:r>
              <a:rPr lang="en-US" dirty="0"/>
              <a:t>ucleic </a:t>
            </a:r>
            <a:r>
              <a:rPr lang="en-US" b="1" u="sng" dirty="0">
                <a:solidFill>
                  <a:srgbClr val="C00000"/>
                </a:solidFill>
              </a:rPr>
              <a:t>A</a:t>
            </a:r>
            <a:r>
              <a:rPr lang="en-US" dirty="0"/>
              <a:t>cid</a:t>
            </a:r>
          </a:p>
          <a:p>
            <a:pPr marL="0" indent="0">
              <a:buNone/>
            </a:pPr>
            <a:endParaRPr lang="en-US" dirty="0"/>
          </a:p>
          <a:p>
            <a:pPr lvl="1"/>
            <a:endParaRPr lang="en-US" b="1" dirty="0">
              <a:solidFill>
                <a:srgbClr val="C00000"/>
              </a:solidFill>
            </a:endParaRPr>
          </a:p>
          <a:p>
            <a:endParaRPr lang="en-US" dirty="0"/>
          </a:p>
        </p:txBody>
      </p:sp>
      <p:sp>
        <p:nvSpPr>
          <p:cNvPr id="5" name="Rectangle 4">
            <a:extLst>
              <a:ext uri="{FF2B5EF4-FFF2-40B4-BE49-F238E27FC236}">
                <a16:creationId xmlns:a16="http://schemas.microsoft.com/office/drawing/2014/main" id="{853BC2AF-C836-48C6-AF91-F05277F11AE0}"/>
              </a:ext>
            </a:extLst>
          </p:cNvPr>
          <p:cNvSpPr/>
          <p:nvPr/>
        </p:nvSpPr>
        <p:spPr>
          <a:xfrm>
            <a:off x="0" y="779417"/>
            <a:ext cx="6726093" cy="646331"/>
          </a:xfrm>
          <a:prstGeom prst="rect">
            <a:avLst/>
          </a:prstGeom>
          <a:solidFill>
            <a:schemeClr val="accent1">
              <a:lumMod val="20000"/>
              <a:lumOff val="80000"/>
            </a:schemeClr>
          </a:solidFill>
        </p:spPr>
        <p:txBody>
          <a:bodyPr wrap="square">
            <a:spAutoFit/>
          </a:bodyPr>
          <a:lstStyle/>
          <a:p>
            <a:pPr algn="ctr"/>
            <a:r>
              <a:rPr lang="en-US" b="1" dirty="0"/>
              <a:t>Nucleic acids are the building blocks for both DNA and RNA in living organisms. </a:t>
            </a:r>
          </a:p>
        </p:txBody>
      </p:sp>
      <p:sp>
        <p:nvSpPr>
          <p:cNvPr id="6" name="Title 1">
            <a:extLst>
              <a:ext uri="{FF2B5EF4-FFF2-40B4-BE49-F238E27FC236}">
                <a16:creationId xmlns:a16="http://schemas.microsoft.com/office/drawing/2014/main" id="{3F31DAE7-17B6-44BB-9FA5-7721AABC7670}"/>
              </a:ext>
            </a:extLst>
          </p:cNvPr>
          <p:cNvSpPr txBox="1">
            <a:spLocks/>
          </p:cNvSpPr>
          <p:nvPr/>
        </p:nvSpPr>
        <p:spPr>
          <a:xfrm>
            <a:off x="632382" y="90519"/>
            <a:ext cx="5435327" cy="747238"/>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b="1" dirty="0">
                <a:effectLst>
                  <a:outerShdw blurRad="38100" dist="38100" dir="2700000" algn="tl">
                    <a:srgbClr val="000000">
                      <a:alpha val="43137"/>
                    </a:srgbClr>
                  </a:outerShdw>
                </a:effectLst>
              </a:rPr>
              <a:t>DNA Nucleotide vs RNA Nucleotide</a:t>
            </a:r>
          </a:p>
        </p:txBody>
      </p:sp>
      <p:pic>
        <p:nvPicPr>
          <p:cNvPr id="13" name="Picture 12" descr="A picture containing screenshot&#10;&#10;Description generated with high confidence">
            <a:extLst>
              <a:ext uri="{FF2B5EF4-FFF2-40B4-BE49-F238E27FC236}">
                <a16:creationId xmlns:a16="http://schemas.microsoft.com/office/drawing/2014/main" id="{C5BD1ED3-58ED-44D5-A4E6-CD073196E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709" y="0"/>
            <a:ext cx="6161057" cy="3497344"/>
          </a:xfrm>
          <a:prstGeom prst="rect">
            <a:avLst/>
          </a:prstGeom>
        </p:spPr>
      </p:pic>
      <p:pic>
        <p:nvPicPr>
          <p:cNvPr id="15" name="Picture 14" descr="A picture containing screenshot&#10;&#10;Description generated with high confidence">
            <a:extLst>
              <a:ext uri="{FF2B5EF4-FFF2-40B4-BE49-F238E27FC236}">
                <a16:creationId xmlns:a16="http://schemas.microsoft.com/office/drawing/2014/main" id="{FC31E7EC-9E10-411B-B5F0-B487502C6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709" y="3384223"/>
            <a:ext cx="6124291" cy="3473778"/>
          </a:xfrm>
          <a:prstGeom prst="rect">
            <a:avLst/>
          </a:prstGeom>
        </p:spPr>
      </p:pic>
      <p:sp>
        <p:nvSpPr>
          <p:cNvPr id="4" name="Oval 3">
            <a:extLst>
              <a:ext uri="{FF2B5EF4-FFF2-40B4-BE49-F238E27FC236}">
                <a16:creationId xmlns:a16="http://schemas.microsoft.com/office/drawing/2014/main" id="{7B52641E-66CB-4B86-8D57-4B69AC13BDDF}"/>
              </a:ext>
            </a:extLst>
          </p:cNvPr>
          <p:cNvSpPr/>
          <p:nvPr/>
        </p:nvSpPr>
        <p:spPr>
          <a:xfrm>
            <a:off x="8578390" y="1583703"/>
            <a:ext cx="2413263" cy="1800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AB7E168-D8B4-40B3-B0A5-A4D2E434723B}"/>
              </a:ext>
            </a:extLst>
          </p:cNvPr>
          <p:cNvSpPr/>
          <p:nvPr/>
        </p:nvSpPr>
        <p:spPr>
          <a:xfrm>
            <a:off x="8476266" y="4967925"/>
            <a:ext cx="2413263" cy="1800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3819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ircle(in)">
                                      <p:cBhvr>
                                        <p:cTn id="28" dur="20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fltVal val="0"/>
                                          </p:val>
                                        </p:tav>
                                        <p:tav tm="100000">
                                          <p:val>
                                            <p:strVal val="#ppt_w"/>
                                          </p:val>
                                        </p:tav>
                                      </p:tavLst>
                                    </p:anim>
                                    <p:anim calcmode="lin" valueType="num">
                                      <p:cBhvr>
                                        <p:cTn id="34" dur="1000" fill="hold"/>
                                        <p:tgtEl>
                                          <p:spTgt spid="4"/>
                                        </p:tgtEl>
                                        <p:attrNameLst>
                                          <p:attrName>ppt_h</p:attrName>
                                        </p:attrNameLst>
                                      </p:cBhvr>
                                      <p:tavLst>
                                        <p:tav tm="0">
                                          <p:val>
                                            <p:fltVal val="0"/>
                                          </p:val>
                                        </p:tav>
                                        <p:tav tm="100000">
                                          <p:val>
                                            <p:strVal val="#ppt_h"/>
                                          </p:val>
                                        </p:tav>
                                      </p:tavLst>
                                    </p:anim>
                                    <p:anim calcmode="lin" valueType="num">
                                      <p:cBhvr>
                                        <p:cTn id="35" dur="1000" fill="hold"/>
                                        <p:tgtEl>
                                          <p:spTgt spid="4"/>
                                        </p:tgtEl>
                                        <p:attrNameLst>
                                          <p:attrName>style.rotation</p:attrName>
                                        </p:attrNameLst>
                                      </p:cBhvr>
                                      <p:tavLst>
                                        <p:tav tm="0">
                                          <p:val>
                                            <p:fltVal val="90"/>
                                          </p:val>
                                        </p:tav>
                                        <p:tav tm="100000">
                                          <p:val>
                                            <p:fltVal val="0"/>
                                          </p:val>
                                        </p:tav>
                                      </p:tavLst>
                                    </p:anim>
                                    <p:animEffect transition="in" filter="fade">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90"/>
                                          </p:val>
                                        </p:tav>
                                        <p:tav tm="100000">
                                          <p:val>
                                            <p:fltVal val="0"/>
                                          </p:val>
                                        </p:tav>
                                      </p:tavLst>
                                    </p:anim>
                                    <p:animEffect transition="in" filter="fade">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MIDTERM II STUDY GUIDE&amp;quot;&quot;/&gt;&lt;property id=&quot;20307&quot; value=&quot;256&quot;/&gt;&lt;/object&gt;&lt;object type=&quot;3&quot; unique_id=&quot;10005&quot;&gt;&lt;property id=&quot;20148&quot; value=&quot;5&quot;/&gt;&lt;property id=&quot;20300&quot; value=&quot;Slide 2 - &amp;quot;What Does “Growth” Mean in Microbiology?&amp;quot;&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 - &amp;quot;BINARY FISSION&amp;quot;&quot;/&gt;&lt;property id=&quot;20307&quot; value=&quot;259&quot;/&gt;&lt;/object&gt;&lt;object type=&quot;3&quot; unique_id=&quot;10008&quot;&gt;&lt;property id=&quot;20148&quot; value=&quot;5&quot;/&gt;&lt;property id=&quot;20300&quot; value=&quot;Slide 5 - &amp;quot;The Bacterial Colony&amp;quot;&quot;/&gt;&lt;property id=&quot;20307&quot; value=&quot;260&quot;/&gt;&lt;/object&gt;&lt;object type=&quot;3&quot; unique_id=&quot;10009&quot;&gt;&lt;property id=&quot;20148&quot; value=&quot;5&quot;/&gt;&lt;property id=&quot;20300&quot; value=&quot;Slide 6 - &amp;quot;Bacterial Requirements for Growth&amp;quot;&quot;/&gt;&lt;property id=&quot;20307&quot; value=&quot;261&quot;/&gt;&lt;/object&gt;&lt;object type=&quot;3&quot; unique_id=&quot;10010&quot;&gt;&lt;property id=&quot;20148&quot; value=&quot;5&quot;/&gt;&lt;property id=&quot;20300&quot; value=&quot;Slide 7 - &amp;quot;There are 4 classes of organisms based on what they use as a source of carbon and what they can metabolize for ener&quot;/&gt;&lt;property id=&quot;20307&quot; value=&quot;262&quot;/&gt;&lt;/object&gt;&lt;object type=&quot;3&quot; unique_id=&quot;10011&quot;&gt;&lt;property id=&quot;20148&quot; value=&quot;5&quot;/&gt;&lt;property id=&quot;20300&quot; value=&quot;Slide 8 - &amp;quot;There are 4 classes of organisms based on what they use as a source of carbon and what they can metabolize for ener&quot;/&gt;&lt;property id=&quot;20307&quot; value=&quot;263&quot;/&gt;&lt;/object&gt;&lt;object type=&quot;3&quot; unique_id=&quot;10012&quot;&gt;&lt;property id=&quot;20148&quot; value=&quot;5&quot;/&gt;&lt;property id=&quot;20300&quot; value=&quot;Slide 9 - &amp;quot;There are 4 classes of organisms based on what they use as a source of carbon and what they can metabolize for ener&quot;/&gt;&lt;property id=&quot;20307&quot; value=&quot;267&quot;/&gt;&lt;/object&gt;&lt;object type=&quot;3&quot; unique_id=&quot;10013&quot;&gt;&lt;property id=&quot;20148&quot; value=&quot;5&quot;/&gt;&lt;property id=&quot;20300&quot; value=&quot;Slide 10 - &amp;quot;There are 4 classes of organisms based on what they use as a source of carbon and what they can metabolize for ene&quot;/&gt;&lt;property id=&quot;20307&quot; value=&quot;268&quot;/&gt;&lt;/object&gt;&lt;object type=&quot;3&quot; unique_id=&quot;10014&quot;&gt;&lt;property id=&quot;20148&quot; value=&quot;5&quot;/&gt;&lt;property id=&quot;20300&quot; value=&quot;Slide 11 - &amp;quot;There are 4 classes of organisms based on what they use as a source of carbon and what they can metabolize for ene&quot;/&gt;&lt;property id=&quot;20307&quot; value=&quot;269&quot;/&gt;&lt;/object&gt;&lt;object type=&quot;3&quot; unique_id=&quot;10015&quot;&gt;&lt;property id=&quot;20148&quot; value=&quot;5&quot;/&gt;&lt;property id=&quot;20300&quot; value=&quot;Slide 12 - &amp;quot;Phases of  Bacterial Growth&amp;quot;&quot;/&gt;&lt;property id=&quot;20307&quot; value=&quot;270&quot;/&gt;&lt;/object&gt;&lt;object type=&quot;3&quot; unique_id=&quot;10016&quot;&gt;&lt;property id=&quot;20148&quot; value=&quot;5&quot;/&gt;&lt;property id=&quot;20300&quot; value=&quot;Slide 13 - &amp;quot;Phases of  Bacterial Growth&amp;quot;&quot;/&gt;&lt;property id=&quot;20307&quot; value=&quot;271&quot;/&gt;&lt;/object&gt;&lt;object type=&quot;3&quot; unique_id=&quot;10017&quot;&gt;&lt;property id=&quot;20148&quot; value=&quot;5&quot;/&gt;&lt;property id=&quot;20300&quot; value=&quot;Slide 14 - &amp;quot;Phases of  Bacterial Growth&amp;quot;&quot;/&gt;&lt;property id=&quot;20307&quot; value=&quot;272&quot;/&gt;&lt;/object&gt;&lt;object type=&quot;3&quot; unique_id=&quot;10018&quot;&gt;&lt;property id=&quot;20148&quot; value=&quot;5&quot;/&gt;&lt;property id=&quot;20300&quot; value=&quot;Slide 15 - &amp;quot;Phases of  Bacterial Growth&amp;quot;&quot;/&gt;&lt;property id=&quot;20307&quot; value=&quot;273&quot;/&gt;&lt;/object&gt;&lt;object type=&quot;3&quot; unique_id=&quot;10019&quot;&gt;&lt;property id=&quot;20148&quot; value=&quot;5&quot;/&gt;&lt;property id=&quot;20300&quot; value=&quot;Slide 16 - &amp;quot;Phases of  Bacterial Growth&amp;quot;&quot;/&gt;&lt;property id=&quot;20307&quot; value=&quot;274&quot;/&gt;&lt;/object&gt;&lt;object type=&quot;3&quot; unique_id=&quot;10020&quot;&gt;&lt;property id=&quot;20148&quot; value=&quot;5&quot;/&gt;&lt;property id=&quot;20300&quot; value=&quot;Slide 17 - &amp;quot;The 2 Functions of DNA&amp;quot;&quot;/&gt;&lt;property id=&quot;20307&quot; value=&quot;275&quot;/&gt;&lt;/object&gt;&lt;object type=&quot;3&quot; unique_id=&quot;10021&quot;&gt;&lt;property id=&quot;20148&quot; value=&quot;5&quot;/&gt;&lt;property id=&quot;20300&quot; value=&quot;Slide 18 - &amp;quot;Structure of DNA&amp;quot;&quot;/&gt;&lt;property id=&quot;20307&quot; value=&quot;276&quot;/&gt;&lt;/object&gt;&lt;object type=&quot;3&quot; unique_id=&quot;10022&quot;&gt;&lt;property id=&quot;20148&quot; value=&quot;5&quot;/&gt;&lt;property id=&quot;20300&quot; value=&quot;Slide 19 - &amp;quot;​There are only 4 nitrogenous bases found in DNA&amp;quot;&quot;/&gt;&lt;property id=&quot;20307&quot; value=&quot;277&quot;/&gt;&lt;/object&gt;&lt;object type=&quot;3&quot; unique_id=&quot;10128&quot;&gt;&lt;property id=&quot;20148&quot; value=&quot;5&quot;/&gt;&lt;property id=&quot;20300&quot; value=&quot;Slide 20&quot;/&gt;&lt;property id=&quot;20307&quot; value=&quot;278&quot;/&gt;&lt;/object&gt;&lt;object type=&quot;3&quot; unique_id=&quot;10283&quot;&gt;&lt;property id=&quot;20148&quot; value=&quot;5&quot;/&gt;&lt;property id=&quot;20300&quot; value=&quot;Slide 21&quot;/&gt;&lt;property id=&quot;20307&quot; value=&quot;279&quot;/&gt;&lt;/object&gt;&lt;object type=&quot;3&quot; unique_id=&quot;10284&quot;&gt;&lt;property id=&quot;20148&quot; value=&quot;5&quot;/&gt;&lt;property id=&quot;20300&quot; value=&quot;Slide 22&quot;/&gt;&lt;property id=&quot;20307&quot; value=&quot;280&quot;/&gt;&lt;/object&gt;&lt;object type=&quot;3&quot; unique_id=&quot;10285&quot;&gt;&lt;property id=&quot;20148&quot; value=&quot;5&quot;/&gt;&lt;property id=&quot;20300&quot; value=&quot;Slide 23 - &amp;quot;The Sugar-Phosphate Backbone of  DNA&amp;quot;&quot;/&gt;&lt;property id=&quot;20307&quot; value=&quot;281&quot;/&gt;&lt;/object&gt;&lt;object type=&quot;3&quot; unique_id=&quot;10286&quot;&gt;&lt;property id=&quot;20148&quot; value=&quot;5&quot;/&gt;&lt;property id=&quot;20300&quot; value=&quot;Slide 24 - &amp;quot;Base Pairing in DNA&amp;quot;&quot;/&gt;&lt;property id=&quot;20307&quot; value=&quot;282&quot;/&gt;&lt;/object&gt;&lt;object type=&quot;3&quot; unique_id=&quot;10287&quot;&gt;&lt;property id=&quot;20148&quot; value=&quot;5&quot;/&gt;&lt;property id=&quot;20300&quot; value=&quot;Slide 25 - &amp;quot;Hydrogen Bonding in DNA&amp;quot;&quot;/&gt;&lt;property id=&quot;20307&quot; value=&quot;283&quot;/&gt;&lt;/object&gt;&lt;object type=&quot;3&quot; unique_id=&quot;10369&quot;&gt;&lt;property id=&quot;20148&quot; value=&quot;5&quot;/&gt;&lt;property id=&quot;20300&quot; value=&quot;Slide 26 - &amp;quot;Central Dogma Of Molecular Biology&amp;quot;&quot;/&gt;&lt;property id=&quot;20307&quot; value=&quot;284&quot;/&gt;&lt;/object&gt;&lt;object type=&quot;3&quot; unique_id=&quot;10426&quot;&gt;&lt;property id=&quot;20148&quot; value=&quot;5&quot;/&gt;&lt;property id=&quot;20300&quot; value=&quot;Slide 27 - &amp;quot;DNA Strands are Antiparallel&amp;quot;&quot;/&gt;&lt;property id=&quot;20307&quot; value=&quot;285&quot;/&gt;&lt;/object&gt;&lt;object type=&quot;3&quot; unique_id=&quot;10427&quot;&gt;&lt;property id=&quot;20148&quot; value=&quot;5&quot;/&gt;&lt;property id=&quot;20300&quot; value=&quot;Slide 28 - &amp;quot;DNA in Eukaryotes&amp;quot;&quot;/&gt;&lt;property id=&quot;20307&quot; value=&quot;286&quot;/&gt;&lt;/object&gt;&lt;object type=&quot;3&quot; unique_id=&quot;10428&quot;&gt;&lt;property id=&quot;20148&quot; value=&quot;5&quot;/&gt;&lt;property id=&quot;20300&quot; value=&quot;Slide 29 - &amp;quot;DNA in Prokaryotes&amp;quot;&quot;/&gt;&lt;property id=&quot;20307&quot; value=&quot;287&quot;/&gt;&lt;/object&gt;&lt;object type=&quot;3&quot; unique_id=&quot;10429&quot;&gt;&lt;property id=&quot;20148&quot; value=&quot;5&quot;/&gt;&lt;property id=&quot;20300&quot; value=&quot;Slide 30 - &amp;quot;DNA Replication&amp;quot;&quot;/&gt;&lt;property id=&quot;20307&quot; value=&quot;288&quot;/&gt;&lt;/object&gt;&lt;object type=&quot;3&quot; unique_id=&quot;10430&quot;&gt;&lt;property id=&quot;20148&quot; value=&quot;5&quot;/&gt;&lt;property id=&quot;20300&quot; value=&quot;Slide 31 - &amp;quot;DNA Replication&amp;quot;&quot;/&gt;&lt;property id=&quot;20307&quot; value=&quot;289&quot;/&gt;&lt;/object&gt;&lt;object type=&quot;3&quot; unique_id=&quot;10431&quot;&gt;&lt;property id=&quot;20148&quot; value=&quot;5&quot;/&gt;&lt;property id=&quot;20300&quot; value=&quot;Slide 32&quot;/&gt;&lt;property id=&quot;20307&quot; value=&quot;290&quot;/&gt;&lt;/object&gt;&lt;object type=&quot;3&quot; unique_id=&quot;10432&quot;&gt;&lt;property id=&quot;20148&quot; value=&quot;5&quot;/&gt;&lt;property id=&quot;20300&quot; value=&quot;Slide 33 - &amp;quot;Bacteria VS Animal Cells&amp;quot;&quot;/&gt;&lt;property id=&quot;20307&quot; value=&quot;291&quot;/&gt;&lt;/object&gt;&lt;object type=&quot;3&quot; unique_id=&quot;10433&quot;&gt;&lt;property id=&quot;20148&quot; value=&quot;5&quot;/&gt;&lt;property id=&quot;20300&quot; value=&quot;Slide 34 - &amp;quot;PLASMIDS&amp;quot;&quot;/&gt;&lt;property id=&quot;20307&quot; value=&quot;292&quot;/&gt;&lt;/object&gt;&lt;object type=&quot;3&quot; unique_id=&quot;10434&quot;&gt;&lt;property id=&quot;20148&quot; value=&quot;5&quot;/&gt;&lt;property id=&quot;20300&quot; value=&quot;Slide 35 - &amp;quot;DNA Polymerase III (DNA Pol III)&amp;quot;&quot;/&gt;&lt;property id=&quot;20307&quot; value=&quot;293&quot;/&gt;&lt;/object&gt;&lt;object type=&quot;3&quot; unique_id=&quot;10435&quot;&gt;&lt;property id=&quot;20148&quot; value=&quot;5&quot;/&gt;&lt;property id=&quot;20300&quot; value=&quot;Slide 36 - &amp;quot;Same Names… Different Processes!&amp;quot;&quot;/&gt;&lt;property id=&quot;20307&quot; value=&quot;294&quot;/&gt;&lt;/object&gt;&lt;object type=&quot;3&quot; unique_id=&quot;10436&quot;&gt;&lt;property id=&quot;20148&quot; value=&quot;5&quot;/&gt;&lt;property id=&quot;20300&quot; value=&quot;Slide 37 - &amp;quot;INITIATION STEP (in DNA Replication)&amp;quot;&quot;/&gt;&lt;property id=&quot;20307&quot; value=&quot;295&quot;/&gt;&lt;/object&gt;&lt;object type=&quot;3&quot; unique_id=&quot;10437&quot;&gt;&lt;property id=&quot;20148&quot; value=&quot;5&quot;/&gt;&lt;property id=&quot;20300&quot; value=&quot;Slide 38 - &amp;quot;ELONGATION STEP (in DNA Replication)&amp;quot;&quot;/&gt;&lt;property id=&quot;20307&quot; value=&quot;296&quot;/&gt;&lt;/object&gt;&lt;object type=&quot;3&quot; unique_id=&quot;10438&quot;&gt;&lt;property id=&quot;20148&quot; value=&quot;5&quot;/&gt;&lt;property id=&quot;20300&quot; value=&quot;Slide 39 - &amp;quot;ELONGATION (of DNA Replication)&amp;quot;&quot;/&gt;&lt;property id=&quot;20307&quot; value=&quot;297&quot;/&gt;&lt;/object&gt;&lt;object type=&quot;3&quot; unique_id=&quot;10439&quot;&gt;&lt;property id=&quot;20148&quot; value=&quot;5&quot;/&gt;&lt;property id=&quot;20300&quot; value=&quot;Slide 40 - &amp;quot;Steps of Elongation (in DNA Replication)&amp;quot;&quot;/&gt;&lt;property id=&quot;20307&quot; value=&quot;298&quot;/&gt;&lt;/object&gt;&lt;object type=&quot;3&quot; unique_id=&quot;10440&quot;&gt;&lt;property id=&quot;20148&quot; value=&quot;5&quot;/&gt;&lt;property id=&quot;20300&quot; value=&quot;Slide 41 - &amp;quot;Termination of  DNA Replication&amp;quot;&quot;/&gt;&lt;property id=&quot;20307&quot; value=&quot;300&quot;/&gt;&lt;/object&gt;&lt;object type=&quot;3&quot; unique_id=&quot;10441&quot;&gt;&lt;property id=&quot;20148&quot; value=&quot;5&quot;/&gt;&lt;property id=&quot;20300&quot; value=&quot;Slide 42 - &amp;quot;Termination of  DNA Replication&amp;quot;&quot;/&gt;&lt;property id=&quot;20307&quot; value=&quot;299&quot;/&gt;&lt;/object&gt;&lt;object type=&quot;3&quot; unique_id=&quot;10442&quot;&gt;&lt;property id=&quot;20148&quot; value=&quot;5&quot;/&gt;&lt;property id=&quot;20300&quot; value=&quot;Slide 43&quot;/&gt;&lt;property id=&quot;20307&quot; value=&quot;311&quot;/&gt;&lt;/object&gt;&lt;object type=&quot;3&quot; unique_id=&quot;10443&quot;&gt;&lt;property id=&quot;20148&quot; value=&quot;5&quot;/&gt;&lt;property id=&quot;20300&quot; value=&quot;Slide 44&quot;/&gt;&lt;property id=&quot;20307&quot; value=&quot;312&quot;/&gt;&lt;/object&gt;&lt;object type=&quot;3&quot; unique_id=&quot;10444&quot;&gt;&lt;property id=&quot;20148&quot; value=&quot;5&quot;/&gt;&lt;property id=&quot;20300&quot; value=&quot;Slide 45&quot;/&gt;&lt;property id=&quot;20307&quot; value=&quot;313&quot;/&gt;&lt;/object&gt;&lt;object type=&quot;3&quot; unique_id=&quot;10445&quot;&gt;&lt;property id=&quot;20148&quot; value=&quot;5&quot;/&gt;&lt;property id=&quot;20300&quot; value=&quot;Slide 46&quot;/&gt;&lt;property id=&quot;20307&quot; value=&quot;314&quot;/&gt;&lt;/object&gt;&lt;object type=&quot;3&quot; unique_id=&quot;10446&quot;&gt;&lt;property id=&quot;20148&quot; value=&quot;5&quot;/&gt;&lt;property id=&quot;20300&quot; value=&quot;Slide 47&quot;/&gt;&lt;property id=&quot;20307&quot; value=&quot;315&quot;/&gt;&lt;/object&gt;&lt;object type=&quot;3&quot; unique_id=&quot;10447&quot;&gt;&lt;property id=&quot;20148&quot; value=&quot;5&quot;/&gt;&lt;property id=&quot;20300&quot; value=&quot;Slide 48&quot;/&gt;&lt;property id=&quot;20307&quot; value=&quot;316&quot;/&gt;&lt;/object&gt;&lt;object type=&quot;3&quot; unique_id=&quot;10448&quot;&gt;&lt;property id=&quot;20148&quot; value=&quot;5&quot;/&gt;&lt;property id=&quot;20300&quot; value=&quot;Slide 49 - &amp;quot;GENETIC RECOMBINATION IN BACTERIA&amp;quot;&quot;/&gt;&lt;property id=&quot;20307&quot; value=&quot;301&quot;/&gt;&lt;/object&gt;&lt;object type=&quot;3&quot; unique_id=&quot;10449&quot;&gt;&lt;property id=&quot;20148&quot; value=&quot;5&quot;/&gt;&lt;property id=&quot;20300&quot; value=&quot;Slide 50 - &amp;quot;Transformation:  A Method of Genetic Recombination in Bacteria&amp;quot;&quot;/&gt;&lt;property id=&quot;20307&quot; value=&quot;302&quot;/&gt;&lt;/object&gt;&lt;object type=&quot;3&quot; unique_id=&quot;10450&quot;&gt;&lt;property id=&quot;20148&quot; value=&quot;5&quot;/&gt;&lt;property id=&quot;20300&quot; value=&quot;Slide 51 - &amp;quot;Transformation:  A Method of Genetic Recombination in Bacteria&amp;quot;&quot;/&gt;&lt;property id=&quot;20307&quot; value=&quot;303&quot;/&gt;&lt;/object&gt;&lt;object type=&quot;3&quot; unique_id=&quot;10451&quot;&gt;&lt;property id=&quot;20148&quot; value=&quot;5&quot;/&gt;&lt;property id=&quot;20300&quot; value=&quot;Slide 52 - &amp;quot;Transduction:  A Method of Genetic Recombination in Bacteria&amp;quot;&quot;/&gt;&lt;property id=&quot;20307&quot; value=&quot;304&quot;/&gt;&lt;/object&gt;&lt;object type=&quot;3&quot; unique_id=&quot;10452&quot;&gt;&lt;property id=&quot;20148&quot; value=&quot;5&quot;/&gt;&lt;property id=&quot;20300&quot; value=&quot;Slide 53&quot;/&gt;&lt;property id=&quot;20307&quot; value=&quot;305&quot;/&gt;&lt;/object&gt;&lt;object type=&quot;3&quot; unique_id=&quot;10453&quot;&gt;&lt;property id=&quot;20148&quot; value=&quot;5&quot;/&gt;&lt;property id=&quot;20300&quot; value=&quot;Slide 54&quot;/&gt;&lt;property id=&quot;20307&quot; value=&quot;306&quot;/&gt;&lt;/object&gt;&lt;object type=&quot;3&quot; unique_id=&quot;10454&quot;&gt;&lt;property id=&quot;20148&quot; value=&quot;5&quot;/&gt;&lt;property id=&quot;20300&quot; value=&quot;Slide 55&quot;/&gt;&lt;property id=&quot;20307&quot; value=&quot;307&quot;/&gt;&lt;/object&gt;&lt;object type=&quot;3&quot; unique_id=&quot;10455&quot;&gt;&lt;property id=&quot;20148&quot; value=&quot;5&quot;/&gt;&lt;property id=&quot;20300&quot; value=&quot;Slide 56&quot;/&gt;&lt;property id=&quot;20307&quot; value=&quot;308&quot;/&gt;&lt;/object&gt;&lt;object type=&quot;3&quot; unique_id=&quot;10456&quot;&gt;&lt;property id=&quot;20148&quot; value=&quot;5&quot;/&gt;&lt;property id=&quot;20300&quot; value=&quot;Slide 57&quot;/&gt;&lt;property id=&quot;20307&quot; value=&quot;309&quot;/&gt;&lt;/object&gt;&lt;object type=&quot;3&quot; unique_id=&quot;10457&quot;&gt;&lt;property id=&quot;20148&quot; value=&quot;5&quot;/&gt;&lt;property id=&quot;20300&quot; value=&quot;Slide 58&quot;/&gt;&lt;property id=&quot;20307&quot; value=&quot;310&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2082</TotalTime>
  <Words>1943</Words>
  <Application>Microsoft Office PowerPoint</Application>
  <PresentationFormat>Widescreen</PresentationFormat>
  <Paragraphs>390</Paragraphs>
  <Slides>86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86</vt:i4>
      </vt:variant>
    </vt:vector>
  </HeadingPairs>
  <TitlesOfParts>
    <vt:vector size="94" baseType="lpstr">
      <vt:lpstr>Arial</vt:lpstr>
      <vt:lpstr>Arial Black</vt:lpstr>
      <vt:lpstr>Calibri</vt:lpstr>
      <vt:lpstr>Cooper Black</vt:lpstr>
      <vt:lpstr>Gill Sans MT</vt:lpstr>
      <vt:lpstr>Times New Roman</vt:lpstr>
      <vt:lpstr>Wingdings</vt:lpstr>
      <vt:lpstr>Office Theme</vt:lpstr>
      <vt:lpstr>Microbial Genetics</vt:lpstr>
      <vt:lpstr>The 2 Functions of DNA</vt:lpstr>
      <vt:lpstr>4 Organic Molecules</vt:lpstr>
      <vt:lpstr>STRUCTURE OF DNA</vt:lpstr>
      <vt:lpstr>DNA and RNA</vt:lpstr>
      <vt:lpstr>Structure of DNA</vt:lpstr>
      <vt:lpstr>​There are only 4 nitrogenous bases found in DNA</vt:lpstr>
      <vt:lpstr>PowerPoint Presentation</vt:lpstr>
      <vt:lpstr>PowerPoint Presentation</vt:lpstr>
      <vt:lpstr>PowerPoint Presentation</vt:lpstr>
      <vt:lpstr>The Sugar-Phosphate Backbone of  DNA</vt:lpstr>
      <vt:lpstr>Base Pairing in DNA</vt:lpstr>
      <vt:lpstr>DNA Strands are Antiparallel</vt:lpstr>
      <vt:lpstr>PowerPoint Presentation</vt:lpstr>
      <vt:lpstr>Hydrogen Bonding in DNA</vt:lpstr>
      <vt:lpstr>DNA in Eukaryotes</vt:lpstr>
      <vt:lpstr>DNA in Prokaryotes</vt:lpstr>
      <vt:lpstr>Nucleoid</vt:lpstr>
      <vt:lpstr>Plasmids</vt:lpstr>
      <vt:lpstr>Plasmids</vt:lpstr>
      <vt:lpstr>Plasmids</vt:lpstr>
      <vt:lpstr>DNA Replication</vt:lpstr>
      <vt:lpstr>DNA Replication in Required for cellular division (Binary Fission)</vt:lpstr>
      <vt:lpstr>PowerPoint Presentation</vt:lpstr>
      <vt:lpstr>PowerPoint Presentation</vt:lpstr>
      <vt:lpstr>PowerPoint Presentation</vt:lpstr>
      <vt:lpstr>Comparing DNA and DNA Replication Prokaryotes vs Eukaryotes</vt:lpstr>
      <vt:lpstr>Bacteria VS Animal Cells</vt:lpstr>
      <vt:lpstr>DNA Replication</vt:lpstr>
      <vt:lpstr>DNA Replication</vt:lpstr>
      <vt:lpstr>Protein synthesis in bacteria cells</vt:lpstr>
      <vt:lpstr>Protein synthesis in bacteria cells</vt:lpstr>
      <vt:lpstr>DNA REPLICAION   in Bacteria is a 3-Step Process</vt:lpstr>
      <vt:lpstr>PowerPoint Presentation</vt:lpstr>
      <vt:lpstr>Initiation step of DNA Replication</vt:lpstr>
      <vt:lpstr>Initiation step of DNA Replication</vt:lpstr>
      <vt:lpstr>Binding Proteins</vt:lpstr>
      <vt:lpstr>INITIATION STEP (in Bacterial DNA Replication)</vt:lpstr>
      <vt:lpstr>ELONGATION STEP (in DNA Replication)</vt:lpstr>
      <vt:lpstr>ELONGATION (of DNA Replication)</vt:lpstr>
      <vt:lpstr>Steps of Elongation (in DNA Replication)</vt:lpstr>
      <vt:lpstr>Steps of Elongation (in DNA Replication)</vt:lpstr>
      <vt:lpstr>Termination of  DNA Replication</vt:lpstr>
      <vt:lpstr>Termination of  DNA Replication</vt:lpstr>
      <vt:lpstr>DNA Polymerase III (DNA Pol III)</vt:lpstr>
      <vt:lpstr>The Central Dogma of Molecular Biology</vt:lpstr>
      <vt:lpstr>Central Dogma Of Molecular Biology</vt:lpstr>
      <vt:lpstr>The Central Dogma</vt:lpstr>
      <vt:lpstr>Bacteria vs Prokaryotes – Transcription / RNA Processing</vt:lpstr>
      <vt:lpstr>Gene Expression</vt:lpstr>
      <vt:lpstr>Gene Expression</vt:lpstr>
      <vt:lpstr>Gene Expression</vt:lpstr>
      <vt:lpstr>Same Names… Different Processes!</vt:lpstr>
      <vt:lpstr>TRANSCRIPTION</vt:lpstr>
      <vt:lpstr>Transcription  in Bacteria is a 3-Step Process</vt:lpstr>
      <vt:lpstr>Bacterial Transcription: Summary</vt:lpstr>
      <vt:lpstr>RNA Transcription</vt:lpstr>
      <vt:lpstr>INITIATION (of RNA Transcription)</vt:lpstr>
      <vt:lpstr>PowerPoint Presentation</vt:lpstr>
      <vt:lpstr>PowerPoint Presentation</vt:lpstr>
      <vt:lpstr>PowerPoint Presentation</vt:lpstr>
      <vt:lpstr>PowerPoint Presentation</vt:lpstr>
      <vt:lpstr>PowerPoint Presentation</vt:lpstr>
      <vt:lpstr>Eukaryotic mRNA Processing</vt:lpstr>
      <vt:lpstr>Transcription: Summary</vt:lpstr>
      <vt:lpstr>Translation</vt:lpstr>
      <vt:lpstr>Translation  in Bacteria is a 3-Step Process</vt:lpstr>
      <vt:lpstr>In translation:</vt:lpstr>
      <vt:lpstr>INITIATION  (of Translation)</vt:lpstr>
      <vt:lpstr>ELONGATION (of Translation)</vt:lpstr>
      <vt:lpstr>TERMINATION (of Translation)</vt:lpstr>
      <vt:lpstr>Genetics of Viruses</vt:lpstr>
      <vt:lpstr>Genetics of Viruses</vt:lpstr>
      <vt:lpstr>The Lytic Cycle</vt:lpstr>
      <vt:lpstr>The Lysogenic Cycle</vt:lpstr>
      <vt:lpstr>A Methods of Genetic Recombination in Bacteria</vt:lpstr>
      <vt:lpstr>GENETIC RECOMBINATION IN  BACTERIA</vt:lpstr>
      <vt:lpstr>Transformation:  A Method of Genetic Recombination in Bacteria</vt:lpstr>
      <vt:lpstr>Transformation:  A Method of Genetic Recombination in Bacteria</vt:lpstr>
      <vt:lpstr>Transduction:  A Method of Genetic Recombination in Bacteria</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MIDTERM II STUDY GUIDE</dc:title>
  <dc:creator>Cynthia Sanchez</dc:creator>
  <cp:lastModifiedBy>AVInstructor</cp:lastModifiedBy>
  <cp:revision>129</cp:revision>
  <dcterms:created xsi:type="dcterms:W3CDTF">2017-09-29T22:11:09Z</dcterms:created>
  <dcterms:modified xsi:type="dcterms:W3CDTF">2018-04-02T19:23:33Z</dcterms:modified>
</cp:coreProperties>
</file>