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49" r:id="rId2"/>
    <p:sldId id="530" r:id="rId3"/>
    <p:sldId id="532" r:id="rId4"/>
    <p:sldId id="531" r:id="rId5"/>
    <p:sldId id="533" r:id="rId6"/>
    <p:sldId id="536" r:id="rId7"/>
    <p:sldId id="537" r:id="rId8"/>
    <p:sldId id="485" r:id="rId9"/>
    <p:sldId id="486" r:id="rId10"/>
    <p:sldId id="484" r:id="rId11"/>
    <p:sldId id="482" r:id="rId12"/>
    <p:sldId id="467" r:id="rId13"/>
    <p:sldId id="495" r:id="rId14"/>
    <p:sldId id="474" r:id="rId15"/>
    <p:sldId id="487" r:id="rId16"/>
    <p:sldId id="494" r:id="rId17"/>
    <p:sldId id="475" r:id="rId18"/>
    <p:sldId id="477" r:id="rId19"/>
    <p:sldId id="468" r:id="rId20"/>
    <p:sldId id="488" r:id="rId21"/>
    <p:sldId id="489" r:id="rId22"/>
    <p:sldId id="478" r:id="rId23"/>
    <p:sldId id="479" r:id="rId24"/>
    <p:sldId id="492" r:id="rId25"/>
    <p:sldId id="480" r:id="rId26"/>
    <p:sldId id="335" r:id="rId27"/>
    <p:sldId id="546" r:id="rId28"/>
    <p:sldId id="547" r:id="rId29"/>
    <p:sldId id="549" r:id="rId30"/>
    <p:sldId id="550" r:id="rId31"/>
    <p:sldId id="551" r:id="rId32"/>
    <p:sldId id="476" r:id="rId33"/>
    <p:sldId id="481" r:id="rId34"/>
    <p:sldId id="545" r:id="rId35"/>
    <p:sldId id="542" r:id="rId36"/>
    <p:sldId id="541" r:id="rId37"/>
    <p:sldId id="472" r:id="rId38"/>
    <p:sldId id="543" r:id="rId39"/>
    <p:sldId id="544" r:id="rId40"/>
    <p:sldId id="471" r:id="rId41"/>
    <p:sldId id="473" r:id="rId42"/>
    <p:sldId id="470" r:id="rId43"/>
    <p:sldId id="469" r:id="rId44"/>
    <p:sldId id="483" r:id="rId45"/>
    <p:sldId id="490" r:id="rId46"/>
    <p:sldId id="405" r:id="rId47"/>
    <p:sldId id="406" r:id="rId48"/>
    <p:sldId id="409" r:id="rId49"/>
    <p:sldId id="410" r:id="rId50"/>
    <p:sldId id="411" r:id="rId51"/>
    <p:sldId id="412" r:id="rId52"/>
    <p:sldId id="408" r:id="rId53"/>
    <p:sldId id="444" r:id="rId54"/>
    <p:sldId id="413" r:id="rId55"/>
    <p:sldId id="415" r:id="rId56"/>
    <p:sldId id="416" r:id="rId57"/>
    <p:sldId id="417" r:id="rId58"/>
    <p:sldId id="418" r:id="rId59"/>
    <p:sldId id="419" r:id="rId60"/>
    <p:sldId id="421" r:id="rId61"/>
    <p:sldId id="420" r:id="rId62"/>
    <p:sldId id="422" r:id="rId63"/>
    <p:sldId id="423" r:id="rId64"/>
    <p:sldId id="424" r:id="rId65"/>
    <p:sldId id="425" r:id="rId66"/>
    <p:sldId id="52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snapToGrid="0">
      <p:cViewPr varScale="1">
        <p:scale>
          <a:sx n="73" d="100"/>
          <a:sy n="73" d="100"/>
        </p:scale>
        <p:origin x="14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40DAA-40AF-4D67-B221-4CF304D544B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F36A18F-5A18-4B83-B438-0F5CAC2975E4}">
      <dgm:prSet/>
      <dgm:spPr/>
      <dgm:t>
        <a:bodyPr/>
        <a:lstStyle/>
        <a:p>
          <a:r>
            <a:rPr lang="en-US"/>
            <a:t>When a muscle contracts, it pulls the bones it connects to closer to one another, by decreasing the angle of the movable joint that is spans. ​</a:t>
          </a:r>
        </a:p>
      </dgm:t>
    </dgm:pt>
    <dgm:pt modelId="{56F2F8A3-E739-470A-8BD8-F80F16628325}" type="parTrans" cxnId="{C3F105E1-8973-498A-A7F0-FFDACB3175A4}">
      <dgm:prSet/>
      <dgm:spPr/>
      <dgm:t>
        <a:bodyPr/>
        <a:lstStyle/>
        <a:p>
          <a:endParaRPr lang="en-US"/>
        </a:p>
      </dgm:t>
    </dgm:pt>
    <dgm:pt modelId="{8DF9C28C-52DE-4182-918F-A4EF142FDBA3}" type="sibTrans" cxnId="{C3F105E1-8973-498A-A7F0-FFDACB3175A4}">
      <dgm:prSet/>
      <dgm:spPr/>
      <dgm:t>
        <a:bodyPr/>
        <a:lstStyle/>
        <a:p>
          <a:endParaRPr lang="en-US"/>
        </a:p>
      </dgm:t>
    </dgm:pt>
    <dgm:pt modelId="{073CEB8F-7BAB-4D5E-B379-AA0CEF5D0A37}">
      <dgm:prSet/>
      <dgm:spPr/>
      <dgm:t>
        <a:bodyPr/>
        <a:lstStyle/>
        <a:p>
          <a:r>
            <a:rPr lang="en-US"/>
            <a:t>Knowing the insertion and origin helps us identify the action of the muscle. </a:t>
          </a:r>
        </a:p>
      </dgm:t>
    </dgm:pt>
    <dgm:pt modelId="{5BEDED63-1965-4908-8D1E-D66F983D5FA8}" type="parTrans" cxnId="{3F26C672-4B32-468F-B355-C5642347F196}">
      <dgm:prSet/>
      <dgm:spPr/>
      <dgm:t>
        <a:bodyPr/>
        <a:lstStyle/>
        <a:p>
          <a:endParaRPr lang="en-US"/>
        </a:p>
      </dgm:t>
    </dgm:pt>
    <dgm:pt modelId="{9E296A79-3388-42DA-AD49-1E63C7F8C3E5}" type="sibTrans" cxnId="{3F26C672-4B32-468F-B355-C5642347F196}">
      <dgm:prSet/>
      <dgm:spPr/>
      <dgm:t>
        <a:bodyPr/>
        <a:lstStyle/>
        <a:p>
          <a:endParaRPr lang="en-US"/>
        </a:p>
      </dgm:t>
    </dgm:pt>
    <dgm:pt modelId="{D2E29C18-C11A-4F8A-9861-FDFA83C0C2E1}">
      <dgm:prSet/>
      <dgm:spPr/>
      <dgm:t>
        <a:bodyPr/>
        <a:lstStyle/>
        <a:p>
          <a:r>
            <a:rPr lang="en-US"/>
            <a:t>The way in which these bones are able to move closer to each other is dictated by the type of joint that the muscle spans. </a:t>
          </a:r>
        </a:p>
      </dgm:t>
    </dgm:pt>
    <dgm:pt modelId="{7DE29AAE-A7A0-4A62-B3C5-FCADF4C3DE95}" type="parTrans" cxnId="{78C2A0DC-0B62-4407-AA67-F180F74F2F2A}">
      <dgm:prSet/>
      <dgm:spPr/>
      <dgm:t>
        <a:bodyPr/>
        <a:lstStyle/>
        <a:p>
          <a:endParaRPr lang="en-US"/>
        </a:p>
      </dgm:t>
    </dgm:pt>
    <dgm:pt modelId="{C5A3CE3B-DAB7-4BB1-BDC3-867CB7FAC423}" type="sibTrans" cxnId="{78C2A0DC-0B62-4407-AA67-F180F74F2F2A}">
      <dgm:prSet/>
      <dgm:spPr/>
      <dgm:t>
        <a:bodyPr/>
        <a:lstStyle/>
        <a:p>
          <a:endParaRPr lang="en-US"/>
        </a:p>
      </dgm:t>
    </dgm:pt>
    <dgm:pt modelId="{C9F21626-F1A6-4506-A233-A3F76B9EBC5C}" type="pres">
      <dgm:prSet presAssocID="{5A940DAA-40AF-4D67-B221-4CF304D544B6}" presName="root" presStyleCnt="0">
        <dgm:presLayoutVars>
          <dgm:dir/>
          <dgm:resizeHandles val="exact"/>
        </dgm:presLayoutVars>
      </dgm:prSet>
      <dgm:spPr/>
    </dgm:pt>
    <dgm:pt modelId="{3AF4B1FC-A4AA-4759-AAE1-7203983BB82F}" type="pres">
      <dgm:prSet presAssocID="{FF36A18F-5A18-4B83-B438-0F5CAC2975E4}" presName="compNode" presStyleCnt="0"/>
      <dgm:spPr/>
    </dgm:pt>
    <dgm:pt modelId="{5BEB2DF6-7270-4003-94B8-34E769FD7B37}" type="pres">
      <dgm:prSet presAssocID="{FF36A18F-5A18-4B83-B438-0F5CAC2975E4}" presName="bgRect" presStyleLbl="bgShp" presStyleIdx="0" presStyleCnt="3"/>
      <dgm:spPr/>
    </dgm:pt>
    <dgm:pt modelId="{D72A123A-98AB-41EA-AB73-E2ECE63F9EA6}" type="pres">
      <dgm:prSet presAssocID="{FF36A18F-5A18-4B83-B438-0F5CAC2975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vron Arrows"/>
        </a:ext>
      </dgm:extLst>
    </dgm:pt>
    <dgm:pt modelId="{63B6C31C-B707-40B2-BD4D-6606F346036B}" type="pres">
      <dgm:prSet presAssocID="{FF36A18F-5A18-4B83-B438-0F5CAC2975E4}" presName="spaceRect" presStyleCnt="0"/>
      <dgm:spPr/>
    </dgm:pt>
    <dgm:pt modelId="{CAEDCFB1-AD42-4410-A0D9-CA25C46CA7AE}" type="pres">
      <dgm:prSet presAssocID="{FF36A18F-5A18-4B83-B438-0F5CAC2975E4}" presName="parTx" presStyleLbl="revTx" presStyleIdx="0" presStyleCnt="3">
        <dgm:presLayoutVars>
          <dgm:chMax val="0"/>
          <dgm:chPref val="0"/>
        </dgm:presLayoutVars>
      </dgm:prSet>
      <dgm:spPr/>
    </dgm:pt>
    <dgm:pt modelId="{11AFAE75-8BCA-4F74-BC6B-A86C0E921B35}" type="pres">
      <dgm:prSet presAssocID="{8DF9C28C-52DE-4182-918F-A4EF142FDBA3}" presName="sibTrans" presStyleCnt="0"/>
      <dgm:spPr/>
    </dgm:pt>
    <dgm:pt modelId="{A855C294-B431-4A0D-AD15-43266104062C}" type="pres">
      <dgm:prSet presAssocID="{073CEB8F-7BAB-4D5E-B379-AA0CEF5D0A37}" presName="compNode" presStyleCnt="0"/>
      <dgm:spPr/>
    </dgm:pt>
    <dgm:pt modelId="{42490B5E-CA19-40F3-A429-FF5E4C185699}" type="pres">
      <dgm:prSet presAssocID="{073CEB8F-7BAB-4D5E-B379-AA0CEF5D0A37}" presName="bgRect" presStyleLbl="bgShp" presStyleIdx="1" presStyleCnt="3"/>
      <dgm:spPr/>
    </dgm:pt>
    <dgm:pt modelId="{78F9CF33-4CF5-42C3-A0BE-2FFA4F657A00}" type="pres">
      <dgm:prSet presAssocID="{073CEB8F-7BAB-4D5E-B379-AA0CEF5D0A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784AB2C6-92A1-4FC6-9D6C-0205D63EDD72}" type="pres">
      <dgm:prSet presAssocID="{073CEB8F-7BAB-4D5E-B379-AA0CEF5D0A37}" presName="spaceRect" presStyleCnt="0"/>
      <dgm:spPr/>
    </dgm:pt>
    <dgm:pt modelId="{A8287A81-A7A1-48E0-84B9-CB1FE2E71C1D}" type="pres">
      <dgm:prSet presAssocID="{073CEB8F-7BAB-4D5E-B379-AA0CEF5D0A37}" presName="parTx" presStyleLbl="revTx" presStyleIdx="1" presStyleCnt="3">
        <dgm:presLayoutVars>
          <dgm:chMax val="0"/>
          <dgm:chPref val="0"/>
        </dgm:presLayoutVars>
      </dgm:prSet>
      <dgm:spPr/>
    </dgm:pt>
    <dgm:pt modelId="{57E47661-0930-4146-B9CB-F49068CFF455}" type="pres">
      <dgm:prSet presAssocID="{9E296A79-3388-42DA-AD49-1E63C7F8C3E5}" presName="sibTrans" presStyleCnt="0"/>
      <dgm:spPr/>
    </dgm:pt>
    <dgm:pt modelId="{C9258717-5748-4354-AFDF-C7CF82330E86}" type="pres">
      <dgm:prSet presAssocID="{D2E29C18-C11A-4F8A-9861-FDFA83C0C2E1}" presName="compNode" presStyleCnt="0"/>
      <dgm:spPr/>
    </dgm:pt>
    <dgm:pt modelId="{7D475C0E-18D1-4F47-BC1B-44C8116480A1}" type="pres">
      <dgm:prSet presAssocID="{D2E29C18-C11A-4F8A-9861-FDFA83C0C2E1}" presName="bgRect" presStyleLbl="bgShp" presStyleIdx="2" presStyleCnt="3"/>
      <dgm:spPr/>
    </dgm:pt>
    <dgm:pt modelId="{0CFAF00E-4486-4C77-B8FF-BFBCBDE6DC88}" type="pres">
      <dgm:prSet presAssocID="{D2E29C18-C11A-4F8A-9861-FDFA83C0C2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6BCA6869-F803-4943-AAB4-36E6452BF73F}" type="pres">
      <dgm:prSet presAssocID="{D2E29C18-C11A-4F8A-9861-FDFA83C0C2E1}" presName="spaceRect" presStyleCnt="0"/>
      <dgm:spPr/>
    </dgm:pt>
    <dgm:pt modelId="{C9A3CAFD-2FA9-48F2-9154-8FEC281F7218}" type="pres">
      <dgm:prSet presAssocID="{D2E29C18-C11A-4F8A-9861-FDFA83C0C2E1}" presName="parTx" presStyleLbl="revTx" presStyleIdx="2" presStyleCnt="3">
        <dgm:presLayoutVars>
          <dgm:chMax val="0"/>
          <dgm:chPref val="0"/>
        </dgm:presLayoutVars>
      </dgm:prSet>
      <dgm:spPr/>
    </dgm:pt>
  </dgm:ptLst>
  <dgm:cxnLst>
    <dgm:cxn modelId="{881A2302-3F16-417B-94A8-BDF567D114E1}" type="presOf" srcId="{D2E29C18-C11A-4F8A-9861-FDFA83C0C2E1}" destId="{C9A3CAFD-2FA9-48F2-9154-8FEC281F7218}" srcOrd="0" destOrd="0" presId="urn:microsoft.com/office/officeart/2018/2/layout/IconVerticalSolidList"/>
    <dgm:cxn modelId="{6F86CB43-4F87-44B8-AEB0-310EA835DF53}" type="presOf" srcId="{073CEB8F-7BAB-4D5E-B379-AA0CEF5D0A37}" destId="{A8287A81-A7A1-48E0-84B9-CB1FE2E71C1D}" srcOrd="0" destOrd="0" presId="urn:microsoft.com/office/officeart/2018/2/layout/IconVerticalSolidList"/>
    <dgm:cxn modelId="{3F26C672-4B32-468F-B355-C5642347F196}" srcId="{5A940DAA-40AF-4D67-B221-4CF304D544B6}" destId="{073CEB8F-7BAB-4D5E-B379-AA0CEF5D0A37}" srcOrd="1" destOrd="0" parTransId="{5BEDED63-1965-4908-8D1E-D66F983D5FA8}" sibTransId="{9E296A79-3388-42DA-AD49-1E63C7F8C3E5}"/>
    <dgm:cxn modelId="{F29F315A-A757-4A62-A5AF-B7EF55803069}" type="presOf" srcId="{5A940DAA-40AF-4D67-B221-4CF304D544B6}" destId="{C9F21626-F1A6-4506-A233-A3F76B9EBC5C}" srcOrd="0" destOrd="0" presId="urn:microsoft.com/office/officeart/2018/2/layout/IconVerticalSolidList"/>
    <dgm:cxn modelId="{AD7D1895-F635-4E76-A915-C0332708ED39}" type="presOf" srcId="{FF36A18F-5A18-4B83-B438-0F5CAC2975E4}" destId="{CAEDCFB1-AD42-4410-A0D9-CA25C46CA7AE}" srcOrd="0" destOrd="0" presId="urn:microsoft.com/office/officeart/2018/2/layout/IconVerticalSolidList"/>
    <dgm:cxn modelId="{78C2A0DC-0B62-4407-AA67-F180F74F2F2A}" srcId="{5A940DAA-40AF-4D67-B221-4CF304D544B6}" destId="{D2E29C18-C11A-4F8A-9861-FDFA83C0C2E1}" srcOrd="2" destOrd="0" parTransId="{7DE29AAE-A7A0-4A62-B3C5-FCADF4C3DE95}" sibTransId="{C5A3CE3B-DAB7-4BB1-BDC3-867CB7FAC423}"/>
    <dgm:cxn modelId="{C3F105E1-8973-498A-A7F0-FFDACB3175A4}" srcId="{5A940DAA-40AF-4D67-B221-4CF304D544B6}" destId="{FF36A18F-5A18-4B83-B438-0F5CAC2975E4}" srcOrd="0" destOrd="0" parTransId="{56F2F8A3-E739-470A-8BD8-F80F16628325}" sibTransId="{8DF9C28C-52DE-4182-918F-A4EF142FDBA3}"/>
    <dgm:cxn modelId="{FE044D57-6A02-4F73-AB05-41ED6BD5793D}" type="presParOf" srcId="{C9F21626-F1A6-4506-A233-A3F76B9EBC5C}" destId="{3AF4B1FC-A4AA-4759-AAE1-7203983BB82F}" srcOrd="0" destOrd="0" presId="urn:microsoft.com/office/officeart/2018/2/layout/IconVerticalSolidList"/>
    <dgm:cxn modelId="{8D20F529-1DC4-4212-B2CE-10EEDAA4BF4A}" type="presParOf" srcId="{3AF4B1FC-A4AA-4759-AAE1-7203983BB82F}" destId="{5BEB2DF6-7270-4003-94B8-34E769FD7B37}" srcOrd="0" destOrd="0" presId="urn:microsoft.com/office/officeart/2018/2/layout/IconVerticalSolidList"/>
    <dgm:cxn modelId="{6A4CFA9A-53FC-4F65-9E17-86BACF5B1559}" type="presParOf" srcId="{3AF4B1FC-A4AA-4759-AAE1-7203983BB82F}" destId="{D72A123A-98AB-41EA-AB73-E2ECE63F9EA6}" srcOrd="1" destOrd="0" presId="urn:microsoft.com/office/officeart/2018/2/layout/IconVerticalSolidList"/>
    <dgm:cxn modelId="{CD31DADA-B3F3-40FA-A8E3-B1F37B2B617F}" type="presParOf" srcId="{3AF4B1FC-A4AA-4759-AAE1-7203983BB82F}" destId="{63B6C31C-B707-40B2-BD4D-6606F346036B}" srcOrd="2" destOrd="0" presId="urn:microsoft.com/office/officeart/2018/2/layout/IconVerticalSolidList"/>
    <dgm:cxn modelId="{13D2E0C4-F3A8-4CAD-A84D-62AF0BA7F33E}" type="presParOf" srcId="{3AF4B1FC-A4AA-4759-AAE1-7203983BB82F}" destId="{CAEDCFB1-AD42-4410-A0D9-CA25C46CA7AE}" srcOrd="3" destOrd="0" presId="urn:microsoft.com/office/officeart/2018/2/layout/IconVerticalSolidList"/>
    <dgm:cxn modelId="{43FCE4EF-5144-4EBA-B5AF-00ED6C5A491E}" type="presParOf" srcId="{C9F21626-F1A6-4506-A233-A3F76B9EBC5C}" destId="{11AFAE75-8BCA-4F74-BC6B-A86C0E921B35}" srcOrd="1" destOrd="0" presId="urn:microsoft.com/office/officeart/2018/2/layout/IconVerticalSolidList"/>
    <dgm:cxn modelId="{D7615DC0-B5B5-4A43-BB7B-AD87874B2FBF}" type="presParOf" srcId="{C9F21626-F1A6-4506-A233-A3F76B9EBC5C}" destId="{A855C294-B431-4A0D-AD15-43266104062C}" srcOrd="2" destOrd="0" presId="urn:microsoft.com/office/officeart/2018/2/layout/IconVerticalSolidList"/>
    <dgm:cxn modelId="{C1FDCF0F-DFEC-4C4D-B839-829A68934050}" type="presParOf" srcId="{A855C294-B431-4A0D-AD15-43266104062C}" destId="{42490B5E-CA19-40F3-A429-FF5E4C185699}" srcOrd="0" destOrd="0" presId="urn:microsoft.com/office/officeart/2018/2/layout/IconVerticalSolidList"/>
    <dgm:cxn modelId="{3F0FAB77-2AE6-4788-93AE-4C3BE92867EC}" type="presParOf" srcId="{A855C294-B431-4A0D-AD15-43266104062C}" destId="{78F9CF33-4CF5-42C3-A0BE-2FFA4F657A00}" srcOrd="1" destOrd="0" presId="urn:microsoft.com/office/officeart/2018/2/layout/IconVerticalSolidList"/>
    <dgm:cxn modelId="{43605655-FE8D-4B9D-89E1-F73E656CA110}" type="presParOf" srcId="{A855C294-B431-4A0D-AD15-43266104062C}" destId="{784AB2C6-92A1-4FC6-9D6C-0205D63EDD72}" srcOrd="2" destOrd="0" presId="urn:microsoft.com/office/officeart/2018/2/layout/IconVerticalSolidList"/>
    <dgm:cxn modelId="{A1191D58-2D3D-4949-A685-2322154B35BD}" type="presParOf" srcId="{A855C294-B431-4A0D-AD15-43266104062C}" destId="{A8287A81-A7A1-48E0-84B9-CB1FE2E71C1D}" srcOrd="3" destOrd="0" presId="urn:microsoft.com/office/officeart/2018/2/layout/IconVerticalSolidList"/>
    <dgm:cxn modelId="{D71ECDC1-3728-4DA4-BD84-BF8C33DC6702}" type="presParOf" srcId="{C9F21626-F1A6-4506-A233-A3F76B9EBC5C}" destId="{57E47661-0930-4146-B9CB-F49068CFF455}" srcOrd="3" destOrd="0" presId="urn:microsoft.com/office/officeart/2018/2/layout/IconVerticalSolidList"/>
    <dgm:cxn modelId="{C1A0A015-F29F-4328-A9CB-7E64D840D3B1}" type="presParOf" srcId="{C9F21626-F1A6-4506-A233-A3F76B9EBC5C}" destId="{C9258717-5748-4354-AFDF-C7CF82330E86}" srcOrd="4" destOrd="0" presId="urn:microsoft.com/office/officeart/2018/2/layout/IconVerticalSolidList"/>
    <dgm:cxn modelId="{382B5C2C-C5C6-4707-8394-26F06B4A79E3}" type="presParOf" srcId="{C9258717-5748-4354-AFDF-C7CF82330E86}" destId="{7D475C0E-18D1-4F47-BC1B-44C8116480A1}" srcOrd="0" destOrd="0" presId="urn:microsoft.com/office/officeart/2018/2/layout/IconVerticalSolidList"/>
    <dgm:cxn modelId="{F6A1AAA5-3E9A-4179-9EE1-1B94654D6D64}" type="presParOf" srcId="{C9258717-5748-4354-AFDF-C7CF82330E86}" destId="{0CFAF00E-4486-4C77-B8FF-BFBCBDE6DC88}" srcOrd="1" destOrd="0" presId="urn:microsoft.com/office/officeart/2018/2/layout/IconVerticalSolidList"/>
    <dgm:cxn modelId="{0D18BD2E-5F11-49A7-B19C-7306DBD14CFB}" type="presParOf" srcId="{C9258717-5748-4354-AFDF-C7CF82330E86}" destId="{6BCA6869-F803-4943-AAB4-36E6452BF73F}" srcOrd="2" destOrd="0" presId="urn:microsoft.com/office/officeart/2018/2/layout/IconVerticalSolidList"/>
    <dgm:cxn modelId="{736567CA-177A-449E-8D4F-75B0AA020AAC}" type="presParOf" srcId="{C9258717-5748-4354-AFDF-C7CF82330E86}" destId="{C9A3CAFD-2FA9-48F2-9154-8FEC281F72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746D3-C55A-46AE-8F11-A8F214D15409}" type="doc">
      <dgm:prSet loTypeId="urn:microsoft.com/office/officeart/2008/layout/LinedList" loCatId="list" qsTypeId="urn:microsoft.com/office/officeart/2005/8/quickstyle/simple3" qsCatId="simple" csTypeId="urn:microsoft.com/office/officeart/2005/8/colors/accent4_2" csCatId="accent4" phldr="1"/>
      <dgm:spPr/>
      <dgm:t>
        <a:bodyPr/>
        <a:lstStyle/>
        <a:p>
          <a:endParaRPr lang="en-US"/>
        </a:p>
      </dgm:t>
    </dgm:pt>
    <dgm:pt modelId="{BDB071FA-1590-4F52-B615-E23148CA3F43}">
      <dgm:prSet/>
      <dgm:spPr/>
      <dgm:t>
        <a:bodyPr/>
        <a:lstStyle/>
        <a:p>
          <a:r>
            <a:rPr lang="en-US" dirty="0"/>
            <a:t>Muscles can be classified into three functional groups:</a:t>
          </a:r>
        </a:p>
      </dgm:t>
    </dgm:pt>
    <dgm:pt modelId="{F618EFD7-4BD8-4AD8-8B57-6409B41A3585}" type="parTrans" cxnId="{B56A35C0-4AB1-48EE-910C-9F84C8A85A9B}">
      <dgm:prSet/>
      <dgm:spPr/>
      <dgm:t>
        <a:bodyPr/>
        <a:lstStyle/>
        <a:p>
          <a:endParaRPr lang="en-US"/>
        </a:p>
      </dgm:t>
    </dgm:pt>
    <dgm:pt modelId="{39E1B614-4199-4C2D-A34E-C693F8813445}" type="sibTrans" cxnId="{B56A35C0-4AB1-48EE-910C-9F84C8A85A9B}">
      <dgm:prSet/>
      <dgm:spPr/>
      <dgm:t>
        <a:bodyPr/>
        <a:lstStyle/>
        <a:p>
          <a:endParaRPr lang="en-US"/>
        </a:p>
      </dgm:t>
    </dgm:pt>
    <dgm:pt modelId="{1E448968-8987-456C-87FD-235199942561}">
      <dgm:prSet/>
      <dgm:spPr/>
      <dgm:t>
        <a:bodyPr/>
        <a:lstStyle/>
        <a:p>
          <a:r>
            <a:rPr lang="en-US"/>
            <a:t>Prime Mover or Agonist - A muscle that has the major responsibility for producing a specific movement is a prime mover, or agonist, of that movement.</a:t>
          </a:r>
        </a:p>
      </dgm:t>
    </dgm:pt>
    <dgm:pt modelId="{F6417449-A4E8-4830-A66C-7F29FFDB9668}" type="parTrans" cxnId="{8E80C768-ED5A-488F-AA58-99CB95EA5509}">
      <dgm:prSet/>
      <dgm:spPr/>
      <dgm:t>
        <a:bodyPr/>
        <a:lstStyle/>
        <a:p>
          <a:endParaRPr lang="en-US"/>
        </a:p>
      </dgm:t>
    </dgm:pt>
    <dgm:pt modelId="{823381C2-5ECE-4E66-84CE-9978B4A9878D}" type="sibTrans" cxnId="{8E80C768-ED5A-488F-AA58-99CB95EA5509}">
      <dgm:prSet/>
      <dgm:spPr/>
      <dgm:t>
        <a:bodyPr/>
        <a:lstStyle/>
        <a:p>
          <a:endParaRPr lang="en-US"/>
        </a:p>
      </dgm:t>
    </dgm:pt>
    <dgm:pt modelId="{E0DD62FD-ED9D-4126-8EB0-86AF8609E137}">
      <dgm:prSet/>
      <dgm:spPr/>
      <dgm:t>
        <a:bodyPr/>
        <a:lstStyle/>
        <a:p>
          <a:r>
            <a:rPr lang="en-US"/>
            <a:t>Antagonist - Muscles that oppose, or reverse, a particular movement are antagonists</a:t>
          </a:r>
        </a:p>
      </dgm:t>
    </dgm:pt>
    <dgm:pt modelId="{6D125683-55FC-4236-82F2-A31E942C5ABE}" type="parTrans" cxnId="{F1AB7B68-13B4-4BE2-A540-28B658930F07}">
      <dgm:prSet/>
      <dgm:spPr/>
      <dgm:t>
        <a:bodyPr/>
        <a:lstStyle/>
        <a:p>
          <a:endParaRPr lang="en-US"/>
        </a:p>
      </dgm:t>
    </dgm:pt>
    <dgm:pt modelId="{F0592925-EBEA-454C-95F4-475B16F93B68}" type="sibTrans" cxnId="{F1AB7B68-13B4-4BE2-A540-28B658930F07}">
      <dgm:prSet/>
      <dgm:spPr/>
      <dgm:t>
        <a:bodyPr/>
        <a:lstStyle/>
        <a:p>
          <a:endParaRPr lang="en-US"/>
        </a:p>
      </dgm:t>
    </dgm:pt>
    <dgm:pt modelId="{2AFA4067-E613-4498-8F2B-A3EB82FC28BA}">
      <dgm:prSet/>
      <dgm:spPr/>
      <dgm:t>
        <a:bodyPr/>
        <a:lstStyle/>
        <a:p>
          <a:r>
            <a:rPr lang="en-US"/>
            <a:t>Synergist - Synergists help prime movers or agonists by </a:t>
          </a:r>
        </a:p>
      </dgm:t>
    </dgm:pt>
    <dgm:pt modelId="{DD869824-88DC-4F85-B4AF-61D000476485}" type="parTrans" cxnId="{317FC90D-905A-4410-A0C0-F5DB6F3DB520}">
      <dgm:prSet/>
      <dgm:spPr/>
      <dgm:t>
        <a:bodyPr/>
        <a:lstStyle/>
        <a:p>
          <a:endParaRPr lang="en-US"/>
        </a:p>
      </dgm:t>
    </dgm:pt>
    <dgm:pt modelId="{BF14FBD7-6038-48FA-8C73-AA0DE662B2A1}" type="sibTrans" cxnId="{317FC90D-905A-4410-A0C0-F5DB6F3DB520}">
      <dgm:prSet/>
      <dgm:spPr/>
      <dgm:t>
        <a:bodyPr/>
        <a:lstStyle/>
        <a:p>
          <a:endParaRPr lang="en-US"/>
        </a:p>
      </dgm:t>
    </dgm:pt>
    <dgm:pt modelId="{DAEA0A5A-0A00-40D1-A630-11C7A16DB7F8}">
      <dgm:prSet/>
      <dgm:spPr/>
      <dgm:t>
        <a:bodyPr/>
        <a:lstStyle/>
        <a:p>
          <a:r>
            <a:rPr lang="en-US"/>
            <a:t>adding additional force to the same movement or </a:t>
          </a:r>
        </a:p>
      </dgm:t>
    </dgm:pt>
    <dgm:pt modelId="{A2B22205-1EC6-4EC1-A92D-BEADB08B2A5B}" type="parTrans" cxnId="{11A40E45-E78F-441E-A418-97F148652C81}">
      <dgm:prSet/>
      <dgm:spPr/>
      <dgm:t>
        <a:bodyPr/>
        <a:lstStyle/>
        <a:p>
          <a:endParaRPr lang="en-US"/>
        </a:p>
      </dgm:t>
    </dgm:pt>
    <dgm:pt modelId="{821525CF-9E86-4BC9-8A5A-73F33F7D55D2}" type="sibTrans" cxnId="{11A40E45-E78F-441E-A418-97F148652C81}">
      <dgm:prSet/>
      <dgm:spPr/>
      <dgm:t>
        <a:bodyPr/>
        <a:lstStyle/>
        <a:p>
          <a:endParaRPr lang="en-US"/>
        </a:p>
      </dgm:t>
    </dgm:pt>
    <dgm:pt modelId="{08E4DDCA-FDCD-45A2-9797-FDE599399927}">
      <dgm:prSet/>
      <dgm:spPr/>
      <dgm:t>
        <a:bodyPr/>
        <a:lstStyle/>
        <a:p>
          <a:r>
            <a:rPr lang="en-US"/>
            <a:t>Inhibiting oppositional movements</a:t>
          </a:r>
        </a:p>
      </dgm:t>
    </dgm:pt>
    <dgm:pt modelId="{CFA61911-06E6-4812-AE7E-624D7B00A7D5}" type="parTrans" cxnId="{005EF40C-AD80-449D-BD0A-5F94FCCBA30D}">
      <dgm:prSet/>
      <dgm:spPr/>
      <dgm:t>
        <a:bodyPr/>
        <a:lstStyle/>
        <a:p>
          <a:endParaRPr lang="en-US"/>
        </a:p>
      </dgm:t>
    </dgm:pt>
    <dgm:pt modelId="{B7F91680-2DEC-49B4-A730-D79A932B7076}" type="sibTrans" cxnId="{005EF40C-AD80-449D-BD0A-5F94FCCBA30D}">
      <dgm:prSet/>
      <dgm:spPr/>
      <dgm:t>
        <a:bodyPr/>
        <a:lstStyle/>
        <a:p>
          <a:endParaRPr lang="en-US"/>
        </a:p>
      </dgm:t>
    </dgm:pt>
    <dgm:pt modelId="{A2B2FC0A-0583-45FC-B6EA-74CEB45B6A1C}" type="pres">
      <dgm:prSet presAssocID="{40D746D3-C55A-46AE-8F11-A8F214D15409}" presName="vert0" presStyleCnt="0">
        <dgm:presLayoutVars>
          <dgm:dir/>
          <dgm:animOne val="branch"/>
          <dgm:animLvl val="lvl"/>
        </dgm:presLayoutVars>
      </dgm:prSet>
      <dgm:spPr/>
    </dgm:pt>
    <dgm:pt modelId="{EC261668-B6E3-44AE-8A05-B901BB7A8B63}" type="pres">
      <dgm:prSet presAssocID="{BDB071FA-1590-4F52-B615-E23148CA3F43}" presName="thickLine" presStyleLbl="alignNode1" presStyleIdx="0" presStyleCnt="1"/>
      <dgm:spPr/>
    </dgm:pt>
    <dgm:pt modelId="{CF82B87A-9B1E-4CF2-B156-C4F2334CB80B}" type="pres">
      <dgm:prSet presAssocID="{BDB071FA-1590-4F52-B615-E23148CA3F43}" presName="horz1" presStyleCnt="0"/>
      <dgm:spPr/>
    </dgm:pt>
    <dgm:pt modelId="{67760281-CF87-4CB8-A5E7-B902C5B05F3A}" type="pres">
      <dgm:prSet presAssocID="{BDB071FA-1590-4F52-B615-E23148CA3F43}" presName="tx1" presStyleLbl="revTx" presStyleIdx="0" presStyleCnt="6" custScaleX="100755"/>
      <dgm:spPr/>
    </dgm:pt>
    <dgm:pt modelId="{41E1FFB0-886B-49BE-B34B-3A561F62358F}" type="pres">
      <dgm:prSet presAssocID="{BDB071FA-1590-4F52-B615-E23148CA3F43}" presName="vert1" presStyleCnt="0"/>
      <dgm:spPr/>
    </dgm:pt>
    <dgm:pt modelId="{4843CE3C-05B4-476D-B3F2-2A163BAAAC97}" type="pres">
      <dgm:prSet presAssocID="{1E448968-8987-456C-87FD-235199942561}" presName="vertSpace2a" presStyleCnt="0"/>
      <dgm:spPr/>
    </dgm:pt>
    <dgm:pt modelId="{EDAE517B-1C3A-4457-B555-700F7EB347DE}" type="pres">
      <dgm:prSet presAssocID="{1E448968-8987-456C-87FD-235199942561}" presName="horz2" presStyleCnt="0"/>
      <dgm:spPr/>
    </dgm:pt>
    <dgm:pt modelId="{6C9A22F8-412C-41D1-935B-507DEC013060}" type="pres">
      <dgm:prSet presAssocID="{1E448968-8987-456C-87FD-235199942561}" presName="horzSpace2" presStyleCnt="0"/>
      <dgm:spPr/>
    </dgm:pt>
    <dgm:pt modelId="{8E4A6D77-3FBD-4166-84DD-C418BCBC7070}" type="pres">
      <dgm:prSet presAssocID="{1E448968-8987-456C-87FD-235199942561}" presName="tx2" presStyleLbl="revTx" presStyleIdx="1" presStyleCnt="6"/>
      <dgm:spPr/>
    </dgm:pt>
    <dgm:pt modelId="{B014FE7E-5306-46C0-AD87-8274B04DFDCF}" type="pres">
      <dgm:prSet presAssocID="{1E448968-8987-456C-87FD-235199942561}" presName="vert2" presStyleCnt="0"/>
      <dgm:spPr/>
    </dgm:pt>
    <dgm:pt modelId="{85A02DC9-7FDB-4478-ADF1-7D067FE2E032}" type="pres">
      <dgm:prSet presAssocID="{1E448968-8987-456C-87FD-235199942561}" presName="thinLine2b" presStyleLbl="callout" presStyleIdx="0" presStyleCnt="4"/>
      <dgm:spPr/>
    </dgm:pt>
    <dgm:pt modelId="{DBAE1396-1640-4C03-89F9-80C5B8FAC4B3}" type="pres">
      <dgm:prSet presAssocID="{1E448968-8987-456C-87FD-235199942561}" presName="vertSpace2b" presStyleCnt="0"/>
      <dgm:spPr/>
    </dgm:pt>
    <dgm:pt modelId="{2096D688-C292-4B65-84C1-DB2188DB768C}" type="pres">
      <dgm:prSet presAssocID="{E0DD62FD-ED9D-4126-8EB0-86AF8609E137}" presName="horz2" presStyleCnt="0"/>
      <dgm:spPr/>
    </dgm:pt>
    <dgm:pt modelId="{FBC13DA7-CF53-4A18-BD1F-1CF2D7B7F5E4}" type="pres">
      <dgm:prSet presAssocID="{E0DD62FD-ED9D-4126-8EB0-86AF8609E137}" presName="horzSpace2" presStyleCnt="0"/>
      <dgm:spPr/>
    </dgm:pt>
    <dgm:pt modelId="{569B7337-FE32-45E2-9C89-F2E8AA4A44A1}" type="pres">
      <dgm:prSet presAssocID="{E0DD62FD-ED9D-4126-8EB0-86AF8609E137}" presName="tx2" presStyleLbl="revTx" presStyleIdx="2" presStyleCnt="6"/>
      <dgm:spPr/>
    </dgm:pt>
    <dgm:pt modelId="{2C7DF3E8-1093-4AB1-A10E-D0ACEC395339}" type="pres">
      <dgm:prSet presAssocID="{E0DD62FD-ED9D-4126-8EB0-86AF8609E137}" presName="vert2" presStyleCnt="0"/>
      <dgm:spPr/>
    </dgm:pt>
    <dgm:pt modelId="{9E048D5E-7A35-4716-9445-3E2D5F3BA7D8}" type="pres">
      <dgm:prSet presAssocID="{E0DD62FD-ED9D-4126-8EB0-86AF8609E137}" presName="thinLine2b" presStyleLbl="callout" presStyleIdx="1" presStyleCnt="4"/>
      <dgm:spPr/>
    </dgm:pt>
    <dgm:pt modelId="{A30DB63B-DABD-473E-BC9F-69BEF398C05B}" type="pres">
      <dgm:prSet presAssocID="{E0DD62FD-ED9D-4126-8EB0-86AF8609E137}" presName="vertSpace2b" presStyleCnt="0"/>
      <dgm:spPr/>
    </dgm:pt>
    <dgm:pt modelId="{0666A1D0-6EBE-425B-A021-C7452B6B8C0B}" type="pres">
      <dgm:prSet presAssocID="{2AFA4067-E613-4498-8F2B-A3EB82FC28BA}" presName="horz2" presStyleCnt="0"/>
      <dgm:spPr/>
    </dgm:pt>
    <dgm:pt modelId="{C3E10C1D-949C-4BA6-B395-3EC18644E5BD}" type="pres">
      <dgm:prSet presAssocID="{2AFA4067-E613-4498-8F2B-A3EB82FC28BA}" presName="horzSpace2" presStyleCnt="0"/>
      <dgm:spPr/>
    </dgm:pt>
    <dgm:pt modelId="{BBFC3411-E484-4705-96E6-33E193D41314}" type="pres">
      <dgm:prSet presAssocID="{2AFA4067-E613-4498-8F2B-A3EB82FC28BA}" presName="tx2" presStyleLbl="revTx" presStyleIdx="3" presStyleCnt="6"/>
      <dgm:spPr/>
    </dgm:pt>
    <dgm:pt modelId="{23BE8E70-92F4-46DF-A438-48EAB1418E74}" type="pres">
      <dgm:prSet presAssocID="{2AFA4067-E613-4498-8F2B-A3EB82FC28BA}" presName="vert2" presStyleCnt="0"/>
      <dgm:spPr/>
    </dgm:pt>
    <dgm:pt modelId="{EEEA5E4B-8BC6-4246-BE11-EB789966ECC6}" type="pres">
      <dgm:prSet presAssocID="{DAEA0A5A-0A00-40D1-A630-11C7A16DB7F8}" presName="horz3" presStyleCnt="0"/>
      <dgm:spPr/>
    </dgm:pt>
    <dgm:pt modelId="{0B866F65-1D78-4290-9569-C12B949F7610}" type="pres">
      <dgm:prSet presAssocID="{DAEA0A5A-0A00-40D1-A630-11C7A16DB7F8}" presName="horzSpace3" presStyleCnt="0"/>
      <dgm:spPr/>
    </dgm:pt>
    <dgm:pt modelId="{258C8A4C-81E6-470A-A032-5386FFB49C03}" type="pres">
      <dgm:prSet presAssocID="{DAEA0A5A-0A00-40D1-A630-11C7A16DB7F8}" presName="tx3" presStyleLbl="revTx" presStyleIdx="4" presStyleCnt="6"/>
      <dgm:spPr/>
    </dgm:pt>
    <dgm:pt modelId="{A966598A-3BE1-4D98-B0E1-1F0FDF0EDC59}" type="pres">
      <dgm:prSet presAssocID="{DAEA0A5A-0A00-40D1-A630-11C7A16DB7F8}" presName="vert3" presStyleCnt="0"/>
      <dgm:spPr/>
    </dgm:pt>
    <dgm:pt modelId="{12528F3A-5587-408E-A4F9-25DD3271A76C}" type="pres">
      <dgm:prSet presAssocID="{821525CF-9E86-4BC9-8A5A-73F33F7D55D2}" presName="thinLine3" presStyleLbl="callout" presStyleIdx="2" presStyleCnt="4"/>
      <dgm:spPr/>
    </dgm:pt>
    <dgm:pt modelId="{CBC4AF83-438C-403D-834E-1C2146045112}" type="pres">
      <dgm:prSet presAssocID="{08E4DDCA-FDCD-45A2-9797-FDE599399927}" presName="horz3" presStyleCnt="0"/>
      <dgm:spPr/>
    </dgm:pt>
    <dgm:pt modelId="{DC4DE11B-48D5-4916-8921-1D109E8A6C92}" type="pres">
      <dgm:prSet presAssocID="{08E4DDCA-FDCD-45A2-9797-FDE599399927}" presName="horzSpace3" presStyleCnt="0"/>
      <dgm:spPr/>
    </dgm:pt>
    <dgm:pt modelId="{CF526956-E2CC-4FF1-B650-0A9F58E2B3FC}" type="pres">
      <dgm:prSet presAssocID="{08E4DDCA-FDCD-45A2-9797-FDE599399927}" presName="tx3" presStyleLbl="revTx" presStyleIdx="5" presStyleCnt="6"/>
      <dgm:spPr/>
    </dgm:pt>
    <dgm:pt modelId="{94707B59-91E8-4FD3-8BED-4D901753E0C2}" type="pres">
      <dgm:prSet presAssocID="{08E4DDCA-FDCD-45A2-9797-FDE599399927}" presName="vert3" presStyleCnt="0"/>
      <dgm:spPr/>
    </dgm:pt>
    <dgm:pt modelId="{7A4DE467-64A6-4C16-834E-AFDB75E58CB2}" type="pres">
      <dgm:prSet presAssocID="{2AFA4067-E613-4498-8F2B-A3EB82FC28BA}" presName="thinLine2b" presStyleLbl="callout" presStyleIdx="3" presStyleCnt="4"/>
      <dgm:spPr/>
    </dgm:pt>
    <dgm:pt modelId="{E279382D-568D-4624-AA30-7DCF2A7B927E}" type="pres">
      <dgm:prSet presAssocID="{2AFA4067-E613-4498-8F2B-A3EB82FC28BA}" presName="vertSpace2b" presStyleCnt="0"/>
      <dgm:spPr/>
    </dgm:pt>
  </dgm:ptLst>
  <dgm:cxnLst>
    <dgm:cxn modelId="{005EF40C-AD80-449D-BD0A-5F94FCCBA30D}" srcId="{2AFA4067-E613-4498-8F2B-A3EB82FC28BA}" destId="{08E4DDCA-FDCD-45A2-9797-FDE599399927}" srcOrd="1" destOrd="0" parTransId="{CFA61911-06E6-4812-AE7E-624D7B00A7D5}" sibTransId="{B7F91680-2DEC-49B4-A730-D79A932B7076}"/>
    <dgm:cxn modelId="{317FC90D-905A-4410-A0C0-F5DB6F3DB520}" srcId="{BDB071FA-1590-4F52-B615-E23148CA3F43}" destId="{2AFA4067-E613-4498-8F2B-A3EB82FC28BA}" srcOrd="2" destOrd="0" parTransId="{DD869824-88DC-4F85-B4AF-61D000476485}" sibTransId="{BF14FBD7-6038-48FA-8C73-AA0DE662B2A1}"/>
    <dgm:cxn modelId="{B57E0144-9C35-409B-B04E-CBC0FE982991}" type="presOf" srcId="{DAEA0A5A-0A00-40D1-A630-11C7A16DB7F8}" destId="{258C8A4C-81E6-470A-A032-5386FFB49C03}" srcOrd="0" destOrd="0" presId="urn:microsoft.com/office/officeart/2008/layout/LinedList"/>
    <dgm:cxn modelId="{11A40E45-E78F-441E-A418-97F148652C81}" srcId="{2AFA4067-E613-4498-8F2B-A3EB82FC28BA}" destId="{DAEA0A5A-0A00-40D1-A630-11C7A16DB7F8}" srcOrd="0" destOrd="0" parTransId="{A2B22205-1EC6-4EC1-A92D-BEADB08B2A5B}" sibTransId="{821525CF-9E86-4BC9-8A5A-73F33F7D55D2}"/>
    <dgm:cxn modelId="{F1AB7B68-13B4-4BE2-A540-28B658930F07}" srcId="{BDB071FA-1590-4F52-B615-E23148CA3F43}" destId="{E0DD62FD-ED9D-4126-8EB0-86AF8609E137}" srcOrd="1" destOrd="0" parTransId="{6D125683-55FC-4236-82F2-A31E942C5ABE}" sibTransId="{F0592925-EBEA-454C-95F4-475B16F93B68}"/>
    <dgm:cxn modelId="{8E80C768-ED5A-488F-AA58-99CB95EA5509}" srcId="{BDB071FA-1590-4F52-B615-E23148CA3F43}" destId="{1E448968-8987-456C-87FD-235199942561}" srcOrd="0" destOrd="0" parTransId="{F6417449-A4E8-4830-A66C-7F29FFDB9668}" sibTransId="{823381C2-5ECE-4E66-84CE-9978B4A9878D}"/>
    <dgm:cxn modelId="{0246F371-03DF-47D6-B947-91F084A7317D}" type="presOf" srcId="{08E4DDCA-FDCD-45A2-9797-FDE599399927}" destId="{CF526956-E2CC-4FF1-B650-0A9F58E2B3FC}" srcOrd="0" destOrd="0" presId="urn:microsoft.com/office/officeart/2008/layout/LinedList"/>
    <dgm:cxn modelId="{80F4D677-A151-40E0-B230-11246938D55D}" type="presOf" srcId="{2AFA4067-E613-4498-8F2B-A3EB82FC28BA}" destId="{BBFC3411-E484-4705-96E6-33E193D41314}" srcOrd="0" destOrd="0" presId="urn:microsoft.com/office/officeart/2008/layout/LinedList"/>
    <dgm:cxn modelId="{D5652AA0-C2E4-4729-B93C-8AA1E2580726}" type="presOf" srcId="{E0DD62FD-ED9D-4126-8EB0-86AF8609E137}" destId="{569B7337-FE32-45E2-9C89-F2E8AA4A44A1}" srcOrd="0" destOrd="0" presId="urn:microsoft.com/office/officeart/2008/layout/LinedList"/>
    <dgm:cxn modelId="{B56A35C0-4AB1-48EE-910C-9F84C8A85A9B}" srcId="{40D746D3-C55A-46AE-8F11-A8F214D15409}" destId="{BDB071FA-1590-4F52-B615-E23148CA3F43}" srcOrd="0" destOrd="0" parTransId="{F618EFD7-4BD8-4AD8-8B57-6409B41A3585}" sibTransId="{39E1B614-4199-4C2D-A34E-C693F8813445}"/>
    <dgm:cxn modelId="{9AE150C0-2A7A-4A76-BF2B-8B490F7E8C50}" type="presOf" srcId="{1E448968-8987-456C-87FD-235199942561}" destId="{8E4A6D77-3FBD-4166-84DD-C418BCBC7070}" srcOrd="0" destOrd="0" presId="urn:microsoft.com/office/officeart/2008/layout/LinedList"/>
    <dgm:cxn modelId="{817E02C9-DA0B-4F27-A5CF-A0BCED2EE855}" type="presOf" srcId="{40D746D3-C55A-46AE-8F11-A8F214D15409}" destId="{A2B2FC0A-0583-45FC-B6EA-74CEB45B6A1C}" srcOrd="0" destOrd="0" presId="urn:microsoft.com/office/officeart/2008/layout/LinedList"/>
    <dgm:cxn modelId="{687F19C9-A18B-416C-ADA1-18C9DECC03A9}" type="presOf" srcId="{BDB071FA-1590-4F52-B615-E23148CA3F43}" destId="{67760281-CF87-4CB8-A5E7-B902C5B05F3A}" srcOrd="0" destOrd="0" presId="urn:microsoft.com/office/officeart/2008/layout/LinedList"/>
    <dgm:cxn modelId="{63F7C135-8A77-4664-A504-0B71A59D058A}" type="presParOf" srcId="{A2B2FC0A-0583-45FC-B6EA-74CEB45B6A1C}" destId="{EC261668-B6E3-44AE-8A05-B901BB7A8B63}" srcOrd="0" destOrd="0" presId="urn:microsoft.com/office/officeart/2008/layout/LinedList"/>
    <dgm:cxn modelId="{35E9271C-35B1-429C-B8A4-94D5D127C743}" type="presParOf" srcId="{A2B2FC0A-0583-45FC-B6EA-74CEB45B6A1C}" destId="{CF82B87A-9B1E-4CF2-B156-C4F2334CB80B}" srcOrd="1" destOrd="0" presId="urn:microsoft.com/office/officeart/2008/layout/LinedList"/>
    <dgm:cxn modelId="{552BA698-1D7A-4A9C-93A0-8E7CAE488A1E}" type="presParOf" srcId="{CF82B87A-9B1E-4CF2-B156-C4F2334CB80B}" destId="{67760281-CF87-4CB8-A5E7-B902C5B05F3A}" srcOrd="0" destOrd="0" presId="urn:microsoft.com/office/officeart/2008/layout/LinedList"/>
    <dgm:cxn modelId="{6C8473E8-3B4C-44AC-A2BD-B2C7DE3B82FE}" type="presParOf" srcId="{CF82B87A-9B1E-4CF2-B156-C4F2334CB80B}" destId="{41E1FFB0-886B-49BE-B34B-3A561F62358F}" srcOrd="1" destOrd="0" presId="urn:microsoft.com/office/officeart/2008/layout/LinedList"/>
    <dgm:cxn modelId="{DE4C9F1A-3F07-4F5D-9944-E246C8054299}" type="presParOf" srcId="{41E1FFB0-886B-49BE-B34B-3A561F62358F}" destId="{4843CE3C-05B4-476D-B3F2-2A163BAAAC97}" srcOrd="0" destOrd="0" presId="urn:microsoft.com/office/officeart/2008/layout/LinedList"/>
    <dgm:cxn modelId="{D610AA4B-BA10-436F-9333-5FF6554AE856}" type="presParOf" srcId="{41E1FFB0-886B-49BE-B34B-3A561F62358F}" destId="{EDAE517B-1C3A-4457-B555-700F7EB347DE}" srcOrd="1" destOrd="0" presId="urn:microsoft.com/office/officeart/2008/layout/LinedList"/>
    <dgm:cxn modelId="{5AC413E0-3A1E-4A2B-8906-2B97CFC50DF5}" type="presParOf" srcId="{EDAE517B-1C3A-4457-B555-700F7EB347DE}" destId="{6C9A22F8-412C-41D1-935B-507DEC013060}" srcOrd="0" destOrd="0" presId="urn:microsoft.com/office/officeart/2008/layout/LinedList"/>
    <dgm:cxn modelId="{3AD54B96-0118-4F31-973C-160DD062D953}" type="presParOf" srcId="{EDAE517B-1C3A-4457-B555-700F7EB347DE}" destId="{8E4A6D77-3FBD-4166-84DD-C418BCBC7070}" srcOrd="1" destOrd="0" presId="urn:microsoft.com/office/officeart/2008/layout/LinedList"/>
    <dgm:cxn modelId="{81A4A74A-8DD8-47ED-8031-D9FEF5AE3845}" type="presParOf" srcId="{EDAE517B-1C3A-4457-B555-700F7EB347DE}" destId="{B014FE7E-5306-46C0-AD87-8274B04DFDCF}" srcOrd="2" destOrd="0" presId="urn:microsoft.com/office/officeart/2008/layout/LinedList"/>
    <dgm:cxn modelId="{17BB745E-5068-4810-8D1C-594E00712DD0}" type="presParOf" srcId="{41E1FFB0-886B-49BE-B34B-3A561F62358F}" destId="{85A02DC9-7FDB-4478-ADF1-7D067FE2E032}" srcOrd="2" destOrd="0" presId="urn:microsoft.com/office/officeart/2008/layout/LinedList"/>
    <dgm:cxn modelId="{9914BF3C-79FC-402E-BEAC-99B03F645EF2}" type="presParOf" srcId="{41E1FFB0-886B-49BE-B34B-3A561F62358F}" destId="{DBAE1396-1640-4C03-89F9-80C5B8FAC4B3}" srcOrd="3" destOrd="0" presId="urn:microsoft.com/office/officeart/2008/layout/LinedList"/>
    <dgm:cxn modelId="{642986C4-E7D5-4A21-BC3A-DDFD291B5A31}" type="presParOf" srcId="{41E1FFB0-886B-49BE-B34B-3A561F62358F}" destId="{2096D688-C292-4B65-84C1-DB2188DB768C}" srcOrd="4" destOrd="0" presId="urn:microsoft.com/office/officeart/2008/layout/LinedList"/>
    <dgm:cxn modelId="{C1841766-1437-4958-B12F-76D5FF778969}" type="presParOf" srcId="{2096D688-C292-4B65-84C1-DB2188DB768C}" destId="{FBC13DA7-CF53-4A18-BD1F-1CF2D7B7F5E4}" srcOrd="0" destOrd="0" presId="urn:microsoft.com/office/officeart/2008/layout/LinedList"/>
    <dgm:cxn modelId="{39425B82-68C3-462F-BDBD-C878BB6E7744}" type="presParOf" srcId="{2096D688-C292-4B65-84C1-DB2188DB768C}" destId="{569B7337-FE32-45E2-9C89-F2E8AA4A44A1}" srcOrd="1" destOrd="0" presId="urn:microsoft.com/office/officeart/2008/layout/LinedList"/>
    <dgm:cxn modelId="{AA8FB301-F125-4230-911F-79C984E50592}" type="presParOf" srcId="{2096D688-C292-4B65-84C1-DB2188DB768C}" destId="{2C7DF3E8-1093-4AB1-A10E-D0ACEC395339}" srcOrd="2" destOrd="0" presId="urn:microsoft.com/office/officeart/2008/layout/LinedList"/>
    <dgm:cxn modelId="{92257377-7B71-4537-BDA8-DE072552BC22}" type="presParOf" srcId="{41E1FFB0-886B-49BE-B34B-3A561F62358F}" destId="{9E048D5E-7A35-4716-9445-3E2D5F3BA7D8}" srcOrd="5" destOrd="0" presId="urn:microsoft.com/office/officeart/2008/layout/LinedList"/>
    <dgm:cxn modelId="{D85E41F2-687C-482E-B7D3-64A2F53075A1}" type="presParOf" srcId="{41E1FFB0-886B-49BE-B34B-3A561F62358F}" destId="{A30DB63B-DABD-473E-BC9F-69BEF398C05B}" srcOrd="6" destOrd="0" presId="urn:microsoft.com/office/officeart/2008/layout/LinedList"/>
    <dgm:cxn modelId="{952AC10A-B874-495E-BB46-EA6FA4F11BC6}" type="presParOf" srcId="{41E1FFB0-886B-49BE-B34B-3A561F62358F}" destId="{0666A1D0-6EBE-425B-A021-C7452B6B8C0B}" srcOrd="7" destOrd="0" presId="urn:microsoft.com/office/officeart/2008/layout/LinedList"/>
    <dgm:cxn modelId="{BAD1D0C9-4486-40F1-82B7-5C47403A01B0}" type="presParOf" srcId="{0666A1D0-6EBE-425B-A021-C7452B6B8C0B}" destId="{C3E10C1D-949C-4BA6-B395-3EC18644E5BD}" srcOrd="0" destOrd="0" presId="urn:microsoft.com/office/officeart/2008/layout/LinedList"/>
    <dgm:cxn modelId="{DD572BEC-F360-4E6B-AC58-A4FD13570C08}" type="presParOf" srcId="{0666A1D0-6EBE-425B-A021-C7452B6B8C0B}" destId="{BBFC3411-E484-4705-96E6-33E193D41314}" srcOrd="1" destOrd="0" presId="urn:microsoft.com/office/officeart/2008/layout/LinedList"/>
    <dgm:cxn modelId="{D769CD49-B489-4A91-8D0B-2FA9312F909C}" type="presParOf" srcId="{0666A1D0-6EBE-425B-A021-C7452B6B8C0B}" destId="{23BE8E70-92F4-46DF-A438-48EAB1418E74}" srcOrd="2" destOrd="0" presId="urn:microsoft.com/office/officeart/2008/layout/LinedList"/>
    <dgm:cxn modelId="{ED5A50FF-720B-401A-8A5B-D90A74ADBCE1}" type="presParOf" srcId="{23BE8E70-92F4-46DF-A438-48EAB1418E74}" destId="{EEEA5E4B-8BC6-4246-BE11-EB789966ECC6}" srcOrd="0" destOrd="0" presId="urn:microsoft.com/office/officeart/2008/layout/LinedList"/>
    <dgm:cxn modelId="{BA09A77B-D8ED-4EED-A35D-D3574630124B}" type="presParOf" srcId="{EEEA5E4B-8BC6-4246-BE11-EB789966ECC6}" destId="{0B866F65-1D78-4290-9569-C12B949F7610}" srcOrd="0" destOrd="0" presId="urn:microsoft.com/office/officeart/2008/layout/LinedList"/>
    <dgm:cxn modelId="{83CD5C8D-A7E5-4439-A199-CCB7C3B1F84B}" type="presParOf" srcId="{EEEA5E4B-8BC6-4246-BE11-EB789966ECC6}" destId="{258C8A4C-81E6-470A-A032-5386FFB49C03}" srcOrd="1" destOrd="0" presId="urn:microsoft.com/office/officeart/2008/layout/LinedList"/>
    <dgm:cxn modelId="{47148BB3-B90E-4487-B931-786806973787}" type="presParOf" srcId="{EEEA5E4B-8BC6-4246-BE11-EB789966ECC6}" destId="{A966598A-3BE1-4D98-B0E1-1F0FDF0EDC59}" srcOrd="2" destOrd="0" presId="urn:microsoft.com/office/officeart/2008/layout/LinedList"/>
    <dgm:cxn modelId="{7508C9CD-A421-4070-B564-A0E00491C125}" type="presParOf" srcId="{23BE8E70-92F4-46DF-A438-48EAB1418E74}" destId="{12528F3A-5587-408E-A4F9-25DD3271A76C}" srcOrd="1" destOrd="0" presId="urn:microsoft.com/office/officeart/2008/layout/LinedList"/>
    <dgm:cxn modelId="{D4FE5876-4C40-4A44-96C6-0668093007BE}" type="presParOf" srcId="{23BE8E70-92F4-46DF-A438-48EAB1418E74}" destId="{CBC4AF83-438C-403D-834E-1C2146045112}" srcOrd="2" destOrd="0" presId="urn:microsoft.com/office/officeart/2008/layout/LinedList"/>
    <dgm:cxn modelId="{8E3BCE32-A05E-45E5-B6AF-B135A519F266}" type="presParOf" srcId="{CBC4AF83-438C-403D-834E-1C2146045112}" destId="{DC4DE11B-48D5-4916-8921-1D109E8A6C92}" srcOrd="0" destOrd="0" presId="urn:microsoft.com/office/officeart/2008/layout/LinedList"/>
    <dgm:cxn modelId="{6E47A753-74E5-4D61-B456-288BD2C5FF1E}" type="presParOf" srcId="{CBC4AF83-438C-403D-834E-1C2146045112}" destId="{CF526956-E2CC-4FF1-B650-0A9F58E2B3FC}" srcOrd="1" destOrd="0" presId="urn:microsoft.com/office/officeart/2008/layout/LinedList"/>
    <dgm:cxn modelId="{6315BF4E-25F8-4D88-8260-939B8F9CC9AB}" type="presParOf" srcId="{CBC4AF83-438C-403D-834E-1C2146045112}" destId="{94707B59-91E8-4FD3-8BED-4D901753E0C2}" srcOrd="2" destOrd="0" presId="urn:microsoft.com/office/officeart/2008/layout/LinedList"/>
    <dgm:cxn modelId="{F652DC82-CDC5-4940-B346-039B4E5E5581}" type="presParOf" srcId="{41E1FFB0-886B-49BE-B34B-3A561F62358F}" destId="{7A4DE467-64A6-4C16-834E-AFDB75E58CB2}" srcOrd="8" destOrd="0" presId="urn:microsoft.com/office/officeart/2008/layout/LinedList"/>
    <dgm:cxn modelId="{12D1D6D9-3488-4896-86D2-98041AA1C506}" type="presParOf" srcId="{41E1FFB0-886B-49BE-B34B-3A561F62358F}" destId="{E279382D-568D-4624-AA30-7DCF2A7B927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2DF6-7270-4003-94B8-34E769FD7B37}">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A123A-98AB-41EA-AB73-E2ECE63F9EA6}">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DCFB1-AD42-4410-A0D9-CA25C46CA7AE}">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When a muscle contracts, it pulls the bones it connects to closer to one another, by decreasing the angle of the movable joint that is spans. ​</a:t>
          </a:r>
        </a:p>
      </dsp:txBody>
      <dsp:txXfrm>
        <a:off x="1941716" y="718"/>
        <a:ext cx="4571887" cy="1681139"/>
      </dsp:txXfrm>
    </dsp:sp>
    <dsp:sp modelId="{42490B5E-CA19-40F3-A429-FF5E4C185699}">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F9CF33-4CF5-42C3-A0BE-2FFA4F657A0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287A81-A7A1-48E0-84B9-CB1FE2E71C1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Knowing the insertion and origin helps us identify the action of the muscle. </a:t>
          </a:r>
        </a:p>
      </dsp:txBody>
      <dsp:txXfrm>
        <a:off x="1941716" y="2102143"/>
        <a:ext cx="4571887" cy="1681139"/>
      </dsp:txXfrm>
    </dsp:sp>
    <dsp:sp modelId="{7D475C0E-18D1-4F47-BC1B-44C8116480A1}">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AF00E-4486-4C77-B8FF-BFBCBDE6DC88}">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A3CAFD-2FA9-48F2-9154-8FEC281F7218}">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The way in which these bones are able to move closer to each other is dictated by the type of joint that the muscle spans. </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61668-B6E3-44AE-8A05-B901BB7A8B63}">
      <dsp:nvSpPr>
        <dsp:cNvPr id="0" name=""/>
        <dsp:cNvSpPr/>
      </dsp:nvSpPr>
      <dsp:spPr>
        <a:xfrm>
          <a:off x="0" y="0"/>
          <a:ext cx="10515600"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7760281-CF87-4CB8-A5E7-B902C5B05F3A}">
      <dsp:nvSpPr>
        <dsp:cNvPr id="0" name=""/>
        <dsp:cNvSpPr/>
      </dsp:nvSpPr>
      <dsp:spPr>
        <a:xfrm>
          <a:off x="0" y="0"/>
          <a:ext cx="2114859"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Muscles can be classified into three functional groups:</a:t>
          </a:r>
        </a:p>
      </dsp:txBody>
      <dsp:txXfrm>
        <a:off x="0" y="0"/>
        <a:ext cx="2114859" cy="4351338"/>
      </dsp:txXfrm>
    </dsp:sp>
    <dsp:sp modelId="{8E4A6D77-3FBD-4166-84DD-C418BCBC7070}">
      <dsp:nvSpPr>
        <dsp:cNvPr id="0" name=""/>
        <dsp:cNvSpPr/>
      </dsp:nvSpPr>
      <dsp:spPr>
        <a:xfrm>
          <a:off x="2272285" y="67989"/>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Prime Mover or Agonist - A muscle that has the major responsibility for producing a specific movement is a prime mover, or agonist, of that movement.</a:t>
          </a:r>
        </a:p>
      </dsp:txBody>
      <dsp:txXfrm>
        <a:off x="2272285" y="67989"/>
        <a:ext cx="4040598" cy="1359793"/>
      </dsp:txXfrm>
    </dsp:sp>
    <dsp:sp modelId="{85A02DC9-7FDB-4478-ADF1-7D067FE2E032}">
      <dsp:nvSpPr>
        <dsp:cNvPr id="0" name=""/>
        <dsp:cNvSpPr/>
      </dsp:nvSpPr>
      <dsp:spPr>
        <a:xfrm>
          <a:off x="2114859" y="1427782"/>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569B7337-FE32-45E2-9C89-F2E8AA4A44A1}">
      <dsp:nvSpPr>
        <dsp:cNvPr id="0" name=""/>
        <dsp:cNvSpPr/>
      </dsp:nvSpPr>
      <dsp:spPr>
        <a:xfrm>
          <a:off x="2272285" y="1495772"/>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Antagonist - Muscles that oppose, or reverse, a particular movement are antagonists</a:t>
          </a:r>
        </a:p>
      </dsp:txBody>
      <dsp:txXfrm>
        <a:off x="2272285" y="1495772"/>
        <a:ext cx="4040598" cy="1359793"/>
      </dsp:txXfrm>
    </dsp:sp>
    <dsp:sp modelId="{9E048D5E-7A35-4716-9445-3E2D5F3BA7D8}">
      <dsp:nvSpPr>
        <dsp:cNvPr id="0" name=""/>
        <dsp:cNvSpPr/>
      </dsp:nvSpPr>
      <dsp:spPr>
        <a:xfrm>
          <a:off x="2114859" y="2855565"/>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BBFC3411-E484-4705-96E6-33E193D41314}">
      <dsp:nvSpPr>
        <dsp:cNvPr id="0" name=""/>
        <dsp:cNvSpPr/>
      </dsp:nvSpPr>
      <dsp:spPr>
        <a:xfrm>
          <a:off x="2272285" y="2923555"/>
          <a:ext cx="4040598"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Synergist - Synergists help prime movers or agonists by </a:t>
          </a:r>
        </a:p>
      </dsp:txBody>
      <dsp:txXfrm>
        <a:off x="2272285" y="2923555"/>
        <a:ext cx="4040598" cy="1359793"/>
      </dsp:txXfrm>
    </dsp:sp>
    <dsp:sp modelId="{258C8A4C-81E6-470A-A032-5386FFB49C03}">
      <dsp:nvSpPr>
        <dsp:cNvPr id="0" name=""/>
        <dsp:cNvSpPr/>
      </dsp:nvSpPr>
      <dsp:spPr>
        <a:xfrm>
          <a:off x="6470310" y="2923555"/>
          <a:ext cx="4040598" cy="679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adding additional force to the same movement or </a:t>
          </a:r>
        </a:p>
      </dsp:txBody>
      <dsp:txXfrm>
        <a:off x="6470310" y="2923555"/>
        <a:ext cx="4040598" cy="679896"/>
      </dsp:txXfrm>
    </dsp:sp>
    <dsp:sp modelId="{12528F3A-5587-408E-A4F9-25DD3271A76C}">
      <dsp:nvSpPr>
        <dsp:cNvPr id="0" name=""/>
        <dsp:cNvSpPr/>
      </dsp:nvSpPr>
      <dsp:spPr>
        <a:xfrm>
          <a:off x="6312884" y="3603451"/>
          <a:ext cx="4040598"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 modelId="{CF526956-E2CC-4FF1-B650-0A9F58E2B3FC}">
      <dsp:nvSpPr>
        <dsp:cNvPr id="0" name=""/>
        <dsp:cNvSpPr/>
      </dsp:nvSpPr>
      <dsp:spPr>
        <a:xfrm>
          <a:off x="6470310" y="3603451"/>
          <a:ext cx="4040598" cy="679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Inhibiting oppositional movements</a:t>
          </a:r>
        </a:p>
      </dsp:txBody>
      <dsp:txXfrm>
        <a:off x="6470310" y="3603451"/>
        <a:ext cx="4040598" cy="679896"/>
      </dsp:txXfrm>
    </dsp:sp>
    <dsp:sp modelId="{7A4DE467-64A6-4C16-834E-AFDB75E58CB2}">
      <dsp:nvSpPr>
        <dsp:cNvPr id="0" name=""/>
        <dsp:cNvSpPr/>
      </dsp:nvSpPr>
      <dsp:spPr>
        <a:xfrm>
          <a:off x="2114859" y="4283348"/>
          <a:ext cx="8396049"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tint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994242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85928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3112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5B8BFA-151B-4E98-913E-05BB1183309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334339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5B8BFA-151B-4E98-913E-05BB1183309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37151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5B8BFA-151B-4E98-913E-05BB1183309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340816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5B8BFA-151B-4E98-913E-05BB11833091}" type="datetimeFigureOut">
              <a:rPr lang="en-US" smtClean="0"/>
              <a:t>10/12/2019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348852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5B8BFA-151B-4E98-913E-05BB11833091}" type="datetimeFigureOut">
              <a:rPr lang="en-US" smtClean="0"/>
              <a:t>10/12/2019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165763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B8BFA-151B-4E98-913E-05BB11833091}" type="datetimeFigureOut">
              <a:rPr lang="en-US" smtClean="0"/>
              <a:t>10/12/2019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15232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B8BFA-151B-4E98-913E-05BB1183309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70582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B8BFA-151B-4E98-913E-05BB1183309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ABB1-7F58-4445-A214-18248FEA7608}" type="slidenum">
              <a:rPr lang="en-US" smtClean="0"/>
              <a:t>‹#›</a:t>
            </a:fld>
            <a:endParaRPr lang="en-US"/>
          </a:p>
        </p:txBody>
      </p:sp>
    </p:spTree>
    <p:extLst>
      <p:ext uri="{BB962C8B-B14F-4D97-AF65-F5344CB8AC3E}">
        <p14:creationId xmlns:p14="http://schemas.microsoft.com/office/powerpoint/2010/main" val="299451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B8BFA-151B-4E98-913E-05BB11833091}" type="datetimeFigureOut">
              <a:rPr lang="en-US" smtClean="0"/>
              <a:t>10/12/2019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1ABB1-7F58-4445-A214-18248FEA7608}" type="slidenum">
              <a:rPr lang="en-US" smtClean="0"/>
              <a:t>‹#›</a:t>
            </a:fld>
            <a:endParaRPr lang="en-US"/>
          </a:p>
        </p:txBody>
      </p:sp>
    </p:spTree>
    <p:extLst>
      <p:ext uri="{BB962C8B-B14F-4D97-AF65-F5344CB8AC3E}">
        <p14:creationId xmlns:p14="http://schemas.microsoft.com/office/powerpoint/2010/main" val="1372417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teachmeanatomy.info/wp-content/uploads/Terms-of-Movement-Flexion-and-Extension-CC-1024x815.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tionary.org/wiki/sinew"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teachmeanatomy.info/wp-content/uploads/Terms-of-Movement-Dorsiflexion-and-Plantar-Flexion-CC.jp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7" name="Picture 2" descr="Image result for hip extension anatomy">
            <a:extLst>
              <a:ext uri="{FF2B5EF4-FFF2-40B4-BE49-F238E27FC236}">
                <a16:creationId xmlns:a16="http://schemas.microsoft.com/office/drawing/2014/main" id="{4D5D9AFF-4A92-4D85-83FF-08EABB687C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69402" y="492573"/>
            <a:ext cx="4322385" cy="5880796"/>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a16="http://schemas.microsoft.com/office/drawing/2014/main" id="{05432C56-2C92-4D92-A6EF-71FD57ED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cxnSp>
        <p:nvCxnSpPr>
          <p:cNvPr id="140" name="Straight Connector 139">
            <a:extLst>
              <a:ext uri="{FF2B5EF4-FFF2-40B4-BE49-F238E27FC236}">
                <a16:creationId xmlns:a16="http://schemas.microsoft.com/office/drawing/2014/main" id="{83323141-567E-47C0-AAD1-3772900310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BF654CF-1361-40F6-B54F-FC18997B69A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chemeClr val="bg1"/>
                </a:solidFill>
              </a:rPr>
              <a:t>Muscle Actions</a:t>
            </a:r>
          </a:p>
        </p:txBody>
      </p:sp>
    </p:spTree>
    <p:extLst>
      <p:ext uri="{BB962C8B-B14F-4D97-AF65-F5344CB8AC3E}">
        <p14:creationId xmlns:p14="http://schemas.microsoft.com/office/powerpoint/2010/main" val="1066851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9A1232-6964-4B49-98D8-8B5FF61914D9}"/>
              </a:ext>
            </a:extLst>
          </p:cNvPr>
          <p:cNvSpPr>
            <a:spLocks noGrp="1"/>
          </p:cNvSpPr>
          <p:nvPr>
            <p:ph type="title"/>
          </p:nvPr>
        </p:nvSpPr>
        <p:spPr>
          <a:xfrm>
            <a:off x="524256" y="4767072"/>
            <a:ext cx="6594189" cy="1625210"/>
          </a:xfrm>
        </p:spPr>
        <p:txBody>
          <a:bodyPr>
            <a:normAutofit/>
          </a:bodyPr>
          <a:lstStyle/>
          <a:p>
            <a:pPr algn="r"/>
            <a:r>
              <a:rPr lang="en-US" altLang="en-US" b="1">
                <a:solidFill>
                  <a:srgbClr val="FFFFFF"/>
                </a:solidFill>
                <a:latin typeface="inherit"/>
              </a:rPr>
              <a:t>Elevation and Depression</a:t>
            </a:r>
            <a:endParaRPr lang="en-US">
              <a:solidFill>
                <a:srgbClr val="FFFFFF"/>
              </a:solidFill>
            </a:endParaRPr>
          </a:p>
        </p:txBody>
      </p:sp>
      <p:pic>
        <p:nvPicPr>
          <p:cNvPr id="22530" name="Picture 2" descr="Image result for elevation and depression anatomical movement">
            <a:extLst>
              <a:ext uri="{FF2B5EF4-FFF2-40B4-BE49-F238E27FC236}">
                <a16:creationId xmlns:a16="http://schemas.microsoft.com/office/drawing/2014/main" id="{96CC1107-E2C8-4112-B20A-6568F433A3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51" r="-1" b="325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7B089A-F490-4BB1-9D5B-171DD603F1D5}"/>
              </a:ext>
            </a:extLst>
          </p:cNvPr>
          <p:cNvSpPr>
            <a:spLocks noGrp="1"/>
          </p:cNvSpPr>
          <p:nvPr>
            <p:ph idx="1"/>
          </p:nvPr>
        </p:nvSpPr>
        <p:spPr>
          <a:xfrm>
            <a:off x="8029319" y="917725"/>
            <a:ext cx="3424739" cy="4852362"/>
          </a:xfrm>
        </p:spPr>
        <p:txBody>
          <a:bodyPr anchor="ctr">
            <a:normAutofit/>
          </a:bodyPr>
          <a:lstStyle/>
          <a:p>
            <a:pPr eaLnBrk="0" fontAlgn="base" hangingPunct="0">
              <a:spcBef>
                <a:spcPct val="0"/>
              </a:spcBef>
              <a:spcAft>
                <a:spcPct val="0"/>
              </a:spcAft>
            </a:pPr>
            <a:r>
              <a:rPr lang="en-US" altLang="en-US" sz="3600" b="1" dirty="0">
                <a:solidFill>
                  <a:srgbClr val="FFFFFF"/>
                </a:solidFill>
                <a:latin typeface="acumin-pro"/>
              </a:rPr>
              <a:t>Elevation</a:t>
            </a:r>
            <a:r>
              <a:rPr lang="en-US" altLang="en-US" sz="3600" dirty="0">
                <a:solidFill>
                  <a:srgbClr val="FFFFFF"/>
                </a:solidFill>
                <a:latin typeface="acumin-pro"/>
              </a:rPr>
              <a:t> refers to movement in a superior direction </a:t>
            </a:r>
          </a:p>
          <a:p>
            <a:pPr marL="0" lvl="0" indent="0" eaLnBrk="0" fontAlgn="base" hangingPunct="0">
              <a:spcBef>
                <a:spcPct val="0"/>
              </a:spcBef>
              <a:spcAft>
                <a:spcPct val="0"/>
              </a:spcAft>
              <a:buNone/>
            </a:pPr>
            <a:endParaRPr lang="en-US" altLang="en-US" sz="3600" b="1" dirty="0">
              <a:solidFill>
                <a:srgbClr val="FFFFFF"/>
              </a:solidFill>
              <a:latin typeface="acumin-pro"/>
            </a:endParaRPr>
          </a:p>
          <a:p>
            <a:pPr eaLnBrk="0" fontAlgn="base" hangingPunct="0">
              <a:spcBef>
                <a:spcPct val="0"/>
              </a:spcBef>
              <a:spcAft>
                <a:spcPct val="0"/>
              </a:spcAft>
            </a:pPr>
            <a:r>
              <a:rPr lang="en-US" altLang="en-US" sz="3600" b="1" dirty="0">
                <a:solidFill>
                  <a:srgbClr val="FFFFFF"/>
                </a:solidFill>
                <a:latin typeface="acumin-pro"/>
              </a:rPr>
              <a:t>Depression</a:t>
            </a:r>
            <a:r>
              <a:rPr lang="en-US" altLang="en-US" sz="3600" dirty="0">
                <a:solidFill>
                  <a:srgbClr val="FFFFFF"/>
                </a:solidFill>
                <a:latin typeface="acumin-pro"/>
              </a:rPr>
              <a:t> refers to movement in an inferior direction</a:t>
            </a:r>
            <a:endParaRPr lang="en-US" sz="3600" dirty="0">
              <a:solidFill>
                <a:srgbClr val="FFFFFF"/>
              </a:solidFill>
            </a:endParaRPr>
          </a:p>
        </p:txBody>
      </p:sp>
    </p:spTree>
    <p:extLst>
      <p:ext uri="{BB962C8B-B14F-4D97-AF65-F5344CB8AC3E}">
        <p14:creationId xmlns:p14="http://schemas.microsoft.com/office/powerpoint/2010/main" val="236374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FB2C-B374-4130-AFF4-6B20F1008873}"/>
              </a:ext>
            </a:extLst>
          </p:cNvPr>
          <p:cNvSpPr>
            <a:spLocks noGrp="1"/>
          </p:cNvSpPr>
          <p:nvPr>
            <p:ph type="title"/>
          </p:nvPr>
        </p:nvSpPr>
        <p:spPr>
          <a:xfrm>
            <a:off x="960100" y="978102"/>
            <a:ext cx="10588434" cy="1062644"/>
          </a:xfrm>
        </p:spPr>
        <p:txBody>
          <a:bodyPr anchor="b">
            <a:normAutofit/>
          </a:bodyPr>
          <a:lstStyle/>
          <a:p>
            <a:r>
              <a:rPr lang="en-US" b="1" dirty="0"/>
              <a:t>Protraction and Retraction</a:t>
            </a:r>
            <a:endParaRPr lang="en-US" dirty="0"/>
          </a:p>
        </p:txBody>
      </p:sp>
      <p:cxnSp>
        <p:nvCxnSpPr>
          <p:cNvPr id="71" name="Straight Connector 7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0482" name="Picture 2" descr="Image result for protraction and retraction">
            <a:extLst>
              <a:ext uri="{FF2B5EF4-FFF2-40B4-BE49-F238E27FC236}">
                <a16:creationId xmlns:a16="http://schemas.microsoft.com/office/drawing/2014/main" id="{CECAFFDC-7407-4CD5-B1C2-ABFCE805A8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718286"/>
            <a:ext cx="4979911" cy="37493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743F9DD-250C-493F-BC26-EE2035775D7E}"/>
              </a:ext>
            </a:extLst>
          </p:cNvPr>
          <p:cNvSpPr>
            <a:spLocks noGrp="1"/>
          </p:cNvSpPr>
          <p:nvPr>
            <p:ph idx="1"/>
          </p:nvPr>
        </p:nvSpPr>
        <p:spPr>
          <a:xfrm>
            <a:off x="4955354" y="2682433"/>
            <a:ext cx="6282169" cy="3215749"/>
          </a:xfrm>
        </p:spPr>
        <p:txBody>
          <a:bodyPr>
            <a:normAutofit/>
          </a:bodyPr>
          <a:lstStyle/>
          <a:p>
            <a:r>
              <a:rPr lang="en-US" sz="3200" b="1" dirty="0"/>
              <a:t>Protraction</a:t>
            </a:r>
            <a:r>
              <a:rPr lang="en-US" sz="3200" dirty="0"/>
              <a:t> describes an anterior movement occurring in the transverse plane (anterolateral movements). </a:t>
            </a:r>
          </a:p>
          <a:p>
            <a:r>
              <a:rPr lang="en-US" sz="3200" b="1" dirty="0"/>
              <a:t>Retraction </a:t>
            </a:r>
            <a:r>
              <a:rPr lang="en-US" sz="3200" dirty="0"/>
              <a:t>describes a posterior movement occurring in the transverse plane (anteroposterior movements). </a:t>
            </a:r>
          </a:p>
          <a:p>
            <a:endParaRPr lang="en-US" sz="3200" dirty="0"/>
          </a:p>
        </p:txBody>
      </p:sp>
    </p:spTree>
    <p:extLst>
      <p:ext uri="{BB962C8B-B14F-4D97-AF65-F5344CB8AC3E}">
        <p14:creationId xmlns:p14="http://schemas.microsoft.com/office/powerpoint/2010/main" val="176731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643467" y="640080"/>
            <a:ext cx="3096427" cy="5613236"/>
          </a:xfrm>
        </p:spPr>
        <p:txBody>
          <a:bodyPr anchor="ctr">
            <a:normAutofit/>
          </a:bodyPr>
          <a:lstStyle/>
          <a:p>
            <a:r>
              <a:rPr lang="en-US" altLang="en-US" b="1">
                <a:solidFill>
                  <a:srgbClr val="FFFFFF"/>
                </a:solidFill>
                <a:latin typeface="inherit"/>
              </a:rPr>
              <a:t>Abduction and Adduction</a:t>
            </a:r>
            <a:endParaRPr lang="en-US">
              <a:solidFill>
                <a:srgbClr val="FFFFFF"/>
              </a:solidFill>
            </a:endParaRPr>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4699818" y="640082"/>
            <a:ext cx="6848715" cy="2484884"/>
          </a:xfrm>
        </p:spPr>
        <p:txBody>
          <a:bodyPr anchor="ctr">
            <a:normAutofit/>
          </a:bodyPr>
          <a:lstStyle/>
          <a:p>
            <a:pPr marL="0" lvl="0" indent="0" eaLnBrk="0" fontAlgn="base" hangingPunct="0">
              <a:spcBef>
                <a:spcPct val="0"/>
              </a:spcBef>
              <a:spcAft>
                <a:spcPts val="600"/>
              </a:spcAft>
              <a:buNone/>
            </a:pPr>
            <a:r>
              <a:rPr lang="en-US" altLang="en-US" sz="2000">
                <a:latin typeface="acumin-pro"/>
              </a:rPr>
              <a:t>Abduction and adduction are two terms that are used to describe movements towards or away from the midline of the body.</a:t>
            </a:r>
          </a:p>
          <a:p>
            <a:pPr eaLnBrk="0" fontAlgn="base" hangingPunct="0">
              <a:spcBef>
                <a:spcPct val="0"/>
              </a:spcBef>
              <a:spcAft>
                <a:spcPts val="600"/>
              </a:spcAft>
            </a:pPr>
            <a:r>
              <a:rPr lang="en-US" altLang="en-US" sz="2000" b="1">
                <a:latin typeface="acumin-pro"/>
              </a:rPr>
              <a:t>Abduction</a:t>
            </a:r>
            <a:r>
              <a:rPr lang="en-US" altLang="en-US" sz="2000">
                <a:latin typeface="acumin-pro"/>
              </a:rPr>
              <a:t> is a movement away from the midline </a:t>
            </a:r>
          </a:p>
          <a:p>
            <a:pPr eaLnBrk="0" fontAlgn="base" hangingPunct="0">
              <a:spcBef>
                <a:spcPct val="0"/>
              </a:spcBef>
              <a:spcAft>
                <a:spcPts val="600"/>
              </a:spcAft>
            </a:pPr>
            <a:r>
              <a:rPr lang="en-US" altLang="en-US" sz="2000" b="1">
                <a:latin typeface="acumin-pro"/>
              </a:rPr>
              <a:t>Adduction</a:t>
            </a:r>
            <a:r>
              <a:rPr lang="en-US" altLang="en-US" sz="2000">
                <a:latin typeface="acumin-pro"/>
              </a:rPr>
              <a:t> is a movement towards the midline. </a:t>
            </a:r>
            <a:endParaRPr lang="en-US" sz="2000"/>
          </a:p>
        </p:txBody>
      </p:sp>
      <p:pic>
        <p:nvPicPr>
          <p:cNvPr id="8194" name="Picture 2" descr="Image result for Abduction and Adduction of legs">
            <a:extLst>
              <a:ext uri="{FF2B5EF4-FFF2-40B4-BE49-F238E27FC236}">
                <a16:creationId xmlns:a16="http://schemas.microsoft.com/office/drawing/2014/main" id="{5523A665-AE26-4F30-AC88-C94A5A3641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67935" y="2906609"/>
            <a:ext cx="6263207" cy="350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4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643467" y="640080"/>
            <a:ext cx="3096427" cy="5613236"/>
          </a:xfrm>
        </p:spPr>
        <p:txBody>
          <a:bodyPr anchor="ctr">
            <a:normAutofit/>
          </a:bodyPr>
          <a:lstStyle/>
          <a:p>
            <a:r>
              <a:rPr lang="en-US" altLang="en-US" b="1">
                <a:solidFill>
                  <a:srgbClr val="FFFFFF"/>
                </a:solidFill>
                <a:latin typeface="inherit"/>
              </a:rPr>
              <a:t>Abduction and Adduction</a:t>
            </a:r>
            <a:endParaRPr lang="en-US">
              <a:solidFill>
                <a:srgbClr val="FFFFFF"/>
              </a:solidFill>
            </a:endParaRPr>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4699818" y="640082"/>
            <a:ext cx="6848715" cy="2484884"/>
          </a:xfrm>
        </p:spPr>
        <p:txBody>
          <a:bodyPr anchor="ctr">
            <a:normAutofit/>
          </a:bodyPr>
          <a:lstStyle/>
          <a:p>
            <a:pPr marL="0" lvl="0" indent="0" eaLnBrk="0" fontAlgn="base" hangingPunct="0">
              <a:spcBef>
                <a:spcPct val="0"/>
              </a:spcBef>
              <a:spcAft>
                <a:spcPts val="600"/>
              </a:spcAft>
              <a:buNone/>
            </a:pPr>
            <a:r>
              <a:rPr lang="en-US" altLang="en-US" sz="2000">
                <a:latin typeface="acumin-pro"/>
              </a:rPr>
              <a:t>Abduction and adduction are two terms that are used to describe movements towards or away from the midline of the body.</a:t>
            </a:r>
          </a:p>
          <a:p>
            <a:pPr eaLnBrk="0" fontAlgn="base" hangingPunct="0">
              <a:spcBef>
                <a:spcPct val="0"/>
              </a:spcBef>
              <a:spcAft>
                <a:spcPts val="600"/>
              </a:spcAft>
            </a:pPr>
            <a:r>
              <a:rPr lang="en-US" altLang="en-US" sz="2000" b="1">
                <a:latin typeface="acumin-pro"/>
              </a:rPr>
              <a:t>Abduction</a:t>
            </a:r>
            <a:r>
              <a:rPr lang="en-US" altLang="en-US" sz="2000">
                <a:latin typeface="acumin-pro"/>
              </a:rPr>
              <a:t> is a movement away from the midline </a:t>
            </a:r>
          </a:p>
          <a:p>
            <a:pPr eaLnBrk="0" fontAlgn="base" hangingPunct="0">
              <a:spcBef>
                <a:spcPct val="0"/>
              </a:spcBef>
              <a:spcAft>
                <a:spcPts val="600"/>
              </a:spcAft>
            </a:pPr>
            <a:r>
              <a:rPr lang="en-US" altLang="en-US" sz="2000" b="1">
                <a:latin typeface="acumin-pro"/>
              </a:rPr>
              <a:t>Adduction</a:t>
            </a:r>
            <a:r>
              <a:rPr lang="en-US" altLang="en-US" sz="2000">
                <a:latin typeface="acumin-pro"/>
              </a:rPr>
              <a:t> is a movement towards the midline. </a:t>
            </a:r>
            <a:endParaRPr lang="en-US" sz="2000"/>
          </a:p>
        </p:txBody>
      </p:sp>
      <p:pic>
        <p:nvPicPr>
          <p:cNvPr id="33794" name="Picture 2" descr="Image result for muscle actions gif">
            <a:extLst>
              <a:ext uri="{FF2B5EF4-FFF2-40B4-BE49-F238E27FC236}">
                <a16:creationId xmlns:a16="http://schemas.microsoft.com/office/drawing/2014/main" id="{4C8A5C30-45C3-4FBB-8956-85E6EC82074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12229" y="2957212"/>
            <a:ext cx="5104190" cy="383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750242" y="632990"/>
            <a:ext cx="4062643" cy="1043409"/>
          </a:xfrm>
        </p:spPr>
        <p:txBody>
          <a:bodyPr>
            <a:normAutofit/>
          </a:bodyPr>
          <a:lstStyle/>
          <a:p>
            <a:r>
              <a:rPr lang="en-US" altLang="en-US" sz="3300" b="1">
                <a:latin typeface="inherit"/>
              </a:rPr>
              <a:t>Abduction and Adduction</a:t>
            </a:r>
            <a:endParaRPr lang="en-US" sz="3300"/>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518474" y="1774372"/>
            <a:ext cx="4064409" cy="2754086"/>
          </a:xfrm>
        </p:spPr>
        <p:txBody>
          <a:bodyPr anchor="t">
            <a:normAutofit fontScale="92500"/>
          </a:bodyPr>
          <a:lstStyle/>
          <a:p>
            <a:pPr eaLnBrk="0" fontAlgn="base" hangingPunct="0">
              <a:spcBef>
                <a:spcPct val="0"/>
              </a:spcBef>
              <a:spcAft>
                <a:spcPts val="600"/>
              </a:spcAft>
            </a:pPr>
            <a:r>
              <a:rPr lang="en-US" altLang="en-US" sz="3600" dirty="0">
                <a:latin typeface="acumin-pro"/>
              </a:rPr>
              <a:t>Adduction of the hip squeezes the legs together.</a:t>
            </a:r>
          </a:p>
          <a:p>
            <a:pPr eaLnBrk="0" fontAlgn="base" hangingPunct="0">
              <a:spcBef>
                <a:spcPct val="0"/>
              </a:spcBef>
              <a:spcAft>
                <a:spcPts val="600"/>
              </a:spcAft>
            </a:pPr>
            <a:r>
              <a:rPr lang="en-US" altLang="en-US" sz="3600" dirty="0">
                <a:latin typeface="acumin-pro"/>
              </a:rPr>
              <a:t>Abduction of the legs brings the legs apart.</a:t>
            </a:r>
          </a:p>
        </p:txBody>
      </p:sp>
      <p:pic>
        <p:nvPicPr>
          <p:cNvPr id="13316" name="Picture 4" descr="Image result for Abduction and Adduction of legs">
            <a:extLst>
              <a:ext uri="{FF2B5EF4-FFF2-40B4-BE49-F238E27FC236}">
                <a16:creationId xmlns:a16="http://schemas.microsoft.com/office/drawing/2014/main" id="{86B9CAC4-B6DA-44E1-AF64-9684945CAF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4832" y="643467"/>
            <a:ext cx="4577308" cy="527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593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4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524256" y="4767072"/>
            <a:ext cx="6594189" cy="1625210"/>
          </a:xfrm>
        </p:spPr>
        <p:txBody>
          <a:bodyPr>
            <a:normAutofit/>
          </a:bodyPr>
          <a:lstStyle/>
          <a:p>
            <a:pPr algn="r"/>
            <a:r>
              <a:rPr lang="en-US" altLang="en-US" b="1">
                <a:solidFill>
                  <a:srgbClr val="FFFFFF"/>
                </a:solidFill>
                <a:latin typeface="inherit"/>
              </a:rPr>
              <a:t>Abduction and Adduction</a:t>
            </a:r>
            <a:endParaRPr lang="en-US">
              <a:solidFill>
                <a:srgbClr val="FFFFFF"/>
              </a:solidFill>
            </a:endParaRPr>
          </a:p>
        </p:txBody>
      </p:sp>
      <p:pic>
        <p:nvPicPr>
          <p:cNvPr id="25602" name="Picture 2" descr="Image result for Circumduction head gif">
            <a:extLst>
              <a:ext uri="{FF2B5EF4-FFF2-40B4-BE49-F238E27FC236}">
                <a16:creationId xmlns:a16="http://schemas.microsoft.com/office/drawing/2014/main" id="{A4639B05-4B9F-4C88-B7A6-1B9D394E6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7"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8029319" y="917725"/>
            <a:ext cx="3424739" cy="4852362"/>
          </a:xfrm>
        </p:spPr>
        <p:txBody>
          <a:bodyPr anchor="ctr">
            <a:normAutofit/>
          </a:bodyPr>
          <a:lstStyle/>
          <a:p>
            <a:pPr eaLnBrk="0" fontAlgn="base" hangingPunct="0">
              <a:spcBef>
                <a:spcPct val="0"/>
              </a:spcBef>
              <a:spcAft>
                <a:spcPts val="600"/>
              </a:spcAft>
            </a:pPr>
            <a:r>
              <a:rPr lang="en-US" altLang="en-US" sz="2000">
                <a:solidFill>
                  <a:srgbClr val="FFFFFF"/>
                </a:solidFill>
                <a:latin typeface="acumin-pro"/>
              </a:rPr>
              <a:t>Adduction of the hip squeezes the legs together.</a:t>
            </a:r>
          </a:p>
          <a:p>
            <a:pPr eaLnBrk="0" fontAlgn="base" hangingPunct="0">
              <a:spcBef>
                <a:spcPct val="0"/>
              </a:spcBef>
              <a:spcAft>
                <a:spcPts val="600"/>
              </a:spcAft>
            </a:pPr>
            <a:r>
              <a:rPr lang="en-US" altLang="en-US" sz="2000">
                <a:solidFill>
                  <a:srgbClr val="FFFFFF"/>
                </a:solidFill>
                <a:latin typeface="acumin-pro"/>
              </a:rPr>
              <a:t>Abduction of the legs brings the legs apart.</a:t>
            </a:r>
          </a:p>
        </p:txBody>
      </p:sp>
    </p:spTree>
    <p:extLst>
      <p:ext uri="{BB962C8B-B14F-4D97-AF65-F5344CB8AC3E}">
        <p14:creationId xmlns:p14="http://schemas.microsoft.com/office/powerpoint/2010/main" val="305564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17ABF2C9-B70E-43D8-BE43-35DC2E160FA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Shoulder</a:t>
            </a:r>
            <a:r>
              <a:rPr lang="en-US" sz="3200" kern="1200" dirty="0">
                <a:solidFill>
                  <a:schemeClr val="bg1"/>
                </a:solidFill>
                <a:latin typeface="+mj-lt"/>
                <a:ea typeface="+mj-ea"/>
                <a:cs typeface="+mj-cs"/>
              </a:rPr>
              <a:t> Adduction</a:t>
            </a:r>
          </a:p>
        </p:txBody>
      </p:sp>
      <p:pic>
        <p:nvPicPr>
          <p:cNvPr id="31746" name="Picture 2" descr="Image result for muscle actions gif">
            <a:extLst>
              <a:ext uri="{FF2B5EF4-FFF2-40B4-BE49-F238E27FC236}">
                <a16:creationId xmlns:a16="http://schemas.microsoft.com/office/drawing/2014/main" id="{BEE67417-9C4F-43E9-B36C-655F19766986}"/>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2440026" y="1675227"/>
            <a:ext cx="7311947"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1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altLang="en-US" sz="2800" b="1">
                <a:latin typeface="inherit"/>
              </a:rPr>
              <a:t>Abduction and Adduction of the digits</a:t>
            </a:r>
            <a:endParaRPr lang="en-US" sz="2800"/>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ts val="600"/>
              </a:spcAft>
              <a:buNone/>
            </a:pPr>
            <a:r>
              <a:rPr lang="en-US" altLang="en-US" sz="2000">
                <a:latin typeface="acumin-pro"/>
              </a:rPr>
              <a:t>In fingers and toes, the midline used is not the midline of the body, but of the hand and foot respectively. </a:t>
            </a:r>
          </a:p>
          <a:p>
            <a:pPr marL="0" lvl="0" indent="0" eaLnBrk="0" fontAlgn="base" hangingPunct="0">
              <a:spcBef>
                <a:spcPct val="0"/>
              </a:spcBef>
              <a:spcAft>
                <a:spcPts val="600"/>
              </a:spcAft>
              <a:buNone/>
            </a:pPr>
            <a:endParaRPr lang="en-US" altLang="en-US" sz="2000">
              <a:latin typeface="acumin-pro"/>
            </a:endParaRPr>
          </a:p>
          <a:p>
            <a:pPr marL="0" lvl="0" indent="0" eaLnBrk="0" fontAlgn="base" hangingPunct="0">
              <a:spcBef>
                <a:spcPct val="0"/>
              </a:spcBef>
              <a:spcAft>
                <a:spcPts val="600"/>
              </a:spcAft>
              <a:buNone/>
            </a:pPr>
            <a:r>
              <a:rPr lang="en-US" altLang="en-US" sz="2000">
                <a:latin typeface="acumin-pro"/>
              </a:rPr>
              <a:t>Therefore, abducting the fingers spreads them out, while adducting brings them together.</a:t>
            </a:r>
          </a:p>
        </p:txBody>
      </p:sp>
      <p:pic>
        <p:nvPicPr>
          <p:cNvPr id="9" name="Picture 4" descr="Image result for flexion and extension fingers">
            <a:extLst>
              <a:ext uri="{FF2B5EF4-FFF2-40B4-BE49-F238E27FC236}">
                <a16:creationId xmlns:a16="http://schemas.microsoft.com/office/drawing/2014/main" id="{569946FB-9BCC-42E3-8707-9AD7F743B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83" r="23125"/>
          <a:stretch/>
        </p:blipFill>
        <p:spPr bwMode="auto">
          <a:xfrm>
            <a:off x="5297763" y="1385190"/>
            <a:ext cx="6250769" cy="392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3914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8D81A453-1242-4B3C-A75F-9201DDED916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altLang="en-US" sz="2800" b="1">
                <a:latin typeface="inherit"/>
              </a:rPr>
              <a:t>Abduction and Adduction of the digits</a:t>
            </a:r>
            <a:endParaRPr lang="en-US" sz="2800"/>
          </a:p>
        </p:txBody>
      </p:sp>
      <p:sp>
        <p:nvSpPr>
          <p:cNvPr id="3" name="Content Placeholder 2">
            <a:extLst>
              <a:ext uri="{FF2B5EF4-FFF2-40B4-BE49-F238E27FC236}">
                <a16:creationId xmlns:a16="http://schemas.microsoft.com/office/drawing/2014/main" id="{96946771-CAEE-45D9-B5F4-6063D7A646CA}"/>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ts val="600"/>
              </a:spcAft>
              <a:buNone/>
            </a:pPr>
            <a:r>
              <a:rPr lang="en-US" altLang="en-US" sz="2000">
                <a:latin typeface="acumin-pro"/>
              </a:rPr>
              <a:t>In fingers and toes, the midline used is not the midline of the body, but of the hand and foot respectively. </a:t>
            </a:r>
          </a:p>
          <a:p>
            <a:pPr marL="0" lvl="0" indent="0" eaLnBrk="0" fontAlgn="base" hangingPunct="0">
              <a:spcBef>
                <a:spcPct val="0"/>
              </a:spcBef>
              <a:spcAft>
                <a:spcPts val="600"/>
              </a:spcAft>
              <a:buNone/>
            </a:pPr>
            <a:endParaRPr lang="en-US" altLang="en-US" sz="2000">
              <a:latin typeface="acumin-pro"/>
            </a:endParaRPr>
          </a:p>
          <a:p>
            <a:pPr marL="0" lvl="0" indent="0" eaLnBrk="0" fontAlgn="base" hangingPunct="0">
              <a:spcBef>
                <a:spcPct val="0"/>
              </a:spcBef>
              <a:spcAft>
                <a:spcPts val="600"/>
              </a:spcAft>
              <a:buNone/>
            </a:pPr>
            <a:r>
              <a:rPr lang="en-US" altLang="en-US" sz="2000">
                <a:latin typeface="acumin-pro"/>
              </a:rPr>
              <a:t>Therefore, abducting the fingers spreads them out, while adducting brings them together.</a:t>
            </a:r>
          </a:p>
        </p:txBody>
      </p:sp>
      <p:pic>
        <p:nvPicPr>
          <p:cNvPr id="7" name="Picture 2" descr="Image result for Abduction and Adduction of toes">
            <a:extLst>
              <a:ext uri="{FF2B5EF4-FFF2-40B4-BE49-F238E27FC236}">
                <a16:creationId xmlns:a16="http://schemas.microsoft.com/office/drawing/2014/main" id="{B6BD5B12-BA3F-4940-8EB4-D284095894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089"/>
          <a:stretch/>
        </p:blipFill>
        <p:spPr bwMode="auto">
          <a:xfrm>
            <a:off x="5694717" y="643467"/>
            <a:ext cx="5456861"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1829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638D91-F1BB-4047-9CDF-C563723617A6}"/>
              </a:ext>
            </a:extLst>
          </p:cNvPr>
          <p:cNvSpPr>
            <a:spLocks noGrp="1"/>
          </p:cNvSpPr>
          <p:nvPr>
            <p:ph type="title"/>
          </p:nvPr>
        </p:nvSpPr>
        <p:spPr>
          <a:xfrm>
            <a:off x="643467" y="640080"/>
            <a:ext cx="3096427" cy="5613236"/>
          </a:xfrm>
        </p:spPr>
        <p:txBody>
          <a:bodyPr anchor="ctr">
            <a:normAutofit/>
          </a:bodyPr>
          <a:lstStyle/>
          <a:p>
            <a:r>
              <a:rPr lang="en-US" b="1">
                <a:solidFill>
                  <a:srgbClr val="FFFFFF"/>
                </a:solidFill>
              </a:rPr>
              <a:t>Flexion and Extension</a:t>
            </a:r>
            <a:endParaRPr lang="en-US">
              <a:solidFill>
                <a:srgbClr val="FFFFFF"/>
              </a:solidFill>
            </a:endParaRPr>
          </a:p>
        </p:txBody>
      </p:sp>
      <p:sp>
        <p:nvSpPr>
          <p:cNvPr id="3" name="Content Placeholder 2">
            <a:extLst>
              <a:ext uri="{FF2B5EF4-FFF2-40B4-BE49-F238E27FC236}">
                <a16:creationId xmlns:a16="http://schemas.microsoft.com/office/drawing/2014/main" id="{ACBBBF6E-E674-40A5-93FD-D0128FABD12D}"/>
              </a:ext>
            </a:extLst>
          </p:cNvPr>
          <p:cNvSpPr>
            <a:spLocks noGrp="1"/>
          </p:cNvSpPr>
          <p:nvPr>
            <p:ph idx="1"/>
          </p:nvPr>
        </p:nvSpPr>
        <p:spPr>
          <a:xfrm>
            <a:off x="4699818" y="640082"/>
            <a:ext cx="6848715" cy="2484884"/>
          </a:xfrm>
        </p:spPr>
        <p:txBody>
          <a:bodyPr anchor="ctr">
            <a:normAutofit/>
          </a:bodyPr>
          <a:lstStyle/>
          <a:p>
            <a:r>
              <a:rPr lang="en-US" sz="1700" dirty="0"/>
              <a:t>Flexion and extension are movements that occur in the sagittal plane. They refer to increasing and decreasing the angle between two body parts:</a:t>
            </a:r>
          </a:p>
          <a:p>
            <a:r>
              <a:rPr lang="en-US" sz="1700" b="1" dirty="0"/>
              <a:t>Flexion</a:t>
            </a:r>
            <a:r>
              <a:rPr lang="en-US" sz="1700" dirty="0"/>
              <a:t> refers to a movement that decreases the angle between two body parts. </a:t>
            </a:r>
          </a:p>
          <a:p>
            <a:r>
              <a:rPr lang="en-US" sz="1700" dirty="0"/>
              <a:t>Flexion at the elbow is decreasing the angle between the ulna and the humerus. When the knee flexes, the ankle moves closer to the buttock, and the angle between the femur and tibia gets smaller.</a:t>
            </a:r>
          </a:p>
          <a:p>
            <a:endParaRPr lang="en-US" sz="1700" dirty="0"/>
          </a:p>
        </p:txBody>
      </p:sp>
      <p:pic>
        <p:nvPicPr>
          <p:cNvPr id="7170" name="Picture 2" descr="Image result for flexion and extension">
            <a:extLst>
              <a:ext uri="{FF2B5EF4-FFF2-40B4-BE49-F238E27FC236}">
                <a16:creationId xmlns:a16="http://schemas.microsoft.com/office/drawing/2014/main" id="{200A9947-A39B-4879-8FA5-92BE157E5C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59935" y="2823181"/>
            <a:ext cx="8117874" cy="40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1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E851-9D33-43BC-8D2F-F5B99FD180F3}"/>
              </a:ext>
            </a:extLst>
          </p:cNvPr>
          <p:cNvSpPr>
            <a:spLocks noGrp="1"/>
          </p:cNvSpPr>
          <p:nvPr>
            <p:ph type="title"/>
          </p:nvPr>
        </p:nvSpPr>
        <p:spPr>
          <a:xfrm>
            <a:off x="648929" y="629266"/>
            <a:ext cx="5127031" cy="1676603"/>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2800" b="1" i="0" u="none" strike="noStrike" cap="none" normalizeH="0" baseline="0">
                <a:ln>
                  <a:noFill/>
                </a:ln>
                <a:effectLst/>
                <a:latin typeface="Roboto"/>
              </a:rPr>
              <a:t>Muscle Movements</a:t>
            </a:r>
            <a:endParaRPr kumimoji="0" lang="en-US" altLang="en-US" sz="2800" b="0" i="0" u="none" strike="noStrike" cap="none" normalizeH="0" baseline="0">
              <a:ln>
                <a:noFill/>
              </a:ln>
              <a:effectLst/>
              <a:latin typeface="Roboto"/>
            </a:endParaRPr>
          </a:p>
          <a:p>
            <a:pPr marL="0" marR="0" lvl="0" indent="0" defTabSz="914400" rtl="0" eaLnBrk="0" fontAlgn="base" latinLnBrk="0" hangingPunct="0">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rPr>
              <a:t>      </a:t>
            </a:r>
            <a:endParaRPr kumimoji="0" lang="en-US" altLang="en-US" sz="2800" b="0" i="0" u="none" strike="noStrike" cap="none" normalizeH="0" baseline="0">
              <a:ln>
                <a:noFill/>
              </a:ln>
              <a:effectLst/>
            </a:endParaRPr>
          </a:p>
          <a:p>
            <a:pPr marL="0" marR="0" lvl="0" indent="0" defTabSz="914400" rtl="0" eaLnBrk="0" fontAlgn="base" latinLnBrk="0" hangingPunct="0">
              <a:spcBef>
                <a:spcPct val="0"/>
              </a:spcBef>
              <a:spcAft>
                <a:spcPct val="0"/>
              </a:spcAft>
              <a:buClrTx/>
              <a:buSzTx/>
              <a:buFontTx/>
              <a:buNone/>
              <a:tabLst/>
            </a:pPr>
            <a:br>
              <a:rPr kumimoji="0" lang="en-US" altLang="en-US" sz="2800" b="0" i="0" u="none" strike="noStrike" cap="none" normalizeH="0" baseline="0">
                <a:ln>
                  <a:noFill/>
                </a:ln>
                <a:effectLst/>
                <a:latin typeface="Arial" panose="020B0604020202020204" pitchFamily="34" charset="0"/>
              </a:rPr>
            </a:br>
            <a:endParaRPr kumimoji="0" lang="en-US" altLang="en-US" sz="2800" b="0" i="0" u="none" strike="noStrike" cap="none" normalizeH="0" baseline="0">
              <a:ln>
                <a:noFill/>
              </a:ln>
              <a:effectLst/>
              <a:latin typeface="Arial" panose="020B0604020202020204" pitchFamily="34" charset="0"/>
            </a:endParaRPr>
          </a:p>
        </p:txBody>
      </p:sp>
      <p:sp>
        <p:nvSpPr>
          <p:cNvPr id="7" name="Content Placeholder 6">
            <a:extLst>
              <a:ext uri="{FF2B5EF4-FFF2-40B4-BE49-F238E27FC236}">
                <a16:creationId xmlns:a16="http://schemas.microsoft.com/office/drawing/2014/main" id="{C39154DC-568A-400B-A75A-67F0F0EB948F}"/>
              </a:ext>
            </a:extLst>
          </p:cNvPr>
          <p:cNvSpPr>
            <a:spLocks noGrp="1"/>
          </p:cNvSpPr>
          <p:nvPr>
            <p:ph idx="1"/>
          </p:nvPr>
        </p:nvSpPr>
        <p:spPr>
          <a:xfrm>
            <a:off x="648930" y="1756230"/>
            <a:ext cx="5127029" cy="4467590"/>
          </a:xfrm>
        </p:spPr>
        <p:txBody>
          <a:bodyPr>
            <a:normAutofit fontScale="92500" lnSpcReduction="20000"/>
          </a:bodyPr>
          <a:lstStyle/>
          <a:p>
            <a:pPr fontAlgn="t"/>
            <a:endParaRPr lang="en-US" sz="3600" dirty="0"/>
          </a:p>
          <a:p>
            <a:pPr fontAlgn="t"/>
            <a:r>
              <a:rPr lang="en-US" sz="3600" b="1" dirty="0"/>
              <a:t>​</a:t>
            </a:r>
            <a:r>
              <a:rPr lang="en-US" sz="3600" b="1" i="1" dirty="0"/>
              <a:t>Muscles (skeletal muscles) usually connect to at least 2 bones and span 1 movable joint. </a:t>
            </a:r>
          </a:p>
          <a:p>
            <a:pPr fontAlgn="t"/>
            <a:r>
              <a:rPr lang="en-US" sz="3600" b="1" i="1" dirty="0"/>
              <a:t>In this way, skeletal muscle moves the bones to allow for movement of the body. </a:t>
            </a:r>
          </a:p>
          <a:p>
            <a:pPr fontAlgn="t"/>
            <a:r>
              <a:rPr lang="en-US" sz="3600" b="1" i="1" dirty="0"/>
              <a:t>Without skeletal muscles, there would NO conscious, purposeful movement!</a:t>
            </a:r>
            <a:endParaRPr lang="en-US" sz="3600" dirty="0"/>
          </a:p>
          <a:p>
            <a:endParaRPr lang="en-US" sz="3600" dirty="0"/>
          </a:p>
        </p:txBody>
      </p:sp>
      <p:pic>
        <p:nvPicPr>
          <p:cNvPr id="20482" name="Picture 2" descr="Picture">
            <a:extLst>
              <a:ext uri="{FF2B5EF4-FFF2-40B4-BE49-F238E27FC236}">
                <a16:creationId xmlns:a16="http://schemas.microsoft.com/office/drawing/2014/main" id="{31A6E83B-9B88-4DCE-8321-AFA98A38D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77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137" name="Picture 13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638D91-F1BB-4047-9CDF-C563723617A6}"/>
              </a:ext>
            </a:extLst>
          </p:cNvPr>
          <p:cNvSpPr>
            <a:spLocks noGrp="1"/>
          </p:cNvSpPr>
          <p:nvPr>
            <p:ph type="title"/>
          </p:nvPr>
        </p:nvSpPr>
        <p:spPr>
          <a:xfrm>
            <a:off x="6094105" y="802955"/>
            <a:ext cx="4977976" cy="1454051"/>
          </a:xfrm>
        </p:spPr>
        <p:txBody>
          <a:bodyPr>
            <a:normAutofit/>
          </a:bodyPr>
          <a:lstStyle/>
          <a:p>
            <a:r>
              <a:rPr lang="en-US" b="1">
                <a:solidFill>
                  <a:srgbClr val="000000"/>
                </a:solidFill>
              </a:rPr>
              <a:t>Flexion and Extension</a:t>
            </a:r>
            <a:endParaRPr lang="en-US">
              <a:solidFill>
                <a:srgbClr val="000000"/>
              </a:solidFill>
            </a:endParaRPr>
          </a:p>
        </p:txBody>
      </p:sp>
      <p:sp>
        <p:nvSpPr>
          <p:cNvPr id="139"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26626" name="Picture 2" descr="Image result for muscle actions gif">
            <a:extLst>
              <a:ext uri="{FF2B5EF4-FFF2-40B4-BE49-F238E27FC236}">
                <a16:creationId xmlns:a16="http://schemas.microsoft.com/office/drawing/2014/main" id="{FE47749A-1A41-4B0D-9187-06ADD40749F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5035" r="21461"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BBBF6E-E674-40A5-93FD-D0128FABD12D}"/>
              </a:ext>
            </a:extLst>
          </p:cNvPr>
          <p:cNvSpPr>
            <a:spLocks noGrp="1"/>
          </p:cNvSpPr>
          <p:nvPr>
            <p:ph idx="1"/>
          </p:nvPr>
        </p:nvSpPr>
        <p:spPr>
          <a:xfrm>
            <a:off x="6090574" y="2421682"/>
            <a:ext cx="4977578" cy="4436318"/>
          </a:xfrm>
        </p:spPr>
        <p:txBody>
          <a:bodyPr anchor="ctr">
            <a:normAutofit/>
          </a:bodyPr>
          <a:lstStyle/>
          <a:p>
            <a:r>
              <a:rPr lang="en-US" sz="3600" dirty="0">
                <a:solidFill>
                  <a:srgbClr val="000000"/>
                </a:solidFill>
              </a:rPr>
              <a:t>Flexion at the elbow is decreasing the angle between the ulna and the humerus. </a:t>
            </a:r>
          </a:p>
          <a:p>
            <a:endParaRPr lang="en-US" sz="3600" dirty="0">
              <a:solidFill>
                <a:srgbClr val="000000"/>
              </a:solidFill>
            </a:endParaRPr>
          </a:p>
        </p:txBody>
      </p:sp>
    </p:spTree>
    <p:extLst>
      <p:ext uri="{BB962C8B-B14F-4D97-AF65-F5344CB8AC3E}">
        <p14:creationId xmlns:p14="http://schemas.microsoft.com/office/powerpoint/2010/main" val="87337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7A69DBB0-7B4D-422F-8545-6C4AB3B6D95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Knee Flexion</a:t>
            </a:r>
          </a:p>
        </p:txBody>
      </p:sp>
      <p:sp>
        <p:nvSpPr>
          <p:cNvPr id="3" name="Content Placeholder 2">
            <a:extLst>
              <a:ext uri="{FF2B5EF4-FFF2-40B4-BE49-F238E27FC236}">
                <a16:creationId xmlns:a16="http://schemas.microsoft.com/office/drawing/2014/main" id="{1F72030F-D4D8-4738-9ABE-5168219C344F}"/>
              </a:ext>
            </a:extLst>
          </p:cNvPr>
          <p:cNvSpPr>
            <a:spLocks noGrp="1"/>
          </p:cNvSpPr>
          <p:nvPr>
            <p:ph idx="1"/>
          </p:nvPr>
        </p:nvSpPr>
        <p:spPr>
          <a:xfrm>
            <a:off x="643468" y="2638043"/>
            <a:ext cx="3363974" cy="3415623"/>
          </a:xfrm>
        </p:spPr>
        <p:txBody>
          <a:bodyPr>
            <a:normAutofit/>
          </a:bodyPr>
          <a:lstStyle/>
          <a:p>
            <a:r>
              <a:rPr lang="en-US" sz="2000"/>
              <a:t>When the knee flexes, the ankle moves closer to the buttock, and the angle between the femur and tibia gets smaller.</a:t>
            </a:r>
          </a:p>
          <a:p>
            <a:endParaRPr lang="en-US" sz="2000"/>
          </a:p>
        </p:txBody>
      </p:sp>
      <p:pic>
        <p:nvPicPr>
          <p:cNvPr id="32770" name="Picture 2" descr="Image result for muscle actions gif">
            <a:extLst>
              <a:ext uri="{FF2B5EF4-FFF2-40B4-BE49-F238E27FC236}">
                <a16:creationId xmlns:a16="http://schemas.microsoft.com/office/drawing/2014/main" id="{0B6CA8AB-7342-4FBD-AAAE-157941C45C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006045"/>
            <a:ext cx="6250769" cy="468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3052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8D91-F1BB-4047-9CDF-C563723617A6}"/>
              </a:ext>
            </a:extLst>
          </p:cNvPr>
          <p:cNvSpPr>
            <a:spLocks noGrp="1"/>
          </p:cNvSpPr>
          <p:nvPr>
            <p:ph type="title"/>
          </p:nvPr>
        </p:nvSpPr>
        <p:spPr>
          <a:xfrm>
            <a:off x="648929" y="629266"/>
            <a:ext cx="3667039" cy="1676603"/>
          </a:xfrm>
        </p:spPr>
        <p:txBody>
          <a:bodyPr>
            <a:normAutofit/>
          </a:bodyPr>
          <a:lstStyle/>
          <a:p>
            <a:r>
              <a:rPr lang="en-US" b="1" dirty="0"/>
              <a:t>Flexion and Extension</a:t>
            </a:r>
            <a:endParaRPr lang="en-US" dirty="0"/>
          </a:p>
        </p:txBody>
      </p:sp>
      <p:sp>
        <p:nvSpPr>
          <p:cNvPr id="3" name="Content Placeholder 2">
            <a:extLst>
              <a:ext uri="{FF2B5EF4-FFF2-40B4-BE49-F238E27FC236}">
                <a16:creationId xmlns:a16="http://schemas.microsoft.com/office/drawing/2014/main" id="{ACBBBF6E-E674-40A5-93FD-D0128FABD12D}"/>
              </a:ext>
            </a:extLst>
          </p:cNvPr>
          <p:cNvSpPr>
            <a:spLocks noGrp="1"/>
          </p:cNvSpPr>
          <p:nvPr>
            <p:ph idx="1"/>
          </p:nvPr>
        </p:nvSpPr>
        <p:spPr>
          <a:xfrm>
            <a:off x="648930" y="2438400"/>
            <a:ext cx="3667037" cy="3785419"/>
          </a:xfrm>
        </p:spPr>
        <p:txBody>
          <a:bodyPr>
            <a:normAutofit fontScale="92500" lnSpcReduction="10000"/>
          </a:bodyPr>
          <a:lstStyle/>
          <a:p>
            <a:r>
              <a:rPr lang="en-US" b="1" dirty="0"/>
              <a:t>Extension</a:t>
            </a:r>
            <a:r>
              <a:rPr lang="en-US" dirty="0"/>
              <a:t> refers to a movement that increases the angle between two body parts. </a:t>
            </a:r>
          </a:p>
          <a:p>
            <a:r>
              <a:rPr lang="en-US" dirty="0"/>
              <a:t>Extension at the elbow is increasing the angle between the ulna and the humerus. </a:t>
            </a:r>
          </a:p>
          <a:p>
            <a:r>
              <a:rPr lang="en-US" dirty="0"/>
              <a:t>Extension of the knee straightens the lower limb.</a:t>
            </a:r>
          </a:p>
        </p:txBody>
      </p:sp>
      <p:pic>
        <p:nvPicPr>
          <p:cNvPr id="4" name="Picture 3">
            <a:hlinkClick r:id="rId2" tooltip=" Fig 1 – Flexion and extension."/>
            <a:extLst>
              <a:ext uri="{FF2B5EF4-FFF2-40B4-BE49-F238E27FC236}">
                <a16:creationId xmlns:a16="http://schemas.microsoft.com/office/drawing/2014/main" id="{202BCBC9-04DC-4174-BA9D-167C228F6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 r="-2" b="-2"/>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4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80" name="Rectangle 79">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5625A751-ECAC-4188-AA7E-E2C21F1991A9}"/>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5100" kern="1200" dirty="0">
                <a:solidFill>
                  <a:srgbClr val="FFFFFF"/>
                </a:solidFill>
                <a:latin typeface="+mj-lt"/>
                <a:ea typeface="+mj-ea"/>
                <a:cs typeface="+mj-cs"/>
              </a:rPr>
              <a:t>Flexion and Extension of the Head</a:t>
            </a:r>
          </a:p>
        </p:txBody>
      </p:sp>
      <p:pic>
        <p:nvPicPr>
          <p:cNvPr id="8" name="Picture 2" descr="Image result for flexion and extension head">
            <a:extLst>
              <a:ext uri="{FF2B5EF4-FFF2-40B4-BE49-F238E27FC236}">
                <a16:creationId xmlns:a16="http://schemas.microsoft.com/office/drawing/2014/main" id="{DE1ABA4D-435C-4E3F-9159-F215E4BA27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8682"/>
          <a:stretch/>
        </p:blipFill>
        <p:spPr bwMode="auto">
          <a:xfrm>
            <a:off x="2159500" y="388350"/>
            <a:ext cx="7477986" cy="372470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A0402131-768B-4D17-A584-CADD8632FD94}"/>
              </a:ext>
            </a:extLst>
          </p:cNvPr>
          <p:cNvSpPr txBox="1">
            <a:spLocks/>
          </p:cNvSpPr>
          <p:nvPr/>
        </p:nvSpPr>
        <p:spPr>
          <a:xfrm>
            <a:off x="838199" y="5709598"/>
            <a:ext cx="11141765" cy="88827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R CENA"/>
                <a:ea typeface="+mn-ea"/>
                <a:cs typeface="+mn-cs"/>
              </a:rPr>
              <a:t>Head Flexion – the movement of the neck that moves the head posteriorly in anatomical position.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AR CENA"/>
                <a:ea typeface="+mn-ea"/>
                <a:cs typeface="+mn-cs"/>
              </a:rPr>
              <a:t>Wrist Extension – the movement of the neck that moves the head anteriorly in anatomical position.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AR CENA"/>
              <a:ea typeface="+mn-ea"/>
              <a:cs typeface="+mn-cs"/>
            </a:endParaRPr>
          </a:p>
        </p:txBody>
      </p:sp>
    </p:spTree>
    <p:extLst>
      <p:ext uri="{BB962C8B-B14F-4D97-AF65-F5344CB8AC3E}">
        <p14:creationId xmlns:p14="http://schemas.microsoft.com/office/powerpoint/2010/main" val="281667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71753C7E-1277-4C53-9DAC-B605979B27B9}"/>
              </a:ext>
            </a:extLst>
          </p:cNvPr>
          <p:cNvSpPr>
            <a:spLocks noGrp="1"/>
          </p:cNvSpPr>
          <p:nvPr>
            <p:ph type="title"/>
          </p:nvPr>
        </p:nvSpPr>
        <p:spPr>
          <a:xfrm>
            <a:off x="556532" y="643467"/>
            <a:ext cx="11210925" cy="744836"/>
          </a:xfrm>
          <a:prstGeom prst="ellipse">
            <a:avLst/>
          </a:prstGeom>
        </p:spPr>
        <p:txBody>
          <a:bodyPr vert="horz" lIns="91440" tIns="45720" rIns="91440" bIns="45720" rtlCol="0" anchor="ctr">
            <a:normAutofit/>
          </a:bodyPr>
          <a:lstStyle/>
          <a:p>
            <a:pPr algn="ctr"/>
            <a:r>
              <a:rPr lang="en-US" sz="3000" kern="1200">
                <a:solidFill>
                  <a:schemeClr val="bg1"/>
                </a:solidFill>
                <a:latin typeface="+mj-lt"/>
                <a:ea typeface="+mj-ea"/>
                <a:cs typeface="+mj-cs"/>
              </a:rPr>
              <a:t>Shoulder Flexion and Extension</a:t>
            </a:r>
          </a:p>
        </p:txBody>
      </p:sp>
      <p:pic>
        <p:nvPicPr>
          <p:cNvPr id="29698" name="Picture 2" descr="Image result for muscle actions gif">
            <a:extLst>
              <a:ext uri="{FF2B5EF4-FFF2-40B4-BE49-F238E27FC236}">
                <a16:creationId xmlns:a16="http://schemas.microsoft.com/office/drawing/2014/main" id="{1DC2AFA0-DF36-4A7B-B0CE-5846A130F9ED}"/>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2190045" y="1675227"/>
            <a:ext cx="7811909"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98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B674-48C9-4CA3-8F23-144ADAD03449}"/>
              </a:ext>
            </a:extLst>
          </p:cNvPr>
          <p:cNvSpPr>
            <a:spLocks noGrp="1"/>
          </p:cNvSpPr>
          <p:nvPr>
            <p:ph type="title"/>
          </p:nvPr>
        </p:nvSpPr>
        <p:spPr>
          <a:xfrm>
            <a:off x="838200" y="365125"/>
            <a:ext cx="4836886" cy="1325563"/>
          </a:xfrm>
        </p:spPr>
        <p:txBody>
          <a:bodyPr>
            <a:normAutofit fontScale="90000"/>
          </a:bodyPr>
          <a:lstStyle/>
          <a:p>
            <a:r>
              <a:rPr lang="en-US" dirty="0"/>
              <a:t>Flexion and Extension of the Wrist</a:t>
            </a:r>
          </a:p>
        </p:txBody>
      </p:sp>
      <p:sp>
        <p:nvSpPr>
          <p:cNvPr id="3" name="Content Placeholder 2">
            <a:extLst>
              <a:ext uri="{FF2B5EF4-FFF2-40B4-BE49-F238E27FC236}">
                <a16:creationId xmlns:a16="http://schemas.microsoft.com/office/drawing/2014/main" id="{54861D26-F966-434D-88E0-A47B9F686974}"/>
              </a:ext>
            </a:extLst>
          </p:cNvPr>
          <p:cNvSpPr>
            <a:spLocks noGrp="1"/>
          </p:cNvSpPr>
          <p:nvPr>
            <p:ph idx="1"/>
          </p:nvPr>
        </p:nvSpPr>
        <p:spPr>
          <a:xfrm>
            <a:off x="838200" y="2246540"/>
            <a:ext cx="5257800" cy="4351338"/>
          </a:xfrm>
        </p:spPr>
        <p:txBody>
          <a:bodyPr>
            <a:normAutofit lnSpcReduction="10000"/>
          </a:bodyPr>
          <a:lstStyle/>
          <a:p>
            <a:r>
              <a:rPr lang="en-US" sz="3600" dirty="0"/>
              <a:t>Wrist Flexion – the movement of the wrist that moves the hand </a:t>
            </a:r>
            <a:r>
              <a:rPr lang="en-US" sz="3600" dirty="0">
                <a:solidFill>
                  <a:srgbClr val="FF0000"/>
                </a:solidFill>
              </a:rPr>
              <a:t>posteriorly </a:t>
            </a:r>
            <a:r>
              <a:rPr lang="en-US" sz="3600" dirty="0"/>
              <a:t>in anatomical position. </a:t>
            </a:r>
          </a:p>
          <a:p>
            <a:endParaRPr lang="en-US" sz="3600" dirty="0"/>
          </a:p>
          <a:p>
            <a:r>
              <a:rPr lang="en-US" sz="3600" dirty="0"/>
              <a:t>Wrist Extension – the movement of the wrist that moves the hand </a:t>
            </a:r>
            <a:r>
              <a:rPr lang="en-US" sz="3600" dirty="0">
                <a:solidFill>
                  <a:srgbClr val="FF0000"/>
                </a:solidFill>
              </a:rPr>
              <a:t>anteriorly</a:t>
            </a:r>
            <a:r>
              <a:rPr lang="en-US" sz="3600" dirty="0"/>
              <a:t> in anatomical position.</a:t>
            </a:r>
          </a:p>
          <a:p>
            <a:endParaRPr lang="en-US" sz="3600" dirty="0"/>
          </a:p>
        </p:txBody>
      </p:sp>
      <p:pic>
        <p:nvPicPr>
          <p:cNvPr id="18434" name="Picture 2" descr="Image result for flexion and extension wrist">
            <a:extLst>
              <a:ext uri="{FF2B5EF4-FFF2-40B4-BE49-F238E27FC236}">
                <a16:creationId xmlns:a16="http://schemas.microsoft.com/office/drawing/2014/main" id="{4CB1442B-1B4B-4DAC-A832-9A8FC73D3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686" y="280385"/>
            <a:ext cx="4267199" cy="6577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37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905F6D-E0D2-4D9A-9354-3952657647A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9" name="Rounded Rectangle 9">
            <a:extLst>
              <a:ext uri="{FF2B5EF4-FFF2-40B4-BE49-F238E27FC236}">
                <a16:creationId xmlns:a16="http://schemas.microsoft.com/office/drawing/2014/main" id="{F6BA87DE-E235-49CD-BD76-F766B010B1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5" name="Picture 4" descr="A close up of a logo&#10;&#10;Description generated with very high confidence">
            <a:extLst>
              <a:ext uri="{FF2B5EF4-FFF2-40B4-BE49-F238E27FC236}">
                <a16:creationId xmlns:a16="http://schemas.microsoft.com/office/drawing/2014/main" id="{D80607B8-0740-42B1-A3E9-F080BE96F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19" y="1225772"/>
            <a:ext cx="5614835" cy="4253237"/>
          </a:xfrm>
          <a:prstGeom prst="rect">
            <a:avLst/>
          </a:prstGeom>
          <a:effectLst/>
        </p:spPr>
      </p:pic>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8929" y="629266"/>
            <a:ext cx="3505495" cy="1622321"/>
          </a:xfrm>
        </p:spPr>
        <p:txBody>
          <a:bodyPr>
            <a:normAutofit/>
          </a:bodyPr>
          <a:lstStyle/>
          <a:p>
            <a:r>
              <a:rPr lang="en-US" dirty="0"/>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8931" y="2438400"/>
            <a:ext cx="3505494" cy="3785419"/>
          </a:xfrm>
        </p:spPr>
        <p:txBody>
          <a:bodyPr>
            <a:normAutofit/>
          </a:bodyPr>
          <a:lstStyle/>
          <a:p>
            <a:r>
              <a:rPr lang="en-US" sz="2600" b="1"/>
              <a:t>Flexion</a:t>
            </a:r>
            <a:r>
              <a:rPr lang="en-US" sz="2600"/>
              <a:t> is the action of decreasing the angle of a joint</a:t>
            </a:r>
          </a:p>
          <a:p>
            <a:pPr marL="0" indent="0">
              <a:buNone/>
            </a:pPr>
            <a:endParaRPr lang="en-US" sz="2600"/>
          </a:p>
          <a:p>
            <a:r>
              <a:rPr lang="en-US" sz="2600" b="1"/>
              <a:t>Extension</a:t>
            </a:r>
            <a:r>
              <a:rPr lang="en-US" sz="2600"/>
              <a:t> is the action of increasing the angle of the joint</a:t>
            </a:r>
          </a:p>
        </p:txBody>
      </p:sp>
    </p:spTree>
    <p:extLst>
      <p:ext uri="{BB962C8B-B14F-4D97-AF65-F5344CB8AC3E}">
        <p14:creationId xmlns:p14="http://schemas.microsoft.com/office/powerpoint/2010/main" val="149985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8929" y="629266"/>
            <a:ext cx="3505495" cy="1622321"/>
          </a:xfrm>
        </p:spPr>
        <p:txBody>
          <a:bodyPr>
            <a:normAutofit/>
          </a:bodyPr>
          <a:lstStyle/>
          <a:p>
            <a:r>
              <a:rPr lang="en-US" dirty="0"/>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8931" y="2438400"/>
            <a:ext cx="3505494" cy="3785419"/>
          </a:xfrm>
        </p:spPr>
        <p:txBody>
          <a:bodyPr>
            <a:normAutofit/>
          </a:bodyPr>
          <a:lstStyle/>
          <a:p>
            <a:pPr marL="0" lvl="0" indent="0" algn="ctr" eaLnBrk="0" fontAlgn="base" hangingPunct="0">
              <a:spcBef>
                <a:spcPct val="0"/>
              </a:spcBef>
              <a:spcAft>
                <a:spcPts val="600"/>
              </a:spcAft>
              <a:buNone/>
            </a:pPr>
            <a:r>
              <a:rPr lang="en-US" altLang="en-US" sz="2000" dirty="0">
                <a:solidFill>
                  <a:srgbClr val="FF0000"/>
                </a:solidFill>
                <a:latin typeface="Roboto"/>
              </a:rPr>
              <a:t>Hip extension is when the leg is moved posteriorly. This motion increases the angle of the joint relative to the anterior surface of the body in anatomical position.</a:t>
            </a:r>
            <a:endParaRPr lang="en-US" altLang="en-US" sz="4400" dirty="0">
              <a:solidFill>
                <a:srgbClr val="FF0000"/>
              </a:solidFill>
            </a:endParaRP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41986" name="Picture 2" descr="Picture">
            <a:extLst>
              <a:ext uri="{FF2B5EF4-FFF2-40B4-BE49-F238E27FC236}">
                <a16:creationId xmlns:a16="http://schemas.microsoft.com/office/drawing/2014/main" id="{E1194545-2273-4AB1-9312-A10D230156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625640" y="965595"/>
            <a:ext cx="3580193" cy="477359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82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2"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ts val="600"/>
              </a:spcAft>
              <a:buNone/>
            </a:pPr>
            <a:r>
              <a:rPr lang="en-US" altLang="en-US" sz="2000">
                <a:latin typeface="Roboto"/>
              </a:rPr>
              <a:t>        </a:t>
            </a:r>
            <a:endParaRPr lang="en-US" altLang="en-US" sz="2000"/>
          </a:p>
          <a:p>
            <a:pPr marL="0" lvl="0" indent="0" eaLnBrk="0" fontAlgn="base" hangingPunct="0">
              <a:spcBef>
                <a:spcPct val="0"/>
              </a:spcBef>
              <a:spcAft>
                <a:spcPts val="600"/>
              </a:spcAft>
              <a:buNone/>
            </a:pPr>
            <a:r>
              <a:rPr lang="en-US" altLang="en-US" sz="2000">
                <a:latin typeface="Roboto"/>
              </a:rPr>
              <a:t>HIP FLEXION - when the leg is moved anterior to the body, this action decreases the angle of the hip joint relative to the anterior surface of the body in anatomical position. This action flexes the hip joint.</a:t>
            </a:r>
            <a:endParaRPr lang="en-US" altLang="en-US" sz="2000"/>
          </a:p>
        </p:txBody>
      </p:sp>
      <p:pic>
        <p:nvPicPr>
          <p:cNvPr id="43010" name="Picture 2" descr="Picture">
            <a:extLst>
              <a:ext uri="{FF2B5EF4-FFF2-40B4-BE49-F238E27FC236}">
                <a16:creationId xmlns:a16="http://schemas.microsoft.com/office/drawing/2014/main" id="{513F7121-F904-4A79-A54F-E96573DBCC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247577"/>
            <a:ext cx="6250769" cy="42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5545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2"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3468" y="2638043"/>
            <a:ext cx="3363974" cy="3415623"/>
          </a:xfrm>
        </p:spPr>
        <p:txBody>
          <a:bodyPr>
            <a:normAutofit/>
          </a:bodyPr>
          <a:lstStyle/>
          <a:p>
            <a:pPr marL="0" lvl="0" indent="0" algn="ctr" eaLnBrk="0" fontAlgn="base" hangingPunct="0">
              <a:lnSpc>
                <a:spcPct val="100000"/>
              </a:lnSpc>
              <a:spcBef>
                <a:spcPct val="0"/>
              </a:spcBef>
              <a:spcAft>
                <a:spcPct val="0"/>
              </a:spcAft>
              <a:buNone/>
            </a:pPr>
            <a:endParaRPr lang="en-US" altLang="en-US" sz="1600" dirty="0"/>
          </a:p>
          <a:p>
            <a:pPr marL="0" lvl="0" indent="0" algn="ctr" eaLnBrk="0" fontAlgn="base" hangingPunct="0">
              <a:lnSpc>
                <a:spcPct val="100000"/>
              </a:lnSpc>
              <a:spcBef>
                <a:spcPct val="0"/>
              </a:spcBef>
              <a:spcAft>
                <a:spcPct val="0"/>
              </a:spcAft>
              <a:buNone/>
            </a:pPr>
            <a:r>
              <a:rPr lang="en-US" altLang="en-US" sz="2000" dirty="0">
                <a:solidFill>
                  <a:srgbClr val="FFFFFF"/>
                </a:solidFill>
                <a:latin typeface="Roboto"/>
              </a:rPr>
              <a:t>HIP EXTENSION - Hip extension is when the leg is moved posteriorly. This motion increases the angle of the joint relative to the anterior surface of the body in anatomical position.</a:t>
            </a:r>
            <a:endParaRPr lang="en-US" altLang="en-US" sz="2000" dirty="0"/>
          </a:p>
        </p:txBody>
      </p:sp>
      <p:pic>
        <p:nvPicPr>
          <p:cNvPr id="44034" name="Picture 2" descr="Picture">
            <a:extLst>
              <a:ext uri="{FF2B5EF4-FFF2-40B4-BE49-F238E27FC236}">
                <a16:creationId xmlns:a16="http://schemas.microsoft.com/office/drawing/2014/main" id="{0E6F7AC8-3C42-4FD5-B154-71201F3DE4E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7652" y="623392"/>
            <a:ext cx="7091147" cy="497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35463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47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8105B8-56B6-4350-8694-4458C7C6CB2D}"/>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rPr>
              <a:t>TENDONS</a:t>
            </a:r>
            <a:endParaRPr lang="en-US">
              <a:solidFill>
                <a:srgbClr val="FFFFFF"/>
              </a:solidFill>
            </a:endParaRPr>
          </a:p>
        </p:txBody>
      </p:sp>
      <p:pic>
        <p:nvPicPr>
          <p:cNvPr id="5" name="Picture 4" descr="A picture containing table&#10;&#10;Description automatically generated">
            <a:extLst>
              <a:ext uri="{FF2B5EF4-FFF2-40B4-BE49-F238E27FC236}">
                <a16:creationId xmlns:a16="http://schemas.microsoft.com/office/drawing/2014/main" id="{501AFBEA-1ADA-49CB-80B5-65DC7104172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38"/>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7C866E-24A9-40EF-A004-8E70B91857F4}"/>
              </a:ext>
            </a:extLst>
          </p:cNvPr>
          <p:cNvSpPr>
            <a:spLocks noGrp="1"/>
          </p:cNvSpPr>
          <p:nvPr>
            <p:ph idx="1"/>
          </p:nvPr>
        </p:nvSpPr>
        <p:spPr>
          <a:xfrm>
            <a:off x="8029319" y="917725"/>
            <a:ext cx="3424739" cy="4852362"/>
          </a:xfrm>
        </p:spPr>
        <p:txBody>
          <a:bodyPr anchor="ctr">
            <a:normAutofit lnSpcReduction="10000"/>
          </a:bodyPr>
          <a:lstStyle/>
          <a:p>
            <a:r>
              <a:rPr lang="en-US" sz="3600" b="1" dirty="0">
                <a:solidFill>
                  <a:srgbClr val="FFFFFF"/>
                </a:solidFill>
              </a:rPr>
              <a:t>Skeletal muscles attach to at least 2 bones, and span one movable joint. </a:t>
            </a:r>
          </a:p>
          <a:p>
            <a:r>
              <a:rPr lang="en-US" sz="3600" b="1" dirty="0">
                <a:solidFill>
                  <a:srgbClr val="FFFFFF"/>
                </a:solidFill>
              </a:rPr>
              <a:t>The way that these muscles attach to the bones of your body, is through TENDONS. </a:t>
            </a:r>
            <a:endParaRPr lang="en-US" sz="3600" dirty="0">
              <a:solidFill>
                <a:srgbClr val="FFFFFF"/>
              </a:solidFill>
            </a:endParaRPr>
          </a:p>
        </p:txBody>
      </p:sp>
    </p:spTree>
    <p:extLst>
      <p:ext uri="{BB962C8B-B14F-4D97-AF65-F5344CB8AC3E}">
        <p14:creationId xmlns:p14="http://schemas.microsoft.com/office/powerpoint/2010/main" val="2083559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795A1382-D074-4F31-B6EC-1BD80BCE1FF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Flexion and Extension</a:t>
            </a:r>
          </a:p>
        </p:txBody>
      </p:sp>
      <p:sp>
        <p:nvSpPr>
          <p:cNvPr id="3" name="Content Placeholder 2">
            <a:extLst>
              <a:ext uri="{FF2B5EF4-FFF2-40B4-BE49-F238E27FC236}">
                <a16:creationId xmlns:a16="http://schemas.microsoft.com/office/drawing/2014/main" id="{A174E5C1-1714-428E-BD0F-79C60CC15897}"/>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ts val="600"/>
              </a:spcAft>
              <a:buNone/>
            </a:pPr>
            <a:r>
              <a:rPr lang="en-US" altLang="en-US" sz="2000">
                <a:latin typeface="Roboto"/>
              </a:rPr>
              <a:t>Shoulder Flexion - FLEXION - when the arm is moved anterior to the body, this action decreases the angle of the shoulder joint relative to the anterior surface of the body in anatomical position. This action flexes the shoulder joint.</a:t>
            </a:r>
            <a:endParaRPr lang="en-US" altLang="en-US" sz="2000"/>
          </a:p>
        </p:txBody>
      </p:sp>
      <p:pic>
        <p:nvPicPr>
          <p:cNvPr id="45058" name="Picture 2" descr="Picture">
            <a:extLst>
              <a:ext uri="{FF2B5EF4-FFF2-40B4-BE49-F238E27FC236}">
                <a16:creationId xmlns:a16="http://schemas.microsoft.com/office/drawing/2014/main" id="{58F28B30-5497-4FB4-BEA8-B9BF668AD09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273116"/>
            <a:ext cx="6250769" cy="415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5865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519BA7E2-AB22-48AA-AC2E-EF5CEFDBA85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Flexion and Extension of the Trunk</a:t>
            </a:r>
          </a:p>
        </p:txBody>
      </p:sp>
      <p:sp>
        <p:nvSpPr>
          <p:cNvPr id="3" name="Content Placeholder 2">
            <a:extLst>
              <a:ext uri="{FF2B5EF4-FFF2-40B4-BE49-F238E27FC236}">
                <a16:creationId xmlns:a16="http://schemas.microsoft.com/office/drawing/2014/main" id="{23AA3309-3413-49C4-9CE6-5A5B755C0919}"/>
              </a:ext>
            </a:extLst>
          </p:cNvPr>
          <p:cNvSpPr>
            <a:spLocks noGrp="1"/>
          </p:cNvSpPr>
          <p:nvPr>
            <p:ph idx="1"/>
          </p:nvPr>
        </p:nvSpPr>
        <p:spPr>
          <a:xfrm>
            <a:off x="643468" y="2638043"/>
            <a:ext cx="3363974" cy="3415623"/>
          </a:xfrm>
        </p:spPr>
        <p:txBody>
          <a:bodyPr>
            <a:normAutofit/>
          </a:bodyPr>
          <a:lstStyle/>
          <a:p>
            <a:r>
              <a:rPr lang="en-US" sz="2000"/>
              <a:t>Leaning forward to touch the toes, is considered flexion of the torso or trunk. Leaning backward is considered extension of the torso or trunk. </a:t>
            </a:r>
          </a:p>
        </p:txBody>
      </p:sp>
      <p:pic>
        <p:nvPicPr>
          <p:cNvPr id="47106" name="Picture 2" descr="Picture">
            <a:extLst>
              <a:ext uri="{FF2B5EF4-FFF2-40B4-BE49-F238E27FC236}">
                <a16:creationId xmlns:a16="http://schemas.microsoft.com/office/drawing/2014/main" id="{AF5638C6-C300-46FA-8C8B-BCC375D74C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152984"/>
            <a:ext cx="6250769" cy="439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72333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D2A42483-9DC3-4B17-A161-7C403E1C62C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solidFill>
                  <a:srgbClr val="FFFFFF"/>
                </a:solidFill>
              </a:rPr>
              <a:t>Flexion and Extension of the Toes</a:t>
            </a:r>
            <a:endParaRPr lang="en-US" sz="2800" dirty="0"/>
          </a:p>
        </p:txBody>
      </p:sp>
      <p:pic>
        <p:nvPicPr>
          <p:cNvPr id="6" name="Picture 2" descr="Image result for Abduction and Adduction of toes">
            <a:extLst>
              <a:ext uri="{FF2B5EF4-FFF2-40B4-BE49-F238E27FC236}">
                <a16:creationId xmlns:a16="http://schemas.microsoft.com/office/drawing/2014/main" id="{D1D20F59-05B8-4117-92A0-786E912D3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562"/>
          <a:stretch/>
        </p:blipFill>
        <p:spPr bwMode="auto">
          <a:xfrm>
            <a:off x="5297763" y="728045"/>
            <a:ext cx="6250769" cy="524104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17AE374-782E-4760-A904-A4F3E8BA8EC9}"/>
              </a:ext>
            </a:extLst>
          </p:cNvPr>
          <p:cNvSpPr>
            <a:spLocks noGrp="1"/>
          </p:cNvSpPr>
          <p:nvPr>
            <p:ph idx="1"/>
          </p:nvPr>
        </p:nvSpPr>
        <p:spPr>
          <a:xfrm>
            <a:off x="642938" y="2638425"/>
            <a:ext cx="3363912" cy="3414713"/>
          </a:xfrm>
        </p:spPr>
        <p:txBody>
          <a:bodyPr>
            <a:normAutofit/>
          </a:bodyPr>
          <a:lstStyle/>
          <a:p>
            <a:r>
              <a:rPr lang="en-US" sz="3600" dirty="0"/>
              <a:t>Toe Flexion – curling of the toes</a:t>
            </a:r>
          </a:p>
          <a:p>
            <a:r>
              <a:rPr lang="en-US" sz="3600" dirty="0"/>
              <a:t>Toe Extension – pulling the toes back toward the tibia</a:t>
            </a:r>
          </a:p>
        </p:txBody>
      </p:sp>
    </p:spTree>
    <p:extLst>
      <p:ext uri="{BB962C8B-B14F-4D97-AF65-F5344CB8AC3E}">
        <p14:creationId xmlns:p14="http://schemas.microsoft.com/office/powerpoint/2010/main" val="348556634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D2A42483-9DC3-4B17-A161-7C403E1C62C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Flexion and Extension of the Fingers</a:t>
            </a:r>
          </a:p>
        </p:txBody>
      </p:sp>
      <p:sp>
        <p:nvSpPr>
          <p:cNvPr id="8" name="Content Placeholder 2">
            <a:extLst>
              <a:ext uri="{FF2B5EF4-FFF2-40B4-BE49-F238E27FC236}">
                <a16:creationId xmlns:a16="http://schemas.microsoft.com/office/drawing/2014/main" id="{D17AE374-782E-4760-A904-A4F3E8BA8EC9}"/>
              </a:ext>
            </a:extLst>
          </p:cNvPr>
          <p:cNvSpPr>
            <a:spLocks noGrp="1"/>
          </p:cNvSpPr>
          <p:nvPr>
            <p:ph idx="1"/>
          </p:nvPr>
        </p:nvSpPr>
        <p:spPr>
          <a:xfrm>
            <a:off x="642938" y="2638425"/>
            <a:ext cx="3363912" cy="3414713"/>
          </a:xfrm>
        </p:spPr>
        <p:txBody>
          <a:bodyPr>
            <a:normAutofit/>
          </a:bodyPr>
          <a:lstStyle/>
          <a:p>
            <a:r>
              <a:rPr lang="en-US" sz="2000" dirty="0"/>
              <a:t>Finger Flexion – movement of the fingers that moves the finger in the ANTERIOR direction from anatomical position. </a:t>
            </a:r>
          </a:p>
          <a:p>
            <a:r>
              <a:rPr lang="en-US" sz="2000" dirty="0"/>
              <a:t>Finger Extension – movement of the fingers that moves the finger in the POSTERIOR direction from anatomical position. </a:t>
            </a:r>
          </a:p>
        </p:txBody>
      </p:sp>
      <p:pic>
        <p:nvPicPr>
          <p:cNvPr id="19458" name="Picture 2" descr="Image result for flexion and extension fingers">
            <a:extLst>
              <a:ext uri="{FF2B5EF4-FFF2-40B4-BE49-F238E27FC236}">
                <a16:creationId xmlns:a16="http://schemas.microsoft.com/office/drawing/2014/main" id="{67BDEE46-705C-49DD-8AD3-124568866C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152984"/>
            <a:ext cx="6250769" cy="439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6709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D2A42483-9DC3-4B17-A161-7C403E1C62C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Flexion and Extension of the Fingers</a:t>
            </a:r>
          </a:p>
        </p:txBody>
      </p:sp>
      <p:sp>
        <p:nvSpPr>
          <p:cNvPr id="8" name="Content Placeholder 2">
            <a:extLst>
              <a:ext uri="{FF2B5EF4-FFF2-40B4-BE49-F238E27FC236}">
                <a16:creationId xmlns:a16="http://schemas.microsoft.com/office/drawing/2014/main" id="{D17AE374-782E-4760-A904-A4F3E8BA8EC9}"/>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b="1" kern="1200" dirty="0">
                <a:solidFill>
                  <a:srgbClr val="FFFFFF"/>
                </a:solidFill>
                <a:latin typeface="+mn-lt"/>
                <a:ea typeface="+mn-ea"/>
                <a:cs typeface="+mn-cs"/>
              </a:rPr>
              <a:t>Forming a fist, or bending the fingers is considered flexion of the digits.</a:t>
            </a:r>
            <a:endParaRPr lang="en-US" sz="2000" kern="1200" dirty="0">
              <a:solidFill>
                <a:srgbClr val="FFFFFF"/>
              </a:solidFill>
              <a:latin typeface="+mn-lt"/>
              <a:ea typeface="+mn-ea"/>
              <a:cs typeface="+mn-cs"/>
            </a:endParaRPr>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62" name="Picture 2" descr="Picture">
            <a:extLst>
              <a:ext uri="{FF2B5EF4-FFF2-40B4-BE49-F238E27FC236}">
                <a16:creationId xmlns:a16="http://schemas.microsoft.com/office/drawing/2014/main" id="{C687C1F4-920C-4ADF-899C-87027B3799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9445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654A-D7ED-45A3-B6CE-89D29D794A75}"/>
              </a:ext>
            </a:extLst>
          </p:cNvPr>
          <p:cNvSpPr>
            <a:spLocks noGrp="1"/>
          </p:cNvSpPr>
          <p:nvPr>
            <p:ph type="title"/>
          </p:nvPr>
        </p:nvSpPr>
        <p:spPr>
          <a:xfrm>
            <a:off x="6413111" y="640081"/>
            <a:ext cx="5138808" cy="3352473"/>
          </a:xfrm>
          <a:noFill/>
        </p:spPr>
        <p:txBody>
          <a:bodyPr vert="horz" lIns="91440" tIns="45720" rIns="91440" bIns="45720" rtlCol="0" anchor="b">
            <a:normAutofit/>
          </a:bodyPr>
          <a:lstStyle/>
          <a:p>
            <a:pPr algn="ctr"/>
            <a:r>
              <a:rPr lang="en-US" sz="6000" b="1" kern="1200">
                <a:solidFill>
                  <a:schemeClr val="tx1"/>
                </a:solidFill>
                <a:latin typeface="+mj-lt"/>
                <a:ea typeface="+mj-ea"/>
                <a:cs typeface="+mj-cs"/>
              </a:rPr>
              <a:t>Rotation</a:t>
            </a:r>
            <a:endParaRPr lang="en-US" sz="60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F0FE6894-3EBA-4EF6-BA48-523E0D28DF8D}"/>
              </a:ext>
            </a:extLst>
          </p:cNvPr>
          <p:cNvSpPr>
            <a:spLocks noGrp="1"/>
          </p:cNvSpPr>
          <p:nvPr>
            <p:ph idx="1"/>
          </p:nvPr>
        </p:nvSpPr>
        <p:spPr>
          <a:xfrm>
            <a:off x="6413110" y="4157147"/>
            <a:ext cx="5138809" cy="2060774"/>
          </a:xfrm>
          <a:noFill/>
        </p:spPr>
        <p:txBody>
          <a:bodyPr vert="horz" lIns="91440" tIns="45720" rIns="91440" bIns="45720" rtlCol="0">
            <a:normAutofit/>
          </a:bodyPr>
          <a:lstStyle/>
          <a:p>
            <a:pPr marL="0" indent="0" algn="ctr">
              <a:buNone/>
            </a:pPr>
            <a:r>
              <a:rPr lang="en-US" sz="2400" b="1" kern="1200">
                <a:solidFill>
                  <a:schemeClr val="tx1"/>
                </a:solidFill>
                <a:latin typeface="+mn-lt"/>
                <a:ea typeface="+mn-ea"/>
                <a:cs typeface="+mn-cs"/>
              </a:rPr>
              <a:t>Rotational motion may occur at a number of different types of joints. </a:t>
            </a:r>
          </a:p>
        </p:txBody>
      </p:sp>
      <p:sp>
        <p:nvSpPr>
          <p:cNvPr id="192" name="Rectangle 191">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93"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36866" name="Picture 2" descr="Picture">
            <a:extLst>
              <a:ext uri="{FF2B5EF4-FFF2-40B4-BE49-F238E27FC236}">
                <a16:creationId xmlns:a16="http://schemas.microsoft.com/office/drawing/2014/main" id="{1043F55C-8AB8-481F-B187-964D40CC9B9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6745" y="1397113"/>
            <a:ext cx="4809175" cy="406375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984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B6E5654A-D7ED-45A3-B6CE-89D29D794A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Rotation</a:t>
            </a:r>
            <a:endParaRPr lang="en-US" sz="2800"/>
          </a:p>
        </p:txBody>
      </p:sp>
      <p:sp>
        <p:nvSpPr>
          <p:cNvPr id="3" name="Content Placeholder 2">
            <a:extLst>
              <a:ext uri="{FF2B5EF4-FFF2-40B4-BE49-F238E27FC236}">
                <a16:creationId xmlns:a16="http://schemas.microsoft.com/office/drawing/2014/main" id="{F0FE6894-3EBA-4EF6-BA48-523E0D28DF8D}"/>
              </a:ext>
            </a:extLst>
          </p:cNvPr>
          <p:cNvSpPr>
            <a:spLocks noGrp="1"/>
          </p:cNvSpPr>
          <p:nvPr>
            <p:ph idx="1"/>
          </p:nvPr>
        </p:nvSpPr>
        <p:spPr>
          <a:xfrm>
            <a:off x="643468" y="2638043"/>
            <a:ext cx="3363974" cy="3415623"/>
          </a:xfrm>
        </p:spPr>
        <p:txBody>
          <a:bodyPr>
            <a:normAutofit/>
          </a:bodyPr>
          <a:lstStyle/>
          <a:p>
            <a:r>
              <a:rPr lang="en-US" sz="1600" b="1" dirty="0"/>
              <a:t>When rotational motion occurs at a ball-and-socket joint, such as the hip or shoulder joint, the rotational movement can be described as internal rotation or external rotation.</a:t>
            </a:r>
            <a:br>
              <a:rPr lang="en-US" sz="1600" b="1" dirty="0"/>
            </a:br>
            <a:endParaRPr lang="en-US" sz="1600" b="1" dirty="0"/>
          </a:p>
          <a:p>
            <a:r>
              <a:rPr lang="en-US" sz="1600" b="1" dirty="0"/>
              <a:t>Internal rotation would be the rotational motion of a limb that is directed TOWARD the midline of the body</a:t>
            </a:r>
          </a:p>
          <a:p>
            <a:r>
              <a:rPr lang="en-US" sz="1600" b="1" dirty="0"/>
              <a:t>External rotation would be the rotational motion of a limb that is directed AWAY FROM the midline of the body. </a:t>
            </a:r>
            <a:endParaRPr lang="en-US" sz="1600" dirty="0"/>
          </a:p>
        </p:txBody>
      </p:sp>
      <p:pic>
        <p:nvPicPr>
          <p:cNvPr id="39938" name="Picture 2" descr="Image result for internal rotation anatomy gif">
            <a:extLst>
              <a:ext uri="{FF2B5EF4-FFF2-40B4-BE49-F238E27FC236}">
                <a16:creationId xmlns:a16="http://schemas.microsoft.com/office/drawing/2014/main" id="{E1B07A6A-7913-4A87-8C23-F1283C31FCC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598351"/>
            <a:ext cx="6250769" cy="350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05474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784F-B07A-4C6B-B6AC-5B814BD315D7}"/>
              </a:ext>
            </a:extLst>
          </p:cNvPr>
          <p:cNvSpPr>
            <a:spLocks noGrp="1"/>
          </p:cNvSpPr>
          <p:nvPr>
            <p:ph type="title"/>
          </p:nvPr>
        </p:nvSpPr>
        <p:spPr>
          <a:xfrm>
            <a:off x="838200" y="365125"/>
            <a:ext cx="10515600" cy="1325563"/>
          </a:xfrm>
        </p:spPr>
        <p:txBody>
          <a:bodyPr>
            <a:normAutofit/>
          </a:bodyPr>
          <a:lstStyle/>
          <a:p>
            <a:r>
              <a:rPr lang="en-US" altLang="en-US" b="1">
                <a:latin typeface="inherit"/>
              </a:rPr>
              <a:t>Medial and Lateral Rotation</a:t>
            </a:r>
            <a:endParaRPr lang="en-US" dirty="0"/>
          </a:p>
        </p:txBody>
      </p:sp>
      <p:sp>
        <p:nvSpPr>
          <p:cNvPr id="3" name="Content Placeholder 2">
            <a:extLst>
              <a:ext uri="{FF2B5EF4-FFF2-40B4-BE49-F238E27FC236}">
                <a16:creationId xmlns:a16="http://schemas.microsoft.com/office/drawing/2014/main" id="{7F1B8E08-64E5-4B65-8446-30F72C89E0D9}"/>
              </a:ext>
            </a:extLst>
          </p:cNvPr>
          <p:cNvSpPr>
            <a:spLocks noGrp="1"/>
          </p:cNvSpPr>
          <p:nvPr>
            <p:ph idx="1"/>
          </p:nvPr>
        </p:nvSpPr>
        <p:spPr>
          <a:xfrm>
            <a:off x="838200" y="1825625"/>
            <a:ext cx="3797807" cy="4351338"/>
          </a:xfrm>
        </p:spPr>
        <p:txBody>
          <a:bodyPr>
            <a:normAutofit/>
          </a:bodyPr>
          <a:lstStyle/>
          <a:p>
            <a:pPr eaLnBrk="0" fontAlgn="base" hangingPunct="0">
              <a:spcBef>
                <a:spcPct val="0"/>
              </a:spcBef>
              <a:spcAft>
                <a:spcPct val="0"/>
              </a:spcAft>
            </a:pPr>
            <a:r>
              <a:rPr lang="en-US" altLang="en-US" sz="2000">
                <a:latin typeface="acumin-pro"/>
              </a:rPr>
              <a:t>Medial and lateral rotation describe movement of the limbs around their long axis:</a:t>
            </a:r>
          </a:p>
          <a:p>
            <a:pPr lvl="1" eaLnBrk="0" fontAlgn="base" hangingPunct="0">
              <a:spcBef>
                <a:spcPct val="0"/>
              </a:spcBef>
              <a:spcAft>
                <a:spcPct val="0"/>
              </a:spcAft>
            </a:pPr>
            <a:r>
              <a:rPr lang="en-US" altLang="en-US" sz="2000" b="1">
                <a:latin typeface="acumin-pro"/>
              </a:rPr>
              <a:t>Medial rotation</a:t>
            </a:r>
            <a:r>
              <a:rPr lang="en-US" altLang="en-US" sz="2000">
                <a:latin typeface="acumin-pro"/>
              </a:rPr>
              <a:t> is a rotational movement towards the midline. It is sometimes referred to as internal rotation. </a:t>
            </a:r>
          </a:p>
          <a:p>
            <a:pPr lvl="1" eaLnBrk="0" fontAlgn="base" hangingPunct="0">
              <a:spcBef>
                <a:spcPct val="0"/>
              </a:spcBef>
              <a:spcAft>
                <a:spcPct val="0"/>
              </a:spcAft>
            </a:pPr>
            <a:r>
              <a:rPr lang="en-US" altLang="en-US" sz="2000" b="1">
                <a:latin typeface="acumin-pro"/>
              </a:rPr>
              <a:t>Lateral rotation</a:t>
            </a:r>
            <a:r>
              <a:rPr lang="en-US" altLang="en-US" sz="2000">
                <a:latin typeface="acumin-pro"/>
              </a:rPr>
              <a:t> is a rotating movement away from the midline. This is in the opposite direction to the movements described above.</a:t>
            </a:r>
          </a:p>
          <a:p>
            <a:endParaRPr lang="en-US" sz="2000"/>
          </a:p>
        </p:txBody>
      </p:sp>
      <p:pic>
        <p:nvPicPr>
          <p:cNvPr id="10242" name="Picture 2" descr="Image result for medial and lateral rotation">
            <a:extLst>
              <a:ext uri="{FF2B5EF4-FFF2-40B4-BE49-F238E27FC236}">
                <a16:creationId xmlns:a16="http://schemas.microsoft.com/office/drawing/2014/main" id="{E554C4E8-F527-42AE-AE87-FF4A16787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86" r="-1" b="-1"/>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4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654A-D7ED-45A3-B6CE-89D29D794A75}"/>
              </a:ext>
            </a:extLst>
          </p:cNvPr>
          <p:cNvSpPr>
            <a:spLocks noGrp="1"/>
          </p:cNvSpPr>
          <p:nvPr>
            <p:ph type="title"/>
          </p:nvPr>
        </p:nvSpPr>
        <p:spPr>
          <a:xfrm>
            <a:off x="6413111" y="640081"/>
            <a:ext cx="5138808" cy="3352473"/>
          </a:xfrm>
          <a:noFill/>
        </p:spPr>
        <p:txBody>
          <a:bodyPr vert="horz" lIns="91440" tIns="45720" rIns="91440" bIns="45720" rtlCol="0" anchor="b">
            <a:normAutofit/>
          </a:bodyPr>
          <a:lstStyle/>
          <a:p>
            <a:pPr algn="ctr"/>
            <a:r>
              <a:rPr lang="en-US" sz="6000" b="1" kern="1200">
                <a:solidFill>
                  <a:schemeClr val="tx1"/>
                </a:solidFill>
                <a:latin typeface="+mj-lt"/>
                <a:ea typeface="+mj-ea"/>
                <a:cs typeface="+mj-cs"/>
              </a:rPr>
              <a:t>Rotation</a:t>
            </a:r>
            <a:endParaRPr lang="en-US" sz="60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F0FE6894-3EBA-4EF6-BA48-523E0D28DF8D}"/>
              </a:ext>
            </a:extLst>
          </p:cNvPr>
          <p:cNvSpPr>
            <a:spLocks noGrp="1"/>
          </p:cNvSpPr>
          <p:nvPr>
            <p:ph idx="1"/>
          </p:nvPr>
        </p:nvSpPr>
        <p:spPr>
          <a:xfrm>
            <a:off x="6413110" y="4157147"/>
            <a:ext cx="5138809" cy="2060774"/>
          </a:xfrm>
          <a:noFill/>
        </p:spPr>
        <p:txBody>
          <a:bodyPr vert="horz" lIns="91440" tIns="45720" rIns="91440" bIns="45720" rtlCol="0">
            <a:normAutofit/>
          </a:bodyPr>
          <a:lstStyle/>
          <a:p>
            <a:pPr marL="0" indent="0" algn="ctr">
              <a:buNone/>
            </a:pPr>
            <a:r>
              <a:rPr lang="en-US" sz="2400" b="1" kern="1200">
                <a:solidFill>
                  <a:schemeClr val="tx1"/>
                </a:solidFill>
                <a:latin typeface="+mn-lt"/>
                <a:ea typeface="+mn-ea"/>
                <a:cs typeface="+mn-cs"/>
              </a:rPr>
              <a:t>Rotational motion may occur at a number of different types of joints. </a:t>
            </a:r>
          </a:p>
        </p:txBody>
      </p:sp>
      <p:sp>
        <p:nvSpPr>
          <p:cNvPr id="192" name="Rectangle 191">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93"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37890" name="Picture 2" descr="Picture">
            <a:extLst>
              <a:ext uri="{FF2B5EF4-FFF2-40B4-BE49-F238E27FC236}">
                <a16:creationId xmlns:a16="http://schemas.microsoft.com/office/drawing/2014/main" id="{25AF0B2D-FAE9-48C3-B75D-3C5FAD3F2F9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081" y="-1"/>
            <a:ext cx="4815839" cy="687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2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B6E5654A-D7ED-45A3-B6CE-89D29D794A7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Rotation</a:t>
            </a:r>
            <a:endParaRPr lang="en-US" sz="48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F0FE6894-3EBA-4EF6-BA48-523E0D28DF8D}"/>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b="1" kern="1200">
                <a:solidFill>
                  <a:srgbClr val="FFFFFF"/>
                </a:solidFill>
                <a:latin typeface="+mn-lt"/>
                <a:ea typeface="+mn-ea"/>
                <a:cs typeface="+mn-cs"/>
              </a:rPr>
              <a:t>Rotational motion may occur at a number of different types of joints. </a:t>
            </a:r>
          </a:p>
        </p:txBody>
      </p:sp>
      <p:cxnSp>
        <p:nvCxnSpPr>
          <p:cNvPr id="137" name="Straight Connector 13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8914" name="Picture 2" descr="Picture">
            <a:extLst>
              <a:ext uri="{FF2B5EF4-FFF2-40B4-BE49-F238E27FC236}">
                <a16:creationId xmlns:a16="http://schemas.microsoft.com/office/drawing/2014/main" id="{E888B7AD-9F84-47E1-8D3A-C4E5AA40EC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376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388E27DF-15E9-47ED-9888-24CB477E8DE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Origins and Insertions</a:t>
            </a:r>
          </a:p>
        </p:txBody>
      </p:sp>
      <p:sp>
        <p:nvSpPr>
          <p:cNvPr id="3" name="Content Placeholder 2">
            <a:extLst>
              <a:ext uri="{FF2B5EF4-FFF2-40B4-BE49-F238E27FC236}">
                <a16:creationId xmlns:a16="http://schemas.microsoft.com/office/drawing/2014/main" id="{1A3795B7-89ED-4FC3-B5DF-F4940BC54078}"/>
              </a:ext>
            </a:extLst>
          </p:cNvPr>
          <p:cNvSpPr>
            <a:spLocks noGrp="1"/>
          </p:cNvSpPr>
          <p:nvPr>
            <p:ph idx="1"/>
          </p:nvPr>
        </p:nvSpPr>
        <p:spPr>
          <a:xfrm>
            <a:off x="643468" y="2638043"/>
            <a:ext cx="3363974" cy="3415623"/>
          </a:xfrm>
        </p:spPr>
        <p:txBody>
          <a:bodyPr>
            <a:normAutofit fontScale="92500" lnSpcReduction="10000"/>
          </a:bodyPr>
          <a:lstStyle/>
          <a:p>
            <a:r>
              <a:rPr lang="en-US" sz="2400" dirty="0"/>
              <a:t>The origin is the attachment site that remains relatively "fixed in space" during muscle contraction</a:t>
            </a:r>
          </a:p>
          <a:p>
            <a:r>
              <a:rPr lang="en-US" sz="2400" dirty="0"/>
              <a:t>The insertion is the attachment site that moves quite a bit during muscle contraction. </a:t>
            </a:r>
          </a:p>
          <a:p>
            <a:r>
              <a:rPr lang="en-US" sz="2400" dirty="0"/>
              <a:t>The insertion moves toward the origin during muscle contraction.​</a:t>
            </a:r>
          </a:p>
        </p:txBody>
      </p:sp>
      <p:pic>
        <p:nvPicPr>
          <p:cNvPr id="21506" name="Picture 2" descr="Picture">
            <a:extLst>
              <a:ext uri="{FF2B5EF4-FFF2-40B4-BE49-F238E27FC236}">
                <a16:creationId xmlns:a16="http://schemas.microsoft.com/office/drawing/2014/main" id="{5C948811-5984-41A0-B1FC-B798A062329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297763" y="1268232"/>
            <a:ext cx="6250769" cy="41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0891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CBE7-CAB3-4841-B6CC-09A9EE81E9AF}"/>
              </a:ext>
            </a:extLst>
          </p:cNvPr>
          <p:cNvSpPr>
            <a:spLocks noGrp="1"/>
          </p:cNvSpPr>
          <p:nvPr>
            <p:ph type="title"/>
          </p:nvPr>
        </p:nvSpPr>
        <p:spPr>
          <a:xfrm>
            <a:off x="648929" y="629266"/>
            <a:ext cx="5127031" cy="1676603"/>
          </a:xfrm>
        </p:spPr>
        <p:txBody>
          <a:bodyPr>
            <a:normAutofit/>
          </a:bodyPr>
          <a:lstStyle/>
          <a:p>
            <a:r>
              <a:rPr lang="en-US" altLang="en-US" b="1">
                <a:latin typeface="inherit"/>
              </a:rPr>
              <a:t>Opposition and Reposition</a:t>
            </a:r>
            <a:endParaRPr lang="en-US" dirty="0"/>
          </a:p>
        </p:txBody>
      </p:sp>
      <p:sp>
        <p:nvSpPr>
          <p:cNvPr id="3" name="Content Placeholder 2">
            <a:extLst>
              <a:ext uri="{FF2B5EF4-FFF2-40B4-BE49-F238E27FC236}">
                <a16:creationId xmlns:a16="http://schemas.microsoft.com/office/drawing/2014/main" id="{EFEE0316-945A-4531-9541-BB0E14BA7E5C}"/>
              </a:ext>
            </a:extLst>
          </p:cNvPr>
          <p:cNvSpPr>
            <a:spLocks noGrp="1"/>
          </p:cNvSpPr>
          <p:nvPr>
            <p:ph idx="1"/>
          </p:nvPr>
        </p:nvSpPr>
        <p:spPr>
          <a:xfrm>
            <a:off x="648930" y="2438400"/>
            <a:ext cx="5127029" cy="3785419"/>
          </a:xfrm>
        </p:spPr>
        <p:txBody>
          <a:bodyPr>
            <a:normAutofit/>
          </a:bodyPr>
          <a:lstStyle/>
          <a:p>
            <a:pPr eaLnBrk="0" fontAlgn="base" hangingPunct="0">
              <a:spcBef>
                <a:spcPct val="0"/>
              </a:spcBef>
              <a:spcAft>
                <a:spcPct val="0"/>
              </a:spcAft>
            </a:pPr>
            <a:r>
              <a:rPr lang="en-US" altLang="en-US" b="1">
                <a:latin typeface="acumin-pro"/>
              </a:rPr>
              <a:t>Opposition</a:t>
            </a:r>
            <a:r>
              <a:rPr lang="en-US" altLang="en-US">
                <a:latin typeface="acumin-pro"/>
              </a:rPr>
              <a:t> brings the thumb and little finger together.</a:t>
            </a:r>
          </a:p>
          <a:p>
            <a:pPr eaLnBrk="0" fontAlgn="base" hangingPunct="0">
              <a:spcBef>
                <a:spcPct val="0"/>
              </a:spcBef>
              <a:spcAft>
                <a:spcPct val="0"/>
              </a:spcAft>
            </a:pPr>
            <a:r>
              <a:rPr lang="en-US" altLang="en-US" b="1">
                <a:latin typeface="acumin-pro"/>
              </a:rPr>
              <a:t>Reposition</a:t>
            </a:r>
            <a:r>
              <a:rPr lang="en-US" altLang="en-US">
                <a:latin typeface="acumin-pro"/>
              </a:rPr>
              <a:t> is a movement that moves the thumb and the little finger away from each other, effectively reversing opposition.</a:t>
            </a:r>
            <a:endParaRPr lang="en-US" altLang="en-US"/>
          </a:p>
          <a:p>
            <a:endParaRPr lang="en-US" dirty="0"/>
          </a:p>
        </p:txBody>
      </p:sp>
      <p:pic>
        <p:nvPicPr>
          <p:cNvPr id="9218" name="Picture 2" descr="Image result for Opposition and Reposition">
            <a:extLst>
              <a:ext uri="{FF2B5EF4-FFF2-40B4-BE49-F238E27FC236}">
                <a16:creationId xmlns:a16="http://schemas.microsoft.com/office/drawing/2014/main" id="{73B4E608-910E-41BF-8E78-F6C08BB60D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0" b="6517"/>
          <a:stretch/>
        </p:blipFill>
        <p:spPr bwMode="auto">
          <a:xfrm>
            <a:off x="6090613" y="391886"/>
            <a:ext cx="5461724" cy="582603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2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696-6055-4F13-B244-520DBBC1F3A9}"/>
              </a:ext>
            </a:extLst>
          </p:cNvPr>
          <p:cNvSpPr>
            <a:spLocks noGrp="1"/>
          </p:cNvSpPr>
          <p:nvPr>
            <p:ph type="title"/>
          </p:nvPr>
        </p:nvSpPr>
        <p:spPr>
          <a:xfrm>
            <a:off x="4965430" y="629268"/>
            <a:ext cx="6586491" cy="1286160"/>
          </a:xfrm>
        </p:spPr>
        <p:txBody>
          <a:bodyPr anchor="b">
            <a:normAutofit/>
          </a:bodyPr>
          <a:lstStyle/>
          <a:p>
            <a:r>
              <a:rPr lang="en-US" dirty="0"/>
              <a:t>Rotation</a:t>
            </a:r>
          </a:p>
        </p:txBody>
      </p:sp>
      <p:cxnSp>
        <p:nvCxnSpPr>
          <p:cNvPr id="72" name="Straight Connector 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186D3B-ED91-421B-90AA-4B7095CB9754}"/>
              </a:ext>
            </a:extLst>
          </p:cNvPr>
          <p:cNvSpPr>
            <a:spLocks noGrp="1"/>
          </p:cNvSpPr>
          <p:nvPr>
            <p:ph idx="1"/>
          </p:nvPr>
        </p:nvSpPr>
        <p:spPr>
          <a:xfrm>
            <a:off x="4965431" y="2438400"/>
            <a:ext cx="6586489" cy="3785419"/>
          </a:xfrm>
        </p:spPr>
        <p:txBody>
          <a:bodyPr>
            <a:normAutofit/>
          </a:bodyPr>
          <a:lstStyle/>
          <a:p>
            <a:r>
              <a:rPr lang="en-US" sz="4000" dirty="0"/>
              <a:t>Rotation of the head and neck or torso, is not considered to be either medial or lateral rotation. </a:t>
            </a:r>
          </a:p>
        </p:txBody>
      </p:sp>
      <p:pic>
        <p:nvPicPr>
          <p:cNvPr id="7" name="Picture 2" descr="Image result for medial and lateral rotation">
            <a:extLst>
              <a:ext uri="{FF2B5EF4-FFF2-40B4-BE49-F238E27FC236}">
                <a16:creationId xmlns:a16="http://schemas.microsoft.com/office/drawing/2014/main" id="{FDF7E8DE-6109-44B4-A76A-B222B8832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1" b="57277"/>
          <a:stretch/>
        </p:blipFill>
        <p:spPr bwMode="auto">
          <a:xfrm>
            <a:off x="445363" y="1398526"/>
            <a:ext cx="4635571" cy="368147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16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C4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CBFFCA-3A95-402B-9C90-D6FEA9E8F330}"/>
              </a:ext>
            </a:extLst>
          </p:cNvPr>
          <p:cNvSpPr>
            <a:spLocks noGrp="1"/>
          </p:cNvSpPr>
          <p:nvPr>
            <p:ph type="title"/>
          </p:nvPr>
        </p:nvSpPr>
        <p:spPr>
          <a:xfrm>
            <a:off x="524256" y="4767072"/>
            <a:ext cx="6594189" cy="1625210"/>
          </a:xfrm>
        </p:spPr>
        <p:txBody>
          <a:bodyPr>
            <a:normAutofit/>
          </a:bodyPr>
          <a:lstStyle/>
          <a:p>
            <a:pPr algn="r"/>
            <a:r>
              <a:rPr lang="en-US" altLang="en-US" b="1">
                <a:solidFill>
                  <a:srgbClr val="FFFFFF"/>
                </a:solidFill>
                <a:latin typeface="inherit"/>
              </a:rPr>
              <a:t>Inversion and Eversion</a:t>
            </a:r>
            <a:endParaRPr lang="en-US">
              <a:solidFill>
                <a:srgbClr val="FFFFFF"/>
              </a:solidFill>
            </a:endParaRPr>
          </a:p>
        </p:txBody>
      </p:sp>
      <p:pic>
        <p:nvPicPr>
          <p:cNvPr id="5122" name="Picture 2" descr="Image result for inversion and eversion">
            <a:extLst>
              <a:ext uri="{FF2B5EF4-FFF2-40B4-BE49-F238E27FC236}">
                <a16:creationId xmlns:a16="http://schemas.microsoft.com/office/drawing/2014/main" id="{EF2A4C29-B6B4-4DAF-8C28-36EC02821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7"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2736154-37FD-4D0E-9D0A-777720A389AA}"/>
              </a:ext>
            </a:extLst>
          </p:cNvPr>
          <p:cNvSpPr>
            <a:spLocks noGrp="1"/>
          </p:cNvSpPr>
          <p:nvPr>
            <p:ph idx="1"/>
          </p:nvPr>
        </p:nvSpPr>
        <p:spPr>
          <a:xfrm>
            <a:off x="8029319" y="321732"/>
            <a:ext cx="3424739" cy="6070549"/>
          </a:xfrm>
        </p:spPr>
        <p:txBody>
          <a:bodyPr anchor="ctr">
            <a:normAutofit/>
          </a:bodyPr>
          <a:lstStyle/>
          <a:p>
            <a:pPr marL="0" lvl="0" indent="0" eaLnBrk="0" fontAlgn="base" hangingPunct="0">
              <a:spcBef>
                <a:spcPct val="0"/>
              </a:spcBef>
              <a:spcAft>
                <a:spcPct val="0"/>
              </a:spcAft>
              <a:buNone/>
            </a:pPr>
            <a:r>
              <a:rPr lang="en-US" altLang="en-US" sz="2000" b="1" dirty="0">
                <a:solidFill>
                  <a:srgbClr val="FFFFFF"/>
                </a:solidFill>
                <a:latin typeface="acumin-pro"/>
              </a:rPr>
              <a:t>Inversion </a:t>
            </a:r>
            <a:r>
              <a:rPr lang="en-US" altLang="en-US" sz="2000" dirty="0">
                <a:solidFill>
                  <a:srgbClr val="FFFFFF"/>
                </a:solidFill>
                <a:latin typeface="acumin-pro"/>
              </a:rPr>
              <a:t>and </a:t>
            </a:r>
            <a:r>
              <a:rPr lang="en-US" altLang="en-US" sz="2000" b="1" dirty="0">
                <a:solidFill>
                  <a:srgbClr val="FFFFFF"/>
                </a:solidFill>
                <a:latin typeface="acumin-pro"/>
              </a:rPr>
              <a:t>eversion</a:t>
            </a:r>
            <a:r>
              <a:rPr lang="en-US" altLang="en-US" sz="2000" dirty="0">
                <a:solidFill>
                  <a:srgbClr val="FFFFFF"/>
                </a:solidFill>
                <a:latin typeface="acumin-pro"/>
              </a:rPr>
              <a:t> are movements which occur at the ankle joint, referring to the rotation of the foot around its long axis.</a:t>
            </a:r>
          </a:p>
          <a:p>
            <a:pPr marL="0" lvl="0" indent="0" eaLnBrk="0" fontAlgn="base" hangingPunct="0">
              <a:spcBef>
                <a:spcPct val="0"/>
              </a:spcBef>
              <a:spcAft>
                <a:spcPct val="0"/>
              </a:spcAft>
              <a:buNone/>
            </a:pPr>
            <a:endParaRPr lang="en-US" altLang="en-US" sz="2000" b="1" dirty="0">
              <a:solidFill>
                <a:srgbClr val="FFFFFF"/>
              </a:solidFill>
              <a:latin typeface="acumin-pro"/>
            </a:endParaRPr>
          </a:p>
          <a:p>
            <a:pPr marL="0" lvl="0" indent="0" eaLnBrk="0" fontAlgn="base" hangingPunct="0">
              <a:spcBef>
                <a:spcPct val="0"/>
              </a:spcBef>
              <a:spcAft>
                <a:spcPct val="0"/>
              </a:spcAft>
              <a:buNone/>
            </a:pPr>
            <a:r>
              <a:rPr lang="en-US" altLang="en-US" sz="2000" b="1" dirty="0">
                <a:solidFill>
                  <a:srgbClr val="FFFFFF"/>
                </a:solidFill>
                <a:latin typeface="acumin-pro"/>
              </a:rPr>
              <a:t>Inversion</a:t>
            </a:r>
            <a:r>
              <a:rPr lang="en-US" altLang="en-US" sz="2000" dirty="0">
                <a:solidFill>
                  <a:srgbClr val="FFFFFF"/>
                </a:solidFill>
                <a:latin typeface="acumin-pro"/>
              </a:rPr>
              <a:t> involves the movement of the sole towards the median plane – so that the sole faces in a medial direction.</a:t>
            </a:r>
          </a:p>
          <a:p>
            <a:pPr marL="0" lvl="0" indent="0" eaLnBrk="0" fontAlgn="base" hangingPunct="0">
              <a:spcBef>
                <a:spcPct val="0"/>
              </a:spcBef>
              <a:spcAft>
                <a:spcPct val="0"/>
              </a:spcAft>
              <a:buNone/>
            </a:pPr>
            <a:endParaRPr lang="en-US" altLang="en-US" sz="2000" b="1" dirty="0">
              <a:solidFill>
                <a:srgbClr val="FFFFFF"/>
              </a:solidFill>
              <a:latin typeface="acumin-pro"/>
            </a:endParaRPr>
          </a:p>
          <a:p>
            <a:pPr marL="0" lvl="0" indent="0" eaLnBrk="0" fontAlgn="base" hangingPunct="0">
              <a:spcBef>
                <a:spcPct val="0"/>
              </a:spcBef>
              <a:spcAft>
                <a:spcPct val="0"/>
              </a:spcAft>
              <a:buNone/>
            </a:pPr>
            <a:r>
              <a:rPr lang="en-US" altLang="en-US" sz="2000" b="1" dirty="0">
                <a:solidFill>
                  <a:srgbClr val="FFFFFF"/>
                </a:solidFill>
                <a:latin typeface="acumin-pro"/>
              </a:rPr>
              <a:t>Eversion</a:t>
            </a:r>
            <a:r>
              <a:rPr lang="en-US" altLang="en-US" sz="2000" dirty="0">
                <a:solidFill>
                  <a:srgbClr val="FFFFFF"/>
                </a:solidFill>
                <a:latin typeface="acumin-pro"/>
              </a:rPr>
              <a:t> involves the movement of the sole away from the median plane – so that the sole faces in a lateral direction.</a:t>
            </a:r>
            <a:endParaRPr lang="en-US" alt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985312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8D13-15A0-4155-8F5B-7B524BFA7DD8}"/>
              </a:ext>
            </a:extLst>
          </p:cNvPr>
          <p:cNvSpPr>
            <a:spLocks noGrp="1"/>
          </p:cNvSpPr>
          <p:nvPr>
            <p:ph type="title"/>
          </p:nvPr>
        </p:nvSpPr>
        <p:spPr>
          <a:xfrm>
            <a:off x="4965430" y="629268"/>
            <a:ext cx="6586491" cy="1286160"/>
          </a:xfrm>
        </p:spPr>
        <p:txBody>
          <a:bodyPr anchor="b">
            <a:normAutofit fontScale="90000"/>
          </a:bodyPr>
          <a:lstStyle/>
          <a:p>
            <a:r>
              <a:rPr lang="en-US" altLang="en-US" b="1" dirty="0">
                <a:solidFill>
                  <a:srgbClr val="32323C"/>
                </a:solidFill>
                <a:latin typeface="inherit"/>
              </a:rPr>
              <a:t>Dorsiflexion and Plantarflexion</a:t>
            </a:r>
            <a:endParaRPr lang="en-US" dirty="0"/>
          </a:p>
        </p:txBody>
      </p:sp>
      <p:pic>
        <p:nvPicPr>
          <p:cNvPr id="4" name="Picture 7">
            <a:hlinkClick r:id="rId2" tooltip=" Fig 3 – Dorsiflexion and plantar flexion"/>
            <a:extLst>
              <a:ext uri="{FF2B5EF4-FFF2-40B4-BE49-F238E27FC236}">
                <a16:creationId xmlns:a16="http://schemas.microsoft.com/office/drawing/2014/main" id="{1FD35A12-A7B5-4134-89A7-C475604D4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3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BD0202-9252-4D12-B7FB-F1A0EA4EFDE1}"/>
              </a:ext>
            </a:extLst>
          </p:cNvPr>
          <p:cNvSpPr>
            <a:spLocks noGrp="1"/>
          </p:cNvSpPr>
          <p:nvPr>
            <p:ph idx="1"/>
          </p:nvPr>
        </p:nvSpPr>
        <p:spPr>
          <a:xfrm>
            <a:off x="4965431" y="2438400"/>
            <a:ext cx="6586489" cy="3785419"/>
          </a:xfrm>
        </p:spPr>
        <p:txBody>
          <a:bodyPr>
            <a:normAutofit/>
          </a:bodyPr>
          <a:lstStyle/>
          <a:p>
            <a:pPr marL="0" lvl="0" indent="0" eaLnBrk="0" fontAlgn="base" hangingPunct="0">
              <a:lnSpc>
                <a:spcPct val="100000"/>
              </a:lnSpc>
              <a:spcBef>
                <a:spcPct val="0"/>
              </a:spcBef>
              <a:spcAft>
                <a:spcPct val="0"/>
              </a:spcAft>
              <a:buNone/>
            </a:pPr>
            <a:r>
              <a:rPr lang="en-US" altLang="en-US" sz="2000" dirty="0">
                <a:solidFill>
                  <a:srgbClr val="32323C"/>
                </a:solidFill>
                <a:latin typeface="acumin-pro"/>
              </a:rPr>
              <a:t>Dorsiflexion and plantarflexion are terms used to describe movements at the ankle. </a:t>
            </a:r>
          </a:p>
          <a:p>
            <a:pPr eaLnBrk="0" fontAlgn="base" hangingPunct="0">
              <a:lnSpc>
                <a:spcPct val="100000"/>
              </a:lnSpc>
              <a:spcBef>
                <a:spcPct val="0"/>
              </a:spcBef>
              <a:spcAft>
                <a:spcPct val="0"/>
              </a:spcAft>
            </a:pPr>
            <a:r>
              <a:rPr lang="en-US" altLang="en-US" sz="2000" b="1" dirty="0">
                <a:solidFill>
                  <a:srgbClr val="32323C"/>
                </a:solidFill>
                <a:latin typeface="acumin-pro"/>
              </a:rPr>
              <a:t>Dorsiflexion</a:t>
            </a:r>
            <a:r>
              <a:rPr lang="en-US" altLang="en-US" sz="2000" dirty="0">
                <a:solidFill>
                  <a:srgbClr val="32323C"/>
                </a:solidFill>
                <a:latin typeface="acumin-pro"/>
              </a:rPr>
              <a:t> refers to flexion at the ankle, so that the foot points more superiorly. </a:t>
            </a:r>
          </a:p>
          <a:p>
            <a:pPr eaLnBrk="0" fontAlgn="base" hangingPunct="0">
              <a:lnSpc>
                <a:spcPct val="100000"/>
              </a:lnSpc>
              <a:spcBef>
                <a:spcPct val="0"/>
              </a:spcBef>
              <a:spcAft>
                <a:spcPct val="0"/>
              </a:spcAft>
            </a:pPr>
            <a:r>
              <a:rPr lang="en-US" altLang="en-US" sz="2000" b="1" dirty="0">
                <a:solidFill>
                  <a:srgbClr val="32323C"/>
                </a:solidFill>
                <a:latin typeface="acumin-pro"/>
              </a:rPr>
              <a:t>Plantarflexion</a:t>
            </a:r>
            <a:r>
              <a:rPr lang="en-US" altLang="en-US" sz="2000" dirty="0">
                <a:solidFill>
                  <a:srgbClr val="32323C"/>
                </a:solidFill>
                <a:latin typeface="acumin-pro"/>
              </a:rPr>
              <a:t> refers extension at the ankle, so that the foot points inferiorly. Similarly there is a term for the hand, which is palmar flexion.</a:t>
            </a:r>
          </a:p>
          <a:p>
            <a:endParaRPr lang="en-US" sz="2000" dirty="0"/>
          </a:p>
        </p:txBody>
      </p:sp>
    </p:spTree>
    <p:extLst>
      <p:ext uri="{BB962C8B-B14F-4D97-AF65-F5344CB8AC3E}">
        <p14:creationId xmlns:p14="http://schemas.microsoft.com/office/powerpoint/2010/main" val="3129129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0382D076-6847-4D8C-80F8-56B72078FEE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altLang="en-US" sz="2800" b="1">
                <a:latin typeface="inherit"/>
              </a:rPr>
              <a:t>Pronation and Supination</a:t>
            </a:r>
            <a:endParaRPr lang="en-US" sz="2800"/>
          </a:p>
        </p:txBody>
      </p:sp>
      <p:sp>
        <p:nvSpPr>
          <p:cNvPr id="3" name="Content Placeholder 2">
            <a:extLst>
              <a:ext uri="{FF2B5EF4-FFF2-40B4-BE49-F238E27FC236}">
                <a16:creationId xmlns:a16="http://schemas.microsoft.com/office/drawing/2014/main" id="{78104D19-6A05-470A-97EA-14F013852808}"/>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ct val="0"/>
              </a:spcAft>
              <a:buNone/>
            </a:pPr>
            <a:r>
              <a:rPr lang="en-US" b="1" dirty="0"/>
              <a:t>Pronation and supination</a:t>
            </a:r>
            <a:r>
              <a:rPr lang="en-US" dirty="0"/>
              <a:t> are a pair of unique movements possible only in the forearms and hands, allowing the human body to flip the palm either face up or face down.</a:t>
            </a:r>
            <a:endParaRPr lang="en-US" sz="1700" dirty="0"/>
          </a:p>
        </p:txBody>
      </p:sp>
      <p:pic>
        <p:nvPicPr>
          <p:cNvPr id="21506" name="Picture 2" descr="Image result for pronation and supination">
            <a:extLst>
              <a:ext uri="{FF2B5EF4-FFF2-40B4-BE49-F238E27FC236}">
                <a16:creationId xmlns:a16="http://schemas.microsoft.com/office/drawing/2014/main" id="{85E12E16-FE10-400E-8E19-3C4FA985C6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04528"/>
            <a:ext cx="6250769" cy="46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7227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37" name="Freeform: Shape 136">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AR CENA"/>
              <a:ea typeface="+mn-ea"/>
              <a:cs typeface="+mn-cs"/>
            </a:endParaRPr>
          </a:p>
        </p:txBody>
      </p:sp>
      <p:sp>
        <p:nvSpPr>
          <p:cNvPr id="2" name="Title 1">
            <a:extLst>
              <a:ext uri="{FF2B5EF4-FFF2-40B4-BE49-F238E27FC236}">
                <a16:creationId xmlns:a16="http://schemas.microsoft.com/office/drawing/2014/main" id="{0382D076-6847-4D8C-80F8-56B72078FEE0}"/>
              </a:ext>
            </a:extLst>
          </p:cNvPr>
          <p:cNvSpPr>
            <a:spLocks noGrp="1"/>
          </p:cNvSpPr>
          <p:nvPr>
            <p:ph type="title"/>
          </p:nvPr>
        </p:nvSpPr>
        <p:spPr>
          <a:xfrm>
            <a:off x="950121" y="5529884"/>
            <a:ext cx="5693783" cy="1096331"/>
          </a:xfrm>
        </p:spPr>
        <p:txBody>
          <a:bodyPr>
            <a:normAutofit/>
          </a:bodyPr>
          <a:lstStyle/>
          <a:p>
            <a:r>
              <a:rPr lang="en-US" altLang="en-US" sz="4000" b="1">
                <a:solidFill>
                  <a:srgbClr val="303030"/>
                </a:solidFill>
                <a:latin typeface="inherit"/>
              </a:rPr>
              <a:t>Pronation and Supination</a:t>
            </a:r>
            <a:endParaRPr lang="en-US" sz="4000">
              <a:solidFill>
                <a:srgbClr val="303030"/>
              </a:solidFill>
            </a:endParaRPr>
          </a:p>
        </p:txBody>
      </p:sp>
      <p:pic>
        <p:nvPicPr>
          <p:cNvPr id="27650" name="Picture 2" descr="Image result for muscle actions gif">
            <a:extLst>
              <a:ext uri="{FF2B5EF4-FFF2-40B4-BE49-F238E27FC236}">
                <a16:creationId xmlns:a16="http://schemas.microsoft.com/office/drawing/2014/main" id="{8277BD58-2DD3-41A6-B1A7-E3AD5F11F9E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680519" y="209016"/>
            <a:ext cx="8488573" cy="47748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104D19-6A05-470A-97EA-14F013852808}"/>
              </a:ext>
            </a:extLst>
          </p:cNvPr>
          <p:cNvSpPr>
            <a:spLocks noGrp="1"/>
          </p:cNvSpPr>
          <p:nvPr>
            <p:ph idx="1"/>
          </p:nvPr>
        </p:nvSpPr>
        <p:spPr>
          <a:xfrm>
            <a:off x="7398123" y="5017404"/>
            <a:ext cx="4742358" cy="2169886"/>
          </a:xfrm>
        </p:spPr>
        <p:txBody>
          <a:bodyPr anchor="ctr">
            <a:normAutofit/>
          </a:bodyPr>
          <a:lstStyle/>
          <a:p>
            <a:pPr marL="0" lvl="0" indent="0" algn="ctr" eaLnBrk="0" fontAlgn="base" hangingPunct="0">
              <a:spcBef>
                <a:spcPct val="0"/>
              </a:spcBef>
              <a:spcAft>
                <a:spcPts val="600"/>
              </a:spcAft>
              <a:buNone/>
            </a:pPr>
            <a:r>
              <a:rPr lang="en-US" sz="2000" b="1" dirty="0">
                <a:solidFill>
                  <a:schemeClr val="bg1"/>
                </a:solidFill>
              </a:rPr>
              <a:t>Pronation and supination</a:t>
            </a:r>
            <a:r>
              <a:rPr lang="en-US" sz="2000" dirty="0">
                <a:solidFill>
                  <a:schemeClr val="bg1"/>
                </a:solidFill>
              </a:rPr>
              <a:t> are a pair of unique movements possible only in the forearms and hands, allowing the human body to flip the palm either face up or face down.</a:t>
            </a:r>
          </a:p>
        </p:txBody>
      </p:sp>
    </p:spTree>
    <p:extLst>
      <p:ext uri="{BB962C8B-B14F-4D97-AF65-F5344CB8AC3E}">
        <p14:creationId xmlns:p14="http://schemas.microsoft.com/office/powerpoint/2010/main" val="35694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F61C-6EC6-4821-A471-44CF413AD473}"/>
              </a:ext>
            </a:extLst>
          </p:cNvPr>
          <p:cNvSpPr>
            <a:spLocks noGrp="1"/>
          </p:cNvSpPr>
          <p:nvPr>
            <p:ph type="title"/>
          </p:nvPr>
        </p:nvSpPr>
        <p:spPr>
          <a:xfrm>
            <a:off x="838200" y="365125"/>
            <a:ext cx="10515600" cy="1325563"/>
          </a:xfrm>
        </p:spPr>
        <p:txBody>
          <a:bodyPr>
            <a:normAutofit/>
          </a:bodyPr>
          <a:lstStyle/>
          <a:p>
            <a:r>
              <a:rPr lang="en-US" dirty="0"/>
              <a:t>functional groups</a:t>
            </a:r>
          </a:p>
        </p:txBody>
      </p:sp>
      <p:graphicFrame>
        <p:nvGraphicFramePr>
          <p:cNvPr id="5" name="Content Placeholder 2">
            <a:extLst>
              <a:ext uri="{FF2B5EF4-FFF2-40B4-BE49-F238E27FC236}">
                <a16:creationId xmlns:a16="http://schemas.microsoft.com/office/drawing/2014/main" id="{8F4035BF-E677-4526-98B0-99A25CCB533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009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5DAE7-E918-47D6-A282-74D80D06F7C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cxnSp>
        <p:nvCxnSpPr>
          <p:cNvPr id="10" name="Straight Connector 9">
            <a:extLst>
              <a:ext uri="{FF2B5EF4-FFF2-40B4-BE49-F238E27FC236}">
                <a16:creationId xmlns:a16="http://schemas.microsoft.com/office/drawing/2014/main" id="{76387F8F-1769-400C-A315-B08C0191933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A0A4341-FCBD-4F3C-BC77-DB9E9481E13A}"/>
              </a:ext>
            </a:extLst>
          </p:cNvPr>
          <p:cNvSpPr>
            <a:spLocks noGrp="1"/>
          </p:cNvSpPr>
          <p:nvPr>
            <p:ph type="title"/>
          </p:nvPr>
        </p:nvSpPr>
        <p:spPr>
          <a:xfrm>
            <a:off x="838200" y="963877"/>
            <a:ext cx="3494362" cy="4930246"/>
          </a:xfrm>
        </p:spPr>
        <p:txBody>
          <a:bodyPr>
            <a:normAutofit/>
          </a:bodyPr>
          <a:lstStyle/>
          <a:p>
            <a:pPr algn="r"/>
            <a:r>
              <a:rPr lang="en-US">
                <a:solidFill>
                  <a:schemeClr val="accent3"/>
                </a:solidFill>
              </a:rPr>
              <a:t>Muscle action</a:t>
            </a:r>
          </a:p>
        </p:txBody>
      </p:sp>
      <p:sp>
        <p:nvSpPr>
          <p:cNvPr id="3" name="Content Placeholder 2">
            <a:extLst>
              <a:ext uri="{FF2B5EF4-FFF2-40B4-BE49-F238E27FC236}">
                <a16:creationId xmlns:a16="http://schemas.microsoft.com/office/drawing/2014/main" id="{D1A2F7C7-EEA5-4B89-A80A-8E0D5FF33EA8}"/>
              </a:ext>
            </a:extLst>
          </p:cNvPr>
          <p:cNvSpPr>
            <a:spLocks noGrp="1"/>
          </p:cNvSpPr>
          <p:nvPr>
            <p:ph idx="1"/>
          </p:nvPr>
        </p:nvSpPr>
        <p:spPr>
          <a:xfrm>
            <a:off x="4976031" y="963877"/>
            <a:ext cx="6377769" cy="4930246"/>
          </a:xfrm>
        </p:spPr>
        <p:txBody>
          <a:bodyPr anchor="ctr">
            <a:normAutofit/>
          </a:bodyPr>
          <a:lstStyle/>
          <a:p>
            <a:r>
              <a:rPr lang="en-US" sz="4000" dirty="0"/>
              <a:t>Sometimes muscles are named for the movement they produce. </a:t>
            </a:r>
          </a:p>
          <a:p>
            <a:r>
              <a:rPr lang="en-US" sz="4000" dirty="0"/>
              <a:t>For example, you may see action words such as </a:t>
            </a:r>
          </a:p>
          <a:p>
            <a:pPr lvl="1"/>
            <a:r>
              <a:rPr lang="en-US" sz="4000" dirty="0"/>
              <a:t>Flexor</a:t>
            </a:r>
          </a:p>
          <a:p>
            <a:pPr lvl="1"/>
            <a:r>
              <a:rPr lang="en-US" sz="4000" dirty="0"/>
              <a:t>Extensor</a:t>
            </a:r>
          </a:p>
          <a:p>
            <a:pPr lvl="1"/>
            <a:r>
              <a:rPr lang="en-US" sz="4000" dirty="0"/>
              <a:t>Adductor </a:t>
            </a:r>
          </a:p>
        </p:txBody>
      </p:sp>
    </p:spTree>
    <p:extLst>
      <p:ext uri="{BB962C8B-B14F-4D97-AF65-F5344CB8AC3E}">
        <p14:creationId xmlns:p14="http://schemas.microsoft.com/office/powerpoint/2010/main" val="612256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600" dirty="0"/>
              <a:t>The action of a muscle can be inferred by the position of the muscle relative to the joint it crosses.</a:t>
            </a:r>
            <a:endParaRPr lang="en-US" sz="2400" dirty="0"/>
          </a:p>
          <a:p>
            <a:r>
              <a:rPr lang="en-US" sz="3200" dirty="0"/>
              <a:t>A muscle that crosses on the anterior side of a joint produces flexion.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rotWithShape="1">
          <a:blip r:embed="rId2"/>
          <a:srcRect r="7608"/>
          <a:stretch/>
        </p:blipFill>
        <p:spPr>
          <a:xfrm>
            <a:off x="32911" y="3628614"/>
            <a:ext cx="12159088" cy="3243062"/>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AR CENA"/>
                <a:ea typeface="+mn-ea"/>
                <a:cs typeface="+mn-cs"/>
              </a:rPr>
              <a:t>Marieb</a:t>
            </a:r>
            <a:r>
              <a:rPr kumimoji="0" lang="en-US" sz="1400" b="0" i="0" u="none" strike="noStrike" kern="1200" cap="none" spc="0" normalizeH="0" baseline="0" noProof="0" dirty="0">
                <a:ln>
                  <a:noFill/>
                </a:ln>
                <a:solidFill>
                  <a:srgbClr val="44546A"/>
                </a:solidFill>
                <a:effectLst/>
                <a:uLnTx/>
                <a:uFillTx/>
                <a:latin typeface="AR CENA"/>
                <a:ea typeface="+mn-ea"/>
                <a:cs typeface="+mn-cs"/>
              </a:rPr>
              <a:t> Human Anatomy &amp; Physiology: Tenth Edition</a:t>
            </a:r>
          </a:p>
        </p:txBody>
      </p:sp>
      <p:sp>
        <p:nvSpPr>
          <p:cNvPr id="7" name="Rectangle 6">
            <a:extLst>
              <a:ext uri="{FF2B5EF4-FFF2-40B4-BE49-F238E27FC236}">
                <a16:creationId xmlns:a16="http://schemas.microsoft.com/office/drawing/2014/main" id="{FE5C7B44-0540-4C16-A818-32E0C71735B1}"/>
              </a:ext>
            </a:extLst>
          </p:cNvPr>
          <p:cNvSpPr/>
          <p:nvPr/>
        </p:nvSpPr>
        <p:spPr>
          <a:xfrm>
            <a:off x="1588034" y="6488668"/>
            <a:ext cx="45079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CENA"/>
                <a:ea typeface="+mn-ea"/>
                <a:cs typeface="+mn-cs"/>
              </a:rPr>
              <a:t>These generalities do not apply to the knee and ankle </a:t>
            </a:r>
          </a:p>
        </p:txBody>
      </p:sp>
    </p:spTree>
    <p:extLst>
      <p:ext uri="{BB962C8B-B14F-4D97-AF65-F5344CB8AC3E}">
        <p14:creationId xmlns:p14="http://schemas.microsoft.com/office/powerpoint/2010/main" val="4232368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posterior side of a joint produces extension.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1" y="3636643"/>
            <a:ext cx="12159088" cy="3227004"/>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AR CENA"/>
                <a:ea typeface="+mn-ea"/>
                <a:cs typeface="+mn-cs"/>
              </a:rPr>
              <a:t>Marieb</a:t>
            </a:r>
            <a:r>
              <a:rPr kumimoji="0" lang="en-US" sz="1400" b="0" i="0" u="none" strike="noStrike" kern="1200" cap="none" spc="0" normalizeH="0" baseline="0" noProof="0" dirty="0">
                <a:ln>
                  <a:noFill/>
                </a:ln>
                <a:solidFill>
                  <a:srgbClr val="44546A"/>
                </a:solidFill>
                <a:effectLst/>
                <a:uLnTx/>
                <a:uFillTx/>
                <a:latin typeface="AR CENA"/>
                <a:ea typeface="+mn-ea"/>
                <a:cs typeface="+mn-cs"/>
              </a:rPr>
              <a:t> Human Anatomy &amp; Physiology: Tenth Edition</a:t>
            </a:r>
          </a:p>
        </p:txBody>
      </p:sp>
      <p:sp>
        <p:nvSpPr>
          <p:cNvPr id="6" name="Rectangle 5">
            <a:extLst>
              <a:ext uri="{FF2B5EF4-FFF2-40B4-BE49-F238E27FC236}">
                <a16:creationId xmlns:a16="http://schemas.microsoft.com/office/drawing/2014/main" id="{173CA304-6FCB-4F06-A327-A8E8C236C621}"/>
              </a:ext>
            </a:extLst>
          </p:cNvPr>
          <p:cNvSpPr/>
          <p:nvPr/>
        </p:nvSpPr>
        <p:spPr>
          <a:xfrm>
            <a:off x="7499437" y="6488668"/>
            <a:ext cx="45079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CENA"/>
                <a:ea typeface="+mn-ea"/>
                <a:cs typeface="+mn-cs"/>
              </a:rPr>
              <a:t>These generalities do not apply to the knee and ankle </a:t>
            </a:r>
          </a:p>
        </p:txBody>
      </p:sp>
    </p:spTree>
    <p:extLst>
      <p:ext uri="{BB962C8B-B14F-4D97-AF65-F5344CB8AC3E}">
        <p14:creationId xmlns:p14="http://schemas.microsoft.com/office/powerpoint/2010/main" val="7764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8BBC04-9326-4CB3-8D95-4F368E26846A}"/>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Origins and Insertions</a:t>
            </a:r>
          </a:p>
        </p:txBody>
      </p:sp>
      <p:graphicFrame>
        <p:nvGraphicFramePr>
          <p:cNvPr id="5" name="Content Placeholder 2">
            <a:extLst>
              <a:ext uri="{FF2B5EF4-FFF2-40B4-BE49-F238E27FC236}">
                <a16:creationId xmlns:a16="http://schemas.microsoft.com/office/drawing/2014/main" id="{3A3D8D65-C2EA-4E2A-BF3D-B123C18499C8}"/>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7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lateral side of a joint produces abduction.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9" y="3636643"/>
            <a:ext cx="11915092" cy="3227004"/>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AR CENA"/>
                <a:ea typeface="+mn-ea"/>
                <a:cs typeface="+mn-cs"/>
              </a:rPr>
              <a:t>Marieb</a:t>
            </a:r>
            <a:r>
              <a:rPr kumimoji="0" lang="en-US" sz="1400" b="0" i="0" u="none" strike="noStrike" kern="1200" cap="none" spc="0" normalizeH="0" baseline="0" noProof="0" dirty="0">
                <a:ln>
                  <a:noFill/>
                </a:ln>
                <a:solidFill>
                  <a:srgbClr val="44546A"/>
                </a:solidFill>
                <a:effectLst/>
                <a:uLnTx/>
                <a:uFillTx/>
                <a:latin typeface="AR CENA"/>
                <a:ea typeface="+mn-ea"/>
                <a:cs typeface="+mn-cs"/>
              </a:rPr>
              <a:t> Human Anatomy &amp; Physiology: Tenth Edition</a:t>
            </a:r>
          </a:p>
        </p:txBody>
      </p:sp>
      <p:sp>
        <p:nvSpPr>
          <p:cNvPr id="7" name="Rectangle 6">
            <a:extLst>
              <a:ext uri="{FF2B5EF4-FFF2-40B4-BE49-F238E27FC236}">
                <a16:creationId xmlns:a16="http://schemas.microsoft.com/office/drawing/2014/main" id="{89942FE2-2320-430A-B339-926D4D475324}"/>
              </a:ext>
            </a:extLst>
          </p:cNvPr>
          <p:cNvSpPr/>
          <p:nvPr/>
        </p:nvSpPr>
        <p:spPr>
          <a:xfrm>
            <a:off x="3485883" y="3267311"/>
            <a:ext cx="45079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CENA"/>
                <a:ea typeface="+mn-ea"/>
                <a:cs typeface="+mn-cs"/>
              </a:rPr>
              <a:t>These generalities do not apply to the knee and ankle </a:t>
            </a:r>
          </a:p>
        </p:txBody>
      </p:sp>
    </p:spTree>
    <p:extLst>
      <p:ext uri="{BB962C8B-B14F-4D97-AF65-F5344CB8AC3E}">
        <p14:creationId xmlns:p14="http://schemas.microsoft.com/office/powerpoint/2010/main" val="590019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B1E4-850A-4C45-910A-7A20B8EEFAF8}"/>
              </a:ext>
            </a:extLst>
          </p:cNvPr>
          <p:cNvSpPr>
            <a:spLocks noGrp="1"/>
          </p:cNvSpPr>
          <p:nvPr>
            <p:ph type="title"/>
          </p:nvPr>
        </p:nvSpPr>
        <p:spPr>
          <a:xfrm>
            <a:off x="0" y="-1"/>
            <a:ext cx="12191999" cy="903935"/>
          </a:xfrm>
          <a:solidFill>
            <a:schemeClr val="accent3">
              <a:lumMod val="20000"/>
              <a:lumOff val="80000"/>
            </a:schemeClr>
          </a:solidFill>
        </p:spPr>
        <p:txBody>
          <a:bodyPr>
            <a:normAutofit/>
          </a:bodyPr>
          <a:lstStyle/>
          <a:p>
            <a:pPr algn="ctr"/>
            <a:r>
              <a:rPr lang="en-US" dirty="0"/>
              <a:t>The action of a muscle</a:t>
            </a:r>
          </a:p>
        </p:txBody>
      </p:sp>
      <p:sp>
        <p:nvSpPr>
          <p:cNvPr id="3" name="Content Placeholder 2">
            <a:extLst>
              <a:ext uri="{FF2B5EF4-FFF2-40B4-BE49-F238E27FC236}">
                <a16:creationId xmlns:a16="http://schemas.microsoft.com/office/drawing/2014/main" id="{B6F59073-A323-4970-B45E-96AB7154F5F7}"/>
              </a:ext>
            </a:extLst>
          </p:cNvPr>
          <p:cNvSpPr>
            <a:spLocks noGrp="1"/>
          </p:cNvSpPr>
          <p:nvPr>
            <p:ph idx="1"/>
          </p:nvPr>
        </p:nvSpPr>
        <p:spPr>
          <a:xfrm>
            <a:off x="306174" y="1238554"/>
            <a:ext cx="11579651" cy="4083155"/>
          </a:xfrm>
        </p:spPr>
        <p:txBody>
          <a:bodyPr>
            <a:normAutofit/>
          </a:bodyPr>
          <a:lstStyle/>
          <a:p>
            <a:r>
              <a:rPr lang="en-US" sz="3200" dirty="0"/>
              <a:t>The action of a muscle can be inferred by the position of the muscle relative to the joint it crosses.</a:t>
            </a:r>
            <a:endParaRPr lang="en-US" sz="2000" dirty="0"/>
          </a:p>
          <a:p>
            <a:r>
              <a:rPr lang="en-US" sz="4000" dirty="0">
                <a:solidFill>
                  <a:schemeClr val="tx2"/>
                </a:solidFill>
              </a:rPr>
              <a:t>A muscle that crosses on the medial side of a joint produces adduction.</a:t>
            </a:r>
          </a:p>
        </p:txBody>
      </p:sp>
      <p:pic>
        <p:nvPicPr>
          <p:cNvPr id="4" name="Picture 3">
            <a:extLst>
              <a:ext uri="{FF2B5EF4-FFF2-40B4-BE49-F238E27FC236}">
                <a16:creationId xmlns:a16="http://schemas.microsoft.com/office/drawing/2014/main" id="{5E632BD2-58BB-4B42-A433-B75FF329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9" y="3638225"/>
            <a:ext cx="11915092" cy="3223840"/>
          </a:xfrm>
          <a:prstGeom prst="rect">
            <a:avLst/>
          </a:prstGeom>
        </p:spPr>
      </p:pic>
      <p:sp>
        <p:nvSpPr>
          <p:cNvPr id="5" name="Rectangle 4">
            <a:extLst>
              <a:ext uri="{FF2B5EF4-FFF2-40B4-BE49-F238E27FC236}">
                <a16:creationId xmlns:a16="http://schemas.microsoft.com/office/drawing/2014/main" id="{7AE0D6CA-DC53-421C-B453-4238205B332E}"/>
              </a:ext>
            </a:extLst>
          </p:cNvPr>
          <p:cNvSpPr/>
          <p:nvPr/>
        </p:nvSpPr>
        <p:spPr>
          <a:xfrm>
            <a:off x="8706118" y="3302891"/>
            <a:ext cx="3638968"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AR CENA"/>
                <a:ea typeface="+mn-ea"/>
                <a:cs typeface="+mn-cs"/>
              </a:rPr>
              <a:t>Marieb</a:t>
            </a:r>
            <a:r>
              <a:rPr kumimoji="0" lang="en-US" sz="1400" b="0" i="0" u="none" strike="noStrike" kern="1200" cap="none" spc="0" normalizeH="0" baseline="0" noProof="0" dirty="0">
                <a:ln>
                  <a:noFill/>
                </a:ln>
                <a:solidFill>
                  <a:srgbClr val="44546A"/>
                </a:solidFill>
                <a:effectLst/>
                <a:uLnTx/>
                <a:uFillTx/>
                <a:latin typeface="AR CENA"/>
                <a:ea typeface="+mn-ea"/>
                <a:cs typeface="+mn-cs"/>
              </a:rPr>
              <a:t> Human Anatomy &amp; Physiology: Tenth Edition</a:t>
            </a:r>
          </a:p>
        </p:txBody>
      </p:sp>
      <p:sp>
        <p:nvSpPr>
          <p:cNvPr id="6" name="Rectangle 5">
            <a:extLst>
              <a:ext uri="{FF2B5EF4-FFF2-40B4-BE49-F238E27FC236}">
                <a16:creationId xmlns:a16="http://schemas.microsoft.com/office/drawing/2014/main" id="{ABC5A880-50F5-45C6-887F-55023400D2F3}"/>
              </a:ext>
            </a:extLst>
          </p:cNvPr>
          <p:cNvSpPr/>
          <p:nvPr/>
        </p:nvSpPr>
        <p:spPr>
          <a:xfrm>
            <a:off x="3858472" y="3302891"/>
            <a:ext cx="45079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CENA"/>
                <a:ea typeface="+mn-ea"/>
                <a:cs typeface="+mn-cs"/>
              </a:rPr>
              <a:t>These generalities do not apply to the knee and ankle </a:t>
            </a:r>
          </a:p>
        </p:txBody>
      </p:sp>
    </p:spTree>
    <p:extLst>
      <p:ext uri="{BB962C8B-B14F-4D97-AF65-F5344CB8AC3E}">
        <p14:creationId xmlns:p14="http://schemas.microsoft.com/office/powerpoint/2010/main" val="1301264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9ADBE8-2DED-4BAA-94FB-5D009011C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030" y="0"/>
            <a:ext cx="5143500" cy="6858000"/>
          </a:xfrm>
          <a:prstGeom prst="rect">
            <a:avLst/>
          </a:prstGeom>
        </p:spPr>
      </p:pic>
      <p:pic>
        <p:nvPicPr>
          <p:cNvPr id="8" name="Picture 7" descr="A picture containing indoor&#10;&#10;Description generated with high confidence">
            <a:extLst>
              <a:ext uri="{FF2B5EF4-FFF2-40B4-BE49-F238E27FC236}">
                <a16:creationId xmlns:a16="http://schemas.microsoft.com/office/drawing/2014/main" id="{FDE1395E-800D-4823-85A0-B77046198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62"/>
            <a:ext cx="6058746" cy="6430272"/>
          </a:xfrm>
          <a:prstGeom prst="rect">
            <a:avLst/>
          </a:prstGeom>
        </p:spPr>
      </p:pic>
      <p:sp>
        <p:nvSpPr>
          <p:cNvPr id="3" name="Content Placeholder 2">
            <a:extLst>
              <a:ext uri="{FF2B5EF4-FFF2-40B4-BE49-F238E27FC236}">
                <a16:creationId xmlns:a16="http://schemas.microsoft.com/office/drawing/2014/main" id="{D676C0D2-D09D-4AB1-9FFD-5783E2EE4075}"/>
              </a:ext>
            </a:extLst>
          </p:cNvPr>
          <p:cNvSpPr>
            <a:spLocks noGrp="1"/>
          </p:cNvSpPr>
          <p:nvPr>
            <p:ph idx="1"/>
          </p:nvPr>
        </p:nvSpPr>
        <p:spPr>
          <a:xfrm>
            <a:off x="5241971" y="-6439"/>
            <a:ext cx="2482784" cy="6858000"/>
          </a:xfrm>
          <a:solidFill>
            <a:schemeClr val="bg1">
              <a:lumMod val="95000"/>
            </a:schemeClr>
          </a:solidFill>
        </p:spPr>
        <p:txBody>
          <a:bodyPr>
            <a:normAutofit/>
          </a:bodyPr>
          <a:lstStyle/>
          <a:p>
            <a:r>
              <a:rPr lang="en-US" dirty="0"/>
              <a:t>These generalities do not apply to the knee and ankle because the lower limb is rotated during development. </a:t>
            </a:r>
          </a:p>
          <a:p>
            <a:r>
              <a:rPr lang="en-US" dirty="0"/>
              <a:t>The muscles that cross these joints posteriorly produce flexion, and those that cross anteriorly produce extension.</a:t>
            </a:r>
          </a:p>
        </p:txBody>
      </p:sp>
    </p:spTree>
    <p:extLst>
      <p:ext uri="{BB962C8B-B14F-4D97-AF65-F5344CB8AC3E}">
        <p14:creationId xmlns:p14="http://schemas.microsoft.com/office/powerpoint/2010/main" val="320810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0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7" name="Picture 2" descr="Human Bicep Muscle Anatomy Slide 25">
            <a:extLst>
              <a:ext uri="{FF2B5EF4-FFF2-40B4-BE49-F238E27FC236}">
                <a16:creationId xmlns:a16="http://schemas.microsoft.com/office/drawing/2014/main" id="{0DFBDF56-CB95-48BB-91C5-25F3DE8FCA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1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piece of paper&#10;&#10;Description generated with high confidence">
            <a:extLst>
              <a:ext uri="{FF2B5EF4-FFF2-40B4-BE49-F238E27FC236}">
                <a16:creationId xmlns:a16="http://schemas.microsoft.com/office/drawing/2014/main" id="{ADBFBE4F-5412-48B2-8CFD-9F0C0D403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42" y="3057687"/>
            <a:ext cx="10682709" cy="3578707"/>
          </a:xfrm>
          <a:prstGeom prst="rect">
            <a:avLst/>
          </a:prstGeom>
        </p:spPr>
      </p:pic>
      <p:sp>
        <p:nvSpPr>
          <p:cNvPr id="2" name="Title 1">
            <a:extLst>
              <a:ext uri="{FF2B5EF4-FFF2-40B4-BE49-F238E27FC236}">
                <a16:creationId xmlns:a16="http://schemas.microsoft.com/office/drawing/2014/main" id="{A484C2D8-D099-4524-8A25-26FB9E08F070}"/>
              </a:ext>
            </a:extLst>
          </p:cNvPr>
          <p:cNvSpPr>
            <a:spLocks noGrp="1"/>
          </p:cNvSpPr>
          <p:nvPr>
            <p:ph type="title"/>
          </p:nvPr>
        </p:nvSpPr>
        <p:spPr>
          <a:xfrm>
            <a:off x="380242" y="377517"/>
            <a:ext cx="4648199" cy="2524259"/>
          </a:xfrm>
        </p:spPr>
        <p:txBody>
          <a:bodyPr>
            <a:normAutofit/>
          </a:bodyPr>
          <a:lstStyle/>
          <a:p>
            <a:r>
              <a:rPr lang="en-US" sz="3600"/>
              <a:t>Fascicle arrangements help determine muscle shape and force.</a:t>
            </a:r>
            <a:br>
              <a:rPr lang="en-US" sz="3600"/>
            </a:br>
            <a:endParaRPr lang="en-US" sz="3600"/>
          </a:p>
        </p:txBody>
      </p:sp>
      <p:sp>
        <p:nvSpPr>
          <p:cNvPr id="10" name="Content Placeholder 9">
            <a:extLst>
              <a:ext uri="{FF2B5EF4-FFF2-40B4-BE49-F238E27FC236}">
                <a16:creationId xmlns:a16="http://schemas.microsoft.com/office/drawing/2014/main" id="{98E7F4DE-C41C-4E94-AB4B-50D23981B383}"/>
              </a:ext>
            </a:extLst>
          </p:cNvPr>
          <p:cNvSpPr>
            <a:spLocks noGrp="1"/>
          </p:cNvSpPr>
          <p:nvPr>
            <p:ph idx="1"/>
          </p:nvPr>
        </p:nvSpPr>
        <p:spPr>
          <a:xfrm>
            <a:off x="5125793" y="377517"/>
            <a:ext cx="5743976" cy="2524259"/>
          </a:xfrm>
        </p:spPr>
        <p:txBody>
          <a:bodyPr>
            <a:normAutofit fontScale="92500" lnSpcReduction="20000"/>
          </a:bodyPr>
          <a:lstStyle/>
          <a:p>
            <a:r>
              <a:rPr lang="en-US" sz="2400" dirty="0"/>
              <a:t>Fascicle arrangements vary, resulting in muscles with different morphologies and functions. </a:t>
            </a:r>
          </a:p>
          <a:p>
            <a:r>
              <a:rPr lang="en-US" sz="2400" dirty="0"/>
              <a:t>The most common patterns of fascicle arrangement are </a:t>
            </a:r>
          </a:p>
          <a:p>
            <a:pPr lvl="1"/>
            <a:r>
              <a:rPr lang="en-US" dirty="0"/>
              <a:t>Circular</a:t>
            </a:r>
          </a:p>
          <a:p>
            <a:pPr lvl="1"/>
            <a:r>
              <a:rPr lang="en-US" dirty="0"/>
              <a:t>Convergent</a:t>
            </a:r>
          </a:p>
          <a:p>
            <a:pPr lvl="1"/>
            <a:r>
              <a:rPr lang="en-US" dirty="0"/>
              <a:t>Parallel</a:t>
            </a:r>
          </a:p>
          <a:p>
            <a:pPr lvl="1"/>
            <a:r>
              <a:rPr lang="en-US" dirty="0"/>
              <a:t>Pennate  </a:t>
            </a:r>
          </a:p>
        </p:txBody>
      </p:sp>
    </p:spTree>
    <p:extLst>
      <p:ext uri="{BB962C8B-B14F-4D97-AF65-F5344CB8AC3E}">
        <p14:creationId xmlns:p14="http://schemas.microsoft.com/office/powerpoint/2010/main" val="65127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E67D197A-3EBE-4C63-9C9E-2107162CBC8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4"/>
          <a:stretch/>
        </p:blipFill>
        <p:spPr>
          <a:xfrm>
            <a:off x="321992" y="437892"/>
            <a:ext cx="8185209" cy="4604181"/>
          </a:xfrm>
          <a:prstGeom prst="rect">
            <a:avLst/>
          </a:prstGeom>
        </p:spPr>
      </p:pic>
      <p:sp>
        <p:nvSpPr>
          <p:cNvPr id="12" name="Rectangle 11">
            <a:extLst>
              <a:ext uri="{FF2B5EF4-FFF2-40B4-BE49-F238E27FC236}">
                <a16:creationId xmlns:a16="http://schemas.microsoft.com/office/drawing/2014/main" id="{4A6DEF98-E9A3-48CD-87BB-4BB5261D682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cxnSp>
        <p:nvCxnSpPr>
          <p:cNvPr id="14" name="Straight Connector 13">
            <a:extLst>
              <a:ext uri="{FF2B5EF4-FFF2-40B4-BE49-F238E27FC236}">
                <a16:creationId xmlns:a16="http://schemas.microsoft.com/office/drawing/2014/main" id="{027FCADA-46B4-48C6-ACC6-222D914CF64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10510D-3DAC-4B0F-92D5-45E2E9634FA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28FB89-4BE1-4622-98C7-51326BE2E26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b="1" spc="600" dirty="0">
                <a:ln w="0"/>
                <a:solidFill>
                  <a:schemeClr val="bg2"/>
                </a:solidFill>
                <a:effectLst>
                  <a:innerShdw blurRad="63500" dist="50800" dir="13500000">
                    <a:srgbClr val="000000">
                      <a:alpha val="50000"/>
                    </a:srgbClr>
                  </a:innerShdw>
                </a:effectLst>
              </a:rPr>
              <a:t>Fascicle Arrangements</a:t>
            </a:r>
          </a:p>
        </p:txBody>
      </p:sp>
      <p:sp>
        <p:nvSpPr>
          <p:cNvPr id="6" name="Content Placeholder 9">
            <a:extLst>
              <a:ext uri="{FF2B5EF4-FFF2-40B4-BE49-F238E27FC236}">
                <a16:creationId xmlns:a16="http://schemas.microsoft.com/office/drawing/2014/main" id="{B963CE48-F2DB-4492-8CDA-674129210526}"/>
              </a:ext>
            </a:extLst>
          </p:cNvPr>
          <p:cNvSpPr txBox="1">
            <a:spLocks/>
          </p:cNvSpPr>
          <p:nvPr/>
        </p:nvSpPr>
        <p:spPr>
          <a:xfrm>
            <a:off x="8230294" y="115910"/>
            <a:ext cx="3961706" cy="51959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44546A"/>
                </a:solidFill>
                <a:effectLst/>
                <a:uLnTx/>
                <a:uFillTx/>
                <a:latin typeface="AR CENA"/>
                <a:ea typeface="+mn-ea"/>
                <a:cs typeface="+mn-cs"/>
              </a:rPr>
              <a:t>Circular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solidFill>
                <a:effectLst/>
                <a:uLnTx/>
                <a:uFillTx/>
                <a:latin typeface="AR CENA"/>
                <a:ea typeface="+mn-ea"/>
                <a:cs typeface="+mn-cs"/>
              </a:rPr>
              <a:t>found at external body openings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solidFill>
                <a:effectLst/>
                <a:uLnTx/>
                <a:uFillTx/>
                <a:latin typeface="AR CENA"/>
                <a:ea typeface="+mn-ea"/>
                <a:cs typeface="+mn-cs"/>
              </a:rPr>
              <a:t>When muscle contracts, it closes.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solidFill>
                <a:effectLst/>
                <a:uLnTx/>
                <a:uFillTx/>
                <a:latin typeface="AR CENA"/>
                <a:ea typeface="+mn-ea"/>
                <a:cs typeface="+mn-cs"/>
              </a:rPr>
              <a:t>Known as sphincters which means (“squeezers”).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44546A"/>
                </a:solidFill>
                <a:effectLst/>
                <a:uLnTx/>
                <a:uFillTx/>
                <a:latin typeface="AR CENA"/>
                <a:ea typeface="+mn-ea"/>
                <a:cs typeface="+mn-cs"/>
              </a:rPr>
              <a:t>Examples are the orbicularis muscles surrounding the eyes and the mouth.</a:t>
            </a:r>
          </a:p>
        </p:txBody>
      </p:sp>
    </p:spTree>
    <p:extLst>
      <p:ext uri="{BB962C8B-B14F-4D97-AF65-F5344CB8AC3E}">
        <p14:creationId xmlns:p14="http://schemas.microsoft.com/office/powerpoint/2010/main" val="1557469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26CC-6CB9-4D15-B70B-011A5540AE02}"/>
              </a:ext>
            </a:extLst>
          </p:cNvPr>
          <p:cNvSpPr>
            <a:spLocks noGrp="1"/>
          </p:cNvSpPr>
          <p:nvPr>
            <p:ph type="title"/>
          </p:nvPr>
        </p:nvSpPr>
        <p:spPr>
          <a:xfrm>
            <a:off x="323046" y="559441"/>
            <a:ext cx="10515600" cy="1050609"/>
          </a:xfrm>
        </p:spPr>
        <p:txBody>
          <a:bodyPr/>
          <a:lstStyle/>
          <a:p>
            <a:r>
              <a:rPr lang="en-US" dirty="0">
                <a:solidFill>
                  <a:schemeClr val="tx2"/>
                </a:solidFill>
              </a:rPr>
              <a:t>Convergent</a:t>
            </a:r>
          </a:p>
        </p:txBody>
      </p:sp>
      <p:sp>
        <p:nvSpPr>
          <p:cNvPr id="3" name="Content Placeholder 2">
            <a:extLst>
              <a:ext uri="{FF2B5EF4-FFF2-40B4-BE49-F238E27FC236}">
                <a16:creationId xmlns:a16="http://schemas.microsoft.com/office/drawing/2014/main" id="{97477B86-D5C3-4F63-89BB-6A31CCA3B00C}"/>
              </a:ext>
            </a:extLst>
          </p:cNvPr>
          <p:cNvSpPr>
            <a:spLocks noGrp="1"/>
          </p:cNvSpPr>
          <p:nvPr>
            <p:ph idx="1"/>
          </p:nvPr>
        </p:nvSpPr>
        <p:spPr>
          <a:xfrm>
            <a:off x="323046" y="1529411"/>
            <a:ext cx="4004256" cy="5116088"/>
          </a:xfrm>
        </p:spPr>
        <p:txBody>
          <a:bodyPr>
            <a:normAutofit fontScale="92500"/>
          </a:bodyPr>
          <a:lstStyle/>
          <a:p>
            <a:r>
              <a:rPr lang="en-US" sz="3600" dirty="0">
                <a:solidFill>
                  <a:schemeClr val="tx2"/>
                </a:solidFill>
              </a:rPr>
              <a:t>A convergent muscle has a broad origin, and its fascicles converge toward a single tendon of insertion. </a:t>
            </a:r>
          </a:p>
          <a:p>
            <a:r>
              <a:rPr lang="en-US" sz="3600" dirty="0">
                <a:solidFill>
                  <a:schemeClr val="tx2"/>
                </a:solidFill>
              </a:rPr>
              <a:t>Such a muscle is triangular or fan shaped like the pectoralis major muscle of the anterior thorax.</a:t>
            </a:r>
          </a:p>
        </p:txBody>
      </p:sp>
      <p:sp>
        <p:nvSpPr>
          <p:cNvPr id="4" name="Title 1">
            <a:extLst>
              <a:ext uri="{FF2B5EF4-FFF2-40B4-BE49-F238E27FC236}">
                <a16:creationId xmlns:a16="http://schemas.microsoft.com/office/drawing/2014/main" id="{10ED2360-FB09-4E53-BA09-0F8D9A378752}"/>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5" name="Content Placeholder 4">
            <a:extLst>
              <a:ext uri="{FF2B5EF4-FFF2-40B4-BE49-F238E27FC236}">
                <a16:creationId xmlns:a16="http://schemas.microsoft.com/office/drawing/2014/main" id="{F56DAE72-3E19-48F0-92D3-506A0D3BBD9B}"/>
              </a:ext>
            </a:extLst>
          </p:cNvPr>
          <p:cNvPicPr>
            <a:picLocks noChangeAspect="1"/>
          </p:cNvPicPr>
          <p:nvPr/>
        </p:nvPicPr>
        <p:blipFill rotWithShape="1">
          <a:blip r:embed="rId2">
            <a:extLst>
              <a:ext uri="{28A0092B-C50C-407E-A947-70E740481C1C}">
                <a14:useLocalDpi xmlns:a14="http://schemas.microsoft.com/office/drawing/2010/main" val="0"/>
              </a:ext>
            </a:extLst>
          </a:blip>
          <a:srcRect l="-1" t="-1715" r="22890" b="58299"/>
          <a:stretch/>
        </p:blipFill>
        <p:spPr>
          <a:xfrm>
            <a:off x="4568082" y="811368"/>
            <a:ext cx="6906993" cy="5496706"/>
          </a:xfrm>
          <a:prstGeom prst="rect">
            <a:avLst/>
          </a:prstGeom>
          <a:ln w="76200">
            <a:solidFill>
              <a:schemeClr val="accent4">
                <a:lumMod val="75000"/>
              </a:schemeClr>
            </a:solidFill>
          </a:ln>
          <a:effectLst/>
        </p:spPr>
      </p:pic>
    </p:spTree>
    <p:extLst>
      <p:ext uri="{BB962C8B-B14F-4D97-AF65-F5344CB8AC3E}">
        <p14:creationId xmlns:p14="http://schemas.microsoft.com/office/powerpoint/2010/main" val="1572722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4BD3-B07B-4A42-ADC7-57FB7B3DCE26}"/>
              </a:ext>
            </a:extLst>
          </p:cNvPr>
          <p:cNvSpPr>
            <a:spLocks noGrp="1"/>
          </p:cNvSpPr>
          <p:nvPr>
            <p:ph type="title"/>
          </p:nvPr>
        </p:nvSpPr>
        <p:spPr/>
        <p:txBody>
          <a:bodyPr/>
          <a:lstStyle/>
          <a:p>
            <a:r>
              <a:rPr lang="en-US" dirty="0"/>
              <a:t>Parallel</a:t>
            </a:r>
          </a:p>
        </p:txBody>
      </p:sp>
      <p:sp>
        <p:nvSpPr>
          <p:cNvPr id="3" name="Content Placeholder 2">
            <a:extLst>
              <a:ext uri="{FF2B5EF4-FFF2-40B4-BE49-F238E27FC236}">
                <a16:creationId xmlns:a16="http://schemas.microsoft.com/office/drawing/2014/main" id="{169DA479-7B91-45C3-BB6B-C169F04C6E7E}"/>
              </a:ext>
            </a:extLst>
          </p:cNvPr>
          <p:cNvSpPr>
            <a:spLocks noGrp="1"/>
          </p:cNvSpPr>
          <p:nvPr>
            <p:ph idx="1"/>
          </p:nvPr>
        </p:nvSpPr>
        <p:spPr>
          <a:xfrm>
            <a:off x="240406" y="1825625"/>
            <a:ext cx="4536415" cy="4351338"/>
          </a:xfrm>
        </p:spPr>
        <p:txBody>
          <a:bodyPr>
            <a:normAutofit/>
          </a:bodyPr>
          <a:lstStyle/>
          <a:p>
            <a:r>
              <a:rPr lang="en-US" sz="5400" dirty="0"/>
              <a:t>May be “</a:t>
            </a:r>
            <a:r>
              <a:rPr lang="en-US" sz="5400" dirty="0" err="1"/>
              <a:t>straplike</a:t>
            </a:r>
            <a:r>
              <a:rPr lang="en-US" sz="5400" dirty="0"/>
              <a:t>” </a:t>
            </a:r>
          </a:p>
          <a:p>
            <a:r>
              <a:rPr lang="en-US" sz="5400" dirty="0"/>
              <a:t>Example = sartorius muscle</a:t>
            </a:r>
          </a:p>
        </p:txBody>
      </p:sp>
      <p:sp>
        <p:nvSpPr>
          <p:cNvPr id="4" name="Title 1">
            <a:extLst>
              <a:ext uri="{FF2B5EF4-FFF2-40B4-BE49-F238E27FC236}">
                <a16:creationId xmlns:a16="http://schemas.microsoft.com/office/drawing/2014/main" id="{3065A204-EE72-484F-A49B-D85DC492E9DC}"/>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5" name="Content Placeholder 4">
            <a:extLst>
              <a:ext uri="{FF2B5EF4-FFF2-40B4-BE49-F238E27FC236}">
                <a16:creationId xmlns:a16="http://schemas.microsoft.com/office/drawing/2014/main" id="{79804570-BD38-4D12-997D-66F350DBDB24}"/>
              </a:ext>
            </a:extLst>
          </p:cNvPr>
          <p:cNvPicPr>
            <a:picLocks noChangeAspect="1"/>
          </p:cNvPicPr>
          <p:nvPr/>
        </p:nvPicPr>
        <p:blipFill rotWithShape="1">
          <a:blip r:embed="rId2">
            <a:extLst>
              <a:ext uri="{28A0092B-C50C-407E-A947-70E740481C1C}">
                <a14:useLocalDpi xmlns:a14="http://schemas.microsoft.com/office/drawing/2010/main" val="0"/>
              </a:ext>
            </a:extLst>
          </a:blip>
          <a:srcRect l="455" t="40194" r="27889" b="18235"/>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9548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6" y="1825625"/>
            <a:ext cx="4121240" cy="4351338"/>
          </a:xfrm>
        </p:spPr>
        <p:txBody>
          <a:bodyPr>
            <a:normAutofit lnSpcReduction="10000"/>
          </a:bodyPr>
          <a:lstStyle/>
          <a:p>
            <a:r>
              <a:rPr lang="en-US" sz="4000" dirty="0"/>
              <a:t>Penna means “feather”</a:t>
            </a:r>
          </a:p>
          <a:p>
            <a:r>
              <a:rPr lang="en-US" sz="4000" dirty="0"/>
              <a:t>the fascicles are short and they attach obliquely to a central tendon that runs the length of the muscle. </a:t>
            </a:r>
          </a:p>
          <a:p>
            <a:pPr marL="0" indent="0">
              <a:buNone/>
            </a:pPr>
            <a:endParaRPr lang="en-US" sz="4000" dirty="0"/>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5" name="Content Placeholder 4">
            <a:extLst>
              <a:ext uri="{FF2B5EF4-FFF2-40B4-BE49-F238E27FC236}">
                <a16:creationId xmlns:a16="http://schemas.microsoft.com/office/drawing/2014/main" id="{47BC453D-B4E3-4950-B47F-D766A237674B}"/>
              </a:ext>
            </a:extLst>
          </p:cNvPr>
          <p:cNvPicPr>
            <a:picLocks noChangeAspect="1"/>
          </p:cNvPicPr>
          <p:nvPr/>
        </p:nvPicPr>
        <p:blipFill rotWithShape="1">
          <a:blip r:embed="rId2">
            <a:extLst>
              <a:ext uri="{28A0092B-C50C-407E-A947-70E740481C1C}">
                <a14:useLocalDpi xmlns:a14="http://schemas.microsoft.com/office/drawing/2010/main" val="0"/>
              </a:ext>
            </a:extLst>
          </a:blip>
          <a:srcRect l="-188" t="58212" r="28533" b="217"/>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160401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6" y="1825625"/>
            <a:ext cx="4121240" cy="4351338"/>
          </a:xfrm>
        </p:spPr>
        <p:txBody>
          <a:bodyPr>
            <a:normAutofit lnSpcReduction="10000"/>
          </a:bodyPr>
          <a:lstStyle/>
          <a:p>
            <a:r>
              <a:rPr lang="en-US" sz="3600" dirty="0"/>
              <a:t>Pennate muscles come in three forms:</a:t>
            </a:r>
          </a:p>
          <a:p>
            <a:pPr marL="514350" indent="-514350">
              <a:buFont typeface="+mj-lt"/>
              <a:buAutoNum type="arabicPeriod"/>
            </a:pPr>
            <a:r>
              <a:rPr lang="en-US" sz="3600" dirty="0"/>
              <a:t>Unipennate, in which the fascicles insert into only one side of the tendon, as in the extensor </a:t>
            </a:r>
            <a:r>
              <a:rPr lang="en-US" sz="3600" dirty="0" err="1"/>
              <a:t>digitorum</a:t>
            </a:r>
            <a:r>
              <a:rPr lang="en-US" sz="3600" dirty="0"/>
              <a:t> longus muscle of the leg. </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5" name="Content Placeholder 4">
            <a:extLst>
              <a:ext uri="{FF2B5EF4-FFF2-40B4-BE49-F238E27FC236}">
                <a16:creationId xmlns:a16="http://schemas.microsoft.com/office/drawing/2014/main" id="{47BC453D-B4E3-4950-B47F-D766A237674B}"/>
              </a:ext>
            </a:extLst>
          </p:cNvPr>
          <p:cNvPicPr>
            <a:picLocks noChangeAspect="1"/>
          </p:cNvPicPr>
          <p:nvPr/>
        </p:nvPicPr>
        <p:blipFill rotWithShape="1">
          <a:blip r:embed="rId2">
            <a:extLst>
              <a:ext uri="{28A0092B-C50C-407E-A947-70E740481C1C}">
                <a14:useLocalDpi xmlns:a14="http://schemas.microsoft.com/office/drawing/2010/main" val="0"/>
              </a:ext>
            </a:extLst>
          </a:blip>
          <a:srcRect l="-188" t="58212" r="28533" b="217"/>
          <a:stretch/>
        </p:blipFill>
        <p:spPr>
          <a:xfrm>
            <a:off x="4776821" y="775015"/>
            <a:ext cx="7174773" cy="5883361"/>
          </a:xfrm>
          <a:prstGeom prst="rect">
            <a:avLst/>
          </a:prstGeom>
          <a:ln w="57150">
            <a:solidFill>
              <a:schemeClr val="tx1"/>
            </a:solidFill>
          </a:ln>
          <a:effectLst/>
        </p:spPr>
      </p:pic>
    </p:spTree>
    <p:extLst>
      <p:ext uri="{BB962C8B-B14F-4D97-AF65-F5344CB8AC3E}">
        <p14:creationId xmlns:p14="http://schemas.microsoft.com/office/powerpoint/2010/main" val="419103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8DA3-99A1-47B7-BCC0-F5CBCF4B897C}"/>
              </a:ext>
            </a:extLst>
          </p:cNvPr>
          <p:cNvSpPr>
            <a:spLocks noGrp="1"/>
          </p:cNvSpPr>
          <p:nvPr>
            <p:ph type="title"/>
          </p:nvPr>
        </p:nvSpPr>
        <p:spPr>
          <a:xfrm>
            <a:off x="648930" y="469610"/>
            <a:ext cx="5127031" cy="778620"/>
          </a:xfrm>
        </p:spPr>
        <p:txBody>
          <a:bodyPr>
            <a:normAutofit/>
          </a:bodyPr>
          <a:lstStyle/>
          <a:p>
            <a:r>
              <a:rPr lang="en-US" dirty="0"/>
              <a:t>Origins and Insertions</a:t>
            </a:r>
          </a:p>
        </p:txBody>
      </p:sp>
      <p:sp>
        <p:nvSpPr>
          <p:cNvPr id="3" name="Content Placeholder 2">
            <a:extLst>
              <a:ext uri="{FF2B5EF4-FFF2-40B4-BE49-F238E27FC236}">
                <a16:creationId xmlns:a16="http://schemas.microsoft.com/office/drawing/2014/main" id="{34716438-B484-477C-8E42-3266045BE6BF}"/>
              </a:ext>
            </a:extLst>
          </p:cNvPr>
          <p:cNvSpPr>
            <a:spLocks noGrp="1"/>
          </p:cNvSpPr>
          <p:nvPr>
            <p:ph idx="1"/>
          </p:nvPr>
        </p:nvSpPr>
        <p:spPr>
          <a:xfrm>
            <a:off x="648930" y="1843314"/>
            <a:ext cx="5127029" cy="4380505"/>
          </a:xfrm>
        </p:spPr>
        <p:txBody>
          <a:bodyPr>
            <a:normAutofit fontScale="92500" lnSpcReduction="20000"/>
          </a:bodyPr>
          <a:lstStyle/>
          <a:p>
            <a:r>
              <a:rPr lang="en-US" sz="3200" dirty="0"/>
              <a:t>Typically, when we contract a muscle, one of the bones the muscle attaches to moves a lot, while the other bone(s) the muscle attaches to remains relatively "fixed" in space.</a:t>
            </a:r>
          </a:p>
          <a:p>
            <a:r>
              <a:rPr lang="en-US" sz="3200" dirty="0"/>
              <a:t>​The </a:t>
            </a:r>
            <a:r>
              <a:rPr lang="en-US" sz="3200" b="1" dirty="0"/>
              <a:t>origin</a:t>
            </a:r>
            <a:r>
              <a:rPr lang="en-US" sz="3200" dirty="0"/>
              <a:t> is the attachment site that remains relatively </a:t>
            </a:r>
            <a:r>
              <a:rPr lang="en-US" sz="3200" b="1" i="1" dirty="0"/>
              <a:t>"fixed in space"</a:t>
            </a:r>
            <a:r>
              <a:rPr lang="en-US" sz="3200" dirty="0"/>
              <a:t> during muscle contraction</a:t>
            </a:r>
          </a:p>
          <a:p>
            <a:r>
              <a:rPr lang="en-US" sz="3200" dirty="0"/>
              <a:t>The </a:t>
            </a:r>
            <a:r>
              <a:rPr lang="en-US" sz="3200" b="1" dirty="0"/>
              <a:t>insertion</a:t>
            </a:r>
            <a:r>
              <a:rPr lang="en-US" sz="3200" dirty="0"/>
              <a:t> is the attachment site that moves quite a bit during muscle contraction. </a:t>
            </a:r>
          </a:p>
        </p:txBody>
      </p:sp>
      <p:pic>
        <p:nvPicPr>
          <p:cNvPr id="32770" name="Picture 2" descr="Image result for origin and insertion gif">
            <a:extLst>
              <a:ext uri="{FF2B5EF4-FFF2-40B4-BE49-F238E27FC236}">
                <a16:creationId xmlns:a16="http://schemas.microsoft.com/office/drawing/2014/main" id="{0257795C-0B92-4C71-B7F1-79355087D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 r="3"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42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a:xfrm>
            <a:off x="1676399" y="640079"/>
            <a:ext cx="10515600" cy="1325563"/>
          </a:xfrm>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5" y="1825625"/>
            <a:ext cx="5009881" cy="4667250"/>
          </a:xfrm>
        </p:spPr>
        <p:txBody>
          <a:bodyPr>
            <a:normAutofit/>
          </a:bodyPr>
          <a:lstStyle/>
          <a:p>
            <a:r>
              <a:rPr lang="en-US" sz="3600" dirty="0"/>
              <a:t>Pennate muscles come in three forms:</a:t>
            </a:r>
          </a:p>
          <a:p>
            <a:pPr marL="514350" indent="-514350">
              <a:buFont typeface="+mj-lt"/>
              <a:buAutoNum type="arabicPeriod" startAt="2"/>
            </a:pPr>
            <a:r>
              <a:rPr lang="en-US" sz="3600" dirty="0"/>
              <a:t>Bipennate, in which the fascicles insert into the tendon from opposite sides so the muscle looks like a feather. </a:t>
            </a:r>
          </a:p>
          <a:p>
            <a:pPr lvl="1"/>
            <a:r>
              <a:rPr lang="en-US" sz="3200" dirty="0"/>
              <a:t>The rectus femoris of the thigh is bipennate.</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6" name="Content Placeholder 4">
            <a:extLst>
              <a:ext uri="{FF2B5EF4-FFF2-40B4-BE49-F238E27FC236}">
                <a16:creationId xmlns:a16="http://schemas.microsoft.com/office/drawing/2014/main" id="{00586DD7-27BA-4284-AB97-272DD35FABFA}"/>
              </a:ext>
            </a:extLst>
          </p:cNvPr>
          <p:cNvPicPr>
            <a:picLocks noChangeAspect="1"/>
          </p:cNvPicPr>
          <p:nvPr/>
        </p:nvPicPr>
        <p:blipFill rotWithShape="1">
          <a:blip r:embed="rId2">
            <a:extLst>
              <a:ext uri="{28A0092B-C50C-407E-A947-70E740481C1C}">
                <a14:useLocalDpi xmlns:a14="http://schemas.microsoft.com/office/drawing/2010/main" val="0"/>
              </a:ext>
            </a:extLst>
          </a:blip>
          <a:srcRect l="43719" t="44380" r="-840" b="14049"/>
          <a:stretch/>
        </p:blipFill>
        <p:spPr>
          <a:xfrm>
            <a:off x="6053439" y="839409"/>
            <a:ext cx="5719461" cy="5883361"/>
          </a:xfrm>
          <a:prstGeom prst="rect">
            <a:avLst/>
          </a:prstGeom>
          <a:ln w="57150">
            <a:solidFill>
              <a:schemeClr val="tx1"/>
            </a:solidFill>
          </a:ln>
          <a:effectLst/>
        </p:spPr>
      </p:pic>
    </p:spTree>
    <p:extLst>
      <p:ext uri="{BB962C8B-B14F-4D97-AF65-F5344CB8AC3E}">
        <p14:creationId xmlns:p14="http://schemas.microsoft.com/office/powerpoint/2010/main" val="3601765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82F6-E986-4316-B081-D0D162852F77}"/>
              </a:ext>
            </a:extLst>
          </p:cNvPr>
          <p:cNvSpPr>
            <a:spLocks noGrp="1"/>
          </p:cNvSpPr>
          <p:nvPr>
            <p:ph type="title"/>
          </p:nvPr>
        </p:nvSpPr>
        <p:spPr/>
        <p:txBody>
          <a:bodyPr/>
          <a:lstStyle/>
          <a:p>
            <a:r>
              <a:rPr lang="en-US" dirty="0"/>
              <a:t>Pennate</a:t>
            </a:r>
          </a:p>
        </p:txBody>
      </p:sp>
      <p:sp>
        <p:nvSpPr>
          <p:cNvPr id="3" name="Content Placeholder 2">
            <a:extLst>
              <a:ext uri="{FF2B5EF4-FFF2-40B4-BE49-F238E27FC236}">
                <a16:creationId xmlns:a16="http://schemas.microsoft.com/office/drawing/2014/main" id="{BD50DAF1-9FD4-4C46-8FEE-FC4CDD4C5ED2}"/>
              </a:ext>
            </a:extLst>
          </p:cNvPr>
          <p:cNvSpPr>
            <a:spLocks noGrp="1"/>
          </p:cNvSpPr>
          <p:nvPr>
            <p:ph idx="1"/>
          </p:nvPr>
        </p:nvSpPr>
        <p:spPr>
          <a:xfrm>
            <a:off x="399245" y="1825625"/>
            <a:ext cx="4494727" cy="4351338"/>
          </a:xfrm>
        </p:spPr>
        <p:txBody>
          <a:bodyPr>
            <a:normAutofit/>
          </a:bodyPr>
          <a:lstStyle/>
          <a:p>
            <a:r>
              <a:rPr lang="en-US" dirty="0"/>
              <a:t>Pennate muscles come in three forms:</a:t>
            </a:r>
          </a:p>
          <a:p>
            <a:pPr marL="514350" indent="-514350">
              <a:buFont typeface="+mj-lt"/>
              <a:buAutoNum type="arabicPeriod" startAt="2"/>
            </a:pPr>
            <a:r>
              <a:rPr lang="en-US" dirty="0"/>
              <a:t>Multipennate, which looks like many feathers side by side, with all their quills inserted into one large tendon. </a:t>
            </a:r>
          </a:p>
          <a:p>
            <a:pPr lvl="1"/>
            <a:r>
              <a:rPr lang="en-US" sz="2800" dirty="0"/>
              <a:t>The deltoid muscle, which forms the roundness of the shoulder, is multipennate.</a:t>
            </a:r>
          </a:p>
        </p:txBody>
      </p:sp>
      <p:sp>
        <p:nvSpPr>
          <p:cNvPr id="4" name="Title 1">
            <a:extLst>
              <a:ext uri="{FF2B5EF4-FFF2-40B4-BE49-F238E27FC236}">
                <a16:creationId xmlns:a16="http://schemas.microsoft.com/office/drawing/2014/main" id="{12F163B3-68C8-4A4C-A3AE-38BD593C97F7}"/>
              </a:ext>
            </a:extLst>
          </p:cNvPr>
          <p:cNvSpPr txBox="1">
            <a:spLocks/>
          </p:cNvSpPr>
          <p:nvPr/>
        </p:nvSpPr>
        <p:spPr>
          <a:xfrm>
            <a:off x="1" y="0"/>
            <a:ext cx="12192000" cy="640079"/>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600" normalizeH="0" baseline="0" noProof="0" dirty="0">
                <a:ln>
                  <a:noFill/>
                </a:ln>
                <a:solidFill>
                  <a:srgbClr val="44546A"/>
                </a:solidFill>
                <a:effectLst/>
                <a:uLnTx/>
                <a:uFillTx/>
                <a:latin typeface="AR CHRISTY"/>
                <a:ea typeface="+mj-ea"/>
                <a:cs typeface="+mj-cs"/>
              </a:rPr>
              <a:t>Fascicle Arrangements</a:t>
            </a:r>
          </a:p>
        </p:txBody>
      </p:sp>
      <p:pic>
        <p:nvPicPr>
          <p:cNvPr id="6" name="Content Placeholder 4">
            <a:extLst>
              <a:ext uri="{FF2B5EF4-FFF2-40B4-BE49-F238E27FC236}">
                <a16:creationId xmlns:a16="http://schemas.microsoft.com/office/drawing/2014/main" id="{EA4E6B28-9DA8-41C9-9A40-24AAD3DF4B1B}"/>
              </a:ext>
            </a:extLst>
          </p:cNvPr>
          <p:cNvPicPr>
            <a:picLocks noChangeAspect="1"/>
          </p:cNvPicPr>
          <p:nvPr/>
        </p:nvPicPr>
        <p:blipFill rotWithShape="1">
          <a:blip r:embed="rId2">
            <a:extLst>
              <a:ext uri="{28A0092B-C50C-407E-A947-70E740481C1C}">
                <a14:useLocalDpi xmlns:a14="http://schemas.microsoft.com/office/drawing/2010/main" val="0"/>
              </a:ext>
            </a:extLst>
          </a:blip>
          <a:srcRect l="43718" t="8378" r="706" b="57475"/>
          <a:stretch/>
        </p:blipFill>
        <p:spPr>
          <a:xfrm>
            <a:off x="5280337" y="823833"/>
            <a:ext cx="6718478" cy="5834543"/>
          </a:xfrm>
          <a:prstGeom prst="rect">
            <a:avLst/>
          </a:prstGeom>
          <a:ln w="57150">
            <a:solidFill>
              <a:schemeClr val="tx1"/>
            </a:solidFill>
          </a:ln>
          <a:effectLst/>
        </p:spPr>
      </p:pic>
    </p:spTree>
    <p:extLst>
      <p:ext uri="{BB962C8B-B14F-4D97-AF65-F5344CB8AC3E}">
        <p14:creationId xmlns:p14="http://schemas.microsoft.com/office/powerpoint/2010/main" val="3422305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womans face&#10;&#10;Description generated with very high confidence">
            <a:extLst>
              <a:ext uri="{FF2B5EF4-FFF2-40B4-BE49-F238E27FC236}">
                <a16:creationId xmlns:a16="http://schemas.microsoft.com/office/drawing/2014/main" id="{A16FE2DF-5099-4D39-91E5-A57678302995}"/>
              </a:ext>
            </a:extLst>
          </p:cNvPr>
          <p:cNvPicPr>
            <a:picLocks noChangeAspect="1"/>
          </p:cNvPicPr>
          <p:nvPr/>
        </p:nvPicPr>
        <p:blipFill rotWithShape="1">
          <a:blip r:embed="rId2">
            <a:extLst>
              <a:ext uri="{28A0092B-C50C-407E-A947-70E740481C1C}">
                <a14:useLocalDpi xmlns:a14="http://schemas.microsoft.com/office/drawing/2010/main" val="0"/>
              </a:ext>
            </a:extLst>
          </a:blip>
          <a:srcRect t="2" r="1272" b="-3"/>
          <a:stretch/>
        </p:blipFill>
        <p:spPr>
          <a:xfrm>
            <a:off x="3928466" y="1039327"/>
            <a:ext cx="7895136" cy="5577837"/>
          </a:xfrm>
          <a:prstGeom prst="rect">
            <a:avLst/>
          </a:prstGeom>
          <a:effectLst/>
        </p:spPr>
      </p:pic>
      <p:sp>
        <p:nvSpPr>
          <p:cNvPr id="2" name="Title 1">
            <a:extLst>
              <a:ext uri="{FF2B5EF4-FFF2-40B4-BE49-F238E27FC236}">
                <a16:creationId xmlns:a16="http://schemas.microsoft.com/office/drawing/2014/main" id="{57B9626E-487B-4876-B588-854B80785140}"/>
              </a:ext>
            </a:extLst>
          </p:cNvPr>
          <p:cNvSpPr>
            <a:spLocks noGrp="1"/>
          </p:cNvSpPr>
          <p:nvPr>
            <p:ph type="title"/>
          </p:nvPr>
        </p:nvSpPr>
        <p:spPr>
          <a:xfrm>
            <a:off x="648929" y="629266"/>
            <a:ext cx="3667039" cy="1676603"/>
          </a:xfrm>
        </p:spPr>
        <p:txBody>
          <a:bodyPr>
            <a:normAutofit/>
          </a:bodyPr>
          <a:lstStyle/>
          <a:p>
            <a:r>
              <a:rPr lang="en-US" dirty="0"/>
              <a:t>Action of the SCM</a:t>
            </a:r>
          </a:p>
        </p:txBody>
      </p:sp>
      <p:sp>
        <p:nvSpPr>
          <p:cNvPr id="3" name="Content Placeholder 2">
            <a:extLst>
              <a:ext uri="{FF2B5EF4-FFF2-40B4-BE49-F238E27FC236}">
                <a16:creationId xmlns:a16="http://schemas.microsoft.com/office/drawing/2014/main" id="{96218523-7653-4B90-9073-D9BA3ACE6E24}"/>
              </a:ext>
            </a:extLst>
          </p:cNvPr>
          <p:cNvSpPr>
            <a:spLocks noGrp="1"/>
          </p:cNvSpPr>
          <p:nvPr>
            <p:ph idx="1"/>
          </p:nvPr>
        </p:nvSpPr>
        <p:spPr>
          <a:xfrm>
            <a:off x="648930" y="2438400"/>
            <a:ext cx="3667037" cy="3785419"/>
          </a:xfrm>
        </p:spPr>
        <p:txBody>
          <a:bodyPr>
            <a:normAutofit/>
          </a:bodyPr>
          <a:lstStyle/>
          <a:p>
            <a:r>
              <a:rPr lang="en-US" sz="4400" dirty="0"/>
              <a:t>Flexes and laterally rotates the head</a:t>
            </a:r>
          </a:p>
        </p:txBody>
      </p:sp>
    </p:spTree>
    <p:extLst>
      <p:ext uri="{BB962C8B-B14F-4D97-AF65-F5344CB8AC3E}">
        <p14:creationId xmlns:p14="http://schemas.microsoft.com/office/powerpoint/2010/main" val="4149041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FE2DF-5099-4D39-91E5-A57678302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115" y="1039327"/>
            <a:ext cx="5577837" cy="5577837"/>
          </a:xfrm>
          <a:prstGeom prst="rect">
            <a:avLst/>
          </a:prstGeom>
          <a:effectLst/>
        </p:spPr>
      </p:pic>
      <p:sp>
        <p:nvSpPr>
          <p:cNvPr id="2" name="Title 1">
            <a:extLst>
              <a:ext uri="{FF2B5EF4-FFF2-40B4-BE49-F238E27FC236}">
                <a16:creationId xmlns:a16="http://schemas.microsoft.com/office/drawing/2014/main" id="{57B9626E-487B-4876-B588-854B80785140}"/>
              </a:ext>
            </a:extLst>
          </p:cNvPr>
          <p:cNvSpPr>
            <a:spLocks noGrp="1"/>
          </p:cNvSpPr>
          <p:nvPr>
            <p:ph type="title"/>
          </p:nvPr>
        </p:nvSpPr>
        <p:spPr>
          <a:xfrm>
            <a:off x="648929" y="629266"/>
            <a:ext cx="3667039" cy="1676603"/>
          </a:xfrm>
        </p:spPr>
        <p:txBody>
          <a:bodyPr>
            <a:normAutofit fontScale="90000"/>
          </a:bodyPr>
          <a:lstStyle/>
          <a:p>
            <a:r>
              <a:rPr lang="en-US" dirty="0"/>
              <a:t>Action of the External intercostals</a:t>
            </a:r>
          </a:p>
        </p:txBody>
      </p:sp>
      <p:sp>
        <p:nvSpPr>
          <p:cNvPr id="3" name="Content Placeholder 2">
            <a:extLst>
              <a:ext uri="{FF2B5EF4-FFF2-40B4-BE49-F238E27FC236}">
                <a16:creationId xmlns:a16="http://schemas.microsoft.com/office/drawing/2014/main" id="{96218523-7653-4B90-9073-D9BA3ACE6E24}"/>
              </a:ext>
            </a:extLst>
          </p:cNvPr>
          <p:cNvSpPr>
            <a:spLocks noGrp="1"/>
          </p:cNvSpPr>
          <p:nvPr>
            <p:ph idx="1"/>
          </p:nvPr>
        </p:nvSpPr>
        <p:spPr>
          <a:xfrm>
            <a:off x="648930" y="2438400"/>
            <a:ext cx="3667037" cy="3785419"/>
          </a:xfrm>
        </p:spPr>
        <p:txBody>
          <a:bodyPr>
            <a:normAutofit fontScale="92500"/>
          </a:bodyPr>
          <a:lstStyle/>
          <a:p>
            <a:r>
              <a:rPr lang="en-US" sz="4400" dirty="0"/>
              <a:t>pull ribs toward one another to elevate rib cage; aid in inspiration; synergists of diaphragm</a:t>
            </a:r>
          </a:p>
        </p:txBody>
      </p:sp>
    </p:spTree>
    <p:extLst>
      <p:ext uri="{BB962C8B-B14F-4D97-AF65-F5344CB8AC3E}">
        <p14:creationId xmlns:p14="http://schemas.microsoft.com/office/powerpoint/2010/main" val="1061300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80470B-DDC6-4CF6-8A5B-9829119172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statue&#10;&#10;Description generated with high confidence">
            <a:extLst>
              <a:ext uri="{FF2B5EF4-FFF2-40B4-BE49-F238E27FC236}">
                <a16:creationId xmlns:a16="http://schemas.microsoft.com/office/drawing/2014/main" id="{38176780-34D6-442E-8DE9-2B11C646A1BB}"/>
              </a:ext>
            </a:extLst>
          </p:cNvPr>
          <p:cNvPicPr>
            <a:picLocks noChangeAspect="1"/>
          </p:cNvPicPr>
          <p:nvPr/>
        </p:nvPicPr>
        <p:blipFill rotWithShape="1">
          <a:blip r:embed="rId2">
            <a:extLst>
              <a:ext uri="{28A0092B-C50C-407E-A947-70E740481C1C}">
                <a14:useLocalDpi xmlns:a14="http://schemas.microsoft.com/office/drawing/2010/main" val="0"/>
              </a:ext>
            </a:extLst>
          </a:blip>
          <a:srcRect t="11128" r="2"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35B780A-6FC5-429E-81E7-4CB18598A448}"/>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Internal intercostals</a:t>
            </a:r>
          </a:p>
        </p:txBody>
      </p:sp>
      <p:sp>
        <p:nvSpPr>
          <p:cNvPr id="3" name="Content Placeholder 2">
            <a:extLst>
              <a:ext uri="{FF2B5EF4-FFF2-40B4-BE49-F238E27FC236}">
                <a16:creationId xmlns:a16="http://schemas.microsoft.com/office/drawing/2014/main" id="{946A3171-7B05-4C56-BB3B-6563B6C89997}"/>
              </a:ext>
            </a:extLst>
          </p:cNvPr>
          <p:cNvSpPr>
            <a:spLocks noGrp="1"/>
          </p:cNvSpPr>
          <p:nvPr>
            <p:ph idx="1"/>
          </p:nvPr>
        </p:nvSpPr>
        <p:spPr>
          <a:xfrm>
            <a:off x="648931" y="2438401"/>
            <a:ext cx="3667036" cy="3779520"/>
          </a:xfrm>
        </p:spPr>
        <p:txBody>
          <a:bodyPr>
            <a:normAutofit fontScale="92500"/>
          </a:bodyPr>
          <a:lstStyle/>
          <a:p>
            <a:r>
              <a:rPr lang="en-US" sz="4000">
                <a:solidFill>
                  <a:schemeClr val="bg1"/>
                </a:solidFill>
              </a:rPr>
              <a:t>draw ribs together and depress rib cage; aid forced expiration; antagonistic to external intercostals</a:t>
            </a:r>
          </a:p>
        </p:txBody>
      </p:sp>
    </p:spTree>
    <p:extLst>
      <p:ext uri="{BB962C8B-B14F-4D97-AF65-F5344CB8AC3E}">
        <p14:creationId xmlns:p14="http://schemas.microsoft.com/office/powerpoint/2010/main" val="3909137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C429FD-653A-49ED-B206-B9DFC98F1B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sp>
        <p:nvSpPr>
          <p:cNvPr id="12" name="Freeform: Shape 11">
            <a:extLst>
              <a:ext uri="{FF2B5EF4-FFF2-40B4-BE49-F238E27FC236}">
                <a16:creationId xmlns:a16="http://schemas.microsoft.com/office/drawing/2014/main" id="{D594DBDC-AA63-449A-BE69-A69B9EA6EB5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 CENA"/>
              <a:ea typeface="+mn-ea"/>
              <a:cs typeface="+mn-cs"/>
            </a:endParaRPr>
          </a:p>
        </p:txBody>
      </p:sp>
      <p:pic>
        <p:nvPicPr>
          <p:cNvPr id="5" name="Picture 4">
            <a:extLst>
              <a:ext uri="{FF2B5EF4-FFF2-40B4-BE49-F238E27FC236}">
                <a16:creationId xmlns:a16="http://schemas.microsoft.com/office/drawing/2014/main" id="{7DD19346-2284-426A-9CE7-DE11F5E7A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76139"/>
            <a:ext cx="6274296" cy="4705722"/>
          </a:xfrm>
          <a:prstGeom prst="rect">
            <a:avLst/>
          </a:prstGeom>
        </p:spPr>
      </p:pic>
      <p:sp>
        <p:nvSpPr>
          <p:cNvPr id="2" name="Title 1">
            <a:extLst>
              <a:ext uri="{FF2B5EF4-FFF2-40B4-BE49-F238E27FC236}">
                <a16:creationId xmlns:a16="http://schemas.microsoft.com/office/drawing/2014/main" id="{1C983829-57BB-4B29-A556-64963414AC86}"/>
              </a:ext>
            </a:extLst>
          </p:cNvPr>
          <p:cNvSpPr>
            <a:spLocks noGrp="1"/>
          </p:cNvSpPr>
          <p:nvPr>
            <p:ph type="title"/>
          </p:nvPr>
        </p:nvSpPr>
        <p:spPr>
          <a:xfrm>
            <a:off x="8222550" y="1122363"/>
            <a:ext cx="3308130" cy="2387600"/>
          </a:xfrm>
        </p:spPr>
        <p:txBody>
          <a:bodyPr vert="horz" lIns="91440" tIns="45720" rIns="91440" bIns="45720" rtlCol="0" anchor="b">
            <a:normAutofit/>
          </a:bodyPr>
          <a:lstStyle/>
          <a:p>
            <a:r>
              <a:rPr lang="en-US" sz="4700">
                <a:solidFill>
                  <a:schemeClr val="bg1"/>
                </a:solidFill>
              </a:rPr>
              <a:t>Diaphragm</a:t>
            </a:r>
          </a:p>
        </p:txBody>
      </p:sp>
      <p:sp>
        <p:nvSpPr>
          <p:cNvPr id="3" name="Content Placeholder 2">
            <a:extLst>
              <a:ext uri="{FF2B5EF4-FFF2-40B4-BE49-F238E27FC236}">
                <a16:creationId xmlns:a16="http://schemas.microsoft.com/office/drawing/2014/main" id="{DB108FDA-1C21-4B47-AB7F-C338773DDAFE}"/>
              </a:ext>
            </a:extLst>
          </p:cNvPr>
          <p:cNvSpPr>
            <a:spLocks noGrp="1"/>
          </p:cNvSpPr>
          <p:nvPr>
            <p:ph idx="1"/>
          </p:nvPr>
        </p:nvSpPr>
        <p:spPr>
          <a:xfrm>
            <a:off x="8222549" y="3602038"/>
            <a:ext cx="3308131" cy="1655762"/>
          </a:xfrm>
        </p:spPr>
        <p:txBody>
          <a:bodyPr vert="horz" lIns="91440" tIns="45720" rIns="91440" bIns="45720" rtlCol="0">
            <a:normAutofit/>
          </a:bodyPr>
          <a:lstStyle/>
          <a:p>
            <a:pPr marL="0" indent="0">
              <a:buNone/>
            </a:pPr>
            <a:r>
              <a:rPr lang="en-US" sz="2400">
                <a:solidFill>
                  <a:schemeClr val="bg1"/>
                </a:solidFill>
              </a:rPr>
              <a:t>Prime mover of inspiration; flattens on contraction, </a:t>
            </a:r>
          </a:p>
        </p:txBody>
      </p:sp>
    </p:spTree>
    <p:extLst>
      <p:ext uri="{BB962C8B-B14F-4D97-AF65-F5344CB8AC3E}">
        <p14:creationId xmlns:p14="http://schemas.microsoft.com/office/powerpoint/2010/main" val="1806932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60"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0D47755A-3347-429B-BC62-BCA48BA3905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endParaRPr lang="en-US" sz="2800"/>
          </a:p>
        </p:txBody>
      </p:sp>
      <p:sp>
        <p:nvSpPr>
          <p:cNvPr id="3" name="Content Placeholder 2">
            <a:extLst>
              <a:ext uri="{FF2B5EF4-FFF2-40B4-BE49-F238E27FC236}">
                <a16:creationId xmlns:a16="http://schemas.microsoft.com/office/drawing/2014/main" id="{0ADF5040-505C-4154-86A1-53D30F041C78}"/>
              </a:ext>
            </a:extLst>
          </p:cNvPr>
          <p:cNvSpPr>
            <a:spLocks noGrp="1"/>
          </p:cNvSpPr>
          <p:nvPr>
            <p:ph idx="1"/>
          </p:nvPr>
        </p:nvSpPr>
        <p:spPr>
          <a:xfrm>
            <a:off x="643468" y="2638043"/>
            <a:ext cx="3363974" cy="3415623"/>
          </a:xfrm>
        </p:spPr>
        <p:txBody>
          <a:bodyPr>
            <a:normAutofit/>
          </a:bodyPr>
          <a:lstStyle/>
          <a:p>
            <a:endParaRPr lang="en-US" sz="2000"/>
          </a:p>
        </p:txBody>
      </p:sp>
      <p:pic>
        <p:nvPicPr>
          <p:cNvPr id="19458" name="Picture 2" descr="Image result for zygomaticus muscle gif">
            <a:extLst>
              <a:ext uri="{FF2B5EF4-FFF2-40B4-BE49-F238E27FC236}">
                <a16:creationId xmlns:a16="http://schemas.microsoft.com/office/drawing/2014/main" id="{315FCED5-F6AD-4175-B2AD-829D2F5878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2737" y="643467"/>
            <a:ext cx="4940821"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74734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8DA3-99A1-47B7-BCC0-F5CBCF4B897C}"/>
              </a:ext>
            </a:extLst>
          </p:cNvPr>
          <p:cNvSpPr>
            <a:spLocks noGrp="1"/>
          </p:cNvSpPr>
          <p:nvPr>
            <p:ph type="title"/>
          </p:nvPr>
        </p:nvSpPr>
        <p:spPr>
          <a:xfrm>
            <a:off x="5689600" y="365125"/>
            <a:ext cx="5664200" cy="1325563"/>
          </a:xfrm>
        </p:spPr>
        <p:txBody>
          <a:bodyPr>
            <a:normAutofit/>
          </a:bodyPr>
          <a:lstStyle/>
          <a:p>
            <a:r>
              <a:rPr lang="en-US" dirty="0"/>
              <a:t>Origins and Insertions</a:t>
            </a:r>
          </a:p>
        </p:txBody>
      </p:sp>
      <p:sp>
        <p:nvSpPr>
          <p:cNvPr id="3" name="Content Placeholder 2">
            <a:extLst>
              <a:ext uri="{FF2B5EF4-FFF2-40B4-BE49-F238E27FC236}">
                <a16:creationId xmlns:a16="http://schemas.microsoft.com/office/drawing/2014/main" id="{34716438-B484-477C-8E42-3266045BE6BF}"/>
              </a:ext>
            </a:extLst>
          </p:cNvPr>
          <p:cNvSpPr>
            <a:spLocks noGrp="1"/>
          </p:cNvSpPr>
          <p:nvPr>
            <p:ph idx="1"/>
          </p:nvPr>
        </p:nvSpPr>
        <p:spPr>
          <a:xfrm>
            <a:off x="275771" y="580572"/>
            <a:ext cx="4557485" cy="6154058"/>
          </a:xfrm>
        </p:spPr>
        <p:txBody>
          <a:bodyPr>
            <a:normAutofit/>
          </a:bodyPr>
          <a:lstStyle/>
          <a:p>
            <a:r>
              <a:rPr lang="en-US" sz="3600" dirty="0"/>
              <a:t>The insertion is usually at the </a:t>
            </a:r>
            <a:r>
              <a:rPr lang="en-US" sz="3600" b="1" dirty="0"/>
              <a:t>distal end</a:t>
            </a:r>
            <a:r>
              <a:rPr lang="en-US" sz="3600" dirty="0"/>
              <a:t>, or the end that is further away from the body's center of mass (or the heart), of the muscle.</a:t>
            </a:r>
          </a:p>
          <a:p>
            <a:r>
              <a:rPr lang="en-US" sz="3600" dirty="0"/>
              <a:t>The origin is usually at the more </a:t>
            </a:r>
            <a:r>
              <a:rPr lang="en-US" sz="3600" b="1" dirty="0"/>
              <a:t>proximal</a:t>
            </a:r>
            <a:r>
              <a:rPr lang="en-US" sz="3600" dirty="0"/>
              <a:t>, or closer to the body's center of mass, relative to the insertion. </a:t>
            </a:r>
          </a:p>
        </p:txBody>
      </p:sp>
      <p:pic>
        <p:nvPicPr>
          <p:cNvPr id="33794" name="Picture 2" descr="Image result for origin and insertion gif">
            <a:extLst>
              <a:ext uri="{FF2B5EF4-FFF2-40B4-BE49-F238E27FC236}">
                <a16:creationId xmlns:a16="http://schemas.microsoft.com/office/drawing/2014/main" id="{BDCA2DC9-3C43-4C65-9A8B-778D68E67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33" r="-3" b="-3"/>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4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5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7E8C45-C2B9-4A81-A23F-A8DCDF7C2510}"/>
              </a:ext>
            </a:extLst>
          </p:cNvPr>
          <p:cNvSpPr>
            <a:spLocks noGrp="1"/>
          </p:cNvSpPr>
          <p:nvPr>
            <p:ph type="title"/>
          </p:nvPr>
        </p:nvSpPr>
        <p:spPr>
          <a:xfrm>
            <a:off x="524256" y="4767072"/>
            <a:ext cx="6594189" cy="1625210"/>
          </a:xfrm>
        </p:spPr>
        <p:txBody>
          <a:bodyPr>
            <a:normAutofit/>
          </a:bodyPr>
          <a:lstStyle/>
          <a:p>
            <a:pPr algn="r"/>
            <a:r>
              <a:rPr lang="en-US" altLang="en-US" b="1">
                <a:solidFill>
                  <a:srgbClr val="FFFFFF"/>
                </a:solidFill>
                <a:latin typeface="inherit"/>
              </a:rPr>
              <a:t>Circumduction</a:t>
            </a:r>
            <a:endParaRPr lang="en-US">
              <a:solidFill>
                <a:srgbClr val="FFFFFF"/>
              </a:solidFill>
            </a:endParaRPr>
          </a:p>
        </p:txBody>
      </p:sp>
      <p:pic>
        <p:nvPicPr>
          <p:cNvPr id="23554" name="Picture 2" descr="Image result for Circumduction gif">
            <a:extLst>
              <a:ext uri="{FF2B5EF4-FFF2-40B4-BE49-F238E27FC236}">
                <a16:creationId xmlns:a16="http://schemas.microsoft.com/office/drawing/2014/main" id="{7B4CB850-D33B-4377-9649-46A389FE77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7"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F43B4F8-D85D-4011-832F-28C99B28E6AE}"/>
              </a:ext>
            </a:extLst>
          </p:cNvPr>
          <p:cNvSpPr>
            <a:spLocks noGrp="1"/>
          </p:cNvSpPr>
          <p:nvPr>
            <p:ph idx="1"/>
          </p:nvPr>
        </p:nvSpPr>
        <p:spPr>
          <a:xfrm>
            <a:off x="8029319" y="917725"/>
            <a:ext cx="3424739" cy="4852362"/>
          </a:xfrm>
        </p:spPr>
        <p:txBody>
          <a:bodyPr anchor="ctr">
            <a:normAutofit/>
          </a:bodyPr>
          <a:lstStyle/>
          <a:p>
            <a:pPr marL="0" lvl="0" indent="0" eaLnBrk="0" fontAlgn="base" hangingPunct="0">
              <a:spcBef>
                <a:spcPct val="0"/>
              </a:spcBef>
              <a:spcAft>
                <a:spcPct val="0"/>
              </a:spcAft>
              <a:buNone/>
            </a:pPr>
            <a:r>
              <a:rPr lang="en-US" altLang="en-US" sz="2000">
                <a:solidFill>
                  <a:srgbClr val="FFFFFF"/>
                </a:solidFill>
                <a:latin typeface="acumin-pro"/>
              </a:rPr>
              <a:t>Circumduction can be defined as a </a:t>
            </a:r>
            <a:r>
              <a:rPr lang="en-US" altLang="en-US" sz="2000" b="1" u="sng">
                <a:solidFill>
                  <a:srgbClr val="FFFFFF"/>
                </a:solidFill>
                <a:latin typeface="acumin-pro"/>
              </a:rPr>
              <a:t>conical movement of a limb </a:t>
            </a:r>
            <a:r>
              <a:rPr lang="en-US" altLang="en-US" sz="2000">
                <a:solidFill>
                  <a:srgbClr val="FFFFFF"/>
                </a:solidFill>
                <a:latin typeface="acumin-pro"/>
              </a:rPr>
              <a:t>extending from the joint at which the movement is controlled.</a:t>
            </a:r>
          </a:p>
          <a:p>
            <a:pPr marL="0" indent="0">
              <a:buNone/>
            </a:pPr>
            <a:endParaRPr lang="en-US" sz="2000">
              <a:solidFill>
                <a:srgbClr val="FFFFFF"/>
              </a:solidFill>
            </a:endParaRPr>
          </a:p>
        </p:txBody>
      </p:sp>
    </p:spTree>
    <p:extLst>
      <p:ext uri="{BB962C8B-B14F-4D97-AF65-F5344CB8AC3E}">
        <p14:creationId xmlns:p14="http://schemas.microsoft.com/office/powerpoint/2010/main" val="111472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 CENA"/>
              <a:ea typeface="+mn-ea"/>
              <a:cs typeface="+mn-cs"/>
            </a:endParaRPr>
          </a:p>
        </p:txBody>
      </p:sp>
      <p:sp>
        <p:nvSpPr>
          <p:cNvPr id="2" name="Title 1">
            <a:extLst>
              <a:ext uri="{FF2B5EF4-FFF2-40B4-BE49-F238E27FC236}">
                <a16:creationId xmlns:a16="http://schemas.microsoft.com/office/drawing/2014/main" id="{D07E8C45-C2B9-4A81-A23F-A8DCDF7C251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altLang="en-US" sz="2800" b="1">
                <a:latin typeface="inherit"/>
              </a:rPr>
              <a:t>Circumduction</a:t>
            </a:r>
            <a:endParaRPr lang="en-US" sz="2800"/>
          </a:p>
        </p:txBody>
      </p:sp>
      <p:sp>
        <p:nvSpPr>
          <p:cNvPr id="3" name="Content Placeholder 2">
            <a:extLst>
              <a:ext uri="{FF2B5EF4-FFF2-40B4-BE49-F238E27FC236}">
                <a16:creationId xmlns:a16="http://schemas.microsoft.com/office/drawing/2014/main" id="{4F43B4F8-D85D-4011-832F-28C99B28E6AE}"/>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ct val="0"/>
              </a:spcAft>
              <a:buNone/>
            </a:pPr>
            <a:r>
              <a:rPr lang="en-US" altLang="en-US" sz="2000">
                <a:latin typeface="acumin-pro"/>
              </a:rPr>
              <a:t>Circumduction can be defined as a </a:t>
            </a:r>
            <a:r>
              <a:rPr lang="en-US" altLang="en-US" sz="2000" b="1" u="sng">
                <a:latin typeface="acumin-pro"/>
              </a:rPr>
              <a:t>conical movement of a limb </a:t>
            </a:r>
            <a:r>
              <a:rPr lang="en-US" altLang="en-US" sz="2000">
                <a:latin typeface="acumin-pro"/>
              </a:rPr>
              <a:t>extending from the joint at which the movement is controlled.</a:t>
            </a:r>
          </a:p>
          <a:p>
            <a:pPr marL="0" indent="0">
              <a:buNone/>
            </a:pPr>
            <a:endParaRPr lang="en-US" sz="2000"/>
          </a:p>
        </p:txBody>
      </p:sp>
      <p:pic>
        <p:nvPicPr>
          <p:cNvPr id="24578" name="Picture 2" descr="Image result for Circumduction gif">
            <a:extLst>
              <a:ext uri="{FF2B5EF4-FFF2-40B4-BE49-F238E27FC236}">
                <a16:creationId xmlns:a16="http://schemas.microsoft.com/office/drawing/2014/main" id="{142DA856-DBCD-4C75-B2E8-D8A692D1C3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720692"/>
            <a:ext cx="6250769" cy="525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7907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4">
      <a:majorFont>
        <a:latin typeface="AR CHRISTY"/>
        <a:ea typeface=""/>
        <a:cs typeface=""/>
      </a:majorFont>
      <a:minorFont>
        <a:latin typeface="AR CE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0</TotalTime>
  <Words>1738</Words>
  <Application>Microsoft Office PowerPoint</Application>
  <PresentationFormat>Widescreen</PresentationFormat>
  <Paragraphs>219</Paragraphs>
  <Slides>66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acumin-pro</vt:lpstr>
      <vt:lpstr>AR CENA</vt:lpstr>
      <vt:lpstr>AR CHRISTY</vt:lpstr>
      <vt:lpstr>Arial</vt:lpstr>
      <vt:lpstr>Calibri</vt:lpstr>
      <vt:lpstr>inherit</vt:lpstr>
      <vt:lpstr>Roboto</vt:lpstr>
      <vt:lpstr>1_Office Theme</vt:lpstr>
      <vt:lpstr>Muscle Actions</vt:lpstr>
      <vt:lpstr>Muscle Movements         </vt:lpstr>
      <vt:lpstr>TENDONS</vt:lpstr>
      <vt:lpstr>Origins and Insertions</vt:lpstr>
      <vt:lpstr>Origins and Insertions</vt:lpstr>
      <vt:lpstr>Origins and Insertions</vt:lpstr>
      <vt:lpstr>Origins and Insertions</vt:lpstr>
      <vt:lpstr>Circumduction</vt:lpstr>
      <vt:lpstr>Circumduction</vt:lpstr>
      <vt:lpstr>Elevation and Depression</vt:lpstr>
      <vt:lpstr>Protraction and Retraction</vt:lpstr>
      <vt:lpstr>Abduction and Adduction</vt:lpstr>
      <vt:lpstr>Abduction and Adduction</vt:lpstr>
      <vt:lpstr>Abduction and Adduction</vt:lpstr>
      <vt:lpstr>Abduction and Adduction</vt:lpstr>
      <vt:lpstr>Shoulder Adduction</vt:lpstr>
      <vt:lpstr>Abduction and Adduction of the digits</vt:lpstr>
      <vt:lpstr>Abduction and Adduction of the digits</vt:lpstr>
      <vt:lpstr>Flexion and Extension</vt:lpstr>
      <vt:lpstr>Flexion and Extension</vt:lpstr>
      <vt:lpstr>Knee Flexion</vt:lpstr>
      <vt:lpstr>Flexion and Extension</vt:lpstr>
      <vt:lpstr>Flexion and Extension of the Head</vt:lpstr>
      <vt:lpstr>Shoulder Flexion and Extension</vt:lpstr>
      <vt:lpstr>Flexion and Extension of the Wrist</vt:lpstr>
      <vt:lpstr>Flexion and Extension</vt:lpstr>
      <vt:lpstr>Flexion and Extension</vt:lpstr>
      <vt:lpstr>Flexion and Extension</vt:lpstr>
      <vt:lpstr>Flexion and Extension</vt:lpstr>
      <vt:lpstr>Flexion and Extension</vt:lpstr>
      <vt:lpstr>Flexion and Extension of the Trunk</vt:lpstr>
      <vt:lpstr>Flexion and Extension of the Toes</vt:lpstr>
      <vt:lpstr>Flexion and Extension of the Fingers</vt:lpstr>
      <vt:lpstr>Flexion and Extension of the Fingers</vt:lpstr>
      <vt:lpstr>Rotation</vt:lpstr>
      <vt:lpstr>Rotation</vt:lpstr>
      <vt:lpstr>Medial and Lateral Rotation</vt:lpstr>
      <vt:lpstr>Rotation</vt:lpstr>
      <vt:lpstr>Rotation</vt:lpstr>
      <vt:lpstr>Opposition and Reposition</vt:lpstr>
      <vt:lpstr>Rotation</vt:lpstr>
      <vt:lpstr>Inversion and Eversion</vt:lpstr>
      <vt:lpstr>Dorsiflexion and Plantarflexion</vt:lpstr>
      <vt:lpstr>Pronation and Supination</vt:lpstr>
      <vt:lpstr>Pronation and Supination</vt:lpstr>
      <vt:lpstr>functional groups</vt:lpstr>
      <vt:lpstr>Muscle action</vt:lpstr>
      <vt:lpstr>The action of a muscle</vt:lpstr>
      <vt:lpstr>The action of a muscle</vt:lpstr>
      <vt:lpstr>The action of a muscle</vt:lpstr>
      <vt:lpstr>The action of a muscle</vt:lpstr>
      <vt:lpstr>PowerPoint Presentation</vt:lpstr>
      <vt:lpstr>PowerPoint Presentation</vt:lpstr>
      <vt:lpstr>Fascicle arrangements help determine muscle shape and force. </vt:lpstr>
      <vt:lpstr>Fascicle Arrangements</vt:lpstr>
      <vt:lpstr>Convergent</vt:lpstr>
      <vt:lpstr>Parallel</vt:lpstr>
      <vt:lpstr>Pennate</vt:lpstr>
      <vt:lpstr>Pennate</vt:lpstr>
      <vt:lpstr>Pennate</vt:lpstr>
      <vt:lpstr>Pennate</vt:lpstr>
      <vt:lpstr>Action of the SCM</vt:lpstr>
      <vt:lpstr>Action of the External intercostals</vt:lpstr>
      <vt:lpstr>Internal intercostals</vt:lpstr>
      <vt:lpstr>Diaphragm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Muscle Actions</dc:title>
  <dc:creator>Cynthia Anderson</dc:creator>
  <cp:lastModifiedBy>Cynthia Anderson</cp:lastModifiedBy>
  <cp:revision>1</cp:revision>
  <dcterms:created xsi:type="dcterms:W3CDTF">2019-10-12T18:38:53Z</dcterms:created>
  <dcterms:modified xsi:type="dcterms:W3CDTF">2019-10-12T18:39:49Z</dcterms:modified>
</cp:coreProperties>
</file>