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2" r:id="rId16"/>
    <p:sldId id="271" r:id="rId17"/>
    <p:sldId id="270" r:id="rId18"/>
    <p:sldId id="274" r:id="rId19"/>
    <p:sldId id="275" r:id="rId20"/>
    <p:sldId id="273" r:id="rId21"/>
    <p:sldId id="276" r:id="rId22"/>
    <p:sldId id="277" r:id="rId23"/>
    <p:sldId id="278" r:id="rId24"/>
    <p:sldId id="279" r:id="rId25"/>
    <p:sldId id="280" r:id="rId26"/>
    <p:sldId id="281" r:id="rId27"/>
    <p:sldId id="282" r:id="rId28"/>
    <p:sldId id="284" r:id="rId29"/>
    <p:sldId id="285" r:id="rId30"/>
    <p:sldId id="286" r:id="rId31"/>
    <p:sldId id="287" r:id="rId32"/>
    <p:sldId id="288" r:id="rId33"/>
    <p:sldId id="289" r:id="rId34"/>
    <p:sldId id="290" r:id="rId35"/>
    <p:sldId id="291" r:id="rId36"/>
    <p:sldId id="292" r:id="rId37"/>
    <p:sldId id="293" r:id="rId38"/>
    <p:sldId id="294" r:id="rId39"/>
    <p:sldId id="329" r:id="rId40"/>
    <p:sldId id="330" r:id="rId41"/>
    <p:sldId id="298" r:id="rId42"/>
    <p:sldId id="295" r:id="rId43"/>
    <p:sldId id="296" r:id="rId44"/>
    <p:sldId id="297" r:id="rId45"/>
    <p:sldId id="300" r:id="rId46"/>
    <p:sldId id="301" r:id="rId47"/>
    <p:sldId id="302" r:id="rId48"/>
    <p:sldId id="306" r:id="rId49"/>
    <p:sldId id="303" r:id="rId50"/>
    <p:sldId id="305" r:id="rId51"/>
    <p:sldId id="331" r:id="rId52"/>
    <p:sldId id="304" r:id="rId53"/>
    <p:sldId id="307" r:id="rId54"/>
    <p:sldId id="308" r:id="rId55"/>
    <p:sldId id="309" r:id="rId56"/>
    <p:sldId id="311" r:id="rId57"/>
    <p:sldId id="332" r:id="rId58"/>
    <p:sldId id="312" r:id="rId59"/>
    <p:sldId id="310" r:id="rId60"/>
    <p:sldId id="313" r:id="rId61"/>
    <p:sldId id="314" r:id="rId62"/>
    <p:sldId id="315" r:id="rId63"/>
    <p:sldId id="316" r:id="rId64"/>
    <p:sldId id="318" r:id="rId65"/>
    <p:sldId id="319" r:id="rId66"/>
    <p:sldId id="320" r:id="rId67"/>
    <p:sldId id="326" r:id="rId68"/>
    <p:sldId id="321" r:id="rId69"/>
    <p:sldId id="324" r:id="rId70"/>
    <p:sldId id="322" r:id="rId71"/>
    <p:sldId id="325" r:id="rId72"/>
    <p:sldId id="333" r:id="rId73"/>
    <p:sldId id="323" r:id="rId74"/>
    <p:sldId id="327" r:id="rId75"/>
    <p:sldId id="328"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3" d="100"/>
          <a:sy n="53" d="100"/>
        </p:scale>
        <p:origin x="96" y="11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ata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5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svg"/><Relationship Id="rId1" Type="http://schemas.openxmlformats.org/officeDocument/2006/relationships/image" Target="../media/image47.png"/><Relationship Id="rId4" Type="http://schemas.openxmlformats.org/officeDocument/2006/relationships/image" Target="../media/image4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4.svg"/><Relationship Id="rId1" Type="http://schemas.openxmlformats.org/officeDocument/2006/relationships/image" Target="../media/image47.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80CC60CD-994D-45EC-91B7-ADC732D25B9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1C3CF9F-AF93-43AB-BD7E-EE43A0017D1A}">
      <dgm:prSet/>
      <dgm:spPr/>
      <dgm:t>
        <a:bodyPr/>
        <a:lstStyle/>
        <a:p>
          <a:r>
            <a:rPr lang="en-US" b="1"/>
            <a:t>The function of the deep muscles of the thorax is to assist in respiration (breathing). </a:t>
          </a:r>
          <a:endParaRPr lang="en-US"/>
        </a:p>
      </dgm:t>
    </dgm:pt>
    <dgm:pt modelId="{D2D5AA8B-3E7F-4218-BB3E-854C19A2DAA1}" type="parTrans" cxnId="{1FF042FC-9C27-4A9F-8773-98E651A0F9F4}">
      <dgm:prSet/>
      <dgm:spPr/>
      <dgm:t>
        <a:bodyPr/>
        <a:lstStyle/>
        <a:p>
          <a:endParaRPr lang="en-US"/>
        </a:p>
      </dgm:t>
    </dgm:pt>
    <dgm:pt modelId="{F19EA4D4-D5A3-428F-9E37-2271235522BA}" type="sibTrans" cxnId="{1FF042FC-9C27-4A9F-8773-98E651A0F9F4}">
      <dgm:prSet/>
      <dgm:spPr/>
      <dgm:t>
        <a:bodyPr/>
        <a:lstStyle/>
        <a:p>
          <a:endParaRPr lang="en-US"/>
        </a:p>
      </dgm:t>
    </dgm:pt>
    <dgm:pt modelId="{284088FA-DB3D-4801-8709-7D9275D72E68}">
      <dgm:prSet/>
      <dgm:spPr/>
      <dgm:t>
        <a:bodyPr/>
        <a:lstStyle/>
        <a:p>
          <a:r>
            <a:rPr lang="en-US" b="1"/>
            <a:t>The medical term for inhalation (or breathing inwardly) is </a:t>
          </a:r>
          <a:r>
            <a:rPr lang="en-US" b="1" u="sng"/>
            <a:t>inspiration</a:t>
          </a:r>
          <a:r>
            <a:rPr lang="en-US" b="1"/>
            <a:t> and the medical term for exhalation (or breathing outwardly) is </a:t>
          </a:r>
          <a:r>
            <a:rPr lang="en-US" b="1" u="sng"/>
            <a:t>expiration</a:t>
          </a:r>
          <a:r>
            <a:rPr lang="en-US" b="1"/>
            <a:t>. </a:t>
          </a:r>
          <a:endParaRPr lang="en-US"/>
        </a:p>
      </dgm:t>
    </dgm:pt>
    <dgm:pt modelId="{F1CCCAA8-BC55-463B-8910-192287821059}" type="parTrans" cxnId="{B72B10F3-105D-4FD9-B69E-5575286A27C4}">
      <dgm:prSet/>
      <dgm:spPr/>
      <dgm:t>
        <a:bodyPr/>
        <a:lstStyle/>
        <a:p>
          <a:endParaRPr lang="en-US"/>
        </a:p>
      </dgm:t>
    </dgm:pt>
    <dgm:pt modelId="{43463A29-AD3A-42FE-86F8-DBA8AFEE28C5}" type="sibTrans" cxnId="{B72B10F3-105D-4FD9-B69E-5575286A27C4}">
      <dgm:prSet/>
      <dgm:spPr/>
      <dgm:t>
        <a:bodyPr/>
        <a:lstStyle/>
        <a:p>
          <a:endParaRPr lang="en-US"/>
        </a:p>
      </dgm:t>
    </dgm:pt>
    <dgm:pt modelId="{90AE35C9-AC86-45A4-A3D8-A1007AF1C30C}" type="pres">
      <dgm:prSet presAssocID="{80CC60CD-994D-45EC-91B7-ADC732D25B93}" presName="root" presStyleCnt="0">
        <dgm:presLayoutVars>
          <dgm:dir/>
          <dgm:resizeHandles val="exact"/>
        </dgm:presLayoutVars>
      </dgm:prSet>
      <dgm:spPr/>
    </dgm:pt>
    <dgm:pt modelId="{ABDBC3CF-F5AE-4D8A-BC97-5B87A6086C65}" type="pres">
      <dgm:prSet presAssocID="{A1C3CF9F-AF93-43AB-BD7E-EE43A0017D1A}" presName="compNode" presStyleCnt="0"/>
      <dgm:spPr/>
    </dgm:pt>
    <dgm:pt modelId="{6B2EEBE9-2A06-4593-9D29-29D29A95A852}" type="pres">
      <dgm:prSet presAssocID="{A1C3CF9F-AF93-43AB-BD7E-EE43A0017D1A}" presName="bgRect" presStyleLbl="bgShp" presStyleIdx="0" presStyleCnt="2"/>
      <dgm:spPr/>
    </dgm:pt>
    <dgm:pt modelId="{E06E0F0C-8BC2-4A6C-BBB5-B136ED09C0B2}" type="pres">
      <dgm:prSet presAssocID="{A1C3CF9F-AF93-43AB-BD7E-EE43A0017D1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AA8AC935-663B-414F-AE0B-0966D6982671}" type="pres">
      <dgm:prSet presAssocID="{A1C3CF9F-AF93-43AB-BD7E-EE43A0017D1A}" presName="spaceRect" presStyleCnt="0"/>
      <dgm:spPr/>
    </dgm:pt>
    <dgm:pt modelId="{4E2C727B-A995-47F3-A1AA-0F0FFE884538}" type="pres">
      <dgm:prSet presAssocID="{A1C3CF9F-AF93-43AB-BD7E-EE43A0017D1A}" presName="parTx" presStyleLbl="revTx" presStyleIdx="0" presStyleCnt="2">
        <dgm:presLayoutVars>
          <dgm:chMax val="0"/>
          <dgm:chPref val="0"/>
        </dgm:presLayoutVars>
      </dgm:prSet>
      <dgm:spPr/>
    </dgm:pt>
    <dgm:pt modelId="{7F4FC56C-CA03-4D32-9489-2EEEC09A83A8}" type="pres">
      <dgm:prSet presAssocID="{F19EA4D4-D5A3-428F-9E37-2271235522BA}" presName="sibTrans" presStyleCnt="0"/>
      <dgm:spPr/>
    </dgm:pt>
    <dgm:pt modelId="{D4486DC6-EB6A-45D0-9CE3-1867636FE993}" type="pres">
      <dgm:prSet presAssocID="{284088FA-DB3D-4801-8709-7D9275D72E68}" presName="compNode" presStyleCnt="0"/>
      <dgm:spPr/>
    </dgm:pt>
    <dgm:pt modelId="{8952A061-66C2-4C43-B5FB-6808D9B4CB3B}" type="pres">
      <dgm:prSet presAssocID="{284088FA-DB3D-4801-8709-7D9275D72E68}" presName="bgRect" presStyleLbl="bgShp" presStyleIdx="1" presStyleCnt="2"/>
      <dgm:spPr/>
    </dgm:pt>
    <dgm:pt modelId="{D650F523-36AC-414C-A9C1-E6F765B2F7FB}" type="pres">
      <dgm:prSet presAssocID="{284088FA-DB3D-4801-8709-7D9275D72E6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DBBD3E8B-AEB9-4462-8024-2A3F7FB26A07}" type="pres">
      <dgm:prSet presAssocID="{284088FA-DB3D-4801-8709-7D9275D72E68}" presName="spaceRect" presStyleCnt="0"/>
      <dgm:spPr/>
    </dgm:pt>
    <dgm:pt modelId="{8775A3EF-338C-48AB-A424-7ED473662FCD}" type="pres">
      <dgm:prSet presAssocID="{284088FA-DB3D-4801-8709-7D9275D72E68}" presName="parTx" presStyleLbl="revTx" presStyleIdx="1" presStyleCnt="2">
        <dgm:presLayoutVars>
          <dgm:chMax val="0"/>
          <dgm:chPref val="0"/>
        </dgm:presLayoutVars>
      </dgm:prSet>
      <dgm:spPr/>
    </dgm:pt>
  </dgm:ptLst>
  <dgm:cxnLst>
    <dgm:cxn modelId="{13D7A224-124A-48A9-A505-511B62666AC7}" type="presOf" srcId="{A1C3CF9F-AF93-43AB-BD7E-EE43A0017D1A}" destId="{4E2C727B-A995-47F3-A1AA-0F0FFE884538}" srcOrd="0" destOrd="0" presId="urn:microsoft.com/office/officeart/2018/2/layout/IconVerticalSolidList"/>
    <dgm:cxn modelId="{BD58E155-430B-41B9-9500-D6559DC05987}" type="presOf" srcId="{284088FA-DB3D-4801-8709-7D9275D72E68}" destId="{8775A3EF-338C-48AB-A424-7ED473662FCD}" srcOrd="0" destOrd="0" presId="urn:microsoft.com/office/officeart/2018/2/layout/IconVerticalSolidList"/>
    <dgm:cxn modelId="{3371AF9E-C4BC-44D4-A528-B1865149E16A}" type="presOf" srcId="{80CC60CD-994D-45EC-91B7-ADC732D25B93}" destId="{90AE35C9-AC86-45A4-A3D8-A1007AF1C30C}" srcOrd="0" destOrd="0" presId="urn:microsoft.com/office/officeart/2018/2/layout/IconVerticalSolidList"/>
    <dgm:cxn modelId="{B72B10F3-105D-4FD9-B69E-5575286A27C4}" srcId="{80CC60CD-994D-45EC-91B7-ADC732D25B93}" destId="{284088FA-DB3D-4801-8709-7D9275D72E68}" srcOrd="1" destOrd="0" parTransId="{F1CCCAA8-BC55-463B-8910-192287821059}" sibTransId="{43463A29-AD3A-42FE-86F8-DBA8AFEE28C5}"/>
    <dgm:cxn modelId="{1FF042FC-9C27-4A9F-8773-98E651A0F9F4}" srcId="{80CC60CD-994D-45EC-91B7-ADC732D25B93}" destId="{A1C3CF9F-AF93-43AB-BD7E-EE43A0017D1A}" srcOrd="0" destOrd="0" parTransId="{D2D5AA8B-3E7F-4218-BB3E-854C19A2DAA1}" sibTransId="{F19EA4D4-D5A3-428F-9E37-2271235522BA}"/>
    <dgm:cxn modelId="{B8FF75B7-3B2B-4B70-A084-3BD184EBF700}" type="presParOf" srcId="{90AE35C9-AC86-45A4-A3D8-A1007AF1C30C}" destId="{ABDBC3CF-F5AE-4D8A-BC97-5B87A6086C65}" srcOrd="0" destOrd="0" presId="urn:microsoft.com/office/officeart/2018/2/layout/IconVerticalSolidList"/>
    <dgm:cxn modelId="{FF0AE9D3-1920-4572-8474-32A315E948C9}" type="presParOf" srcId="{ABDBC3CF-F5AE-4D8A-BC97-5B87A6086C65}" destId="{6B2EEBE9-2A06-4593-9D29-29D29A95A852}" srcOrd="0" destOrd="0" presId="urn:microsoft.com/office/officeart/2018/2/layout/IconVerticalSolidList"/>
    <dgm:cxn modelId="{D29FF357-7564-4A05-88CA-284AAE3793BD}" type="presParOf" srcId="{ABDBC3CF-F5AE-4D8A-BC97-5B87A6086C65}" destId="{E06E0F0C-8BC2-4A6C-BBB5-B136ED09C0B2}" srcOrd="1" destOrd="0" presId="urn:microsoft.com/office/officeart/2018/2/layout/IconVerticalSolidList"/>
    <dgm:cxn modelId="{505C2DD8-3A0E-41E2-B378-52A3CB72DD18}" type="presParOf" srcId="{ABDBC3CF-F5AE-4D8A-BC97-5B87A6086C65}" destId="{AA8AC935-663B-414F-AE0B-0966D6982671}" srcOrd="2" destOrd="0" presId="urn:microsoft.com/office/officeart/2018/2/layout/IconVerticalSolidList"/>
    <dgm:cxn modelId="{DAECDC0E-4600-4DBC-8659-920E8C2A91CD}" type="presParOf" srcId="{ABDBC3CF-F5AE-4D8A-BC97-5B87A6086C65}" destId="{4E2C727B-A995-47F3-A1AA-0F0FFE884538}" srcOrd="3" destOrd="0" presId="urn:microsoft.com/office/officeart/2018/2/layout/IconVerticalSolidList"/>
    <dgm:cxn modelId="{B96EC47F-AB1C-4413-BBF8-D72CED93B5DE}" type="presParOf" srcId="{90AE35C9-AC86-45A4-A3D8-A1007AF1C30C}" destId="{7F4FC56C-CA03-4D32-9489-2EEEC09A83A8}" srcOrd="1" destOrd="0" presId="urn:microsoft.com/office/officeart/2018/2/layout/IconVerticalSolidList"/>
    <dgm:cxn modelId="{5260A5CD-0467-4107-85FA-49CCE9658522}" type="presParOf" srcId="{90AE35C9-AC86-45A4-A3D8-A1007AF1C30C}" destId="{D4486DC6-EB6A-45D0-9CE3-1867636FE993}" srcOrd="2" destOrd="0" presId="urn:microsoft.com/office/officeart/2018/2/layout/IconVerticalSolidList"/>
    <dgm:cxn modelId="{CF999413-A629-433F-9EAF-645B2791E87E}" type="presParOf" srcId="{D4486DC6-EB6A-45D0-9CE3-1867636FE993}" destId="{8952A061-66C2-4C43-B5FB-6808D9B4CB3B}" srcOrd="0" destOrd="0" presId="urn:microsoft.com/office/officeart/2018/2/layout/IconVerticalSolidList"/>
    <dgm:cxn modelId="{59F767E0-2C14-4766-A649-831AA6F05304}" type="presParOf" srcId="{D4486DC6-EB6A-45D0-9CE3-1867636FE993}" destId="{D650F523-36AC-414C-A9C1-E6F765B2F7FB}" srcOrd="1" destOrd="0" presId="urn:microsoft.com/office/officeart/2018/2/layout/IconVerticalSolidList"/>
    <dgm:cxn modelId="{15745932-119D-4072-B1A8-F31F91F48D9C}" type="presParOf" srcId="{D4486DC6-EB6A-45D0-9CE3-1867636FE993}" destId="{DBBD3E8B-AEB9-4462-8024-2A3F7FB26A07}" srcOrd="2" destOrd="0" presId="urn:microsoft.com/office/officeart/2018/2/layout/IconVerticalSolidList"/>
    <dgm:cxn modelId="{6BD7D95D-4294-4013-A37A-F0B537183859}" type="presParOf" srcId="{D4486DC6-EB6A-45D0-9CE3-1867636FE993}" destId="{8775A3EF-338C-48AB-A424-7ED473662FC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4363E0-002D-46F9-8214-FD493C81336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2A63D53-02DE-420A-AC89-A4E3E325B9BD}">
      <dgm:prSet/>
      <dgm:spPr/>
      <dgm:t>
        <a:bodyPr/>
        <a:lstStyle/>
        <a:p>
          <a:r>
            <a:rPr lang="en-US" b="1" i="1"/>
            <a:t>Just FYI - The deepest muscle layer of the thoracic wall attaches to the internal surfaces of the ribs. </a:t>
          </a:r>
          <a:endParaRPr lang="en-US"/>
        </a:p>
      </dgm:t>
    </dgm:pt>
    <dgm:pt modelId="{AB317896-EED3-4885-AAB4-D05815FC8805}" type="parTrans" cxnId="{A60CD2C1-F583-4B38-A7A3-2823D74FD9D3}">
      <dgm:prSet/>
      <dgm:spPr/>
      <dgm:t>
        <a:bodyPr/>
        <a:lstStyle/>
        <a:p>
          <a:endParaRPr lang="en-US"/>
        </a:p>
      </dgm:t>
    </dgm:pt>
    <dgm:pt modelId="{22BEE02B-63B6-4181-9004-46EC9363418C}" type="sibTrans" cxnId="{A60CD2C1-F583-4B38-A7A3-2823D74FD9D3}">
      <dgm:prSet/>
      <dgm:spPr/>
      <dgm:t>
        <a:bodyPr/>
        <a:lstStyle/>
        <a:p>
          <a:endParaRPr lang="en-US"/>
        </a:p>
      </dgm:t>
    </dgm:pt>
    <dgm:pt modelId="{FC89734D-40FC-4219-87D5-A14BDBCBA4A1}">
      <dgm:prSet/>
      <dgm:spPr/>
      <dgm:t>
        <a:bodyPr/>
        <a:lstStyle/>
        <a:p>
          <a:r>
            <a:rPr lang="en-US" b="1" i="1"/>
            <a:t>The function of the deepest layer is unknown.</a:t>
          </a:r>
          <a:endParaRPr lang="en-US"/>
        </a:p>
      </dgm:t>
    </dgm:pt>
    <dgm:pt modelId="{CFE31B19-E7B3-4E5C-B454-3B0AED500507}" type="parTrans" cxnId="{A4710873-4CF1-4E03-9A5A-2A07B8A2AE90}">
      <dgm:prSet/>
      <dgm:spPr/>
      <dgm:t>
        <a:bodyPr/>
        <a:lstStyle/>
        <a:p>
          <a:endParaRPr lang="en-US"/>
        </a:p>
      </dgm:t>
    </dgm:pt>
    <dgm:pt modelId="{F125E959-8D42-45F1-9037-881D7079BC74}" type="sibTrans" cxnId="{A4710873-4CF1-4E03-9A5A-2A07B8A2AE90}">
      <dgm:prSet/>
      <dgm:spPr/>
      <dgm:t>
        <a:bodyPr/>
        <a:lstStyle/>
        <a:p>
          <a:endParaRPr lang="en-US"/>
        </a:p>
      </dgm:t>
    </dgm:pt>
    <dgm:pt modelId="{B4FD3135-BF77-4A20-9882-89D0D6F34631}" type="pres">
      <dgm:prSet presAssocID="{CA4363E0-002D-46F9-8214-FD493C813367}" presName="root" presStyleCnt="0">
        <dgm:presLayoutVars>
          <dgm:dir/>
          <dgm:resizeHandles val="exact"/>
        </dgm:presLayoutVars>
      </dgm:prSet>
      <dgm:spPr/>
    </dgm:pt>
    <dgm:pt modelId="{661FB3AA-6E14-4E5D-89D2-32A1A14FE9A0}" type="pres">
      <dgm:prSet presAssocID="{B2A63D53-02DE-420A-AC89-A4E3E325B9BD}" presName="compNode" presStyleCnt="0"/>
      <dgm:spPr/>
    </dgm:pt>
    <dgm:pt modelId="{5A4CCFEA-4CB6-421F-ABD9-E9198D55E63E}" type="pres">
      <dgm:prSet presAssocID="{B2A63D53-02DE-420A-AC89-A4E3E325B9BD}" presName="bgRect" presStyleLbl="bgShp" presStyleIdx="0" presStyleCnt="2"/>
      <dgm:spPr/>
    </dgm:pt>
    <dgm:pt modelId="{107C95E8-0943-4665-AEA9-7ECE469E17D8}" type="pres">
      <dgm:prSet presAssocID="{B2A63D53-02DE-420A-AC89-A4E3E325B9B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976148E9-46B3-42E5-8BCC-8BC50BCB5AD2}" type="pres">
      <dgm:prSet presAssocID="{B2A63D53-02DE-420A-AC89-A4E3E325B9BD}" presName="spaceRect" presStyleCnt="0"/>
      <dgm:spPr/>
    </dgm:pt>
    <dgm:pt modelId="{5A34F548-71A8-48F4-8EC6-3FA1C7A5F3CC}" type="pres">
      <dgm:prSet presAssocID="{B2A63D53-02DE-420A-AC89-A4E3E325B9BD}" presName="parTx" presStyleLbl="revTx" presStyleIdx="0" presStyleCnt="2">
        <dgm:presLayoutVars>
          <dgm:chMax val="0"/>
          <dgm:chPref val="0"/>
        </dgm:presLayoutVars>
      </dgm:prSet>
      <dgm:spPr/>
    </dgm:pt>
    <dgm:pt modelId="{C27A2706-0409-4DCB-9543-8ECA9488CC7A}" type="pres">
      <dgm:prSet presAssocID="{22BEE02B-63B6-4181-9004-46EC9363418C}" presName="sibTrans" presStyleCnt="0"/>
      <dgm:spPr/>
    </dgm:pt>
    <dgm:pt modelId="{C97474E4-AA9A-4F51-9B6E-DCC6B6BF53BF}" type="pres">
      <dgm:prSet presAssocID="{FC89734D-40FC-4219-87D5-A14BDBCBA4A1}" presName="compNode" presStyleCnt="0"/>
      <dgm:spPr/>
    </dgm:pt>
    <dgm:pt modelId="{AE754515-0420-402E-8B9D-37293C4D903D}" type="pres">
      <dgm:prSet presAssocID="{FC89734D-40FC-4219-87D5-A14BDBCBA4A1}" presName="bgRect" presStyleLbl="bgShp" presStyleIdx="1" presStyleCnt="2"/>
      <dgm:spPr/>
    </dgm:pt>
    <dgm:pt modelId="{80E74112-C4ED-4930-909C-6733A1F9D612}" type="pres">
      <dgm:prSet presAssocID="{FC89734D-40FC-4219-87D5-A14BDBCBA4A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sconnected"/>
        </a:ext>
      </dgm:extLst>
    </dgm:pt>
    <dgm:pt modelId="{9FAC14DC-DA76-4F31-8C47-DA33C2468D38}" type="pres">
      <dgm:prSet presAssocID="{FC89734D-40FC-4219-87D5-A14BDBCBA4A1}" presName="spaceRect" presStyleCnt="0"/>
      <dgm:spPr/>
    </dgm:pt>
    <dgm:pt modelId="{0F472727-60FE-416D-B69F-9630501D78B1}" type="pres">
      <dgm:prSet presAssocID="{FC89734D-40FC-4219-87D5-A14BDBCBA4A1}" presName="parTx" presStyleLbl="revTx" presStyleIdx="1" presStyleCnt="2">
        <dgm:presLayoutVars>
          <dgm:chMax val="0"/>
          <dgm:chPref val="0"/>
        </dgm:presLayoutVars>
      </dgm:prSet>
      <dgm:spPr/>
    </dgm:pt>
  </dgm:ptLst>
  <dgm:cxnLst>
    <dgm:cxn modelId="{9ECF9533-AB9C-4144-B966-EB6A620C5A38}" type="presOf" srcId="{CA4363E0-002D-46F9-8214-FD493C813367}" destId="{B4FD3135-BF77-4A20-9882-89D0D6F34631}" srcOrd="0" destOrd="0" presId="urn:microsoft.com/office/officeart/2018/2/layout/IconVerticalSolidList"/>
    <dgm:cxn modelId="{A4710873-4CF1-4E03-9A5A-2A07B8A2AE90}" srcId="{CA4363E0-002D-46F9-8214-FD493C813367}" destId="{FC89734D-40FC-4219-87D5-A14BDBCBA4A1}" srcOrd="1" destOrd="0" parTransId="{CFE31B19-E7B3-4E5C-B454-3B0AED500507}" sibTransId="{F125E959-8D42-45F1-9037-881D7079BC74}"/>
    <dgm:cxn modelId="{2E6801AE-92A1-42CF-AE83-0B7EE521AA53}" type="presOf" srcId="{FC89734D-40FC-4219-87D5-A14BDBCBA4A1}" destId="{0F472727-60FE-416D-B69F-9630501D78B1}" srcOrd="0" destOrd="0" presId="urn:microsoft.com/office/officeart/2018/2/layout/IconVerticalSolidList"/>
    <dgm:cxn modelId="{A60CD2C1-F583-4B38-A7A3-2823D74FD9D3}" srcId="{CA4363E0-002D-46F9-8214-FD493C813367}" destId="{B2A63D53-02DE-420A-AC89-A4E3E325B9BD}" srcOrd="0" destOrd="0" parTransId="{AB317896-EED3-4885-AAB4-D05815FC8805}" sibTransId="{22BEE02B-63B6-4181-9004-46EC9363418C}"/>
    <dgm:cxn modelId="{573F66E0-38EE-4E5E-9AAC-8D2D37AC43A9}" type="presOf" srcId="{B2A63D53-02DE-420A-AC89-A4E3E325B9BD}" destId="{5A34F548-71A8-48F4-8EC6-3FA1C7A5F3CC}" srcOrd="0" destOrd="0" presId="urn:microsoft.com/office/officeart/2018/2/layout/IconVerticalSolidList"/>
    <dgm:cxn modelId="{3A554C03-4BCA-44FF-83F4-6FC25205E47C}" type="presParOf" srcId="{B4FD3135-BF77-4A20-9882-89D0D6F34631}" destId="{661FB3AA-6E14-4E5D-89D2-32A1A14FE9A0}" srcOrd="0" destOrd="0" presId="urn:microsoft.com/office/officeart/2018/2/layout/IconVerticalSolidList"/>
    <dgm:cxn modelId="{27194E47-BFC7-424A-9A3E-2D686D7FA15F}" type="presParOf" srcId="{661FB3AA-6E14-4E5D-89D2-32A1A14FE9A0}" destId="{5A4CCFEA-4CB6-421F-ABD9-E9198D55E63E}" srcOrd="0" destOrd="0" presId="urn:microsoft.com/office/officeart/2018/2/layout/IconVerticalSolidList"/>
    <dgm:cxn modelId="{6585081D-C2B0-4AF0-8860-A05B022EBE24}" type="presParOf" srcId="{661FB3AA-6E14-4E5D-89D2-32A1A14FE9A0}" destId="{107C95E8-0943-4665-AEA9-7ECE469E17D8}" srcOrd="1" destOrd="0" presId="urn:microsoft.com/office/officeart/2018/2/layout/IconVerticalSolidList"/>
    <dgm:cxn modelId="{28F77346-7B0E-402F-A4D3-74C077946872}" type="presParOf" srcId="{661FB3AA-6E14-4E5D-89D2-32A1A14FE9A0}" destId="{976148E9-46B3-42E5-8BCC-8BC50BCB5AD2}" srcOrd="2" destOrd="0" presId="urn:microsoft.com/office/officeart/2018/2/layout/IconVerticalSolidList"/>
    <dgm:cxn modelId="{C4F44A6F-F5D1-454E-8FB8-02A1B9DCED26}" type="presParOf" srcId="{661FB3AA-6E14-4E5D-89D2-32A1A14FE9A0}" destId="{5A34F548-71A8-48F4-8EC6-3FA1C7A5F3CC}" srcOrd="3" destOrd="0" presId="urn:microsoft.com/office/officeart/2018/2/layout/IconVerticalSolidList"/>
    <dgm:cxn modelId="{01C567A7-B82E-471B-A092-38CA203E14D7}" type="presParOf" srcId="{B4FD3135-BF77-4A20-9882-89D0D6F34631}" destId="{C27A2706-0409-4DCB-9543-8ECA9488CC7A}" srcOrd="1" destOrd="0" presId="urn:microsoft.com/office/officeart/2018/2/layout/IconVerticalSolidList"/>
    <dgm:cxn modelId="{67AE3EFB-8334-4730-BE82-0702744A7433}" type="presParOf" srcId="{B4FD3135-BF77-4A20-9882-89D0D6F34631}" destId="{C97474E4-AA9A-4F51-9B6E-DCC6B6BF53BF}" srcOrd="2" destOrd="0" presId="urn:microsoft.com/office/officeart/2018/2/layout/IconVerticalSolidList"/>
    <dgm:cxn modelId="{11F11F0A-37E2-40C4-B564-A23260E0B38D}" type="presParOf" srcId="{C97474E4-AA9A-4F51-9B6E-DCC6B6BF53BF}" destId="{AE754515-0420-402E-8B9D-37293C4D903D}" srcOrd="0" destOrd="0" presId="urn:microsoft.com/office/officeart/2018/2/layout/IconVerticalSolidList"/>
    <dgm:cxn modelId="{CC681A5A-CAA6-4451-96AA-72703101DA97}" type="presParOf" srcId="{C97474E4-AA9A-4F51-9B6E-DCC6B6BF53BF}" destId="{80E74112-C4ED-4930-909C-6733A1F9D612}" srcOrd="1" destOrd="0" presId="urn:microsoft.com/office/officeart/2018/2/layout/IconVerticalSolidList"/>
    <dgm:cxn modelId="{0BC16BE9-5B92-4FE5-8E91-47FC48FE79A5}" type="presParOf" srcId="{C97474E4-AA9A-4F51-9B6E-DCC6B6BF53BF}" destId="{9FAC14DC-DA76-4F31-8C47-DA33C2468D38}" srcOrd="2" destOrd="0" presId="urn:microsoft.com/office/officeart/2018/2/layout/IconVerticalSolidList"/>
    <dgm:cxn modelId="{FBAA258A-2525-4CC2-B261-54FD7C33D8C6}" type="presParOf" srcId="{C97474E4-AA9A-4F51-9B6E-DCC6B6BF53BF}" destId="{0F472727-60FE-416D-B69F-9630501D78B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EEBE9-2A06-4593-9D29-29D29A95A852}">
      <dsp:nvSpPr>
        <dsp:cNvPr id="0" name=""/>
        <dsp:cNvSpPr/>
      </dsp:nvSpPr>
      <dsp:spPr>
        <a:xfrm>
          <a:off x="0" y="906398"/>
          <a:ext cx="6967728" cy="167335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6E0F0C-8BC2-4A6C-BBB5-B136ED09C0B2}">
      <dsp:nvSpPr>
        <dsp:cNvPr id="0" name=""/>
        <dsp:cNvSpPr/>
      </dsp:nvSpPr>
      <dsp:spPr>
        <a:xfrm>
          <a:off x="506188" y="1282903"/>
          <a:ext cx="920343" cy="9203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2C727B-A995-47F3-A1AA-0F0FFE884538}">
      <dsp:nvSpPr>
        <dsp:cNvPr id="0" name=""/>
        <dsp:cNvSpPr/>
      </dsp:nvSpPr>
      <dsp:spPr>
        <a:xfrm>
          <a:off x="1932721" y="906398"/>
          <a:ext cx="5035006" cy="1673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096" tIns="177096" rIns="177096" bIns="177096" numCol="1" spcCol="1270" anchor="ctr" anchorCtr="0">
          <a:noAutofit/>
        </a:bodyPr>
        <a:lstStyle/>
        <a:p>
          <a:pPr marL="0" lvl="0" indent="0" algn="l" defTabSz="1022350">
            <a:lnSpc>
              <a:spcPct val="90000"/>
            </a:lnSpc>
            <a:spcBef>
              <a:spcPct val="0"/>
            </a:spcBef>
            <a:spcAft>
              <a:spcPct val="35000"/>
            </a:spcAft>
            <a:buNone/>
          </a:pPr>
          <a:r>
            <a:rPr lang="en-US" sz="2300" b="1" kern="1200"/>
            <a:t>The function of the deep muscles of the thorax is to assist in respiration (breathing). </a:t>
          </a:r>
          <a:endParaRPr lang="en-US" sz="2300" kern="1200"/>
        </a:p>
      </dsp:txBody>
      <dsp:txXfrm>
        <a:off x="1932721" y="906398"/>
        <a:ext cx="5035006" cy="1673352"/>
      </dsp:txXfrm>
    </dsp:sp>
    <dsp:sp modelId="{8952A061-66C2-4C43-B5FB-6808D9B4CB3B}">
      <dsp:nvSpPr>
        <dsp:cNvPr id="0" name=""/>
        <dsp:cNvSpPr/>
      </dsp:nvSpPr>
      <dsp:spPr>
        <a:xfrm>
          <a:off x="0" y="2998089"/>
          <a:ext cx="6967728" cy="167335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50F523-36AC-414C-A9C1-E6F765B2F7FB}">
      <dsp:nvSpPr>
        <dsp:cNvPr id="0" name=""/>
        <dsp:cNvSpPr/>
      </dsp:nvSpPr>
      <dsp:spPr>
        <a:xfrm>
          <a:off x="506188" y="3374593"/>
          <a:ext cx="920343" cy="9203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75A3EF-338C-48AB-A424-7ED473662FCD}">
      <dsp:nvSpPr>
        <dsp:cNvPr id="0" name=""/>
        <dsp:cNvSpPr/>
      </dsp:nvSpPr>
      <dsp:spPr>
        <a:xfrm>
          <a:off x="1932721" y="2998089"/>
          <a:ext cx="5035006" cy="1673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096" tIns="177096" rIns="177096" bIns="177096" numCol="1" spcCol="1270" anchor="ctr" anchorCtr="0">
          <a:noAutofit/>
        </a:bodyPr>
        <a:lstStyle/>
        <a:p>
          <a:pPr marL="0" lvl="0" indent="0" algn="l" defTabSz="1022350">
            <a:lnSpc>
              <a:spcPct val="90000"/>
            </a:lnSpc>
            <a:spcBef>
              <a:spcPct val="0"/>
            </a:spcBef>
            <a:spcAft>
              <a:spcPct val="35000"/>
            </a:spcAft>
            <a:buNone/>
          </a:pPr>
          <a:r>
            <a:rPr lang="en-US" sz="2300" b="1" kern="1200"/>
            <a:t>The medical term for inhalation (or breathing inwardly) is </a:t>
          </a:r>
          <a:r>
            <a:rPr lang="en-US" sz="2300" b="1" u="sng" kern="1200"/>
            <a:t>inspiration</a:t>
          </a:r>
          <a:r>
            <a:rPr lang="en-US" sz="2300" b="1" kern="1200"/>
            <a:t> and the medical term for exhalation (or breathing outwardly) is </a:t>
          </a:r>
          <a:r>
            <a:rPr lang="en-US" sz="2300" b="1" u="sng" kern="1200"/>
            <a:t>expiration</a:t>
          </a:r>
          <a:r>
            <a:rPr lang="en-US" sz="2300" b="1" kern="1200"/>
            <a:t>. </a:t>
          </a:r>
          <a:endParaRPr lang="en-US" sz="2300" kern="1200"/>
        </a:p>
      </dsp:txBody>
      <dsp:txXfrm>
        <a:off x="1932721" y="2998089"/>
        <a:ext cx="5035006" cy="16733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CCFEA-4CB6-421F-ABD9-E9198D55E63E}">
      <dsp:nvSpPr>
        <dsp:cNvPr id="0" name=""/>
        <dsp:cNvSpPr/>
      </dsp:nvSpPr>
      <dsp:spPr>
        <a:xfrm>
          <a:off x="0" y="906398"/>
          <a:ext cx="6967728" cy="167335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7C95E8-0943-4665-AEA9-7ECE469E17D8}">
      <dsp:nvSpPr>
        <dsp:cNvPr id="0" name=""/>
        <dsp:cNvSpPr/>
      </dsp:nvSpPr>
      <dsp:spPr>
        <a:xfrm>
          <a:off x="506188" y="1282903"/>
          <a:ext cx="920343" cy="9203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34F548-71A8-48F4-8EC6-3FA1C7A5F3CC}">
      <dsp:nvSpPr>
        <dsp:cNvPr id="0" name=""/>
        <dsp:cNvSpPr/>
      </dsp:nvSpPr>
      <dsp:spPr>
        <a:xfrm>
          <a:off x="1932721" y="906398"/>
          <a:ext cx="5035006" cy="1673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096" tIns="177096" rIns="177096" bIns="177096" numCol="1" spcCol="1270" anchor="ctr" anchorCtr="0">
          <a:noAutofit/>
        </a:bodyPr>
        <a:lstStyle/>
        <a:p>
          <a:pPr marL="0" lvl="0" indent="0" algn="l" defTabSz="1111250">
            <a:lnSpc>
              <a:spcPct val="90000"/>
            </a:lnSpc>
            <a:spcBef>
              <a:spcPct val="0"/>
            </a:spcBef>
            <a:spcAft>
              <a:spcPct val="35000"/>
            </a:spcAft>
            <a:buNone/>
          </a:pPr>
          <a:r>
            <a:rPr lang="en-US" sz="2500" b="1" i="1" kern="1200"/>
            <a:t>Just FYI - The deepest muscle layer of the thoracic wall attaches to the internal surfaces of the ribs. </a:t>
          </a:r>
          <a:endParaRPr lang="en-US" sz="2500" kern="1200"/>
        </a:p>
      </dsp:txBody>
      <dsp:txXfrm>
        <a:off x="1932721" y="906398"/>
        <a:ext cx="5035006" cy="1673352"/>
      </dsp:txXfrm>
    </dsp:sp>
    <dsp:sp modelId="{AE754515-0420-402E-8B9D-37293C4D903D}">
      <dsp:nvSpPr>
        <dsp:cNvPr id="0" name=""/>
        <dsp:cNvSpPr/>
      </dsp:nvSpPr>
      <dsp:spPr>
        <a:xfrm>
          <a:off x="0" y="2998089"/>
          <a:ext cx="6967728" cy="167335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E74112-C4ED-4930-909C-6733A1F9D612}">
      <dsp:nvSpPr>
        <dsp:cNvPr id="0" name=""/>
        <dsp:cNvSpPr/>
      </dsp:nvSpPr>
      <dsp:spPr>
        <a:xfrm>
          <a:off x="506188" y="3374593"/>
          <a:ext cx="920343" cy="9203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472727-60FE-416D-B69F-9630501D78B1}">
      <dsp:nvSpPr>
        <dsp:cNvPr id="0" name=""/>
        <dsp:cNvSpPr/>
      </dsp:nvSpPr>
      <dsp:spPr>
        <a:xfrm>
          <a:off x="1932721" y="2998089"/>
          <a:ext cx="5035006" cy="1673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096" tIns="177096" rIns="177096" bIns="177096" numCol="1" spcCol="1270" anchor="ctr" anchorCtr="0">
          <a:noAutofit/>
        </a:bodyPr>
        <a:lstStyle/>
        <a:p>
          <a:pPr marL="0" lvl="0" indent="0" algn="l" defTabSz="1111250">
            <a:lnSpc>
              <a:spcPct val="90000"/>
            </a:lnSpc>
            <a:spcBef>
              <a:spcPct val="0"/>
            </a:spcBef>
            <a:spcAft>
              <a:spcPct val="35000"/>
            </a:spcAft>
            <a:buNone/>
          </a:pPr>
          <a:r>
            <a:rPr lang="en-US" sz="2500" b="1" i="1" kern="1200"/>
            <a:t>The function of the deepest layer is unknown.</a:t>
          </a:r>
          <a:endParaRPr lang="en-US" sz="2500" kern="1200"/>
        </a:p>
      </dsp:txBody>
      <dsp:txXfrm>
        <a:off x="1932721" y="2998089"/>
        <a:ext cx="5035006" cy="167335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7.jpe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jpe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6381D-978D-4248-8EBE-FA1E1C01F6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7F33C3-53B7-4BCC-A63E-137EDB2352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E9D4A-AF05-4D44-8933-3CBDD453F444}"/>
              </a:ext>
            </a:extLst>
          </p:cNvPr>
          <p:cNvSpPr>
            <a:spLocks noGrp="1"/>
          </p:cNvSpPr>
          <p:nvPr>
            <p:ph type="dt" sz="half" idx="10"/>
          </p:nvPr>
        </p:nvSpPr>
        <p:spPr/>
        <p:txBody>
          <a:bodyPr/>
          <a:lstStyle/>
          <a:p>
            <a:fld id="{02995915-DCCF-4D37-A63C-F125D7BFC73A}" type="datetimeFigureOut">
              <a:rPr lang="en-US" smtClean="0"/>
              <a:t>3/12/2020</a:t>
            </a:fld>
            <a:endParaRPr lang="en-US"/>
          </a:p>
        </p:txBody>
      </p:sp>
      <p:sp>
        <p:nvSpPr>
          <p:cNvPr id="5" name="Footer Placeholder 4">
            <a:extLst>
              <a:ext uri="{FF2B5EF4-FFF2-40B4-BE49-F238E27FC236}">
                <a16:creationId xmlns:a16="http://schemas.microsoft.com/office/drawing/2014/main" id="{2106DD73-493E-43A9-8FBD-DA18C8DBA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1B44C-74DF-49A9-B105-2DA348D83BFE}"/>
              </a:ext>
            </a:extLst>
          </p:cNvPr>
          <p:cNvSpPr>
            <a:spLocks noGrp="1"/>
          </p:cNvSpPr>
          <p:nvPr>
            <p:ph type="sldNum" sz="quarter" idx="12"/>
          </p:nvPr>
        </p:nvSpPr>
        <p:spPr/>
        <p:txBody>
          <a:bodyPr/>
          <a:lstStyle/>
          <a:p>
            <a:fld id="{F81A6C70-2688-4CCC-A92C-884692FFD5F5}" type="slidenum">
              <a:rPr lang="en-US" smtClean="0"/>
              <a:t>‹#›</a:t>
            </a:fld>
            <a:endParaRPr lang="en-US"/>
          </a:p>
        </p:txBody>
      </p:sp>
    </p:spTree>
    <p:extLst>
      <p:ext uri="{BB962C8B-B14F-4D97-AF65-F5344CB8AC3E}">
        <p14:creationId xmlns:p14="http://schemas.microsoft.com/office/powerpoint/2010/main" val="445283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5A699-0C7C-4186-8D70-9E9FE8651B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6D92A8-023C-4FF7-A07F-017DF36329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0F6AD-4A57-4971-BC0A-BED819A7DD4A}"/>
              </a:ext>
            </a:extLst>
          </p:cNvPr>
          <p:cNvSpPr>
            <a:spLocks noGrp="1"/>
          </p:cNvSpPr>
          <p:nvPr>
            <p:ph type="dt" sz="half" idx="10"/>
          </p:nvPr>
        </p:nvSpPr>
        <p:spPr/>
        <p:txBody>
          <a:bodyPr/>
          <a:lstStyle/>
          <a:p>
            <a:fld id="{02995915-DCCF-4D37-A63C-F125D7BFC73A}" type="datetimeFigureOut">
              <a:rPr lang="en-US" smtClean="0"/>
              <a:t>3/12/2020</a:t>
            </a:fld>
            <a:endParaRPr lang="en-US"/>
          </a:p>
        </p:txBody>
      </p:sp>
      <p:sp>
        <p:nvSpPr>
          <p:cNvPr id="5" name="Footer Placeholder 4">
            <a:extLst>
              <a:ext uri="{FF2B5EF4-FFF2-40B4-BE49-F238E27FC236}">
                <a16:creationId xmlns:a16="http://schemas.microsoft.com/office/drawing/2014/main" id="{65710135-4AF1-4C55-AD52-B4A22EDBE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EC0C4-BD5E-4481-9518-99A74142C1E5}"/>
              </a:ext>
            </a:extLst>
          </p:cNvPr>
          <p:cNvSpPr>
            <a:spLocks noGrp="1"/>
          </p:cNvSpPr>
          <p:nvPr>
            <p:ph type="sldNum" sz="quarter" idx="12"/>
          </p:nvPr>
        </p:nvSpPr>
        <p:spPr/>
        <p:txBody>
          <a:bodyPr/>
          <a:lstStyle/>
          <a:p>
            <a:fld id="{F81A6C70-2688-4CCC-A92C-884692FFD5F5}" type="slidenum">
              <a:rPr lang="en-US" smtClean="0"/>
              <a:t>‹#›</a:t>
            </a:fld>
            <a:endParaRPr lang="en-US"/>
          </a:p>
        </p:txBody>
      </p:sp>
    </p:spTree>
    <p:extLst>
      <p:ext uri="{BB962C8B-B14F-4D97-AF65-F5344CB8AC3E}">
        <p14:creationId xmlns:p14="http://schemas.microsoft.com/office/powerpoint/2010/main" val="3268229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3ABE14-BCBE-49F3-82F7-EFFB3A7D9D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9EAF52-0FDF-4206-9D0F-344D6AEC10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C39BC-4CC0-44E3-9705-F92F8194FC17}"/>
              </a:ext>
            </a:extLst>
          </p:cNvPr>
          <p:cNvSpPr>
            <a:spLocks noGrp="1"/>
          </p:cNvSpPr>
          <p:nvPr>
            <p:ph type="dt" sz="half" idx="10"/>
          </p:nvPr>
        </p:nvSpPr>
        <p:spPr/>
        <p:txBody>
          <a:bodyPr/>
          <a:lstStyle/>
          <a:p>
            <a:fld id="{02995915-DCCF-4D37-A63C-F125D7BFC73A}" type="datetimeFigureOut">
              <a:rPr lang="en-US" smtClean="0"/>
              <a:t>3/12/2020</a:t>
            </a:fld>
            <a:endParaRPr lang="en-US"/>
          </a:p>
        </p:txBody>
      </p:sp>
      <p:sp>
        <p:nvSpPr>
          <p:cNvPr id="5" name="Footer Placeholder 4">
            <a:extLst>
              <a:ext uri="{FF2B5EF4-FFF2-40B4-BE49-F238E27FC236}">
                <a16:creationId xmlns:a16="http://schemas.microsoft.com/office/drawing/2014/main" id="{ED329AC6-6730-4814-AF79-4C28A7BC7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41E8A-484D-42BB-AC12-C0A054430D0A}"/>
              </a:ext>
            </a:extLst>
          </p:cNvPr>
          <p:cNvSpPr>
            <a:spLocks noGrp="1"/>
          </p:cNvSpPr>
          <p:nvPr>
            <p:ph type="sldNum" sz="quarter" idx="12"/>
          </p:nvPr>
        </p:nvSpPr>
        <p:spPr/>
        <p:txBody>
          <a:bodyPr/>
          <a:lstStyle/>
          <a:p>
            <a:fld id="{F81A6C70-2688-4CCC-A92C-884692FFD5F5}" type="slidenum">
              <a:rPr lang="en-US" smtClean="0"/>
              <a:t>‹#›</a:t>
            </a:fld>
            <a:endParaRPr lang="en-US"/>
          </a:p>
        </p:txBody>
      </p:sp>
    </p:spTree>
    <p:extLst>
      <p:ext uri="{BB962C8B-B14F-4D97-AF65-F5344CB8AC3E}">
        <p14:creationId xmlns:p14="http://schemas.microsoft.com/office/powerpoint/2010/main" val="4161475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0D675-E752-4495-BAF6-1415AB6220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93B340-F5B3-43A0-A671-D86B67B9B2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9EB0D9-EF33-4241-A903-5E208F8D0B69}"/>
              </a:ext>
            </a:extLst>
          </p:cNvPr>
          <p:cNvSpPr>
            <a:spLocks noGrp="1"/>
          </p:cNvSpPr>
          <p:nvPr>
            <p:ph type="dt" sz="half" idx="10"/>
          </p:nvPr>
        </p:nvSpPr>
        <p:spPr/>
        <p:txBody>
          <a:bodyPr/>
          <a:lstStyle/>
          <a:p>
            <a:fld id="{02995915-DCCF-4D37-A63C-F125D7BFC73A}" type="datetimeFigureOut">
              <a:rPr lang="en-US" smtClean="0"/>
              <a:t>3/12/2020</a:t>
            </a:fld>
            <a:endParaRPr lang="en-US"/>
          </a:p>
        </p:txBody>
      </p:sp>
      <p:sp>
        <p:nvSpPr>
          <p:cNvPr id="5" name="Footer Placeholder 4">
            <a:extLst>
              <a:ext uri="{FF2B5EF4-FFF2-40B4-BE49-F238E27FC236}">
                <a16:creationId xmlns:a16="http://schemas.microsoft.com/office/drawing/2014/main" id="{45A776B7-8F18-463F-B178-DFF6DBF11C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1A3321-6F9D-43BE-88B3-F18EE9119404}"/>
              </a:ext>
            </a:extLst>
          </p:cNvPr>
          <p:cNvSpPr>
            <a:spLocks noGrp="1"/>
          </p:cNvSpPr>
          <p:nvPr>
            <p:ph type="sldNum" sz="quarter" idx="12"/>
          </p:nvPr>
        </p:nvSpPr>
        <p:spPr/>
        <p:txBody>
          <a:bodyPr/>
          <a:lstStyle/>
          <a:p>
            <a:fld id="{F81A6C70-2688-4CCC-A92C-884692FFD5F5}" type="slidenum">
              <a:rPr lang="en-US" smtClean="0"/>
              <a:t>‹#›</a:t>
            </a:fld>
            <a:endParaRPr lang="en-US"/>
          </a:p>
        </p:txBody>
      </p:sp>
    </p:spTree>
    <p:extLst>
      <p:ext uri="{BB962C8B-B14F-4D97-AF65-F5344CB8AC3E}">
        <p14:creationId xmlns:p14="http://schemas.microsoft.com/office/powerpoint/2010/main" val="2540403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D2F90-A13C-4184-A208-1CDF841036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9D3927-0C7D-41E2-9EA1-8C4B429F83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341180-075A-4AAC-8FE0-DBBD5F3B85F6}"/>
              </a:ext>
            </a:extLst>
          </p:cNvPr>
          <p:cNvSpPr>
            <a:spLocks noGrp="1"/>
          </p:cNvSpPr>
          <p:nvPr>
            <p:ph type="dt" sz="half" idx="10"/>
          </p:nvPr>
        </p:nvSpPr>
        <p:spPr/>
        <p:txBody>
          <a:bodyPr/>
          <a:lstStyle/>
          <a:p>
            <a:fld id="{02995915-DCCF-4D37-A63C-F125D7BFC73A}" type="datetimeFigureOut">
              <a:rPr lang="en-US" smtClean="0"/>
              <a:t>3/12/2020</a:t>
            </a:fld>
            <a:endParaRPr lang="en-US"/>
          </a:p>
        </p:txBody>
      </p:sp>
      <p:sp>
        <p:nvSpPr>
          <p:cNvPr id="5" name="Footer Placeholder 4">
            <a:extLst>
              <a:ext uri="{FF2B5EF4-FFF2-40B4-BE49-F238E27FC236}">
                <a16:creationId xmlns:a16="http://schemas.microsoft.com/office/drawing/2014/main" id="{F80DFDAC-1866-48B7-A32B-F4620D7D0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B2504-96A4-4812-823B-C8E5A2D51BA8}"/>
              </a:ext>
            </a:extLst>
          </p:cNvPr>
          <p:cNvSpPr>
            <a:spLocks noGrp="1"/>
          </p:cNvSpPr>
          <p:nvPr>
            <p:ph type="sldNum" sz="quarter" idx="12"/>
          </p:nvPr>
        </p:nvSpPr>
        <p:spPr/>
        <p:txBody>
          <a:bodyPr/>
          <a:lstStyle/>
          <a:p>
            <a:fld id="{F81A6C70-2688-4CCC-A92C-884692FFD5F5}" type="slidenum">
              <a:rPr lang="en-US" smtClean="0"/>
              <a:t>‹#›</a:t>
            </a:fld>
            <a:endParaRPr lang="en-US"/>
          </a:p>
        </p:txBody>
      </p:sp>
    </p:spTree>
    <p:extLst>
      <p:ext uri="{BB962C8B-B14F-4D97-AF65-F5344CB8AC3E}">
        <p14:creationId xmlns:p14="http://schemas.microsoft.com/office/powerpoint/2010/main" val="609122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4903C-E513-42B6-B5DA-255A711345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303F8D-513B-495D-B4CE-2D9A3D49BC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CEF27-7962-4CA6-86FA-D15526014C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EF9B6B-2D18-45DD-8DCE-DCEEBF6D5C21}"/>
              </a:ext>
            </a:extLst>
          </p:cNvPr>
          <p:cNvSpPr>
            <a:spLocks noGrp="1"/>
          </p:cNvSpPr>
          <p:nvPr>
            <p:ph type="dt" sz="half" idx="10"/>
          </p:nvPr>
        </p:nvSpPr>
        <p:spPr/>
        <p:txBody>
          <a:bodyPr/>
          <a:lstStyle/>
          <a:p>
            <a:fld id="{02995915-DCCF-4D37-A63C-F125D7BFC73A}" type="datetimeFigureOut">
              <a:rPr lang="en-US" smtClean="0"/>
              <a:t>3/12/2020</a:t>
            </a:fld>
            <a:endParaRPr lang="en-US"/>
          </a:p>
        </p:txBody>
      </p:sp>
      <p:sp>
        <p:nvSpPr>
          <p:cNvPr id="6" name="Footer Placeholder 5">
            <a:extLst>
              <a:ext uri="{FF2B5EF4-FFF2-40B4-BE49-F238E27FC236}">
                <a16:creationId xmlns:a16="http://schemas.microsoft.com/office/drawing/2014/main" id="{38FFDB62-FD1E-45D6-969D-F1A13A1A11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1B1E97-77C0-4855-9EE3-945877E02EE8}"/>
              </a:ext>
            </a:extLst>
          </p:cNvPr>
          <p:cNvSpPr>
            <a:spLocks noGrp="1"/>
          </p:cNvSpPr>
          <p:nvPr>
            <p:ph type="sldNum" sz="quarter" idx="12"/>
          </p:nvPr>
        </p:nvSpPr>
        <p:spPr/>
        <p:txBody>
          <a:bodyPr/>
          <a:lstStyle/>
          <a:p>
            <a:fld id="{F81A6C70-2688-4CCC-A92C-884692FFD5F5}" type="slidenum">
              <a:rPr lang="en-US" smtClean="0"/>
              <a:t>‹#›</a:t>
            </a:fld>
            <a:endParaRPr lang="en-US"/>
          </a:p>
        </p:txBody>
      </p:sp>
    </p:spTree>
    <p:extLst>
      <p:ext uri="{BB962C8B-B14F-4D97-AF65-F5344CB8AC3E}">
        <p14:creationId xmlns:p14="http://schemas.microsoft.com/office/powerpoint/2010/main" val="2539700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55381-80D0-4AAD-9B88-1D52A05B2E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CAFD90-24FF-417E-AEFF-6FCF13D2D4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3BB64D-702F-4558-8CF1-28454EF083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C90A85-1AAE-4B7A-B532-9AD205FEB5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D5FE16-2C64-4312-A90C-9B0CABC186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8E50D-AEAD-49F2-A334-16C087C14F31}"/>
              </a:ext>
            </a:extLst>
          </p:cNvPr>
          <p:cNvSpPr>
            <a:spLocks noGrp="1"/>
          </p:cNvSpPr>
          <p:nvPr>
            <p:ph type="dt" sz="half" idx="10"/>
          </p:nvPr>
        </p:nvSpPr>
        <p:spPr/>
        <p:txBody>
          <a:bodyPr/>
          <a:lstStyle/>
          <a:p>
            <a:fld id="{02995915-DCCF-4D37-A63C-F125D7BFC73A}" type="datetimeFigureOut">
              <a:rPr lang="en-US" smtClean="0"/>
              <a:t>3/12/2020</a:t>
            </a:fld>
            <a:endParaRPr lang="en-US"/>
          </a:p>
        </p:txBody>
      </p:sp>
      <p:sp>
        <p:nvSpPr>
          <p:cNvPr id="8" name="Footer Placeholder 7">
            <a:extLst>
              <a:ext uri="{FF2B5EF4-FFF2-40B4-BE49-F238E27FC236}">
                <a16:creationId xmlns:a16="http://schemas.microsoft.com/office/drawing/2014/main" id="{FDA2495B-9F67-4A4D-8DE2-CB0E49DBF1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8E872B-0674-41B8-93E0-9C5235996DC0}"/>
              </a:ext>
            </a:extLst>
          </p:cNvPr>
          <p:cNvSpPr>
            <a:spLocks noGrp="1"/>
          </p:cNvSpPr>
          <p:nvPr>
            <p:ph type="sldNum" sz="quarter" idx="12"/>
          </p:nvPr>
        </p:nvSpPr>
        <p:spPr/>
        <p:txBody>
          <a:bodyPr/>
          <a:lstStyle/>
          <a:p>
            <a:fld id="{F81A6C70-2688-4CCC-A92C-884692FFD5F5}" type="slidenum">
              <a:rPr lang="en-US" smtClean="0"/>
              <a:t>‹#›</a:t>
            </a:fld>
            <a:endParaRPr lang="en-US"/>
          </a:p>
        </p:txBody>
      </p:sp>
    </p:spTree>
    <p:extLst>
      <p:ext uri="{BB962C8B-B14F-4D97-AF65-F5344CB8AC3E}">
        <p14:creationId xmlns:p14="http://schemas.microsoft.com/office/powerpoint/2010/main" val="750304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7BA4-C513-407A-B979-35A351C042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120668-21AD-4AFB-B7DC-33F1978485FD}"/>
              </a:ext>
            </a:extLst>
          </p:cNvPr>
          <p:cNvSpPr>
            <a:spLocks noGrp="1"/>
          </p:cNvSpPr>
          <p:nvPr>
            <p:ph type="dt" sz="half" idx="10"/>
          </p:nvPr>
        </p:nvSpPr>
        <p:spPr/>
        <p:txBody>
          <a:bodyPr/>
          <a:lstStyle/>
          <a:p>
            <a:fld id="{02995915-DCCF-4D37-A63C-F125D7BFC73A}" type="datetimeFigureOut">
              <a:rPr lang="en-US" smtClean="0"/>
              <a:t>3/12/2020</a:t>
            </a:fld>
            <a:endParaRPr lang="en-US"/>
          </a:p>
        </p:txBody>
      </p:sp>
      <p:sp>
        <p:nvSpPr>
          <p:cNvPr id="4" name="Footer Placeholder 3">
            <a:extLst>
              <a:ext uri="{FF2B5EF4-FFF2-40B4-BE49-F238E27FC236}">
                <a16:creationId xmlns:a16="http://schemas.microsoft.com/office/drawing/2014/main" id="{C71B5523-0EBE-44F4-A6DA-A8CC087601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EC332C-508D-4A9C-A762-B3F8C043682B}"/>
              </a:ext>
            </a:extLst>
          </p:cNvPr>
          <p:cNvSpPr>
            <a:spLocks noGrp="1"/>
          </p:cNvSpPr>
          <p:nvPr>
            <p:ph type="sldNum" sz="quarter" idx="12"/>
          </p:nvPr>
        </p:nvSpPr>
        <p:spPr/>
        <p:txBody>
          <a:bodyPr/>
          <a:lstStyle/>
          <a:p>
            <a:fld id="{F81A6C70-2688-4CCC-A92C-884692FFD5F5}" type="slidenum">
              <a:rPr lang="en-US" smtClean="0"/>
              <a:t>‹#›</a:t>
            </a:fld>
            <a:endParaRPr lang="en-US"/>
          </a:p>
        </p:txBody>
      </p:sp>
    </p:spTree>
    <p:extLst>
      <p:ext uri="{BB962C8B-B14F-4D97-AF65-F5344CB8AC3E}">
        <p14:creationId xmlns:p14="http://schemas.microsoft.com/office/powerpoint/2010/main" val="557265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A215E4-A2FC-4F90-B151-67A8DCB96EB6}"/>
              </a:ext>
            </a:extLst>
          </p:cNvPr>
          <p:cNvSpPr>
            <a:spLocks noGrp="1"/>
          </p:cNvSpPr>
          <p:nvPr>
            <p:ph type="dt" sz="half" idx="10"/>
          </p:nvPr>
        </p:nvSpPr>
        <p:spPr/>
        <p:txBody>
          <a:bodyPr/>
          <a:lstStyle/>
          <a:p>
            <a:fld id="{02995915-DCCF-4D37-A63C-F125D7BFC73A}" type="datetimeFigureOut">
              <a:rPr lang="en-US" smtClean="0"/>
              <a:t>3/12/2020</a:t>
            </a:fld>
            <a:endParaRPr lang="en-US"/>
          </a:p>
        </p:txBody>
      </p:sp>
      <p:sp>
        <p:nvSpPr>
          <p:cNvPr id="3" name="Footer Placeholder 2">
            <a:extLst>
              <a:ext uri="{FF2B5EF4-FFF2-40B4-BE49-F238E27FC236}">
                <a16:creationId xmlns:a16="http://schemas.microsoft.com/office/drawing/2014/main" id="{E18D54C9-C697-49DA-94DC-849DCF4DB9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AAEF66-9777-4E9C-9DD7-0D0CFD084331}"/>
              </a:ext>
            </a:extLst>
          </p:cNvPr>
          <p:cNvSpPr>
            <a:spLocks noGrp="1"/>
          </p:cNvSpPr>
          <p:nvPr>
            <p:ph type="sldNum" sz="quarter" idx="12"/>
          </p:nvPr>
        </p:nvSpPr>
        <p:spPr/>
        <p:txBody>
          <a:bodyPr/>
          <a:lstStyle/>
          <a:p>
            <a:fld id="{F81A6C70-2688-4CCC-A92C-884692FFD5F5}" type="slidenum">
              <a:rPr lang="en-US" smtClean="0"/>
              <a:t>‹#›</a:t>
            </a:fld>
            <a:endParaRPr lang="en-US"/>
          </a:p>
        </p:txBody>
      </p:sp>
    </p:spTree>
    <p:extLst>
      <p:ext uri="{BB962C8B-B14F-4D97-AF65-F5344CB8AC3E}">
        <p14:creationId xmlns:p14="http://schemas.microsoft.com/office/powerpoint/2010/main" val="2522477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B32F3-E67C-4DA3-85CC-B68491CDC7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483128-C656-430A-8A9D-642502FDF6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C620FC-94BF-4668-801B-25721411AA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2706DB-F3DB-46FC-9F6C-36CC7CCF084D}"/>
              </a:ext>
            </a:extLst>
          </p:cNvPr>
          <p:cNvSpPr>
            <a:spLocks noGrp="1"/>
          </p:cNvSpPr>
          <p:nvPr>
            <p:ph type="dt" sz="half" idx="10"/>
          </p:nvPr>
        </p:nvSpPr>
        <p:spPr/>
        <p:txBody>
          <a:bodyPr/>
          <a:lstStyle/>
          <a:p>
            <a:fld id="{02995915-DCCF-4D37-A63C-F125D7BFC73A}" type="datetimeFigureOut">
              <a:rPr lang="en-US" smtClean="0"/>
              <a:t>3/12/2020</a:t>
            </a:fld>
            <a:endParaRPr lang="en-US"/>
          </a:p>
        </p:txBody>
      </p:sp>
      <p:sp>
        <p:nvSpPr>
          <p:cNvPr id="6" name="Footer Placeholder 5">
            <a:extLst>
              <a:ext uri="{FF2B5EF4-FFF2-40B4-BE49-F238E27FC236}">
                <a16:creationId xmlns:a16="http://schemas.microsoft.com/office/drawing/2014/main" id="{F39E7E7E-3BBC-43CE-BB28-23779C137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70C693-00AE-4D2E-92FC-4B1B7456FA4B}"/>
              </a:ext>
            </a:extLst>
          </p:cNvPr>
          <p:cNvSpPr>
            <a:spLocks noGrp="1"/>
          </p:cNvSpPr>
          <p:nvPr>
            <p:ph type="sldNum" sz="quarter" idx="12"/>
          </p:nvPr>
        </p:nvSpPr>
        <p:spPr/>
        <p:txBody>
          <a:bodyPr/>
          <a:lstStyle/>
          <a:p>
            <a:fld id="{F81A6C70-2688-4CCC-A92C-884692FFD5F5}" type="slidenum">
              <a:rPr lang="en-US" smtClean="0"/>
              <a:t>‹#›</a:t>
            </a:fld>
            <a:endParaRPr lang="en-US"/>
          </a:p>
        </p:txBody>
      </p:sp>
    </p:spTree>
    <p:extLst>
      <p:ext uri="{BB962C8B-B14F-4D97-AF65-F5344CB8AC3E}">
        <p14:creationId xmlns:p14="http://schemas.microsoft.com/office/powerpoint/2010/main" val="569571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3C9C9-52DE-4ACB-B7FB-3395C6FED4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510711-7EF6-4FD7-AB1C-8E0CF54850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1229D1-90D6-4324-8DB3-88F4159D7C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41820E-1423-421F-B211-AC75215F1183}"/>
              </a:ext>
            </a:extLst>
          </p:cNvPr>
          <p:cNvSpPr>
            <a:spLocks noGrp="1"/>
          </p:cNvSpPr>
          <p:nvPr>
            <p:ph type="dt" sz="half" idx="10"/>
          </p:nvPr>
        </p:nvSpPr>
        <p:spPr/>
        <p:txBody>
          <a:bodyPr/>
          <a:lstStyle/>
          <a:p>
            <a:fld id="{02995915-DCCF-4D37-A63C-F125D7BFC73A}" type="datetimeFigureOut">
              <a:rPr lang="en-US" smtClean="0"/>
              <a:t>3/12/2020</a:t>
            </a:fld>
            <a:endParaRPr lang="en-US"/>
          </a:p>
        </p:txBody>
      </p:sp>
      <p:sp>
        <p:nvSpPr>
          <p:cNvPr id="6" name="Footer Placeholder 5">
            <a:extLst>
              <a:ext uri="{FF2B5EF4-FFF2-40B4-BE49-F238E27FC236}">
                <a16:creationId xmlns:a16="http://schemas.microsoft.com/office/drawing/2014/main" id="{68DDA106-78CF-4377-919D-E66F108FA0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CDF453-2FC2-4D78-8A6E-467EC91A9671}"/>
              </a:ext>
            </a:extLst>
          </p:cNvPr>
          <p:cNvSpPr>
            <a:spLocks noGrp="1"/>
          </p:cNvSpPr>
          <p:nvPr>
            <p:ph type="sldNum" sz="quarter" idx="12"/>
          </p:nvPr>
        </p:nvSpPr>
        <p:spPr/>
        <p:txBody>
          <a:bodyPr/>
          <a:lstStyle/>
          <a:p>
            <a:fld id="{F81A6C70-2688-4CCC-A92C-884692FFD5F5}" type="slidenum">
              <a:rPr lang="en-US" smtClean="0"/>
              <a:t>‹#›</a:t>
            </a:fld>
            <a:endParaRPr lang="en-US"/>
          </a:p>
        </p:txBody>
      </p:sp>
    </p:spTree>
    <p:extLst>
      <p:ext uri="{BB962C8B-B14F-4D97-AF65-F5344CB8AC3E}">
        <p14:creationId xmlns:p14="http://schemas.microsoft.com/office/powerpoint/2010/main" val="415707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A986FE-FACB-4972-86B6-BE5CACB159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D4BD9C-6DF1-4B12-8585-723B7EE776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4436-3EA0-4105-818F-DA5513375D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95915-DCCF-4D37-A63C-F125D7BFC73A}" type="datetimeFigureOut">
              <a:rPr lang="en-US" smtClean="0"/>
              <a:t>3/12/2020</a:t>
            </a:fld>
            <a:endParaRPr lang="en-US"/>
          </a:p>
        </p:txBody>
      </p:sp>
      <p:sp>
        <p:nvSpPr>
          <p:cNvPr id="5" name="Footer Placeholder 4">
            <a:extLst>
              <a:ext uri="{FF2B5EF4-FFF2-40B4-BE49-F238E27FC236}">
                <a16:creationId xmlns:a16="http://schemas.microsoft.com/office/drawing/2014/main" id="{25C66EE5-7CC0-4758-9CA5-1244CF96B5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EAF16D-30E2-4F68-BE45-B1F3AC322D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1A6C70-2688-4CCC-A92C-884692FFD5F5}" type="slidenum">
              <a:rPr lang="en-US" smtClean="0"/>
              <a:t>‹#›</a:t>
            </a:fld>
            <a:endParaRPr lang="en-US"/>
          </a:p>
        </p:txBody>
      </p:sp>
    </p:spTree>
    <p:extLst>
      <p:ext uri="{BB962C8B-B14F-4D97-AF65-F5344CB8AC3E}">
        <p14:creationId xmlns:p14="http://schemas.microsoft.com/office/powerpoint/2010/main" val="3235824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s://en.wikipedia.org/wiki/Deltoid_muscle"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opentextbc.ca/anatomyandphysiology/chapter/22-3-the-process-of-breathing/" TargetMode="External"/><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opentextbc.ca/anatomyandphysiology/chapter/22-3-the-process-of-breathing/" TargetMode="External"/><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physioprescription.com/2013/09/02/importance-core-stability-lower-limb-injury3/" TargetMode="External"/><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studyblue.com/notes/note/n/2012-fall-anatomy-exam-i/deck/3756463" TargetMode="External"/><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7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holding, red&#10;&#10;Description automatically generated">
            <a:extLst>
              <a:ext uri="{FF2B5EF4-FFF2-40B4-BE49-F238E27FC236}">
                <a16:creationId xmlns:a16="http://schemas.microsoft.com/office/drawing/2014/main" id="{632804E8-FF6E-4358-9407-DA90F027C847}"/>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2751" b="42124"/>
          <a:stretch/>
        </p:blipFill>
        <p:spPr>
          <a:xfrm>
            <a:off x="20" y="1"/>
            <a:ext cx="12191980" cy="6857999"/>
          </a:xfrm>
          <a:prstGeom prst="rect">
            <a:avLst/>
          </a:prstGeom>
        </p:spPr>
      </p:pic>
      <p:sp>
        <p:nvSpPr>
          <p:cNvPr id="2" name="Title 1">
            <a:extLst>
              <a:ext uri="{FF2B5EF4-FFF2-40B4-BE49-F238E27FC236}">
                <a16:creationId xmlns:a16="http://schemas.microsoft.com/office/drawing/2014/main" id="{BA574B23-2A22-4EA2-A2C3-38EB1E8800AB}"/>
              </a:ext>
            </a:extLst>
          </p:cNvPr>
          <p:cNvSpPr>
            <a:spLocks noGrp="1"/>
          </p:cNvSpPr>
          <p:nvPr>
            <p:ph type="ctrTitle"/>
          </p:nvPr>
        </p:nvSpPr>
        <p:spPr>
          <a:xfrm>
            <a:off x="1524000" y="1122362"/>
            <a:ext cx="9144000" cy="2900518"/>
          </a:xfrm>
        </p:spPr>
        <p:txBody>
          <a:bodyPr>
            <a:normAutofit/>
          </a:bodyPr>
          <a:lstStyle/>
          <a:p>
            <a:r>
              <a:rPr lang="en-US">
                <a:solidFill>
                  <a:srgbClr val="FFFFFF"/>
                </a:solidFill>
              </a:rPr>
              <a:t>MUSCLES OF THE HEAD, NECK AND TORSO</a:t>
            </a:r>
          </a:p>
        </p:txBody>
      </p:sp>
      <p:sp>
        <p:nvSpPr>
          <p:cNvPr id="3" name="Subtitle 2">
            <a:extLst>
              <a:ext uri="{FF2B5EF4-FFF2-40B4-BE49-F238E27FC236}">
                <a16:creationId xmlns:a16="http://schemas.microsoft.com/office/drawing/2014/main" id="{C6A5A405-8E57-4F6D-A66F-488E6A51F6D1}"/>
              </a:ext>
            </a:extLst>
          </p:cNvPr>
          <p:cNvSpPr>
            <a:spLocks noGrp="1"/>
          </p:cNvSpPr>
          <p:nvPr>
            <p:ph type="subTitle" idx="1"/>
          </p:nvPr>
        </p:nvSpPr>
        <p:spPr>
          <a:xfrm>
            <a:off x="1524000" y="4159404"/>
            <a:ext cx="9144000" cy="1098395"/>
          </a:xfrm>
        </p:spPr>
        <p:txBody>
          <a:bodyPr>
            <a:normAutofit/>
          </a:bodyPr>
          <a:lstStyle/>
          <a:p>
            <a:endParaRPr lang="en-US">
              <a:solidFill>
                <a:srgbClr val="FFFFFF"/>
              </a:solidFill>
            </a:endParaRPr>
          </a:p>
        </p:txBody>
      </p:sp>
    </p:spTree>
    <p:extLst>
      <p:ext uri="{BB962C8B-B14F-4D97-AF65-F5344CB8AC3E}">
        <p14:creationId xmlns:p14="http://schemas.microsoft.com/office/powerpoint/2010/main" val="387779085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E825A-B4C0-4B5F-B310-F00A1839B417}"/>
              </a:ext>
            </a:extLst>
          </p:cNvPr>
          <p:cNvSpPr>
            <a:spLocks noGrp="1"/>
          </p:cNvSpPr>
          <p:nvPr>
            <p:ph type="title"/>
          </p:nvPr>
        </p:nvSpPr>
        <p:spPr/>
        <p:txBody>
          <a:bodyPr/>
          <a:lstStyle/>
          <a:p>
            <a:r>
              <a:rPr lang="en-US" b="1" i="1" dirty="0"/>
              <a:t>Orbicularis Oris Muscles</a:t>
            </a:r>
            <a:endParaRPr lang="en-US" dirty="0"/>
          </a:p>
        </p:txBody>
      </p:sp>
      <p:sp>
        <p:nvSpPr>
          <p:cNvPr id="3" name="Content Placeholder 2">
            <a:extLst>
              <a:ext uri="{FF2B5EF4-FFF2-40B4-BE49-F238E27FC236}">
                <a16:creationId xmlns:a16="http://schemas.microsoft.com/office/drawing/2014/main" id="{0481A8EC-92C9-416E-B734-078183EF9855}"/>
              </a:ext>
            </a:extLst>
          </p:cNvPr>
          <p:cNvSpPr>
            <a:spLocks noGrp="1"/>
          </p:cNvSpPr>
          <p:nvPr>
            <p:ph idx="1"/>
          </p:nvPr>
        </p:nvSpPr>
        <p:spPr>
          <a:xfrm>
            <a:off x="344424" y="1736408"/>
            <a:ext cx="10515600" cy="4351338"/>
          </a:xfrm>
        </p:spPr>
        <p:txBody>
          <a:bodyPr/>
          <a:lstStyle/>
          <a:p>
            <a:r>
              <a:rPr lang="en-US" b="1" dirty="0"/>
              <a:t>Function: Puckers (purses) Lips </a:t>
            </a:r>
            <a:br>
              <a:rPr lang="en-US" b="1" dirty="0"/>
            </a:br>
            <a:br>
              <a:rPr lang="en-US" b="1" dirty="0"/>
            </a:br>
            <a:r>
              <a:rPr lang="en-US" b="1" dirty="0"/>
              <a:t>​It is sometimes called the kissing muscle because it causes the lips to close and pucker.</a:t>
            </a:r>
            <a:endParaRPr lang="en-US" dirty="0"/>
          </a:p>
        </p:txBody>
      </p:sp>
      <p:pic>
        <p:nvPicPr>
          <p:cNvPr id="6146" name="Picture 2" descr="Picture">
            <a:extLst>
              <a:ext uri="{FF2B5EF4-FFF2-40B4-BE49-F238E27FC236}">
                <a16:creationId xmlns:a16="http://schemas.microsoft.com/office/drawing/2014/main" id="{D3AF39CF-0350-4DE7-9F7A-BD9220610C1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50508" y="3699383"/>
            <a:ext cx="2793492" cy="279349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icture">
            <a:extLst>
              <a:ext uri="{FF2B5EF4-FFF2-40B4-BE49-F238E27FC236}">
                <a16:creationId xmlns:a16="http://schemas.microsoft.com/office/drawing/2014/main" id="{9D385B75-5C0A-4E90-91D1-04DCB83B15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6350"/>
            <a:ext cx="4762500"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236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1FBD4BA0-5E13-4403-B4A7-40DF3A018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622F0806-F5D8-4CCD-A924-6CC3D7BB26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78" name="Freeform 5">
              <a:extLst>
                <a:ext uri="{FF2B5EF4-FFF2-40B4-BE49-F238E27FC236}">
                  <a16:creationId xmlns:a16="http://schemas.microsoft.com/office/drawing/2014/main" id="{C48C9CA8-31F2-4E7F-B5F8-52BB1996D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a:extLst>
                <a:ext uri="{FF2B5EF4-FFF2-40B4-BE49-F238E27FC236}">
                  <a16:creationId xmlns:a16="http://schemas.microsoft.com/office/drawing/2014/main" id="{C590ED89-E9C6-402B-8700-DCDA669522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a:extLst>
                <a:ext uri="{FF2B5EF4-FFF2-40B4-BE49-F238E27FC236}">
                  <a16:creationId xmlns:a16="http://schemas.microsoft.com/office/drawing/2014/main" id="{1A6861F9-7385-40F8-BA83-B8DFF7F33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a:extLst>
                <a:ext uri="{FF2B5EF4-FFF2-40B4-BE49-F238E27FC236}">
                  <a16:creationId xmlns:a16="http://schemas.microsoft.com/office/drawing/2014/main" id="{D41F8744-72EA-46E8-ABFE-852031D4A8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a:extLst>
                <a:ext uri="{FF2B5EF4-FFF2-40B4-BE49-F238E27FC236}">
                  <a16:creationId xmlns:a16="http://schemas.microsoft.com/office/drawing/2014/main" id="{9F0E0968-3DB0-43C4-8318-A6D9119D4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a:extLst>
                <a:ext uri="{FF2B5EF4-FFF2-40B4-BE49-F238E27FC236}">
                  <a16:creationId xmlns:a16="http://schemas.microsoft.com/office/drawing/2014/main" id="{33CE9E31-D43C-454C-BFBE-C030D98E2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a:extLst>
                <a:ext uri="{FF2B5EF4-FFF2-40B4-BE49-F238E27FC236}">
                  <a16:creationId xmlns:a16="http://schemas.microsoft.com/office/drawing/2014/main" id="{3927A156-CD49-44E3-BA78-CE0AA02505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a:extLst>
                <a:ext uri="{FF2B5EF4-FFF2-40B4-BE49-F238E27FC236}">
                  <a16:creationId xmlns:a16="http://schemas.microsoft.com/office/drawing/2014/main" id="{2B83C26B-3353-4E6D-86D4-9461A7A86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a:extLst>
                <a:ext uri="{FF2B5EF4-FFF2-40B4-BE49-F238E27FC236}">
                  <a16:creationId xmlns:a16="http://schemas.microsoft.com/office/drawing/2014/main" id="{2FB70090-1FB7-4335-9B1E-1E7EC6A2FB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a:extLst>
                <a:ext uri="{FF2B5EF4-FFF2-40B4-BE49-F238E27FC236}">
                  <a16:creationId xmlns:a16="http://schemas.microsoft.com/office/drawing/2014/main" id="{B862257F-455F-4E18-A480-B22E8EFE1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a:extLst>
                <a:ext uri="{FF2B5EF4-FFF2-40B4-BE49-F238E27FC236}">
                  <a16:creationId xmlns:a16="http://schemas.microsoft.com/office/drawing/2014/main" id="{3C9DF0C4-8430-481B-B3E7-B8F79BC0F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a:extLst>
                <a:ext uri="{FF2B5EF4-FFF2-40B4-BE49-F238E27FC236}">
                  <a16:creationId xmlns:a16="http://schemas.microsoft.com/office/drawing/2014/main" id="{91D50B8E-D94F-4944-9FD2-08DD35E29B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a:extLst>
                <a:ext uri="{FF2B5EF4-FFF2-40B4-BE49-F238E27FC236}">
                  <a16:creationId xmlns:a16="http://schemas.microsoft.com/office/drawing/2014/main" id="{9B0A066C-DC3D-4E53-AC63-00DF45416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a:extLst>
                <a:ext uri="{FF2B5EF4-FFF2-40B4-BE49-F238E27FC236}">
                  <a16:creationId xmlns:a16="http://schemas.microsoft.com/office/drawing/2014/main" id="{D2D040EF-76C0-496D-8C72-9DB143C3AD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a:extLst>
                <a:ext uri="{FF2B5EF4-FFF2-40B4-BE49-F238E27FC236}">
                  <a16:creationId xmlns:a16="http://schemas.microsoft.com/office/drawing/2014/main" id="{15FC8221-21EA-4D83-809B-108B7E0C5B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a:extLst>
                <a:ext uri="{FF2B5EF4-FFF2-40B4-BE49-F238E27FC236}">
                  <a16:creationId xmlns:a16="http://schemas.microsoft.com/office/drawing/2014/main" id="{5A181F7D-35FA-49F3-8BCB-5D7250BA4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a:extLst>
                <a:ext uri="{FF2B5EF4-FFF2-40B4-BE49-F238E27FC236}">
                  <a16:creationId xmlns:a16="http://schemas.microsoft.com/office/drawing/2014/main" id="{188DFD0A-AECC-43FC-B06B-D2A8A2EB9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a:extLst>
                <a:ext uri="{FF2B5EF4-FFF2-40B4-BE49-F238E27FC236}">
                  <a16:creationId xmlns:a16="http://schemas.microsoft.com/office/drawing/2014/main" id="{1769DE60-D3FA-40D0-96A4-6BEAD0C38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a:extLst>
                <a:ext uri="{FF2B5EF4-FFF2-40B4-BE49-F238E27FC236}">
                  <a16:creationId xmlns:a16="http://schemas.microsoft.com/office/drawing/2014/main" id="{18E5EA87-065F-44FB-B99A-484483E31A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8194" name="Picture 2" descr="Picture">
            <a:extLst>
              <a:ext uri="{FF2B5EF4-FFF2-40B4-BE49-F238E27FC236}">
                <a16:creationId xmlns:a16="http://schemas.microsoft.com/office/drawing/2014/main" id="{291F362E-F757-40DF-9FEF-5A3C441A16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15" r="-1" b="9044"/>
          <a:stretch/>
        </p:blipFill>
        <p:spPr bwMode="auto">
          <a:xfrm>
            <a:off x="20" y="10"/>
            <a:ext cx="12188932" cy="5696067"/>
          </a:xfrm>
          <a:custGeom>
            <a:avLst/>
            <a:gdLst/>
            <a:ahLst/>
            <a:cxnLst/>
            <a:rect l="l" t="t" r="r" b="b"/>
            <a:pathLst>
              <a:path w="12188952" h="5696077">
                <a:moveTo>
                  <a:pt x="0" y="0"/>
                </a:moveTo>
                <a:lnTo>
                  <a:pt x="12188952" y="0"/>
                </a:lnTo>
                <a:lnTo>
                  <a:pt x="12188952" y="4710335"/>
                </a:lnTo>
                <a:lnTo>
                  <a:pt x="12113803" y="4718295"/>
                </a:lnTo>
                <a:cubicBezTo>
                  <a:pt x="10139508" y="4916244"/>
                  <a:pt x="8237152" y="5009247"/>
                  <a:pt x="6753597" y="5041852"/>
                </a:cubicBezTo>
                <a:cubicBezTo>
                  <a:pt x="4940362" y="5081701"/>
                  <a:pt x="2657278" y="5062371"/>
                  <a:pt x="400746" y="4870509"/>
                </a:cubicBezTo>
                <a:lnTo>
                  <a:pt x="3700" y="4833875"/>
                </a:lnTo>
                <a:lnTo>
                  <a:pt x="3700" y="5696077"/>
                </a:lnTo>
                <a:lnTo>
                  <a:pt x="0" y="569607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3AE825A-B4C0-4B5F-B310-F00A1839B417}"/>
              </a:ext>
            </a:extLst>
          </p:cNvPr>
          <p:cNvSpPr>
            <a:spLocks noGrp="1"/>
          </p:cNvSpPr>
          <p:nvPr>
            <p:ph type="title"/>
          </p:nvPr>
        </p:nvSpPr>
        <p:spPr>
          <a:xfrm>
            <a:off x="1380744" y="5202936"/>
            <a:ext cx="9436608" cy="786384"/>
          </a:xfrm>
        </p:spPr>
        <p:txBody>
          <a:bodyPr vert="horz" lIns="91440" tIns="45720" rIns="91440" bIns="45720" rtlCol="0" anchor="ctr">
            <a:normAutofit/>
          </a:bodyPr>
          <a:lstStyle/>
          <a:p>
            <a:pPr algn="ctr"/>
            <a:r>
              <a:rPr lang="en-US" sz="4000" b="1" i="1">
                <a:solidFill>
                  <a:schemeClr val="bg1"/>
                </a:solidFill>
              </a:rPr>
              <a:t>Orbicularis Oris Muscles</a:t>
            </a:r>
            <a:endParaRPr lang="en-US" sz="4000">
              <a:solidFill>
                <a:schemeClr val="bg1"/>
              </a:solidFill>
            </a:endParaRPr>
          </a:p>
        </p:txBody>
      </p:sp>
      <p:sp>
        <p:nvSpPr>
          <p:cNvPr id="3" name="Content Placeholder 2">
            <a:extLst>
              <a:ext uri="{FF2B5EF4-FFF2-40B4-BE49-F238E27FC236}">
                <a16:creationId xmlns:a16="http://schemas.microsoft.com/office/drawing/2014/main" id="{0481A8EC-92C9-416E-B734-078183EF9855}"/>
              </a:ext>
            </a:extLst>
          </p:cNvPr>
          <p:cNvSpPr>
            <a:spLocks noGrp="1"/>
          </p:cNvSpPr>
          <p:nvPr>
            <p:ph idx="1"/>
          </p:nvPr>
        </p:nvSpPr>
        <p:spPr>
          <a:xfrm>
            <a:off x="1755648" y="6007608"/>
            <a:ext cx="8677656" cy="402336"/>
          </a:xfrm>
        </p:spPr>
        <p:txBody>
          <a:bodyPr vert="horz" lIns="91440" tIns="45720" rIns="91440" bIns="45720" rtlCol="0">
            <a:normAutofit/>
          </a:bodyPr>
          <a:lstStyle/>
          <a:p>
            <a:pPr marL="0" indent="0" algn="ctr">
              <a:buNone/>
            </a:pPr>
            <a:r>
              <a:rPr lang="en-US" sz="2000" b="1">
                <a:solidFill>
                  <a:schemeClr val="bg1"/>
                </a:solidFill>
              </a:rPr>
              <a:t>​The orbicularis oris muscle is a sphincter muscle that encircles the mouth.</a:t>
            </a:r>
            <a:endParaRPr lang="en-US" sz="2000">
              <a:solidFill>
                <a:schemeClr val="bg1"/>
              </a:solidFill>
            </a:endParaRPr>
          </a:p>
        </p:txBody>
      </p:sp>
    </p:spTree>
    <p:extLst>
      <p:ext uri="{BB962C8B-B14F-4D97-AF65-F5344CB8AC3E}">
        <p14:creationId xmlns:p14="http://schemas.microsoft.com/office/powerpoint/2010/main" val="2149916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B6E3BD-6EAE-4F90-9188-80EAB7F17958}"/>
              </a:ext>
            </a:extLst>
          </p:cNvPr>
          <p:cNvSpPr>
            <a:spLocks noGrp="1"/>
          </p:cNvSpPr>
          <p:nvPr>
            <p:ph type="title"/>
          </p:nvPr>
        </p:nvSpPr>
        <p:spPr>
          <a:xfrm>
            <a:off x="699723" y="1622066"/>
            <a:ext cx="3554226" cy="2663688"/>
          </a:xfrm>
        </p:spPr>
        <p:txBody>
          <a:bodyPr vert="horz" lIns="91440" tIns="45720" rIns="91440" bIns="45720" rtlCol="0" anchor="b">
            <a:normAutofit/>
          </a:bodyPr>
          <a:lstStyle/>
          <a:p>
            <a:r>
              <a:rPr lang="en-US" b="1" kern="1200">
                <a:solidFill>
                  <a:schemeClr val="bg1"/>
                </a:solidFill>
                <a:latin typeface="+mj-lt"/>
                <a:ea typeface="+mj-ea"/>
                <a:cs typeface="+mj-cs"/>
              </a:rPr>
              <a:t>Muscles of Mastication </a:t>
            </a:r>
            <a:br>
              <a:rPr lang="en-US" b="1" kern="1200">
                <a:solidFill>
                  <a:schemeClr val="bg1"/>
                </a:solidFill>
                <a:latin typeface="+mj-lt"/>
                <a:ea typeface="+mj-ea"/>
                <a:cs typeface="+mj-cs"/>
              </a:rPr>
            </a:br>
            <a:r>
              <a:rPr lang="en-US" b="1" kern="1200">
                <a:solidFill>
                  <a:schemeClr val="bg1"/>
                </a:solidFill>
                <a:latin typeface="+mj-lt"/>
                <a:ea typeface="+mj-ea"/>
                <a:cs typeface="+mj-cs"/>
              </a:rPr>
              <a:t>(Temporalis and Masseter)</a:t>
            </a:r>
          </a:p>
        </p:txBody>
      </p:sp>
      <p:sp>
        <p:nvSpPr>
          <p:cNvPr id="3" name="Content Placeholder 2">
            <a:extLst>
              <a:ext uri="{FF2B5EF4-FFF2-40B4-BE49-F238E27FC236}">
                <a16:creationId xmlns:a16="http://schemas.microsoft.com/office/drawing/2014/main" id="{203D9D88-2E07-45EB-9C60-03F12EFCC004}"/>
              </a:ext>
            </a:extLst>
          </p:cNvPr>
          <p:cNvSpPr>
            <a:spLocks noGrp="1"/>
          </p:cNvSpPr>
          <p:nvPr>
            <p:ph idx="1"/>
          </p:nvPr>
        </p:nvSpPr>
        <p:spPr>
          <a:xfrm>
            <a:off x="767290" y="4532243"/>
            <a:ext cx="3300457" cy="1256307"/>
          </a:xfrm>
        </p:spPr>
        <p:txBody>
          <a:bodyPr vert="horz" lIns="91440" tIns="45720" rIns="91440" bIns="45720" rtlCol="0" anchor="t">
            <a:normAutofit/>
          </a:bodyPr>
          <a:lstStyle/>
          <a:p>
            <a:pPr marL="0" indent="0">
              <a:buNone/>
            </a:pPr>
            <a:r>
              <a:rPr lang="en-US" sz="2400" kern="1200">
                <a:solidFill>
                  <a:schemeClr val="bg1"/>
                </a:solidFill>
                <a:latin typeface="+mn-lt"/>
                <a:ea typeface="+mn-ea"/>
                <a:cs typeface="+mn-cs"/>
              </a:rPr>
              <a:t>Mastication is the act of CHEWING</a:t>
            </a:r>
          </a:p>
        </p:txBody>
      </p:sp>
      <p:grpSp>
        <p:nvGrpSpPr>
          <p:cNvPr id="75" name="Group 74">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76"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77"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10242" name="Picture 2" descr="Picture">
            <a:extLst>
              <a:ext uri="{FF2B5EF4-FFF2-40B4-BE49-F238E27FC236}">
                <a16:creationId xmlns:a16="http://schemas.microsoft.com/office/drawing/2014/main" id="{CA991D2F-AC7F-47B6-BE0C-8BFCA32A273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502580" y="896111"/>
            <a:ext cx="5883410" cy="447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690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 name="Arc 7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C70F0E-472F-447A-8EEA-50D2701B2BA1}"/>
              </a:ext>
            </a:extLst>
          </p:cNvPr>
          <p:cNvSpPr>
            <a:spLocks noGrp="1"/>
          </p:cNvSpPr>
          <p:nvPr>
            <p:ph type="title"/>
          </p:nvPr>
        </p:nvSpPr>
        <p:spPr>
          <a:xfrm>
            <a:off x="5894962" y="479493"/>
            <a:ext cx="5458838" cy="1325563"/>
          </a:xfrm>
        </p:spPr>
        <p:txBody>
          <a:bodyPr>
            <a:normAutofit/>
          </a:bodyPr>
          <a:lstStyle/>
          <a:p>
            <a:r>
              <a:rPr lang="en-US" b="1" i="1" dirty="0"/>
              <a:t>Temporalis Muscles</a:t>
            </a:r>
            <a:endParaRPr lang="en-US" dirty="0"/>
          </a:p>
        </p:txBody>
      </p:sp>
      <p:sp>
        <p:nvSpPr>
          <p:cNvPr id="75" name="Freeform: Shape 7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218" name="Picture 2" descr="Picture">
            <a:extLst>
              <a:ext uri="{FF2B5EF4-FFF2-40B4-BE49-F238E27FC236}">
                <a16:creationId xmlns:a16="http://schemas.microsoft.com/office/drawing/2014/main" id="{9EE32B8C-EEE1-4287-8BE0-ACC256B30FD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01F6CEE-7FA3-4976-96A8-39F101A384F9}"/>
              </a:ext>
            </a:extLst>
          </p:cNvPr>
          <p:cNvSpPr>
            <a:spLocks noGrp="1"/>
          </p:cNvSpPr>
          <p:nvPr>
            <p:ph idx="1"/>
          </p:nvPr>
        </p:nvSpPr>
        <p:spPr>
          <a:xfrm>
            <a:off x="5894962" y="1984443"/>
            <a:ext cx="5458838" cy="4192520"/>
          </a:xfrm>
        </p:spPr>
        <p:txBody>
          <a:bodyPr>
            <a:normAutofit/>
          </a:bodyPr>
          <a:lstStyle/>
          <a:p>
            <a:r>
              <a:rPr lang="en-US" sz="2000" b="1" dirty="0"/>
              <a:t>Function:  Elevates Mandible</a:t>
            </a:r>
            <a:endParaRPr lang="en-US" sz="2000" dirty="0"/>
          </a:p>
          <a:p>
            <a:r>
              <a:rPr lang="en-US" sz="2000" b="1" dirty="0"/>
              <a:t>The temporalis muscle</a:t>
            </a:r>
            <a:r>
              <a:rPr lang="en-US" sz="2000" dirty="0"/>
              <a:t> (or temporal muscle) is one of the muscles you use for chewing (mastication). </a:t>
            </a:r>
          </a:p>
          <a:p>
            <a:r>
              <a:rPr lang="en-US" sz="2000" dirty="0"/>
              <a:t>When you clinch your jaw, you see a couple of muscles contract at the jaw joint.</a:t>
            </a:r>
          </a:p>
        </p:txBody>
      </p:sp>
    </p:spTree>
    <p:extLst>
      <p:ext uri="{BB962C8B-B14F-4D97-AF65-F5344CB8AC3E}">
        <p14:creationId xmlns:p14="http://schemas.microsoft.com/office/powerpoint/2010/main" val="1503156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C70F0E-472F-447A-8EEA-50D2701B2BA1}"/>
              </a:ext>
            </a:extLst>
          </p:cNvPr>
          <p:cNvSpPr>
            <a:spLocks noGrp="1"/>
          </p:cNvSpPr>
          <p:nvPr>
            <p:ph type="title"/>
          </p:nvPr>
        </p:nvSpPr>
        <p:spPr>
          <a:xfrm>
            <a:off x="589560" y="856180"/>
            <a:ext cx="4560584" cy="1128068"/>
          </a:xfrm>
        </p:spPr>
        <p:txBody>
          <a:bodyPr anchor="ctr">
            <a:normAutofit/>
          </a:bodyPr>
          <a:lstStyle/>
          <a:p>
            <a:r>
              <a:rPr lang="en-US" sz="4000" b="1" i="1"/>
              <a:t>Temporalis Muscles</a:t>
            </a:r>
            <a:endParaRPr lang="en-US" sz="4000"/>
          </a:p>
        </p:txBody>
      </p:sp>
      <p:grpSp>
        <p:nvGrpSpPr>
          <p:cNvPr id="137" name="Group 13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8" name="Rectangle 13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Rectangle 14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01F6CEE-7FA3-4976-96A8-39F101A384F9}"/>
              </a:ext>
            </a:extLst>
          </p:cNvPr>
          <p:cNvSpPr>
            <a:spLocks noGrp="1"/>
          </p:cNvSpPr>
          <p:nvPr>
            <p:ph idx="1"/>
          </p:nvPr>
        </p:nvSpPr>
        <p:spPr>
          <a:xfrm>
            <a:off x="590719" y="2330505"/>
            <a:ext cx="4559425" cy="3979585"/>
          </a:xfrm>
        </p:spPr>
        <p:txBody>
          <a:bodyPr anchor="ctr">
            <a:normAutofit/>
          </a:bodyPr>
          <a:lstStyle/>
          <a:p>
            <a:r>
              <a:rPr lang="en-US" sz="2000"/>
              <a:t>If you clench your jaw, you can see and feel it contracting at the temples on both sides of your head.  It's attached to the mandible (jaw) and to the skull's temporal bone, or temporal fossa. </a:t>
            </a:r>
          </a:p>
          <a:p>
            <a:r>
              <a:rPr lang="en-US" sz="2000"/>
              <a:t>When the jaw is clinched, the muscles of mastication are visible. The upper muscle is the temporalis and the lower, more noticeable muscle is the masseter. </a:t>
            </a:r>
            <a:endParaRPr lang="en-US" sz="2000" dirty="0"/>
          </a:p>
        </p:txBody>
      </p:sp>
      <p:sp>
        <p:nvSpPr>
          <p:cNvPr id="143" name="Rectangle 14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Picture">
            <a:extLst>
              <a:ext uri="{FF2B5EF4-FFF2-40B4-BE49-F238E27FC236}">
                <a16:creationId xmlns:a16="http://schemas.microsoft.com/office/drawing/2014/main" id="{517B8906-DFC1-447A-955E-729F9BF946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22" r="14926" b="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306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B5946C-73DB-46F0-A25B-23539079C578}"/>
              </a:ext>
            </a:extLst>
          </p:cNvPr>
          <p:cNvSpPr>
            <a:spLocks noGrp="1"/>
          </p:cNvSpPr>
          <p:nvPr>
            <p:ph type="title"/>
          </p:nvPr>
        </p:nvSpPr>
        <p:spPr>
          <a:xfrm>
            <a:off x="699723" y="1622066"/>
            <a:ext cx="3554226" cy="2663688"/>
          </a:xfrm>
        </p:spPr>
        <p:txBody>
          <a:bodyPr vert="horz" lIns="91440" tIns="45720" rIns="91440" bIns="45720" rtlCol="0" anchor="b">
            <a:normAutofit/>
          </a:bodyPr>
          <a:lstStyle/>
          <a:p>
            <a:r>
              <a:rPr lang="en-US" b="1" i="1" kern="1200">
                <a:solidFill>
                  <a:schemeClr val="bg1"/>
                </a:solidFill>
                <a:latin typeface="+mj-lt"/>
                <a:ea typeface="+mj-ea"/>
                <a:cs typeface="+mj-cs"/>
              </a:rPr>
              <a:t>Masseter Muscles</a:t>
            </a:r>
            <a:endParaRPr lang="en-US" kern="1200">
              <a:solidFill>
                <a:schemeClr val="bg1"/>
              </a:solidFill>
              <a:latin typeface="+mj-lt"/>
              <a:ea typeface="+mj-ea"/>
              <a:cs typeface="+mj-cs"/>
            </a:endParaRPr>
          </a:p>
        </p:txBody>
      </p:sp>
      <p:sp>
        <p:nvSpPr>
          <p:cNvPr id="3" name="Content Placeholder 2">
            <a:extLst>
              <a:ext uri="{FF2B5EF4-FFF2-40B4-BE49-F238E27FC236}">
                <a16:creationId xmlns:a16="http://schemas.microsoft.com/office/drawing/2014/main" id="{761C2AF0-B664-4D2D-9557-494E5433D7F5}"/>
              </a:ext>
            </a:extLst>
          </p:cNvPr>
          <p:cNvSpPr>
            <a:spLocks noGrp="1"/>
          </p:cNvSpPr>
          <p:nvPr>
            <p:ph idx="1"/>
          </p:nvPr>
        </p:nvSpPr>
        <p:spPr>
          <a:xfrm>
            <a:off x="767290" y="4532243"/>
            <a:ext cx="3300457" cy="1256307"/>
          </a:xfrm>
        </p:spPr>
        <p:txBody>
          <a:bodyPr vert="horz" lIns="91440" tIns="45720" rIns="91440" bIns="45720" rtlCol="0" anchor="t">
            <a:normAutofit/>
          </a:bodyPr>
          <a:lstStyle/>
          <a:p>
            <a:pPr marL="0" indent="0">
              <a:buNone/>
            </a:pPr>
            <a:r>
              <a:rPr lang="en-US" altLang="en-US" sz="2000" kern="1200">
                <a:solidFill>
                  <a:schemeClr val="bg1"/>
                </a:solidFill>
                <a:latin typeface="+mn-lt"/>
                <a:ea typeface="+mn-ea"/>
                <a:cs typeface="+mn-cs"/>
              </a:rPr>
              <a:t>  </a:t>
            </a:r>
            <a:r>
              <a:rPr lang="en-US" altLang="en-US" sz="2000" b="1" kern="1200">
                <a:solidFill>
                  <a:schemeClr val="bg1"/>
                </a:solidFill>
                <a:latin typeface="+mn-lt"/>
                <a:ea typeface="+mn-ea"/>
                <a:cs typeface="+mn-cs"/>
              </a:rPr>
              <a:t>The name</a:t>
            </a:r>
            <a:r>
              <a:rPr lang="en-US" altLang="en-US" sz="2000" kern="1200">
                <a:solidFill>
                  <a:schemeClr val="bg1"/>
                </a:solidFill>
                <a:latin typeface="+mn-lt"/>
                <a:ea typeface="+mn-ea"/>
                <a:cs typeface="+mn-cs"/>
              </a:rPr>
              <a:t> </a:t>
            </a:r>
            <a:r>
              <a:rPr lang="en-US" altLang="en-US" sz="2000" b="1" kern="1200">
                <a:solidFill>
                  <a:schemeClr val="bg1"/>
                </a:solidFill>
                <a:latin typeface="+mn-lt"/>
                <a:ea typeface="+mn-ea"/>
                <a:cs typeface="+mn-cs"/>
              </a:rPr>
              <a:t>"masseter" comes from a Greek meaning </a:t>
            </a:r>
            <a:r>
              <a:rPr lang="en-US" altLang="en-US" sz="2000" b="1" i="1" u="sng" kern="1200">
                <a:solidFill>
                  <a:schemeClr val="bg1"/>
                </a:solidFill>
                <a:latin typeface="+mn-lt"/>
                <a:ea typeface="+mn-ea"/>
                <a:cs typeface="+mn-cs"/>
              </a:rPr>
              <a:t>"one who chews". </a:t>
            </a:r>
            <a:r>
              <a:rPr lang="en-US" altLang="en-US" sz="2000" b="1" kern="1200">
                <a:solidFill>
                  <a:schemeClr val="bg1"/>
                </a:solidFill>
                <a:latin typeface="+mn-lt"/>
                <a:ea typeface="+mn-ea"/>
                <a:cs typeface="+mn-cs"/>
              </a:rPr>
              <a:t> </a:t>
            </a:r>
            <a:r>
              <a:rPr kumimoji="0" lang="en-US" altLang="en-US" sz="2000" b="1" i="0" u="none" strike="noStrike" kern="1200" cap="none" normalizeH="0" baseline="0">
                <a:ln>
                  <a:noFill/>
                </a:ln>
                <a:solidFill>
                  <a:schemeClr val="bg1"/>
                </a:solidFill>
                <a:effectLst/>
                <a:latin typeface="+mn-lt"/>
                <a:ea typeface="+mn-ea"/>
                <a:cs typeface="+mn-cs"/>
              </a:rPr>
              <a:t>  ​</a:t>
            </a:r>
            <a:endParaRPr lang="en-US" sz="2000" kern="1200">
              <a:solidFill>
                <a:schemeClr val="bg1"/>
              </a:solidFill>
              <a:latin typeface="+mn-lt"/>
              <a:ea typeface="+mn-ea"/>
              <a:cs typeface="+mn-cs"/>
            </a:endParaRPr>
          </a:p>
        </p:txBody>
      </p:sp>
      <p:grpSp>
        <p:nvGrpSpPr>
          <p:cNvPr id="75" name="Group 74">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76"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77"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14338" name="Picture 2" descr="Picture">
            <a:extLst>
              <a:ext uri="{FF2B5EF4-FFF2-40B4-BE49-F238E27FC236}">
                <a16:creationId xmlns:a16="http://schemas.microsoft.com/office/drawing/2014/main" id="{174BF521-5AAA-4BF9-9B4F-C751A43CB43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208104" y="1312873"/>
            <a:ext cx="6472362" cy="364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466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0649016-68EC-488F-92BE-8DB9CE34F065}"/>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b="1" i="1" dirty="0"/>
              <a:t>Masseter Muscles</a:t>
            </a:r>
            <a:endParaRPr lang="en-US" sz="2800" kern="1200" dirty="0">
              <a:solidFill>
                <a:schemeClr val="tx1"/>
              </a:solidFill>
              <a:latin typeface="+mj-lt"/>
              <a:ea typeface="+mj-ea"/>
              <a:cs typeface="+mj-cs"/>
            </a:endParaRPr>
          </a:p>
        </p:txBody>
      </p:sp>
      <p:sp>
        <p:nvSpPr>
          <p:cNvPr id="4" name="Rectangle 3">
            <a:extLst>
              <a:ext uri="{FF2B5EF4-FFF2-40B4-BE49-F238E27FC236}">
                <a16:creationId xmlns:a16="http://schemas.microsoft.com/office/drawing/2014/main" id="{CD00BB44-D251-448C-817A-0BB3510EB100}"/>
              </a:ext>
            </a:extLst>
          </p:cNvPr>
          <p:cNvSpPr/>
          <p:nvPr/>
        </p:nvSpPr>
        <p:spPr>
          <a:xfrm>
            <a:off x="643468" y="2638043"/>
            <a:ext cx="3363974" cy="341562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0" i="0" dirty="0">
                <a:effectLst/>
              </a:rPr>
              <a:t>The masseter is the major muscle of the jaw. It's principle action is to close the jaw, but it also acts in the side-to-side and forward and back (i.e. protraction and retraction) movement of the jaw.</a:t>
            </a:r>
            <a:endParaRPr lang="en-US" sz="2000" dirty="0"/>
          </a:p>
        </p:txBody>
      </p:sp>
      <p:pic>
        <p:nvPicPr>
          <p:cNvPr id="13314" name="Picture 2" descr="Picture">
            <a:extLst>
              <a:ext uri="{FF2B5EF4-FFF2-40B4-BE49-F238E27FC236}">
                <a16:creationId xmlns:a16="http://schemas.microsoft.com/office/drawing/2014/main" id="{4951F999-C239-4DF0-B4FA-17A08E10C1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297763" y="895140"/>
            <a:ext cx="6250769" cy="490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51504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FDB95-B090-4EB0-BA29-BC350C7F3896}"/>
              </a:ext>
            </a:extLst>
          </p:cNvPr>
          <p:cNvSpPr>
            <a:spLocks noGrp="1"/>
          </p:cNvSpPr>
          <p:nvPr>
            <p:ph type="title"/>
          </p:nvPr>
        </p:nvSpPr>
        <p:spPr>
          <a:xfrm>
            <a:off x="838200" y="365125"/>
            <a:ext cx="4861560" cy="1325563"/>
          </a:xfrm>
        </p:spPr>
        <p:txBody>
          <a:bodyPr/>
          <a:lstStyle/>
          <a:p>
            <a:r>
              <a:rPr lang="en-US" b="1" i="1" dirty="0"/>
              <a:t>Masseter Muscles</a:t>
            </a:r>
            <a:endParaRPr lang="en-US" dirty="0"/>
          </a:p>
        </p:txBody>
      </p:sp>
      <p:sp>
        <p:nvSpPr>
          <p:cNvPr id="3" name="Content Placeholder 2">
            <a:extLst>
              <a:ext uri="{FF2B5EF4-FFF2-40B4-BE49-F238E27FC236}">
                <a16:creationId xmlns:a16="http://schemas.microsoft.com/office/drawing/2014/main" id="{2D8176F3-E187-4D1D-B507-C35E086B4359}"/>
              </a:ext>
            </a:extLst>
          </p:cNvPr>
          <p:cNvSpPr>
            <a:spLocks noGrp="1"/>
          </p:cNvSpPr>
          <p:nvPr>
            <p:ph idx="1"/>
          </p:nvPr>
        </p:nvSpPr>
        <p:spPr>
          <a:xfrm>
            <a:off x="0" y="2026539"/>
            <a:ext cx="5257800" cy="4351338"/>
          </a:xfrm>
        </p:spPr>
        <p:txBody>
          <a:bodyPr>
            <a:normAutofit/>
          </a:bodyPr>
          <a:lstStyle/>
          <a:p>
            <a:pPr marL="0" lvl="0" indent="0" eaLnBrk="0" fontAlgn="base" hangingPunct="0">
              <a:lnSpc>
                <a:spcPct val="100000"/>
              </a:lnSpc>
              <a:spcBef>
                <a:spcPct val="0"/>
              </a:spcBef>
              <a:spcAft>
                <a:spcPct val="0"/>
              </a:spcAft>
              <a:buNone/>
            </a:pPr>
            <a:r>
              <a:rPr lang="en-US" b="1" dirty="0"/>
              <a:t>Function:  Closes Jaw   </a:t>
            </a:r>
          </a:p>
          <a:p>
            <a:pPr marL="0" lvl="0" indent="0" eaLnBrk="0" fontAlgn="base" hangingPunct="0">
              <a:lnSpc>
                <a:spcPct val="100000"/>
              </a:lnSpc>
              <a:spcBef>
                <a:spcPct val="0"/>
              </a:spcBef>
              <a:spcAft>
                <a:spcPct val="0"/>
              </a:spcAft>
              <a:buNone/>
            </a:pPr>
            <a:endParaRPr lang="en-US" dirty="0"/>
          </a:p>
          <a:p>
            <a:pPr eaLnBrk="0" fontAlgn="base" hangingPunct="0">
              <a:lnSpc>
                <a:spcPct val="100000"/>
              </a:lnSpc>
              <a:spcBef>
                <a:spcPct val="0"/>
              </a:spcBef>
              <a:spcAft>
                <a:spcPct val="0"/>
              </a:spcAft>
            </a:pPr>
            <a:r>
              <a:rPr lang="en-US" dirty="0"/>
              <a:t>The most visible muscle of mastication is the masseter muscle. It is a strong, superficial muscle that function to close the jaw.  </a:t>
            </a:r>
          </a:p>
          <a:p>
            <a:pPr marL="0" lvl="0" indent="0" eaLnBrk="0" fontAlgn="base" hangingPunct="0">
              <a:lnSpc>
                <a:spcPct val="100000"/>
              </a:lnSpc>
              <a:spcBef>
                <a:spcPct val="0"/>
              </a:spcBef>
              <a:spcAft>
                <a:spcPct val="0"/>
              </a:spcAft>
              <a:buNone/>
            </a:pPr>
            <a:endParaRPr lang="en-US" dirty="0"/>
          </a:p>
        </p:txBody>
      </p:sp>
      <p:pic>
        <p:nvPicPr>
          <p:cNvPr id="5" name="Picture 2" descr="Picture">
            <a:extLst>
              <a:ext uri="{FF2B5EF4-FFF2-40B4-BE49-F238E27FC236}">
                <a16:creationId xmlns:a16="http://schemas.microsoft.com/office/drawing/2014/main" id="{DC91B93D-4529-4EC3-AF7C-1C4108B7206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99760" y="365125"/>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419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BC15C-D2A5-4EB3-ABC5-3A707AC1A06B}"/>
              </a:ext>
            </a:extLst>
          </p:cNvPr>
          <p:cNvSpPr>
            <a:spLocks noGrp="1"/>
          </p:cNvSpPr>
          <p:nvPr>
            <p:ph idx="1"/>
          </p:nvPr>
        </p:nvSpPr>
        <p:spPr/>
        <p:txBody>
          <a:bodyPr/>
          <a:lstStyle/>
          <a:p>
            <a:r>
              <a:rPr lang="en-US" dirty="0"/>
              <a:t>Function: Holds Food in Mouth (Keeps Food Between Grinding Teeth)</a:t>
            </a:r>
          </a:p>
        </p:txBody>
      </p:sp>
      <p:pic>
        <p:nvPicPr>
          <p:cNvPr id="4" name="Picture 3" descr="Picture">
            <a:extLst>
              <a:ext uri="{FF2B5EF4-FFF2-40B4-BE49-F238E27FC236}">
                <a16:creationId xmlns:a16="http://schemas.microsoft.com/office/drawing/2014/main" id="{59283C7C-44B4-496B-848A-CF9F1C2A54F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23744" y="2601221"/>
            <a:ext cx="6591173" cy="371067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0336578D-7B01-47D8-B4A6-47B16B2D669A}"/>
              </a:ext>
            </a:extLst>
          </p:cNvPr>
          <p:cNvSpPr>
            <a:spLocks noGrp="1"/>
          </p:cNvSpPr>
          <p:nvPr>
            <p:ph type="title"/>
          </p:nvPr>
        </p:nvSpPr>
        <p:spPr>
          <a:xfrm>
            <a:off x="838200" y="365125"/>
            <a:ext cx="10515600" cy="1325563"/>
          </a:xfrm>
          <a:prstGeom prst="rect">
            <a:avLst/>
          </a:prstGeom>
        </p:spPr>
        <p:txBody>
          <a:bodyPr wrap="none">
            <a:spAutoFit/>
          </a:bodyPr>
          <a:lstStyle/>
          <a:p>
            <a:r>
              <a:rPr lang="en-US" sz="3600" b="1" dirty="0"/>
              <a:t>Buccinator Muscles</a:t>
            </a:r>
            <a:endParaRPr lang="en-US" sz="3600" dirty="0"/>
          </a:p>
        </p:txBody>
      </p:sp>
    </p:spTree>
    <p:extLst>
      <p:ext uri="{BB962C8B-B14F-4D97-AF65-F5344CB8AC3E}">
        <p14:creationId xmlns:p14="http://schemas.microsoft.com/office/powerpoint/2010/main" val="940490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4F9460-E8FC-4505-ABC6-1B9E6C2807DD}"/>
              </a:ext>
            </a:extLst>
          </p:cNvPr>
          <p:cNvSpPr>
            <a:spLocks noGrp="1"/>
          </p:cNvSpPr>
          <p:nvPr>
            <p:ph type="title"/>
          </p:nvPr>
        </p:nvSpPr>
        <p:spPr>
          <a:xfrm>
            <a:off x="699723" y="1622066"/>
            <a:ext cx="3554226" cy="2663688"/>
          </a:xfrm>
        </p:spPr>
        <p:txBody>
          <a:bodyPr vert="horz" lIns="91440" tIns="45720" rIns="91440" bIns="45720" rtlCol="0" anchor="b">
            <a:normAutofit/>
          </a:bodyPr>
          <a:lstStyle/>
          <a:p>
            <a:br>
              <a:rPr lang="en-US" sz="2100" b="0" kern="1200">
                <a:solidFill>
                  <a:schemeClr val="bg1"/>
                </a:solidFill>
                <a:effectLst/>
                <a:latin typeface="+mj-lt"/>
                <a:ea typeface="+mj-ea"/>
                <a:cs typeface="+mj-cs"/>
              </a:rPr>
            </a:br>
            <a:r>
              <a:rPr lang="en-US" sz="2100" b="0" kern="1200">
                <a:solidFill>
                  <a:schemeClr val="bg1"/>
                </a:solidFill>
                <a:effectLst/>
                <a:latin typeface="+mj-lt"/>
                <a:ea typeface="+mj-ea"/>
                <a:cs typeface="+mj-cs"/>
              </a:rPr>
              <a:t>    The buccinator functions to flatten the cheek area and help hold food in the right place so it can get chomped by your teeth, instead of falling into the pockets of your cheeks between the cheek and gums. </a:t>
            </a:r>
            <a:endParaRPr lang="en-US" sz="2100" kern="1200">
              <a:solidFill>
                <a:schemeClr val="bg1"/>
              </a:solidFill>
              <a:latin typeface="+mj-lt"/>
              <a:ea typeface="+mj-ea"/>
              <a:cs typeface="+mj-cs"/>
            </a:endParaRPr>
          </a:p>
        </p:txBody>
      </p:sp>
      <p:grpSp>
        <p:nvGrpSpPr>
          <p:cNvPr id="24" name="Group 23">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25"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6"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4" name="Picture 2" descr="Picture">
            <a:extLst>
              <a:ext uri="{FF2B5EF4-FFF2-40B4-BE49-F238E27FC236}">
                <a16:creationId xmlns:a16="http://schemas.microsoft.com/office/drawing/2014/main" id="{5EF95F1E-8DAD-4F57-ADE9-D38BDBCEB370}"/>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tretch>
            <a:fillRect/>
          </a:stretch>
        </p:blipFill>
        <p:spPr bwMode="auto">
          <a:xfrm>
            <a:off x="6204322" y="896111"/>
            <a:ext cx="4479925" cy="4479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8D4219F-416F-48A2-A4B7-B3054FB5326B}"/>
              </a:ext>
            </a:extLst>
          </p:cNvPr>
          <p:cNvSpPr/>
          <p:nvPr/>
        </p:nvSpPr>
        <p:spPr>
          <a:xfrm>
            <a:off x="5187633" y="312296"/>
            <a:ext cx="3898055" cy="646331"/>
          </a:xfrm>
          <a:prstGeom prst="rect">
            <a:avLst/>
          </a:prstGeom>
        </p:spPr>
        <p:txBody>
          <a:bodyPr wrap="none">
            <a:spAutoFit/>
          </a:bodyPr>
          <a:lstStyle/>
          <a:p>
            <a:r>
              <a:rPr lang="en-US" sz="3600" b="1" dirty="0"/>
              <a:t>Buccinator Muscles</a:t>
            </a:r>
            <a:endParaRPr lang="en-US" sz="3600" dirty="0"/>
          </a:p>
        </p:txBody>
      </p:sp>
    </p:spTree>
    <p:extLst>
      <p:ext uri="{BB962C8B-B14F-4D97-AF65-F5344CB8AC3E}">
        <p14:creationId xmlns:p14="http://schemas.microsoft.com/office/powerpoint/2010/main" val="4077983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icture">
            <a:extLst>
              <a:ext uri="{FF2B5EF4-FFF2-40B4-BE49-F238E27FC236}">
                <a16:creationId xmlns:a16="http://schemas.microsoft.com/office/drawing/2014/main" id="{AB764D81-AD22-4A42-82B4-EFA79611355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06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495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5428-C3A0-4BC2-8345-634F42838C4D}"/>
              </a:ext>
            </a:extLst>
          </p:cNvPr>
          <p:cNvSpPr>
            <a:spLocks noGrp="1"/>
          </p:cNvSpPr>
          <p:nvPr>
            <p:ph type="title"/>
          </p:nvPr>
        </p:nvSpPr>
        <p:spPr/>
        <p:txBody>
          <a:bodyPr>
            <a:normAutofit/>
          </a:bodyPr>
          <a:lstStyle/>
          <a:p>
            <a:r>
              <a:rPr lang="en-US" b="1" dirty="0"/>
              <a:t>Buccinator Muscles</a:t>
            </a:r>
            <a:br>
              <a:rPr lang="en-US" dirty="0"/>
            </a:br>
            <a:endParaRPr lang="en-US" dirty="0"/>
          </a:p>
        </p:txBody>
      </p:sp>
      <p:graphicFrame>
        <p:nvGraphicFramePr>
          <p:cNvPr id="4" name="Content Placeholder 3">
            <a:extLst>
              <a:ext uri="{FF2B5EF4-FFF2-40B4-BE49-F238E27FC236}">
                <a16:creationId xmlns:a16="http://schemas.microsoft.com/office/drawing/2014/main" id="{0E4D88F4-95C3-4F2B-9B16-573B93F79BCE}"/>
              </a:ext>
            </a:extLst>
          </p:cNvPr>
          <p:cNvGraphicFramePr>
            <a:graphicFrameLocks noGrp="1"/>
          </p:cNvGraphicFramePr>
          <p:nvPr>
            <p:ph idx="1"/>
            <p:extLst>
              <p:ext uri="{D42A27DB-BD31-4B8C-83A1-F6EECF244321}">
                <p14:modId xmlns:p14="http://schemas.microsoft.com/office/powerpoint/2010/main" val="1841412521"/>
              </p:ext>
            </p:extLst>
          </p:nvPr>
        </p:nvGraphicFramePr>
        <p:xfrm>
          <a:off x="817908" y="2035333"/>
          <a:ext cx="3856404" cy="4785360"/>
        </p:xfrm>
        <a:graphic>
          <a:graphicData uri="http://schemas.openxmlformats.org/drawingml/2006/table">
            <a:tbl>
              <a:tblPr/>
              <a:tblGrid>
                <a:gridCol w="3545254">
                  <a:extLst>
                    <a:ext uri="{9D8B030D-6E8A-4147-A177-3AD203B41FA5}">
                      <a16:colId xmlns:a16="http://schemas.microsoft.com/office/drawing/2014/main" val="3213181977"/>
                    </a:ext>
                  </a:extLst>
                </a:gridCol>
                <a:gridCol w="311150">
                  <a:extLst>
                    <a:ext uri="{9D8B030D-6E8A-4147-A177-3AD203B41FA5}">
                      <a16:colId xmlns:a16="http://schemas.microsoft.com/office/drawing/2014/main" val="2984670693"/>
                    </a:ext>
                  </a:extLst>
                </a:gridCol>
              </a:tblGrid>
              <a:tr h="4007657">
                <a:tc>
                  <a:txBody>
                    <a:bodyPr/>
                    <a:lstStyle/>
                    <a:p>
                      <a:pPr fontAlgn="t"/>
                      <a:r>
                        <a:rPr lang="en-US" sz="2800" b="1" dirty="0">
                          <a:solidFill>
                            <a:srgbClr val="404040"/>
                          </a:solidFill>
                          <a:effectLst/>
                          <a:latin typeface="Bree Serif"/>
                        </a:rPr>
                        <a:t>    Your buccinators are the muscles of your cheeks. You may recall that the cheek is considered the "buccal" region. </a:t>
                      </a:r>
                    </a:p>
                    <a:p>
                      <a:pPr fontAlgn="t"/>
                      <a:endParaRPr lang="en-US" sz="2800" b="1" dirty="0">
                        <a:solidFill>
                          <a:srgbClr val="404040"/>
                        </a:solidFill>
                        <a:effectLst/>
                        <a:latin typeface="Bree Serif"/>
                      </a:endParaRPr>
                    </a:p>
                    <a:p>
                      <a:pPr fontAlgn="t"/>
                      <a:r>
                        <a:rPr lang="en-US" sz="2800" b="1" dirty="0">
                          <a:solidFill>
                            <a:srgbClr val="404040"/>
                          </a:solidFill>
                          <a:effectLst/>
                          <a:latin typeface="Bree Serif"/>
                        </a:rPr>
                        <a:t>These anatomical terms come from the Greek word, "</a:t>
                      </a:r>
                      <a:r>
                        <a:rPr lang="en-US" sz="2800" b="1" dirty="0" err="1">
                          <a:solidFill>
                            <a:srgbClr val="404040"/>
                          </a:solidFill>
                          <a:effectLst/>
                          <a:latin typeface="Bree Serif"/>
                        </a:rPr>
                        <a:t>bucca</a:t>
                      </a:r>
                      <a:r>
                        <a:rPr lang="en-US" sz="2800" b="1" dirty="0">
                          <a:solidFill>
                            <a:srgbClr val="404040"/>
                          </a:solidFill>
                          <a:effectLst/>
                          <a:latin typeface="Bree Serif"/>
                        </a:rPr>
                        <a:t>".</a:t>
                      </a:r>
                      <a:br>
                        <a:rPr lang="en-US" sz="2800" b="1" dirty="0">
                          <a:solidFill>
                            <a:srgbClr val="404040"/>
                          </a:solidFill>
                          <a:effectLst/>
                          <a:latin typeface="Bree Serif"/>
                        </a:rPr>
                      </a:br>
                      <a:endParaRPr lang="en-US" sz="2800" b="1" dirty="0">
                        <a:solidFill>
                          <a:srgbClr val="2A2A2A"/>
                        </a:solidFill>
                        <a:effectLst/>
                        <a:latin typeface="Bree Serif"/>
                      </a:endParaRPr>
                    </a:p>
                  </a:txBody>
                  <a:tcPr marL="142875" marR="142875">
                    <a:lnL>
                      <a:noFill/>
                    </a:lnL>
                    <a:lnR>
                      <a:noFill/>
                    </a:lnR>
                    <a:lnT>
                      <a:noFill/>
                    </a:lnT>
                    <a:lnB>
                      <a:noFill/>
                    </a:lnB>
                  </a:tcPr>
                </a:tc>
                <a:tc>
                  <a:txBody>
                    <a:bodyPr/>
                    <a:lstStyle/>
                    <a:p>
                      <a:pPr algn="ctr" fontAlgn="t"/>
                      <a:endParaRPr lang="en-US" sz="2800" b="1" dirty="0">
                        <a:effectLst/>
                      </a:endParaRPr>
                    </a:p>
                  </a:txBody>
                  <a:tcPr marL="142875" marR="142875">
                    <a:lnL>
                      <a:noFill/>
                    </a:lnL>
                    <a:lnR>
                      <a:noFill/>
                    </a:lnR>
                    <a:lnT>
                      <a:noFill/>
                    </a:lnT>
                    <a:lnB>
                      <a:noFill/>
                    </a:lnB>
                  </a:tcPr>
                </a:tc>
                <a:extLst>
                  <a:ext uri="{0D108BD9-81ED-4DB2-BD59-A6C34878D82A}">
                    <a16:rowId xmlns:a16="http://schemas.microsoft.com/office/drawing/2014/main" val="53436493"/>
                  </a:ext>
                </a:extLst>
              </a:tr>
            </a:tbl>
          </a:graphicData>
        </a:graphic>
      </p:graphicFrame>
      <p:pic>
        <p:nvPicPr>
          <p:cNvPr id="15364" name="Picture 4" descr="Picture">
            <a:extLst>
              <a:ext uri="{FF2B5EF4-FFF2-40B4-BE49-F238E27FC236}">
                <a16:creationId xmlns:a16="http://schemas.microsoft.com/office/drawing/2014/main" id="{6F536787-707F-4901-A3EA-5AF34C68E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2150" y="797270"/>
            <a:ext cx="779145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75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509E60-C0D8-48AC-86EA-C7B9E8F02753}"/>
              </a:ext>
            </a:extLst>
          </p:cNvPr>
          <p:cNvSpPr>
            <a:spLocks noGrp="1"/>
          </p:cNvSpPr>
          <p:nvPr>
            <p:ph type="title"/>
          </p:nvPr>
        </p:nvSpPr>
        <p:spPr>
          <a:xfrm>
            <a:off x="589560" y="856180"/>
            <a:ext cx="4560584" cy="1128068"/>
          </a:xfrm>
        </p:spPr>
        <p:txBody>
          <a:bodyPr anchor="ctr">
            <a:normAutofit/>
          </a:bodyPr>
          <a:lstStyle/>
          <a:p>
            <a:r>
              <a:rPr lang="en-US" sz="4000" b="1" i="1"/>
              <a:t>Zygomaticus Muscles</a:t>
            </a:r>
            <a:endParaRPr lang="en-US" sz="4000"/>
          </a:p>
        </p:txBody>
      </p:sp>
      <p:grpSp>
        <p:nvGrpSpPr>
          <p:cNvPr id="20"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2"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FE0AB1A-531F-4BFC-B25A-B3C8CF1A2EF5}"/>
              </a:ext>
            </a:extLst>
          </p:cNvPr>
          <p:cNvSpPr>
            <a:spLocks noGrp="1"/>
          </p:cNvSpPr>
          <p:nvPr>
            <p:ph idx="1"/>
          </p:nvPr>
        </p:nvSpPr>
        <p:spPr>
          <a:xfrm>
            <a:off x="590719" y="2330505"/>
            <a:ext cx="4559425" cy="3979585"/>
          </a:xfrm>
        </p:spPr>
        <p:txBody>
          <a:bodyPr anchor="ctr">
            <a:normAutofit/>
          </a:bodyPr>
          <a:lstStyle/>
          <a:p>
            <a:r>
              <a:rPr lang="en-US" sz="2000" b="1"/>
              <a:t>Function:  </a:t>
            </a:r>
            <a:r>
              <a:rPr lang="en-US" sz="2000"/>
              <a:t>Smiling</a:t>
            </a:r>
            <a:r>
              <a:rPr lang="en-US" sz="2000" b="1"/>
              <a:t> </a:t>
            </a:r>
            <a:endParaRPr lang="en-US" sz="2000"/>
          </a:p>
          <a:p>
            <a:r>
              <a:rPr lang="en-US" sz="2000" b="1"/>
              <a:t>    The zygomaticus muscles are the muscles of your face that help you show emotion by smiling.</a:t>
            </a:r>
            <a:br>
              <a:rPr lang="en-US" sz="2000" b="1"/>
            </a:br>
            <a:endParaRPr lang="en-US" sz="2000"/>
          </a:p>
          <a:p>
            <a:endParaRPr lang="en-US" sz="200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8" name="Picture 4" descr="Picture">
            <a:extLst>
              <a:ext uri="{FF2B5EF4-FFF2-40B4-BE49-F238E27FC236}">
                <a16:creationId xmlns:a16="http://schemas.microsoft.com/office/drawing/2014/main" id="{8F9688CB-1A52-4B69-B3EA-CE5836D64E2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49767" y="1142682"/>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19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62" name="Rectangle 136">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3C84DC-31D9-4F2D-A579-523B690D9FB6}"/>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i="1"/>
              <a:t> Zygomaticus Muscles</a:t>
            </a:r>
            <a:endParaRPr lang="en-US" sz="2800"/>
          </a:p>
        </p:txBody>
      </p:sp>
      <p:sp>
        <p:nvSpPr>
          <p:cNvPr id="3" name="Content Placeholder 2">
            <a:extLst>
              <a:ext uri="{FF2B5EF4-FFF2-40B4-BE49-F238E27FC236}">
                <a16:creationId xmlns:a16="http://schemas.microsoft.com/office/drawing/2014/main" id="{98F3BA0F-117F-41C1-8775-39E6170FF8AF}"/>
              </a:ext>
            </a:extLst>
          </p:cNvPr>
          <p:cNvSpPr>
            <a:spLocks noGrp="1"/>
          </p:cNvSpPr>
          <p:nvPr>
            <p:ph idx="1"/>
          </p:nvPr>
        </p:nvSpPr>
        <p:spPr>
          <a:xfrm>
            <a:off x="643468" y="2638043"/>
            <a:ext cx="3363974" cy="3415623"/>
          </a:xfrm>
        </p:spPr>
        <p:txBody>
          <a:bodyPr>
            <a:normAutofit/>
          </a:bodyPr>
          <a:lstStyle/>
          <a:p>
            <a:r>
              <a:rPr lang="en-US" sz="2000" b="1"/>
              <a:t>You have a zygomaticus major and a zygomaticus minor. </a:t>
            </a:r>
          </a:p>
          <a:p>
            <a:r>
              <a:rPr lang="en-US" sz="2000" b="1"/>
              <a:t>These muscles act together to form the smile on your face by pulling up the corners of your mouth. </a:t>
            </a:r>
          </a:p>
          <a:p>
            <a:r>
              <a:rPr lang="en-US" sz="2000" b="1"/>
              <a:t>This also allows the </a:t>
            </a:r>
            <a:r>
              <a:rPr lang="en-US" sz="2000" b="1" i="1"/>
              <a:t>poofing</a:t>
            </a:r>
            <a:r>
              <a:rPr lang="en-US" sz="2000" b="1"/>
              <a:t> out your 'happy' cheeks.    </a:t>
            </a:r>
            <a:endParaRPr lang="en-US" sz="2000"/>
          </a:p>
        </p:txBody>
      </p:sp>
      <p:pic>
        <p:nvPicPr>
          <p:cNvPr id="19460" name="Picture 4" descr="Picture">
            <a:extLst>
              <a:ext uri="{FF2B5EF4-FFF2-40B4-BE49-F238E27FC236}">
                <a16:creationId xmlns:a16="http://schemas.microsoft.com/office/drawing/2014/main" id="{88BC4829-05AF-4B94-BFEC-3FDD3DF4CC2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965461"/>
            <a:ext cx="6250769" cy="4766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787097"/>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46163D3-B666-4446-84C6-9902EB936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0A660-44B2-4567-AC70-F9C37FDD6CC8}"/>
              </a:ext>
            </a:extLst>
          </p:cNvPr>
          <p:cNvSpPr>
            <a:spLocks noGrp="1"/>
          </p:cNvSpPr>
          <p:nvPr>
            <p:ph type="title"/>
          </p:nvPr>
        </p:nvSpPr>
        <p:spPr>
          <a:xfrm>
            <a:off x="7331384" y="679731"/>
            <a:ext cx="4171994" cy="3736540"/>
          </a:xfrm>
        </p:spPr>
        <p:txBody>
          <a:bodyPr vert="horz" lIns="91440" tIns="45720" rIns="91440" bIns="45720" rtlCol="0" anchor="b">
            <a:normAutofit/>
          </a:bodyPr>
          <a:lstStyle/>
          <a:p>
            <a:r>
              <a:rPr lang="en-US" sz="6000" b="1" kern="1200">
                <a:solidFill>
                  <a:schemeClr val="tx1"/>
                </a:solidFill>
                <a:latin typeface="+mj-lt"/>
                <a:ea typeface="+mj-ea"/>
                <a:cs typeface="+mj-cs"/>
              </a:rPr>
              <a:t>Zygomaticus Major Muscles of the face.</a:t>
            </a:r>
            <a:endParaRPr lang="en-US" sz="6000" kern="1200">
              <a:solidFill>
                <a:schemeClr val="tx1"/>
              </a:solidFill>
              <a:latin typeface="+mj-lt"/>
              <a:ea typeface="+mj-ea"/>
              <a:cs typeface="+mj-cs"/>
            </a:endParaRPr>
          </a:p>
        </p:txBody>
      </p:sp>
      <p:grpSp>
        <p:nvGrpSpPr>
          <p:cNvPr id="73" name="Group 72">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184" y="1"/>
            <a:ext cx="2446384" cy="5777808"/>
            <a:chOff x="329184" y="1"/>
            <a:chExt cx="524256" cy="5777808"/>
          </a:xfrm>
        </p:grpSpPr>
        <p:cxnSp>
          <p:nvCxnSpPr>
            <p:cNvPr id="74" name="Straight Connector 7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269325"/>
            <a:ext cx="6116779" cy="620629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Picture">
            <a:extLst>
              <a:ext uri="{FF2B5EF4-FFF2-40B4-BE49-F238E27FC236}">
                <a16:creationId xmlns:a16="http://schemas.microsoft.com/office/drawing/2014/main" id="{2F792755-8555-49BA-A31B-64DDC8D02A64}"/>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tretch>
            <a:fillRect/>
          </a:stretch>
        </p:blipFill>
        <p:spPr bwMode="auto">
          <a:xfrm>
            <a:off x="942597" y="568055"/>
            <a:ext cx="5608830" cy="56088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5FF763E-C8A2-4EFF-A7E2-7B704AA50163}"/>
              </a:ext>
            </a:extLst>
          </p:cNvPr>
          <p:cNvSpPr/>
          <p:nvPr/>
        </p:nvSpPr>
        <p:spPr>
          <a:xfrm>
            <a:off x="7183628" y="4621155"/>
            <a:ext cx="4171994" cy="923330"/>
          </a:xfrm>
          <a:prstGeom prst="rect">
            <a:avLst/>
          </a:prstGeom>
        </p:spPr>
        <p:txBody>
          <a:bodyPr wrap="square">
            <a:spAutoFit/>
          </a:bodyPr>
          <a:lstStyle/>
          <a:p>
            <a:r>
              <a:rPr lang="en-US" b="1" i="0" dirty="0">
                <a:solidFill>
                  <a:srgbClr val="434343"/>
                </a:solidFill>
                <a:effectLst/>
                <a:latin typeface="Bree Serif"/>
              </a:rPr>
              <a:t>The zygomaticus major is larger than the minor and sits lower on the face, extending down to the mouth</a:t>
            </a:r>
            <a:endParaRPr lang="en-US" dirty="0"/>
          </a:p>
        </p:txBody>
      </p:sp>
    </p:spTree>
    <p:extLst>
      <p:ext uri="{BB962C8B-B14F-4D97-AF65-F5344CB8AC3E}">
        <p14:creationId xmlns:p14="http://schemas.microsoft.com/office/powerpoint/2010/main" val="4187646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46163D3-B666-4446-84C6-9902EB936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B073E2-482E-4511-BDE8-B451B86AB1B4}"/>
              </a:ext>
            </a:extLst>
          </p:cNvPr>
          <p:cNvSpPr>
            <a:spLocks noGrp="1"/>
          </p:cNvSpPr>
          <p:nvPr>
            <p:ph type="title"/>
          </p:nvPr>
        </p:nvSpPr>
        <p:spPr>
          <a:xfrm>
            <a:off x="7331384" y="679731"/>
            <a:ext cx="4171994" cy="3736540"/>
          </a:xfrm>
        </p:spPr>
        <p:txBody>
          <a:bodyPr vert="horz" lIns="91440" tIns="45720" rIns="91440" bIns="45720" rtlCol="0" anchor="b">
            <a:normAutofit/>
          </a:bodyPr>
          <a:lstStyle/>
          <a:p>
            <a:r>
              <a:rPr lang="en-US" sz="6000" b="1" kern="1200">
                <a:solidFill>
                  <a:schemeClr val="tx1"/>
                </a:solidFill>
                <a:latin typeface="+mj-lt"/>
                <a:ea typeface="+mj-ea"/>
                <a:cs typeface="+mj-cs"/>
              </a:rPr>
              <a:t>Zygomaticus Minor Muscles of the face.</a:t>
            </a:r>
            <a:endParaRPr lang="en-US" sz="6000" kern="1200">
              <a:solidFill>
                <a:schemeClr val="tx1"/>
              </a:solidFill>
              <a:latin typeface="+mj-lt"/>
              <a:ea typeface="+mj-ea"/>
              <a:cs typeface="+mj-cs"/>
            </a:endParaRPr>
          </a:p>
        </p:txBody>
      </p:sp>
      <p:grpSp>
        <p:nvGrpSpPr>
          <p:cNvPr id="73" name="Group 72">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184" y="1"/>
            <a:ext cx="2446384" cy="5777808"/>
            <a:chOff x="329184" y="1"/>
            <a:chExt cx="524256" cy="5777808"/>
          </a:xfrm>
        </p:grpSpPr>
        <p:cxnSp>
          <p:nvCxnSpPr>
            <p:cNvPr id="74" name="Straight Connector 7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269325"/>
            <a:ext cx="6116779" cy="620629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Picture">
            <a:extLst>
              <a:ext uri="{FF2B5EF4-FFF2-40B4-BE49-F238E27FC236}">
                <a16:creationId xmlns:a16="http://schemas.microsoft.com/office/drawing/2014/main" id="{06BF1387-B026-409D-A180-23A7776C1819}"/>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tretch>
            <a:fillRect/>
          </a:stretch>
        </p:blipFill>
        <p:spPr bwMode="auto">
          <a:xfrm>
            <a:off x="942597" y="568055"/>
            <a:ext cx="5608830" cy="56088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CA6BD1F-4721-4871-BD7C-0B316C4B860D}"/>
              </a:ext>
            </a:extLst>
          </p:cNvPr>
          <p:cNvSpPr/>
          <p:nvPr/>
        </p:nvSpPr>
        <p:spPr>
          <a:xfrm>
            <a:off x="7494025" y="4654487"/>
            <a:ext cx="4171994" cy="1477328"/>
          </a:xfrm>
          <a:prstGeom prst="rect">
            <a:avLst/>
          </a:prstGeom>
        </p:spPr>
        <p:txBody>
          <a:bodyPr wrap="square">
            <a:spAutoFit/>
          </a:bodyPr>
          <a:lstStyle/>
          <a:p>
            <a:r>
              <a:rPr lang="en-US" b="1" i="0" dirty="0">
                <a:solidFill>
                  <a:srgbClr val="434343"/>
                </a:solidFill>
                <a:effectLst/>
                <a:latin typeface="Bree Serif"/>
              </a:rPr>
              <a:t> The zygomaticus minor is higher and closer to the nose and upper cheek. </a:t>
            </a:r>
            <a:r>
              <a:rPr lang="en-US" b="0" i="0" dirty="0">
                <a:solidFill>
                  <a:srgbClr val="2A2A2A"/>
                </a:solidFill>
                <a:effectLst/>
                <a:latin typeface="Bree Serif"/>
              </a:rPr>
              <a:t>​</a:t>
            </a:r>
            <a:r>
              <a:rPr lang="en-US" b="1" i="0" dirty="0">
                <a:solidFill>
                  <a:srgbClr val="2A2A2A"/>
                </a:solidFill>
                <a:effectLst/>
                <a:latin typeface="Bree Serif"/>
              </a:rPr>
              <a:t>Both of the zygomaticus muscles also function to keep food in the mouth when chewing. </a:t>
            </a:r>
            <a:endParaRPr lang="en-US" dirty="0"/>
          </a:p>
        </p:txBody>
      </p:sp>
    </p:spTree>
    <p:extLst>
      <p:ext uri="{BB962C8B-B14F-4D97-AF65-F5344CB8AC3E}">
        <p14:creationId xmlns:p14="http://schemas.microsoft.com/office/powerpoint/2010/main" val="1524872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060548-4306-41C6-A417-6887784079BF}"/>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i="1"/>
              <a:t>Sternocleidomastoid Muscles</a:t>
            </a:r>
            <a:endParaRPr lang="en-US" sz="2800"/>
          </a:p>
        </p:txBody>
      </p:sp>
      <p:sp>
        <p:nvSpPr>
          <p:cNvPr id="3" name="Content Placeholder 2">
            <a:extLst>
              <a:ext uri="{FF2B5EF4-FFF2-40B4-BE49-F238E27FC236}">
                <a16:creationId xmlns:a16="http://schemas.microsoft.com/office/drawing/2014/main" id="{BEBCC82E-4989-4D92-9F66-C139B63CDF68}"/>
              </a:ext>
            </a:extLst>
          </p:cNvPr>
          <p:cNvSpPr>
            <a:spLocks noGrp="1"/>
          </p:cNvSpPr>
          <p:nvPr>
            <p:ph idx="1"/>
          </p:nvPr>
        </p:nvSpPr>
        <p:spPr>
          <a:xfrm>
            <a:off x="643468" y="2638043"/>
            <a:ext cx="3363974" cy="3415623"/>
          </a:xfrm>
        </p:spPr>
        <p:txBody>
          <a:bodyPr>
            <a:normAutofit/>
          </a:bodyPr>
          <a:lstStyle/>
          <a:p>
            <a:r>
              <a:rPr lang="en-US" sz="1900" b="1" dirty="0"/>
              <a:t>Function: Flexes the Head </a:t>
            </a:r>
            <a:endParaRPr lang="en-US" sz="1900" dirty="0"/>
          </a:p>
          <a:p>
            <a:r>
              <a:rPr lang="en-US" sz="1900" dirty="0"/>
              <a:t>The </a:t>
            </a:r>
            <a:r>
              <a:rPr lang="en-US" sz="1900" b="1" dirty="0"/>
              <a:t>sternocleidomastoid muscles </a:t>
            </a:r>
            <a:r>
              <a:rPr lang="en-US" sz="1900" dirty="0"/>
              <a:t>(</a:t>
            </a:r>
            <a:r>
              <a:rPr lang="en-US" sz="1900" b="1" dirty="0"/>
              <a:t>sternomastoid or SCM) </a:t>
            </a:r>
            <a:r>
              <a:rPr lang="en-US" sz="1900" dirty="0"/>
              <a:t> are the muscles of your neck responsible for rotation of your head and flexion (tilting head on one shoulder). </a:t>
            </a:r>
          </a:p>
        </p:txBody>
      </p:sp>
      <p:pic>
        <p:nvPicPr>
          <p:cNvPr id="22530" name="Picture 2" descr="Picture">
            <a:extLst>
              <a:ext uri="{FF2B5EF4-FFF2-40B4-BE49-F238E27FC236}">
                <a16:creationId xmlns:a16="http://schemas.microsoft.com/office/drawing/2014/main" id="{57AB99F4-E122-4B59-9260-69CA5784E5F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410828"/>
            <a:ext cx="6250769" cy="3875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790534"/>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60548-4306-41C6-A417-6887784079BF}"/>
              </a:ext>
            </a:extLst>
          </p:cNvPr>
          <p:cNvSpPr>
            <a:spLocks noGrp="1"/>
          </p:cNvSpPr>
          <p:nvPr>
            <p:ph type="title"/>
          </p:nvPr>
        </p:nvSpPr>
        <p:spPr>
          <a:xfrm>
            <a:off x="838200" y="640080"/>
            <a:ext cx="2798064" cy="2304288"/>
          </a:xfrm>
        </p:spPr>
        <p:txBody>
          <a:bodyPr anchor="b">
            <a:normAutofit/>
          </a:bodyPr>
          <a:lstStyle/>
          <a:p>
            <a:r>
              <a:rPr lang="en-US" sz="2500" b="1" i="1"/>
              <a:t>Sternocleidomastoid Muscles</a:t>
            </a:r>
            <a:endParaRPr lang="en-US" sz="2500"/>
          </a:p>
        </p:txBody>
      </p:sp>
      <p:sp>
        <p:nvSpPr>
          <p:cNvPr id="3" name="Content Placeholder 2">
            <a:extLst>
              <a:ext uri="{FF2B5EF4-FFF2-40B4-BE49-F238E27FC236}">
                <a16:creationId xmlns:a16="http://schemas.microsoft.com/office/drawing/2014/main" id="{BEBCC82E-4989-4D92-9F66-C139B63CDF68}"/>
              </a:ext>
            </a:extLst>
          </p:cNvPr>
          <p:cNvSpPr>
            <a:spLocks noGrp="1"/>
          </p:cNvSpPr>
          <p:nvPr>
            <p:ph idx="1"/>
          </p:nvPr>
        </p:nvSpPr>
        <p:spPr>
          <a:xfrm>
            <a:off x="838200" y="3136392"/>
            <a:ext cx="2770632" cy="3081528"/>
          </a:xfrm>
        </p:spPr>
        <p:txBody>
          <a:bodyPr>
            <a:normAutofit/>
          </a:bodyPr>
          <a:lstStyle/>
          <a:p>
            <a:r>
              <a:rPr lang="en-US" sz="1800"/>
              <a:t>It is one of the largest cervical muscles and is easy visible when a person turns their head from side to side. </a:t>
            </a:r>
          </a:p>
        </p:txBody>
      </p:sp>
      <p:pic>
        <p:nvPicPr>
          <p:cNvPr id="23556" name="Picture 4" descr="Picture">
            <a:extLst>
              <a:ext uri="{FF2B5EF4-FFF2-40B4-BE49-F238E27FC236}">
                <a16:creationId xmlns:a16="http://schemas.microsoft.com/office/drawing/2014/main" id="{04E947AA-05E6-4F2B-B12B-4C63DF5B8F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4276344" y="1488124"/>
            <a:ext cx="7251192" cy="388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634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BAED-2722-4538-8057-F53649ADB209}"/>
              </a:ext>
            </a:extLst>
          </p:cNvPr>
          <p:cNvSpPr>
            <a:spLocks noGrp="1"/>
          </p:cNvSpPr>
          <p:nvPr>
            <p:ph type="title"/>
          </p:nvPr>
        </p:nvSpPr>
        <p:spPr>
          <a:xfrm>
            <a:off x="838200" y="640079"/>
            <a:ext cx="4681742" cy="1840613"/>
          </a:xfrm>
        </p:spPr>
        <p:txBody>
          <a:bodyPr anchor="b">
            <a:normAutofit/>
          </a:bodyPr>
          <a:lstStyle/>
          <a:p>
            <a:r>
              <a:rPr lang="en-US" sz="4000" b="1" i="1" dirty="0"/>
              <a:t>Sternocleidomastoid Muscles</a:t>
            </a:r>
            <a:endParaRPr lang="en-US" sz="4000" dirty="0"/>
          </a:p>
        </p:txBody>
      </p:sp>
      <p:sp>
        <p:nvSpPr>
          <p:cNvPr id="3" name="Content Placeholder 2">
            <a:extLst>
              <a:ext uri="{FF2B5EF4-FFF2-40B4-BE49-F238E27FC236}">
                <a16:creationId xmlns:a16="http://schemas.microsoft.com/office/drawing/2014/main" id="{48D498FA-C2F6-4542-96CB-F0986852F5BE}"/>
              </a:ext>
            </a:extLst>
          </p:cNvPr>
          <p:cNvSpPr>
            <a:spLocks noGrp="1"/>
          </p:cNvSpPr>
          <p:nvPr>
            <p:ph idx="1"/>
          </p:nvPr>
        </p:nvSpPr>
        <p:spPr>
          <a:xfrm>
            <a:off x="838200" y="2686323"/>
            <a:ext cx="4681742" cy="3531598"/>
          </a:xfrm>
        </p:spPr>
        <p:txBody>
          <a:bodyPr>
            <a:normAutofit/>
          </a:bodyPr>
          <a:lstStyle/>
          <a:p>
            <a:r>
              <a:rPr lang="en-US" sz="2000" dirty="0"/>
              <a:t>The '</a:t>
            </a:r>
            <a:r>
              <a:rPr lang="en-US" sz="2000" i="1" dirty="0" err="1"/>
              <a:t>sterno</a:t>
            </a:r>
            <a:r>
              <a:rPr lang="en-US" sz="2000" i="1" dirty="0"/>
              <a:t>-' </a:t>
            </a:r>
            <a:r>
              <a:rPr lang="en-US" sz="2000" dirty="0"/>
              <a:t>portion of its name comes from that fact that one of its origination points is at the sternum (more specifically at the manubrium which is the upper portion of the sternum).  </a:t>
            </a:r>
          </a:p>
        </p:txBody>
      </p:sp>
      <p:pic>
        <p:nvPicPr>
          <p:cNvPr id="14" name="Picture 2" descr="Picture">
            <a:extLst>
              <a:ext uri="{FF2B5EF4-FFF2-40B4-BE49-F238E27FC236}">
                <a16:creationId xmlns:a16="http://schemas.microsoft.com/office/drawing/2014/main" id="{F6991A32-AC32-480F-A110-B2DDF0DD03D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718048" y="643467"/>
            <a:ext cx="5410199"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434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BAED-2722-4538-8057-F53649ADB209}"/>
              </a:ext>
            </a:extLst>
          </p:cNvPr>
          <p:cNvSpPr>
            <a:spLocks noGrp="1"/>
          </p:cNvSpPr>
          <p:nvPr>
            <p:ph type="title"/>
          </p:nvPr>
        </p:nvSpPr>
        <p:spPr>
          <a:xfrm>
            <a:off x="838200" y="640079"/>
            <a:ext cx="4681742" cy="1840613"/>
          </a:xfrm>
        </p:spPr>
        <p:txBody>
          <a:bodyPr anchor="b">
            <a:normAutofit/>
          </a:bodyPr>
          <a:lstStyle/>
          <a:p>
            <a:r>
              <a:rPr lang="en-US" sz="4000" b="1" i="1" dirty="0"/>
              <a:t>Sternocleidomastoid Muscles</a:t>
            </a:r>
            <a:endParaRPr lang="en-US" sz="4000" dirty="0"/>
          </a:p>
        </p:txBody>
      </p:sp>
      <p:sp>
        <p:nvSpPr>
          <p:cNvPr id="3" name="Content Placeholder 2">
            <a:extLst>
              <a:ext uri="{FF2B5EF4-FFF2-40B4-BE49-F238E27FC236}">
                <a16:creationId xmlns:a16="http://schemas.microsoft.com/office/drawing/2014/main" id="{48D498FA-C2F6-4542-96CB-F0986852F5BE}"/>
              </a:ext>
            </a:extLst>
          </p:cNvPr>
          <p:cNvSpPr>
            <a:spLocks noGrp="1"/>
          </p:cNvSpPr>
          <p:nvPr>
            <p:ph idx="1"/>
          </p:nvPr>
        </p:nvSpPr>
        <p:spPr>
          <a:xfrm>
            <a:off x="838200" y="2686323"/>
            <a:ext cx="4681742" cy="3531598"/>
          </a:xfrm>
        </p:spPr>
        <p:txBody>
          <a:bodyPr>
            <a:normAutofit/>
          </a:bodyPr>
          <a:lstStyle/>
          <a:p>
            <a:r>
              <a:rPr lang="en-US" sz="2000" dirty="0"/>
              <a:t>It also originates at the clavicle (collar bone), which is where the '</a:t>
            </a:r>
            <a:r>
              <a:rPr lang="en-US" sz="2000" dirty="0" err="1"/>
              <a:t>cleido</a:t>
            </a:r>
            <a:r>
              <a:rPr lang="en-US" sz="2000" dirty="0"/>
              <a:t>-'  portion of its name comes from.  </a:t>
            </a:r>
          </a:p>
        </p:txBody>
      </p:sp>
      <p:pic>
        <p:nvPicPr>
          <p:cNvPr id="13" name="Picture 2" descr="Picture">
            <a:extLst>
              <a:ext uri="{FF2B5EF4-FFF2-40B4-BE49-F238E27FC236}">
                <a16:creationId xmlns:a16="http://schemas.microsoft.com/office/drawing/2014/main" id="{0BA9170C-8F2D-41A1-A088-B99FF330EC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28" r="2" b="2"/>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603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BAED-2722-4538-8057-F53649ADB209}"/>
              </a:ext>
            </a:extLst>
          </p:cNvPr>
          <p:cNvSpPr>
            <a:spLocks noGrp="1"/>
          </p:cNvSpPr>
          <p:nvPr>
            <p:ph type="title"/>
          </p:nvPr>
        </p:nvSpPr>
        <p:spPr>
          <a:xfrm>
            <a:off x="838200" y="640079"/>
            <a:ext cx="4681742" cy="1840613"/>
          </a:xfrm>
        </p:spPr>
        <p:txBody>
          <a:bodyPr anchor="b">
            <a:normAutofit/>
          </a:bodyPr>
          <a:lstStyle/>
          <a:p>
            <a:r>
              <a:rPr lang="en-US" sz="4000" b="1" i="1" dirty="0"/>
              <a:t>Sternocleidomastoid Muscles</a:t>
            </a:r>
            <a:endParaRPr lang="en-US" sz="4000" dirty="0"/>
          </a:p>
        </p:txBody>
      </p:sp>
      <p:sp>
        <p:nvSpPr>
          <p:cNvPr id="3" name="Content Placeholder 2">
            <a:extLst>
              <a:ext uri="{FF2B5EF4-FFF2-40B4-BE49-F238E27FC236}">
                <a16:creationId xmlns:a16="http://schemas.microsoft.com/office/drawing/2014/main" id="{48D498FA-C2F6-4542-96CB-F0986852F5BE}"/>
              </a:ext>
            </a:extLst>
          </p:cNvPr>
          <p:cNvSpPr>
            <a:spLocks noGrp="1"/>
          </p:cNvSpPr>
          <p:nvPr>
            <p:ph idx="1"/>
          </p:nvPr>
        </p:nvSpPr>
        <p:spPr>
          <a:xfrm>
            <a:off x="838200" y="2686323"/>
            <a:ext cx="4681742" cy="3531598"/>
          </a:xfrm>
        </p:spPr>
        <p:txBody>
          <a:bodyPr>
            <a:normAutofit/>
          </a:bodyPr>
          <a:lstStyle/>
          <a:p>
            <a:r>
              <a:rPr lang="en-US" sz="2000" dirty="0"/>
              <a:t>The name  ends with "mastoid", because the sternocleidomastoid muscle ends with an attachment at the mastoid process of the temporal bone    The name. sternocleidomastoid, describes the muscles' points of connectivity within the body. </a:t>
            </a:r>
          </a:p>
        </p:txBody>
      </p:sp>
      <p:pic>
        <p:nvPicPr>
          <p:cNvPr id="13" name="Picture 2" descr="Picture">
            <a:extLst>
              <a:ext uri="{FF2B5EF4-FFF2-40B4-BE49-F238E27FC236}">
                <a16:creationId xmlns:a16="http://schemas.microsoft.com/office/drawing/2014/main" id="{0BA9170C-8F2D-41A1-A088-B99FF330EC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28" r="2" b="2"/>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22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Picture">
            <a:extLst>
              <a:ext uri="{FF2B5EF4-FFF2-40B4-BE49-F238E27FC236}">
                <a16:creationId xmlns:a16="http://schemas.microsoft.com/office/drawing/2014/main" id="{2CC3533B-62C4-42B9-9970-88A43A1B188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37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A8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55F15D-7FFA-48D0-AAE1-2488B0E7EB24}"/>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Summary of the Muscles of Head and Neck</a:t>
            </a:r>
            <a:br>
              <a:rPr lang="en-US" sz="3600">
                <a:solidFill>
                  <a:srgbClr val="FFFFFF"/>
                </a:solidFill>
              </a:rPr>
            </a:br>
            <a:endParaRPr lang="en-US" sz="3600">
              <a:solidFill>
                <a:srgbClr val="FFFFFF"/>
              </a:solidFill>
            </a:endParaRP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descr="Picture">
            <a:extLst>
              <a:ext uri="{FF2B5EF4-FFF2-40B4-BE49-F238E27FC236}">
                <a16:creationId xmlns:a16="http://schemas.microsoft.com/office/drawing/2014/main" id="{1D53DE44-0888-4D03-A291-D7EEE2BF30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34" b="10483"/>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655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F31CD1-63B3-48D6-9D19-FCA7BEFC6EA9}"/>
              </a:ext>
            </a:extLst>
          </p:cNvPr>
          <p:cNvSpPr>
            <a:spLocks noGrp="1"/>
          </p:cNvSpPr>
          <p:nvPr>
            <p:ph type="title"/>
          </p:nvPr>
        </p:nvSpPr>
        <p:spPr>
          <a:xfrm>
            <a:off x="1045028" y="1336329"/>
            <a:ext cx="3892732" cy="4382588"/>
          </a:xfrm>
        </p:spPr>
        <p:txBody>
          <a:bodyPr anchor="ctr">
            <a:normAutofit/>
          </a:bodyPr>
          <a:lstStyle/>
          <a:p>
            <a:r>
              <a:rPr lang="en-US" sz="5400"/>
              <a:t>MUSCLES OF THE TORSO (trunk)</a:t>
            </a: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2D7F7-6117-4627-8ED4-7C04D7B3FFE0}"/>
              </a:ext>
            </a:extLst>
          </p:cNvPr>
          <p:cNvSpPr>
            <a:spLocks noGrp="1"/>
          </p:cNvSpPr>
          <p:nvPr>
            <p:ph idx="1"/>
          </p:nvPr>
        </p:nvSpPr>
        <p:spPr>
          <a:xfrm>
            <a:off x="6096001" y="1336329"/>
            <a:ext cx="5260848" cy="4382588"/>
          </a:xfrm>
        </p:spPr>
        <p:txBody>
          <a:bodyPr anchor="ctr">
            <a:normAutofit/>
          </a:bodyPr>
          <a:lstStyle/>
          <a:p>
            <a:r>
              <a:rPr lang="en-US" sz="2000"/>
              <a:t>The Superficial Muscles of the Thorax Include the Trapezius, the Pectoralis (Major and Minor), the Deltoid and the Latissimus Dorsi</a:t>
            </a:r>
          </a:p>
          <a:p>
            <a:pPr marL="0" indent="0">
              <a:buNone/>
            </a:pPr>
            <a:endParaRPr lang="en-US" sz="2000"/>
          </a:p>
        </p:txBody>
      </p:sp>
    </p:spTree>
    <p:extLst>
      <p:ext uri="{BB962C8B-B14F-4D97-AF65-F5344CB8AC3E}">
        <p14:creationId xmlns:p14="http://schemas.microsoft.com/office/powerpoint/2010/main" val="308504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46163D3-B666-4446-84C6-9902EB936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55962-4734-42B1-9DC9-20175C2846B3}"/>
              </a:ext>
            </a:extLst>
          </p:cNvPr>
          <p:cNvSpPr>
            <a:spLocks noGrp="1"/>
          </p:cNvSpPr>
          <p:nvPr>
            <p:ph type="title"/>
          </p:nvPr>
        </p:nvSpPr>
        <p:spPr>
          <a:xfrm>
            <a:off x="7331384" y="679731"/>
            <a:ext cx="4171994" cy="3736540"/>
          </a:xfrm>
        </p:spPr>
        <p:txBody>
          <a:bodyPr vert="horz" lIns="91440" tIns="45720" rIns="91440" bIns="45720" rtlCol="0" anchor="b">
            <a:normAutofit/>
          </a:bodyPr>
          <a:lstStyle/>
          <a:p>
            <a:r>
              <a:rPr lang="en-US" sz="6000" kern="1200">
                <a:solidFill>
                  <a:schemeClr val="tx1"/>
                </a:solidFill>
                <a:latin typeface="+mj-lt"/>
                <a:ea typeface="+mj-ea"/>
                <a:cs typeface="+mj-cs"/>
              </a:rPr>
              <a:t>Trapezius Muscles</a:t>
            </a:r>
          </a:p>
        </p:txBody>
      </p:sp>
      <p:sp>
        <p:nvSpPr>
          <p:cNvPr id="3" name="Content Placeholder 2">
            <a:extLst>
              <a:ext uri="{FF2B5EF4-FFF2-40B4-BE49-F238E27FC236}">
                <a16:creationId xmlns:a16="http://schemas.microsoft.com/office/drawing/2014/main" id="{2EF92B92-3B41-4E93-A023-7CFF86A22969}"/>
              </a:ext>
            </a:extLst>
          </p:cNvPr>
          <p:cNvSpPr>
            <a:spLocks noGrp="1"/>
          </p:cNvSpPr>
          <p:nvPr>
            <p:ph idx="1"/>
          </p:nvPr>
        </p:nvSpPr>
        <p:spPr>
          <a:xfrm>
            <a:off x="7331384" y="4685288"/>
            <a:ext cx="4171994" cy="1035781"/>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Function: Shrugs Shoulders</a:t>
            </a:r>
          </a:p>
        </p:txBody>
      </p:sp>
      <p:grpSp>
        <p:nvGrpSpPr>
          <p:cNvPr id="74" name="Group 7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184" y="1"/>
            <a:ext cx="2446384" cy="5777808"/>
            <a:chOff x="329184" y="1"/>
            <a:chExt cx="524256" cy="5777808"/>
          </a:xfrm>
        </p:grpSpPr>
        <p:cxnSp>
          <p:nvCxnSpPr>
            <p:cNvPr id="75" name="Straight Connector 7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269325"/>
            <a:ext cx="6116779" cy="620629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9" name="Picture 3" descr="Picture">
            <a:extLst>
              <a:ext uri="{FF2B5EF4-FFF2-40B4-BE49-F238E27FC236}">
                <a16:creationId xmlns:a16="http://schemas.microsoft.com/office/drawing/2014/main" id="{8FBDE638-E9FE-44FE-9377-8E57C0BFBDA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942597" y="568055"/>
            <a:ext cx="5608830" cy="5608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72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 name="Rectangle 94">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55962-4734-42B1-9DC9-20175C2846B3}"/>
              </a:ext>
            </a:extLst>
          </p:cNvPr>
          <p:cNvSpPr>
            <a:spLocks noGrp="1"/>
          </p:cNvSpPr>
          <p:nvPr>
            <p:ph type="title"/>
          </p:nvPr>
        </p:nvSpPr>
        <p:spPr>
          <a:xfrm>
            <a:off x="429768" y="411480"/>
            <a:ext cx="11201400" cy="1106424"/>
          </a:xfrm>
        </p:spPr>
        <p:txBody>
          <a:bodyPr>
            <a:normAutofit/>
          </a:bodyPr>
          <a:lstStyle/>
          <a:p>
            <a:r>
              <a:rPr lang="en-US" sz="3600" b="1" dirty="0"/>
              <a:t>Trapezius Muscles</a:t>
            </a:r>
          </a:p>
        </p:txBody>
      </p:sp>
      <p:sp>
        <p:nvSpPr>
          <p:cNvPr id="97" name="Rectangle 96">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3" name="Picture 4" descr="Picture">
            <a:extLst>
              <a:ext uri="{FF2B5EF4-FFF2-40B4-BE49-F238E27FC236}">
                <a16:creationId xmlns:a16="http://schemas.microsoft.com/office/drawing/2014/main" id="{988B24B2-1B18-4736-B599-EABE1BCE9D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12" r="8155" b="-2"/>
          <a:stretch/>
        </p:blipFill>
        <p:spPr bwMode="auto">
          <a:xfrm>
            <a:off x="431080" y="1719072"/>
            <a:ext cx="6699928" cy="4517136"/>
          </a:xfrm>
          <a:prstGeom prst="rect">
            <a:avLst/>
          </a:prstGeom>
          <a:noFill/>
          <a:extLst>
            <a:ext uri="{909E8E84-426E-40DD-AFC4-6F175D3DCCD1}">
              <a14:hiddenFill xmlns:a14="http://schemas.microsoft.com/office/drawing/2010/main">
                <a:solidFill>
                  <a:srgbClr val="FFFFFF"/>
                </a:solidFill>
              </a14:hiddenFill>
            </a:ext>
          </a:extLst>
        </p:spPr>
      </p:pic>
      <p:sp useBgFill="1">
        <p:nvSpPr>
          <p:cNvPr id="99" name="Rectangle 98">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EF92B92-3B41-4E93-A023-7CFF86A22969}"/>
              </a:ext>
            </a:extLst>
          </p:cNvPr>
          <p:cNvSpPr>
            <a:spLocks noGrp="1"/>
          </p:cNvSpPr>
          <p:nvPr>
            <p:ph idx="1"/>
          </p:nvPr>
        </p:nvSpPr>
        <p:spPr>
          <a:xfrm>
            <a:off x="7938752" y="2020824"/>
            <a:ext cx="3455097" cy="3959352"/>
          </a:xfrm>
        </p:spPr>
        <p:txBody>
          <a:bodyPr anchor="ctr">
            <a:normAutofit/>
          </a:bodyPr>
          <a:lstStyle/>
          <a:p>
            <a:r>
              <a:rPr lang="en-US" sz="1800"/>
              <a:t>The trapezius muscles are the large major muscles of the upper back. The trapezius muscles function to move, rotate and stabilize the scapula (shoulder blade). </a:t>
            </a:r>
          </a:p>
        </p:txBody>
      </p:sp>
    </p:spTree>
    <p:extLst>
      <p:ext uri="{BB962C8B-B14F-4D97-AF65-F5344CB8AC3E}">
        <p14:creationId xmlns:p14="http://schemas.microsoft.com/office/powerpoint/2010/main" val="3753978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E53A02A-0A33-40D9-A04E-36FA92BFD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216DD803-634F-4EF2-A1E7-B1911DEE9D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438860"/>
            <a:ext cx="11167447" cy="5752769"/>
          </a:xfrm>
          <a:prstGeom prst="rect">
            <a:avLst/>
          </a:prstGeom>
          <a:ln w="12700">
            <a:solidFill>
              <a:srgbClr val="D5D5D5"/>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746" name="Picture 2" descr="Picture">
            <a:extLst>
              <a:ext uri="{FF2B5EF4-FFF2-40B4-BE49-F238E27FC236}">
                <a16:creationId xmlns:a16="http://schemas.microsoft.com/office/drawing/2014/main" id="{F01A5AE1-3101-4425-8755-38AC3B42164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1361"/>
          <a:stretch/>
        </p:blipFill>
        <p:spPr bwMode="auto">
          <a:xfrm>
            <a:off x="796130" y="632129"/>
            <a:ext cx="10691603" cy="5330771"/>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A77B63F8-D1F3-4D40-B2D4-779BAE82BE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12465" y="4081933"/>
            <a:ext cx="167069" cy="42062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947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0" name="Picture 2" descr="Picture">
            <a:extLst>
              <a:ext uri="{FF2B5EF4-FFF2-40B4-BE49-F238E27FC236}">
                <a16:creationId xmlns:a16="http://schemas.microsoft.com/office/drawing/2014/main" id="{9867B1CB-E5CB-40A0-A39C-F3BD79A00A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77" r="-1" b="8317"/>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D0C859-776D-47A0-9322-25BA2B3D00E1}"/>
              </a:ext>
            </a:extLst>
          </p:cNvPr>
          <p:cNvSpPr>
            <a:spLocks noGrp="1"/>
          </p:cNvSpPr>
          <p:nvPr>
            <p:ph type="title"/>
          </p:nvPr>
        </p:nvSpPr>
        <p:spPr>
          <a:xfrm>
            <a:off x="371094" y="1161288"/>
            <a:ext cx="3438144" cy="1124712"/>
          </a:xfrm>
        </p:spPr>
        <p:txBody>
          <a:bodyPr anchor="b">
            <a:normAutofit/>
          </a:bodyPr>
          <a:lstStyle/>
          <a:p>
            <a:r>
              <a:rPr lang="en-US" sz="2800" b="1"/>
              <a:t>Pectoralis Major and Minor Muscles</a:t>
            </a:r>
            <a:endParaRPr lang="en-US" sz="280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11A1AAF-49E7-4745-9532-1A11538F4901}"/>
              </a:ext>
            </a:extLst>
          </p:cNvPr>
          <p:cNvSpPr>
            <a:spLocks noGrp="1"/>
          </p:cNvSpPr>
          <p:nvPr>
            <p:ph idx="1"/>
          </p:nvPr>
        </p:nvSpPr>
        <p:spPr>
          <a:xfrm>
            <a:off x="371094" y="2718054"/>
            <a:ext cx="3438906" cy="3207258"/>
          </a:xfrm>
        </p:spPr>
        <p:txBody>
          <a:bodyPr anchor="t">
            <a:normAutofit/>
          </a:bodyPr>
          <a:lstStyle/>
          <a:p>
            <a:r>
              <a:rPr lang="en-US" sz="1700" b="1"/>
              <a:t>Function: Flexion, rotation and adduction of the arm. </a:t>
            </a:r>
            <a:endParaRPr lang="en-US" sz="1700"/>
          </a:p>
          <a:p>
            <a:endParaRPr lang="en-US" sz="1700"/>
          </a:p>
        </p:txBody>
      </p:sp>
    </p:spTree>
    <p:extLst>
      <p:ext uri="{BB962C8B-B14F-4D97-AF65-F5344CB8AC3E}">
        <p14:creationId xmlns:p14="http://schemas.microsoft.com/office/powerpoint/2010/main" val="2579662746"/>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0" name="Picture 2" descr="Picture">
            <a:extLst>
              <a:ext uri="{FF2B5EF4-FFF2-40B4-BE49-F238E27FC236}">
                <a16:creationId xmlns:a16="http://schemas.microsoft.com/office/drawing/2014/main" id="{9867B1CB-E5CB-40A0-A39C-F3BD79A00A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77" r="-1" b="8317"/>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D0C859-776D-47A0-9322-25BA2B3D00E1}"/>
              </a:ext>
            </a:extLst>
          </p:cNvPr>
          <p:cNvSpPr>
            <a:spLocks noGrp="1"/>
          </p:cNvSpPr>
          <p:nvPr>
            <p:ph type="title"/>
          </p:nvPr>
        </p:nvSpPr>
        <p:spPr>
          <a:xfrm>
            <a:off x="371094" y="1161288"/>
            <a:ext cx="3438144" cy="1124712"/>
          </a:xfrm>
        </p:spPr>
        <p:txBody>
          <a:bodyPr anchor="b">
            <a:normAutofit/>
          </a:bodyPr>
          <a:lstStyle/>
          <a:p>
            <a:r>
              <a:rPr lang="en-US" sz="2800" b="1" dirty="0"/>
              <a:t>Pectoralis Major Muscles</a:t>
            </a:r>
            <a:endParaRPr lang="en-US" sz="2800"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11A1AAF-49E7-4745-9532-1A11538F4901}"/>
              </a:ext>
            </a:extLst>
          </p:cNvPr>
          <p:cNvSpPr>
            <a:spLocks noGrp="1"/>
          </p:cNvSpPr>
          <p:nvPr>
            <p:ph idx="1"/>
          </p:nvPr>
        </p:nvSpPr>
        <p:spPr>
          <a:xfrm>
            <a:off x="371094" y="2718054"/>
            <a:ext cx="3438906" cy="3207258"/>
          </a:xfrm>
        </p:spPr>
        <p:txBody>
          <a:bodyPr anchor="t">
            <a:normAutofit fontScale="77500" lnSpcReduction="20000"/>
          </a:bodyPr>
          <a:lstStyle/>
          <a:p>
            <a:r>
              <a:rPr lang="en-US" dirty="0"/>
              <a:t>The </a:t>
            </a:r>
            <a:r>
              <a:rPr lang="en-US" b="1" dirty="0"/>
              <a:t>pectoralis major </a:t>
            </a:r>
            <a:r>
              <a:rPr lang="en-US" dirty="0"/>
              <a:t>is a large muscle of the upper chest region (thoracic region). It connects the bones of the chest to the shoulders and upper arms.</a:t>
            </a:r>
          </a:p>
          <a:p>
            <a:r>
              <a:rPr lang="en-US" dirty="0"/>
              <a:t>The pectoralis major muscle allows you to move your arm across the body. </a:t>
            </a:r>
            <a:endParaRPr lang="en-US" sz="1700" dirty="0"/>
          </a:p>
        </p:txBody>
      </p:sp>
    </p:spTree>
    <p:extLst>
      <p:ext uri="{BB962C8B-B14F-4D97-AF65-F5344CB8AC3E}">
        <p14:creationId xmlns:p14="http://schemas.microsoft.com/office/powerpoint/2010/main" val="2068354817"/>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D0C859-776D-47A0-9322-25BA2B3D00E1}"/>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dirty="0"/>
              <a:t>Pectoralis Minor Muscles</a:t>
            </a:r>
            <a:endParaRPr lang="en-US" sz="2800" dirty="0"/>
          </a:p>
        </p:txBody>
      </p:sp>
      <p:sp>
        <p:nvSpPr>
          <p:cNvPr id="3" name="Content Placeholder 2">
            <a:extLst>
              <a:ext uri="{FF2B5EF4-FFF2-40B4-BE49-F238E27FC236}">
                <a16:creationId xmlns:a16="http://schemas.microsoft.com/office/drawing/2014/main" id="{C11A1AAF-49E7-4745-9532-1A11538F4901}"/>
              </a:ext>
            </a:extLst>
          </p:cNvPr>
          <p:cNvSpPr>
            <a:spLocks noGrp="1"/>
          </p:cNvSpPr>
          <p:nvPr>
            <p:ph idx="1"/>
          </p:nvPr>
        </p:nvSpPr>
        <p:spPr>
          <a:xfrm>
            <a:off x="643468" y="2638043"/>
            <a:ext cx="3363974" cy="3415623"/>
          </a:xfrm>
        </p:spPr>
        <p:txBody>
          <a:bodyPr>
            <a:normAutofit fontScale="77500" lnSpcReduction="20000"/>
          </a:bodyPr>
          <a:lstStyle/>
          <a:p>
            <a:r>
              <a:rPr lang="en-US" dirty="0"/>
              <a:t>The </a:t>
            </a:r>
            <a:r>
              <a:rPr lang="en-US" b="1" dirty="0"/>
              <a:t>pectoralis minor </a:t>
            </a:r>
            <a:r>
              <a:rPr lang="en-US" dirty="0"/>
              <a:t>muscles lie underneath the pectoralis major muscles closer to the axillary region (region of the armpit). </a:t>
            </a:r>
          </a:p>
          <a:p>
            <a:r>
              <a:rPr lang="en-US" dirty="0"/>
              <a:t>The pectoralis minor and are considerably smaller.</a:t>
            </a:r>
          </a:p>
          <a:p>
            <a:r>
              <a:rPr lang="en-US" dirty="0"/>
              <a:t> It is smaller of the two sets of muscles that connect the bones of the chest to the shoulder and upper arm. </a:t>
            </a:r>
            <a:endParaRPr lang="en-US" sz="2000" dirty="0"/>
          </a:p>
        </p:txBody>
      </p:sp>
      <p:pic>
        <p:nvPicPr>
          <p:cNvPr id="33794" name="Picture 2" descr="Picture">
            <a:extLst>
              <a:ext uri="{FF2B5EF4-FFF2-40B4-BE49-F238E27FC236}">
                <a16:creationId xmlns:a16="http://schemas.microsoft.com/office/drawing/2014/main" id="{6CA8C9C4-9686-4D55-92EA-42D129EFED7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718048" y="643467"/>
            <a:ext cx="5410199"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253027"/>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B26A5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C52524-CB7D-4AFB-AE95-9C5E88D55F72}"/>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Deltoid Muscles</a:t>
            </a:r>
            <a:endParaRPr lang="en-US">
              <a:solidFill>
                <a:srgbClr val="FFFFFF"/>
              </a:solidFill>
            </a:endParaRPr>
          </a:p>
        </p:txBody>
      </p:sp>
      <p:pic>
        <p:nvPicPr>
          <p:cNvPr id="5" name="Picture 4" descr="A person posing for the camera&#10;&#10;Description automatically generated">
            <a:extLst>
              <a:ext uri="{FF2B5EF4-FFF2-40B4-BE49-F238E27FC236}">
                <a16:creationId xmlns:a16="http://schemas.microsoft.com/office/drawing/2014/main" id="{60B42311-EE5D-49F2-8E5E-8E49F4BF0FE2}"/>
              </a:ext>
            </a:extLst>
          </p:cNvPr>
          <p:cNvPicPr>
            <a:picLocks noChangeAspect="1"/>
          </p:cNvPicPr>
          <p:nvPr/>
        </p:nvPicPr>
        <p:blipFill rotWithShape="1">
          <a:blip r:embed="rId2">
            <a:extLst>
              <a:ext uri="{28A0092B-C50C-407E-A947-70E740481C1C}">
                <a14:useLocalDpi xmlns:a14="http://schemas.microsoft.com/office/drawing/2010/main" val="0"/>
              </a:ext>
            </a:extLst>
          </a:blip>
          <a:srcRect r="1" b="1786"/>
          <a:stretch/>
        </p:blipFill>
        <p:spPr>
          <a:xfrm>
            <a:off x="327547" y="321733"/>
            <a:ext cx="7058306" cy="4107392"/>
          </a:xfrm>
          <a:prstGeom prst="rect">
            <a:avLst/>
          </a:prstGeom>
        </p:spPr>
      </p:pic>
      <p:sp>
        <p:nvSpPr>
          <p:cNvPr id="17"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62CF638-71C7-4642-B967-C75A7A16E9CF}"/>
              </a:ext>
            </a:extLst>
          </p:cNvPr>
          <p:cNvSpPr>
            <a:spLocks noGrp="1"/>
          </p:cNvSpPr>
          <p:nvPr>
            <p:ph idx="1"/>
          </p:nvPr>
        </p:nvSpPr>
        <p:spPr>
          <a:xfrm>
            <a:off x="8029319" y="917725"/>
            <a:ext cx="3424739" cy="4852362"/>
          </a:xfrm>
        </p:spPr>
        <p:txBody>
          <a:bodyPr anchor="ctr">
            <a:normAutofit/>
          </a:bodyPr>
          <a:lstStyle/>
          <a:p>
            <a:r>
              <a:rPr lang="en-US" sz="1900">
                <a:solidFill>
                  <a:srgbClr val="FFFFFF"/>
                </a:solidFill>
              </a:rPr>
              <a:t>     The </a:t>
            </a:r>
            <a:r>
              <a:rPr lang="en-US" sz="1900" b="1">
                <a:solidFill>
                  <a:srgbClr val="FFFFFF"/>
                </a:solidFill>
              </a:rPr>
              <a:t>deltoid muscle</a:t>
            </a:r>
            <a:r>
              <a:rPr lang="en-US" sz="1900">
                <a:solidFill>
                  <a:srgbClr val="FFFFFF"/>
                </a:solidFill>
              </a:rPr>
              <a:t> is the rounded muscle of the shoulder and upper arm. The deltoid muscle is named after the Greek letter "delta", because it has a similar triangular shape. The deltoid is attaches to clavicle (collarbone), the scapula (shoulder blade), and the humerus (upper arm bone).</a:t>
            </a:r>
            <a:br>
              <a:rPr lang="en-US" sz="1900">
                <a:solidFill>
                  <a:srgbClr val="FFFFFF"/>
                </a:solidFill>
              </a:rPr>
            </a:br>
            <a:r>
              <a:rPr lang="en-US" sz="1900">
                <a:solidFill>
                  <a:srgbClr val="FFFFFF"/>
                </a:solidFill>
              </a:rPr>
              <a:t>     Contraction of the deltoid muscle results in a wide range of movement of the arm at the shoulder due to its location and the wide separation of its muscle fibers.</a:t>
            </a:r>
          </a:p>
          <a:p>
            <a:endParaRPr lang="en-US" sz="1900">
              <a:solidFill>
                <a:srgbClr val="FFFFFF"/>
              </a:solidFill>
            </a:endParaRPr>
          </a:p>
        </p:txBody>
      </p:sp>
    </p:spTree>
    <p:extLst>
      <p:ext uri="{BB962C8B-B14F-4D97-AF65-F5344CB8AC3E}">
        <p14:creationId xmlns:p14="http://schemas.microsoft.com/office/powerpoint/2010/main" val="204885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1">
            <a:extLst>
              <a:ext uri="{FF2B5EF4-FFF2-40B4-BE49-F238E27FC236}">
                <a16:creationId xmlns:a16="http://schemas.microsoft.com/office/drawing/2014/main" id="{3A0D40CB-6D38-453A-B547-0646664269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C52524-CB7D-4AFB-AE95-9C5E88D55F72}"/>
              </a:ext>
            </a:extLst>
          </p:cNvPr>
          <p:cNvSpPr>
            <a:spLocks noGrp="1"/>
          </p:cNvSpPr>
          <p:nvPr>
            <p:ph type="title"/>
          </p:nvPr>
        </p:nvSpPr>
        <p:spPr>
          <a:xfrm>
            <a:off x="5276088" y="1078992"/>
            <a:ext cx="6272784" cy="1536192"/>
          </a:xfrm>
        </p:spPr>
        <p:txBody>
          <a:bodyPr anchor="b">
            <a:normAutofit/>
          </a:bodyPr>
          <a:lstStyle/>
          <a:p>
            <a:r>
              <a:rPr lang="en-US" sz="5200" b="1"/>
              <a:t>Deltoid Muscles</a:t>
            </a:r>
            <a:endParaRPr lang="en-US" sz="5200"/>
          </a:p>
        </p:txBody>
      </p:sp>
      <p:pic>
        <p:nvPicPr>
          <p:cNvPr id="7" name="Picture 2" descr="Picture">
            <a:extLst>
              <a:ext uri="{FF2B5EF4-FFF2-40B4-BE49-F238E27FC236}">
                <a16:creationId xmlns:a16="http://schemas.microsoft.com/office/drawing/2014/main" id="{DEF7F09B-FF30-4028-8B9D-36F281B55B9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26131" y="329184"/>
            <a:ext cx="2932386" cy="283464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3">
            <a:extLst>
              <a:ext uri="{FF2B5EF4-FFF2-40B4-BE49-F238E27FC236}">
                <a16:creationId xmlns:a16="http://schemas.microsoft.com/office/drawing/2014/main" id="{73698F52-1278-47FC-AC8B-E0A516204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4498"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5">
            <a:extLst>
              <a:ext uri="{FF2B5EF4-FFF2-40B4-BE49-F238E27FC236}">
                <a16:creationId xmlns:a16="http://schemas.microsoft.com/office/drawing/2014/main" id="{0D3F55AA-45AA-4023-BCB4-372B22732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9802"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posing for the camera&#10;&#10;Description automatically generated">
            <a:extLst>
              <a:ext uri="{FF2B5EF4-FFF2-40B4-BE49-F238E27FC236}">
                <a16:creationId xmlns:a16="http://schemas.microsoft.com/office/drawing/2014/main" id="{60B42311-EE5D-49F2-8E5E-8E49F4BF0FE2}"/>
              </a:ext>
            </a:extLst>
          </p:cNvPr>
          <p:cNvPicPr>
            <a:picLocks noChangeAspect="1"/>
          </p:cNvPicPr>
          <p:nvPr/>
        </p:nvPicPr>
        <p:blipFill rotWithShape="1">
          <a:blip r:embed="rId3">
            <a:extLst>
              <a:ext uri="{28A0092B-C50C-407E-A947-70E740481C1C}">
                <a14:useLocalDpi xmlns:a14="http://schemas.microsoft.com/office/drawing/2010/main" val="0"/>
              </a:ext>
            </a:extLst>
          </a:blip>
          <a:srcRect r="1" b="1786"/>
          <a:stretch/>
        </p:blipFill>
        <p:spPr>
          <a:xfrm>
            <a:off x="475488" y="3528250"/>
            <a:ext cx="4233672" cy="2463674"/>
          </a:xfrm>
          <a:prstGeom prst="rect">
            <a:avLst/>
          </a:prstGeom>
        </p:spPr>
      </p:pic>
      <p:sp>
        <p:nvSpPr>
          <p:cNvPr id="3" name="Content Placeholder 2">
            <a:extLst>
              <a:ext uri="{FF2B5EF4-FFF2-40B4-BE49-F238E27FC236}">
                <a16:creationId xmlns:a16="http://schemas.microsoft.com/office/drawing/2014/main" id="{A62CF638-71C7-4642-B967-C75A7A16E9CF}"/>
              </a:ext>
            </a:extLst>
          </p:cNvPr>
          <p:cNvSpPr>
            <a:spLocks noGrp="1"/>
          </p:cNvSpPr>
          <p:nvPr>
            <p:ph idx="1"/>
          </p:nvPr>
        </p:nvSpPr>
        <p:spPr>
          <a:xfrm>
            <a:off x="5276088" y="3355848"/>
            <a:ext cx="6272784" cy="2825496"/>
          </a:xfrm>
        </p:spPr>
        <p:txBody>
          <a:bodyPr>
            <a:normAutofit/>
          </a:bodyPr>
          <a:lstStyle/>
          <a:p>
            <a:r>
              <a:rPr lang="en-US" sz="2000" dirty="0"/>
              <a:t>     The </a:t>
            </a:r>
            <a:r>
              <a:rPr lang="en-US" sz="2000" b="1" dirty="0"/>
              <a:t>deltoid muscle</a:t>
            </a:r>
            <a:r>
              <a:rPr lang="en-US" sz="2000" dirty="0"/>
              <a:t> is the rounded muscle of the shoulder and upper arm. The deltoid is attaches to clavicle (collarbone), the scapula (shoulder blade), and the humerus (upper arm bone).</a:t>
            </a:r>
            <a:br>
              <a:rPr lang="en-US" sz="2000" dirty="0"/>
            </a:br>
            <a:r>
              <a:rPr lang="en-US" sz="2000" dirty="0"/>
              <a:t>     Contraction of the deltoid muscle results in a wide range of movement of the arm at the shoulder due to its location and the wide separation of its muscle fibers.</a:t>
            </a:r>
          </a:p>
          <a:p>
            <a:endParaRPr lang="en-US" sz="2000" dirty="0"/>
          </a:p>
        </p:txBody>
      </p:sp>
    </p:spTree>
    <p:extLst>
      <p:ext uri="{BB962C8B-B14F-4D97-AF65-F5344CB8AC3E}">
        <p14:creationId xmlns:p14="http://schemas.microsoft.com/office/powerpoint/2010/main" val="3566427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F889C-86C9-4A4A-BD77-E1B55B2956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49F5CE-BF20-4311-9AA0-C2FFB5D53764}"/>
              </a:ext>
            </a:extLst>
          </p:cNvPr>
          <p:cNvSpPr>
            <a:spLocks noGrp="1"/>
          </p:cNvSpPr>
          <p:nvPr>
            <p:ph idx="1"/>
          </p:nvPr>
        </p:nvSpPr>
        <p:spPr/>
        <p:txBody>
          <a:bodyPr/>
          <a:lstStyle/>
          <a:p>
            <a:r>
              <a:rPr lang="en-US" dirty="0"/>
              <a:t>https://youtu.be/INFJxYx9N8A</a:t>
            </a:r>
          </a:p>
        </p:txBody>
      </p:sp>
    </p:spTree>
    <p:extLst>
      <p:ext uri="{BB962C8B-B14F-4D97-AF65-F5344CB8AC3E}">
        <p14:creationId xmlns:p14="http://schemas.microsoft.com/office/powerpoint/2010/main" val="2273355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1">
            <a:extLst>
              <a:ext uri="{FF2B5EF4-FFF2-40B4-BE49-F238E27FC236}">
                <a16:creationId xmlns:a16="http://schemas.microsoft.com/office/drawing/2014/main" id="{3A0D40CB-6D38-453A-B547-0646664269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C52524-CB7D-4AFB-AE95-9C5E88D55F72}"/>
              </a:ext>
            </a:extLst>
          </p:cNvPr>
          <p:cNvSpPr>
            <a:spLocks noGrp="1"/>
          </p:cNvSpPr>
          <p:nvPr>
            <p:ph type="title"/>
          </p:nvPr>
        </p:nvSpPr>
        <p:spPr>
          <a:xfrm>
            <a:off x="5276088" y="1078992"/>
            <a:ext cx="6272784" cy="1536192"/>
          </a:xfrm>
        </p:spPr>
        <p:txBody>
          <a:bodyPr anchor="b">
            <a:normAutofit/>
          </a:bodyPr>
          <a:lstStyle/>
          <a:p>
            <a:r>
              <a:rPr lang="en-US" sz="5200" b="1"/>
              <a:t>Deltoid Muscles</a:t>
            </a:r>
            <a:endParaRPr lang="en-US" sz="5200"/>
          </a:p>
        </p:txBody>
      </p:sp>
      <p:pic>
        <p:nvPicPr>
          <p:cNvPr id="7" name="Picture 2" descr="Picture">
            <a:extLst>
              <a:ext uri="{FF2B5EF4-FFF2-40B4-BE49-F238E27FC236}">
                <a16:creationId xmlns:a16="http://schemas.microsoft.com/office/drawing/2014/main" id="{DEF7F09B-FF30-4028-8B9D-36F281B55B9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15450" y="4355250"/>
            <a:ext cx="1983538" cy="191742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3">
            <a:extLst>
              <a:ext uri="{FF2B5EF4-FFF2-40B4-BE49-F238E27FC236}">
                <a16:creationId xmlns:a16="http://schemas.microsoft.com/office/drawing/2014/main" id="{73698F52-1278-47FC-AC8B-E0A516204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4498"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5">
            <a:extLst>
              <a:ext uri="{FF2B5EF4-FFF2-40B4-BE49-F238E27FC236}">
                <a16:creationId xmlns:a16="http://schemas.microsoft.com/office/drawing/2014/main" id="{0D3F55AA-45AA-4023-BCB4-372B22732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9802"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62CF638-71C7-4642-B967-C75A7A16E9CF}"/>
              </a:ext>
            </a:extLst>
          </p:cNvPr>
          <p:cNvSpPr>
            <a:spLocks noGrp="1"/>
          </p:cNvSpPr>
          <p:nvPr>
            <p:ph idx="1"/>
          </p:nvPr>
        </p:nvSpPr>
        <p:spPr>
          <a:xfrm>
            <a:off x="5276088" y="3355848"/>
            <a:ext cx="6272784" cy="2825496"/>
          </a:xfrm>
        </p:spPr>
        <p:txBody>
          <a:bodyPr>
            <a:normAutofit/>
          </a:bodyPr>
          <a:lstStyle/>
          <a:p>
            <a:r>
              <a:rPr lang="en-US" sz="2000" dirty="0"/>
              <a:t>The deltoid muscle is named after the Greek letter "delta", because it has a similar triangular shape. </a:t>
            </a:r>
          </a:p>
        </p:txBody>
      </p:sp>
      <p:pic>
        <p:nvPicPr>
          <p:cNvPr id="6" name="Picture 5" descr="A picture containing white, holding, wearing, standing&#10;&#10;Description automatically generated">
            <a:extLst>
              <a:ext uri="{FF2B5EF4-FFF2-40B4-BE49-F238E27FC236}">
                <a16:creationId xmlns:a16="http://schemas.microsoft.com/office/drawing/2014/main" id="{E98F6C6F-47EB-4504-82F2-B7968953EB1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7738" y="1078992"/>
            <a:ext cx="4710675" cy="4710675"/>
          </a:xfrm>
          <a:prstGeom prst="rect">
            <a:avLst/>
          </a:prstGeom>
        </p:spPr>
      </p:pic>
    </p:spTree>
    <p:extLst>
      <p:ext uri="{BB962C8B-B14F-4D97-AF65-F5344CB8AC3E}">
        <p14:creationId xmlns:p14="http://schemas.microsoft.com/office/powerpoint/2010/main" val="3536953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F7353C9-3C5B-48D8-9FD2-7C3529C17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35ECD1-C49B-42EF-B501-46FBD68631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0"/>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Picture">
            <a:extLst>
              <a:ext uri="{FF2B5EF4-FFF2-40B4-BE49-F238E27FC236}">
                <a16:creationId xmlns:a16="http://schemas.microsoft.com/office/drawing/2014/main" id="{B5FE62D7-C944-4147-BEFC-5777CB7C821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35" r="-1" b="8134"/>
          <a:stretch/>
        </p:blipFill>
        <p:spPr bwMode="auto">
          <a:xfrm>
            <a:off x="-1" y="685798"/>
            <a:ext cx="12188953" cy="6172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620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3E810-AA85-47C3-9FEB-14A54E9BEB63}"/>
              </a:ext>
            </a:extLst>
          </p:cNvPr>
          <p:cNvSpPr>
            <a:spLocks noGrp="1"/>
          </p:cNvSpPr>
          <p:nvPr>
            <p:ph type="title"/>
          </p:nvPr>
        </p:nvSpPr>
        <p:spPr>
          <a:xfrm>
            <a:off x="708577" y="621157"/>
            <a:ext cx="4031649" cy="1445387"/>
          </a:xfrm>
        </p:spPr>
        <p:txBody>
          <a:bodyPr>
            <a:normAutofit fontScale="90000"/>
          </a:bodyPr>
          <a:lstStyle/>
          <a:p>
            <a:pPr lvl="0" eaLnBrk="0" fontAlgn="base" hangingPunct="0">
              <a:lnSpc>
                <a:spcPct val="100000"/>
              </a:lnSpc>
              <a:spcAft>
                <a:spcPct val="0"/>
              </a:spcAft>
            </a:pPr>
            <a:r>
              <a:rPr kumimoji="0" lang="en-US" altLang="en-US" sz="6600" b="1" i="1" u="none" strike="noStrike" cap="none" normalizeH="0" baseline="0" dirty="0">
                <a:ln>
                  <a:noFill/>
                </a:ln>
                <a:solidFill>
                  <a:srgbClr val="2A2A2A"/>
                </a:solidFill>
                <a:effectLst/>
                <a:latin typeface="Bree Serif"/>
              </a:rPr>
              <a:t>Latissimus Dorsi</a:t>
            </a:r>
            <a:br>
              <a:rPr kumimoji="0" lang="en-US" altLang="en-US" sz="1800" b="0" i="0" u="none" strike="noStrike" cap="none" normalizeH="0" baseline="0" dirty="0">
                <a:ln>
                  <a:noFill/>
                </a:ln>
                <a:solidFill>
                  <a:schemeClr val="tx1"/>
                </a:solidFill>
                <a:effectLst/>
              </a:rPr>
            </a:br>
            <a:endParaRPr lang="en-US" dirty="0"/>
          </a:p>
        </p:txBody>
      </p:sp>
      <p:graphicFrame>
        <p:nvGraphicFramePr>
          <p:cNvPr id="4" name="Content Placeholder 3">
            <a:extLst>
              <a:ext uri="{FF2B5EF4-FFF2-40B4-BE49-F238E27FC236}">
                <a16:creationId xmlns:a16="http://schemas.microsoft.com/office/drawing/2014/main" id="{74194637-46BD-454B-AA17-C99DB2D85385}"/>
              </a:ext>
            </a:extLst>
          </p:cNvPr>
          <p:cNvGraphicFramePr>
            <a:graphicFrameLocks noGrp="1"/>
          </p:cNvGraphicFramePr>
          <p:nvPr>
            <p:ph idx="1"/>
            <p:extLst>
              <p:ext uri="{D42A27DB-BD31-4B8C-83A1-F6EECF244321}">
                <p14:modId xmlns:p14="http://schemas.microsoft.com/office/powerpoint/2010/main" val="2609551044"/>
              </p:ext>
            </p:extLst>
          </p:nvPr>
        </p:nvGraphicFramePr>
        <p:xfrm>
          <a:off x="708577" y="2904490"/>
          <a:ext cx="4031649" cy="3108960"/>
        </p:xfrm>
        <a:graphic>
          <a:graphicData uri="http://schemas.openxmlformats.org/drawingml/2006/table">
            <a:tbl>
              <a:tblPr/>
              <a:tblGrid>
                <a:gridCol w="311150">
                  <a:extLst>
                    <a:ext uri="{9D8B030D-6E8A-4147-A177-3AD203B41FA5}">
                      <a16:colId xmlns:a16="http://schemas.microsoft.com/office/drawing/2014/main" val="332979339"/>
                    </a:ext>
                  </a:extLst>
                </a:gridCol>
                <a:gridCol w="3720499">
                  <a:extLst>
                    <a:ext uri="{9D8B030D-6E8A-4147-A177-3AD203B41FA5}">
                      <a16:colId xmlns:a16="http://schemas.microsoft.com/office/drawing/2014/main" val="1791464195"/>
                    </a:ext>
                  </a:extLst>
                </a:gridCol>
              </a:tblGrid>
              <a:tr h="0">
                <a:tc>
                  <a:txBody>
                    <a:bodyPr/>
                    <a:lstStyle/>
                    <a:p>
                      <a:pPr algn="ctr" fontAlgn="t"/>
                      <a:endParaRPr lang="en-US" b="0">
                        <a:solidFill>
                          <a:srgbClr val="2A2A2A"/>
                        </a:solidFill>
                        <a:effectLst/>
                        <a:latin typeface="Bree Serif"/>
                      </a:endParaRPr>
                    </a:p>
                  </a:txBody>
                  <a:tcPr marL="142875" marR="142875">
                    <a:lnL>
                      <a:noFill/>
                    </a:lnL>
                    <a:lnR>
                      <a:noFill/>
                    </a:lnR>
                    <a:lnT>
                      <a:noFill/>
                    </a:lnT>
                    <a:lnB>
                      <a:noFill/>
                    </a:lnB>
                  </a:tcPr>
                </a:tc>
                <a:tc>
                  <a:txBody>
                    <a:bodyPr/>
                    <a:lstStyle/>
                    <a:p>
                      <a:pPr algn="ctr" fontAlgn="t"/>
                      <a:endParaRPr lang="en-US" dirty="0">
                        <a:effectLst/>
                      </a:endParaRPr>
                    </a:p>
                    <a:p>
                      <a:pPr fontAlgn="t"/>
                      <a:r>
                        <a:rPr lang="en-US" b="1" dirty="0">
                          <a:solidFill>
                            <a:srgbClr val="2A2A2A"/>
                          </a:solidFill>
                          <a:effectLst/>
                          <a:latin typeface="Bree Serif"/>
                        </a:rPr>
                        <a:t>FUNCTION : Major muscle for arm extension, adduction and medial rotation of arm.</a:t>
                      </a:r>
                      <a:br>
                        <a:rPr lang="en-US" b="1" dirty="0">
                          <a:solidFill>
                            <a:srgbClr val="2A2A2A"/>
                          </a:solidFill>
                          <a:effectLst/>
                          <a:latin typeface="Bree Serif"/>
                        </a:rPr>
                      </a:br>
                      <a:br>
                        <a:rPr lang="en-US" b="1" dirty="0">
                          <a:solidFill>
                            <a:srgbClr val="2A2A2A"/>
                          </a:solidFill>
                          <a:effectLst/>
                          <a:latin typeface="Bree Serif"/>
                        </a:rPr>
                      </a:br>
                      <a:r>
                        <a:rPr lang="en-US" b="1" dirty="0">
                          <a:solidFill>
                            <a:srgbClr val="2A2A2A"/>
                          </a:solidFill>
                          <a:effectLst/>
                          <a:latin typeface="Bree Serif"/>
                        </a:rPr>
                        <a:t>Other functions –</a:t>
                      </a:r>
                      <a:br>
                        <a:rPr lang="en-US" b="1" dirty="0">
                          <a:solidFill>
                            <a:srgbClr val="2A2A2A"/>
                          </a:solidFill>
                          <a:effectLst/>
                          <a:latin typeface="Bree Serif"/>
                        </a:rPr>
                      </a:br>
                      <a:r>
                        <a:rPr lang="en-US" b="1" dirty="0">
                          <a:solidFill>
                            <a:srgbClr val="2A2A2A"/>
                          </a:solidFill>
                          <a:effectLst/>
                          <a:latin typeface="Bree Serif"/>
                        </a:rPr>
                        <a:t>Bringing the arm down forcefully (hammering)</a:t>
                      </a:r>
                      <a:br>
                        <a:rPr lang="en-US" b="1" dirty="0">
                          <a:solidFill>
                            <a:srgbClr val="2A2A2A"/>
                          </a:solidFill>
                          <a:effectLst/>
                          <a:latin typeface="Bree Serif"/>
                        </a:rPr>
                      </a:br>
                      <a:r>
                        <a:rPr lang="en-US" b="1" dirty="0">
                          <a:solidFill>
                            <a:srgbClr val="2A2A2A"/>
                          </a:solidFill>
                          <a:effectLst/>
                          <a:latin typeface="Bree Serif"/>
                        </a:rPr>
                        <a:t>Swimming</a:t>
                      </a:r>
                      <a:br>
                        <a:rPr lang="en-US" b="1" dirty="0">
                          <a:solidFill>
                            <a:srgbClr val="2A2A2A"/>
                          </a:solidFill>
                          <a:effectLst/>
                          <a:latin typeface="Bree Serif"/>
                        </a:rPr>
                      </a:br>
                      <a:r>
                        <a:rPr lang="en-US" b="1" dirty="0">
                          <a:solidFill>
                            <a:srgbClr val="2A2A2A"/>
                          </a:solidFill>
                          <a:effectLst/>
                          <a:latin typeface="Bree Serif"/>
                        </a:rPr>
                        <a:t>Reaching overhead</a:t>
                      </a:r>
                      <a:br>
                        <a:rPr lang="en-US" b="1" dirty="0">
                          <a:solidFill>
                            <a:srgbClr val="2A2A2A"/>
                          </a:solidFill>
                          <a:effectLst/>
                          <a:latin typeface="Bree Serif"/>
                        </a:rPr>
                      </a:br>
                      <a:r>
                        <a:rPr lang="en-US" b="1" dirty="0">
                          <a:solidFill>
                            <a:srgbClr val="2A2A2A"/>
                          </a:solidFill>
                          <a:effectLst/>
                          <a:latin typeface="Bree Serif"/>
                        </a:rPr>
                        <a:t>Chin-ups</a:t>
                      </a:r>
                      <a:endParaRPr lang="en-US" b="0" dirty="0">
                        <a:solidFill>
                          <a:srgbClr val="2A2A2A"/>
                        </a:solidFill>
                        <a:effectLst/>
                        <a:latin typeface="Bree Serif"/>
                      </a:endParaRPr>
                    </a:p>
                  </a:txBody>
                  <a:tcPr marL="142875" marR="142875">
                    <a:lnL>
                      <a:noFill/>
                    </a:lnL>
                    <a:lnR>
                      <a:noFill/>
                    </a:lnR>
                    <a:lnT>
                      <a:noFill/>
                    </a:lnT>
                    <a:lnB>
                      <a:noFill/>
                    </a:lnB>
                  </a:tcPr>
                </a:tc>
                <a:extLst>
                  <a:ext uri="{0D108BD9-81ED-4DB2-BD59-A6C34878D82A}">
                    <a16:rowId xmlns:a16="http://schemas.microsoft.com/office/drawing/2014/main" val="297277449"/>
                  </a:ext>
                </a:extLst>
              </a:tr>
            </a:tbl>
          </a:graphicData>
        </a:graphic>
      </p:graphicFrame>
      <p:pic>
        <p:nvPicPr>
          <p:cNvPr id="35842" name="Picture 2" descr="Picture">
            <a:extLst>
              <a:ext uri="{FF2B5EF4-FFF2-40B4-BE49-F238E27FC236}">
                <a16:creationId xmlns:a16="http://schemas.microsoft.com/office/drawing/2014/main" id="{57CE9C4A-70A1-4160-A4D1-8B5D0855333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68423" y="470727"/>
            <a:ext cx="5715000" cy="5715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256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3E810-AA85-47C3-9FEB-14A54E9BEB63}"/>
              </a:ext>
            </a:extLst>
          </p:cNvPr>
          <p:cNvSpPr>
            <a:spLocks noGrp="1"/>
          </p:cNvSpPr>
          <p:nvPr>
            <p:ph type="title"/>
          </p:nvPr>
        </p:nvSpPr>
        <p:spPr/>
        <p:txBody>
          <a:bodyPr/>
          <a:lstStyle/>
          <a:p>
            <a:r>
              <a:rPr lang="en-US" altLang="en-US" b="1" dirty="0">
                <a:solidFill>
                  <a:srgbClr val="2A2A2A"/>
                </a:solidFill>
                <a:latin typeface="Bree Serif"/>
              </a:rPr>
              <a:t>Latissimus dorsi comes from the words ‘latissimus’ = widest and ‘dorsi’ = back</a:t>
            </a:r>
            <a:endParaRPr lang="en-US" dirty="0"/>
          </a:p>
        </p:txBody>
      </p:sp>
      <p:pic>
        <p:nvPicPr>
          <p:cNvPr id="6" name="Picture 3" descr="Picture">
            <a:extLst>
              <a:ext uri="{FF2B5EF4-FFF2-40B4-BE49-F238E27FC236}">
                <a16:creationId xmlns:a16="http://schemas.microsoft.com/office/drawing/2014/main" id="{94EBFFF6-4284-457B-977D-ACB493E12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075" y="1969933"/>
            <a:ext cx="8705850" cy="4888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04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5A87B-8602-45E6-92FF-B61E419F016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5C9037-8EC6-453A-A6D0-363ACADECCD1}"/>
              </a:ext>
            </a:extLst>
          </p:cNvPr>
          <p:cNvSpPr>
            <a:spLocks noGrp="1"/>
          </p:cNvSpPr>
          <p:nvPr>
            <p:ph idx="1"/>
          </p:nvPr>
        </p:nvSpPr>
        <p:spPr/>
        <p:txBody>
          <a:bodyPr/>
          <a:lstStyle/>
          <a:p>
            <a:endParaRPr lang="en-US"/>
          </a:p>
        </p:txBody>
      </p:sp>
      <p:pic>
        <p:nvPicPr>
          <p:cNvPr id="36866" name="Picture 2" descr="Picture">
            <a:extLst>
              <a:ext uri="{FF2B5EF4-FFF2-40B4-BE49-F238E27FC236}">
                <a16:creationId xmlns:a16="http://schemas.microsoft.com/office/drawing/2014/main" id="{253EFE55-76C5-4770-A067-C39C4F750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1041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27891-3739-4127-9DA4-CE95EA07FCAC}"/>
              </a:ext>
            </a:extLst>
          </p:cNvPr>
          <p:cNvSpPr>
            <a:spLocks noGrp="1"/>
          </p:cNvSpPr>
          <p:nvPr>
            <p:ph type="title"/>
          </p:nvPr>
        </p:nvSpPr>
        <p:spPr/>
        <p:txBody>
          <a:bodyPr/>
          <a:lstStyle/>
          <a:p>
            <a:r>
              <a:rPr lang="en-US" b="1" dirty="0"/>
              <a:t>Deep Muscles of the Torso</a:t>
            </a:r>
          </a:p>
        </p:txBody>
      </p:sp>
      <p:sp>
        <p:nvSpPr>
          <p:cNvPr id="3" name="Content Placeholder 2">
            <a:extLst>
              <a:ext uri="{FF2B5EF4-FFF2-40B4-BE49-F238E27FC236}">
                <a16:creationId xmlns:a16="http://schemas.microsoft.com/office/drawing/2014/main" id="{4B14B9C4-218B-449A-9AB6-48D6D2B2A3B8}"/>
              </a:ext>
            </a:extLst>
          </p:cNvPr>
          <p:cNvSpPr>
            <a:spLocks noGrp="1"/>
          </p:cNvSpPr>
          <p:nvPr>
            <p:ph idx="1"/>
          </p:nvPr>
        </p:nvSpPr>
        <p:spPr/>
        <p:txBody>
          <a:bodyPr/>
          <a:lstStyle/>
          <a:p>
            <a:r>
              <a:rPr lang="en-US" dirty="0"/>
              <a:t>The Deep Muscles of the Torso Include the Internal and External Intercostal Muscles and the Muscles of the Rotator Cuff (the </a:t>
            </a:r>
            <a:r>
              <a:rPr lang="en-US" b="1" dirty="0"/>
              <a:t>supraspinatus muscle</a:t>
            </a:r>
            <a:r>
              <a:rPr lang="en-US" dirty="0"/>
              <a:t>, the </a:t>
            </a:r>
            <a:r>
              <a:rPr lang="en-US" b="1" dirty="0"/>
              <a:t>infraspinatus</a:t>
            </a:r>
            <a:r>
              <a:rPr lang="en-US" dirty="0"/>
              <a:t> muscle, the </a:t>
            </a:r>
            <a:r>
              <a:rPr lang="en-US" b="1" dirty="0"/>
              <a:t>teres minor muscle</a:t>
            </a:r>
            <a:r>
              <a:rPr lang="en-US" dirty="0"/>
              <a:t> and the </a:t>
            </a:r>
            <a:r>
              <a:rPr lang="en-US" b="1" dirty="0"/>
              <a:t>subscapularis muscle</a:t>
            </a:r>
            <a:r>
              <a:rPr lang="en-US" dirty="0"/>
              <a:t>)</a:t>
            </a:r>
          </a:p>
          <a:p>
            <a:pPr marL="0" indent="0">
              <a:buNone/>
            </a:pPr>
            <a:br>
              <a:rPr lang="en-US" dirty="0"/>
            </a:br>
            <a:endParaRPr lang="en-US" dirty="0"/>
          </a:p>
        </p:txBody>
      </p:sp>
    </p:spTree>
    <p:extLst>
      <p:ext uri="{BB962C8B-B14F-4D97-AF65-F5344CB8AC3E}">
        <p14:creationId xmlns:p14="http://schemas.microsoft.com/office/powerpoint/2010/main" val="1180725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40" name="Rectangle 70">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9599D1-3D18-436E-8EEE-FF397C0D7131}"/>
              </a:ext>
            </a:extLst>
          </p:cNvPr>
          <p:cNvSpPr>
            <a:spLocks noGrp="1"/>
          </p:cNvSpPr>
          <p:nvPr>
            <p:ph type="title"/>
          </p:nvPr>
        </p:nvSpPr>
        <p:spPr>
          <a:xfrm>
            <a:off x="7041856" y="3113415"/>
            <a:ext cx="4036334" cy="2387600"/>
          </a:xfrm>
        </p:spPr>
        <p:txBody>
          <a:bodyPr vert="horz" lIns="91440" tIns="45720" rIns="91440" bIns="45720" rtlCol="0" anchor="t">
            <a:normAutofit/>
          </a:bodyPr>
          <a:lstStyle/>
          <a:p>
            <a:r>
              <a:rPr lang="en-US" sz="3800" b="1"/>
              <a:t>Internal and External Intercostal Muscles</a:t>
            </a:r>
            <a:endParaRPr lang="en-US" sz="3800"/>
          </a:p>
        </p:txBody>
      </p:sp>
      <p:sp>
        <p:nvSpPr>
          <p:cNvPr id="39941" name="Rectangle 7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42" name="Rectangle 7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38" name="Picture 2" descr="Picture">
            <a:extLst>
              <a:ext uri="{FF2B5EF4-FFF2-40B4-BE49-F238E27FC236}">
                <a16:creationId xmlns:a16="http://schemas.microsoft.com/office/drawing/2014/main" id="{840EA5B9-7F89-4421-82DC-5E4D8DE07C1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693" r="1" b="1"/>
          <a:stretch/>
        </p:blipFill>
        <p:spPr bwMode="auto">
          <a:xfrm>
            <a:off x="733507" y="666728"/>
            <a:ext cx="5536001" cy="5465791"/>
          </a:xfrm>
          <a:prstGeom prst="rect">
            <a:avLst/>
          </a:prstGeom>
          <a:noFill/>
          <a:extLst>
            <a:ext uri="{909E8E84-426E-40DD-AFC4-6F175D3DCCD1}">
              <a14:hiddenFill xmlns:a14="http://schemas.microsoft.com/office/drawing/2010/main">
                <a:solidFill>
                  <a:srgbClr val="FFFFFF"/>
                </a:solidFill>
              </a14:hiddenFill>
            </a:ext>
          </a:extLst>
        </p:spPr>
      </p:pic>
      <p:grpSp>
        <p:nvGrpSpPr>
          <p:cNvPr id="39943" name="Group 76">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78" name="Rectangle 77">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706935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B5416EBC-B41E-4F8A-BE9F-07301B682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3" name="Rectangle 82">
            <a:extLst>
              <a:ext uri="{FF2B5EF4-FFF2-40B4-BE49-F238E27FC236}">
                <a16:creationId xmlns:a16="http://schemas.microsoft.com/office/drawing/2014/main" id="{AFF79527-C7F1-4E06-8126-A8E8C5FEB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10" y="1162033"/>
            <a:ext cx="3740740" cy="4643344"/>
          </a:xfrm>
          <a:prstGeom prst="rect">
            <a:avLst/>
          </a:prstGeom>
          <a:ln w="12700">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9599D1-3D18-436E-8EEE-FF397C0D7131}"/>
              </a:ext>
            </a:extLst>
          </p:cNvPr>
          <p:cNvSpPr>
            <a:spLocks noGrp="1"/>
          </p:cNvSpPr>
          <p:nvPr>
            <p:ph type="title"/>
          </p:nvPr>
        </p:nvSpPr>
        <p:spPr>
          <a:xfrm>
            <a:off x="868680" y="1719072"/>
            <a:ext cx="3103427" cy="3520440"/>
          </a:xfrm>
        </p:spPr>
        <p:txBody>
          <a:bodyPr vert="horz" lIns="91440" tIns="45720" rIns="91440" bIns="45720" rtlCol="0" anchor="t">
            <a:normAutofit/>
          </a:bodyPr>
          <a:lstStyle/>
          <a:p>
            <a:r>
              <a:rPr lang="en-US" sz="3600" b="1"/>
              <a:t>Internal and External Intercostal Muscles</a:t>
            </a:r>
            <a:endParaRPr lang="en-US" sz="3600"/>
          </a:p>
        </p:txBody>
      </p:sp>
      <p:sp>
        <p:nvSpPr>
          <p:cNvPr id="85" name="Rectangle 84">
            <a:extLst>
              <a:ext uri="{FF2B5EF4-FFF2-40B4-BE49-F238E27FC236}">
                <a16:creationId xmlns:a16="http://schemas.microsoft.com/office/drawing/2014/main" id="{55986208-8A53-4E92-9197-6B57BCCB2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618375"/>
            <a:ext cx="146304" cy="82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39945" name="Content Placeholder 2">
            <a:extLst>
              <a:ext uri="{FF2B5EF4-FFF2-40B4-BE49-F238E27FC236}">
                <a16:creationId xmlns:a16="http://schemas.microsoft.com/office/drawing/2014/main" id="{59164A2D-F850-4869-AD23-69C0A1FE2EDA}"/>
              </a:ext>
            </a:extLst>
          </p:cNvPr>
          <p:cNvGraphicFramePr>
            <a:graphicFrameLocks noGrp="1"/>
          </p:cNvGraphicFramePr>
          <p:nvPr>
            <p:ph idx="1"/>
            <p:extLst>
              <p:ext uri="{D42A27DB-BD31-4B8C-83A1-F6EECF244321}">
                <p14:modId xmlns:p14="http://schemas.microsoft.com/office/powerpoint/2010/main" val="795290958"/>
              </p:ext>
            </p:extLst>
          </p:nvPr>
        </p:nvGraphicFramePr>
        <p:xfrm>
          <a:off x="4727448" y="640080"/>
          <a:ext cx="6967728"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3799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BAF74-6137-4850-B719-647FC22F9C62}"/>
              </a:ext>
            </a:extLst>
          </p:cNvPr>
          <p:cNvSpPr>
            <a:spLocks noGrp="1"/>
          </p:cNvSpPr>
          <p:nvPr>
            <p:ph type="title"/>
          </p:nvPr>
        </p:nvSpPr>
        <p:spPr/>
        <p:txBody>
          <a:bodyPr/>
          <a:lstStyle/>
          <a:p>
            <a:r>
              <a:rPr lang="en-US" b="1" dirty="0"/>
              <a:t>External Intercostals</a:t>
            </a:r>
          </a:p>
        </p:txBody>
      </p:sp>
      <p:sp>
        <p:nvSpPr>
          <p:cNvPr id="3" name="Content Placeholder 2">
            <a:extLst>
              <a:ext uri="{FF2B5EF4-FFF2-40B4-BE49-F238E27FC236}">
                <a16:creationId xmlns:a16="http://schemas.microsoft.com/office/drawing/2014/main" id="{72A96948-122A-4C9A-B004-A8AF50C02EE1}"/>
              </a:ext>
            </a:extLst>
          </p:cNvPr>
          <p:cNvSpPr>
            <a:spLocks noGrp="1"/>
          </p:cNvSpPr>
          <p:nvPr>
            <p:ph idx="1"/>
          </p:nvPr>
        </p:nvSpPr>
        <p:spPr>
          <a:xfrm>
            <a:off x="472440" y="1758156"/>
            <a:ext cx="4392168" cy="4351338"/>
          </a:xfrm>
        </p:spPr>
        <p:txBody>
          <a:bodyPr/>
          <a:lstStyle/>
          <a:p>
            <a:r>
              <a:rPr lang="en-US" b="1" dirty="0"/>
              <a:t>The external intercostal muscles make up the most superficial of the 3 layers of intercostals.</a:t>
            </a:r>
            <a:endParaRPr lang="en-US" dirty="0"/>
          </a:p>
        </p:txBody>
      </p:sp>
      <p:pic>
        <p:nvPicPr>
          <p:cNvPr id="44034" name="Picture 2" descr="Picture">
            <a:extLst>
              <a:ext uri="{FF2B5EF4-FFF2-40B4-BE49-F238E27FC236}">
                <a16:creationId xmlns:a16="http://schemas.microsoft.com/office/drawing/2014/main" id="{EF5B929D-D429-479E-A6E6-10E448CC6BB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61963"/>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9221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BC3EAE-882E-43DD-A226-9EB7999A78EC}"/>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dirty="0"/>
              <a:t>The </a:t>
            </a:r>
            <a:r>
              <a:rPr lang="en-US" sz="2800" b="1" u="sng" dirty="0"/>
              <a:t>external intercostal </a:t>
            </a:r>
            <a:r>
              <a:rPr lang="en-US" sz="2800" b="1" dirty="0"/>
              <a:t>muscles</a:t>
            </a:r>
            <a:endParaRPr lang="en-US" sz="2800" dirty="0"/>
          </a:p>
        </p:txBody>
      </p:sp>
      <p:sp>
        <p:nvSpPr>
          <p:cNvPr id="3" name="Content Placeholder 2">
            <a:extLst>
              <a:ext uri="{FF2B5EF4-FFF2-40B4-BE49-F238E27FC236}">
                <a16:creationId xmlns:a16="http://schemas.microsoft.com/office/drawing/2014/main" id="{35004AAB-C389-4AD3-A137-01DC04860B97}"/>
              </a:ext>
            </a:extLst>
          </p:cNvPr>
          <p:cNvSpPr>
            <a:spLocks noGrp="1"/>
          </p:cNvSpPr>
          <p:nvPr>
            <p:ph idx="1"/>
          </p:nvPr>
        </p:nvSpPr>
        <p:spPr>
          <a:xfrm>
            <a:off x="643468" y="2638043"/>
            <a:ext cx="3363974" cy="3415623"/>
          </a:xfrm>
        </p:spPr>
        <p:txBody>
          <a:bodyPr>
            <a:normAutofit/>
          </a:bodyPr>
          <a:lstStyle/>
          <a:p>
            <a:r>
              <a:rPr lang="en-US" sz="2000" b="1" dirty="0"/>
              <a:t>In order for inspiration to occur, the thoracic cavity (which includes the pleural cavities) must expand (or increase in volume). </a:t>
            </a:r>
          </a:p>
          <a:p>
            <a:r>
              <a:rPr lang="en-US" sz="2000" b="1" dirty="0"/>
              <a:t>The </a:t>
            </a:r>
            <a:r>
              <a:rPr lang="en-US" sz="2000" b="1" u="sng" dirty="0"/>
              <a:t>external intercostal </a:t>
            </a:r>
            <a:r>
              <a:rPr lang="en-US" sz="2000" b="1" dirty="0"/>
              <a:t>muscles function to expand the thoracic cavity upon inspiration (inhalation) by acting to </a:t>
            </a:r>
            <a:r>
              <a:rPr lang="en-US" sz="2000" b="1" u="sng" dirty="0"/>
              <a:t>lift the rib cage</a:t>
            </a:r>
            <a:r>
              <a:rPr lang="en-US" sz="2000" b="1" dirty="0"/>
              <a:t>. </a:t>
            </a:r>
          </a:p>
          <a:p>
            <a:endParaRPr lang="en-US" sz="2000" b="1" dirty="0"/>
          </a:p>
          <a:p>
            <a:endParaRPr lang="en-US" sz="2000" dirty="0"/>
          </a:p>
        </p:txBody>
      </p:sp>
      <p:pic>
        <p:nvPicPr>
          <p:cNvPr id="16" name="Picture 15" descr="A close up of a map&#10;&#10;Description automatically generated">
            <a:extLst>
              <a:ext uri="{FF2B5EF4-FFF2-40B4-BE49-F238E27FC236}">
                <a16:creationId xmlns:a16="http://schemas.microsoft.com/office/drawing/2014/main" id="{435DAB41-0239-41E0-8FE0-6D56D897499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59" r="48432"/>
          <a:stretch/>
        </p:blipFill>
        <p:spPr>
          <a:xfrm>
            <a:off x="6524856" y="643467"/>
            <a:ext cx="3796583" cy="5410199"/>
          </a:xfrm>
          <a:prstGeom prst="rect">
            <a:avLst/>
          </a:prstGeom>
        </p:spPr>
      </p:pic>
    </p:spTree>
    <p:extLst>
      <p:ext uri="{BB962C8B-B14F-4D97-AF65-F5344CB8AC3E}">
        <p14:creationId xmlns:p14="http://schemas.microsoft.com/office/powerpoint/2010/main" val="354344013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3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CDEF8C-61CF-4E82-92B9-E96461642739}"/>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MUSCLES OF THE HEAD AND FACE</a:t>
            </a:r>
          </a:p>
        </p:txBody>
      </p:sp>
      <p:pic>
        <p:nvPicPr>
          <p:cNvPr id="4" name="nyi7uSBpwfbn-bkJtnbU57GS-cwNOOxdx9ycPCAnBoA">
            <a:hlinkClick r:id="" action="ppaction://media"/>
            <a:extLst>
              <a:ext uri="{FF2B5EF4-FFF2-40B4-BE49-F238E27FC236}">
                <a16:creationId xmlns:a16="http://schemas.microsoft.com/office/drawing/2014/main" id="{927D7B99-7A21-4CA3-8EA3-3A2C1CC5910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038600" y="1082156"/>
            <a:ext cx="7188199" cy="4690299"/>
          </a:xfrm>
          <a:prstGeom prst="rect">
            <a:avLst/>
          </a:prstGeom>
        </p:spPr>
      </p:pic>
    </p:spTree>
    <p:extLst>
      <p:ext uri="{BB962C8B-B14F-4D97-AF65-F5344CB8AC3E}">
        <p14:creationId xmlns:p14="http://schemas.microsoft.com/office/powerpoint/2010/main" val="237500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E7DF1-FE22-46A5-8A6E-C7D54101BB5D}"/>
              </a:ext>
            </a:extLst>
          </p:cNvPr>
          <p:cNvSpPr>
            <a:spLocks noGrp="1"/>
          </p:cNvSpPr>
          <p:nvPr>
            <p:ph type="title"/>
          </p:nvPr>
        </p:nvSpPr>
        <p:spPr>
          <a:xfrm>
            <a:off x="6269590" y="365125"/>
            <a:ext cx="5084209" cy="1325563"/>
          </a:xfrm>
        </p:spPr>
        <p:txBody>
          <a:bodyPr/>
          <a:lstStyle/>
          <a:p>
            <a:r>
              <a:rPr lang="en-US" b="1" dirty="0"/>
              <a:t>Internal Intercostals</a:t>
            </a:r>
          </a:p>
        </p:txBody>
      </p:sp>
      <p:sp>
        <p:nvSpPr>
          <p:cNvPr id="3" name="Content Placeholder 2">
            <a:extLst>
              <a:ext uri="{FF2B5EF4-FFF2-40B4-BE49-F238E27FC236}">
                <a16:creationId xmlns:a16="http://schemas.microsoft.com/office/drawing/2014/main" id="{7DAE72FF-6DC9-4327-A5AB-67B3FECDB7F3}"/>
              </a:ext>
            </a:extLst>
          </p:cNvPr>
          <p:cNvSpPr>
            <a:spLocks noGrp="1"/>
          </p:cNvSpPr>
          <p:nvPr>
            <p:ph idx="1"/>
          </p:nvPr>
        </p:nvSpPr>
        <p:spPr>
          <a:xfrm>
            <a:off x="6414052" y="1825625"/>
            <a:ext cx="4939748" cy="4351338"/>
          </a:xfrm>
        </p:spPr>
        <p:txBody>
          <a:bodyPr/>
          <a:lstStyle/>
          <a:p>
            <a:r>
              <a:rPr lang="en-US" dirty="0"/>
              <a:t>The internal intercostals form the intermediate intercostal muscle layer. </a:t>
            </a:r>
          </a:p>
        </p:txBody>
      </p:sp>
      <p:pic>
        <p:nvPicPr>
          <p:cNvPr id="4" name="Picture 2" descr="Picture">
            <a:extLst>
              <a:ext uri="{FF2B5EF4-FFF2-40B4-BE49-F238E27FC236}">
                <a16:creationId xmlns:a16="http://schemas.microsoft.com/office/drawing/2014/main" id="{1A0DD623-DDDB-42A4-906C-8A7ECFD3CA8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7410" y="365125"/>
            <a:ext cx="5715001"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6283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BC3EAE-882E-43DD-A226-9EB7999A78EC}"/>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dirty="0"/>
              <a:t>The </a:t>
            </a:r>
            <a:r>
              <a:rPr lang="en-US" sz="2800" b="1" u="sng" dirty="0"/>
              <a:t>internal intercostal </a:t>
            </a:r>
            <a:r>
              <a:rPr lang="en-US" sz="2800" b="1" dirty="0"/>
              <a:t>muscles</a:t>
            </a:r>
          </a:p>
        </p:txBody>
      </p:sp>
      <p:sp>
        <p:nvSpPr>
          <p:cNvPr id="3" name="Content Placeholder 2">
            <a:extLst>
              <a:ext uri="{FF2B5EF4-FFF2-40B4-BE49-F238E27FC236}">
                <a16:creationId xmlns:a16="http://schemas.microsoft.com/office/drawing/2014/main" id="{35004AAB-C389-4AD3-A137-01DC04860B97}"/>
              </a:ext>
            </a:extLst>
          </p:cNvPr>
          <p:cNvSpPr>
            <a:spLocks noGrp="1"/>
          </p:cNvSpPr>
          <p:nvPr>
            <p:ph idx="1"/>
          </p:nvPr>
        </p:nvSpPr>
        <p:spPr>
          <a:xfrm>
            <a:off x="643468" y="2638043"/>
            <a:ext cx="3363974" cy="3415623"/>
          </a:xfrm>
        </p:spPr>
        <p:txBody>
          <a:bodyPr>
            <a:normAutofit/>
          </a:bodyPr>
          <a:lstStyle/>
          <a:p>
            <a:r>
              <a:rPr lang="en-US" sz="2000" b="1" dirty="0"/>
              <a:t>In order for expiration (exhalation) to occur, the thoracic cavity must collapse (or decrease in volume).</a:t>
            </a:r>
          </a:p>
          <a:p>
            <a:r>
              <a:rPr lang="en-US" sz="2000" b="1" dirty="0"/>
              <a:t>The internal intercostal muscles pull the rib cage down to allow for expiration (or exhalation). </a:t>
            </a:r>
          </a:p>
        </p:txBody>
      </p:sp>
      <p:pic>
        <p:nvPicPr>
          <p:cNvPr id="5" name="Picture 4" descr="A close up of a map&#10;&#10;Description automatically generated">
            <a:extLst>
              <a:ext uri="{FF2B5EF4-FFF2-40B4-BE49-F238E27FC236}">
                <a16:creationId xmlns:a16="http://schemas.microsoft.com/office/drawing/2014/main" id="{E1076835-93C2-4026-AAE3-A08565208F1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1356" t="-215" b="-1"/>
          <a:stretch/>
        </p:blipFill>
        <p:spPr>
          <a:xfrm>
            <a:off x="6642761" y="643467"/>
            <a:ext cx="3560772" cy="5410199"/>
          </a:xfrm>
          <a:prstGeom prst="rect">
            <a:avLst/>
          </a:prstGeom>
        </p:spPr>
      </p:pic>
    </p:spTree>
    <p:extLst>
      <p:ext uri="{BB962C8B-B14F-4D97-AF65-F5344CB8AC3E}">
        <p14:creationId xmlns:p14="http://schemas.microsoft.com/office/powerpoint/2010/main" val="590318294"/>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5416EBC-B41E-4F8A-BE9F-07301B682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FF79527-C7F1-4E06-8126-A8E8C5FEB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10" y="1162033"/>
            <a:ext cx="3740740" cy="4643344"/>
          </a:xfrm>
          <a:prstGeom prst="rect">
            <a:avLst/>
          </a:prstGeom>
          <a:ln w="12700">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5986208-8A53-4E92-9197-6B57BCCB2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618375"/>
            <a:ext cx="146304" cy="82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12E6AFFC-0CDA-4EDC-99E4-91BF44475CAE}"/>
              </a:ext>
            </a:extLst>
          </p:cNvPr>
          <p:cNvGraphicFramePr>
            <a:graphicFrameLocks noGrp="1"/>
          </p:cNvGraphicFramePr>
          <p:nvPr>
            <p:ph idx="1"/>
            <p:extLst>
              <p:ext uri="{D42A27DB-BD31-4B8C-83A1-F6EECF244321}">
                <p14:modId xmlns:p14="http://schemas.microsoft.com/office/powerpoint/2010/main" val="1565573001"/>
              </p:ext>
            </p:extLst>
          </p:nvPr>
        </p:nvGraphicFramePr>
        <p:xfrm>
          <a:off x="4727448" y="640080"/>
          <a:ext cx="6967728"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38017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E1E7-8734-4A60-89E4-65ECDDDC5BA9}"/>
              </a:ext>
            </a:extLst>
          </p:cNvPr>
          <p:cNvSpPr>
            <a:spLocks noGrp="1"/>
          </p:cNvSpPr>
          <p:nvPr>
            <p:ph type="title"/>
          </p:nvPr>
        </p:nvSpPr>
        <p:spPr>
          <a:xfrm>
            <a:off x="381445" y="163957"/>
            <a:ext cx="10515600" cy="1325563"/>
          </a:xfrm>
        </p:spPr>
        <p:txBody>
          <a:bodyPr/>
          <a:lstStyle/>
          <a:p>
            <a:r>
              <a:rPr lang="en-US" b="1" dirty="0"/>
              <a:t>The Rotator Cuff Muscles</a:t>
            </a:r>
          </a:p>
        </p:txBody>
      </p:sp>
      <p:pic>
        <p:nvPicPr>
          <p:cNvPr id="46081" name="Picture 1" descr="Picture">
            <a:extLst>
              <a:ext uri="{FF2B5EF4-FFF2-40B4-BE49-F238E27FC236}">
                <a16:creationId xmlns:a16="http://schemas.microsoft.com/office/drawing/2014/main" id="{13487E86-D3DC-4B46-A220-6D303794651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35051" y="1317371"/>
            <a:ext cx="5175504" cy="517550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D56ACD2D-655B-46DE-8EA5-EB71F53C46EC}"/>
              </a:ext>
            </a:extLst>
          </p:cNvPr>
          <p:cNvSpPr>
            <a:spLocks noGrp="1"/>
          </p:cNvSpPr>
          <p:nvPr>
            <p:ph idx="1"/>
          </p:nvPr>
        </p:nvSpPr>
        <p:spPr>
          <a:xfrm>
            <a:off x="161544" y="1985136"/>
            <a:ext cx="6166104" cy="4351338"/>
          </a:xfrm>
        </p:spPr>
        <p:txBody>
          <a:bodyPr/>
          <a:lstStyle/>
          <a:p>
            <a:r>
              <a:rPr lang="en-US" dirty="0"/>
              <a:t>Four muscles make up the rotator cuff that encircles the shoulder joint.</a:t>
            </a:r>
            <a:br>
              <a:rPr lang="en-US" dirty="0"/>
            </a:br>
            <a:endParaRPr lang="en-US" dirty="0"/>
          </a:p>
          <a:p>
            <a:pPr lvl="1"/>
            <a:r>
              <a:rPr lang="en-US" dirty="0"/>
              <a:t>The rotator cuff muscles include the following:</a:t>
            </a:r>
            <a:br>
              <a:rPr lang="en-US" dirty="0"/>
            </a:br>
            <a:r>
              <a:rPr lang="en-US" dirty="0"/>
              <a:t>1) The Subscapularis (Pink)</a:t>
            </a:r>
            <a:br>
              <a:rPr lang="en-US" dirty="0"/>
            </a:br>
            <a:r>
              <a:rPr lang="en-US" dirty="0"/>
              <a:t>2) The Supraspinatus (Violet)</a:t>
            </a:r>
            <a:br>
              <a:rPr lang="en-US" dirty="0"/>
            </a:br>
            <a:r>
              <a:rPr lang="en-US" dirty="0"/>
              <a:t>3) The Infraspinatus (Blue)</a:t>
            </a:r>
            <a:br>
              <a:rPr lang="en-US" dirty="0"/>
            </a:br>
            <a:r>
              <a:rPr lang="en-US" dirty="0"/>
              <a:t>4) The Teres Minor (Red)</a:t>
            </a:r>
          </a:p>
          <a:p>
            <a:endParaRPr lang="en-US" dirty="0"/>
          </a:p>
        </p:txBody>
      </p:sp>
    </p:spTree>
    <p:extLst>
      <p:ext uri="{BB962C8B-B14F-4D97-AF65-F5344CB8AC3E}">
        <p14:creationId xmlns:p14="http://schemas.microsoft.com/office/powerpoint/2010/main" val="13528579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A01C7-BE16-4BBF-9145-8ECA01D0C4E5}"/>
              </a:ext>
            </a:extLst>
          </p:cNvPr>
          <p:cNvSpPr>
            <a:spLocks noGrp="1"/>
          </p:cNvSpPr>
          <p:nvPr>
            <p:ph type="title"/>
          </p:nvPr>
        </p:nvSpPr>
        <p:spPr>
          <a:xfrm>
            <a:off x="6096000" y="365125"/>
            <a:ext cx="5257800" cy="1325563"/>
          </a:xfrm>
        </p:spPr>
        <p:txBody>
          <a:bodyPr/>
          <a:lstStyle/>
          <a:p>
            <a:r>
              <a:rPr lang="en-US" b="1" i="1" dirty="0"/>
              <a:t>Supraspinatus</a:t>
            </a:r>
            <a:endParaRPr lang="en-US" dirty="0"/>
          </a:p>
        </p:txBody>
      </p:sp>
      <p:sp>
        <p:nvSpPr>
          <p:cNvPr id="3" name="Content Placeholder 2">
            <a:extLst>
              <a:ext uri="{FF2B5EF4-FFF2-40B4-BE49-F238E27FC236}">
                <a16:creationId xmlns:a16="http://schemas.microsoft.com/office/drawing/2014/main" id="{C470A44F-03BD-4685-92E3-236391ED7249}"/>
              </a:ext>
            </a:extLst>
          </p:cNvPr>
          <p:cNvSpPr>
            <a:spLocks noGrp="1"/>
          </p:cNvSpPr>
          <p:nvPr>
            <p:ph idx="1"/>
          </p:nvPr>
        </p:nvSpPr>
        <p:spPr>
          <a:xfrm>
            <a:off x="435864" y="382778"/>
            <a:ext cx="5471160" cy="5811838"/>
          </a:xfrm>
        </p:spPr>
        <p:txBody>
          <a:bodyPr>
            <a:normAutofit lnSpcReduction="10000"/>
          </a:bodyPr>
          <a:lstStyle/>
          <a:p>
            <a:r>
              <a:rPr lang="en-US" b="1" dirty="0">
                <a:solidFill>
                  <a:srgbClr val="FF0000"/>
                </a:solidFill>
              </a:rPr>
              <a:t>Function = initiates abduction of arm</a:t>
            </a:r>
          </a:p>
          <a:p>
            <a:r>
              <a:rPr lang="en-US" b="1" dirty="0"/>
              <a:t>The supraspinatus muscles originate at the supraspinatus fossa (which lies just above the spinous process of the scapulae and inserts at the greater tubercle of the humerus.</a:t>
            </a:r>
          </a:p>
          <a:p>
            <a:r>
              <a:rPr lang="en-US" b="1" dirty="0"/>
              <a:t> The supraspinatus muscles function to abduct the arm and to stabilize the shoulder. </a:t>
            </a:r>
          </a:p>
          <a:p>
            <a:r>
              <a:rPr lang="en-US" b="1" dirty="0"/>
              <a:t>It is located superiorly at the posterior aspect of the scapulae.</a:t>
            </a:r>
            <a:endParaRPr lang="en-US" dirty="0"/>
          </a:p>
        </p:txBody>
      </p:sp>
      <p:pic>
        <p:nvPicPr>
          <p:cNvPr id="47106" name="Picture 2" descr="Picture">
            <a:extLst>
              <a:ext uri="{FF2B5EF4-FFF2-40B4-BE49-F238E27FC236}">
                <a16:creationId xmlns:a16="http://schemas.microsoft.com/office/drawing/2014/main" id="{F8E8C75F-9968-4BC2-AD94-4FA5F09A36D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47773"/>
            <a:ext cx="5660136" cy="4245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929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A01C7-BE16-4BBF-9145-8ECA01D0C4E5}"/>
              </a:ext>
            </a:extLst>
          </p:cNvPr>
          <p:cNvSpPr>
            <a:spLocks noGrp="1"/>
          </p:cNvSpPr>
          <p:nvPr>
            <p:ph type="title"/>
          </p:nvPr>
        </p:nvSpPr>
        <p:spPr>
          <a:xfrm>
            <a:off x="243841" y="179595"/>
            <a:ext cx="5257800" cy="1325563"/>
          </a:xfrm>
        </p:spPr>
        <p:txBody>
          <a:bodyPr/>
          <a:lstStyle/>
          <a:p>
            <a:r>
              <a:rPr lang="en-US" b="1" i="1" dirty="0"/>
              <a:t>Supraspinatus</a:t>
            </a:r>
            <a:endParaRPr lang="en-US" dirty="0"/>
          </a:p>
        </p:txBody>
      </p:sp>
      <p:sp>
        <p:nvSpPr>
          <p:cNvPr id="3" name="Content Placeholder 2">
            <a:extLst>
              <a:ext uri="{FF2B5EF4-FFF2-40B4-BE49-F238E27FC236}">
                <a16:creationId xmlns:a16="http://schemas.microsoft.com/office/drawing/2014/main" id="{C470A44F-03BD-4685-92E3-236391ED7249}"/>
              </a:ext>
            </a:extLst>
          </p:cNvPr>
          <p:cNvSpPr>
            <a:spLocks noGrp="1"/>
          </p:cNvSpPr>
          <p:nvPr>
            <p:ph idx="1"/>
          </p:nvPr>
        </p:nvSpPr>
        <p:spPr>
          <a:xfrm>
            <a:off x="243841" y="1690688"/>
            <a:ext cx="5471160" cy="5811838"/>
          </a:xfrm>
        </p:spPr>
        <p:txBody>
          <a:bodyPr>
            <a:normAutofit/>
          </a:bodyPr>
          <a:lstStyle/>
          <a:p>
            <a:r>
              <a:rPr lang="en-US" b="1" dirty="0">
                <a:solidFill>
                  <a:srgbClr val="FF0000"/>
                </a:solidFill>
              </a:rPr>
              <a:t>Function = initiates abduction of arm</a:t>
            </a:r>
          </a:p>
          <a:p>
            <a:r>
              <a:rPr lang="en-US" b="1" dirty="0"/>
              <a:t>The supraspinatus muscles originate at the supraspinatus fossa (which lies just above the spinous process of the scapulae and inserts at the greater tubercle of the humerus.</a:t>
            </a:r>
          </a:p>
        </p:txBody>
      </p:sp>
      <p:pic>
        <p:nvPicPr>
          <p:cNvPr id="48130" name="Picture 2" descr="Picture">
            <a:extLst>
              <a:ext uri="{FF2B5EF4-FFF2-40B4-BE49-F238E27FC236}">
                <a16:creationId xmlns:a16="http://schemas.microsoft.com/office/drawing/2014/main" id="{41F0F269-18C1-44BF-8CFB-85E84D24A5E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1027906"/>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3">
            <a:extLst>
              <a:ext uri="{FF2B5EF4-FFF2-40B4-BE49-F238E27FC236}">
                <a16:creationId xmlns:a16="http://schemas.microsoft.com/office/drawing/2014/main" id="{9C7102D7-F236-4D5C-928C-B03F2D519C09}"/>
              </a:ext>
            </a:extLst>
          </p:cNvPr>
          <p:cNvSpPr>
            <a:spLocks noChangeAspect="1" noChangeArrowheads="1"/>
          </p:cNvSpPr>
          <p:nvPr/>
        </p:nvSpPr>
        <p:spPr bwMode="auto">
          <a:xfrm>
            <a:off x="2930525" y="-2743200"/>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528231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CA4CE-E98B-499E-9074-643E550303B5}"/>
              </a:ext>
            </a:extLst>
          </p:cNvPr>
          <p:cNvSpPr>
            <a:spLocks noGrp="1"/>
          </p:cNvSpPr>
          <p:nvPr>
            <p:ph type="title"/>
          </p:nvPr>
        </p:nvSpPr>
        <p:spPr>
          <a:xfrm>
            <a:off x="6096000" y="365125"/>
            <a:ext cx="5257800" cy="1325563"/>
          </a:xfrm>
        </p:spPr>
        <p:txBody>
          <a:bodyPr/>
          <a:lstStyle/>
          <a:p>
            <a:r>
              <a:rPr lang="en-US" b="1" i="1" dirty="0"/>
              <a:t>Infraspinatus</a:t>
            </a:r>
            <a:endParaRPr lang="en-US" dirty="0"/>
          </a:p>
        </p:txBody>
      </p:sp>
      <p:sp>
        <p:nvSpPr>
          <p:cNvPr id="3" name="Content Placeholder 2">
            <a:extLst>
              <a:ext uri="{FF2B5EF4-FFF2-40B4-BE49-F238E27FC236}">
                <a16:creationId xmlns:a16="http://schemas.microsoft.com/office/drawing/2014/main" id="{B7023EEF-8314-4D49-BF32-7B2CFF8290EF}"/>
              </a:ext>
            </a:extLst>
          </p:cNvPr>
          <p:cNvSpPr>
            <a:spLocks noGrp="1"/>
          </p:cNvSpPr>
          <p:nvPr>
            <p:ph idx="1"/>
          </p:nvPr>
        </p:nvSpPr>
        <p:spPr>
          <a:xfrm>
            <a:off x="6095998" y="1825625"/>
            <a:ext cx="5257801" cy="4351338"/>
          </a:xfrm>
        </p:spPr>
        <p:txBody>
          <a:bodyPr>
            <a:normAutofit/>
          </a:bodyPr>
          <a:lstStyle/>
          <a:p>
            <a:r>
              <a:rPr lang="en-US" b="1" u="sng" dirty="0"/>
              <a:t>Function = laterally rotates the arm;  helps stabilize the shoulder</a:t>
            </a:r>
            <a:endParaRPr lang="en-US" u="sng" dirty="0"/>
          </a:p>
          <a:p>
            <a:r>
              <a:rPr lang="en-US" b="1" dirty="0"/>
              <a:t>The infraspinatus muscles connect the scapulae and the humerus as one of the rotator cuff muscles. </a:t>
            </a:r>
          </a:p>
          <a:p>
            <a:r>
              <a:rPr lang="en-US" b="1" dirty="0"/>
              <a:t>It lies at the posterior aspect of the scapulae and is below (inferior to) the supraspinatus. </a:t>
            </a:r>
          </a:p>
        </p:txBody>
      </p:sp>
      <p:pic>
        <p:nvPicPr>
          <p:cNvPr id="4" name="Picture 2" descr="Picture">
            <a:extLst>
              <a:ext uri="{FF2B5EF4-FFF2-40B4-BE49-F238E27FC236}">
                <a16:creationId xmlns:a16="http://schemas.microsoft.com/office/drawing/2014/main" id="{1237F38E-9294-4924-9DF5-E30F85A6374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77875"/>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2423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CA4CE-E98B-499E-9074-643E550303B5}"/>
              </a:ext>
            </a:extLst>
          </p:cNvPr>
          <p:cNvSpPr>
            <a:spLocks noGrp="1"/>
          </p:cNvSpPr>
          <p:nvPr>
            <p:ph type="title"/>
          </p:nvPr>
        </p:nvSpPr>
        <p:spPr>
          <a:xfrm>
            <a:off x="6096000" y="365125"/>
            <a:ext cx="5257800" cy="1325563"/>
          </a:xfrm>
        </p:spPr>
        <p:txBody>
          <a:bodyPr/>
          <a:lstStyle/>
          <a:p>
            <a:r>
              <a:rPr lang="en-US" b="1" i="1" dirty="0"/>
              <a:t>Infraspinatus</a:t>
            </a:r>
            <a:endParaRPr lang="en-US" dirty="0"/>
          </a:p>
        </p:txBody>
      </p:sp>
      <p:sp>
        <p:nvSpPr>
          <p:cNvPr id="3" name="Content Placeholder 2">
            <a:extLst>
              <a:ext uri="{FF2B5EF4-FFF2-40B4-BE49-F238E27FC236}">
                <a16:creationId xmlns:a16="http://schemas.microsoft.com/office/drawing/2014/main" id="{B7023EEF-8314-4D49-BF32-7B2CFF8290EF}"/>
              </a:ext>
            </a:extLst>
          </p:cNvPr>
          <p:cNvSpPr>
            <a:spLocks noGrp="1"/>
          </p:cNvSpPr>
          <p:nvPr>
            <p:ph idx="1"/>
          </p:nvPr>
        </p:nvSpPr>
        <p:spPr>
          <a:xfrm>
            <a:off x="6095998" y="1825625"/>
            <a:ext cx="5257801" cy="4351338"/>
          </a:xfrm>
        </p:spPr>
        <p:txBody>
          <a:bodyPr>
            <a:normAutofit/>
          </a:bodyPr>
          <a:lstStyle/>
          <a:p>
            <a:r>
              <a:rPr lang="en-US" b="1" dirty="0"/>
              <a:t>The literal translation for infraspinatus in "below spine" which refers to its origin beneath the spine of the scapulae. </a:t>
            </a:r>
          </a:p>
          <a:p>
            <a:r>
              <a:rPr lang="en-US" b="1" dirty="0"/>
              <a:t>The infraspinatus functions to laterally rotate the arm and it helps stabilize the shoulder by drawing the humerus toward the glenoid fossa of the scapula.</a:t>
            </a:r>
            <a:endParaRPr lang="en-US" dirty="0"/>
          </a:p>
          <a:p>
            <a:endParaRPr lang="en-US" dirty="0"/>
          </a:p>
        </p:txBody>
      </p:sp>
      <p:pic>
        <p:nvPicPr>
          <p:cNvPr id="4" name="Picture 2" descr="Picture">
            <a:extLst>
              <a:ext uri="{FF2B5EF4-FFF2-40B4-BE49-F238E27FC236}">
                <a16:creationId xmlns:a16="http://schemas.microsoft.com/office/drawing/2014/main" id="{1237F38E-9294-4924-9DF5-E30F85A6374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77875"/>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9603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EF7353C9-3C5B-48D8-9FD2-7C3529C17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6235ECD1-C49B-42EF-B501-46FBD68631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0"/>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178" name="Picture 2" descr="Picture">
            <a:extLst>
              <a:ext uri="{FF2B5EF4-FFF2-40B4-BE49-F238E27FC236}">
                <a16:creationId xmlns:a16="http://schemas.microsoft.com/office/drawing/2014/main" id="{CCE0013B-A18D-48E3-AF76-47F78C46C6E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602" r="-1" b="4374"/>
          <a:stretch/>
        </p:blipFill>
        <p:spPr bwMode="auto">
          <a:xfrm>
            <a:off x="-1" y="685798"/>
            <a:ext cx="12188953" cy="617220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3">
            <a:extLst>
              <a:ext uri="{FF2B5EF4-FFF2-40B4-BE49-F238E27FC236}">
                <a16:creationId xmlns:a16="http://schemas.microsoft.com/office/drawing/2014/main" id="{EEDF6974-DB79-4389-A6EB-25816FF01428}"/>
              </a:ext>
            </a:extLst>
          </p:cNvPr>
          <p:cNvSpPr>
            <a:spLocks noChangeAspect="1" noChangeArrowheads="1"/>
          </p:cNvSpPr>
          <p:nvPr/>
        </p:nvSpPr>
        <p:spPr bwMode="auto">
          <a:xfrm>
            <a:off x="6807200" y="-5973763"/>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186436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F7353C9-3C5B-48D8-9FD2-7C3529C17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35ECD1-C49B-42EF-B501-46FBD68631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0"/>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Picture">
            <a:extLst>
              <a:ext uri="{FF2B5EF4-FFF2-40B4-BE49-F238E27FC236}">
                <a16:creationId xmlns:a16="http://schemas.microsoft.com/office/drawing/2014/main" id="{C1740C6D-BDE5-4010-B778-598DB0ACF9C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617" r="-1" b="1359"/>
          <a:stretch/>
        </p:blipFill>
        <p:spPr bwMode="auto">
          <a:xfrm>
            <a:off x="-1" y="685798"/>
            <a:ext cx="12188953" cy="617220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3">
            <a:extLst>
              <a:ext uri="{FF2B5EF4-FFF2-40B4-BE49-F238E27FC236}">
                <a16:creationId xmlns:a16="http://schemas.microsoft.com/office/drawing/2014/main" id="{E300FD85-8698-4A01-B460-887F588BEDF5}"/>
              </a:ext>
            </a:extLst>
          </p:cNvPr>
          <p:cNvSpPr>
            <a:spLocks noChangeAspect="1" noChangeArrowheads="1"/>
          </p:cNvSpPr>
          <p:nvPr/>
        </p:nvSpPr>
        <p:spPr bwMode="auto">
          <a:xfrm>
            <a:off x="2930525" y="-2743200"/>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931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074" name="Picture 2" descr="Picture">
            <a:extLst>
              <a:ext uri="{FF2B5EF4-FFF2-40B4-BE49-F238E27FC236}">
                <a16:creationId xmlns:a16="http://schemas.microsoft.com/office/drawing/2014/main" id="{EFC4CE9E-60A1-4637-904E-6723C65DB9E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947" r="-1" b="7906"/>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473220"/>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AD35A83-A15C-4D0C-BED0-4D59CB1B1E3D}"/>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Muscles of the Abdomen</a:t>
            </a:r>
          </a:p>
        </p:txBody>
      </p:sp>
      <p:sp>
        <p:nvSpPr>
          <p:cNvPr id="3" name="Content Placeholder 2">
            <a:extLst>
              <a:ext uri="{FF2B5EF4-FFF2-40B4-BE49-F238E27FC236}">
                <a16:creationId xmlns:a16="http://schemas.microsoft.com/office/drawing/2014/main" id="{DABEEBC9-757B-4C14-9FCE-1A0B54F627F9}"/>
              </a:ext>
            </a:extLst>
          </p:cNvPr>
          <p:cNvSpPr>
            <a:spLocks noGrp="1"/>
          </p:cNvSpPr>
          <p:nvPr>
            <p:ph idx="1"/>
          </p:nvPr>
        </p:nvSpPr>
        <p:spPr>
          <a:xfrm>
            <a:off x="643468" y="2638043"/>
            <a:ext cx="3363974" cy="3415623"/>
          </a:xfrm>
        </p:spPr>
        <p:txBody>
          <a:bodyPr>
            <a:normAutofit/>
          </a:bodyPr>
          <a:lstStyle/>
          <a:p>
            <a:r>
              <a:rPr lang="en-US" sz="2000"/>
              <a:t>The abdominal muscles include the following:</a:t>
            </a:r>
          </a:p>
          <a:p>
            <a:pPr lvl="1"/>
            <a:r>
              <a:rPr lang="en-US" sz="2000"/>
              <a:t>External oblique</a:t>
            </a:r>
          </a:p>
          <a:p>
            <a:pPr lvl="1"/>
            <a:r>
              <a:rPr lang="en-US" sz="2000"/>
              <a:t>Internal oblique</a:t>
            </a:r>
          </a:p>
          <a:p>
            <a:pPr lvl="1"/>
            <a:r>
              <a:rPr lang="en-US" sz="2000"/>
              <a:t>Transversus abdominus   </a:t>
            </a:r>
          </a:p>
          <a:p>
            <a:pPr lvl="1"/>
            <a:r>
              <a:rPr lang="en-US" sz="2000"/>
              <a:t>Rectus abdominis</a:t>
            </a:r>
          </a:p>
          <a:p>
            <a:endParaRPr lang="en-US" sz="2000"/>
          </a:p>
        </p:txBody>
      </p:sp>
      <p:pic>
        <p:nvPicPr>
          <p:cNvPr id="4" name="Picture 2" descr="Picture">
            <a:extLst>
              <a:ext uri="{FF2B5EF4-FFF2-40B4-BE49-F238E27FC236}">
                <a16:creationId xmlns:a16="http://schemas.microsoft.com/office/drawing/2014/main" id="{F59C6BAE-F207-4CAA-B30F-5C74FCDA1DC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543657"/>
            <a:ext cx="6250769" cy="3609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961417"/>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D35A83-A15C-4D0C-BED0-4D59CB1B1E3D}"/>
              </a:ext>
            </a:extLst>
          </p:cNvPr>
          <p:cNvSpPr>
            <a:spLocks noGrp="1"/>
          </p:cNvSpPr>
          <p:nvPr>
            <p:ph type="title"/>
          </p:nvPr>
        </p:nvSpPr>
        <p:spPr>
          <a:xfrm>
            <a:off x="5080216" y="1076324"/>
            <a:ext cx="6272784" cy="1535051"/>
          </a:xfrm>
        </p:spPr>
        <p:txBody>
          <a:bodyPr anchor="b">
            <a:normAutofit/>
          </a:bodyPr>
          <a:lstStyle/>
          <a:p>
            <a:r>
              <a:rPr lang="en-US" sz="5200" b="1"/>
              <a:t>Muscles of the Abdomen</a:t>
            </a:r>
          </a:p>
        </p:txBody>
      </p:sp>
      <p:pic>
        <p:nvPicPr>
          <p:cNvPr id="5" name="Picture 4" descr="A person posing for the camera&#10;&#10;Description automatically generated">
            <a:extLst>
              <a:ext uri="{FF2B5EF4-FFF2-40B4-BE49-F238E27FC236}">
                <a16:creationId xmlns:a16="http://schemas.microsoft.com/office/drawing/2014/main" id="{BD8D7229-D4C5-4A76-8FE3-818539485F7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607" r="10230"/>
          <a:stretch/>
        </p:blipFill>
        <p:spPr>
          <a:xfrm>
            <a:off x="20" y="10"/>
            <a:ext cx="4505305" cy="6857990"/>
          </a:xfrm>
          <a:prstGeom prst="rect">
            <a:avLst/>
          </a:prstGeom>
        </p:spPr>
      </p:pic>
      <p:sp>
        <p:nvSpPr>
          <p:cNvPr id="13" name="Rectangle 12">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DABEEBC9-757B-4C14-9FCE-1A0B54F627F9}"/>
              </a:ext>
            </a:extLst>
          </p:cNvPr>
          <p:cNvSpPr>
            <a:spLocks noGrp="1"/>
          </p:cNvSpPr>
          <p:nvPr>
            <p:ph idx="1"/>
          </p:nvPr>
        </p:nvSpPr>
        <p:spPr>
          <a:xfrm>
            <a:off x="5080216" y="3351276"/>
            <a:ext cx="6272784" cy="2825686"/>
          </a:xfrm>
        </p:spPr>
        <p:txBody>
          <a:bodyPr>
            <a:normAutofit/>
          </a:bodyPr>
          <a:lstStyle/>
          <a:p>
            <a:r>
              <a:rPr lang="en-US" sz="2200" b="1"/>
              <a:t>The walls of the abdomen do not have bones protecting it. </a:t>
            </a:r>
          </a:p>
          <a:p>
            <a:r>
              <a:rPr lang="en-US" sz="2200" b="1"/>
              <a:t>This allows for the abdomen to be more flexible, but it leaves the area more vulnerable to injury. </a:t>
            </a:r>
          </a:p>
          <a:p>
            <a:r>
              <a:rPr lang="en-US" sz="2200" b="1"/>
              <a:t>For this reason, your abdominal wall contains strong, broad, sheet-like muscles. </a:t>
            </a:r>
          </a:p>
        </p:txBody>
      </p:sp>
      <p:sp>
        <p:nvSpPr>
          <p:cNvPr id="6" name="TextBox 5">
            <a:extLst>
              <a:ext uri="{FF2B5EF4-FFF2-40B4-BE49-F238E27FC236}">
                <a16:creationId xmlns:a16="http://schemas.microsoft.com/office/drawing/2014/main" id="{69B50DFB-66DB-46AB-A9B9-E7943A48B52F}"/>
              </a:ext>
            </a:extLst>
          </p:cNvPr>
          <p:cNvSpPr txBox="1"/>
          <p:nvPr/>
        </p:nvSpPr>
        <p:spPr>
          <a:xfrm>
            <a:off x="2065234"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physioprescription.com/2013/09/02/importance-core-stability-lower-limb-injury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6656066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5397B8-1EEA-4840-B2F1-5C5B728C5D91}"/>
              </a:ext>
            </a:extLst>
          </p:cNvPr>
          <p:cNvSpPr>
            <a:spLocks noGrp="1"/>
          </p:cNvSpPr>
          <p:nvPr>
            <p:ph type="title"/>
          </p:nvPr>
        </p:nvSpPr>
        <p:spPr>
          <a:xfrm>
            <a:off x="589560" y="856180"/>
            <a:ext cx="4560584" cy="1128068"/>
          </a:xfrm>
        </p:spPr>
        <p:txBody>
          <a:bodyPr anchor="ctr">
            <a:normAutofit/>
          </a:bodyPr>
          <a:lstStyle/>
          <a:p>
            <a:r>
              <a:rPr lang="en-US" sz="3700" b="1"/>
              <a:t>Muscles of the Abdomen</a:t>
            </a:r>
            <a:endParaRPr lang="en-US" sz="3700"/>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1A0F40-D9CC-4F66-9157-BD71FDC122D7}"/>
              </a:ext>
            </a:extLst>
          </p:cNvPr>
          <p:cNvSpPr>
            <a:spLocks noGrp="1"/>
          </p:cNvSpPr>
          <p:nvPr>
            <p:ph idx="1"/>
          </p:nvPr>
        </p:nvSpPr>
        <p:spPr>
          <a:xfrm>
            <a:off x="590719" y="2330505"/>
            <a:ext cx="4559425" cy="3979585"/>
          </a:xfrm>
        </p:spPr>
        <p:txBody>
          <a:bodyPr anchor="ctr">
            <a:normAutofit/>
          </a:bodyPr>
          <a:lstStyle/>
          <a:p>
            <a:r>
              <a:rPr lang="en-US" sz="2000" b="1"/>
              <a:t>The anterior and lateral portions of the abdominal wall are composed of three broad, flat sheets of muscle. </a:t>
            </a:r>
          </a:p>
          <a:p>
            <a:r>
              <a:rPr lang="en-US" sz="2000" b="1"/>
              <a:t>These are the external obliques, the internal obliques, and the transverse abdominis. </a:t>
            </a:r>
            <a:endParaRPr lang="en-US" sz="2000"/>
          </a:p>
          <a:p>
            <a:endParaRPr lang="en-US" sz="200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Picture">
            <a:extLst>
              <a:ext uri="{FF2B5EF4-FFF2-40B4-BE49-F238E27FC236}">
                <a16:creationId xmlns:a16="http://schemas.microsoft.com/office/drawing/2014/main" id="{B3750046-F5BA-4BCE-BF92-7C59FA9C1D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53" r="21374" b="2"/>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6625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F3F4A">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D67F04-AF6D-46A5-97CB-BDC8CC3CD388}"/>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STRIATIONS OF THE ABDOMINAL MUSCLES</a:t>
            </a:r>
          </a:p>
        </p:txBody>
      </p:sp>
      <p:pic>
        <p:nvPicPr>
          <p:cNvPr id="4" name="Picture 2" descr="Picture">
            <a:extLst>
              <a:ext uri="{FF2B5EF4-FFF2-40B4-BE49-F238E27FC236}">
                <a16:creationId xmlns:a16="http://schemas.microsoft.com/office/drawing/2014/main" id="{53CBF05B-CB33-459C-ABEF-C400F0A1D6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6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F302CD5-AB3A-48BC-9725-3FF30571702A}"/>
              </a:ext>
            </a:extLst>
          </p:cNvPr>
          <p:cNvSpPr>
            <a:spLocks noGrp="1"/>
          </p:cNvSpPr>
          <p:nvPr>
            <p:ph idx="1"/>
          </p:nvPr>
        </p:nvSpPr>
        <p:spPr>
          <a:xfrm>
            <a:off x="8029319" y="917725"/>
            <a:ext cx="3424739" cy="4852362"/>
          </a:xfrm>
        </p:spPr>
        <p:txBody>
          <a:bodyPr anchor="ctr">
            <a:normAutofit/>
          </a:bodyPr>
          <a:lstStyle/>
          <a:p>
            <a:pPr marL="0" indent="0">
              <a:buNone/>
            </a:pPr>
            <a:r>
              <a:rPr lang="en-US" sz="1400" i="1">
                <a:solidFill>
                  <a:srgbClr val="FFFFFF"/>
                </a:solidFill>
              </a:rPr>
              <a:t>How the striations of the muscle you are looking at, will an important clue that tells you what abdominal muscle it is.</a:t>
            </a:r>
            <a:br>
              <a:rPr lang="en-US" sz="1400" b="1">
                <a:solidFill>
                  <a:srgbClr val="FFFFFF"/>
                </a:solidFill>
              </a:rPr>
            </a:br>
            <a:br>
              <a:rPr lang="en-US" sz="1400" b="1">
                <a:solidFill>
                  <a:srgbClr val="FFFFFF"/>
                </a:solidFill>
              </a:rPr>
            </a:br>
            <a:endParaRPr lang="en-US" sz="1400" b="1">
              <a:solidFill>
                <a:srgbClr val="FFFFFF"/>
              </a:solidFill>
            </a:endParaRPr>
          </a:p>
          <a:p>
            <a:r>
              <a:rPr lang="en-US" sz="1400" b="1">
                <a:solidFill>
                  <a:srgbClr val="FFFFFF"/>
                </a:solidFill>
              </a:rPr>
              <a:t>RECTUS ABDOMINIS - striations are oriented VERTICALLY (up and down)</a:t>
            </a:r>
            <a:br>
              <a:rPr lang="en-US" sz="1400" b="1">
                <a:solidFill>
                  <a:srgbClr val="FFFFFF"/>
                </a:solidFill>
              </a:rPr>
            </a:br>
            <a:endParaRPr lang="en-US" sz="1400" b="1">
              <a:solidFill>
                <a:srgbClr val="FFFFFF"/>
              </a:solidFill>
            </a:endParaRPr>
          </a:p>
          <a:p>
            <a:r>
              <a:rPr lang="en-US" sz="1400" b="1">
                <a:solidFill>
                  <a:srgbClr val="FFFFFF"/>
                </a:solidFill>
              </a:rPr>
              <a:t>TRANSVERSE ABDOMINIS - striations are oriented HORIZONTALLY (on the transverse plane)</a:t>
            </a:r>
            <a:br>
              <a:rPr lang="en-US" sz="1400" b="1">
                <a:solidFill>
                  <a:srgbClr val="FFFFFF"/>
                </a:solidFill>
              </a:rPr>
            </a:br>
            <a:endParaRPr lang="en-US" sz="1400" b="1">
              <a:solidFill>
                <a:srgbClr val="FFFFFF"/>
              </a:solidFill>
            </a:endParaRPr>
          </a:p>
          <a:p>
            <a:r>
              <a:rPr lang="en-US" sz="1400" b="1">
                <a:solidFill>
                  <a:srgbClr val="FFFFFF"/>
                </a:solidFill>
              </a:rPr>
              <a:t>EXTERNAL OBLIQUES - striations are oriented DIAGONALLY DOWNWARD</a:t>
            </a:r>
            <a:br>
              <a:rPr lang="en-US" sz="1400" b="1">
                <a:solidFill>
                  <a:srgbClr val="FFFFFF"/>
                </a:solidFill>
              </a:rPr>
            </a:br>
            <a:endParaRPr lang="en-US" sz="1400" b="1">
              <a:solidFill>
                <a:srgbClr val="FFFFFF"/>
              </a:solidFill>
            </a:endParaRPr>
          </a:p>
          <a:p>
            <a:r>
              <a:rPr lang="en-US" sz="1400" b="1">
                <a:solidFill>
                  <a:srgbClr val="FFFFFF"/>
                </a:solidFill>
              </a:rPr>
              <a:t>INTERNAL OBLIQUES - striations are oriented DIAGONALLY UPWARD </a:t>
            </a:r>
            <a:endParaRPr lang="en-US" sz="1400">
              <a:solidFill>
                <a:srgbClr val="FFFFFF"/>
              </a:solidFill>
            </a:endParaRPr>
          </a:p>
        </p:txBody>
      </p:sp>
    </p:spTree>
    <p:extLst>
      <p:ext uri="{BB962C8B-B14F-4D97-AF65-F5344CB8AC3E}">
        <p14:creationId xmlns:p14="http://schemas.microsoft.com/office/powerpoint/2010/main" val="17416938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3FCB2-E581-46D5-982E-975BA36727E2}"/>
              </a:ext>
            </a:extLst>
          </p:cNvPr>
          <p:cNvSpPr>
            <a:spLocks noGrp="1"/>
          </p:cNvSpPr>
          <p:nvPr>
            <p:ph type="title"/>
          </p:nvPr>
        </p:nvSpPr>
        <p:spPr/>
        <p:txBody>
          <a:bodyPr/>
          <a:lstStyle/>
          <a:p>
            <a:endParaRPr lang="en-US"/>
          </a:p>
        </p:txBody>
      </p:sp>
      <p:pic>
        <p:nvPicPr>
          <p:cNvPr id="4" name="Picture 3" descr="Picture">
            <a:extLst>
              <a:ext uri="{FF2B5EF4-FFF2-40B4-BE49-F238E27FC236}">
                <a16:creationId xmlns:a16="http://schemas.microsoft.com/office/drawing/2014/main" id="{A2F9328C-4D42-4BAC-9EB1-384DBB1CB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8425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6AB55-D95E-42A4-BF17-FC669E01AD02}"/>
              </a:ext>
            </a:extLst>
          </p:cNvPr>
          <p:cNvSpPr>
            <a:spLocks noGrp="1"/>
          </p:cNvSpPr>
          <p:nvPr>
            <p:ph type="title"/>
          </p:nvPr>
        </p:nvSpPr>
        <p:spPr>
          <a:xfrm>
            <a:off x="4965430" y="629268"/>
            <a:ext cx="6586491" cy="1286160"/>
          </a:xfrm>
        </p:spPr>
        <p:txBody>
          <a:bodyPr anchor="b">
            <a:normAutofit fontScale="90000"/>
          </a:bodyPr>
          <a:lstStyle/>
          <a:p>
            <a:r>
              <a:rPr lang="en-US" dirty="0"/>
              <a:t>The </a:t>
            </a:r>
            <a:r>
              <a:rPr lang="en-US" b="1" dirty="0"/>
              <a:t>rectus abdominis muscles </a:t>
            </a:r>
            <a:endParaRPr lang="en-US" dirty="0"/>
          </a:p>
        </p:txBody>
      </p:sp>
      <p:sp>
        <p:nvSpPr>
          <p:cNvPr id="3" name="Content Placeholder 2">
            <a:extLst>
              <a:ext uri="{FF2B5EF4-FFF2-40B4-BE49-F238E27FC236}">
                <a16:creationId xmlns:a16="http://schemas.microsoft.com/office/drawing/2014/main" id="{CDF7B964-0295-40C8-B9C9-9D262DDB9F63}"/>
              </a:ext>
            </a:extLst>
          </p:cNvPr>
          <p:cNvSpPr>
            <a:spLocks noGrp="1"/>
          </p:cNvSpPr>
          <p:nvPr>
            <p:ph idx="1"/>
          </p:nvPr>
        </p:nvSpPr>
        <p:spPr>
          <a:xfrm>
            <a:off x="4965431" y="2438400"/>
            <a:ext cx="6586489" cy="3785419"/>
          </a:xfrm>
        </p:spPr>
        <p:txBody>
          <a:bodyPr>
            <a:normAutofit fontScale="92500" lnSpcReduction="10000"/>
          </a:bodyPr>
          <a:lstStyle/>
          <a:p>
            <a:r>
              <a:rPr lang="en-US" dirty="0"/>
              <a:t> The </a:t>
            </a:r>
            <a:r>
              <a:rPr lang="en-US" b="1" dirty="0"/>
              <a:t>rectus abdominis muscles </a:t>
            </a:r>
            <a:r>
              <a:rPr lang="en-US" dirty="0"/>
              <a:t>are what is commonly referred to as your "abs" or your "six-pack".  </a:t>
            </a:r>
          </a:p>
          <a:p>
            <a:r>
              <a:rPr lang="en-US" dirty="0"/>
              <a:t>These are the muscles that run vertically on each side of the anterior wall of the abdomen.    </a:t>
            </a:r>
          </a:p>
          <a:p>
            <a:r>
              <a:rPr lang="en-US" dirty="0"/>
              <a:t> The "six pack" appearance of the rectus abdominis muscles is due to bands of connective tissue, called the tendinous intersections.  </a:t>
            </a:r>
            <a:endParaRPr lang="en-US" sz="2000" dirty="0"/>
          </a:p>
        </p:txBody>
      </p:sp>
      <p:pic>
        <p:nvPicPr>
          <p:cNvPr id="53250" name="Picture 2" descr="Picture">
            <a:extLst>
              <a:ext uri="{FF2B5EF4-FFF2-40B4-BE49-F238E27FC236}">
                <a16:creationId xmlns:a16="http://schemas.microsoft.com/office/drawing/2014/main" id="{5A4349C8-A088-4582-8BB9-08709D0517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69" r="16437"/>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53252"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92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0774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6AB55-D95E-42A4-BF17-FC669E01AD02}"/>
              </a:ext>
            </a:extLst>
          </p:cNvPr>
          <p:cNvSpPr>
            <a:spLocks noGrp="1"/>
          </p:cNvSpPr>
          <p:nvPr>
            <p:ph type="title"/>
          </p:nvPr>
        </p:nvSpPr>
        <p:spPr>
          <a:xfrm>
            <a:off x="4965430" y="629268"/>
            <a:ext cx="6586491" cy="1286160"/>
          </a:xfrm>
        </p:spPr>
        <p:txBody>
          <a:bodyPr anchor="b">
            <a:normAutofit fontScale="90000"/>
          </a:bodyPr>
          <a:lstStyle/>
          <a:p>
            <a:r>
              <a:rPr lang="en-US" dirty="0"/>
              <a:t>The </a:t>
            </a:r>
            <a:r>
              <a:rPr lang="en-US" b="1" dirty="0"/>
              <a:t>rectus abdominis muscles </a:t>
            </a:r>
            <a:endParaRPr lang="en-US" dirty="0"/>
          </a:p>
        </p:txBody>
      </p:sp>
      <p:sp>
        <p:nvSpPr>
          <p:cNvPr id="3" name="Content Placeholder 2">
            <a:extLst>
              <a:ext uri="{FF2B5EF4-FFF2-40B4-BE49-F238E27FC236}">
                <a16:creationId xmlns:a16="http://schemas.microsoft.com/office/drawing/2014/main" id="{CDF7B964-0295-40C8-B9C9-9D262DDB9F63}"/>
              </a:ext>
            </a:extLst>
          </p:cNvPr>
          <p:cNvSpPr>
            <a:spLocks noGrp="1"/>
          </p:cNvSpPr>
          <p:nvPr>
            <p:ph idx="1"/>
          </p:nvPr>
        </p:nvSpPr>
        <p:spPr>
          <a:xfrm>
            <a:off x="4965431" y="2438400"/>
            <a:ext cx="6586489" cy="3785419"/>
          </a:xfrm>
        </p:spPr>
        <p:txBody>
          <a:bodyPr>
            <a:normAutofit/>
          </a:bodyPr>
          <a:lstStyle/>
          <a:p>
            <a:r>
              <a:rPr lang="en-US" dirty="0"/>
              <a:t>There two parallel muscles are separated by the </a:t>
            </a:r>
            <a:r>
              <a:rPr lang="en-US" dirty="0" err="1"/>
              <a:t>linea</a:t>
            </a:r>
            <a:r>
              <a:rPr lang="en-US" dirty="0"/>
              <a:t> alba, which is a vertical band of connective tissue that runs down the midline. </a:t>
            </a:r>
          </a:p>
          <a:p>
            <a:r>
              <a:rPr lang="en-US" dirty="0"/>
              <a:t>The rectus abdominis runs from the </a:t>
            </a:r>
            <a:r>
              <a:rPr lang="en-US" dirty="0" err="1"/>
              <a:t>pevis</a:t>
            </a:r>
            <a:r>
              <a:rPr lang="en-US" dirty="0"/>
              <a:t> to the anterior portions of the lower ribs and the xiphoid process of the sternum. ​</a:t>
            </a:r>
            <a:endParaRPr lang="en-US" sz="2000" dirty="0"/>
          </a:p>
        </p:txBody>
      </p:sp>
      <p:pic>
        <p:nvPicPr>
          <p:cNvPr id="53250" name="Picture 2" descr="Picture">
            <a:extLst>
              <a:ext uri="{FF2B5EF4-FFF2-40B4-BE49-F238E27FC236}">
                <a16:creationId xmlns:a16="http://schemas.microsoft.com/office/drawing/2014/main" id="{5A4349C8-A088-4582-8BB9-08709D0517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69" r="16437"/>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53252"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92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6513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6AB55-D95E-42A4-BF17-FC669E01AD02}"/>
              </a:ext>
            </a:extLst>
          </p:cNvPr>
          <p:cNvSpPr>
            <a:spLocks noGrp="1"/>
          </p:cNvSpPr>
          <p:nvPr>
            <p:ph type="title"/>
          </p:nvPr>
        </p:nvSpPr>
        <p:spPr>
          <a:xfrm>
            <a:off x="4965430" y="629268"/>
            <a:ext cx="6586491" cy="1286160"/>
          </a:xfrm>
        </p:spPr>
        <p:txBody>
          <a:bodyPr anchor="b">
            <a:normAutofit fontScale="90000"/>
          </a:bodyPr>
          <a:lstStyle/>
          <a:p>
            <a:r>
              <a:rPr lang="en-US" dirty="0"/>
              <a:t>The </a:t>
            </a:r>
            <a:r>
              <a:rPr lang="en-US" b="1" dirty="0"/>
              <a:t>rectus abdominis muscles </a:t>
            </a:r>
            <a:endParaRPr lang="en-US" dirty="0"/>
          </a:p>
        </p:txBody>
      </p:sp>
      <p:sp>
        <p:nvSpPr>
          <p:cNvPr id="3" name="Content Placeholder 2">
            <a:extLst>
              <a:ext uri="{FF2B5EF4-FFF2-40B4-BE49-F238E27FC236}">
                <a16:creationId xmlns:a16="http://schemas.microsoft.com/office/drawing/2014/main" id="{CDF7B964-0295-40C8-B9C9-9D262DDB9F63}"/>
              </a:ext>
            </a:extLst>
          </p:cNvPr>
          <p:cNvSpPr>
            <a:spLocks noGrp="1"/>
          </p:cNvSpPr>
          <p:nvPr>
            <p:ph idx="1"/>
          </p:nvPr>
        </p:nvSpPr>
        <p:spPr>
          <a:xfrm>
            <a:off x="4965431" y="2438400"/>
            <a:ext cx="6586489" cy="3785419"/>
          </a:xfrm>
        </p:spPr>
        <p:txBody>
          <a:bodyPr>
            <a:normAutofit/>
          </a:bodyPr>
          <a:lstStyle/>
          <a:p>
            <a:r>
              <a:rPr lang="en-US" dirty="0"/>
              <a:t>​     The rectus abdominis connects the lower ribs to the pubic bone which is located at the front of the pelvis. </a:t>
            </a:r>
          </a:p>
          <a:p>
            <a:r>
              <a:rPr lang="en-US" dirty="0"/>
              <a:t>The main function of the rectus abdominis is to move the body between the ribcage and the pelvis</a:t>
            </a:r>
          </a:p>
        </p:txBody>
      </p:sp>
      <p:pic>
        <p:nvPicPr>
          <p:cNvPr id="53250" name="Picture 2" descr="Picture">
            <a:extLst>
              <a:ext uri="{FF2B5EF4-FFF2-40B4-BE49-F238E27FC236}">
                <a16:creationId xmlns:a16="http://schemas.microsoft.com/office/drawing/2014/main" id="{5A4349C8-A088-4582-8BB9-08709D0517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69" r="16437"/>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53252"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92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3913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76820-6730-44FD-A853-2E9F3A34B060}"/>
              </a:ext>
            </a:extLst>
          </p:cNvPr>
          <p:cNvSpPr>
            <a:spLocks noGrp="1"/>
          </p:cNvSpPr>
          <p:nvPr>
            <p:ph type="title"/>
          </p:nvPr>
        </p:nvSpPr>
        <p:spPr/>
        <p:txBody>
          <a:bodyPr/>
          <a:lstStyle/>
          <a:p>
            <a:r>
              <a:rPr lang="en-US" dirty="0"/>
              <a:t>External Obliques</a:t>
            </a:r>
          </a:p>
        </p:txBody>
      </p:sp>
      <p:sp>
        <p:nvSpPr>
          <p:cNvPr id="3" name="Content Placeholder 2">
            <a:extLst>
              <a:ext uri="{FF2B5EF4-FFF2-40B4-BE49-F238E27FC236}">
                <a16:creationId xmlns:a16="http://schemas.microsoft.com/office/drawing/2014/main" id="{8F871116-1D3A-4C03-AB33-105ECA9F2760}"/>
              </a:ext>
            </a:extLst>
          </p:cNvPr>
          <p:cNvSpPr>
            <a:spLocks noGrp="1"/>
          </p:cNvSpPr>
          <p:nvPr>
            <p:ph idx="1"/>
          </p:nvPr>
        </p:nvSpPr>
        <p:spPr>
          <a:xfrm>
            <a:off x="838200" y="1825625"/>
            <a:ext cx="2951922" cy="4351338"/>
          </a:xfrm>
        </p:spPr>
        <p:txBody>
          <a:bodyPr>
            <a:normAutofit/>
          </a:bodyPr>
          <a:lstStyle/>
          <a:p>
            <a:r>
              <a:rPr lang="en-US" dirty="0"/>
              <a:t>Function = Assists is trunk rotation and flexion of the vertebral column.</a:t>
            </a:r>
          </a:p>
        </p:txBody>
      </p:sp>
      <p:pic>
        <p:nvPicPr>
          <p:cNvPr id="55299" name="Picture 3" descr="Picture">
            <a:extLst>
              <a:ext uri="{FF2B5EF4-FFF2-40B4-BE49-F238E27FC236}">
                <a16:creationId xmlns:a16="http://schemas.microsoft.com/office/drawing/2014/main" id="{E4D130C0-E262-4D4E-8A94-A860654E592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79235" y="2082933"/>
            <a:ext cx="7162601" cy="4775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1245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76820-6730-44FD-A853-2E9F3A34B060}"/>
              </a:ext>
            </a:extLst>
          </p:cNvPr>
          <p:cNvSpPr>
            <a:spLocks noGrp="1"/>
          </p:cNvSpPr>
          <p:nvPr>
            <p:ph type="title"/>
          </p:nvPr>
        </p:nvSpPr>
        <p:spPr/>
        <p:txBody>
          <a:bodyPr/>
          <a:lstStyle/>
          <a:p>
            <a:r>
              <a:rPr lang="en-US" dirty="0"/>
              <a:t>External Obliques</a:t>
            </a:r>
          </a:p>
        </p:txBody>
      </p:sp>
      <p:sp>
        <p:nvSpPr>
          <p:cNvPr id="3" name="Content Placeholder 2">
            <a:extLst>
              <a:ext uri="{FF2B5EF4-FFF2-40B4-BE49-F238E27FC236}">
                <a16:creationId xmlns:a16="http://schemas.microsoft.com/office/drawing/2014/main" id="{8F871116-1D3A-4C03-AB33-105ECA9F2760}"/>
              </a:ext>
            </a:extLst>
          </p:cNvPr>
          <p:cNvSpPr>
            <a:spLocks noGrp="1"/>
          </p:cNvSpPr>
          <p:nvPr>
            <p:ph idx="1"/>
          </p:nvPr>
        </p:nvSpPr>
        <p:spPr>
          <a:xfrm>
            <a:off x="838200" y="1825625"/>
            <a:ext cx="2951922" cy="4351338"/>
          </a:xfrm>
        </p:spPr>
        <p:txBody>
          <a:bodyPr>
            <a:normAutofit fontScale="70000" lnSpcReduction="20000"/>
          </a:bodyPr>
          <a:lstStyle/>
          <a:p>
            <a:r>
              <a:rPr lang="en-US" dirty="0"/>
              <a:t> The external oblique muscles are named according to their location. </a:t>
            </a:r>
          </a:p>
          <a:p>
            <a:r>
              <a:rPr lang="en-US" dirty="0"/>
              <a:t>The word 'oblique' means 'to run at an angle’. </a:t>
            </a:r>
          </a:p>
          <a:p>
            <a:r>
              <a:rPr lang="en-US" dirty="0"/>
              <a:t>The external obliques originate by the lower ribs and insert at a few locations within the pelvis. ​</a:t>
            </a:r>
          </a:p>
          <a:p>
            <a:r>
              <a:rPr lang="en-US" dirty="0"/>
              <a:t>The external obliques function to flex the vertebral column and to compress the abdominal wall. </a:t>
            </a:r>
          </a:p>
        </p:txBody>
      </p:sp>
      <p:pic>
        <p:nvPicPr>
          <p:cNvPr id="55299" name="Picture 3" descr="Picture">
            <a:extLst>
              <a:ext uri="{FF2B5EF4-FFF2-40B4-BE49-F238E27FC236}">
                <a16:creationId xmlns:a16="http://schemas.microsoft.com/office/drawing/2014/main" id="{E4D130C0-E262-4D4E-8A94-A860654E592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79235" y="2082933"/>
            <a:ext cx="7162601" cy="4775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286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098" name="Picture 2" descr="Picture">
            <a:extLst>
              <a:ext uri="{FF2B5EF4-FFF2-40B4-BE49-F238E27FC236}">
                <a16:creationId xmlns:a16="http://schemas.microsoft.com/office/drawing/2014/main" id="{07281059-8F38-4DD7-9B33-4413E3A1BD8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34" r="-1" b="7178"/>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940851"/>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76820-6730-44FD-A853-2E9F3A34B060}"/>
              </a:ext>
            </a:extLst>
          </p:cNvPr>
          <p:cNvSpPr>
            <a:spLocks noGrp="1"/>
          </p:cNvSpPr>
          <p:nvPr>
            <p:ph type="title"/>
          </p:nvPr>
        </p:nvSpPr>
        <p:spPr/>
        <p:txBody>
          <a:bodyPr/>
          <a:lstStyle/>
          <a:p>
            <a:r>
              <a:rPr lang="en-US" dirty="0"/>
              <a:t>External Obliques</a:t>
            </a:r>
          </a:p>
        </p:txBody>
      </p:sp>
      <p:sp>
        <p:nvSpPr>
          <p:cNvPr id="3" name="Content Placeholder 2">
            <a:extLst>
              <a:ext uri="{FF2B5EF4-FFF2-40B4-BE49-F238E27FC236}">
                <a16:creationId xmlns:a16="http://schemas.microsoft.com/office/drawing/2014/main" id="{8F871116-1D3A-4C03-AB33-105ECA9F2760}"/>
              </a:ext>
            </a:extLst>
          </p:cNvPr>
          <p:cNvSpPr>
            <a:spLocks noGrp="1"/>
          </p:cNvSpPr>
          <p:nvPr>
            <p:ph idx="1"/>
          </p:nvPr>
        </p:nvSpPr>
        <p:spPr>
          <a:xfrm>
            <a:off x="309181" y="1825625"/>
            <a:ext cx="5579555" cy="4667250"/>
          </a:xfrm>
        </p:spPr>
        <p:txBody>
          <a:bodyPr>
            <a:normAutofit fontScale="92500"/>
          </a:bodyPr>
          <a:lstStyle/>
          <a:p>
            <a:r>
              <a:rPr lang="en-US" dirty="0"/>
              <a:t>The external obliques lie on either side of the rectus abdominis muscles. </a:t>
            </a:r>
          </a:p>
          <a:p>
            <a:r>
              <a:rPr lang="en-US" dirty="0"/>
              <a:t>The function of the external oblique muscles is to allow the trunk to twist to the opposite side of whichever external oblique is contracting. </a:t>
            </a:r>
          </a:p>
          <a:p>
            <a:r>
              <a:rPr lang="en-US" dirty="0"/>
              <a:t>For example, the right external oblique contracts to turn the body to the left. </a:t>
            </a:r>
          </a:p>
          <a:p>
            <a:r>
              <a:rPr lang="en-US" dirty="0"/>
              <a:t>They also function in trunk rotation and lateral flexion.</a:t>
            </a:r>
          </a:p>
        </p:txBody>
      </p:sp>
      <p:graphicFrame>
        <p:nvGraphicFramePr>
          <p:cNvPr id="4" name="Table 3">
            <a:extLst>
              <a:ext uri="{FF2B5EF4-FFF2-40B4-BE49-F238E27FC236}">
                <a16:creationId xmlns:a16="http://schemas.microsoft.com/office/drawing/2014/main" id="{6C039BC0-0D0A-4221-883F-85ADB1DC8C83}"/>
              </a:ext>
            </a:extLst>
          </p:cNvPr>
          <p:cNvGraphicFramePr>
            <a:graphicFrameLocks noGrp="1"/>
          </p:cNvGraphicFramePr>
          <p:nvPr/>
        </p:nvGraphicFramePr>
        <p:xfrm>
          <a:off x="4455104" y="3818414"/>
          <a:ext cx="3281791" cy="365760"/>
        </p:xfrm>
        <a:graphic>
          <a:graphicData uri="http://schemas.openxmlformats.org/drawingml/2006/table">
            <a:tbl>
              <a:tblPr/>
              <a:tblGrid>
                <a:gridCol w="3281791">
                  <a:extLst>
                    <a:ext uri="{9D8B030D-6E8A-4147-A177-3AD203B41FA5}">
                      <a16:colId xmlns:a16="http://schemas.microsoft.com/office/drawing/2014/main" val="3207039634"/>
                    </a:ext>
                  </a:extLst>
                </a:gridCol>
              </a:tblGrid>
              <a:tr h="0">
                <a:tc>
                  <a:txBody>
                    <a:bodyPr/>
                    <a:lstStyle/>
                    <a:p>
                      <a:pPr algn="ctr" fontAlgn="t"/>
                      <a:endParaRPr lang="en-US" dirty="0">
                        <a:effectLst/>
                      </a:endParaRPr>
                    </a:p>
                  </a:txBody>
                  <a:tcPr marL="142875" marR="142875">
                    <a:lnL>
                      <a:noFill/>
                    </a:lnL>
                    <a:lnR>
                      <a:noFill/>
                    </a:lnR>
                    <a:lnT>
                      <a:noFill/>
                    </a:lnT>
                    <a:lnB>
                      <a:noFill/>
                    </a:lnB>
                  </a:tcPr>
                </a:tc>
                <a:extLst>
                  <a:ext uri="{0D108BD9-81ED-4DB2-BD59-A6C34878D82A}">
                    <a16:rowId xmlns:a16="http://schemas.microsoft.com/office/drawing/2014/main" val="3236630721"/>
                  </a:ext>
                </a:extLst>
              </a:tr>
            </a:tbl>
          </a:graphicData>
        </a:graphic>
      </p:graphicFrame>
      <p:pic>
        <p:nvPicPr>
          <p:cNvPr id="6" name="Picture 5" descr="A person wearing a costume&#10;&#10;Description automatically generated">
            <a:extLst>
              <a:ext uri="{FF2B5EF4-FFF2-40B4-BE49-F238E27FC236}">
                <a16:creationId xmlns:a16="http://schemas.microsoft.com/office/drawing/2014/main" id="{5334AC46-4389-4EED-98BA-4F6460CDB2B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87797" y="365125"/>
            <a:ext cx="5795021" cy="6127750"/>
          </a:xfrm>
          <a:prstGeom prst="rect">
            <a:avLst/>
          </a:prstGeom>
        </p:spPr>
      </p:pic>
    </p:spTree>
    <p:extLst>
      <p:ext uri="{BB962C8B-B14F-4D97-AF65-F5344CB8AC3E}">
        <p14:creationId xmlns:p14="http://schemas.microsoft.com/office/powerpoint/2010/main" val="29647491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0">
            <a:extLst>
              <a:ext uri="{FF2B5EF4-FFF2-40B4-BE49-F238E27FC236}">
                <a16:creationId xmlns:a16="http://schemas.microsoft.com/office/drawing/2014/main" id="{35177758-12DD-4CC9-902C-4B9C51CB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2">
            <a:extLst>
              <a:ext uri="{FF2B5EF4-FFF2-40B4-BE49-F238E27FC236}">
                <a16:creationId xmlns:a16="http://schemas.microsoft.com/office/drawing/2014/main" id="{107B74A1-AC23-4029-85C2-6C2D4C277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FF00477A-097B-4022-8BBE-849FEC47C8AE}"/>
              </a:ext>
            </a:extLst>
          </p:cNvPr>
          <p:cNvSpPr>
            <a:spLocks noGrp="1"/>
          </p:cNvSpPr>
          <p:nvPr>
            <p:ph type="title"/>
          </p:nvPr>
        </p:nvSpPr>
        <p:spPr>
          <a:xfrm>
            <a:off x="5907024" y="685801"/>
            <a:ext cx="5776976" cy="1716314"/>
          </a:xfrm>
        </p:spPr>
        <p:txBody>
          <a:bodyPr anchor="t">
            <a:normAutofit/>
          </a:bodyPr>
          <a:lstStyle/>
          <a:p>
            <a:r>
              <a:rPr lang="en-US" sz="5000" b="1"/>
              <a:t>Internal Obliques</a:t>
            </a:r>
          </a:p>
        </p:txBody>
      </p:sp>
      <p:sp>
        <p:nvSpPr>
          <p:cNvPr id="24" name="Graphic 14">
            <a:extLst>
              <a:ext uri="{FF2B5EF4-FFF2-40B4-BE49-F238E27FC236}">
                <a16:creationId xmlns:a16="http://schemas.microsoft.com/office/drawing/2014/main" id="{30FF6FEE-5B11-4DDB-8635-80A979844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436499"/>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6" name="Picture 3" descr="Picture">
            <a:extLst>
              <a:ext uri="{FF2B5EF4-FFF2-40B4-BE49-F238E27FC236}">
                <a16:creationId xmlns:a16="http://schemas.microsoft.com/office/drawing/2014/main" id="{E091BBEF-89FE-497F-9C4A-2F9E15FA5EE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206759" y="2605359"/>
            <a:ext cx="5072883" cy="338192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16">
            <a:extLst>
              <a:ext uri="{FF2B5EF4-FFF2-40B4-BE49-F238E27FC236}">
                <a16:creationId xmlns:a16="http://schemas.microsoft.com/office/drawing/2014/main" id="{AD949E97-66D7-467B-BDD7-5166EF523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6128"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raphic 14">
            <a:extLst>
              <a:ext uri="{FF2B5EF4-FFF2-40B4-BE49-F238E27FC236}">
                <a16:creationId xmlns:a16="http://schemas.microsoft.com/office/drawing/2014/main" id="{29C6353F-64ED-4D08-9A61-1E27D8746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436499"/>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3F2E32E9-114B-4F74-90CB-6D0418DEC7E8}"/>
              </a:ext>
            </a:extLst>
          </p:cNvPr>
          <p:cNvSpPr>
            <a:spLocks noGrp="1"/>
          </p:cNvSpPr>
          <p:nvPr>
            <p:ph idx="1"/>
          </p:nvPr>
        </p:nvSpPr>
        <p:spPr>
          <a:xfrm>
            <a:off x="5907024" y="2575345"/>
            <a:ext cx="5776976" cy="3498885"/>
          </a:xfrm>
        </p:spPr>
        <p:txBody>
          <a:bodyPr>
            <a:normAutofit/>
          </a:bodyPr>
          <a:lstStyle/>
          <a:p>
            <a:r>
              <a:rPr lang="en-US" sz="1800"/>
              <a:t>Function = Assists is trunk rotation and flexion of the vertebral column.</a:t>
            </a:r>
          </a:p>
          <a:p>
            <a:r>
              <a:rPr lang="en-US" sz="1800"/>
              <a:t>    The internal oblique muscles lie underneath (deep) to the external obliques. These muscles attach to the area of the rectus abdominis muscles that is located just inside of the hip (coxal) bones</a:t>
            </a:r>
          </a:p>
        </p:txBody>
      </p:sp>
      <p:sp>
        <p:nvSpPr>
          <p:cNvPr id="21" name="Rectangle 20">
            <a:extLst>
              <a:ext uri="{FF2B5EF4-FFF2-40B4-BE49-F238E27FC236}">
                <a16:creationId xmlns:a16="http://schemas.microsoft.com/office/drawing/2014/main" id="{F611A8EB-A9A5-412E-B620-0BFA41C6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17144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177758-12DD-4CC9-902C-4B9C51CB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07B74A1-AC23-4029-85C2-6C2D4C277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4E9AA5E2-87B4-4DA0-9570-C5D9AA48AE7A}"/>
              </a:ext>
            </a:extLst>
          </p:cNvPr>
          <p:cNvSpPr>
            <a:spLocks noGrp="1"/>
          </p:cNvSpPr>
          <p:nvPr>
            <p:ph type="title"/>
          </p:nvPr>
        </p:nvSpPr>
        <p:spPr>
          <a:xfrm>
            <a:off x="5907024" y="685801"/>
            <a:ext cx="5776976" cy="1716314"/>
          </a:xfrm>
        </p:spPr>
        <p:txBody>
          <a:bodyPr anchor="t">
            <a:normAutofit/>
          </a:bodyPr>
          <a:lstStyle/>
          <a:p>
            <a:r>
              <a:rPr lang="en-US" sz="5000" b="1"/>
              <a:t>The Eternal and Internal Obliques</a:t>
            </a:r>
          </a:p>
        </p:txBody>
      </p:sp>
      <p:sp>
        <p:nvSpPr>
          <p:cNvPr id="13" name="Graphic 14">
            <a:extLst>
              <a:ext uri="{FF2B5EF4-FFF2-40B4-BE49-F238E27FC236}">
                <a16:creationId xmlns:a16="http://schemas.microsoft.com/office/drawing/2014/main" id="{30FF6FEE-5B11-4DDB-8635-80A979844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436499"/>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4" name="Picture 3" descr="Picture">
            <a:extLst>
              <a:ext uri="{FF2B5EF4-FFF2-40B4-BE49-F238E27FC236}">
                <a16:creationId xmlns:a16="http://schemas.microsoft.com/office/drawing/2014/main" id="{B00CAE46-438D-421A-BA70-32E1687A6BE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206759" y="2605359"/>
            <a:ext cx="5072883" cy="338192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D949E97-66D7-467B-BDD7-5166EF523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6128"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raphic 14">
            <a:extLst>
              <a:ext uri="{FF2B5EF4-FFF2-40B4-BE49-F238E27FC236}">
                <a16:creationId xmlns:a16="http://schemas.microsoft.com/office/drawing/2014/main" id="{29C6353F-64ED-4D08-9A61-1E27D8746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436499"/>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3692ACDC-FFB3-46F9-B02F-7119394A190F}"/>
              </a:ext>
            </a:extLst>
          </p:cNvPr>
          <p:cNvSpPr>
            <a:spLocks noGrp="1"/>
          </p:cNvSpPr>
          <p:nvPr>
            <p:ph idx="1"/>
          </p:nvPr>
        </p:nvSpPr>
        <p:spPr>
          <a:xfrm>
            <a:off x="5907024" y="2575345"/>
            <a:ext cx="5776976" cy="3498885"/>
          </a:xfrm>
        </p:spPr>
        <p:txBody>
          <a:bodyPr>
            <a:normAutofit/>
          </a:bodyPr>
          <a:lstStyle/>
          <a:p>
            <a:r>
              <a:rPr lang="en-US" sz="1800"/>
              <a:t>The internal oblique muscles operate in the opposite direction to the external oblique muscles. </a:t>
            </a:r>
          </a:p>
          <a:p>
            <a:pPr lvl="1"/>
            <a:r>
              <a:rPr lang="en-US" sz="1800"/>
              <a:t>For example, twisting the trunk to the left requires the left side internal oblique and the right side external oblique to contract together.</a:t>
            </a:r>
          </a:p>
          <a:p>
            <a:pPr lvl="1"/>
            <a:endParaRPr lang="en-US" sz="1800"/>
          </a:p>
        </p:txBody>
      </p:sp>
      <p:sp>
        <p:nvSpPr>
          <p:cNvPr id="19" name="Rectangle 18">
            <a:extLst>
              <a:ext uri="{FF2B5EF4-FFF2-40B4-BE49-F238E27FC236}">
                <a16:creationId xmlns:a16="http://schemas.microsoft.com/office/drawing/2014/main" id="{F611A8EB-A9A5-412E-B620-0BFA41C6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44425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9F02D-6A07-4F94-B68C-79CCD486BF06}"/>
              </a:ext>
            </a:extLst>
          </p:cNvPr>
          <p:cNvSpPr>
            <a:spLocks noGrp="1"/>
          </p:cNvSpPr>
          <p:nvPr>
            <p:ph type="title"/>
          </p:nvPr>
        </p:nvSpPr>
        <p:spPr>
          <a:xfrm>
            <a:off x="4965430" y="629268"/>
            <a:ext cx="6586491" cy="1286160"/>
          </a:xfrm>
        </p:spPr>
        <p:txBody>
          <a:bodyPr anchor="b">
            <a:normAutofit/>
          </a:bodyPr>
          <a:lstStyle/>
          <a:p>
            <a:r>
              <a:rPr lang="en-US" b="1" dirty="0"/>
              <a:t>Transverse Abdominis</a:t>
            </a:r>
          </a:p>
        </p:txBody>
      </p:sp>
      <p:sp>
        <p:nvSpPr>
          <p:cNvPr id="3" name="Content Placeholder 2">
            <a:extLst>
              <a:ext uri="{FF2B5EF4-FFF2-40B4-BE49-F238E27FC236}">
                <a16:creationId xmlns:a16="http://schemas.microsoft.com/office/drawing/2014/main" id="{CA785F94-B7A3-4565-9382-E2DA7FFDEE31}"/>
              </a:ext>
            </a:extLst>
          </p:cNvPr>
          <p:cNvSpPr>
            <a:spLocks noGrp="1"/>
          </p:cNvSpPr>
          <p:nvPr>
            <p:ph idx="1"/>
          </p:nvPr>
        </p:nvSpPr>
        <p:spPr>
          <a:xfrm>
            <a:off x="4965431" y="2438400"/>
            <a:ext cx="6586489" cy="3785419"/>
          </a:xfrm>
        </p:spPr>
        <p:txBody>
          <a:bodyPr>
            <a:normAutofit/>
          </a:bodyPr>
          <a:lstStyle/>
          <a:p>
            <a:r>
              <a:rPr lang="en-US" sz="2000" dirty="0"/>
              <a:t>Function = Compresses abdomen inwards</a:t>
            </a:r>
          </a:p>
          <a:p>
            <a:r>
              <a:rPr lang="en-US" sz="2000" dirty="0"/>
              <a:t>The word 'transverse' means 'horizontal' and 'abdominis' means 'of the abdomen’. </a:t>
            </a:r>
          </a:p>
          <a:p>
            <a:r>
              <a:rPr lang="en-US" sz="2000" dirty="0"/>
              <a:t>Therefore the 'transverse abdominis' translates literally to mean 'horizontal muscles of the abdomen’. </a:t>
            </a:r>
          </a:p>
        </p:txBody>
      </p:sp>
      <p:pic>
        <p:nvPicPr>
          <p:cNvPr id="4" name="Picture 1" descr="Picture">
            <a:extLst>
              <a:ext uri="{FF2B5EF4-FFF2-40B4-BE49-F238E27FC236}">
                <a16:creationId xmlns:a16="http://schemas.microsoft.com/office/drawing/2014/main" id="{780E3779-A070-4FCC-A166-F6961E09E8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86" r="-2" b="1690"/>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5"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F43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7119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9F02D-6A07-4F94-B68C-79CCD486BF06}"/>
              </a:ext>
            </a:extLst>
          </p:cNvPr>
          <p:cNvSpPr>
            <a:spLocks noGrp="1"/>
          </p:cNvSpPr>
          <p:nvPr>
            <p:ph type="title"/>
          </p:nvPr>
        </p:nvSpPr>
        <p:spPr>
          <a:xfrm>
            <a:off x="4965430" y="629268"/>
            <a:ext cx="6586491" cy="1286160"/>
          </a:xfrm>
        </p:spPr>
        <p:txBody>
          <a:bodyPr anchor="b">
            <a:normAutofit/>
          </a:bodyPr>
          <a:lstStyle/>
          <a:p>
            <a:r>
              <a:rPr lang="en-US" b="1" dirty="0"/>
              <a:t>Transverse Abdominis</a:t>
            </a:r>
          </a:p>
        </p:txBody>
      </p:sp>
      <p:sp>
        <p:nvSpPr>
          <p:cNvPr id="3" name="Content Placeholder 2">
            <a:extLst>
              <a:ext uri="{FF2B5EF4-FFF2-40B4-BE49-F238E27FC236}">
                <a16:creationId xmlns:a16="http://schemas.microsoft.com/office/drawing/2014/main" id="{CA785F94-B7A3-4565-9382-E2DA7FFDEE31}"/>
              </a:ext>
            </a:extLst>
          </p:cNvPr>
          <p:cNvSpPr>
            <a:spLocks noGrp="1"/>
          </p:cNvSpPr>
          <p:nvPr>
            <p:ph idx="1"/>
          </p:nvPr>
        </p:nvSpPr>
        <p:spPr>
          <a:xfrm>
            <a:off x="4965431" y="2438400"/>
            <a:ext cx="6586489" cy="3785419"/>
          </a:xfrm>
        </p:spPr>
        <p:txBody>
          <a:bodyPr>
            <a:normAutofit/>
          </a:bodyPr>
          <a:lstStyle/>
          <a:p>
            <a:r>
              <a:rPr lang="en-US" sz="2000" dirty="0"/>
              <a:t>The traverse abdominis muscles are the deepest (innermost) muscles of the abdominal wall. </a:t>
            </a:r>
          </a:p>
          <a:p>
            <a:r>
              <a:rPr lang="en-US" sz="2000" dirty="0"/>
              <a:t>The fibers of this muscle run horizontally. </a:t>
            </a:r>
          </a:p>
          <a:p>
            <a:r>
              <a:rPr lang="en-US" sz="2000" dirty="0"/>
              <a:t>It functions to compress the abdomen and assists in child delivery in females.</a:t>
            </a:r>
          </a:p>
        </p:txBody>
      </p:sp>
      <p:pic>
        <p:nvPicPr>
          <p:cNvPr id="4" name="Picture 1" descr="Picture">
            <a:extLst>
              <a:ext uri="{FF2B5EF4-FFF2-40B4-BE49-F238E27FC236}">
                <a16:creationId xmlns:a16="http://schemas.microsoft.com/office/drawing/2014/main" id="{780E3779-A070-4FCC-A166-F6961E09E8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86" r="-2" b="1690"/>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5"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F43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3333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C4029-4009-4767-8B5B-5DF4340D75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9D1C4ED-E820-4B2C-88E3-AED503437BFF}"/>
              </a:ext>
            </a:extLst>
          </p:cNvPr>
          <p:cNvSpPr>
            <a:spLocks noGrp="1"/>
          </p:cNvSpPr>
          <p:nvPr>
            <p:ph idx="1"/>
          </p:nvPr>
        </p:nvSpPr>
        <p:spPr/>
        <p:txBody>
          <a:bodyPr/>
          <a:lstStyle/>
          <a:p>
            <a:endParaRPr lang="en-US"/>
          </a:p>
        </p:txBody>
      </p:sp>
      <p:pic>
        <p:nvPicPr>
          <p:cNvPr id="63493" name="Picture 5" descr="Picture">
            <a:extLst>
              <a:ext uri="{FF2B5EF4-FFF2-40B4-BE49-F238E27FC236}">
                <a16:creationId xmlns:a16="http://schemas.microsoft.com/office/drawing/2014/main" id="{E40BC2B7-8ACB-4DBC-9E23-7BA2BDE163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5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052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FD586-E94C-485E-B982-7B6DABB90654}"/>
              </a:ext>
            </a:extLst>
          </p:cNvPr>
          <p:cNvSpPr>
            <a:spLocks noGrp="1"/>
          </p:cNvSpPr>
          <p:nvPr>
            <p:ph type="title"/>
          </p:nvPr>
        </p:nvSpPr>
        <p:spPr/>
        <p:txBody>
          <a:bodyPr/>
          <a:lstStyle/>
          <a:p>
            <a:r>
              <a:rPr lang="en-US" b="1" i="1" dirty="0"/>
              <a:t>Orbicularis Oculi Muscles</a:t>
            </a:r>
            <a:endParaRPr lang="en-US" dirty="0"/>
          </a:p>
        </p:txBody>
      </p:sp>
      <p:sp>
        <p:nvSpPr>
          <p:cNvPr id="3" name="Content Placeholder 2">
            <a:extLst>
              <a:ext uri="{FF2B5EF4-FFF2-40B4-BE49-F238E27FC236}">
                <a16:creationId xmlns:a16="http://schemas.microsoft.com/office/drawing/2014/main" id="{71DB06DE-CE9A-4CDA-88D0-68A2BE2E59CC}"/>
              </a:ext>
            </a:extLst>
          </p:cNvPr>
          <p:cNvSpPr>
            <a:spLocks noGrp="1"/>
          </p:cNvSpPr>
          <p:nvPr>
            <p:ph idx="1"/>
          </p:nvPr>
        </p:nvSpPr>
        <p:spPr>
          <a:xfrm>
            <a:off x="381000" y="1868488"/>
            <a:ext cx="3587496" cy="4351338"/>
          </a:xfrm>
        </p:spPr>
        <p:txBody>
          <a:bodyPr>
            <a:normAutofit/>
          </a:bodyPr>
          <a:lstStyle/>
          <a:p>
            <a:r>
              <a:rPr lang="en-US" b="1" dirty="0"/>
              <a:t> Function: Closes the Eyes</a:t>
            </a:r>
            <a:br>
              <a:rPr lang="en-US" b="1" dirty="0"/>
            </a:br>
            <a:br>
              <a:rPr lang="en-US" b="1" dirty="0"/>
            </a:br>
            <a:r>
              <a:rPr lang="en-US" b="1" dirty="0"/>
              <a:t>​The </a:t>
            </a:r>
            <a:r>
              <a:rPr lang="en-US" b="1" i="1" dirty="0"/>
              <a:t>orbicularis oculi </a:t>
            </a:r>
            <a:r>
              <a:rPr lang="en-US" b="1" dirty="0"/>
              <a:t>muscle is in charge of your "blinking" motion and being able to squint or close your eye tightly. </a:t>
            </a:r>
            <a:endParaRPr lang="en-US" dirty="0"/>
          </a:p>
        </p:txBody>
      </p:sp>
      <p:pic>
        <p:nvPicPr>
          <p:cNvPr id="5124" name="Picture 4" descr="Picture">
            <a:extLst>
              <a:ext uri="{FF2B5EF4-FFF2-40B4-BE49-F238E27FC236}">
                <a16:creationId xmlns:a16="http://schemas.microsoft.com/office/drawing/2014/main" id="{6469D64B-2D8B-4CE9-8D77-41EE787B035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95850" y="2262982"/>
            <a:ext cx="6457950" cy="356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75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D542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5FD586-E94C-485E-B982-7B6DABB90654}"/>
              </a:ext>
            </a:extLst>
          </p:cNvPr>
          <p:cNvSpPr>
            <a:spLocks noGrp="1"/>
          </p:cNvSpPr>
          <p:nvPr>
            <p:ph type="title"/>
          </p:nvPr>
        </p:nvSpPr>
        <p:spPr>
          <a:xfrm>
            <a:off x="524256" y="4767072"/>
            <a:ext cx="6594189" cy="1625210"/>
          </a:xfrm>
        </p:spPr>
        <p:txBody>
          <a:bodyPr>
            <a:normAutofit/>
          </a:bodyPr>
          <a:lstStyle/>
          <a:p>
            <a:pPr algn="r"/>
            <a:r>
              <a:rPr lang="en-US" b="1" i="1">
                <a:solidFill>
                  <a:srgbClr val="FFFFFF"/>
                </a:solidFill>
              </a:rPr>
              <a:t>Orbicularis Oculi Muscles</a:t>
            </a:r>
            <a:endParaRPr lang="en-US">
              <a:solidFill>
                <a:srgbClr val="FFFFFF"/>
              </a:solidFill>
            </a:endParaRPr>
          </a:p>
        </p:txBody>
      </p:sp>
      <p:pic>
        <p:nvPicPr>
          <p:cNvPr id="5" name="Picture 2" descr="Picture">
            <a:extLst>
              <a:ext uri="{FF2B5EF4-FFF2-40B4-BE49-F238E27FC236}">
                <a16:creationId xmlns:a16="http://schemas.microsoft.com/office/drawing/2014/main" id="{DFE7E09B-5800-416E-A892-3B5171F2EA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069" b="-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1DB06DE-CE9A-4CDA-88D0-68A2BE2E59CC}"/>
              </a:ext>
            </a:extLst>
          </p:cNvPr>
          <p:cNvSpPr>
            <a:spLocks noGrp="1"/>
          </p:cNvSpPr>
          <p:nvPr>
            <p:ph idx="1"/>
          </p:nvPr>
        </p:nvSpPr>
        <p:spPr>
          <a:xfrm>
            <a:off x="8029319" y="917725"/>
            <a:ext cx="3424739" cy="4852362"/>
          </a:xfrm>
        </p:spPr>
        <p:txBody>
          <a:bodyPr anchor="ctr">
            <a:normAutofit/>
          </a:bodyPr>
          <a:lstStyle/>
          <a:p>
            <a:r>
              <a:rPr lang="en-US" sz="2000" b="1" dirty="0">
                <a:solidFill>
                  <a:srgbClr val="FFFFFF"/>
                </a:solidFill>
              </a:rPr>
              <a:t> Function: Closes the Eyes</a:t>
            </a:r>
            <a:br>
              <a:rPr lang="en-US" sz="2000" b="1" dirty="0">
                <a:solidFill>
                  <a:srgbClr val="FFFFFF"/>
                </a:solidFill>
              </a:rPr>
            </a:br>
            <a:br>
              <a:rPr lang="en-US" sz="2000" b="1" dirty="0">
                <a:solidFill>
                  <a:srgbClr val="FFFFFF"/>
                </a:solidFill>
              </a:rPr>
            </a:br>
            <a:r>
              <a:rPr lang="en-US" sz="2000" b="1" dirty="0">
                <a:solidFill>
                  <a:srgbClr val="FFFFFF"/>
                </a:solidFill>
              </a:rPr>
              <a:t>​The </a:t>
            </a:r>
            <a:r>
              <a:rPr lang="en-US" sz="2000" b="1" i="1" dirty="0">
                <a:solidFill>
                  <a:srgbClr val="FFFFFF"/>
                </a:solidFill>
              </a:rPr>
              <a:t>orbicularis oculi </a:t>
            </a:r>
            <a:r>
              <a:rPr lang="en-US" sz="2000" b="1" dirty="0">
                <a:solidFill>
                  <a:srgbClr val="FFFFFF"/>
                </a:solidFill>
              </a:rPr>
              <a:t>muscle is in charge of your "blinking" motion and being able to squint or close your eye tightly. It appears as a ring-like band of muscle, called a sphincter muscle, that surrounds the eye. Sphincter muscles are arranged in a circular pattern.</a:t>
            </a:r>
            <a:endParaRPr lang="en-US" sz="2000" dirty="0">
              <a:solidFill>
                <a:srgbClr val="FFFFFF"/>
              </a:solidFill>
            </a:endParaRPr>
          </a:p>
          <a:p>
            <a:pPr marL="0" indent="0">
              <a:buNone/>
            </a:pPr>
            <a:br>
              <a:rPr lang="en-US" sz="2000" dirty="0">
                <a:solidFill>
                  <a:srgbClr val="FFFFFF"/>
                </a:solidFill>
              </a:rPr>
            </a:br>
            <a:endParaRPr lang="en-US" sz="2000" dirty="0">
              <a:solidFill>
                <a:srgbClr val="FFFFFF"/>
              </a:solidFill>
            </a:endParaRPr>
          </a:p>
        </p:txBody>
      </p:sp>
    </p:spTree>
    <p:extLst>
      <p:ext uri="{BB962C8B-B14F-4D97-AF65-F5344CB8AC3E}">
        <p14:creationId xmlns:p14="http://schemas.microsoft.com/office/powerpoint/2010/main" val="18965331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2441</Words>
  <Application>Microsoft Office PowerPoint</Application>
  <PresentationFormat>Widescreen</PresentationFormat>
  <Paragraphs>178</Paragraphs>
  <Slides>75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Bree Serif</vt:lpstr>
      <vt:lpstr>Calibri</vt:lpstr>
      <vt:lpstr>Calibri Light</vt:lpstr>
      <vt:lpstr>Helvetica Neue Medium</vt:lpstr>
      <vt:lpstr>Office Theme</vt:lpstr>
      <vt:lpstr>MUSCLES OF THE HEAD, NECK AND TORSO</vt:lpstr>
      <vt:lpstr>PowerPoint Presentation</vt:lpstr>
      <vt:lpstr>PowerPoint Presentation</vt:lpstr>
      <vt:lpstr>PowerPoint Presentation</vt:lpstr>
      <vt:lpstr>MUSCLES OF THE HEAD AND FACE</vt:lpstr>
      <vt:lpstr>PowerPoint Presentation</vt:lpstr>
      <vt:lpstr>PowerPoint Presentation</vt:lpstr>
      <vt:lpstr>Orbicularis Oculi Muscles</vt:lpstr>
      <vt:lpstr>Orbicularis Oculi Muscles</vt:lpstr>
      <vt:lpstr>Orbicularis Oris Muscles</vt:lpstr>
      <vt:lpstr>Orbicularis Oris Muscles</vt:lpstr>
      <vt:lpstr>Muscles of Mastication  (Temporalis and Masseter)</vt:lpstr>
      <vt:lpstr>Temporalis Muscles</vt:lpstr>
      <vt:lpstr>Temporalis Muscles</vt:lpstr>
      <vt:lpstr>Masseter Muscles</vt:lpstr>
      <vt:lpstr>Masseter Muscles</vt:lpstr>
      <vt:lpstr>Masseter Muscles</vt:lpstr>
      <vt:lpstr>Buccinator Muscles</vt:lpstr>
      <vt:lpstr>     The buccinator functions to flatten the cheek area and help hold food in the right place so it can get chomped by your teeth, instead of falling into the pockets of your cheeks between the cheek and gums. </vt:lpstr>
      <vt:lpstr>Buccinator Muscles </vt:lpstr>
      <vt:lpstr>Zygomaticus Muscles</vt:lpstr>
      <vt:lpstr> Zygomaticus Muscles</vt:lpstr>
      <vt:lpstr>Zygomaticus Major Muscles of the face.</vt:lpstr>
      <vt:lpstr>Zygomaticus Minor Muscles of the face.</vt:lpstr>
      <vt:lpstr>Sternocleidomastoid Muscles</vt:lpstr>
      <vt:lpstr>Sternocleidomastoid Muscles</vt:lpstr>
      <vt:lpstr>Sternocleidomastoid Muscles</vt:lpstr>
      <vt:lpstr>Sternocleidomastoid Muscles</vt:lpstr>
      <vt:lpstr>Sternocleidomastoid Muscles</vt:lpstr>
      <vt:lpstr>Summary of the Muscles of Head and Neck </vt:lpstr>
      <vt:lpstr>MUSCLES OF THE TORSO (trunk)</vt:lpstr>
      <vt:lpstr>Trapezius Muscles</vt:lpstr>
      <vt:lpstr>Trapezius Muscles</vt:lpstr>
      <vt:lpstr>PowerPoint Presentation</vt:lpstr>
      <vt:lpstr>Pectoralis Major and Minor Muscles</vt:lpstr>
      <vt:lpstr>Pectoralis Major Muscles</vt:lpstr>
      <vt:lpstr>Pectoralis Minor Muscles</vt:lpstr>
      <vt:lpstr>Deltoid Muscles</vt:lpstr>
      <vt:lpstr>Deltoid Muscles</vt:lpstr>
      <vt:lpstr>Deltoid Muscles</vt:lpstr>
      <vt:lpstr>PowerPoint Presentation</vt:lpstr>
      <vt:lpstr>Latissimus Dorsi </vt:lpstr>
      <vt:lpstr>Latissimus dorsi comes from the words ‘latissimus’ = widest and ‘dorsi’ = back</vt:lpstr>
      <vt:lpstr>PowerPoint Presentation</vt:lpstr>
      <vt:lpstr>Deep Muscles of the Torso</vt:lpstr>
      <vt:lpstr>Internal and External Intercostal Muscles</vt:lpstr>
      <vt:lpstr>Internal and External Intercostal Muscles</vt:lpstr>
      <vt:lpstr>External Intercostals</vt:lpstr>
      <vt:lpstr>The external intercostal muscles</vt:lpstr>
      <vt:lpstr>Internal Intercostals</vt:lpstr>
      <vt:lpstr>The internal intercostal muscles</vt:lpstr>
      <vt:lpstr>PowerPoint Presentation</vt:lpstr>
      <vt:lpstr>The Rotator Cuff Muscles</vt:lpstr>
      <vt:lpstr>Supraspinatus</vt:lpstr>
      <vt:lpstr>Supraspinatus</vt:lpstr>
      <vt:lpstr>Infraspinatus</vt:lpstr>
      <vt:lpstr>Infraspinatus</vt:lpstr>
      <vt:lpstr>PowerPoint Presentation</vt:lpstr>
      <vt:lpstr>PowerPoint Presentation</vt:lpstr>
      <vt:lpstr>Muscles of the Abdomen</vt:lpstr>
      <vt:lpstr>Muscles of the Abdomen</vt:lpstr>
      <vt:lpstr>Muscles of the Abdomen</vt:lpstr>
      <vt:lpstr>STRIATIONS OF THE ABDOMINAL MUSCLES</vt:lpstr>
      <vt:lpstr>PowerPoint Presentation</vt:lpstr>
      <vt:lpstr>The rectus abdominis muscles </vt:lpstr>
      <vt:lpstr>The rectus abdominis muscles </vt:lpstr>
      <vt:lpstr>The rectus abdominis muscles </vt:lpstr>
      <vt:lpstr>External Obliques</vt:lpstr>
      <vt:lpstr>External Obliques</vt:lpstr>
      <vt:lpstr>External Obliques</vt:lpstr>
      <vt:lpstr>Internal Obliques</vt:lpstr>
      <vt:lpstr>The Eternal and Internal Obliques</vt:lpstr>
      <vt:lpstr>Transverse Abdominis</vt:lpstr>
      <vt:lpstr>Transverse Abdominis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MUSCLES OF THE HEAD, NECK AND TORSO</dc:title>
  <dc:creator>Cynthia Anderson</dc:creator>
  <cp:lastModifiedBy>Cynthia Anderson</cp:lastModifiedBy>
  <cp:revision>1</cp:revision>
  <dcterms:created xsi:type="dcterms:W3CDTF">2020-03-13T04:38:31Z</dcterms:created>
  <dcterms:modified xsi:type="dcterms:W3CDTF">2020-03-13T04:38:57Z</dcterms:modified>
</cp:coreProperties>
</file>