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3" r:id="rId4"/>
    <p:sldId id="265" r:id="rId5"/>
    <p:sldId id="264" r:id="rId6"/>
    <p:sldId id="266" r:id="rId7"/>
    <p:sldId id="267" r:id="rId8"/>
    <p:sldId id="268" r:id="rId9"/>
    <p:sldId id="269" r:id="rId10"/>
    <p:sldId id="270" r:id="rId11"/>
    <p:sldId id="271" r:id="rId12"/>
    <p:sldId id="272" r:id="rId13"/>
    <p:sldId id="273" r:id="rId14"/>
    <p:sldId id="274" r:id="rId15"/>
    <p:sldId id="275" r:id="rId16"/>
    <p:sldId id="278" r:id="rId17"/>
    <p:sldId id="276" r:id="rId18"/>
    <p:sldId id="277" r:id="rId19"/>
    <p:sldId id="279" r:id="rId20"/>
    <p:sldId id="280" r:id="rId21"/>
    <p:sldId id="283" r:id="rId22"/>
    <p:sldId id="281" r:id="rId23"/>
    <p:sldId id="282" r:id="rId24"/>
    <p:sldId id="284" r:id="rId25"/>
    <p:sldId id="285" r:id="rId26"/>
    <p:sldId id="286" r:id="rId27"/>
    <p:sldId id="288" r:id="rId28"/>
    <p:sldId id="289" r:id="rId29"/>
    <p:sldId id="287" r:id="rId30"/>
    <p:sldId id="291" r:id="rId31"/>
    <p:sldId id="290" r:id="rId32"/>
    <p:sldId id="258" r:id="rId33"/>
    <p:sldId id="257" r:id="rId34"/>
    <p:sldId id="259" r:id="rId35"/>
    <p:sldId id="260" r:id="rId36"/>
    <p:sldId id="292" r:id="rId37"/>
    <p:sldId id="294" r:id="rId38"/>
    <p:sldId id="293" r:id="rId39"/>
    <p:sldId id="295" r:id="rId40"/>
    <p:sldId id="297" r:id="rId41"/>
    <p:sldId id="296" r:id="rId42"/>
    <p:sldId id="298" r:id="rId43"/>
    <p:sldId id="299" r:id="rId44"/>
    <p:sldId id="300" r:id="rId45"/>
    <p:sldId id="301" r:id="rId46"/>
    <p:sldId id="302" r:id="rId47"/>
    <p:sldId id="303" r:id="rId48"/>
    <p:sldId id="304" r:id="rId49"/>
    <p:sldId id="305" r:id="rId50"/>
    <p:sldId id="306" r:id="rId51"/>
    <p:sldId id="311" r:id="rId52"/>
    <p:sldId id="310" r:id="rId53"/>
    <p:sldId id="312" r:id="rId54"/>
    <p:sldId id="309" r:id="rId55"/>
    <p:sldId id="313" r:id="rId56"/>
    <p:sldId id="307" r:id="rId57"/>
    <p:sldId id="308" r:id="rId58"/>
    <p:sldId id="316" r:id="rId59"/>
    <p:sldId id="317" r:id="rId60"/>
    <p:sldId id="314" r:id="rId61"/>
    <p:sldId id="315" r:id="rId62"/>
    <p:sldId id="319" r:id="rId63"/>
    <p:sldId id="320" r:id="rId64"/>
    <p:sldId id="318" r:id="rId65"/>
    <p:sldId id="321" r:id="rId66"/>
    <p:sldId id="322" r:id="rId67"/>
    <p:sldId id="323" r:id="rId68"/>
    <p:sldId id="324" r:id="rId69"/>
    <p:sldId id="326" r:id="rId70"/>
    <p:sldId id="333" r:id="rId71"/>
    <p:sldId id="325" r:id="rId72"/>
    <p:sldId id="327" r:id="rId73"/>
    <p:sldId id="328" r:id="rId74"/>
    <p:sldId id="329" r:id="rId75"/>
    <p:sldId id="330" r:id="rId76"/>
    <p:sldId id="331" r:id="rId77"/>
    <p:sldId id="334" r:id="rId78"/>
    <p:sldId id="332"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4" r:id="rId98"/>
    <p:sldId id="353" r:id="rId99"/>
    <p:sldId id="356" r:id="rId100"/>
    <p:sldId id="355" r:id="rId101"/>
    <p:sldId id="357" r:id="rId102"/>
    <p:sldId id="358"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51" autoAdjust="0"/>
    <p:restoredTop sz="94660"/>
  </p:normalViewPr>
  <p:slideViewPr>
    <p:cSldViewPr snapToGrid="0">
      <p:cViewPr varScale="1">
        <p:scale>
          <a:sx n="31" d="100"/>
          <a:sy n="31" d="100"/>
        </p:scale>
        <p:origin x="54" y="16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93399-3091-4C54-9FAA-97CAC12B67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5C4311-9F61-49FB-AC10-FA0FBBC7CD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5438DB-595B-4922-88BB-70406589FC32}"/>
              </a:ext>
            </a:extLst>
          </p:cNvPr>
          <p:cNvSpPr>
            <a:spLocks noGrp="1"/>
          </p:cNvSpPr>
          <p:nvPr>
            <p:ph type="dt" sz="half" idx="10"/>
          </p:nvPr>
        </p:nvSpPr>
        <p:spPr/>
        <p:txBody>
          <a:bodyPr/>
          <a:lstStyle/>
          <a:p>
            <a:fld id="{C12D3D82-1D37-4827-B3E3-56A66075AF5F}" type="datetimeFigureOut">
              <a:rPr lang="en-US" smtClean="0"/>
              <a:t>3/23/2020</a:t>
            </a:fld>
            <a:endParaRPr lang="en-US"/>
          </a:p>
        </p:txBody>
      </p:sp>
      <p:sp>
        <p:nvSpPr>
          <p:cNvPr id="5" name="Footer Placeholder 4">
            <a:extLst>
              <a:ext uri="{FF2B5EF4-FFF2-40B4-BE49-F238E27FC236}">
                <a16:creationId xmlns:a16="http://schemas.microsoft.com/office/drawing/2014/main" id="{CA74E1C2-E8E5-4F7C-BE8B-9A7C1DBCD4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5C015-A310-4628-95EB-896AFE57FC83}"/>
              </a:ext>
            </a:extLst>
          </p:cNvPr>
          <p:cNvSpPr>
            <a:spLocks noGrp="1"/>
          </p:cNvSpPr>
          <p:nvPr>
            <p:ph type="sldNum" sz="quarter" idx="12"/>
          </p:nvPr>
        </p:nvSpPr>
        <p:spPr/>
        <p:txBody>
          <a:bodyPr/>
          <a:lstStyle/>
          <a:p>
            <a:fld id="{418E3F8D-3DCF-4AE0-B40C-6F7AE37D7C8D}" type="slidenum">
              <a:rPr lang="en-US" smtClean="0"/>
              <a:t>‹#›</a:t>
            </a:fld>
            <a:endParaRPr lang="en-US"/>
          </a:p>
        </p:txBody>
      </p:sp>
    </p:spTree>
    <p:extLst>
      <p:ext uri="{BB962C8B-B14F-4D97-AF65-F5344CB8AC3E}">
        <p14:creationId xmlns:p14="http://schemas.microsoft.com/office/powerpoint/2010/main" val="196919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9027-F62B-43CB-8DF5-E5F80B8911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B03599-DB5C-4C86-AEEE-86EA8BCA81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72F113-C846-4233-BC5C-8AE5A9F9ADA0}"/>
              </a:ext>
            </a:extLst>
          </p:cNvPr>
          <p:cNvSpPr>
            <a:spLocks noGrp="1"/>
          </p:cNvSpPr>
          <p:nvPr>
            <p:ph type="dt" sz="half" idx="10"/>
          </p:nvPr>
        </p:nvSpPr>
        <p:spPr/>
        <p:txBody>
          <a:bodyPr/>
          <a:lstStyle/>
          <a:p>
            <a:fld id="{C12D3D82-1D37-4827-B3E3-56A66075AF5F}" type="datetimeFigureOut">
              <a:rPr lang="en-US" smtClean="0"/>
              <a:t>3/23/2020</a:t>
            </a:fld>
            <a:endParaRPr lang="en-US"/>
          </a:p>
        </p:txBody>
      </p:sp>
      <p:sp>
        <p:nvSpPr>
          <p:cNvPr id="5" name="Footer Placeholder 4">
            <a:extLst>
              <a:ext uri="{FF2B5EF4-FFF2-40B4-BE49-F238E27FC236}">
                <a16:creationId xmlns:a16="http://schemas.microsoft.com/office/drawing/2014/main" id="{CB31D221-6A31-4E5D-AAEC-32F1DB3418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64F32-FA86-4DC5-8B79-434BF08B969F}"/>
              </a:ext>
            </a:extLst>
          </p:cNvPr>
          <p:cNvSpPr>
            <a:spLocks noGrp="1"/>
          </p:cNvSpPr>
          <p:nvPr>
            <p:ph type="sldNum" sz="quarter" idx="12"/>
          </p:nvPr>
        </p:nvSpPr>
        <p:spPr/>
        <p:txBody>
          <a:bodyPr/>
          <a:lstStyle/>
          <a:p>
            <a:fld id="{418E3F8D-3DCF-4AE0-B40C-6F7AE37D7C8D}" type="slidenum">
              <a:rPr lang="en-US" smtClean="0"/>
              <a:t>‹#›</a:t>
            </a:fld>
            <a:endParaRPr lang="en-US"/>
          </a:p>
        </p:txBody>
      </p:sp>
    </p:spTree>
    <p:extLst>
      <p:ext uri="{BB962C8B-B14F-4D97-AF65-F5344CB8AC3E}">
        <p14:creationId xmlns:p14="http://schemas.microsoft.com/office/powerpoint/2010/main" val="19137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D12C43-D9D8-43A1-A0B2-5DF77C8365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1AE554-BA2C-4D02-B399-D79ACE862A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D6FCC1-27CB-4170-9268-4A983F578DF0}"/>
              </a:ext>
            </a:extLst>
          </p:cNvPr>
          <p:cNvSpPr>
            <a:spLocks noGrp="1"/>
          </p:cNvSpPr>
          <p:nvPr>
            <p:ph type="dt" sz="half" idx="10"/>
          </p:nvPr>
        </p:nvSpPr>
        <p:spPr/>
        <p:txBody>
          <a:bodyPr/>
          <a:lstStyle/>
          <a:p>
            <a:fld id="{C12D3D82-1D37-4827-B3E3-56A66075AF5F}" type="datetimeFigureOut">
              <a:rPr lang="en-US" smtClean="0"/>
              <a:t>3/23/2020</a:t>
            </a:fld>
            <a:endParaRPr lang="en-US"/>
          </a:p>
        </p:txBody>
      </p:sp>
      <p:sp>
        <p:nvSpPr>
          <p:cNvPr id="5" name="Footer Placeholder 4">
            <a:extLst>
              <a:ext uri="{FF2B5EF4-FFF2-40B4-BE49-F238E27FC236}">
                <a16:creationId xmlns:a16="http://schemas.microsoft.com/office/drawing/2014/main" id="{CB8FE93E-F924-4EE7-AFAB-A1DFCE0B1D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C5E113-5A52-4CC2-B725-E4340CFAE0DD}"/>
              </a:ext>
            </a:extLst>
          </p:cNvPr>
          <p:cNvSpPr>
            <a:spLocks noGrp="1"/>
          </p:cNvSpPr>
          <p:nvPr>
            <p:ph type="sldNum" sz="quarter" idx="12"/>
          </p:nvPr>
        </p:nvSpPr>
        <p:spPr/>
        <p:txBody>
          <a:bodyPr/>
          <a:lstStyle/>
          <a:p>
            <a:fld id="{418E3F8D-3DCF-4AE0-B40C-6F7AE37D7C8D}" type="slidenum">
              <a:rPr lang="en-US" smtClean="0"/>
              <a:t>‹#›</a:t>
            </a:fld>
            <a:endParaRPr lang="en-US"/>
          </a:p>
        </p:txBody>
      </p:sp>
    </p:spTree>
    <p:extLst>
      <p:ext uri="{BB962C8B-B14F-4D97-AF65-F5344CB8AC3E}">
        <p14:creationId xmlns:p14="http://schemas.microsoft.com/office/powerpoint/2010/main" val="3742753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8E4FD-409F-4242-A442-DD5EAD1391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4E525E-D6DF-4DE0-8B17-A744B74443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8202E1-6D9E-4044-9416-7277F2B685DA}"/>
              </a:ext>
            </a:extLst>
          </p:cNvPr>
          <p:cNvSpPr>
            <a:spLocks noGrp="1"/>
          </p:cNvSpPr>
          <p:nvPr>
            <p:ph type="dt" sz="half" idx="10"/>
          </p:nvPr>
        </p:nvSpPr>
        <p:spPr/>
        <p:txBody>
          <a:bodyPr/>
          <a:lstStyle/>
          <a:p>
            <a:fld id="{C12D3D82-1D37-4827-B3E3-56A66075AF5F}" type="datetimeFigureOut">
              <a:rPr lang="en-US" smtClean="0"/>
              <a:t>3/23/2020</a:t>
            </a:fld>
            <a:endParaRPr lang="en-US"/>
          </a:p>
        </p:txBody>
      </p:sp>
      <p:sp>
        <p:nvSpPr>
          <p:cNvPr id="5" name="Footer Placeholder 4">
            <a:extLst>
              <a:ext uri="{FF2B5EF4-FFF2-40B4-BE49-F238E27FC236}">
                <a16:creationId xmlns:a16="http://schemas.microsoft.com/office/drawing/2014/main" id="{CB1B2E90-CC44-45A7-8275-161ECDDA74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AC0B1-F8D7-4042-98BA-A72C0ECE16DB}"/>
              </a:ext>
            </a:extLst>
          </p:cNvPr>
          <p:cNvSpPr>
            <a:spLocks noGrp="1"/>
          </p:cNvSpPr>
          <p:nvPr>
            <p:ph type="sldNum" sz="quarter" idx="12"/>
          </p:nvPr>
        </p:nvSpPr>
        <p:spPr/>
        <p:txBody>
          <a:bodyPr/>
          <a:lstStyle/>
          <a:p>
            <a:fld id="{418E3F8D-3DCF-4AE0-B40C-6F7AE37D7C8D}" type="slidenum">
              <a:rPr lang="en-US" smtClean="0"/>
              <a:t>‹#›</a:t>
            </a:fld>
            <a:endParaRPr lang="en-US"/>
          </a:p>
        </p:txBody>
      </p:sp>
    </p:spTree>
    <p:extLst>
      <p:ext uri="{BB962C8B-B14F-4D97-AF65-F5344CB8AC3E}">
        <p14:creationId xmlns:p14="http://schemas.microsoft.com/office/powerpoint/2010/main" val="4134801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CA3D8-E2D9-4F08-AD87-C977BBEBCE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41A31B-785E-4291-A23B-B4ED6A6361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23E7F8-9055-4B47-A034-0B63DD8C480B}"/>
              </a:ext>
            </a:extLst>
          </p:cNvPr>
          <p:cNvSpPr>
            <a:spLocks noGrp="1"/>
          </p:cNvSpPr>
          <p:nvPr>
            <p:ph type="dt" sz="half" idx="10"/>
          </p:nvPr>
        </p:nvSpPr>
        <p:spPr/>
        <p:txBody>
          <a:bodyPr/>
          <a:lstStyle/>
          <a:p>
            <a:fld id="{C12D3D82-1D37-4827-B3E3-56A66075AF5F}" type="datetimeFigureOut">
              <a:rPr lang="en-US" smtClean="0"/>
              <a:t>3/23/2020</a:t>
            </a:fld>
            <a:endParaRPr lang="en-US"/>
          </a:p>
        </p:txBody>
      </p:sp>
      <p:sp>
        <p:nvSpPr>
          <p:cNvPr id="5" name="Footer Placeholder 4">
            <a:extLst>
              <a:ext uri="{FF2B5EF4-FFF2-40B4-BE49-F238E27FC236}">
                <a16:creationId xmlns:a16="http://schemas.microsoft.com/office/drawing/2014/main" id="{768A9963-6A86-4FAA-9646-5B2790F36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DC42-3D8C-4C70-AC69-9BB1FF65F8B1}"/>
              </a:ext>
            </a:extLst>
          </p:cNvPr>
          <p:cNvSpPr>
            <a:spLocks noGrp="1"/>
          </p:cNvSpPr>
          <p:nvPr>
            <p:ph type="sldNum" sz="quarter" idx="12"/>
          </p:nvPr>
        </p:nvSpPr>
        <p:spPr/>
        <p:txBody>
          <a:bodyPr/>
          <a:lstStyle/>
          <a:p>
            <a:fld id="{418E3F8D-3DCF-4AE0-B40C-6F7AE37D7C8D}" type="slidenum">
              <a:rPr lang="en-US" smtClean="0"/>
              <a:t>‹#›</a:t>
            </a:fld>
            <a:endParaRPr lang="en-US"/>
          </a:p>
        </p:txBody>
      </p:sp>
    </p:spTree>
    <p:extLst>
      <p:ext uri="{BB962C8B-B14F-4D97-AF65-F5344CB8AC3E}">
        <p14:creationId xmlns:p14="http://schemas.microsoft.com/office/powerpoint/2010/main" val="1240026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BAF2E-C7D2-46C5-BDB3-48CAC525D5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DF4F3-14CB-416B-9FD2-BB6042746E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59B02E-2CA1-4557-95D9-1EC100F214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A18C69-A124-4E2C-9A98-5A524C5B7142}"/>
              </a:ext>
            </a:extLst>
          </p:cNvPr>
          <p:cNvSpPr>
            <a:spLocks noGrp="1"/>
          </p:cNvSpPr>
          <p:nvPr>
            <p:ph type="dt" sz="half" idx="10"/>
          </p:nvPr>
        </p:nvSpPr>
        <p:spPr/>
        <p:txBody>
          <a:bodyPr/>
          <a:lstStyle/>
          <a:p>
            <a:fld id="{C12D3D82-1D37-4827-B3E3-56A66075AF5F}" type="datetimeFigureOut">
              <a:rPr lang="en-US" smtClean="0"/>
              <a:t>3/23/2020</a:t>
            </a:fld>
            <a:endParaRPr lang="en-US"/>
          </a:p>
        </p:txBody>
      </p:sp>
      <p:sp>
        <p:nvSpPr>
          <p:cNvPr id="6" name="Footer Placeholder 5">
            <a:extLst>
              <a:ext uri="{FF2B5EF4-FFF2-40B4-BE49-F238E27FC236}">
                <a16:creationId xmlns:a16="http://schemas.microsoft.com/office/drawing/2014/main" id="{A94C6E1A-9F93-4374-9108-D3F5BD6248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5CDEDE-F591-417C-B0B2-F7B60A1D3CF0}"/>
              </a:ext>
            </a:extLst>
          </p:cNvPr>
          <p:cNvSpPr>
            <a:spLocks noGrp="1"/>
          </p:cNvSpPr>
          <p:nvPr>
            <p:ph type="sldNum" sz="quarter" idx="12"/>
          </p:nvPr>
        </p:nvSpPr>
        <p:spPr/>
        <p:txBody>
          <a:bodyPr/>
          <a:lstStyle/>
          <a:p>
            <a:fld id="{418E3F8D-3DCF-4AE0-B40C-6F7AE37D7C8D}" type="slidenum">
              <a:rPr lang="en-US" smtClean="0"/>
              <a:t>‹#›</a:t>
            </a:fld>
            <a:endParaRPr lang="en-US"/>
          </a:p>
        </p:txBody>
      </p:sp>
    </p:spTree>
    <p:extLst>
      <p:ext uri="{BB962C8B-B14F-4D97-AF65-F5344CB8AC3E}">
        <p14:creationId xmlns:p14="http://schemas.microsoft.com/office/powerpoint/2010/main" val="1048032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1CDA6-A7B6-4120-8D72-0A2A0F3EDC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68DB6C-D4C2-44A0-9536-8BE7E40DA5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46AD2E-8FDF-4807-9B36-2FB8824BBB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B9D0E4-FDA6-4D12-91C6-F49F2407FA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4EA4B2-36AE-4790-9214-7FC42D6118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6D049B-33E7-4E3F-A0FE-E8A0D74FFCC3}"/>
              </a:ext>
            </a:extLst>
          </p:cNvPr>
          <p:cNvSpPr>
            <a:spLocks noGrp="1"/>
          </p:cNvSpPr>
          <p:nvPr>
            <p:ph type="dt" sz="half" idx="10"/>
          </p:nvPr>
        </p:nvSpPr>
        <p:spPr/>
        <p:txBody>
          <a:bodyPr/>
          <a:lstStyle/>
          <a:p>
            <a:fld id="{C12D3D82-1D37-4827-B3E3-56A66075AF5F}" type="datetimeFigureOut">
              <a:rPr lang="en-US" smtClean="0"/>
              <a:t>3/23/2020</a:t>
            </a:fld>
            <a:endParaRPr lang="en-US"/>
          </a:p>
        </p:txBody>
      </p:sp>
      <p:sp>
        <p:nvSpPr>
          <p:cNvPr id="8" name="Footer Placeholder 7">
            <a:extLst>
              <a:ext uri="{FF2B5EF4-FFF2-40B4-BE49-F238E27FC236}">
                <a16:creationId xmlns:a16="http://schemas.microsoft.com/office/drawing/2014/main" id="{DF0F23A6-28BF-4B69-969E-4558BB1572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C693B5-ED57-4240-8CB3-6A1E9FA345CB}"/>
              </a:ext>
            </a:extLst>
          </p:cNvPr>
          <p:cNvSpPr>
            <a:spLocks noGrp="1"/>
          </p:cNvSpPr>
          <p:nvPr>
            <p:ph type="sldNum" sz="quarter" idx="12"/>
          </p:nvPr>
        </p:nvSpPr>
        <p:spPr/>
        <p:txBody>
          <a:bodyPr/>
          <a:lstStyle/>
          <a:p>
            <a:fld id="{418E3F8D-3DCF-4AE0-B40C-6F7AE37D7C8D}" type="slidenum">
              <a:rPr lang="en-US" smtClean="0"/>
              <a:t>‹#›</a:t>
            </a:fld>
            <a:endParaRPr lang="en-US"/>
          </a:p>
        </p:txBody>
      </p:sp>
    </p:spTree>
    <p:extLst>
      <p:ext uri="{BB962C8B-B14F-4D97-AF65-F5344CB8AC3E}">
        <p14:creationId xmlns:p14="http://schemas.microsoft.com/office/powerpoint/2010/main" val="102942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3D220-DD47-4D49-8A26-69BA3A1F29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9614CB-3B73-4F90-AB38-B7650041C4BB}"/>
              </a:ext>
            </a:extLst>
          </p:cNvPr>
          <p:cNvSpPr>
            <a:spLocks noGrp="1"/>
          </p:cNvSpPr>
          <p:nvPr>
            <p:ph type="dt" sz="half" idx="10"/>
          </p:nvPr>
        </p:nvSpPr>
        <p:spPr/>
        <p:txBody>
          <a:bodyPr/>
          <a:lstStyle/>
          <a:p>
            <a:fld id="{C12D3D82-1D37-4827-B3E3-56A66075AF5F}" type="datetimeFigureOut">
              <a:rPr lang="en-US" smtClean="0"/>
              <a:t>3/23/2020</a:t>
            </a:fld>
            <a:endParaRPr lang="en-US"/>
          </a:p>
        </p:txBody>
      </p:sp>
      <p:sp>
        <p:nvSpPr>
          <p:cNvPr id="4" name="Footer Placeholder 3">
            <a:extLst>
              <a:ext uri="{FF2B5EF4-FFF2-40B4-BE49-F238E27FC236}">
                <a16:creationId xmlns:a16="http://schemas.microsoft.com/office/drawing/2014/main" id="{2029B9CC-B7A3-450D-822E-A61215DB76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AFF005-8C89-489A-9180-D9C5B9395D4E}"/>
              </a:ext>
            </a:extLst>
          </p:cNvPr>
          <p:cNvSpPr>
            <a:spLocks noGrp="1"/>
          </p:cNvSpPr>
          <p:nvPr>
            <p:ph type="sldNum" sz="quarter" idx="12"/>
          </p:nvPr>
        </p:nvSpPr>
        <p:spPr/>
        <p:txBody>
          <a:bodyPr/>
          <a:lstStyle/>
          <a:p>
            <a:fld id="{418E3F8D-3DCF-4AE0-B40C-6F7AE37D7C8D}" type="slidenum">
              <a:rPr lang="en-US" smtClean="0"/>
              <a:t>‹#›</a:t>
            </a:fld>
            <a:endParaRPr lang="en-US"/>
          </a:p>
        </p:txBody>
      </p:sp>
    </p:spTree>
    <p:extLst>
      <p:ext uri="{BB962C8B-B14F-4D97-AF65-F5344CB8AC3E}">
        <p14:creationId xmlns:p14="http://schemas.microsoft.com/office/powerpoint/2010/main" val="1088933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BBE76B-37B9-4EF8-8CD6-A3F2A04B9913}"/>
              </a:ext>
            </a:extLst>
          </p:cNvPr>
          <p:cNvSpPr>
            <a:spLocks noGrp="1"/>
          </p:cNvSpPr>
          <p:nvPr>
            <p:ph type="dt" sz="half" idx="10"/>
          </p:nvPr>
        </p:nvSpPr>
        <p:spPr/>
        <p:txBody>
          <a:bodyPr/>
          <a:lstStyle/>
          <a:p>
            <a:fld id="{C12D3D82-1D37-4827-B3E3-56A66075AF5F}" type="datetimeFigureOut">
              <a:rPr lang="en-US" smtClean="0"/>
              <a:t>3/23/2020</a:t>
            </a:fld>
            <a:endParaRPr lang="en-US"/>
          </a:p>
        </p:txBody>
      </p:sp>
      <p:sp>
        <p:nvSpPr>
          <p:cNvPr id="3" name="Footer Placeholder 2">
            <a:extLst>
              <a:ext uri="{FF2B5EF4-FFF2-40B4-BE49-F238E27FC236}">
                <a16:creationId xmlns:a16="http://schemas.microsoft.com/office/drawing/2014/main" id="{A8710051-6937-4D90-A63A-74DB6CBD50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03E7CB-05F0-4132-A26F-A5C9470B6C7F}"/>
              </a:ext>
            </a:extLst>
          </p:cNvPr>
          <p:cNvSpPr>
            <a:spLocks noGrp="1"/>
          </p:cNvSpPr>
          <p:nvPr>
            <p:ph type="sldNum" sz="quarter" idx="12"/>
          </p:nvPr>
        </p:nvSpPr>
        <p:spPr/>
        <p:txBody>
          <a:bodyPr/>
          <a:lstStyle/>
          <a:p>
            <a:fld id="{418E3F8D-3DCF-4AE0-B40C-6F7AE37D7C8D}" type="slidenum">
              <a:rPr lang="en-US" smtClean="0"/>
              <a:t>‹#›</a:t>
            </a:fld>
            <a:endParaRPr lang="en-US"/>
          </a:p>
        </p:txBody>
      </p:sp>
    </p:spTree>
    <p:extLst>
      <p:ext uri="{BB962C8B-B14F-4D97-AF65-F5344CB8AC3E}">
        <p14:creationId xmlns:p14="http://schemas.microsoft.com/office/powerpoint/2010/main" val="955537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BCF6-B5FF-44DA-A36E-BECB76A686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FB130B-6FAD-4846-B0EF-261E5CBAC0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91CCD4-0700-48F6-BADF-882865CC7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2C735B-978A-4C1D-9C3A-78272BE83869}"/>
              </a:ext>
            </a:extLst>
          </p:cNvPr>
          <p:cNvSpPr>
            <a:spLocks noGrp="1"/>
          </p:cNvSpPr>
          <p:nvPr>
            <p:ph type="dt" sz="half" idx="10"/>
          </p:nvPr>
        </p:nvSpPr>
        <p:spPr/>
        <p:txBody>
          <a:bodyPr/>
          <a:lstStyle/>
          <a:p>
            <a:fld id="{C12D3D82-1D37-4827-B3E3-56A66075AF5F}" type="datetimeFigureOut">
              <a:rPr lang="en-US" smtClean="0"/>
              <a:t>3/23/2020</a:t>
            </a:fld>
            <a:endParaRPr lang="en-US"/>
          </a:p>
        </p:txBody>
      </p:sp>
      <p:sp>
        <p:nvSpPr>
          <p:cNvPr id="6" name="Footer Placeholder 5">
            <a:extLst>
              <a:ext uri="{FF2B5EF4-FFF2-40B4-BE49-F238E27FC236}">
                <a16:creationId xmlns:a16="http://schemas.microsoft.com/office/drawing/2014/main" id="{3A9BAF9D-D151-4C5A-A351-287FF376C2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3425F9-7F53-473E-BCCE-73830086B68A}"/>
              </a:ext>
            </a:extLst>
          </p:cNvPr>
          <p:cNvSpPr>
            <a:spLocks noGrp="1"/>
          </p:cNvSpPr>
          <p:nvPr>
            <p:ph type="sldNum" sz="quarter" idx="12"/>
          </p:nvPr>
        </p:nvSpPr>
        <p:spPr/>
        <p:txBody>
          <a:bodyPr/>
          <a:lstStyle/>
          <a:p>
            <a:fld id="{418E3F8D-3DCF-4AE0-B40C-6F7AE37D7C8D}" type="slidenum">
              <a:rPr lang="en-US" smtClean="0"/>
              <a:t>‹#›</a:t>
            </a:fld>
            <a:endParaRPr lang="en-US"/>
          </a:p>
        </p:txBody>
      </p:sp>
    </p:spTree>
    <p:extLst>
      <p:ext uri="{BB962C8B-B14F-4D97-AF65-F5344CB8AC3E}">
        <p14:creationId xmlns:p14="http://schemas.microsoft.com/office/powerpoint/2010/main" val="2342103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3103-CD9D-469D-96C3-9348B70F71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6F0D29-7443-4112-95A1-AAC8077DD1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B0451A-9A17-4D1F-9284-BC5939262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06787-04C0-459E-905F-29B139629A1C}"/>
              </a:ext>
            </a:extLst>
          </p:cNvPr>
          <p:cNvSpPr>
            <a:spLocks noGrp="1"/>
          </p:cNvSpPr>
          <p:nvPr>
            <p:ph type="dt" sz="half" idx="10"/>
          </p:nvPr>
        </p:nvSpPr>
        <p:spPr/>
        <p:txBody>
          <a:bodyPr/>
          <a:lstStyle/>
          <a:p>
            <a:fld id="{C12D3D82-1D37-4827-B3E3-56A66075AF5F}" type="datetimeFigureOut">
              <a:rPr lang="en-US" smtClean="0"/>
              <a:t>3/23/2020</a:t>
            </a:fld>
            <a:endParaRPr lang="en-US"/>
          </a:p>
        </p:txBody>
      </p:sp>
      <p:sp>
        <p:nvSpPr>
          <p:cNvPr id="6" name="Footer Placeholder 5">
            <a:extLst>
              <a:ext uri="{FF2B5EF4-FFF2-40B4-BE49-F238E27FC236}">
                <a16:creationId xmlns:a16="http://schemas.microsoft.com/office/drawing/2014/main" id="{75BB1682-AF6D-4ED0-822B-FBCF4BF86D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1B2A14-D791-473C-B69D-77902DA71D98}"/>
              </a:ext>
            </a:extLst>
          </p:cNvPr>
          <p:cNvSpPr>
            <a:spLocks noGrp="1"/>
          </p:cNvSpPr>
          <p:nvPr>
            <p:ph type="sldNum" sz="quarter" idx="12"/>
          </p:nvPr>
        </p:nvSpPr>
        <p:spPr/>
        <p:txBody>
          <a:bodyPr/>
          <a:lstStyle/>
          <a:p>
            <a:fld id="{418E3F8D-3DCF-4AE0-B40C-6F7AE37D7C8D}" type="slidenum">
              <a:rPr lang="en-US" smtClean="0"/>
              <a:t>‹#›</a:t>
            </a:fld>
            <a:endParaRPr lang="en-US"/>
          </a:p>
        </p:txBody>
      </p:sp>
    </p:spTree>
    <p:extLst>
      <p:ext uri="{BB962C8B-B14F-4D97-AF65-F5344CB8AC3E}">
        <p14:creationId xmlns:p14="http://schemas.microsoft.com/office/powerpoint/2010/main" val="2111254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C4E098-43EC-47D4-ADA5-1E1E7C45DD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4C8A1-C24A-4FDC-B729-AD29BF85DC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90BB53-5ADC-4520-B041-AB998A442C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2D3D82-1D37-4827-B3E3-56A66075AF5F}" type="datetimeFigureOut">
              <a:rPr lang="en-US" smtClean="0"/>
              <a:t>3/23/2020</a:t>
            </a:fld>
            <a:endParaRPr lang="en-US"/>
          </a:p>
        </p:txBody>
      </p:sp>
      <p:sp>
        <p:nvSpPr>
          <p:cNvPr id="5" name="Footer Placeholder 4">
            <a:extLst>
              <a:ext uri="{FF2B5EF4-FFF2-40B4-BE49-F238E27FC236}">
                <a16:creationId xmlns:a16="http://schemas.microsoft.com/office/drawing/2014/main" id="{F5D6EA23-F865-4050-9E21-43502B4EAF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B0F902-F09C-47A6-AF6F-F24F281402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E3F8D-3DCF-4AE0-B40C-6F7AE37D7C8D}" type="slidenum">
              <a:rPr lang="en-US" smtClean="0"/>
              <a:t>‹#›</a:t>
            </a:fld>
            <a:endParaRPr lang="en-US"/>
          </a:p>
        </p:txBody>
      </p:sp>
    </p:spTree>
    <p:extLst>
      <p:ext uri="{BB962C8B-B14F-4D97-AF65-F5344CB8AC3E}">
        <p14:creationId xmlns:p14="http://schemas.microsoft.com/office/powerpoint/2010/main" val="2678107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en.wikipedia.org/wiki/Vastus_lateralis" TargetMode="External"/><Relationship Id="rId2" Type="http://schemas.openxmlformats.org/officeDocument/2006/relationships/hyperlink" Target="https://en.wikipedia.org/wiki/Rectus_femoris" TargetMode="External"/><Relationship Id="rId1" Type="http://schemas.openxmlformats.org/officeDocument/2006/relationships/slideLayout" Target="../slideLayouts/slideLayout2.xml"/><Relationship Id="rId6" Type="http://schemas.openxmlformats.org/officeDocument/2006/relationships/image" Target="../media/image55.gif"/><Relationship Id="rId5" Type="http://schemas.openxmlformats.org/officeDocument/2006/relationships/hyperlink" Target="https://en.wikipedia.org/wiki/Vastus_medialis" TargetMode="External"/><Relationship Id="rId4" Type="http://schemas.openxmlformats.org/officeDocument/2006/relationships/hyperlink" Target="https://en.wikipedia.org/wiki/Vastus_intermediu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bodyacheescape.com/groin-pain/" TargetMode="External"/><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BA173D-CC4C-4A89-B248-5713F823DC3F}"/>
              </a:ext>
            </a:extLst>
          </p:cNvPr>
          <p:cNvSpPr>
            <a:spLocks noGrp="1"/>
          </p:cNvSpPr>
          <p:nvPr>
            <p:ph type="ctrTitle"/>
          </p:nvPr>
        </p:nvSpPr>
        <p:spPr>
          <a:xfrm>
            <a:off x="1113810" y="3130041"/>
            <a:ext cx="4036334" cy="2387600"/>
          </a:xfrm>
        </p:spPr>
        <p:txBody>
          <a:bodyPr anchor="t">
            <a:normAutofit/>
          </a:bodyPr>
          <a:lstStyle/>
          <a:p>
            <a:pPr algn="l"/>
            <a:r>
              <a:rPr lang="en-US" sz="5400"/>
              <a:t>The Muscles of the Limbs</a:t>
            </a:r>
          </a:p>
        </p:txBody>
      </p:sp>
      <p:sp>
        <p:nvSpPr>
          <p:cNvPr id="3" name="Subtitle 2">
            <a:extLst>
              <a:ext uri="{FF2B5EF4-FFF2-40B4-BE49-F238E27FC236}">
                <a16:creationId xmlns:a16="http://schemas.microsoft.com/office/drawing/2014/main" id="{87241A06-C56E-4F8D-B48F-D49BEF4BA967}"/>
              </a:ext>
            </a:extLst>
          </p:cNvPr>
          <p:cNvSpPr>
            <a:spLocks noGrp="1"/>
          </p:cNvSpPr>
          <p:nvPr>
            <p:ph type="subTitle" idx="1"/>
          </p:nvPr>
        </p:nvSpPr>
        <p:spPr>
          <a:xfrm>
            <a:off x="1113809" y="1122362"/>
            <a:ext cx="4036333" cy="1709849"/>
          </a:xfrm>
        </p:spPr>
        <p:txBody>
          <a:bodyPr anchor="b">
            <a:normAutofit/>
          </a:bodyPr>
          <a:lstStyle/>
          <a:p>
            <a:pPr algn="l"/>
            <a:endParaRPr lang="en-US" sz="2000"/>
          </a:p>
        </p:txBody>
      </p:sp>
      <p:grpSp>
        <p:nvGrpSpPr>
          <p:cNvPr id="73" name="Group 7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74" name="Rectangle 7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354" name="Picture 2" descr="Picture">
            <a:extLst>
              <a:ext uri="{FF2B5EF4-FFF2-40B4-BE49-F238E27FC236}">
                <a16:creationId xmlns:a16="http://schemas.microsoft.com/office/drawing/2014/main" id="{AEB97F00-CBC9-4F0C-814D-4898B17E42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5" r="2647" b="1"/>
          <a:stretch/>
        </p:blipFill>
        <p:spPr bwMode="auto">
          <a:xfrm>
            <a:off x="5922492" y="666728"/>
            <a:ext cx="5536001" cy="546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001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121EE-440F-413E-92F9-427975CA32B6}"/>
              </a:ext>
            </a:extLst>
          </p:cNvPr>
          <p:cNvSpPr>
            <a:spLocks noGrp="1"/>
          </p:cNvSpPr>
          <p:nvPr>
            <p:ph type="title"/>
          </p:nvPr>
        </p:nvSpPr>
        <p:spPr>
          <a:xfrm>
            <a:off x="222380" y="276224"/>
            <a:ext cx="5394650" cy="1776511"/>
          </a:xfrm>
        </p:spPr>
        <p:txBody>
          <a:bodyPr>
            <a:normAutofit fontScale="90000"/>
          </a:bodyPr>
          <a:lstStyle/>
          <a:p>
            <a:r>
              <a:rPr lang="en-US" b="1" dirty="0"/>
              <a:t>Triceps Brachii</a:t>
            </a:r>
            <a:br>
              <a:rPr lang="en-US" dirty="0"/>
            </a:br>
            <a:r>
              <a:rPr lang="en-US" b="1" dirty="0"/>
              <a:t>Function = Main extensor of forearm</a:t>
            </a:r>
            <a:endParaRPr lang="en-US" dirty="0"/>
          </a:p>
        </p:txBody>
      </p:sp>
      <p:sp>
        <p:nvSpPr>
          <p:cNvPr id="3" name="Content Placeholder 2">
            <a:extLst>
              <a:ext uri="{FF2B5EF4-FFF2-40B4-BE49-F238E27FC236}">
                <a16:creationId xmlns:a16="http://schemas.microsoft.com/office/drawing/2014/main" id="{3238918B-95A8-419C-B427-F2EE82922623}"/>
              </a:ext>
            </a:extLst>
          </p:cNvPr>
          <p:cNvSpPr>
            <a:spLocks noGrp="1"/>
          </p:cNvSpPr>
          <p:nvPr>
            <p:ph idx="1"/>
          </p:nvPr>
        </p:nvSpPr>
        <p:spPr>
          <a:xfrm>
            <a:off x="222379" y="2230438"/>
            <a:ext cx="5637245" cy="4351338"/>
          </a:xfrm>
        </p:spPr>
        <p:txBody>
          <a:bodyPr/>
          <a:lstStyle/>
          <a:p>
            <a:r>
              <a:rPr lang="en-US" b="1" dirty="0"/>
              <a:t>The Triceps gets its name from the fact that it has three "heads";</a:t>
            </a:r>
            <a:br>
              <a:rPr lang="en-US" b="1" dirty="0"/>
            </a:br>
            <a:br>
              <a:rPr lang="en-US" dirty="0"/>
            </a:br>
            <a:br>
              <a:rPr lang="en-US" dirty="0"/>
            </a:br>
            <a:r>
              <a:rPr lang="en-US" b="1" dirty="0"/>
              <a:t>KEY - </a:t>
            </a:r>
            <a:br>
              <a:rPr lang="en-US" dirty="0"/>
            </a:br>
            <a:r>
              <a:rPr lang="en-US" b="1" dirty="0"/>
              <a:t>Long head (RED)</a:t>
            </a:r>
            <a:br>
              <a:rPr lang="en-US" dirty="0"/>
            </a:br>
            <a:r>
              <a:rPr lang="en-US" b="1" dirty="0"/>
              <a:t>Lateral head (YELLOW) </a:t>
            </a:r>
            <a:br>
              <a:rPr lang="en-US" dirty="0"/>
            </a:br>
            <a:r>
              <a:rPr lang="en-US" b="1" dirty="0"/>
              <a:t>Medial head (GREEN)</a:t>
            </a:r>
            <a:endParaRPr lang="en-US" dirty="0"/>
          </a:p>
        </p:txBody>
      </p:sp>
      <p:pic>
        <p:nvPicPr>
          <p:cNvPr id="14338" name="Picture 2" descr="Picture">
            <a:extLst>
              <a:ext uri="{FF2B5EF4-FFF2-40B4-BE49-F238E27FC236}">
                <a16:creationId xmlns:a16="http://schemas.microsoft.com/office/drawing/2014/main" id="{8D8A4291-B32C-4D91-A5CF-C7210E60206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59624" y="365125"/>
            <a:ext cx="5854409" cy="5854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2432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66E9B-247A-423F-B591-632ECFEDE1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4A6424-DF3F-4F51-BE03-AAAE0E832B78}"/>
              </a:ext>
            </a:extLst>
          </p:cNvPr>
          <p:cNvSpPr>
            <a:spLocks noGrp="1"/>
          </p:cNvSpPr>
          <p:nvPr>
            <p:ph idx="1"/>
          </p:nvPr>
        </p:nvSpPr>
        <p:spPr/>
        <p:txBody>
          <a:bodyPr/>
          <a:lstStyle/>
          <a:p>
            <a:endParaRPr lang="en-US"/>
          </a:p>
        </p:txBody>
      </p:sp>
      <p:pic>
        <p:nvPicPr>
          <p:cNvPr id="97282" name="Picture 2" descr="Picture">
            <a:extLst>
              <a:ext uri="{FF2B5EF4-FFF2-40B4-BE49-F238E27FC236}">
                <a16:creationId xmlns:a16="http://schemas.microsoft.com/office/drawing/2014/main" id="{730DAF9A-ECD9-4D43-90C3-C1DB0566F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0"/>
            <a:ext cx="111077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1404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045F8-8F51-4873-A4FE-B249B5FA7FD2}"/>
              </a:ext>
            </a:extLst>
          </p:cNvPr>
          <p:cNvSpPr>
            <a:spLocks noGrp="1"/>
          </p:cNvSpPr>
          <p:nvPr>
            <p:ph type="title"/>
          </p:nvPr>
        </p:nvSpPr>
        <p:spPr>
          <a:xfrm>
            <a:off x="8045751" y="629266"/>
            <a:ext cx="3667039" cy="1676603"/>
          </a:xfrm>
        </p:spPr>
        <p:txBody>
          <a:bodyPr>
            <a:normAutofit/>
          </a:bodyPr>
          <a:lstStyle/>
          <a:p>
            <a:r>
              <a:rPr lang="en-US" sz="3700"/>
              <a:t>Fibularis (Peroneus) Longus</a:t>
            </a:r>
          </a:p>
        </p:txBody>
      </p:sp>
      <p:sp>
        <p:nvSpPr>
          <p:cNvPr id="78" name="Rectangle 77">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descr="Picture">
            <a:extLst>
              <a:ext uri="{FF2B5EF4-FFF2-40B4-BE49-F238E27FC236}">
                <a16:creationId xmlns:a16="http://schemas.microsoft.com/office/drawing/2014/main" id="{33B6C190-5314-4A48-9EF1-6E41E5D440A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52796" y="804665"/>
            <a:ext cx="5047351" cy="524867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BF38A13-77B0-4B71-AA11-7EF092270C97}"/>
              </a:ext>
            </a:extLst>
          </p:cNvPr>
          <p:cNvSpPr>
            <a:spLocks noGrp="1"/>
          </p:cNvSpPr>
          <p:nvPr>
            <p:ph idx="1"/>
          </p:nvPr>
        </p:nvSpPr>
        <p:spPr>
          <a:xfrm>
            <a:off x="8045753" y="2273815"/>
            <a:ext cx="3667036" cy="3779520"/>
          </a:xfrm>
        </p:spPr>
        <p:txBody>
          <a:bodyPr>
            <a:normAutofit/>
          </a:bodyPr>
          <a:lstStyle/>
          <a:p>
            <a:r>
              <a:rPr lang="en-US" dirty="0"/>
              <a:t>The </a:t>
            </a:r>
            <a:r>
              <a:rPr lang="en-US" b="1" dirty="0"/>
              <a:t>peroneus longus</a:t>
            </a:r>
            <a:r>
              <a:rPr lang="en-US" dirty="0"/>
              <a:t> (also known as </a:t>
            </a:r>
            <a:r>
              <a:rPr lang="en-US" b="1" dirty="0"/>
              <a:t>fibularis longus</a:t>
            </a:r>
            <a:r>
              <a:rPr lang="en-US" dirty="0"/>
              <a:t>) is a superficial muscle in the lateral compartment of the leg, and acts to evert and plantarflex the ankle.</a:t>
            </a:r>
          </a:p>
        </p:txBody>
      </p:sp>
    </p:spTree>
    <p:extLst>
      <p:ext uri="{BB962C8B-B14F-4D97-AF65-F5344CB8AC3E}">
        <p14:creationId xmlns:p14="http://schemas.microsoft.com/office/powerpoint/2010/main" val="1865620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9330" name="Picture 2" descr="Picture">
            <a:extLst>
              <a:ext uri="{FF2B5EF4-FFF2-40B4-BE49-F238E27FC236}">
                <a16:creationId xmlns:a16="http://schemas.microsoft.com/office/drawing/2014/main" id="{A756CF27-2702-487B-BA94-27A71EFA86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Shape 134">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Isosceles Triangle 140">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1012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AA4FCA8-AC5A-40C9-9B9A-10F075E6F8C5}"/>
              </a:ext>
            </a:extLst>
          </p:cNvPr>
          <p:cNvSpPr>
            <a:spLocks noGrp="1"/>
          </p:cNvSpPr>
          <p:nvPr>
            <p:ph type="title"/>
          </p:nvPr>
        </p:nvSpPr>
        <p:spPr>
          <a:xfrm>
            <a:off x="1146879" y="998002"/>
            <a:ext cx="3182940" cy="1471959"/>
          </a:xfrm>
        </p:spPr>
        <p:txBody>
          <a:bodyPr>
            <a:normAutofit/>
          </a:bodyPr>
          <a:lstStyle/>
          <a:p>
            <a:r>
              <a:rPr lang="en-US" sz="3600" b="1">
                <a:solidFill>
                  <a:srgbClr val="FFFFFF"/>
                </a:solidFill>
              </a:rPr>
              <a:t>Triceps Brachii</a:t>
            </a:r>
            <a:endParaRPr lang="en-US" sz="3600">
              <a:solidFill>
                <a:srgbClr val="FFFFFF"/>
              </a:solidFill>
            </a:endParaRPr>
          </a:p>
        </p:txBody>
      </p:sp>
      <p:sp>
        <p:nvSpPr>
          <p:cNvPr id="3" name="Content Placeholder 2">
            <a:extLst>
              <a:ext uri="{FF2B5EF4-FFF2-40B4-BE49-F238E27FC236}">
                <a16:creationId xmlns:a16="http://schemas.microsoft.com/office/drawing/2014/main" id="{C2747B88-BE2E-41A0-A25F-B975AA64852A}"/>
              </a:ext>
            </a:extLst>
          </p:cNvPr>
          <p:cNvSpPr>
            <a:spLocks noGrp="1"/>
          </p:cNvSpPr>
          <p:nvPr>
            <p:ph idx="1"/>
          </p:nvPr>
        </p:nvSpPr>
        <p:spPr>
          <a:xfrm>
            <a:off x="1139635" y="2546161"/>
            <a:ext cx="3200451" cy="2985929"/>
          </a:xfrm>
        </p:spPr>
        <p:txBody>
          <a:bodyPr anchor="t">
            <a:normAutofit/>
          </a:bodyPr>
          <a:lstStyle/>
          <a:p>
            <a:r>
              <a:rPr lang="en-US" sz="2200">
                <a:solidFill>
                  <a:srgbClr val="FEFFFF"/>
                </a:solidFill>
              </a:rPr>
              <a:t>The main extensor (prime mover) of the forearm is the triceps brachii. </a:t>
            </a:r>
          </a:p>
          <a:p>
            <a:r>
              <a:rPr lang="en-US" sz="2200">
                <a:solidFill>
                  <a:srgbClr val="FEFFFF"/>
                </a:solidFill>
              </a:rPr>
              <a:t>The triceps brachii function to extend the arm, which increases the angle between the upper and lower arm. </a:t>
            </a:r>
          </a:p>
        </p:txBody>
      </p:sp>
      <p:pic>
        <p:nvPicPr>
          <p:cNvPr id="16386" name="Picture 2" descr="Picture">
            <a:extLst>
              <a:ext uri="{FF2B5EF4-FFF2-40B4-BE49-F238E27FC236}">
                <a16:creationId xmlns:a16="http://schemas.microsoft.com/office/drawing/2014/main" id="{8B04D72E-E6A3-4869-9A27-7379BC7EDC2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641982" y="643467"/>
            <a:ext cx="5251646" cy="525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869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A4FCA8-AC5A-40C9-9B9A-10F075E6F8C5}"/>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dirty="0"/>
              <a:t>Triceps Brachii</a:t>
            </a:r>
            <a:endParaRPr lang="en-US" sz="2800" dirty="0"/>
          </a:p>
        </p:txBody>
      </p:sp>
      <p:sp>
        <p:nvSpPr>
          <p:cNvPr id="3" name="Content Placeholder 2">
            <a:extLst>
              <a:ext uri="{FF2B5EF4-FFF2-40B4-BE49-F238E27FC236}">
                <a16:creationId xmlns:a16="http://schemas.microsoft.com/office/drawing/2014/main" id="{C2747B88-BE2E-41A0-A25F-B975AA64852A}"/>
              </a:ext>
            </a:extLst>
          </p:cNvPr>
          <p:cNvSpPr>
            <a:spLocks noGrp="1"/>
          </p:cNvSpPr>
          <p:nvPr>
            <p:ph idx="1"/>
          </p:nvPr>
        </p:nvSpPr>
        <p:spPr>
          <a:xfrm>
            <a:off x="643468" y="2638043"/>
            <a:ext cx="3363974" cy="3825819"/>
          </a:xfrm>
        </p:spPr>
        <p:txBody>
          <a:bodyPr>
            <a:normAutofit fontScale="92500" lnSpcReduction="10000"/>
          </a:bodyPr>
          <a:lstStyle/>
          <a:p>
            <a:r>
              <a:rPr lang="en-US" sz="3200" dirty="0"/>
              <a:t>As the arm extends, the elbow straightens.</a:t>
            </a:r>
          </a:p>
          <a:p>
            <a:endParaRPr lang="en-US" sz="3200" dirty="0"/>
          </a:p>
          <a:p>
            <a:r>
              <a:rPr lang="en-US" sz="3200" dirty="0"/>
              <a:t>The triceps brachii is the antagonist of the flexors of the forearm.</a:t>
            </a:r>
            <a:br>
              <a:rPr lang="en-US" sz="3200" dirty="0"/>
            </a:br>
            <a:endParaRPr lang="en-US" sz="3200" dirty="0"/>
          </a:p>
        </p:txBody>
      </p:sp>
      <p:pic>
        <p:nvPicPr>
          <p:cNvPr id="18434" name="Picture 2" descr="Picture">
            <a:extLst>
              <a:ext uri="{FF2B5EF4-FFF2-40B4-BE49-F238E27FC236}">
                <a16:creationId xmlns:a16="http://schemas.microsoft.com/office/drawing/2014/main" id="{4F4E1C2E-26E4-4C9D-9498-03A750EA551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82773" y="1753140"/>
            <a:ext cx="6707077" cy="3779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79424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65D5EC-DDDB-4817-95AF-17C3934C0214}"/>
              </a:ext>
            </a:extLst>
          </p:cNvPr>
          <p:cNvSpPr>
            <a:spLocks noGrp="1"/>
          </p:cNvSpPr>
          <p:nvPr>
            <p:ph type="title"/>
          </p:nvPr>
        </p:nvSpPr>
        <p:spPr>
          <a:xfrm>
            <a:off x="7041856" y="3113415"/>
            <a:ext cx="4036334" cy="2387600"/>
          </a:xfrm>
        </p:spPr>
        <p:txBody>
          <a:bodyPr vert="horz" lIns="91440" tIns="45720" rIns="91440" bIns="45720" rtlCol="0" anchor="t">
            <a:normAutofit/>
          </a:bodyPr>
          <a:lstStyle/>
          <a:p>
            <a:r>
              <a:rPr lang="en-US" sz="5400" b="1" dirty="0"/>
              <a:t>Triceps Brachii</a:t>
            </a:r>
            <a:endParaRPr lang="en-US" sz="5400" dirty="0"/>
          </a:p>
        </p:txBody>
      </p:sp>
      <p:sp>
        <p:nvSpPr>
          <p:cNvPr id="137" name="Rectangle 13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Picture">
            <a:extLst>
              <a:ext uri="{FF2B5EF4-FFF2-40B4-BE49-F238E27FC236}">
                <a16:creationId xmlns:a16="http://schemas.microsoft.com/office/drawing/2014/main" id="{E2DA3886-1DFA-40E1-95B7-F9EC2600CE9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1881" b="-2"/>
          <a:stretch/>
        </p:blipFill>
        <p:spPr bwMode="auto">
          <a:xfrm>
            <a:off x="733507" y="666728"/>
            <a:ext cx="5536001" cy="5465791"/>
          </a:xfrm>
          <a:prstGeom prst="rect">
            <a:avLst/>
          </a:prstGeom>
          <a:noFill/>
          <a:extLst>
            <a:ext uri="{909E8E84-426E-40DD-AFC4-6F175D3DCCD1}">
              <a14:hiddenFill xmlns:a14="http://schemas.microsoft.com/office/drawing/2010/main">
                <a:solidFill>
                  <a:srgbClr val="FFFFFF"/>
                </a:solidFill>
              </a14:hiddenFill>
            </a:ext>
          </a:extLst>
        </p:spPr>
      </p:pic>
      <p:grpSp>
        <p:nvGrpSpPr>
          <p:cNvPr id="141" name="Group 14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142" name="Rectangle 14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42371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D1D8088-559A-46A5-A801-CDF0B9476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83E2E96F-17F7-4C8C-BDF1-6BB90A0C1D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2380868"/>
            <a:ext cx="11982332" cy="2087795"/>
            <a:chOff x="143163" y="5763486"/>
            <a:chExt cx="11982332" cy="739555"/>
          </a:xfrm>
        </p:grpSpPr>
        <p:sp>
          <p:nvSpPr>
            <p:cNvPr id="74" name="Rectangle 73">
              <a:extLst>
                <a:ext uri="{FF2B5EF4-FFF2-40B4-BE49-F238E27FC236}">
                  <a16:creationId xmlns:a16="http://schemas.microsoft.com/office/drawing/2014/main" id="{846BD00C-9313-4A22-94F7-3875A46C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1EAF30D0-AA67-427C-9938-A2C8A9B5D5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77" name="Rectangle 76">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Picture">
            <a:extLst>
              <a:ext uri="{FF2B5EF4-FFF2-40B4-BE49-F238E27FC236}">
                <a16:creationId xmlns:a16="http://schemas.microsoft.com/office/drawing/2014/main" id="{28BA9877-01E7-429C-87FF-3DB531562A1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858" r="4688" b="-2"/>
          <a:stretch/>
        </p:blipFill>
        <p:spPr bwMode="auto">
          <a:xfrm>
            <a:off x="838200" y="704765"/>
            <a:ext cx="10628376" cy="544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296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13682-9703-400C-A786-E0B1A958CADC}"/>
              </a:ext>
            </a:extLst>
          </p:cNvPr>
          <p:cNvSpPr>
            <a:spLocks noGrp="1"/>
          </p:cNvSpPr>
          <p:nvPr>
            <p:ph type="title"/>
          </p:nvPr>
        </p:nvSpPr>
        <p:spPr/>
        <p:txBody>
          <a:bodyPr>
            <a:normAutofit/>
          </a:bodyPr>
          <a:lstStyle/>
          <a:p>
            <a:r>
              <a:rPr lang="en-US" b="1" dirty="0"/>
              <a:t>Pronator Teres</a:t>
            </a:r>
            <a:br>
              <a:rPr lang="en-US" dirty="0"/>
            </a:br>
            <a:r>
              <a:rPr lang="en-US" b="1" dirty="0"/>
              <a:t>Function = Pronation of forearms and hands</a:t>
            </a:r>
            <a:endParaRPr lang="en-US" dirty="0"/>
          </a:p>
        </p:txBody>
      </p:sp>
      <p:sp>
        <p:nvSpPr>
          <p:cNvPr id="3" name="Content Placeholder 2">
            <a:extLst>
              <a:ext uri="{FF2B5EF4-FFF2-40B4-BE49-F238E27FC236}">
                <a16:creationId xmlns:a16="http://schemas.microsoft.com/office/drawing/2014/main" id="{26131E3A-E87A-4777-8191-8530523A9C4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81998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13682-9703-400C-A786-E0B1A958CADC}"/>
              </a:ext>
            </a:extLst>
          </p:cNvPr>
          <p:cNvSpPr>
            <a:spLocks noGrp="1"/>
          </p:cNvSpPr>
          <p:nvPr>
            <p:ph type="title"/>
          </p:nvPr>
        </p:nvSpPr>
        <p:spPr/>
        <p:txBody>
          <a:bodyPr>
            <a:normAutofit/>
          </a:bodyPr>
          <a:lstStyle/>
          <a:p>
            <a:r>
              <a:rPr lang="en-US" b="1" dirty="0"/>
              <a:t>Pronator Teres</a:t>
            </a:r>
            <a:br>
              <a:rPr lang="en-US" dirty="0"/>
            </a:br>
            <a:r>
              <a:rPr lang="en-US" b="1" dirty="0"/>
              <a:t>Function = Pronation of forearms and hands</a:t>
            </a:r>
            <a:endParaRPr lang="en-US" dirty="0"/>
          </a:p>
        </p:txBody>
      </p:sp>
      <p:sp>
        <p:nvSpPr>
          <p:cNvPr id="3" name="Content Placeholder 2">
            <a:extLst>
              <a:ext uri="{FF2B5EF4-FFF2-40B4-BE49-F238E27FC236}">
                <a16:creationId xmlns:a16="http://schemas.microsoft.com/office/drawing/2014/main" id="{26131E3A-E87A-4777-8191-8530523A9C46}"/>
              </a:ext>
            </a:extLst>
          </p:cNvPr>
          <p:cNvSpPr>
            <a:spLocks noGrp="1"/>
          </p:cNvSpPr>
          <p:nvPr>
            <p:ph idx="1"/>
          </p:nvPr>
        </p:nvSpPr>
        <p:spPr>
          <a:xfrm>
            <a:off x="617482" y="1825625"/>
            <a:ext cx="10515600" cy="4351338"/>
          </a:xfrm>
        </p:spPr>
        <p:txBody>
          <a:bodyPr/>
          <a:lstStyle/>
          <a:p>
            <a:r>
              <a:rPr lang="en-US" dirty="0"/>
              <a:t>The </a:t>
            </a:r>
            <a:r>
              <a:rPr lang="en-US" b="1" dirty="0"/>
              <a:t>pronator teres</a:t>
            </a:r>
            <a:r>
              <a:rPr lang="en-US" dirty="0"/>
              <a:t> is a muscle of the human body (located mainly in the forearm) that assists in the pronation of the forearm.</a:t>
            </a:r>
          </a:p>
        </p:txBody>
      </p:sp>
      <p:pic>
        <p:nvPicPr>
          <p:cNvPr id="22530" name="Picture 2" descr="Picture">
            <a:extLst>
              <a:ext uri="{FF2B5EF4-FFF2-40B4-BE49-F238E27FC236}">
                <a16:creationId xmlns:a16="http://schemas.microsoft.com/office/drawing/2014/main" id="{BF6D29AB-9D30-4361-BFF5-AB31CBD9F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918" y="2881392"/>
            <a:ext cx="9978423" cy="3430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41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13682-9703-400C-A786-E0B1A958CADC}"/>
              </a:ext>
            </a:extLst>
          </p:cNvPr>
          <p:cNvSpPr>
            <a:spLocks noGrp="1"/>
          </p:cNvSpPr>
          <p:nvPr>
            <p:ph type="title"/>
          </p:nvPr>
        </p:nvSpPr>
        <p:spPr/>
        <p:txBody>
          <a:bodyPr>
            <a:normAutofit/>
          </a:bodyPr>
          <a:lstStyle/>
          <a:p>
            <a:r>
              <a:rPr lang="en-US" b="1" dirty="0"/>
              <a:t>Pronator Teres</a:t>
            </a:r>
            <a:br>
              <a:rPr lang="en-US" dirty="0"/>
            </a:br>
            <a:r>
              <a:rPr lang="en-US" b="1" dirty="0"/>
              <a:t>Function = Pronation of forearms and hands</a:t>
            </a:r>
            <a:endParaRPr lang="en-US" dirty="0"/>
          </a:p>
        </p:txBody>
      </p:sp>
      <p:sp>
        <p:nvSpPr>
          <p:cNvPr id="3" name="Content Placeholder 2">
            <a:extLst>
              <a:ext uri="{FF2B5EF4-FFF2-40B4-BE49-F238E27FC236}">
                <a16:creationId xmlns:a16="http://schemas.microsoft.com/office/drawing/2014/main" id="{26131E3A-E87A-4777-8191-8530523A9C46}"/>
              </a:ext>
            </a:extLst>
          </p:cNvPr>
          <p:cNvSpPr>
            <a:spLocks noGrp="1"/>
          </p:cNvSpPr>
          <p:nvPr>
            <p:ph idx="1"/>
          </p:nvPr>
        </p:nvSpPr>
        <p:spPr/>
        <p:txBody>
          <a:bodyPr/>
          <a:lstStyle/>
          <a:p>
            <a:endParaRPr lang="en-US"/>
          </a:p>
        </p:txBody>
      </p:sp>
      <p:pic>
        <p:nvPicPr>
          <p:cNvPr id="20482" name="Picture 2" descr="Picture">
            <a:extLst>
              <a:ext uri="{FF2B5EF4-FFF2-40B4-BE49-F238E27FC236}">
                <a16:creationId xmlns:a16="http://schemas.microsoft.com/office/drawing/2014/main" id="{A25B6811-B84F-4BBF-8C31-DF8D6BC750E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52071" y="1758157"/>
            <a:ext cx="7995340" cy="4486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072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E9C5405-4A49-4E12-98FD-8966C1118F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35B9823A-85C3-4837-8700-3D94F9B36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7235" y="0"/>
            <a:ext cx="789032" cy="6865831"/>
          </a:xfrm>
          <a:custGeom>
            <a:avLst/>
            <a:gdLst>
              <a:gd name="connsiteX0" fmla="*/ 2648 w 789032"/>
              <a:gd name="connsiteY0" fmla="*/ 0 h 6865831"/>
              <a:gd name="connsiteX1" fmla="*/ 789032 w 789032"/>
              <a:gd name="connsiteY1" fmla="*/ 0 h 6865831"/>
              <a:gd name="connsiteX2" fmla="*/ 789032 w 789032"/>
              <a:gd name="connsiteY2" fmla="*/ 1621639 h 6865831"/>
              <a:gd name="connsiteX3" fmla="*/ 789032 w 789032"/>
              <a:gd name="connsiteY3" fmla="*/ 1900580 h 6865831"/>
              <a:gd name="connsiteX4" fmla="*/ 789032 w 789032"/>
              <a:gd name="connsiteY4" fmla="*/ 6865831 h 6865831"/>
              <a:gd name="connsiteX5" fmla="*/ 0 w 789032"/>
              <a:gd name="connsiteY5" fmla="*/ 6399058 h 6865831"/>
              <a:gd name="connsiteX6" fmla="*/ 0 w 789032"/>
              <a:gd name="connsiteY6" fmla="*/ 1154866 h 6865831"/>
              <a:gd name="connsiteX7" fmla="*/ 2648 w 789032"/>
              <a:gd name="connsiteY7" fmla="*/ 1156433 h 68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032" h="6865831">
                <a:moveTo>
                  <a:pt x="2648" y="0"/>
                </a:moveTo>
                <a:lnTo>
                  <a:pt x="789032" y="0"/>
                </a:lnTo>
                <a:lnTo>
                  <a:pt x="789032" y="1621639"/>
                </a:lnTo>
                <a:lnTo>
                  <a:pt x="789032" y="1900580"/>
                </a:lnTo>
                <a:lnTo>
                  <a:pt x="789032" y="6865831"/>
                </a:lnTo>
                <a:lnTo>
                  <a:pt x="0" y="6399058"/>
                </a:lnTo>
                <a:lnTo>
                  <a:pt x="0" y="1154866"/>
                </a:lnTo>
                <a:lnTo>
                  <a:pt x="2648" y="1156433"/>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75" name="Freeform 7">
            <a:extLst>
              <a:ext uri="{FF2B5EF4-FFF2-40B4-BE49-F238E27FC236}">
                <a16:creationId xmlns:a16="http://schemas.microsoft.com/office/drawing/2014/main" id="{5BAFBDD6-35EA-4318-81BD-034C73032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17236" y="887217"/>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useBgFill="1">
        <p:nvSpPr>
          <p:cNvPr id="77" name="Rectangle 76">
            <a:extLst>
              <a:ext uri="{FF2B5EF4-FFF2-40B4-BE49-F238E27FC236}">
                <a16:creationId xmlns:a16="http://schemas.microsoft.com/office/drawing/2014/main" id="{9668AFA7-0343-4462-B952-29775C02D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498749" cy="6150193"/>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Picture">
            <a:extLst>
              <a:ext uri="{FF2B5EF4-FFF2-40B4-BE49-F238E27FC236}">
                <a16:creationId xmlns:a16="http://schemas.microsoft.com/office/drawing/2014/main" id="{3D89F100-D3D4-428D-967A-BFC4465B6649}"/>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tretch>
            <a:fillRect/>
          </a:stretch>
        </p:blipFill>
        <p:spPr bwMode="auto">
          <a:xfrm>
            <a:off x="643467" y="1098989"/>
            <a:ext cx="6686077" cy="4442722"/>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8">
            <a:extLst>
              <a:ext uri="{FF2B5EF4-FFF2-40B4-BE49-F238E27FC236}">
                <a16:creationId xmlns:a16="http://schemas.microsoft.com/office/drawing/2014/main" id="{FABAF75E-3794-4E38-AFE5-55C262447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04744" y="0"/>
            <a:ext cx="4384208" cy="68580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A513682-9703-400C-A786-E0B1A958CADC}"/>
              </a:ext>
            </a:extLst>
          </p:cNvPr>
          <p:cNvSpPr>
            <a:spLocks noGrp="1"/>
          </p:cNvSpPr>
          <p:nvPr>
            <p:ph type="title"/>
          </p:nvPr>
        </p:nvSpPr>
        <p:spPr>
          <a:xfrm>
            <a:off x="8129872" y="1062401"/>
            <a:ext cx="3262028" cy="2733881"/>
          </a:xfrm>
        </p:spPr>
        <p:txBody>
          <a:bodyPr vert="horz" lIns="91440" tIns="45720" rIns="91440" bIns="45720" rtlCol="0" anchor="b">
            <a:normAutofit/>
          </a:bodyPr>
          <a:lstStyle/>
          <a:p>
            <a:r>
              <a:rPr lang="en-US" sz="3700" b="1" kern="1200">
                <a:solidFill>
                  <a:srgbClr val="FFFFFF"/>
                </a:solidFill>
                <a:latin typeface="+mj-lt"/>
                <a:ea typeface="+mj-ea"/>
                <a:cs typeface="+mj-cs"/>
              </a:rPr>
              <a:t>Pronator Teres</a:t>
            </a:r>
            <a:br>
              <a:rPr lang="en-US" sz="3700" kern="1200">
                <a:solidFill>
                  <a:srgbClr val="FFFFFF"/>
                </a:solidFill>
                <a:latin typeface="+mj-lt"/>
                <a:ea typeface="+mj-ea"/>
                <a:cs typeface="+mj-cs"/>
              </a:rPr>
            </a:br>
            <a:r>
              <a:rPr lang="en-US" sz="3700" b="1" kern="1200">
                <a:solidFill>
                  <a:srgbClr val="FFFFFF"/>
                </a:solidFill>
                <a:latin typeface="+mj-lt"/>
                <a:ea typeface="+mj-ea"/>
                <a:cs typeface="+mj-cs"/>
              </a:rPr>
              <a:t>Function = Pronation of forearms and hands</a:t>
            </a:r>
            <a:endParaRPr lang="en-US" sz="3700" kern="1200">
              <a:solidFill>
                <a:srgbClr val="FFFFFF"/>
              </a:solidFill>
              <a:latin typeface="+mj-lt"/>
              <a:ea typeface="+mj-ea"/>
              <a:cs typeface="+mj-cs"/>
            </a:endParaRPr>
          </a:p>
        </p:txBody>
      </p:sp>
    </p:spTree>
    <p:extLst>
      <p:ext uri="{BB962C8B-B14F-4D97-AF65-F5344CB8AC3E}">
        <p14:creationId xmlns:p14="http://schemas.microsoft.com/office/powerpoint/2010/main" val="911429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513682-9703-400C-A786-E0B1A958CADC}"/>
              </a:ext>
            </a:extLst>
          </p:cNvPr>
          <p:cNvSpPr>
            <a:spLocks noGrp="1"/>
          </p:cNvSpPr>
          <p:nvPr>
            <p:ph type="title"/>
          </p:nvPr>
        </p:nvSpPr>
        <p:spPr>
          <a:xfrm>
            <a:off x="517889" y="4883544"/>
            <a:ext cx="3876086" cy="1556907"/>
          </a:xfrm>
        </p:spPr>
        <p:txBody>
          <a:bodyPr anchor="ctr">
            <a:normAutofit/>
          </a:bodyPr>
          <a:lstStyle/>
          <a:p>
            <a:r>
              <a:rPr lang="en-US" sz="3200" b="1"/>
              <a:t>Pronator Teres</a:t>
            </a:r>
            <a:br>
              <a:rPr lang="en-US" sz="3200"/>
            </a:br>
            <a:r>
              <a:rPr lang="en-US" sz="3200" b="1"/>
              <a:t>Function = Pronation of forearms and hands</a:t>
            </a:r>
            <a:endParaRPr lang="en-US" sz="3200"/>
          </a:p>
        </p:txBody>
      </p:sp>
      <p:sp>
        <p:nvSpPr>
          <p:cNvPr id="73" name="Rectangle 72">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Picture">
            <a:extLst>
              <a:ext uri="{FF2B5EF4-FFF2-40B4-BE49-F238E27FC236}">
                <a16:creationId xmlns:a16="http://schemas.microsoft.com/office/drawing/2014/main" id="{DA8D2CDD-DE04-4DEF-AAAC-BAC5228AC0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24" b="6185"/>
          <a:stretch/>
        </p:blipFill>
        <p:spPr bwMode="auto">
          <a:xfrm>
            <a:off x="959205" y="364142"/>
            <a:ext cx="10369645" cy="3867993"/>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6131E3A-E87A-4777-8191-8530523A9C46}"/>
              </a:ext>
            </a:extLst>
          </p:cNvPr>
          <p:cNvSpPr>
            <a:spLocks noGrp="1"/>
          </p:cNvSpPr>
          <p:nvPr>
            <p:ph idx="1"/>
          </p:nvPr>
        </p:nvSpPr>
        <p:spPr>
          <a:xfrm>
            <a:off x="5162719" y="4883544"/>
            <a:ext cx="6586915" cy="1556907"/>
          </a:xfrm>
        </p:spPr>
        <p:txBody>
          <a:bodyPr anchor="ctr">
            <a:normAutofit/>
          </a:bodyPr>
          <a:lstStyle/>
          <a:p>
            <a:r>
              <a:rPr lang="en-US" sz="1800"/>
              <a:t> The pronator teres muscle is located on the anterior portion of the forearm just below the antecubital region (inner elbow area). </a:t>
            </a:r>
          </a:p>
        </p:txBody>
      </p:sp>
    </p:spTree>
    <p:extLst>
      <p:ext uri="{BB962C8B-B14F-4D97-AF65-F5344CB8AC3E}">
        <p14:creationId xmlns:p14="http://schemas.microsoft.com/office/powerpoint/2010/main" val="1153743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B055F-ED12-4087-B0FA-9AF93504F7A3}"/>
              </a:ext>
            </a:extLst>
          </p:cNvPr>
          <p:cNvSpPr>
            <a:spLocks noGrp="1"/>
          </p:cNvSpPr>
          <p:nvPr>
            <p:ph type="title"/>
          </p:nvPr>
        </p:nvSpPr>
        <p:spPr/>
        <p:txBody>
          <a:bodyPr/>
          <a:lstStyle/>
          <a:p>
            <a:r>
              <a:rPr lang="en-US" dirty="0"/>
              <a:t>The muscles of the brachial region</a:t>
            </a:r>
          </a:p>
        </p:txBody>
      </p:sp>
      <p:sp>
        <p:nvSpPr>
          <p:cNvPr id="3" name="Content Placeholder 2">
            <a:extLst>
              <a:ext uri="{FF2B5EF4-FFF2-40B4-BE49-F238E27FC236}">
                <a16:creationId xmlns:a16="http://schemas.microsoft.com/office/drawing/2014/main" id="{62EAAD84-CC19-4E02-9AB8-EEF8525F24D9}"/>
              </a:ext>
            </a:extLst>
          </p:cNvPr>
          <p:cNvSpPr>
            <a:spLocks noGrp="1"/>
          </p:cNvSpPr>
          <p:nvPr>
            <p:ph idx="1"/>
          </p:nvPr>
        </p:nvSpPr>
        <p:spPr/>
        <p:txBody>
          <a:bodyPr/>
          <a:lstStyle/>
          <a:p>
            <a:r>
              <a:rPr lang="en-US" dirty="0"/>
              <a:t>The muscles of the brachial region span the elbow joint. </a:t>
            </a:r>
          </a:p>
          <a:p>
            <a:r>
              <a:rPr lang="en-US" dirty="0"/>
              <a:t>The muscle of the brachial region have their origin in the brachial region (upper arm area) and attach to the antebrachial region (lower arm area) on the forearm bones (radius and ulna). </a:t>
            </a:r>
          </a:p>
          <a:p>
            <a:endParaRPr lang="en-US" dirty="0"/>
          </a:p>
        </p:txBody>
      </p:sp>
    </p:spTree>
    <p:extLst>
      <p:ext uri="{BB962C8B-B14F-4D97-AF65-F5344CB8AC3E}">
        <p14:creationId xmlns:p14="http://schemas.microsoft.com/office/powerpoint/2010/main" val="726411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A92BC41-5AE1-432E-87C7-12BF9E03D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1415" y="476778"/>
            <a:ext cx="7212450" cy="5920653"/>
          </a:xfrm>
          <a:prstGeom prst="rect">
            <a:avLst/>
          </a:prstGeom>
          <a:solidFill>
            <a:srgbClr val="494770">
              <a:alpha val="9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9BD9769-9A00-4970-B6CC-D27261F6BDD0}"/>
              </a:ext>
            </a:extLst>
          </p:cNvPr>
          <p:cNvSpPr>
            <a:spLocks noGrp="1"/>
          </p:cNvSpPr>
          <p:nvPr>
            <p:ph type="title"/>
          </p:nvPr>
        </p:nvSpPr>
        <p:spPr>
          <a:xfrm>
            <a:off x="5141495" y="1179095"/>
            <a:ext cx="5956353" cy="3404488"/>
          </a:xfrm>
        </p:spPr>
        <p:txBody>
          <a:bodyPr vert="horz" lIns="91440" tIns="45720" rIns="91440" bIns="45720" rtlCol="0" anchor="b">
            <a:normAutofit/>
          </a:bodyPr>
          <a:lstStyle/>
          <a:p>
            <a:r>
              <a:rPr lang="en-US" sz="4800" b="1">
                <a:solidFill>
                  <a:srgbClr val="FFFFFF"/>
                </a:solidFill>
              </a:rPr>
              <a:t>Extensor Carpi Ulnaris</a:t>
            </a:r>
            <a:br>
              <a:rPr lang="en-US" sz="4800">
                <a:solidFill>
                  <a:srgbClr val="FFFFFF"/>
                </a:solidFill>
              </a:rPr>
            </a:br>
            <a:r>
              <a:rPr lang="en-US" sz="4800" b="1">
                <a:solidFill>
                  <a:srgbClr val="FFFFFF"/>
                </a:solidFill>
              </a:rPr>
              <a:t>Function = Flexes and adducts wrist/hand</a:t>
            </a:r>
            <a:endParaRPr lang="en-US" sz="4800">
              <a:solidFill>
                <a:srgbClr val="FFFFFF"/>
              </a:solidFill>
            </a:endParaRPr>
          </a:p>
        </p:txBody>
      </p:sp>
      <p:cxnSp>
        <p:nvCxnSpPr>
          <p:cNvPr id="73" name="Straight Connector 72">
            <a:extLst>
              <a:ext uri="{FF2B5EF4-FFF2-40B4-BE49-F238E27FC236}">
                <a16:creationId xmlns:a16="http://schemas.microsoft.com/office/drawing/2014/main" id="{DC0E1208-0B30-4396-AE7C-AEBFFAEE6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478" y="4713662"/>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25602" name="Picture 2" descr="Picture">
            <a:extLst>
              <a:ext uri="{FF2B5EF4-FFF2-40B4-BE49-F238E27FC236}">
                <a16:creationId xmlns:a16="http://schemas.microsoft.com/office/drawing/2014/main" id="{0B077AE6-F7F0-45FE-AF50-DF93141829F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 t="-1042" r="1" b="-298"/>
          <a:stretch/>
        </p:blipFill>
        <p:spPr bwMode="auto">
          <a:xfrm>
            <a:off x="1094152" y="0"/>
            <a:ext cx="2188171" cy="676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76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D975A82-EDFF-4FAF-894A-C0A402C13590}"/>
              </a:ext>
            </a:extLst>
          </p:cNvPr>
          <p:cNvSpPr>
            <a:spLocks noGrp="1"/>
          </p:cNvSpPr>
          <p:nvPr>
            <p:ph type="title"/>
          </p:nvPr>
        </p:nvSpPr>
        <p:spPr>
          <a:xfrm>
            <a:off x="1870997" y="1607809"/>
            <a:ext cx="9236026" cy="2876680"/>
          </a:xfrm>
        </p:spPr>
        <p:txBody>
          <a:bodyPr vert="horz" lIns="91440" tIns="45720" rIns="91440" bIns="45720" rtlCol="0" anchor="b">
            <a:normAutofit/>
          </a:bodyPr>
          <a:lstStyle/>
          <a:p>
            <a:r>
              <a:rPr lang="en-US" sz="6600" kern="1200">
                <a:solidFill>
                  <a:srgbClr val="FFFFFF"/>
                </a:solidFill>
                <a:latin typeface="+mj-lt"/>
                <a:ea typeface="+mj-ea"/>
                <a:cs typeface="+mj-cs"/>
              </a:rPr>
              <a:t>All flexors of the wrist will be located at the inner forearm. </a:t>
            </a:r>
          </a:p>
        </p:txBody>
      </p:sp>
    </p:spTree>
    <p:extLst>
      <p:ext uri="{BB962C8B-B14F-4D97-AF65-F5344CB8AC3E}">
        <p14:creationId xmlns:p14="http://schemas.microsoft.com/office/powerpoint/2010/main" val="1474855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D9769-9A00-4970-B6CC-D27261F6BDD0}"/>
              </a:ext>
            </a:extLst>
          </p:cNvPr>
          <p:cNvSpPr>
            <a:spLocks noGrp="1"/>
          </p:cNvSpPr>
          <p:nvPr>
            <p:ph type="title"/>
          </p:nvPr>
        </p:nvSpPr>
        <p:spPr>
          <a:xfrm>
            <a:off x="1676400" y="-53948"/>
            <a:ext cx="10515600" cy="1325563"/>
          </a:xfrm>
        </p:spPr>
        <p:txBody>
          <a:bodyPr>
            <a:normAutofit/>
          </a:bodyPr>
          <a:lstStyle/>
          <a:p>
            <a:r>
              <a:rPr lang="en-US" b="1" dirty="0"/>
              <a:t>Extensor Carpi Ulnaris</a:t>
            </a:r>
            <a:endParaRPr lang="en-US" dirty="0"/>
          </a:p>
        </p:txBody>
      </p:sp>
      <p:sp>
        <p:nvSpPr>
          <p:cNvPr id="3" name="Content Placeholder 2">
            <a:extLst>
              <a:ext uri="{FF2B5EF4-FFF2-40B4-BE49-F238E27FC236}">
                <a16:creationId xmlns:a16="http://schemas.microsoft.com/office/drawing/2014/main" id="{1B235EE5-699F-4E0A-914C-C5E6EB03FDA3}"/>
              </a:ext>
            </a:extLst>
          </p:cNvPr>
          <p:cNvSpPr>
            <a:spLocks noGrp="1"/>
          </p:cNvSpPr>
          <p:nvPr>
            <p:ph idx="1"/>
          </p:nvPr>
        </p:nvSpPr>
        <p:spPr>
          <a:xfrm>
            <a:off x="838200" y="1253331"/>
            <a:ext cx="10515600" cy="4351338"/>
          </a:xfrm>
        </p:spPr>
        <p:txBody>
          <a:bodyPr/>
          <a:lstStyle/>
          <a:p>
            <a:r>
              <a:rPr lang="en-US" dirty="0"/>
              <a:t>The </a:t>
            </a:r>
            <a:r>
              <a:rPr lang="en-US" b="1" dirty="0"/>
              <a:t>extensor carpi </a:t>
            </a:r>
            <a:r>
              <a:rPr lang="en-US" b="1" dirty="0" err="1"/>
              <a:t>ulnaris</a:t>
            </a:r>
            <a:r>
              <a:rPr lang="en-US" dirty="0"/>
              <a:t> is a skeletal muscle located on the "ulnar side" of the forearm (this is the portion of the arm that is "under" the radius when you do a "thumb up"). </a:t>
            </a:r>
          </a:p>
        </p:txBody>
      </p:sp>
      <p:pic>
        <p:nvPicPr>
          <p:cNvPr id="24578" name="Picture 2" descr="Picture">
            <a:extLst>
              <a:ext uri="{FF2B5EF4-FFF2-40B4-BE49-F238E27FC236}">
                <a16:creationId xmlns:a16="http://schemas.microsoft.com/office/drawing/2014/main" id="{FFBF0990-BE55-452E-9685-E4AF5B186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037" y="2578894"/>
            <a:ext cx="9305925" cy="408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887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80"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6295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9BD9769-9A00-4970-B6CC-D27261F6BDD0}"/>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Extensor Carpi Ulnaris</a:t>
            </a:r>
            <a:endParaRPr lang="en-US">
              <a:solidFill>
                <a:srgbClr val="FFFFFF"/>
              </a:solidFill>
            </a:endParaRPr>
          </a:p>
        </p:txBody>
      </p:sp>
      <p:pic>
        <p:nvPicPr>
          <p:cNvPr id="24578" name="Picture 2" descr="Picture">
            <a:extLst>
              <a:ext uri="{FF2B5EF4-FFF2-40B4-BE49-F238E27FC236}">
                <a16:creationId xmlns:a16="http://schemas.microsoft.com/office/drawing/2014/main" id="{FFBF0990-BE55-452E-9685-E4AF5B186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10" r="10577" b="-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24581"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B235EE5-699F-4E0A-914C-C5E6EB03FDA3}"/>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It is visible on the posterior aspect of the forearm. It acts to extend and adduct at the carpus/wrist from anatomical position. </a:t>
            </a:r>
          </a:p>
          <a:p>
            <a:r>
              <a:rPr lang="en-US" sz="2000">
                <a:solidFill>
                  <a:srgbClr val="FFFFFF"/>
                </a:solidFill>
              </a:rPr>
              <a:t>Being an extensor muscle, extensor carpi ulnaris is on the posterior side of the forearm. </a:t>
            </a:r>
          </a:p>
        </p:txBody>
      </p:sp>
    </p:spTree>
    <p:extLst>
      <p:ext uri="{BB962C8B-B14F-4D97-AF65-F5344CB8AC3E}">
        <p14:creationId xmlns:p14="http://schemas.microsoft.com/office/powerpoint/2010/main" val="2769157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77CB8-7984-4B42-987A-09E614C041F6}"/>
              </a:ext>
            </a:extLst>
          </p:cNvPr>
          <p:cNvSpPr>
            <a:spLocks noGrp="1"/>
          </p:cNvSpPr>
          <p:nvPr>
            <p:ph type="title"/>
          </p:nvPr>
        </p:nvSpPr>
        <p:spPr>
          <a:xfrm>
            <a:off x="838200" y="512219"/>
            <a:ext cx="10515600" cy="1325563"/>
          </a:xfrm>
        </p:spPr>
        <p:txBody>
          <a:bodyPr>
            <a:normAutofit fontScale="90000"/>
          </a:bodyPr>
          <a:lstStyle/>
          <a:p>
            <a:pPr algn="ctr"/>
            <a:r>
              <a:rPr lang="en-US" b="1" dirty="0"/>
              <a:t>Extensor Digitorum</a:t>
            </a:r>
            <a:br>
              <a:rPr lang="en-US" dirty="0"/>
            </a:br>
            <a:r>
              <a:rPr lang="en-US" b="1" dirty="0"/>
              <a:t>Function = Extends wrist and medial digits (phalanges)</a:t>
            </a:r>
            <a:br>
              <a:rPr lang="en-US" dirty="0"/>
            </a:br>
            <a:endParaRPr lang="en-US" dirty="0"/>
          </a:p>
        </p:txBody>
      </p:sp>
      <p:pic>
        <p:nvPicPr>
          <p:cNvPr id="27650" name="Picture 2" descr="Picture">
            <a:extLst>
              <a:ext uri="{FF2B5EF4-FFF2-40B4-BE49-F238E27FC236}">
                <a16:creationId xmlns:a16="http://schemas.microsoft.com/office/drawing/2014/main" id="{76852234-38BE-46AA-8E96-30D5560091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318"/>
          <a:stretch/>
        </p:blipFill>
        <p:spPr bwMode="auto">
          <a:xfrm>
            <a:off x="1161393" y="1837782"/>
            <a:ext cx="9869214" cy="502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406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F8F4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677CB8-7984-4B42-987A-09E614C041F6}"/>
              </a:ext>
            </a:extLst>
          </p:cNvPr>
          <p:cNvSpPr>
            <a:spLocks noGrp="1"/>
          </p:cNvSpPr>
          <p:nvPr>
            <p:ph type="title"/>
          </p:nvPr>
        </p:nvSpPr>
        <p:spPr>
          <a:xfrm>
            <a:off x="524256" y="4767072"/>
            <a:ext cx="6594189" cy="1625210"/>
          </a:xfrm>
        </p:spPr>
        <p:txBody>
          <a:bodyPr>
            <a:normAutofit/>
          </a:bodyPr>
          <a:lstStyle/>
          <a:p>
            <a:pPr algn="r"/>
            <a:r>
              <a:rPr lang="en-US" sz="2400" b="1">
                <a:solidFill>
                  <a:srgbClr val="FFFFFF"/>
                </a:solidFill>
              </a:rPr>
              <a:t>Extensor Digitorum</a:t>
            </a:r>
            <a:br>
              <a:rPr lang="en-US" sz="2400">
                <a:solidFill>
                  <a:srgbClr val="FFFFFF"/>
                </a:solidFill>
              </a:rPr>
            </a:br>
            <a:r>
              <a:rPr lang="en-US" sz="2400" b="1">
                <a:solidFill>
                  <a:srgbClr val="FFFFFF"/>
                </a:solidFill>
              </a:rPr>
              <a:t>Function = Extends wrist and medial digits (phalanges)</a:t>
            </a:r>
            <a:br>
              <a:rPr lang="en-US" sz="2400">
                <a:solidFill>
                  <a:srgbClr val="FFFFFF"/>
                </a:solidFill>
              </a:rPr>
            </a:br>
            <a:endParaRPr lang="en-US" sz="2400">
              <a:solidFill>
                <a:srgbClr val="FFFFFF"/>
              </a:solidFill>
            </a:endParaRPr>
          </a:p>
        </p:txBody>
      </p:sp>
      <p:pic>
        <p:nvPicPr>
          <p:cNvPr id="28674" name="Picture 2" descr="Picture">
            <a:extLst>
              <a:ext uri="{FF2B5EF4-FFF2-40B4-BE49-F238E27FC236}">
                <a16:creationId xmlns:a16="http://schemas.microsoft.com/office/drawing/2014/main" id="{3B7BBBBE-BFF8-42C6-A917-2C77870841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37"/>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7C5E77D-EDA5-460B-A909-4B2F08D84965}"/>
              </a:ext>
            </a:extLst>
          </p:cNvPr>
          <p:cNvSpPr>
            <a:spLocks noGrp="1"/>
          </p:cNvSpPr>
          <p:nvPr>
            <p:ph idx="1"/>
          </p:nvPr>
        </p:nvSpPr>
        <p:spPr>
          <a:xfrm>
            <a:off x="8029319" y="917725"/>
            <a:ext cx="3424739" cy="4852362"/>
          </a:xfrm>
        </p:spPr>
        <p:txBody>
          <a:bodyPr anchor="ctr">
            <a:normAutofit/>
          </a:bodyPr>
          <a:lstStyle/>
          <a:p>
            <a:r>
              <a:rPr lang="en-US" sz="2000" dirty="0">
                <a:solidFill>
                  <a:srgbClr val="FFFFFF"/>
                </a:solidFill>
              </a:rPr>
              <a:t>All wrist extensors are located on the back of the forearm.</a:t>
            </a:r>
            <a:br>
              <a:rPr lang="en-US" sz="2000" dirty="0">
                <a:solidFill>
                  <a:srgbClr val="FFFFFF"/>
                </a:solidFill>
              </a:rPr>
            </a:br>
            <a:r>
              <a:rPr lang="en-US" sz="2000" dirty="0">
                <a:solidFill>
                  <a:srgbClr val="FFFFFF"/>
                </a:solidFill>
              </a:rPr>
              <a:t>​    </a:t>
            </a:r>
          </a:p>
        </p:txBody>
      </p:sp>
    </p:spTree>
    <p:extLst>
      <p:ext uri="{BB962C8B-B14F-4D97-AF65-F5344CB8AC3E}">
        <p14:creationId xmlns:p14="http://schemas.microsoft.com/office/powerpoint/2010/main" val="1378077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F8F4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677CB8-7984-4B42-987A-09E614C041F6}"/>
              </a:ext>
            </a:extLst>
          </p:cNvPr>
          <p:cNvSpPr>
            <a:spLocks noGrp="1"/>
          </p:cNvSpPr>
          <p:nvPr>
            <p:ph type="title"/>
          </p:nvPr>
        </p:nvSpPr>
        <p:spPr>
          <a:xfrm>
            <a:off x="524256" y="4767072"/>
            <a:ext cx="6594189" cy="1625210"/>
          </a:xfrm>
        </p:spPr>
        <p:txBody>
          <a:bodyPr>
            <a:normAutofit/>
          </a:bodyPr>
          <a:lstStyle/>
          <a:p>
            <a:pPr algn="r"/>
            <a:r>
              <a:rPr lang="en-US" sz="2400" b="1">
                <a:solidFill>
                  <a:srgbClr val="FFFFFF"/>
                </a:solidFill>
              </a:rPr>
              <a:t>Extensor Digitorum</a:t>
            </a:r>
            <a:br>
              <a:rPr lang="en-US" sz="2400">
                <a:solidFill>
                  <a:srgbClr val="FFFFFF"/>
                </a:solidFill>
              </a:rPr>
            </a:br>
            <a:r>
              <a:rPr lang="en-US" sz="2400" b="1">
                <a:solidFill>
                  <a:srgbClr val="FFFFFF"/>
                </a:solidFill>
              </a:rPr>
              <a:t>Function = Extends wrist and medial digits (phalanges)</a:t>
            </a:r>
            <a:br>
              <a:rPr lang="en-US" sz="2400">
                <a:solidFill>
                  <a:srgbClr val="FFFFFF"/>
                </a:solidFill>
              </a:rPr>
            </a:br>
            <a:endParaRPr lang="en-US" sz="2400">
              <a:solidFill>
                <a:srgbClr val="FFFFFF"/>
              </a:solidFill>
            </a:endParaRPr>
          </a:p>
        </p:txBody>
      </p:sp>
      <p:pic>
        <p:nvPicPr>
          <p:cNvPr id="28674" name="Picture 2" descr="Picture">
            <a:extLst>
              <a:ext uri="{FF2B5EF4-FFF2-40B4-BE49-F238E27FC236}">
                <a16:creationId xmlns:a16="http://schemas.microsoft.com/office/drawing/2014/main" id="{3B7BBBBE-BFF8-42C6-A917-2C77870841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37"/>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7C5E77D-EDA5-460B-A909-4B2F08D84965}"/>
              </a:ext>
            </a:extLst>
          </p:cNvPr>
          <p:cNvSpPr>
            <a:spLocks noGrp="1"/>
          </p:cNvSpPr>
          <p:nvPr>
            <p:ph idx="1"/>
          </p:nvPr>
        </p:nvSpPr>
        <p:spPr>
          <a:xfrm>
            <a:off x="8029319" y="917725"/>
            <a:ext cx="3424739" cy="4852362"/>
          </a:xfrm>
        </p:spPr>
        <p:txBody>
          <a:bodyPr anchor="ctr">
            <a:normAutofit lnSpcReduction="10000"/>
          </a:bodyPr>
          <a:lstStyle/>
          <a:p>
            <a:r>
              <a:rPr lang="en-US" dirty="0">
                <a:solidFill>
                  <a:srgbClr val="FFFFFF"/>
                </a:solidFill>
              </a:rPr>
              <a:t>The </a:t>
            </a:r>
            <a:r>
              <a:rPr lang="en-US" b="1" dirty="0">
                <a:solidFill>
                  <a:srgbClr val="FFFFFF"/>
                </a:solidFill>
              </a:rPr>
              <a:t>extensor digitorum</a:t>
            </a:r>
            <a:r>
              <a:rPr lang="en-US" dirty="0">
                <a:solidFill>
                  <a:srgbClr val="FFFFFF"/>
                </a:solidFill>
              </a:rPr>
              <a:t> muscle is located at the posterior forearm.  </a:t>
            </a:r>
          </a:p>
          <a:p>
            <a:r>
              <a:rPr lang="en-US" dirty="0">
                <a:solidFill>
                  <a:srgbClr val="FFFFFF"/>
                </a:solidFill>
              </a:rPr>
              <a:t>It extends the medial four digits of the hand, the wrist, and the elbow. It tends to separate the fingers as it extends them.</a:t>
            </a:r>
            <a:br>
              <a:rPr lang="en-US" dirty="0">
                <a:solidFill>
                  <a:srgbClr val="FFFFFF"/>
                </a:solidFill>
              </a:rPr>
            </a:br>
            <a:r>
              <a:rPr lang="en-US" dirty="0">
                <a:solidFill>
                  <a:srgbClr val="FFFFFF"/>
                </a:solidFill>
              </a:rPr>
              <a:t>​    </a:t>
            </a:r>
          </a:p>
        </p:txBody>
      </p:sp>
    </p:spTree>
    <p:extLst>
      <p:ext uri="{BB962C8B-B14F-4D97-AF65-F5344CB8AC3E}">
        <p14:creationId xmlns:p14="http://schemas.microsoft.com/office/powerpoint/2010/main" val="1961092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720451-69E0-49D3-8562-D55ED42FD0C0}"/>
              </a:ext>
            </a:extLst>
          </p:cNvPr>
          <p:cNvSpPr>
            <a:spLocks noGrp="1"/>
          </p:cNvSpPr>
          <p:nvPr>
            <p:ph type="title"/>
          </p:nvPr>
        </p:nvSpPr>
        <p:spPr>
          <a:xfrm>
            <a:off x="8622370" y="618680"/>
            <a:ext cx="3569630" cy="5132190"/>
          </a:xfrm>
        </p:spPr>
        <p:txBody>
          <a:bodyPr vert="horz" lIns="91440" tIns="45720" rIns="91440" bIns="45720" rtlCol="0" anchor="ctr">
            <a:normAutofit/>
          </a:bodyPr>
          <a:lstStyle/>
          <a:p>
            <a:r>
              <a:rPr lang="en-US" b="1" dirty="0">
                <a:solidFill>
                  <a:srgbClr val="FFFFFF"/>
                </a:solidFill>
              </a:rPr>
              <a:t>Flexor Carpi Ulnaris</a:t>
            </a:r>
            <a:br>
              <a:rPr lang="en-US" b="1" dirty="0">
                <a:solidFill>
                  <a:srgbClr val="FFFFFF"/>
                </a:solidFill>
              </a:rPr>
            </a:br>
            <a:br>
              <a:rPr lang="en-US" dirty="0">
                <a:solidFill>
                  <a:srgbClr val="FFFFFF"/>
                </a:solidFill>
              </a:rPr>
            </a:br>
            <a:r>
              <a:rPr lang="en-US" b="1" dirty="0">
                <a:solidFill>
                  <a:srgbClr val="FFFFFF"/>
                </a:solidFill>
              </a:rPr>
              <a:t>Function =  flexion and adduction the hand</a:t>
            </a:r>
            <a:endParaRPr lang="en-US" dirty="0">
              <a:solidFill>
                <a:srgbClr val="FFFFFF"/>
              </a:solidFill>
            </a:endParaRP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Picture">
            <a:extLst>
              <a:ext uri="{FF2B5EF4-FFF2-40B4-BE49-F238E27FC236}">
                <a16:creationId xmlns:a16="http://schemas.microsoft.com/office/drawing/2014/main" id="{5940B3D2-3FDF-4E18-B748-DCDAAEA8DB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106"/>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350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746" name="Picture 2" descr="Picture">
            <a:extLst>
              <a:ext uri="{FF2B5EF4-FFF2-40B4-BE49-F238E27FC236}">
                <a16:creationId xmlns:a16="http://schemas.microsoft.com/office/drawing/2014/main" id="{9240A074-8E42-4963-A8E8-8DD67F36FA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26"/>
          <a:stretch/>
        </p:blipFill>
        <p:spPr bwMode="auto">
          <a:xfrm>
            <a:off x="20" y="10"/>
            <a:ext cx="12191980" cy="4465973"/>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Rounded Corners 72">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262FF42C-0403-459F-9FEF-FC63B2BEC568}"/>
              </a:ext>
            </a:extLst>
          </p:cNvPr>
          <p:cNvSpPr>
            <a:spLocks noGrp="1"/>
          </p:cNvSpPr>
          <p:nvPr>
            <p:ph type="title"/>
          </p:nvPr>
        </p:nvSpPr>
        <p:spPr>
          <a:xfrm>
            <a:off x="566928" y="4203278"/>
            <a:ext cx="8557193" cy="536063"/>
          </a:xfrm>
        </p:spPr>
        <p:txBody>
          <a:bodyPr>
            <a:normAutofit/>
          </a:bodyPr>
          <a:lstStyle/>
          <a:p>
            <a:r>
              <a:rPr lang="en-US" sz="2800" b="1">
                <a:solidFill>
                  <a:schemeClr val="bg1"/>
                </a:solidFill>
              </a:rPr>
              <a:t>Flexor Carpi Ulnaris</a:t>
            </a:r>
            <a:endParaRPr lang="en-US" sz="2800">
              <a:solidFill>
                <a:schemeClr val="bg1"/>
              </a:solidFill>
            </a:endParaRPr>
          </a:p>
        </p:txBody>
      </p:sp>
      <p:sp>
        <p:nvSpPr>
          <p:cNvPr id="3" name="Content Placeholder 2">
            <a:extLst>
              <a:ext uri="{FF2B5EF4-FFF2-40B4-BE49-F238E27FC236}">
                <a16:creationId xmlns:a16="http://schemas.microsoft.com/office/drawing/2014/main" id="{A405D96C-21C0-4D11-BA58-98BA63B00247}"/>
              </a:ext>
            </a:extLst>
          </p:cNvPr>
          <p:cNvSpPr>
            <a:spLocks noGrp="1"/>
          </p:cNvSpPr>
          <p:nvPr>
            <p:ph idx="1"/>
          </p:nvPr>
        </p:nvSpPr>
        <p:spPr>
          <a:xfrm>
            <a:off x="566928" y="4956314"/>
            <a:ext cx="11058144" cy="1602141"/>
          </a:xfrm>
        </p:spPr>
        <p:txBody>
          <a:bodyPr>
            <a:normAutofit/>
          </a:bodyPr>
          <a:lstStyle/>
          <a:p>
            <a:r>
              <a:rPr lang="en-US" sz="3200" dirty="0"/>
              <a:t>The </a:t>
            </a:r>
            <a:r>
              <a:rPr lang="en-US" sz="3200" b="1" dirty="0"/>
              <a:t>flexor carpi </a:t>
            </a:r>
            <a:r>
              <a:rPr lang="en-US" sz="3200" b="1" dirty="0" err="1"/>
              <a:t>ulnaris</a:t>
            </a:r>
            <a:r>
              <a:rPr lang="en-US" sz="3200" b="1" dirty="0"/>
              <a:t> muscle</a:t>
            </a:r>
            <a:r>
              <a:rPr lang="en-US" sz="3200" dirty="0"/>
              <a:t> is a muscle located on the posterior aspect of the forearm that functions to flex and adduct the hand.</a:t>
            </a:r>
          </a:p>
        </p:txBody>
      </p:sp>
    </p:spTree>
    <p:extLst>
      <p:ext uri="{BB962C8B-B14F-4D97-AF65-F5344CB8AC3E}">
        <p14:creationId xmlns:p14="http://schemas.microsoft.com/office/powerpoint/2010/main" val="3864553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20451-69E0-49D3-8562-D55ED42FD0C0}"/>
              </a:ext>
            </a:extLst>
          </p:cNvPr>
          <p:cNvSpPr>
            <a:spLocks noGrp="1"/>
          </p:cNvSpPr>
          <p:nvPr>
            <p:ph type="title"/>
          </p:nvPr>
        </p:nvSpPr>
        <p:spPr/>
        <p:txBody>
          <a:bodyPr>
            <a:normAutofit/>
          </a:bodyPr>
          <a:lstStyle/>
          <a:p>
            <a:r>
              <a:rPr lang="en-US" b="1" u="sng" dirty="0"/>
              <a:t>Extensor </a:t>
            </a:r>
            <a:r>
              <a:rPr lang="en-US" b="1" u="sng" dirty="0" err="1"/>
              <a:t>Digitorium</a:t>
            </a:r>
            <a:r>
              <a:rPr lang="en-US" b="1" u="sng" dirty="0"/>
              <a:t> Superficialis</a:t>
            </a:r>
            <a:br>
              <a:rPr lang="en-US" b="1" dirty="0"/>
            </a:br>
            <a:r>
              <a:rPr lang="en-US" b="1" dirty="0"/>
              <a:t>Function = Flexes hand and middle phalanges. </a:t>
            </a:r>
            <a:endParaRPr lang="en-US" dirty="0"/>
          </a:p>
        </p:txBody>
      </p:sp>
      <p:pic>
        <p:nvPicPr>
          <p:cNvPr id="29702" name="Picture 6" descr="Picture">
            <a:extLst>
              <a:ext uri="{FF2B5EF4-FFF2-40B4-BE49-F238E27FC236}">
                <a16:creationId xmlns:a16="http://schemas.microsoft.com/office/drawing/2014/main" id="{278C8C2F-019D-4D28-97A2-0CC9C2119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607" y="2291255"/>
            <a:ext cx="10152785" cy="4196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60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287584-5E47-491A-80CA-2A420AEB4524}"/>
              </a:ext>
            </a:extLst>
          </p:cNvPr>
          <p:cNvSpPr>
            <a:spLocks noGrp="1"/>
          </p:cNvSpPr>
          <p:nvPr>
            <p:ph type="title"/>
          </p:nvPr>
        </p:nvSpPr>
        <p:spPr>
          <a:xfrm>
            <a:off x="429768" y="411480"/>
            <a:ext cx="11201400" cy="1106424"/>
          </a:xfrm>
        </p:spPr>
        <p:txBody>
          <a:bodyPr>
            <a:normAutofit/>
          </a:bodyPr>
          <a:lstStyle/>
          <a:p>
            <a:r>
              <a:rPr lang="en-US" sz="3600" b="1"/>
              <a:t>The Biceps Brachii</a:t>
            </a:r>
            <a:br>
              <a:rPr lang="en-US" sz="3600"/>
            </a:br>
            <a:r>
              <a:rPr lang="en-US" sz="3600" b="1"/>
              <a:t>Function = Flexion of forearm</a:t>
            </a:r>
            <a:endParaRPr lang="en-US" sz="3600"/>
          </a:p>
        </p:txBody>
      </p:sp>
      <p:sp>
        <p:nvSpPr>
          <p:cNvPr id="73" name="Rectangle 72">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8194" name="Picture 2" descr="Picture">
            <a:extLst>
              <a:ext uri="{FF2B5EF4-FFF2-40B4-BE49-F238E27FC236}">
                <a16:creationId xmlns:a16="http://schemas.microsoft.com/office/drawing/2014/main" id="{6D0A75FC-357F-4385-AE49-0FF37C02B0F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429768" y="2092547"/>
            <a:ext cx="6702552" cy="3770185"/>
          </a:xfrm>
          <a:prstGeom prst="rect">
            <a:avLst/>
          </a:prstGeom>
          <a:noFill/>
          <a:extLst>
            <a:ext uri="{909E8E84-426E-40DD-AFC4-6F175D3DCCD1}">
              <a14:hiddenFill xmlns:a14="http://schemas.microsoft.com/office/drawing/2010/main">
                <a:solidFill>
                  <a:srgbClr val="FFFFFF"/>
                </a:solidFill>
              </a14:hiddenFill>
            </a:ext>
          </a:extLst>
        </p:spPr>
      </p:pic>
      <p:sp useBgFill="1">
        <p:nvSpPr>
          <p:cNvPr id="75" name="Rectangle 74">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486AC32-3190-4DE9-8179-5CF8570E5C09}"/>
              </a:ext>
            </a:extLst>
          </p:cNvPr>
          <p:cNvSpPr>
            <a:spLocks noGrp="1"/>
          </p:cNvSpPr>
          <p:nvPr>
            <p:ph idx="1"/>
          </p:nvPr>
        </p:nvSpPr>
        <p:spPr>
          <a:xfrm>
            <a:off x="7938752" y="2020824"/>
            <a:ext cx="3455097" cy="3959352"/>
          </a:xfrm>
        </p:spPr>
        <p:txBody>
          <a:bodyPr anchor="ctr">
            <a:normAutofit/>
          </a:bodyPr>
          <a:lstStyle/>
          <a:p>
            <a:r>
              <a:rPr lang="en-US" sz="1700"/>
              <a:t>   The biceps brachii is a "two-headed" fusiform muscle. The biceps brachii functions to flex the forearm and to supinates it.  </a:t>
            </a:r>
          </a:p>
          <a:p>
            <a:pPr lvl="1"/>
            <a:r>
              <a:rPr lang="en-US" sz="1700"/>
              <a:t>This muscle cannot flex the forearm without also supinating it, so it is ineffective when one lifts a heavy object with a pronated hand that must stay pronated. </a:t>
            </a:r>
          </a:p>
          <a:p>
            <a:pPr lvl="1"/>
            <a:r>
              <a:rPr lang="en-US" sz="1700"/>
              <a:t>(This is why doing chin-ups with palms facing anteriorly is harder than with palms facing posteriorly.)</a:t>
            </a:r>
          </a:p>
          <a:p>
            <a:endParaRPr lang="en-US" sz="1700"/>
          </a:p>
        </p:txBody>
      </p:sp>
    </p:spTree>
    <p:extLst>
      <p:ext uri="{BB962C8B-B14F-4D97-AF65-F5344CB8AC3E}">
        <p14:creationId xmlns:p14="http://schemas.microsoft.com/office/powerpoint/2010/main" val="3466551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descr="Picture">
            <a:extLst>
              <a:ext uri="{FF2B5EF4-FFF2-40B4-BE49-F238E27FC236}">
                <a16:creationId xmlns:a16="http://schemas.microsoft.com/office/drawing/2014/main" id="{60C74E08-1F40-4F92-BCBD-9CC8D9737B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05" b="12768"/>
          <a:stretch/>
        </p:blipFill>
        <p:spPr bwMode="auto">
          <a:xfrm>
            <a:off x="20" y="10"/>
            <a:ext cx="12191980" cy="4465973"/>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Rounded Corners 72">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09720451-69E0-49D3-8562-D55ED42FD0C0}"/>
              </a:ext>
            </a:extLst>
          </p:cNvPr>
          <p:cNvSpPr>
            <a:spLocks noGrp="1"/>
          </p:cNvSpPr>
          <p:nvPr>
            <p:ph type="title"/>
          </p:nvPr>
        </p:nvSpPr>
        <p:spPr>
          <a:xfrm>
            <a:off x="566928" y="4203278"/>
            <a:ext cx="8557193" cy="536063"/>
          </a:xfrm>
        </p:spPr>
        <p:txBody>
          <a:bodyPr>
            <a:normAutofit/>
          </a:bodyPr>
          <a:lstStyle/>
          <a:p>
            <a:r>
              <a:rPr lang="en-US" sz="1500" b="1" u="sng">
                <a:solidFill>
                  <a:schemeClr val="bg1"/>
                </a:solidFill>
              </a:rPr>
              <a:t>Extensor Digitorium Superficialis</a:t>
            </a:r>
            <a:br>
              <a:rPr lang="en-US" sz="1500" b="1">
                <a:solidFill>
                  <a:schemeClr val="bg1"/>
                </a:solidFill>
              </a:rPr>
            </a:br>
            <a:r>
              <a:rPr lang="en-US" sz="1500" b="1">
                <a:solidFill>
                  <a:schemeClr val="bg1"/>
                </a:solidFill>
              </a:rPr>
              <a:t>Function = Flexes hand and middle phalanges. </a:t>
            </a:r>
            <a:endParaRPr lang="en-US" sz="1500">
              <a:solidFill>
                <a:schemeClr val="bg1"/>
              </a:solidFill>
            </a:endParaRPr>
          </a:p>
        </p:txBody>
      </p:sp>
      <p:sp>
        <p:nvSpPr>
          <p:cNvPr id="3" name="Content Placeholder 2">
            <a:extLst>
              <a:ext uri="{FF2B5EF4-FFF2-40B4-BE49-F238E27FC236}">
                <a16:creationId xmlns:a16="http://schemas.microsoft.com/office/drawing/2014/main" id="{2E30CEF9-C071-4145-AA51-92403EDDEE6A}"/>
              </a:ext>
            </a:extLst>
          </p:cNvPr>
          <p:cNvSpPr>
            <a:spLocks noGrp="1"/>
          </p:cNvSpPr>
          <p:nvPr>
            <p:ph idx="1"/>
          </p:nvPr>
        </p:nvSpPr>
        <p:spPr>
          <a:xfrm>
            <a:off x="566928" y="4956314"/>
            <a:ext cx="11058144" cy="1306417"/>
          </a:xfrm>
        </p:spPr>
        <p:txBody>
          <a:bodyPr>
            <a:normAutofit fontScale="92500" lnSpcReduction="20000"/>
          </a:bodyPr>
          <a:lstStyle/>
          <a:p>
            <a:r>
              <a:rPr lang="en-US" sz="3200" dirty="0"/>
              <a:t>Flexes hand and middle phalanges. </a:t>
            </a:r>
          </a:p>
          <a:p>
            <a:r>
              <a:rPr lang="en-US" sz="3200" dirty="0"/>
              <a:t>This flexor muscle is the important for speed and flexion against resistance.</a:t>
            </a:r>
          </a:p>
        </p:txBody>
      </p:sp>
    </p:spTree>
    <p:extLst>
      <p:ext uri="{BB962C8B-B14F-4D97-AF65-F5344CB8AC3E}">
        <p14:creationId xmlns:p14="http://schemas.microsoft.com/office/powerpoint/2010/main" val="3320877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7A6C7-BB82-4370-93DA-3924D4E0ED1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9AE9F0-C65F-4848-BB85-2DB54DE2D89A}"/>
              </a:ext>
            </a:extLst>
          </p:cNvPr>
          <p:cNvSpPr>
            <a:spLocks noGrp="1"/>
          </p:cNvSpPr>
          <p:nvPr>
            <p:ph idx="1"/>
          </p:nvPr>
        </p:nvSpPr>
        <p:spPr/>
        <p:txBody>
          <a:bodyPr/>
          <a:lstStyle/>
          <a:p>
            <a:endParaRPr lang="en-US"/>
          </a:p>
        </p:txBody>
      </p:sp>
      <p:pic>
        <p:nvPicPr>
          <p:cNvPr id="34818" name="Picture 2" descr="Picture">
            <a:extLst>
              <a:ext uri="{FF2B5EF4-FFF2-40B4-BE49-F238E27FC236}">
                <a16:creationId xmlns:a16="http://schemas.microsoft.com/office/drawing/2014/main" id="{0D3463A5-05B7-417B-9F0F-F6502A277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109538"/>
            <a:ext cx="11753850" cy="663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731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2" descr="Picture">
            <a:extLst>
              <a:ext uri="{FF2B5EF4-FFF2-40B4-BE49-F238E27FC236}">
                <a16:creationId xmlns:a16="http://schemas.microsoft.com/office/drawing/2014/main" id="{D99FDC56-BC41-4E47-A7F7-3735C3D2B2B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159" b="8846"/>
          <a:stretch/>
        </p:blipFill>
        <p:spPr bwMode="auto">
          <a:xfrm>
            <a:off x="646176" y="643467"/>
            <a:ext cx="10899648" cy="5394960"/>
          </a:xfrm>
          <a:prstGeom prst="rect">
            <a:avLst/>
          </a:prstGeom>
          <a:noFill/>
          <a:ln w="82550" cmpd="sng">
            <a:no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589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ADBDF5E3-4906-40CC-B929-F315BD058E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Shape 192">
            <a:extLst>
              <a:ext uri="{FF2B5EF4-FFF2-40B4-BE49-F238E27FC236}">
                <a16:creationId xmlns:a16="http://schemas.microsoft.com/office/drawing/2014/main" id="{35B9823A-85C3-4837-8700-3D94F9B36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7235" y="0"/>
            <a:ext cx="789032" cy="6865831"/>
          </a:xfrm>
          <a:custGeom>
            <a:avLst/>
            <a:gdLst>
              <a:gd name="connsiteX0" fmla="*/ 2648 w 789032"/>
              <a:gd name="connsiteY0" fmla="*/ 0 h 6865831"/>
              <a:gd name="connsiteX1" fmla="*/ 789032 w 789032"/>
              <a:gd name="connsiteY1" fmla="*/ 0 h 6865831"/>
              <a:gd name="connsiteX2" fmla="*/ 789032 w 789032"/>
              <a:gd name="connsiteY2" fmla="*/ 1621639 h 6865831"/>
              <a:gd name="connsiteX3" fmla="*/ 789032 w 789032"/>
              <a:gd name="connsiteY3" fmla="*/ 1900580 h 6865831"/>
              <a:gd name="connsiteX4" fmla="*/ 789032 w 789032"/>
              <a:gd name="connsiteY4" fmla="*/ 6865831 h 6865831"/>
              <a:gd name="connsiteX5" fmla="*/ 0 w 789032"/>
              <a:gd name="connsiteY5" fmla="*/ 6399058 h 6865831"/>
              <a:gd name="connsiteX6" fmla="*/ 0 w 789032"/>
              <a:gd name="connsiteY6" fmla="*/ 1154866 h 6865831"/>
              <a:gd name="connsiteX7" fmla="*/ 2648 w 789032"/>
              <a:gd name="connsiteY7" fmla="*/ 1156433 h 68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032" h="6865831">
                <a:moveTo>
                  <a:pt x="2648" y="0"/>
                </a:moveTo>
                <a:lnTo>
                  <a:pt x="789032" y="0"/>
                </a:lnTo>
                <a:lnTo>
                  <a:pt x="789032" y="1621639"/>
                </a:lnTo>
                <a:lnTo>
                  <a:pt x="789032" y="1900580"/>
                </a:lnTo>
                <a:lnTo>
                  <a:pt x="789032" y="6865831"/>
                </a:lnTo>
                <a:lnTo>
                  <a:pt x="0" y="6399058"/>
                </a:lnTo>
                <a:lnTo>
                  <a:pt x="0" y="1154866"/>
                </a:lnTo>
                <a:lnTo>
                  <a:pt x="2648" y="1156433"/>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194" name="Freeform 7">
            <a:extLst>
              <a:ext uri="{FF2B5EF4-FFF2-40B4-BE49-F238E27FC236}">
                <a16:creationId xmlns:a16="http://schemas.microsoft.com/office/drawing/2014/main" id="{10A70E06-9734-4904-B829-95BCC0199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17236" y="887217"/>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useBgFill="1">
        <p:nvSpPr>
          <p:cNvPr id="195" name="Rectangle 194">
            <a:extLst>
              <a:ext uri="{FF2B5EF4-FFF2-40B4-BE49-F238E27FC236}">
                <a16:creationId xmlns:a16="http://schemas.microsoft.com/office/drawing/2014/main" id="{35B9E095-93FF-4FF3-8399-098627973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498749" cy="6150193"/>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Picture">
            <a:extLst>
              <a:ext uri="{FF2B5EF4-FFF2-40B4-BE49-F238E27FC236}">
                <a16:creationId xmlns:a16="http://schemas.microsoft.com/office/drawing/2014/main" id="{E6934C92-3125-4CF1-B8EF-B98F53A2F3F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1769" y="643467"/>
            <a:ext cx="2957955" cy="53537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icture">
            <a:extLst>
              <a:ext uri="{FF2B5EF4-FFF2-40B4-BE49-F238E27FC236}">
                <a16:creationId xmlns:a16="http://schemas.microsoft.com/office/drawing/2014/main" id="{9CD37C0F-7704-4890-A636-5BCB8447D1E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84874" y="643467"/>
            <a:ext cx="3024877" cy="5353766"/>
          </a:xfrm>
          <a:prstGeom prst="rect">
            <a:avLst/>
          </a:prstGeom>
          <a:noFill/>
          <a:extLst>
            <a:ext uri="{909E8E84-426E-40DD-AFC4-6F175D3DCCD1}">
              <a14:hiddenFill xmlns:a14="http://schemas.microsoft.com/office/drawing/2010/main">
                <a:solidFill>
                  <a:srgbClr val="FFFFFF"/>
                </a:solidFill>
              </a14:hiddenFill>
            </a:ext>
          </a:extLst>
        </p:spPr>
      </p:pic>
      <p:sp>
        <p:nvSpPr>
          <p:cNvPr id="196" name="Rectangle 8">
            <a:extLst>
              <a:ext uri="{FF2B5EF4-FFF2-40B4-BE49-F238E27FC236}">
                <a16:creationId xmlns:a16="http://schemas.microsoft.com/office/drawing/2014/main" id="{DB1BADEA-DDC5-4DCC-B8EC-AA06BC73F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04744" y="0"/>
            <a:ext cx="4384208" cy="68580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F6FDE29-4679-458E-BFB7-DA193E3E1454}"/>
              </a:ext>
            </a:extLst>
          </p:cNvPr>
          <p:cNvSpPr>
            <a:spLocks noGrp="1"/>
          </p:cNvSpPr>
          <p:nvPr>
            <p:ph type="title"/>
          </p:nvPr>
        </p:nvSpPr>
        <p:spPr>
          <a:xfrm>
            <a:off x="8129872" y="1062401"/>
            <a:ext cx="3262028" cy="2733881"/>
          </a:xfrm>
        </p:spPr>
        <p:txBody>
          <a:bodyPr vert="horz" lIns="91440" tIns="45720" rIns="91440" bIns="45720" rtlCol="0" anchor="b">
            <a:normAutofit/>
          </a:bodyPr>
          <a:lstStyle/>
          <a:p>
            <a:r>
              <a:rPr lang="en-US" sz="2400" b="1">
                <a:solidFill>
                  <a:srgbClr val="FFFFFF"/>
                </a:solidFill>
              </a:rPr>
              <a:t>​Muscles of anterior arm showing the flexor carpi ulnaris in the orientation of the body and in the orientation of the counter top display.</a:t>
            </a:r>
            <a:endParaRPr lang="en-US" sz="2400">
              <a:solidFill>
                <a:srgbClr val="FFFFFF"/>
              </a:solidFill>
            </a:endParaRPr>
          </a:p>
        </p:txBody>
      </p:sp>
    </p:spTree>
    <p:extLst>
      <p:ext uri="{BB962C8B-B14F-4D97-AF65-F5344CB8AC3E}">
        <p14:creationId xmlns:p14="http://schemas.microsoft.com/office/powerpoint/2010/main" val="4015505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F6FDE29-4679-458E-BFB7-DA193E3E1454}"/>
              </a:ext>
            </a:extLst>
          </p:cNvPr>
          <p:cNvSpPr>
            <a:spLocks noGrp="1"/>
          </p:cNvSpPr>
          <p:nvPr>
            <p:ph type="title"/>
          </p:nvPr>
        </p:nvSpPr>
        <p:spPr>
          <a:xfrm>
            <a:off x="7559812" y="2723322"/>
            <a:ext cx="3510355" cy="2236738"/>
          </a:xfrm>
        </p:spPr>
        <p:txBody>
          <a:bodyPr vert="horz" lIns="91440" tIns="45720" rIns="91440" bIns="45720" rtlCol="0" anchor="b">
            <a:normAutofit/>
          </a:bodyPr>
          <a:lstStyle/>
          <a:p>
            <a:r>
              <a:rPr lang="en-US" sz="2400" b="1">
                <a:solidFill>
                  <a:srgbClr val="FFFFFF"/>
                </a:solidFill>
              </a:rPr>
              <a:t>Muscles of anterior arm showing the brachioradialis in the orientation of the body (below) and orientation on counter top.</a:t>
            </a:r>
            <a:endParaRPr lang="en-US" sz="2400" dirty="0">
              <a:solidFill>
                <a:srgbClr val="FFFFFF"/>
              </a:solidFill>
            </a:endParaRPr>
          </a:p>
        </p:txBody>
      </p:sp>
      <p:sp>
        <p:nvSpPr>
          <p:cNvPr id="139"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descr="Picture">
            <a:extLst>
              <a:ext uri="{FF2B5EF4-FFF2-40B4-BE49-F238E27FC236}">
                <a16:creationId xmlns:a16="http://schemas.microsoft.com/office/drawing/2014/main" id="{61372526-DD6E-4066-9AAE-82203AC8FA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5" r="2327" b="1"/>
          <a:stretch/>
        </p:blipFill>
        <p:spPr bwMode="auto">
          <a:xfrm>
            <a:off x="70493" y="668623"/>
            <a:ext cx="6593096" cy="3820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124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F6FDE29-4679-458E-BFB7-DA193E3E1454}"/>
              </a:ext>
            </a:extLst>
          </p:cNvPr>
          <p:cNvSpPr>
            <a:spLocks noGrp="1"/>
          </p:cNvSpPr>
          <p:nvPr>
            <p:ph type="title"/>
          </p:nvPr>
        </p:nvSpPr>
        <p:spPr>
          <a:xfrm>
            <a:off x="7559812" y="2723322"/>
            <a:ext cx="3510355" cy="2236738"/>
          </a:xfrm>
        </p:spPr>
        <p:txBody>
          <a:bodyPr vert="horz" lIns="91440" tIns="45720" rIns="91440" bIns="45720" rtlCol="0" anchor="b">
            <a:normAutofit/>
          </a:bodyPr>
          <a:lstStyle/>
          <a:p>
            <a:r>
              <a:rPr lang="en-US" sz="2400" b="1">
                <a:solidFill>
                  <a:srgbClr val="FFFFFF"/>
                </a:solidFill>
              </a:rPr>
              <a:t>Muscles of anterior arm showing the brachioradialis in the orientation of the body (below) and orientation on counter top.</a:t>
            </a:r>
            <a:endParaRPr lang="en-US" sz="2400" dirty="0">
              <a:solidFill>
                <a:srgbClr val="FFFFFF"/>
              </a:solidFill>
            </a:endParaRPr>
          </a:p>
        </p:txBody>
      </p:sp>
      <p:sp>
        <p:nvSpPr>
          <p:cNvPr id="139"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descr="Picture">
            <a:extLst>
              <a:ext uri="{FF2B5EF4-FFF2-40B4-BE49-F238E27FC236}">
                <a16:creationId xmlns:a16="http://schemas.microsoft.com/office/drawing/2014/main" id="{61372526-DD6E-4066-9AAE-82203AC8FA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5" r="2327" b="1"/>
          <a:stretch/>
        </p:blipFill>
        <p:spPr bwMode="auto">
          <a:xfrm>
            <a:off x="70493" y="668623"/>
            <a:ext cx="6593096" cy="3820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809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7D413-1677-4C9C-A3A0-0D5D5C4E89E8}"/>
              </a:ext>
            </a:extLst>
          </p:cNvPr>
          <p:cNvSpPr>
            <a:spLocks noGrp="1"/>
          </p:cNvSpPr>
          <p:nvPr>
            <p:ph type="title"/>
          </p:nvPr>
        </p:nvSpPr>
        <p:spPr/>
        <p:txBody>
          <a:bodyPr/>
          <a:lstStyle/>
          <a:p>
            <a:r>
              <a:rPr lang="en-US" b="1" dirty="0"/>
              <a:t>Muscles of the Legs</a:t>
            </a:r>
          </a:p>
        </p:txBody>
      </p:sp>
      <p:sp>
        <p:nvSpPr>
          <p:cNvPr id="3" name="Content Placeholder 2">
            <a:extLst>
              <a:ext uri="{FF2B5EF4-FFF2-40B4-BE49-F238E27FC236}">
                <a16:creationId xmlns:a16="http://schemas.microsoft.com/office/drawing/2014/main" id="{19EE8243-EA14-4D5A-B2BD-2B1C953AA8ED}"/>
              </a:ext>
            </a:extLst>
          </p:cNvPr>
          <p:cNvSpPr>
            <a:spLocks noGrp="1"/>
          </p:cNvSpPr>
          <p:nvPr>
            <p:ph idx="1"/>
          </p:nvPr>
        </p:nvSpPr>
        <p:spPr/>
        <p:txBody>
          <a:bodyPr/>
          <a:lstStyle/>
          <a:p>
            <a:r>
              <a:rPr lang="en-US" dirty="0"/>
              <a:t>Supporting, balancing, and propelling the body is the work of the muscular system of the legs and feet. </a:t>
            </a:r>
          </a:p>
          <a:p>
            <a:r>
              <a:rPr lang="en-US" dirty="0"/>
              <a:t>From the large, strong muscles of the buttocks and legs to the tiny, fine muscles of the feet and toes, these muscles can exert tremendous power while constantly making small adjustments for balance – whether the body is at rest or in motion.</a:t>
            </a:r>
          </a:p>
          <a:p>
            <a:endParaRPr lang="en-US" dirty="0"/>
          </a:p>
        </p:txBody>
      </p:sp>
    </p:spTree>
    <p:extLst>
      <p:ext uri="{BB962C8B-B14F-4D97-AF65-F5344CB8AC3E}">
        <p14:creationId xmlns:p14="http://schemas.microsoft.com/office/powerpoint/2010/main" val="248369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6" name="Picture 2" descr="Picture">
            <a:extLst>
              <a:ext uri="{FF2B5EF4-FFF2-40B4-BE49-F238E27FC236}">
                <a16:creationId xmlns:a16="http://schemas.microsoft.com/office/drawing/2014/main" id="{07D412AC-B526-47CA-9119-1A2A3EA95A8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928" r="1" b="13884"/>
          <a:stretch/>
        </p:blipFill>
        <p:spPr bwMode="auto">
          <a:xfrm>
            <a:off x="20" y="10"/>
            <a:ext cx="4637226"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93DEEF-56D3-4858-A6A5-0A641CF26B79}"/>
              </a:ext>
            </a:extLst>
          </p:cNvPr>
          <p:cNvSpPr>
            <a:spLocks noGrp="1"/>
          </p:cNvSpPr>
          <p:nvPr>
            <p:ph type="title"/>
          </p:nvPr>
        </p:nvSpPr>
        <p:spPr>
          <a:xfrm>
            <a:off x="5277328" y="640082"/>
            <a:ext cx="6274591" cy="3351602"/>
          </a:xfrm>
        </p:spPr>
        <p:txBody>
          <a:bodyPr vert="horz" lIns="91440" tIns="45720" rIns="91440" bIns="45720" rtlCol="0" anchor="b">
            <a:normAutofit/>
          </a:bodyPr>
          <a:lstStyle/>
          <a:p>
            <a:r>
              <a:rPr lang="en-US" sz="6000" dirty="0">
                <a:solidFill>
                  <a:schemeClr val="bg1"/>
                </a:solidFill>
              </a:rPr>
              <a:t>Anterior View of Leg Muscles</a:t>
            </a:r>
          </a:p>
        </p:txBody>
      </p:sp>
    </p:spTree>
    <p:extLst>
      <p:ext uri="{BB962C8B-B14F-4D97-AF65-F5344CB8AC3E}">
        <p14:creationId xmlns:p14="http://schemas.microsoft.com/office/powerpoint/2010/main" val="2457089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2" name="Picture 2" descr="Picture">
            <a:extLst>
              <a:ext uri="{FF2B5EF4-FFF2-40B4-BE49-F238E27FC236}">
                <a16:creationId xmlns:a16="http://schemas.microsoft.com/office/drawing/2014/main" id="{ADD8CFA4-18E2-4D47-AA6F-3215371B67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24"/>
          <a:stretch/>
        </p:blipFill>
        <p:spPr bwMode="auto">
          <a:xfrm>
            <a:off x="20" y="9"/>
            <a:ext cx="3909289" cy="6857991"/>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96061F-41D8-4240-88C7-33F9CD46803B}"/>
              </a:ext>
            </a:extLst>
          </p:cNvPr>
          <p:cNvSpPr>
            <a:spLocks noGrp="1"/>
          </p:cNvSpPr>
          <p:nvPr>
            <p:ph type="title"/>
          </p:nvPr>
        </p:nvSpPr>
        <p:spPr>
          <a:xfrm>
            <a:off x="5277328" y="640082"/>
            <a:ext cx="6274591" cy="3351602"/>
          </a:xfrm>
        </p:spPr>
        <p:txBody>
          <a:bodyPr vert="horz" lIns="91440" tIns="45720" rIns="91440" bIns="45720" rtlCol="0" anchor="b">
            <a:normAutofit/>
          </a:bodyPr>
          <a:lstStyle/>
          <a:p>
            <a:r>
              <a:rPr lang="en-US" sz="6000" dirty="0">
                <a:solidFill>
                  <a:schemeClr val="bg1"/>
                </a:solidFill>
              </a:rPr>
              <a:t>Medial View of Leg Muscles</a:t>
            </a:r>
          </a:p>
        </p:txBody>
      </p:sp>
    </p:spTree>
    <p:extLst>
      <p:ext uri="{BB962C8B-B14F-4D97-AF65-F5344CB8AC3E}">
        <p14:creationId xmlns:p14="http://schemas.microsoft.com/office/powerpoint/2010/main" val="85713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96061F-41D8-4240-88C7-33F9CD46803B}"/>
              </a:ext>
            </a:extLst>
          </p:cNvPr>
          <p:cNvSpPr>
            <a:spLocks noGrp="1"/>
          </p:cNvSpPr>
          <p:nvPr>
            <p:ph type="title"/>
          </p:nvPr>
        </p:nvSpPr>
        <p:spPr>
          <a:xfrm>
            <a:off x="5277328" y="640082"/>
            <a:ext cx="6274591" cy="3351602"/>
          </a:xfrm>
        </p:spPr>
        <p:txBody>
          <a:bodyPr vert="horz" lIns="91440" tIns="45720" rIns="91440" bIns="45720" rtlCol="0" anchor="b">
            <a:normAutofit/>
          </a:bodyPr>
          <a:lstStyle/>
          <a:p>
            <a:r>
              <a:rPr lang="en-US" sz="6000" dirty="0">
                <a:solidFill>
                  <a:schemeClr val="bg1"/>
                </a:solidFill>
              </a:rPr>
              <a:t>Posterior View of Leg Muscles</a:t>
            </a:r>
          </a:p>
        </p:txBody>
      </p:sp>
      <p:pic>
        <p:nvPicPr>
          <p:cNvPr id="37890" name="Picture 2" descr="Picture">
            <a:extLst>
              <a:ext uri="{FF2B5EF4-FFF2-40B4-BE49-F238E27FC236}">
                <a16:creationId xmlns:a16="http://schemas.microsoft.com/office/drawing/2014/main" id="{984894F6-61BA-4DF4-8944-5ED05B314C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81" y="0"/>
            <a:ext cx="3857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062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B5F27-1703-423F-9110-D2CE6B0AD9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D38136-5921-4E43-9136-D8EB90A9484F}"/>
              </a:ext>
            </a:extLst>
          </p:cNvPr>
          <p:cNvSpPr>
            <a:spLocks noGrp="1"/>
          </p:cNvSpPr>
          <p:nvPr>
            <p:ph idx="1"/>
          </p:nvPr>
        </p:nvSpPr>
        <p:spPr/>
        <p:txBody>
          <a:bodyPr/>
          <a:lstStyle/>
          <a:p>
            <a:endParaRPr lang="en-US"/>
          </a:p>
        </p:txBody>
      </p:sp>
      <p:pic>
        <p:nvPicPr>
          <p:cNvPr id="10242" name="Picture 2" descr="Picture">
            <a:extLst>
              <a:ext uri="{FF2B5EF4-FFF2-40B4-BE49-F238E27FC236}">
                <a16:creationId xmlns:a16="http://schemas.microsoft.com/office/drawing/2014/main" id="{ABD5A274-AF1E-4EA5-BE7F-4DD94A609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0888" y="649288"/>
            <a:ext cx="5610225" cy="540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595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96061F-41D8-4240-88C7-33F9CD46803B}"/>
              </a:ext>
            </a:extLst>
          </p:cNvPr>
          <p:cNvSpPr>
            <a:spLocks noGrp="1"/>
          </p:cNvSpPr>
          <p:nvPr>
            <p:ph type="title"/>
          </p:nvPr>
        </p:nvSpPr>
        <p:spPr>
          <a:xfrm>
            <a:off x="5277328" y="640082"/>
            <a:ext cx="6274591" cy="3351602"/>
          </a:xfrm>
        </p:spPr>
        <p:txBody>
          <a:bodyPr vert="horz" lIns="91440" tIns="45720" rIns="91440" bIns="45720" rtlCol="0" anchor="b">
            <a:normAutofit/>
          </a:bodyPr>
          <a:lstStyle/>
          <a:p>
            <a:r>
              <a:rPr lang="en-US" sz="6000" dirty="0">
                <a:solidFill>
                  <a:schemeClr val="bg1"/>
                </a:solidFill>
              </a:rPr>
              <a:t>Lateral View of Leg Muscles</a:t>
            </a:r>
          </a:p>
        </p:txBody>
      </p:sp>
      <p:pic>
        <p:nvPicPr>
          <p:cNvPr id="38916" name="Picture 4" descr="Picture">
            <a:extLst>
              <a:ext uri="{FF2B5EF4-FFF2-40B4-BE49-F238E27FC236}">
                <a16:creationId xmlns:a16="http://schemas.microsoft.com/office/drawing/2014/main" id="{C2D9D626-F07A-4A9B-980E-BA483E465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237" y="0"/>
            <a:ext cx="3857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377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D328D-39EF-451F-A00A-F709F4A47D44}"/>
              </a:ext>
            </a:extLst>
          </p:cNvPr>
          <p:cNvSpPr>
            <a:spLocks noGrp="1"/>
          </p:cNvSpPr>
          <p:nvPr>
            <p:ph type="title"/>
          </p:nvPr>
        </p:nvSpPr>
        <p:spPr>
          <a:xfrm>
            <a:off x="592850" y="500062"/>
            <a:ext cx="4704364" cy="5676901"/>
          </a:xfrm>
        </p:spPr>
        <p:txBody>
          <a:bodyPr>
            <a:normAutofit/>
          </a:bodyPr>
          <a:lstStyle/>
          <a:p>
            <a:r>
              <a:rPr lang="en-US" b="1" u="sng" dirty="0"/>
              <a:t>Iliacus Muscles</a:t>
            </a:r>
            <a:br>
              <a:rPr lang="en-US" b="1" u="sng" dirty="0"/>
            </a:br>
            <a:br>
              <a:rPr lang="en-US" dirty="0"/>
            </a:br>
            <a:r>
              <a:rPr lang="en-US" b="1" dirty="0"/>
              <a:t>Function = flexes the thigh (femur) at the hip, adducts thigh, medially rotates thigh.</a:t>
            </a:r>
            <a:br>
              <a:rPr lang="en-US" dirty="0"/>
            </a:br>
            <a:endParaRPr lang="en-US" dirty="0"/>
          </a:p>
        </p:txBody>
      </p:sp>
      <p:sp>
        <p:nvSpPr>
          <p:cNvPr id="3" name="Content Placeholder 2">
            <a:extLst>
              <a:ext uri="{FF2B5EF4-FFF2-40B4-BE49-F238E27FC236}">
                <a16:creationId xmlns:a16="http://schemas.microsoft.com/office/drawing/2014/main" id="{08031434-81BB-41C4-A7B3-C09417693F22}"/>
              </a:ext>
            </a:extLst>
          </p:cNvPr>
          <p:cNvSpPr>
            <a:spLocks noGrp="1"/>
          </p:cNvSpPr>
          <p:nvPr>
            <p:ph idx="1"/>
          </p:nvPr>
        </p:nvSpPr>
        <p:spPr/>
        <p:txBody>
          <a:bodyPr/>
          <a:lstStyle/>
          <a:p>
            <a:endParaRPr lang="en-US" dirty="0"/>
          </a:p>
        </p:txBody>
      </p:sp>
      <p:pic>
        <p:nvPicPr>
          <p:cNvPr id="39938" name="Picture 2" descr="Picture">
            <a:extLst>
              <a:ext uri="{FF2B5EF4-FFF2-40B4-BE49-F238E27FC236}">
                <a16:creationId xmlns:a16="http://schemas.microsoft.com/office/drawing/2014/main" id="{87A25630-98BC-44C6-BB27-C027DFAEEB5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42564" y="195424"/>
            <a:ext cx="6322631" cy="632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872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D328D-39EF-451F-A00A-F709F4A47D44}"/>
              </a:ext>
            </a:extLst>
          </p:cNvPr>
          <p:cNvSpPr>
            <a:spLocks noGrp="1"/>
          </p:cNvSpPr>
          <p:nvPr>
            <p:ph type="title"/>
          </p:nvPr>
        </p:nvSpPr>
        <p:spPr>
          <a:xfrm>
            <a:off x="592850" y="500062"/>
            <a:ext cx="4704364" cy="1325563"/>
          </a:xfrm>
        </p:spPr>
        <p:txBody>
          <a:bodyPr>
            <a:normAutofit/>
          </a:bodyPr>
          <a:lstStyle/>
          <a:p>
            <a:r>
              <a:rPr lang="en-US" b="1" u="sng" dirty="0"/>
              <a:t>Iliacus Muscles</a:t>
            </a:r>
            <a:endParaRPr lang="en-US" dirty="0"/>
          </a:p>
        </p:txBody>
      </p:sp>
      <p:sp>
        <p:nvSpPr>
          <p:cNvPr id="3" name="Content Placeholder 2">
            <a:extLst>
              <a:ext uri="{FF2B5EF4-FFF2-40B4-BE49-F238E27FC236}">
                <a16:creationId xmlns:a16="http://schemas.microsoft.com/office/drawing/2014/main" id="{08031434-81BB-41C4-A7B3-C09417693F22}"/>
              </a:ext>
            </a:extLst>
          </p:cNvPr>
          <p:cNvSpPr>
            <a:spLocks noGrp="1"/>
          </p:cNvSpPr>
          <p:nvPr>
            <p:ph idx="1"/>
          </p:nvPr>
        </p:nvSpPr>
        <p:spPr>
          <a:xfrm>
            <a:off x="162089" y="2006600"/>
            <a:ext cx="5135125" cy="4351338"/>
          </a:xfrm>
        </p:spPr>
        <p:txBody>
          <a:bodyPr>
            <a:normAutofit/>
          </a:bodyPr>
          <a:lstStyle/>
          <a:p>
            <a:r>
              <a:rPr lang="en-US" dirty="0"/>
              <a:t>  The iliacus muscle originates at the </a:t>
            </a:r>
            <a:r>
              <a:rPr lang="en-US" dirty="0" err="1"/>
              <a:t>illium</a:t>
            </a:r>
            <a:r>
              <a:rPr lang="en-US" dirty="0"/>
              <a:t>, which is located on the inside of the hip (coxal) bones (at the anterior aspect). </a:t>
            </a:r>
          </a:p>
        </p:txBody>
      </p:sp>
      <p:pic>
        <p:nvPicPr>
          <p:cNvPr id="39938" name="Picture 2" descr="Picture">
            <a:extLst>
              <a:ext uri="{FF2B5EF4-FFF2-40B4-BE49-F238E27FC236}">
                <a16:creationId xmlns:a16="http://schemas.microsoft.com/office/drawing/2014/main" id="{87A25630-98BC-44C6-BB27-C027DFAEEB5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42564" y="195424"/>
            <a:ext cx="6322631" cy="632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5196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7" name="Rectangle 136">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F0D328D-39EF-451F-A00A-F709F4A47D44}"/>
              </a:ext>
            </a:extLst>
          </p:cNvPr>
          <p:cNvSpPr>
            <a:spLocks noGrp="1"/>
          </p:cNvSpPr>
          <p:nvPr>
            <p:ph type="title"/>
          </p:nvPr>
        </p:nvSpPr>
        <p:spPr>
          <a:xfrm>
            <a:off x="841247" y="978619"/>
            <a:ext cx="3410712" cy="1106424"/>
          </a:xfrm>
        </p:spPr>
        <p:txBody>
          <a:bodyPr>
            <a:normAutofit/>
          </a:bodyPr>
          <a:lstStyle/>
          <a:p>
            <a:r>
              <a:rPr lang="en-US" sz="2800" b="1" u="sng"/>
              <a:t>Iliacus Muscles</a:t>
            </a:r>
            <a:endParaRPr lang="en-US" sz="2800"/>
          </a:p>
        </p:txBody>
      </p:sp>
      <p:sp>
        <p:nvSpPr>
          <p:cNvPr id="139" name="Rectangle 138">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1" name="Rectangle 140">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8031434-81BB-41C4-A7B3-C09417693F22}"/>
              </a:ext>
            </a:extLst>
          </p:cNvPr>
          <p:cNvSpPr>
            <a:spLocks noGrp="1"/>
          </p:cNvSpPr>
          <p:nvPr>
            <p:ph idx="1"/>
          </p:nvPr>
        </p:nvSpPr>
        <p:spPr>
          <a:xfrm>
            <a:off x="841248" y="2252870"/>
            <a:ext cx="3412219" cy="3560251"/>
          </a:xfrm>
        </p:spPr>
        <p:txBody>
          <a:bodyPr>
            <a:normAutofit lnSpcReduction="10000"/>
          </a:bodyPr>
          <a:lstStyle/>
          <a:p>
            <a:r>
              <a:rPr lang="en-US" sz="2400" dirty="0"/>
              <a:t>The function of the iliacus muscles are to lifting (flex) the femur forward.</a:t>
            </a:r>
          </a:p>
          <a:p>
            <a:r>
              <a:rPr lang="en-US" sz="2400" dirty="0"/>
              <a:t> The iliacus muscle is part of the Iliopsoas which is the prime mover in thigh flexion and in flexing trunk (as when bowing).</a:t>
            </a:r>
            <a:br>
              <a:rPr lang="en-US" sz="2400" dirty="0"/>
            </a:br>
            <a:endParaRPr lang="en-US" sz="2400" dirty="0"/>
          </a:p>
        </p:txBody>
      </p:sp>
      <p:pic>
        <p:nvPicPr>
          <p:cNvPr id="40962" name="Picture 2" descr="Picture">
            <a:extLst>
              <a:ext uri="{FF2B5EF4-FFF2-40B4-BE49-F238E27FC236}">
                <a16:creationId xmlns:a16="http://schemas.microsoft.com/office/drawing/2014/main" id="{9EEA6A65-CE7E-4A09-AD72-0D2C5653319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120640" y="1141234"/>
            <a:ext cx="6656832" cy="4474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87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6A55A497-810F-4F60-B84E-FDE68ABFE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62" name="Picture 2" descr="Picture">
            <a:extLst>
              <a:ext uri="{FF2B5EF4-FFF2-40B4-BE49-F238E27FC236}">
                <a16:creationId xmlns:a16="http://schemas.microsoft.com/office/drawing/2014/main" id="{9EEA6A65-CE7E-4A09-AD72-0D2C5653319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804101" y="1237722"/>
            <a:ext cx="6519391" cy="4382555"/>
          </a:xfrm>
          <a:prstGeom prst="rect">
            <a:avLst/>
          </a:prstGeom>
          <a:noFill/>
          <a:extLst>
            <a:ext uri="{909E8E84-426E-40DD-AFC4-6F175D3DCCD1}">
              <a14:hiddenFill xmlns:a14="http://schemas.microsoft.com/office/drawing/2010/main">
                <a:solidFill>
                  <a:srgbClr val="FFFFFF"/>
                </a:solidFill>
              </a14:hiddenFill>
            </a:ext>
          </a:extLst>
        </p:spPr>
      </p:pic>
      <p:sp>
        <p:nvSpPr>
          <p:cNvPr id="193" name="Freeform 6">
            <a:extLst>
              <a:ext uri="{FF2B5EF4-FFF2-40B4-BE49-F238E27FC236}">
                <a16:creationId xmlns:a16="http://schemas.microsoft.com/office/drawing/2014/main" id="{4B8E30CD-C8AA-4F1D-8997-BAFCF7CE9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7">
            <a:extLst>
              <a:ext uri="{FF2B5EF4-FFF2-40B4-BE49-F238E27FC236}">
                <a16:creationId xmlns:a16="http://schemas.microsoft.com/office/drawing/2014/main" id="{1A2CE4AB-6F16-49A0-9608-1227FF801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Rectangle 8">
            <a:extLst>
              <a:ext uri="{FF2B5EF4-FFF2-40B4-BE49-F238E27FC236}">
                <a16:creationId xmlns:a16="http://schemas.microsoft.com/office/drawing/2014/main" id="{50C6CE2B-DD6C-4EBC-9E38-2FCF23E93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F0D328D-39EF-451F-A00A-F709F4A47D44}"/>
              </a:ext>
            </a:extLst>
          </p:cNvPr>
          <p:cNvSpPr>
            <a:spLocks noGrp="1"/>
          </p:cNvSpPr>
          <p:nvPr>
            <p:ph type="title"/>
          </p:nvPr>
        </p:nvSpPr>
        <p:spPr>
          <a:xfrm>
            <a:off x="7835104" y="1213968"/>
            <a:ext cx="3220127" cy="1715106"/>
          </a:xfrm>
        </p:spPr>
        <p:txBody>
          <a:bodyPr anchor="b">
            <a:normAutofit/>
          </a:bodyPr>
          <a:lstStyle/>
          <a:p>
            <a:r>
              <a:rPr lang="en-US" sz="3600" b="1" u="sng">
                <a:solidFill>
                  <a:srgbClr val="FFFFFF"/>
                </a:solidFill>
              </a:rPr>
              <a:t>Iliacus Muscles</a:t>
            </a:r>
            <a:endParaRPr lang="en-US" sz="3600">
              <a:solidFill>
                <a:srgbClr val="FFFFFF"/>
              </a:solidFill>
            </a:endParaRPr>
          </a:p>
        </p:txBody>
      </p:sp>
      <p:sp>
        <p:nvSpPr>
          <p:cNvPr id="3" name="Content Placeholder 2">
            <a:extLst>
              <a:ext uri="{FF2B5EF4-FFF2-40B4-BE49-F238E27FC236}">
                <a16:creationId xmlns:a16="http://schemas.microsoft.com/office/drawing/2014/main" id="{08031434-81BB-41C4-A7B3-C09417693F22}"/>
              </a:ext>
            </a:extLst>
          </p:cNvPr>
          <p:cNvSpPr>
            <a:spLocks noGrp="1"/>
          </p:cNvSpPr>
          <p:nvPr>
            <p:ph idx="1"/>
          </p:nvPr>
        </p:nvSpPr>
        <p:spPr>
          <a:xfrm>
            <a:off x="7835105" y="3072208"/>
            <a:ext cx="3264916" cy="2660684"/>
          </a:xfrm>
        </p:spPr>
        <p:txBody>
          <a:bodyPr anchor="t">
            <a:normAutofit/>
          </a:bodyPr>
          <a:lstStyle/>
          <a:p>
            <a:r>
              <a:rPr lang="en-US" sz="2000">
                <a:solidFill>
                  <a:srgbClr val="FFFFFF"/>
                </a:solidFill>
              </a:rPr>
              <a:t>   The hip is a ball-and-socket joint that permits flexion, extention, adduction, abduction, and rotation of the thigh. </a:t>
            </a:r>
          </a:p>
        </p:txBody>
      </p:sp>
      <p:sp>
        <p:nvSpPr>
          <p:cNvPr id="196" name="Rectangle 8">
            <a:extLst>
              <a:ext uri="{FF2B5EF4-FFF2-40B4-BE49-F238E27FC236}">
                <a16:creationId xmlns:a16="http://schemas.microsoft.com/office/drawing/2014/main" id="{2C8B90EA-01BD-4358-9BD4-801A57B98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748786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0D328D-39EF-451F-A00A-F709F4A47D44}"/>
              </a:ext>
            </a:extLst>
          </p:cNvPr>
          <p:cNvSpPr>
            <a:spLocks noGrp="1"/>
          </p:cNvSpPr>
          <p:nvPr>
            <p:ph type="title"/>
          </p:nvPr>
        </p:nvSpPr>
        <p:spPr>
          <a:xfrm>
            <a:off x="7255564" y="834888"/>
            <a:ext cx="4314645" cy="1268958"/>
          </a:xfrm>
        </p:spPr>
        <p:txBody>
          <a:bodyPr anchor="b">
            <a:normAutofit/>
          </a:bodyPr>
          <a:lstStyle/>
          <a:p>
            <a:r>
              <a:rPr lang="en-US" sz="3200" b="1" u="sng"/>
              <a:t>Iliacus Muscles</a:t>
            </a:r>
            <a:endParaRPr lang="en-US" sz="3200"/>
          </a:p>
        </p:txBody>
      </p:sp>
      <p:pic>
        <p:nvPicPr>
          <p:cNvPr id="43010" name="Picture 2" descr="Picture">
            <a:extLst>
              <a:ext uri="{FF2B5EF4-FFF2-40B4-BE49-F238E27FC236}">
                <a16:creationId xmlns:a16="http://schemas.microsoft.com/office/drawing/2014/main" id="{36C7FD4C-9D9F-450F-BCDA-57C6EDF6E6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5" r="1773"/>
          <a:stretch/>
        </p:blipFill>
        <p:spPr bwMode="auto">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8031434-81BB-41C4-A7B3-C09417693F22}"/>
              </a:ext>
            </a:extLst>
          </p:cNvPr>
          <p:cNvSpPr>
            <a:spLocks noGrp="1"/>
          </p:cNvSpPr>
          <p:nvPr>
            <p:ph idx="1"/>
          </p:nvPr>
        </p:nvSpPr>
        <p:spPr>
          <a:xfrm>
            <a:off x="7255563" y="2557587"/>
            <a:ext cx="4314645" cy="3717317"/>
          </a:xfrm>
        </p:spPr>
        <p:txBody>
          <a:bodyPr anchor="t">
            <a:normAutofit/>
          </a:bodyPr>
          <a:lstStyle/>
          <a:p>
            <a:r>
              <a:rPr lang="en-US" sz="1800"/>
              <a:t>The muscles that flex the thigh at the hip originate from the vertebral column and pelvis and pass anterior to (in front of ) the hip joint. </a:t>
            </a:r>
          </a:p>
          <a:p>
            <a:r>
              <a:rPr lang="en-US" sz="1800"/>
              <a:t>These muscles include the </a:t>
            </a:r>
            <a:r>
              <a:rPr lang="en-US" sz="1800" b="1"/>
              <a:t>illiacus muscles</a:t>
            </a:r>
            <a:r>
              <a:rPr lang="en-US" sz="1800"/>
              <a:t> and the </a:t>
            </a:r>
            <a:r>
              <a:rPr lang="en-US" sz="1800" b="1"/>
              <a:t>rectus femoris</a:t>
            </a:r>
            <a:r>
              <a:rPr lang="en-US" sz="1800"/>
              <a:t>. </a:t>
            </a:r>
            <a:br>
              <a:rPr lang="en-US" sz="1800"/>
            </a:br>
            <a:endParaRPr lang="en-US" sz="1800"/>
          </a:p>
        </p:txBody>
      </p:sp>
    </p:spTree>
    <p:extLst>
      <p:ext uri="{BB962C8B-B14F-4D97-AF65-F5344CB8AC3E}">
        <p14:creationId xmlns:p14="http://schemas.microsoft.com/office/powerpoint/2010/main" val="2609286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0D328D-39EF-451F-A00A-F709F4A47D44}"/>
              </a:ext>
            </a:extLst>
          </p:cNvPr>
          <p:cNvSpPr>
            <a:spLocks noGrp="1"/>
          </p:cNvSpPr>
          <p:nvPr>
            <p:ph type="title"/>
          </p:nvPr>
        </p:nvSpPr>
        <p:spPr>
          <a:xfrm>
            <a:off x="7255564" y="834888"/>
            <a:ext cx="4314645" cy="1268958"/>
          </a:xfrm>
        </p:spPr>
        <p:txBody>
          <a:bodyPr anchor="b">
            <a:normAutofit/>
          </a:bodyPr>
          <a:lstStyle/>
          <a:p>
            <a:r>
              <a:rPr lang="en-US" sz="3200" b="1" u="sng"/>
              <a:t>Iliacus Muscles</a:t>
            </a:r>
            <a:endParaRPr lang="en-US" sz="3200"/>
          </a:p>
        </p:txBody>
      </p:sp>
      <p:pic>
        <p:nvPicPr>
          <p:cNvPr id="43010" name="Picture 2" descr="Picture">
            <a:extLst>
              <a:ext uri="{FF2B5EF4-FFF2-40B4-BE49-F238E27FC236}">
                <a16:creationId xmlns:a16="http://schemas.microsoft.com/office/drawing/2014/main" id="{36C7FD4C-9D9F-450F-BCDA-57C6EDF6E6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5" r="1773"/>
          <a:stretch/>
        </p:blipFill>
        <p:spPr bwMode="auto">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8031434-81BB-41C4-A7B3-C09417693F22}"/>
              </a:ext>
            </a:extLst>
          </p:cNvPr>
          <p:cNvSpPr>
            <a:spLocks noGrp="1"/>
          </p:cNvSpPr>
          <p:nvPr>
            <p:ph idx="1"/>
          </p:nvPr>
        </p:nvSpPr>
        <p:spPr>
          <a:xfrm>
            <a:off x="7255563" y="2557587"/>
            <a:ext cx="4314645" cy="3717317"/>
          </a:xfrm>
        </p:spPr>
        <p:txBody>
          <a:bodyPr anchor="t">
            <a:normAutofit/>
          </a:bodyPr>
          <a:lstStyle/>
          <a:p>
            <a:r>
              <a:rPr lang="en-US" sz="1800"/>
              <a:t>The muscles that flex the thigh at the hip originate from the vertebral column and pelvis and pass anterior to (in front of ) the hip joint. </a:t>
            </a:r>
          </a:p>
          <a:p>
            <a:r>
              <a:rPr lang="en-US" sz="1800"/>
              <a:t>These muscles include the </a:t>
            </a:r>
            <a:r>
              <a:rPr lang="en-US" sz="1800" b="1"/>
              <a:t>illiacus muscles</a:t>
            </a:r>
            <a:r>
              <a:rPr lang="en-US" sz="1800"/>
              <a:t> and the </a:t>
            </a:r>
            <a:r>
              <a:rPr lang="en-US" sz="1800" b="1"/>
              <a:t>rectus femoris</a:t>
            </a:r>
            <a:r>
              <a:rPr lang="en-US" sz="1800"/>
              <a:t>. </a:t>
            </a:r>
            <a:br>
              <a:rPr lang="en-US" sz="1800"/>
            </a:br>
            <a:endParaRPr lang="en-US" sz="1800"/>
          </a:p>
        </p:txBody>
      </p:sp>
    </p:spTree>
    <p:extLst>
      <p:ext uri="{BB962C8B-B14F-4D97-AF65-F5344CB8AC3E}">
        <p14:creationId xmlns:p14="http://schemas.microsoft.com/office/powerpoint/2010/main" val="3156019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BF72F8-5E03-46F7-B7B0-54ED00E8449C}"/>
              </a:ext>
            </a:extLst>
          </p:cNvPr>
          <p:cNvSpPr>
            <a:spLocks noGrp="1"/>
          </p:cNvSpPr>
          <p:nvPr>
            <p:ph type="title"/>
          </p:nvPr>
        </p:nvSpPr>
        <p:spPr>
          <a:xfrm>
            <a:off x="7255564" y="834888"/>
            <a:ext cx="4314645" cy="1268958"/>
          </a:xfrm>
        </p:spPr>
        <p:txBody>
          <a:bodyPr anchor="b">
            <a:normAutofit/>
          </a:bodyPr>
          <a:lstStyle/>
          <a:p>
            <a:r>
              <a:rPr lang="en-US" sz="3200"/>
              <a:t>GLUTEAL MUSCLES</a:t>
            </a:r>
          </a:p>
        </p:txBody>
      </p:sp>
      <p:pic>
        <p:nvPicPr>
          <p:cNvPr id="45058" name="Picture 2" descr="Picture">
            <a:extLst>
              <a:ext uri="{FF2B5EF4-FFF2-40B4-BE49-F238E27FC236}">
                <a16:creationId xmlns:a16="http://schemas.microsoft.com/office/drawing/2014/main" id="{D6F26C3A-D770-499C-8BA9-446EFDA487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21" r="1" b="12117"/>
          <a:stretch/>
        </p:blipFill>
        <p:spPr bwMode="auto">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B7E908A-5313-497F-807B-414F9A0EF28B}"/>
              </a:ext>
            </a:extLst>
          </p:cNvPr>
          <p:cNvSpPr>
            <a:spLocks noGrp="1"/>
          </p:cNvSpPr>
          <p:nvPr>
            <p:ph idx="1"/>
          </p:nvPr>
        </p:nvSpPr>
        <p:spPr>
          <a:xfrm>
            <a:off x="7255563" y="2557587"/>
            <a:ext cx="4314645" cy="3717317"/>
          </a:xfrm>
        </p:spPr>
        <p:txBody>
          <a:bodyPr anchor="t">
            <a:normAutofit/>
          </a:bodyPr>
          <a:lstStyle/>
          <a:p>
            <a:pPr marL="0" indent="0">
              <a:buNone/>
            </a:pPr>
            <a:r>
              <a:rPr lang="en-US" sz="1800" b="1" dirty="0"/>
              <a:t>The muscles of the buttocks (gluteal muscles) include.</a:t>
            </a:r>
            <a:br>
              <a:rPr lang="en-US" sz="1800" b="1" dirty="0"/>
            </a:br>
            <a:r>
              <a:rPr lang="en-US" sz="1800" b="1" dirty="0"/>
              <a:t>​</a:t>
            </a:r>
          </a:p>
          <a:p>
            <a:r>
              <a:rPr lang="en-US" sz="1800" dirty="0"/>
              <a:t>gluteus maximus</a:t>
            </a:r>
          </a:p>
          <a:p>
            <a:r>
              <a:rPr lang="en-US" sz="1800" dirty="0"/>
              <a:t>gluteus medius </a:t>
            </a:r>
          </a:p>
          <a:p>
            <a:r>
              <a:rPr lang="en-US" sz="1800" dirty="0"/>
              <a:t>gluteus minimus</a:t>
            </a:r>
          </a:p>
          <a:p>
            <a:endParaRPr lang="en-US" sz="1800" dirty="0"/>
          </a:p>
        </p:txBody>
      </p:sp>
    </p:spTree>
    <p:extLst>
      <p:ext uri="{BB962C8B-B14F-4D97-AF65-F5344CB8AC3E}">
        <p14:creationId xmlns:p14="http://schemas.microsoft.com/office/powerpoint/2010/main" val="677797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F72F8-5E03-46F7-B7B0-54ED00E8449C}"/>
              </a:ext>
            </a:extLst>
          </p:cNvPr>
          <p:cNvSpPr>
            <a:spLocks noGrp="1"/>
          </p:cNvSpPr>
          <p:nvPr>
            <p:ph type="title"/>
          </p:nvPr>
        </p:nvSpPr>
        <p:spPr>
          <a:xfrm>
            <a:off x="4965430" y="629268"/>
            <a:ext cx="6586491" cy="1286160"/>
          </a:xfrm>
        </p:spPr>
        <p:txBody>
          <a:bodyPr anchor="b">
            <a:normAutofit/>
          </a:bodyPr>
          <a:lstStyle/>
          <a:p>
            <a:r>
              <a:rPr lang="en-US"/>
              <a:t>GLUTEAL MUSCLES</a:t>
            </a:r>
          </a:p>
        </p:txBody>
      </p:sp>
      <p:sp>
        <p:nvSpPr>
          <p:cNvPr id="3" name="Content Placeholder 2">
            <a:extLst>
              <a:ext uri="{FF2B5EF4-FFF2-40B4-BE49-F238E27FC236}">
                <a16:creationId xmlns:a16="http://schemas.microsoft.com/office/drawing/2014/main" id="{EB7E908A-5313-497F-807B-414F9A0EF28B}"/>
              </a:ext>
            </a:extLst>
          </p:cNvPr>
          <p:cNvSpPr>
            <a:spLocks noGrp="1"/>
          </p:cNvSpPr>
          <p:nvPr>
            <p:ph idx="1"/>
          </p:nvPr>
        </p:nvSpPr>
        <p:spPr>
          <a:xfrm>
            <a:off x="4965431" y="2438400"/>
            <a:ext cx="6586489" cy="3785419"/>
          </a:xfrm>
        </p:spPr>
        <p:txBody>
          <a:bodyPr>
            <a:normAutofit/>
          </a:bodyPr>
          <a:lstStyle/>
          <a:p>
            <a:pPr marL="0" indent="0">
              <a:buNone/>
            </a:pPr>
            <a:r>
              <a:rPr lang="en-US" sz="2000" b="1" dirty="0"/>
              <a:t>The muscles of the buttocks (gluteal muscles) include.</a:t>
            </a:r>
            <a:br>
              <a:rPr lang="en-US" sz="2000" b="1" dirty="0"/>
            </a:br>
            <a:r>
              <a:rPr lang="en-US" sz="2000" b="1" dirty="0"/>
              <a:t>​</a:t>
            </a:r>
          </a:p>
          <a:p>
            <a:r>
              <a:rPr lang="en-US" sz="2000" dirty="0"/>
              <a:t>gluteus maximus</a:t>
            </a:r>
          </a:p>
          <a:p>
            <a:r>
              <a:rPr lang="en-US" sz="2000" dirty="0"/>
              <a:t>gluteus medius </a:t>
            </a:r>
          </a:p>
          <a:p>
            <a:r>
              <a:rPr lang="en-US" sz="2000" dirty="0"/>
              <a:t>gluteus minimus</a:t>
            </a:r>
          </a:p>
          <a:p>
            <a:endParaRPr lang="en-US" sz="2000" dirty="0"/>
          </a:p>
        </p:txBody>
      </p:sp>
      <p:pic>
        <p:nvPicPr>
          <p:cNvPr id="47106" name="Picture 2" descr="Picture">
            <a:extLst>
              <a:ext uri="{FF2B5EF4-FFF2-40B4-BE49-F238E27FC236}">
                <a16:creationId xmlns:a16="http://schemas.microsoft.com/office/drawing/2014/main" id="{D1094A61-3688-4ED4-99B0-215E80E095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0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35" name="Straight Connector 13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839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0275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F72F8-5E03-46F7-B7B0-54ED00E8449C}"/>
              </a:ext>
            </a:extLst>
          </p:cNvPr>
          <p:cNvSpPr>
            <a:spLocks noGrp="1"/>
          </p:cNvSpPr>
          <p:nvPr>
            <p:ph type="title"/>
          </p:nvPr>
        </p:nvSpPr>
        <p:spPr>
          <a:xfrm>
            <a:off x="4965430" y="629268"/>
            <a:ext cx="6586491" cy="1286160"/>
          </a:xfrm>
        </p:spPr>
        <p:txBody>
          <a:bodyPr anchor="b">
            <a:normAutofit/>
          </a:bodyPr>
          <a:lstStyle/>
          <a:p>
            <a:r>
              <a:rPr lang="en-US"/>
              <a:t>GLUTEAL MUSCLES</a:t>
            </a:r>
          </a:p>
        </p:txBody>
      </p:sp>
      <p:sp>
        <p:nvSpPr>
          <p:cNvPr id="3" name="Content Placeholder 2">
            <a:extLst>
              <a:ext uri="{FF2B5EF4-FFF2-40B4-BE49-F238E27FC236}">
                <a16:creationId xmlns:a16="http://schemas.microsoft.com/office/drawing/2014/main" id="{EB7E908A-5313-497F-807B-414F9A0EF28B}"/>
              </a:ext>
            </a:extLst>
          </p:cNvPr>
          <p:cNvSpPr>
            <a:spLocks noGrp="1"/>
          </p:cNvSpPr>
          <p:nvPr>
            <p:ph idx="1"/>
          </p:nvPr>
        </p:nvSpPr>
        <p:spPr>
          <a:xfrm>
            <a:off x="4965431" y="2438400"/>
            <a:ext cx="6586489" cy="3785419"/>
          </a:xfrm>
        </p:spPr>
        <p:txBody>
          <a:bodyPr>
            <a:normAutofit/>
          </a:bodyPr>
          <a:lstStyle/>
          <a:p>
            <a:r>
              <a:rPr lang="en-US" dirty="0"/>
              <a:t>Each of these muscles originate at the ilium and the sacrum and insert at the femur. </a:t>
            </a:r>
          </a:p>
        </p:txBody>
      </p:sp>
      <p:pic>
        <p:nvPicPr>
          <p:cNvPr id="47106" name="Picture 2" descr="Picture">
            <a:extLst>
              <a:ext uri="{FF2B5EF4-FFF2-40B4-BE49-F238E27FC236}">
                <a16:creationId xmlns:a16="http://schemas.microsoft.com/office/drawing/2014/main" id="{D1094A61-3688-4ED4-99B0-215E80E095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0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35" name="Straight Connector 13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839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514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 name="Rectangle 70">
            <a:extLst>
              <a:ext uri="{FF2B5EF4-FFF2-40B4-BE49-F238E27FC236}">
                <a16:creationId xmlns:a16="http://schemas.microsoft.com/office/drawing/2014/main" id="{031EA4A4-5D79-4817-B146-24029A2F3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8145DE-1FBC-4796-A850-583F30963F23}"/>
              </a:ext>
            </a:extLst>
          </p:cNvPr>
          <p:cNvSpPr>
            <a:spLocks noGrp="1"/>
          </p:cNvSpPr>
          <p:nvPr>
            <p:ph type="title"/>
          </p:nvPr>
        </p:nvSpPr>
        <p:spPr>
          <a:xfrm>
            <a:off x="7848600" y="1122363"/>
            <a:ext cx="3977640" cy="3204134"/>
          </a:xfrm>
        </p:spPr>
        <p:txBody>
          <a:bodyPr vert="horz" lIns="91440" tIns="45720" rIns="91440" bIns="45720" rtlCol="0" anchor="b">
            <a:normAutofit/>
          </a:bodyPr>
          <a:lstStyle/>
          <a:p>
            <a:endParaRPr lang="en-US" sz="4800"/>
          </a:p>
        </p:txBody>
      </p:sp>
      <p:pic>
        <p:nvPicPr>
          <p:cNvPr id="9218" name="Picture 2" descr="Picture">
            <a:extLst>
              <a:ext uri="{FF2B5EF4-FFF2-40B4-BE49-F238E27FC236}">
                <a16:creationId xmlns:a16="http://schemas.microsoft.com/office/drawing/2014/main" id="{AA8C3B87-5005-4379-98D9-F2532D2E3CD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4180" b="-1"/>
          <a:stretch/>
        </p:blipFill>
        <p:spPr bwMode="auto">
          <a:xfrm>
            <a:off x="20" y="10"/>
            <a:ext cx="7443196" cy="6857990"/>
          </a:xfrm>
          <a:prstGeom prst="rect">
            <a:avLst/>
          </a:prstGeom>
          <a:noFill/>
          <a:extLst>
            <a:ext uri="{909E8E84-426E-40DD-AFC4-6F175D3DCCD1}">
              <a14:hiddenFill xmlns:a14="http://schemas.microsoft.com/office/drawing/2010/main">
                <a:solidFill>
                  <a:srgbClr val="FFFFFF"/>
                </a:solidFill>
              </a14:hiddenFill>
            </a:ext>
          </a:extLst>
        </p:spPr>
      </p:pic>
      <p:sp>
        <p:nvSpPr>
          <p:cNvPr id="9221"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0269775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1648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BF72F8-5E03-46F7-B7B0-54ED00E8449C}"/>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GLUTEAL MUSCLES</a:t>
            </a:r>
          </a:p>
        </p:txBody>
      </p:sp>
      <p:pic>
        <p:nvPicPr>
          <p:cNvPr id="48130" name="Picture 2" descr="Image result for gluteal muscles gif">
            <a:extLst>
              <a:ext uri="{FF2B5EF4-FFF2-40B4-BE49-F238E27FC236}">
                <a16:creationId xmlns:a16="http://schemas.microsoft.com/office/drawing/2014/main" id="{A3398622-AEC4-498A-9551-2999C8DA8A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67" r="1" b="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7E908A-5313-497F-807B-414F9A0EF28B}"/>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The gluteal muscles allow for the extension of the thigh (femur) and abduction of the thigh (femur), as well as the external rotation and internal rotation of the hip joint.</a:t>
            </a:r>
          </a:p>
        </p:txBody>
      </p:sp>
    </p:spTree>
    <p:extLst>
      <p:ext uri="{BB962C8B-B14F-4D97-AF65-F5344CB8AC3E}">
        <p14:creationId xmlns:p14="http://schemas.microsoft.com/office/powerpoint/2010/main" val="19282861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06E1C-7329-4142-9CF1-CE6B5D117322}"/>
              </a:ext>
            </a:extLst>
          </p:cNvPr>
          <p:cNvSpPr>
            <a:spLocks noGrp="1"/>
          </p:cNvSpPr>
          <p:nvPr>
            <p:ph type="title"/>
          </p:nvPr>
        </p:nvSpPr>
        <p:spPr/>
        <p:txBody>
          <a:bodyPr/>
          <a:lstStyle/>
          <a:p>
            <a:r>
              <a:rPr lang="en-US" dirty="0"/>
              <a:t>Gluteus Maximus</a:t>
            </a:r>
          </a:p>
        </p:txBody>
      </p:sp>
      <p:sp>
        <p:nvSpPr>
          <p:cNvPr id="3" name="Content Placeholder 2">
            <a:extLst>
              <a:ext uri="{FF2B5EF4-FFF2-40B4-BE49-F238E27FC236}">
                <a16:creationId xmlns:a16="http://schemas.microsoft.com/office/drawing/2014/main" id="{FD91973B-9293-4361-9279-65934177318D}"/>
              </a:ext>
            </a:extLst>
          </p:cNvPr>
          <p:cNvSpPr>
            <a:spLocks noGrp="1"/>
          </p:cNvSpPr>
          <p:nvPr>
            <p:ph idx="1"/>
          </p:nvPr>
        </p:nvSpPr>
        <p:spPr>
          <a:xfrm>
            <a:off x="381000" y="1690688"/>
            <a:ext cx="6418604" cy="4351338"/>
          </a:xfrm>
        </p:spPr>
        <p:txBody>
          <a:bodyPr>
            <a:normAutofit fontScale="92500" lnSpcReduction="10000"/>
          </a:bodyPr>
          <a:lstStyle/>
          <a:p>
            <a:r>
              <a:rPr lang="en-US" dirty="0"/>
              <a:t>    The thigh extensors arise posterior to the hip joint and include the gluteus maximus and hamstrings. </a:t>
            </a:r>
          </a:p>
          <a:p>
            <a:r>
              <a:rPr lang="en-US" dirty="0"/>
              <a:t>It is the largest and most superficial of gluteus muscles. </a:t>
            </a:r>
          </a:p>
          <a:p>
            <a:r>
              <a:rPr lang="en-US" dirty="0"/>
              <a:t> This muscle forms most of the mass of the buttocks.  </a:t>
            </a:r>
          </a:p>
          <a:p>
            <a:r>
              <a:rPr lang="en-US" dirty="0"/>
              <a:t>The gluteus maximus is the main extensor of thigh. </a:t>
            </a:r>
          </a:p>
          <a:p>
            <a:r>
              <a:rPr lang="en-US" dirty="0"/>
              <a:t>It functions to assist in stair climbing and is able to laterally rotate and adduct the thigh. </a:t>
            </a:r>
          </a:p>
          <a:p>
            <a:endParaRPr lang="en-US" dirty="0"/>
          </a:p>
        </p:txBody>
      </p:sp>
      <p:pic>
        <p:nvPicPr>
          <p:cNvPr id="54274" name="Picture 2" descr="Picture">
            <a:extLst>
              <a:ext uri="{FF2B5EF4-FFF2-40B4-BE49-F238E27FC236}">
                <a16:creationId xmlns:a16="http://schemas.microsoft.com/office/drawing/2014/main" id="{816FD5D3-51DA-4176-BC8F-7D112E6A3C8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56804" y="0"/>
            <a:ext cx="49351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820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DF477-20BB-43D9-8E6A-9014F8AC9A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1B0898-E372-423F-A969-86FAB336A4DB}"/>
              </a:ext>
            </a:extLst>
          </p:cNvPr>
          <p:cNvSpPr>
            <a:spLocks noGrp="1"/>
          </p:cNvSpPr>
          <p:nvPr>
            <p:ph idx="1"/>
          </p:nvPr>
        </p:nvSpPr>
        <p:spPr/>
        <p:txBody>
          <a:bodyPr/>
          <a:lstStyle/>
          <a:p>
            <a:endParaRPr lang="en-US"/>
          </a:p>
        </p:txBody>
      </p:sp>
      <p:pic>
        <p:nvPicPr>
          <p:cNvPr id="53250" name="Picture 2" descr="Image result for gluteal muscles gif">
            <a:extLst>
              <a:ext uri="{FF2B5EF4-FFF2-40B4-BE49-F238E27FC236}">
                <a16:creationId xmlns:a16="http://schemas.microsoft.com/office/drawing/2014/main" id="{24D34099-90B4-4453-A33F-D5BEA1AADA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183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Picture">
            <a:extLst>
              <a:ext uri="{FF2B5EF4-FFF2-40B4-BE49-F238E27FC236}">
                <a16:creationId xmlns:a16="http://schemas.microsoft.com/office/drawing/2014/main" id="{F6C83CB8-9E42-4C02-BB10-98859952C0DE}"/>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21676" y="309404"/>
            <a:ext cx="6070324" cy="60703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EAC8F9A6-20E6-4AD8-B7B0-D5F1333FF700}"/>
              </a:ext>
            </a:extLst>
          </p:cNvPr>
          <p:cNvGraphicFramePr>
            <a:graphicFrameLocks noGrp="1"/>
          </p:cNvGraphicFramePr>
          <p:nvPr>
            <p:extLst>
              <p:ext uri="{D42A27DB-BD31-4B8C-83A1-F6EECF244321}">
                <p14:modId xmlns:p14="http://schemas.microsoft.com/office/powerpoint/2010/main" val="1604027732"/>
              </p:ext>
            </p:extLst>
          </p:nvPr>
        </p:nvGraphicFramePr>
        <p:xfrm>
          <a:off x="82297" y="1755648"/>
          <a:ext cx="5669280" cy="4395480"/>
        </p:xfrm>
        <a:graphic>
          <a:graphicData uri="http://schemas.openxmlformats.org/drawingml/2006/table">
            <a:tbl>
              <a:tblPr/>
              <a:tblGrid>
                <a:gridCol w="5669280">
                  <a:extLst>
                    <a:ext uri="{9D8B030D-6E8A-4147-A177-3AD203B41FA5}">
                      <a16:colId xmlns:a16="http://schemas.microsoft.com/office/drawing/2014/main" val="2386814316"/>
                    </a:ext>
                  </a:extLst>
                </a:gridCol>
              </a:tblGrid>
              <a:tr h="4395480">
                <a:tc>
                  <a:txBody>
                    <a:bodyPr/>
                    <a:lstStyle/>
                    <a:p>
                      <a:pPr marL="457200" indent="-457200" fontAlgn="t">
                        <a:buFont typeface="Arial" panose="020B0604020202020204" pitchFamily="34" charset="0"/>
                        <a:buChar char="•"/>
                      </a:pPr>
                      <a:r>
                        <a:rPr lang="en-US" sz="2800" b="0" dirty="0">
                          <a:solidFill>
                            <a:srgbClr val="2A2A2A"/>
                          </a:solidFill>
                          <a:effectLst/>
                          <a:latin typeface="Bree Serif"/>
                        </a:rPr>
                        <a:t>    A portion of the </a:t>
                      </a:r>
                      <a:r>
                        <a:rPr lang="en-US" sz="2800" b="1" dirty="0">
                          <a:solidFill>
                            <a:srgbClr val="2A2A2A"/>
                          </a:solidFill>
                          <a:effectLst/>
                          <a:latin typeface="Bree Serif"/>
                        </a:rPr>
                        <a:t>gluteus medius</a:t>
                      </a:r>
                      <a:r>
                        <a:rPr lang="en-US" sz="2800" b="0" dirty="0">
                          <a:solidFill>
                            <a:srgbClr val="2A2A2A"/>
                          </a:solidFill>
                          <a:effectLst/>
                          <a:latin typeface="Bree Serif"/>
                        </a:rPr>
                        <a:t> lies superior to gluteus maximus. </a:t>
                      </a:r>
                    </a:p>
                    <a:p>
                      <a:pPr marL="457200" indent="-457200" fontAlgn="t">
                        <a:buFont typeface="Arial" panose="020B0604020202020204" pitchFamily="34" charset="0"/>
                        <a:buChar char="•"/>
                      </a:pPr>
                      <a:r>
                        <a:rPr lang="en-US" sz="2800" b="0" dirty="0">
                          <a:solidFill>
                            <a:srgbClr val="2A2A2A"/>
                          </a:solidFill>
                          <a:effectLst/>
                          <a:latin typeface="Bree Serif"/>
                        </a:rPr>
                        <a:t>The inferior portion of the gluteus medius lies underneath (deep to)  the gluteus maximus.  </a:t>
                      </a:r>
                    </a:p>
                    <a:p>
                      <a:pPr marL="457200" indent="-457200" fontAlgn="t">
                        <a:buFont typeface="Arial" panose="020B0604020202020204" pitchFamily="34" charset="0"/>
                        <a:buChar char="•"/>
                      </a:pPr>
                      <a:r>
                        <a:rPr lang="en-US" sz="2800" b="0" dirty="0">
                          <a:solidFill>
                            <a:srgbClr val="2A2A2A"/>
                          </a:solidFill>
                          <a:effectLst/>
                          <a:latin typeface="Bree Serif"/>
                        </a:rPr>
                        <a:t>The gluteus medius is one of the three gluteal muscles which lie on the outer portion of the pelvis at the posterior aspect. </a:t>
                      </a:r>
                    </a:p>
                  </a:txBody>
                  <a:tcPr marL="142875" marR="142875">
                    <a:lnL>
                      <a:noFill/>
                    </a:lnL>
                    <a:lnR>
                      <a:noFill/>
                    </a:lnR>
                    <a:lnT>
                      <a:noFill/>
                    </a:lnT>
                    <a:lnB>
                      <a:noFill/>
                    </a:lnB>
                  </a:tcPr>
                </a:tc>
                <a:extLst>
                  <a:ext uri="{0D108BD9-81ED-4DB2-BD59-A6C34878D82A}">
                    <a16:rowId xmlns:a16="http://schemas.microsoft.com/office/drawing/2014/main" val="1130353873"/>
                  </a:ext>
                </a:extLst>
              </a:tr>
            </a:tbl>
          </a:graphicData>
        </a:graphic>
      </p:graphicFrame>
      <p:sp>
        <p:nvSpPr>
          <p:cNvPr id="5" name="Rectangle 3">
            <a:extLst>
              <a:ext uri="{FF2B5EF4-FFF2-40B4-BE49-F238E27FC236}">
                <a16:creationId xmlns:a16="http://schemas.microsoft.com/office/drawing/2014/main" id="{3E90E68D-68DC-4D26-894E-5CCC32052729}"/>
              </a:ext>
            </a:extLst>
          </p:cNvPr>
          <p:cNvSpPr>
            <a:spLocks noGrp="1" noChangeArrowheads="1"/>
          </p:cNvSpPr>
          <p:nvPr>
            <p:ph type="title"/>
          </p:nvPr>
        </p:nvSpPr>
        <p:spPr bwMode="auto">
          <a:xfrm>
            <a:off x="838200" y="594479"/>
            <a:ext cx="4286250" cy="8668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800" b="0" i="0" u="none" strike="noStrike" cap="none" normalizeH="0" baseline="0" dirty="0">
                <a:ln>
                  <a:noFill/>
                </a:ln>
                <a:solidFill>
                  <a:srgbClr val="2A2A2A"/>
                </a:solidFill>
                <a:effectLst/>
                <a:latin typeface="Pacifico"/>
              </a:rPr>
              <a:t>Gluteus Medius</a:t>
            </a:r>
          </a:p>
        </p:txBody>
      </p:sp>
    </p:spTree>
    <p:extLst>
      <p:ext uri="{BB962C8B-B14F-4D97-AF65-F5344CB8AC3E}">
        <p14:creationId xmlns:p14="http://schemas.microsoft.com/office/powerpoint/2010/main" val="26914495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437-FD8A-404C-860C-79DA9ADFFA94}"/>
              </a:ext>
            </a:extLst>
          </p:cNvPr>
          <p:cNvSpPr>
            <a:spLocks noGrp="1"/>
          </p:cNvSpPr>
          <p:nvPr>
            <p:ph type="title"/>
          </p:nvPr>
        </p:nvSpPr>
        <p:spPr>
          <a:xfrm>
            <a:off x="0" y="0"/>
            <a:ext cx="10515600" cy="1325563"/>
          </a:xfrm>
        </p:spPr>
        <p:txBody>
          <a:bodyPr/>
          <a:lstStyle/>
          <a:p>
            <a:r>
              <a:rPr lang="en-US" dirty="0"/>
              <a:t>Gluteus Medius</a:t>
            </a:r>
          </a:p>
        </p:txBody>
      </p:sp>
      <p:sp>
        <p:nvSpPr>
          <p:cNvPr id="3" name="Content Placeholder 2">
            <a:extLst>
              <a:ext uri="{FF2B5EF4-FFF2-40B4-BE49-F238E27FC236}">
                <a16:creationId xmlns:a16="http://schemas.microsoft.com/office/drawing/2014/main" id="{F86DCF18-A9BA-4F7A-9A48-D63CB2841B1B}"/>
              </a:ext>
            </a:extLst>
          </p:cNvPr>
          <p:cNvSpPr>
            <a:spLocks noGrp="1"/>
          </p:cNvSpPr>
          <p:nvPr>
            <p:ph idx="1"/>
          </p:nvPr>
        </p:nvSpPr>
        <p:spPr/>
        <p:txBody>
          <a:bodyPr/>
          <a:lstStyle/>
          <a:p>
            <a:endParaRPr lang="en-US"/>
          </a:p>
        </p:txBody>
      </p:sp>
      <p:pic>
        <p:nvPicPr>
          <p:cNvPr id="52226" name="Picture 2" descr="Image result for gluteal muscles gif">
            <a:extLst>
              <a:ext uri="{FF2B5EF4-FFF2-40B4-BE49-F238E27FC236}">
                <a16:creationId xmlns:a16="http://schemas.microsoft.com/office/drawing/2014/main" id="{5DC6F53C-1C75-45EE-8D44-72C48DE9546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63115" y="1165811"/>
            <a:ext cx="10090685" cy="5670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5797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1B995-4423-4E55-BD27-270F31E80673}"/>
              </a:ext>
            </a:extLst>
          </p:cNvPr>
          <p:cNvSpPr>
            <a:spLocks noGrp="1"/>
          </p:cNvSpPr>
          <p:nvPr>
            <p:ph idx="1"/>
          </p:nvPr>
        </p:nvSpPr>
        <p:spPr>
          <a:xfrm>
            <a:off x="8545512" y="311499"/>
            <a:ext cx="3412026" cy="5865464"/>
          </a:xfrm>
        </p:spPr>
        <p:txBody>
          <a:bodyPr>
            <a:normAutofit lnSpcReduction="10000"/>
          </a:bodyPr>
          <a:lstStyle/>
          <a:p>
            <a:r>
              <a:rPr lang="en-US" sz="3600" dirty="0"/>
              <a:t>The gluteus minimus is not shown on the muscular model of the leg.</a:t>
            </a:r>
          </a:p>
          <a:p>
            <a:r>
              <a:rPr lang="en-US" sz="3600" dirty="0"/>
              <a:t>The gluteus minimus muscle lies directly beneath the gluteus medius muscle.</a:t>
            </a:r>
          </a:p>
        </p:txBody>
      </p:sp>
      <p:pic>
        <p:nvPicPr>
          <p:cNvPr id="56322" name="Picture 2" descr="Picture">
            <a:extLst>
              <a:ext uri="{FF2B5EF4-FFF2-40B4-BE49-F238E27FC236}">
                <a16:creationId xmlns:a16="http://schemas.microsoft.com/office/drawing/2014/main" id="{58BBCFB6-95D6-4C1C-8657-34A0165DF2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455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8541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624D-2CEB-4ACB-BDA9-5AF8B5E8BEC9}"/>
              </a:ext>
            </a:extLst>
          </p:cNvPr>
          <p:cNvSpPr>
            <a:spLocks noGrp="1"/>
          </p:cNvSpPr>
          <p:nvPr>
            <p:ph type="title"/>
          </p:nvPr>
        </p:nvSpPr>
        <p:spPr/>
        <p:txBody>
          <a:bodyPr/>
          <a:lstStyle/>
          <a:p>
            <a:r>
              <a:rPr lang="en-US" dirty="0"/>
              <a:t>Gluteus Minimus</a:t>
            </a:r>
          </a:p>
        </p:txBody>
      </p:sp>
      <p:sp>
        <p:nvSpPr>
          <p:cNvPr id="3" name="Content Placeholder 2">
            <a:extLst>
              <a:ext uri="{FF2B5EF4-FFF2-40B4-BE49-F238E27FC236}">
                <a16:creationId xmlns:a16="http://schemas.microsoft.com/office/drawing/2014/main" id="{8B34D0C5-DE8C-4265-AD4A-67B24B6DB69F}"/>
              </a:ext>
            </a:extLst>
          </p:cNvPr>
          <p:cNvSpPr>
            <a:spLocks noGrp="1"/>
          </p:cNvSpPr>
          <p:nvPr>
            <p:ph idx="1"/>
          </p:nvPr>
        </p:nvSpPr>
        <p:spPr/>
        <p:txBody>
          <a:bodyPr/>
          <a:lstStyle/>
          <a:p>
            <a:endParaRPr lang="en-US" dirty="0"/>
          </a:p>
        </p:txBody>
      </p:sp>
      <p:pic>
        <p:nvPicPr>
          <p:cNvPr id="50178" name="Picture 2" descr="Image result for gluteal muscles gif">
            <a:extLst>
              <a:ext uri="{FF2B5EF4-FFF2-40B4-BE49-F238E27FC236}">
                <a16:creationId xmlns:a16="http://schemas.microsoft.com/office/drawing/2014/main" id="{96CD235F-AAD4-453A-97A3-C38BAECF78A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54663" y="1725613"/>
            <a:ext cx="8482673" cy="476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6697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624D-2CEB-4ACB-BDA9-5AF8B5E8BEC9}"/>
              </a:ext>
            </a:extLst>
          </p:cNvPr>
          <p:cNvSpPr>
            <a:spLocks noGrp="1"/>
          </p:cNvSpPr>
          <p:nvPr>
            <p:ph type="title"/>
          </p:nvPr>
        </p:nvSpPr>
        <p:spPr/>
        <p:txBody>
          <a:bodyPr/>
          <a:lstStyle/>
          <a:p>
            <a:r>
              <a:rPr lang="en-US" dirty="0"/>
              <a:t>Gluteus Minimus</a:t>
            </a:r>
          </a:p>
        </p:txBody>
      </p:sp>
      <p:sp>
        <p:nvSpPr>
          <p:cNvPr id="3" name="Content Placeholder 2">
            <a:extLst>
              <a:ext uri="{FF2B5EF4-FFF2-40B4-BE49-F238E27FC236}">
                <a16:creationId xmlns:a16="http://schemas.microsoft.com/office/drawing/2014/main" id="{8B34D0C5-DE8C-4265-AD4A-67B24B6DB69F}"/>
              </a:ext>
            </a:extLst>
          </p:cNvPr>
          <p:cNvSpPr>
            <a:spLocks noGrp="1"/>
          </p:cNvSpPr>
          <p:nvPr>
            <p:ph idx="1"/>
          </p:nvPr>
        </p:nvSpPr>
        <p:spPr/>
        <p:txBody>
          <a:bodyPr/>
          <a:lstStyle/>
          <a:p>
            <a:endParaRPr lang="en-US" dirty="0"/>
          </a:p>
        </p:txBody>
      </p:sp>
      <p:pic>
        <p:nvPicPr>
          <p:cNvPr id="51202" name="Picture 2" descr="Image result for gluteal muscles gif">
            <a:extLst>
              <a:ext uri="{FF2B5EF4-FFF2-40B4-BE49-F238E27FC236}">
                <a16:creationId xmlns:a16="http://schemas.microsoft.com/office/drawing/2014/main" id="{DB322F45-D434-4051-BD5B-114BBA902EA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4266" y="1414778"/>
            <a:ext cx="9035762" cy="5078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8042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40DA-BCAC-49DE-A404-6F9C12B12F83}"/>
              </a:ext>
            </a:extLst>
          </p:cNvPr>
          <p:cNvSpPr>
            <a:spLocks noGrp="1"/>
          </p:cNvSpPr>
          <p:nvPr>
            <p:ph type="title"/>
          </p:nvPr>
        </p:nvSpPr>
        <p:spPr>
          <a:xfrm>
            <a:off x="648929" y="629266"/>
            <a:ext cx="3651467" cy="1676603"/>
          </a:xfrm>
        </p:spPr>
        <p:txBody>
          <a:bodyPr>
            <a:normAutofit/>
          </a:bodyPr>
          <a:lstStyle/>
          <a:p>
            <a:r>
              <a:rPr lang="en-US"/>
              <a:t>Hamstring Muscles</a:t>
            </a:r>
            <a:endParaRPr lang="en-US" dirty="0"/>
          </a:p>
        </p:txBody>
      </p:sp>
      <p:sp>
        <p:nvSpPr>
          <p:cNvPr id="3" name="Content Placeholder 2">
            <a:extLst>
              <a:ext uri="{FF2B5EF4-FFF2-40B4-BE49-F238E27FC236}">
                <a16:creationId xmlns:a16="http://schemas.microsoft.com/office/drawing/2014/main" id="{51F057F6-F49A-4DB8-8914-528C2D5BD6EF}"/>
              </a:ext>
            </a:extLst>
          </p:cNvPr>
          <p:cNvSpPr>
            <a:spLocks noGrp="1"/>
          </p:cNvSpPr>
          <p:nvPr>
            <p:ph idx="1"/>
          </p:nvPr>
        </p:nvSpPr>
        <p:spPr>
          <a:xfrm>
            <a:off x="648931" y="2438400"/>
            <a:ext cx="3651466" cy="3785419"/>
          </a:xfrm>
        </p:spPr>
        <p:txBody>
          <a:bodyPr>
            <a:normAutofit/>
          </a:bodyPr>
          <a:lstStyle/>
          <a:p>
            <a:r>
              <a:rPr lang="en-US" sz="1800"/>
              <a:t>    The </a:t>
            </a:r>
            <a:r>
              <a:rPr lang="en-US" sz="1800" b="1"/>
              <a:t>hamstring</a:t>
            </a:r>
            <a:r>
              <a:rPr lang="en-US" sz="1800"/>
              <a:t> refers to a group of muscles that lie at the posterior aspect of the thigh. </a:t>
            </a:r>
          </a:p>
          <a:p>
            <a:r>
              <a:rPr lang="en-US" sz="1800"/>
              <a:t>The hamstring muscles cross (and therefore act upon) both the hip joint and the knee joint. </a:t>
            </a:r>
          </a:p>
          <a:p>
            <a:r>
              <a:rPr lang="en-US" sz="1800"/>
              <a:t>The hamstring is the single large tendon found behind the knee or comparable area.</a:t>
            </a:r>
          </a:p>
        </p:txBody>
      </p:sp>
      <p:pic>
        <p:nvPicPr>
          <p:cNvPr id="5" name="Picture 7" descr="Picture">
            <a:extLst>
              <a:ext uri="{FF2B5EF4-FFF2-40B4-BE49-F238E27FC236}">
                <a16:creationId xmlns:a16="http://schemas.microsoft.com/office/drawing/2014/main" id="{CF2DDC74-2660-4A23-9F1D-8BE965FFE6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 r="-2" b="4812"/>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2224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5B40DA-BCAC-49DE-A404-6F9C12B12F83}"/>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Hamstring Muscles</a:t>
            </a:r>
          </a:p>
        </p:txBody>
      </p:sp>
      <p:sp>
        <p:nvSpPr>
          <p:cNvPr id="3" name="Content Placeholder 2">
            <a:extLst>
              <a:ext uri="{FF2B5EF4-FFF2-40B4-BE49-F238E27FC236}">
                <a16:creationId xmlns:a16="http://schemas.microsoft.com/office/drawing/2014/main" id="{51F057F6-F49A-4DB8-8914-528C2D5BD6EF}"/>
              </a:ext>
            </a:extLst>
          </p:cNvPr>
          <p:cNvSpPr>
            <a:spLocks noGrp="1"/>
          </p:cNvSpPr>
          <p:nvPr>
            <p:ph idx="1"/>
          </p:nvPr>
        </p:nvSpPr>
        <p:spPr>
          <a:xfrm>
            <a:off x="643468" y="2638043"/>
            <a:ext cx="3363974" cy="3415623"/>
          </a:xfrm>
        </p:spPr>
        <p:txBody>
          <a:bodyPr>
            <a:normAutofit/>
          </a:bodyPr>
          <a:lstStyle/>
          <a:p>
            <a:pPr marL="0" indent="0">
              <a:buNone/>
            </a:pPr>
            <a:endParaRPr lang="en-US" sz="2000"/>
          </a:p>
          <a:p>
            <a:pPr marL="0" indent="0">
              <a:buNone/>
            </a:pPr>
            <a:r>
              <a:rPr lang="en-US" sz="2000"/>
              <a:t>The hamstrings include the following muscles from medial to lateral:</a:t>
            </a:r>
          </a:p>
          <a:p>
            <a:r>
              <a:rPr lang="en-US" sz="2000" b="1"/>
              <a:t>The semimembranosus</a:t>
            </a:r>
            <a:endParaRPr lang="en-US" sz="2000"/>
          </a:p>
          <a:p>
            <a:r>
              <a:rPr lang="en-US" sz="2000" b="1"/>
              <a:t>The semitendinosus </a:t>
            </a:r>
            <a:endParaRPr lang="en-US" sz="2000"/>
          </a:p>
          <a:p>
            <a:r>
              <a:rPr lang="en-US" sz="2000" b="1"/>
              <a:t>The biceps femoris</a:t>
            </a:r>
            <a:endParaRPr lang="en-US" sz="2000"/>
          </a:p>
        </p:txBody>
      </p:sp>
      <p:pic>
        <p:nvPicPr>
          <p:cNvPr id="5" name="Picture 7" descr="Picture">
            <a:extLst>
              <a:ext uri="{FF2B5EF4-FFF2-40B4-BE49-F238E27FC236}">
                <a16:creationId xmlns:a16="http://schemas.microsoft.com/office/drawing/2014/main" id="{CF2DDC74-2660-4A23-9F1D-8BE965FFE6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 r="-2" b="4812"/>
          <a:stretch/>
        </p:blipFill>
        <p:spPr bwMode="auto">
          <a:xfrm>
            <a:off x="5443915" y="643467"/>
            <a:ext cx="5958465"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51880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0F85E4-3C92-4607-9871-C5123B1FB334}"/>
              </a:ext>
            </a:extLst>
          </p:cNvPr>
          <p:cNvSpPr>
            <a:spLocks noGrp="1"/>
          </p:cNvSpPr>
          <p:nvPr>
            <p:ph type="title"/>
          </p:nvPr>
        </p:nvSpPr>
        <p:spPr>
          <a:xfrm>
            <a:off x="1051560" y="586822"/>
            <a:ext cx="3657600" cy="1645920"/>
          </a:xfrm>
        </p:spPr>
        <p:txBody>
          <a:bodyPr>
            <a:normAutofit/>
          </a:bodyPr>
          <a:lstStyle/>
          <a:p>
            <a:endParaRPr lang="en-US" sz="3200"/>
          </a:p>
        </p:txBody>
      </p:sp>
      <p:sp>
        <p:nvSpPr>
          <p:cNvPr id="75" name="Rectangle 74">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77" name="Rectangle 76">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4F0A72C-3310-4021-9692-3158174CF989}"/>
              </a:ext>
            </a:extLst>
          </p:cNvPr>
          <p:cNvSpPr>
            <a:spLocks noGrp="1"/>
          </p:cNvSpPr>
          <p:nvPr>
            <p:ph idx="1"/>
          </p:nvPr>
        </p:nvSpPr>
        <p:spPr>
          <a:xfrm>
            <a:off x="5250106" y="586822"/>
            <a:ext cx="6106742" cy="1645920"/>
          </a:xfrm>
        </p:spPr>
        <p:txBody>
          <a:bodyPr anchor="ctr">
            <a:normAutofit/>
          </a:bodyPr>
          <a:lstStyle/>
          <a:p>
            <a:endParaRPr lang="en-US" sz="1800"/>
          </a:p>
        </p:txBody>
      </p:sp>
      <p:pic>
        <p:nvPicPr>
          <p:cNvPr id="4" name="Picture 4" descr="Picture">
            <a:extLst>
              <a:ext uri="{FF2B5EF4-FFF2-40B4-BE49-F238E27FC236}">
                <a16:creationId xmlns:a16="http://schemas.microsoft.com/office/drawing/2014/main" id="{E755F4FD-6B81-4A5B-AFE6-0419191E9C0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1556605" y="2729397"/>
            <a:ext cx="3483864" cy="348386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Picture">
            <a:extLst>
              <a:ext uri="{FF2B5EF4-FFF2-40B4-BE49-F238E27FC236}">
                <a16:creationId xmlns:a16="http://schemas.microsoft.com/office/drawing/2014/main" id="{21F75D7B-85CF-4E3B-BE22-1FE381F3274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98781" y="3276963"/>
            <a:ext cx="5523082" cy="2388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1275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40DA-BCAC-49DE-A404-6F9C12B12F83}"/>
              </a:ext>
            </a:extLst>
          </p:cNvPr>
          <p:cNvSpPr>
            <a:spLocks noGrp="1"/>
          </p:cNvSpPr>
          <p:nvPr>
            <p:ph type="title"/>
          </p:nvPr>
        </p:nvSpPr>
        <p:spPr>
          <a:xfrm>
            <a:off x="648929" y="629266"/>
            <a:ext cx="3651467" cy="1676603"/>
          </a:xfrm>
        </p:spPr>
        <p:txBody>
          <a:bodyPr>
            <a:normAutofit/>
          </a:bodyPr>
          <a:lstStyle/>
          <a:p>
            <a:r>
              <a:rPr lang="en-US" dirty="0"/>
              <a:t>Hamstring Muscles</a:t>
            </a:r>
          </a:p>
        </p:txBody>
      </p:sp>
      <p:sp>
        <p:nvSpPr>
          <p:cNvPr id="3" name="Content Placeholder 2">
            <a:extLst>
              <a:ext uri="{FF2B5EF4-FFF2-40B4-BE49-F238E27FC236}">
                <a16:creationId xmlns:a16="http://schemas.microsoft.com/office/drawing/2014/main" id="{51F057F6-F49A-4DB8-8914-528C2D5BD6EF}"/>
              </a:ext>
            </a:extLst>
          </p:cNvPr>
          <p:cNvSpPr>
            <a:spLocks noGrp="1"/>
          </p:cNvSpPr>
          <p:nvPr>
            <p:ph idx="1"/>
          </p:nvPr>
        </p:nvSpPr>
        <p:spPr>
          <a:xfrm>
            <a:off x="648931" y="2438400"/>
            <a:ext cx="3651466" cy="3785419"/>
          </a:xfrm>
        </p:spPr>
        <p:txBody>
          <a:bodyPr>
            <a:normAutofit/>
          </a:bodyPr>
          <a:lstStyle/>
          <a:p>
            <a:r>
              <a:rPr lang="en-US" sz="1800" dirty="0"/>
              <a:t>Theses hamstring muscles have similar structure and function. </a:t>
            </a:r>
          </a:p>
          <a:p>
            <a:r>
              <a:rPr lang="en-US" sz="1800" dirty="0"/>
              <a:t>They each originate at the ischial tuberosity of the hip bone and travel over the posterior of the knee joint and inserts in either the tibia or the fibula of the lower leg.</a:t>
            </a:r>
          </a:p>
        </p:txBody>
      </p:sp>
      <p:pic>
        <p:nvPicPr>
          <p:cNvPr id="57351" name="Picture 7" descr="Picture">
            <a:extLst>
              <a:ext uri="{FF2B5EF4-FFF2-40B4-BE49-F238E27FC236}">
                <a16:creationId xmlns:a16="http://schemas.microsoft.com/office/drawing/2014/main" id="{D4A986CB-B315-43D0-8F6F-D07F14D0D8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 r="-2" b="4812"/>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273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40DA-BCAC-49DE-A404-6F9C12B12F83}"/>
              </a:ext>
            </a:extLst>
          </p:cNvPr>
          <p:cNvSpPr>
            <a:spLocks noGrp="1"/>
          </p:cNvSpPr>
          <p:nvPr>
            <p:ph type="title"/>
          </p:nvPr>
        </p:nvSpPr>
        <p:spPr/>
        <p:txBody>
          <a:bodyPr/>
          <a:lstStyle/>
          <a:p>
            <a:r>
              <a:rPr lang="en-US" dirty="0"/>
              <a:t>Hamstring Muscles</a:t>
            </a:r>
          </a:p>
        </p:txBody>
      </p:sp>
      <p:sp>
        <p:nvSpPr>
          <p:cNvPr id="3" name="Content Placeholder 2">
            <a:extLst>
              <a:ext uri="{FF2B5EF4-FFF2-40B4-BE49-F238E27FC236}">
                <a16:creationId xmlns:a16="http://schemas.microsoft.com/office/drawing/2014/main" id="{51F057F6-F49A-4DB8-8914-528C2D5BD6EF}"/>
              </a:ext>
            </a:extLst>
          </p:cNvPr>
          <p:cNvSpPr>
            <a:spLocks noGrp="1"/>
          </p:cNvSpPr>
          <p:nvPr>
            <p:ph idx="1"/>
          </p:nvPr>
        </p:nvSpPr>
        <p:spPr>
          <a:xfrm>
            <a:off x="838200" y="1825625"/>
            <a:ext cx="5632938" cy="4351338"/>
          </a:xfrm>
        </p:spPr>
        <p:txBody>
          <a:bodyPr>
            <a:normAutofit/>
          </a:bodyPr>
          <a:lstStyle/>
          <a:p>
            <a:r>
              <a:rPr lang="en-US" sz="4000" dirty="0"/>
              <a:t>The hamstring muscle function in the flexion of the knee joint and extension of the hip joint.</a:t>
            </a:r>
          </a:p>
          <a:p>
            <a:pPr marL="0" indent="0">
              <a:buNone/>
            </a:pPr>
            <a:endParaRPr lang="en-US" sz="4000" dirty="0"/>
          </a:p>
        </p:txBody>
      </p:sp>
      <p:pic>
        <p:nvPicPr>
          <p:cNvPr id="57346" name="Picture 2" descr="Picture">
            <a:extLst>
              <a:ext uri="{FF2B5EF4-FFF2-40B4-BE49-F238E27FC236}">
                <a16:creationId xmlns:a16="http://schemas.microsoft.com/office/drawing/2014/main" id="{BA2FBD85-8002-444F-A69E-7819D21794A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88758" y="753679"/>
            <a:ext cx="5262593" cy="5616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6145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40DA-BCAC-49DE-A404-6F9C12B12F83}"/>
              </a:ext>
            </a:extLst>
          </p:cNvPr>
          <p:cNvSpPr>
            <a:spLocks noGrp="1"/>
          </p:cNvSpPr>
          <p:nvPr>
            <p:ph type="title"/>
          </p:nvPr>
        </p:nvSpPr>
        <p:spPr>
          <a:xfrm>
            <a:off x="4946904" y="365125"/>
            <a:ext cx="6406896" cy="1325563"/>
          </a:xfrm>
        </p:spPr>
        <p:txBody>
          <a:bodyPr/>
          <a:lstStyle/>
          <a:p>
            <a:r>
              <a:rPr lang="en-US" dirty="0"/>
              <a:t>Hamstring Muscles</a:t>
            </a:r>
          </a:p>
        </p:txBody>
      </p:sp>
      <p:sp>
        <p:nvSpPr>
          <p:cNvPr id="3" name="Content Placeholder 2">
            <a:extLst>
              <a:ext uri="{FF2B5EF4-FFF2-40B4-BE49-F238E27FC236}">
                <a16:creationId xmlns:a16="http://schemas.microsoft.com/office/drawing/2014/main" id="{51F057F6-F49A-4DB8-8914-528C2D5BD6EF}"/>
              </a:ext>
            </a:extLst>
          </p:cNvPr>
          <p:cNvSpPr>
            <a:spLocks noGrp="1"/>
          </p:cNvSpPr>
          <p:nvPr>
            <p:ph idx="1"/>
          </p:nvPr>
        </p:nvSpPr>
        <p:spPr>
          <a:xfrm>
            <a:off x="228600" y="523081"/>
            <a:ext cx="4315968" cy="5811838"/>
          </a:xfrm>
        </p:spPr>
        <p:txBody>
          <a:bodyPr>
            <a:normAutofit fontScale="85000" lnSpcReduction="20000"/>
          </a:bodyPr>
          <a:lstStyle/>
          <a:p>
            <a:r>
              <a:rPr lang="en-US" sz="4000" dirty="0"/>
              <a:t>The hamstrings play a crucial role in many daily activities such as walking, running, jumping, and controlling some movement in the trunk. </a:t>
            </a:r>
          </a:p>
          <a:p>
            <a:r>
              <a:rPr lang="en-US" sz="4000" dirty="0"/>
              <a:t>In walking, they are most important as an antagonist to the quadriceps in the deceleration of knee extension.</a:t>
            </a:r>
          </a:p>
          <a:p>
            <a:pPr marL="0" indent="0">
              <a:buNone/>
            </a:pPr>
            <a:endParaRPr lang="en-US" sz="4000" dirty="0"/>
          </a:p>
        </p:txBody>
      </p:sp>
      <p:pic>
        <p:nvPicPr>
          <p:cNvPr id="60418" name="Picture 2" descr="Picture">
            <a:extLst>
              <a:ext uri="{FF2B5EF4-FFF2-40B4-BE49-F238E27FC236}">
                <a16:creationId xmlns:a16="http://schemas.microsoft.com/office/drawing/2014/main" id="{CB392D11-4854-401F-95F8-14A6FF01E38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46904" y="1825625"/>
            <a:ext cx="7162800" cy="491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7400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40DA-BCAC-49DE-A404-6F9C12B12F83}"/>
              </a:ext>
            </a:extLst>
          </p:cNvPr>
          <p:cNvSpPr>
            <a:spLocks noGrp="1"/>
          </p:cNvSpPr>
          <p:nvPr>
            <p:ph type="title"/>
          </p:nvPr>
        </p:nvSpPr>
        <p:spPr>
          <a:xfrm>
            <a:off x="4946904" y="365125"/>
            <a:ext cx="6406896" cy="1325563"/>
          </a:xfrm>
        </p:spPr>
        <p:txBody>
          <a:bodyPr/>
          <a:lstStyle/>
          <a:p>
            <a:r>
              <a:rPr lang="en-US" dirty="0"/>
              <a:t>Hamstring Muscles</a:t>
            </a:r>
          </a:p>
        </p:txBody>
      </p:sp>
      <p:sp>
        <p:nvSpPr>
          <p:cNvPr id="3" name="Content Placeholder 2">
            <a:extLst>
              <a:ext uri="{FF2B5EF4-FFF2-40B4-BE49-F238E27FC236}">
                <a16:creationId xmlns:a16="http://schemas.microsoft.com/office/drawing/2014/main" id="{51F057F6-F49A-4DB8-8914-528C2D5BD6EF}"/>
              </a:ext>
            </a:extLst>
          </p:cNvPr>
          <p:cNvSpPr>
            <a:spLocks noGrp="1"/>
          </p:cNvSpPr>
          <p:nvPr>
            <p:ph idx="1"/>
          </p:nvPr>
        </p:nvSpPr>
        <p:spPr>
          <a:xfrm>
            <a:off x="228600" y="523081"/>
            <a:ext cx="4315968" cy="5811838"/>
          </a:xfrm>
        </p:spPr>
        <p:txBody>
          <a:bodyPr>
            <a:normAutofit fontScale="85000" lnSpcReduction="20000"/>
          </a:bodyPr>
          <a:lstStyle/>
          <a:p>
            <a:r>
              <a:rPr lang="en-US" sz="4000" dirty="0"/>
              <a:t>The hamstrings play a crucial role in many daily activities such as walking, running, jumping, and controlling some movement in the trunk. </a:t>
            </a:r>
          </a:p>
          <a:p>
            <a:r>
              <a:rPr lang="en-US" sz="4000" dirty="0"/>
              <a:t>In walking, they are most important as an antagonist to the quadriceps in the deceleration of knee extension.</a:t>
            </a:r>
          </a:p>
          <a:p>
            <a:pPr marL="0" indent="0">
              <a:buNone/>
            </a:pPr>
            <a:endParaRPr lang="en-US" sz="4000" dirty="0"/>
          </a:p>
        </p:txBody>
      </p:sp>
      <p:pic>
        <p:nvPicPr>
          <p:cNvPr id="60418" name="Picture 2" descr="Picture">
            <a:extLst>
              <a:ext uri="{FF2B5EF4-FFF2-40B4-BE49-F238E27FC236}">
                <a16:creationId xmlns:a16="http://schemas.microsoft.com/office/drawing/2014/main" id="{CB392D11-4854-401F-95F8-14A6FF01E38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46904" y="1825625"/>
            <a:ext cx="7162800" cy="491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0659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C65B03-B854-47D4-B95D-F06CE373E925}"/>
              </a:ext>
            </a:extLst>
          </p:cNvPr>
          <p:cNvSpPr>
            <a:spLocks noGrp="1"/>
          </p:cNvSpPr>
          <p:nvPr>
            <p:ph type="title"/>
          </p:nvPr>
        </p:nvSpPr>
        <p:spPr>
          <a:xfrm>
            <a:off x="429768" y="411480"/>
            <a:ext cx="11201400" cy="1106424"/>
          </a:xfrm>
        </p:spPr>
        <p:txBody>
          <a:bodyPr>
            <a:normAutofit/>
          </a:bodyPr>
          <a:lstStyle/>
          <a:p>
            <a:r>
              <a:rPr lang="en-US" sz="3600" b="1"/>
              <a:t>The Hamstring Muscles: </a:t>
            </a:r>
            <a:br>
              <a:rPr lang="en-US" sz="3600" b="1"/>
            </a:br>
            <a:r>
              <a:rPr lang="en-US" sz="3600" b="1"/>
              <a:t>The Semimembranosus Muscle</a:t>
            </a:r>
            <a:endParaRPr lang="en-US" sz="3600"/>
          </a:p>
        </p:txBody>
      </p:sp>
      <p:sp>
        <p:nvSpPr>
          <p:cNvPr id="73" name="Rectangle 72">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2466" name="Picture 2" descr="Picture">
            <a:extLst>
              <a:ext uri="{FF2B5EF4-FFF2-40B4-BE49-F238E27FC236}">
                <a16:creationId xmlns:a16="http://schemas.microsoft.com/office/drawing/2014/main" id="{1695A542-2A7B-4899-A97B-A7B45631E7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7" r="4526" b="-2"/>
          <a:stretch/>
        </p:blipFill>
        <p:spPr bwMode="auto">
          <a:xfrm>
            <a:off x="429768" y="1721922"/>
            <a:ext cx="6704891" cy="4520559"/>
          </a:xfrm>
          <a:prstGeom prst="rect">
            <a:avLst/>
          </a:prstGeom>
          <a:noFill/>
          <a:extLst>
            <a:ext uri="{909E8E84-426E-40DD-AFC4-6F175D3DCCD1}">
              <a14:hiddenFill xmlns:a14="http://schemas.microsoft.com/office/drawing/2010/main">
                <a:solidFill>
                  <a:srgbClr val="FFFFFF"/>
                </a:solidFill>
              </a14:hiddenFill>
            </a:ext>
          </a:extLst>
        </p:spPr>
      </p:pic>
      <p:sp useBgFill="1">
        <p:nvSpPr>
          <p:cNvPr id="75" name="Rectangle 74">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F5598F9-626A-4248-94ED-4240F84C0118}"/>
              </a:ext>
            </a:extLst>
          </p:cNvPr>
          <p:cNvSpPr>
            <a:spLocks noGrp="1"/>
          </p:cNvSpPr>
          <p:nvPr>
            <p:ph idx="1"/>
          </p:nvPr>
        </p:nvSpPr>
        <p:spPr>
          <a:xfrm>
            <a:off x="7938752" y="615518"/>
            <a:ext cx="3455097" cy="5364658"/>
          </a:xfrm>
        </p:spPr>
        <p:txBody>
          <a:bodyPr anchor="ctr">
            <a:normAutofit/>
          </a:bodyPr>
          <a:lstStyle/>
          <a:p>
            <a:r>
              <a:rPr lang="en-US" b="1" dirty="0"/>
              <a:t>Function = Extends thigh; flexes leg; medially rotates leg.</a:t>
            </a:r>
          </a:p>
          <a:p>
            <a:r>
              <a:rPr lang="en-US" b="1" dirty="0"/>
              <a:t> </a:t>
            </a:r>
            <a:r>
              <a:rPr lang="en-US" dirty="0"/>
              <a:t> The semimembranosus muscle is medial hamstring muscle, lying toward the posterior portion of the inner thigh, underneath (deep) to the </a:t>
            </a:r>
            <a:r>
              <a:rPr lang="en-US" dirty="0" err="1"/>
              <a:t>semitendinous</a:t>
            </a:r>
            <a:r>
              <a:rPr lang="en-US" dirty="0"/>
              <a:t> muscle. </a:t>
            </a:r>
          </a:p>
        </p:txBody>
      </p:sp>
    </p:spTree>
    <p:extLst>
      <p:ext uri="{BB962C8B-B14F-4D97-AF65-F5344CB8AC3E}">
        <p14:creationId xmlns:p14="http://schemas.microsoft.com/office/powerpoint/2010/main" val="26749422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B1726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C65B03-B854-47D4-B95D-F06CE373E925}"/>
              </a:ext>
            </a:extLst>
          </p:cNvPr>
          <p:cNvSpPr>
            <a:spLocks noGrp="1"/>
          </p:cNvSpPr>
          <p:nvPr>
            <p:ph type="title"/>
          </p:nvPr>
        </p:nvSpPr>
        <p:spPr>
          <a:xfrm>
            <a:off x="524256" y="4767072"/>
            <a:ext cx="6594189" cy="1625210"/>
          </a:xfrm>
        </p:spPr>
        <p:txBody>
          <a:bodyPr>
            <a:normAutofit/>
          </a:bodyPr>
          <a:lstStyle/>
          <a:p>
            <a:pPr algn="r"/>
            <a:r>
              <a:rPr lang="en-US" b="1" dirty="0">
                <a:solidFill>
                  <a:srgbClr val="FFFFFF"/>
                </a:solidFill>
              </a:rPr>
              <a:t>The Hamstring Muscles: </a:t>
            </a:r>
            <a:br>
              <a:rPr lang="en-US" b="1" dirty="0">
                <a:solidFill>
                  <a:srgbClr val="FFFFFF"/>
                </a:solidFill>
              </a:rPr>
            </a:br>
            <a:r>
              <a:rPr lang="en-US" b="1" dirty="0">
                <a:solidFill>
                  <a:srgbClr val="FFFFFF"/>
                </a:solidFill>
              </a:rPr>
              <a:t>The Semitendinosus Muscle</a:t>
            </a:r>
            <a:endParaRPr lang="en-US" dirty="0">
              <a:solidFill>
                <a:srgbClr val="FFFFFF"/>
              </a:solidFill>
            </a:endParaRPr>
          </a:p>
        </p:txBody>
      </p:sp>
      <p:pic>
        <p:nvPicPr>
          <p:cNvPr id="64514" name="Picture 2" descr="Picture">
            <a:extLst>
              <a:ext uri="{FF2B5EF4-FFF2-40B4-BE49-F238E27FC236}">
                <a16:creationId xmlns:a16="http://schemas.microsoft.com/office/drawing/2014/main" id="{C33D019F-B103-43C2-B120-E38D247823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5380"/>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F5598F9-626A-4248-94ED-4240F84C0118}"/>
              </a:ext>
            </a:extLst>
          </p:cNvPr>
          <p:cNvSpPr>
            <a:spLocks noGrp="1"/>
          </p:cNvSpPr>
          <p:nvPr>
            <p:ph idx="1"/>
          </p:nvPr>
        </p:nvSpPr>
        <p:spPr>
          <a:xfrm>
            <a:off x="8029319" y="917725"/>
            <a:ext cx="3424739" cy="4852362"/>
          </a:xfrm>
        </p:spPr>
        <p:txBody>
          <a:bodyPr anchor="ctr">
            <a:normAutofit/>
          </a:bodyPr>
          <a:lstStyle/>
          <a:p>
            <a:r>
              <a:rPr lang="en-US" sz="2000" b="1">
                <a:solidFill>
                  <a:srgbClr val="FFFFFF"/>
                </a:solidFill>
              </a:rPr>
              <a:t>Function = Extends thigh; flexes leg; medially rotates leg.</a:t>
            </a:r>
            <a:endParaRPr lang="en-US" sz="2000">
              <a:solidFill>
                <a:srgbClr val="FFFFFF"/>
              </a:solidFill>
            </a:endParaRPr>
          </a:p>
          <a:p>
            <a:r>
              <a:rPr lang="en-US" sz="2000">
                <a:solidFill>
                  <a:srgbClr val="FFFFFF"/>
                </a:solidFill>
              </a:rPr>
              <a:t>    The semitendinosus muscle lies medial to biceps femoris. It is superficial, and has a long, slender tendon at the posterior aspect of the thigh. </a:t>
            </a:r>
          </a:p>
        </p:txBody>
      </p:sp>
    </p:spTree>
    <p:extLst>
      <p:ext uri="{BB962C8B-B14F-4D97-AF65-F5344CB8AC3E}">
        <p14:creationId xmlns:p14="http://schemas.microsoft.com/office/powerpoint/2010/main" val="22604334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B0222-BDCC-49C7-BC67-A9867BF67A8E}"/>
              </a:ext>
            </a:extLst>
          </p:cNvPr>
          <p:cNvSpPr>
            <a:spLocks noGrp="1"/>
          </p:cNvSpPr>
          <p:nvPr>
            <p:ph type="title"/>
          </p:nvPr>
        </p:nvSpPr>
        <p:spPr/>
        <p:txBody>
          <a:bodyPr/>
          <a:lstStyle/>
          <a:p>
            <a:r>
              <a:rPr lang="en-US" b="1" dirty="0">
                <a:solidFill>
                  <a:srgbClr val="FFFFFF"/>
                </a:solidFill>
              </a:rPr>
              <a:t>The Hamstring Muscles:  </a:t>
            </a:r>
            <a:r>
              <a:rPr lang="en-US" dirty="0"/>
              <a:t>The Biceps Femoris</a:t>
            </a:r>
          </a:p>
        </p:txBody>
      </p:sp>
      <p:sp>
        <p:nvSpPr>
          <p:cNvPr id="3" name="Content Placeholder 2">
            <a:extLst>
              <a:ext uri="{FF2B5EF4-FFF2-40B4-BE49-F238E27FC236}">
                <a16:creationId xmlns:a16="http://schemas.microsoft.com/office/drawing/2014/main" id="{00739DE0-0766-40B5-9220-99A17B0033A0}"/>
              </a:ext>
            </a:extLst>
          </p:cNvPr>
          <p:cNvSpPr>
            <a:spLocks noGrp="1"/>
          </p:cNvSpPr>
          <p:nvPr>
            <p:ph idx="1"/>
          </p:nvPr>
        </p:nvSpPr>
        <p:spPr/>
        <p:txBody>
          <a:bodyPr/>
          <a:lstStyle/>
          <a:p>
            <a:r>
              <a:rPr lang="en-US" dirty="0"/>
              <a:t>Function = Extends thigh; flexes leg; medially rotates leg.</a:t>
            </a:r>
          </a:p>
          <a:p>
            <a:r>
              <a:rPr lang="en-US" dirty="0"/>
              <a:t>​    The biceps femoris gets its name because it has "two heads"; a long head and a short head. </a:t>
            </a:r>
          </a:p>
          <a:p>
            <a:r>
              <a:rPr lang="en-US" dirty="0"/>
              <a:t>The long head of the biceps femoris extends the hip, as when beginning to walk; both short and long heads flex the knee and laterally (outwardly) rotate the lower leg when the knee is bent.</a:t>
            </a:r>
          </a:p>
        </p:txBody>
      </p:sp>
    </p:spTree>
    <p:extLst>
      <p:ext uri="{BB962C8B-B14F-4D97-AF65-F5344CB8AC3E}">
        <p14:creationId xmlns:p14="http://schemas.microsoft.com/office/powerpoint/2010/main" val="36755391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65F09-A8AB-454A-8E3D-EFF61D12B3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1182E8-5A66-4BF1-9F96-ADE92BE1E7C8}"/>
              </a:ext>
            </a:extLst>
          </p:cNvPr>
          <p:cNvSpPr>
            <a:spLocks noGrp="1"/>
          </p:cNvSpPr>
          <p:nvPr>
            <p:ph idx="1"/>
          </p:nvPr>
        </p:nvSpPr>
        <p:spPr/>
        <p:txBody>
          <a:bodyPr/>
          <a:lstStyle/>
          <a:p>
            <a:endParaRPr lang="en-US"/>
          </a:p>
        </p:txBody>
      </p:sp>
      <p:pic>
        <p:nvPicPr>
          <p:cNvPr id="65538" name="Picture 2" descr="Picture">
            <a:extLst>
              <a:ext uri="{FF2B5EF4-FFF2-40B4-BE49-F238E27FC236}">
                <a16:creationId xmlns:a16="http://schemas.microsoft.com/office/drawing/2014/main" id="{56896F27-B428-46A8-911B-33136A524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12182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4389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6C725-D0B6-44C1-94D1-AF748F3BBF59}"/>
              </a:ext>
            </a:extLst>
          </p:cNvPr>
          <p:cNvSpPr>
            <a:spLocks noGrp="1"/>
          </p:cNvSpPr>
          <p:nvPr>
            <p:ph type="title"/>
          </p:nvPr>
        </p:nvSpPr>
        <p:spPr>
          <a:xfrm>
            <a:off x="7688729" y="640263"/>
            <a:ext cx="3660327" cy="1344975"/>
          </a:xfrm>
        </p:spPr>
        <p:txBody>
          <a:bodyPr>
            <a:normAutofit/>
          </a:bodyPr>
          <a:lstStyle/>
          <a:p>
            <a:r>
              <a:rPr lang="en-US" sz="4000" dirty="0"/>
              <a:t>Muscles of the Quadriceps</a:t>
            </a:r>
          </a:p>
        </p:txBody>
      </p:sp>
      <p:sp>
        <p:nvSpPr>
          <p:cNvPr id="71" name="Rectangle 70">
            <a:extLst>
              <a:ext uri="{FF2B5EF4-FFF2-40B4-BE49-F238E27FC236}">
                <a16:creationId xmlns:a16="http://schemas.microsoft.com/office/drawing/2014/main" id="{9C9E83AF-030E-4F9E-A53E-41FDC8659D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85800" y="480060"/>
            <a:ext cx="6592824" cy="573786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562" name="Picture 2" descr="Picture">
            <a:extLst>
              <a:ext uri="{FF2B5EF4-FFF2-40B4-BE49-F238E27FC236}">
                <a16:creationId xmlns:a16="http://schemas.microsoft.com/office/drawing/2014/main" id="{AF1B5DB6-BB73-4ED4-AF34-52554AEE38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38" r="1" b="1"/>
          <a:stretch/>
        </p:blipFill>
        <p:spPr bwMode="auto">
          <a:xfrm>
            <a:off x="699516" y="495300"/>
            <a:ext cx="6565392" cy="570585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0963EF1-8F11-42B4-889D-B6FC07F15C97}"/>
              </a:ext>
            </a:extLst>
          </p:cNvPr>
          <p:cNvSpPr>
            <a:spLocks noGrp="1"/>
          </p:cNvSpPr>
          <p:nvPr>
            <p:ph idx="1"/>
          </p:nvPr>
        </p:nvSpPr>
        <p:spPr>
          <a:xfrm>
            <a:off x="7688034" y="2121762"/>
            <a:ext cx="3657600" cy="4092771"/>
          </a:xfrm>
        </p:spPr>
        <p:txBody>
          <a:bodyPr>
            <a:normAutofit/>
          </a:bodyPr>
          <a:lstStyle/>
          <a:p>
            <a:r>
              <a:rPr lang="en-US" sz="1800" dirty="0"/>
              <a:t>extensors of the knee. </a:t>
            </a:r>
          </a:p>
          <a:p>
            <a:endParaRPr lang="en-US" sz="1800" dirty="0"/>
          </a:p>
        </p:txBody>
      </p:sp>
    </p:spTree>
    <p:extLst>
      <p:ext uri="{BB962C8B-B14F-4D97-AF65-F5344CB8AC3E}">
        <p14:creationId xmlns:p14="http://schemas.microsoft.com/office/powerpoint/2010/main" val="12775163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B98B2-497D-49B9-9EFF-D2FFCCE1BFDA}"/>
              </a:ext>
            </a:extLst>
          </p:cNvPr>
          <p:cNvSpPr>
            <a:spLocks noGrp="1"/>
          </p:cNvSpPr>
          <p:nvPr>
            <p:ph type="title"/>
          </p:nvPr>
        </p:nvSpPr>
        <p:spPr>
          <a:xfrm>
            <a:off x="838200" y="365125"/>
            <a:ext cx="5257800" cy="1325563"/>
          </a:xfrm>
        </p:spPr>
        <p:txBody>
          <a:bodyPr/>
          <a:lstStyle/>
          <a:p>
            <a:r>
              <a:rPr lang="en-US" dirty="0"/>
              <a:t>Muscles of the Quadriceps</a:t>
            </a:r>
          </a:p>
        </p:txBody>
      </p:sp>
      <p:sp>
        <p:nvSpPr>
          <p:cNvPr id="3" name="Content Placeholder 2">
            <a:extLst>
              <a:ext uri="{FF2B5EF4-FFF2-40B4-BE49-F238E27FC236}">
                <a16:creationId xmlns:a16="http://schemas.microsoft.com/office/drawing/2014/main" id="{E97F96FA-80B8-4956-B571-EC0CE7246881}"/>
              </a:ext>
            </a:extLst>
          </p:cNvPr>
          <p:cNvSpPr>
            <a:spLocks noGrp="1"/>
          </p:cNvSpPr>
          <p:nvPr>
            <p:ph idx="1"/>
          </p:nvPr>
        </p:nvSpPr>
        <p:spPr>
          <a:xfrm>
            <a:off x="838200" y="1825625"/>
            <a:ext cx="5257800" cy="4351338"/>
          </a:xfrm>
        </p:spPr>
        <p:txBody>
          <a:bodyPr/>
          <a:lstStyle/>
          <a:p>
            <a:r>
              <a:rPr lang="en-US" dirty="0"/>
              <a:t>The animated GIF shows the 4 muscles of the quadriceps as the following colors:</a:t>
            </a:r>
            <a:br>
              <a:rPr lang="en-US" dirty="0"/>
            </a:br>
            <a:br>
              <a:rPr lang="en-US" dirty="0"/>
            </a:br>
            <a:r>
              <a:rPr lang="en-US" i="1" dirty="0">
                <a:hlinkClick r:id="rId2"/>
              </a:rPr>
              <a:t>rectus femoris</a:t>
            </a:r>
            <a:r>
              <a:rPr lang="en-US" i="1" dirty="0"/>
              <a:t> -</a:t>
            </a:r>
            <a:r>
              <a:rPr lang="en-US" dirty="0"/>
              <a:t> </a:t>
            </a:r>
            <a:r>
              <a:rPr lang="en-US" b="1" dirty="0"/>
              <a:t>blue</a:t>
            </a:r>
            <a:br>
              <a:rPr lang="en-US" dirty="0"/>
            </a:br>
            <a:r>
              <a:rPr lang="en-US" i="1" dirty="0">
                <a:hlinkClick r:id="rId3"/>
              </a:rPr>
              <a:t>vastus lateralis</a:t>
            </a:r>
            <a:r>
              <a:rPr lang="en-US" i="1" dirty="0"/>
              <a:t> -</a:t>
            </a:r>
            <a:r>
              <a:rPr lang="en-US" dirty="0"/>
              <a:t> </a:t>
            </a:r>
            <a:r>
              <a:rPr lang="en-US" b="1" dirty="0"/>
              <a:t>yellow</a:t>
            </a:r>
            <a:br>
              <a:rPr lang="en-US" dirty="0"/>
            </a:br>
            <a:r>
              <a:rPr lang="en-US" i="1" dirty="0">
                <a:hlinkClick r:id="rId4"/>
              </a:rPr>
              <a:t>vastus intermedius</a:t>
            </a:r>
            <a:r>
              <a:rPr lang="en-US" i="1" dirty="0"/>
              <a:t> -</a:t>
            </a:r>
            <a:r>
              <a:rPr lang="en-US" dirty="0"/>
              <a:t> </a:t>
            </a:r>
            <a:r>
              <a:rPr lang="en-US" b="1" dirty="0"/>
              <a:t>green</a:t>
            </a:r>
            <a:br>
              <a:rPr lang="en-US" dirty="0"/>
            </a:br>
            <a:r>
              <a:rPr lang="en-US" i="1" dirty="0">
                <a:hlinkClick r:id="rId5"/>
              </a:rPr>
              <a:t>vastus medialis</a:t>
            </a:r>
            <a:r>
              <a:rPr lang="en-US" i="1" dirty="0"/>
              <a:t> -</a:t>
            </a:r>
            <a:r>
              <a:rPr lang="en-US" b="1" dirty="0"/>
              <a:t> red</a:t>
            </a:r>
            <a:endParaRPr lang="en-US" dirty="0"/>
          </a:p>
        </p:txBody>
      </p:sp>
      <p:pic>
        <p:nvPicPr>
          <p:cNvPr id="67586" name="Picture 2" descr="Picture">
            <a:extLst>
              <a:ext uri="{FF2B5EF4-FFF2-40B4-BE49-F238E27FC236}">
                <a16:creationId xmlns:a16="http://schemas.microsoft.com/office/drawing/2014/main" id="{693C3B2E-8798-4B19-9C4E-9C6D2A762C1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65125"/>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337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758A0F-1FB3-4565-848E-5EF73A9B9525}"/>
              </a:ext>
            </a:extLst>
          </p:cNvPr>
          <p:cNvSpPr>
            <a:spLocks noGrp="1"/>
          </p:cNvSpPr>
          <p:nvPr>
            <p:ph type="title"/>
          </p:nvPr>
        </p:nvSpPr>
        <p:spPr>
          <a:xfrm>
            <a:off x="517889" y="4883544"/>
            <a:ext cx="3876086" cy="1556907"/>
          </a:xfrm>
        </p:spPr>
        <p:txBody>
          <a:bodyPr anchor="ctr">
            <a:normAutofit/>
          </a:bodyPr>
          <a:lstStyle/>
          <a:p>
            <a:r>
              <a:rPr lang="en-US" sz="3200"/>
              <a:t>The Brachioradialis</a:t>
            </a:r>
            <a:br>
              <a:rPr lang="en-US" sz="3200"/>
            </a:br>
            <a:r>
              <a:rPr lang="en-US" sz="3200"/>
              <a:t>Function = Flexes forearm at the elbow</a:t>
            </a:r>
          </a:p>
        </p:txBody>
      </p:sp>
      <p:sp>
        <p:nvSpPr>
          <p:cNvPr id="76" name="Rectangle 75">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3" name="Picture 5" descr="Picture">
            <a:extLst>
              <a:ext uri="{FF2B5EF4-FFF2-40B4-BE49-F238E27FC236}">
                <a16:creationId xmlns:a16="http://schemas.microsoft.com/office/drawing/2014/main" id="{EA5A5624-ABF4-41F5-BFFE-F9DB245C32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872" b="1"/>
          <a:stretch/>
        </p:blipFill>
        <p:spPr bwMode="auto">
          <a:xfrm>
            <a:off x="959205" y="364142"/>
            <a:ext cx="10369645" cy="3867993"/>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8FFFF3C-AE77-4A47-B1BF-E1E3BA84862F}"/>
              </a:ext>
            </a:extLst>
          </p:cNvPr>
          <p:cNvSpPr>
            <a:spLocks noGrp="1"/>
          </p:cNvSpPr>
          <p:nvPr>
            <p:ph idx="1"/>
          </p:nvPr>
        </p:nvSpPr>
        <p:spPr>
          <a:xfrm>
            <a:off x="5162719" y="4883544"/>
            <a:ext cx="6586915" cy="1556907"/>
          </a:xfrm>
        </p:spPr>
        <p:txBody>
          <a:bodyPr anchor="ctr">
            <a:normAutofit/>
          </a:bodyPr>
          <a:lstStyle/>
          <a:p>
            <a:r>
              <a:rPr lang="en-US" sz="1800"/>
              <a:t>​   The brachioradialis is a weak flexor muscle of the forearm that functions to flex the forearm at the elbow.</a:t>
            </a:r>
          </a:p>
          <a:p>
            <a:pPr lvl="1"/>
            <a:r>
              <a:rPr lang="en-US" sz="1800"/>
              <a:t>It is the superficial muscle that lies mostly in the forearm.</a:t>
            </a:r>
          </a:p>
        </p:txBody>
      </p:sp>
    </p:spTree>
    <p:extLst>
      <p:ext uri="{BB962C8B-B14F-4D97-AF65-F5344CB8AC3E}">
        <p14:creationId xmlns:p14="http://schemas.microsoft.com/office/powerpoint/2010/main" val="11486581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B98B2-497D-49B9-9EFF-D2FFCCE1BFDA}"/>
              </a:ext>
            </a:extLst>
          </p:cNvPr>
          <p:cNvSpPr>
            <a:spLocks noGrp="1"/>
          </p:cNvSpPr>
          <p:nvPr>
            <p:ph type="title"/>
          </p:nvPr>
        </p:nvSpPr>
        <p:spPr>
          <a:xfrm>
            <a:off x="838200" y="365125"/>
            <a:ext cx="5257800" cy="1325563"/>
          </a:xfrm>
        </p:spPr>
        <p:txBody>
          <a:bodyPr/>
          <a:lstStyle/>
          <a:p>
            <a:r>
              <a:rPr lang="en-US" dirty="0"/>
              <a:t>Muscles of the Quadriceps</a:t>
            </a:r>
          </a:p>
        </p:txBody>
      </p:sp>
      <p:sp>
        <p:nvSpPr>
          <p:cNvPr id="3" name="Content Placeholder 2">
            <a:extLst>
              <a:ext uri="{FF2B5EF4-FFF2-40B4-BE49-F238E27FC236}">
                <a16:creationId xmlns:a16="http://schemas.microsoft.com/office/drawing/2014/main" id="{E97F96FA-80B8-4956-B571-EC0CE7246881}"/>
              </a:ext>
            </a:extLst>
          </p:cNvPr>
          <p:cNvSpPr>
            <a:spLocks noGrp="1"/>
          </p:cNvSpPr>
          <p:nvPr>
            <p:ph idx="1"/>
          </p:nvPr>
        </p:nvSpPr>
        <p:spPr>
          <a:xfrm>
            <a:off x="838200" y="1825625"/>
            <a:ext cx="5257800" cy="4351338"/>
          </a:xfrm>
        </p:spPr>
        <p:txBody>
          <a:bodyPr/>
          <a:lstStyle/>
          <a:p>
            <a:r>
              <a:rPr lang="en-US" i="1" dirty="0"/>
              <a:t>The hip is a ball-and-socket joint that permits flexion, extension, adduction, abduction, and rotation of the thigh. </a:t>
            </a:r>
          </a:p>
          <a:p>
            <a:r>
              <a:rPr lang="en-US" i="1" dirty="0"/>
              <a:t>The muscles that flex the thigh at the hip originate from the vertebral column and pelvis and pass anterior to (in front of ) the hip joint. </a:t>
            </a:r>
            <a:endParaRPr lang="en-US" dirty="0"/>
          </a:p>
        </p:txBody>
      </p:sp>
      <p:pic>
        <p:nvPicPr>
          <p:cNvPr id="67586" name="Picture 2" descr="Picture">
            <a:extLst>
              <a:ext uri="{FF2B5EF4-FFF2-40B4-BE49-F238E27FC236}">
                <a16:creationId xmlns:a16="http://schemas.microsoft.com/office/drawing/2014/main" id="{693C3B2E-8798-4B19-9C4E-9C6D2A762C1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65125"/>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7417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6C725-D0B6-44C1-94D1-AF748F3BBF59}"/>
              </a:ext>
            </a:extLst>
          </p:cNvPr>
          <p:cNvSpPr>
            <a:spLocks noGrp="1"/>
          </p:cNvSpPr>
          <p:nvPr>
            <p:ph type="title"/>
          </p:nvPr>
        </p:nvSpPr>
        <p:spPr>
          <a:xfrm>
            <a:off x="7688729" y="640263"/>
            <a:ext cx="3660327" cy="1344975"/>
          </a:xfrm>
        </p:spPr>
        <p:txBody>
          <a:bodyPr>
            <a:normAutofit/>
          </a:bodyPr>
          <a:lstStyle/>
          <a:p>
            <a:r>
              <a:rPr lang="en-US" sz="4000"/>
              <a:t>Muscles of the Quadriceps</a:t>
            </a:r>
          </a:p>
        </p:txBody>
      </p:sp>
      <p:sp>
        <p:nvSpPr>
          <p:cNvPr id="71" name="Rectangle 70">
            <a:extLst>
              <a:ext uri="{FF2B5EF4-FFF2-40B4-BE49-F238E27FC236}">
                <a16:creationId xmlns:a16="http://schemas.microsoft.com/office/drawing/2014/main" id="{9C9E83AF-030E-4F9E-A53E-41FDC8659D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85800" y="480060"/>
            <a:ext cx="6592824" cy="573786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562" name="Picture 2" descr="Picture">
            <a:extLst>
              <a:ext uri="{FF2B5EF4-FFF2-40B4-BE49-F238E27FC236}">
                <a16:creationId xmlns:a16="http://schemas.microsoft.com/office/drawing/2014/main" id="{AF1B5DB6-BB73-4ED4-AF34-52554AEE38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38" r="1" b="1"/>
          <a:stretch/>
        </p:blipFill>
        <p:spPr bwMode="auto">
          <a:xfrm>
            <a:off x="699516" y="495300"/>
            <a:ext cx="6565392" cy="570585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0963EF1-8F11-42B4-889D-B6FC07F15C97}"/>
              </a:ext>
            </a:extLst>
          </p:cNvPr>
          <p:cNvSpPr>
            <a:spLocks noGrp="1"/>
          </p:cNvSpPr>
          <p:nvPr>
            <p:ph idx="1"/>
          </p:nvPr>
        </p:nvSpPr>
        <p:spPr>
          <a:xfrm>
            <a:off x="7688034" y="2121762"/>
            <a:ext cx="3657600" cy="4092771"/>
          </a:xfrm>
        </p:spPr>
        <p:txBody>
          <a:bodyPr>
            <a:normAutofit fontScale="85000" lnSpcReduction="20000"/>
          </a:bodyPr>
          <a:lstStyle/>
          <a:p>
            <a:r>
              <a:rPr lang="en-US" dirty="0"/>
              <a:t>The </a:t>
            </a:r>
            <a:r>
              <a:rPr lang="en-US" b="1" dirty="0"/>
              <a:t>quadriceps femoris</a:t>
            </a:r>
            <a:r>
              <a:rPr lang="en-US" dirty="0"/>
              <a:t> gets its name from the Latin words that mean "four-headed muscle of the femur".</a:t>
            </a:r>
          </a:p>
          <a:p>
            <a:r>
              <a:rPr lang="en-US" dirty="0"/>
              <a:t> The </a:t>
            </a:r>
            <a:r>
              <a:rPr lang="en-US" dirty="0" err="1"/>
              <a:t>quadraceps</a:t>
            </a:r>
            <a:r>
              <a:rPr lang="en-US" dirty="0"/>
              <a:t> femoris refers to a muscle group that consists of 4 muscles of the anterior (front) thigh area (or the femoral area. </a:t>
            </a:r>
          </a:p>
          <a:p>
            <a:r>
              <a:rPr lang="en-US" dirty="0"/>
              <a:t>The muscles are extensors of the knee. </a:t>
            </a:r>
            <a:endParaRPr lang="en-US" sz="1800" dirty="0"/>
          </a:p>
        </p:txBody>
      </p:sp>
    </p:spTree>
    <p:extLst>
      <p:ext uri="{BB962C8B-B14F-4D97-AF65-F5344CB8AC3E}">
        <p14:creationId xmlns:p14="http://schemas.microsoft.com/office/powerpoint/2010/main" val="28953633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6C725-D0B6-44C1-94D1-AF748F3BBF59}"/>
              </a:ext>
            </a:extLst>
          </p:cNvPr>
          <p:cNvSpPr>
            <a:spLocks noGrp="1"/>
          </p:cNvSpPr>
          <p:nvPr>
            <p:ph type="title"/>
          </p:nvPr>
        </p:nvSpPr>
        <p:spPr>
          <a:xfrm>
            <a:off x="7688729" y="640263"/>
            <a:ext cx="3660327" cy="1344975"/>
          </a:xfrm>
        </p:spPr>
        <p:txBody>
          <a:bodyPr>
            <a:normAutofit fontScale="90000"/>
          </a:bodyPr>
          <a:lstStyle/>
          <a:p>
            <a:r>
              <a:rPr lang="en-US" sz="4000" dirty="0"/>
              <a:t>Muscles of the Quadriceps: </a:t>
            </a:r>
            <a:r>
              <a:rPr lang="en-US" sz="4000" b="1" dirty="0"/>
              <a:t>Rectus femoris</a:t>
            </a:r>
            <a:r>
              <a:rPr lang="en-US" sz="4000" dirty="0"/>
              <a:t> </a:t>
            </a:r>
          </a:p>
        </p:txBody>
      </p:sp>
      <p:sp>
        <p:nvSpPr>
          <p:cNvPr id="71" name="Rectangle 70">
            <a:extLst>
              <a:ext uri="{FF2B5EF4-FFF2-40B4-BE49-F238E27FC236}">
                <a16:creationId xmlns:a16="http://schemas.microsoft.com/office/drawing/2014/main" id="{9C9E83AF-030E-4F9E-A53E-41FDC8659D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85800" y="480060"/>
            <a:ext cx="6592824" cy="573786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562" name="Picture 2" descr="Picture">
            <a:extLst>
              <a:ext uri="{FF2B5EF4-FFF2-40B4-BE49-F238E27FC236}">
                <a16:creationId xmlns:a16="http://schemas.microsoft.com/office/drawing/2014/main" id="{AF1B5DB6-BB73-4ED4-AF34-52554AEE38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38" r="1" b="1"/>
          <a:stretch/>
        </p:blipFill>
        <p:spPr bwMode="auto">
          <a:xfrm>
            <a:off x="699516" y="495300"/>
            <a:ext cx="6565392" cy="570585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0963EF1-8F11-42B4-889D-B6FC07F15C97}"/>
              </a:ext>
            </a:extLst>
          </p:cNvPr>
          <p:cNvSpPr>
            <a:spLocks noGrp="1"/>
          </p:cNvSpPr>
          <p:nvPr>
            <p:ph idx="1"/>
          </p:nvPr>
        </p:nvSpPr>
        <p:spPr>
          <a:xfrm>
            <a:off x="7688034" y="2121762"/>
            <a:ext cx="3657600" cy="4092771"/>
          </a:xfrm>
        </p:spPr>
        <p:txBody>
          <a:bodyPr>
            <a:normAutofit/>
          </a:bodyPr>
          <a:lstStyle/>
          <a:p>
            <a:r>
              <a:rPr lang="en-US" dirty="0"/>
              <a:t>​</a:t>
            </a:r>
            <a:r>
              <a:rPr lang="en-US" b="1" dirty="0"/>
              <a:t>Rectus femoris</a:t>
            </a:r>
            <a:r>
              <a:rPr lang="en-US" dirty="0"/>
              <a:t> occupies the middle of the thigh, covering most of the other three quadriceps muscles. It originates on the ilium.</a:t>
            </a:r>
          </a:p>
          <a:p>
            <a:r>
              <a:rPr lang="en-US" dirty="0"/>
              <a:t> It is named from its “straight course”.</a:t>
            </a:r>
          </a:p>
        </p:txBody>
      </p:sp>
    </p:spTree>
    <p:extLst>
      <p:ext uri="{BB962C8B-B14F-4D97-AF65-F5344CB8AC3E}">
        <p14:creationId xmlns:p14="http://schemas.microsoft.com/office/powerpoint/2010/main" val="27274094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6C725-D0B6-44C1-94D1-AF748F3BBF59}"/>
              </a:ext>
            </a:extLst>
          </p:cNvPr>
          <p:cNvSpPr>
            <a:spLocks noGrp="1"/>
          </p:cNvSpPr>
          <p:nvPr>
            <p:ph type="title"/>
          </p:nvPr>
        </p:nvSpPr>
        <p:spPr>
          <a:xfrm>
            <a:off x="7688729" y="640263"/>
            <a:ext cx="3660327" cy="1344975"/>
          </a:xfrm>
        </p:spPr>
        <p:txBody>
          <a:bodyPr>
            <a:normAutofit/>
          </a:bodyPr>
          <a:lstStyle/>
          <a:p>
            <a:r>
              <a:rPr lang="en-US" sz="4000"/>
              <a:t>Muscles of the Quadriceps</a:t>
            </a:r>
          </a:p>
        </p:txBody>
      </p:sp>
      <p:sp>
        <p:nvSpPr>
          <p:cNvPr id="71" name="Rectangle 70">
            <a:extLst>
              <a:ext uri="{FF2B5EF4-FFF2-40B4-BE49-F238E27FC236}">
                <a16:creationId xmlns:a16="http://schemas.microsoft.com/office/drawing/2014/main" id="{9C9E83AF-030E-4F9E-A53E-41FDC8659D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85800" y="480060"/>
            <a:ext cx="6592824" cy="573786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562" name="Picture 2" descr="Picture">
            <a:extLst>
              <a:ext uri="{FF2B5EF4-FFF2-40B4-BE49-F238E27FC236}">
                <a16:creationId xmlns:a16="http://schemas.microsoft.com/office/drawing/2014/main" id="{AF1B5DB6-BB73-4ED4-AF34-52554AEE38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38" r="1" b="1"/>
          <a:stretch/>
        </p:blipFill>
        <p:spPr bwMode="auto">
          <a:xfrm>
            <a:off x="699516" y="495300"/>
            <a:ext cx="6565392" cy="570585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0963EF1-8F11-42B4-889D-B6FC07F15C97}"/>
              </a:ext>
            </a:extLst>
          </p:cNvPr>
          <p:cNvSpPr>
            <a:spLocks noGrp="1"/>
          </p:cNvSpPr>
          <p:nvPr>
            <p:ph idx="1"/>
          </p:nvPr>
        </p:nvSpPr>
        <p:spPr>
          <a:xfrm>
            <a:off x="7688034" y="2121762"/>
            <a:ext cx="3657600" cy="4092771"/>
          </a:xfrm>
        </p:spPr>
        <p:txBody>
          <a:bodyPr>
            <a:normAutofit/>
          </a:bodyPr>
          <a:lstStyle/>
          <a:p>
            <a:r>
              <a:rPr lang="en-US" dirty="0"/>
              <a:t>The other three lie deep to rectus femoris and originate from the body of the femur, which they cover from the trochanters to the condyles.</a:t>
            </a:r>
          </a:p>
        </p:txBody>
      </p:sp>
    </p:spTree>
    <p:extLst>
      <p:ext uri="{BB962C8B-B14F-4D97-AF65-F5344CB8AC3E}">
        <p14:creationId xmlns:p14="http://schemas.microsoft.com/office/powerpoint/2010/main" val="41318040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6C725-D0B6-44C1-94D1-AF748F3BBF59}"/>
              </a:ext>
            </a:extLst>
          </p:cNvPr>
          <p:cNvSpPr>
            <a:spLocks noGrp="1"/>
          </p:cNvSpPr>
          <p:nvPr>
            <p:ph type="title"/>
          </p:nvPr>
        </p:nvSpPr>
        <p:spPr>
          <a:xfrm>
            <a:off x="7688729" y="640263"/>
            <a:ext cx="3660327" cy="1344975"/>
          </a:xfrm>
        </p:spPr>
        <p:txBody>
          <a:bodyPr>
            <a:normAutofit fontScale="90000"/>
          </a:bodyPr>
          <a:lstStyle/>
          <a:p>
            <a:r>
              <a:rPr lang="en-US" sz="4000" dirty="0"/>
              <a:t>Muscles of the Quadriceps:</a:t>
            </a:r>
            <a:br>
              <a:rPr lang="en-US" sz="4000" dirty="0"/>
            </a:br>
            <a:r>
              <a:rPr lang="en-US" sz="4000" b="1" dirty="0"/>
              <a:t>Vastus lateralis</a:t>
            </a:r>
            <a:r>
              <a:rPr lang="en-US" sz="4000" dirty="0"/>
              <a:t> </a:t>
            </a:r>
          </a:p>
        </p:txBody>
      </p:sp>
      <p:sp>
        <p:nvSpPr>
          <p:cNvPr id="71" name="Rectangle 70">
            <a:extLst>
              <a:ext uri="{FF2B5EF4-FFF2-40B4-BE49-F238E27FC236}">
                <a16:creationId xmlns:a16="http://schemas.microsoft.com/office/drawing/2014/main" id="{9C9E83AF-030E-4F9E-A53E-41FDC8659D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85800" y="480060"/>
            <a:ext cx="6592824" cy="573786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562" name="Picture 2" descr="Picture">
            <a:extLst>
              <a:ext uri="{FF2B5EF4-FFF2-40B4-BE49-F238E27FC236}">
                <a16:creationId xmlns:a16="http://schemas.microsoft.com/office/drawing/2014/main" id="{AF1B5DB6-BB73-4ED4-AF34-52554AEE38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38" r="1" b="1"/>
          <a:stretch/>
        </p:blipFill>
        <p:spPr bwMode="auto">
          <a:xfrm>
            <a:off x="699516" y="495300"/>
            <a:ext cx="6565392" cy="570585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0963EF1-8F11-42B4-889D-B6FC07F15C97}"/>
              </a:ext>
            </a:extLst>
          </p:cNvPr>
          <p:cNvSpPr>
            <a:spLocks noGrp="1"/>
          </p:cNvSpPr>
          <p:nvPr>
            <p:ph idx="1"/>
          </p:nvPr>
        </p:nvSpPr>
        <p:spPr>
          <a:xfrm>
            <a:off x="7688034" y="2121762"/>
            <a:ext cx="3657600" cy="4092771"/>
          </a:xfrm>
        </p:spPr>
        <p:txBody>
          <a:bodyPr>
            <a:normAutofit/>
          </a:bodyPr>
          <a:lstStyle/>
          <a:p>
            <a:endParaRPr lang="en-US" b="1" dirty="0"/>
          </a:p>
          <a:p>
            <a:r>
              <a:rPr lang="en-US" b="1" dirty="0"/>
              <a:t>Vastus lateralis</a:t>
            </a:r>
            <a:r>
              <a:rPr lang="en-US" dirty="0"/>
              <a:t> is on the </a:t>
            </a:r>
            <a:r>
              <a:rPr lang="en-US" i="1" dirty="0"/>
              <a:t>lateral side</a:t>
            </a:r>
            <a:r>
              <a:rPr lang="en-US" dirty="0"/>
              <a:t> of the femur (i.e. on the outer side of the thigh).</a:t>
            </a:r>
          </a:p>
          <a:p>
            <a:endParaRPr lang="en-US" sz="1800" dirty="0"/>
          </a:p>
        </p:txBody>
      </p:sp>
    </p:spTree>
    <p:extLst>
      <p:ext uri="{BB962C8B-B14F-4D97-AF65-F5344CB8AC3E}">
        <p14:creationId xmlns:p14="http://schemas.microsoft.com/office/powerpoint/2010/main" val="15118677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6C725-D0B6-44C1-94D1-AF748F3BBF59}"/>
              </a:ext>
            </a:extLst>
          </p:cNvPr>
          <p:cNvSpPr>
            <a:spLocks noGrp="1"/>
          </p:cNvSpPr>
          <p:nvPr>
            <p:ph type="title"/>
          </p:nvPr>
        </p:nvSpPr>
        <p:spPr>
          <a:xfrm>
            <a:off x="7688729" y="640263"/>
            <a:ext cx="3660327" cy="1344975"/>
          </a:xfrm>
        </p:spPr>
        <p:txBody>
          <a:bodyPr>
            <a:normAutofit fontScale="90000"/>
          </a:bodyPr>
          <a:lstStyle/>
          <a:p>
            <a:r>
              <a:rPr lang="en-US" sz="4000" dirty="0"/>
              <a:t>Muscles of the Quadriceps:</a:t>
            </a:r>
            <a:br>
              <a:rPr lang="en-US" sz="4000" dirty="0"/>
            </a:br>
            <a:r>
              <a:rPr lang="en-US" sz="4000" b="1" dirty="0"/>
              <a:t>Vastus medialis</a:t>
            </a:r>
            <a:r>
              <a:rPr lang="en-US" sz="4000" dirty="0"/>
              <a:t> </a:t>
            </a:r>
          </a:p>
        </p:txBody>
      </p:sp>
      <p:sp>
        <p:nvSpPr>
          <p:cNvPr id="71" name="Rectangle 70">
            <a:extLst>
              <a:ext uri="{FF2B5EF4-FFF2-40B4-BE49-F238E27FC236}">
                <a16:creationId xmlns:a16="http://schemas.microsoft.com/office/drawing/2014/main" id="{9C9E83AF-030E-4F9E-A53E-41FDC8659D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85800" y="480060"/>
            <a:ext cx="6592824" cy="573786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562" name="Picture 2" descr="Picture">
            <a:extLst>
              <a:ext uri="{FF2B5EF4-FFF2-40B4-BE49-F238E27FC236}">
                <a16:creationId xmlns:a16="http://schemas.microsoft.com/office/drawing/2014/main" id="{AF1B5DB6-BB73-4ED4-AF34-52554AEE38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38" r="1" b="1"/>
          <a:stretch/>
        </p:blipFill>
        <p:spPr bwMode="auto">
          <a:xfrm>
            <a:off x="699516" y="495300"/>
            <a:ext cx="6565392" cy="570585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0963EF1-8F11-42B4-889D-B6FC07F15C97}"/>
              </a:ext>
            </a:extLst>
          </p:cNvPr>
          <p:cNvSpPr>
            <a:spLocks noGrp="1"/>
          </p:cNvSpPr>
          <p:nvPr>
            <p:ph idx="1"/>
          </p:nvPr>
        </p:nvSpPr>
        <p:spPr>
          <a:xfrm>
            <a:off x="7688034" y="2121762"/>
            <a:ext cx="3657600" cy="4092771"/>
          </a:xfrm>
        </p:spPr>
        <p:txBody>
          <a:bodyPr>
            <a:normAutofit/>
          </a:bodyPr>
          <a:lstStyle/>
          <a:p>
            <a:r>
              <a:rPr lang="en-US" b="1" dirty="0"/>
              <a:t>Vastus medialis</a:t>
            </a:r>
            <a:r>
              <a:rPr lang="en-US" dirty="0"/>
              <a:t> is on the </a:t>
            </a:r>
            <a:r>
              <a:rPr lang="en-US" i="1" dirty="0"/>
              <a:t>medial side</a:t>
            </a:r>
            <a:r>
              <a:rPr lang="en-US" dirty="0"/>
              <a:t> of the femur (i.e. on the inner part thigh).</a:t>
            </a:r>
          </a:p>
          <a:p>
            <a:endParaRPr lang="en-US" sz="1800" dirty="0"/>
          </a:p>
        </p:txBody>
      </p:sp>
    </p:spTree>
    <p:extLst>
      <p:ext uri="{BB962C8B-B14F-4D97-AF65-F5344CB8AC3E}">
        <p14:creationId xmlns:p14="http://schemas.microsoft.com/office/powerpoint/2010/main" val="4824260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6C725-D0B6-44C1-94D1-AF748F3BBF59}"/>
              </a:ext>
            </a:extLst>
          </p:cNvPr>
          <p:cNvSpPr>
            <a:spLocks noGrp="1"/>
          </p:cNvSpPr>
          <p:nvPr>
            <p:ph type="title"/>
          </p:nvPr>
        </p:nvSpPr>
        <p:spPr>
          <a:xfrm>
            <a:off x="7688729" y="640263"/>
            <a:ext cx="3660327" cy="1344975"/>
          </a:xfrm>
        </p:spPr>
        <p:txBody>
          <a:bodyPr>
            <a:normAutofit fontScale="90000"/>
          </a:bodyPr>
          <a:lstStyle/>
          <a:p>
            <a:r>
              <a:rPr lang="en-US" sz="4000" dirty="0"/>
              <a:t>Muscles of the Quadriceps:</a:t>
            </a:r>
            <a:br>
              <a:rPr lang="en-US" sz="4000" dirty="0"/>
            </a:br>
            <a:r>
              <a:rPr lang="en-US" sz="4000" b="1" dirty="0"/>
              <a:t>Vastus medialis</a:t>
            </a:r>
            <a:r>
              <a:rPr lang="en-US" sz="4000" dirty="0"/>
              <a:t> </a:t>
            </a:r>
          </a:p>
        </p:txBody>
      </p:sp>
      <p:sp>
        <p:nvSpPr>
          <p:cNvPr id="71" name="Rectangle 70">
            <a:extLst>
              <a:ext uri="{FF2B5EF4-FFF2-40B4-BE49-F238E27FC236}">
                <a16:creationId xmlns:a16="http://schemas.microsoft.com/office/drawing/2014/main" id="{9C9E83AF-030E-4F9E-A53E-41FDC8659D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85800" y="480060"/>
            <a:ext cx="6592824" cy="573786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562" name="Picture 2" descr="Picture">
            <a:extLst>
              <a:ext uri="{FF2B5EF4-FFF2-40B4-BE49-F238E27FC236}">
                <a16:creationId xmlns:a16="http://schemas.microsoft.com/office/drawing/2014/main" id="{AF1B5DB6-BB73-4ED4-AF34-52554AEE38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38" r="1" b="1"/>
          <a:stretch/>
        </p:blipFill>
        <p:spPr bwMode="auto">
          <a:xfrm>
            <a:off x="699516" y="495300"/>
            <a:ext cx="6565392" cy="570585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0963EF1-8F11-42B4-889D-B6FC07F15C97}"/>
              </a:ext>
            </a:extLst>
          </p:cNvPr>
          <p:cNvSpPr>
            <a:spLocks noGrp="1"/>
          </p:cNvSpPr>
          <p:nvPr>
            <p:ph idx="1"/>
          </p:nvPr>
        </p:nvSpPr>
        <p:spPr>
          <a:xfrm>
            <a:off x="7688034" y="2121762"/>
            <a:ext cx="3657600" cy="4092771"/>
          </a:xfrm>
        </p:spPr>
        <p:txBody>
          <a:bodyPr>
            <a:normAutofit fontScale="92500" lnSpcReduction="10000"/>
          </a:bodyPr>
          <a:lstStyle/>
          <a:p>
            <a:r>
              <a:rPr lang="en-US" b="1" dirty="0"/>
              <a:t>Vastus intermedius</a:t>
            </a:r>
            <a:r>
              <a:rPr lang="en-US" dirty="0"/>
              <a:t> lies between vastus lateralis and vastus medialis on the </a:t>
            </a:r>
            <a:r>
              <a:rPr lang="en-US" i="1" dirty="0"/>
              <a:t>front</a:t>
            </a:r>
            <a:r>
              <a:rPr lang="en-US" dirty="0"/>
              <a:t> of the femur (i.e. on the top or front of the thigh), but underneath (deep) to the rectus femoris. </a:t>
            </a:r>
          </a:p>
          <a:p>
            <a:r>
              <a:rPr lang="en-US" dirty="0"/>
              <a:t>Typically, it cannot be seen without dissection of the rectus femoris.</a:t>
            </a:r>
          </a:p>
        </p:txBody>
      </p:sp>
    </p:spTree>
    <p:extLst>
      <p:ext uri="{BB962C8B-B14F-4D97-AF65-F5344CB8AC3E}">
        <p14:creationId xmlns:p14="http://schemas.microsoft.com/office/powerpoint/2010/main" val="3610844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E57E1-88BF-4AA1-A698-ECC89CDE3B6C}"/>
              </a:ext>
            </a:extLst>
          </p:cNvPr>
          <p:cNvSpPr>
            <a:spLocks noGrp="1"/>
          </p:cNvSpPr>
          <p:nvPr>
            <p:ph type="title"/>
          </p:nvPr>
        </p:nvSpPr>
        <p:spPr>
          <a:xfrm>
            <a:off x="8428363" y="347519"/>
            <a:ext cx="3401854" cy="1286160"/>
          </a:xfrm>
        </p:spPr>
        <p:txBody>
          <a:bodyPr anchor="b">
            <a:normAutofit fontScale="90000"/>
          </a:bodyPr>
          <a:lstStyle/>
          <a:p>
            <a:r>
              <a:rPr lang="en-US" dirty="0"/>
              <a:t>Rectus Femoris</a:t>
            </a:r>
          </a:p>
        </p:txBody>
      </p:sp>
      <p:sp>
        <p:nvSpPr>
          <p:cNvPr id="3" name="Content Placeholder 2">
            <a:extLst>
              <a:ext uri="{FF2B5EF4-FFF2-40B4-BE49-F238E27FC236}">
                <a16:creationId xmlns:a16="http://schemas.microsoft.com/office/drawing/2014/main" id="{57A1F4C8-0544-405F-8F7B-04876C368449}"/>
              </a:ext>
            </a:extLst>
          </p:cNvPr>
          <p:cNvSpPr>
            <a:spLocks noGrp="1"/>
          </p:cNvSpPr>
          <p:nvPr>
            <p:ph idx="1"/>
          </p:nvPr>
        </p:nvSpPr>
        <p:spPr>
          <a:xfrm>
            <a:off x="8428364" y="2337515"/>
            <a:ext cx="3401853" cy="3785419"/>
          </a:xfrm>
        </p:spPr>
        <p:txBody>
          <a:bodyPr>
            <a:normAutofit lnSpcReduction="10000"/>
          </a:bodyPr>
          <a:lstStyle/>
          <a:p>
            <a:r>
              <a:rPr lang="en-US" sz="2000" dirty="0"/>
              <a:t>Function = Extends leg and flexes thigh (brings thigh up)</a:t>
            </a:r>
          </a:p>
          <a:p>
            <a:r>
              <a:rPr lang="en-US" sz="2000" dirty="0"/>
              <a:t>The rectus femoris is the quadriceps muscle that lies at the middle of the front part of the thigh. </a:t>
            </a:r>
          </a:p>
          <a:p>
            <a:r>
              <a:rPr lang="en-US" sz="2000" dirty="0"/>
              <a:t>It lies (wholly or partially) on top of the other three quadriceps muscles. It originates on the ilium. </a:t>
            </a:r>
          </a:p>
          <a:p>
            <a:r>
              <a:rPr lang="en-US" sz="2000" dirty="0"/>
              <a:t>It is named from its straight-appearing orientation at the front of the thigh. </a:t>
            </a:r>
          </a:p>
        </p:txBody>
      </p:sp>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8ED2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8D9C1D0-12B0-440A-88F4-0A9C5A292533}"/>
              </a:ext>
            </a:extLst>
          </p:cNvPr>
          <p:cNvPicPr>
            <a:picLocks noChangeAspect="1"/>
          </p:cNvPicPr>
          <p:nvPr/>
        </p:nvPicPr>
        <p:blipFill rotWithShape="1">
          <a:blip r:embed="rId2"/>
          <a:srcRect l="28711" r="4443"/>
          <a:stretch/>
        </p:blipFill>
        <p:spPr>
          <a:xfrm>
            <a:off x="0" y="10"/>
            <a:ext cx="8150067" cy="6857990"/>
          </a:xfrm>
          <a:prstGeom prst="rect">
            <a:avLst/>
          </a:prstGeom>
          <a:effectLst/>
        </p:spPr>
      </p:pic>
    </p:spTree>
    <p:extLst>
      <p:ext uri="{BB962C8B-B14F-4D97-AF65-F5344CB8AC3E}">
        <p14:creationId xmlns:p14="http://schemas.microsoft.com/office/powerpoint/2010/main" val="36051723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E57E1-88BF-4AA1-A698-ECC89CDE3B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A1F4C8-0544-405F-8F7B-04876C368449}"/>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A8D9C1D0-12B0-440A-88F4-0A9C5A29253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634342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31EA4A4-5D79-4817-B146-24029A2F3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3C2C4F-9D2F-4424-BC40-B0C0AB1D8369}"/>
              </a:ext>
            </a:extLst>
          </p:cNvPr>
          <p:cNvSpPr>
            <a:spLocks noGrp="1"/>
          </p:cNvSpPr>
          <p:nvPr>
            <p:ph type="title"/>
          </p:nvPr>
        </p:nvSpPr>
        <p:spPr>
          <a:xfrm>
            <a:off x="7848600" y="1122363"/>
            <a:ext cx="3977640" cy="3204134"/>
          </a:xfrm>
        </p:spPr>
        <p:txBody>
          <a:bodyPr vert="horz" lIns="91440" tIns="45720" rIns="91440" bIns="45720" rtlCol="0" anchor="b">
            <a:normAutofit/>
          </a:bodyPr>
          <a:lstStyle/>
          <a:p>
            <a:r>
              <a:rPr lang="en-US" b="1" i="1" dirty="0"/>
              <a:t>Vastus Medialis</a:t>
            </a:r>
            <a:br>
              <a:rPr lang="en-US" dirty="0"/>
            </a:br>
            <a:r>
              <a:rPr lang="en-US" b="1" dirty="0"/>
              <a:t>Function = Extends leg; stabilize knee (patella)</a:t>
            </a:r>
            <a:endParaRPr lang="en-US" dirty="0"/>
          </a:p>
        </p:txBody>
      </p:sp>
      <p:pic>
        <p:nvPicPr>
          <p:cNvPr id="77826" name="Picture 2" descr="Picture">
            <a:extLst>
              <a:ext uri="{FF2B5EF4-FFF2-40B4-BE49-F238E27FC236}">
                <a16:creationId xmlns:a16="http://schemas.microsoft.com/office/drawing/2014/main" id="{25BE5EF2-E8F2-4114-8F10-F862BCFED5E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64" r="8641" b="2"/>
          <a:stretch/>
        </p:blipFill>
        <p:spPr bwMode="auto">
          <a:xfrm>
            <a:off x="20" y="10"/>
            <a:ext cx="7443196"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3974651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Picture">
            <a:extLst>
              <a:ext uri="{FF2B5EF4-FFF2-40B4-BE49-F238E27FC236}">
                <a16:creationId xmlns:a16="http://schemas.microsoft.com/office/drawing/2014/main" id="{6A9C4336-71D3-48D8-B13D-EBBC57593F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124" b="20465"/>
          <a:stretch/>
        </p:blipFill>
        <p:spPr bwMode="auto">
          <a:xfrm>
            <a:off x="20" y="10"/>
            <a:ext cx="12191980" cy="4465973"/>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Rounded Corners 72">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39758A0F-1FB3-4565-848E-5EF73A9B9525}"/>
              </a:ext>
            </a:extLst>
          </p:cNvPr>
          <p:cNvSpPr>
            <a:spLocks noGrp="1"/>
          </p:cNvSpPr>
          <p:nvPr>
            <p:ph type="title"/>
          </p:nvPr>
        </p:nvSpPr>
        <p:spPr>
          <a:xfrm>
            <a:off x="566928" y="4203278"/>
            <a:ext cx="8557193" cy="536063"/>
          </a:xfrm>
        </p:spPr>
        <p:txBody>
          <a:bodyPr>
            <a:normAutofit/>
          </a:bodyPr>
          <a:lstStyle/>
          <a:p>
            <a:r>
              <a:rPr lang="en-US" sz="1500">
                <a:solidFill>
                  <a:schemeClr val="bg1"/>
                </a:solidFill>
              </a:rPr>
              <a:t>The Brachioradialis</a:t>
            </a:r>
            <a:br>
              <a:rPr lang="en-US" sz="1500">
                <a:solidFill>
                  <a:schemeClr val="bg1"/>
                </a:solidFill>
              </a:rPr>
            </a:br>
            <a:r>
              <a:rPr lang="en-US" sz="1500">
                <a:solidFill>
                  <a:schemeClr val="bg1"/>
                </a:solidFill>
              </a:rPr>
              <a:t>Function = Flexes forearm at the elbow</a:t>
            </a:r>
          </a:p>
        </p:txBody>
      </p:sp>
      <p:sp>
        <p:nvSpPr>
          <p:cNvPr id="3" name="Content Placeholder 2">
            <a:extLst>
              <a:ext uri="{FF2B5EF4-FFF2-40B4-BE49-F238E27FC236}">
                <a16:creationId xmlns:a16="http://schemas.microsoft.com/office/drawing/2014/main" id="{28FFFF3C-AE77-4A47-B1BF-E1E3BA84862F}"/>
              </a:ext>
            </a:extLst>
          </p:cNvPr>
          <p:cNvSpPr>
            <a:spLocks noGrp="1"/>
          </p:cNvSpPr>
          <p:nvPr>
            <p:ph idx="1"/>
          </p:nvPr>
        </p:nvSpPr>
        <p:spPr>
          <a:xfrm>
            <a:off x="566928" y="4956314"/>
            <a:ext cx="11058144" cy="1306417"/>
          </a:xfrm>
        </p:spPr>
        <p:txBody>
          <a:bodyPr>
            <a:normAutofit lnSpcReduction="10000"/>
          </a:bodyPr>
          <a:lstStyle/>
          <a:p>
            <a:r>
              <a:rPr lang="en-US" dirty="0"/>
              <a:t>​   The brachioradialis is a weak flexor muscle of the forearm that functions to flex the forearm at the elbow.</a:t>
            </a:r>
          </a:p>
          <a:p>
            <a:pPr lvl="1"/>
            <a:r>
              <a:rPr lang="en-US" sz="2800" dirty="0"/>
              <a:t>It is the superficial muscle that lies mostly in the forearm.</a:t>
            </a:r>
          </a:p>
        </p:txBody>
      </p:sp>
    </p:spTree>
    <p:extLst>
      <p:ext uri="{BB962C8B-B14F-4D97-AF65-F5344CB8AC3E}">
        <p14:creationId xmlns:p14="http://schemas.microsoft.com/office/powerpoint/2010/main" val="34488961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2C4F-9D2F-4424-BC40-B0C0AB1D8369}"/>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The vastus medialis </a:t>
            </a:r>
          </a:p>
        </p:txBody>
      </p:sp>
      <p:sp>
        <p:nvSpPr>
          <p:cNvPr id="77830" name="Content Placeholder 77829">
            <a:extLst>
              <a:ext uri="{FF2B5EF4-FFF2-40B4-BE49-F238E27FC236}">
                <a16:creationId xmlns:a16="http://schemas.microsoft.com/office/drawing/2014/main" id="{2982ABDF-C8FE-45B7-B3EF-956190E0F041}"/>
              </a:ext>
            </a:extLst>
          </p:cNvPr>
          <p:cNvSpPr>
            <a:spLocks noGrp="1"/>
          </p:cNvSpPr>
          <p:nvPr>
            <p:ph idx="1"/>
          </p:nvPr>
        </p:nvSpPr>
        <p:spPr>
          <a:xfrm>
            <a:off x="4965431" y="2438400"/>
            <a:ext cx="6586489" cy="3785419"/>
          </a:xfrm>
        </p:spPr>
        <p:txBody>
          <a:bodyPr>
            <a:normAutofit/>
          </a:bodyPr>
          <a:lstStyle/>
          <a:p>
            <a:r>
              <a:rPr lang="en-US" sz="2000"/>
              <a:t>The vastus medialis is located on the front medial portion of the thigh. It is one of the quadraceps muscles.</a:t>
            </a:r>
            <a:br>
              <a:rPr lang="en-US" sz="2000"/>
            </a:br>
            <a:br>
              <a:rPr lang="en-US" sz="2000"/>
            </a:br>
            <a:r>
              <a:rPr lang="en-US" sz="2000"/>
              <a:t> The vastus medialis originates medially along the entire length of the femur. </a:t>
            </a:r>
            <a:br>
              <a:rPr lang="en-US" sz="2000"/>
            </a:br>
            <a:br>
              <a:rPr lang="en-US" sz="2000"/>
            </a:br>
            <a:r>
              <a:rPr lang="en-US" sz="2000"/>
              <a:t>It is connected to the other quadriceps muscle. </a:t>
            </a:r>
          </a:p>
        </p:txBody>
      </p:sp>
      <p:pic>
        <p:nvPicPr>
          <p:cNvPr id="77826" name="Picture 2" descr="Picture">
            <a:extLst>
              <a:ext uri="{FF2B5EF4-FFF2-40B4-BE49-F238E27FC236}">
                <a16:creationId xmlns:a16="http://schemas.microsoft.com/office/drawing/2014/main" id="{25BE5EF2-E8F2-4114-8F10-F862BCFED5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07" r="25784" b="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7832" name="Straight Connector 7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A6C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6917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4680C-5C64-4030-BCFF-5771463485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3A1A44-C8E8-482E-BA72-D92F4273B805}"/>
              </a:ext>
            </a:extLst>
          </p:cNvPr>
          <p:cNvSpPr>
            <a:spLocks noGrp="1"/>
          </p:cNvSpPr>
          <p:nvPr>
            <p:ph idx="1"/>
          </p:nvPr>
        </p:nvSpPr>
        <p:spPr/>
        <p:txBody>
          <a:bodyPr/>
          <a:lstStyle/>
          <a:p>
            <a:endParaRPr lang="en-US"/>
          </a:p>
        </p:txBody>
      </p:sp>
      <p:pic>
        <p:nvPicPr>
          <p:cNvPr id="78850" name="Picture 2" descr="Picture">
            <a:extLst>
              <a:ext uri="{FF2B5EF4-FFF2-40B4-BE49-F238E27FC236}">
                <a16:creationId xmlns:a16="http://schemas.microsoft.com/office/drawing/2014/main" id="{A0B68E45-1F70-4517-8762-56B4F868D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8506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A8584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9BC728-A865-405F-9BC9-A4A196D0B5F2}"/>
              </a:ext>
            </a:extLst>
          </p:cNvPr>
          <p:cNvSpPr>
            <a:spLocks noGrp="1"/>
          </p:cNvSpPr>
          <p:nvPr>
            <p:ph type="title"/>
          </p:nvPr>
        </p:nvSpPr>
        <p:spPr>
          <a:xfrm>
            <a:off x="524256" y="4767072"/>
            <a:ext cx="6594189" cy="1625210"/>
          </a:xfrm>
        </p:spPr>
        <p:txBody>
          <a:bodyPr>
            <a:normAutofit/>
          </a:bodyPr>
          <a:lstStyle/>
          <a:p>
            <a:pPr algn="r"/>
            <a:r>
              <a:rPr lang="en-US" sz="2400" b="1" i="1">
                <a:solidFill>
                  <a:srgbClr val="FFFFFF"/>
                </a:solidFill>
              </a:rPr>
              <a:t>Vastus Lateralis</a:t>
            </a:r>
            <a:br>
              <a:rPr lang="en-US" sz="2400">
                <a:solidFill>
                  <a:srgbClr val="FFFFFF"/>
                </a:solidFill>
              </a:rPr>
            </a:br>
            <a:r>
              <a:rPr lang="en-US" sz="2400" b="1">
                <a:solidFill>
                  <a:srgbClr val="FFFFFF"/>
                </a:solidFill>
              </a:rPr>
              <a:t>Function = Extends leg (brings leg straight) and stabilizes knee</a:t>
            </a:r>
            <a:br>
              <a:rPr lang="en-US" sz="2400">
                <a:solidFill>
                  <a:srgbClr val="FFFFFF"/>
                </a:solidFill>
              </a:rPr>
            </a:br>
            <a:endParaRPr lang="en-US" sz="2400">
              <a:solidFill>
                <a:srgbClr val="FFFFFF"/>
              </a:solidFill>
            </a:endParaRPr>
          </a:p>
        </p:txBody>
      </p:sp>
      <p:pic>
        <p:nvPicPr>
          <p:cNvPr id="80900" name="Picture 4" descr="Picture">
            <a:extLst>
              <a:ext uri="{FF2B5EF4-FFF2-40B4-BE49-F238E27FC236}">
                <a16:creationId xmlns:a16="http://schemas.microsoft.com/office/drawing/2014/main" id="{DD9BCD18-6847-450A-B559-0AF8DF330D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32" r="-1" b="18620"/>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80904"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B7B20920-7400-4274-B982-F87E6F82E49F}"/>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The vastus lateralis muscle is the largest head of the</a:t>
            </a:r>
            <a:br>
              <a:rPr lang="en-US" sz="2000">
                <a:solidFill>
                  <a:srgbClr val="FFFFFF"/>
                </a:solidFill>
              </a:rPr>
            </a:br>
            <a:r>
              <a:rPr lang="en-US" sz="2000">
                <a:solidFill>
                  <a:srgbClr val="FFFFFF"/>
                </a:solidFill>
              </a:rPr>
              <a:t>quadriceps group. It forms the lateral aspect of the thigh. </a:t>
            </a:r>
          </a:p>
          <a:p>
            <a:endParaRPr lang="en-US" sz="2000">
              <a:solidFill>
                <a:srgbClr val="FFFFFF"/>
              </a:solidFill>
            </a:endParaRPr>
          </a:p>
        </p:txBody>
      </p:sp>
    </p:spTree>
    <p:extLst>
      <p:ext uri="{BB962C8B-B14F-4D97-AF65-F5344CB8AC3E}">
        <p14:creationId xmlns:p14="http://schemas.microsoft.com/office/powerpoint/2010/main" val="9596267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023D9-4AC3-43C0-A30E-2784B29D42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DE62194-F1FA-48A5-B5BE-7E1763839F87}"/>
              </a:ext>
            </a:extLst>
          </p:cNvPr>
          <p:cNvSpPr>
            <a:spLocks noGrp="1"/>
          </p:cNvSpPr>
          <p:nvPr>
            <p:ph idx="1"/>
          </p:nvPr>
        </p:nvSpPr>
        <p:spPr/>
        <p:txBody>
          <a:bodyPr/>
          <a:lstStyle/>
          <a:p>
            <a:endParaRPr lang="en-US"/>
          </a:p>
        </p:txBody>
      </p:sp>
      <p:pic>
        <p:nvPicPr>
          <p:cNvPr id="81922" name="Picture 2" descr="Picture">
            <a:extLst>
              <a:ext uri="{FF2B5EF4-FFF2-40B4-BE49-F238E27FC236}">
                <a16:creationId xmlns:a16="http://schemas.microsoft.com/office/drawing/2014/main" id="{03B37A6F-6E03-4652-B398-B1B2132445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8638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EAA60-D399-4274-A039-A3EA815366A9}"/>
              </a:ext>
            </a:extLst>
          </p:cNvPr>
          <p:cNvSpPr>
            <a:spLocks noGrp="1"/>
          </p:cNvSpPr>
          <p:nvPr>
            <p:ph type="title"/>
          </p:nvPr>
        </p:nvSpPr>
        <p:spPr>
          <a:xfrm>
            <a:off x="6096000" y="365125"/>
            <a:ext cx="5257800" cy="1325563"/>
          </a:xfrm>
        </p:spPr>
        <p:txBody>
          <a:bodyPr>
            <a:normAutofit/>
          </a:bodyPr>
          <a:lstStyle/>
          <a:p>
            <a:r>
              <a:rPr lang="en-US" b="1" i="1" dirty="0"/>
              <a:t>Vastus Intermedius</a:t>
            </a:r>
            <a:br>
              <a:rPr lang="en-US" dirty="0"/>
            </a:br>
            <a:r>
              <a:rPr lang="en-US" b="1" dirty="0"/>
              <a:t>Function = Extends leg</a:t>
            </a:r>
            <a:endParaRPr lang="en-US" dirty="0"/>
          </a:p>
        </p:txBody>
      </p:sp>
      <p:sp>
        <p:nvSpPr>
          <p:cNvPr id="3" name="Content Placeholder 2">
            <a:extLst>
              <a:ext uri="{FF2B5EF4-FFF2-40B4-BE49-F238E27FC236}">
                <a16:creationId xmlns:a16="http://schemas.microsoft.com/office/drawing/2014/main" id="{43EFF9E6-20B2-45AB-A907-71CD554AA58B}"/>
              </a:ext>
            </a:extLst>
          </p:cNvPr>
          <p:cNvSpPr>
            <a:spLocks noGrp="1"/>
          </p:cNvSpPr>
          <p:nvPr>
            <p:ph idx="1"/>
          </p:nvPr>
        </p:nvSpPr>
        <p:spPr>
          <a:xfrm>
            <a:off x="515020" y="365124"/>
            <a:ext cx="5257800" cy="6492875"/>
          </a:xfrm>
        </p:spPr>
        <p:txBody>
          <a:bodyPr>
            <a:normAutofit fontScale="92500"/>
          </a:bodyPr>
          <a:lstStyle/>
          <a:p>
            <a:r>
              <a:rPr lang="en-US" b="1" dirty="0"/>
              <a:t>Vastus Intermedius Cannot be Viewed in the Muscular Leg Model Without Removing the Rectus Femoris.</a:t>
            </a:r>
            <a:br>
              <a:rPr lang="en-US" b="1" dirty="0"/>
            </a:br>
            <a:br>
              <a:rPr lang="en-US" b="1" dirty="0"/>
            </a:br>
            <a:r>
              <a:rPr lang="en-US" b="1" dirty="0"/>
              <a:t>​Vastus intermedius</a:t>
            </a:r>
            <a:r>
              <a:rPr lang="en-US" dirty="0"/>
              <a:t> lies between vastus lateralis and vastus medialis on the </a:t>
            </a:r>
            <a:r>
              <a:rPr lang="en-US" i="1" dirty="0"/>
              <a:t>front</a:t>
            </a:r>
            <a:r>
              <a:rPr lang="en-US" dirty="0"/>
              <a:t> of the femur (i.e. on the top or front of the thigh), but underneath (deep) to the rectus femoris. Typically, it cannot be seen without dissection of the rectus femoris. </a:t>
            </a:r>
          </a:p>
          <a:p>
            <a:r>
              <a:rPr lang="en-US" dirty="0"/>
              <a:t>In the 3D model, you will have to remove the rectus femoris in order to view the vastus intermedius. </a:t>
            </a:r>
            <a:br>
              <a:rPr lang="en-US" dirty="0"/>
            </a:br>
            <a:endParaRPr lang="en-US" dirty="0"/>
          </a:p>
        </p:txBody>
      </p:sp>
      <p:pic>
        <p:nvPicPr>
          <p:cNvPr id="82946" name="Picture 2" descr="Picture">
            <a:extLst>
              <a:ext uri="{FF2B5EF4-FFF2-40B4-BE49-F238E27FC236}">
                <a16:creationId xmlns:a16="http://schemas.microsoft.com/office/drawing/2014/main" id="{5369F76D-F718-4991-9B3C-C4FB33D8C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2819" y="1825625"/>
            <a:ext cx="6137043"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4195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530AB-EB58-4DA8-B104-F30902F33DEF}"/>
              </a:ext>
            </a:extLst>
          </p:cNvPr>
          <p:cNvSpPr>
            <a:spLocks noGrp="1"/>
          </p:cNvSpPr>
          <p:nvPr>
            <p:ph type="title"/>
          </p:nvPr>
        </p:nvSpPr>
        <p:spPr>
          <a:xfrm>
            <a:off x="357680" y="100013"/>
            <a:ext cx="3646761" cy="1325563"/>
          </a:xfrm>
        </p:spPr>
        <p:txBody>
          <a:bodyPr/>
          <a:lstStyle/>
          <a:p>
            <a:r>
              <a:rPr lang="en-US" dirty="0"/>
              <a:t>Sartorius Muscles</a:t>
            </a:r>
          </a:p>
        </p:txBody>
      </p:sp>
      <p:sp>
        <p:nvSpPr>
          <p:cNvPr id="3" name="Content Placeholder 2">
            <a:extLst>
              <a:ext uri="{FF2B5EF4-FFF2-40B4-BE49-F238E27FC236}">
                <a16:creationId xmlns:a16="http://schemas.microsoft.com/office/drawing/2014/main" id="{9210C558-F12D-483E-9D5D-B064ECBDAAF2}"/>
              </a:ext>
            </a:extLst>
          </p:cNvPr>
          <p:cNvSpPr>
            <a:spLocks noGrp="1"/>
          </p:cNvSpPr>
          <p:nvPr>
            <p:ph idx="1"/>
          </p:nvPr>
        </p:nvSpPr>
        <p:spPr>
          <a:xfrm>
            <a:off x="597939" y="2225674"/>
            <a:ext cx="3166241" cy="4351338"/>
          </a:xfrm>
        </p:spPr>
        <p:txBody>
          <a:bodyPr/>
          <a:lstStyle/>
          <a:p>
            <a:r>
              <a:rPr lang="en-US" dirty="0"/>
              <a:t>​Function = Flexes, abducts, and laterally rotates thigh; flexes leg (weak) as in a soccer kick; helps produce the cross-legged position.</a:t>
            </a:r>
          </a:p>
        </p:txBody>
      </p:sp>
      <p:pic>
        <p:nvPicPr>
          <p:cNvPr id="83971" name="Picture 3" descr="Picture">
            <a:extLst>
              <a:ext uri="{FF2B5EF4-FFF2-40B4-BE49-F238E27FC236}">
                <a16:creationId xmlns:a16="http://schemas.microsoft.com/office/drawing/2014/main" id="{9B2C2200-DD51-4225-913D-96ED68547B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9970" y="280987"/>
            <a:ext cx="8134350" cy="629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6487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530AB-EB58-4DA8-B104-F30902F33DEF}"/>
              </a:ext>
            </a:extLst>
          </p:cNvPr>
          <p:cNvSpPr>
            <a:spLocks noGrp="1"/>
          </p:cNvSpPr>
          <p:nvPr>
            <p:ph type="title"/>
          </p:nvPr>
        </p:nvSpPr>
        <p:spPr>
          <a:xfrm>
            <a:off x="357680" y="100013"/>
            <a:ext cx="3646761" cy="1325563"/>
          </a:xfrm>
        </p:spPr>
        <p:txBody>
          <a:bodyPr/>
          <a:lstStyle/>
          <a:p>
            <a:r>
              <a:rPr lang="en-US" dirty="0"/>
              <a:t>Sartorius Muscles</a:t>
            </a:r>
          </a:p>
        </p:txBody>
      </p:sp>
      <p:sp>
        <p:nvSpPr>
          <p:cNvPr id="3" name="Content Placeholder 2">
            <a:extLst>
              <a:ext uri="{FF2B5EF4-FFF2-40B4-BE49-F238E27FC236}">
                <a16:creationId xmlns:a16="http://schemas.microsoft.com/office/drawing/2014/main" id="{9210C558-F12D-483E-9D5D-B064ECBDAAF2}"/>
              </a:ext>
            </a:extLst>
          </p:cNvPr>
          <p:cNvSpPr>
            <a:spLocks noGrp="1"/>
          </p:cNvSpPr>
          <p:nvPr>
            <p:ph idx="1"/>
          </p:nvPr>
        </p:nvSpPr>
        <p:spPr>
          <a:xfrm>
            <a:off x="597939" y="2225674"/>
            <a:ext cx="3166241" cy="4351338"/>
          </a:xfrm>
        </p:spPr>
        <p:txBody>
          <a:bodyPr>
            <a:normAutofit fontScale="92500" lnSpcReduction="20000"/>
          </a:bodyPr>
          <a:lstStyle/>
          <a:p>
            <a:r>
              <a:rPr lang="en-US" dirty="0"/>
              <a:t>The sartorius muscle is able to flex, adduct and laterally rotate the thigh. It also is able to flex the knee and medially rotates the leg. </a:t>
            </a:r>
          </a:p>
          <a:p>
            <a:r>
              <a:rPr lang="en-US" dirty="0"/>
              <a:t>Turning the foot to look at the sole or sitting cross-legged demonstrates all four actions of the sartorius.</a:t>
            </a:r>
          </a:p>
        </p:txBody>
      </p:sp>
      <p:pic>
        <p:nvPicPr>
          <p:cNvPr id="83971" name="Picture 3" descr="Picture">
            <a:extLst>
              <a:ext uri="{FF2B5EF4-FFF2-40B4-BE49-F238E27FC236}">
                <a16:creationId xmlns:a16="http://schemas.microsoft.com/office/drawing/2014/main" id="{9B2C2200-DD51-4225-913D-96ED68547B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9970" y="280987"/>
            <a:ext cx="8134350" cy="629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0186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1053D-5D41-4EBE-B285-55587321190E}"/>
              </a:ext>
            </a:extLst>
          </p:cNvPr>
          <p:cNvSpPr>
            <a:spLocks noGrp="1"/>
          </p:cNvSpPr>
          <p:nvPr>
            <p:ph type="title"/>
          </p:nvPr>
        </p:nvSpPr>
        <p:spPr>
          <a:xfrm>
            <a:off x="6529552" y="365125"/>
            <a:ext cx="4824248" cy="1325563"/>
          </a:xfrm>
        </p:spPr>
        <p:txBody>
          <a:bodyPr/>
          <a:lstStyle/>
          <a:p>
            <a:r>
              <a:rPr lang="en-US" dirty="0"/>
              <a:t> The </a:t>
            </a:r>
            <a:r>
              <a:rPr lang="en-US" b="1" dirty="0"/>
              <a:t>sartorius muscle</a:t>
            </a:r>
            <a:r>
              <a:rPr lang="en-US" dirty="0"/>
              <a:t> </a:t>
            </a:r>
          </a:p>
        </p:txBody>
      </p:sp>
      <p:sp>
        <p:nvSpPr>
          <p:cNvPr id="3" name="Content Placeholder 2">
            <a:extLst>
              <a:ext uri="{FF2B5EF4-FFF2-40B4-BE49-F238E27FC236}">
                <a16:creationId xmlns:a16="http://schemas.microsoft.com/office/drawing/2014/main" id="{C8A63426-9EF9-4543-86A1-AA869BDF25F9}"/>
              </a:ext>
            </a:extLst>
          </p:cNvPr>
          <p:cNvSpPr>
            <a:spLocks noGrp="1"/>
          </p:cNvSpPr>
          <p:nvPr>
            <p:ph idx="1"/>
          </p:nvPr>
        </p:nvSpPr>
        <p:spPr>
          <a:xfrm>
            <a:off x="6096000" y="1825625"/>
            <a:ext cx="5257800" cy="4351338"/>
          </a:xfrm>
        </p:spPr>
        <p:txBody>
          <a:bodyPr/>
          <a:lstStyle/>
          <a:p>
            <a:r>
              <a:rPr lang="en-US" dirty="0"/>
              <a:t> The </a:t>
            </a:r>
            <a:r>
              <a:rPr lang="en-US" b="1" dirty="0"/>
              <a:t>sartorius muscle</a:t>
            </a:r>
            <a:r>
              <a:rPr lang="en-US" dirty="0"/>
              <a:t> is the longest muscle in the human body. It is easily recognized because it is superficial, long and thin. It is a strap-like superficial muscle that runs obliquely across the front (anterior surface) of the thigh and inserts at the knee. The sartorius muscle is weak, but it assists other muscles in moving the hip joint and the knee joint. </a:t>
            </a:r>
          </a:p>
        </p:txBody>
      </p:sp>
      <p:pic>
        <p:nvPicPr>
          <p:cNvPr id="84994" name="Picture 2" descr="Picture">
            <a:extLst>
              <a:ext uri="{FF2B5EF4-FFF2-40B4-BE49-F238E27FC236}">
                <a16:creationId xmlns:a16="http://schemas.microsoft.com/office/drawing/2014/main" id="{52B7C963-B33C-46FC-8803-BE8B121D4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262"/>
            <a:ext cx="4824248" cy="671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867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325BF-0C6F-4021-8F9A-389AD92035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8743BD-8EDF-4E57-922F-661F9A205D1F}"/>
              </a:ext>
            </a:extLst>
          </p:cNvPr>
          <p:cNvSpPr>
            <a:spLocks noGrp="1"/>
          </p:cNvSpPr>
          <p:nvPr>
            <p:ph idx="1"/>
          </p:nvPr>
        </p:nvSpPr>
        <p:spPr/>
        <p:txBody>
          <a:bodyPr/>
          <a:lstStyle/>
          <a:p>
            <a:endParaRPr lang="en-US"/>
          </a:p>
        </p:txBody>
      </p:sp>
      <p:pic>
        <p:nvPicPr>
          <p:cNvPr id="87042" name="Picture 2" descr="Picture">
            <a:extLst>
              <a:ext uri="{FF2B5EF4-FFF2-40B4-BE49-F238E27FC236}">
                <a16:creationId xmlns:a16="http://schemas.microsoft.com/office/drawing/2014/main" id="{581222F4-96BE-4EAC-89F7-F0AA72A19B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9301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A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FB386F-6325-4216-91CD-39996FACC9E3}"/>
              </a:ext>
            </a:extLst>
          </p:cNvPr>
          <p:cNvSpPr>
            <a:spLocks noGrp="1"/>
          </p:cNvSpPr>
          <p:nvPr>
            <p:ph type="title"/>
          </p:nvPr>
        </p:nvSpPr>
        <p:spPr>
          <a:xfrm>
            <a:off x="9093496" y="618681"/>
            <a:ext cx="2613872" cy="4794567"/>
          </a:xfrm>
        </p:spPr>
        <p:txBody>
          <a:bodyPr vert="horz" lIns="91440" tIns="45720" rIns="91440" bIns="45720" rtlCol="0" anchor="ctr">
            <a:normAutofit fontScale="90000"/>
          </a:bodyPr>
          <a:lstStyle/>
          <a:p>
            <a:r>
              <a:rPr lang="en-US" dirty="0"/>
              <a:t>Gracilis Muscle</a:t>
            </a:r>
            <a:br>
              <a:rPr lang="en-US" dirty="0"/>
            </a:br>
            <a:r>
              <a:rPr lang="en-US" b="1" dirty="0"/>
              <a:t>Function = Adducts thigh, flexes and medially rotates leg</a:t>
            </a:r>
            <a:br>
              <a:rPr lang="en-US" dirty="0"/>
            </a:br>
            <a:endParaRPr lang="en-US" sz="3600" dirty="0">
              <a:solidFill>
                <a:srgbClr val="FFFFFF"/>
              </a:solidFill>
            </a:endParaRP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066" name="Picture 2" descr="Picture">
            <a:extLst>
              <a:ext uri="{FF2B5EF4-FFF2-40B4-BE49-F238E27FC236}">
                <a16:creationId xmlns:a16="http://schemas.microsoft.com/office/drawing/2014/main" id="{A1A0B001-EBDD-4AD2-9471-4A94849381A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284" r="-2" b="-2"/>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245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758A0F-1FB3-4565-848E-5EF73A9B9525}"/>
              </a:ext>
            </a:extLst>
          </p:cNvPr>
          <p:cNvSpPr>
            <a:spLocks noGrp="1"/>
          </p:cNvSpPr>
          <p:nvPr>
            <p:ph type="title"/>
          </p:nvPr>
        </p:nvSpPr>
        <p:spPr>
          <a:xfrm>
            <a:off x="517889" y="4883544"/>
            <a:ext cx="3876086" cy="1556907"/>
          </a:xfrm>
        </p:spPr>
        <p:txBody>
          <a:bodyPr anchor="ctr">
            <a:normAutofit/>
          </a:bodyPr>
          <a:lstStyle/>
          <a:p>
            <a:r>
              <a:rPr lang="en-US" sz="3200"/>
              <a:t>The Brachioradialis</a:t>
            </a:r>
            <a:br>
              <a:rPr lang="en-US" sz="3200"/>
            </a:br>
            <a:r>
              <a:rPr lang="en-US" sz="3200"/>
              <a:t>Function = Flexes forearm at the elbow</a:t>
            </a:r>
          </a:p>
        </p:txBody>
      </p:sp>
      <p:sp>
        <p:nvSpPr>
          <p:cNvPr id="137" name="Rectangle 136">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Picture">
            <a:extLst>
              <a:ext uri="{FF2B5EF4-FFF2-40B4-BE49-F238E27FC236}">
                <a16:creationId xmlns:a16="http://schemas.microsoft.com/office/drawing/2014/main" id="{6A9C4336-71D3-48D8-B13D-EBBC57593F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525" b="19866"/>
          <a:stretch/>
        </p:blipFill>
        <p:spPr bwMode="auto">
          <a:xfrm>
            <a:off x="959205" y="364142"/>
            <a:ext cx="10369645" cy="3867993"/>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8FFFF3C-AE77-4A47-B1BF-E1E3BA84862F}"/>
              </a:ext>
            </a:extLst>
          </p:cNvPr>
          <p:cNvSpPr>
            <a:spLocks noGrp="1"/>
          </p:cNvSpPr>
          <p:nvPr>
            <p:ph idx="1"/>
          </p:nvPr>
        </p:nvSpPr>
        <p:spPr>
          <a:xfrm>
            <a:off x="5162719" y="4883544"/>
            <a:ext cx="6586915" cy="1556907"/>
          </a:xfrm>
        </p:spPr>
        <p:txBody>
          <a:bodyPr anchor="ctr">
            <a:normAutofit/>
          </a:bodyPr>
          <a:lstStyle/>
          <a:p>
            <a:r>
              <a:rPr lang="en-US" sz="1800"/>
              <a:t>The brachioradialis lies at the radial side of the proximal antebrachial region. </a:t>
            </a:r>
          </a:p>
          <a:p>
            <a:r>
              <a:rPr lang="en-US" sz="1800"/>
              <a:t>On the anatomical model, this muscle is found by following the lateral most nerve (yellow) at the elbow region. </a:t>
            </a:r>
          </a:p>
        </p:txBody>
      </p:sp>
    </p:spTree>
    <p:extLst>
      <p:ext uri="{BB962C8B-B14F-4D97-AF65-F5344CB8AC3E}">
        <p14:creationId xmlns:p14="http://schemas.microsoft.com/office/powerpoint/2010/main" val="20138131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A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FB386F-6325-4216-91CD-39996FACC9E3}"/>
              </a:ext>
            </a:extLst>
          </p:cNvPr>
          <p:cNvSpPr>
            <a:spLocks noGrp="1"/>
          </p:cNvSpPr>
          <p:nvPr>
            <p:ph type="title"/>
          </p:nvPr>
        </p:nvSpPr>
        <p:spPr>
          <a:xfrm>
            <a:off x="9093496" y="618681"/>
            <a:ext cx="2613872" cy="4794567"/>
          </a:xfrm>
        </p:spPr>
        <p:txBody>
          <a:bodyPr vert="horz" lIns="91440" tIns="45720" rIns="91440" bIns="45720" rtlCol="0" anchor="ctr">
            <a:normAutofit/>
          </a:bodyPr>
          <a:lstStyle/>
          <a:p>
            <a:endParaRPr lang="en-US" sz="3600" dirty="0">
              <a:solidFill>
                <a:srgbClr val="FFFFFF"/>
              </a:solidFill>
            </a:endParaRP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EC45E012-0077-4173-865C-F0BF0C3EFC4F}"/>
              </a:ext>
            </a:extLst>
          </p:cNvPr>
          <p:cNvSpPr>
            <a:spLocks noGrp="1"/>
          </p:cNvSpPr>
          <p:nvPr>
            <p:ph idx="1"/>
          </p:nvPr>
        </p:nvSpPr>
        <p:spPr>
          <a:xfrm>
            <a:off x="838200" y="649224"/>
            <a:ext cx="7500838" cy="5527739"/>
          </a:xfrm>
        </p:spPr>
        <p:txBody>
          <a:bodyPr>
            <a:normAutofit lnSpcReduction="10000"/>
          </a:bodyPr>
          <a:lstStyle/>
          <a:p>
            <a:r>
              <a:rPr lang="en-US" dirty="0"/>
              <a:t>The gracilis muscle is the most superficial muscle on the inner thigh. </a:t>
            </a:r>
            <a:br>
              <a:rPr lang="en-US" dirty="0"/>
            </a:br>
            <a:endParaRPr lang="en-US" dirty="0"/>
          </a:p>
          <a:p>
            <a:r>
              <a:rPr lang="en-US" dirty="0"/>
              <a:t>The muscle fibers originate at the pubis and run vertically downward, spans the knee joint, then inserts into the tibia. </a:t>
            </a:r>
          </a:p>
          <a:p>
            <a:r>
              <a:rPr lang="en-US" dirty="0"/>
              <a:t>The gracilis muscle functions to adduct the lower limb. </a:t>
            </a:r>
            <a:br>
              <a:rPr lang="en-US" dirty="0"/>
            </a:br>
            <a:r>
              <a:rPr lang="en-US" dirty="0"/>
              <a:t>    </a:t>
            </a:r>
          </a:p>
          <a:p>
            <a:r>
              <a:rPr lang="en-US" dirty="0"/>
              <a:t>The muscle adducts, medially rotates, and flexes the hip as above, and also aids in flexion of the knee.</a:t>
            </a:r>
            <a:br>
              <a:rPr lang="en-US" dirty="0"/>
            </a:br>
            <a:br>
              <a:rPr lang="en-US" dirty="0"/>
            </a:br>
            <a:endParaRPr lang="en-US" dirty="0"/>
          </a:p>
        </p:txBody>
      </p:sp>
      <p:pic>
        <p:nvPicPr>
          <p:cNvPr id="8" name="Picture 2" descr="Picture">
            <a:extLst>
              <a:ext uri="{FF2B5EF4-FFF2-40B4-BE49-F238E27FC236}">
                <a16:creationId xmlns:a16="http://schemas.microsoft.com/office/drawing/2014/main" id="{742FD935-795B-43C9-99E7-F72744891F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636" r="32921" b="-2"/>
          <a:stretch/>
        </p:blipFill>
        <p:spPr bwMode="auto">
          <a:xfrm>
            <a:off x="8716267" y="93582"/>
            <a:ext cx="3368330" cy="6670836"/>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9361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EBF8B-3437-4C40-B6E9-4DAD261B3E2D}"/>
              </a:ext>
            </a:extLst>
          </p:cNvPr>
          <p:cNvSpPr>
            <a:spLocks noGrp="1"/>
          </p:cNvSpPr>
          <p:nvPr>
            <p:ph type="title"/>
          </p:nvPr>
        </p:nvSpPr>
        <p:spPr>
          <a:xfrm>
            <a:off x="648929" y="629266"/>
            <a:ext cx="3651467" cy="1676603"/>
          </a:xfrm>
        </p:spPr>
        <p:txBody>
          <a:bodyPr>
            <a:normAutofit/>
          </a:bodyPr>
          <a:lstStyle/>
          <a:p>
            <a:r>
              <a:rPr lang="en-US" dirty="0"/>
              <a:t>Groin Muscles</a:t>
            </a:r>
          </a:p>
        </p:txBody>
      </p:sp>
      <p:sp>
        <p:nvSpPr>
          <p:cNvPr id="3" name="Content Placeholder 2">
            <a:extLst>
              <a:ext uri="{FF2B5EF4-FFF2-40B4-BE49-F238E27FC236}">
                <a16:creationId xmlns:a16="http://schemas.microsoft.com/office/drawing/2014/main" id="{2AE1A10F-F776-403C-AC3F-E89847882527}"/>
              </a:ext>
            </a:extLst>
          </p:cNvPr>
          <p:cNvSpPr>
            <a:spLocks noGrp="1"/>
          </p:cNvSpPr>
          <p:nvPr>
            <p:ph idx="1"/>
          </p:nvPr>
        </p:nvSpPr>
        <p:spPr>
          <a:xfrm>
            <a:off x="648931" y="2438400"/>
            <a:ext cx="3651466" cy="3785419"/>
          </a:xfrm>
        </p:spPr>
        <p:txBody>
          <a:bodyPr>
            <a:normAutofit/>
          </a:bodyPr>
          <a:lstStyle/>
          <a:p>
            <a:r>
              <a:rPr lang="en-US" sz="1800"/>
              <a:t>There are five groin (</a:t>
            </a:r>
            <a:r>
              <a:rPr lang="en-US" sz="1800" b="1"/>
              <a:t>adductor</a:t>
            </a:r>
            <a:r>
              <a:rPr lang="en-US" sz="1800"/>
              <a:t>) </a:t>
            </a:r>
            <a:r>
              <a:rPr lang="en-US" sz="1800" b="1"/>
              <a:t>muscles</a:t>
            </a:r>
            <a:r>
              <a:rPr lang="en-US" sz="1800"/>
              <a:t>; </a:t>
            </a:r>
          </a:p>
          <a:p>
            <a:pPr lvl="1"/>
            <a:r>
              <a:rPr lang="en-US" sz="1800"/>
              <a:t>three of them are called the 'short </a:t>
            </a:r>
            <a:r>
              <a:rPr lang="en-US" sz="1800" b="1"/>
              <a:t>adductors</a:t>
            </a:r>
            <a:r>
              <a:rPr lang="en-US" sz="1800"/>
              <a:t>' (pectineus, </a:t>
            </a:r>
            <a:r>
              <a:rPr lang="en-US" sz="1800" b="1"/>
              <a:t>adductor</a:t>
            </a:r>
            <a:r>
              <a:rPr lang="en-US" sz="1800"/>
              <a:t> brevis and </a:t>
            </a:r>
            <a:r>
              <a:rPr lang="en-US" sz="1800" b="1"/>
              <a:t>adductor</a:t>
            </a:r>
            <a:r>
              <a:rPr lang="en-US" sz="1800"/>
              <a:t> longus)</a:t>
            </a:r>
          </a:p>
          <a:p>
            <a:pPr lvl="1"/>
            <a:r>
              <a:rPr lang="en-US" sz="1800"/>
              <a:t> and the other two are called the 'long </a:t>
            </a:r>
            <a:r>
              <a:rPr lang="en-US" sz="1800" b="1"/>
              <a:t>adductors</a:t>
            </a:r>
            <a:r>
              <a:rPr lang="en-US" sz="1800"/>
              <a:t>' and consist of gracilis and </a:t>
            </a:r>
            <a:r>
              <a:rPr lang="en-US" sz="1800" b="1"/>
              <a:t>adductor</a:t>
            </a:r>
            <a:r>
              <a:rPr lang="en-US" sz="1800"/>
              <a:t> magnus.</a:t>
            </a:r>
          </a:p>
        </p:txBody>
      </p:sp>
      <p:pic>
        <p:nvPicPr>
          <p:cNvPr id="5" name="Picture 4" descr="A picture containing red, sitting, brown, large&#10;&#10;Description automatically generated">
            <a:extLst>
              <a:ext uri="{FF2B5EF4-FFF2-40B4-BE49-F238E27FC236}">
                <a16:creationId xmlns:a16="http://schemas.microsoft.com/office/drawing/2014/main" id="{03468FF2-F17A-4383-B9AA-6F8BF8BAD5E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99" r="283"/>
          <a:stretch/>
        </p:blipFill>
        <p:spPr>
          <a:xfrm>
            <a:off x="4639056" y="10"/>
            <a:ext cx="7552944" cy="6857990"/>
          </a:xfrm>
          <a:prstGeom prst="rect">
            <a:avLst/>
          </a:prstGeom>
          <a:effectLst/>
        </p:spPr>
      </p:pic>
    </p:spTree>
    <p:extLst>
      <p:ext uri="{BB962C8B-B14F-4D97-AF65-F5344CB8AC3E}">
        <p14:creationId xmlns:p14="http://schemas.microsoft.com/office/powerpoint/2010/main" val="2011254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E57A7-ED3A-42AC-AD40-6B7FE463CF06}"/>
              </a:ext>
            </a:extLst>
          </p:cNvPr>
          <p:cNvSpPr>
            <a:spLocks noGrp="1"/>
          </p:cNvSpPr>
          <p:nvPr>
            <p:ph type="title"/>
          </p:nvPr>
        </p:nvSpPr>
        <p:spPr>
          <a:xfrm>
            <a:off x="838200" y="365125"/>
            <a:ext cx="4553607" cy="1325563"/>
          </a:xfrm>
        </p:spPr>
        <p:txBody>
          <a:bodyPr>
            <a:normAutofit fontScale="90000"/>
          </a:bodyPr>
          <a:lstStyle/>
          <a:p>
            <a:r>
              <a:rPr lang="en-US" dirty="0"/>
              <a:t>Adductor Longus</a:t>
            </a:r>
            <a:br>
              <a:rPr lang="en-US" dirty="0"/>
            </a:br>
            <a:r>
              <a:rPr lang="en-US" b="1" dirty="0"/>
              <a:t>Function = adducts the thigh</a:t>
            </a:r>
            <a:endParaRPr lang="en-US" dirty="0"/>
          </a:p>
        </p:txBody>
      </p:sp>
      <p:sp>
        <p:nvSpPr>
          <p:cNvPr id="3" name="Content Placeholder 2">
            <a:extLst>
              <a:ext uri="{FF2B5EF4-FFF2-40B4-BE49-F238E27FC236}">
                <a16:creationId xmlns:a16="http://schemas.microsoft.com/office/drawing/2014/main" id="{6CE7CD5E-B168-4F21-B842-2FB2D5675DEB}"/>
              </a:ext>
            </a:extLst>
          </p:cNvPr>
          <p:cNvSpPr>
            <a:spLocks noGrp="1"/>
          </p:cNvSpPr>
          <p:nvPr>
            <p:ph idx="1"/>
          </p:nvPr>
        </p:nvSpPr>
        <p:spPr>
          <a:xfrm>
            <a:off x="838200" y="2427889"/>
            <a:ext cx="4238297" cy="3749073"/>
          </a:xfrm>
        </p:spPr>
        <p:txBody>
          <a:bodyPr>
            <a:normAutofit/>
          </a:bodyPr>
          <a:lstStyle/>
          <a:p>
            <a:r>
              <a:rPr lang="en-US" sz="3600" dirty="0"/>
              <a:t>The </a:t>
            </a:r>
            <a:r>
              <a:rPr lang="en-US" sz="3600" b="1" dirty="0"/>
              <a:t>adductor longus</a:t>
            </a:r>
            <a:r>
              <a:rPr lang="en-US" sz="3600" dirty="0"/>
              <a:t> is a  muscle located in the inner thigh area. </a:t>
            </a:r>
          </a:p>
          <a:p>
            <a:pPr marL="0" indent="0">
              <a:buNone/>
            </a:pPr>
            <a:endParaRPr lang="en-US" sz="3600" dirty="0"/>
          </a:p>
        </p:txBody>
      </p:sp>
      <p:pic>
        <p:nvPicPr>
          <p:cNvPr id="90114" name="Picture 2" descr="Picture">
            <a:extLst>
              <a:ext uri="{FF2B5EF4-FFF2-40B4-BE49-F238E27FC236}">
                <a16:creationId xmlns:a16="http://schemas.microsoft.com/office/drawing/2014/main" id="{698BE66B-26AC-4E1A-8ADE-7413432C1C7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54262" y="80963"/>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6365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E57A7-ED3A-42AC-AD40-6B7FE463CF06}"/>
              </a:ext>
            </a:extLst>
          </p:cNvPr>
          <p:cNvSpPr>
            <a:spLocks noGrp="1"/>
          </p:cNvSpPr>
          <p:nvPr>
            <p:ph type="title"/>
          </p:nvPr>
        </p:nvSpPr>
        <p:spPr>
          <a:xfrm>
            <a:off x="8045751" y="629266"/>
            <a:ext cx="3667039" cy="1676603"/>
          </a:xfrm>
        </p:spPr>
        <p:txBody>
          <a:bodyPr>
            <a:normAutofit/>
          </a:bodyPr>
          <a:lstStyle/>
          <a:p>
            <a:r>
              <a:rPr lang="en-US" sz="3700"/>
              <a:t>Adductor Longus</a:t>
            </a:r>
            <a:br>
              <a:rPr lang="en-US" sz="3700"/>
            </a:br>
            <a:r>
              <a:rPr lang="en-US" sz="3700" b="1"/>
              <a:t>Function = adducts the thigh</a:t>
            </a:r>
            <a:endParaRPr lang="en-US" sz="3700"/>
          </a:p>
        </p:txBody>
      </p:sp>
      <p:sp>
        <p:nvSpPr>
          <p:cNvPr id="71" name="Rectangle 70">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1138" name="Picture 2" descr="Picture">
            <a:extLst>
              <a:ext uri="{FF2B5EF4-FFF2-40B4-BE49-F238E27FC236}">
                <a16:creationId xmlns:a16="http://schemas.microsoft.com/office/drawing/2014/main" id="{D39E37FA-9F6A-4DCF-B35C-BF413E06E3D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744142" y="1018686"/>
            <a:ext cx="6064660" cy="4820627"/>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CE7CD5E-B168-4F21-B842-2FB2D5675DEB}"/>
              </a:ext>
            </a:extLst>
          </p:cNvPr>
          <p:cNvSpPr>
            <a:spLocks noGrp="1"/>
          </p:cNvSpPr>
          <p:nvPr>
            <p:ph idx="1"/>
          </p:nvPr>
        </p:nvSpPr>
        <p:spPr>
          <a:xfrm>
            <a:off x="8045753" y="2438401"/>
            <a:ext cx="3667036" cy="3779520"/>
          </a:xfrm>
        </p:spPr>
        <p:txBody>
          <a:bodyPr>
            <a:normAutofit lnSpcReduction="10000"/>
          </a:bodyPr>
          <a:lstStyle/>
          <a:p>
            <a:r>
              <a:rPr lang="en-US" sz="4000" dirty="0"/>
              <a:t>It is one of the adductor muscles of the hip; its main function is to adduct the thigh.</a:t>
            </a:r>
          </a:p>
          <a:p>
            <a:pPr marL="0" indent="0">
              <a:buNone/>
            </a:pPr>
            <a:endParaRPr lang="en-US" sz="4000" dirty="0"/>
          </a:p>
        </p:txBody>
      </p:sp>
    </p:spTree>
    <p:extLst>
      <p:ext uri="{BB962C8B-B14F-4D97-AF65-F5344CB8AC3E}">
        <p14:creationId xmlns:p14="http://schemas.microsoft.com/office/powerpoint/2010/main" val="7636051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2" name="Picture 2" descr="Picture">
            <a:extLst>
              <a:ext uri="{FF2B5EF4-FFF2-40B4-BE49-F238E27FC236}">
                <a16:creationId xmlns:a16="http://schemas.microsoft.com/office/drawing/2014/main" id="{A69196B0-F146-46EF-8241-F86CC95AE80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179" r="1" b="1"/>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458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3756B343-807D-456E-AA26-80E96B75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62A521-A961-492E-86AA-DD9D33FBED10}"/>
              </a:ext>
            </a:extLst>
          </p:cNvPr>
          <p:cNvSpPr>
            <a:spLocks noGrp="1"/>
          </p:cNvSpPr>
          <p:nvPr>
            <p:ph type="title"/>
          </p:nvPr>
        </p:nvSpPr>
        <p:spPr>
          <a:xfrm>
            <a:off x="7239014" y="525982"/>
            <a:ext cx="4282983" cy="1200361"/>
          </a:xfrm>
        </p:spPr>
        <p:txBody>
          <a:bodyPr anchor="b">
            <a:normAutofit/>
          </a:bodyPr>
          <a:lstStyle/>
          <a:p>
            <a:r>
              <a:rPr lang="en-US" sz="3600"/>
              <a:t>Gastrocnemius Muscle</a:t>
            </a:r>
          </a:p>
        </p:txBody>
      </p:sp>
      <p:sp>
        <p:nvSpPr>
          <p:cNvPr id="76" name="Rectangle 7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186" name="Picture 2" descr="Picture">
            <a:extLst>
              <a:ext uri="{FF2B5EF4-FFF2-40B4-BE49-F238E27FC236}">
                <a16:creationId xmlns:a16="http://schemas.microsoft.com/office/drawing/2014/main" id="{528AA9C0-3121-4BB2-9E04-27BCE22ADD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10836"/>
          <a:stretch/>
        </p:blipFill>
        <p:spPr bwMode="auto">
          <a:xfrm>
            <a:off x="576244" y="650494"/>
            <a:ext cx="5628018" cy="5324142"/>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E3ABD81-8D6B-410B-B189-823F643D17F1}"/>
              </a:ext>
            </a:extLst>
          </p:cNvPr>
          <p:cNvSpPr>
            <a:spLocks noGrp="1"/>
          </p:cNvSpPr>
          <p:nvPr>
            <p:ph idx="1"/>
          </p:nvPr>
        </p:nvSpPr>
        <p:spPr>
          <a:xfrm>
            <a:off x="6805441" y="2188596"/>
            <a:ext cx="4716555" cy="3511943"/>
          </a:xfrm>
        </p:spPr>
        <p:txBody>
          <a:bodyPr anchor="ctr">
            <a:normAutofit lnSpcReduction="10000"/>
          </a:bodyPr>
          <a:lstStyle/>
          <a:p>
            <a:r>
              <a:rPr lang="en-US" dirty="0"/>
              <a:t>     The anatomical name for your calf muscle is the gastrocnemius. </a:t>
            </a:r>
          </a:p>
          <a:p>
            <a:r>
              <a:rPr lang="en-US" dirty="0"/>
              <a:t>The </a:t>
            </a:r>
            <a:r>
              <a:rPr lang="en-US" b="1" dirty="0"/>
              <a:t>gastrocnemius muscle </a:t>
            </a:r>
            <a:r>
              <a:rPr lang="en-US" dirty="0"/>
              <a:t>is named from the Latin words for "stomach" and  "leg", because is kind of looks like  a stomach (bulging region) of your leg.</a:t>
            </a:r>
            <a:r>
              <a:rPr lang="en-US" i="1" dirty="0"/>
              <a:t> </a:t>
            </a:r>
          </a:p>
          <a:p>
            <a:endParaRPr lang="en-US" dirty="0"/>
          </a:p>
        </p:txBody>
      </p:sp>
      <p:sp>
        <p:nvSpPr>
          <p:cNvPr id="82" name="Rectangle 81">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226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2A521-A961-492E-86AA-DD9D33FBED10}"/>
              </a:ext>
            </a:extLst>
          </p:cNvPr>
          <p:cNvSpPr>
            <a:spLocks noGrp="1"/>
          </p:cNvSpPr>
          <p:nvPr>
            <p:ph type="title"/>
          </p:nvPr>
        </p:nvSpPr>
        <p:spPr>
          <a:xfrm>
            <a:off x="4965430" y="629268"/>
            <a:ext cx="6586491" cy="1286160"/>
          </a:xfrm>
        </p:spPr>
        <p:txBody>
          <a:bodyPr anchor="b">
            <a:normAutofit/>
          </a:bodyPr>
          <a:lstStyle/>
          <a:p>
            <a:r>
              <a:rPr lang="en-US"/>
              <a:t>Gastrocnemius Muscle</a:t>
            </a:r>
          </a:p>
        </p:txBody>
      </p:sp>
      <p:sp>
        <p:nvSpPr>
          <p:cNvPr id="3" name="Content Placeholder 2">
            <a:extLst>
              <a:ext uri="{FF2B5EF4-FFF2-40B4-BE49-F238E27FC236}">
                <a16:creationId xmlns:a16="http://schemas.microsoft.com/office/drawing/2014/main" id="{BE3ABD81-8D6B-410B-B189-823F643D17F1}"/>
              </a:ext>
            </a:extLst>
          </p:cNvPr>
          <p:cNvSpPr>
            <a:spLocks noGrp="1"/>
          </p:cNvSpPr>
          <p:nvPr>
            <p:ph idx="1"/>
          </p:nvPr>
        </p:nvSpPr>
        <p:spPr>
          <a:xfrm>
            <a:off x="4965431" y="2438400"/>
            <a:ext cx="6586489" cy="3785419"/>
          </a:xfrm>
        </p:spPr>
        <p:txBody>
          <a:bodyPr>
            <a:normAutofit/>
          </a:bodyPr>
          <a:lstStyle/>
          <a:p>
            <a:r>
              <a:rPr lang="en-US" sz="3600" dirty="0"/>
              <a:t>It is a powerful muscle of the lower posterior leg that has two heads. </a:t>
            </a:r>
          </a:p>
          <a:p>
            <a:r>
              <a:rPr lang="en-US" sz="3600" dirty="0"/>
              <a:t>The gastrocnemius muscles originate just above the knee and insert at the heel. </a:t>
            </a:r>
          </a:p>
          <a:p>
            <a:endParaRPr lang="en-US" sz="3600" dirty="0"/>
          </a:p>
        </p:txBody>
      </p:sp>
      <p:pic>
        <p:nvPicPr>
          <p:cNvPr id="94210" name="Picture 2" descr="Picture">
            <a:extLst>
              <a:ext uri="{FF2B5EF4-FFF2-40B4-BE49-F238E27FC236}">
                <a16:creationId xmlns:a16="http://schemas.microsoft.com/office/drawing/2014/main" id="{8170BA8D-0BC4-4B9F-935F-E5D621DBCC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35" name="Straight Connector 13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17BD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5189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258" name="Picture 2" descr="Picture">
            <a:extLst>
              <a:ext uri="{FF2B5EF4-FFF2-40B4-BE49-F238E27FC236}">
                <a16:creationId xmlns:a16="http://schemas.microsoft.com/office/drawing/2014/main" id="{55F775C6-A502-45BF-A84B-1857B2C2BAD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64" r="2" b="13681"/>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37" name="Freeform: Shape 136">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9" name="Freeform: Shape 138">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7A0534C-8654-4E13-886F-D4CDD96234F7}"/>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2300"/>
              <a:t>The </a:t>
            </a:r>
            <a:r>
              <a:rPr lang="en-US" sz="2300" b="1"/>
              <a:t>tibialis anterior</a:t>
            </a:r>
            <a:r>
              <a:rPr lang="en-US" sz="2300"/>
              <a:t> is a muscle in humans that originates in the upper two-thirds of the lateral (outside) surface of the tibia and inserts into the medial cuneiform and first metatarsal bones of the foot. It acts to dorsiflex and invert the foot.</a:t>
            </a:r>
          </a:p>
        </p:txBody>
      </p:sp>
      <p:sp>
        <p:nvSpPr>
          <p:cNvPr id="141" name="Rectangle 14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4759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EDB83-3B35-4297-BAA8-D54CC42E44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92423B-8603-4099-9ACA-74821E7148F7}"/>
              </a:ext>
            </a:extLst>
          </p:cNvPr>
          <p:cNvSpPr>
            <a:spLocks noGrp="1"/>
          </p:cNvSpPr>
          <p:nvPr>
            <p:ph idx="1"/>
          </p:nvPr>
        </p:nvSpPr>
        <p:spPr/>
        <p:txBody>
          <a:bodyPr/>
          <a:lstStyle/>
          <a:p>
            <a:endParaRPr lang="en-US"/>
          </a:p>
        </p:txBody>
      </p:sp>
      <p:pic>
        <p:nvPicPr>
          <p:cNvPr id="95234" name="Picture 2" descr="Picture">
            <a:extLst>
              <a:ext uri="{FF2B5EF4-FFF2-40B4-BE49-F238E27FC236}">
                <a16:creationId xmlns:a16="http://schemas.microsoft.com/office/drawing/2014/main" id="{D624EAC3-3304-4F41-B55E-2CAE67DBD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6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33A34-6906-4BD6-B082-0B7260519136}"/>
              </a:ext>
            </a:extLst>
          </p:cNvPr>
          <p:cNvSpPr>
            <a:spLocks noGrp="1"/>
          </p:cNvSpPr>
          <p:nvPr>
            <p:ph type="title"/>
          </p:nvPr>
        </p:nvSpPr>
        <p:spPr>
          <a:xfrm>
            <a:off x="5214579" y="629266"/>
            <a:ext cx="6422849" cy="1676603"/>
          </a:xfrm>
        </p:spPr>
        <p:txBody>
          <a:bodyPr>
            <a:normAutofit/>
          </a:bodyPr>
          <a:lstStyle/>
          <a:p>
            <a:r>
              <a:rPr lang="en-US" dirty="0"/>
              <a:t>The </a:t>
            </a:r>
            <a:r>
              <a:rPr lang="en-US" b="1" dirty="0"/>
              <a:t>soleus</a:t>
            </a:r>
            <a:r>
              <a:rPr lang="en-US" dirty="0"/>
              <a:t> </a:t>
            </a:r>
          </a:p>
        </p:txBody>
      </p:sp>
      <p:sp>
        <p:nvSpPr>
          <p:cNvPr id="71" name="Rectangle 70">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D77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8306" name="Picture 2" descr="Picture">
            <a:extLst>
              <a:ext uri="{FF2B5EF4-FFF2-40B4-BE49-F238E27FC236}">
                <a16:creationId xmlns:a16="http://schemas.microsoft.com/office/drawing/2014/main" id="{1BF5E338-B393-4BB3-AC5B-5E577F8868B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14383" y="877824"/>
            <a:ext cx="1607241" cy="5102352"/>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2F41EAB-8B92-4F5B-A061-CEED981AFA51}"/>
              </a:ext>
            </a:extLst>
          </p:cNvPr>
          <p:cNvSpPr>
            <a:spLocks noGrp="1"/>
          </p:cNvSpPr>
          <p:nvPr>
            <p:ph idx="1"/>
          </p:nvPr>
        </p:nvSpPr>
        <p:spPr>
          <a:xfrm>
            <a:off x="5214581" y="2438400"/>
            <a:ext cx="6422848" cy="3785419"/>
          </a:xfrm>
        </p:spPr>
        <p:txBody>
          <a:bodyPr>
            <a:normAutofit fontScale="92500"/>
          </a:bodyPr>
          <a:lstStyle/>
          <a:p>
            <a:r>
              <a:rPr lang="en-US" sz="3200" dirty="0"/>
              <a:t>The </a:t>
            </a:r>
            <a:r>
              <a:rPr lang="en-US" sz="3200" b="1" dirty="0"/>
              <a:t>soleus</a:t>
            </a:r>
            <a:r>
              <a:rPr lang="en-US" sz="3200" dirty="0"/>
              <a:t> is the plantar flexor muscle of the ankle. </a:t>
            </a:r>
          </a:p>
          <a:p>
            <a:r>
              <a:rPr lang="en-US" sz="3200" dirty="0"/>
              <a:t>It is capable of exerting powerful forces onto the ankle joint. </a:t>
            </a:r>
          </a:p>
          <a:p>
            <a:r>
              <a:rPr lang="en-US" sz="3200" dirty="0"/>
              <a:t>It is located on the back of the lower leg and originates at the posterior (rear) aspect of the fibular head and the medial border of the tibial shaft.</a:t>
            </a:r>
          </a:p>
        </p:txBody>
      </p:sp>
    </p:spTree>
    <p:extLst>
      <p:ext uri="{BB962C8B-B14F-4D97-AF65-F5344CB8AC3E}">
        <p14:creationId xmlns:p14="http://schemas.microsoft.com/office/powerpoint/2010/main" val="5848339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3035</Words>
  <Application>Microsoft Office PowerPoint</Application>
  <PresentationFormat>Widescreen</PresentationFormat>
  <Paragraphs>208</Paragraphs>
  <Slides>102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102</vt:i4>
      </vt:variant>
    </vt:vector>
  </HeadingPairs>
  <TitlesOfParts>
    <vt:vector size="108" baseType="lpstr">
      <vt:lpstr>Arial</vt:lpstr>
      <vt:lpstr>Bree Serif</vt:lpstr>
      <vt:lpstr>Calibri</vt:lpstr>
      <vt:lpstr>Calibri Light</vt:lpstr>
      <vt:lpstr>Pacifico</vt:lpstr>
      <vt:lpstr>Office Theme</vt:lpstr>
      <vt:lpstr>The Muscles of the Limbs</vt:lpstr>
      <vt:lpstr>The muscles of the brachial region</vt:lpstr>
      <vt:lpstr>The Biceps Brachii Function = Flexion of forearm</vt:lpstr>
      <vt:lpstr>PowerPoint Presentation</vt:lpstr>
      <vt:lpstr>PowerPoint Presentation</vt:lpstr>
      <vt:lpstr>PowerPoint Presentation</vt:lpstr>
      <vt:lpstr>The Brachioradialis Function = Flexes forearm at the elbow</vt:lpstr>
      <vt:lpstr>The Brachioradialis Function = Flexes forearm at the elbow</vt:lpstr>
      <vt:lpstr>The Brachioradialis Function = Flexes forearm at the elbow</vt:lpstr>
      <vt:lpstr>Triceps Brachii Function = Main extensor of forearm</vt:lpstr>
      <vt:lpstr>Triceps Brachii</vt:lpstr>
      <vt:lpstr>Triceps Brachii</vt:lpstr>
      <vt:lpstr>Triceps Brachii</vt:lpstr>
      <vt:lpstr>PowerPoint Presentation</vt:lpstr>
      <vt:lpstr>Pronator Teres Function = Pronation of forearms and hands</vt:lpstr>
      <vt:lpstr>Pronator Teres Function = Pronation of forearms and hands</vt:lpstr>
      <vt:lpstr>Pronator Teres Function = Pronation of forearms and hands</vt:lpstr>
      <vt:lpstr>Pronator Teres Function = Pronation of forearms and hands</vt:lpstr>
      <vt:lpstr>Pronator Teres Function = Pronation of forearms and hands</vt:lpstr>
      <vt:lpstr>Extensor Carpi Ulnaris Function = Flexes and adducts wrist/hand</vt:lpstr>
      <vt:lpstr>All flexors of the wrist will be located at the inner forearm. </vt:lpstr>
      <vt:lpstr>Extensor Carpi Ulnaris</vt:lpstr>
      <vt:lpstr>Extensor Carpi Ulnaris</vt:lpstr>
      <vt:lpstr>Extensor Digitorum Function = Extends wrist and medial digits (phalanges) </vt:lpstr>
      <vt:lpstr>Extensor Digitorum Function = Extends wrist and medial digits (phalanges) </vt:lpstr>
      <vt:lpstr>Extensor Digitorum Function = Extends wrist and medial digits (phalanges) </vt:lpstr>
      <vt:lpstr>Flexor Carpi Ulnaris  Function =  flexion and adduction the hand</vt:lpstr>
      <vt:lpstr>Flexor Carpi Ulnaris</vt:lpstr>
      <vt:lpstr>Extensor Digitorium Superficialis Function = Flexes hand and middle phalanges. </vt:lpstr>
      <vt:lpstr>Extensor Digitorium Superficialis Function = Flexes hand and middle phalanges. </vt:lpstr>
      <vt:lpstr>PowerPoint Presentation</vt:lpstr>
      <vt:lpstr>PowerPoint Presentation</vt:lpstr>
      <vt:lpstr>​Muscles of anterior arm showing the flexor carpi ulnaris in the orientation of the body and in the orientation of the counter top display.</vt:lpstr>
      <vt:lpstr>Muscles of anterior arm showing the brachioradialis in the orientation of the body (below) and orientation on counter top.</vt:lpstr>
      <vt:lpstr>Muscles of anterior arm showing the brachioradialis in the orientation of the body (below) and orientation on counter top.</vt:lpstr>
      <vt:lpstr>Muscles of the Legs</vt:lpstr>
      <vt:lpstr>Anterior View of Leg Muscles</vt:lpstr>
      <vt:lpstr>Medial View of Leg Muscles</vt:lpstr>
      <vt:lpstr>Posterior View of Leg Muscles</vt:lpstr>
      <vt:lpstr>Lateral View of Leg Muscles</vt:lpstr>
      <vt:lpstr>Iliacus Muscles  Function = flexes the thigh (femur) at the hip, adducts thigh, medially rotates thigh. </vt:lpstr>
      <vt:lpstr>Iliacus Muscles</vt:lpstr>
      <vt:lpstr>Iliacus Muscles</vt:lpstr>
      <vt:lpstr>Iliacus Muscles</vt:lpstr>
      <vt:lpstr>Iliacus Muscles</vt:lpstr>
      <vt:lpstr>Iliacus Muscles</vt:lpstr>
      <vt:lpstr>GLUTEAL MUSCLES</vt:lpstr>
      <vt:lpstr>GLUTEAL MUSCLES</vt:lpstr>
      <vt:lpstr>GLUTEAL MUSCLES</vt:lpstr>
      <vt:lpstr>GLUTEAL MUSCLES</vt:lpstr>
      <vt:lpstr>Gluteus Maximus</vt:lpstr>
      <vt:lpstr>PowerPoint Presentation</vt:lpstr>
      <vt:lpstr>Gluteus Medius</vt:lpstr>
      <vt:lpstr>Gluteus Medius</vt:lpstr>
      <vt:lpstr>PowerPoint Presentation</vt:lpstr>
      <vt:lpstr>Gluteus Minimus</vt:lpstr>
      <vt:lpstr>Gluteus Minimus</vt:lpstr>
      <vt:lpstr>Hamstring Muscles</vt:lpstr>
      <vt:lpstr>Hamstring Muscles</vt:lpstr>
      <vt:lpstr>Hamstring Muscles</vt:lpstr>
      <vt:lpstr>Hamstring Muscles</vt:lpstr>
      <vt:lpstr>Hamstring Muscles</vt:lpstr>
      <vt:lpstr>Hamstring Muscles</vt:lpstr>
      <vt:lpstr>The Hamstring Muscles:  The Semimembranosus Muscle</vt:lpstr>
      <vt:lpstr>The Hamstring Muscles:  The Semitendinosus Muscle</vt:lpstr>
      <vt:lpstr>The Hamstring Muscles:  The Biceps Femoris</vt:lpstr>
      <vt:lpstr>PowerPoint Presentation</vt:lpstr>
      <vt:lpstr>Muscles of the Quadriceps</vt:lpstr>
      <vt:lpstr>Muscles of the Quadriceps</vt:lpstr>
      <vt:lpstr>Muscles of the Quadriceps</vt:lpstr>
      <vt:lpstr>Muscles of the Quadriceps</vt:lpstr>
      <vt:lpstr>Muscles of the Quadriceps: Rectus femoris </vt:lpstr>
      <vt:lpstr>Muscles of the Quadriceps</vt:lpstr>
      <vt:lpstr>Muscles of the Quadriceps: Vastus lateralis </vt:lpstr>
      <vt:lpstr>Muscles of the Quadriceps: Vastus medialis </vt:lpstr>
      <vt:lpstr>Muscles of the Quadriceps: Vastus medialis </vt:lpstr>
      <vt:lpstr>Rectus Femoris</vt:lpstr>
      <vt:lpstr>PowerPoint Presentation</vt:lpstr>
      <vt:lpstr>Vastus Medialis Function = Extends leg; stabilize knee (patella)</vt:lpstr>
      <vt:lpstr>The vastus medialis </vt:lpstr>
      <vt:lpstr>PowerPoint Presentation</vt:lpstr>
      <vt:lpstr>Vastus Lateralis Function = Extends leg (brings leg straight) and stabilizes knee </vt:lpstr>
      <vt:lpstr>PowerPoint Presentation</vt:lpstr>
      <vt:lpstr>Vastus Intermedius Function = Extends leg</vt:lpstr>
      <vt:lpstr>Sartorius Muscles</vt:lpstr>
      <vt:lpstr>Sartorius Muscles</vt:lpstr>
      <vt:lpstr> The sartorius muscle </vt:lpstr>
      <vt:lpstr>PowerPoint Presentation</vt:lpstr>
      <vt:lpstr>Gracilis Muscle Function = Adducts thigh, flexes and medially rotates leg </vt:lpstr>
      <vt:lpstr>PowerPoint Presentation</vt:lpstr>
      <vt:lpstr>Groin Muscles</vt:lpstr>
      <vt:lpstr>Adductor Longus Function = adducts the thigh</vt:lpstr>
      <vt:lpstr>Adductor Longus Function = adducts the thigh</vt:lpstr>
      <vt:lpstr>PowerPoint Presentation</vt:lpstr>
      <vt:lpstr>Gastrocnemius Muscle</vt:lpstr>
      <vt:lpstr>Gastrocnemius Muscle</vt:lpstr>
      <vt:lpstr>The tibialis anterior is a muscle in humans that originates in the upper two-thirds of the lateral (outside) surface of the tibia and inserts into the medial cuneiform and first metatarsal bones of the foot. It acts to dorsiflex and invert the foot.</vt:lpstr>
      <vt:lpstr>PowerPoint Presentation</vt:lpstr>
      <vt:lpstr>The soleus </vt:lpstr>
      <vt:lpstr>PowerPoint Presentation</vt:lpstr>
      <vt:lpstr>Fibularis (Peroneus) Longus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Muscles of the Limbs</dc:title>
  <dc:creator>Cynthia Anderson</dc:creator>
  <cp:lastModifiedBy>Cynthia Anderson</cp:lastModifiedBy>
  <cp:revision>1</cp:revision>
  <dcterms:created xsi:type="dcterms:W3CDTF">2020-03-23T22:45:07Z</dcterms:created>
  <dcterms:modified xsi:type="dcterms:W3CDTF">2020-03-23T22:46:11Z</dcterms:modified>
</cp:coreProperties>
</file>