
<file path=[Content_Types].xml><?xml version="1.0" encoding="utf-8"?>
<Types xmlns="http://schemas.openxmlformats.org/package/2006/content-types">
  <Default Extension="gif" ContentType="image/gif"/>
  <Default Extension="gif&amp;ehk=dvXQHEhqkQqO09aBD26GLQ&amp;r=0&amp;pid=OfficeInsert" ContentType="image/gif"/>
  <Default Extension="jpeg" ContentType="image/jpeg"/>
  <Default Extension="jpg" ContentType="image/jpeg"/>
  <Default Extension="jpg&amp;ehk=" ContentType="image/jpeg"/>
  <Default Extension="jpg&amp;ehk=AA" ContentType="image/jpeg"/>
  <Default Extension="jpg&amp;ehk=GBwfCVrvMYu1Xc3U" ContentType="image/jpeg"/>
  <Default Extension="jpg&amp;ehk=GzBmAMMnmbemSt" ContentType="image/jpeg"/>
  <Default Extension="jpg&amp;ehk=LqzkElNV183S7AI" ContentType="image/jpeg"/>
  <Default Extension="jpg&amp;ehk=n3JyX" ContentType="image/jpeg"/>
  <Default Extension="jpg&amp;ehk=SL4LDbArM6YUQU" ContentType="image/jpeg"/>
  <Default Extension="jpg&amp;ehk=T8G2wxcivqtDtc7TNQgq4g&amp;r=0&amp;pid=OfficeInsert" ContentType="image/jpeg"/>
  <Default Extension="jpg&amp;ehk=Ud11P" ContentType="image/jpeg"/>
  <Default Extension="jpg&amp;ehk=vEpmemZL6r80bnu9CZnDFQ&amp;r=0&amp;pid=OfficeInsert" ContentType="image/jpeg"/>
  <Default Extension="jpg&amp;ehk=VEUuLt50owYVNq8nZBUB9A&amp;r=0&amp;pid=OfficeInsert" ContentType="image/jpeg"/>
  <Default Extension="jpg&amp;ehk=wZS71" ContentType="image/jpeg"/>
  <Default Extension="jpg&amp;ehk=YIocoFwhvF7ZLdAgkDnGVA&amp;r=0&amp;pid=OfficeInsert" ContentType="image/jpeg"/>
  <Default Extension="png" ContentType="image/png"/>
  <Default Extension="png&amp;ehk=6Ygn3wZJr6hvNPrmeNgrOQ&amp;r=0&amp;pid=OfficeInsert" ContentType="image/png"/>
  <Default Extension="png&amp;ehk=aJ9" ContentType="image/png"/>
  <Default Extension="png&amp;ehk=duUJqiW7h7weWnBGfOtTbQ&amp;r=0&amp;pid=OfficeInsert" ContentType="image/png"/>
  <Default Extension="png&amp;ehk=DXJdtWqYTH2lnamciQYTag&amp;r=0&amp;pid=OfficeInsert" ContentType="image/png"/>
  <Default Extension="png&amp;ehk=EgHF699NsE5GSkxztkSf8g&amp;r=0&amp;pid=OfficeInsert" ContentType="image/png"/>
  <Default Extension="png&amp;ehk=Jnhk7ieamL6g28lQIVWegg&amp;r=0&amp;pid=OfficeInsert" ContentType="image/png"/>
  <Default Extension="png&amp;ehk=nv7izHaUXFrAybJZx9AYWQ&amp;r=0&amp;pid=OfficeInsert" ContentType="image/png"/>
  <Default Extension="png&amp;ehk=NZu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92" r:id="rId3"/>
    <p:sldId id="344" r:id="rId4"/>
    <p:sldId id="345" r:id="rId5"/>
    <p:sldId id="494" r:id="rId6"/>
    <p:sldId id="393" r:id="rId7"/>
    <p:sldId id="394" r:id="rId8"/>
    <p:sldId id="395" r:id="rId9"/>
    <p:sldId id="396" r:id="rId10"/>
    <p:sldId id="397" r:id="rId11"/>
    <p:sldId id="346" r:id="rId12"/>
    <p:sldId id="420" r:id="rId13"/>
    <p:sldId id="398" r:id="rId14"/>
    <p:sldId id="264" r:id="rId15"/>
    <p:sldId id="266" r:id="rId16"/>
    <p:sldId id="399" r:id="rId17"/>
    <p:sldId id="400" r:id="rId18"/>
    <p:sldId id="402" r:id="rId19"/>
    <p:sldId id="403" r:id="rId20"/>
    <p:sldId id="405" r:id="rId21"/>
    <p:sldId id="406" r:id="rId22"/>
    <p:sldId id="409" r:id="rId23"/>
    <p:sldId id="495" r:id="rId24"/>
    <p:sldId id="498" r:id="rId25"/>
    <p:sldId id="496" r:id="rId26"/>
    <p:sldId id="497" r:id="rId27"/>
    <p:sldId id="410" r:id="rId28"/>
    <p:sldId id="413" r:id="rId29"/>
    <p:sldId id="414" r:id="rId30"/>
    <p:sldId id="415" r:id="rId31"/>
    <p:sldId id="499" r:id="rId32"/>
    <p:sldId id="362" r:id="rId33"/>
    <p:sldId id="416" r:id="rId34"/>
    <p:sldId id="348" r:id="rId35"/>
    <p:sldId id="349" r:id="rId36"/>
    <p:sldId id="500" r:id="rId37"/>
    <p:sldId id="425" r:id="rId38"/>
    <p:sldId id="426" r:id="rId39"/>
    <p:sldId id="501" r:id="rId40"/>
    <p:sldId id="363" r:id="rId41"/>
    <p:sldId id="427" r:id="rId42"/>
    <p:sldId id="428" r:id="rId43"/>
    <p:sldId id="429" r:id="rId44"/>
    <p:sldId id="357" r:id="rId45"/>
    <p:sldId id="355" r:id="rId46"/>
    <p:sldId id="503" r:id="rId47"/>
    <p:sldId id="358" r:id="rId48"/>
    <p:sldId id="359" r:id="rId49"/>
    <p:sldId id="504" r:id="rId50"/>
    <p:sldId id="505" r:id="rId51"/>
    <p:sldId id="506" r:id="rId52"/>
    <p:sldId id="507" r:id="rId53"/>
    <p:sldId id="508" r:id="rId54"/>
    <p:sldId id="509" r:id="rId55"/>
    <p:sldId id="510" r:id="rId56"/>
    <p:sldId id="430" r:id="rId57"/>
    <p:sldId id="325" r:id="rId58"/>
    <p:sldId id="431" r:id="rId59"/>
    <p:sldId id="432" r:id="rId60"/>
    <p:sldId id="367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1-06T06:22:30.023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5597 623,'0'0,"-4"0,-7-5,-9-9,-10-8,-13-8,-9-3,-3-6,-6 1,-9-3,-16 1,-14 0,-4 1,8 8,2 4,0 7,-6 3,-12 4,0 0,5 2,5 7,-4 5,-8 6,-8 2,4 4,9 4,6 8,-2 4,-9 10,-6 7,3 5,4-3,-4 1,-5-1,2 1,7 1,11 0,8 1,9 4,-5 7,-7 9,-6 2,-2 2,3-4,6 4,-2 7,-6 2,-4 9,4 1,7-6,11-5,11-4,6 3,-4 8,-6 7,-3 0,0 1,4-3,7 0,7 5,6 3,8-2,8-2,8 5,4 6,7 11,4 2,5-3,5-8,3-1,4 2,6-1,2-2,5-6,4-4,10 3,12 6,18 6,17 1,9-6,4-4,1-3,-1 3,2 5,17 6,8-5,3-7,12-5,15-5,9-3,2-3,-4-4,16 6,6-4,1-9,14 1,7 0,0-1,7-1,9-3,3-7,14-6,-5-9,-14-8,14-8,-4-10,1-5,10-2,-11-4,-12-4,7-9,-2-5,-6-1,10-5,-5-5,-16-9,-6-14,-1-13,-4-12,-8-3,6-9,-6 0,-15 3,-13 6,0-8,9-14,5-9,-3-6,2-8,1-6,-10-6,-17-3,-19 5,-14 11,-13 2,-7 2,5-3,5-6,0 0,-6 2,-9-7,-8-8,-12-6,-10 4,-13-4,-12 0,-9 0,-7 11,-8 7,-4 11,-9 5,-10-2,-14-5,-17-7,-12-2,-12-3,-4-12,3-10,3 2,-7 1,-11 4,-5 1,-8 2,-2 2,-12 4,-8 6,3 6,1 4,9 4,-5-3,-13-1,1 6,-16 1,-17 2,-6 0,10 3,2 10,-5 6,-1 8,-1 7,-16 11,-2 10,9 12,-12 12,-10 10,-30 14,-24 16,-17 22,-22 30,-23 28,-10 24,-18 39,10 18,62-22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1-06T06:22:30.023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5597 623,'0'0,"-4"0,-7-5,-9-9,-10-8,-13-8,-9-3,-3-6,-6 1,-9-3,-16 1,-14 0,-4 1,8 8,2 4,0 7,-6 3,-12 4,0 0,5 2,5 7,-4 5,-8 6,-8 2,4 4,9 4,6 8,-2 4,-9 10,-6 7,3 5,4-3,-4 1,-5-1,2 1,7 1,11 0,8 1,9 4,-5 7,-7 9,-6 2,-2 2,3-4,6 4,-2 7,-6 2,-4 9,4 1,7-6,11-5,11-4,6 3,-4 8,-6 7,-3 0,0 1,4-3,7 0,7 5,6 3,8-2,8-2,8 5,4 6,7 11,4 2,5-3,5-8,3-1,4 2,6-1,2-2,5-6,4-4,10 3,12 6,18 6,17 1,9-6,4-4,1-3,-1 3,2 5,17 6,8-5,3-7,12-5,15-5,9-3,2-3,-4-4,16 6,6-4,1-9,14 1,7 0,0-1,7-1,9-3,3-7,14-6,-5-9,-14-8,14-8,-4-10,1-5,10-2,-11-4,-12-4,7-9,-2-5,-6-1,10-5,-5-5,-16-9,-6-14,-1-13,-4-12,-8-3,6-9,-6 0,-15 3,-13 6,0-8,9-14,5-9,-3-6,2-8,1-6,-10-6,-17-3,-19 5,-14 11,-13 2,-7 2,5-3,5-6,0 0,-6 2,-9-7,-8-8,-12-6,-10 4,-13-4,-12 0,-9 0,-7 11,-8 7,-4 11,-9 5,-10-2,-14-5,-17-7,-12-2,-12-3,-4-12,3-10,3 2,-7 1,-11 4,-5 1,-8 2,-2 2,-12 4,-8 6,3 6,1 4,9 4,-5-3,-13-1,1 6,-16 1,-17 2,-6 0,10 3,2 10,-5 6,-1 8,-1 7,-16 11,-2 10,9 12,-12 12,-10 10,-30 14,-24 16,-17 22,-22 30,-23 28,-10 24,-18 39,10 18,62-22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1-06T06:21:20.718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6770 722,'-6'0,"-6"0,-8-4,-10-2,-5 1,-3 0,-5-2,-1-6,-4 1,-3-3,-5 2,2 2,5 4,0 3,3 2,4 1,-1-3,0-2,3-3,-2-1,-5 2,-1 2,4 2,-2 2,2-4,-3 0,2 1,2 1,4 1,3 1,3 2,1-1,0 2,1-1,0 0,1 0,-1 0,-1 1,-4-1,-3 0,-4-5,-7 0,-4-1,0 2,6 0,-2 2,4-3,4-1,-2-4,2 0,2 1,3 3,-4 2,1-3,-4 1,-5 0,-11 2,-5 1,3 2,6 0,8 1,6 0,0 0,2 0,2 1,-3-1,0 4,1 2,-2 0,-6-2,1-1,2 4,-1 0,1-1,4-2,3-1,2-1,3 3,1 1,-10 4,-9 4,-11 5,-6-2,-3 6,-4 3,-1-3,2-1,3 0,8 1,4-4,7-5,7 0,0-3,3 1,2-1,-1-3,-1 2,3-1,-3-2,5 2,4 0,-3-2,-1 2,0 0,-3-2,-2 3,3-1,1-2,2-2,2-2,2 3,0 1,1-2,-6 0,-1-3,0 4,-4 5,0 1,1-2,3-3,8 2,3 4,1 0,0 1,-1 0,-2 0,-1-1,0-3,-1 5,-1 0,1-2,-7 1,0 2,-1-1,-3 1,-1-3,3 2,1-2,3-4,3-2,0 1,1-1,1-1,0 3,6 3,1 1,-1 2,-1-2,-1 2,-7 2,2 3,1 3,1 1,0 1,-1 1,-5 0,4 0,1-4,6-2,2 0,0 2,-7 0,-4 2,4 0,7 2,2-1,-1 1,4 0,-1 0,-2 4,2 2,4-1,0-1,2-1,4-1,2-2,4 0,1 4,2 2,0-1,1-2,-1 0,1 3,-1 0,1 0,-1 2,0 5,5 0,2-3,0-2,-1-3,3 1,0 1,5-2,-1 3,-3 1,3-3,-1 3,3 0,-1-2,-3-2,2 2,4 0,4 3,5 0,2-2,8 2,3 0,0 1,4 0,0 2,-1-1,-4-4,-1 3,2-2,1 3,-2 3,4-1,0 1,4 3,4 3,5 5,8 0,5-6,-3-1,-4-5,-5-4,-2-4,-11 1,-1-4,-3 0,-2 1,3 3,5 1,1 3,8 0,6 2,8 4,4 2,-5-1,-3-5,-8 1,-7-3,-2 2,2-2,9 1,21 4,30 3,22-2,22-4,16-4,7-4,-11 2,-7-5,-24-2,-25-7,-26-6,-10 0,-13 1,-10-1,-4-4,1-2,-2 1,2 0,4 2,4 1,-2-3,-5-2,0-3,-2-1,-5-1,3-1,14 0,30-1,27 1,25-1,33 1,12 0,14 0,-2 0,-1 0,-8 0,-14 4,-4 2,-16 0,-18-2,-10-1,-5-1,3-1,13 0,10-1,17 0,8-1,6-3,11-11,11-7,2-3,-10-3,-17-1,-12 1,-12 0,-10 1,-2 0,-9 1,-6-4,-6 3,-9 2,-6 0,-5 1,-2-5,-3-1,11-5,14-5,3-4,13 0,5 0,11-2,-4 3,-5 0,-5 2,-11 5,-3-1,2-3,-2 2,4-3,-3-2,-12 2,-14-1,-18 2,-12-1,-12 3,-10 3,-13-2,0 2,-1-2,4 1,3-3,0 2,-2 2,5-1,-6 1,-2 2,-3-3,-5-2,-2-1,0-2,-3-2,-1 1,3 0,-3 2,-4 3,-5 0,-5 2,-2 2,-2 2,-1-2,-1-8,0-7,0-3,0-6,1-7,-6-5,-1-9,-5-12,-1-5,3-3,-3 2,-5 13,-4 11,1 15,5 11,-1 6,-3 5,3 0,-2 5,-3 4,-8-2,-5-1,-6 0,-8-4,-6 0,-4-4,2 0,1-2,-18 2,-16-3,-11-3,-13-2,-21-3,-8 3,-6 0,5-1,12-2,1 4,13 0,15 3,9 0,16 3,9-2,-3 3,-18-2,-25-3,-25-2,-26-4,-23-1,-5 2,-2 6,5 1,9 6,24 11,34 7,22 8,23 5,19 2,10-2,2-5,-1-6,-9-1,-10 3,-15-5,-20-5,-14-3,-4-1,9 4,13 1,6 4,9 1,14 2,12 5,7 3,-6 3,-24 2,-25 5,-27 11,-28 12,-30 9,-30 8,-26 5,-13 3,-12-3,-1-1,8-5,5-4,17-6,10 1,3 4,-2 3,-5 9,-10 3,-6 3,-2 0,-7-1,-1-1,1-1,-14 21,-45 46,-38 42,-16 24,55-20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1-06T06:21:20.718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6770 722,'-6'0,"-6"0,-8-4,-10-2,-5 1,-3 0,-5-2,-1-6,-4 1,-3-3,-5 2,2 2,5 4,0 3,3 2,4 1,-1-3,0-2,3-3,-2-1,-5 2,-1 2,4 2,-2 2,2-4,-3 0,2 1,2 1,4 1,3 1,3 2,1-1,0 2,1-1,0 0,1 0,-1 0,-1 1,-4-1,-3 0,-4-5,-7 0,-4-1,0 2,6 0,-2 2,4-3,4-1,-2-4,2 0,2 1,3 3,-4 2,1-3,-4 1,-5 0,-11 2,-5 1,3 2,6 0,8 1,6 0,0 0,2 0,2 1,-3-1,0 4,1 2,-2 0,-6-2,1-1,2 4,-1 0,1-1,4-2,3-1,2-1,3 3,1 1,-10 4,-9 4,-11 5,-6-2,-3 6,-4 3,-1-3,2-1,3 0,8 1,4-4,7-5,7 0,0-3,3 1,2-1,-1-3,-1 2,3-1,-3-2,5 2,4 0,-3-2,-1 2,0 0,-3-2,-2 3,3-1,1-2,2-2,2-2,2 3,0 1,1-2,-6 0,-1-3,0 4,-4 5,0 1,1-2,3-3,8 2,3 4,1 0,0 1,-1 0,-2 0,-1-1,0-3,-1 5,-1 0,1-2,-7 1,0 2,-1-1,-3 1,-1-3,3 2,1-2,3-4,3-2,0 1,1-1,1-1,0 3,6 3,1 1,-1 2,-1-2,-1 2,-7 2,2 3,1 3,1 1,0 1,-1 1,-5 0,4 0,1-4,6-2,2 0,0 2,-7 0,-4 2,4 0,7 2,2-1,-1 1,4 0,-1 0,-2 4,2 2,4-1,0-1,2-1,4-1,2-2,4 0,1 4,2 2,0-1,1-2,-1 0,1 3,-1 0,1 0,-1 2,0 5,5 0,2-3,0-2,-1-3,3 1,0 1,5-2,-1 3,-3 1,3-3,-1 3,3 0,-1-2,-3-2,2 2,4 0,4 3,5 0,2-2,8 2,3 0,0 1,4 0,0 2,-1-1,-4-4,-1 3,2-2,1 3,-2 3,4-1,0 1,4 3,4 3,5 5,8 0,5-6,-3-1,-4-5,-5-4,-2-4,-11 1,-1-4,-3 0,-2 1,3 3,5 1,1 3,8 0,6 2,8 4,4 2,-5-1,-3-5,-8 1,-7-3,-2 2,2-2,9 1,21 4,30 3,22-2,22-4,16-4,7-4,-11 2,-7-5,-24-2,-25-7,-26-6,-10 0,-13 1,-10-1,-4-4,1-2,-2 1,2 0,4 2,4 1,-2-3,-5-2,0-3,-2-1,-5-1,3-1,14 0,30-1,27 1,25-1,33 1,12 0,14 0,-2 0,-1 0,-8 0,-14 4,-4 2,-16 0,-18-2,-10-1,-5-1,3-1,13 0,10-1,17 0,8-1,6-3,11-11,11-7,2-3,-10-3,-17-1,-12 1,-12 0,-10 1,-2 0,-9 1,-6-4,-6 3,-9 2,-6 0,-5 1,-2-5,-3-1,11-5,14-5,3-4,13 0,5 0,11-2,-4 3,-5 0,-5 2,-11 5,-3-1,2-3,-2 2,4-3,-3-2,-12 2,-14-1,-18 2,-12-1,-12 3,-10 3,-13-2,0 2,-1-2,4 1,3-3,0 2,-2 2,5-1,-6 1,-2 2,-3-3,-5-2,-2-1,0-2,-3-2,-1 1,3 0,-3 2,-4 3,-5 0,-5 2,-2 2,-2 2,-1-2,-1-8,0-7,0-3,0-6,1-7,-6-5,-1-9,-5-12,-1-5,3-3,-3 2,-5 13,-4 11,1 15,5 11,-1 6,-3 5,3 0,-2 5,-3 4,-8-2,-5-1,-6 0,-8-4,-6 0,-4-4,2 0,1-2,-18 2,-16-3,-11-3,-13-2,-21-3,-8 3,-6 0,5-1,12-2,1 4,13 0,15 3,9 0,16 3,9-2,-3 3,-18-2,-25-3,-25-2,-26-4,-23-1,-5 2,-2 6,5 1,9 6,24 11,34 7,22 8,23 5,19 2,10-2,2-5,-1-6,-9-1,-10 3,-15-5,-20-5,-14-3,-4-1,9 4,13 1,6 4,9 1,14 2,12 5,7 3,-6 3,-24 2,-25 5,-27 11,-28 12,-30 9,-30 8,-26 5,-13 3,-12-3,-1-1,8-5,5-4,17-6,10 1,3 4,-2 3,-5 9,-10 3,-6 3,-2 0,-7-1,-1-1,1-1,-14 21,-45 46,-38 42,-16 24,55-20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1-06T06:21:20.718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6770 722,'-6'0,"-6"0,-8-4,-10-2,-5 1,-3 0,-5-2,-1-6,-4 1,-3-3,-5 2,2 2,5 4,0 3,3 2,4 1,-1-3,0-2,3-3,-2-1,-5 2,-1 2,4 2,-2 2,2-4,-3 0,2 1,2 1,4 1,3 1,3 2,1-1,0 2,1-1,0 0,1 0,-1 0,-1 1,-4-1,-3 0,-4-5,-7 0,-4-1,0 2,6 0,-2 2,4-3,4-1,-2-4,2 0,2 1,3 3,-4 2,1-3,-4 1,-5 0,-11 2,-5 1,3 2,6 0,8 1,6 0,0 0,2 0,2 1,-3-1,0 4,1 2,-2 0,-6-2,1-1,2 4,-1 0,1-1,4-2,3-1,2-1,3 3,1 1,-10 4,-9 4,-11 5,-6-2,-3 6,-4 3,-1-3,2-1,3 0,8 1,4-4,7-5,7 0,0-3,3 1,2-1,-1-3,-1 2,3-1,-3-2,5 2,4 0,-3-2,-1 2,0 0,-3-2,-2 3,3-1,1-2,2-2,2-2,2 3,0 1,1-2,-6 0,-1-3,0 4,-4 5,0 1,1-2,3-3,8 2,3 4,1 0,0 1,-1 0,-2 0,-1-1,0-3,-1 5,-1 0,1-2,-7 1,0 2,-1-1,-3 1,-1-3,3 2,1-2,3-4,3-2,0 1,1-1,1-1,0 3,6 3,1 1,-1 2,-1-2,-1 2,-7 2,2 3,1 3,1 1,0 1,-1 1,-5 0,4 0,1-4,6-2,2 0,0 2,-7 0,-4 2,4 0,7 2,2-1,-1 1,4 0,-1 0,-2 4,2 2,4-1,0-1,2-1,4-1,2-2,4 0,1 4,2 2,0-1,1-2,-1 0,1 3,-1 0,1 0,-1 2,0 5,5 0,2-3,0-2,-1-3,3 1,0 1,5-2,-1 3,-3 1,3-3,-1 3,3 0,-1-2,-3-2,2 2,4 0,4 3,5 0,2-2,8 2,3 0,0 1,4 0,0 2,-1-1,-4-4,-1 3,2-2,1 3,-2 3,4-1,0 1,4 3,4 3,5 5,8 0,5-6,-3-1,-4-5,-5-4,-2-4,-11 1,-1-4,-3 0,-2 1,3 3,5 1,1 3,8 0,6 2,8 4,4 2,-5-1,-3-5,-8 1,-7-3,-2 2,2-2,9 1,21 4,30 3,22-2,22-4,16-4,7-4,-11 2,-7-5,-24-2,-25-7,-26-6,-10 0,-13 1,-10-1,-4-4,1-2,-2 1,2 0,4 2,4 1,-2-3,-5-2,0-3,-2-1,-5-1,3-1,14 0,30-1,27 1,25-1,33 1,12 0,14 0,-2 0,-1 0,-8 0,-14 4,-4 2,-16 0,-18-2,-10-1,-5-1,3-1,13 0,10-1,17 0,8-1,6-3,11-11,11-7,2-3,-10-3,-17-1,-12 1,-12 0,-10 1,-2 0,-9 1,-6-4,-6 3,-9 2,-6 0,-5 1,-2-5,-3-1,11-5,14-5,3-4,13 0,5 0,11-2,-4 3,-5 0,-5 2,-11 5,-3-1,2-3,-2 2,4-3,-3-2,-12 2,-14-1,-18 2,-12-1,-12 3,-10 3,-13-2,0 2,-1-2,4 1,3-3,0 2,-2 2,5-1,-6 1,-2 2,-3-3,-5-2,-2-1,0-2,-3-2,-1 1,3 0,-3 2,-4 3,-5 0,-5 2,-2 2,-2 2,-1-2,-1-8,0-7,0-3,0-6,1-7,-6-5,-1-9,-5-12,-1-5,3-3,-3 2,-5 13,-4 11,1 15,5 11,-1 6,-3 5,3 0,-2 5,-3 4,-8-2,-5-1,-6 0,-8-4,-6 0,-4-4,2 0,1-2,-18 2,-16-3,-11-3,-13-2,-21-3,-8 3,-6 0,5-1,12-2,1 4,13 0,15 3,9 0,16 3,9-2,-3 3,-18-2,-25-3,-25-2,-26-4,-23-1,-5 2,-2 6,5 1,9 6,24 11,34 7,22 8,23 5,19 2,10-2,2-5,-1-6,-9-1,-10 3,-15-5,-20-5,-14-3,-4-1,9 4,13 1,6 4,9 1,14 2,12 5,7 3,-6 3,-24 2,-25 5,-27 11,-28 12,-30 9,-30 8,-26 5,-13 3,-12-3,-1-1,8-5,5-4,17-6,10 1,3 4,-2 3,-5 9,-10 3,-6 3,-2 0,-7-1,-1-1,1-1,-14 21,-45 46,-38 42,-16 24,55-20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22B73-EABC-49A3-A2BD-83FA74FD2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A9A5C4-F3E5-4AE6-B461-4B80412E37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225F54-25A7-4A51-8922-490438851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68029-3514-40C2-B647-83F653B4562E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CDDEE-216D-4169-8BB3-7C0FB228C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2743E-DE2E-461F-B6CE-4EA149D0B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DA62-8517-40A3-992E-33031D451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58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329F-B7E6-4DE3-981D-81E4AE32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DC20AC-F9AA-4178-8A00-074BBB0D08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7B1EE-B68B-4C2D-8793-B4E09FA6F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68029-3514-40C2-B647-83F653B4562E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AF52E-D8A2-41D4-9710-311199C99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8738C-A0B8-4674-AB3C-F51C8DF57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DA62-8517-40A3-992E-33031D451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862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605F19-B722-42D9-8CBC-D31E6F4048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74A38D-0EA5-4488-A1C3-698E882511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EADD5-CAAC-4C7F-B4F9-56D3FA5E4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68029-3514-40C2-B647-83F653B4562E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17B5AA-0119-40C0-9D90-D7B5C846B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D0F34-388C-4302-9BD8-BB374389E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DA62-8517-40A3-992E-33031D451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28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09FC5-4370-4E38-8568-4E6780561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8D73E-9600-4CFB-8077-25C58ABB8A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56D17-2094-43BC-97EA-DFB91AACA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68029-3514-40C2-B647-83F653B4562E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E0E0D-5251-4450-A4F8-EFFD20339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2FFC1-82CD-4B94-9A7A-946E1DAB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DA62-8517-40A3-992E-33031D451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428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5AB52-D53C-4B56-9013-78AB9C3EF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13174-5FEE-44FE-964E-A57593E26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5CD11-1AD6-412E-A743-BF4F98EB2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68029-3514-40C2-B647-83F653B4562E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B4FEC-3218-425E-86A9-98600971D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60161-C0AD-4702-AA93-0DE1CAF83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DA62-8517-40A3-992E-33031D451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955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DCB52-A303-422A-87D6-6B38BC4F6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CE011-3ADA-4EE1-A743-D03B5C2D1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230788-4704-4569-A507-8DC5D96C94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74BA53-E4E2-4BBA-ADA5-386C060B6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68029-3514-40C2-B647-83F653B4562E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D750DD-7123-4F4F-A11F-9810EE303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F0ADD-17C1-4327-A088-514E470F4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DA62-8517-40A3-992E-33031D451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526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7A3F0-DB51-447A-86F3-5C36FD40C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58068-3EFC-4948-900B-5B91CE1312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CEB61F-0BA0-4011-B24C-F6202A152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74ECB3-47E8-43EE-A602-78B299EF48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1741BA-D8C1-4C03-BDEC-F73DCFAF36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622D23-5502-4801-9934-C4FBC28DE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68029-3514-40C2-B647-83F653B4562E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91D510-7CD4-4A54-ACF8-EDCEE55F6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A1E9FD-FFA0-4199-9128-FFE29800C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DA62-8517-40A3-992E-33031D451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27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3C036-32FF-4940-9745-D94BA5C3D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832701-A6AE-4284-A9C2-770BDE6E2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68029-3514-40C2-B647-83F653B4562E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EEB4F6-2ECD-4ADB-8D58-8CB9C6A7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44D234-65AA-4564-BB27-3493DBD87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DA62-8517-40A3-992E-33031D451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89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F500E8-969B-40A3-AC1F-CF7517C0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68029-3514-40C2-B647-83F653B4562E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9EA9F7-E399-4D4D-953E-ABE195F0E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3E5F91-FCC7-43A8-BC62-D7E3590A3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DA62-8517-40A3-992E-33031D451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34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4E96B-1577-4532-B0F6-5A46AC2A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23C03-11C3-4104-B408-274EE0CF7E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16F62D-EFCE-4079-9C47-23787B1F1E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8D3EEC-E49B-4DEA-A4B3-C3A23AAC0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68029-3514-40C2-B647-83F653B4562E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0AB87-A35B-4390-B90A-7276087E8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F81732-4517-4B91-BDA0-1EDE58A1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DA62-8517-40A3-992E-33031D451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09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65515-32D4-4C39-A94F-8087FBB4F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F573D7-D33C-421A-BDB5-2CC859470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B53164-7E78-4F14-8A61-CBEAF6067B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0C6E13-7570-463E-A463-42A31184F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68029-3514-40C2-B647-83F653B4562E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51AF7-D17B-4292-AC3B-C0E18B2B4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7E11FD-EAF3-4414-AD00-A930CE3E6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DA62-8517-40A3-992E-33031D451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24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5A848F-96F8-451C-B323-CC826D7C9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30E588-E1C5-4C49-A40B-8EB42668D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09FEC-CEEE-4062-818F-A91274E713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68029-3514-40C2-B647-83F653B4562E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3A1BE-48E7-499D-B249-EC3FCC8139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FA7F1-F480-470F-ACBF-A7239745A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6DA62-8517-40A3-992E-33031D451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91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zibertronicos.blogspot.com/2013/01/los-10-mejores-antivirus-gratuitos.html" TargetMode="External"/><Relationship Id="rId2" Type="http://schemas.openxmlformats.org/officeDocument/2006/relationships/image" Target="../media/image15.png&amp;ehk=nv7izHaUXFrAybJZx9AYWQ&amp;r=0&amp;pid=OfficeInsert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&amp;ehk=Jnhk7ieamL6g28lQIVWegg&amp;r=0&amp;pid=OfficeInsert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niaid/7739552618/" TargetMode="External"/><Relationship Id="rId2" Type="http://schemas.openxmlformats.org/officeDocument/2006/relationships/image" Target="../media/image20.jpg&amp;ehk=GzBmAMMnmbemSt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2.0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taphylococcus" TargetMode="External"/><Relationship Id="rId2" Type="http://schemas.openxmlformats.org/officeDocument/2006/relationships/image" Target="../media/image21.jpg&amp;ehk=GBwfCVrvMYu1Xc3U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&amp;ehk=T8G2wxcivqtDtc7TNQgq4g&amp;r=0&amp;pid=OfficeInsert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png&amp;ehk=EgHF699NsE5GSkxztkSf8g&amp;r=0&amp;pid=OfficeInsert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&amp;ehk=SL4LDbArM6YUQU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://www.conferencebasics.com/2011/03/evil-plans-by-gapingvoid-and-taking-the-cream-off-the-top-of-the-conference-biz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aspingforobjectivity.com/page/16" TargetMode="External"/><Relationship Id="rId2" Type="http://schemas.openxmlformats.org/officeDocument/2006/relationships/image" Target="../media/image30.png&amp;ehk=NZu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alm7.wikispaces.com/How+Diseases+are+Transmitted" TargetMode="External"/><Relationship Id="rId2" Type="http://schemas.openxmlformats.org/officeDocument/2006/relationships/image" Target="../media/image31.jpg&amp;ehk=LqzkElNV183S7AI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iteachkinderkids.blogspot.com/2011_09_01_archive.html" TargetMode="External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2011.igem.org/Team:Imperial_College_London/Extras/Collaboration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flickr.com/photos/ricecracker/296197561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alm7.wikispaces.com/How+Diseases+are+Transmitted" TargetMode="External"/><Relationship Id="rId2" Type="http://schemas.openxmlformats.org/officeDocument/2006/relationships/image" Target="../media/image31.jpg&amp;ehk=LqzkElNV183S7AI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pathfindertrue20.wikidot.com/equipment" TargetMode="External"/><Relationship Id="rId2" Type="http://schemas.openxmlformats.org/officeDocument/2006/relationships/image" Target="../media/image36.jpg&amp;ehk=vEpmemZL6r80bnu9CZnDFQ&amp;r=0&amp;pid=OfficeInsert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smithlhhsb122.wikispaces.com/Anna+Rodriguez" TargetMode="External"/><Relationship Id="rId2" Type="http://schemas.openxmlformats.org/officeDocument/2006/relationships/image" Target="../media/image37.jpg&amp;ehk=Ud11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elsecretodelosgatosfelices.com/que-puedo-hacer-si-mi-gato-me-muerde-las-manos-mientras-jugamos/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es.wikipedia.org/wiki/Archivo:SalmonellaNIAID.jpg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fanaticcook.blogspot.com/2011/06/excerpts-from-open-letter-to-president.html" TargetMode="External"/><Relationship Id="rId2" Type="http://schemas.openxmlformats.org/officeDocument/2006/relationships/image" Target="../media/image9.jpg&amp;ehk=wZS71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&amp;ehk=duUJqiW7h7weWnBGfOtTbQ&amp;r=0&amp;pid=OfficeInsert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bio.libretexts.org/TextMaps/Map%3A_Microbiology_(OpenStax)/03%3A_The_Cell/3.3%3A_Unique_Characteristics_of_Prokaryotic_Cells" TargetMode="Externa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human-body-systems-project.wikispaces.com/Immune+System" TargetMode="External"/><Relationship Id="rId2" Type="http://schemas.openxmlformats.org/officeDocument/2006/relationships/image" Target="../media/image52.gif&amp;ehk=dvXQHEhqkQqO09aBD26GLQ&amp;r=0&amp;pid=OfficeInsert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&amp;ehk=6Ygn3wZJr6hvNPrmeNgrOQ&amp;r=0&amp;pid=OfficeInsert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ocw.mit.edu/courses/biology/7-342-cancer-biology-from-basic-research-to-the-clinic-fall-2004/" TargetMode="External"/><Relationship Id="rId2" Type="http://schemas.openxmlformats.org/officeDocument/2006/relationships/image" Target="../media/image54.jpg&amp;ehk=VEUuLt50owYVNq8nZBUB9A&amp;r=0&amp;pid=OfficeInsert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&amp;ehk=DXJdtWqYTH2lnamciQYTag&amp;r=0&amp;pid=OfficeInsert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File:Simple_penicillin_mechanism.png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microbeworld/5619255092/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&amp;ehk=aJ9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ib-biology2010-12.wikispaces.com/Defence+against+infectious+disease+%286.3+and+11.1%29" TargetMode="External"/><Relationship Id="rId2" Type="http://schemas.openxmlformats.org/officeDocument/2006/relationships/image" Target="../media/image68.jpg&amp;ehk=AA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2011.igem.org/Team:TU-Delft/Project/Microbial-History/Van_Leeuwenhoek" TargetMode="External"/><Relationship Id="rId2" Type="http://schemas.openxmlformats.org/officeDocument/2006/relationships/image" Target="../media/image11.jpg&amp;ehk=YIocoFwhvF7ZLdAgkDnGVA&amp;r=0&amp;pid=OfficeInsert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lumenlearning.com/microbiology/chapter/t-lymphocytes-and-cellular-immunity/" TargetMode="External"/><Relationship Id="rId2" Type="http://schemas.openxmlformats.org/officeDocument/2006/relationships/image" Target="../media/image69.jpg&amp;ehk=n3JyX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orangesdms.wikispaces.com/Red+Blood+Cells+-+R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ols-of-life.at/wissen/gesunder-darm/darm-und-immunsystem/" TargetMode="External"/><Relationship Id="rId2" Type="http://schemas.openxmlformats.org/officeDocument/2006/relationships/image" Target="../media/image14.jpg&amp;ehk=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BAE4AF-D57B-46F2-ADDB-7455313594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538" y="4756638"/>
            <a:ext cx="11139854" cy="930447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rgbClr val="FFFFFF"/>
                </a:solidFill>
                <a:latin typeface="Adorn Expanded Sans" panose="02000507000000020004" pitchFamily="50" charset="0"/>
              </a:rPr>
              <a:t>Pathogenicity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D8955D-A2FF-4A38-AC23-BAC810ABD5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9362" y="5815698"/>
            <a:ext cx="9144000" cy="420001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rgbClr val="FFAA26"/>
                </a:solidFill>
              </a:rPr>
              <a:t>With ScientistCindy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3FB98D-78B5-4034-B72F-B2AFDAFD38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829" y="307731"/>
            <a:ext cx="2808339" cy="3997637"/>
          </a:xfrm>
          <a:prstGeom prst="rect">
            <a:avLst/>
          </a:prstGeom>
        </p:spPr>
      </p:pic>
      <p:pic>
        <p:nvPicPr>
          <p:cNvPr id="7" name="Graphic 6" descr="Microscope">
            <a:extLst>
              <a:ext uri="{FF2B5EF4-FFF2-40B4-BE49-F238E27FC236}">
                <a16:creationId xmlns:a16="http://schemas.microsoft.com/office/drawing/2014/main" id="{E46DFCF5-54BB-4A7E-9CBD-3F58BFA6F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45183" y="307731"/>
            <a:ext cx="3997637" cy="3997637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8063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FBDFA86-51D3-4729-B154-79691837280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8521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CCFF"/>
              </a:solidFill>
              <a:effectLst/>
              <a:uLnTx/>
              <a:uFillTx/>
              <a:latin typeface="AR CENA" panose="02000000000000000000" pitchFamily="2" charset="0"/>
              <a:ea typeface="+mn-ea"/>
              <a:cs typeface="+mn-cs"/>
            </a:endParaRPr>
          </a:p>
        </p:txBody>
      </p:sp>
      <p:pic>
        <p:nvPicPr>
          <p:cNvPr id="5" name="Picture 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C603AF9A-1CA0-4D0D-BE6A-A04945DF2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544017" y="1460118"/>
            <a:ext cx="4007904" cy="393776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1CE7C6-BE91-42A7-9214-F33FD918C386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377AB32-2E01-4B07-BA36-E4AEE03C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5062511" cy="1499616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FFCCFF"/>
                </a:solidFill>
                <a:latin typeface="AR CENA" panose="02000000000000000000" pitchFamily="2" charset="0"/>
              </a:rPr>
              <a:t>Infections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BAC6D-1526-426E-AFE2-1A6EAF5F3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5081232" cy="393192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CCFF"/>
                </a:solidFill>
                <a:latin typeface="AR CENA" panose="02000000000000000000" pitchFamily="2" charset="0"/>
              </a:rPr>
              <a:t>  Infections also occur when exogenous bacteria (bacteria residing outside our bodies) infect us and cause disease.  </a:t>
            </a:r>
          </a:p>
          <a:p>
            <a:endParaRPr lang="en-US" sz="4400" dirty="0">
              <a:solidFill>
                <a:srgbClr val="FFCCFF"/>
              </a:solidFill>
              <a:latin typeface="AR CENA" panose="02000000000000000000" pitchFamily="2" charset="0"/>
            </a:endParaRPr>
          </a:p>
          <a:p>
            <a:pPr marL="0" indent="0">
              <a:buNone/>
            </a:pPr>
            <a:endParaRPr lang="en-US" sz="4400" dirty="0">
              <a:solidFill>
                <a:srgbClr val="FFCCFF"/>
              </a:solidFill>
              <a:latin typeface="AR CENA" panose="02000000000000000000" pitchFamily="2" charset="0"/>
            </a:endParaRPr>
          </a:p>
          <a:p>
            <a:endParaRPr lang="en-US" sz="4400" dirty="0">
              <a:solidFill>
                <a:srgbClr val="FFCCFF"/>
              </a:solidFill>
              <a:latin typeface="AR CEN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83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E02442B-BFCE-4D94-A053-748333A3C5C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4636008" cy="68579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3FB303-9B24-457F-841F-FE63AA48B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484" y="148483"/>
            <a:ext cx="3667039" cy="831544"/>
          </a:xfrm>
        </p:spPr>
        <p:txBody>
          <a:bodyPr>
            <a:normAutofit/>
          </a:bodyPr>
          <a:lstStyle/>
          <a:p>
            <a:pPr algn="ctr"/>
            <a:r>
              <a:rPr lang="en-US" sz="5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 CENA" panose="02000000000000000000" pitchFamily="2" charset="0"/>
              </a:rPr>
              <a:t>TERMINOLOGY</a:t>
            </a:r>
            <a:endParaRPr lang="en-US" sz="3600" dirty="0">
              <a:solidFill>
                <a:schemeClr val="bg1"/>
              </a:solidFill>
              <a:latin typeface="AR CENA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DE1E1-1C4F-4B5C-81A0-AFD2FE71C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633" y="1219202"/>
            <a:ext cx="3667036" cy="4983851"/>
          </a:xfrm>
        </p:spPr>
        <p:txBody>
          <a:bodyPr>
            <a:normAutofit fontScale="85000" lnSpcReduction="20000"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 CENA" panose="02000000000000000000" pitchFamily="2" charset="0"/>
              </a:rPr>
              <a:t>Disease = Illness</a:t>
            </a:r>
          </a:p>
          <a:p>
            <a:endParaRPr lang="en-US" sz="3600" b="1" dirty="0">
              <a:solidFill>
                <a:schemeClr val="bg1"/>
              </a:solidFill>
              <a:latin typeface="AR CENA" panose="02000000000000000000" pitchFamily="2" charset="0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AR CENA" panose="02000000000000000000" pitchFamily="2" charset="0"/>
              </a:rPr>
              <a:t>A pathogen = a microorganism that causes disease</a:t>
            </a:r>
          </a:p>
          <a:p>
            <a:endParaRPr lang="en-US" sz="3600" b="1" dirty="0">
              <a:solidFill>
                <a:schemeClr val="bg1"/>
              </a:solidFill>
              <a:latin typeface="AR CENA" panose="02000000000000000000" pitchFamily="2" charset="0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AR CENA" panose="02000000000000000000" pitchFamily="2" charset="0"/>
              </a:rPr>
              <a:t>Pathogenicity = ability to cause disease</a:t>
            </a:r>
          </a:p>
          <a:p>
            <a:endParaRPr lang="en-US" sz="3600" b="1" dirty="0">
              <a:solidFill>
                <a:schemeClr val="bg1"/>
              </a:solidFill>
              <a:latin typeface="AR CENA" panose="02000000000000000000" pitchFamily="2" charset="0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AR CENA" panose="02000000000000000000" pitchFamily="2" charset="0"/>
              </a:rPr>
              <a:t>Virulence = the degree to which the pathogen makes an organism ill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A40445-D00E-4790-89A6-C28B99C2D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445" y="148482"/>
            <a:ext cx="6077921" cy="6077921"/>
          </a:xfrm>
          <a:prstGeom prst="rect">
            <a:avLst/>
          </a:prstGeom>
        </p:spPr>
      </p:pic>
      <p:pic>
        <p:nvPicPr>
          <p:cNvPr id="8" name="Picture 7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448E61E6-0F3B-413A-96D8-0A537C58E6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5995143"/>
            <a:ext cx="2631545" cy="46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6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FBDFA86-51D3-4729-B154-79691837280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85216" cy="6858000"/>
          </a:xfrm>
          <a:prstGeom prst="rect">
            <a:avLst/>
          </a:prstGeom>
          <a:solidFill>
            <a:srgbClr val="2B4E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 CENA" panose="02000000000000000000" pitchFamily="2" charset="0"/>
              <a:ea typeface="+mn-ea"/>
              <a:cs typeface="+mn-cs"/>
            </a:endParaRPr>
          </a:p>
        </p:txBody>
      </p:sp>
      <p:pic>
        <p:nvPicPr>
          <p:cNvPr id="8" name="Picture 7" descr="A close up of an animal&#10;&#10;Description generated with very high confidence">
            <a:extLst>
              <a:ext uri="{FF2B5EF4-FFF2-40B4-BE49-F238E27FC236}">
                <a16:creationId xmlns:a16="http://schemas.microsoft.com/office/drawing/2014/main" id="{A2C59EB4-B874-49F9-8E06-477E73407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017" y="1478487"/>
            <a:ext cx="4007904" cy="390102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F1CE7C6-BE91-42A7-9214-F33FD918C386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468D401-7558-4080-BB24-324724058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5062511" cy="1499616"/>
          </a:xfrm>
        </p:spPr>
        <p:txBody>
          <a:bodyPr>
            <a:normAutofit/>
          </a:bodyPr>
          <a:lstStyle/>
          <a:p>
            <a:r>
              <a:rPr 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</a:rPr>
              <a:t>ETIOLOGY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89099-9ED6-42B9-AB25-CE78C9829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5081232" cy="393192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FF"/>
                </a:solidFill>
                <a:latin typeface="AR CENA" panose="02000000000000000000" pitchFamily="2" charset="0"/>
              </a:rPr>
              <a:t>ETIOLOGY</a:t>
            </a:r>
            <a:r>
              <a:rPr lang="en-US" sz="3200" dirty="0">
                <a:solidFill>
                  <a:srgbClr val="FFFFFF"/>
                </a:solidFill>
                <a:latin typeface="AR CENA" panose="02000000000000000000" pitchFamily="2" charset="0"/>
              </a:rPr>
              <a:t> - The etiology of a disease is defined as </a:t>
            </a:r>
            <a:r>
              <a:rPr lang="en-US" sz="3200" b="1" u="sng" dirty="0">
                <a:solidFill>
                  <a:srgbClr val="FFFFFF"/>
                </a:solidFill>
                <a:latin typeface="AR CENA" panose="02000000000000000000" pitchFamily="2" charset="0"/>
              </a:rPr>
              <a:t>the cause of the disease. </a:t>
            </a:r>
          </a:p>
          <a:p>
            <a:r>
              <a:rPr lang="en-US" sz="3200" b="1" dirty="0">
                <a:solidFill>
                  <a:srgbClr val="FFFFFF"/>
                </a:solidFill>
                <a:latin typeface="AR CENA" panose="02000000000000000000" pitchFamily="2" charset="0"/>
              </a:rPr>
              <a:t>ETIOLOGICAL AGENT </a:t>
            </a:r>
            <a:r>
              <a:rPr lang="en-US" sz="3200" dirty="0">
                <a:solidFill>
                  <a:srgbClr val="FFFFFF"/>
                </a:solidFill>
                <a:latin typeface="AR CENA" panose="02000000000000000000" pitchFamily="2" charset="0"/>
              </a:rPr>
              <a:t>- An etiological agent is the microorganism that is responsible for causing the disease. </a:t>
            </a:r>
          </a:p>
          <a:p>
            <a:pPr marL="0" indent="0">
              <a:buNone/>
            </a:pPr>
            <a:endParaRPr lang="en-US" sz="3200" dirty="0">
              <a:solidFill>
                <a:srgbClr val="FFFFFF"/>
              </a:solidFill>
              <a:latin typeface="AR CEN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50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e, yeast&#10;&#10;Description generated with high confidence">
            <a:extLst>
              <a:ext uri="{FF2B5EF4-FFF2-40B4-BE49-F238E27FC236}">
                <a16:creationId xmlns:a16="http://schemas.microsoft.com/office/drawing/2014/main" id="{0FB69B58-BAB0-4507-87F1-2EA767F9B2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1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EF70E86-2201-4F45-98B3-70858BB1C6E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7552267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3D67E7-AB09-45FC-9B2A-580CC4F3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54496" cy="1828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R CHRISTY" panose="02000000000000000000" pitchFamily="2" charset="0"/>
              </a:rPr>
              <a:t>Staphylococcus aureus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51A8D-25E1-4B69-9776-8214F6E56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2576"/>
            <a:ext cx="6254496" cy="3858768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solidFill>
                  <a:schemeClr val="bg1"/>
                </a:solidFill>
                <a:latin typeface="AR CENA" panose="02000000000000000000" pitchFamily="2" charset="0"/>
              </a:rPr>
              <a:t>All human skin is colonized by  a bacteria called Staphylococcus aureus (sometimes abbreviated as Staph. aureus) about 40% of the time. </a:t>
            </a:r>
          </a:p>
          <a:p>
            <a:r>
              <a:rPr lang="en-US" sz="3600" dirty="0">
                <a:solidFill>
                  <a:schemeClr val="bg1"/>
                </a:solidFill>
                <a:latin typeface="AR CENA" panose="02000000000000000000" pitchFamily="2" charset="0"/>
              </a:rPr>
              <a:t>This bacteria lives on the surface of the skin and is considered part of the "normal flora" of humans. </a:t>
            </a:r>
          </a:p>
        </p:txBody>
      </p:sp>
    </p:spTree>
    <p:extLst>
      <p:ext uri="{BB962C8B-B14F-4D97-AF65-F5344CB8AC3E}">
        <p14:creationId xmlns:p14="http://schemas.microsoft.com/office/powerpoint/2010/main" val="369926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FBDFA86-51D3-4729-B154-79691837280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85216" cy="6858000"/>
          </a:xfrm>
          <a:prstGeom prst="rect">
            <a:avLst/>
          </a:prstGeom>
          <a:solidFill>
            <a:srgbClr val="3C2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ose up of a flower&#10;&#10;Description generated with very high confidence">
            <a:extLst>
              <a:ext uri="{FF2B5EF4-FFF2-40B4-BE49-F238E27FC236}">
                <a16:creationId xmlns:a16="http://schemas.microsoft.com/office/drawing/2014/main" id="{2B831D66-F7A0-4298-9FEF-95D89FB99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544017" y="1285737"/>
            <a:ext cx="4007904" cy="428652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1CE7C6-BE91-42A7-9214-F33FD918C386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43D67E7-AB09-45FC-9B2A-580CC4F3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5062511" cy="149961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AR CENA" panose="02000000000000000000" pitchFamily="2" charset="0"/>
              </a:rPr>
              <a:t>Staphylococcus aureus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51A8D-25E1-4B69-9776-8214F6E56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5081232" cy="3931920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solidFill>
                  <a:srgbClr val="FFFFFF"/>
                </a:solidFill>
                <a:latin typeface="AR CENA" panose="02000000000000000000" pitchFamily="2" charset="0"/>
              </a:rPr>
              <a:t>Another way to say this is to say that human skin is "colonized" with Staphylococcus aureus. </a:t>
            </a:r>
          </a:p>
          <a:p>
            <a:r>
              <a:rPr lang="en-US" sz="3600" dirty="0">
                <a:solidFill>
                  <a:srgbClr val="FFFFFF"/>
                </a:solidFill>
                <a:latin typeface="AR CENA" panose="02000000000000000000" pitchFamily="2" charset="0"/>
              </a:rPr>
              <a:t>It is not considered an infection and does not cause harm... as long as it stays on the surface of the skin.  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D368CE-7319-4C46-B7D8-0420CB9EAEC9}"/>
              </a:ext>
            </a:extLst>
          </p:cNvPr>
          <p:cNvSpPr txBox="1"/>
          <p:nvPr/>
        </p:nvSpPr>
        <p:spPr>
          <a:xfrm>
            <a:off x="9365104" y="5372207"/>
            <a:ext cx="218681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://www.flickr.com/photos/niaid/7739552618/"/>
              </a:rPr>
              <a:t>This Photo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/2.0/"/>
              </a:rPr>
              <a:t>CC BY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83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E02442B-BFCE-4D94-A053-748333A3C5C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4636008" cy="68579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ose up of a coral&#10;&#10;Description generated with high confidence">
            <a:extLst>
              <a:ext uri="{FF2B5EF4-FFF2-40B4-BE49-F238E27FC236}">
                <a16:creationId xmlns:a16="http://schemas.microsoft.com/office/drawing/2014/main" id="{BD40EC2E-6AE4-422D-BB46-AA8B20C944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940" r="2856"/>
          <a:stretch/>
        </p:blipFill>
        <p:spPr>
          <a:xfrm>
            <a:off x="5276088" y="640082"/>
            <a:ext cx="6276250" cy="5577838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084A9C-C17C-44E3-A291-683152BAF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STAPH INFECTIONS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601A9-F8C1-482C-A09B-D2F9EC251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1"/>
            <a:ext cx="3667036" cy="377952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However, if a person were to cut themselves or get some kind of open wound on their skin, the Staphylococcus </a:t>
            </a:r>
            <a:r>
              <a:rPr lang="en-US" sz="2400" dirty="0" err="1">
                <a:solidFill>
                  <a:schemeClr val="bg1"/>
                </a:solidFill>
              </a:rPr>
              <a:t>aureas</a:t>
            </a:r>
            <a:r>
              <a:rPr lang="en-US" sz="2400" dirty="0">
                <a:solidFill>
                  <a:schemeClr val="bg1"/>
                </a:solidFill>
              </a:rPr>
              <a:t> has a chance of penetrating through the outer layers of skin and entering the blood stream. </a:t>
            </a:r>
          </a:p>
          <a:p>
            <a:r>
              <a:rPr lang="en-US" sz="2400" dirty="0">
                <a:solidFill>
                  <a:schemeClr val="bg1"/>
                </a:solidFill>
              </a:rPr>
              <a:t>At this point, the person is said to have a Staphylococcus aureus infection.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A8CE27-D53B-4FFD-9756-4C697BED71D1}"/>
              </a:ext>
            </a:extLst>
          </p:cNvPr>
          <p:cNvSpPr txBox="1"/>
          <p:nvPr/>
        </p:nvSpPr>
        <p:spPr>
          <a:xfrm>
            <a:off x="9245296" y="601786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s://en.wikipedia.org/wiki/Staphylococcus"/>
              </a:rPr>
              <a:t>This Photo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-sa/3.0/"/>
              </a:rPr>
              <a:t>CC BY-SA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19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1">
            <a:extLst>
              <a:ext uri="{FF2B5EF4-FFF2-40B4-BE49-F238E27FC236}">
                <a16:creationId xmlns:a16="http://schemas.microsoft.com/office/drawing/2014/main" id="{73ED6512-6858-4552-B699-9A97FE9A4EA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3">
            <a:extLst>
              <a:ext uri="{FF2B5EF4-FFF2-40B4-BE49-F238E27FC236}">
                <a16:creationId xmlns:a16="http://schemas.microsoft.com/office/drawing/2014/main" id="{4038CB10-1F5C-4D54-9DF7-12586DE5B00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724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322764-54AB-433E-8E95-349C913A3C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" r="7585" b="2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A64687-3E19-42B4-80E7-529F858D0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b="1">
                <a:solidFill>
                  <a:srgbClr val="FFFFFF"/>
                </a:solidFill>
              </a:rPr>
              <a:t>INFECTION AND INFECTIOUS DISEASE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FC4FF-A29D-496B-9E3B-1B916DAC1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 fontScale="92500" lnSpcReduction="20000"/>
          </a:bodyPr>
          <a:lstStyle/>
          <a:p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An infection </a:t>
            </a:r>
            <a:r>
              <a:rPr lang="en-US" sz="3200" b="1" dirty="0">
                <a:solidFill>
                  <a:srgbClr val="FFFFFF"/>
                </a:solidFill>
              </a:rPr>
              <a:t>is defined as </a:t>
            </a:r>
            <a:r>
              <a:rPr lang="en-US" sz="3200" b="1" u="sng" dirty="0">
                <a:solidFill>
                  <a:srgbClr val="FFFFFF"/>
                </a:solidFill>
              </a:rPr>
              <a:t>the presence of a microorganism in a part of the body where it is normally not found.</a:t>
            </a:r>
          </a:p>
          <a:p>
            <a:endParaRPr lang="en-US" sz="3200" b="1" dirty="0">
              <a:solidFill>
                <a:srgbClr val="FFFFFF"/>
              </a:solidFill>
            </a:endParaRPr>
          </a:p>
          <a:p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An infectious disease </a:t>
            </a:r>
            <a:r>
              <a:rPr lang="en-US" sz="3200" b="1" dirty="0">
                <a:solidFill>
                  <a:srgbClr val="FFFFFF"/>
                </a:solidFill>
              </a:rPr>
              <a:t>is defined as </a:t>
            </a:r>
            <a:r>
              <a:rPr lang="en-US" sz="3200" b="1" u="sng" dirty="0">
                <a:solidFill>
                  <a:srgbClr val="FFFFFF"/>
                </a:solidFill>
              </a:rPr>
              <a:t>an infection that causes harm to the host</a:t>
            </a:r>
            <a:r>
              <a:rPr lang="en-US" sz="3200" b="1" dirty="0">
                <a:solidFill>
                  <a:srgbClr val="FFFFFF"/>
                </a:solidFill>
              </a:rPr>
              <a:t>. </a:t>
            </a:r>
          </a:p>
          <a:p>
            <a:endParaRPr lang="en-US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71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AE885FA-583E-488C-A3B2-2647B84A816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325B4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26">
            <a:extLst>
              <a:ext uri="{FF2B5EF4-FFF2-40B4-BE49-F238E27FC236}">
                <a16:creationId xmlns:a16="http://schemas.microsoft.com/office/drawing/2014/main" id="{87B1CEC7-C2CE-4440-A0F7-0BE6B3AADB7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320843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bg2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ounded Rectangle 16">
            <a:extLst>
              <a:ext uri="{FF2B5EF4-FFF2-40B4-BE49-F238E27FC236}">
                <a16:creationId xmlns:a16="http://schemas.microsoft.com/office/drawing/2014/main" id="{7B0DBF0B-D7C2-4F15-94AE-31525582459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320843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bg2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Content Placeholder 10" descr="A drawing of a person&#10;&#10;Description generated with high confidence">
            <a:extLst>
              <a:ext uri="{FF2B5EF4-FFF2-40B4-BE49-F238E27FC236}">
                <a16:creationId xmlns:a16="http://schemas.microsoft.com/office/drawing/2014/main" id="{11E00CE4-541F-4828-B53E-F09122920B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645" y="640080"/>
            <a:ext cx="2559405" cy="32918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531C1F-CCD8-4060-84FA-4667695F2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633228"/>
            <a:ext cx="9144000" cy="10998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Chronic vs. Acute Diseases</a:t>
            </a:r>
          </a:p>
        </p:txBody>
      </p:sp>
      <p:pic>
        <p:nvPicPr>
          <p:cNvPr id="14" name="Picture 13" descr="A picture containing silhouette&#10;&#10;Description generated with high confidence">
            <a:extLst>
              <a:ext uri="{FF2B5EF4-FFF2-40B4-BE49-F238E27FC236}">
                <a16:creationId xmlns:a16="http://schemas.microsoft.com/office/drawing/2014/main" id="{0B06CA2A-E4C4-4067-8FC3-6CC8DAFDF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335" y="950417"/>
            <a:ext cx="611654" cy="52143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E6C2D67-750B-44F4-9FDA-AFA04A126B03}"/>
              </a:ext>
            </a:extLst>
          </p:cNvPr>
          <p:cNvSpPr/>
          <p:nvPr/>
        </p:nvSpPr>
        <p:spPr>
          <a:xfrm>
            <a:off x="1944449" y="3417728"/>
            <a:ext cx="238542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 CENA" panose="02000000000000000000" pitchFamily="2" charset="0"/>
                <a:ea typeface="+mn-ea"/>
                <a:cs typeface="+mn-cs"/>
              </a:rPr>
              <a:t>Chronic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B1B7283-2FD1-4E4C-96A7-4C749B164427}"/>
              </a:ext>
            </a:extLst>
          </p:cNvPr>
          <p:cNvSpPr/>
          <p:nvPr/>
        </p:nvSpPr>
        <p:spPr>
          <a:xfrm>
            <a:off x="7857165" y="3391019"/>
            <a:ext cx="238542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 CENA" panose="02000000000000000000" pitchFamily="2" charset="0"/>
                <a:ea typeface="+mn-ea"/>
                <a:cs typeface="+mn-cs"/>
              </a:rPr>
              <a:t>Acute</a:t>
            </a:r>
          </a:p>
        </p:txBody>
      </p:sp>
      <p:pic>
        <p:nvPicPr>
          <p:cNvPr id="12" name="Content Placeholder 10" descr="A drawing of a person&#10;&#10;Description generated with high confidence">
            <a:extLst>
              <a:ext uri="{FF2B5EF4-FFF2-40B4-BE49-F238E27FC236}">
                <a16:creationId xmlns:a16="http://schemas.microsoft.com/office/drawing/2014/main" id="{66926D36-6BEE-493C-90F3-93C88ED64C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0" b="12955"/>
          <a:stretch/>
        </p:blipFill>
        <p:spPr>
          <a:xfrm>
            <a:off x="7694840" y="950416"/>
            <a:ext cx="2559405" cy="2165239"/>
          </a:xfrm>
          <a:prstGeom prst="rect">
            <a:avLst/>
          </a:prstGeom>
        </p:spPr>
      </p:pic>
      <p:sp>
        <p:nvSpPr>
          <p:cNvPr id="28" name="Flowchart: Display 27">
            <a:extLst>
              <a:ext uri="{FF2B5EF4-FFF2-40B4-BE49-F238E27FC236}">
                <a16:creationId xmlns:a16="http://schemas.microsoft.com/office/drawing/2014/main" id="{2D76A0D2-D1AA-4141-8EA5-1B837F1C5D5D}"/>
              </a:ext>
            </a:extLst>
          </p:cNvPr>
          <p:cNvSpPr/>
          <p:nvPr/>
        </p:nvSpPr>
        <p:spPr>
          <a:xfrm rot="16026691">
            <a:off x="8474723" y="717825"/>
            <a:ext cx="1015831" cy="1073166"/>
          </a:xfrm>
          <a:prstGeom prst="flowChartDisplay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67BCE78-1856-4329-A389-41F9AD3D2598}"/>
              </a:ext>
            </a:extLst>
          </p:cNvPr>
          <p:cNvSpPr/>
          <p:nvPr/>
        </p:nvSpPr>
        <p:spPr>
          <a:xfrm>
            <a:off x="8507678" y="831874"/>
            <a:ext cx="450209" cy="59386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9E7F3FD-09DB-49CC-B5A5-0D650FAEC9DC}"/>
              </a:ext>
            </a:extLst>
          </p:cNvPr>
          <p:cNvSpPr/>
          <p:nvPr/>
        </p:nvSpPr>
        <p:spPr>
          <a:xfrm>
            <a:off x="9049878" y="810121"/>
            <a:ext cx="438509" cy="59387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F963206-BD0A-4BC8-9FE0-3286B965BC00}"/>
              </a:ext>
            </a:extLst>
          </p:cNvPr>
          <p:cNvSpPr/>
          <p:nvPr/>
        </p:nvSpPr>
        <p:spPr>
          <a:xfrm>
            <a:off x="9066253" y="1042022"/>
            <a:ext cx="206191" cy="25298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5D3F613-199D-4AE1-87D9-4EA68F5AFB0B}"/>
              </a:ext>
            </a:extLst>
          </p:cNvPr>
          <p:cNvSpPr/>
          <p:nvPr/>
        </p:nvSpPr>
        <p:spPr>
          <a:xfrm>
            <a:off x="8745317" y="1034641"/>
            <a:ext cx="206191" cy="25298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E92AF339-B586-43FC-821C-B66D33845A05}"/>
              </a:ext>
            </a:extLst>
          </p:cNvPr>
          <p:cNvSpPr/>
          <p:nvPr/>
        </p:nvSpPr>
        <p:spPr>
          <a:xfrm rot="7085022">
            <a:off x="8988972" y="475444"/>
            <a:ext cx="514573" cy="504957"/>
          </a:xfrm>
          <a:prstGeom prst="triangle">
            <a:avLst/>
          </a:prstGeom>
          <a:solidFill>
            <a:srgbClr val="E127C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7E45F989-D4C5-4B2D-98D4-24B2C564EBF5}"/>
              </a:ext>
            </a:extLst>
          </p:cNvPr>
          <p:cNvSpPr/>
          <p:nvPr/>
        </p:nvSpPr>
        <p:spPr>
          <a:xfrm rot="18528551">
            <a:off x="9339581" y="697937"/>
            <a:ext cx="514573" cy="504957"/>
          </a:xfrm>
          <a:prstGeom prst="triangle">
            <a:avLst/>
          </a:prstGeom>
          <a:solidFill>
            <a:srgbClr val="E127C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Moon 26">
            <a:extLst>
              <a:ext uri="{FF2B5EF4-FFF2-40B4-BE49-F238E27FC236}">
                <a16:creationId xmlns:a16="http://schemas.microsoft.com/office/drawing/2014/main" id="{8F750C89-7FD7-48CE-B5A1-78E2DEE49FA8}"/>
              </a:ext>
            </a:extLst>
          </p:cNvPr>
          <p:cNvSpPr/>
          <p:nvPr/>
        </p:nvSpPr>
        <p:spPr>
          <a:xfrm rot="16537396">
            <a:off x="8790902" y="1468807"/>
            <a:ext cx="332634" cy="198186"/>
          </a:xfrm>
          <a:prstGeom prst="moon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Speech Bubble: Oval 28">
            <a:extLst>
              <a:ext uri="{FF2B5EF4-FFF2-40B4-BE49-F238E27FC236}">
                <a16:creationId xmlns:a16="http://schemas.microsoft.com/office/drawing/2014/main" id="{E27F0DB7-4AB5-4798-B72A-BEB334FDAF68}"/>
              </a:ext>
            </a:extLst>
          </p:cNvPr>
          <p:cNvSpPr/>
          <p:nvPr/>
        </p:nvSpPr>
        <p:spPr>
          <a:xfrm>
            <a:off x="4076544" y="165897"/>
            <a:ext cx="3054974" cy="2286484"/>
          </a:xfrm>
          <a:prstGeom prst="wedgeEllipseCallout">
            <a:avLst>
              <a:gd name="adj1" fmla="val -61075"/>
              <a:gd name="adj2" fmla="val 385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Long-lasting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(typically years)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 constantly reoccurring.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4820D16-560D-44EE-A584-440BC59171A5}"/>
              </a:ext>
            </a:extLst>
          </p:cNvPr>
          <p:cNvSpPr/>
          <p:nvPr/>
        </p:nvSpPr>
        <p:spPr>
          <a:xfrm>
            <a:off x="1458200" y="3849390"/>
            <a:ext cx="3315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 CENA" panose="02000000000000000000" pitchFamily="2" charset="0"/>
                <a:ea typeface="+mn-ea"/>
                <a:cs typeface="+mn-cs"/>
              </a:rPr>
              <a:t>Disease-Causing Virus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6C19F33-DC54-4984-BB45-C0827C37F765}"/>
              </a:ext>
            </a:extLst>
          </p:cNvPr>
          <p:cNvSpPr/>
          <p:nvPr/>
        </p:nvSpPr>
        <p:spPr>
          <a:xfrm>
            <a:off x="7391904" y="3851309"/>
            <a:ext cx="3315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 CENA" panose="02000000000000000000" pitchFamily="2" charset="0"/>
                <a:ea typeface="+mn-ea"/>
                <a:cs typeface="+mn-cs"/>
              </a:rPr>
              <a:t>Disease-Causing Virus</a:t>
            </a:r>
          </a:p>
        </p:txBody>
      </p:sp>
      <p:sp>
        <p:nvSpPr>
          <p:cNvPr id="30" name="Speech Bubble: Oval 29">
            <a:extLst>
              <a:ext uri="{FF2B5EF4-FFF2-40B4-BE49-F238E27FC236}">
                <a16:creationId xmlns:a16="http://schemas.microsoft.com/office/drawing/2014/main" id="{E1505694-2B2F-42F2-8996-0689856BD70D}"/>
              </a:ext>
            </a:extLst>
          </p:cNvPr>
          <p:cNvSpPr/>
          <p:nvPr/>
        </p:nvSpPr>
        <p:spPr>
          <a:xfrm>
            <a:off x="4907880" y="2438857"/>
            <a:ext cx="4133958" cy="2261549"/>
          </a:xfrm>
          <a:prstGeom prst="wedgeEllipseCallout">
            <a:avLst>
              <a:gd name="adj1" fmla="val 45562"/>
              <a:gd name="adj2" fmla="val -83324"/>
            </a:avLst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Sudden onset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Rapid Progression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Need of Urgent Care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Short Duration</a:t>
            </a:r>
          </a:p>
        </p:txBody>
      </p:sp>
    </p:spTree>
    <p:extLst>
      <p:ext uri="{BB962C8B-B14F-4D97-AF65-F5344CB8AC3E}">
        <p14:creationId xmlns:p14="http://schemas.microsoft.com/office/powerpoint/2010/main" val="254839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0A88F3-3668-4739-8526-C524892E12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6" b="1"/>
          <a:stretch/>
        </p:blipFill>
        <p:spPr>
          <a:xfrm>
            <a:off x="6090613" y="640082"/>
            <a:ext cx="5461724" cy="5577837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AAC29C-548C-4080-83FA-89B490EC0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rmAutofit/>
          </a:bodyPr>
          <a:lstStyle/>
          <a:p>
            <a:r>
              <a:rPr lang="en-US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PATHOGENICITY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1CBA2-0A55-48C1-BCD5-50E9666F4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5127029" cy="3785419"/>
          </a:xfrm>
        </p:spPr>
        <p:txBody>
          <a:bodyPr>
            <a:normAutofit/>
          </a:bodyPr>
          <a:lstStyle/>
          <a:p>
            <a:r>
              <a:rPr lang="en-US" b="1"/>
              <a:t>Pathogenicity varies with a microbe’s ability to invade or harm host tissues and with the condition of host defenses.</a:t>
            </a:r>
          </a:p>
          <a:p>
            <a:r>
              <a:rPr lang="en-US" b="1"/>
              <a:t>Highly pathogenic = </a:t>
            </a:r>
            <a:r>
              <a:rPr lang="en-US" b="1" i="1"/>
              <a:t>spreads easily!</a:t>
            </a:r>
          </a:p>
        </p:txBody>
      </p:sp>
    </p:spTree>
    <p:extLst>
      <p:ext uri="{BB962C8B-B14F-4D97-AF65-F5344CB8AC3E}">
        <p14:creationId xmlns:p14="http://schemas.microsoft.com/office/powerpoint/2010/main" val="136323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7058214-1429-4A02-87C7-47D28432DEE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28"/>
            <a:ext cx="7249099" cy="68557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49CF93-0861-47AF-A5CE-89DC6584DD6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449" y="33494"/>
            <a:ext cx="7012552" cy="66320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8EE21C-A2DA-4312-89C8-633B033CE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954" y="-250411"/>
            <a:ext cx="10744200" cy="2720975"/>
          </a:xfrm>
        </p:spPr>
        <p:txBody>
          <a:bodyPr>
            <a:normAutofit/>
          </a:bodyPr>
          <a:lstStyle/>
          <a:p>
            <a:r>
              <a:rPr lang="en-US" sz="8800" b="1" dirty="0">
                <a:solidFill>
                  <a:srgbClr val="C00000"/>
                </a:solidFill>
                <a:latin typeface="AR CARTER" panose="02000000000000000000" pitchFamily="2" charset="0"/>
              </a:rPr>
              <a:t>Virulence</a:t>
            </a:r>
            <a:endParaRPr lang="en-US" sz="8800" dirty="0">
              <a:solidFill>
                <a:srgbClr val="C00000"/>
              </a:solidFill>
              <a:latin typeface="AR CARTER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77F82-8D7C-44D2-A044-567090120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8973" y="1825625"/>
            <a:ext cx="4022615" cy="4351338"/>
          </a:xfrm>
        </p:spPr>
        <p:txBody>
          <a:bodyPr/>
          <a:lstStyle/>
          <a:p>
            <a:r>
              <a:rPr lang="en-US" dirty="0"/>
              <a:t>Virulence refers to the </a:t>
            </a:r>
            <a:r>
              <a:rPr lang="en-US" b="1" dirty="0"/>
              <a:t>precise mechanisms </a:t>
            </a:r>
            <a:r>
              <a:rPr lang="en-US" dirty="0"/>
              <a:t>used by the pathogen invade and damage host tissues.</a:t>
            </a:r>
          </a:p>
          <a:p>
            <a:r>
              <a:rPr lang="en-US" dirty="0"/>
              <a:t>Virulence is the </a:t>
            </a:r>
            <a:r>
              <a:rPr lang="en-US" b="1" dirty="0"/>
              <a:t>degree </a:t>
            </a:r>
            <a:r>
              <a:rPr lang="en-US" dirty="0"/>
              <a:t>of pathogenicity.</a:t>
            </a:r>
          </a:p>
          <a:p>
            <a:pPr lvl="1"/>
            <a:r>
              <a:rPr lang="en-US" dirty="0"/>
              <a:t>HOW ill does it make its host?</a:t>
            </a:r>
          </a:p>
          <a:p>
            <a:pPr lvl="1"/>
            <a:r>
              <a:rPr lang="en-US" dirty="0"/>
              <a:t>Is it deadly?</a:t>
            </a:r>
          </a:p>
        </p:txBody>
      </p:sp>
      <p:pic>
        <p:nvPicPr>
          <p:cNvPr id="13" name="Picture 12" descr="A close up of text on a black background&#10;&#10;Description generated with very high confidence">
            <a:extLst>
              <a:ext uri="{FF2B5EF4-FFF2-40B4-BE49-F238E27FC236}">
                <a16:creationId xmlns:a16="http://schemas.microsoft.com/office/drawing/2014/main" id="{ECB89895-C611-491C-A9DB-1509CB02E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311588" y="1260036"/>
            <a:ext cx="6546566" cy="51420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5EB4DD-9D17-4BC5-9163-D469ECBB2CA9}"/>
              </a:ext>
            </a:extLst>
          </p:cNvPr>
          <p:cNvSpPr txBox="1"/>
          <p:nvPr/>
        </p:nvSpPr>
        <p:spPr>
          <a:xfrm>
            <a:off x="6924100" y="6402066"/>
            <a:ext cx="5029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://www.conferencebasics.com/2011/03/evil-plans-by-gapingvoid-and-taking-the-cream-off-the-top-of-the-conference-biz/"/>
              </a:rPr>
              <a:t>This Photo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 tooltip="https://creativecommons.org/licenses/by-nc-sa/3.0/"/>
              </a:rPr>
              <a:t>CC BY-NC-SA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65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CBE1851-2230-47A9-B000-CE9046EA61B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2E7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3B93832-6514-44F4-849B-5EE2C8A2337D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928939"/>
            <a:ext cx="393192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Content Placeholder 7" descr="A drawing of a cartoon character&#10;&#10;Description generated with high confidence">
            <a:extLst>
              <a:ext uri="{FF2B5EF4-FFF2-40B4-BE49-F238E27FC236}">
                <a16:creationId xmlns:a16="http://schemas.microsoft.com/office/drawing/2014/main" id="{1B8D0F6E-8865-49AE-B998-D19EB7F44DB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197" y="640080"/>
            <a:ext cx="3641075" cy="55788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B0C702-1213-43BD-9381-D548802304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276" y="803705"/>
            <a:ext cx="4208656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b="1" i="1" kern="1200">
                <a:solidFill>
                  <a:srgbClr val="FFFFFF"/>
                </a:solidFill>
                <a:latin typeface="AR CHRISTY" panose="02000000000000000000" pitchFamily="2" charset="0"/>
              </a:rPr>
              <a:t>What Causes Disease?</a:t>
            </a: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DF0E487F-9896-4C3A-9C6A-53F9061987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921" y="4013165"/>
            <a:ext cx="4204012" cy="2205732"/>
          </a:xfrm>
        </p:spPr>
        <p:txBody>
          <a:bodyPr anchor="t">
            <a:normAutofit/>
          </a:bodyPr>
          <a:lstStyle/>
          <a:p>
            <a:pPr algn="r"/>
            <a:r>
              <a:rPr lang="en-US" sz="1800" dirty="0">
                <a:solidFill>
                  <a:srgbClr val="FFFFFF"/>
                </a:solidFill>
              </a:rPr>
              <a:t>By Scientist Cindy</a:t>
            </a:r>
          </a:p>
        </p:txBody>
      </p:sp>
    </p:spTree>
    <p:extLst>
      <p:ext uri="{BB962C8B-B14F-4D97-AF65-F5344CB8AC3E}">
        <p14:creationId xmlns:p14="http://schemas.microsoft.com/office/powerpoint/2010/main" val="372787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5ED8EF4-B657-4707-AC6D-72DA7FBA7B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" r="6995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EF70E86-2201-4F45-98B3-70858BB1C6E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7552267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 CENA" panose="02000000000000000000" pitchFamily="2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B24E46-64F9-4EF2-84AB-9FA3E3184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54496" cy="1828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R CENA" panose="02000000000000000000" pitchFamily="2" charset="0"/>
              </a:rPr>
              <a:t>Types of Infection Based on 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A87E5-9FED-4F43-BE50-1C45D0269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2576"/>
            <a:ext cx="6254496" cy="385876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 CENA" panose="02000000000000000000" pitchFamily="2" charset="0"/>
              </a:rPr>
              <a:t>Systemic infection - microbe is spread through the tissues by circulation (the circulatory system).</a:t>
            </a:r>
          </a:p>
          <a:p>
            <a:r>
              <a:rPr lang="en-US" dirty="0">
                <a:solidFill>
                  <a:schemeClr val="bg1"/>
                </a:solidFill>
                <a:latin typeface="AR CENA" panose="02000000000000000000" pitchFamily="2" charset="0"/>
              </a:rPr>
              <a:t>Localized infection - microbe remains in isolated site (such as the site of a wound).</a:t>
            </a:r>
          </a:p>
          <a:p>
            <a:r>
              <a:rPr lang="en-US" dirty="0">
                <a:solidFill>
                  <a:schemeClr val="bg1"/>
                </a:solidFill>
                <a:latin typeface="AR CENA" panose="02000000000000000000" pitchFamily="2" charset="0"/>
              </a:rPr>
              <a:t>Primary infection - initial infection in a series.</a:t>
            </a:r>
          </a:p>
          <a:p>
            <a:r>
              <a:rPr lang="en-US" dirty="0">
                <a:solidFill>
                  <a:schemeClr val="bg1"/>
                </a:solidFill>
                <a:latin typeface="AR CENA" panose="02000000000000000000" pitchFamily="2" charset="0"/>
              </a:rPr>
              <a:t>Secondary infection - infection that presents itself after the primary infection.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latin typeface="AR CENA" panose="02000000000000000000" pitchFamily="2" charset="0"/>
              </a:rPr>
              <a:t>For example, the primary infection may weaken the immune system, allowing a secondary infection to arise as the result.</a:t>
            </a:r>
          </a:p>
        </p:txBody>
      </p:sp>
    </p:spTree>
    <p:extLst>
      <p:ext uri="{BB962C8B-B14F-4D97-AF65-F5344CB8AC3E}">
        <p14:creationId xmlns:p14="http://schemas.microsoft.com/office/powerpoint/2010/main" val="195498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EDB3E7-0FE3-4F62-AFE2-58ED7B264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092985" y="2136187"/>
            <a:ext cx="4260814" cy="3404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CD0E3C-1892-460E-B962-71EA6BF48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5542" y="405312"/>
            <a:ext cx="4565588" cy="1325563"/>
          </a:xfrm>
        </p:spPr>
        <p:txBody>
          <a:bodyPr>
            <a:normAutofit/>
          </a:bodyPr>
          <a:lstStyle/>
          <a:p>
            <a:pPr algn="ctr" fontAlgn="base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Carriers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CB425-FE86-495A-A7D4-3FB6CFBD2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283" y="405312"/>
            <a:ext cx="6576258" cy="6224087"/>
          </a:xfrm>
          <a:solidFill>
            <a:schemeClr val="tx2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CARRIER - An individual capable of transmitting a pathogen without displaying symptoms is referred to as a carrier. </a:t>
            </a:r>
          </a:p>
          <a:p>
            <a:r>
              <a:rPr lang="en-US" b="1" dirty="0">
                <a:solidFill>
                  <a:schemeClr val="bg1"/>
                </a:solidFill>
              </a:rPr>
              <a:t>PASSIVE CARRIER - A passive carrier is contaminated with the pathogen and can mechanically transmit it to another host; however, a passive carrier is not infected. </a:t>
            </a:r>
          </a:p>
          <a:p>
            <a:r>
              <a:rPr lang="en-US" b="1" dirty="0">
                <a:solidFill>
                  <a:schemeClr val="bg1"/>
                </a:solidFill>
              </a:rPr>
              <a:t>ACTIVE CARRIER - An active carrier is an infected individual who can transmit the disease to others. An active carrier may or may not exhibit signs or symptoms of infection. </a:t>
            </a:r>
          </a:p>
          <a:p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968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E02442B-BFCE-4D94-A053-748333A3C5C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4636008" cy="68579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erson standing in a dark sky&#10;&#10;Description generated with high confidence">
            <a:extLst>
              <a:ext uri="{FF2B5EF4-FFF2-40B4-BE49-F238E27FC236}">
                <a16:creationId xmlns:a16="http://schemas.microsoft.com/office/drawing/2014/main" id="{9B790B44-59C9-470B-BAC1-DECA714C4F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115" r="30686" b="1"/>
          <a:stretch/>
        </p:blipFill>
        <p:spPr>
          <a:xfrm>
            <a:off x="5229907" y="703573"/>
            <a:ext cx="6276250" cy="5577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722A0B-DDA1-4561-87A0-EE5935BF6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8599" y="187440"/>
            <a:ext cx="8138232" cy="1032266"/>
          </a:xfrm>
          <a:gradFill flip="none" rotWithShape="1">
            <a:gsLst>
              <a:gs pos="7000">
                <a:schemeClr val="bg2">
                  <a:lumMod val="25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bg2">
                  <a:lumMod val="2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reflection blurRad="6350" stA="50000" endA="300" endPos="900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9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Infectious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Vs Non-infectious Diseases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82D62-876C-4ACF-BA57-C47503181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486" y="1116119"/>
            <a:ext cx="3667036" cy="5358700"/>
          </a:xfrm>
          <a:solidFill>
            <a:schemeClr val="tx1"/>
          </a:solidFill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lnSpcReduction="10000"/>
          </a:bodyPr>
          <a:lstStyle/>
          <a:p>
            <a:endParaRPr lang="en-US" sz="4000" b="1" dirty="0">
              <a:solidFill>
                <a:schemeClr val="bg1"/>
              </a:solidFill>
            </a:endParaRPr>
          </a:p>
          <a:p>
            <a:r>
              <a:rPr lang="en-US" sz="4000" b="1" dirty="0">
                <a:solidFill>
                  <a:schemeClr val="bg1"/>
                </a:solidFill>
              </a:rPr>
              <a:t>Infectious diseases are diseases that CAN BE SPREAD, from one person to another </a:t>
            </a:r>
            <a:r>
              <a:rPr lang="en-US" sz="3600" b="1" i="1" dirty="0">
                <a:solidFill>
                  <a:schemeClr val="bg1"/>
                </a:solidFill>
              </a:rPr>
              <a:t>(direct or indirect contact)</a:t>
            </a:r>
            <a:r>
              <a:rPr lang="en-US" sz="40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63BFA5-B5EB-4E12-B7CD-2A68A09AAA31}"/>
              </a:ext>
            </a:extLst>
          </p:cNvPr>
          <p:cNvSpPr/>
          <p:nvPr/>
        </p:nvSpPr>
        <p:spPr>
          <a:xfrm>
            <a:off x="8562638" y="5812043"/>
            <a:ext cx="2603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 OF TRANSMISSION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31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F74D28C-3268-4E35-8EE1-D92CB4A85A7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8D44E42-C462-4105-BC86-FE75B4E3C4A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2F2CB3-AFA3-4669-9F75-580620E10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99868" y="286808"/>
            <a:ext cx="3634021" cy="48185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AF57BD-4C52-4FAB-9C73-B6F8F9365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3600" y="1396289"/>
            <a:ext cx="5006336" cy="1325563"/>
          </a:xfrm>
        </p:spPr>
        <p:txBody>
          <a:bodyPr>
            <a:normAutofit/>
          </a:bodyPr>
          <a:lstStyle/>
          <a:p>
            <a:r>
              <a:rPr lang="en-US" sz="4100">
                <a:latin typeface="AR CHRISTY" panose="02000000000000000000" pitchFamily="2" charset="0"/>
              </a:rPr>
              <a:t>What is considered “direct contact”?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C4724-D074-404C-8DCB-8EBB0C558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8044" y="2871982"/>
            <a:ext cx="5006336" cy="3181684"/>
          </a:xfrm>
        </p:spPr>
        <p:txBody>
          <a:bodyPr anchor="t">
            <a:normAutofit fontScale="92500" lnSpcReduction="20000"/>
          </a:bodyPr>
          <a:lstStyle/>
          <a:p>
            <a:r>
              <a:rPr lang="en-US" sz="2400" dirty="0"/>
              <a:t>There are two types of </a:t>
            </a:r>
            <a:r>
              <a:rPr lang="en-US" sz="2400" b="1" dirty="0"/>
              <a:t>contact</a:t>
            </a:r>
            <a:r>
              <a:rPr lang="en-US" sz="2400" dirty="0"/>
              <a:t> transmission: </a:t>
            </a:r>
            <a:r>
              <a:rPr lang="en-US" sz="2400" b="1" dirty="0"/>
              <a:t>direct</a:t>
            </a:r>
            <a:r>
              <a:rPr lang="en-US" sz="2400" dirty="0"/>
              <a:t> and indirect. </a:t>
            </a:r>
          </a:p>
          <a:p>
            <a:r>
              <a:rPr lang="en-US" sz="2400" b="1" dirty="0"/>
              <a:t>Direct contact </a:t>
            </a:r>
            <a:r>
              <a:rPr lang="en-US" sz="2400" dirty="0"/>
              <a:t>transmission occurs when there is physical </a:t>
            </a:r>
            <a:r>
              <a:rPr lang="en-US" sz="2400" b="1" dirty="0"/>
              <a:t>contact</a:t>
            </a:r>
            <a:r>
              <a:rPr lang="en-US" sz="2400" dirty="0"/>
              <a:t> between an infected person and a susceptible person. </a:t>
            </a:r>
          </a:p>
          <a:p>
            <a:endParaRPr lang="en-US" sz="2400" dirty="0"/>
          </a:p>
          <a:p>
            <a:r>
              <a:rPr lang="en-US" sz="2400" dirty="0"/>
              <a:t>Indirect </a:t>
            </a:r>
            <a:r>
              <a:rPr lang="en-US" sz="2400" b="1" dirty="0"/>
              <a:t>contact</a:t>
            </a:r>
            <a:r>
              <a:rPr lang="en-US" sz="2400" dirty="0"/>
              <a:t> transmission occurs when there is no </a:t>
            </a:r>
            <a:r>
              <a:rPr lang="en-US" sz="2400" b="1" dirty="0"/>
              <a:t>direct </a:t>
            </a:r>
            <a:r>
              <a:rPr lang="en-US" sz="2400" dirty="0"/>
              <a:t>human-to-human </a:t>
            </a:r>
            <a:r>
              <a:rPr lang="en-US" sz="2400" b="1" dirty="0"/>
              <a:t>contact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77249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045B59B-615E-4718-A150-42DE5D03E1C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6CF29CD-38B8-4924-BA11-6D60517487E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6"/>
            <a:ext cx="12192000" cy="261518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9F9A07-A685-4936-A6A2-6DB470AF5B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638" r="10158"/>
          <a:stretch/>
        </p:blipFill>
        <p:spPr>
          <a:xfrm>
            <a:off x="3286385" y="643464"/>
            <a:ext cx="5629599" cy="32759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AF57BD-4C52-4FAB-9C73-B6F8F9365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11" y="4502330"/>
            <a:ext cx="10765410" cy="12072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is considered “direct contact”?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C4724-D074-404C-8DCB-8EBB0C558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313" y="5665510"/>
            <a:ext cx="9426806" cy="71912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kern="120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Direct contact can be PHYSICAL (person to person)     …</a:t>
            </a:r>
          </a:p>
        </p:txBody>
      </p:sp>
    </p:spTree>
    <p:extLst>
      <p:ext uri="{BB962C8B-B14F-4D97-AF65-F5344CB8AC3E}">
        <p14:creationId xmlns:p14="http://schemas.microsoft.com/office/powerpoint/2010/main" val="121849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23AC064-BC96-4F32-8AE1-B2FD3875482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E7C77BC-7138-40B1-A15B-20F57A49462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79F9A07-A685-4936-A6A2-6DB470AF5B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359" r="1" b="2472"/>
          <a:stretch/>
        </p:blipFill>
        <p:spPr>
          <a:xfrm>
            <a:off x="2633596" y="307731"/>
            <a:ext cx="6869708" cy="39976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AF57BD-4C52-4FAB-9C73-B6F8F9365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is considered “direct contact”?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C4724-D074-404C-8DCB-8EBB0C558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9362" y="5815698"/>
            <a:ext cx="9144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kern="1200">
                <a:solidFill>
                  <a:srgbClr val="E3E92E"/>
                </a:solidFill>
                <a:latin typeface="+mn-lt"/>
                <a:ea typeface="+mn-ea"/>
                <a:cs typeface="+mn-cs"/>
              </a:rPr>
              <a:t>Direct contact can be SEXUAL (contact with body fluids)…</a:t>
            </a:r>
          </a:p>
        </p:txBody>
      </p:sp>
    </p:spTree>
    <p:extLst>
      <p:ext uri="{BB962C8B-B14F-4D97-AF65-F5344CB8AC3E}">
        <p14:creationId xmlns:p14="http://schemas.microsoft.com/office/powerpoint/2010/main" val="328998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anding in a dark sky&#10;&#10;Description generated with high confidence">
            <a:extLst>
              <a:ext uri="{FF2B5EF4-FFF2-40B4-BE49-F238E27FC236}">
                <a16:creationId xmlns:a16="http://schemas.microsoft.com/office/drawing/2014/main" id="{7A815524-5599-4A56-8D4A-8B1CD729C9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4722" b="15185"/>
          <a:stretch/>
        </p:blipFill>
        <p:spPr>
          <a:xfrm>
            <a:off x="-3983" y="10"/>
            <a:ext cx="12192000" cy="4571990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126E481-B945-4179-BD79-05E96E9B29E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EAF57BD-4C52-4FAB-9C73-B6F8F9365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6" y="5091762"/>
            <a:ext cx="7834193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200"/>
              <a:t>What is considered “direct contact”?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C4724-D074-404C-8DCB-8EBB0C558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9107" y="5091763"/>
            <a:ext cx="2974207" cy="12645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/>
              <a:t>Direct contact can be PHYSICAL contact directly with the pathogen…</a:t>
            </a:r>
          </a:p>
        </p:txBody>
      </p:sp>
    </p:spTree>
    <p:extLst>
      <p:ext uri="{BB962C8B-B14F-4D97-AF65-F5344CB8AC3E}">
        <p14:creationId xmlns:p14="http://schemas.microsoft.com/office/powerpoint/2010/main" val="9104448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Arrow Connector 16">
            <a:extLst>
              <a:ext uri="{FF2B5EF4-FFF2-40B4-BE49-F238E27FC236}">
                <a16:creationId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29D4547-50A1-4F4A-ADA3-A7FD3B3A2C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368" t="-1" b="332"/>
          <a:stretch/>
        </p:blipFill>
        <p:spPr>
          <a:xfrm>
            <a:off x="931333" y="10"/>
            <a:ext cx="11260666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877029-632A-4D0E-8532-3BED1201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 altLang="en-US">
                <a:latin typeface="AR CENA" panose="02000000000000000000" pitchFamily="2" charset="0"/>
              </a:rPr>
              <a:t>Types of Indirect Transmission</a:t>
            </a:r>
            <a:endParaRPr lang="en-US">
              <a:latin typeface="AR CENA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1E8F8-A3B2-4580-8DC6-554407AED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pPr fontAlgn="t"/>
            <a:r>
              <a:rPr lang="en-US" sz="1800">
                <a:latin typeface="AR CENA" panose="02000000000000000000" pitchFamily="2" charset="0"/>
              </a:rPr>
              <a:t>Indirect contact: </a:t>
            </a:r>
          </a:p>
          <a:p>
            <a:pPr lvl="1" fontAlgn="t"/>
            <a:r>
              <a:rPr lang="en-US" sz="1800">
                <a:latin typeface="AR CENA" panose="02000000000000000000" pitchFamily="2" charset="0"/>
              </a:rPr>
              <a:t>Vectors – Vectors are usually blood-sucking insects that carry pathogens from one human to the next or one animal to a human.</a:t>
            </a:r>
          </a:p>
          <a:p>
            <a:pPr lvl="1" fontAlgn="t"/>
            <a:r>
              <a:rPr lang="en-US" sz="1800">
                <a:latin typeface="AR CENA" panose="02000000000000000000" pitchFamily="2" charset="0"/>
              </a:rPr>
              <a:t>Fomites – Fomites are objects or materials that are likely to carry infection, such as clothes, towels, utensils, and furniture.</a:t>
            </a:r>
          </a:p>
          <a:p>
            <a:pPr lvl="1" fontAlgn="t"/>
            <a:r>
              <a:rPr lang="en-US" sz="1800">
                <a:latin typeface="AR CENA" panose="02000000000000000000" pitchFamily="2" charset="0"/>
              </a:rPr>
              <a:t>Vehicles – Vehicles (soil, water, and food)</a:t>
            </a:r>
          </a:p>
          <a:p>
            <a:endParaRPr lang="en-US" sz="1800">
              <a:latin typeface="AR CEN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89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4965EAE-E41A-435F-B993-07E824B6C97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152F8994-E6D4-4311-9548-C3607BC4364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CB425-FE86-495A-A7D4-3FB6CFBD2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283" y="405312"/>
            <a:ext cx="4931790" cy="6224087"/>
          </a:xfrm>
          <a:solidFill>
            <a:schemeClr val="tx2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COMMUNICABLE INFECTIOUS DISEASE -  occurs when pathogen is transmitted from host to host </a:t>
            </a:r>
            <a:r>
              <a:rPr lang="en-US" b="1" i="1" u="sng" dirty="0">
                <a:solidFill>
                  <a:schemeClr val="bg1"/>
                </a:solidFill>
              </a:rPr>
              <a:t>directly or indirectly</a:t>
            </a:r>
          </a:p>
          <a:p>
            <a:endParaRPr lang="en-US" b="1" i="1" u="sng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CONTAGIOUS DISEASES - readily transmissible through </a:t>
            </a:r>
            <a:r>
              <a:rPr lang="en-US" b="1" i="1" u="sng" dirty="0">
                <a:solidFill>
                  <a:schemeClr val="bg1"/>
                </a:solidFill>
              </a:rPr>
              <a:t>direct contact only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A close up of an animal&#10;&#10;Description generated with very high confidence">
            <a:extLst>
              <a:ext uri="{FF2B5EF4-FFF2-40B4-BE49-F238E27FC236}">
                <a16:creationId xmlns:a16="http://schemas.microsoft.com/office/drawing/2014/main" id="{FA02D641-1CF7-47ED-9005-0FF0EA737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508703" y="2373102"/>
            <a:ext cx="6525322" cy="413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86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E02442B-BFCE-4D94-A053-748333A3C5C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4636008" cy="68579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 CENA" panose="02000000000000000000" pitchFamily="2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790B44-59C9-470B-BAC1-DECA714C4F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25453" b="-2"/>
          <a:stretch/>
        </p:blipFill>
        <p:spPr>
          <a:xfrm>
            <a:off x="5191957" y="270627"/>
            <a:ext cx="6276250" cy="5577838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722A0B-DDA1-4561-87A0-EE5935BF6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</a:rPr>
              <a:t>Non-infectious Diseases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82D62-876C-4ACF-BA57-C47503181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1"/>
            <a:ext cx="3667036" cy="413789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 CENA" panose="02000000000000000000" pitchFamily="2" charset="0"/>
              </a:rPr>
              <a:t>A </a:t>
            </a:r>
            <a:r>
              <a:rPr lang="en-US" sz="2400" b="1" dirty="0">
                <a:solidFill>
                  <a:schemeClr val="bg1"/>
                </a:solidFill>
                <a:latin typeface="AR CENA" panose="02000000000000000000" pitchFamily="2" charset="0"/>
              </a:rPr>
              <a:t> noninfectious disease</a:t>
            </a:r>
            <a:r>
              <a:rPr lang="en-US" sz="2400" dirty="0">
                <a:solidFill>
                  <a:schemeClr val="bg1"/>
                </a:solidFill>
                <a:latin typeface="AR CENA" panose="02000000000000000000" pitchFamily="2" charset="0"/>
              </a:rPr>
              <a:t> is </a:t>
            </a:r>
            <a:r>
              <a:rPr lang="en-US" sz="2400" u="sng" dirty="0">
                <a:solidFill>
                  <a:schemeClr val="bg1"/>
                </a:solidFill>
                <a:latin typeface="AR CENA" panose="02000000000000000000" pitchFamily="2" charset="0"/>
              </a:rPr>
              <a:t>not</a:t>
            </a:r>
            <a:r>
              <a:rPr lang="en-US" sz="2400" dirty="0">
                <a:solidFill>
                  <a:schemeClr val="bg1"/>
                </a:solidFill>
                <a:latin typeface="AR CENA" panose="02000000000000000000" pitchFamily="2" charset="0"/>
              </a:rPr>
              <a:t> contagious </a:t>
            </a:r>
          </a:p>
          <a:p>
            <a:r>
              <a:rPr lang="en-US" sz="2400" dirty="0">
                <a:solidFill>
                  <a:schemeClr val="bg1"/>
                </a:solidFill>
                <a:latin typeface="AR CENA" panose="02000000000000000000" pitchFamily="2" charset="0"/>
              </a:rPr>
              <a:t>These </a:t>
            </a:r>
            <a:r>
              <a:rPr lang="en-US" sz="2400" b="1" dirty="0">
                <a:solidFill>
                  <a:schemeClr val="bg1"/>
                </a:solidFill>
                <a:latin typeface="AR CENA" panose="02000000000000000000" pitchFamily="2" charset="0"/>
              </a:rPr>
              <a:t>diseases</a:t>
            </a:r>
            <a:r>
              <a:rPr lang="en-US" sz="2400" dirty="0">
                <a:solidFill>
                  <a:schemeClr val="bg1"/>
                </a:solidFill>
                <a:latin typeface="AR CENA" panose="02000000000000000000" pitchFamily="2" charset="0"/>
              </a:rPr>
              <a:t> are </a:t>
            </a:r>
            <a:r>
              <a:rPr lang="en-US" sz="2400" u="sng" dirty="0">
                <a:solidFill>
                  <a:schemeClr val="bg1"/>
                </a:solidFill>
                <a:latin typeface="AR CENA" panose="02000000000000000000" pitchFamily="2" charset="0"/>
              </a:rPr>
              <a:t>not</a:t>
            </a:r>
            <a:r>
              <a:rPr lang="en-US" sz="2400" dirty="0">
                <a:solidFill>
                  <a:schemeClr val="bg1"/>
                </a:solidFill>
                <a:latin typeface="AR CENA" panose="02000000000000000000" pitchFamily="2" charset="0"/>
              </a:rPr>
              <a:t> caused by pathogens.</a:t>
            </a:r>
          </a:p>
          <a:p>
            <a:r>
              <a:rPr lang="en-US" sz="2400" dirty="0">
                <a:solidFill>
                  <a:schemeClr val="bg1"/>
                </a:solidFill>
                <a:latin typeface="AR CENA" panose="02000000000000000000" pitchFamily="2" charset="0"/>
              </a:rPr>
              <a:t> Instead, they are likely to have causes such as 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R CENA" panose="02000000000000000000" pitchFamily="2" charset="0"/>
              </a:rPr>
              <a:t>Cancer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R CENA" panose="02000000000000000000" pitchFamily="2" charset="0"/>
              </a:rPr>
              <a:t>Diabetes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R CENA" panose="02000000000000000000" pitchFamily="2" charset="0"/>
              </a:rPr>
              <a:t>Genetic Diseases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R CENA" panose="02000000000000000000" pitchFamily="2" charset="0"/>
              </a:rPr>
              <a:t>Autoimmune Disease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481D573-FFF8-4559-8755-27D1F5F51B64}"/>
              </a:ext>
            </a:extLst>
          </p:cNvPr>
          <p:cNvSpPr txBox="1">
            <a:spLocks/>
          </p:cNvSpPr>
          <p:nvPr/>
        </p:nvSpPr>
        <p:spPr>
          <a:xfrm>
            <a:off x="4636008" y="5929745"/>
            <a:ext cx="7482101" cy="10621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 CENA" panose="02000000000000000000" pitchFamily="2" charset="0"/>
                <a:ea typeface="+mn-ea"/>
                <a:cs typeface="+mn-cs"/>
              </a:rPr>
              <a:t>This lovely young lady has a chromosomal abnormality known as trisomy 21 or Downs Syndrome. This is a genetic disease and is not contagious.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 CENA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33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6E7DA-EC19-4F48-8684-2FC8028C2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ARTER" panose="02000000000000000000" pitchFamily="2" charset="0"/>
              </a:rPr>
              <a:t>Microorganisms that Cause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61548-1C72-4609-B632-313DAF731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microbiology, we focus our attention on the microorganisms that cause disease.</a:t>
            </a:r>
          </a:p>
          <a:p>
            <a:endParaRPr lang="en-US" dirty="0"/>
          </a:p>
          <a:p>
            <a:r>
              <a:rPr lang="en-US" dirty="0"/>
              <a:t>Microorganisms that cause disease can include</a:t>
            </a:r>
          </a:p>
          <a:p>
            <a:pPr lvl="1"/>
            <a:r>
              <a:rPr lang="en-US" dirty="0"/>
              <a:t>Bacteria</a:t>
            </a:r>
          </a:p>
          <a:p>
            <a:pPr lvl="1"/>
            <a:r>
              <a:rPr lang="en-US" dirty="0"/>
              <a:t>Viruses</a:t>
            </a:r>
          </a:p>
          <a:p>
            <a:pPr lvl="1"/>
            <a:r>
              <a:rPr lang="en-US" dirty="0"/>
              <a:t>Protozoa</a:t>
            </a:r>
          </a:p>
          <a:p>
            <a:pPr lvl="1"/>
            <a:r>
              <a:rPr lang="en-US" dirty="0"/>
              <a:t>Fungi</a:t>
            </a:r>
          </a:p>
        </p:txBody>
      </p:sp>
      <p:pic>
        <p:nvPicPr>
          <p:cNvPr id="8" name="Picture 7" descr="A close up of a sign&#10;&#10;Description generated with high confidence">
            <a:extLst>
              <a:ext uri="{FF2B5EF4-FFF2-40B4-BE49-F238E27FC236}">
                <a16:creationId xmlns:a16="http://schemas.microsoft.com/office/drawing/2014/main" id="{ECB9792F-F3AE-49F9-BBD2-FD4B002C3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3839">
            <a:off x="8836594" y="2620536"/>
            <a:ext cx="1191151" cy="1534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AC9764-0877-41B2-8B7A-FD8E3F6F9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275">
            <a:off x="5900442" y="5109468"/>
            <a:ext cx="1831654" cy="1282158"/>
          </a:xfrm>
          <a:prstGeom prst="rect">
            <a:avLst/>
          </a:prstGeom>
        </p:spPr>
      </p:pic>
      <p:pic>
        <p:nvPicPr>
          <p:cNvPr id="12" name="Picture 11" descr="A picture containing animal, turtle, reptile&#10;&#10;Description generated with high confidence">
            <a:extLst>
              <a:ext uri="{FF2B5EF4-FFF2-40B4-BE49-F238E27FC236}">
                <a16:creationId xmlns:a16="http://schemas.microsoft.com/office/drawing/2014/main" id="{94100E8F-0FB5-496E-89BC-27BFAF4992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098">
            <a:off x="9626487" y="4681415"/>
            <a:ext cx="1724721" cy="12935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D94130-5A17-4E1B-835E-6B8CB7E68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2797">
            <a:off x="7682181" y="3986521"/>
            <a:ext cx="1322603" cy="132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38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cat&#10;&#10;Description generated with very high confidence">
            <a:extLst>
              <a:ext uri="{FF2B5EF4-FFF2-40B4-BE49-F238E27FC236}">
                <a16:creationId xmlns:a16="http://schemas.microsoft.com/office/drawing/2014/main" id="{B1C895FC-BF6B-4352-B49A-6AD97E2CB1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32444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4CD679-7405-4CD3-A92A-9469F279A59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 CENA" panose="02000000000000000000" pitchFamily="2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BC579-FFB3-48BB-8EBB-6694D5C7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5221266" cy="1344975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 CENA" panose="02000000000000000000" pitchFamily="2" charset="0"/>
              </a:rPr>
              <a:t>ZOONOTIC DISEASES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BB7A0-3647-402A-925F-0BA7642A6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2121763"/>
            <a:ext cx="5235490" cy="377301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 CENA" panose="02000000000000000000" pitchFamily="2" charset="0"/>
              </a:rPr>
              <a:t>Zoonotic</a:t>
            </a:r>
            <a:r>
              <a:rPr lang="en-US" sz="3200" dirty="0">
                <a:latin typeface="AR CENA" panose="02000000000000000000" pitchFamily="2" charset="0"/>
              </a:rPr>
              <a:t> diseases are infectious diseases of </a:t>
            </a:r>
            <a:r>
              <a:rPr lang="en-US" sz="3200" u="sng" dirty="0">
                <a:latin typeface="AR CENA" panose="02000000000000000000" pitchFamily="2" charset="0"/>
              </a:rPr>
              <a:t>animals </a:t>
            </a:r>
            <a:r>
              <a:rPr lang="en-US" sz="3200" dirty="0">
                <a:latin typeface="AR CENA" panose="02000000000000000000" pitchFamily="2" charset="0"/>
              </a:rPr>
              <a:t>that can cause disease when transmitted to humans.</a:t>
            </a:r>
          </a:p>
          <a:p>
            <a:pPr lvl="1"/>
            <a:r>
              <a:rPr lang="en-US" sz="2800" dirty="0">
                <a:latin typeface="AR CENA" panose="02000000000000000000" pitchFamily="2" charset="0"/>
              </a:rPr>
              <a:t>Rabies </a:t>
            </a:r>
          </a:p>
          <a:p>
            <a:pPr lvl="1"/>
            <a:r>
              <a:rPr lang="en-US" sz="2800" dirty="0">
                <a:latin typeface="AR CENA" panose="02000000000000000000" pitchFamily="2" charset="0"/>
              </a:rPr>
              <a:t>Anthrax</a:t>
            </a:r>
          </a:p>
          <a:p>
            <a:pPr lvl="1"/>
            <a:r>
              <a:rPr lang="en-US" sz="2800" dirty="0">
                <a:latin typeface="AR CENA" panose="02000000000000000000" pitchFamily="2" charset="0"/>
              </a:rPr>
              <a:t>Lime Disease</a:t>
            </a:r>
          </a:p>
          <a:p>
            <a:pPr lvl="1"/>
            <a:r>
              <a:rPr lang="en-US" sz="2800" dirty="0">
                <a:latin typeface="AR CENA" panose="02000000000000000000" pitchFamily="2" charset="0"/>
              </a:rPr>
              <a:t>Trichinosis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1AE3CA-F872-45F2-82DE-84493706F3B4}"/>
              </a:ext>
            </a:extLst>
          </p:cNvPr>
          <p:cNvSpPr txBox="1"/>
          <p:nvPr/>
        </p:nvSpPr>
        <p:spPr>
          <a:xfrm>
            <a:off x="10050067" y="6657945"/>
            <a:ext cx="214193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 CENA" panose="02000000000000000000" pitchFamily="2" charset="0"/>
                <a:ea typeface="+mn-ea"/>
                <a:cs typeface="+mn-cs"/>
                <a:hlinkClick r:id="rId3" tooltip="http://elsecretodelosgatosfelices.com/que-puedo-hacer-si-mi-gato-me-muerde-las-manos-mientras-jugamos/"/>
              </a:rPr>
              <a:t>This Photo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 CENA" panose="02000000000000000000" pitchFamily="2" charset="0"/>
                <a:ea typeface="+mn-ea"/>
                <a:cs typeface="+mn-cs"/>
              </a:rPr>
              <a:t> by Unknown Author is licensed under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 CENA" panose="02000000000000000000" pitchFamily="2" charset="0"/>
                <a:ea typeface="+mn-ea"/>
                <a:cs typeface="+mn-cs"/>
                <a:hlinkClick r:id="rId4" tooltip="https://creativecommons.org/licenses/by-nc-sa/3.0/"/>
              </a:rPr>
              <a:t>CC BY-NC-SA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 CENA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83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flower&#10;&#10;Description generated with high confidence">
            <a:extLst>
              <a:ext uri="{FF2B5EF4-FFF2-40B4-BE49-F238E27FC236}">
                <a16:creationId xmlns:a16="http://schemas.microsoft.com/office/drawing/2014/main" id="{F0EA3E16-C4A1-4043-94EC-37A7B87C9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898" b="2693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4AF60C9-690B-4F4E-A876-EA2114F1D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INVASION</a:t>
            </a:r>
          </a:p>
        </p:txBody>
      </p:sp>
    </p:spTree>
    <p:extLst>
      <p:ext uri="{BB962C8B-B14F-4D97-AF65-F5344CB8AC3E}">
        <p14:creationId xmlns:p14="http://schemas.microsoft.com/office/powerpoint/2010/main" val="355297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hoto, showing&#10;&#10;Description generated with high confidence">
            <a:extLst>
              <a:ext uri="{FF2B5EF4-FFF2-40B4-BE49-F238E27FC236}">
                <a16:creationId xmlns:a16="http://schemas.microsoft.com/office/drawing/2014/main" id="{EC4542A7-89CF-4371-BD8A-0F27E51B18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0" r="1" b="1"/>
          <a:stretch/>
        </p:blipFill>
        <p:spPr>
          <a:xfrm>
            <a:off x="5120640" y="1904281"/>
            <a:ext cx="6233160" cy="42726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297BC0-1BE5-47AC-A5CF-5CAA08327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ARTER" panose="02000000000000000000" pitchFamily="2" charset="0"/>
              </a:rPr>
              <a:t>Mechanisms of Pathogenicity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F1AD8-0E67-4A6C-B8EC-4BC859AAB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91" y="1973407"/>
            <a:ext cx="4775199" cy="4351338"/>
          </a:xfrm>
        </p:spPr>
        <p:txBody>
          <a:bodyPr>
            <a:normAutofit/>
          </a:bodyPr>
          <a:lstStyle/>
          <a:p>
            <a:r>
              <a:rPr lang="en-US" b="1" dirty="0">
                <a:latin typeface="AR CENA" panose="02000000000000000000" pitchFamily="2" charset="0"/>
              </a:rPr>
              <a:t>To cause disease a pathogen must: </a:t>
            </a:r>
          </a:p>
          <a:p>
            <a:pPr marL="0" indent="0">
              <a:buNone/>
            </a:pPr>
            <a:endParaRPr lang="en-US" sz="2400" b="1" dirty="0">
              <a:latin typeface="AR CENA" panose="02000000000000000000" pitchFamily="2" charset="0"/>
            </a:endParaRPr>
          </a:p>
          <a:p>
            <a:pPr marL="457200" lvl="1" indent="0">
              <a:buNone/>
            </a:pPr>
            <a:r>
              <a:rPr lang="en-US" b="1" dirty="0">
                <a:highlight>
                  <a:srgbClr val="FFFF00"/>
                </a:highlight>
                <a:latin typeface="AR CENA" panose="02000000000000000000" pitchFamily="2" charset="0"/>
              </a:rPr>
              <a:t>1. Gain access to the host </a:t>
            </a:r>
          </a:p>
          <a:p>
            <a:pPr marL="457200" lvl="1" indent="0">
              <a:buNone/>
            </a:pPr>
            <a:r>
              <a:rPr lang="en-US" b="1" dirty="0">
                <a:latin typeface="AR CENA" panose="02000000000000000000" pitchFamily="2" charset="0"/>
              </a:rPr>
              <a:t>2. Adhere to host tissues </a:t>
            </a:r>
          </a:p>
          <a:p>
            <a:pPr marL="457200" lvl="1" indent="0">
              <a:buNone/>
            </a:pPr>
            <a:r>
              <a:rPr lang="en-US" b="1" dirty="0">
                <a:latin typeface="AR CENA" panose="02000000000000000000" pitchFamily="2" charset="0"/>
              </a:rPr>
              <a:t>3. Penetrate or evade host defenses </a:t>
            </a:r>
          </a:p>
          <a:p>
            <a:pPr marL="457200" lvl="1" indent="0">
              <a:buNone/>
            </a:pPr>
            <a:r>
              <a:rPr lang="en-US" b="1" dirty="0">
                <a:latin typeface="AR CENA" panose="02000000000000000000" pitchFamily="2" charset="0"/>
              </a:rPr>
              <a:t>4. Damage the host</a:t>
            </a:r>
          </a:p>
          <a:p>
            <a:pPr lvl="2">
              <a:buFontTx/>
              <a:buChar char="-"/>
            </a:pPr>
            <a:r>
              <a:rPr lang="en-US" sz="2400" b="1" dirty="0">
                <a:latin typeface="AR CENA" panose="02000000000000000000" pitchFamily="2" charset="0"/>
              </a:rPr>
              <a:t>Damage may be done directly </a:t>
            </a:r>
          </a:p>
          <a:p>
            <a:pPr lvl="2">
              <a:buFontTx/>
              <a:buChar char="-"/>
            </a:pPr>
            <a:r>
              <a:rPr lang="en-US" sz="2400" b="1" dirty="0">
                <a:latin typeface="AR CENA" panose="02000000000000000000" pitchFamily="2" charset="0"/>
              </a:rPr>
              <a:t>Damage may be done by the accumulation of microbial waste products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F5BE815-3D1F-4BAF-B569-2ADB3D66A9CA}"/>
                  </a:ext>
                </a:extLst>
              </p14:cNvPr>
              <p14:cNvContentPartPr/>
              <p14:nvPr/>
            </p14:nvContentPartPr>
            <p14:xfrm>
              <a:off x="275709" y="1826345"/>
              <a:ext cx="3691080" cy="2513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F5BE815-3D1F-4BAF-B569-2ADB3D66A9C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3709" y="1682705"/>
                <a:ext cx="3834720" cy="2800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0897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E02442B-BFCE-4D94-A053-748333A3C5C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4636008" cy="68579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 CENA" panose="02000000000000000000" pitchFamily="2" charset="0"/>
              <a:ea typeface="+mn-ea"/>
              <a:cs typeface="+mn-cs"/>
            </a:endParaRPr>
          </a:p>
        </p:txBody>
      </p:sp>
      <p:pic>
        <p:nvPicPr>
          <p:cNvPr id="1026" name="Picture 2" descr="Image result for mucous membranes portal">
            <a:extLst>
              <a:ext uri="{FF2B5EF4-FFF2-40B4-BE49-F238E27FC236}">
                <a16:creationId xmlns:a16="http://schemas.microsoft.com/office/drawing/2014/main" id="{4FB1D52E-8AE1-457B-8FE8-D99A19960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3" r="2" b="2"/>
          <a:stretch/>
        </p:blipFill>
        <p:spPr bwMode="auto">
          <a:xfrm>
            <a:off x="5276088" y="640082"/>
            <a:ext cx="6276250" cy="557783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515DC7-0480-4B66-8A7D-88892EDD9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 CENA" panose="02000000000000000000" pitchFamily="2" charset="0"/>
              </a:rPr>
              <a:t> Entry Into Host: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</a:rPr>
              <a:t>PORTALS OF ENTRY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F0833-6E27-48B0-9891-920F9787D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1"/>
            <a:ext cx="3667036" cy="3779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 CENA" panose="02000000000000000000" pitchFamily="2" charset="0"/>
              </a:rPr>
              <a:t>The mucous membranes are the </a:t>
            </a:r>
            <a:r>
              <a:rPr lang="en-US" dirty="0">
                <a:solidFill>
                  <a:srgbClr val="FF0000"/>
                </a:solidFill>
                <a:latin typeface="AR CENA" panose="02000000000000000000" pitchFamily="2" charset="0"/>
              </a:rPr>
              <a:t>most common</a:t>
            </a:r>
            <a:r>
              <a:rPr lang="en-US" dirty="0">
                <a:solidFill>
                  <a:schemeClr val="bg1"/>
                </a:solidFill>
                <a:latin typeface="AR CENA" panose="02000000000000000000" pitchFamily="2" charset="0"/>
              </a:rPr>
              <a:t> way pathogens enter the body.</a:t>
            </a:r>
          </a:p>
          <a:p>
            <a:pPr lvl="1"/>
            <a:r>
              <a:rPr lang="en-US" sz="2800" dirty="0">
                <a:solidFill>
                  <a:schemeClr val="bg1"/>
                </a:solidFill>
                <a:latin typeface="AR CENA" panose="02000000000000000000" pitchFamily="2" charset="0"/>
              </a:rPr>
              <a:t>respiratory tract (most common) </a:t>
            </a:r>
          </a:p>
          <a:p>
            <a:pPr lvl="1"/>
            <a:r>
              <a:rPr lang="en-US" sz="2800" dirty="0">
                <a:solidFill>
                  <a:schemeClr val="bg1"/>
                </a:solidFill>
                <a:latin typeface="AR CENA" panose="02000000000000000000" pitchFamily="2" charset="0"/>
              </a:rPr>
              <a:t>gastrointestinal tract </a:t>
            </a:r>
          </a:p>
          <a:p>
            <a:pPr lvl="1"/>
            <a:r>
              <a:rPr lang="en-US" sz="2800" dirty="0">
                <a:solidFill>
                  <a:schemeClr val="bg1"/>
                </a:solidFill>
                <a:latin typeface="AR CENA" panose="02000000000000000000" pitchFamily="2" charset="0"/>
              </a:rPr>
              <a:t>urinary/genital tracts </a:t>
            </a:r>
          </a:p>
          <a:p>
            <a:pPr lvl="1"/>
            <a:r>
              <a:rPr lang="en-US" sz="2800" dirty="0">
                <a:solidFill>
                  <a:schemeClr val="bg1"/>
                </a:solidFill>
                <a:latin typeface="AR CENA" panose="02000000000000000000" pitchFamily="2" charset="0"/>
              </a:rPr>
              <a:t>conjunctiva</a:t>
            </a:r>
            <a:endParaRPr lang="en-US" sz="2800" b="1" dirty="0">
              <a:solidFill>
                <a:schemeClr val="bg1"/>
              </a:solidFill>
              <a:latin typeface="AR CENA" panose="020000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FFC1B98-4199-4105-9E51-2574C0E4D13D}"/>
              </a:ext>
            </a:extLst>
          </p:cNvPr>
          <p:cNvSpPr/>
          <p:nvPr/>
        </p:nvSpPr>
        <p:spPr>
          <a:xfrm>
            <a:off x="9225785" y="259934"/>
            <a:ext cx="2736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 CENA" panose="02000000000000000000" pitchFamily="2" charset="0"/>
                <a:ea typeface="+mn-ea"/>
                <a:cs typeface="+mn-cs"/>
              </a:rPr>
              <a:t>1. Gain access to the host </a:t>
            </a:r>
          </a:p>
        </p:txBody>
      </p:sp>
    </p:spTree>
    <p:extLst>
      <p:ext uri="{BB962C8B-B14F-4D97-AF65-F5344CB8AC3E}">
        <p14:creationId xmlns:p14="http://schemas.microsoft.com/office/powerpoint/2010/main" val="411562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6FBDFA86-51D3-4729-B154-79691837280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85216" cy="6858000"/>
          </a:xfrm>
          <a:prstGeom prst="rect">
            <a:avLst/>
          </a:prstGeom>
          <a:solidFill>
            <a:srgbClr val="5E52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, book&#10;&#10;Description generated with very high confidence">
            <a:extLst>
              <a:ext uri="{FF2B5EF4-FFF2-40B4-BE49-F238E27FC236}">
                <a16:creationId xmlns:a16="http://schemas.microsoft.com/office/drawing/2014/main" id="{869E49DB-FB99-4924-9A04-1A7938C72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337" y="640080"/>
            <a:ext cx="3709263" cy="5577840"/>
          </a:xfrm>
          <a:prstGeom prst="rect">
            <a:avLst/>
          </a:prstGeom>
        </p:spPr>
      </p:pic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0F1CE7C6-BE91-42A7-9214-F33FD918C386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9515DC7-0480-4B66-8A7D-88892EDD9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4185"/>
            <a:ext cx="6885215" cy="1155508"/>
          </a:xfrm>
        </p:spPr>
        <p:txBody>
          <a:bodyPr>
            <a:normAutofit/>
          </a:bodyPr>
          <a:lstStyle/>
          <a:p>
            <a:r>
              <a:rPr lang="en-US" sz="3700" dirty="0">
                <a:solidFill>
                  <a:srgbClr val="FFFFFF"/>
                </a:solidFill>
                <a:latin typeface="AR CENA" panose="02000000000000000000" pitchFamily="2" charset="0"/>
              </a:rPr>
              <a:t> Entry Into Host: </a:t>
            </a:r>
            <a:r>
              <a:rPr lang="en-US" sz="3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</a:rPr>
              <a:t>PORTALS OF ENTRY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F0833-6E27-48B0-9891-920F9787D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914400"/>
            <a:ext cx="5989782" cy="5303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AR CENA" panose="02000000000000000000" pitchFamily="2" charset="0"/>
              </a:rPr>
              <a:t>Skin (keratinized cutaneous membrane)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latin typeface="AR CENA" panose="02000000000000000000" pitchFamily="2" charset="0"/>
            </a:endParaRPr>
          </a:p>
          <a:p>
            <a:pPr lvl="1"/>
            <a:r>
              <a:rPr lang="en-US" sz="2800" dirty="0">
                <a:solidFill>
                  <a:srgbClr val="FFFFFF"/>
                </a:solidFill>
                <a:latin typeface="AR CENA" panose="02000000000000000000" pitchFamily="2" charset="0"/>
              </a:rPr>
              <a:t>Open wounds</a:t>
            </a:r>
          </a:p>
          <a:p>
            <a:pPr lvl="1"/>
            <a:r>
              <a:rPr lang="en-US" sz="2800" dirty="0">
                <a:solidFill>
                  <a:srgbClr val="FFFFFF"/>
                </a:solidFill>
                <a:latin typeface="AR CENA" panose="02000000000000000000" pitchFamily="2" charset="0"/>
              </a:rPr>
              <a:t>Hair follicles</a:t>
            </a:r>
          </a:p>
          <a:p>
            <a:pPr lvl="1"/>
            <a:r>
              <a:rPr lang="en-US" sz="2800" dirty="0">
                <a:solidFill>
                  <a:srgbClr val="FFFFFF"/>
                </a:solidFill>
                <a:latin typeface="AR CENA" panose="02000000000000000000" pitchFamily="2" charset="0"/>
              </a:rPr>
              <a:t>Sweat glands </a:t>
            </a:r>
          </a:p>
          <a:p>
            <a:endParaRPr lang="en-US" dirty="0">
              <a:solidFill>
                <a:srgbClr val="FFFFFF"/>
              </a:solidFill>
              <a:latin typeface="AR CENA" panose="02000000000000000000" pitchFamily="2" charset="0"/>
            </a:endParaRPr>
          </a:p>
          <a:p>
            <a:pPr marL="0" indent="0">
              <a:buNone/>
            </a:pPr>
            <a:r>
              <a:rPr lang="en-US" i="1" dirty="0">
                <a:solidFill>
                  <a:srgbClr val="FFFFFF"/>
                </a:solidFill>
                <a:latin typeface="AR CENA" panose="02000000000000000000" pitchFamily="2" charset="0"/>
              </a:rPr>
              <a:t>*Very few microbes are able to colonize the surface of the skin.</a:t>
            </a:r>
          </a:p>
          <a:p>
            <a:pPr marL="0" indent="0">
              <a:buNone/>
            </a:pPr>
            <a:endParaRPr lang="en-US" i="1" dirty="0">
              <a:solidFill>
                <a:srgbClr val="FFFFFF"/>
              </a:solidFill>
              <a:latin typeface="AR CENA" panose="02000000000000000000" pitchFamily="2" charset="0"/>
            </a:endParaRPr>
          </a:p>
          <a:p>
            <a:pPr marL="0" indent="0">
              <a:buNone/>
            </a:pPr>
            <a:r>
              <a:rPr lang="en-US" i="1" dirty="0">
                <a:solidFill>
                  <a:srgbClr val="FFFFFF"/>
                </a:solidFill>
                <a:latin typeface="AR CENA" panose="02000000000000000000" pitchFamily="2" charset="0"/>
              </a:rPr>
              <a:t>*Skin is usually an impermeable barrier for microorganisms.</a:t>
            </a:r>
            <a:endParaRPr lang="en-US" b="1" i="1" dirty="0">
              <a:solidFill>
                <a:srgbClr val="FFFFFF"/>
              </a:solidFill>
              <a:latin typeface="AR CENA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F87278-4643-4675-AE3D-B0DD72A594F3}"/>
              </a:ext>
            </a:extLst>
          </p:cNvPr>
          <p:cNvSpPr/>
          <p:nvPr/>
        </p:nvSpPr>
        <p:spPr>
          <a:xfrm>
            <a:off x="9308913" y="0"/>
            <a:ext cx="2736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 CENA" panose="02000000000000000000" pitchFamily="2" charset="0"/>
                <a:ea typeface="+mn-ea"/>
                <a:cs typeface="+mn-cs"/>
              </a:rPr>
              <a:t>1. Gain access to the host </a:t>
            </a:r>
          </a:p>
        </p:txBody>
      </p:sp>
    </p:spTree>
    <p:extLst>
      <p:ext uri="{BB962C8B-B14F-4D97-AF65-F5344CB8AC3E}">
        <p14:creationId xmlns:p14="http://schemas.microsoft.com/office/powerpoint/2010/main" val="227753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>
            <a:extLst>
              <a:ext uri="{FF2B5EF4-FFF2-40B4-BE49-F238E27FC236}">
                <a16:creationId xmlns:a16="http://schemas.microsoft.com/office/drawing/2014/main" id="{C5E6CFF1-2F42-4E10-9A97-F116F46F53F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3E7069-AE69-4F7D-BDE2-7A08A44E1C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1" b="13439"/>
          <a:stretch/>
        </p:blipFill>
        <p:spPr>
          <a:xfrm>
            <a:off x="0" y="1"/>
            <a:ext cx="12191980" cy="685799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182200-4859-4C8D-BCBB-55B245C28BA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7644AB7-8DE9-4B3D-836E-9D7BE7E32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  <a:latin typeface="AR CENA" panose="02000000000000000000" pitchFamily="2" charset="0"/>
              </a:rPr>
              <a:t> Entry Into Host: </a:t>
            </a:r>
            <a:r>
              <a:rPr 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anose="02000000000000000000" pitchFamily="2" charset="0"/>
              </a:rPr>
              <a:t>PORTALS OF ENTRY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4D6B9-BA68-4B94-94F2-4D500A690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2909" y="129309"/>
            <a:ext cx="7278255" cy="6539346"/>
          </a:xfrm>
        </p:spPr>
        <p:txBody>
          <a:bodyPr anchor="ctr">
            <a:normAutofit/>
          </a:bodyPr>
          <a:lstStyle/>
          <a:p>
            <a:r>
              <a:rPr lang="en-US" sz="2400" b="1" dirty="0">
                <a:solidFill>
                  <a:srgbClr val="FFFFFF"/>
                </a:solidFill>
              </a:rPr>
              <a:t>Parenteral route</a:t>
            </a:r>
            <a:r>
              <a:rPr lang="en-US" sz="2400" dirty="0">
                <a:solidFill>
                  <a:srgbClr val="FFFFFF"/>
                </a:solidFill>
              </a:rPr>
              <a:t> –penetration of the skin: 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Punctures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Injections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Bites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Cuts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Surgery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Etc.</a:t>
            </a:r>
          </a:p>
          <a:p>
            <a:pPr lvl="1"/>
            <a:endParaRPr lang="en-US" b="1" i="1" dirty="0">
              <a:solidFill>
                <a:srgbClr val="FFFFFF"/>
              </a:solidFill>
            </a:endParaRPr>
          </a:p>
          <a:p>
            <a:r>
              <a:rPr lang="en-US" sz="2400" b="1" i="1" dirty="0">
                <a:solidFill>
                  <a:srgbClr val="FFFFFF"/>
                </a:solidFill>
              </a:rPr>
              <a:t>When a pathogen enters a host through a parenteral route, it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b="1" i="1" dirty="0">
                <a:solidFill>
                  <a:srgbClr val="FFFFFF"/>
                </a:solidFill>
              </a:rPr>
              <a:t>is inserted directly into deeper tissues.</a:t>
            </a:r>
          </a:p>
          <a:p>
            <a:endParaRPr lang="en-US" sz="2400" b="1" i="1" dirty="0">
              <a:solidFill>
                <a:srgbClr val="FFFFFF"/>
              </a:solidFill>
            </a:endParaRPr>
          </a:p>
          <a:p>
            <a:r>
              <a:rPr lang="en-US" sz="2400" b="1" i="1" dirty="0">
                <a:solidFill>
                  <a:srgbClr val="FFFFFF"/>
                </a:solidFill>
              </a:rPr>
              <a:t>Parenteral transmission</a:t>
            </a:r>
            <a:r>
              <a:rPr lang="en-US" sz="2400" i="1" dirty="0">
                <a:solidFill>
                  <a:srgbClr val="FFFFFF"/>
                </a:solidFill>
              </a:rPr>
              <a:t> is defined as that which occurs outside of the alimentary tract (gastrointestinal tract).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3DE31E-8C78-4163-926A-6A89BDAEAB05}"/>
              </a:ext>
            </a:extLst>
          </p:cNvPr>
          <p:cNvSpPr/>
          <p:nvPr/>
        </p:nvSpPr>
        <p:spPr>
          <a:xfrm>
            <a:off x="0" y="242516"/>
            <a:ext cx="2736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 CENA" panose="02000000000000000000" pitchFamily="2" charset="0"/>
                <a:ea typeface="+mn-ea"/>
                <a:cs typeface="+mn-cs"/>
              </a:rPr>
              <a:t>1. Gain access to the host </a:t>
            </a:r>
          </a:p>
        </p:txBody>
      </p:sp>
    </p:spTree>
    <p:extLst>
      <p:ext uri="{BB962C8B-B14F-4D97-AF65-F5344CB8AC3E}">
        <p14:creationId xmlns:p14="http://schemas.microsoft.com/office/powerpoint/2010/main" val="13381913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hoto, showing&#10;&#10;Description generated with high confidence">
            <a:extLst>
              <a:ext uri="{FF2B5EF4-FFF2-40B4-BE49-F238E27FC236}">
                <a16:creationId xmlns:a16="http://schemas.microsoft.com/office/drawing/2014/main" id="{EC4542A7-89CF-4371-BD8A-0F27E51B18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0" r="1" b="1"/>
          <a:stretch/>
        </p:blipFill>
        <p:spPr>
          <a:xfrm>
            <a:off x="5120640" y="1904281"/>
            <a:ext cx="6233160" cy="42726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297BC0-1BE5-47AC-A5CF-5CAA08327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ARTER" panose="02000000000000000000" pitchFamily="2" charset="0"/>
              </a:rPr>
              <a:t>Mechanisms of Pathogenicity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F1AD8-0E67-4A6C-B8EC-4BC859AAB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91" y="1973407"/>
            <a:ext cx="4775199" cy="4351338"/>
          </a:xfrm>
        </p:spPr>
        <p:txBody>
          <a:bodyPr>
            <a:normAutofit/>
          </a:bodyPr>
          <a:lstStyle/>
          <a:p>
            <a:r>
              <a:rPr lang="en-US" b="1" dirty="0">
                <a:latin typeface="AR CENA" panose="02000000000000000000" pitchFamily="2" charset="0"/>
              </a:rPr>
              <a:t>To cause disease a pathogen must: </a:t>
            </a:r>
          </a:p>
          <a:p>
            <a:pPr marL="0" indent="0">
              <a:buNone/>
            </a:pPr>
            <a:endParaRPr lang="en-US" sz="2400" b="1" dirty="0">
              <a:latin typeface="AR CENA" panose="02000000000000000000" pitchFamily="2" charset="0"/>
            </a:endParaRPr>
          </a:p>
          <a:p>
            <a:pPr marL="457200" lvl="1" indent="0">
              <a:buNone/>
            </a:pPr>
            <a:r>
              <a:rPr lang="en-US" b="1" dirty="0">
                <a:latin typeface="AR CENA" panose="02000000000000000000" pitchFamily="2" charset="0"/>
              </a:rPr>
              <a:t>1. Gain access to the host </a:t>
            </a:r>
          </a:p>
          <a:p>
            <a:pPr marL="457200" lvl="1" indent="0">
              <a:buNone/>
            </a:pPr>
            <a:r>
              <a:rPr lang="en-US" b="1" dirty="0">
                <a:latin typeface="AR CENA" panose="02000000000000000000" pitchFamily="2" charset="0"/>
              </a:rPr>
              <a:t>2. </a:t>
            </a:r>
            <a:r>
              <a:rPr lang="en-US" b="1" dirty="0">
                <a:highlight>
                  <a:srgbClr val="FFFF00"/>
                </a:highlight>
                <a:latin typeface="AR CENA" panose="02000000000000000000" pitchFamily="2" charset="0"/>
              </a:rPr>
              <a:t>Adhere to host tissues </a:t>
            </a:r>
          </a:p>
          <a:p>
            <a:pPr marL="457200" lvl="1" indent="0">
              <a:buNone/>
            </a:pPr>
            <a:r>
              <a:rPr lang="en-US" b="1" dirty="0">
                <a:latin typeface="AR CENA" panose="02000000000000000000" pitchFamily="2" charset="0"/>
              </a:rPr>
              <a:t>3. Penetrate or evade host defenses </a:t>
            </a:r>
          </a:p>
          <a:p>
            <a:pPr marL="457200" lvl="1" indent="0">
              <a:buNone/>
            </a:pPr>
            <a:r>
              <a:rPr lang="en-US" b="1" dirty="0">
                <a:latin typeface="AR CENA" panose="02000000000000000000" pitchFamily="2" charset="0"/>
              </a:rPr>
              <a:t>4. Damage the host</a:t>
            </a:r>
          </a:p>
          <a:p>
            <a:pPr lvl="2">
              <a:buFontTx/>
              <a:buChar char="-"/>
            </a:pPr>
            <a:r>
              <a:rPr lang="en-US" sz="2400" b="1" dirty="0">
                <a:latin typeface="AR CENA" panose="02000000000000000000" pitchFamily="2" charset="0"/>
              </a:rPr>
              <a:t>Damage may be done directly </a:t>
            </a:r>
          </a:p>
          <a:p>
            <a:pPr lvl="2">
              <a:buFontTx/>
              <a:buChar char="-"/>
            </a:pPr>
            <a:r>
              <a:rPr lang="en-US" sz="2400" b="1" dirty="0">
                <a:latin typeface="AR CENA" panose="02000000000000000000" pitchFamily="2" charset="0"/>
              </a:rPr>
              <a:t>Damage may be done by the accumulation of microbial waste products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F5BE815-3D1F-4BAF-B569-2ADB3D66A9CA}"/>
                  </a:ext>
                </a:extLst>
              </p14:cNvPr>
              <p14:cNvContentPartPr/>
              <p14:nvPr/>
            </p14:nvContentPartPr>
            <p14:xfrm>
              <a:off x="288409" y="2283545"/>
              <a:ext cx="3691080" cy="2513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F5BE815-3D1F-4BAF-B569-2ADB3D66A9C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6409" y="2139545"/>
                <a:ext cx="3834720" cy="2800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954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FBDFA86-51D3-4729-B154-79691837280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85216" cy="6858000"/>
          </a:xfrm>
          <a:prstGeom prst="rect">
            <a:avLst/>
          </a:prstGeom>
          <a:solidFill>
            <a:srgbClr val="888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 CENA" panose="020000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1897C31A-42C1-42A5-9E07-8E1F9B683B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t="5247" r="45835" b="-86"/>
          <a:stretch/>
        </p:blipFill>
        <p:spPr>
          <a:xfrm>
            <a:off x="7050363" y="701964"/>
            <a:ext cx="5060092" cy="570807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1CE7C6-BE91-42A7-9214-F33FD918C386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71F4476-6493-4FFA-BA8E-1960F339C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76516"/>
            <a:ext cx="5062511" cy="1499616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rgbClr val="FFFFFF"/>
                </a:solidFill>
                <a:latin typeface="AR CENA" panose="02000000000000000000" pitchFamily="2" charset="0"/>
              </a:rPr>
              <a:t>Adherence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3AA69-354A-47F0-A783-66EAAAB64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982" y="1422400"/>
            <a:ext cx="5634181" cy="512618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AR CENA" panose="02000000000000000000" pitchFamily="2" charset="0"/>
              </a:rPr>
              <a:t>Adherence is the attachment of the microbe to the host at the portal of entry.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AR CENA" panose="02000000000000000000" pitchFamily="2" charset="0"/>
              </a:rPr>
              <a:t> </a:t>
            </a:r>
          </a:p>
          <a:p>
            <a:r>
              <a:rPr lang="en-US" dirty="0">
                <a:solidFill>
                  <a:srgbClr val="FFFFFF"/>
                </a:solidFill>
                <a:latin typeface="AR CENA" panose="02000000000000000000" pitchFamily="2" charset="0"/>
              </a:rPr>
              <a:t>Mechanisms of Adhesion</a:t>
            </a:r>
          </a:p>
          <a:p>
            <a:pPr lvl="1"/>
            <a:r>
              <a:rPr lang="en-US" sz="2800" dirty="0">
                <a:solidFill>
                  <a:srgbClr val="FFFFFF"/>
                </a:solidFill>
                <a:latin typeface="AR CENA" panose="02000000000000000000" pitchFamily="2" charset="0"/>
              </a:rPr>
              <a:t>Pathogens can have surface adhesion molecules that are ligands which bind in a lock-and-key manner with receptors on the surface of a host cell. </a:t>
            </a:r>
          </a:p>
        </p:txBody>
      </p:sp>
    </p:spTree>
    <p:extLst>
      <p:ext uri="{BB962C8B-B14F-4D97-AF65-F5344CB8AC3E}">
        <p14:creationId xmlns:p14="http://schemas.microsoft.com/office/powerpoint/2010/main" val="299374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7CF780-1DF1-4893-B0D5-D67B400FD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433" y="1140727"/>
            <a:ext cx="5352775" cy="5735876"/>
          </a:xfrm>
          <a:prstGeom prst="rect">
            <a:avLst/>
          </a:prstGeom>
        </p:spPr>
      </p:pic>
      <p:pic>
        <p:nvPicPr>
          <p:cNvPr id="7" name="Picture 6" descr="A drawing of a person&#10;&#10;Description generated with high confidence">
            <a:extLst>
              <a:ext uri="{FF2B5EF4-FFF2-40B4-BE49-F238E27FC236}">
                <a16:creationId xmlns:a16="http://schemas.microsoft.com/office/drawing/2014/main" id="{1992317E-64B7-4C48-B474-3676CCD08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79" b="89900" l="9890" r="89927">
                        <a14:foregroundMark x1="47619" y1="4979" x2="47985" y2="10384"/>
                        <a14:foregroundMark x1="35714" y1="66145" x2="35714" y2="66145"/>
                        <a14:foregroundMark x1="32967" y1="77667" x2="34615" y2="70413"/>
                        <a14:foregroundMark x1="34615" y1="70413" x2="44505" y2="60313"/>
                        <a14:foregroundMark x1="34249" y1="68563" x2="38645" y2="64723"/>
                        <a14:foregroundMark x1="35165" y1="67568" x2="41026" y2="63016"/>
                        <a14:foregroundMark x1="54945" y1="62304" x2="58242" y2="65007"/>
                        <a14:foregroundMark x1="58974" y1="65718" x2="58974" y2="65718"/>
                        <a14:foregroundMark x1="63004" y1="69701" x2="63004" y2="697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70464">
            <a:off x="6034846" y="654040"/>
            <a:ext cx="2792836" cy="3595904"/>
          </a:xfrm>
          <a:prstGeom prst="rect">
            <a:avLst/>
          </a:prstGeom>
        </p:spPr>
      </p:pic>
      <p:pic>
        <p:nvPicPr>
          <p:cNvPr id="10" name="Picture 9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D2CB1C51-1902-4DBB-8FA6-72DF5E98FF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22" y="2277278"/>
            <a:ext cx="4193440" cy="3930215"/>
          </a:xfrm>
          <a:prstGeom prst="rect">
            <a:avLst/>
          </a:prstGeom>
        </p:spPr>
      </p:pic>
      <p:pic>
        <p:nvPicPr>
          <p:cNvPr id="11" name="Picture 10" descr="A drawing of a person&#10;&#10;Description generated with high confidence">
            <a:extLst>
              <a:ext uri="{FF2B5EF4-FFF2-40B4-BE49-F238E27FC236}">
                <a16:creationId xmlns:a16="http://schemas.microsoft.com/office/drawing/2014/main" id="{AC12FFA0-423C-454B-8517-BA9E61DA9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79" b="89900" l="9890" r="89927">
                        <a14:foregroundMark x1="47619" y1="4979" x2="47985" y2="10384"/>
                        <a14:foregroundMark x1="35714" y1="66145" x2="35714" y2="66145"/>
                        <a14:foregroundMark x1="32967" y1="77667" x2="34615" y2="70413"/>
                        <a14:foregroundMark x1="34615" y1="70413" x2="44505" y2="60313"/>
                        <a14:foregroundMark x1="34249" y1="68563" x2="38645" y2="64723"/>
                        <a14:foregroundMark x1="35165" y1="67568" x2="41026" y2="63016"/>
                        <a14:foregroundMark x1="54945" y1="62304" x2="58242" y2="65007"/>
                        <a14:foregroundMark x1="58974" y1="65718" x2="58974" y2="65718"/>
                        <a14:foregroundMark x1="63004" y1="69701" x2="63004" y2="697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99" y="4685736"/>
            <a:ext cx="1062134" cy="13675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0C231C9-EDFA-4A2A-9326-1F33B412B29F}"/>
              </a:ext>
            </a:extLst>
          </p:cNvPr>
          <p:cNvSpPr/>
          <p:nvPr/>
        </p:nvSpPr>
        <p:spPr>
          <a:xfrm>
            <a:off x="2296993" y="2362685"/>
            <a:ext cx="2714462" cy="180324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Host Cell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9107DEB-D6EA-4F87-913E-41823BC6FFB7}"/>
              </a:ext>
            </a:extLst>
          </p:cNvPr>
          <p:cNvCxnSpPr>
            <a:cxnSpLocks/>
          </p:cNvCxnSpPr>
          <p:nvPr/>
        </p:nvCxnSpPr>
        <p:spPr>
          <a:xfrm>
            <a:off x="5902036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5EC00B48-8D93-40ED-A118-39CBE75DD09C}"/>
              </a:ext>
            </a:extLst>
          </p:cNvPr>
          <p:cNvSpPr/>
          <p:nvPr/>
        </p:nvSpPr>
        <p:spPr>
          <a:xfrm>
            <a:off x="5772386" y="74708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 CENA" panose="02000000000000000000" pitchFamily="2" charset="0"/>
                <a:ea typeface="+mn-ea"/>
                <a:cs typeface="+mn-cs"/>
              </a:rPr>
              <a:t>This binding allows the pathogenic microbe entrance to the host cell. </a:t>
            </a:r>
          </a:p>
        </p:txBody>
      </p:sp>
    </p:spTree>
    <p:extLst>
      <p:ext uri="{BB962C8B-B14F-4D97-AF65-F5344CB8AC3E}">
        <p14:creationId xmlns:p14="http://schemas.microsoft.com/office/powerpoint/2010/main" val="318468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74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close up of a device&#10;&#10;Description generated with high confidence">
            <a:extLst>
              <a:ext uri="{FF2B5EF4-FFF2-40B4-BE49-F238E27FC236}">
                <a16:creationId xmlns:a16="http://schemas.microsoft.com/office/drawing/2014/main" id="{AF5A690D-A35C-4150-9153-A56CC3E6A4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123" y="643467"/>
            <a:ext cx="587975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7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1090E9-4DCC-44D6-955A-B0EE26CAE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15107" y="1579524"/>
            <a:ext cx="7127488" cy="43655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16BD26-01F8-481C-95C1-8A74297BE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753" y="372788"/>
            <a:ext cx="5127031" cy="1676603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Bad Rap?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DAB37-274D-4352-BC18-52D134B99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5127029" cy="3785419"/>
          </a:xfrm>
        </p:spPr>
        <p:txBody>
          <a:bodyPr>
            <a:normAutofit/>
          </a:bodyPr>
          <a:lstStyle/>
          <a:p>
            <a:r>
              <a:rPr lang="en-US" b="1" dirty="0"/>
              <a:t>Not all bacteria are bad!</a:t>
            </a:r>
          </a:p>
          <a:p>
            <a:r>
              <a:rPr lang="en-US" b="1" dirty="0"/>
              <a:t>Not all viruses are harmful!</a:t>
            </a:r>
          </a:p>
          <a:p>
            <a:r>
              <a:rPr lang="en-US" b="1" dirty="0"/>
              <a:t>Not all protozoa are parasites!</a:t>
            </a:r>
          </a:p>
          <a:p>
            <a:r>
              <a:rPr lang="en-US" b="1" dirty="0"/>
              <a:t>Not all fungi are infectious!</a:t>
            </a:r>
          </a:p>
        </p:txBody>
      </p:sp>
    </p:spTree>
    <p:extLst>
      <p:ext uri="{BB962C8B-B14F-4D97-AF65-F5344CB8AC3E}">
        <p14:creationId xmlns:p14="http://schemas.microsoft.com/office/powerpoint/2010/main" val="359061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hoto, showing&#10;&#10;Description generated with high confidence">
            <a:extLst>
              <a:ext uri="{FF2B5EF4-FFF2-40B4-BE49-F238E27FC236}">
                <a16:creationId xmlns:a16="http://schemas.microsoft.com/office/drawing/2014/main" id="{EC4542A7-89CF-4371-BD8A-0F27E51B18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0" r="1" b="1"/>
          <a:stretch/>
        </p:blipFill>
        <p:spPr>
          <a:xfrm>
            <a:off x="5120640" y="1904281"/>
            <a:ext cx="6233160" cy="42726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297BC0-1BE5-47AC-A5CF-5CAA08327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ARTER" panose="02000000000000000000" pitchFamily="2" charset="0"/>
              </a:rPr>
              <a:t>Mechanisms of Pathogenicity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F1AD8-0E67-4A6C-B8EC-4BC859AAB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91" y="1973407"/>
            <a:ext cx="4775199" cy="4351338"/>
          </a:xfrm>
        </p:spPr>
        <p:txBody>
          <a:bodyPr>
            <a:normAutofit/>
          </a:bodyPr>
          <a:lstStyle/>
          <a:p>
            <a:r>
              <a:rPr lang="en-US" b="1" dirty="0">
                <a:latin typeface="AR CENA" panose="02000000000000000000" pitchFamily="2" charset="0"/>
              </a:rPr>
              <a:t>To cause disease a pathogen must: </a:t>
            </a:r>
          </a:p>
          <a:p>
            <a:pPr marL="0" indent="0">
              <a:buNone/>
            </a:pPr>
            <a:endParaRPr lang="en-US" sz="2400" b="1" dirty="0">
              <a:latin typeface="AR CENA" panose="02000000000000000000" pitchFamily="2" charset="0"/>
            </a:endParaRPr>
          </a:p>
          <a:p>
            <a:pPr marL="457200" lvl="1" indent="0">
              <a:buNone/>
            </a:pPr>
            <a:r>
              <a:rPr lang="en-US" b="1" dirty="0">
                <a:latin typeface="AR CENA" panose="02000000000000000000" pitchFamily="2" charset="0"/>
              </a:rPr>
              <a:t>1. Gain access to the host</a:t>
            </a:r>
            <a:r>
              <a:rPr lang="en-US" b="1" dirty="0">
                <a:highlight>
                  <a:srgbClr val="FFFF00"/>
                </a:highlight>
                <a:latin typeface="AR CENA" panose="02000000000000000000" pitchFamily="2" charset="0"/>
              </a:rPr>
              <a:t> </a:t>
            </a:r>
          </a:p>
          <a:p>
            <a:pPr marL="457200" lvl="1" indent="0">
              <a:buNone/>
            </a:pPr>
            <a:r>
              <a:rPr lang="en-US" b="1" dirty="0">
                <a:latin typeface="AR CENA" panose="02000000000000000000" pitchFamily="2" charset="0"/>
              </a:rPr>
              <a:t>2. Adhere to host tissues </a:t>
            </a:r>
          </a:p>
          <a:p>
            <a:pPr marL="457200" lvl="1" indent="0">
              <a:buNone/>
            </a:pPr>
            <a:r>
              <a:rPr lang="en-US" b="1" dirty="0">
                <a:highlight>
                  <a:srgbClr val="FFFF00"/>
                </a:highlight>
                <a:latin typeface="AR CENA" panose="02000000000000000000" pitchFamily="2" charset="0"/>
              </a:rPr>
              <a:t>3. Penetrate or evade host defenses </a:t>
            </a:r>
          </a:p>
          <a:p>
            <a:pPr marL="457200" lvl="1" indent="0">
              <a:buNone/>
            </a:pPr>
            <a:r>
              <a:rPr lang="en-US" b="1" dirty="0">
                <a:latin typeface="AR CENA" panose="02000000000000000000" pitchFamily="2" charset="0"/>
              </a:rPr>
              <a:t>4. Damage the host</a:t>
            </a:r>
          </a:p>
          <a:p>
            <a:pPr lvl="2">
              <a:buFontTx/>
              <a:buChar char="-"/>
            </a:pPr>
            <a:r>
              <a:rPr lang="en-US" sz="2400" b="1" dirty="0">
                <a:latin typeface="AR CENA" panose="02000000000000000000" pitchFamily="2" charset="0"/>
              </a:rPr>
              <a:t>Damage may be done directly </a:t>
            </a:r>
          </a:p>
          <a:p>
            <a:pPr lvl="2">
              <a:buFontTx/>
              <a:buChar char="-"/>
            </a:pPr>
            <a:r>
              <a:rPr lang="en-US" sz="2400" b="1" dirty="0">
                <a:latin typeface="AR CENA" panose="02000000000000000000" pitchFamily="2" charset="0"/>
              </a:rPr>
              <a:t>Damage may be done by the accumulation of microbial waste products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5890E9A-0C4C-41B5-8DD8-0D648E75C9C5}"/>
                  </a:ext>
                </a:extLst>
              </p14:cNvPr>
              <p14:cNvContentPartPr/>
              <p14:nvPr/>
            </p14:nvContentPartPr>
            <p14:xfrm>
              <a:off x="184727" y="2981949"/>
              <a:ext cx="4738255" cy="1812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5890E9A-0C4C-41B5-8DD8-0D648E75C9C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1088" y="2874309"/>
                <a:ext cx="4845894" cy="202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8706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97BC0-1BE5-47AC-A5CF-5CAA08327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ARTER" panose="02000000000000000000" pitchFamily="2" charset="0"/>
              </a:rPr>
              <a:t>Mechanisms of Pathogenicity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F1AD8-0E67-4A6C-B8EC-4BC859AAB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91" y="1973407"/>
            <a:ext cx="4775199" cy="4351338"/>
          </a:xfrm>
        </p:spPr>
        <p:txBody>
          <a:bodyPr>
            <a:normAutofit/>
          </a:bodyPr>
          <a:lstStyle/>
          <a:p>
            <a:r>
              <a:rPr lang="en-US" b="1" dirty="0">
                <a:latin typeface="AR CENA" panose="02000000000000000000" pitchFamily="2" charset="0"/>
              </a:rPr>
              <a:t>To cause disease a pathogen must: </a:t>
            </a:r>
          </a:p>
          <a:p>
            <a:pPr marL="0" indent="0">
              <a:buNone/>
            </a:pPr>
            <a:endParaRPr lang="en-US" sz="2400" b="1" dirty="0">
              <a:latin typeface="AR CENA" panose="02000000000000000000" pitchFamily="2" charset="0"/>
            </a:endParaRPr>
          </a:p>
          <a:p>
            <a:pPr marL="457200" lvl="1" indent="0">
              <a:buNone/>
            </a:pPr>
            <a:r>
              <a:rPr lang="en-US" b="1" dirty="0">
                <a:latin typeface="AR CENA" panose="02000000000000000000" pitchFamily="2" charset="0"/>
              </a:rPr>
              <a:t>1. Gain access to the host</a:t>
            </a:r>
            <a:r>
              <a:rPr lang="en-US" b="1" dirty="0">
                <a:highlight>
                  <a:srgbClr val="FFFF00"/>
                </a:highlight>
                <a:latin typeface="AR CENA" panose="02000000000000000000" pitchFamily="2" charset="0"/>
              </a:rPr>
              <a:t> </a:t>
            </a:r>
          </a:p>
          <a:p>
            <a:pPr marL="457200" lvl="1" indent="0">
              <a:buNone/>
            </a:pPr>
            <a:r>
              <a:rPr lang="en-US" b="1" dirty="0">
                <a:latin typeface="AR CENA" panose="02000000000000000000" pitchFamily="2" charset="0"/>
              </a:rPr>
              <a:t>2. Adhere to host tissues </a:t>
            </a:r>
          </a:p>
          <a:p>
            <a:pPr marL="457200" lvl="1" indent="0">
              <a:buNone/>
            </a:pPr>
            <a:r>
              <a:rPr lang="en-US" b="1" dirty="0">
                <a:highlight>
                  <a:srgbClr val="FFFF00"/>
                </a:highlight>
                <a:latin typeface="AR CENA" panose="02000000000000000000" pitchFamily="2" charset="0"/>
              </a:rPr>
              <a:t>3. Penetrate or evade host defenses </a:t>
            </a:r>
          </a:p>
          <a:p>
            <a:pPr marL="457200" lvl="1" indent="0">
              <a:buNone/>
            </a:pPr>
            <a:r>
              <a:rPr lang="en-US" b="1" dirty="0">
                <a:latin typeface="AR CENA" panose="02000000000000000000" pitchFamily="2" charset="0"/>
              </a:rPr>
              <a:t>4. Damage the host</a:t>
            </a:r>
          </a:p>
          <a:p>
            <a:pPr lvl="2">
              <a:buFontTx/>
              <a:buChar char="-"/>
            </a:pPr>
            <a:r>
              <a:rPr lang="en-US" sz="2400" b="1" dirty="0">
                <a:latin typeface="AR CENA" panose="02000000000000000000" pitchFamily="2" charset="0"/>
              </a:rPr>
              <a:t>Damage may be done directly </a:t>
            </a:r>
          </a:p>
          <a:p>
            <a:pPr lvl="2">
              <a:buFontTx/>
              <a:buChar char="-"/>
            </a:pPr>
            <a:r>
              <a:rPr lang="en-US" sz="2400" b="1" dirty="0">
                <a:latin typeface="AR CENA" panose="02000000000000000000" pitchFamily="2" charset="0"/>
              </a:rPr>
              <a:t>Damage may be done by the accumulation of microbial waste products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5890E9A-0C4C-41B5-8DD8-0D648E75C9C5}"/>
                  </a:ext>
                </a:extLst>
              </p14:cNvPr>
              <p14:cNvContentPartPr/>
              <p14:nvPr/>
            </p14:nvContentPartPr>
            <p14:xfrm>
              <a:off x="184727" y="2981949"/>
              <a:ext cx="4738255" cy="1812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5890E9A-0C4C-41B5-8DD8-0D648E75C9C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1088" y="2874309"/>
                <a:ext cx="4845894" cy="20278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6BD78D6-95E8-4BAF-BEC6-DF0096FFCA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6291" y="1330037"/>
            <a:ext cx="2863761" cy="5255491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37BBC36C-50C3-4C03-AB2D-8EF830FA7EC7}"/>
              </a:ext>
            </a:extLst>
          </p:cNvPr>
          <p:cNvSpPr/>
          <p:nvPr/>
        </p:nvSpPr>
        <p:spPr>
          <a:xfrm>
            <a:off x="5033818" y="2050214"/>
            <a:ext cx="4230257" cy="3815136"/>
          </a:xfrm>
          <a:prstGeom prst="wedgeEllipseCallout">
            <a:avLst>
              <a:gd name="adj1" fmla="val 58052"/>
              <a:gd name="adj2" fmla="val -9195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 CENA" panose="02000000000000000000" pitchFamily="2" charset="0"/>
                <a:ea typeface="+mn-ea"/>
                <a:cs typeface="+mn-cs"/>
              </a:rPr>
              <a:t>Three examples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 CENA" panose="02000000000000000000" pitchFamily="2" charset="0"/>
                <a:ea typeface="+mn-ea"/>
                <a:cs typeface="+mn-cs"/>
              </a:rPr>
              <a:t>of mechanisms that pathogens use to evade or penetrate host defenses are: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 CENA" panose="02000000000000000000" pitchFamily="2" charset="0"/>
                <a:ea typeface="+mn-ea"/>
                <a:cs typeface="+mn-cs"/>
              </a:rPr>
              <a:t>Capsules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 CENA" panose="02000000000000000000" pitchFamily="2" charset="0"/>
                <a:ea typeface="+mn-ea"/>
                <a:cs typeface="+mn-cs"/>
              </a:rPr>
              <a:t>Antigen Variation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 CENA" panose="02000000000000000000" pitchFamily="2" charset="0"/>
                <a:ea typeface="+mn-ea"/>
                <a:cs typeface="+mn-cs"/>
              </a:rPr>
              <a:t>M Proteins</a:t>
            </a:r>
          </a:p>
        </p:txBody>
      </p:sp>
    </p:spTree>
    <p:extLst>
      <p:ext uri="{BB962C8B-B14F-4D97-AF65-F5344CB8AC3E}">
        <p14:creationId xmlns:p14="http://schemas.microsoft.com/office/powerpoint/2010/main" val="209101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B75B7B-F468-4DF3-A26A-E26C7BFFF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307" y="1369959"/>
            <a:ext cx="6466623" cy="41180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58C910-3617-4E6D-8C14-F2C5590D0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512" y="1"/>
            <a:ext cx="10515600" cy="1071418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latin typeface="AR CENA" panose="02000000000000000000" pitchFamily="2" charset="0"/>
              </a:rPr>
              <a:t>Evasion of Host Defenses - CAPSULES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0F5ED-A608-4B19-B236-8226BAE55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498" y="1404360"/>
            <a:ext cx="5033818" cy="465253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 CENA" panose="02000000000000000000" pitchFamily="2" charset="0"/>
              </a:rPr>
              <a:t>The cell </a:t>
            </a:r>
            <a:r>
              <a:rPr lang="en-US" sz="3200" b="1" dirty="0">
                <a:latin typeface="AR CENA" panose="02000000000000000000" pitchFamily="2" charset="0"/>
              </a:rPr>
              <a:t>capsule</a:t>
            </a:r>
            <a:r>
              <a:rPr lang="en-US" sz="3200" dirty="0">
                <a:latin typeface="AR CENA" panose="02000000000000000000" pitchFamily="2" charset="0"/>
              </a:rPr>
              <a:t> is a very large structure of some prokaryotic cells, such as bacterial cells. </a:t>
            </a:r>
          </a:p>
          <a:p>
            <a:pPr marL="0" indent="0">
              <a:buNone/>
            </a:pPr>
            <a:endParaRPr lang="en-US" sz="3200" dirty="0">
              <a:latin typeface="AR CENA" panose="02000000000000000000" pitchFamily="2" charset="0"/>
            </a:endParaRPr>
          </a:p>
          <a:p>
            <a:r>
              <a:rPr lang="en-US" sz="3200" dirty="0">
                <a:latin typeface="AR CENA" panose="02000000000000000000" pitchFamily="2" charset="0"/>
              </a:rPr>
              <a:t>It is a polysaccharide layer that lies outside the cell </a:t>
            </a:r>
            <a:r>
              <a:rPr lang="en-US" sz="3200" b="1" dirty="0">
                <a:latin typeface="AR CENA" panose="02000000000000000000" pitchFamily="2" charset="0"/>
              </a:rPr>
              <a:t>envelope</a:t>
            </a:r>
            <a:r>
              <a:rPr lang="en-US" sz="3200" dirty="0">
                <a:latin typeface="AR CENA" panose="02000000000000000000" pitchFamily="2" charset="0"/>
              </a:rPr>
              <a:t> of bacteria, and is thus deemed part of the outer </a:t>
            </a:r>
            <a:r>
              <a:rPr lang="en-US" sz="3200" b="1" dirty="0">
                <a:latin typeface="AR CENA" panose="02000000000000000000" pitchFamily="2" charset="0"/>
              </a:rPr>
              <a:t>envelope</a:t>
            </a:r>
            <a:r>
              <a:rPr lang="en-US" sz="3200" dirty="0">
                <a:latin typeface="AR CENA" panose="02000000000000000000" pitchFamily="2" charset="0"/>
              </a:rPr>
              <a:t> of a bacterial cell.</a:t>
            </a:r>
            <a:endParaRPr lang="en-US" sz="4000" dirty="0">
              <a:latin typeface="AR CENA" panose="020000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804D47-6DBD-4CEE-A8AF-54051049AF95}"/>
              </a:ext>
            </a:extLst>
          </p:cNvPr>
          <p:cNvSpPr/>
          <p:nvPr/>
        </p:nvSpPr>
        <p:spPr>
          <a:xfrm>
            <a:off x="32327" y="6280919"/>
            <a:ext cx="6096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 CENA" panose="02000000000000000000" pitchFamily="2" charset="0"/>
                <a:ea typeface="+mn-ea"/>
                <a:cs typeface="+mn-cs"/>
              </a:rPr>
              <a:t>By This vector image is completely made by Ali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 CENA" panose="02000000000000000000" pitchFamily="2" charset="0"/>
                <a:ea typeface="+mn-ea"/>
                <a:cs typeface="+mn-cs"/>
              </a:rPr>
              <a:t>Zifan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 CENA" panose="02000000000000000000" pitchFamily="2" charset="0"/>
                <a:ea typeface="+mn-ea"/>
                <a:cs typeface="+mn-cs"/>
              </a:rPr>
              <a:t> - Own work; used information from Biology 10e Textbook (chapter 4,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 CENA" panose="02000000000000000000" pitchFamily="2" charset="0"/>
                <a:ea typeface="+mn-ea"/>
                <a:cs typeface="+mn-cs"/>
              </a:rPr>
              <a:t>Pg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 CENA" panose="02000000000000000000" pitchFamily="2" charset="0"/>
                <a:ea typeface="+mn-ea"/>
                <a:cs typeface="+mn-cs"/>
              </a:rPr>
              <a:t>: 63) by: Peter Raven, Kenneth Mason, Jonathan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 CENA" panose="02000000000000000000" pitchFamily="2" charset="0"/>
                <a:ea typeface="+mn-ea"/>
                <a:cs typeface="+mn-cs"/>
              </a:rPr>
              <a:t>Losos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 CENA" panose="02000000000000000000" pitchFamily="2" charset="0"/>
                <a:ea typeface="+mn-ea"/>
                <a:cs typeface="+mn-cs"/>
              </a:rPr>
              <a:t>, Susan Singer · McGraw-Hill Education., CC BY-SA 4.0, https://commons.wikimedia.org/w/index.php?curid=44194140</a:t>
            </a:r>
          </a:p>
        </p:txBody>
      </p:sp>
    </p:spTree>
    <p:extLst>
      <p:ext uri="{BB962C8B-B14F-4D97-AF65-F5344CB8AC3E}">
        <p14:creationId xmlns:p14="http://schemas.microsoft.com/office/powerpoint/2010/main" val="259112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4C94E0B9-0D0D-4722-A0CE-CE7F4DBAC5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-120" r="-1953" b="-2"/>
          <a:stretch/>
        </p:blipFill>
        <p:spPr>
          <a:xfrm>
            <a:off x="3980873" y="10"/>
            <a:ext cx="8211127" cy="685799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79BEE5-743A-4CDE-8C54-44097BE51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509193"/>
            <a:ext cx="3651467" cy="1174953"/>
          </a:xfrm>
        </p:spPr>
        <p:txBody>
          <a:bodyPr>
            <a:normAutofit/>
          </a:bodyPr>
          <a:lstStyle/>
          <a:p>
            <a:r>
              <a:rPr lang="en-US" sz="6600" dirty="0">
                <a:latin typeface="AR CENA" panose="02000000000000000000" pitchFamily="2" charset="0"/>
              </a:rPr>
              <a:t>Capsules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6869D-C803-4117-B9E8-4EDADC0CB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AR CENA" panose="02000000000000000000" pitchFamily="2" charset="0"/>
              </a:rPr>
              <a:t>Evades the Host Immune Defenses by…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latin typeface="AR CENA" panose="02000000000000000000" pitchFamily="2" charset="0"/>
              </a:rPr>
              <a:t>impairs phagocytosis: prevents engulfment and destruction by leukocytes</a:t>
            </a:r>
          </a:p>
        </p:txBody>
      </p:sp>
    </p:spTree>
    <p:extLst>
      <p:ext uri="{BB962C8B-B14F-4D97-AF65-F5344CB8AC3E}">
        <p14:creationId xmlns:p14="http://schemas.microsoft.com/office/powerpoint/2010/main" val="60382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0DB9C61-90E0-484F-8602-02F49EDC1B7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 CENA" panose="02000000000000000000" pitchFamily="2" charset="0"/>
              <a:ea typeface="+mn-ea"/>
              <a:cs typeface="+mn-cs"/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F7ED563-E5DB-4937-BF78-7893C4DC92A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680" y="240031"/>
            <a:ext cx="11724640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306B647-FE95-4550-8350-3D2180C6221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60466" y="699706"/>
            <a:ext cx="4114800" cy="5477256"/>
          </a:xfrm>
          <a:prstGeom prst="rect">
            <a:avLst/>
          </a:prstGeom>
          <a:solidFill>
            <a:srgbClr val="FFFFFF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 CENA" panose="02000000000000000000" pitchFamily="2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288E45-21E1-49B4-A544-FA32D8BF9D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475" r="6487" b="1"/>
          <a:stretch/>
        </p:blipFill>
        <p:spPr>
          <a:xfrm>
            <a:off x="7523826" y="862763"/>
            <a:ext cx="3788081" cy="51511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CD1DFD-2CE1-411D-807E-7403F2819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220" y="860028"/>
            <a:ext cx="6006192" cy="1324907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accent1"/>
                </a:solidFill>
                <a:latin typeface="AR CENA" panose="02000000000000000000" pitchFamily="2" charset="0"/>
              </a:rPr>
              <a:t>Antigenic Variation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D1D8E-C498-4296-A28C-E9601A973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220" y="2248823"/>
            <a:ext cx="6006192" cy="3928139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1"/>
                </a:solidFill>
                <a:latin typeface="AR CENA" panose="02000000000000000000" pitchFamily="2" charset="0"/>
              </a:rPr>
              <a:t>Antigenic Variation - pathogens alter their surface antigens to escape the host immune defenses.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2177A6-90C1-4C77-8C60-E8C044342D82}"/>
              </a:ext>
            </a:extLst>
          </p:cNvPr>
          <p:cNvSpPr/>
          <p:nvPr/>
        </p:nvSpPr>
        <p:spPr>
          <a:xfrm>
            <a:off x="1549000" y="465860"/>
            <a:ext cx="4650632" cy="52322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 CENA" panose="02000000000000000000" pitchFamily="2" charset="0"/>
                <a:ea typeface="+mn-ea"/>
                <a:cs typeface="+mn-cs"/>
              </a:rPr>
              <a:t>Evading the Host Immune Defenses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1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>
            <a:extLst>
              <a:ext uri="{FF2B5EF4-FFF2-40B4-BE49-F238E27FC236}">
                <a16:creationId xmlns:a16="http://schemas.microsoft.com/office/drawing/2014/main" id="{0E02442B-BFCE-4D94-A053-748333A3C5C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4636008" cy="68579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 CENA" panose="02000000000000000000" pitchFamily="2" charset="0"/>
              <a:ea typeface="+mn-ea"/>
              <a:cs typeface="+mn-cs"/>
            </a:endParaRPr>
          </a:p>
        </p:txBody>
      </p:sp>
      <p:pic>
        <p:nvPicPr>
          <p:cNvPr id="8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AC06EFF-473A-4B26-A187-47B6A87791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61" b="-2"/>
          <a:stretch/>
        </p:blipFill>
        <p:spPr>
          <a:xfrm>
            <a:off x="4371374" y="683490"/>
            <a:ext cx="7358807" cy="5229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4948DF-4163-4192-A613-1B1DC8C57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244" y="248945"/>
            <a:ext cx="3667039" cy="1676603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chemeClr val="bg1"/>
                </a:solidFill>
                <a:latin typeface="AR CENA" panose="02000000000000000000" pitchFamily="2" charset="0"/>
              </a:rPr>
              <a:t>Cell Wall Components such as the </a:t>
            </a:r>
            <a:r>
              <a:rPr lang="en-US" sz="4800" i="1" dirty="0">
                <a:solidFill>
                  <a:schemeClr val="bg1"/>
                </a:solidFill>
                <a:latin typeface="AR CENA" panose="02000000000000000000" pitchFamily="2" charset="0"/>
              </a:rPr>
              <a:t>M Protein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D4A29-9C67-414E-A0A8-3E3CAC08B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560" y="2245587"/>
            <a:ext cx="3667036" cy="37795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R CENA" panose="02000000000000000000" pitchFamily="2" charset="0"/>
              </a:rPr>
              <a:t>M protein of Streptococcus pyogenes: </a:t>
            </a:r>
          </a:p>
          <a:p>
            <a:pPr lvl="1"/>
            <a:r>
              <a:rPr lang="en-US" sz="2800" dirty="0">
                <a:solidFill>
                  <a:schemeClr val="bg1"/>
                </a:solidFill>
                <a:latin typeface="AR CENA" panose="02000000000000000000" pitchFamily="2" charset="0"/>
              </a:rPr>
              <a:t>-heat and acid resistant </a:t>
            </a:r>
          </a:p>
          <a:p>
            <a:pPr lvl="1"/>
            <a:r>
              <a:rPr lang="en-US" sz="2800" dirty="0">
                <a:solidFill>
                  <a:schemeClr val="bg1"/>
                </a:solidFill>
                <a:latin typeface="AR CENA" panose="02000000000000000000" pitchFamily="2" charset="0"/>
              </a:rPr>
              <a:t>-mediates attachment of bacterium to epithelial cells </a:t>
            </a:r>
          </a:p>
          <a:p>
            <a:pPr lvl="1"/>
            <a:r>
              <a:rPr lang="en-US" sz="2800" dirty="0">
                <a:solidFill>
                  <a:schemeClr val="bg1"/>
                </a:solidFill>
                <a:latin typeface="AR CENA" panose="02000000000000000000" pitchFamily="2" charset="0"/>
              </a:rPr>
              <a:t>-resists phagocytosis by leukocytes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161A97-FC30-4229-8645-3515AFA2C8B4}"/>
              </a:ext>
            </a:extLst>
          </p:cNvPr>
          <p:cNvSpPr/>
          <p:nvPr/>
        </p:nvSpPr>
        <p:spPr>
          <a:xfrm>
            <a:off x="6006700" y="34417"/>
            <a:ext cx="4650632" cy="52322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 CENA" panose="02000000000000000000" pitchFamily="2" charset="0"/>
                <a:ea typeface="+mn-ea"/>
                <a:cs typeface="+mn-cs"/>
              </a:rPr>
              <a:t>Evading the Host Immune Defenses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11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97BC0-1BE5-47AC-A5CF-5CAA08327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ARTER" panose="02000000000000000000" pitchFamily="2" charset="0"/>
              </a:rPr>
              <a:t>Mechanisms of Pathogenicity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F1AD8-0E67-4A6C-B8EC-4BC859AAB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91" y="1973407"/>
            <a:ext cx="4775199" cy="4351338"/>
          </a:xfrm>
        </p:spPr>
        <p:txBody>
          <a:bodyPr>
            <a:normAutofit/>
          </a:bodyPr>
          <a:lstStyle/>
          <a:p>
            <a:r>
              <a:rPr lang="en-US" b="1" dirty="0">
                <a:latin typeface="AR CENA" panose="02000000000000000000" pitchFamily="2" charset="0"/>
              </a:rPr>
              <a:t>To cause disease a pathogen must: </a:t>
            </a:r>
          </a:p>
          <a:p>
            <a:pPr marL="0" indent="0">
              <a:buNone/>
            </a:pPr>
            <a:endParaRPr lang="en-US" sz="2400" b="1" dirty="0">
              <a:latin typeface="AR CENA" panose="02000000000000000000" pitchFamily="2" charset="0"/>
            </a:endParaRPr>
          </a:p>
          <a:p>
            <a:pPr marL="457200" lvl="1" indent="0">
              <a:buNone/>
            </a:pPr>
            <a:r>
              <a:rPr lang="en-US" b="1" dirty="0">
                <a:latin typeface="AR CENA" panose="02000000000000000000" pitchFamily="2" charset="0"/>
              </a:rPr>
              <a:t>1. Gain access to the host</a:t>
            </a:r>
            <a:r>
              <a:rPr lang="en-US" b="1" dirty="0">
                <a:highlight>
                  <a:srgbClr val="FFFF00"/>
                </a:highlight>
                <a:latin typeface="AR CENA" panose="02000000000000000000" pitchFamily="2" charset="0"/>
              </a:rPr>
              <a:t> </a:t>
            </a:r>
          </a:p>
          <a:p>
            <a:pPr marL="457200" lvl="1" indent="0">
              <a:buNone/>
            </a:pPr>
            <a:r>
              <a:rPr lang="en-US" b="1" dirty="0">
                <a:latin typeface="AR CENA" panose="02000000000000000000" pitchFamily="2" charset="0"/>
              </a:rPr>
              <a:t>2. Adhere to host tissues </a:t>
            </a:r>
          </a:p>
          <a:p>
            <a:pPr marL="457200" lvl="1" indent="0">
              <a:buNone/>
            </a:pPr>
            <a:r>
              <a:rPr lang="en-US" b="1" dirty="0">
                <a:highlight>
                  <a:srgbClr val="FFFF00"/>
                </a:highlight>
                <a:latin typeface="AR CENA" panose="02000000000000000000" pitchFamily="2" charset="0"/>
              </a:rPr>
              <a:t>3. </a:t>
            </a:r>
            <a:r>
              <a:rPr lang="en-US" b="1" dirty="0">
                <a:latin typeface="AR CENA" panose="02000000000000000000" pitchFamily="2" charset="0"/>
              </a:rPr>
              <a:t>Penetrate or evade host defenses </a:t>
            </a:r>
          </a:p>
          <a:p>
            <a:pPr marL="457200" lvl="1" indent="0">
              <a:buNone/>
            </a:pPr>
            <a:r>
              <a:rPr lang="en-US" b="1" dirty="0">
                <a:latin typeface="AR CENA" panose="02000000000000000000" pitchFamily="2" charset="0"/>
              </a:rPr>
              <a:t>4. </a:t>
            </a:r>
            <a:r>
              <a:rPr lang="en-US" b="1" dirty="0">
                <a:highlight>
                  <a:srgbClr val="FFFF00"/>
                </a:highlight>
                <a:latin typeface="AR CENA" panose="02000000000000000000" pitchFamily="2" charset="0"/>
              </a:rPr>
              <a:t>Damage the host</a:t>
            </a:r>
          </a:p>
          <a:p>
            <a:pPr lvl="2">
              <a:buFontTx/>
              <a:buChar char="-"/>
            </a:pPr>
            <a:r>
              <a:rPr lang="en-US" sz="2400" b="1" dirty="0">
                <a:latin typeface="AR CENA" panose="02000000000000000000" pitchFamily="2" charset="0"/>
              </a:rPr>
              <a:t>Damage may be done directly </a:t>
            </a:r>
          </a:p>
          <a:p>
            <a:pPr lvl="2">
              <a:buFontTx/>
              <a:buChar char="-"/>
            </a:pPr>
            <a:r>
              <a:rPr lang="en-US" sz="2400" b="1" dirty="0">
                <a:latin typeface="AR CENA" panose="02000000000000000000" pitchFamily="2" charset="0"/>
              </a:rPr>
              <a:t>Damage may be done by the accumulation of microbial waste products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5890E9A-0C4C-41B5-8DD8-0D648E75C9C5}"/>
                  </a:ext>
                </a:extLst>
              </p14:cNvPr>
              <p14:cNvContentPartPr/>
              <p14:nvPr/>
            </p14:nvContentPartPr>
            <p14:xfrm>
              <a:off x="-124692" y="3429000"/>
              <a:ext cx="4738255" cy="1812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5890E9A-0C4C-41B5-8DD8-0D648E75C9C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78691" y="3321000"/>
                <a:ext cx="4845894" cy="20278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6BD78D6-95E8-4BAF-BEC6-DF0096FFCA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6291" y="1330037"/>
            <a:ext cx="2863761" cy="5255491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37BBC36C-50C3-4C03-AB2D-8EF830FA7EC7}"/>
              </a:ext>
            </a:extLst>
          </p:cNvPr>
          <p:cNvSpPr/>
          <p:nvPr/>
        </p:nvSpPr>
        <p:spPr>
          <a:xfrm>
            <a:off x="6096000" y="2050214"/>
            <a:ext cx="3181930" cy="2267786"/>
          </a:xfrm>
          <a:prstGeom prst="wedgeEllipseCallout">
            <a:avLst>
              <a:gd name="adj1" fmla="val 58052"/>
              <a:gd name="adj2" fmla="val -9195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 CENA" panose="02000000000000000000" pitchFamily="2" charset="0"/>
                <a:ea typeface="+mn-ea"/>
                <a:cs typeface="+mn-cs"/>
              </a:rPr>
              <a:t>Then THE DAMAGE STARTS~!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 CENA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53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able&#10;&#10;Description generated with high confidence">
            <a:extLst>
              <a:ext uri="{FF2B5EF4-FFF2-40B4-BE49-F238E27FC236}">
                <a16:creationId xmlns:a16="http://schemas.microsoft.com/office/drawing/2014/main" id="{2B588226-9165-4487-AC53-B2601CCA9C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2" b="12280"/>
          <a:stretch/>
        </p:blipFill>
        <p:spPr>
          <a:xfrm>
            <a:off x="5878850" y="0"/>
            <a:ext cx="6313150" cy="6858000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455B6D-199F-4FC2-BE32-3A3E90F2D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4"/>
            <a:ext cx="5120114" cy="1726029"/>
          </a:xfrm>
        </p:spPr>
        <p:txBody>
          <a:bodyPr>
            <a:normAutofit/>
          </a:bodyPr>
          <a:lstStyle/>
          <a:p>
            <a:r>
              <a:rPr lang="en-US" sz="4800" u="sng" dirty="0">
                <a:latin typeface="AR CENA" panose="02000000000000000000" pitchFamily="2" charset="0"/>
              </a:rPr>
              <a:t>Direct Damage to Host Cells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A57EF-D9F7-4E19-915C-642DDCFE3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530202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 CENA" panose="02000000000000000000" pitchFamily="2" charset="0"/>
              </a:rPr>
              <a:t>When a pathogen grows inside of host cells, the host cells undergo lysis.</a:t>
            </a:r>
          </a:p>
          <a:p>
            <a:r>
              <a:rPr lang="en-US" sz="3600" dirty="0">
                <a:latin typeface="AR CENA" panose="02000000000000000000" pitchFamily="2" charset="0"/>
              </a:rPr>
              <a:t>When the pathogens are penetrating through the host’s tissue, the cells of that tissue are damaged and die.</a:t>
            </a:r>
          </a:p>
          <a:p>
            <a:endParaRPr lang="en-US" sz="3600" dirty="0">
              <a:latin typeface="AR CENA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BCF2A4-820A-4839-B3BA-4F095DD5552B}"/>
              </a:ext>
            </a:extLst>
          </p:cNvPr>
          <p:cNvSpPr/>
          <p:nvPr/>
        </p:nvSpPr>
        <p:spPr>
          <a:xfrm>
            <a:off x="335603" y="106571"/>
            <a:ext cx="2186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 CENA" panose="02000000000000000000" pitchFamily="2" charset="0"/>
                <a:ea typeface="+mn-ea"/>
                <a:cs typeface="+mn-cs"/>
              </a:rPr>
              <a:t>Damage to the host</a:t>
            </a:r>
          </a:p>
        </p:txBody>
      </p:sp>
    </p:spTree>
    <p:extLst>
      <p:ext uri="{BB962C8B-B14F-4D97-AF65-F5344CB8AC3E}">
        <p14:creationId xmlns:p14="http://schemas.microsoft.com/office/powerpoint/2010/main" val="425944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close up of a logo&#10;&#10;Description generated with high confidence">
            <a:extLst>
              <a:ext uri="{FF2B5EF4-FFF2-40B4-BE49-F238E27FC236}">
                <a16:creationId xmlns:a16="http://schemas.microsoft.com/office/drawing/2014/main" id="{5A2624FB-86F7-49AF-98A9-2E85D56DCB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662" y="2135573"/>
            <a:ext cx="4055367" cy="3748424"/>
          </a:xfrm>
          <a:prstGeom prst="rect">
            <a:avLst/>
          </a:prstGeom>
        </p:spPr>
      </p:pic>
      <p:pic>
        <p:nvPicPr>
          <p:cNvPr id="7" name="Picture 6" descr="A close up of a sign&#10;&#10;Description generated with high confidence">
            <a:extLst>
              <a:ext uri="{FF2B5EF4-FFF2-40B4-BE49-F238E27FC236}">
                <a16:creationId xmlns:a16="http://schemas.microsoft.com/office/drawing/2014/main" id="{48F73D76-B999-4A85-AAD8-A44F37FA75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71" y="1720997"/>
            <a:ext cx="2350638" cy="302752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FEAD0B9-2263-4C6A-A3E4-8054A9860C7C}"/>
              </a:ext>
            </a:extLst>
          </p:cNvPr>
          <p:cNvSpPr/>
          <p:nvPr/>
        </p:nvSpPr>
        <p:spPr>
          <a:xfrm>
            <a:off x="8460029" y="4536315"/>
            <a:ext cx="859462" cy="82077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close up of a logo&#10;&#10;Description generated with high confidence">
            <a:extLst>
              <a:ext uri="{FF2B5EF4-FFF2-40B4-BE49-F238E27FC236}">
                <a16:creationId xmlns:a16="http://schemas.microsoft.com/office/drawing/2014/main" id="{9E24DBA8-E497-420B-84FE-28319D819A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425" y="1557263"/>
            <a:ext cx="1027984" cy="102798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D84E354-8931-4FD6-9AC9-C98B1D9FA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616606"/>
            <a:ext cx="4344573" cy="5814003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 CENA" panose="02000000000000000000" pitchFamily="2" charset="0"/>
              </a:rPr>
              <a:t>Once the microbe has invaded the tissue, the result is damage to the tissues through a variety of different mechanisms. </a:t>
            </a:r>
            <a:br>
              <a:rPr lang="en-US" sz="3600" dirty="0">
                <a:latin typeface="AR CENA" panose="02000000000000000000" pitchFamily="2" charset="0"/>
              </a:rPr>
            </a:br>
            <a:br>
              <a:rPr lang="en-US" sz="3600" dirty="0">
                <a:latin typeface="AR CENA" panose="02000000000000000000" pitchFamily="2" charset="0"/>
              </a:rPr>
            </a:br>
            <a:r>
              <a:rPr lang="en-US" sz="3600" dirty="0">
                <a:latin typeface="AR CENA" panose="02000000000000000000" pitchFamily="2" charset="0"/>
              </a:rPr>
              <a:t>Some of these way are due to chemicals secreted by the pathogens called </a:t>
            </a:r>
            <a:r>
              <a:rPr lang="en-US" sz="3600" b="1" u="sng" dirty="0">
                <a:latin typeface="AR CENA" panose="02000000000000000000" pitchFamily="2" charset="0"/>
              </a:rPr>
              <a:t>virulence factors.</a:t>
            </a:r>
            <a:endParaRPr lang="en-US" sz="3600" dirty="0">
              <a:latin typeface="AR CENA" panose="02000000000000000000" pitchFamily="2" charset="0"/>
            </a:endParaRPr>
          </a:p>
        </p:txBody>
      </p:sp>
      <p:pic>
        <p:nvPicPr>
          <p:cNvPr id="14" name="Picture 13" descr="A close up of a sign&#10;&#10;Description generated with high confidence">
            <a:extLst>
              <a:ext uri="{FF2B5EF4-FFF2-40B4-BE49-F238E27FC236}">
                <a16:creationId xmlns:a16="http://schemas.microsoft.com/office/drawing/2014/main" id="{0A316CAC-0A17-4E91-A036-B59F2AD33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739" y="1515471"/>
            <a:ext cx="780580" cy="1005354"/>
          </a:xfrm>
          <a:prstGeom prst="rect">
            <a:avLst/>
          </a:prstGeom>
        </p:spPr>
      </p:pic>
      <p:pic>
        <p:nvPicPr>
          <p:cNvPr id="15" name="Picture 14" descr="A close up of a sign&#10;&#10;Description generated with high confidence">
            <a:extLst>
              <a:ext uri="{FF2B5EF4-FFF2-40B4-BE49-F238E27FC236}">
                <a16:creationId xmlns:a16="http://schemas.microsoft.com/office/drawing/2014/main" id="{B44D3211-7EAF-4DF7-9261-C69663F80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11595">
            <a:off x="6877538" y="2781518"/>
            <a:ext cx="780580" cy="1005354"/>
          </a:xfrm>
          <a:prstGeom prst="rect">
            <a:avLst/>
          </a:prstGeom>
        </p:spPr>
      </p:pic>
      <p:pic>
        <p:nvPicPr>
          <p:cNvPr id="16" name="Picture 15" descr="A close up of a sign&#10;&#10;Description generated with high confidence">
            <a:extLst>
              <a:ext uri="{FF2B5EF4-FFF2-40B4-BE49-F238E27FC236}">
                <a16:creationId xmlns:a16="http://schemas.microsoft.com/office/drawing/2014/main" id="{FD7A88E5-993F-41A1-B572-093791E72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0155">
            <a:off x="10171338" y="3020931"/>
            <a:ext cx="780580" cy="1005354"/>
          </a:xfrm>
          <a:prstGeom prst="rect">
            <a:avLst/>
          </a:prstGeom>
        </p:spPr>
      </p:pic>
      <p:pic>
        <p:nvPicPr>
          <p:cNvPr id="17" name="Picture 16" descr="A close up of a sign&#10;&#10;Description generated with high confidence">
            <a:extLst>
              <a:ext uri="{FF2B5EF4-FFF2-40B4-BE49-F238E27FC236}">
                <a16:creationId xmlns:a16="http://schemas.microsoft.com/office/drawing/2014/main" id="{C389FFE4-932F-468C-8405-BFCF527A9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08" y="1730543"/>
            <a:ext cx="780580" cy="100535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BF479A2-AFB1-402B-85A3-80EF94E509A1}"/>
              </a:ext>
            </a:extLst>
          </p:cNvPr>
          <p:cNvSpPr/>
          <p:nvPr/>
        </p:nvSpPr>
        <p:spPr>
          <a:xfrm>
            <a:off x="7288499" y="684393"/>
            <a:ext cx="2186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 CENA" panose="02000000000000000000" pitchFamily="2" charset="0"/>
                <a:ea typeface="+mn-ea"/>
                <a:cs typeface="+mn-cs"/>
              </a:rPr>
              <a:t>Damage to the host</a:t>
            </a:r>
          </a:p>
        </p:txBody>
      </p:sp>
    </p:spTree>
    <p:extLst>
      <p:ext uri="{BB962C8B-B14F-4D97-AF65-F5344CB8AC3E}">
        <p14:creationId xmlns:p14="http://schemas.microsoft.com/office/powerpoint/2010/main" val="255455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69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A76B05-232D-453D-964F-6822FE5CFB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404" y="643467"/>
            <a:ext cx="798719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CBE1851-2230-47A9-B000-CE9046EA61B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B93832-6514-44F4-849B-5EE2C8A2337D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928939"/>
            <a:ext cx="393192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1D21091-5E1E-4BAE-A230-2E27B6BDDC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707" y="640080"/>
            <a:ext cx="5210055" cy="55788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E77B82-44F3-4C08-9CB0-5134D2BBA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76" y="803705"/>
            <a:ext cx="4208656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000" kern="1200">
                <a:solidFill>
                  <a:srgbClr val="FFFFFF"/>
                </a:solidFill>
                <a:latin typeface="AR CHRISTY" panose="02000000000000000000" pitchFamily="2" charset="0"/>
              </a:rPr>
              <a:t>Symbiotic Bacteria</a:t>
            </a:r>
            <a:endParaRPr lang="en-US" sz="8000" kern="1200" dirty="0">
              <a:solidFill>
                <a:srgbClr val="FFFFFF"/>
              </a:solidFill>
              <a:latin typeface="AR CHRIST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41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925AF5E7-686E-486A-AF4D-AD38088A2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262" y="640080"/>
            <a:ext cx="4490946" cy="5578816"/>
          </a:xfrm>
          <a:prstGeom prst="rect">
            <a:avLst/>
          </a:prstGeom>
        </p:spPr>
      </p:pic>
      <p:sp>
        <p:nvSpPr>
          <p:cNvPr id="25" name="Rectangle 21">
            <a:extLst>
              <a:ext uri="{FF2B5EF4-FFF2-40B4-BE49-F238E27FC236}">
                <a16:creationId xmlns:a16="http://schemas.microsoft.com/office/drawing/2014/main" id="{3F24A09B-713F-43FC-AB6E-B8808396852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8E8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B91AB35-C3B4-4B70-B3DD-13D63B7DA23D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3975" y="2423149"/>
            <a:ext cx="0" cy="201168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570088F-BE6A-4478-B1E9-EE6CC3024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44" y="640080"/>
            <a:ext cx="4173905" cy="5577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600" kern="1200" dirty="0">
                <a:solidFill>
                  <a:srgbClr val="FFFFFF"/>
                </a:solidFill>
                <a:latin typeface="AR CENA" panose="02000000000000000000" pitchFamily="2" charset="0"/>
              </a:rPr>
              <a:t>Antibiotics like </a:t>
            </a:r>
            <a:r>
              <a:rPr lang="en-US" sz="4600" b="1" kern="1200" dirty="0">
                <a:solidFill>
                  <a:srgbClr val="FFFFFF"/>
                </a:solidFill>
                <a:latin typeface="AR CENA" panose="02000000000000000000" pitchFamily="2" charset="0"/>
              </a:rPr>
              <a:t>tetracycline</a:t>
            </a:r>
            <a:r>
              <a:rPr lang="en-US" sz="4600" kern="1200" dirty="0">
                <a:solidFill>
                  <a:srgbClr val="FFFFFF"/>
                </a:solidFill>
                <a:latin typeface="AR CENA" panose="02000000000000000000" pitchFamily="2" charset="0"/>
              </a:rPr>
              <a:t> and </a:t>
            </a:r>
            <a:r>
              <a:rPr lang="en-US" sz="4600" b="1" kern="1200" dirty="0">
                <a:solidFill>
                  <a:srgbClr val="FFFFFF"/>
                </a:solidFill>
                <a:latin typeface="AR CENA" panose="02000000000000000000" pitchFamily="2" charset="0"/>
              </a:rPr>
              <a:t>erythromycin</a:t>
            </a:r>
            <a:r>
              <a:rPr lang="en-US" sz="4600" kern="1200" dirty="0">
                <a:solidFill>
                  <a:srgbClr val="FFFFFF"/>
                </a:solidFill>
                <a:latin typeface="AR CENA" panose="02000000000000000000" pitchFamily="2" charset="0"/>
              </a:rPr>
              <a:t> function by inhibiting protein synthesis.</a:t>
            </a:r>
          </a:p>
        </p:txBody>
      </p:sp>
    </p:spTree>
    <p:extLst>
      <p:ext uri="{BB962C8B-B14F-4D97-AF65-F5344CB8AC3E}">
        <p14:creationId xmlns:p14="http://schemas.microsoft.com/office/powerpoint/2010/main" val="350812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2257994-BD97-4691-8B89-198A6D2BAB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4" descr="A close up of a logo&#10;&#10;Description generated with high confidence">
            <a:extLst>
              <a:ext uri="{FF2B5EF4-FFF2-40B4-BE49-F238E27FC236}">
                <a16:creationId xmlns:a16="http://schemas.microsoft.com/office/drawing/2014/main" id="{FCC8BC38-8C46-4A52-81FC-0C47F4481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376" y="362291"/>
            <a:ext cx="2937424" cy="3539066"/>
          </a:xfrm>
          <a:prstGeom prst="rect">
            <a:avLst/>
          </a:prstGeom>
        </p:spPr>
      </p:pic>
      <p:pic>
        <p:nvPicPr>
          <p:cNvPr id="12" name="Picture 11" descr="A picture containing text, map&#10;&#10;Description generated with high confidence">
            <a:extLst>
              <a:ext uri="{FF2B5EF4-FFF2-40B4-BE49-F238E27FC236}">
                <a16:creationId xmlns:a16="http://schemas.microsoft.com/office/drawing/2014/main" id="{53233A02-20C2-4413-970D-226A73079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35001" y="536909"/>
            <a:ext cx="5316388" cy="31898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F5A67E-510D-44D8-8233-321CA1B95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>
                <a:solidFill>
                  <a:srgbClr val="404040"/>
                </a:solidFill>
              </a:rPr>
              <a:t>Antibiotics Like Penicillin, Block the Formation of the Cell Wall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3AB9CBE6-DA21-4E3B-A1B3-D29689C34F17}"/>
              </a:ext>
            </a:extLst>
          </p:cNvPr>
          <p:cNvSpPr/>
          <p:nvPr/>
        </p:nvSpPr>
        <p:spPr>
          <a:xfrm>
            <a:off x="5951389" y="2131824"/>
            <a:ext cx="978408" cy="484632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ross 8">
            <a:extLst>
              <a:ext uri="{FF2B5EF4-FFF2-40B4-BE49-F238E27FC236}">
                <a16:creationId xmlns:a16="http://schemas.microsoft.com/office/drawing/2014/main" id="{122890B9-2A3E-4D8A-ADE8-442064BEBEB0}"/>
              </a:ext>
            </a:extLst>
          </p:cNvPr>
          <p:cNvSpPr/>
          <p:nvPr/>
        </p:nvSpPr>
        <p:spPr>
          <a:xfrm rot="2065104">
            <a:off x="7833554" y="860017"/>
            <a:ext cx="2579066" cy="2640793"/>
          </a:xfrm>
          <a:prstGeom prst="plus">
            <a:avLst>
              <a:gd name="adj" fmla="val 4722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86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A close up of a logo&#10;&#10;Description generated with high confidence">
            <a:extLst>
              <a:ext uri="{FF2B5EF4-FFF2-40B4-BE49-F238E27FC236}">
                <a16:creationId xmlns:a16="http://schemas.microsoft.com/office/drawing/2014/main" id="{847DECE2-4CAC-4CFC-8973-5B60B6F09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86036"/>
            <a:ext cx="5459470" cy="548690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F24A09B-713F-43FC-AB6E-B8808396852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5A4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B91AB35-C3B4-4B70-B3DD-13D63B7DA23D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3975" y="2423149"/>
            <a:ext cx="0" cy="201168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61E2282-8715-49A8-80A6-209DD8AF6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44" y="640080"/>
            <a:ext cx="4173905" cy="5577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 kern="1200" dirty="0">
                <a:solidFill>
                  <a:srgbClr val="FFFFFF"/>
                </a:solidFill>
                <a:latin typeface="AR CENA" panose="02000000000000000000" pitchFamily="2" charset="0"/>
              </a:rPr>
              <a:t>Antibiotics like Ciprofloxacin (Cipro), inhibit nucleic acid synthesis. </a:t>
            </a:r>
          </a:p>
        </p:txBody>
      </p:sp>
    </p:spTree>
    <p:extLst>
      <p:ext uri="{BB962C8B-B14F-4D97-AF65-F5344CB8AC3E}">
        <p14:creationId xmlns:p14="http://schemas.microsoft.com/office/powerpoint/2010/main" val="427329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4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6DFC3119-34DF-4BE6-AAF3-DBDB6A2B13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726" y="492573"/>
            <a:ext cx="5439736" cy="588079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707FC24-6981-43D9-B525-C7832BA2246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6E2A04-6239-478C-A498-8CE1F4417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1311441"/>
            <a:ext cx="3476625" cy="43940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AR CENA" panose="02000000000000000000" pitchFamily="2" charset="0"/>
              </a:rPr>
              <a:t>Antibiotics like Bactrim (Cipro), inhibit nucleic acid synthesis </a:t>
            </a:r>
            <a:br>
              <a:rPr lang="en-US" sz="4800" kern="1200" dirty="0">
                <a:solidFill>
                  <a:srgbClr val="FFFFFF"/>
                </a:solidFill>
                <a:latin typeface="AR CENA" panose="02000000000000000000" pitchFamily="2" charset="0"/>
              </a:rPr>
            </a:br>
            <a:endParaRPr lang="en-US" sz="4800" kern="1200" dirty="0">
              <a:solidFill>
                <a:srgbClr val="FFFFFF"/>
              </a:solidFill>
              <a:latin typeface="AR CEN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45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C40AB29F-E4D0-433A-8F96-1474D6E8B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036" y="640080"/>
            <a:ext cx="5425398" cy="557881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F24A09B-713F-43FC-AB6E-B8808396852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832F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B91AB35-C3B4-4B70-B3DD-13D63B7DA23D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3975" y="2423149"/>
            <a:ext cx="0" cy="201168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B643408-B5A0-4924-B733-925380193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44" y="640080"/>
            <a:ext cx="4173905" cy="5577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000" kern="1200" dirty="0">
                <a:solidFill>
                  <a:srgbClr val="FFFFFF"/>
                </a:solidFill>
                <a:latin typeface="AR CENA" panose="02000000000000000000" pitchFamily="2" charset="0"/>
              </a:rPr>
              <a:t>Antibiotics like polymyxins and antifungals, disrupt the cell membrane leading to lysis.</a:t>
            </a:r>
            <a:br>
              <a:rPr lang="en-US" sz="5000" kern="1200" dirty="0">
                <a:solidFill>
                  <a:srgbClr val="FFFFFF"/>
                </a:solidFill>
                <a:latin typeface="AR CENA" panose="02000000000000000000" pitchFamily="2" charset="0"/>
              </a:rPr>
            </a:br>
            <a:endParaRPr lang="en-US" sz="5000" kern="1200" dirty="0">
              <a:solidFill>
                <a:srgbClr val="FFFFFF"/>
              </a:solidFill>
              <a:latin typeface="AR CEN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95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07953F9C-53CD-4E8B-9263-C1B20582C5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299"/>
          <a:stretch/>
        </p:blipFill>
        <p:spPr>
          <a:xfrm>
            <a:off x="1407273" y="643467"/>
            <a:ext cx="937745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5E6CFF1-2F42-4E10-9A97-F116F46F53F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 CENA" panose="02000000000000000000" pitchFamily="2" charset="0"/>
              <a:ea typeface="+mn-ea"/>
              <a:cs typeface="+mn-cs"/>
            </a:endParaRPr>
          </a:p>
        </p:txBody>
      </p:sp>
      <p:pic>
        <p:nvPicPr>
          <p:cNvPr id="5" name="Picture 4" descr="A group of coral&#10;&#10;Description generated with high confidence">
            <a:extLst>
              <a:ext uri="{FF2B5EF4-FFF2-40B4-BE49-F238E27FC236}">
                <a16:creationId xmlns:a16="http://schemas.microsoft.com/office/drawing/2014/main" id="{A67996DC-7619-4F65-AB1C-803133A974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6000" b="1097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182200-4859-4C8D-BCBB-55B245C28BA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C2A0C62-321B-4860-A11D-F22EA9AC8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6000" b="1">
                <a:solidFill>
                  <a:srgbClr val="FFFFFF"/>
                </a:solidFill>
                <a:latin typeface="AR CENA" panose="02000000000000000000" pitchFamily="2" charset="0"/>
              </a:rPr>
              <a:t>Virulence Factors</a:t>
            </a:r>
            <a:endParaRPr lang="en-US" sz="6000">
              <a:solidFill>
                <a:srgbClr val="FFFFFF"/>
              </a:solidFill>
              <a:latin typeface="AR CENA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AB71B-AEDA-47EE-9D0F-B6E1D2976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258618"/>
            <a:ext cx="6463966" cy="6599382"/>
          </a:xfrm>
        </p:spPr>
        <p:txBody>
          <a:bodyPr anchor="ctr">
            <a:normAutofit/>
          </a:bodyPr>
          <a:lstStyle/>
          <a:p>
            <a:r>
              <a:rPr lang="en-US" sz="3600" b="1" dirty="0">
                <a:solidFill>
                  <a:srgbClr val="FFFFFF"/>
                </a:solidFill>
                <a:latin typeface="AR CENA" panose="02000000000000000000" pitchFamily="2" charset="0"/>
              </a:rPr>
              <a:t>Virulence Factors – are chemicals secreted by the pathogen that function to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600" b="1" dirty="0">
                <a:solidFill>
                  <a:srgbClr val="FFFFFF"/>
                </a:solidFill>
                <a:latin typeface="AR CENA" panose="02000000000000000000" pitchFamily="2" charset="0"/>
              </a:rPr>
              <a:t>Evade the host’s immune system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600" b="1" dirty="0">
                <a:solidFill>
                  <a:srgbClr val="FFFFFF"/>
                </a:solidFill>
                <a:latin typeface="AR CENA" panose="02000000000000000000" pitchFamily="2" charset="0"/>
              </a:rPr>
              <a:t>Cause harm to host tissues</a:t>
            </a:r>
          </a:p>
          <a:p>
            <a:pPr marL="914400" lvl="1" indent="-457200">
              <a:buFont typeface="+mj-lt"/>
              <a:buAutoNum type="arabicPeriod"/>
            </a:pPr>
            <a:endParaRPr lang="en-US" sz="3600" b="1" dirty="0">
              <a:solidFill>
                <a:srgbClr val="FFFFFF"/>
              </a:solidFill>
              <a:latin typeface="AR CENA" panose="02000000000000000000" pitchFamily="2" charset="0"/>
            </a:endParaRPr>
          </a:p>
          <a:p>
            <a:r>
              <a:rPr lang="en-US" sz="3600" b="1" dirty="0">
                <a:solidFill>
                  <a:srgbClr val="FFFFFF"/>
                </a:solidFill>
                <a:latin typeface="AR CENA" panose="02000000000000000000" pitchFamily="2" charset="0"/>
              </a:rPr>
              <a:t>Virulence factors fall into 2 main categories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US" sz="3200" b="1" dirty="0">
                <a:solidFill>
                  <a:srgbClr val="FFFFFF"/>
                </a:solidFill>
                <a:latin typeface="AR CENA" panose="02000000000000000000" pitchFamily="2" charset="0"/>
              </a:rPr>
              <a:t>Exoenzymes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US" sz="3200" b="1" dirty="0">
                <a:solidFill>
                  <a:srgbClr val="FFFFFF"/>
                </a:solidFill>
                <a:latin typeface="AR CENA" panose="02000000000000000000" pitchFamily="2" charset="0"/>
              </a:rPr>
              <a:t>Toxins</a:t>
            </a:r>
          </a:p>
        </p:txBody>
      </p:sp>
    </p:spTree>
    <p:extLst>
      <p:ext uri="{BB962C8B-B14F-4D97-AF65-F5344CB8AC3E}">
        <p14:creationId xmlns:p14="http://schemas.microsoft.com/office/powerpoint/2010/main" val="38810186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FBDFA86-51D3-4729-B154-79691837280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85216" cy="6858000"/>
          </a:xfrm>
          <a:prstGeom prst="rect">
            <a:avLst/>
          </a:prstGeom>
          <a:solidFill>
            <a:srgbClr val="6C7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 CENA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36D37C-273B-4E54-9115-C007323D11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4017" y="1425048"/>
            <a:ext cx="4007904" cy="4007904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F1CE7C6-BE91-42A7-9214-F33FD918C386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C2A0C62-321B-4860-A11D-F22EA9AC8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5062511" cy="1499616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  <a:latin typeface="AR CENA" panose="02000000000000000000" pitchFamily="2" charset="0"/>
              </a:rPr>
              <a:t>Virulence Factors - Exoenzymes</a:t>
            </a:r>
            <a:endParaRPr lang="en-US">
              <a:solidFill>
                <a:srgbClr val="FFFFFF"/>
              </a:solidFill>
              <a:latin typeface="AR CENA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AB71B-AEDA-47EE-9D0F-B6E1D2976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836" y="2286000"/>
            <a:ext cx="5486525" cy="3931920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>
                <a:solidFill>
                  <a:srgbClr val="FFFFFF"/>
                </a:solidFill>
                <a:latin typeface="AR CENA" panose="02000000000000000000" pitchFamily="2" charset="0"/>
              </a:rPr>
              <a:t>An exoenzyme, also known as an extracellular enzyme, is an enzyme that is secreted by a cell that </a:t>
            </a:r>
            <a:r>
              <a:rPr lang="en-US" sz="3200" u="sng" dirty="0">
                <a:solidFill>
                  <a:srgbClr val="FFFFFF"/>
                </a:solidFill>
                <a:latin typeface="AR CENA" panose="02000000000000000000" pitchFamily="2" charset="0"/>
              </a:rPr>
              <a:t>functions outside of that cell</a:t>
            </a:r>
            <a:r>
              <a:rPr lang="en-US" sz="3200" dirty="0">
                <a:solidFill>
                  <a:srgbClr val="FFFFFF"/>
                </a:solidFill>
                <a:latin typeface="AR CENA" panose="02000000000000000000" pitchFamily="2" charset="0"/>
              </a:rPr>
              <a:t>.</a:t>
            </a:r>
          </a:p>
          <a:p>
            <a:endParaRPr lang="en-US" sz="3200" dirty="0">
              <a:solidFill>
                <a:srgbClr val="FFFFFF"/>
              </a:solidFill>
              <a:latin typeface="AR CENA" panose="02000000000000000000" pitchFamily="2" charset="0"/>
            </a:endParaRPr>
          </a:p>
          <a:p>
            <a:r>
              <a:rPr lang="en-US" sz="3200" dirty="0">
                <a:solidFill>
                  <a:srgbClr val="FFFFFF"/>
                </a:solidFill>
                <a:latin typeface="AR CENA" panose="02000000000000000000" pitchFamily="2" charset="0"/>
              </a:rPr>
              <a:t>Exoenzymes of Pathogens Function to</a:t>
            </a:r>
          </a:p>
          <a:p>
            <a:pPr lvl="1"/>
            <a:r>
              <a:rPr lang="en-US" sz="3200" dirty="0">
                <a:solidFill>
                  <a:srgbClr val="FFFFFF"/>
                </a:solidFill>
                <a:latin typeface="AR CENA" panose="02000000000000000000" pitchFamily="2" charset="0"/>
              </a:rPr>
              <a:t>Digest Epithelial Tissues</a:t>
            </a:r>
          </a:p>
          <a:p>
            <a:pPr lvl="1"/>
            <a:r>
              <a:rPr lang="en-US" sz="3200" dirty="0">
                <a:solidFill>
                  <a:srgbClr val="FFFFFF"/>
                </a:solidFill>
                <a:latin typeface="AR CENA" panose="02000000000000000000" pitchFamily="2" charset="0"/>
              </a:rPr>
              <a:t>Disrupt Tissues</a:t>
            </a:r>
          </a:p>
          <a:p>
            <a:pPr lvl="1"/>
            <a:r>
              <a:rPr lang="en-US" sz="3200" dirty="0">
                <a:solidFill>
                  <a:srgbClr val="FFFFFF"/>
                </a:solidFill>
                <a:latin typeface="AR CENA" panose="02000000000000000000" pitchFamily="2" charset="0"/>
              </a:rPr>
              <a:t>Allow Pathogen Invasion</a:t>
            </a:r>
            <a:endParaRPr lang="en-US" sz="3200" b="1" dirty="0">
              <a:solidFill>
                <a:srgbClr val="FFFFFF"/>
              </a:solidFill>
              <a:latin typeface="AR CEN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18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E02442B-BFCE-4D94-A053-748333A3C5C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4636008" cy="68579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 CENA" panose="02000000000000000000" pitchFamily="2" charset="0"/>
              <a:ea typeface="+mn-ea"/>
              <a:cs typeface="+mn-cs"/>
            </a:endParaRPr>
          </a:p>
        </p:txBody>
      </p:sp>
      <p:pic>
        <p:nvPicPr>
          <p:cNvPr id="9" name="Picture 8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AEAD1308-36D2-4FA7-9BE3-9CDDFA426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7" t="50" r="-1258" b="-2"/>
          <a:stretch/>
        </p:blipFill>
        <p:spPr>
          <a:xfrm>
            <a:off x="4875537" y="840077"/>
            <a:ext cx="7168681" cy="5377844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258395-97F9-4196-A4E3-D664FB94F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620" y="380900"/>
            <a:ext cx="4112768" cy="1676603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AR CENA" panose="02000000000000000000" pitchFamily="2" charset="0"/>
              </a:rPr>
              <a:t>Enzymes (exoenzymes) </a:t>
            </a:r>
            <a:r>
              <a:rPr lang="en-US" sz="3600" dirty="0">
                <a:solidFill>
                  <a:schemeClr val="bg1"/>
                </a:solidFill>
                <a:latin typeface="AR CENA" panose="02000000000000000000" pitchFamily="2" charset="0"/>
              </a:rPr>
              <a:t>a virulence factor</a:t>
            </a:r>
            <a:endParaRPr lang="en-US" sz="6000" dirty="0">
              <a:solidFill>
                <a:schemeClr val="bg1"/>
              </a:solidFill>
              <a:latin typeface="AR CENA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CD347-AAEB-4365-AA6C-332D35E19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1"/>
            <a:ext cx="3667036" cy="377952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000" dirty="0">
                <a:solidFill>
                  <a:schemeClr val="bg1"/>
                </a:solidFill>
                <a:latin typeface="AR CENA" panose="02000000000000000000" pitchFamily="2" charset="0"/>
              </a:rPr>
              <a:t>Example - Hyaluronidase</a:t>
            </a:r>
          </a:p>
          <a:p>
            <a:r>
              <a:rPr lang="en-US" sz="3600" dirty="0">
                <a:solidFill>
                  <a:schemeClr val="bg1"/>
                </a:solidFill>
                <a:latin typeface="AR CENA" panose="02000000000000000000" pitchFamily="2" charset="0"/>
              </a:rPr>
              <a:t>Hyaluronidase is an exoenzyme that hydrolyzes breaks down connective and epithelial tissues to allow the pathogen to invade into deeper tissues.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C5343F-4121-4366-A900-D44CBABB4D32}"/>
              </a:ext>
            </a:extLst>
          </p:cNvPr>
          <p:cNvSpPr/>
          <p:nvPr/>
        </p:nvSpPr>
        <p:spPr>
          <a:xfrm>
            <a:off x="7810500" y="4500480"/>
            <a:ext cx="1298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 CENA" panose="02000000000000000000" pitchFamily="2" charset="0"/>
                <a:ea typeface="+mn-ea"/>
                <a:cs typeface="+mn-cs"/>
              </a:rPr>
              <a:t>Hyaluronidase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5CA577-B5DA-48F6-8118-2D05A58FA038}"/>
              </a:ext>
            </a:extLst>
          </p:cNvPr>
          <p:cNvSpPr/>
          <p:nvPr/>
        </p:nvSpPr>
        <p:spPr>
          <a:xfrm>
            <a:off x="7810500" y="840201"/>
            <a:ext cx="910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 CENA" panose="02000000000000000000" pitchFamily="2" charset="0"/>
                <a:ea typeface="+mn-ea"/>
                <a:cs typeface="+mn-cs"/>
              </a:rPr>
              <a:t>Pathogen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D875C1-FD29-4A10-B635-2902DAA4B776}"/>
              </a:ext>
            </a:extLst>
          </p:cNvPr>
          <p:cNvSpPr/>
          <p:nvPr/>
        </p:nvSpPr>
        <p:spPr>
          <a:xfrm>
            <a:off x="4374388" y="196234"/>
            <a:ext cx="2222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 CENA" panose="02000000000000000000" pitchFamily="2" charset="0"/>
                <a:ea typeface="+mn-ea"/>
                <a:cs typeface="+mn-cs"/>
              </a:rPr>
              <a:t>4. Damage the host</a:t>
            </a:r>
          </a:p>
        </p:txBody>
      </p:sp>
    </p:spTree>
    <p:extLst>
      <p:ext uri="{BB962C8B-B14F-4D97-AF65-F5344CB8AC3E}">
        <p14:creationId xmlns:p14="http://schemas.microsoft.com/office/powerpoint/2010/main" val="215536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food&#10;&#10;Description generated with high confidence">
            <a:extLst>
              <a:ext uri="{FF2B5EF4-FFF2-40B4-BE49-F238E27FC236}">
                <a16:creationId xmlns:a16="http://schemas.microsoft.com/office/drawing/2014/main" id="{542B5EB5-258B-4CFD-A661-DCCBAD3469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567" r="-2" b="7767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2305E-D9DC-4F70-A967-F5778D935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1450110"/>
            <a:ext cx="3651466" cy="4773710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dirty="0">
                <a:latin typeface="AR CENA" panose="02000000000000000000" pitchFamily="2" charset="0"/>
              </a:rPr>
              <a:t>Membrane disrupting toxins cause lysis of the host cell by disrupting the plasma membrane </a:t>
            </a:r>
          </a:p>
          <a:p>
            <a:r>
              <a:rPr lang="en-US" dirty="0">
                <a:latin typeface="AR CENA" panose="02000000000000000000" pitchFamily="2" charset="0"/>
              </a:rPr>
              <a:t>leukocidins: pokes hole in membranes of phagocytic leukocytes </a:t>
            </a:r>
          </a:p>
          <a:p>
            <a:r>
              <a:rPr lang="en-US" dirty="0">
                <a:latin typeface="AR CENA" panose="02000000000000000000" pitchFamily="2" charset="0"/>
              </a:rPr>
              <a:t>hemolysins: pokes hole in membranes of red blood cells (RBCs)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C301583-5FA2-4079-B34B-700972CC684C}"/>
              </a:ext>
            </a:extLst>
          </p:cNvPr>
          <p:cNvSpPr txBox="1">
            <a:spLocks/>
          </p:cNvSpPr>
          <p:nvPr/>
        </p:nvSpPr>
        <p:spPr>
          <a:xfrm>
            <a:off x="528859" y="10"/>
            <a:ext cx="3651467" cy="1301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 CENA" panose="02000000000000000000" pitchFamily="2" charset="0"/>
                <a:ea typeface="+mj-ea"/>
                <a:cs typeface="+mj-cs"/>
              </a:rPr>
              <a:t>Exotoxins</a:t>
            </a:r>
          </a:p>
        </p:txBody>
      </p:sp>
    </p:spTree>
    <p:extLst>
      <p:ext uri="{BB962C8B-B14F-4D97-AF65-F5344CB8AC3E}">
        <p14:creationId xmlns:p14="http://schemas.microsoft.com/office/powerpoint/2010/main" val="135734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FBDFA86-51D3-4729-B154-79691837280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85216" cy="6858000"/>
          </a:xfrm>
          <a:prstGeom prst="rect">
            <a:avLst/>
          </a:prstGeom>
          <a:solidFill>
            <a:srgbClr val="3034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5F84B1-AFE3-4765-BAF2-C3987D1FA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544017" y="1845878"/>
            <a:ext cx="4007904" cy="316624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1CE7C6-BE91-42A7-9214-F33FD918C386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5E3F993-6564-4A8C-AD72-421F6544F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5062511" cy="149961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Harmful vs Harmless Bacteria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B3D4C-3993-408A-A91F-852099086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898" y="2286000"/>
            <a:ext cx="5670463" cy="393192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When attempting to understand and diagnose disease, the first order of business is to be able to identify…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FFFFFF"/>
                </a:solidFill>
              </a:rPr>
              <a:t>The types of bacteria that are considered the “normal flora” of the human body”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FFFFFF"/>
                </a:solidFill>
              </a:rPr>
              <a:t>…and…</a:t>
            </a:r>
          </a:p>
          <a:p>
            <a:pPr marL="914400" lvl="1" indent="-457200">
              <a:buFont typeface="+mj-lt"/>
              <a:buAutoNum type="arabicPeriod" startAt="2"/>
            </a:pPr>
            <a:r>
              <a:rPr lang="en-US" dirty="0">
                <a:solidFill>
                  <a:srgbClr val="FFFFFF"/>
                </a:solidFill>
              </a:rPr>
              <a:t>The locations in which these “normal flora” of the body are typically found.</a:t>
            </a:r>
          </a:p>
          <a:p>
            <a:pPr marL="914400" lvl="1" indent="-457200">
              <a:buFont typeface="+mj-lt"/>
              <a:buAutoNum type="arabicPeriod" startAt="2"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FFFFFF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49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FBDFA86-51D3-4729-B154-79691837280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85216" cy="6858000"/>
          </a:xfrm>
          <a:prstGeom prst="rect">
            <a:avLst/>
          </a:prstGeom>
          <a:solidFill>
            <a:srgbClr val="5F6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 CENA" panose="02000000000000000000" pitchFamily="2" charset="0"/>
              <a:ea typeface="+mn-ea"/>
              <a:cs typeface="+mn-cs"/>
            </a:endParaRPr>
          </a:p>
        </p:txBody>
      </p:sp>
      <p:pic>
        <p:nvPicPr>
          <p:cNvPr id="8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id="{A05E96F9-BDEB-4178-9290-2D898232EA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0900" b="7152"/>
          <a:stretch/>
        </p:blipFill>
        <p:spPr>
          <a:xfrm>
            <a:off x="7544017" y="1335198"/>
            <a:ext cx="4007904" cy="418760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F1CE7C6-BE91-42A7-9214-F33FD918C386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2305E-D9DC-4F70-A967-F5778D935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746" y="1126836"/>
            <a:ext cx="6410035" cy="4989484"/>
          </a:xfrm>
        </p:spPr>
        <p:txBody>
          <a:bodyPr vert="horz" lIns="91440" tIns="45720" rIns="91440" bIns="45720" rtlCol="0">
            <a:noAutofit/>
          </a:bodyPr>
          <a:lstStyle/>
          <a:p>
            <a:pPr marL="0"/>
            <a:r>
              <a:rPr lang="en-US" sz="3200" dirty="0" err="1">
                <a:solidFill>
                  <a:srgbClr val="FFFFFF"/>
                </a:solidFill>
                <a:latin typeface="AR CENA" panose="02000000000000000000" pitchFamily="2" charset="0"/>
              </a:rPr>
              <a:t>Superantigens</a:t>
            </a:r>
            <a:r>
              <a:rPr lang="en-US" sz="3200" dirty="0">
                <a:solidFill>
                  <a:srgbClr val="FFFFFF"/>
                </a:solidFill>
                <a:latin typeface="AR CENA" panose="02000000000000000000" pitchFamily="2" charset="0"/>
              </a:rPr>
              <a:t> </a:t>
            </a:r>
          </a:p>
          <a:p>
            <a:pPr marL="0"/>
            <a:r>
              <a:rPr lang="en-US" sz="3200" dirty="0" err="1">
                <a:solidFill>
                  <a:srgbClr val="FFFFFF"/>
                </a:solidFill>
                <a:latin typeface="AR CENA" panose="02000000000000000000" pitchFamily="2" charset="0"/>
              </a:rPr>
              <a:t>Superantigens</a:t>
            </a:r>
            <a:r>
              <a:rPr lang="en-US" sz="3200" dirty="0">
                <a:solidFill>
                  <a:srgbClr val="FFFFFF"/>
                </a:solidFill>
                <a:latin typeface="AR CENA" panose="02000000000000000000" pitchFamily="2" charset="0"/>
              </a:rPr>
              <a:t> are proteins released from pathogenic bacteria that cause a NONSPECIFIC immune response in the host. </a:t>
            </a:r>
          </a:p>
          <a:p>
            <a:pPr marL="0"/>
            <a:r>
              <a:rPr lang="en-US" sz="3200" dirty="0">
                <a:solidFill>
                  <a:srgbClr val="FFFFFF"/>
                </a:solidFill>
                <a:latin typeface="AR CENA" panose="02000000000000000000" pitchFamily="2" charset="0"/>
              </a:rPr>
              <a:t>This causes release of cytokines which can cause fever, nausea, vomiting, diarrhea, shock and death (septic shock) </a:t>
            </a:r>
          </a:p>
          <a:p>
            <a:pPr marL="0"/>
            <a:r>
              <a:rPr lang="en-US" sz="3200" dirty="0">
                <a:solidFill>
                  <a:srgbClr val="FFFFFF"/>
                </a:solidFill>
                <a:latin typeface="AR CENA" panose="02000000000000000000" pitchFamily="2" charset="0"/>
              </a:rPr>
              <a:t>e.g. toxic shock syndrome (Staphylococcus) e.g. enterotoxins: Staphylococcal food poisoning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C301583-5FA2-4079-B34B-700972CC684C}"/>
              </a:ext>
            </a:extLst>
          </p:cNvPr>
          <p:cNvSpPr txBox="1">
            <a:spLocks/>
          </p:cNvSpPr>
          <p:nvPr/>
        </p:nvSpPr>
        <p:spPr>
          <a:xfrm>
            <a:off x="8052017" y="-91401"/>
            <a:ext cx="5062511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 CENA" panose="02000000000000000000" pitchFamily="2" charset="0"/>
                <a:ea typeface="+mj-ea"/>
                <a:cs typeface="+mj-cs"/>
              </a:rPr>
              <a:t>Exotoxins</a:t>
            </a:r>
          </a:p>
        </p:txBody>
      </p:sp>
    </p:spTree>
    <p:extLst>
      <p:ext uri="{BB962C8B-B14F-4D97-AF65-F5344CB8AC3E}">
        <p14:creationId xmlns:p14="http://schemas.microsoft.com/office/powerpoint/2010/main" val="144094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F41F67-0117-4798-BDBE-804CFB6965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" r="4094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EF70E86-2201-4F45-98B3-70858BB1C6E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7552267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AA7878-5D4A-4C09-A1E4-BE200D988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993"/>
            <a:ext cx="6254496" cy="71553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Normal Flora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20299-9D10-442D-873D-90C74ED47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8291"/>
            <a:ext cx="6254496" cy="519305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Our normal flora consists of all of the many different kinds of microbes that inhabit our body!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Normal Flora Inhabit Our…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Skin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Nose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Eyes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Mouth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Throat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GI Tract (stomach, intestines, etc.)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Respiratory Tract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Urinary Tract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Reproductive Tract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89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5E6CFF1-2F42-4E10-9A97-F116F46F53F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CE86A1-EC3D-495E-9151-5F54584EC1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7182200-4859-4C8D-BCBB-55B245C28BA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0A025C5-D681-4615-8817-BE546538F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Other Areas of the Body Should NOT Contain Flora.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4F510-E4E2-4FE1-8DF5-E16142BF2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9547" y="624469"/>
            <a:ext cx="6897654" cy="573172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FFFFFF"/>
                </a:solidFill>
              </a:rPr>
              <a:t>Anatomical sites in the body including</a:t>
            </a:r>
          </a:p>
          <a:p>
            <a:pPr marL="0" indent="0">
              <a:buNone/>
            </a:pPr>
            <a:endParaRPr lang="en-US" sz="3600" b="1" dirty="0">
              <a:solidFill>
                <a:srgbClr val="FFFFFF"/>
              </a:solidFill>
            </a:endParaRPr>
          </a:p>
          <a:p>
            <a:r>
              <a:rPr lang="en-US" sz="3600" dirty="0">
                <a:solidFill>
                  <a:srgbClr val="FFFFFF"/>
                </a:solidFill>
              </a:rPr>
              <a:t>Organs</a:t>
            </a:r>
          </a:p>
          <a:p>
            <a:r>
              <a:rPr lang="en-US" sz="3600" dirty="0">
                <a:solidFill>
                  <a:srgbClr val="FFFFFF"/>
                </a:solidFill>
              </a:rPr>
              <a:t>Blood</a:t>
            </a:r>
          </a:p>
          <a:p>
            <a:r>
              <a:rPr lang="en-US" sz="3600" dirty="0">
                <a:solidFill>
                  <a:srgbClr val="FFFFFF"/>
                </a:solidFill>
              </a:rPr>
              <a:t>Urine</a:t>
            </a:r>
          </a:p>
          <a:p>
            <a:r>
              <a:rPr lang="en-US" sz="3600" dirty="0">
                <a:solidFill>
                  <a:srgbClr val="FFFFFF"/>
                </a:solidFill>
              </a:rPr>
              <a:t>Lymphatic Fluid</a:t>
            </a:r>
          </a:p>
          <a:p>
            <a:r>
              <a:rPr lang="en-US" sz="3600" dirty="0">
                <a:solidFill>
                  <a:srgbClr val="FFFFFF"/>
                </a:solidFill>
              </a:rPr>
              <a:t>Cerebral Spinal Fluid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1B4BE5-94F9-42D6-9A26-3FD32227A403}"/>
              </a:ext>
            </a:extLst>
          </p:cNvPr>
          <p:cNvSpPr txBox="1"/>
          <p:nvPr/>
        </p:nvSpPr>
        <p:spPr>
          <a:xfrm>
            <a:off x="9884958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://orangesdms.wikispaces.com/Red+Blood+Cells+-+RG"/>
              </a:rPr>
              <a:t>This Photo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-sa/3.0/"/>
              </a:rPr>
              <a:t>CC BY-SA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34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FBDFA86-51D3-4729-B154-79691837280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85216" cy="6858000"/>
          </a:xfrm>
          <a:prstGeom prst="rect">
            <a:avLst/>
          </a:prstGeom>
          <a:solidFill>
            <a:srgbClr val="0E1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 CENA" panose="020000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 descr="A coral in the dark&#10;&#10;Description generated with high confidence">
            <a:extLst>
              <a:ext uri="{FF2B5EF4-FFF2-40B4-BE49-F238E27FC236}">
                <a16:creationId xmlns:a16="http://schemas.microsoft.com/office/drawing/2014/main" id="{FD6CAD47-6836-4E85-942B-581F78AE8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220744" y="1508176"/>
            <a:ext cx="4007904" cy="40079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F1CE7C6-BE91-42A7-9214-F33FD918C386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6AA7878-5D4A-4C09-A1E4-BE200D988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9489" y="76516"/>
            <a:ext cx="5062511" cy="1499616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rgbClr val="002060"/>
                </a:solidFill>
                <a:latin typeface="AR CENA" panose="02000000000000000000" pitchFamily="2" charset="0"/>
              </a:rPr>
              <a:t>INFECTIONS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20299-9D10-442D-873D-90C74ED47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661841"/>
            <a:ext cx="5678673" cy="553431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AR CENA" panose="02000000000000000000" pitchFamily="2" charset="0"/>
              </a:rPr>
              <a:t>The colonization of our body by normal flora (in the “usual areas” they inhabit) is </a:t>
            </a:r>
            <a:r>
              <a:rPr lang="en-US" sz="3600" b="1" dirty="0">
                <a:solidFill>
                  <a:srgbClr val="FFFFFF"/>
                </a:solidFill>
                <a:latin typeface="AR CENA" panose="02000000000000000000" pitchFamily="2" charset="0"/>
              </a:rPr>
              <a:t>NOT </a:t>
            </a:r>
            <a:r>
              <a:rPr lang="en-US" sz="3600" dirty="0">
                <a:solidFill>
                  <a:srgbClr val="FFFFFF"/>
                </a:solidFill>
                <a:latin typeface="AR CENA" panose="02000000000000000000" pitchFamily="2" charset="0"/>
              </a:rPr>
              <a:t>considered an "infection". </a:t>
            </a:r>
          </a:p>
          <a:p>
            <a:endParaRPr lang="en-US" sz="3600" dirty="0">
              <a:solidFill>
                <a:srgbClr val="FFFFFF"/>
              </a:solidFill>
              <a:latin typeface="AR CENA" panose="02000000000000000000" pitchFamily="2" charset="0"/>
            </a:endParaRPr>
          </a:p>
          <a:p>
            <a:r>
              <a:rPr lang="en-US" sz="3600" dirty="0">
                <a:solidFill>
                  <a:srgbClr val="FFFFFF"/>
                </a:solidFill>
                <a:latin typeface="AR CENA" panose="02000000000000000000" pitchFamily="2" charset="0"/>
              </a:rPr>
              <a:t>However, if bacteria that are considered normal flora in one area of the body colonize an area of the body they should NOT be in, THIS </a:t>
            </a:r>
            <a:r>
              <a:rPr lang="en-US" sz="3600" b="1" dirty="0">
                <a:solidFill>
                  <a:srgbClr val="FFFFFF"/>
                </a:solidFill>
                <a:latin typeface="AR CENA" panose="02000000000000000000" pitchFamily="2" charset="0"/>
              </a:rPr>
              <a:t>IS</a:t>
            </a:r>
            <a:r>
              <a:rPr lang="en-US" sz="3600" dirty="0">
                <a:solidFill>
                  <a:srgbClr val="FFFFFF"/>
                </a:solidFill>
                <a:latin typeface="AR CENA" panose="02000000000000000000" pitchFamily="2" charset="0"/>
              </a:rPr>
              <a:t> AN INFECTION!</a:t>
            </a:r>
          </a:p>
          <a:p>
            <a:endParaRPr lang="en-US" sz="3600" dirty="0">
              <a:solidFill>
                <a:srgbClr val="FFFFFF"/>
              </a:solidFill>
              <a:latin typeface="AR CENA" panose="02000000000000000000" pitchFamily="2" charset="0"/>
            </a:endParaRPr>
          </a:p>
          <a:p>
            <a:endParaRPr lang="en-US" sz="3600" dirty="0">
              <a:solidFill>
                <a:srgbClr val="FFFFFF"/>
              </a:solidFill>
              <a:latin typeface="AR CENA" panose="02000000000000000000" pitchFamily="2" charset="0"/>
            </a:endParaRPr>
          </a:p>
          <a:p>
            <a:endParaRPr lang="en-US" sz="3600" dirty="0">
              <a:solidFill>
                <a:srgbClr val="FFFFFF"/>
              </a:solidFill>
              <a:latin typeface="AR CENA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81FA1A-8714-458F-B2FD-2D297EC68F2F}"/>
              </a:ext>
            </a:extLst>
          </p:cNvPr>
          <p:cNvSpPr txBox="1"/>
          <p:nvPr/>
        </p:nvSpPr>
        <p:spPr>
          <a:xfrm>
            <a:off x="9086715" y="5316025"/>
            <a:ext cx="214193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 CENA" panose="02000000000000000000" pitchFamily="2" charset="0"/>
                <a:ea typeface="+mn-ea"/>
                <a:cs typeface="+mn-cs"/>
                <a:hlinkClick r:id="rId3" tooltip="https://www.tools-of-life.at/wissen/gesunder-darm/darm-und-immunsystem/"/>
              </a:rPr>
              <a:t>This Photo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 CENA" panose="02000000000000000000" pitchFamily="2" charset="0"/>
                <a:ea typeface="+mn-ea"/>
                <a:cs typeface="+mn-cs"/>
              </a:rPr>
              <a:t> by Unknown Author is licensed under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 CENA" panose="02000000000000000000" pitchFamily="2" charset="0"/>
                <a:ea typeface="+mn-ea"/>
                <a:cs typeface="+mn-cs"/>
                <a:hlinkClick r:id="rId4" tooltip="https://creativecommons.org/licenses/by-nc-sa/3.0/"/>
              </a:rPr>
              <a:t>CC BY-NC-SA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 CENA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49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1975</Words>
  <Application>Microsoft Office PowerPoint</Application>
  <PresentationFormat>Widescreen</PresentationFormat>
  <Paragraphs>299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8" baseType="lpstr">
      <vt:lpstr>Adorn Expanded Sans</vt:lpstr>
      <vt:lpstr>AR CARTER</vt:lpstr>
      <vt:lpstr>AR CENA</vt:lpstr>
      <vt:lpstr>AR CHRISTY</vt:lpstr>
      <vt:lpstr>Arial</vt:lpstr>
      <vt:lpstr>Calibri</vt:lpstr>
      <vt:lpstr>Calibri Light</vt:lpstr>
      <vt:lpstr>Office Theme</vt:lpstr>
      <vt:lpstr>Pathogenicity</vt:lpstr>
      <vt:lpstr>What Causes Disease?</vt:lpstr>
      <vt:lpstr>Microorganisms that Cause Disease</vt:lpstr>
      <vt:lpstr>A Bad Rap?</vt:lpstr>
      <vt:lpstr>Symbiotic Bacteria</vt:lpstr>
      <vt:lpstr>Harmful vs Harmless Bacteria</vt:lpstr>
      <vt:lpstr>Normal Flora</vt:lpstr>
      <vt:lpstr>Other Areas of the Body Should NOT Contain Flora.</vt:lpstr>
      <vt:lpstr>INFECTIONS</vt:lpstr>
      <vt:lpstr>Infections</vt:lpstr>
      <vt:lpstr>TERMINOLOGY</vt:lpstr>
      <vt:lpstr>ETIOLOGY</vt:lpstr>
      <vt:lpstr>Staphylococcus aureus</vt:lpstr>
      <vt:lpstr>Staphylococcus aureus</vt:lpstr>
      <vt:lpstr>STAPH INFECTIONS</vt:lpstr>
      <vt:lpstr>INFECTION AND INFECTIOUS DISEASE </vt:lpstr>
      <vt:lpstr>Chronic vs. Acute Diseases</vt:lpstr>
      <vt:lpstr>PATHOGENICITY</vt:lpstr>
      <vt:lpstr>Virulence</vt:lpstr>
      <vt:lpstr>Types of Infection Based on Location</vt:lpstr>
      <vt:lpstr>Carriers</vt:lpstr>
      <vt:lpstr>Infectious Vs Non-infectious Diseases</vt:lpstr>
      <vt:lpstr>What is considered “direct contact”?</vt:lpstr>
      <vt:lpstr>What is considered “direct contact”?</vt:lpstr>
      <vt:lpstr>What is considered “direct contact”?</vt:lpstr>
      <vt:lpstr>What is considered “direct contact”?</vt:lpstr>
      <vt:lpstr>Types of Indirect Transmission</vt:lpstr>
      <vt:lpstr>PowerPoint Presentation</vt:lpstr>
      <vt:lpstr>Non-infectious Diseases</vt:lpstr>
      <vt:lpstr>ZOONOTIC DISEASES</vt:lpstr>
      <vt:lpstr>INVASION</vt:lpstr>
      <vt:lpstr>Mechanisms of Pathogenicity</vt:lpstr>
      <vt:lpstr> Entry Into Host: PORTALS OF ENTRY</vt:lpstr>
      <vt:lpstr> Entry Into Host: PORTALS OF ENTRY</vt:lpstr>
      <vt:lpstr> Entry Into Host: PORTALS OF ENTRY</vt:lpstr>
      <vt:lpstr>Mechanisms of Pathogenicity</vt:lpstr>
      <vt:lpstr>Adherence</vt:lpstr>
      <vt:lpstr>PowerPoint Presentation</vt:lpstr>
      <vt:lpstr>PowerPoint Presentation</vt:lpstr>
      <vt:lpstr>Mechanisms of Pathogenicity</vt:lpstr>
      <vt:lpstr>Mechanisms of Pathogenicity</vt:lpstr>
      <vt:lpstr>Evasion of Host Defenses - CAPSULES</vt:lpstr>
      <vt:lpstr>Capsules</vt:lpstr>
      <vt:lpstr>Antigenic Variation</vt:lpstr>
      <vt:lpstr>Cell Wall Components such as the M Protein</vt:lpstr>
      <vt:lpstr>Mechanisms of Pathogenicity</vt:lpstr>
      <vt:lpstr>Direct Damage to Host Cells</vt:lpstr>
      <vt:lpstr>Once the microbe has invaded the tissue, the result is damage to the tissues through a variety of different mechanisms.   Some of these way are due to chemicals secreted by the pathogens called virulence factors.</vt:lpstr>
      <vt:lpstr>PowerPoint Presentation</vt:lpstr>
      <vt:lpstr>Antibiotics like tetracycline and erythromycin function by inhibiting protein synthesis.</vt:lpstr>
      <vt:lpstr>Antibiotics Like Penicillin, Block the Formation of the Cell Wall</vt:lpstr>
      <vt:lpstr>Antibiotics like Ciprofloxacin (Cipro), inhibit nucleic acid synthesis. </vt:lpstr>
      <vt:lpstr>Antibiotics like Bactrim (Cipro), inhibit nucleic acid synthesis  </vt:lpstr>
      <vt:lpstr>Antibiotics like polymyxins and antifungals, disrupt the cell membrane leading to lysis. </vt:lpstr>
      <vt:lpstr>PowerPoint Presentation</vt:lpstr>
      <vt:lpstr>Virulence Factors</vt:lpstr>
      <vt:lpstr>Virulence Factors - Exoenzymes</vt:lpstr>
      <vt:lpstr>Enzymes (exoenzymes) a virulence factor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Pathogenicity</dc:title>
  <dc:creator>Cynthia Anderson</dc:creator>
  <cp:lastModifiedBy>Cynthia Anderson</cp:lastModifiedBy>
  <cp:revision>1</cp:revision>
  <dcterms:created xsi:type="dcterms:W3CDTF">2018-11-13T19:34:44Z</dcterms:created>
  <dcterms:modified xsi:type="dcterms:W3CDTF">2018-11-13T19:35:02Z</dcterms:modified>
</cp:coreProperties>
</file>