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7" r:id="rId8"/>
    <p:sldId id="262" r:id="rId9"/>
    <p:sldId id="264" r:id="rId10"/>
    <p:sldId id="263"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4" r:id="rId27"/>
    <p:sldId id="282" r:id="rId28"/>
    <p:sldId id="283" r:id="rId29"/>
    <p:sldId id="281"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41" d="100"/>
          <a:sy n="41" d="100"/>
        </p:scale>
        <p:origin x="66" y="10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svg"/><Relationship Id="rId1" Type="http://schemas.openxmlformats.org/officeDocument/2006/relationships/image" Target="../media/image25.png"/><Relationship Id="rId6" Type="http://schemas.openxmlformats.org/officeDocument/2006/relationships/image" Target="../media/image24.svg"/><Relationship Id="rId5" Type="http://schemas.openxmlformats.org/officeDocument/2006/relationships/image" Target="../media/image27.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3.svg"/><Relationship Id="rId1" Type="http://schemas.openxmlformats.org/officeDocument/2006/relationships/image" Target="../media/image46.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F0D3EF1-6FE0-49E3-902E-19F919FC2D79}" type="doc">
      <dgm:prSet loTypeId="urn:microsoft.com/office/officeart/2005/8/layout/cycle2" loCatId="cycle" qsTypeId="urn:microsoft.com/office/officeart/2005/8/quickstyle/simple2" qsCatId="simple" csTypeId="urn:microsoft.com/office/officeart/2005/8/colors/colorful5" csCatId="colorful"/>
      <dgm:spPr/>
      <dgm:t>
        <a:bodyPr/>
        <a:lstStyle/>
        <a:p>
          <a:endParaRPr lang="en-US"/>
        </a:p>
      </dgm:t>
    </dgm:pt>
    <dgm:pt modelId="{83984253-7FDD-483C-A4F6-903E10E071F2}">
      <dgm:prSet/>
      <dgm:spPr/>
      <dgm:t>
        <a:bodyPr/>
        <a:lstStyle/>
        <a:p>
          <a:r>
            <a:rPr lang="en-US"/>
            <a:t>When an atom forms a bond with one or more other atoms, it is called a </a:t>
          </a:r>
          <a:r>
            <a:rPr lang="en-US" b="1"/>
            <a:t>molecule. </a:t>
          </a:r>
          <a:endParaRPr lang="en-US"/>
        </a:p>
      </dgm:t>
    </dgm:pt>
    <dgm:pt modelId="{CBF0337B-4CA8-437C-9277-47FD233EA410}" type="parTrans" cxnId="{5BE1B749-B131-4AFE-A8AE-46FD2B85E2E6}">
      <dgm:prSet/>
      <dgm:spPr/>
      <dgm:t>
        <a:bodyPr/>
        <a:lstStyle/>
        <a:p>
          <a:endParaRPr lang="en-US"/>
        </a:p>
      </dgm:t>
    </dgm:pt>
    <dgm:pt modelId="{F04534C2-1C86-4F90-924E-741DA70559D5}" type="sibTrans" cxnId="{5BE1B749-B131-4AFE-A8AE-46FD2B85E2E6}">
      <dgm:prSet/>
      <dgm:spPr/>
      <dgm:t>
        <a:bodyPr/>
        <a:lstStyle/>
        <a:p>
          <a:endParaRPr lang="en-US"/>
        </a:p>
      </dgm:t>
    </dgm:pt>
    <dgm:pt modelId="{03B2E5AC-E9A7-4285-91E5-0B8C73691FE9}">
      <dgm:prSet/>
      <dgm:spPr/>
      <dgm:t>
        <a:bodyPr/>
        <a:lstStyle/>
        <a:p>
          <a:r>
            <a:rPr lang="en-US"/>
            <a:t>A molecule is made up of one or more atoms. </a:t>
          </a:r>
        </a:p>
      </dgm:t>
    </dgm:pt>
    <dgm:pt modelId="{2C806244-A17D-4BBB-8B00-E6C9A8C748FC}" type="parTrans" cxnId="{B7177F03-6206-44E8-8938-7A5301863DE9}">
      <dgm:prSet/>
      <dgm:spPr/>
      <dgm:t>
        <a:bodyPr/>
        <a:lstStyle/>
        <a:p>
          <a:endParaRPr lang="en-US"/>
        </a:p>
      </dgm:t>
    </dgm:pt>
    <dgm:pt modelId="{0ED5A6CD-B652-4072-AA34-41D426E30A03}" type="sibTrans" cxnId="{B7177F03-6206-44E8-8938-7A5301863DE9}">
      <dgm:prSet/>
      <dgm:spPr/>
      <dgm:t>
        <a:bodyPr/>
        <a:lstStyle/>
        <a:p>
          <a:endParaRPr lang="en-US"/>
        </a:p>
      </dgm:t>
    </dgm:pt>
    <dgm:pt modelId="{25A66997-F35B-4679-900C-61E49FDC6611}" type="pres">
      <dgm:prSet presAssocID="{5F0D3EF1-6FE0-49E3-902E-19F919FC2D79}" presName="cycle" presStyleCnt="0">
        <dgm:presLayoutVars>
          <dgm:dir/>
          <dgm:resizeHandles val="exact"/>
        </dgm:presLayoutVars>
      </dgm:prSet>
      <dgm:spPr/>
    </dgm:pt>
    <dgm:pt modelId="{50B33A4C-A2B8-435A-B043-9280C20D9CF4}" type="pres">
      <dgm:prSet presAssocID="{83984253-7FDD-483C-A4F6-903E10E071F2}" presName="node" presStyleLbl="node1" presStyleIdx="0" presStyleCnt="2">
        <dgm:presLayoutVars>
          <dgm:bulletEnabled val="1"/>
        </dgm:presLayoutVars>
      </dgm:prSet>
      <dgm:spPr/>
    </dgm:pt>
    <dgm:pt modelId="{EBBBEDB7-A683-4EE1-92C7-B7730DA9B3D3}" type="pres">
      <dgm:prSet presAssocID="{F04534C2-1C86-4F90-924E-741DA70559D5}" presName="sibTrans" presStyleLbl="sibTrans2D1" presStyleIdx="0" presStyleCnt="2"/>
      <dgm:spPr/>
    </dgm:pt>
    <dgm:pt modelId="{28A7FA72-7D98-4472-B8BB-22A537CFECE5}" type="pres">
      <dgm:prSet presAssocID="{F04534C2-1C86-4F90-924E-741DA70559D5}" presName="connectorText" presStyleLbl="sibTrans2D1" presStyleIdx="0" presStyleCnt="2"/>
      <dgm:spPr/>
    </dgm:pt>
    <dgm:pt modelId="{D0F83AFC-8176-49FE-94F2-C849F4E5A2F3}" type="pres">
      <dgm:prSet presAssocID="{03B2E5AC-E9A7-4285-91E5-0B8C73691FE9}" presName="node" presStyleLbl="node1" presStyleIdx="1" presStyleCnt="2">
        <dgm:presLayoutVars>
          <dgm:bulletEnabled val="1"/>
        </dgm:presLayoutVars>
      </dgm:prSet>
      <dgm:spPr/>
    </dgm:pt>
    <dgm:pt modelId="{F92A2A8D-3A93-472C-A7F9-5702D947404C}" type="pres">
      <dgm:prSet presAssocID="{0ED5A6CD-B652-4072-AA34-41D426E30A03}" presName="sibTrans" presStyleLbl="sibTrans2D1" presStyleIdx="1" presStyleCnt="2"/>
      <dgm:spPr/>
    </dgm:pt>
    <dgm:pt modelId="{8B64B720-5CB0-468C-ABAD-FED179E3EC92}" type="pres">
      <dgm:prSet presAssocID="{0ED5A6CD-B652-4072-AA34-41D426E30A03}" presName="connectorText" presStyleLbl="sibTrans2D1" presStyleIdx="1" presStyleCnt="2"/>
      <dgm:spPr/>
    </dgm:pt>
  </dgm:ptLst>
  <dgm:cxnLst>
    <dgm:cxn modelId="{B7177F03-6206-44E8-8938-7A5301863DE9}" srcId="{5F0D3EF1-6FE0-49E3-902E-19F919FC2D79}" destId="{03B2E5AC-E9A7-4285-91E5-0B8C73691FE9}" srcOrd="1" destOrd="0" parTransId="{2C806244-A17D-4BBB-8B00-E6C9A8C748FC}" sibTransId="{0ED5A6CD-B652-4072-AA34-41D426E30A03}"/>
    <dgm:cxn modelId="{2236F41D-CFF4-4DB5-A127-DCC4AFEB2561}" type="presOf" srcId="{03B2E5AC-E9A7-4285-91E5-0B8C73691FE9}" destId="{D0F83AFC-8176-49FE-94F2-C849F4E5A2F3}" srcOrd="0" destOrd="0" presId="urn:microsoft.com/office/officeart/2005/8/layout/cycle2"/>
    <dgm:cxn modelId="{AE53D239-CBB2-499F-839B-2975A5D69EF4}" type="presOf" srcId="{F04534C2-1C86-4F90-924E-741DA70559D5}" destId="{EBBBEDB7-A683-4EE1-92C7-B7730DA9B3D3}" srcOrd="0" destOrd="0" presId="urn:microsoft.com/office/officeart/2005/8/layout/cycle2"/>
    <dgm:cxn modelId="{B396663D-E8E3-424D-9337-F32EE121B790}" type="presOf" srcId="{F04534C2-1C86-4F90-924E-741DA70559D5}" destId="{28A7FA72-7D98-4472-B8BB-22A537CFECE5}" srcOrd="1" destOrd="0" presId="urn:microsoft.com/office/officeart/2005/8/layout/cycle2"/>
    <dgm:cxn modelId="{5BE1B749-B131-4AFE-A8AE-46FD2B85E2E6}" srcId="{5F0D3EF1-6FE0-49E3-902E-19F919FC2D79}" destId="{83984253-7FDD-483C-A4F6-903E10E071F2}" srcOrd="0" destOrd="0" parTransId="{CBF0337B-4CA8-437C-9277-47FD233EA410}" sibTransId="{F04534C2-1C86-4F90-924E-741DA70559D5}"/>
    <dgm:cxn modelId="{D96F29B4-2D68-43D4-8E9A-C2C9C1661A1A}" type="presOf" srcId="{0ED5A6CD-B652-4072-AA34-41D426E30A03}" destId="{F92A2A8D-3A93-472C-A7F9-5702D947404C}" srcOrd="0" destOrd="0" presId="urn:microsoft.com/office/officeart/2005/8/layout/cycle2"/>
    <dgm:cxn modelId="{429149B4-F36B-4A1C-9261-98515D5A3F8E}" type="presOf" srcId="{5F0D3EF1-6FE0-49E3-902E-19F919FC2D79}" destId="{25A66997-F35B-4679-900C-61E49FDC6611}" srcOrd="0" destOrd="0" presId="urn:microsoft.com/office/officeart/2005/8/layout/cycle2"/>
    <dgm:cxn modelId="{483153C1-07EE-451E-8793-220757AA3DB6}" type="presOf" srcId="{83984253-7FDD-483C-A4F6-903E10E071F2}" destId="{50B33A4C-A2B8-435A-B043-9280C20D9CF4}" srcOrd="0" destOrd="0" presId="urn:microsoft.com/office/officeart/2005/8/layout/cycle2"/>
    <dgm:cxn modelId="{61EFAAD7-00AE-4781-AF62-B3ED1D0601B4}" type="presOf" srcId="{0ED5A6CD-B652-4072-AA34-41D426E30A03}" destId="{8B64B720-5CB0-468C-ABAD-FED179E3EC92}" srcOrd="1" destOrd="0" presId="urn:microsoft.com/office/officeart/2005/8/layout/cycle2"/>
    <dgm:cxn modelId="{BFA4DFC0-CBCE-466D-AC46-F471010E01EB}" type="presParOf" srcId="{25A66997-F35B-4679-900C-61E49FDC6611}" destId="{50B33A4C-A2B8-435A-B043-9280C20D9CF4}" srcOrd="0" destOrd="0" presId="urn:microsoft.com/office/officeart/2005/8/layout/cycle2"/>
    <dgm:cxn modelId="{5266DAEA-0DA2-4773-BC78-2A3B5B5E6150}" type="presParOf" srcId="{25A66997-F35B-4679-900C-61E49FDC6611}" destId="{EBBBEDB7-A683-4EE1-92C7-B7730DA9B3D3}" srcOrd="1" destOrd="0" presId="urn:microsoft.com/office/officeart/2005/8/layout/cycle2"/>
    <dgm:cxn modelId="{951DABC1-7E5A-493D-8DBD-E2E1CA4D403F}" type="presParOf" srcId="{EBBBEDB7-A683-4EE1-92C7-B7730DA9B3D3}" destId="{28A7FA72-7D98-4472-B8BB-22A537CFECE5}" srcOrd="0" destOrd="0" presId="urn:microsoft.com/office/officeart/2005/8/layout/cycle2"/>
    <dgm:cxn modelId="{298AD973-7040-423A-A2C4-8BD75A84D2C3}" type="presParOf" srcId="{25A66997-F35B-4679-900C-61E49FDC6611}" destId="{D0F83AFC-8176-49FE-94F2-C849F4E5A2F3}" srcOrd="2" destOrd="0" presId="urn:microsoft.com/office/officeart/2005/8/layout/cycle2"/>
    <dgm:cxn modelId="{0E3A648F-4458-44FA-B191-A8E2071D3B4E}" type="presParOf" srcId="{25A66997-F35B-4679-900C-61E49FDC6611}" destId="{F92A2A8D-3A93-472C-A7F9-5702D947404C}" srcOrd="3" destOrd="0" presId="urn:microsoft.com/office/officeart/2005/8/layout/cycle2"/>
    <dgm:cxn modelId="{7D337342-B86F-4504-A47C-BDD71A4A3EE3}" type="presParOf" srcId="{F92A2A8D-3A93-472C-A7F9-5702D947404C}" destId="{8B64B720-5CB0-468C-ABAD-FED179E3EC9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ECF295-1877-4BEC-942B-53595469B0C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4CC865E-A929-462F-A451-EA2CB0EB7581}">
      <dgm:prSet/>
      <dgm:spPr/>
      <dgm:t>
        <a:bodyPr/>
        <a:lstStyle/>
        <a:p>
          <a:r>
            <a:rPr lang="en-US"/>
            <a:t>Sometimes these molecules are small and simple. </a:t>
          </a:r>
        </a:p>
      </dgm:t>
    </dgm:pt>
    <dgm:pt modelId="{B457956E-47D7-4ABC-B3DF-CBA4AB71D55F}" type="parTrans" cxnId="{DD74663A-B0DA-465A-874E-5C1CB1ECC2F2}">
      <dgm:prSet/>
      <dgm:spPr/>
      <dgm:t>
        <a:bodyPr/>
        <a:lstStyle/>
        <a:p>
          <a:endParaRPr lang="en-US"/>
        </a:p>
      </dgm:t>
    </dgm:pt>
    <dgm:pt modelId="{1F28E40A-F5C8-4EA8-A871-61094244B8E1}" type="sibTrans" cxnId="{DD74663A-B0DA-465A-874E-5C1CB1ECC2F2}">
      <dgm:prSet/>
      <dgm:spPr/>
      <dgm:t>
        <a:bodyPr/>
        <a:lstStyle/>
        <a:p>
          <a:endParaRPr lang="en-US"/>
        </a:p>
      </dgm:t>
    </dgm:pt>
    <dgm:pt modelId="{AAF932D5-54AD-40AC-A836-4EC201320511}">
      <dgm:prSet/>
      <dgm:spPr/>
      <dgm:t>
        <a:bodyPr/>
        <a:lstStyle/>
        <a:p>
          <a:r>
            <a:rPr lang="en-US"/>
            <a:t>We can take oxygen as an example. </a:t>
          </a:r>
        </a:p>
      </dgm:t>
    </dgm:pt>
    <dgm:pt modelId="{A8A54142-B57A-4474-A9C3-D8F32F3E1AA8}" type="parTrans" cxnId="{6E6F692E-0AC6-432B-8FD1-7DC3D9DA07D1}">
      <dgm:prSet/>
      <dgm:spPr/>
      <dgm:t>
        <a:bodyPr/>
        <a:lstStyle/>
        <a:p>
          <a:endParaRPr lang="en-US"/>
        </a:p>
      </dgm:t>
    </dgm:pt>
    <dgm:pt modelId="{1364431C-E1B0-4BCE-BB40-8A63FCD2B7B9}" type="sibTrans" cxnId="{6E6F692E-0AC6-432B-8FD1-7DC3D9DA07D1}">
      <dgm:prSet/>
      <dgm:spPr/>
      <dgm:t>
        <a:bodyPr/>
        <a:lstStyle/>
        <a:p>
          <a:endParaRPr lang="en-US"/>
        </a:p>
      </dgm:t>
    </dgm:pt>
    <dgm:pt modelId="{D3D833CE-883B-4A56-BC11-40970E5761E2}">
      <dgm:prSet/>
      <dgm:spPr/>
      <dgm:t>
        <a:bodyPr/>
        <a:lstStyle/>
        <a:p>
          <a:r>
            <a:rPr lang="en-US"/>
            <a:t>Oxygen is a gas that is made up of simply 2 oxygen molecules that are bound together (02). </a:t>
          </a:r>
        </a:p>
      </dgm:t>
    </dgm:pt>
    <dgm:pt modelId="{27472A22-57EA-4A30-BBC3-B2C0C864F15A}" type="parTrans" cxnId="{832E0301-7D5C-41B0-B8F1-E5A47FE987C0}">
      <dgm:prSet/>
      <dgm:spPr/>
      <dgm:t>
        <a:bodyPr/>
        <a:lstStyle/>
        <a:p>
          <a:endParaRPr lang="en-US"/>
        </a:p>
      </dgm:t>
    </dgm:pt>
    <dgm:pt modelId="{A21A367E-E0AB-4BF9-B928-91ABAD987C20}" type="sibTrans" cxnId="{832E0301-7D5C-41B0-B8F1-E5A47FE987C0}">
      <dgm:prSet/>
      <dgm:spPr/>
      <dgm:t>
        <a:bodyPr/>
        <a:lstStyle/>
        <a:p>
          <a:endParaRPr lang="en-US"/>
        </a:p>
      </dgm:t>
    </dgm:pt>
    <dgm:pt modelId="{644EF0E8-8090-45B4-A681-E6E7C7DE7795}" type="pres">
      <dgm:prSet presAssocID="{C4ECF295-1877-4BEC-942B-53595469B0CE}" presName="root" presStyleCnt="0">
        <dgm:presLayoutVars>
          <dgm:dir/>
          <dgm:resizeHandles val="exact"/>
        </dgm:presLayoutVars>
      </dgm:prSet>
      <dgm:spPr/>
    </dgm:pt>
    <dgm:pt modelId="{C5204A65-98B7-440E-A1F9-4D0957DCB001}" type="pres">
      <dgm:prSet presAssocID="{04CC865E-A929-462F-A451-EA2CB0EB7581}" presName="compNode" presStyleCnt="0"/>
      <dgm:spPr/>
    </dgm:pt>
    <dgm:pt modelId="{4381943B-F043-49AC-8D4A-B9ED4898FC15}" type="pres">
      <dgm:prSet presAssocID="{04CC865E-A929-462F-A451-EA2CB0EB758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5E183AEE-9466-40D1-8F64-F2EB9EA07363}" type="pres">
      <dgm:prSet presAssocID="{04CC865E-A929-462F-A451-EA2CB0EB7581}" presName="spaceRect" presStyleCnt="0"/>
      <dgm:spPr/>
    </dgm:pt>
    <dgm:pt modelId="{A8558D15-5FDD-4CFE-9640-E682131D47B9}" type="pres">
      <dgm:prSet presAssocID="{04CC865E-A929-462F-A451-EA2CB0EB7581}" presName="textRect" presStyleLbl="revTx" presStyleIdx="0" presStyleCnt="3">
        <dgm:presLayoutVars>
          <dgm:chMax val="1"/>
          <dgm:chPref val="1"/>
        </dgm:presLayoutVars>
      </dgm:prSet>
      <dgm:spPr/>
    </dgm:pt>
    <dgm:pt modelId="{382C3EC7-5AA5-49ED-B923-3962FAD630A8}" type="pres">
      <dgm:prSet presAssocID="{1F28E40A-F5C8-4EA8-A871-61094244B8E1}" presName="sibTrans" presStyleCnt="0"/>
      <dgm:spPr/>
    </dgm:pt>
    <dgm:pt modelId="{739E8BEB-9721-4007-B471-9CECA29BB9A7}" type="pres">
      <dgm:prSet presAssocID="{AAF932D5-54AD-40AC-A836-4EC201320511}" presName="compNode" presStyleCnt="0"/>
      <dgm:spPr/>
    </dgm:pt>
    <dgm:pt modelId="{5A6F430E-A686-4222-8CDD-43FDD95D8F0B}" type="pres">
      <dgm:prSet presAssocID="{AAF932D5-54AD-40AC-A836-4EC20132051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ungs"/>
        </a:ext>
      </dgm:extLst>
    </dgm:pt>
    <dgm:pt modelId="{DFF009A6-6453-405E-B0F5-9F1B52F030CC}" type="pres">
      <dgm:prSet presAssocID="{AAF932D5-54AD-40AC-A836-4EC201320511}" presName="spaceRect" presStyleCnt="0"/>
      <dgm:spPr/>
    </dgm:pt>
    <dgm:pt modelId="{D15A52D7-D31D-4DC2-A81D-FA0A63554562}" type="pres">
      <dgm:prSet presAssocID="{AAF932D5-54AD-40AC-A836-4EC201320511}" presName="textRect" presStyleLbl="revTx" presStyleIdx="1" presStyleCnt="3">
        <dgm:presLayoutVars>
          <dgm:chMax val="1"/>
          <dgm:chPref val="1"/>
        </dgm:presLayoutVars>
      </dgm:prSet>
      <dgm:spPr/>
    </dgm:pt>
    <dgm:pt modelId="{A9D95C45-88AB-406E-8238-612042939513}" type="pres">
      <dgm:prSet presAssocID="{1364431C-E1B0-4BCE-BB40-8A63FCD2B7B9}" presName="sibTrans" presStyleCnt="0"/>
      <dgm:spPr/>
    </dgm:pt>
    <dgm:pt modelId="{8CE15B24-4433-4067-A0F4-89E323ED7474}" type="pres">
      <dgm:prSet presAssocID="{D3D833CE-883B-4A56-BC11-40970E5761E2}" presName="compNode" presStyleCnt="0"/>
      <dgm:spPr/>
    </dgm:pt>
    <dgm:pt modelId="{3C31B196-307E-4DA6-ADDF-9BD1CDC903C7}" type="pres">
      <dgm:prSet presAssocID="{D3D833CE-883B-4A56-BC11-40970E5761E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eaker"/>
        </a:ext>
      </dgm:extLst>
    </dgm:pt>
    <dgm:pt modelId="{1F2A10F7-C16A-4EEC-A74C-A582285E8CB9}" type="pres">
      <dgm:prSet presAssocID="{D3D833CE-883B-4A56-BC11-40970E5761E2}" presName="spaceRect" presStyleCnt="0"/>
      <dgm:spPr/>
    </dgm:pt>
    <dgm:pt modelId="{DE94D610-4CD5-476E-A16E-EDF3CD0565C8}" type="pres">
      <dgm:prSet presAssocID="{D3D833CE-883B-4A56-BC11-40970E5761E2}" presName="textRect" presStyleLbl="revTx" presStyleIdx="2" presStyleCnt="3">
        <dgm:presLayoutVars>
          <dgm:chMax val="1"/>
          <dgm:chPref val="1"/>
        </dgm:presLayoutVars>
      </dgm:prSet>
      <dgm:spPr/>
    </dgm:pt>
  </dgm:ptLst>
  <dgm:cxnLst>
    <dgm:cxn modelId="{832E0301-7D5C-41B0-B8F1-E5A47FE987C0}" srcId="{C4ECF295-1877-4BEC-942B-53595469B0CE}" destId="{D3D833CE-883B-4A56-BC11-40970E5761E2}" srcOrd="2" destOrd="0" parTransId="{27472A22-57EA-4A30-BBC3-B2C0C864F15A}" sibTransId="{A21A367E-E0AB-4BF9-B928-91ABAD987C20}"/>
    <dgm:cxn modelId="{6E6F692E-0AC6-432B-8FD1-7DC3D9DA07D1}" srcId="{C4ECF295-1877-4BEC-942B-53595469B0CE}" destId="{AAF932D5-54AD-40AC-A836-4EC201320511}" srcOrd="1" destOrd="0" parTransId="{A8A54142-B57A-4474-A9C3-D8F32F3E1AA8}" sibTransId="{1364431C-E1B0-4BCE-BB40-8A63FCD2B7B9}"/>
    <dgm:cxn modelId="{DD74663A-B0DA-465A-874E-5C1CB1ECC2F2}" srcId="{C4ECF295-1877-4BEC-942B-53595469B0CE}" destId="{04CC865E-A929-462F-A451-EA2CB0EB7581}" srcOrd="0" destOrd="0" parTransId="{B457956E-47D7-4ABC-B3DF-CBA4AB71D55F}" sibTransId="{1F28E40A-F5C8-4EA8-A871-61094244B8E1}"/>
    <dgm:cxn modelId="{9447B13C-29CA-4952-9860-FD96EA9B36F5}" type="presOf" srcId="{C4ECF295-1877-4BEC-942B-53595469B0CE}" destId="{644EF0E8-8090-45B4-A681-E6E7C7DE7795}" srcOrd="0" destOrd="0" presId="urn:microsoft.com/office/officeart/2018/2/layout/IconLabelList"/>
    <dgm:cxn modelId="{C88E9B8E-9BE5-484E-B72F-AA26EA3EEDEA}" type="presOf" srcId="{AAF932D5-54AD-40AC-A836-4EC201320511}" destId="{D15A52D7-D31D-4DC2-A81D-FA0A63554562}" srcOrd="0" destOrd="0" presId="urn:microsoft.com/office/officeart/2018/2/layout/IconLabelList"/>
    <dgm:cxn modelId="{CF675690-537D-4974-8AC5-5644AF6EB78C}" type="presOf" srcId="{D3D833CE-883B-4A56-BC11-40970E5761E2}" destId="{DE94D610-4CD5-476E-A16E-EDF3CD0565C8}" srcOrd="0" destOrd="0" presId="urn:microsoft.com/office/officeart/2018/2/layout/IconLabelList"/>
    <dgm:cxn modelId="{BE040497-F8C1-472B-84CF-C1C1E58D16B0}" type="presOf" srcId="{04CC865E-A929-462F-A451-EA2CB0EB7581}" destId="{A8558D15-5FDD-4CFE-9640-E682131D47B9}" srcOrd="0" destOrd="0" presId="urn:microsoft.com/office/officeart/2018/2/layout/IconLabelList"/>
    <dgm:cxn modelId="{49F7D55B-E23E-4AEA-937D-90081CB951F2}" type="presParOf" srcId="{644EF0E8-8090-45B4-A681-E6E7C7DE7795}" destId="{C5204A65-98B7-440E-A1F9-4D0957DCB001}" srcOrd="0" destOrd="0" presId="urn:microsoft.com/office/officeart/2018/2/layout/IconLabelList"/>
    <dgm:cxn modelId="{6447D798-6F48-46AE-9CE7-92007A6F31B1}" type="presParOf" srcId="{C5204A65-98B7-440E-A1F9-4D0957DCB001}" destId="{4381943B-F043-49AC-8D4A-B9ED4898FC15}" srcOrd="0" destOrd="0" presId="urn:microsoft.com/office/officeart/2018/2/layout/IconLabelList"/>
    <dgm:cxn modelId="{1D4AEC9F-D037-4E85-9917-37AB5BDD1325}" type="presParOf" srcId="{C5204A65-98B7-440E-A1F9-4D0957DCB001}" destId="{5E183AEE-9466-40D1-8F64-F2EB9EA07363}" srcOrd="1" destOrd="0" presId="urn:microsoft.com/office/officeart/2018/2/layout/IconLabelList"/>
    <dgm:cxn modelId="{CE503CE9-49CE-452C-867A-B3B9BA8BAE8F}" type="presParOf" srcId="{C5204A65-98B7-440E-A1F9-4D0957DCB001}" destId="{A8558D15-5FDD-4CFE-9640-E682131D47B9}" srcOrd="2" destOrd="0" presId="urn:microsoft.com/office/officeart/2018/2/layout/IconLabelList"/>
    <dgm:cxn modelId="{F9A3D90D-B455-49D7-BFF3-3F298089CE7E}" type="presParOf" srcId="{644EF0E8-8090-45B4-A681-E6E7C7DE7795}" destId="{382C3EC7-5AA5-49ED-B923-3962FAD630A8}" srcOrd="1" destOrd="0" presId="urn:microsoft.com/office/officeart/2018/2/layout/IconLabelList"/>
    <dgm:cxn modelId="{9EA4EAFD-4029-4CF7-9533-AD0E5CCC0FD2}" type="presParOf" srcId="{644EF0E8-8090-45B4-A681-E6E7C7DE7795}" destId="{739E8BEB-9721-4007-B471-9CECA29BB9A7}" srcOrd="2" destOrd="0" presId="urn:microsoft.com/office/officeart/2018/2/layout/IconLabelList"/>
    <dgm:cxn modelId="{59B6E81A-1BE0-4419-8D8E-2F6057A03E6D}" type="presParOf" srcId="{739E8BEB-9721-4007-B471-9CECA29BB9A7}" destId="{5A6F430E-A686-4222-8CDD-43FDD95D8F0B}" srcOrd="0" destOrd="0" presId="urn:microsoft.com/office/officeart/2018/2/layout/IconLabelList"/>
    <dgm:cxn modelId="{D3492B2D-2375-40E7-84E1-3BBFEA7A8255}" type="presParOf" srcId="{739E8BEB-9721-4007-B471-9CECA29BB9A7}" destId="{DFF009A6-6453-405E-B0F5-9F1B52F030CC}" srcOrd="1" destOrd="0" presId="urn:microsoft.com/office/officeart/2018/2/layout/IconLabelList"/>
    <dgm:cxn modelId="{63F6E91A-55F8-4085-94F2-D9631C7DDFCD}" type="presParOf" srcId="{739E8BEB-9721-4007-B471-9CECA29BB9A7}" destId="{D15A52D7-D31D-4DC2-A81D-FA0A63554562}" srcOrd="2" destOrd="0" presId="urn:microsoft.com/office/officeart/2018/2/layout/IconLabelList"/>
    <dgm:cxn modelId="{23453D8B-E72D-47B5-BB1B-B3F8512F4FAB}" type="presParOf" srcId="{644EF0E8-8090-45B4-A681-E6E7C7DE7795}" destId="{A9D95C45-88AB-406E-8238-612042939513}" srcOrd="3" destOrd="0" presId="urn:microsoft.com/office/officeart/2018/2/layout/IconLabelList"/>
    <dgm:cxn modelId="{087D2BA3-D4A4-4605-9DA7-5BAC007B3CFC}" type="presParOf" srcId="{644EF0E8-8090-45B4-A681-E6E7C7DE7795}" destId="{8CE15B24-4433-4067-A0F4-89E323ED7474}" srcOrd="4" destOrd="0" presId="urn:microsoft.com/office/officeart/2018/2/layout/IconLabelList"/>
    <dgm:cxn modelId="{DBB420A8-707D-4D2A-9871-8D037AD1B91A}" type="presParOf" srcId="{8CE15B24-4433-4067-A0F4-89E323ED7474}" destId="{3C31B196-307E-4DA6-ADDF-9BD1CDC903C7}" srcOrd="0" destOrd="0" presId="urn:microsoft.com/office/officeart/2018/2/layout/IconLabelList"/>
    <dgm:cxn modelId="{9B8F4E8F-4AB6-4214-B15E-19E1B5DCD3D5}" type="presParOf" srcId="{8CE15B24-4433-4067-A0F4-89E323ED7474}" destId="{1F2A10F7-C16A-4EEC-A74C-A582285E8CB9}" srcOrd="1" destOrd="0" presId="urn:microsoft.com/office/officeart/2018/2/layout/IconLabelList"/>
    <dgm:cxn modelId="{1E76583B-0358-4A9D-B2E1-DF4F062021A6}" type="presParOf" srcId="{8CE15B24-4433-4067-A0F4-89E323ED7474}" destId="{DE94D610-4CD5-476E-A16E-EDF3CD0565C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76011B-C4B3-4D79-835F-F5B1CC8CE15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4A61189-4C2A-4059-B46F-995A42D04C34}">
      <dgm:prSet/>
      <dgm:spPr/>
      <dgm:t>
        <a:bodyPr/>
        <a:lstStyle/>
        <a:p>
          <a:r>
            <a:rPr lang="en-US" b="1" i="1"/>
            <a:t>Cells of similar types come together to form tissues. </a:t>
          </a:r>
          <a:endParaRPr lang="en-US"/>
        </a:p>
      </dgm:t>
    </dgm:pt>
    <dgm:pt modelId="{09E89A5B-7E8E-423F-B041-06648666793F}" type="parTrans" cxnId="{59E85F4D-9D17-424A-944C-A049A98FC754}">
      <dgm:prSet/>
      <dgm:spPr/>
      <dgm:t>
        <a:bodyPr/>
        <a:lstStyle/>
        <a:p>
          <a:endParaRPr lang="en-US"/>
        </a:p>
      </dgm:t>
    </dgm:pt>
    <dgm:pt modelId="{28B33667-36A6-4E62-8CE7-43372FDEF511}" type="sibTrans" cxnId="{59E85F4D-9D17-424A-944C-A049A98FC754}">
      <dgm:prSet/>
      <dgm:spPr/>
      <dgm:t>
        <a:bodyPr/>
        <a:lstStyle/>
        <a:p>
          <a:endParaRPr lang="en-US"/>
        </a:p>
      </dgm:t>
    </dgm:pt>
    <dgm:pt modelId="{D7B7C38F-BE3C-4065-9890-11B57E4CD94A}">
      <dgm:prSet/>
      <dgm:spPr/>
      <dgm:t>
        <a:bodyPr/>
        <a:lstStyle/>
        <a:p>
          <a:r>
            <a:rPr lang="en-US" b="1" i="1"/>
            <a:t>A TISSUE is a group of two or more cells (of similar  function or origin) that come together to perform a common function.</a:t>
          </a:r>
          <a:endParaRPr lang="en-US"/>
        </a:p>
      </dgm:t>
    </dgm:pt>
    <dgm:pt modelId="{78C8724B-DABA-4788-AD40-BC409E08F3B0}" type="parTrans" cxnId="{73483363-048B-408C-871A-28C798ED243C}">
      <dgm:prSet/>
      <dgm:spPr/>
      <dgm:t>
        <a:bodyPr/>
        <a:lstStyle/>
        <a:p>
          <a:endParaRPr lang="en-US"/>
        </a:p>
      </dgm:t>
    </dgm:pt>
    <dgm:pt modelId="{35CD78BA-0122-4217-9116-1C7787AFC246}" type="sibTrans" cxnId="{73483363-048B-408C-871A-28C798ED243C}">
      <dgm:prSet/>
      <dgm:spPr/>
      <dgm:t>
        <a:bodyPr/>
        <a:lstStyle/>
        <a:p>
          <a:endParaRPr lang="en-US"/>
        </a:p>
      </dgm:t>
    </dgm:pt>
    <dgm:pt modelId="{FE3E9222-3ECA-4DB7-90C6-E4540C288F11}" type="pres">
      <dgm:prSet presAssocID="{FD76011B-C4B3-4D79-835F-F5B1CC8CE15F}" presName="root" presStyleCnt="0">
        <dgm:presLayoutVars>
          <dgm:dir/>
          <dgm:resizeHandles val="exact"/>
        </dgm:presLayoutVars>
      </dgm:prSet>
      <dgm:spPr/>
    </dgm:pt>
    <dgm:pt modelId="{7EE781E1-89E6-477A-9EE9-D2F91793C514}" type="pres">
      <dgm:prSet presAssocID="{F4A61189-4C2A-4059-B46F-995A42D04C34}" presName="compNode" presStyleCnt="0"/>
      <dgm:spPr/>
    </dgm:pt>
    <dgm:pt modelId="{095961E1-3F45-4BBC-AE9E-9E9414571B8C}" type="pres">
      <dgm:prSet presAssocID="{F4A61189-4C2A-4059-B46F-995A42D04C34}" presName="bgRect" presStyleLbl="bgShp" presStyleIdx="0" presStyleCnt="2"/>
      <dgm:spPr/>
    </dgm:pt>
    <dgm:pt modelId="{A9616250-F274-4230-983E-45EE14B76518}" type="pres">
      <dgm:prSet presAssocID="{F4A61189-4C2A-4059-B46F-995A42D04C3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nger Print"/>
        </a:ext>
      </dgm:extLst>
    </dgm:pt>
    <dgm:pt modelId="{34DF55F5-2790-45C2-8E47-5CF493B6797B}" type="pres">
      <dgm:prSet presAssocID="{F4A61189-4C2A-4059-B46F-995A42D04C34}" presName="spaceRect" presStyleCnt="0"/>
      <dgm:spPr/>
    </dgm:pt>
    <dgm:pt modelId="{D81CA8E4-672E-4609-87F7-804F1217F448}" type="pres">
      <dgm:prSet presAssocID="{F4A61189-4C2A-4059-B46F-995A42D04C34}" presName="parTx" presStyleLbl="revTx" presStyleIdx="0" presStyleCnt="2">
        <dgm:presLayoutVars>
          <dgm:chMax val="0"/>
          <dgm:chPref val="0"/>
        </dgm:presLayoutVars>
      </dgm:prSet>
      <dgm:spPr/>
    </dgm:pt>
    <dgm:pt modelId="{E16878D1-5883-471E-A2AA-AE6003AA9372}" type="pres">
      <dgm:prSet presAssocID="{28B33667-36A6-4E62-8CE7-43372FDEF511}" presName="sibTrans" presStyleCnt="0"/>
      <dgm:spPr/>
    </dgm:pt>
    <dgm:pt modelId="{4B57A77F-EC4F-4C7D-A0AB-611F36E7052A}" type="pres">
      <dgm:prSet presAssocID="{D7B7C38F-BE3C-4065-9890-11B57E4CD94A}" presName="compNode" presStyleCnt="0"/>
      <dgm:spPr/>
    </dgm:pt>
    <dgm:pt modelId="{A13CF45F-B784-4391-A9E5-E067253D7F0C}" type="pres">
      <dgm:prSet presAssocID="{D7B7C38F-BE3C-4065-9890-11B57E4CD94A}" presName="bgRect" presStyleLbl="bgShp" presStyleIdx="1" presStyleCnt="2"/>
      <dgm:spPr/>
    </dgm:pt>
    <dgm:pt modelId="{B29CB7CC-D412-4F57-B69B-7791CAEEBAE9}" type="pres">
      <dgm:prSet presAssocID="{D7B7C38F-BE3C-4065-9890-11B57E4CD94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AB82C16C-3F4B-4D24-97F9-286259FFC4DD}" type="pres">
      <dgm:prSet presAssocID="{D7B7C38F-BE3C-4065-9890-11B57E4CD94A}" presName="spaceRect" presStyleCnt="0"/>
      <dgm:spPr/>
    </dgm:pt>
    <dgm:pt modelId="{D63D9A29-C05E-440D-A74E-8BEF9CEFA79C}" type="pres">
      <dgm:prSet presAssocID="{D7B7C38F-BE3C-4065-9890-11B57E4CD94A}" presName="parTx" presStyleLbl="revTx" presStyleIdx="1" presStyleCnt="2">
        <dgm:presLayoutVars>
          <dgm:chMax val="0"/>
          <dgm:chPref val="0"/>
        </dgm:presLayoutVars>
      </dgm:prSet>
      <dgm:spPr/>
    </dgm:pt>
  </dgm:ptLst>
  <dgm:cxnLst>
    <dgm:cxn modelId="{6062205B-9D5A-4A36-AAE3-BBC15210482D}" type="presOf" srcId="{D7B7C38F-BE3C-4065-9890-11B57E4CD94A}" destId="{D63D9A29-C05E-440D-A74E-8BEF9CEFA79C}" srcOrd="0" destOrd="0" presId="urn:microsoft.com/office/officeart/2018/2/layout/IconVerticalSolidList"/>
    <dgm:cxn modelId="{73483363-048B-408C-871A-28C798ED243C}" srcId="{FD76011B-C4B3-4D79-835F-F5B1CC8CE15F}" destId="{D7B7C38F-BE3C-4065-9890-11B57E4CD94A}" srcOrd="1" destOrd="0" parTransId="{78C8724B-DABA-4788-AD40-BC409E08F3B0}" sibTransId="{35CD78BA-0122-4217-9116-1C7787AFC246}"/>
    <dgm:cxn modelId="{59E85F4D-9D17-424A-944C-A049A98FC754}" srcId="{FD76011B-C4B3-4D79-835F-F5B1CC8CE15F}" destId="{F4A61189-4C2A-4059-B46F-995A42D04C34}" srcOrd="0" destOrd="0" parTransId="{09E89A5B-7E8E-423F-B041-06648666793F}" sibTransId="{28B33667-36A6-4E62-8CE7-43372FDEF511}"/>
    <dgm:cxn modelId="{456B726D-6F2D-40F0-8527-D82191C6A663}" type="presOf" srcId="{FD76011B-C4B3-4D79-835F-F5B1CC8CE15F}" destId="{FE3E9222-3ECA-4DB7-90C6-E4540C288F11}" srcOrd="0" destOrd="0" presId="urn:microsoft.com/office/officeart/2018/2/layout/IconVerticalSolidList"/>
    <dgm:cxn modelId="{733F6AD8-C620-4EA6-BF66-9BD5F1A33818}" type="presOf" srcId="{F4A61189-4C2A-4059-B46F-995A42D04C34}" destId="{D81CA8E4-672E-4609-87F7-804F1217F448}" srcOrd="0" destOrd="0" presId="urn:microsoft.com/office/officeart/2018/2/layout/IconVerticalSolidList"/>
    <dgm:cxn modelId="{F2CEEA4D-AB99-41F3-B022-556726FAED40}" type="presParOf" srcId="{FE3E9222-3ECA-4DB7-90C6-E4540C288F11}" destId="{7EE781E1-89E6-477A-9EE9-D2F91793C514}" srcOrd="0" destOrd="0" presId="urn:microsoft.com/office/officeart/2018/2/layout/IconVerticalSolidList"/>
    <dgm:cxn modelId="{C57CCAAF-9DE8-4C28-B9E2-978018BF7493}" type="presParOf" srcId="{7EE781E1-89E6-477A-9EE9-D2F91793C514}" destId="{095961E1-3F45-4BBC-AE9E-9E9414571B8C}" srcOrd="0" destOrd="0" presId="urn:microsoft.com/office/officeart/2018/2/layout/IconVerticalSolidList"/>
    <dgm:cxn modelId="{8ABD2213-489B-4F0F-8C5F-37BF8D73BD8B}" type="presParOf" srcId="{7EE781E1-89E6-477A-9EE9-D2F91793C514}" destId="{A9616250-F274-4230-983E-45EE14B76518}" srcOrd="1" destOrd="0" presId="urn:microsoft.com/office/officeart/2018/2/layout/IconVerticalSolidList"/>
    <dgm:cxn modelId="{D64BBF92-8F28-43B2-B76E-67B78CCA25AE}" type="presParOf" srcId="{7EE781E1-89E6-477A-9EE9-D2F91793C514}" destId="{34DF55F5-2790-45C2-8E47-5CF493B6797B}" srcOrd="2" destOrd="0" presId="urn:microsoft.com/office/officeart/2018/2/layout/IconVerticalSolidList"/>
    <dgm:cxn modelId="{CB0584E5-7ED7-4848-92FD-1D4F3B6BB34A}" type="presParOf" srcId="{7EE781E1-89E6-477A-9EE9-D2F91793C514}" destId="{D81CA8E4-672E-4609-87F7-804F1217F448}" srcOrd="3" destOrd="0" presId="urn:microsoft.com/office/officeart/2018/2/layout/IconVerticalSolidList"/>
    <dgm:cxn modelId="{3955C15E-4583-40F9-B306-33BEBEA35A9B}" type="presParOf" srcId="{FE3E9222-3ECA-4DB7-90C6-E4540C288F11}" destId="{E16878D1-5883-471E-A2AA-AE6003AA9372}" srcOrd="1" destOrd="0" presId="urn:microsoft.com/office/officeart/2018/2/layout/IconVerticalSolidList"/>
    <dgm:cxn modelId="{A670E0D8-89F9-4911-877E-592983A97431}" type="presParOf" srcId="{FE3E9222-3ECA-4DB7-90C6-E4540C288F11}" destId="{4B57A77F-EC4F-4C7D-A0AB-611F36E7052A}" srcOrd="2" destOrd="0" presId="urn:microsoft.com/office/officeart/2018/2/layout/IconVerticalSolidList"/>
    <dgm:cxn modelId="{D6FE4469-450D-4D9A-9F78-E223D312B4DC}" type="presParOf" srcId="{4B57A77F-EC4F-4C7D-A0AB-611F36E7052A}" destId="{A13CF45F-B784-4391-A9E5-E067253D7F0C}" srcOrd="0" destOrd="0" presId="urn:microsoft.com/office/officeart/2018/2/layout/IconVerticalSolidList"/>
    <dgm:cxn modelId="{6A269F2B-1C95-46BE-98AF-6C5B65574751}" type="presParOf" srcId="{4B57A77F-EC4F-4C7D-A0AB-611F36E7052A}" destId="{B29CB7CC-D412-4F57-B69B-7791CAEEBAE9}" srcOrd="1" destOrd="0" presId="urn:microsoft.com/office/officeart/2018/2/layout/IconVerticalSolidList"/>
    <dgm:cxn modelId="{582326D8-0C5C-42DD-B130-0C8B6CFF00D0}" type="presParOf" srcId="{4B57A77F-EC4F-4C7D-A0AB-611F36E7052A}" destId="{AB82C16C-3F4B-4D24-97F9-286259FFC4DD}" srcOrd="2" destOrd="0" presId="urn:microsoft.com/office/officeart/2018/2/layout/IconVerticalSolidList"/>
    <dgm:cxn modelId="{AB7AE0A9-AEBF-491A-A4C4-DDC81D021EE7}" type="presParOf" srcId="{4B57A77F-EC4F-4C7D-A0AB-611F36E7052A}" destId="{D63D9A29-C05E-440D-A74E-8BEF9CEFA79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33A4C-A2B8-435A-B043-9280C20D9CF4}">
      <dsp:nvSpPr>
        <dsp:cNvPr id="0" name=""/>
        <dsp:cNvSpPr/>
      </dsp:nvSpPr>
      <dsp:spPr>
        <a:xfrm>
          <a:off x="645" y="625310"/>
          <a:ext cx="2125298" cy="2125298"/>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When an atom forms a bond with one or more other atoms, it is called a </a:t>
          </a:r>
          <a:r>
            <a:rPr lang="en-US" sz="1600" b="1" kern="1200"/>
            <a:t>molecule. </a:t>
          </a:r>
          <a:endParaRPr lang="en-US" sz="1600" kern="1200"/>
        </a:p>
      </dsp:txBody>
      <dsp:txXfrm>
        <a:off x="311888" y="936553"/>
        <a:ext cx="1502812" cy="1502812"/>
      </dsp:txXfrm>
    </dsp:sp>
    <dsp:sp modelId="{EBBBEDB7-A683-4EE1-92C7-B7730DA9B3D3}">
      <dsp:nvSpPr>
        <dsp:cNvPr id="0" name=""/>
        <dsp:cNvSpPr/>
      </dsp:nvSpPr>
      <dsp:spPr>
        <a:xfrm>
          <a:off x="1959352" y="325158"/>
          <a:ext cx="1321061" cy="71728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959352" y="468616"/>
        <a:ext cx="1105875" cy="430372"/>
      </dsp:txXfrm>
    </dsp:sp>
    <dsp:sp modelId="{D0F83AFC-8176-49FE-94F2-C849F4E5A2F3}">
      <dsp:nvSpPr>
        <dsp:cNvPr id="0" name=""/>
        <dsp:cNvSpPr/>
      </dsp:nvSpPr>
      <dsp:spPr>
        <a:xfrm>
          <a:off x="3188599" y="625310"/>
          <a:ext cx="2125298" cy="2125298"/>
        </a:xfrm>
        <a:prstGeom prst="ellipse">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A molecule is made up of one or more atoms. </a:t>
          </a:r>
        </a:p>
      </dsp:txBody>
      <dsp:txXfrm>
        <a:off x="3499842" y="936553"/>
        <a:ext cx="1502812" cy="1502812"/>
      </dsp:txXfrm>
    </dsp:sp>
    <dsp:sp modelId="{F92A2A8D-3A93-472C-A7F9-5702D947404C}">
      <dsp:nvSpPr>
        <dsp:cNvPr id="0" name=""/>
        <dsp:cNvSpPr/>
      </dsp:nvSpPr>
      <dsp:spPr>
        <a:xfrm rot="10800000">
          <a:off x="2034129" y="2333473"/>
          <a:ext cx="1321061" cy="717288"/>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249315" y="2476931"/>
        <a:ext cx="1105875" cy="430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1943B-F043-49AC-8D4A-B9ED4898FC15}">
      <dsp:nvSpPr>
        <dsp:cNvPr id="0" name=""/>
        <dsp:cNvSpPr/>
      </dsp:nvSpPr>
      <dsp:spPr>
        <a:xfrm>
          <a:off x="941481" y="770686"/>
          <a:ext cx="1450370" cy="14503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558D15-5FDD-4CFE-9640-E682131D47B9}">
      <dsp:nvSpPr>
        <dsp:cNvPr id="0" name=""/>
        <dsp:cNvSpPr/>
      </dsp:nvSpPr>
      <dsp:spPr>
        <a:xfrm>
          <a:off x="55144" y="2604236"/>
          <a:ext cx="32230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Sometimes these molecules are small and simple. </a:t>
          </a:r>
        </a:p>
      </dsp:txBody>
      <dsp:txXfrm>
        <a:off x="55144" y="2604236"/>
        <a:ext cx="3223045" cy="720000"/>
      </dsp:txXfrm>
    </dsp:sp>
    <dsp:sp modelId="{5A6F430E-A686-4222-8CDD-43FDD95D8F0B}">
      <dsp:nvSpPr>
        <dsp:cNvPr id="0" name=""/>
        <dsp:cNvSpPr/>
      </dsp:nvSpPr>
      <dsp:spPr>
        <a:xfrm>
          <a:off x="4728559" y="770686"/>
          <a:ext cx="1450370" cy="14503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5A52D7-D31D-4DC2-A81D-FA0A63554562}">
      <dsp:nvSpPr>
        <dsp:cNvPr id="0" name=""/>
        <dsp:cNvSpPr/>
      </dsp:nvSpPr>
      <dsp:spPr>
        <a:xfrm>
          <a:off x="3842222" y="2604236"/>
          <a:ext cx="32230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We can take oxygen as an example. </a:t>
          </a:r>
        </a:p>
      </dsp:txBody>
      <dsp:txXfrm>
        <a:off x="3842222" y="2604236"/>
        <a:ext cx="3223045" cy="720000"/>
      </dsp:txXfrm>
    </dsp:sp>
    <dsp:sp modelId="{3C31B196-307E-4DA6-ADDF-9BD1CDC903C7}">
      <dsp:nvSpPr>
        <dsp:cNvPr id="0" name=""/>
        <dsp:cNvSpPr/>
      </dsp:nvSpPr>
      <dsp:spPr>
        <a:xfrm>
          <a:off x="8515638" y="770686"/>
          <a:ext cx="1450370" cy="14503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94D610-4CD5-476E-A16E-EDF3CD0565C8}">
      <dsp:nvSpPr>
        <dsp:cNvPr id="0" name=""/>
        <dsp:cNvSpPr/>
      </dsp:nvSpPr>
      <dsp:spPr>
        <a:xfrm>
          <a:off x="7629300" y="2604236"/>
          <a:ext cx="32230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Oxygen is a gas that is made up of simply 2 oxygen molecules that are bound together (02). </a:t>
          </a:r>
        </a:p>
      </dsp:txBody>
      <dsp:txXfrm>
        <a:off x="7629300" y="2604236"/>
        <a:ext cx="3223045"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961E1-3F45-4BBC-AE9E-9E9414571B8C}">
      <dsp:nvSpPr>
        <dsp:cNvPr id="0" name=""/>
        <dsp:cNvSpPr/>
      </dsp:nvSpPr>
      <dsp:spPr>
        <a:xfrm>
          <a:off x="0" y="956381"/>
          <a:ext cx="6513603" cy="1765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616250-F274-4230-983E-45EE14B76518}">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1CA8E4-672E-4609-87F7-804F1217F448}">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066800">
            <a:lnSpc>
              <a:spcPct val="90000"/>
            </a:lnSpc>
            <a:spcBef>
              <a:spcPct val="0"/>
            </a:spcBef>
            <a:spcAft>
              <a:spcPct val="35000"/>
            </a:spcAft>
            <a:buNone/>
          </a:pPr>
          <a:r>
            <a:rPr lang="en-US" sz="2400" b="1" i="1" kern="1200"/>
            <a:t>Cells of similar types come together to form tissues. </a:t>
          </a:r>
          <a:endParaRPr lang="en-US" sz="2400" kern="1200"/>
        </a:p>
      </dsp:txBody>
      <dsp:txXfrm>
        <a:off x="2039300" y="956381"/>
        <a:ext cx="4474303" cy="1765627"/>
      </dsp:txXfrm>
    </dsp:sp>
    <dsp:sp modelId="{A13CF45F-B784-4391-A9E5-E067253D7F0C}">
      <dsp:nvSpPr>
        <dsp:cNvPr id="0" name=""/>
        <dsp:cNvSpPr/>
      </dsp:nvSpPr>
      <dsp:spPr>
        <a:xfrm>
          <a:off x="0" y="3163416"/>
          <a:ext cx="6513603" cy="1765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9CB7CC-D412-4F57-B69B-7791CAEEBAE9}">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3D9A29-C05E-440D-A74E-8BEF9CEFA79C}">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066800">
            <a:lnSpc>
              <a:spcPct val="90000"/>
            </a:lnSpc>
            <a:spcBef>
              <a:spcPct val="0"/>
            </a:spcBef>
            <a:spcAft>
              <a:spcPct val="35000"/>
            </a:spcAft>
            <a:buNone/>
          </a:pPr>
          <a:r>
            <a:rPr lang="en-US" sz="2400" b="1" i="1" kern="1200"/>
            <a:t>A TISSUE is a group of two or more cells (of similar  function or origin) that come together to perform a common function.</a:t>
          </a:r>
          <a:endParaRPr lang="en-US" sz="2400" kern="1200"/>
        </a:p>
      </dsp:txBody>
      <dsp:txXfrm>
        <a:off x="2039300" y="3163416"/>
        <a:ext cx="4474303" cy="176562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FFA23-D097-456A-B74C-420BA1CCCA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0F6A90-AB73-4859-B48C-8DA1B278E6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F1F9F6-2C34-434A-BC2D-E077F30E3474}"/>
              </a:ext>
            </a:extLst>
          </p:cNvPr>
          <p:cNvSpPr>
            <a:spLocks noGrp="1"/>
          </p:cNvSpPr>
          <p:nvPr>
            <p:ph type="dt" sz="half" idx="10"/>
          </p:nvPr>
        </p:nvSpPr>
        <p:spPr/>
        <p:txBody>
          <a:bodyPr/>
          <a:lstStyle/>
          <a:p>
            <a:fld id="{8AEF7C5B-02F0-4DFF-9545-7A79833A7BC9}" type="datetimeFigureOut">
              <a:rPr lang="en-US" smtClean="0"/>
              <a:t>1/27/2020</a:t>
            </a:fld>
            <a:endParaRPr lang="en-US"/>
          </a:p>
        </p:txBody>
      </p:sp>
      <p:sp>
        <p:nvSpPr>
          <p:cNvPr id="5" name="Footer Placeholder 4">
            <a:extLst>
              <a:ext uri="{FF2B5EF4-FFF2-40B4-BE49-F238E27FC236}">
                <a16:creationId xmlns:a16="http://schemas.microsoft.com/office/drawing/2014/main" id="{DBCC762B-1F6C-448F-B067-9C4F8930B5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96008C-1A91-4395-AA61-A7ACF223AC27}"/>
              </a:ext>
            </a:extLst>
          </p:cNvPr>
          <p:cNvSpPr>
            <a:spLocks noGrp="1"/>
          </p:cNvSpPr>
          <p:nvPr>
            <p:ph type="sldNum" sz="quarter" idx="12"/>
          </p:nvPr>
        </p:nvSpPr>
        <p:spPr/>
        <p:txBody>
          <a:bodyPr/>
          <a:lstStyle/>
          <a:p>
            <a:fld id="{401B2590-224F-490A-BA5B-46FA75139B95}" type="slidenum">
              <a:rPr lang="en-US" smtClean="0"/>
              <a:t>‹#›</a:t>
            </a:fld>
            <a:endParaRPr lang="en-US"/>
          </a:p>
        </p:txBody>
      </p:sp>
    </p:spTree>
    <p:extLst>
      <p:ext uri="{BB962C8B-B14F-4D97-AF65-F5344CB8AC3E}">
        <p14:creationId xmlns:p14="http://schemas.microsoft.com/office/powerpoint/2010/main" val="2138299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12106-9C58-4C93-989D-86B037E30E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50B6D8-528D-47C7-B759-A55DB9CCE0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A1F163-B8A0-45DA-99D8-D95BCAC0C5DA}"/>
              </a:ext>
            </a:extLst>
          </p:cNvPr>
          <p:cNvSpPr>
            <a:spLocks noGrp="1"/>
          </p:cNvSpPr>
          <p:nvPr>
            <p:ph type="dt" sz="half" idx="10"/>
          </p:nvPr>
        </p:nvSpPr>
        <p:spPr/>
        <p:txBody>
          <a:bodyPr/>
          <a:lstStyle/>
          <a:p>
            <a:fld id="{8AEF7C5B-02F0-4DFF-9545-7A79833A7BC9}" type="datetimeFigureOut">
              <a:rPr lang="en-US" smtClean="0"/>
              <a:t>1/27/2020</a:t>
            </a:fld>
            <a:endParaRPr lang="en-US"/>
          </a:p>
        </p:txBody>
      </p:sp>
      <p:sp>
        <p:nvSpPr>
          <p:cNvPr id="5" name="Footer Placeholder 4">
            <a:extLst>
              <a:ext uri="{FF2B5EF4-FFF2-40B4-BE49-F238E27FC236}">
                <a16:creationId xmlns:a16="http://schemas.microsoft.com/office/drawing/2014/main" id="{A6B282CC-61A4-4B8E-A77E-089C43977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280366-28E0-4D8F-8E72-817D2836F75D}"/>
              </a:ext>
            </a:extLst>
          </p:cNvPr>
          <p:cNvSpPr>
            <a:spLocks noGrp="1"/>
          </p:cNvSpPr>
          <p:nvPr>
            <p:ph type="sldNum" sz="quarter" idx="12"/>
          </p:nvPr>
        </p:nvSpPr>
        <p:spPr/>
        <p:txBody>
          <a:bodyPr/>
          <a:lstStyle/>
          <a:p>
            <a:fld id="{401B2590-224F-490A-BA5B-46FA75139B95}" type="slidenum">
              <a:rPr lang="en-US" smtClean="0"/>
              <a:t>‹#›</a:t>
            </a:fld>
            <a:endParaRPr lang="en-US"/>
          </a:p>
        </p:txBody>
      </p:sp>
    </p:spTree>
    <p:extLst>
      <p:ext uri="{BB962C8B-B14F-4D97-AF65-F5344CB8AC3E}">
        <p14:creationId xmlns:p14="http://schemas.microsoft.com/office/powerpoint/2010/main" val="3472805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1BC195-BC66-4022-8C06-DFA92F545E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6B9F8B-B2F0-455B-8BA0-00BDFF38D7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46554A-A4F1-4E86-9A7B-F7C6CFF3BAF6}"/>
              </a:ext>
            </a:extLst>
          </p:cNvPr>
          <p:cNvSpPr>
            <a:spLocks noGrp="1"/>
          </p:cNvSpPr>
          <p:nvPr>
            <p:ph type="dt" sz="half" idx="10"/>
          </p:nvPr>
        </p:nvSpPr>
        <p:spPr/>
        <p:txBody>
          <a:bodyPr/>
          <a:lstStyle/>
          <a:p>
            <a:fld id="{8AEF7C5B-02F0-4DFF-9545-7A79833A7BC9}" type="datetimeFigureOut">
              <a:rPr lang="en-US" smtClean="0"/>
              <a:t>1/27/2020</a:t>
            </a:fld>
            <a:endParaRPr lang="en-US"/>
          </a:p>
        </p:txBody>
      </p:sp>
      <p:sp>
        <p:nvSpPr>
          <p:cNvPr id="5" name="Footer Placeholder 4">
            <a:extLst>
              <a:ext uri="{FF2B5EF4-FFF2-40B4-BE49-F238E27FC236}">
                <a16:creationId xmlns:a16="http://schemas.microsoft.com/office/drawing/2014/main" id="{1F6B35A7-3379-4C06-81EA-1DC17BBF46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24F1ED-0818-4934-9B83-409B26890B25}"/>
              </a:ext>
            </a:extLst>
          </p:cNvPr>
          <p:cNvSpPr>
            <a:spLocks noGrp="1"/>
          </p:cNvSpPr>
          <p:nvPr>
            <p:ph type="sldNum" sz="quarter" idx="12"/>
          </p:nvPr>
        </p:nvSpPr>
        <p:spPr/>
        <p:txBody>
          <a:bodyPr/>
          <a:lstStyle/>
          <a:p>
            <a:fld id="{401B2590-224F-490A-BA5B-46FA75139B95}" type="slidenum">
              <a:rPr lang="en-US" smtClean="0"/>
              <a:t>‹#›</a:t>
            </a:fld>
            <a:endParaRPr lang="en-US"/>
          </a:p>
        </p:txBody>
      </p:sp>
    </p:spTree>
    <p:extLst>
      <p:ext uri="{BB962C8B-B14F-4D97-AF65-F5344CB8AC3E}">
        <p14:creationId xmlns:p14="http://schemas.microsoft.com/office/powerpoint/2010/main" val="1271213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548A9-D5CD-460E-BB20-68B4453E60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87DCC6-7202-46C8-8002-1F735B0ADF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D2947-D81A-4F71-A813-93E388AB1F12}"/>
              </a:ext>
            </a:extLst>
          </p:cNvPr>
          <p:cNvSpPr>
            <a:spLocks noGrp="1"/>
          </p:cNvSpPr>
          <p:nvPr>
            <p:ph type="dt" sz="half" idx="10"/>
          </p:nvPr>
        </p:nvSpPr>
        <p:spPr/>
        <p:txBody>
          <a:bodyPr/>
          <a:lstStyle/>
          <a:p>
            <a:fld id="{8AEF7C5B-02F0-4DFF-9545-7A79833A7BC9}" type="datetimeFigureOut">
              <a:rPr lang="en-US" smtClean="0"/>
              <a:t>1/27/2020</a:t>
            </a:fld>
            <a:endParaRPr lang="en-US"/>
          </a:p>
        </p:txBody>
      </p:sp>
      <p:sp>
        <p:nvSpPr>
          <p:cNvPr id="5" name="Footer Placeholder 4">
            <a:extLst>
              <a:ext uri="{FF2B5EF4-FFF2-40B4-BE49-F238E27FC236}">
                <a16:creationId xmlns:a16="http://schemas.microsoft.com/office/drawing/2014/main" id="{FF58F179-027D-4C2A-B70D-3DAF69DA10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2C9CC7-0E66-4722-B950-2209FFACA9E0}"/>
              </a:ext>
            </a:extLst>
          </p:cNvPr>
          <p:cNvSpPr>
            <a:spLocks noGrp="1"/>
          </p:cNvSpPr>
          <p:nvPr>
            <p:ph type="sldNum" sz="quarter" idx="12"/>
          </p:nvPr>
        </p:nvSpPr>
        <p:spPr/>
        <p:txBody>
          <a:bodyPr/>
          <a:lstStyle/>
          <a:p>
            <a:fld id="{401B2590-224F-490A-BA5B-46FA75139B95}" type="slidenum">
              <a:rPr lang="en-US" smtClean="0"/>
              <a:t>‹#›</a:t>
            </a:fld>
            <a:endParaRPr lang="en-US"/>
          </a:p>
        </p:txBody>
      </p:sp>
    </p:spTree>
    <p:extLst>
      <p:ext uri="{BB962C8B-B14F-4D97-AF65-F5344CB8AC3E}">
        <p14:creationId xmlns:p14="http://schemas.microsoft.com/office/powerpoint/2010/main" val="1801273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E27F-1618-4E74-8C4F-641F1D5D7B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8EB998-9F58-4061-8973-A84F31B42A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3A66D0-93B7-4A73-960F-7B5C765F397F}"/>
              </a:ext>
            </a:extLst>
          </p:cNvPr>
          <p:cNvSpPr>
            <a:spLocks noGrp="1"/>
          </p:cNvSpPr>
          <p:nvPr>
            <p:ph type="dt" sz="half" idx="10"/>
          </p:nvPr>
        </p:nvSpPr>
        <p:spPr/>
        <p:txBody>
          <a:bodyPr/>
          <a:lstStyle/>
          <a:p>
            <a:fld id="{8AEF7C5B-02F0-4DFF-9545-7A79833A7BC9}" type="datetimeFigureOut">
              <a:rPr lang="en-US" smtClean="0"/>
              <a:t>1/27/2020</a:t>
            </a:fld>
            <a:endParaRPr lang="en-US"/>
          </a:p>
        </p:txBody>
      </p:sp>
      <p:sp>
        <p:nvSpPr>
          <p:cNvPr id="5" name="Footer Placeholder 4">
            <a:extLst>
              <a:ext uri="{FF2B5EF4-FFF2-40B4-BE49-F238E27FC236}">
                <a16:creationId xmlns:a16="http://schemas.microsoft.com/office/drawing/2014/main" id="{199176D3-C429-4F96-97C4-D60420E3C9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0EDD9-01CB-4C67-8D03-6AC9EA513DD5}"/>
              </a:ext>
            </a:extLst>
          </p:cNvPr>
          <p:cNvSpPr>
            <a:spLocks noGrp="1"/>
          </p:cNvSpPr>
          <p:nvPr>
            <p:ph type="sldNum" sz="quarter" idx="12"/>
          </p:nvPr>
        </p:nvSpPr>
        <p:spPr/>
        <p:txBody>
          <a:bodyPr/>
          <a:lstStyle/>
          <a:p>
            <a:fld id="{401B2590-224F-490A-BA5B-46FA75139B95}" type="slidenum">
              <a:rPr lang="en-US" smtClean="0"/>
              <a:t>‹#›</a:t>
            </a:fld>
            <a:endParaRPr lang="en-US"/>
          </a:p>
        </p:txBody>
      </p:sp>
    </p:spTree>
    <p:extLst>
      <p:ext uri="{BB962C8B-B14F-4D97-AF65-F5344CB8AC3E}">
        <p14:creationId xmlns:p14="http://schemas.microsoft.com/office/powerpoint/2010/main" val="3569370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1A9C3-F973-4D54-961F-34D148BE09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7F82D5-B0C8-48EF-9026-B29A4390A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299EF-12F5-4769-9364-E0DFE77F13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798A59-BEA2-411E-A96F-D7ADF8CDCD43}"/>
              </a:ext>
            </a:extLst>
          </p:cNvPr>
          <p:cNvSpPr>
            <a:spLocks noGrp="1"/>
          </p:cNvSpPr>
          <p:nvPr>
            <p:ph type="dt" sz="half" idx="10"/>
          </p:nvPr>
        </p:nvSpPr>
        <p:spPr/>
        <p:txBody>
          <a:bodyPr/>
          <a:lstStyle/>
          <a:p>
            <a:fld id="{8AEF7C5B-02F0-4DFF-9545-7A79833A7BC9}" type="datetimeFigureOut">
              <a:rPr lang="en-US" smtClean="0"/>
              <a:t>1/27/2020</a:t>
            </a:fld>
            <a:endParaRPr lang="en-US"/>
          </a:p>
        </p:txBody>
      </p:sp>
      <p:sp>
        <p:nvSpPr>
          <p:cNvPr id="6" name="Footer Placeholder 5">
            <a:extLst>
              <a:ext uri="{FF2B5EF4-FFF2-40B4-BE49-F238E27FC236}">
                <a16:creationId xmlns:a16="http://schemas.microsoft.com/office/drawing/2014/main" id="{F845C964-0B04-453B-ADD2-1300201949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38C69D-25F5-43B7-B313-4F58F8883C66}"/>
              </a:ext>
            </a:extLst>
          </p:cNvPr>
          <p:cNvSpPr>
            <a:spLocks noGrp="1"/>
          </p:cNvSpPr>
          <p:nvPr>
            <p:ph type="sldNum" sz="quarter" idx="12"/>
          </p:nvPr>
        </p:nvSpPr>
        <p:spPr/>
        <p:txBody>
          <a:bodyPr/>
          <a:lstStyle/>
          <a:p>
            <a:fld id="{401B2590-224F-490A-BA5B-46FA75139B95}" type="slidenum">
              <a:rPr lang="en-US" smtClean="0"/>
              <a:t>‹#›</a:t>
            </a:fld>
            <a:endParaRPr lang="en-US"/>
          </a:p>
        </p:txBody>
      </p:sp>
    </p:spTree>
    <p:extLst>
      <p:ext uri="{BB962C8B-B14F-4D97-AF65-F5344CB8AC3E}">
        <p14:creationId xmlns:p14="http://schemas.microsoft.com/office/powerpoint/2010/main" val="3889631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7352E-0B61-4345-BAAA-6E80EDA388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06FB26-930D-4B26-9818-246B25DBE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71CA2C-C8BB-4920-B5AB-BC4EB3F607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966586-9C8E-4395-A9BF-0A5C55E18D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78035D-2CEC-454A-99C4-600085199E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2614A9-A5E7-4351-8A71-68DAAF821BE6}"/>
              </a:ext>
            </a:extLst>
          </p:cNvPr>
          <p:cNvSpPr>
            <a:spLocks noGrp="1"/>
          </p:cNvSpPr>
          <p:nvPr>
            <p:ph type="dt" sz="half" idx="10"/>
          </p:nvPr>
        </p:nvSpPr>
        <p:spPr/>
        <p:txBody>
          <a:bodyPr/>
          <a:lstStyle/>
          <a:p>
            <a:fld id="{8AEF7C5B-02F0-4DFF-9545-7A79833A7BC9}" type="datetimeFigureOut">
              <a:rPr lang="en-US" smtClean="0"/>
              <a:t>1/27/2020</a:t>
            </a:fld>
            <a:endParaRPr lang="en-US"/>
          </a:p>
        </p:txBody>
      </p:sp>
      <p:sp>
        <p:nvSpPr>
          <p:cNvPr id="8" name="Footer Placeholder 7">
            <a:extLst>
              <a:ext uri="{FF2B5EF4-FFF2-40B4-BE49-F238E27FC236}">
                <a16:creationId xmlns:a16="http://schemas.microsoft.com/office/drawing/2014/main" id="{36B1ADF7-DB2E-4127-8BEE-5EE39B949F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29D06F-21A0-45FA-9F41-4F545BCB0C1E}"/>
              </a:ext>
            </a:extLst>
          </p:cNvPr>
          <p:cNvSpPr>
            <a:spLocks noGrp="1"/>
          </p:cNvSpPr>
          <p:nvPr>
            <p:ph type="sldNum" sz="quarter" idx="12"/>
          </p:nvPr>
        </p:nvSpPr>
        <p:spPr/>
        <p:txBody>
          <a:bodyPr/>
          <a:lstStyle/>
          <a:p>
            <a:fld id="{401B2590-224F-490A-BA5B-46FA75139B95}" type="slidenum">
              <a:rPr lang="en-US" smtClean="0"/>
              <a:t>‹#›</a:t>
            </a:fld>
            <a:endParaRPr lang="en-US"/>
          </a:p>
        </p:txBody>
      </p:sp>
    </p:spTree>
    <p:extLst>
      <p:ext uri="{BB962C8B-B14F-4D97-AF65-F5344CB8AC3E}">
        <p14:creationId xmlns:p14="http://schemas.microsoft.com/office/powerpoint/2010/main" val="2514459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B2E15-2496-414B-B0FE-9DE68FE2E7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A7FE26-8A8F-425F-A5F9-2FFAC8E03475}"/>
              </a:ext>
            </a:extLst>
          </p:cNvPr>
          <p:cNvSpPr>
            <a:spLocks noGrp="1"/>
          </p:cNvSpPr>
          <p:nvPr>
            <p:ph type="dt" sz="half" idx="10"/>
          </p:nvPr>
        </p:nvSpPr>
        <p:spPr/>
        <p:txBody>
          <a:bodyPr/>
          <a:lstStyle/>
          <a:p>
            <a:fld id="{8AEF7C5B-02F0-4DFF-9545-7A79833A7BC9}" type="datetimeFigureOut">
              <a:rPr lang="en-US" smtClean="0"/>
              <a:t>1/27/2020</a:t>
            </a:fld>
            <a:endParaRPr lang="en-US"/>
          </a:p>
        </p:txBody>
      </p:sp>
      <p:sp>
        <p:nvSpPr>
          <p:cNvPr id="4" name="Footer Placeholder 3">
            <a:extLst>
              <a:ext uri="{FF2B5EF4-FFF2-40B4-BE49-F238E27FC236}">
                <a16:creationId xmlns:a16="http://schemas.microsoft.com/office/drawing/2014/main" id="{991D5889-1675-4684-B2C9-6A4A9EB229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2C66EC-0866-43B8-8F9B-CB19B5443484}"/>
              </a:ext>
            </a:extLst>
          </p:cNvPr>
          <p:cNvSpPr>
            <a:spLocks noGrp="1"/>
          </p:cNvSpPr>
          <p:nvPr>
            <p:ph type="sldNum" sz="quarter" idx="12"/>
          </p:nvPr>
        </p:nvSpPr>
        <p:spPr/>
        <p:txBody>
          <a:bodyPr/>
          <a:lstStyle/>
          <a:p>
            <a:fld id="{401B2590-224F-490A-BA5B-46FA75139B95}" type="slidenum">
              <a:rPr lang="en-US" smtClean="0"/>
              <a:t>‹#›</a:t>
            </a:fld>
            <a:endParaRPr lang="en-US"/>
          </a:p>
        </p:txBody>
      </p:sp>
    </p:spTree>
    <p:extLst>
      <p:ext uri="{BB962C8B-B14F-4D97-AF65-F5344CB8AC3E}">
        <p14:creationId xmlns:p14="http://schemas.microsoft.com/office/powerpoint/2010/main" val="1096245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A1B2FB-C923-47E1-ABFB-6BDDA72BAECC}"/>
              </a:ext>
            </a:extLst>
          </p:cNvPr>
          <p:cNvSpPr>
            <a:spLocks noGrp="1"/>
          </p:cNvSpPr>
          <p:nvPr>
            <p:ph type="dt" sz="half" idx="10"/>
          </p:nvPr>
        </p:nvSpPr>
        <p:spPr/>
        <p:txBody>
          <a:bodyPr/>
          <a:lstStyle/>
          <a:p>
            <a:fld id="{8AEF7C5B-02F0-4DFF-9545-7A79833A7BC9}" type="datetimeFigureOut">
              <a:rPr lang="en-US" smtClean="0"/>
              <a:t>1/27/2020</a:t>
            </a:fld>
            <a:endParaRPr lang="en-US"/>
          </a:p>
        </p:txBody>
      </p:sp>
      <p:sp>
        <p:nvSpPr>
          <p:cNvPr id="3" name="Footer Placeholder 2">
            <a:extLst>
              <a:ext uri="{FF2B5EF4-FFF2-40B4-BE49-F238E27FC236}">
                <a16:creationId xmlns:a16="http://schemas.microsoft.com/office/drawing/2014/main" id="{4D6BC99A-D641-488C-9D0C-A3F5CB6318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A933B9-770F-4139-AEC7-8B534D70725D}"/>
              </a:ext>
            </a:extLst>
          </p:cNvPr>
          <p:cNvSpPr>
            <a:spLocks noGrp="1"/>
          </p:cNvSpPr>
          <p:nvPr>
            <p:ph type="sldNum" sz="quarter" idx="12"/>
          </p:nvPr>
        </p:nvSpPr>
        <p:spPr/>
        <p:txBody>
          <a:bodyPr/>
          <a:lstStyle/>
          <a:p>
            <a:fld id="{401B2590-224F-490A-BA5B-46FA75139B95}" type="slidenum">
              <a:rPr lang="en-US" smtClean="0"/>
              <a:t>‹#›</a:t>
            </a:fld>
            <a:endParaRPr lang="en-US"/>
          </a:p>
        </p:txBody>
      </p:sp>
    </p:spTree>
    <p:extLst>
      <p:ext uri="{BB962C8B-B14F-4D97-AF65-F5344CB8AC3E}">
        <p14:creationId xmlns:p14="http://schemas.microsoft.com/office/powerpoint/2010/main" val="3137183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D85C-D1D0-4274-AA96-2070B245B2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A1328D-8210-4FD4-A252-1C46ABBE38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88AD7A-32DA-4DB2-8D0E-05CAE6CF44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78089E-BF03-465A-B68D-CFAE737744F3}"/>
              </a:ext>
            </a:extLst>
          </p:cNvPr>
          <p:cNvSpPr>
            <a:spLocks noGrp="1"/>
          </p:cNvSpPr>
          <p:nvPr>
            <p:ph type="dt" sz="half" idx="10"/>
          </p:nvPr>
        </p:nvSpPr>
        <p:spPr/>
        <p:txBody>
          <a:bodyPr/>
          <a:lstStyle/>
          <a:p>
            <a:fld id="{8AEF7C5B-02F0-4DFF-9545-7A79833A7BC9}" type="datetimeFigureOut">
              <a:rPr lang="en-US" smtClean="0"/>
              <a:t>1/27/2020</a:t>
            </a:fld>
            <a:endParaRPr lang="en-US"/>
          </a:p>
        </p:txBody>
      </p:sp>
      <p:sp>
        <p:nvSpPr>
          <p:cNvPr id="6" name="Footer Placeholder 5">
            <a:extLst>
              <a:ext uri="{FF2B5EF4-FFF2-40B4-BE49-F238E27FC236}">
                <a16:creationId xmlns:a16="http://schemas.microsoft.com/office/drawing/2014/main" id="{9D5BC7A6-E918-4660-AD13-9778E4FAC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CA637A-A8ED-4664-AB19-42AED4C889B8}"/>
              </a:ext>
            </a:extLst>
          </p:cNvPr>
          <p:cNvSpPr>
            <a:spLocks noGrp="1"/>
          </p:cNvSpPr>
          <p:nvPr>
            <p:ph type="sldNum" sz="quarter" idx="12"/>
          </p:nvPr>
        </p:nvSpPr>
        <p:spPr/>
        <p:txBody>
          <a:bodyPr/>
          <a:lstStyle/>
          <a:p>
            <a:fld id="{401B2590-224F-490A-BA5B-46FA75139B95}" type="slidenum">
              <a:rPr lang="en-US" smtClean="0"/>
              <a:t>‹#›</a:t>
            </a:fld>
            <a:endParaRPr lang="en-US"/>
          </a:p>
        </p:txBody>
      </p:sp>
    </p:spTree>
    <p:extLst>
      <p:ext uri="{BB962C8B-B14F-4D97-AF65-F5344CB8AC3E}">
        <p14:creationId xmlns:p14="http://schemas.microsoft.com/office/powerpoint/2010/main" val="4155451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EBED9-0D68-4334-B1F6-2E0FE76558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221CEB-90FD-4664-91D2-6D71B3B3C4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A92043-12F8-434E-BEBC-F536B94B8A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20D998-E68A-4646-A124-FEC83DCECE3C}"/>
              </a:ext>
            </a:extLst>
          </p:cNvPr>
          <p:cNvSpPr>
            <a:spLocks noGrp="1"/>
          </p:cNvSpPr>
          <p:nvPr>
            <p:ph type="dt" sz="half" idx="10"/>
          </p:nvPr>
        </p:nvSpPr>
        <p:spPr/>
        <p:txBody>
          <a:bodyPr/>
          <a:lstStyle/>
          <a:p>
            <a:fld id="{8AEF7C5B-02F0-4DFF-9545-7A79833A7BC9}" type="datetimeFigureOut">
              <a:rPr lang="en-US" smtClean="0"/>
              <a:t>1/27/2020</a:t>
            </a:fld>
            <a:endParaRPr lang="en-US"/>
          </a:p>
        </p:txBody>
      </p:sp>
      <p:sp>
        <p:nvSpPr>
          <p:cNvPr id="6" name="Footer Placeholder 5">
            <a:extLst>
              <a:ext uri="{FF2B5EF4-FFF2-40B4-BE49-F238E27FC236}">
                <a16:creationId xmlns:a16="http://schemas.microsoft.com/office/drawing/2014/main" id="{696857B6-6DD7-47FD-9DE6-D4FE1613E4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67850F-0754-425C-9DEE-C78280BB3937}"/>
              </a:ext>
            </a:extLst>
          </p:cNvPr>
          <p:cNvSpPr>
            <a:spLocks noGrp="1"/>
          </p:cNvSpPr>
          <p:nvPr>
            <p:ph type="sldNum" sz="quarter" idx="12"/>
          </p:nvPr>
        </p:nvSpPr>
        <p:spPr/>
        <p:txBody>
          <a:bodyPr/>
          <a:lstStyle/>
          <a:p>
            <a:fld id="{401B2590-224F-490A-BA5B-46FA75139B95}" type="slidenum">
              <a:rPr lang="en-US" smtClean="0"/>
              <a:t>‹#›</a:t>
            </a:fld>
            <a:endParaRPr lang="en-US"/>
          </a:p>
        </p:txBody>
      </p:sp>
    </p:spTree>
    <p:extLst>
      <p:ext uri="{BB962C8B-B14F-4D97-AF65-F5344CB8AC3E}">
        <p14:creationId xmlns:p14="http://schemas.microsoft.com/office/powerpoint/2010/main" val="1419676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666A69-11E6-41BC-A4D3-9ED7C5719C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E2CFF6-AC99-44FC-A6DD-884A5BD3CE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4BCE43-8EA1-43B0-AFEC-FE354A8BB2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F7C5B-02F0-4DFF-9545-7A79833A7BC9}" type="datetimeFigureOut">
              <a:rPr lang="en-US" smtClean="0"/>
              <a:t>1/27/2020</a:t>
            </a:fld>
            <a:endParaRPr lang="en-US"/>
          </a:p>
        </p:txBody>
      </p:sp>
      <p:sp>
        <p:nvSpPr>
          <p:cNvPr id="5" name="Footer Placeholder 4">
            <a:extLst>
              <a:ext uri="{FF2B5EF4-FFF2-40B4-BE49-F238E27FC236}">
                <a16:creationId xmlns:a16="http://schemas.microsoft.com/office/drawing/2014/main" id="{4767F47A-4215-45C1-A0BF-CA465EA459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0F6BE0-8E7A-4EBE-8253-337733110A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B2590-224F-490A-BA5B-46FA75139B95}" type="slidenum">
              <a:rPr lang="en-US" smtClean="0"/>
              <a:t>‹#›</a:t>
            </a:fld>
            <a:endParaRPr lang="en-US"/>
          </a:p>
        </p:txBody>
      </p:sp>
    </p:spTree>
    <p:extLst>
      <p:ext uri="{BB962C8B-B14F-4D97-AF65-F5344CB8AC3E}">
        <p14:creationId xmlns:p14="http://schemas.microsoft.com/office/powerpoint/2010/main" val="2926093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oaboutthat.blogspot.com/2011/06/birth.html" TargetMode="Externa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oaboutthat.blogspot.com/2011/06/birth.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hyperlink" Target="http://www.techzim.co.zw/2014/01/aibst-brings-forensic-science-and-dna-testing-to-zimbabwe/"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longstreet.typepad.com/thesciencebookstore/2011/05/fantastic-composition-design-anatomy.htm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File:CAFENE~1.svg"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uidinginstincts.com/2011/12/harnessing-energy-from-renewable-energy.html" TargetMode="External"/><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2012books.lardbucket.org/books/an-introduction-to-nutrition/s08-01-a-closer-look-at-carbohydrates.html" TargetMode="External"/><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chemistry.stackexchange.com/questions/27457/how-do-you-identify-reducing-non-reducing-sugar-by-looking-at-structure" TargetMode="Externa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philschatz.com/anatomy-book/contents/m46008.html" TargetMode="External"/><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bio.libretexts.org/TextMaps/Map:_Introductory_Biology_(CK-12)/5:_Evolution/5.3:_First_Organic_Molecules" TargetMode="External"/><Relationship Id="rId2" Type="http://schemas.openxmlformats.org/officeDocument/2006/relationships/image" Target="../media/image3.1"/><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opentextbc.ca/biology/chapter/chapter-6-introduction-to-reproduction-at-the-cellular-level/" TargetMode="External"/><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ifpnews.com/exclusive/iran-to-build-special-district-for-stem-cell-research/" TargetMode="External"/><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3" Type="http://schemas.openxmlformats.org/officeDocument/2006/relationships/hyperlink" Target="https://courses.lumenlearning.com/boundless-ap/chapter/connective-tissue/" TargetMode="External"/><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karnatakaeducation.org.in/KOER/en/index.php/Organisation_of_cells_animal_tissues" TargetMode="External"/><Relationship Id="rId2" Type="http://schemas.openxmlformats.org/officeDocument/2006/relationships/image" Target="../media/image49.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elblogdemisssesther.blogspot.com/2015_10_01_archive.html" TargetMode="External"/><Relationship Id="rId2" Type="http://schemas.openxmlformats.org/officeDocument/2006/relationships/image" Target="../media/image50.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herryantonettiwrites.blogspot.com/2017/02/connecting-dots-with-mark-shea.html"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discovery.lifemapsc.com/library/images/reproductive-system-structure" TargetMode="External"/><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iworthy.com/science-news/stray-stars-between-galaxies-add-to-the-cosmic-light-in-the-universe/"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anahenglishclasses.blogspot.com/2014/11/science-unit-2-human-respiration.html" TargetMode="External"/><Relationship Id="rId2" Type="http://schemas.openxmlformats.org/officeDocument/2006/relationships/image" Target="../media/image62.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ewgrounds.com/art/view/zeffybl/space-jam"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bmscience.net/blog/la-struttura-di-un-atomo-e-le-cariche-elettriche/"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tutto-scienze.org/2014/12/il-non-carnevale-della-fisica-4.htm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31CCC7D-2055-415A-8C9B-4261C4572C98}"/>
              </a:ext>
            </a:extLst>
          </p:cNvPr>
          <p:cNvSpPr>
            <a:spLocks noGrp="1"/>
          </p:cNvSpPr>
          <p:nvPr>
            <p:ph type="ctrTitle"/>
          </p:nvPr>
        </p:nvSpPr>
        <p:spPr>
          <a:xfrm>
            <a:off x="3045368" y="2043663"/>
            <a:ext cx="6105194" cy="2031055"/>
          </a:xfrm>
        </p:spPr>
        <p:txBody>
          <a:bodyPr>
            <a:normAutofit/>
          </a:bodyPr>
          <a:lstStyle/>
          <a:p>
            <a:r>
              <a:rPr lang="en-US" b="1" dirty="0">
                <a:solidFill>
                  <a:srgbClr val="FFFFFF"/>
                </a:solidFill>
              </a:rPr>
              <a:t>Hierarchical Levels of Anatomy</a:t>
            </a:r>
            <a:endParaRPr lang="en-US" dirty="0">
              <a:solidFill>
                <a:srgbClr val="FFFFFF"/>
              </a:solidFill>
            </a:endParaRPr>
          </a:p>
        </p:txBody>
      </p:sp>
      <p:sp>
        <p:nvSpPr>
          <p:cNvPr id="3" name="Subtitle 2">
            <a:extLst>
              <a:ext uri="{FF2B5EF4-FFF2-40B4-BE49-F238E27FC236}">
                <a16:creationId xmlns:a16="http://schemas.microsoft.com/office/drawing/2014/main" id="{EC7B0891-8416-4C45-9D2E-20DE7121C56B}"/>
              </a:ext>
            </a:extLst>
          </p:cNvPr>
          <p:cNvSpPr>
            <a:spLocks noGrp="1"/>
          </p:cNvSpPr>
          <p:nvPr>
            <p:ph type="subTitle" idx="1"/>
          </p:nvPr>
        </p:nvSpPr>
        <p:spPr>
          <a:xfrm>
            <a:off x="3045368" y="4074718"/>
            <a:ext cx="6105194" cy="682079"/>
          </a:xfrm>
        </p:spPr>
        <p:txBody>
          <a:bodyPr>
            <a:normAutofit/>
          </a:bodyPr>
          <a:lstStyle/>
          <a:p>
            <a:r>
              <a:rPr lang="en-US" dirty="0">
                <a:solidFill>
                  <a:srgbClr val="FFFFFF"/>
                </a:solidFill>
              </a:rPr>
              <a:t>Prof. Sanchez</a:t>
            </a:r>
          </a:p>
        </p:txBody>
      </p:sp>
    </p:spTree>
    <p:extLst>
      <p:ext uri="{BB962C8B-B14F-4D97-AF65-F5344CB8AC3E}">
        <p14:creationId xmlns:p14="http://schemas.microsoft.com/office/powerpoint/2010/main" val="292252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409D5683-54F4-4133-8437-704657D849FC}"/>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3000" b="1" i="1" kern="1200">
                <a:solidFill>
                  <a:srgbClr val="FFFFFF"/>
                </a:solidFill>
                <a:latin typeface="+mj-lt"/>
                <a:ea typeface="+mj-ea"/>
                <a:cs typeface="+mj-cs"/>
              </a:rPr>
              <a:t>96% of all living matter is composed of only 4 atoms (elements)!</a:t>
            </a:r>
            <a:br>
              <a:rPr lang="en-US" sz="3000" kern="1200">
                <a:solidFill>
                  <a:srgbClr val="FFFFFF"/>
                </a:solidFill>
                <a:latin typeface="+mj-lt"/>
                <a:ea typeface="+mj-ea"/>
                <a:cs typeface="+mj-cs"/>
              </a:rPr>
            </a:br>
            <a:endParaRPr lang="en-US" sz="3000" kern="1200">
              <a:solidFill>
                <a:srgbClr val="FFFFFF"/>
              </a:solidFill>
              <a:latin typeface="+mj-lt"/>
              <a:ea typeface="+mj-ea"/>
              <a:cs typeface="+mj-cs"/>
            </a:endParaRP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050" name="Picture 2" descr="Picture">
            <a:extLst>
              <a:ext uri="{FF2B5EF4-FFF2-40B4-BE49-F238E27FC236}">
                <a16:creationId xmlns:a16="http://schemas.microsoft.com/office/drawing/2014/main" id="{4B0DE0F0-CF7A-40B1-A6E8-5EC77E0D911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51378" y="1527083"/>
            <a:ext cx="8489244" cy="4987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914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ED1C895-DDC4-4340-AB68-B804FC4824F5}"/>
              </a:ext>
            </a:extLst>
          </p:cNvPr>
          <p:cNvGraphicFramePr>
            <a:graphicFrameLocks noGrp="1"/>
          </p:cNvGraphicFramePr>
          <p:nvPr>
            <p:ph idx="1"/>
            <p:extLst>
              <p:ext uri="{D42A27DB-BD31-4B8C-83A1-F6EECF244321}">
                <p14:modId xmlns:p14="http://schemas.microsoft.com/office/powerpoint/2010/main" val="1851899710"/>
              </p:ext>
            </p:extLst>
          </p:nvPr>
        </p:nvGraphicFramePr>
        <p:xfrm>
          <a:off x="838633" y="1033679"/>
          <a:ext cx="3354585" cy="640080"/>
        </p:xfrm>
        <a:graphic>
          <a:graphicData uri="http://schemas.openxmlformats.org/drawingml/2006/table">
            <a:tbl>
              <a:tblPr/>
              <a:tblGrid>
                <a:gridCol w="1679350">
                  <a:extLst>
                    <a:ext uri="{9D8B030D-6E8A-4147-A177-3AD203B41FA5}">
                      <a16:colId xmlns:a16="http://schemas.microsoft.com/office/drawing/2014/main" val="4056258976"/>
                    </a:ext>
                  </a:extLst>
                </a:gridCol>
                <a:gridCol w="1675235">
                  <a:extLst>
                    <a:ext uri="{9D8B030D-6E8A-4147-A177-3AD203B41FA5}">
                      <a16:colId xmlns:a16="http://schemas.microsoft.com/office/drawing/2014/main" val="3414138933"/>
                    </a:ext>
                  </a:extLst>
                </a:gridCol>
              </a:tblGrid>
              <a:tr h="234892">
                <a:tc>
                  <a:txBody>
                    <a:bodyPr/>
                    <a:lstStyle/>
                    <a:p>
                      <a:pPr fontAlgn="t"/>
                      <a:r>
                        <a:rPr lang="en-US" b="1">
                          <a:solidFill>
                            <a:srgbClr val="FFFFFF"/>
                          </a:solidFill>
                          <a:effectLst/>
                          <a:latin typeface="Roboto"/>
                        </a:rPr>
                        <a:t>Carbon</a:t>
                      </a:r>
                      <a:endParaRPr lang="en-US" b="0">
                        <a:solidFill>
                          <a:srgbClr val="FFFFFF"/>
                        </a:solidFill>
                        <a:effectLst/>
                        <a:latin typeface="Roboto"/>
                      </a:endParaRPr>
                    </a:p>
                    <a:p>
                      <a:pPr fontAlgn="t"/>
                      <a:r>
                        <a:rPr lang="en-US" b="1">
                          <a:solidFill>
                            <a:srgbClr val="FFFFFF"/>
                          </a:solidFill>
                          <a:effectLst/>
                          <a:latin typeface="Roboto"/>
                        </a:rPr>
                        <a:t>Hydrogen</a:t>
                      </a:r>
                      <a:endParaRPr lang="en-US" b="0">
                        <a:solidFill>
                          <a:srgbClr val="FFFFFF"/>
                        </a:solidFill>
                        <a:effectLst/>
                        <a:latin typeface="Roboto"/>
                      </a:endParaRPr>
                    </a:p>
                  </a:txBody>
                  <a:tcPr marL="142875" marR="142875">
                    <a:lnL>
                      <a:noFill/>
                    </a:lnL>
                    <a:lnR>
                      <a:noFill/>
                    </a:lnR>
                    <a:lnT>
                      <a:noFill/>
                    </a:lnT>
                    <a:lnB>
                      <a:noFill/>
                    </a:lnB>
                  </a:tcPr>
                </a:tc>
                <a:tc>
                  <a:txBody>
                    <a:bodyPr/>
                    <a:lstStyle/>
                    <a:p>
                      <a:pPr fontAlgn="t"/>
                      <a:r>
                        <a:rPr lang="en-US" b="1" dirty="0">
                          <a:solidFill>
                            <a:srgbClr val="FFFFFF"/>
                          </a:solidFill>
                          <a:effectLst/>
                          <a:latin typeface="Roboto"/>
                        </a:rPr>
                        <a:t>Oxygen</a:t>
                      </a:r>
                      <a:endParaRPr lang="en-US" b="0" dirty="0">
                        <a:solidFill>
                          <a:srgbClr val="FFFFFF"/>
                        </a:solidFill>
                        <a:effectLst/>
                        <a:latin typeface="Roboto"/>
                      </a:endParaRPr>
                    </a:p>
                    <a:p>
                      <a:pPr fontAlgn="t"/>
                      <a:r>
                        <a:rPr lang="en-US" b="1" dirty="0">
                          <a:solidFill>
                            <a:srgbClr val="FFFFFF"/>
                          </a:solidFill>
                          <a:effectLst/>
                          <a:latin typeface="Roboto"/>
                        </a:rPr>
                        <a:t>Nitrogen</a:t>
                      </a:r>
                      <a:endParaRPr lang="en-US" b="0" dirty="0">
                        <a:solidFill>
                          <a:srgbClr val="FFFFFF"/>
                        </a:solidFill>
                        <a:effectLst/>
                        <a:latin typeface="Roboto"/>
                      </a:endParaRPr>
                    </a:p>
                  </a:txBody>
                  <a:tcPr marL="142875" marR="142875">
                    <a:lnL>
                      <a:noFill/>
                    </a:lnL>
                    <a:lnR>
                      <a:noFill/>
                    </a:lnR>
                    <a:lnT>
                      <a:noFill/>
                    </a:lnT>
                    <a:lnB>
                      <a:noFill/>
                    </a:lnB>
                  </a:tcPr>
                </a:tc>
                <a:extLst>
                  <a:ext uri="{0D108BD9-81ED-4DB2-BD59-A6C34878D82A}">
                    <a16:rowId xmlns:a16="http://schemas.microsoft.com/office/drawing/2014/main" val="2522901579"/>
                  </a:ext>
                </a:extLst>
              </a:tr>
            </a:tbl>
          </a:graphicData>
        </a:graphic>
      </p:graphicFrame>
      <p:pic>
        <p:nvPicPr>
          <p:cNvPr id="3073" name="Picture 1" descr="Picture">
            <a:extLst>
              <a:ext uri="{FF2B5EF4-FFF2-40B4-BE49-F238E27FC236}">
                <a16:creationId xmlns:a16="http://schemas.microsoft.com/office/drawing/2014/main" id="{025D215B-E644-4956-A00A-316A2C80E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284" y="365125"/>
            <a:ext cx="4596943" cy="300545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icture">
            <a:extLst>
              <a:ext uri="{FF2B5EF4-FFF2-40B4-BE49-F238E27FC236}">
                <a16:creationId xmlns:a16="http://schemas.microsoft.com/office/drawing/2014/main" id="{41323A8C-456A-47FB-A0AC-D5A59FC47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777" y="333220"/>
            <a:ext cx="4226168" cy="275960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icture">
            <a:extLst>
              <a:ext uri="{FF2B5EF4-FFF2-40B4-BE49-F238E27FC236}">
                <a16:creationId xmlns:a16="http://schemas.microsoft.com/office/drawing/2014/main" id="{F9EAD6E0-8967-448E-A597-703A53C998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633" y="3646729"/>
            <a:ext cx="4048552" cy="26091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icture">
            <a:extLst>
              <a:ext uri="{FF2B5EF4-FFF2-40B4-BE49-F238E27FC236}">
                <a16:creationId xmlns:a16="http://schemas.microsoft.com/office/drawing/2014/main" id="{3B954F36-F6D4-4420-AAA3-927EA29E80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3776" y="3785519"/>
            <a:ext cx="4226169" cy="2739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027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57A8FF7-9666-4356-A84B-183FDAE82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8"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34E1BF-E798-435A-BAD9-DEF69BAD1507}"/>
              </a:ext>
            </a:extLst>
          </p:cNvPr>
          <p:cNvSpPr>
            <a:spLocks noGrp="1"/>
          </p:cNvSpPr>
          <p:nvPr>
            <p:ph type="title"/>
          </p:nvPr>
        </p:nvSpPr>
        <p:spPr>
          <a:xfrm>
            <a:off x="651307" y="640080"/>
            <a:ext cx="3377183" cy="6217919"/>
          </a:xfrm>
          <a:noFill/>
        </p:spPr>
        <p:txBody>
          <a:bodyPr vert="horz" lIns="91440" tIns="45720" rIns="91440" bIns="45720" rtlCol="0" anchor="b">
            <a:noAutofit/>
          </a:bodyPr>
          <a:lstStyle/>
          <a:p>
            <a:pPr marL="0" marR="0" lvl="0" indent="0" fontAlgn="base">
              <a:spcAft>
                <a:spcPct val="0"/>
              </a:spcAft>
              <a:buClrTx/>
              <a:buSzTx/>
              <a:tabLst/>
            </a:pPr>
            <a:r>
              <a:rPr kumimoji="0" lang="en-US" altLang="en-US" sz="2800" b="1" i="0" u="none" strike="noStrike" cap="none" normalizeH="0" baseline="0" dirty="0">
                <a:ln>
                  <a:noFill/>
                </a:ln>
                <a:solidFill>
                  <a:schemeClr val="bg1"/>
                </a:solidFill>
                <a:effectLst/>
              </a:rPr>
              <a:t>Hydrogen</a:t>
            </a:r>
            <a:endParaRPr kumimoji="0" lang="en-US" altLang="en-US" sz="2800" b="0" i="0" u="none" strike="noStrike" cap="none" normalizeH="0" baseline="0" dirty="0">
              <a:ln>
                <a:noFill/>
              </a:ln>
              <a:solidFill>
                <a:schemeClr val="bg1"/>
              </a:solidFill>
              <a:effectLst/>
            </a:endParaRPr>
          </a:p>
          <a:p>
            <a:pPr marL="0" marR="0" lvl="0" indent="0" fontAlgn="base">
              <a:spcAft>
                <a:spcPct val="0"/>
              </a:spcAft>
              <a:buClrTx/>
              <a:buSzTx/>
              <a:tabLst/>
            </a:pPr>
            <a:r>
              <a:rPr kumimoji="0" lang="en-US" altLang="en-US" sz="2800" b="0" i="0" u="none" strike="noStrike" cap="none" normalizeH="0" baseline="0" dirty="0">
                <a:ln>
                  <a:noFill/>
                </a:ln>
                <a:solidFill>
                  <a:schemeClr val="bg1"/>
                </a:solidFill>
                <a:effectLst/>
              </a:rPr>
              <a:t>       </a:t>
            </a:r>
          </a:p>
          <a:p>
            <a:pPr marL="0" marR="0" lvl="0" indent="0" fontAlgn="base">
              <a:spcAft>
                <a:spcPct val="0"/>
              </a:spcAft>
              <a:buClrTx/>
              <a:buSzTx/>
              <a:tabLst/>
            </a:pPr>
            <a:r>
              <a:rPr kumimoji="0" lang="en-US" altLang="en-US" sz="2800" b="1" i="0" u="none" strike="noStrike" cap="none" normalizeH="0" baseline="0" dirty="0">
                <a:ln>
                  <a:noFill/>
                </a:ln>
                <a:solidFill>
                  <a:schemeClr val="bg1"/>
                </a:solidFill>
                <a:effectLst/>
              </a:rPr>
              <a:t>The simplest and most abundant atom is the hydrogen atom. The hydrogen atom contains only one electron and one proton.</a:t>
            </a:r>
            <a:br>
              <a:rPr kumimoji="0" lang="en-US" altLang="en-US" sz="2800" b="0" i="0" u="none" strike="noStrike" cap="none" normalizeH="0" baseline="0" dirty="0">
                <a:ln>
                  <a:noFill/>
                </a:ln>
                <a:solidFill>
                  <a:schemeClr val="bg1"/>
                </a:solidFill>
                <a:effectLst/>
              </a:rPr>
            </a:br>
            <a:br>
              <a:rPr kumimoji="0" lang="en-US" altLang="en-US" sz="2800" b="0" i="0" u="none" strike="noStrike" cap="none" normalizeH="0" baseline="0" dirty="0">
                <a:ln>
                  <a:noFill/>
                </a:ln>
                <a:solidFill>
                  <a:schemeClr val="bg1"/>
                </a:solidFill>
                <a:effectLst/>
              </a:rPr>
            </a:br>
            <a:r>
              <a:rPr kumimoji="0" lang="en-US" altLang="en-US" sz="2800" b="1" i="0" u="none" strike="noStrike" cap="none" normalizeH="0" baseline="0" dirty="0">
                <a:ln>
                  <a:noFill/>
                </a:ln>
                <a:solidFill>
                  <a:schemeClr val="bg1"/>
                </a:solidFill>
                <a:effectLst/>
              </a:rPr>
              <a:t>An atom, by definition, is neutral (uncharged). That means in an atom, the number of protons will equal the number of electrons.</a:t>
            </a:r>
            <a:endParaRPr kumimoji="0" lang="en-US" altLang="en-US" sz="2800" b="0" i="0" u="none" strike="noStrike" cap="none" normalizeH="0" baseline="0" dirty="0">
              <a:ln>
                <a:noFill/>
              </a:ln>
              <a:solidFill>
                <a:schemeClr val="bg1"/>
              </a:solidFill>
              <a:effectLst/>
            </a:endParaRPr>
          </a:p>
        </p:txBody>
      </p:sp>
      <p:pic>
        <p:nvPicPr>
          <p:cNvPr id="10" name="Content Placeholder 3">
            <a:extLst>
              <a:ext uri="{FF2B5EF4-FFF2-40B4-BE49-F238E27FC236}">
                <a16:creationId xmlns:a16="http://schemas.microsoft.com/office/drawing/2014/main" id="{A554D2D9-02B4-4DA7-966E-0311CB76739F}"/>
              </a:ext>
            </a:extLst>
          </p:cNvPr>
          <p:cNvPicPr>
            <a:picLocks noChangeAspect="1"/>
          </p:cNvPicPr>
          <p:nvPr/>
        </p:nvPicPr>
        <p:blipFill rotWithShape="1">
          <a:blip r:embed="rId2"/>
          <a:srcRect b="10610"/>
          <a:stretch/>
        </p:blipFill>
        <p:spPr>
          <a:xfrm>
            <a:off x="4654297" y="10"/>
            <a:ext cx="7537704" cy="6857990"/>
          </a:xfrm>
          <a:prstGeom prst="rect">
            <a:avLst/>
          </a:prstGeom>
        </p:spPr>
      </p:pic>
    </p:spTree>
    <p:extLst>
      <p:ext uri="{BB962C8B-B14F-4D97-AF65-F5344CB8AC3E}">
        <p14:creationId xmlns:p14="http://schemas.microsoft.com/office/powerpoint/2010/main" val="783122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7201941" cy="150876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2"/>
            <a:ext cx="1861718" cy="1506594"/>
          </a:xfrm>
          <a:prstGeom prst="rect">
            <a:avLst/>
          </a:prstGeom>
          <a:solidFill>
            <a:srgbClr val="1CFFF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0314" y="453269"/>
            <a:ext cx="1862765"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33A87B69-D1B1-4DA7-B224-F220FC523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2130552"/>
            <a:ext cx="7205472" cy="4270248"/>
          </a:xfrm>
          <a:prstGeom prst="rect">
            <a:avLst/>
          </a:prstGeom>
          <a:solidFill>
            <a:srgbClr val="1CFFF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D4E0E05-5903-4AC0-9C39-5B8A81E2B91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0142" y="2630965"/>
            <a:ext cx="6795370" cy="3266545"/>
          </a:xfrm>
          <a:prstGeom prst="rect">
            <a:avLst/>
          </a:prstGeom>
          <a:solidFill>
            <a:srgbClr val="FFFFFF"/>
          </a:solidFill>
          <a:scene3d>
            <a:camera prst="orthographicFront"/>
            <a:lightRig rig="threePt" dir="t">
              <a:rot lat="0" lon="0" rev="2700000"/>
            </a:lightRig>
          </a:scene3d>
          <a:sp3d contourW="6350">
            <a:bevelT h="38100"/>
            <a:contourClr>
              <a:srgbClr val="C0C0C0"/>
            </a:contourClr>
          </a:sp3d>
        </p:spPr>
      </p:pic>
      <p:sp>
        <p:nvSpPr>
          <p:cNvPr id="17" name="Rectangle 1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2127680"/>
            <a:ext cx="3887324"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D26FA0-4D78-4A91-A5D1-FD423A6F0901}"/>
              </a:ext>
            </a:extLst>
          </p:cNvPr>
          <p:cNvSpPr>
            <a:spLocks noGrp="1"/>
          </p:cNvSpPr>
          <p:nvPr>
            <p:ph idx="1"/>
          </p:nvPr>
        </p:nvSpPr>
        <p:spPr>
          <a:xfrm>
            <a:off x="8109311" y="2393792"/>
            <a:ext cx="3360212" cy="3740893"/>
          </a:xfrm>
        </p:spPr>
        <p:txBody>
          <a:bodyPr anchor="ctr">
            <a:normAutofit fontScale="85000" lnSpcReduction="10000"/>
          </a:bodyPr>
          <a:lstStyle/>
          <a:p>
            <a:r>
              <a:rPr lang="en-US" dirty="0"/>
              <a:t>An atom is made up of subatomic particles. </a:t>
            </a:r>
          </a:p>
          <a:p>
            <a:r>
              <a:rPr lang="en-US" dirty="0"/>
              <a:t>The nucleus (or center) of the atom is made up of one or more positively charged subatomic particles called protons and uncharged subatomic particles called neutrons. </a:t>
            </a:r>
          </a:p>
        </p:txBody>
      </p:sp>
    </p:spTree>
    <p:extLst>
      <p:ext uri="{BB962C8B-B14F-4D97-AF65-F5344CB8AC3E}">
        <p14:creationId xmlns:p14="http://schemas.microsoft.com/office/powerpoint/2010/main" val="2611022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CC15A-DC73-4BCF-9269-21FB881F7479}"/>
              </a:ext>
            </a:extLst>
          </p:cNvPr>
          <p:cNvSpPr>
            <a:spLocks noGrp="1"/>
          </p:cNvSpPr>
          <p:nvPr>
            <p:ph type="title"/>
          </p:nvPr>
        </p:nvSpPr>
        <p:spPr>
          <a:xfrm>
            <a:off x="252046" y="5006975"/>
            <a:ext cx="10515600" cy="1325563"/>
          </a:xfrm>
        </p:spPr>
        <p:txBody>
          <a:bodyPr/>
          <a:lstStyle/>
          <a:p>
            <a:r>
              <a:rPr lang="en-US" dirty="0"/>
              <a:t>Atoms</a:t>
            </a:r>
          </a:p>
        </p:txBody>
      </p:sp>
      <p:sp>
        <p:nvSpPr>
          <p:cNvPr id="3" name="Content Placeholder 2">
            <a:extLst>
              <a:ext uri="{FF2B5EF4-FFF2-40B4-BE49-F238E27FC236}">
                <a16:creationId xmlns:a16="http://schemas.microsoft.com/office/drawing/2014/main" id="{E5FD79F5-DEE2-48DA-9A89-95075A8119C6}"/>
              </a:ext>
            </a:extLst>
          </p:cNvPr>
          <p:cNvSpPr>
            <a:spLocks noGrp="1"/>
          </p:cNvSpPr>
          <p:nvPr>
            <p:ph idx="1"/>
          </p:nvPr>
        </p:nvSpPr>
        <p:spPr>
          <a:xfrm>
            <a:off x="1283677" y="365125"/>
            <a:ext cx="10515600" cy="4351338"/>
          </a:xfrm>
        </p:spPr>
        <p:txBody>
          <a:bodyPr/>
          <a:lstStyle/>
          <a:p>
            <a:r>
              <a:rPr lang="en-US" dirty="0"/>
              <a:t>Almost all of the mass of the atom is located in the nucleus. </a:t>
            </a:r>
          </a:p>
          <a:p>
            <a:r>
              <a:rPr lang="en-US" dirty="0"/>
              <a:t>Electrons "orbit" the nucleus of the atom. </a:t>
            </a:r>
          </a:p>
          <a:p>
            <a:r>
              <a:rPr lang="en-US" dirty="0"/>
              <a:t>The electron(s) that are located on the outermost portion of the atom can participate in chemical reactions and can create bonds with other atoms.</a:t>
            </a:r>
          </a:p>
        </p:txBody>
      </p:sp>
      <p:pic>
        <p:nvPicPr>
          <p:cNvPr id="5" name="Picture 4">
            <a:extLst>
              <a:ext uri="{FF2B5EF4-FFF2-40B4-BE49-F238E27FC236}">
                <a16:creationId xmlns:a16="http://schemas.microsoft.com/office/drawing/2014/main" id="{D8CFEAC9-7720-43BF-8DDB-2ECA2769CC8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40345" y="2931304"/>
            <a:ext cx="7427301" cy="357031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177259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AE7EE5-A549-4565-A47F-D5707F7CCD9C}"/>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Atoms are Essentially EMPTY SPACE!</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122" name="Picture 2" descr="Picture">
            <a:extLst>
              <a:ext uri="{FF2B5EF4-FFF2-40B4-BE49-F238E27FC236}">
                <a16:creationId xmlns:a16="http://schemas.microsoft.com/office/drawing/2014/main" id="{72BE3D98-D05F-4C42-B56E-845ADEC9F2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 y="2726722"/>
            <a:ext cx="11496821" cy="356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490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5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846441-CEEC-4134-9CD9-133C66DB4F7A}"/>
              </a:ext>
            </a:extLst>
          </p:cNvPr>
          <p:cNvSpPr>
            <a:spLocks noGrp="1"/>
          </p:cNvSpPr>
          <p:nvPr>
            <p:ph type="title"/>
          </p:nvPr>
        </p:nvSpPr>
        <p:spPr>
          <a:xfrm>
            <a:off x="9093496" y="618681"/>
            <a:ext cx="2613872" cy="4794567"/>
          </a:xfrm>
        </p:spPr>
        <p:txBody>
          <a:bodyPr vert="horz" lIns="91440" tIns="45720" rIns="91440" bIns="45720" rtlCol="0" anchor="ctr">
            <a:normAutofit/>
          </a:bodyPr>
          <a:lstStyle/>
          <a:p>
            <a:pPr marL="0" marR="0" lvl="0" indent="0" fontAlgn="base">
              <a:spcAft>
                <a:spcPct val="0"/>
              </a:spcAft>
              <a:buClrTx/>
              <a:buSzTx/>
              <a:tabLst/>
            </a:pPr>
            <a:r>
              <a:rPr kumimoji="0" lang="en-US" altLang="en-US" sz="3600" b="1" i="0" u="none" strike="noStrike" cap="none" normalizeH="0" baseline="0">
                <a:ln>
                  <a:noFill/>
                </a:ln>
                <a:solidFill>
                  <a:srgbClr val="FFFFFF"/>
                </a:solidFill>
                <a:effectLst/>
              </a:rPr>
              <a:t>Molecules</a:t>
            </a:r>
            <a:endParaRPr kumimoji="0" lang="en-US" altLang="en-US" sz="3600" b="0" i="0" u="none" strike="noStrike" cap="none" normalizeH="0" baseline="0">
              <a:ln>
                <a:noFill/>
              </a:ln>
              <a:solidFill>
                <a:srgbClr val="FFFFFF"/>
              </a:solidFill>
              <a:effectLst/>
            </a:endParaRPr>
          </a:p>
          <a:p>
            <a:pPr marL="0" marR="0" lvl="0" indent="0" fontAlgn="base">
              <a:spcAft>
                <a:spcPct val="0"/>
              </a:spcAft>
              <a:buClrTx/>
              <a:buSzTx/>
              <a:tabLst/>
            </a:pPr>
            <a:r>
              <a:rPr kumimoji="0" lang="en-US" altLang="en-US" sz="3600" b="0" i="0" u="none" strike="noStrike" cap="none" normalizeH="0" baseline="0">
                <a:ln>
                  <a:noFill/>
                </a:ln>
                <a:solidFill>
                  <a:srgbClr val="FFFFFF"/>
                </a:solidFill>
                <a:effectLst/>
              </a:rPr>
              <a:t>           </a:t>
            </a:r>
          </a:p>
          <a:p>
            <a:pPr marL="0" marR="0" lvl="0" indent="0" fontAlgn="base">
              <a:spcAft>
                <a:spcPct val="0"/>
              </a:spcAft>
              <a:buClrTx/>
              <a:buSzTx/>
              <a:tabLst/>
            </a:pPr>
            <a:r>
              <a:rPr kumimoji="0" lang="en-US" altLang="en-US" sz="3600" b="1" i="0" u="none" strike="noStrike" cap="none" normalizeH="0" baseline="0">
                <a:ln>
                  <a:noFill/>
                </a:ln>
                <a:solidFill>
                  <a:srgbClr val="FFFFFF"/>
                </a:solidFill>
                <a:effectLst/>
              </a:rPr>
              <a:t>WHAT IS A MOLECULE?</a:t>
            </a:r>
            <a:endParaRPr kumimoji="0" lang="en-US" altLang="en-US" sz="3600" b="0" i="0" u="none" strike="noStrike" cap="none" normalizeH="0" baseline="0">
              <a:ln>
                <a:noFill/>
              </a:ln>
              <a:solidFill>
                <a:srgbClr val="FFFFFF"/>
              </a:solidFill>
              <a:effectLst/>
            </a:endParaRPr>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Picture">
            <a:extLst>
              <a:ext uri="{FF2B5EF4-FFF2-40B4-BE49-F238E27FC236}">
                <a16:creationId xmlns:a16="http://schemas.microsoft.com/office/drawing/2014/main" id="{3D21EFE9-6B1B-4AA0-8D4E-711D6BE7E80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126" r="13771"/>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484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38BB1-B105-496C-951C-39E2066D8C53}"/>
              </a:ext>
            </a:extLst>
          </p:cNvPr>
          <p:cNvSpPr>
            <a:spLocks noGrp="1"/>
          </p:cNvSpPr>
          <p:nvPr>
            <p:ph type="title"/>
          </p:nvPr>
        </p:nvSpPr>
        <p:spPr>
          <a:xfrm>
            <a:off x="762001" y="803325"/>
            <a:ext cx="5314536" cy="1325563"/>
          </a:xfrm>
        </p:spPr>
        <p:txBody>
          <a:bodyPr>
            <a:normAutofit/>
          </a:bodyPr>
          <a:lstStyle/>
          <a:p>
            <a:r>
              <a:rPr lang="en-US" b="1" i="1" dirty="0"/>
              <a:t>Molecules</a:t>
            </a: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E1DABC8-4415-49D0-AF83-50ED1146A1FA}"/>
              </a:ext>
            </a:extLst>
          </p:cNvPr>
          <p:cNvPicPr>
            <a:picLocks noChangeAspect="1"/>
          </p:cNvPicPr>
          <p:nvPr/>
        </p:nvPicPr>
        <p:blipFill rotWithShape="1">
          <a:blip r:embed="rId2"/>
          <a:srcRect l="10793" r="27137"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graphicFrame>
        <p:nvGraphicFramePr>
          <p:cNvPr id="8" name="Content Placeholder 2">
            <a:extLst>
              <a:ext uri="{FF2B5EF4-FFF2-40B4-BE49-F238E27FC236}">
                <a16:creationId xmlns:a16="http://schemas.microsoft.com/office/drawing/2014/main" id="{E9B420DA-77AD-45EB-BACE-EAB6F4C1CDFC}"/>
              </a:ext>
            </a:extLst>
          </p:cNvPr>
          <p:cNvGraphicFramePr>
            <a:graphicFrameLocks noGrp="1"/>
          </p:cNvGraphicFramePr>
          <p:nvPr>
            <p:ph idx="1"/>
            <p:extLst>
              <p:ext uri="{D42A27DB-BD31-4B8C-83A1-F6EECF244321}">
                <p14:modId xmlns:p14="http://schemas.microsoft.com/office/powerpoint/2010/main" val="2361777884"/>
              </p:ext>
            </p:extLst>
          </p:nvPr>
        </p:nvGraphicFramePr>
        <p:xfrm>
          <a:off x="762000" y="2279018"/>
          <a:ext cx="5314543" cy="337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561048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2F9423-F4B1-45D4-8445-E9991ECCB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98C40C-E490-4568-BE54-6890F88B2C62}"/>
              </a:ext>
            </a:extLst>
          </p:cNvPr>
          <p:cNvSpPr>
            <a:spLocks noGrp="1"/>
          </p:cNvSpPr>
          <p:nvPr>
            <p:ph type="title"/>
          </p:nvPr>
        </p:nvSpPr>
        <p:spPr>
          <a:xfrm>
            <a:off x="1812897" y="518649"/>
            <a:ext cx="9882278" cy="1067634"/>
          </a:xfrm>
        </p:spPr>
        <p:txBody>
          <a:bodyPr anchor="ctr">
            <a:normAutofit/>
          </a:bodyPr>
          <a:lstStyle/>
          <a:p>
            <a:r>
              <a:rPr lang="en-US" b="1" i="1" dirty="0"/>
              <a:t>Diversity of Molecules</a:t>
            </a:r>
          </a:p>
        </p:txBody>
      </p:sp>
      <p:grpSp>
        <p:nvGrpSpPr>
          <p:cNvPr id="12" name="Group 11">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628863"/>
            <a:ext cx="1128382" cy="847206"/>
            <a:chOff x="8183879" y="1000124"/>
            <a:chExt cx="1562267" cy="1172973"/>
          </a:xfrm>
        </p:grpSpPr>
        <p:sp>
          <p:nvSpPr>
            <p:cNvPr id="13"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Content Placeholder 2">
            <a:extLst>
              <a:ext uri="{FF2B5EF4-FFF2-40B4-BE49-F238E27FC236}">
                <a16:creationId xmlns:a16="http://schemas.microsoft.com/office/drawing/2014/main" id="{F13D59DB-D987-43AF-9CE1-702A82472C03}"/>
              </a:ext>
            </a:extLst>
          </p:cNvPr>
          <p:cNvGraphicFramePr>
            <a:graphicFrameLocks noGrp="1"/>
          </p:cNvGraphicFramePr>
          <p:nvPr>
            <p:ph idx="1"/>
            <p:extLst>
              <p:ext uri="{D42A27DB-BD31-4B8C-83A1-F6EECF244321}">
                <p14:modId xmlns:p14="http://schemas.microsoft.com/office/powerpoint/2010/main" val="2578311699"/>
              </p:ext>
            </p:extLst>
          </p:nvPr>
        </p:nvGraphicFramePr>
        <p:xfrm>
          <a:off x="629854" y="1860604"/>
          <a:ext cx="10907490" cy="4094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1747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able, swimming, sitting, computer&#10;&#10;Description automatically generated">
            <a:extLst>
              <a:ext uri="{FF2B5EF4-FFF2-40B4-BE49-F238E27FC236}">
                <a16:creationId xmlns:a16="http://schemas.microsoft.com/office/drawing/2014/main" id="{AF8BEC78-69AC-4649-A4D8-13272A8F9D17}"/>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CF1C888A-6818-44E5-AA0D-17CBC80037C9}"/>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b="1">
                <a:solidFill>
                  <a:srgbClr val="FFFFFF"/>
                </a:solidFill>
              </a:rPr>
              <a:t>Diversity of Molecules</a:t>
            </a:r>
          </a:p>
        </p:txBody>
      </p:sp>
      <p:sp>
        <p:nvSpPr>
          <p:cNvPr id="3" name="Content Placeholder 2">
            <a:extLst>
              <a:ext uri="{FF2B5EF4-FFF2-40B4-BE49-F238E27FC236}">
                <a16:creationId xmlns:a16="http://schemas.microsoft.com/office/drawing/2014/main" id="{B54710F0-F39D-4D0D-9A7A-A3848A4DED43}"/>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a:solidFill>
                  <a:srgbClr val="FFFFFF"/>
                </a:solidFill>
              </a:rPr>
              <a:t>Some molecules consist of thousands of atoms (macromolecules) like DNA and proteins.</a:t>
            </a:r>
          </a:p>
        </p:txBody>
      </p:sp>
    </p:spTree>
    <p:extLst>
      <p:ext uri="{BB962C8B-B14F-4D97-AF65-F5344CB8AC3E}">
        <p14:creationId xmlns:p14="http://schemas.microsoft.com/office/powerpoint/2010/main" val="97617096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00DE8-A446-4FA1-828A-CD172B6406A6}"/>
              </a:ext>
            </a:extLst>
          </p:cNvPr>
          <p:cNvSpPr>
            <a:spLocks noGrp="1"/>
          </p:cNvSpPr>
          <p:nvPr>
            <p:ph type="title"/>
          </p:nvPr>
        </p:nvSpPr>
        <p:spPr>
          <a:xfrm>
            <a:off x="556532" y="643467"/>
            <a:ext cx="6360083" cy="744836"/>
          </a:xfrm>
        </p:spPr>
        <p:txBody>
          <a:bodyPr vert="horz" lIns="91440" tIns="45720" rIns="91440" bIns="45720" rtlCol="0" anchor="ctr">
            <a:normAutofit/>
          </a:bodyPr>
          <a:lstStyle/>
          <a:p>
            <a:pPr algn="ctr" fontAlgn="base">
              <a:spcAft>
                <a:spcPct val="0"/>
              </a:spcAft>
            </a:pPr>
            <a:r>
              <a:rPr lang="en-US" sz="3200" b="1" kern="1200" dirty="0">
                <a:solidFill>
                  <a:schemeClr val="bg1"/>
                </a:solidFill>
                <a:latin typeface="+mj-lt"/>
                <a:ea typeface="+mj-ea"/>
                <a:cs typeface="+mj-cs"/>
              </a:rPr>
              <a:t>Hierarchical Levels of Anatomy</a:t>
            </a:r>
            <a:endParaRPr kumimoji="0" lang="en-US" altLang="en-US" sz="3200" b="0" i="0" u="none" strike="noStrike" kern="1200" cap="none" normalizeH="0" baseline="0" dirty="0">
              <a:ln>
                <a:noFill/>
              </a:ln>
              <a:solidFill>
                <a:schemeClr val="bg1"/>
              </a:solidFill>
              <a:effectLst/>
              <a:latin typeface="+mj-lt"/>
              <a:ea typeface="+mj-ea"/>
              <a:cs typeface="+mj-cs"/>
            </a:endParaRPr>
          </a:p>
        </p:txBody>
      </p:sp>
      <p:graphicFrame>
        <p:nvGraphicFramePr>
          <p:cNvPr id="8" name="Content Placeholder 3">
            <a:extLst>
              <a:ext uri="{FF2B5EF4-FFF2-40B4-BE49-F238E27FC236}">
                <a16:creationId xmlns:a16="http://schemas.microsoft.com/office/drawing/2014/main" id="{7D983B48-8BDE-4A9B-A329-CD1B1E9E8F8B}"/>
              </a:ext>
            </a:extLst>
          </p:cNvPr>
          <p:cNvGraphicFramePr>
            <a:graphicFrameLocks/>
          </p:cNvGraphicFramePr>
          <p:nvPr>
            <p:extLst>
              <p:ext uri="{D42A27DB-BD31-4B8C-83A1-F6EECF244321}">
                <p14:modId xmlns:p14="http://schemas.microsoft.com/office/powerpoint/2010/main" val="1900850246"/>
              </p:ext>
            </p:extLst>
          </p:nvPr>
        </p:nvGraphicFramePr>
        <p:xfrm>
          <a:off x="643467" y="1718452"/>
          <a:ext cx="6655786" cy="4307748"/>
        </p:xfrm>
        <a:graphic>
          <a:graphicData uri="http://schemas.openxmlformats.org/drawingml/2006/table">
            <a:tbl>
              <a:tblPr>
                <a:tableStyleId>{8799B23B-EC83-4686-B30A-512413B5E67A}</a:tableStyleId>
              </a:tblPr>
              <a:tblGrid>
                <a:gridCol w="6655786">
                  <a:extLst>
                    <a:ext uri="{9D8B030D-6E8A-4147-A177-3AD203B41FA5}">
                      <a16:colId xmlns:a16="http://schemas.microsoft.com/office/drawing/2014/main" val="3099590516"/>
                    </a:ext>
                  </a:extLst>
                </a:gridCol>
              </a:tblGrid>
              <a:tr h="4307748">
                <a:tc>
                  <a:txBody>
                    <a:bodyPr/>
                    <a:lstStyle/>
                    <a:p>
                      <a:pPr algn="l" fontAlgn="t">
                        <a:spcBef>
                          <a:spcPts val="0"/>
                        </a:spcBef>
                        <a:spcAft>
                          <a:spcPts val="0"/>
                        </a:spcAft>
                      </a:pPr>
                      <a:r>
                        <a:rPr lang="en-US" sz="3000" b="1" u="none" strike="noStrike" dirty="0">
                          <a:effectLst/>
                        </a:rPr>
                        <a:t>There are six hierarchical levels of anatomy and physiology.</a:t>
                      </a:r>
                      <a:br>
                        <a:rPr lang="en-US" sz="3000" b="1" u="none" strike="noStrike" dirty="0">
                          <a:effectLst/>
                        </a:rPr>
                      </a:br>
                      <a:br>
                        <a:rPr lang="en-US" sz="3000" b="1" u="none" strike="noStrike" dirty="0">
                          <a:effectLst/>
                        </a:rPr>
                      </a:br>
                      <a:r>
                        <a:rPr lang="en-US" sz="3000" b="1" u="none" strike="noStrike" dirty="0">
                          <a:effectLst/>
                        </a:rPr>
                        <a:t>          (1) Chemical level</a:t>
                      </a:r>
                      <a:br>
                        <a:rPr lang="en-US" sz="3000" b="1" u="none" strike="noStrike" dirty="0">
                          <a:effectLst/>
                        </a:rPr>
                      </a:br>
                      <a:r>
                        <a:rPr lang="en-US" sz="3000" b="1" u="none" strike="noStrike" dirty="0">
                          <a:effectLst/>
                        </a:rPr>
                        <a:t>          (2) Cellular level</a:t>
                      </a:r>
                      <a:br>
                        <a:rPr lang="en-US" sz="3000" b="1" u="none" strike="noStrike" dirty="0">
                          <a:effectLst/>
                        </a:rPr>
                      </a:br>
                      <a:r>
                        <a:rPr lang="en-US" sz="3000" b="1" u="none" strike="noStrike" dirty="0">
                          <a:effectLst/>
                        </a:rPr>
                        <a:t>          (3) Tissue level</a:t>
                      </a:r>
                      <a:br>
                        <a:rPr lang="en-US" sz="3000" b="1" u="none" strike="noStrike" dirty="0">
                          <a:effectLst/>
                        </a:rPr>
                      </a:br>
                      <a:r>
                        <a:rPr lang="en-US" sz="3000" b="1" u="none" strike="noStrike" dirty="0">
                          <a:effectLst/>
                        </a:rPr>
                        <a:t>          (4) Organ level</a:t>
                      </a:r>
                      <a:br>
                        <a:rPr lang="en-US" sz="3000" b="1" u="none" strike="noStrike" dirty="0">
                          <a:effectLst/>
                        </a:rPr>
                      </a:br>
                      <a:r>
                        <a:rPr lang="en-US" sz="3000" b="1" u="none" strike="noStrike" dirty="0">
                          <a:effectLst/>
                        </a:rPr>
                        <a:t>          (5) Organ system level</a:t>
                      </a:r>
                      <a:br>
                        <a:rPr lang="en-US" sz="3000" b="1" u="none" strike="noStrike" dirty="0">
                          <a:effectLst/>
                        </a:rPr>
                      </a:br>
                      <a:r>
                        <a:rPr lang="en-US" sz="3000" b="1" u="none" strike="noStrike" dirty="0">
                          <a:effectLst/>
                        </a:rPr>
                        <a:t>          (6) Organism level</a:t>
                      </a:r>
                      <a:endParaRPr lang="en-US" sz="3000" b="0" i="0" u="none" strike="noStrike" dirty="0">
                        <a:effectLst/>
                        <a:latin typeface="Arial" panose="020B0604020202020204" pitchFamily="34" charset="0"/>
                      </a:endParaRPr>
                    </a:p>
                  </a:txBody>
                  <a:tcPr marL="244334" marR="244334" marT="78186" marB="78186"/>
                </a:tc>
                <a:extLst>
                  <a:ext uri="{0D108BD9-81ED-4DB2-BD59-A6C34878D82A}">
                    <a16:rowId xmlns:a16="http://schemas.microsoft.com/office/drawing/2014/main" val="887376147"/>
                  </a:ext>
                </a:extLst>
              </a:tr>
            </a:tbl>
          </a:graphicData>
        </a:graphic>
      </p:graphicFrame>
      <p:pic>
        <p:nvPicPr>
          <p:cNvPr id="7" name="Picture 6" descr="A picture containing text, book&#10;&#10;Description automatically generated">
            <a:extLst>
              <a:ext uri="{FF2B5EF4-FFF2-40B4-BE49-F238E27FC236}">
                <a16:creationId xmlns:a16="http://schemas.microsoft.com/office/drawing/2014/main" id="{5F388A22-7FAD-4845-A45B-2A804D5A2B3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41687" y="339813"/>
            <a:ext cx="4407877" cy="617837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083503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A94AD77-942E-465F-BA3E-973E204E0F89}"/>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224" b="1569"/>
          <a:stretch/>
        </p:blipFill>
        <p:spPr>
          <a:xfrm>
            <a:off x="20" y="1"/>
            <a:ext cx="12191980" cy="6857999"/>
          </a:xfrm>
          <a:prstGeom prst="rect">
            <a:avLst/>
          </a:prstGeom>
        </p:spPr>
      </p:pic>
      <p:sp>
        <p:nvSpPr>
          <p:cNvPr id="2" name="Title 1">
            <a:extLst>
              <a:ext uri="{FF2B5EF4-FFF2-40B4-BE49-F238E27FC236}">
                <a16:creationId xmlns:a16="http://schemas.microsoft.com/office/drawing/2014/main" id="{44766A0C-38BA-47E0-BB69-013C1DA57ED3}"/>
              </a:ext>
            </a:extLst>
          </p:cNvPr>
          <p:cNvSpPr>
            <a:spLocks noGrp="1"/>
          </p:cNvSpPr>
          <p:nvPr>
            <p:ph type="title"/>
          </p:nvPr>
        </p:nvSpPr>
        <p:spPr>
          <a:xfrm>
            <a:off x="838201" y="1065862"/>
            <a:ext cx="3313164" cy="4726276"/>
          </a:xfrm>
        </p:spPr>
        <p:txBody>
          <a:bodyPr>
            <a:normAutofit/>
          </a:bodyPr>
          <a:lstStyle/>
          <a:p>
            <a:pPr algn="r"/>
            <a:r>
              <a:rPr lang="en-US" sz="4000" b="1">
                <a:solidFill>
                  <a:srgbClr val="FFFFFF"/>
                </a:solidFill>
              </a:rPr>
              <a:t>4 most important molecules for LIFE!</a:t>
            </a:r>
            <a:endParaRPr lang="en-US" sz="4000">
              <a:solidFill>
                <a:srgbClr val="FFFFFF"/>
              </a:solidFill>
            </a:endParaRP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7CB9F2-7D25-48C5-AAED-7E25A48A32CB}"/>
              </a:ext>
            </a:extLst>
          </p:cNvPr>
          <p:cNvSpPr>
            <a:spLocks noGrp="1"/>
          </p:cNvSpPr>
          <p:nvPr>
            <p:ph idx="1"/>
          </p:nvPr>
        </p:nvSpPr>
        <p:spPr>
          <a:xfrm>
            <a:off x="5155379" y="1065862"/>
            <a:ext cx="5744685" cy="4726276"/>
          </a:xfrm>
        </p:spPr>
        <p:txBody>
          <a:bodyPr anchor="ctr">
            <a:normAutofit/>
          </a:bodyPr>
          <a:lstStyle/>
          <a:p>
            <a:r>
              <a:rPr lang="en-US" sz="4000" b="1" dirty="0">
                <a:solidFill>
                  <a:srgbClr val="FFFFFF"/>
                </a:solidFill>
              </a:rPr>
              <a:t>Proteins, lipids, carbohydrates and nucleic acids are the 4 most important molecules for the cell, </a:t>
            </a:r>
            <a:r>
              <a:rPr lang="en-US" sz="4000" b="1" i="1" dirty="0">
                <a:solidFill>
                  <a:srgbClr val="FFFFFF"/>
                </a:solidFill>
              </a:rPr>
              <a:t>and for life in general</a:t>
            </a:r>
            <a:r>
              <a:rPr lang="en-US" sz="4000" b="1" dirty="0">
                <a:solidFill>
                  <a:srgbClr val="FFFFFF"/>
                </a:solidFill>
              </a:rPr>
              <a:t>.    </a:t>
            </a:r>
            <a:endParaRPr lang="en-US" sz="4000" dirty="0">
              <a:solidFill>
                <a:srgbClr val="FFFFFF"/>
              </a:solidFill>
            </a:endParaRPr>
          </a:p>
          <a:p>
            <a:endParaRPr lang="en-US" sz="4000" dirty="0">
              <a:solidFill>
                <a:srgbClr val="FFFFFF"/>
              </a:solidFill>
            </a:endParaRPr>
          </a:p>
        </p:txBody>
      </p:sp>
      <p:sp>
        <p:nvSpPr>
          <p:cNvPr id="6" name="TextBox 5">
            <a:extLst>
              <a:ext uri="{FF2B5EF4-FFF2-40B4-BE49-F238E27FC236}">
                <a16:creationId xmlns:a16="http://schemas.microsoft.com/office/drawing/2014/main" id="{DFD84E4B-DDBC-479F-B5DE-2CD48EFBFC66}"/>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File:CAFENE~1.sv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410455614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254B6-94BB-4F76-901D-47FB58973988}"/>
              </a:ext>
            </a:extLst>
          </p:cNvPr>
          <p:cNvSpPr>
            <a:spLocks noGrp="1"/>
          </p:cNvSpPr>
          <p:nvPr>
            <p:ph type="title"/>
          </p:nvPr>
        </p:nvSpPr>
        <p:spPr/>
        <p:txBody>
          <a:bodyPr/>
          <a:lstStyle/>
          <a:p>
            <a:r>
              <a:rPr lang="en-US" dirty="0"/>
              <a:t>Proteins</a:t>
            </a:r>
          </a:p>
        </p:txBody>
      </p:sp>
      <p:sp>
        <p:nvSpPr>
          <p:cNvPr id="3" name="Content Placeholder 2">
            <a:extLst>
              <a:ext uri="{FF2B5EF4-FFF2-40B4-BE49-F238E27FC236}">
                <a16:creationId xmlns:a16="http://schemas.microsoft.com/office/drawing/2014/main" id="{790E1D6F-0A8C-448F-B9D8-68E4CFD7A74D}"/>
              </a:ext>
            </a:extLst>
          </p:cNvPr>
          <p:cNvSpPr>
            <a:spLocks noGrp="1"/>
          </p:cNvSpPr>
          <p:nvPr>
            <p:ph idx="1"/>
          </p:nvPr>
        </p:nvSpPr>
        <p:spPr>
          <a:xfrm>
            <a:off x="838200" y="1825625"/>
            <a:ext cx="2857500" cy="4351338"/>
          </a:xfrm>
        </p:spPr>
        <p:txBody>
          <a:bodyPr/>
          <a:lstStyle/>
          <a:p>
            <a:r>
              <a:rPr lang="en-US" dirty="0"/>
              <a:t>Amino Acids Bond Together Forming Proteins</a:t>
            </a:r>
          </a:p>
        </p:txBody>
      </p:sp>
      <p:pic>
        <p:nvPicPr>
          <p:cNvPr id="7170" name="Picture 2" descr="Picture">
            <a:extLst>
              <a:ext uri="{FF2B5EF4-FFF2-40B4-BE49-F238E27FC236}">
                <a16:creationId xmlns:a16="http://schemas.microsoft.com/office/drawing/2014/main" id="{3C642DE0-04B5-4D1E-958D-AFC21F2DC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485775"/>
            <a:ext cx="7658100"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036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EFFF4A2-EB01-4738-9824-8D9A72A51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D97D8B-CFC5-431A-AA32-93C4522A6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33674"/>
            <a:ext cx="12192000" cy="26243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507825-DDC4-4D71-A69C-F055DE52B8D2}"/>
              </a:ext>
            </a:extLst>
          </p:cNvPr>
          <p:cNvSpPr>
            <a:spLocks noGrp="1"/>
          </p:cNvSpPr>
          <p:nvPr>
            <p:ph type="title"/>
          </p:nvPr>
        </p:nvSpPr>
        <p:spPr>
          <a:xfrm>
            <a:off x="969264" y="4535424"/>
            <a:ext cx="3685032" cy="1586162"/>
          </a:xfrm>
        </p:spPr>
        <p:txBody>
          <a:bodyPr anchor="t">
            <a:normAutofit/>
          </a:bodyPr>
          <a:lstStyle/>
          <a:p>
            <a:pPr marL="0" marR="0" lvl="0" indent="0" defTabSz="914400" rtl="0" eaLnBrk="0" fontAlgn="base" latinLnBrk="0" hangingPunct="0">
              <a:spcBef>
                <a:spcPct val="0"/>
              </a:spcBef>
              <a:spcAft>
                <a:spcPct val="0"/>
              </a:spcAft>
              <a:buClrTx/>
              <a:buSzTx/>
              <a:buFontTx/>
              <a:buNone/>
              <a:tabLst/>
            </a:pPr>
            <a:r>
              <a:rPr kumimoji="0" lang="en-US" altLang="en-US" sz="2600" b="1" i="0" u="none" strike="noStrike" cap="none" normalizeH="0" baseline="0">
                <a:ln>
                  <a:noFill/>
                </a:ln>
                <a:solidFill>
                  <a:schemeClr val="bg1"/>
                </a:solidFill>
                <a:effectLst/>
                <a:latin typeface="Roboto"/>
              </a:rPr>
              <a:t>Nucleic Acids</a:t>
            </a:r>
            <a:endParaRPr kumimoji="0" lang="en-US" altLang="en-US" sz="2600" b="0" i="0" u="none" strike="noStrike" cap="none" normalizeH="0" baseline="0">
              <a:ln>
                <a:noFill/>
              </a:ln>
              <a:solidFill>
                <a:schemeClr val="bg1"/>
              </a:solidFill>
              <a:effectLst/>
              <a:latin typeface="Roboto"/>
            </a:endParaRPr>
          </a:p>
          <a:p>
            <a:pPr marL="0" marR="0" lvl="0" indent="0" defTabSz="914400" rtl="0" eaLnBrk="0" fontAlgn="base" latinLnBrk="0" hangingPunct="0">
              <a:spcBef>
                <a:spcPct val="0"/>
              </a:spcBef>
              <a:spcAft>
                <a:spcPct val="0"/>
              </a:spcAft>
              <a:buClrTx/>
              <a:buSzTx/>
              <a:buFontTx/>
              <a:buNone/>
              <a:tabLst/>
            </a:pPr>
            <a:r>
              <a:rPr kumimoji="0" lang="en-US" altLang="en-US" sz="2600" b="1" i="0" u="none" strike="noStrike" cap="none" normalizeH="0" baseline="0">
                <a:ln>
                  <a:noFill/>
                </a:ln>
                <a:solidFill>
                  <a:schemeClr val="bg1"/>
                </a:solidFill>
                <a:effectLst/>
                <a:latin typeface="Roboto"/>
              </a:rPr>
              <a:t>Nucleic Acids includes DNA and RNA. </a:t>
            </a:r>
            <a:endParaRPr kumimoji="0" lang="en-US" altLang="en-US" sz="2600" b="0" i="0" u="none" strike="noStrike" cap="none" normalizeH="0" baseline="0">
              <a:ln>
                <a:noFill/>
              </a:ln>
              <a:solidFill>
                <a:schemeClr val="bg1"/>
              </a:solidFill>
              <a:effectLst/>
              <a:latin typeface="Roboto"/>
            </a:endParaRPr>
          </a:p>
          <a:p>
            <a:pPr marL="0" marR="0" lvl="0" indent="0" defTabSz="914400" rtl="0" eaLnBrk="0" fontAlgn="base" latinLnBrk="0" hangingPunct="0">
              <a:spcBef>
                <a:spcPct val="0"/>
              </a:spcBef>
              <a:spcAft>
                <a:spcPct val="0"/>
              </a:spcAft>
              <a:buClrTx/>
              <a:buSzTx/>
              <a:buFontTx/>
              <a:buNone/>
              <a:tabLst/>
            </a:pPr>
            <a:endParaRPr kumimoji="0" lang="en-US" altLang="en-US" sz="2600" b="0" i="0" u="none" strike="noStrike" cap="none" normalizeH="0" baseline="0">
              <a:ln>
                <a:noFill/>
              </a:ln>
              <a:solidFill>
                <a:schemeClr val="bg1"/>
              </a:solidFill>
              <a:effectLst/>
              <a:latin typeface="Arial" panose="020B0604020202020204" pitchFamily="34" charset="0"/>
            </a:endParaRPr>
          </a:p>
        </p:txBody>
      </p:sp>
      <p:grpSp>
        <p:nvGrpSpPr>
          <p:cNvPr id="17" name="Group 16">
            <a:extLst>
              <a:ext uri="{FF2B5EF4-FFF2-40B4-BE49-F238E27FC236}">
                <a16:creationId xmlns:a16="http://schemas.microsoft.com/office/drawing/2014/main" id="{F91EAA54-AC0A-4AEF-ACE5-B1DD3DC817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08171" y="4821439"/>
            <a:ext cx="1128382" cy="847206"/>
            <a:chOff x="8183879" y="1000124"/>
            <a:chExt cx="1562267" cy="1172973"/>
          </a:xfrm>
        </p:grpSpPr>
        <p:sp>
          <p:nvSpPr>
            <p:cNvPr id="18" name="Freeform 5">
              <a:extLst>
                <a:ext uri="{FF2B5EF4-FFF2-40B4-BE49-F238E27FC236}">
                  <a16:creationId xmlns:a16="http://schemas.microsoft.com/office/drawing/2014/main" id="{57EE6F04-B543-44E1-BA29-3DD44C5AED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9" name="Freeform 5">
              <a:extLst>
                <a:ext uri="{FF2B5EF4-FFF2-40B4-BE49-F238E27FC236}">
                  <a16:creationId xmlns:a16="http://schemas.microsoft.com/office/drawing/2014/main" id="{D5559A4F-CFAC-4ECC-B04A-670D559B96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8" name="Content Placeholder 3">
            <a:extLst>
              <a:ext uri="{FF2B5EF4-FFF2-40B4-BE49-F238E27FC236}">
                <a16:creationId xmlns:a16="http://schemas.microsoft.com/office/drawing/2014/main" id="{E35117B7-958B-4FEE-978D-35CE4305EB51}"/>
              </a:ext>
            </a:extLst>
          </p:cNvPr>
          <p:cNvGraphicFramePr>
            <a:graphicFrameLocks/>
          </p:cNvGraphicFramePr>
          <p:nvPr/>
        </p:nvGraphicFramePr>
        <p:xfrm>
          <a:off x="808595" y="657465"/>
          <a:ext cx="10568305" cy="3252216"/>
        </p:xfrm>
        <a:graphic>
          <a:graphicData uri="http://schemas.openxmlformats.org/drawingml/2006/table">
            <a:tbl>
              <a:tblPr>
                <a:tableStyleId>{8EC20E35-A176-4012-BC5E-935CFFF8708E}</a:tableStyleId>
              </a:tblPr>
              <a:tblGrid>
                <a:gridCol w="10568305">
                  <a:extLst>
                    <a:ext uri="{9D8B030D-6E8A-4147-A177-3AD203B41FA5}">
                      <a16:colId xmlns:a16="http://schemas.microsoft.com/office/drawing/2014/main" val="2249638938"/>
                    </a:ext>
                  </a:extLst>
                </a:gridCol>
              </a:tblGrid>
              <a:tr h="3252216">
                <a:tc>
                  <a:txBody>
                    <a:bodyPr/>
                    <a:lstStyle/>
                    <a:p>
                      <a:pPr fontAlgn="t"/>
                      <a:r>
                        <a:rPr lang="en-US" sz="3300" b="1">
                          <a:effectLst/>
                        </a:rPr>
                        <a:t>Nucleic Acids are polymers that are formed from a long string composed of a single monomers, called nucleotides. </a:t>
                      </a:r>
                      <a:br>
                        <a:rPr lang="en-US" sz="3300" b="0">
                          <a:effectLst/>
                        </a:rPr>
                      </a:br>
                      <a:r>
                        <a:rPr lang="en-US" sz="3300" b="1">
                          <a:effectLst/>
                        </a:rPr>
                        <a:t>Nucleic acids</a:t>
                      </a:r>
                      <a:r>
                        <a:rPr lang="en-US" sz="3300" b="0">
                          <a:effectLst/>
                        </a:rPr>
                        <a:t> includes our DNA and RNA. DNA stands for Deoxyribonucleic acid and RNA stands for Ribonucleic Acid.</a:t>
                      </a:r>
                      <a:endParaRPr lang="en-US" sz="3300" b="0">
                        <a:effectLst/>
                        <a:latin typeface="Roboto"/>
                      </a:endParaRPr>
                    </a:p>
                  </a:txBody>
                  <a:tcPr marL="261938" marR="261938" marT="83820" marB="83820"/>
                </a:tc>
                <a:extLst>
                  <a:ext uri="{0D108BD9-81ED-4DB2-BD59-A6C34878D82A}">
                    <a16:rowId xmlns:a16="http://schemas.microsoft.com/office/drawing/2014/main" val="3932131353"/>
                  </a:ext>
                </a:extLst>
              </a:tr>
            </a:tbl>
          </a:graphicData>
        </a:graphic>
      </p:graphicFrame>
    </p:spTree>
    <p:extLst>
      <p:ext uri="{BB962C8B-B14F-4D97-AF65-F5344CB8AC3E}">
        <p14:creationId xmlns:p14="http://schemas.microsoft.com/office/powerpoint/2010/main" val="1103857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A5CFD5-FA3D-4DE5-9D19-794FE7261A91}"/>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Function of Nucleic Acids</a:t>
            </a:r>
          </a:p>
        </p:txBody>
      </p:sp>
      <p:sp>
        <p:nvSpPr>
          <p:cNvPr id="3" name="Content Placeholder 2">
            <a:extLst>
              <a:ext uri="{FF2B5EF4-FFF2-40B4-BE49-F238E27FC236}">
                <a16:creationId xmlns:a16="http://schemas.microsoft.com/office/drawing/2014/main" id="{4FF9CB8B-1811-4F75-8140-49C76E5E5E15}"/>
              </a:ext>
            </a:extLst>
          </p:cNvPr>
          <p:cNvSpPr>
            <a:spLocks noGrp="1"/>
          </p:cNvSpPr>
          <p:nvPr>
            <p:ph idx="1"/>
          </p:nvPr>
        </p:nvSpPr>
        <p:spPr>
          <a:xfrm>
            <a:off x="643468" y="2638043"/>
            <a:ext cx="3363974" cy="3415623"/>
          </a:xfrm>
        </p:spPr>
        <p:txBody>
          <a:bodyPr>
            <a:normAutofit lnSpcReduction="10000"/>
          </a:bodyPr>
          <a:lstStyle/>
          <a:p>
            <a:r>
              <a:rPr lang="en-US" sz="2000" dirty="0"/>
              <a:t>DNA and RNA function in coding and transferring genetic information. </a:t>
            </a:r>
          </a:p>
          <a:p>
            <a:r>
              <a:rPr lang="en-US" sz="2000" dirty="0"/>
              <a:t> DNA functions as the master "instruction manual" that has all of the information on how that cell should develop and hold the instructions for making proteins which act out the various functions of the cell.</a:t>
            </a:r>
          </a:p>
        </p:txBody>
      </p:sp>
      <p:pic>
        <p:nvPicPr>
          <p:cNvPr id="4" name="Picture 3" descr="Picture">
            <a:extLst>
              <a:ext uri="{FF2B5EF4-FFF2-40B4-BE49-F238E27FC236}">
                <a16:creationId xmlns:a16="http://schemas.microsoft.com/office/drawing/2014/main" id="{9ABE1732-1BC9-4FBB-BD88-2AB3B8B631F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05336" y="643467"/>
            <a:ext cx="5635623"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486556"/>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638DDA-AA44-4F61-A1FE-873C3E513B7D}"/>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2600" b="1" kern="1200">
                <a:solidFill>
                  <a:srgbClr val="FFFFFF"/>
                </a:solidFill>
                <a:latin typeface="+mj-lt"/>
                <a:ea typeface="+mj-ea"/>
                <a:cs typeface="+mj-cs"/>
              </a:rPr>
              <a:t>Single Sugar Units (monosaccharides)  Bond Together Forming Large Carbohydrate Molecules (polysaccharides)</a:t>
            </a:r>
            <a:br>
              <a:rPr lang="en-US" sz="2600" kern="1200">
                <a:solidFill>
                  <a:srgbClr val="FFFFFF"/>
                </a:solidFill>
                <a:latin typeface="+mj-lt"/>
                <a:ea typeface="+mj-ea"/>
                <a:cs typeface="+mj-cs"/>
              </a:rPr>
            </a:br>
            <a:endParaRPr lang="en-US" sz="2600" kern="1200">
              <a:solidFill>
                <a:srgbClr val="FFFFFF"/>
              </a:solidFill>
              <a:latin typeface="+mj-lt"/>
              <a:ea typeface="+mj-ea"/>
              <a:cs typeface="+mj-cs"/>
            </a:endParaRP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218" name="Picture 2" descr="Picture">
            <a:extLst>
              <a:ext uri="{FF2B5EF4-FFF2-40B4-BE49-F238E27FC236}">
                <a16:creationId xmlns:a16="http://schemas.microsoft.com/office/drawing/2014/main" id="{3FE16C9D-E65D-4F9F-B27C-FFD06D6A39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53822" y="1589786"/>
            <a:ext cx="6553545" cy="3686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744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FEC8B-35E9-4FCF-8C1D-79B62489FBBE}"/>
              </a:ext>
            </a:extLst>
          </p:cNvPr>
          <p:cNvSpPr>
            <a:spLocks noGrp="1"/>
          </p:cNvSpPr>
          <p:nvPr>
            <p:ph type="title"/>
          </p:nvPr>
        </p:nvSpPr>
        <p:spPr>
          <a:xfrm>
            <a:off x="655320" y="365125"/>
            <a:ext cx="5120114" cy="1692794"/>
          </a:xfrm>
        </p:spPr>
        <p:txBody>
          <a:bodyPr>
            <a:normAutofit/>
          </a:bodyPr>
          <a:lstStyle/>
          <a:p>
            <a:r>
              <a:rPr lang="en-US" b="1" dirty="0"/>
              <a:t>Carbohydrates</a:t>
            </a:r>
            <a:endParaRPr lang="en-US" dirty="0"/>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D447330-ECEF-4AFB-B68D-E48EDADD735B}"/>
              </a:ext>
            </a:extLst>
          </p:cNvPr>
          <p:cNvSpPr>
            <a:spLocks noGrp="1"/>
          </p:cNvSpPr>
          <p:nvPr>
            <p:ph idx="1"/>
          </p:nvPr>
        </p:nvSpPr>
        <p:spPr>
          <a:xfrm>
            <a:off x="655321" y="2575034"/>
            <a:ext cx="5120113" cy="3462228"/>
          </a:xfrm>
        </p:spPr>
        <p:txBody>
          <a:bodyPr>
            <a:normAutofit/>
          </a:bodyPr>
          <a:lstStyle/>
          <a:p>
            <a:r>
              <a:rPr lang="en-US" sz="1800" b="1"/>
              <a:t>Carbohydrates</a:t>
            </a:r>
            <a:r>
              <a:rPr lang="en-US" sz="1800"/>
              <a:t> get converted into energy in the body through our metabolism. </a:t>
            </a:r>
          </a:p>
          <a:p>
            <a:pPr lvl="1"/>
            <a:r>
              <a:rPr lang="en-US" sz="1800"/>
              <a:t>Our metabolism breaks down the glucose molecule and creates ATP.  </a:t>
            </a:r>
          </a:p>
          <a:p>
            <a:pPr lvl="1"/>
            <a:r>
              <a:rPr lang="en-US" sz="1800"/>
              <a:t>ATP is the principle energy source for the cell.  </a:t>
            </a:r>
          </a:p>
          <a:p>
            <a:pPr lvl="1"/>
            <a:r>
              <a:rPr lang="en-US" sz="1800"/>
              <a:t>ATP is often called "the energy currency </a:t>
            </a:r>
            <a:r>
              <a:rPr lang="en-US" sz="1800" b="1"/>
              <a:t>of</a:t>
            </a:r>
            <a:r>
              <a:rPr lang="en-US" sz="1800"/>
              <a:t> the cell". </a:t>
            </a:r>
          </a:p>
        </p:txBody>
      </p:sp>
      <p:pic>
        <p:nvPicPr>
          <p:cNvPr id="5" name="Picture 4" descr="A picture containing animal&#10;&#10;Description automatically generated">
            <a:extLst>
              <a:ext uri="{FF2B5EF4-FFF2-40B4-BE49-F238E27FC236}">
                <a16:creationId xmlns:a16="http://schemas.microsoft.com/office/drawing/2014/main" id="{E9CD7529-D537-487B-A775-C47C8BE9239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247" r="1371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TextBox 5">
            <a:extLst>
              <a:ext uri="{FF2B5EF4-FFF2-40B4-BE49-F238E27FC236}">
                <a16:creationId xmlns:a16="http://schemas.microsoft.com/office/drawing/2014/main" id="{C5B2DEEA-4002-4644-81D2-936259260048}"/>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guidinginstincts.com/2011/12/harnessing-energy-from-renewable-energy.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038489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EFFF4A2-EB01-4738-9824-8D9A72A51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9CD7529-D537-487B-A775-C47C8BE9239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p:blipFill>
        <p:spPr>
          <a:xfrm>
            <a:off x="802083" y="643467"/>
            <a:ext cx="10581329" cy="3280212"/>
          </a:xfrm>
          <a:prstGeom prst="rect">
            <a:avLst/>
          </a:prstGeom>
        </p:spPr>
      </p:pic>
      <p:sp>
        <p:nvSpPr>
          <p:cNvPr id="18" name="Rectangle 17">
            <a:extLst>
              <a:ext uri="{FF2B5EF4-FFF2-40B4-BE49-F238E27FC236}">
                <a16:creationId xmlns:a16="http://schemas.microsoft.com/office/drawing/2014/main" id="{23D97D8B-CFC5-431A-AA32-93C4522A6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33674"/>
            <a:ext cx="12192000" cy="26243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FEC8B-35E9-4FCF-8C1D-79B62489FBBE}"/>
              </a:ext>
            </a:extLst>
          </p:cNvPr>
          <p:cNvSpPr>
            <a:spLocks noGrp="1"/>
          </p:cNvSpPr>
          <p:nvPr>
            <p:ph type="title"/>
          </p:nvPr>
        </p:nvSpPr>
        <p:spPr>
          <a:xfrm>
            <a:off x="969264" y="4535424"/>
            <a:ext cx="3685032" cy="1586162"/>
          </a:xfrm>
        </p:spPr>
        <p:txBody>
          <a:bodyPr anchor="t">
            <a:normAutofit/>
          </a:bodyPr>
          <a:lstStyle/>
          <a:p>
            <a:r>
              <a:rPr lang="en-US" sz="3400" b="1">
                <a:solidFill>
                  <a:schemeClr val="bg1"/>
                </a:solidFill>
              </a:rPr>
              <a:t>Carbohydrates</a:t>
            </a:r>
            <a:endParaRPr lang="en-US" sz="3400">
              <a:solidFill>
                <a:schemeClr val="bg1"/>
              </a:solidFill>
            </a:endParaRPr>
          </a:p>
        </p:txBody>
      </p:sp>
      <p:sp>
        <p:nvSpPr>
          <p:cNvPr id="3" name="Content Placeholder 2">
            <a:extLst>
              <a:ext uri="{FF2B5EF4-FFF2-40B4-BE49-F238E27FC236}">
                <a16:creationId xmlns:a16="http://schemas.microsoft.com/office/drawing/2014/main" id="{5D447330-ECEF-4AFB-B68D-E48EDADD735B}"/>
              </a:ext>
            </a:extLst>
          </p:cNvPr>
          <p:cNvSpPr>
            <a:spLocks noGrp="1"/>
          </p:cNvSpPr>
          <p:nvPr>
            <p:ph idx="1"/>
          </p:nvPr>
        </p:nvSpPr>
        <p:spPr>
          <a:xfrm>
            <a:off x="5074920" y="4535423"/>
            <a:ext cx="4930626" cy="1586163"/>
          </a:xfrm>
        </p:spPr>
        <p:txBody>
          <a:bodyPr>
            <a:normAutofit/>
          </a:bodyPr>
          <a:lstStyle/>
          <a:p>
            <a:r>
              <a:rPr lang="en-US" sz="2000">
                <a:solidFill>
                  <a:schemeClr val="bg1"/>
                </a:solidFill>
              </a:rPr>
              <a:t>Monosaccharides are simple sugars composed of one sugar molecule. Glucose is an example of a monosaccharide.  </a:t>
            </a:r>
          </a:p>
          <a:p>
            <a:pPr marL="0" indent="0">
              <a:buNone/>
            </a:pPr>
            <a:endParaRPr lang="en-US" sz="2000">
              <a:solidFill>
                <a:schemeClr val="bg1"/>
              </a:solidFill>
            </a:endParaRPr>
          </a:p>
        </p:txBody>
      </p:sp>
      <p:grpSp>
        <p:nvGrpSpPr>
          <p:cNvPr id="20" name="Group 19">
            <a:extLst>
              <a:ext uri="{FF2B5EF4-FFF2-40B4-BE49-F238E27FC236}">
                <a16:creationId xmlns:a16="http://schemas.microsoft.com/office/drawing/2014/main" id="{F91EAA54-AC0A-4AEF-ACE5-B1DD3DC817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08171" y="4821439"/>
            <a:ext cx="1128382" cy="847206"/>
            <a:chOff x="8183879" y="1000124"/>
            <a:chExt cx="1562267" cy="1172973"/>
          </a:xfrm>
        </p:grpSpPr>
        <p:sp>
          <p:nvSpPr>
            <p:cNvPr id="21" name="Freeform 5">
              <a:extLst>
                <a:ext uri="{FF2B5EF4-FFF2-40B4-BE49-F238E27FC236}">
                  <a16:creationId xmlns:a16="http://schemas.microsoft.com/office/drawing/2014/main" id="{57EE6F04-B543-44E1-BA29-3DD44C5AED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2" name="Freeform 5">
              <a:extLst>
                <a:ext uri="{FF2B5EF4-FFF2-40B4-BE49-F238E27FC236}">
                  <a16:creationId xmlns:a16="http://schemas.microsoft.com/office/drawing/2014/main" id="{D5559A4F-CFAC-4ECC-B04A-670D559B96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41025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FEC8B-35E9-4FCF-8C1D-79B62489FBBE}"/>
              </a:ext>
            </a:extLst>
          </p:cNvPr>
          <p:cNvSpPr>
            <a:spLocks noGrp="1"/>
          </p:cNvSpPr>
          <p:nvPr>
            <p:ph type="title"/>
          </p:nvPr>
        </p:nvSpPr>
        <p:spPr>
          <a:xfrm>
            <a:off x="4965430" y="629268"/>
            <a:ext cx="6586491" cy="1286160"/>
          </a:xfrm>
        </p:spPr>
        <p:txBody>
          <a:bodyPr anchor="b">
            <a:normAutofit/>
          </a:bodyPr>
          <a:lstStyle/>
          <a:p>
            <a:r>
              <a:rPr lang="en-US" b="1" dirty="0"/>
              <a:t>Carbohydrates</a:t>
            </a:r>
            <a:endParaRPr lang="en-US" dirty="0"/>
          </a:p>
        </p:txBody>
      </p:sp>
      <p:sp>
        <p:nvSpPr>
          <p:cNvPr id="3" name="Content Placeholder 2">
            <a:extLst>
              <a:ext uri="{FF2B5EF4-FFF2-40B4-BE49-F238E27FC236}">
                <a16:creationId xmlns:a16="http://schemas.microsoft.com/office/drawing/2014/main" id="{5D447330-ECEF-4AFB-B68D-E48EDADD735B}"/>
              </a:ext>
            </a:extLst>
          </p:cNvPr>
          <p:cNvSpPr>
            <a:spLocks noGrp="1"/>
          </p:cNvSpPr>
          <p:nvPr>
            <p:ph idx="1"/>
          </p:nvPr>
        </p:nvSpPr>
        <p:spPr>
          <a:xfrm>
            <a:off x="4965431" y="2438400"/>
            <a:ext cx="6586489" cy="3785419"/>
          </a:xfrm>
        </p:spPr>
        <p:txBody>
          <a:bodyPr>
            <a:normAutofit/>
          </a:bodyPr>
          <a:lstStyle/>
          <a:p>
            <a:r>
              <a:rPr lang="en-US" sz="4000"/>
              <a:t>Disaccharides are composed of 2 sugar molecules bound to each other. Sucrose (table sugar) is an example of a disaccharide.</a:t>
            </a:r>
          </a:p>
        </p:txBody>
      </p:sp>
      <p:pic>
        <p:nvPicPr>
          <p:cNvPr id="5" name="Picture 4">
            <a:extLst>
              <a:ext uri="{FF2B5EF4-FFF2-40B4-BE49-F238E27FC236}">
                <a16:creationId xmlns:a16="http://schemas.microsoft.com/office/drawing/2014/main" id="{E9CD7529-D537-487B-A775-C47C8BE9239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056" r="-2" b="-2"/>
          <a:stretch/>
        </p:blipFill>
        <p:spPr>
          <a:xfrm>
            <a:off x="20" y="10"/>
            <a:ext cx="4635571" cy="6857990"/>
          </a:xfrm>
          <a:prstGeom prst="rect">
            <a:avLst/>
          </a:prstGeom>
          <a:effectLst/>
        </p:spPr>
      </p:pic>
      <p:cxnSp>
        <p:nvCxnSpPr>
          <p:cNvPr id="16"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5B2DEEA-4002-4644-81D2-936259260048}"/>
              </a:ext>
            </a:extLst>
          </p:cNvPr>
          <p:cNvSpPr txBox="1"/>
          <p:nvPr/>
        </p:nvSpPr>
        <p:spPr>
          <a:xfrm>
            <a:off x="2328549"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chemistry.stackexchange.com/questions/27457/how-do-you-identify-reducing-non-reducing-sugar-by-looking-at-structur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773323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4" name="Rectangle 15">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5" name="Picture 4">
            <a:extLst>
              <a:ext uri="{FF2B5EF4-FFF2-40B4-BE49-F238E27FC236}">
                <a16:creationId xmlns:a16="http://schemas.microsoft.com/office/drawing/2014/main" id="{E9CD7529-D537-487B-A775-C47C8BE9239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p:blipFill>
        <p:spPr>
          <a:xfrm>
            <a:off x="320040" y="480505"/>
            <a:ext cx="11548872" cy="3984360"/>
          </a:xfrm>
          <a:prstGeom prst="rect">
            <a:avLst/>
          </a:prstGeom>
        </p:spPr>
      </p:pic>
      <p:sp>
        <p:nvSpPr>
          <p:cNvPr id="25" name="Rectangle 17">
            <a:extLst>
              <a:ext uri="{FF2B5EF4-FFF2-40B4-BE49-F238E27FC236}">
                <a16:creationId xmlns:a16="http://schemas.microsoft.com/office/drawing/2014/main" id="{FA3CD3A3-D3C1-4567-BEC0-3A50E9A3A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48FEC8B-35E9-4FCF-8C1D-79B62489FBBE}"/>
              </a:ext>
            </a:extLst>
          </p:cNvPr>
          <p:cNvSpPr>
            <a:spLocks noGrp="1"/>
          </p:cNvSpPr>
          <p:nvPr>
            <p:ph type="title"/>
          </p:nvPr>
        </p:nvSpPr>
        <p:spPr>
          <a:xfrm>
            <a:off x="841248" y="5010912"/>
            <a:ext cx="2889504" cy="1344168"/>
          </a:xfrm>
        </p:spPr>
        <p:txBody>
          <a:bodyPr anchor="ctr">
            <a:normAutofit/>
          </a:bodyPr>
          <a:lstStyle/>
          <a:p>
            <a:r>
              <a:rPr lang="en-US" sz="2600" b="1">
                <a:solidFill>
                  <a:schemeClr val="bg1"/>
                </a:solidFill>
              </a:rPr>
              <a:t>Carbohydrates</a:t>
            </a:r>
            <a:endParaRPr lang="en-US" sz="2600">
              <a:solidFill>
                <a:schemeClr val="bg1"/>
              </a:solidFill>
            </a:endParaRPr>
          </a:p>
        </p:txBody>
      </p:sp>
      <p:cxnSp>
        <p:nvCxnSpPr>
          <p:cNvPr id="26" name="Straight Connector 19">
            <a:extLst>
              <a:ext uri="{FF2B5EF4-FFF2-40B4-BE49-F238E27FC236}">
                <a16:creationId xmlns:a16="http://schemas.microsoft.com/office/drawing/2014/main" id="{B56D13EF-D431-4D0F-BFFC-1B5A686FF9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D447330-ECEF-4AFB-B68D-E48EDADD735B}"/>
              </a:ext>
            </a:extLst>
          </p:cNvPr>
          <p:cNvSpPr>
            <a:spLocks noGrp="1"/>
          </p:cNvSpPr>
          <p:nvPr>
            <p:ph idx="1"/>
          </p:nvPr>
        </p:nvSpPr>
        <p:spPr>
          <a:xfrm>
            <a:off x="4379976" y="5010912"/>
            <a:ext cx="6976872" cy="1344168"/>
          </a:xfrm>
        </p:spPr>
        <p:txBody>
          <a:bodyPr anchor="ctr">
            <a:normAutofit/>
          </a:bodyPr>
          <a:lstStyle/>
          <a:p>
            <a:r>
              <a:rPr lang="en-US" sz="1700">
                <a:solidFill>
                  <a:schemeClr val="bg1"/>
                </a:solidFill>
              </a:rPr>
              <a:t>Polysaccharide are sugar (or carbohydrates) that are formed from long chain of monosaccharides bound together, Starch is an example of a polysaccharide. </a:t>
            </a:r>
          </a:p>
        </p:txBody>
      </p:sp>
    </p:spTree>
    <p:extLst>
      <p:ext uri="{BB962C8B-B14F-4D97-AF65-F5344CB8AC3E}">
        <p14:creationId xmlns:p14="http://schemas.microsoft.com/office/powerpoint/2010/main" val="1181817833"/>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205DC-90C9-479B-84B9-0E1A99A5E49D}"/>
              </a:ext>
            </a:extLst>
          </p:cNvPr>
          <p:cNvSpPr>
            <a:spLocks noGrp="1"/>
          </p:cNvSpPr>
          <p:nvPr>
            <p:ph type="title"/>
          </p:nvPr>
        </p:nvSpPr>
        <p:spPr>
          <a:xfrm>
            <a:off x="648928" y="4675886"/>
            <a:ext cx="3685032" cy="1608328"/>
          </a:xfrm>
        </p:spPr>
        <p:txBody>
          <a:bodyPr>
            <a:normAutofit/>
          </a:bodyPr>
          <a:lstStyle/>
          <a:p>
            <a:pPr marL="0" marR="0" lvl="0" indent="0" defTabSz="914400" rtl="0" eaLnBrk="0" fontAlgn="base" latinLnBrk="0" hangingPunct="0">
              <a:spcBef>
                <a:spcPct val="0"/>
              </a:spcBef>
              <a:spcAft>
                <a:spcPct val="0"/>
              </a:spcAft>
              <a:buClrTx/>
              <a:buSzTx/>
              <a:buFontTx/>
              <a:buNone/>
              <a:tabLst/>
            </a:pPr>
            <a:r>
              <a:rPr kumimoji="0" lang="en-US" altLang="en-US" sz="3600" b="1" i="0" u="none" strike="noStrike" cap="none" normalizeH="0" baseline="0">
                <a:ln>
                  <a:noFill/>
                </a:ln>
                <a:effectLst/>
                <a:latin typeface="Roboto"/>
              </a:rPr>
              <a:t>Fatty Acids </a:t>
            </a:r>
            <a:r>
              <a:rPr kumimoji="0" lang="en-US" altLang="en-US" sz="3600" b="0" i="0" u="none" strike="noStrike" cap="none" normalizeH="0" baseline="0">
                <a:ln>
                  <a:noFill/>
                </a:ln>
                <a:effectLst/>
                <a:latin typeface="Roboto"/>
              </a:rPr>
              <a:t>​</a:t>
            </a:r>
          </a:p>
          <a:p>
            <a:pPr marL="0" marR="0" lvl="0" indent="0" defTabSz="914400" rtl="0" eaLnBrk="0" fontAlgn="base" latinLnBrk="0" hangingPunct="0">
              <a:spcBef>
                <a:spcPct val="0"/>
              </a:spcBef>
              <a:spcAft>
                <a:spcPct val="0"/>
              </a:spcAft>
              <a:buClrTx/>
              <a:buSzTx/>
              <a:buFontTx/>
              <a:buNone/>
              <a:tabLst/>
            </a:pPr>
            <a:endParaRPr kumimoji="0" lang="en-US" altLang="en-US" sz="3600" b="0" i="0" u="none" strike="noStrike" cap="none" normalizeH="0" baseline="0">
              <a:ln>
                <a:noFill/>
              </a:ln>
              <a:effectLst/>
              <a:latin typeface="Arial" panose="020B0604020202020204" pitchFamily="34" charset="0"/>
            </a:endParaRPr>
          </a:p>
        </p:txBody>
      </p:sp>
      <p:sp>
        <p:nvSpPr>
          <p:cNvPr id="72" name="Rectangle 71">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ounded Rectangle 26">
            <a:extLst>
              <a:ext uri="{FF2B5EF4-FFF2-40B4-BE49-F238E27FC236}">
                <a16:creationId xmlns:a16="http://schemas.microsoft.com/office/drawing/2014/main" id="{1B9CAF73-92E0-421B-9CBB-6CAF38509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320843"/>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7" name="Picture 3">
            <a:extLst>
              <a:ext uri="{FF2B5EF4-FFF2-40B4-BE49-F238E27FC236}">
                <a16:creationId xmlns:a16="http://schemas.microsoft.com/office/drawing/2014/main" id="{4884F79B-72CF-47EE-8A90-746AED9D53B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1180" y="692440"/>
            <a:ext cx="4974336" cy="3196010"/>
          </a:xfrm>
          <a:prstGeom prst="rect">
            <a:avLst/>
          </a:prstGeom>
          <a:noFill/>
          <a:extLst>
            <a:ext uri="{909E8E84-426E-40DD-AFC4-6F175D3DCCD1}">
              <a14:hiddenFill xmlns:a14="http://schemas.microsoft.com/office/drawing/2010/main">
                <a:solidFill>
                  <a:srgbClr val="FFFFFF"/>
                </a:solidFill>
              </a14:hiddenFill>
            </a:ext>
          </a:extLst>
        </p:spPr>
      </p:pic>
      <p:sp>
        <p:nvSpPr>
          <p:cNvPr id="76" name="Rounded Rectangle 16">
            <a:extLst>
              <a:ext uri="{FF2B5EF4-FFF2-40B4-BE49-F238E27FC236}">
                <a16:creationId xmlns:a16="http://schemas.microsoft.com/office/drawing/2014/main" id="{A6705D2C-3D75-4306-94DF-E75EE9F2D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320843"/>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3">
            <a:extLst>
              <a:ext uri="{FF2B5EF4-FFF2-40B4-BE49-F238E27FC236}">
                <a16:creationId xmlns:a16="http://schemas.microsoft.com/office/drawing/2014/main" id="{18657B87-2A83-41F3-8449-BEBCB8BB1410}"/>
              </a:ext>
            </a:extLst>
          </p:cNvPr>
          <p:cNvGraphicFramePr>
            <a:graphicFrameLocks/>
          </p:cNvGraphicFramePr>
          <p:nvPr>
            <p:extLst>
              <p:ext uri="{D42A27DB-BD31-4B8C-83A1-F6EECF244321}">
                <p14:modId xmlns:p14="http://schemas.microsoft.com/office/powerpoint/2010/main" val="405033434"/>
              </p:ext>
            </p:extLst>
          </p:nvPr>
        </p:nvGraphicFramePr>
        <p:xfrm>
          <a:off x="6576484" y="1614993"/>
          <a:ext cx="4974336" cy="1259464"/>
        </p:xfrm>
        <a:graphic>
          <a:graphicData uri="http://schemas.openxmlformats.org/drawingml/2006/table">
            <a:tbl>
              <a:tblPr>
                <a:noFill/>
              </a:tblPr>
              <a:tblGrid>
                <a:gridCol w="4974336">
                  <a:extLst>
                    <a:ext uri="{9D8B030D-6E8A-4147-A177-3AD203B41FA5}">
                      <a16:colId xmlns:a16="http://schemas.microsoft.com/office/drawing/2014/main" val="2070162872"/>
                    </a:ext>
                  </a:extLst>
                </a:gridCol>
              </a:tblGrid>
              <a:tr h="1259464">
                <a:tc>
                  <a:txBody>
                    <a:bodyPr/>
                    <a:lstStyle/>
                    <a:p>
                      <a:pPr algn="l" fontAlgn="t">
                        <a:spcBef>
                          <a:spcPts val="0"/>
                        </a:spcBef>
                        <a:spcAft>
                          <a:spcPts val="0"/>
                        </a:spcAft>
                      </a:pPr>
                      <a:r>
                        <a:rPr lang="en-US" sz="2700" b="1" i="1" u="none" strike="noStrike">
                          <a:solidFill>
                            <a:schemeClr val="tx1">
                              <a:lumMod val="75000"/>
                              <a:lumOff val="25000"/>
                            </a:schemeClr>
                          </a:solidFill>
                          <a:effectLst/>
                          <a:latin typeface="Roboto"/>
                        </a:rPr>
                        <a:t>Fatty Acids are Important Components of Lipids.</a:t>
                      </a:r>
                      <a:endParaRPr lang="en-US" sz="2700" b="0" i="0" u="none" strike="noStrike">
                        <a:solidFill>
                          <a:schemeClr val="tx1">
                            <a:lumMod val="75000"/>
                            <a:lumOff val="25000"/>
                          </a:schemeClr>
                        </a:solidFill>
                        <a:effectLst/>
                        <a:latin typeface="Arial" panose="020B0604020202020204" pitchFamily="34" charset="0"/>
                      </a:endParaRPr>
                    </a:p>
                  </a:txBody>
                  <a:tcPr marL="374098" marR="280574" marT="187049" marB="187049">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112824331"/>
                  </a:ext>
                </a:extLst>
              </a:tr>
            </a:tbl>
          </a:graphicData>
        </a:graphic>
      </p:graphicFrame>
    </p:spTree>
    <p:extLst>
      <p:ext uri="{BB962C8B-B14F-4D97-AF65-F5344CB8AC3E}">
        <p14:creationId xmlns:p14="http://schemas.microsoft.com/office/powerpoint/2010/main" val="2879201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EE4D8-84F9-4553-B471-49175754BB14}"/>
              </a:ext>
            </a:extLst>
          </p:cNvPr>
          <p:cNvSpPr>
            <a:spLocks noGrp="1"/>
          </p:cNvSpPr>
          <p:nvPr>
            <p:ph type="title"/>
          </p:nvPr>
        </p:nvSpPr>
        <p:spPr>
          <a:xfrm>
            <a:off x="762001" y="803325"/>
            <a:ext cx="5314536" cy="1325563"/>
          </a:xfrm>
        </p:spPr>
        <p:txBody>
          <a:bodyPr>
            <a:normAutofit/>
          </a:bodyPr>
          <a:lstStyle/>
          <a:p>
            <a:r>
              <a:rPr lang="en-US" sz="3700" b="1"/>
              <a:t>The Chemical Level (Atomic and Molecular Level)</a:t>
            </a:r>
            <a:endParaRPr lang="en-US" sz="3700"/>
          </a:p>
        </p:txBody>
      </p:sp>
      <p:sp>
        <p:nvSpPr>
          <p:cNvPr id="3" name="Content Placeholder 2">
            <a:extLst>
              <a:ext uri="{FF2B5EF4-FFF2-40B4-BE49-F238E27FC236}">
                <a16:creationId xmlns:a16="http://schemas.microsoft.com/office/drawing/2014/main" id="{BAD0048A-A387-42AD-A923-F996FAC17546}"/>
              </a:ext>
            </a:extLst>
          </p:cNvPr>
          <p:cNvSpPr>
            <a:spLocks noGrp="1"/>
          </p:cNvSpPr>
          <p:nvPr>
            <p:ph idx="1"/>
          </p:nvPr>
        </p:nvSpPr>
        <p:spPr>
          <a:xfrm>
            <a:off x="762000" y="2279018"/>
            <a:ext cx="5314543" cy="3375920"/>
          </a:xfrm>
        </p:spPr>
        <p:txBody>
          <a:bodyPr anchor="t">
            <a:normAutofit/>
          </a:bodyPr>
          <a:lstStyle/>
          <a:p>
            <a:r>
              <a:rPr lang="en-US" sz="1800"/>
              <a:t>The story of biology begins in chemistry. </a:t>
            </a:r>
          </a:p>
          <a:p>
            <a:pPr lvl="1"/>
            <a:r>
              <a:rPr lang="en-US" sz="1800"/>
              <a:t>We must have a basic understanding of chemistry to understand biology. This is because, everything that is made up of matter (from rocks to human beings) is </a:t>
            </a:r>
            <a:r>
              <a:rPr lang="en-US" sz="1800" b="1" u="sng"/>
              <a:t>made up of atoms.</a:t>
            </a:r>
          </a:p>
          <a:p>
            <a:r>
              <a:rPr lang="en-US" sz="1800" b="1"/>
              <a:t>The Chemical Level Includes the Atomic Level and Molecular Level of our Bodies</a:t>
            </a:r>
            <a:endParaRPr lang="en-US" sz="1800"/>
          </a:p>
          <a:p>
            <a:endParaRPr lang="en-US" sz="1800"/>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FBEA685F-D287-4B7D-B011-E85444EB228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5767"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extBox 5">
            <a:extLst>
              <a:ext uri="{FF2B5EF4-FFF2-40B4-BE49-F238E27FC236}">
                <a16:creationId xmlns:a16="http://schemas.microsoft.com/office/drawing/2014/main" id="{6D025BB0-9359-47BA-87F3-22DEFE6DB882}"/>
              </a:ext>
            </a:extLst>
          </p:cNvPr>
          <p:cNvSpPr txBox="1"/>
          <p:nvPr/>
        </p:nvSpPr>
        <p:spPr>
          <a:xfrm>
            <a:off x="9751908" y="6657945"/>
            <a:ext cx="244009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bio.libretexts.org/TextMaps/Map:_Introductory_Biology_(CK-12)/5:_Evolution/5.3:_First_Organic_Molecul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425934762"/>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52F19-72F6-4D52-B2D1-A7FFE3FDC807}"/>
              </a:ext>
            </a:extLst>
          </p:cNvPr>
          <p:cNvSpPr>
            <a:spLocks noGrp="1"/>
          </p:cNvSpPr>
          <p:nvPr>
            <p:ph type="title"/>
          </p:nvPr>
        </p:nvSpPr>
        <p:spPr/>
        <p:txBody>
          <a:bodyPr/>
          <a:lstStyle/>
          <a:p>
            <a:r>
              <a:rPr lang="en-US" b="1" i="1" dirty="0"/>
              <a:t> Components of Lipids.</a:t>
            </a:r>
            <a:endParaRPr lang="en-US" dirty="0"/>
          </a:p>
        </p:txBody>
      </p:sp>
      <p:pic>
        <p:nvPicPr>
          <p:cNvPr id="12289" name="Picture 1" descr="Picture">
            <a:extLst>
              <a:ext uri="{FF2B5EF4-FFF2-40B4-BE49-F238E27FC236}">
                <a16:creationId xmlns:a16="http://schemas.microsoft.com/office/drawing/2014/main" id="{4234EC84-67B9-4A28-9CEA-E6623E852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5145" y="365125"/>
            <a:ext cx="6178115" cy="612775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79962473-61B8-4F79-8DEF-414471E70668}"/>
              </a:ext>
            </a:extLst>
          </p:cNvPr>
          <p:cNvSpPr>
            <a:spLocks noGrp="1"/>
          </p:cNvSpPr>
          <p:nvPr>
            <p:ph idx="1"/>
          </p:nvPr>
        </p:nvSpPr>
        <p:spPr>
          <a:xfrm>
            <a:off x="838200" y="1825625"/>
            <a:ext cx="4158343" cy="4351338"/>
          </a:xfrm>
        </p:spPr>
        <p:txBody>
          <a:bodyPr/>
          <a:lstStyle/>
          <a:p>
            <a:pPr fontAlgn="t"/>
            <a:r>
              <a:rPr lang="en-US" b="1" dirty="0"/>
              <a:t>PHOSPHOLIPIDS CONTAIN 2 FATTY ACID TAILS AND MAKE UP THE PLASMA MEMBRANE OR CELL MEMBRANES FOR EACH OF OUR 100 TRILLION CELLS</a:t>
            </a:r>
            <a:endParaRPr lang="en-US" dirty="0"/>
          </a:p>
          <a:p>
            <a:endParaRPr lang="en-US" dirty="0"/>
          </a:p>
        </p:txBody>
      </p:sp>
    </p:spTree>
    <p:extLst>
      <p:ext uri="{BB962C8B-B14F-4D97-AF65-F5344CB8AC3E}">
        <p14:creationId xmlns:p14="http://schemas.microsoft.com/office/powerpoint/2010/main" val="3002792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EFFF4A2-EB01-4738-9824-8D9A72A51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animal, photo, coral&#10;&#10;Description automatically generated">
            <a:extLst>
              <a:ext uri="{FF2B5EF4-FFF2-40B4-BE49-F238E27FC236}">
                <a16:creationId xmlns:a16="http://schemas.microsoft.com/office/drawing/2014/main" id="{AF291E44-C7DA-454A-99BA-14D61FF0617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3467" y="703282"/>
            <a:ext cx="10898562" cy="3160582"/>
          </a:xfrm>
          <a:prstGeom prst="rect">
            <a:avLst/>
          </a:prstGeom>
        </p:spPr>
      </p:pic>
      <p:sp>
        <p:nvSpPr>
          <p:cNvPr id="15" name="Rectangle 14">
            <a:extLst>
              <a:ext uri="{FF2B5EF4-FFF2-40B4-BE49-F238E27FC236}">
                <a16:creationId xmlns:a16="http://schemas.microsoft.com/office/drawing/2014/main" id="{23D97D8B-CFC5-431A-AA32-93C4522A6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33674"/>
            <a:ext cx="12192000" cy="26243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EE19B2-29AA-4432-A228-1EA0D8CCCCAA}"/>
              </a:ext>
            </a:extLst>
          </p:cNvPr>
          <p:cNvSpPr>
            <a:spLocks noGrp="1"/>
          </p:cNvSpPr>
          <p:nvPr>
            <p:ph type="title"/>
          </p:nvPr>
        </p:nvSpPr>
        <p:spPr>
          <a:xfrm>
            <a:off x="969264" y="4535424"/>
            <a:ext cx="3685032" cy="1586162"/>
          </a:xfrm>
        </p:spPr>
        <p:txBody>
          <a:bodyPr anchor="t">
            <a:normAutofit/>
          </a:bodyPr>
          <a:lstStyle/>
          <a:p>
            <a:r>
              <a:rPr lang="en-US" sz="3400">
                <a:solidFill>
                  <a:schemeClr val="bg1"/>
                </a:solidFill>
              </a:rPr>
              <a:t>The Cellular Level</a:t>
            </a:r>
          </a:p>
        </p:txBody>
      </p:sp>
      <p:sp>
        <p:nvSpPr>
          <p:cNvPr id="3" name="Content Placeholder 2">
            <a:extLst>
              <a:ext uri="{FF2B5EF4-FFF2-40B4-BE49-F238E27FC236}">
                <a16:creationId xmlns:a16="http://schemas.microsoft.com/office/drawing/2014/main" id="{0DC03703-5525-4481-B627-5EFC2C0A1F37}"/>
              </a:ext>
            </a:extLst>
          </p:cNvPr>
          <p:cNvSpPr>
            <a:spLocks noGrp="1"/>
          </p:cNvSpPr>
          <p:nvPr>
            <p:ph idx="1"/>
          </p:nvPr>
        </p:nvSpPr>
        <p:spPr>
          <a:xfrm>
            <a:off x="5074920" y="4535423"/>
            <a:ext cx="4930626" cy="1586163"/>
          </a:xfrm>
        </p:spPr>
        <p:txBody>
          <a:bodyPr>
            <a:normAutofit/>
          </a:bodyPr>
          <a:lstStyle/>
          <a:p>
            <a:r>
              <a:rPr lang="en-US" sz="2000">
                <a:solidFill>
                  <a:schemeClr val="bg1"/>
                </a:solidFill>
              </a:rPr>
              <a:t>The cell is the fundamental unit of life. </a:t>
            </a:r>
          </a:p>
          <a:p>
            <a:r>
              <a:rPr lang="en-US" sz="2000">
                <a:solidFill>
                  <a:schemeClr val="bg1"/>
                </a:solidFill>
              </a:rPr>
              <a:t>All living things are made up of one or more cells.</a:t>
            </a:r>
          </a:p>
        </p:txBody>
      </p:sp>
      <p:grpSp>
        <p:nvGrpSpPr>
          <p:cNvPr id="17" name="Group 16">
            <a:extLst>
              <a:ext uri="{FF2B5EF4-FFF2-40B4-BE49-F238E27FC236}">
                <a16:creationId xmlns:a16="http://schemas.microsoft.com/office/drawing/2014/main" id="{F91EAA54-AC0A-4AEF-ACE5-B1DD3DC817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08171" y="4821439"/>
            <a:ext cx="1128382" cy="847206"/>
            <a:chOff x="8183879" y="1000124"/>
            <a:chExt cx="1562267" cy="1172973"/>
          </a:xfrm>
        </p:grpSpPr>
        <p:sp>
          <p:nvSpPr>
            <p:cNvPr id="18" name="Freeform 5">
              <a:extLst>
                <a:ext uri="{FF2B5EF4-FFF2-40B4-BE49-F238E27FC236}">
                  <a16:creationId xmlns:a16="http://schemas.microsoft.com/office/drawing/2014/main" id="{57EE6F04-B543-44E1-BA29-3DD44C5AED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9" name="Freeform 5">
              <a:extLst>
                <a:ext uri="{FF2B5EF4-FFF2-40B4-BE49-F238E27FC236}">
                  <a16:creationId xmlns:a16="http://schemas.microsoft.com/office/drawing/2014/main" id="{D5559A4F-CFAC-4ECC-B04A-670D559B96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9BFA99D7-B2DC-4495-B2C8-4D18B241FE23}"/>
              </a:ext>
            </a:extLst>
          </p:cNvPr>
          <p:cNvSpPr txBox="1"/>
          <p:nvPr/>
        </p:nvSpPr>
        <p:spPr>
          <a:xfrm>
            <a:off x="9355213" y="3663809"/>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opentextbc.ca/biology/chapter/chapter-6-introduction-to-reproduction-at-the-cellular-leve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7924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BDB38A63-4AF6-43DA-9C0D-E4EE480CB09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057" b="2943"/>
          <a:stretch/>
        </p:blipFill>
        <p:spPr>
          <a:xfrm>
            <a:off x="-1"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F062444B-A303-446B-A0BC-19B8E2C6D27A}"/>
              </a:ext>
            </a:extLst>
          </p:cNvPr>
          <p:cNvSpPr>
            <a:spLocks noGrp="1"/>
          </p:cNvSpPr>
          <p:nvPr>
            <p:ph type="title"/>
          </p:nvPr>
        </p:nvSpPr>
        <p:spPr>
          <a:xfrm>
            <a:off x="709448" y="1913950"/>
            <a:ext cx="4204137" cy="1342754"/>
          </a:xfrm>
        </p:spPr>
        <p:txBody>
          <a:bodyPr>
            <a:normAutofit/>
          </a:bodyPr>
          <a:lstStyle/>
          <a:p>
            <a:pPr algn="ctr"/>
            <a:r>
              <a:rPr lang="en-US" sz="3600"/>
              <a:t>Cells</a:t>
            </a:r>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DAED5D-3015-4EB8-BDE2-273DDAD0F612}"/>
              </a:ext>
            </a:extLst>
          </p:cNvPr>
          <p:cNvSpPr>
            <a:spLocks noGrp="1"/>
          </p:cNvSpPr>
          <p:nvPr>
            <p:ph idx="1"/>
          </p:nvPr>
        </p:nvSpPr>
        <p:spPr>
          <a:xfrm>
            <a:off x="525516" y="3417573"/>
            <a:ext cx="4593021" cy="2619839"/>
          </a:xfrm>
        </p:spPr>
        <p:txBody>
          <a:bodyPr anchor="ctr">
            <a:normAutofit/>
          </a:bodyPr>
          <a:lstStyle/>
          <a:p>
            <a:r>
              <a:rPr lang="en-US" sz="1800" b="1"/>
              <a:t> Cells and their surroundings are made up of molecules. </a:t>
            </a:r>
          </a:p>
          <a:p>
            <a:r>
              <a:rPr lang="en-US" sz="1800" b="1"/>
              <a:t>It takes about 100 trillion atoms to make a typical cell. </a:t>
            </a:r>
            <a:endParaRPr lang="en-US" sz="1800"/>
          </a:p>
        </p:txBody>
      </p:sp>
      <p:sp>
        <p:nvSpPr>
          <p:cNvPr id="6" name="TextBox 5">
            <a:extLst>
              <a:ext uri="{FF2B5EF4-FFF2-40B4-BE49-F238E27FC236}">
                <a16:creationId xmlns:a16="http://schemas.microsoft.com/office/drawing/2014/main" id="{5986CCA9-542F-4916-B3EA-89C39AFA754F}"/>
              </a:ext>
            </a:extLst>
          </p:cNvPr>
          <p:cNvSpPr txBox="1"/>
          <p:nvPr/>
        </p:nvSpPr>
        <p:spPr>
          <a:xfrm>
            <a:off x="10005183"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ifpnews.com/exclusive/iran-to-build-special-district-for-stem-cell-research/">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688335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25CB6-5D73-446C-B196-6A74E542CB39}"/>
              </a:ext>
            </a:extLst>
          </p:cNvPr>
          <p:cNvSpPr>
            <a:spLocks noGrp="1"/>
          </p:cNvSpPr>
          <p:nvPr>
            <p:ph type="title"/>
          </p:nvPr>
        </p:nvSpPr>
        <p:spPr>
          <a:xfrm>
            <a:off x="4965430" y="629268"/>
            <a:ext cx="6586491" cy="1286160"/>
          </a:xfrm>
        </p:spPr>
        <p:txBody>
          <a:bodyPr anchor="b">
            <a:normAutofit/>
          </a:bodyPr>
          <a:lstStyle/>
          <a:p>
            <a:r>
              <a:rPr lang="en-US" dirty="0"/>
              <a:t>Wide Diversity of Cell Types</a:t>
            </a:r>
          </a:p>
        </p:txBody>
      </p:sp>
      <p:sp>
        <p:nvSpPr>
          <p:cNvPr id="3" name="Content Placeholder 2">
            <a:extLst>
              <a:ext uri="{FF2B5EF4-FFF2-40B4-BE49-F238E27FC236}">
                <a16:creationId xmlns:a16="http://schemas.microsoft.com/office/drawing/2014/main" id="{8B9C43E2-65BB-4CAB-B673-CD014774BF6A}"/>
              </a:ext>
            </a:extLst>
          </p:cNvPr>
          <p:cNvSpPr>
            <a:spLocks noGrp="1"/>
          </p:cNvSpPr>
          <p:nvPr>
            <p:ph idx="1"/>
          </p:nvPr>
        </p:nvSpPr>
        <p:spPr>
          <a:xfrm>
            <a:off x="4965431" y="2438400"/>
            <a:ext cx="6586489" cy="3785419"/>
          </a:xfrm>
        </p:spPr>
        <p:txBody>
          <a:bodyPr>
            <a:normAutofit/>
          </a:bodyPr>
          <a:lstStyle/>
          <a:p>
            <a:r>
              <a:rPr lang="en-US" sz="2000" b="1"/>
              <a:t>There Are More Than 200 Types of Cells in the Human Body</a:t>
            </a:r>
            <a:endParaRPr lang="en-US" sz="2000"/>
          </a:p>
          <a:p>
            <a:endParaRPr lang="en-US" sz="2000"/>
          </a:p>
        </p:txBody>
      </p:sp>
      <p:pic>
        <p:nvPicPr>
          <p:cNvPr id="14338" name="Picture 2" descr="Picture">
            <a:extLst>
              <a:ext uri="{FF2B5EF4-FFF2-40B4-BE49-F238E27FC236}">
                <a16:creationId xmlns:a16="http://schemas.microsoft.com/office/drawing/2014/main" id="{D692E34F-68D9-4EAF-8210-EE9A9075D0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51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D9D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422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6A3F14-BB07-41CA-BD71-A3397C33A6E5}"/>
              </a:ext>
            </a:extLst>
          </p:cNvPr>
          <p:cNvSpPr>
            <a:spLocks noGrp="1"/>
          </p:cNvSpPr>
          <p:nvPr>
            <p:ph type="title"/>
          </p:nvPr>
        </p:nvSpPr>
        <p:spPr>
          <a:xfrm>
            <a:off x="863029" y="1012004"/>
            <a:ext cx="3416158" cy="4795408"/>
          </a:xfrm>
        </p:spPr>
        <p:txBody>
          <a:bodyPr>
            <a:normAutofit/>
          </a:bodyPr>
          <a:lstStyle/>
          <a:p>
            <a:r>
              <a:rPr lang="en-US">
                <a:solidFill>
                  <a:srgbClr val="FFFFFF"/>
                </a:solidFill>
              </a:rPr>
              <a:t>The Tissue Level</a:t>
            </a:r>
          </a:p>
        </p:txBody>
      </p:sp>
      <p:graphicFrame>
        <p:nvGraphicFramePr>
          <p:cNvPr id="5" name="Content Placeholder 2">
            <a:extLst>
              <a:ext uri="{FF2B5EF4-FFF2-40B4-BE49-F238E27FC236}">
                <a16:creationId xmlns:a16="http://schemas.microsoft.com/office/drawing/2014/main" id="{2E4AC1D4-5B0D-42BD-99AB-3CF1DECFE11A}"/>
              </a:ext>
            </a:extLst>
          </p:cNvPr>
          <p:cNvGraphicFramePr>
            <a:graphicFrameLocks noGrp="1"/>
          </p:cNvGraphicFramePr>
          <p:nvPr>
            <p:ph idx="1"/>
            <p:extLst>
              <p:ext uri="{D42A27DB-BD31-4B8C-83A1-F6EECF244321}">
                <p14:modId xmlns:p14="http://schemas.microsoft.com/office/powerpoint/2010/main" val="164954516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2437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745654E-6493-4227-A306-E590F150F665}"/>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4235" b="7367"/>
          <a:stretch/>
        </p:blipFill>
        <p:spPr>
          <a:xfrm>
            <a:off x="20" y="1"/>
            <a:ext cx="12191980" cy="6857999"/>
          </a:xfrm>
          <a:prstGeom prst="rect">
            <a:avLst/>
          </a:prstGeom>
        </p:spPr>
      </p:pic>
      <p:sp>
        <p:nvSpPr>
          <p:cNvPr id="2" name="Title 1">
            <a:extLst>
              <a:ext uri="{FF2B5EF4-FFF2-40B4-BE49-F238E27FC236}">
                <a16:creationId xmlns:a16="http://schemas.microsoft.com/office/drawing/2014/main" id="{4C394487-17A0-45E6-A090-46E8B485F190}"/>
              </a:ext>
            </a:extLst>
          </p:cNvPr>
          <p:cNvSpPr>
            <a:spLocks noGrp="1"/>
          </p:cNvSpPr>
          <p:nvPr>
            <p:ph type="title"/>
          </p:nvPr>
        </p:nvSpPr>
        <p:spPr>
          <a:xfrm>
            <a:off x="838201" y="1065862"/>
            <a:ext cx="3313164" cy="4726276"/>
          </a:xfrm>
        </p:spPr>
        <p:txBody>
          <a:bodyPr>
            <a:normAutofit/>
          </a:bodyPr>
          <a:lstStyle/>
          <a:p>
            <a:pPr algn="r"/>
            <a:r>
              <a:rPr lang="en-US" sz="4000" b="1">
                <a:solidFill>
                  <a:srgbClr val="FFFFFF"/>
                </a:solidFill>
              </a:rPr>
              <a:t>There are 4 types of tissues </a:t>
            </a:r>
            <a:endParaRPr lang="en-US" sz="4000">
              <a:solidFill>
                <a:srgbClr val="FFFFFF"/>
              </a:solidFill>
            </a:endParaRP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D7A1314-4278-4DE2-9ED5-6691C0104E79}"/>
              </a:ext>
            </a:extLst>
          </p:cNvPr>
          <p:cNvSpPr>
            <a:spLocks noGrp="1"/>
          </p:cNvSpPr>
          <p:nvPr>
            <p:ph idx="1"/>
          </p:nvPr>
        </p:nvSpPr>
        <p:spPr>
          <a:xfrm>
            <a:off x="5155379" y="1065862"/>
            <a:ext cx="5744685" cy="4726276"/>
          </a:xfrm>
        </p:spPr>
        <p:txBody>
          <a:bodyPr anchor="ctr">
            <a:normAutofit/>
          </a:bodyPr>
          <a:lstStyle/>
          <a:p>
            <a:r>
              <a:rPr lang="en-US" sz="4000" b="1" dirty="0">
                <a:solidFill>
                  <a:srgbClr val="FFFFFF"/>
                </a:solidFill>
              </a:rPr>
              <a:t>Epithelial (skin) Tissue</a:t>
            </a:r>
            <a:endParaRPr lang="en-US" sz="4000" dirty="0">
              <a:solidFill>
                <a:srgbClr val="FFFFFF"/>
              </a:solidFill>
            </a:endParaRPr>
          </a:p>
          <a:p>
            <a:r>
              <a:rPr lang="en-US" sz="4000" b="1" dirty="0">
                <a:solidFill>
                  <a:srgbClr val="FFFFFF"/>
                </a:solidFill>
              </a:rPr>
              <a:t>Connective Tissue</a:t>
            </a:r>
            <a:endParaRPr lang="en-US" sz="4000" dirty="0">
              <a:solidFill>
                <a:srgbClr val="FFFFFF"/>
              </a:solidFill>
            </a:endParaRPr>
          </a:p>
          <a:p>
            <a:r>
              <a:rPr lang="en-US" sz="4000" b="1" dirty="0">
                <a:solidFill>
                  <a:srgbClr val="FFFFFF"/>
                </a:solidFill>
              </a:rPr>
              <a:t>Nervous Tissue</a:t>
            </a:r>
            <a:endParaRPr lang="en-US" sz="4000" dirty="0">
              <a:solidFill>
                <a:srgbClr val="FFFFFF"/>
              </a:solidFill>
            </a:endParaRPr>
          </a:p>
          <a:p>
            <a:r>
              <a:rPr lang="en-US" sz="4000" b="1" dirty="0">
                <a:solidFill>
                  <a:srgbClr val="FFFFFF"/>
                </a:solidFill>
              </a:rPr>
              <a:t>Muscle Tissue</a:t>
            </a:r>
            <a:endParaRPr lang="en-US" sz="4000" dirty="0">
              <a:solidFill>
                <a:srgbClr val="FFFFFF"/>
              </a:solidFill>
            </a:endParaRPr>
          </a:p>
          <a:p>
            <a:endParaRPr lang="en-US" sz="4000" dirty="0">
              <a:solidFill>
                <a:srgbClr val="FFFFFF"/>
              </a:solidFill>
            </a:endParaRPr>
          </a:p>
        </p:txBody>
      </p:sp>
      <p:sp>
        <p:nvSpPr>
          <p:cNvPr id="6" name="TextBox 5">
            <a:extLst>
              <a:ext uri="{FF2B5EF4-FFF2-40B4-BE49-F238E27FC236}">
                <a16:creationId xmlns:a16="http://schemas.microsoft.com/office/drawing/2014/main" id="{06A3A492-2B01-4213-B38F-8F3A2FD9C8B0}"/>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ourses.lumenlearning.com/boundless-ap/chapter/connective-tissu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028068499"/>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B95F8-B656-4AE2-894C-8FFE406E9C63}"/>
              </a:ext>
            </a:extLst>
          </p:cNvPr>
          <p:cNvSpPr>
            <a:spLocks noGrp="1"/>
          </p:cNvSpPr>
          <p:nvPr>
            <p:ph type="title"/>
          </p:nvPr>
        </p:nvSpPr>
        <p:spPr>
          <a:xfrm>
            <a:off x="801099" y="1396289"/>
            <a:ext cx="5006336" cy="1325563"/>
          </a:xfrm>
        </p:spPr>
        <p:txBody>
          <a:bodyPr>
            <a:normAutofit/>
          </a:bodyPr>
          <a:lstStyle/>
          <a:p>
            <a:r>
              <a:rPr lang="en-US" dirty="0"/>
              <a:t>epithelial tissue</a:t>
            </a:r>
          </a:p>
        </p:txBody>
      </p:sp>
      <p:sp>
        <p:nvSpPr>
          <p:cNvPr id="3" name="Content Placeholder 2">
            <a:extLst>
              <a:ext uri="{FF2B5EF4-FFF2-40B4-BE49-F238E27FC236}">
                <a16:creationId xmlns:a16="http://schemas.microsoft.com/office/drawing/2014/main" id="{E0428D0C-60D4-4AF4-94F8-5A4B8774F7B2}"/>
              </a:ext>
            </a:extLst>
          </p:cNvPr>
          <p:cNvSpPr>
            <a:spLocks noGrp="1"/>
          </p:cNvSpPr>
          <p:nvPr>
            <p:ph idx="1"/>
          </p:nvPr>
        </p:nvSpPr>
        <p:spPr>
          <a:xfrm>
            <a:off x="805543" y="2871982"/>
            <a:ext cx="5006336" cy="3181684"/>
          </a:xfrm>
        </p:spPr>
        <p:txBody>
          <a:bodyPr anchor="t">
            <a:normAutofit/>
          </a:bodyPr>
          <a:lstStyle/>
          <a:p>
            <a:r>
              <a:rPr lang="en-US" sz="4400" dirty="0"/>
              <a:t>Epithelial cells come together to form epithelial tissue.</a:t>
            </a:r>
          </a:p>
        </p:txBody>
      </p:sp>
      <p:sp>
        <p:nvSpPr>
          <p:cNvPr id="11" name="Freeform: Shape 1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ray, fish, white, shower&#10;&#10;Description automatically generated">
            <a:extLst>
              <a:ext uri="{FF2B5EF4-FFF2-40B4-BE49-F238E27FC236}">
                <a16:creationId xmlns:a16="http://schemas.microsoft.com/office/drawing/2014/main" id="{6C3C3F0D-5FC9-47D8-B52F-9143792C204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410" r="19709"/>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
        <p:nvSpPr>
          <p:cNvPr id="6" name="TextBox 5">
            <a:extLst>
              <a:ext uri="{FF2B5EF4-FFF2-40B4-BE49-F238E27FC236}">
                <a16:creationId xmlns:a16="http://schemas.microsoft.com/office/drawing/2014/main" id="{8EE3BC1D-860F-4D10-8E83-96B671D70C10}"/>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karnatakaeducation.org.in/KOER/en/index.php/Organisation_of_cells_animal_tissu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79575887"/>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5D79-871C-4074-9F56-4E8CAAAFE32A}"/>
              </a:ext>
            </a:extLst>
          </p:cNvPr>
          <p:cNvSpPr>
            <a:spLocks noGrp="1"/>
          </p:cNvSpPr>
          <p:nvPr>
            <p:ph type="title"/>
          </p:nvPr>
        </p:nvSpPr>
        <p:spPr>
          <a:xfrm>
            <a:off x="762001" y="803325"/>
            <a:ext cx="5314536" cy="1325563"/>
          </a:xfrm>
        </p:spPr>
        <p:txBody>
          <a:bodyPr>
            <a:normAutofit/>
          </a:bodyPr>
          <a:lstStyle/>
          <a:p>
            <a:r>
              <a:rPr lang="en-US" b="1" dirty="0"/>
              <a:t>Muscle Tissue</a:t>
            </a:r>
            <a:endParaRPr lang="en-US" dirty="0"/>
          </a:p>
        </p:txBody>
      </p:sp>
      <p:sp>
        <p:nvSpPr>
          <p:cNvPr id="3" name="Content Placeholder 2">
            <a:extLst>
              <a:ext uri="{FF2B5EF4-FFF2-40B4-BE49-F238E27FC236}">
                <a16:creationId xmlns:a16="http://schemas.microsoft.com/office/drawing/2014/main" id="{397816E8-490B-4504-A147-1AB8E7CFB9D7}"/>
              </a:ext>
            </a:extLst>
          </p:cNvPr>
          <p:cNvSpPr>
            <a:spLocks noGrp="1"/>
          </p:cNvSpPr>
          <p:nvPr>
            <p:ph idx="1"/>
          </p:nvPr>
        </p:nvSpPr>
        <p:spPr>
          <a:xfrm>
            <a:off x="762000" y="2279018"/>
            <a:ext cx="5314543" cy="3375920"/>
          </a:xfrm>
        </p:spPr>
        <p:txBody>
          <a:bodyPr anchor="t">
            <a:normAutofit/>
          </a:bodyPr>
          <a:lstStyle/>
          <a:p>
            <a:r>
              <a:rPr lang="en-US" sz="1800"/>
              <a:t>Muscle Cells (Muscle Fibers) come together to form muscle tissue. </a:t>
            </a:r>
          </a:p>
          <a:p>
            <a:r>
              <a:rPr lang="en-US" sz="1800"/>
              <a:t>The body contains three types of muscle tissue: </a:t>
            </a:r>
          </a:p>
          <a:p>
            <a:r>
              <a:rPr lang="en-US" sz="1800"/>
              <a:t>(a) skeletal muscle,</a:t>
            </a:r>
          </a:p>
          <a:p>
            <a:r>
              <a:rPr lang="en-US" sz="1800"/>
              <a:t>(b) smooth muscle, and </a:t>
            </a:r>
          </a:p>
          <a:p>
            <a:r>
              <a:rPr lang="en-US" sz="1800"/>
              <a:t>(c) cardiac muscle.</a:t>
            </a:r>
          </a:p>
          <a:p>
            <a:endParaRPr lang="en-US" sz="1800"/>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ocean, brush, umbrella&#10;&#10;Description automatically generated">
            <a:extLst>
              <a:ext uri="{FF2B5EF4-FFF2-40B4-BE49-F238E27FC236}">
                <a16:creationId xmlns:a16="http://schemas.microsoft.com/office/drawing/2014/main" id="{BF3256C0-2735-460A-8AD2-9A25D84D8AC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3485" r="3484"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extBox 5">
            <a:extLst>
              <a:ext uri="{FF2B5EF4-FFF2-40B4-BE49-F238E27FC236}">
                <a16:creationId xmlns:a16="http://schemas.microsoft.com/office/drawing/2014/main" id="{2981F4E9-0588-40B8-A805-066BF333002F}"/>
              </a:ext>
            </a:extLst>
          </p:cNvPr>
          <p:cNvSpPr txBox="1"/>
          <p:nvPr/>
        </p:nvSpPr>
        <p:spPr>
          <a:xfrm>
            <a:off x="9881752" y="6657945"/>
            <a:ext cx="231024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elblogdemisssesther.blogspot.com/2015_10_01_archiv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644184036"/>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E485EF-56FF-4B38-B4AD-26856D1FF123}"/>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marL="0" marR="0" lvl="0" indent="0" algn="ctr" defTabSz="914400" rtl="0" eaLnBrk="0" fontAlgn="base" latinLnBrk="0" hangingPunct="0">
              <a:spcBef>
                <a:spcPct val="0"/>
              </a:spcBef>
              <a:spcAft>
                <a:spcPct val="0"/>
              </a:spcAft>
              <a:buClrTx/>
              <a:buSzTx/>
              <a:buFontTx/>
              <a:buNone/>
              <a:tabLst/>
            </a:pPr>
            <a:r>
              <a:rPr kumimoji="0" lang="en-US" altLang="en-US" sz="2800" b="0" i="0" u="none" strike="noStrike" cap="none" normalizeH="0" baseline="0">
                <a:ln>
                  <a:noFill/>
                </a:ln>
                <a:effectLst/>
                <a:latin typeface="Roboto"/>
              </a:rPr>
              <a:t>The Organ Level</a:t>
            </a:r>
          </a:p>
          <a:p>
            <a:pPr marL="0" marR="0" lvl="0" indent="0" algn="ctr" defTabSz="914400" rtl="0" eaLnBrk="0" fontAlgn="base" latinLnBrk="0" hangingPunct="0">
              <a:spcBef>
                <a:spcPct val="0"/>
              </a:spcBef>
              <a:spcAft>
                <a:spcPct val="0"/>
              </a:spcAft>
              <a:buClrTx/>
              <a:buSzTx/>
              <a:buFontTx/>
              <a:buNone/>
              <a:tabLst/>
            </a:pPr>
            <a:r>
              <a:rPr kumimoji="0" lang="en-US" altLang="en-US" sz="2800" b="0" i="0" u="none" strike="noStrike" cap="none" normalizeH="0" baseline="0">
                <a:ln>
                  <a:noFill/>
                </a:ln>
                <a:effectLst/>
                <a:latin typeface="Roboto"/>
              </a:rPr>
              <a:t>        </a:t>
            </a:r>
            <a:r>
              <a:rPr kumimoji="0" lang="en-US" altLang="en-US" sz="2800" b="0" i="0" u="none" strike="noStrike" cap="none" normalizeH="0" baseline="0">
                <a:ln>
                  <a:noFill/>
                </a:ln>
                <a:effectLst/>
              </a:rPr>
              <a:t> </a:t>
            </a:r>
            <a:endParaRPr kumimoji="0" lang="en-US" altLang="en-US" sz="2800" b="0" i="0" u="none" strike="noStrike" cap="none" normalizeH="0" baseline="0">
              <a:ln>
                <a:noFill/>
              </a:ln>
              <a:effectLst/>
              <a:latin typeface="Arial" panose="020B0604020202020204" pitchFamily="34" charset="0"/>
            </a:endParaRPr>
          </a:p>
        </p:txBody>
      </p:sp>
      <p:sp>
        <p:nvSpPr>
          <p:cNvPr id="3" name="Content Placeholder 2">
            <a:extLst>
              <a:ext uri="{FF2B5EF4-FFF2-40B4-BE49-F238E27FC236}">
                <a16:creationId xmlns:a16="http://schemas.microsoft.com/office/drawing/2014/main" id="{F568E38B-8AA6-46FA-ABE6-378B34A6364F}"/>
              </a:ext>
            </a:extLst>
          </p:cNvPr>
          <p:cNvSpPr>
            <a:spLocks noGrp="1"/>
          </p:cNvSpPr>
          <p:nvPr>
            <p:ph idx="1"/>
          </p:nvPr>
        </p:nvSpPr>
        <p:spPr>
          <a:xfrm>
            <a:off x="643468" y="2638043"/>
            <a:ext cx="3363974" cy="3415623"/>
          </a:xfrm>
        </p:spPr>
        <p:txBody>
          <a:bodyPr>
            <a:normAutofit fontScale="85000" lnSpcReduction="20000"/>
          </a:bodyPr>
          <a:lstStyle/>
          <a:p>
            <a:r>
              <a:rPr lang="en-US" sz="3600" dirty="0"/>
              <a:t>Different tissue types come together to form organs.</a:t>
            </a:r>
          </a:p>
          <a:p>
            <a:r>
              <a:rPr lang="en-US" dirty="0"/>
              <a:t>An organ is a discrete structure made up of more than 2 different tissue types that work together as a functional unit for the body. </a:t>
            </a:r>
            <a:endParaRPr lang="en-US" sz="3600" dirty="0"/>
          </a:p>
        </p:txBody>
      </p:sp>
      <p:pic>
        <p:nvPicPr>
          <p:cNvPr id="15362" name="Picture 2" descr="Picture">
            <a:extLst>
              <a:ext uri="{FF2B5EF4-FFF2-40B4-BE49-F238E27FC236}">
                <a16:creationId xmlns:a16="http://schemas.microsoft.com/office/drawing/2014/main" id="{F8508A64-06D5-496A-A95C-5DADAA0923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542"/>
          <a:stretch/>
        </p:blipFill>
        <p:spPr bwMode="auto">
          <a:xfrm>
            <a:off x="5297763" y="828028"/>
            <a:ext cx="6250769" cy="504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447271"/>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2" descr="Picture">
            <a:extLst>
              <a:ext uri="{FF2B5EF4-FFF2-40B4-BE49-F238E27FC236}">
                <a16:creationId xmlns:a16="http://schemas.microsoft.com/office/drawing/2014/main" id="{0D56ADDD-A83F-4E69-93D5-4E6F171E003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00"/>
          <a:stretch/>
        </p:blipFill>
        <p:spPr bwMode="auto">
          <a:xfrm>
            <a:off x="20" y="10"/>
            <a:ext cx="12191980" cy="4571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F40CA114-B78B-4E3B-A785-96745276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852E942B-71D4-475F-B3B5-E92A7F013916}"/>
              </a:ext>
            </a:extLst>
          </p:cNvPr>
          <p:cNvSpPr>
            <a:spLocks noGrp="1"/>
          </p:cNvSpPr>
          <p:nvPr>
            <p:ph type="title"/>
          </p:nvPr>
        </p:nvSpPr>
        <p:spPr>
          <a:xfrm>
            <a:off x="433136" y="5091762"/>
            <a:ext cx="7834193" cy="1264588"/>
          </a:xfrm>
        </p:spPr>
        <p:txBody>
          <a:bodyPr vert="horz" lIns="91440" tIns="45720" rIns="91440" bIns="45720" rtlCol="0" anchor="ctr">
            <a:normAutofit/>
          </a:bodyPr>
          <a:lstStyle/>
          <a:p>
            <a:pPr marL="0" marR="0" lvl="0" indent="0" algn="ctr" fontAlgn="base">
              <a:spcAft>
                <a:spcPct val="0"/>
              </a:spcAft>
              <a:buClrTx/>
              <a:buSzTx/>
              <a:tabLst/>
            </a:pPr>
            <a:r>
              <a:rPr kumimoji="0" lang="en-US" altLang="en-US" sz="2000" b="0" i="0" u="none" strike="noStrike" cap="none" normalizeH="0" baseline="0" dirty="0">
                <a:ln>
                  <a:noFill/>
                </a:ln>
                <a:effectLst/>
              </a:rPr>
              <a:t>An organ system is a group of organs and associated structures that perform a specific function in the body. </a:t>
            </a:r>
          </a:p>
        </p:txBody>
      </p:sp>
      <p:cxnSp>
        <p:nvCxnSpPr>
          <p:cNvPr id="73" name="Straight Connector 72">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92B33423-2248-4A1B-AFDB-C028590FAF59}"/>
              </a:ext>
            </a:extLst>
          </p:cNvPr>
          <p:cNvSpPr txBox="1">
            <a:spLocks/>
          </p:cNvSpPr>
          <p:nvPr/>
        </p:nvSpPr>
        <p:spPr>
          <a:xfrm>
            <a:off x="8850088" y="4913917"/>
            <a:ext cx="3225480" cy="179712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US" altLang="en-US" sz="3300" b="1" dirty="0"/>
              <a:t>The Organ System Level</a:t>
            </a:r>
            <a:endParaRPr lang="en-US" altLang="en-US" sz="3300" dirty="0"/>
          </a:p>
          <a:p>
            <a:pPr algn="ctr" fontAlgn="base">
              <a:spcAft>
                <a:spcPct val="0"/>
              </a:spcAft>
            </a:pPr>
            <a:r>
              <a:rPr lang="en-US" altLang="en-US" sz="2000" dirty="0"/>
              <a:t>               </a:t>
            </a:r>
          </a:p>
          <a:p>
            <a:pPr algn="ctr" fontAlgn="base">
              <a:spcAft>
                <a:spcPct val="0"/>
              </a:spcAft>
            </a:pPr>
            <a:r>
              <a:rPr lang="en-US" altLang="en-US" sz="2000" b="1" dirty="0"/>
              <a:t>There are 11 Organ Systems of the Human Body.</a:t>
            </a:r>
            <a:r>
              <a:rPr lang="en-US" altLang="en-US" sz="2000" dirty="0"/>
              <a:t> </a:t>
            </a:r>
            <a:br>
              <a:rPr lang="en-US" altLang="en-US" sz="2000" dirty="0"/>
            </a:br>
            <a:endParaRPr lang="en-US" altLang="en-US" sz="2000" dirty="0"/>
          </a:p>
        </p:txBody>
      </p:sp>
    </p:spTree>
    <p:extLst>
      <p:ext uri="{BB962C8B-B14F-4D97-AF65-F5344CB8AC3E}">
        <p14:creationId xmlns:p14="http://schemas.microsoft.com/office/powerpoint/2010/main" val="17697848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C4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F13906-0FB6-4D7C-BF3A-3FA9130424A0}"/>
              </a:ext>
            </a:extLst>
          </p:cNvPr>
          <p:cNvSpPr>
            <a:spLocks noGrp="1"/>
          </p:cNvSpPr>
          <p:nvPr>
            <p:ph type="title"/>
          </p:nvPr>
        </p:nvSpPr>
        <p:spPr>
          <a:xfrm>
            <a:off x="524256" y="4767072"/>
            <a:ext cx="6594189" cy="1625210"/>
          </a:xfrm>
        </p:spPr>
        <p:txBody>
          <a:bodyPr>
            <a:normAutofit/>
          </a:bodyPr>
          <a:lstStyle/>
          <a:p>
            <a:pPr algn="r"/>
            <a:r>
              <a:rPr lang="en-US" b="1" i="1">
                <a:solidFill>
                  <a:srgbClr val="FFFFFF"/>
                </a:solidFill>
              </a:rPr>
              <a:t>The story of </a:t>
            </a:r>
            <a:r>
              <a:rPr lang="en-US" b="1" i="1" u="sng">
                <a:solidFill>
                  <a:srgbClr val="FFFFFF"/>
                </a:solidFill>
              </a:rPr>
              <a:t>YOU</a:t>
            </a:r>
            <a:r>
              <a:rPr lang="en-US" b="1" i="1">
                <a:solidFill>
                  <a:srgbClr val="FFFFFF"/>
                </a:solidFill>
              </a:rPr>
              <a:t> </a:t>
            </a:r>
          </a:p>
        </p:txBody>
      </p:sp>
      <p:pic>
        <p:nvPicPr>
          <p:cNvPr id="5" name="Picture 4" descr="A picture containing water, star, black, yellow&#10;&#10;Description automatically generated">
            <a:extLst>
              <a:ext uri="{FF2B5EF4-FFF2-40B4-BE49-F238E27FC236}">
                <a16:creationId xmlns:a16="http://schemas.microsoft.com/office/drawing/2014/main" id="{ACE6DF23-76A2-4564-80C9-E22B2CC3C2D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337"/>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6934F54-7BD4-4C2B-A235-7C9C7854CFE8}"/>
              </a:ext>
            </a:extLst>
          </p:cNvPr>
          <p:cNvSpPr>
            <a:spLocks noGrp="1"/>
          </p:cNvSpPr>
          <p:nvPr>
            <p:ph idx="1"/>
          </p:nvPr>
        </p:nvSpPr>
        <p:spPr>
          <a:xfrm>
            <a:off x="8029319" y="917725"/>
            <a:ext cx="3424739" cy="4852362"/>
          </a:xfrm>
        </p:spPr>
        <p:txBody>
          <a:bodyPr anchor="ctr">
            <a:normAutofit/>
          </a:bodyPr>
          <a:lstStyle/>
          <a:p>
            <a:r>
              <a:rPr lang="en-US" sz="1700">
                <a:solidFill>
                  <a:srgbClr val="FFFFFF"/>
                </a:solidFill>
              </a:rPr>
              <a:t>The story of </a:t>
            </a:r>
            <a:r>
              <a:rPr lang="en-US" sz="1700" u="sng">
                <a:solidFill>
                  <a:srgbClr val="FFFFFF"/>
                </a:solidFill>
              </a:rPr>
              <a:t>YOU</a:t>
            </a:r>
            <a:r>
              <a:rPr lang="en-US" sz="1700">
                <a:solidFill>
                  <a:srgbClr val="FFFFFF"/>
                </a:solidFill>
              </a:rPr>
              <a:t> is more beautiful and complex than you can ever image! </a:t>
            </a:r>
            <a:r>
              <a:rPr lang="en-US" sz="1700" b="1">
                <a:solidFill>
                  <a:srgbClr val="FFFFFF"/>
                </a:solidFill>
              </a:rPr>
              <a:t> </a:t>
            </a:r>
            <a:br>
              <a:rPr lang="en-US" sz="1700" b="1">
                <a:solidFill>
                  <a:srgbClr val="FFFFFF"/>
                </a:solidFill>
              </a:rPr>
            </a:br>
            <a:r>
              <a:rPr lang="en-US" sz="1700" b="1">
                <a:solidFill>
                  <a:srgbClr val="FFFFFF"/>
                </a:solidFill>
              </a:rPr>
              <a:t>​  Many scientists believe that our universe started with a "BIG BANG" or a "BIG BANG-LIKE" event. </a:t>
            </a:r>
          </a:p>
          <a:p>
            <a:pPr lvl="1"/>
            <a:r>
              <a:rPr lang="en-US" sz="1700" b="1">
                <a:solidFill>
                  <a:srgbClr val="FFFFFF"/>
                </a:solidFill>
              </a:rPr>
              <a:t>The universe we live in was created by some type of BANG that contained all of the subatomic particles needed to make matter. </a:t>
            </a:r>
          </a:p>
          <a:p>
            <a:pPr lvl="1"/>
            <a:r>
              <a:rPr lang="en-US" sz="1700" b="1">
                <a:solidFill>
                  <a:srgbClr val="FFFFFF"/>
                </a:solidFill>
              </a:rPr>
              <a:t> In the beginning, the early universe was too hot for atoms to form, but as the universe cooled the first atoms were able to form. </a:t>
            </a:r>
            <a:endParaRPr lang="en-US" sz="1700">
              <a:solidFill>
                <a:srgbClr val="FFFFFF"/>
              </a:solidFill>
            </a:endParaRPr>
          </a:p>
        </p:txBody>
      </p:sp>
      <p:sp>
        <p:nvSpPr>
          <p:cNvPr id="6" name="TextBox 5">
            <a:extLst>
              <a:ext uri="{FF2B5EF4-FFF2-40B4-BE49-F238E27FC236}">
                <a16:creationId xmlns:a16="http://schemas.microsoft.com/office/drawing/2014/main" id="{1C453CF5-47D1-46A6-B8D9-72BB4421B9F8}"/>
              </a:ext>
            </a:extLst>
          </p:cNvPr>
          <p:cNvSpPr txBox="1"/>
          <p:nvPr/>
        </p:nvSpPr>
        <p:spPr>
          <a:xfrm>
            <a:off x="4926526" y="4229070"/>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sherryantonettiwrites.blogspot.com/2017/02/connecting-dots-with-mark-shea.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766873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Picture">
            <a:extLst>
              <a:ext uri="{FF2B5EF4-FFF2-40B4-BE49-F238E27FC236}">
                <a16:creationId xmlns:a16="http://schemas.microsoft.com/office/drawing/2014/main" id="{9DD92F42-D9B8-4034-8774-E37BFB83123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653" r="-1" b="-1"/>
          <a:stretch/>
        </p:blipFill>
        <p:spPr bwMode="auto">
          <a:xfrm>
            <a:off x="20" y="10"/>
            <a:ext cx="4637226"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DA33BD-DBC2-47AE-AB9B-13D69A9E838B}"/>
              </a:ext>
            </a:extLst>
          </p:cNvPr>
          <p:cNvSpPr>
            <a:spLocks noGrp="1"/>
          </p:cNvSpPr>
          <p:nvPr>
            <p:ph type="title"/>
          </p:nvPr>
        </p:nvSpPr>
        <p:spPr>
          <a:xfrm>
            <a:off x="5277328" y="640082"/>
            <a:ext cx="6274591" cy="5479364"/>
          </a:xfrm>
        </p:spPr>
        <p:txBody>
          <a:bodyPr vert="horz" lIns="91440" tIns="45720" rIns="91440" bIns="45720" rtlCol="0" anchor="b">
            <a:normAutofit/>
          </a:bodyPr>
          <a:lstStyle/>
          <a:p>
            <a:pPr marL="0" marR="0" lvl="0" indent="0" fontAlgn="base">
              <a:spcAft>
                <a:spcPct val="0"/>
              </a:spcAft>
              <a:buClrTx/>
              <a:buSzTx/>
              <a:tabLst/>
            </a:pPr>
            <a:r>
              <a:rPr kumimoji="0" lang="en-US" altLang="en-US" sz="4800" b="1" i="0" u="none" strike="noStrike" cap="none" normalizeH="0" baseline="0" dirty="0">
                <a:ln>
                  <a:noFill/>
                </a:ln>
                <a:solidFill>
                  <a:schemeClr val="bg1"/>
                </a:solidFill>
                <a:effectLst/>
              </a:rPr>
              <a:t>The Integumentary System</a:t>
            </a:r>
            <a:br>
              <a:rPr kumimoji="0" lang="en-US" altLang="en-US" sz="4800" b="1" i="0" u="none" strike="noStrike" cap="none" normalizeH="0" baseline="0" dirty="0">
                <a:ln>
                  <a:noFill/>
                </a:ln>
                <a:solidFill>
                  <a:schemeClr val="bg1"/>
                </a:solidFill>
                <a:effectLst/>
              </a:rPr>
            </a:br>
            <a:endParaRPr kumimoji="0" lang="en-US" altLang="en-US" sz="4800" b="0" i="0" u="none" strike="noStrike" cap="none" normalizeH="0" baseline="0" dirty="0">
              <a:ln>
                <a:noFill/>
              </a:ln>
              <a:solidFill>
                <a:schemeClr val="bg1"/>
              </a:solidFill>
              <a:effectLst/>
            </a:endParaRPr>
          </a:p>
          <a:p>
            <a:pPr marL="0" marR="0" lvl="0" indent="0" fontAlgn="base">
              <a:spcAft>
                <a:spcPct val="0"/>
              </a:spcAft>
              <a:buClrTx/>
              <a:buSzTx/>
              <a:tabLst/>
            </a:pPr>
            <a:r>
              <a:rPr kumimoji="0" lang="en-US" altLang="en-US" sz="2400" b="1" i="0" u="sng" strike="noStrike" cap="none" normalizeH="0" baseline="0" dirty="0">
                <a:ln>
                  <a:noFill/>
                </a:ln>
                <a:solidFill>
                  <a:schemeClr val="bg1"/>
                </a:solidFill>
                <a:effectLst/>
              </a:rPr>
              <a:t>The integumentary system</a:t>
            </a:r>
            <a:r>
              <a:rPr kumimoji="0" lang="en-US" altLang="en-US" sz="2400" b="0" i="0" u="none" strike="noStrike" cap="none" normalizeH="0" baseline="0" dirty="0">
                <a:ln>
                  <a:noFill/>
                </a:ln>
                <a:solidFill>
                  <a:schemeClr val="bg1"/>
                </a:solidFill>
                <a:effectLst/>
              </a:rPr>
              <a:t> </a:t>
            </a:r>
            <a:r>
              <a:rPr kumimoji="0" lang="en-US" altLang="en-US" sz="2400" b="1" i="0" u="none" strike="noStrike" cap="none" normalizeH="0" baseline="0" dirty="0">
                <a:ln>
                  <a:noFill/>
                </a:ln>
                <a:solidFill>
                  <a:schemeClr val="bg1"/>
                </a:solidFill>
                <a:effectLst/>
              </a:rPr>
              <a:t>includes the skin, the hair and the nails of the body.  </a:t>
            </a:r>
            <a:br>
              <a:rPr kumimoji="0" lang="en-US" altLang="en-US" sz="2400" b="1" i="0" u="none" strike="noStrike" cap="none" normalizeH="0" baseline="0" dirty="0">
                <a:ln>
                  <a:noFill/>
                </a:ln>
                <a:solidFill>
                  <a:schemeClr val="bg1"/>
                </a:solidFill>
                <a:effectLst/>
              </a:rPr>
            </a:br>
            <a:r>
              <a:rPr kumimoji="0" lang="en-US" altLang="en-US" sz="2400" b="1" i="0" u="none" strike="noStrike" cap="none" normalizeH="0" baseline="0" dirty="0">
                <a:ln>
                  <a:noFill/>
                </a:ln>
                <a:solidFill>
                  <a:schemeClr val="bg1"/>
                </a:solidFill>
                <a:effectLst/>
              </a:rPr>
              <a:t>It is also considered an organ. </a:t>
            </a:r>
            <a:br>
              <a:rPr kumimoji="0" lang="en-US" altLang="en-US" sz="2400" b="1" i="0" u="none" strike="noStrike" cap="none" normalizeH="0" baseline="0" dirty="0">
                <a:ln>
                  <a:noFill/>
                </a:ln>
                <a:solidFill>
                  <a:schemeClr val="bg1"/>
                </a:solidFill>
                <a:effectLst/>
              </a:rPr>
            </a:br>
            <a:br>
              <a:rPr kumimoji="0" lang="en-US" altLang="en-US" sz="2400" b="1" i="0" u="none" strike="noStrike" cap="none" normalizeH="0" baseline="0" dirty="0">
                <a:ln>
                  <a:noFill/>
                </a:ln>
                <a:solidFill>
                  <a:schemeClr val="bg1"/>
                </a:solidFill>
                <a:effectLst/>
              </a:rPr>
            </a:br>
            <a:r>
              <a:rPr kumimoji="0" lang="en-US" altLang="en-US" sz="2400" b="1" i="0" u="none" strike="noStrike" cap="none" normalizeH="0" baseline="0" dirty="0">
                <a:ln>
                  <a:noFill/>
                </a:ln>
                <a:solidFill>
                  <a:schemeClr val="bg1"/>
                </a:solidFill>
                <a:effectLst/>
              </a:rPr>
              <a:t> In fact, the integumentary system is the body's largest organ. </a:t>
            </a:r>
            <a:br>
              <a:rPr kumimoji="0" lang="en-US" altLang="en-US" sz="2400" b="1" i="0" u="none" strike="noStrike" cap="none" normalizeH="0" baseline="0" dirty="0">
                <a:ln>
                  <a:noFill/>
                </a:ln>
                <a:solidFill>
                  <a:schemeClr val="bg1"/>
                </a:solidFill>
                <a:effectLst/>
              </a:rPr>
            </a:br>
            <a:br>
              <a:rPr kumimoji="0" lang="en-US" altLang="en-US" sz="2400" b="1" i="0" u="none" strike="noStrike" cap="none" normalizeH="0" baseline="0" dirty="0">
                <a:ln>
                  <a:noFill/>
                </a:ln>
                <a:solidFill>
                  <a:schemeClr val="bg1"/>
                </a:solidFill>
                <a:effectLst/>
              </a:rPr>
            </a:br>
            <a:r>
              <a:rPr kumimoji="0" lang="en-US" altLang="en-US" sz="2400" b="1" i="0" u="none" strike="noStrike" cap="none" normalizeH="0" baseline="0" dirty="0">
                <a:ln>
                  <a:noFill/>
                </a:ln>
                <a:solidFill>
                  <a:schemeClr val="bg1"/>
                </a:solidFill>
                <a:effectLst/>
              </a:rPr>
              <a:t>This system provides protection and helps regulate body temperature.  </a:t>
            </a:r>
            <a:endParaRPr kumimoji="0" lang="en-US" altLang="en-US" sz="2400" b="0" i="0" u="none" strike="noStrike" cap="none" normalizeH="0" baseline="0" dirty="0">
              <a:ln>
                <a:noFill/>
              </a:ln>
              <a:solidFill>
                <a:schemeClr val="bg1"/>
              </a:solidFill>
              <a:effectLst/>
            </a:endParaRPr>
          </a:p>
          <a:p>
            <a:pPr marL="0" marR="0" lvl="0" indent="0" fontAlgn="base">
              <a:spcAft>
                <a:spcPct val="0"/>
              </a:spcAft>
              <a:buClrTx/>
              <a:buSzTx/>
              <a:tabLst/>
            </a:pPr>
            <a:r>
              <a:rPr kumimoji="0" lang="en-US" altLang="en-US" sz="2400" b="0" i="0" u="none" strike="noStrike" cap="none" normalizeH="0" baseline="0" dirty="0">
                <a:ln>
                  <a:noFill/>
                </a:ln>
                <a:solidFill>
                  <a:schemeClr val="bg1"/>
                </a:solidFill>
                <a:effectLst/>
              </a:rPr>
              <a:t>     </a:t>
            </a:r>
          </a:p>
        </p:txBody>
      </p:sp>
    </p:spTree>
    <p:extLst>
      <p:ext uri="{BB962C8B-B14F-4D97-AF65-F5344CB8AC3E}">
        <p14:creationId xmlns:p14="http://schemas.microsoft.com/office/powerpoint/2010/main" val="2836821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Picture">
            <a:extLst>
              <a:ext uri="{FF2B5EF4-FFF2-40B4-BE49-F238E27FC236}">
                <a16:creationId xmlns:a16="http://schemas.microsoft.com/office/drawing/2014/main" id="{5A84CC6B-C389-43C1-8251-10EAD50A57AB}"/>
              </a:ext>
            </a:extLst>
          </p:cNvPr>
          <p:cNvPicPr>
            <a:picLocks noGrp="1" noChangeAspect="1" noChangeArrowheads="1"/>
          </p:cNvPicPr>
          <p:nvPr>
            <p:ph idx="1"/>
          </p:nvPr>
        </p:nvPicPr>
        <p:blipFill rotWithShape="1">
          <a:blip r:embed="rId2">
            <a:alphaModFix amt="50000"/>
            <a:extLst>
              <a:ext uri="{28A0092B-C50C-407E-A947-70E740481C1C}">
                <a14:useLocalDpi xmlns:a14="http://schemas.microsoft.com/office/drawing/2010/main" val="0"/>
              </a:ext>
            </a:extLst>
          </a:blip>
          <a:srcRect t="13622" b="1881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5305217-171C-4195-BF1E-D2BD1AA7F166}"/>
              </a:ext>
            </a:extLst>
          </p:cNvPr>
          <p:cNvSpPr>
            <a:spLocks noGrp="1"/>
          </p:cNvSpPr>
          <p:nvPr>
            <p:ph type="title"/>
          </p:nvPr>
        </p:nvSpPr>
        <p:spPr>
          <a:xfrm>
            <a:off x="1524000" y="1122362"/>
            <a:ext cx="9144000" cy="4223362"/>
          </a:xfrm>
        </p:spPr>
        <p:txBody>
          <a:bodyPr vert="horz" lIns="91440" tIns="45720" rIns="91440" bIns="45720" rtlCol="0" anchor="b">
            <a:normAutofit/>
          </a:bodyPr>
          <a:lstStyle/>
          <a:p>
            <a:pPr marL="0" marR="0" lvl="0" indent="0" algn="ctr" fontAlgn="base">
              <a:spcAft>
                <a:spcPct val="0"/>
              </a:spcAft>
              <a:buClrTx/>
              <a:buSzTx/>
              <a:tabLst/>
            </a:pPr>
            <a:r>
              <a:rPr kumimoji="0" lang="en-US" altLang="en-US" sz="6000" b="1" i="0" u="none" strike="noStrike" cap="none" normalizeH="0" baseline="0" dirty="0">
                <a:ln>
                  <a:noFill/>
                </a:ln>
                <a:solidFill>
                  <a:srgbClr val="FFFFFF"/>
                </a:solidFill>
                <a:effectLst/>
              </a:rPr>
              <a:t>The Circulatory System</a:t>
            </a:r>
            <a:br>
              <a:rPr kumimoji="0" lang="en-US" altLang="en-US" sz="2400" b="1" i="0" u="none" strike="noStrike" cap="none" normalizeH="0" baseline="0" dirty="0">
                <a:ln>
                  <a:noFill/>
                </a:ln>
                <a:solidFill>
                  <a:srgbClr val="FFFFFF"/>
                </a:solidFill>
                <a:effectLst/>
              </a:rPr>
            </a:br>
            <a:endParaRPr kumimoji="0" lang="en-US" altLang="en-US" sz="2400" b="0" i="0" u="none" strike="noStrike" cap="none" normalizeH="0" baseline="0" dirty="0">
              <a:ln>
                <a:noFill/>
              </a:ln>
              <a:solidFill>
                <a:srgbClr val="FFFFFF"/>
              </a:solidFill>
              <a:effectLst/>
            </a:endParaRPr>
          </a:p>
          <a:p>
            <a:pPr marL="0" marR="0" lvl="0" indent="0" algn="ctr" fontAlgn="base">
              <a:spcAft>
                <a:spcPct val="0"/>
              </a:spcAft>
              <a:buClrTx/>
              <a:buSzTx/>
              <a:tabLst/>
            </a:pPr>
            <a:r>
              <a:rPr kumimoji="0" lang="en-US" altLang="en-US" sz="2400" b="1" i="0" u="sng" strike="noStrike" cap="none" normalizeH="0" baseline="0" dirty="0">
                <a:ln>
                  <a:noFill/>
                </a:ln>
                <a:solidFill>
                  <a:srgbClr val="FFFFFF"/>
                </a:solidFill>
                <a:effectLst/>
              </a:rPr>
              <a:t>The circulatory system</a:t>
            </a:r>
            <a:r>
              <a:rPr kumimoji="0" lang="en-US" altLang="en-US" sz="2400" b="1" i="0" u="none" strike="noStrike" cap="none" normalizeH="0" baseline="0" dirty="0">
                <a:ln>
                  <a:noFill/>
                </a:ln>
                <a:solidFill>
                  <a:srgbClr val="FFFFFF"/>
                </a:solidFill>
                <a:effectLst/>
              </a:rPr>
              <a:t> (or cardiovascular system) includes the heart, the blood and the blood vessels.</a:t>
            </a:r>
            <a:br>
              <a:rPr kumimoji="0" lang="en-US" altLang="en-US" sz="2400" b="1" i="0" u="none" strike="noStrike" cap="none" normalizeH="0" baseline="0" dirty="0">
                <a:ln>
                  <a:noFill/>
                </a:ln>
                <a:solidFill>
                  <a:srgbClr val="FFFFFF"/>
                </a:solidFill>
                <a:effectLst/>
              </a:rPr>
            </a:br>
            <a:br>
              <a:rPr kumimoji="0" lang="en-US" altLang="en-US" sz="2400" b="1" i="0" u="none" strike="noStrike" cap="none" normalizeH="0" baseline="0" dirty="0">
                <a:ln>
                  <a:noFill/>
                </a:ln>
                <a:solidFill>
                  <a:srgbClr val="FFFFFF"/>
                </a:solidFill>
                <a:effectLst/>
              </a:rPr>
            </a:br>
            <a:r>
              <a:rPr kumimoji="0" lang="en-US" altLang="en-US" sz="2400" b="1" i="0" u="none" strike="noStrike" cap="none" normalizeH="0" baseline="0" dirty="0">
                <a:ln>
                  <a:noFill/>
                </a:ln>
                <a:solidFill>
                  <a:srgbClr val="FFFFFF"/>
                </a:solidFill>
                <a:effectLst/>
              </a:rPr>
              <a:t> The function of the circulatory system is to move blood, nutrients, oxygen, carbon dioxide, and hormones, around the body.​</a:t>
            </a:r>
            <a:endParaRPr kumimoji="0" lang="en-US" altLang="en-US" sz="2400" b="0" i="0" u="none" strike="noStrike" cap="none" normalizeH="0" baseline="0" dirty="0">
              <a:ln>
                <a:noFill/>
              </a:ln>
              <a:solidFill>
                <a:srgbClr val="FFFFFF"/>
              </a:solidFill>
              <a:effectLst/>
            </a:endParaRPr>
          </a:p>
          <a:p>
            <a:pPr marL="0" marR="0" lvl="0" indent="0" algn="ctr" fontAlgn="base">
              <a:spcAft>
                <a:spcPct val="0"/>
              </a:spcAft>
              <a:buClrTx/>
              <a:buSzTx/>
              <a:tabLst/>
            </a:pPr>
            <a:r>
              <a:rPr kumimoji="0" lang="en-US" altLang="en-US" sz="2400" b="0" i="0" u="none" strike="noStrike" cap="none" normalizeH="0" baseline="0" dirty="0">
                <a:ln>
                  <a:noFill/>
                </a:ln>
                <a:solidFill>
                  <a:srgbClr val="FFFFFF"/>
                </a:solidFill>
                <a:effectLst/>
              </a:rPr>
              <a:t>        </a:t>
            </a:r>
          </a:p>
        </p:txBody>
      </p:sp>
    </p:spTree>
    <p:extLst>
      <p:ext uri="{BB962C8B-B14F-4D97-AF65-F5344CB8AC3E}">
        <p14:creationId xmlns:p14="http://schemas.microsoft.com/office/powerpoint/2010/main" val="2710691677"/>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2" descr="Picture">
            <a:extLst>
              <a:ext uri="{FF2B5EF4-FFF2-40B4-BE49-F238E27FC236}">
                <a16:creationId xmlns:a16="http://schemas.microsoft.com/office/drawing/2014/main" id="{7895C4ED-908D-465D-9455-A75DA830D0F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839" r="4004"/>
          <a:stretch/>
        </p:blipFill>
        <p:spPr bwMode="auto">
          <a:xfrm>
            <a:off x="20" y="10"/>
            <a:ext cx="4637226"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FD4ECE-5838-4EC1-8EED-9A9D190BB7B0}"/>
              </a:ext>
            </a:extLst>
          </p:cNvPr>
          <p:cNvSpPr>
            <a:spLocks noGrp="1"/>
          </p:cNvSpPr>
          <p:nvPr>
            <p:ph type="title"/>
          </p:nvPr>
        </p:nvSpPr>
        <p:spPr>
          <a:xfrm>
            <a:off x="5277328" y="640082"/>
            <a:ext cx="6274591" cy="5385580"/>
          </a:xfrm>
        </p:spPr>
        <p:txBody>
          <a:bodyPr vert="horz" lIns="91440" tIns="45720" rIns="91440" bIns="45720" rtlCol="0" anchor="b">
            <a:normAutofit/>
          </a:bodyPr>
          <a:lstStyle/>
          <a:p>
            <a:pPr marL="0" marR="0" lvl="0" indent="0" fontAlgn="base">
              <a:spcAft>
                <a:spcPct val="0"/>
              </a:spcAft>
              <a:buClrTx/>
              <a:buSzTx/>
              <a:tabLst/>
            </a:pPr>
            <a:r>
              <a:rPr kumimoji="0" lang="en-US" altLang="en-US" sz="5300" b="1" i="0" u="none" strike="noStrike" cap="none" normalizeH="0" baseline="0" dirty="0">
                <a:ln>
                  <a:noFill/>
                </a:ln>
                <a:solidFill>
                  <a:schemeClr val="bg1"/>
                </a:solidFill>
                <a:effectLst/>
              </a:rPr>
              <a:t>The Muscular System</a:t>
            </a:r>
            <a:br>
              <a:rPr kumimoji="0" lang="en-US" altLang="en-US" sz="5300" b="1" i="0" u="none" strike="noStrike" cap="none" normalizeH="0" baseline="0" dirty="0">
                <a:ln>
                  <a:noFill/>
                </a:ln>
                <a:solidFill>
                  <a:schemeClr val="bg1"/>
                </a:solidFill>
                <a:effectLst/>
              </a:rPr>
            </a:br>
            <a:endParaRPr kumimoji="0" lang="en-US" altLang="en-US" sz="5300" b="0" i="0" u="none" strike="noStrike" cap="none" normalizeH="0" baseline="0" dirty="0">
              <a:ln>
                <a:noFill/>
              </a:ln>
              <a:solidFill>
                <a:schemeClr val="bg1"/>
              </a:solidFill>
              <a:effectLst/>
            </a:endParaRPr>
          </a:p>
          <a:p>
            <a:pPr marL="0" marR="0" lvl="0" indent="0" fontAlgn="base">
              <a:spcAft>
                <a:spcPct val="0"/>
              </a:spcAft>
              <a:buClrTx/>
              <a:buSzTx/>
              <a:tabLst/>
            </a:pPr>
            <a:r>
              <a:rPr kumimoji="0" lang="en-US" altLang="en-US" sz="2400" b="1" i="0" u="sng" strike="noStrike" cap="none" normalizeH="0" baseline="0" dirty="0">
                <a:ln>
                  <a:noFill/>
                </a:ln>
                <a:solidFill>
                  <a:schemeClr val="bg1"/>
                </a:solidFill>
                <a:effectLst/>
              </a:rPr>
              <a:t>The muscular system</a:t>
            </a:r>
            <a:r>
              <a:rPr kumimoji="0" lang="en-US" altLang="en-US" sz="2400" b="1" i="0" u="none" strike="noStrike" cap="none" normalizeH="0" baseline="0" dirty="0">
                <a:ln>
                  <a:noFill/>
                </a:ln>
                <a:solidFill>
                  <a:schemeClr val="bg1"/>
                </a:solidFill>
                <a:effectLst/>
              </a:rPr>
              <a:t> is an organ system consisting of skeletal, smooth and cardiac muscles. </a:t>
            </a:r>
            <a:br>
              <a:rPr kumimoji="0" lang="en-US" altLang="en-US" sz="2400" b="1" i="0" u="none" strike="noStrike" cap="none" normalizeH="0" baseline="0" dirty="0">
                <a:ln>
                  <a:noFill/>
                </a:ln>
                <a:solidFill>
                  <a:schemeClr val="bg1"/>
                </a:solidFill>
                <a:effectLst/>
              </a:rPr>
            </a:br>
            <a:br>
              <a:rPr kumimoji="0" lang="en-US" altLang="en-US" sz="2400" b="1" i="0" u="none" strike="noStrike" cap="none" normalizeH="0" baseline="0" dirty="0">
                <a:ln>
                  <a:noFill/>
                </a:ln>
                <a:solidFill>
                  <a:schemeClr val="bg1"/>
                </a:solidFill>
                <a:effectLst/>
              </a:rPr>
            </a:br>
            <a:r>
              <a:rPr kumimoji="0" lang="en-US" altLang="en-US" sz="2400" b="1" i="0" u="none" strike="noStrike" cap="none" normalizeH="0" baseline="0" dirty="0">
                <a:ln>
                  <a:noFill/>
                </a:ln>
                <a:solidFill>
                  <a:schemeClr val="bg1"/>
                </a:solidFill>
                <a:effectLst/>
              </a:rPr>
              <a:t>It permits movement of the body, maintains posture and circulates blood throughout the body. </a:t>
            </a:r>
            <a:br>
              <a:rPr kumimoji="0" lang="en-US" altLang="en-US" sz="2400" b="1" i="0" u="none" strike="noStrike" cap="none" normalizeH="0" baseline="0" dirty="0">
                <a:ln>
                  <a:noFill/>
                </a:ln>
                <a:solidFill>
                  <a:schemeClr val="bg1"/>
                </a:solidFill>
                <a:effectLst/>
              </a:rPr>
            </a:br>
            <a:br>
              <a:rPr kumimoji="0" lang="en-US" altLang="en-US" sz="2400" b="1" i="0" u="none" strike="noStrike" cap="none" normalizeH="0" baseline="0" dirty="0">
                <a:ln>
                  <a:noFill/>
                </a:ln>
                <a:solidFill>
                  <a:schemeClr val="bg1"/>
                </a:solidFill>
                <a:effectLst/>
              </a:rPr>
            </a:br>
            <a:r>
              <a:rPr kumimoji="0" lang="en-US" altLang="en-US" sz="2400" b="1" i="0" u="none" strike="noStrike" cap="none" normalizeH="0" baseline="0" dirty="0">
                <a:ln>
                  <a:noFill/>
                </a:ln>
                <a:solidFill>
                  <a:schemeClr val="bg1"/>
                </a:solidFill>
                <a:effectLst/>
              </a:rPr>
              <a:t>The muscular systems in vertebrates are controlled through the nervous system although some muscles can be completely autonomous.</a:t>
            </a:r>
            <a:endParaRPr kumimoji="0" lang="en-US" altLang="en-US" sz="2400" b="0" i="0" u="none" strike="noStrike" cap="none" normalizeH="0" baseline="0" dirty="0">
              <a:ln>
                <a:noFill/>
              </a:ln>
              <a:solidFill>
                <a:schemeClr val="bg1"/>
              </a:solidFill>
              <a:effectLst/>
            </a:endParaRPr>
          </a:p>
          <a:p>
            <a:pPr marL="0" marR="0" lvl="0" indent="0" fontAlgn="base">
              <a:spcAft>
                <a:spcPct val="0"/>
              </a:spcAft>
              <a:buClrTx/>
              <a:buSzTx/>
              <a:tabLst/>
            </a:pPr>
            <a:r>
              <a:rPr kumimoji="0" lang="en-US" altLang="en-US" sz="2400" b="0" i="0" u="none" strike="noStrike" cap="none" normalizeH="0" baseline="0" dirty="0">
                <a:ln>
                  <a:noFill/>
                </a:ln>
                <a:solidFill>
                  <a:schemeClr val="bg1"/>
                </a:solidFill>
                <a:effectLst/>
              </a:rPr>
              <a:t>      </a:t>
            </a:r>
          </a:p>
        </p:txBody>
      </p:sp>
    </p:spTree>
    <p:extLst>
      <p:ext uri="{BB962C8B-B14F-4D97-AF65-F5344CB8AC3E}">
        <p14:creationId xmlns:p14="http://schemas.microsoft.com/office/powerpoint/2010/main" val="3685458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48977-777E-433B-B162-B1DFFF0AFFE2}"/>
              </a:ext>
            </a:extLst>
          </p:cNvPr>
          <p:cNvSpPr>
            <a:spLocks noGrp="1"/>
          </p:cNvSpPr>
          <p:nvPr>
            <p:ph type="title"/>
          </p:nvPr>
        </p:nvSpPr>
        <p:spPr>
          <a:xfrm>
            <a:off x="648929" y="629266"/>
            <a:ext cx="5127031" cy="1676603"/>
          </a:xfrm>
        </p:spPr>
        <p:txBody>
          <a:bodyPr>
            <a:normAutofit/>
          </a:bodyPr>
          <a:lstStyle/>
          <a:p>
            <a:r>
              <a:rPr lang="en-US" altLang="en-US" b="1" u="sng" dirty="0">
                <a:latin typeface="Roboto"/>
              </a:rPr>
              <a:t>The skeletal system</a:t>
            </a:r>
            <a:r>
              <a:rPr lang="en-US" altLang="en-US" b="1" dirty="0">
                <a:latin typeface="Roboto"/>
              </a:rPr>
              <a:t> </a:t>
            </a:r>
            <a:endParaRPr lang="en-US" dirty="0"/>
          </a:p>
        </p:txBody>
      </p:sp>
      <p:sp>
        <p:nvSpPr>
          <p:cNvPr id="3" name="Content Placeholder 2">
            <a:extLst>
              <a:ext uri="{FF2B5EF4-FFF2-40B4-BE49-F238E27FC236}">
                <a16:creationId xmlns:a16="http://schemas.microsoft.com/office/drawing/2014/main" id="{2A4B9B1A-684D-4DA2-85F7-DF565F84A355}"/>
              </a:ext>
            </a:extLst>
          </p:cNvPr>
          <p:cNvSpPr>
            <a:spLocks noGrp="1"/>
          </p:cNvSpPr>
          <p:nvPr>
            <p:ph idx="1"/>
          </p:nvPr>
        </p:nvSpPr>
        <p:spPr>
          <a:xfrm>
            <a:off x="648930" y="2438400"/>
            <a:ext cx="5127029" cy="3785419"/>
          </a:xfrm>
        </p:spPr>
        <p:txBody>
          <a:bodyPr>
            <a:normAutofit/>
          </a:bodyPr>
          <a:lstStyle/>
          <a:p>
            <a:pPr lvl="0" eaLnBrk="0" fontAlgn="base" hangingPunct="0">
              <a:spcBef>
                <a:spcPct val="0"/>
              </a:spcBef>
              <a:spcAft>
                <a:spcPts val="600"/>
              </a:spcAft>
            </a:pPr>
            <a:r>
              <a:rPr kumimoji="0" lang="en-US" altLang="en-US" sz="2600" b="1" i="0" u="sng" strike="noStrike" cap="none" normalizeH="0" baseline="0" dirty="0">
                <a:ln>
                  <a:noFill/>
                </a:ln>
                <a:effectLst/>
                <a:latin typeface="Roboto"/>
              </a:rPr>
              <a:t>The skeletal system</a:t>
            </a:r>
            <a:r>
              <a:rPr lang="en-US" altLang="en-US" sz="2600" b="1" dirty="0">
                <a:latin typeface="Roboto"/>
              </a:rPr>
              <a:t> includes the 206 named bones of the body, as well as the tendons, ligaments and cartilage that actively support it. The function of the skeletal system is to allow for movement, provide structure, produce blood cells and to store calcium. </a:t>
            </a:r>
            <a:endParaRPr kumimoji="0" lang="en-US" altLang="en-US" sz="2600" b="0" i="0" u="none" strike="noStrike" cap="none" normalizeH="0" baseline="0" dirty="0">
              <a:ln>
                <a:noFill/>
              </a:ln>
              <a:effectLst/>
            </a:endParaRPr>
          </a:p>
        </p:txBody>
      </p:sp>
      <p:pic>
        <p:nvPicPr>
          <p:cNvPr id="20482" name="Picture 2" descr="Picture">
            <a:extLst>
              <a:ext uri="{FF2B5EF4-FFF2-40B4-BE49-F238E27FC236}">
                <a16:creationId xmlns:a16="http://schemas.microsoft.com/office/drawing/2014/main" id="{025A4F6A-AAC2-4E7C-8CC5-DFEB8313FE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941"/>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801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5FF95-1DB3-496E-A3A9-71FA176451C7}"/>
              </a:ext>
            </a:extLst>
          </p:cNvPr>
          <p:cNvSpPr>
            <a:spLocks noGrp="1"/>
          </p:cNvSpPr>
          <p:nvPr>
            <p:ph type="title"/>
          </p:nvPr>
        </p:nvSpPr>
        <p:spPr>
          <a:xfrm>
            <a:off x="648929" y="629266"/>
            <a:ext cx="5127031" cy="1676603"/>
          </a:xfrm>
        </p:spPr>
        <p:txBody>
          <a:bodyPr>
            <a:normAutofit/>
          </a:bodyPr>
          <a:lstStyle/>
          <a:p>
            <a:r>
              <a:rPr lang="en-US" dirty="0"/>
              <a:t>The digestive system</a:t>
            </a:r>
          </a:p>
        </p:txBody>
      </p:sp>
      <p:sp>
        <p:nvSpPr>
          <p:cNvPr id="3" name="Content Placeholder 2">
            <a:extLst>
              <a:ext uri="{FF2B5EF4-FFF2-40B4-BE49-F238E27FC236}">
                <a16:creationId xmlns:a16="http://schemas.microsoft.com/office/drawing/2014/main" id="{D89729EF-4666-4324-A65C-E27334CF4551}"/>
              </a:ext>
            </a:extLst>
          </p:cNvPr>
          <p:cNvSpPr>
            <a:spLocks noGrp="1"/>
          </p:cNvSpPr>
          <p:nvPr>
            <p:ph idx="1"/>
          </p:nvPr>
        </p:nvSpPr>
        <p:spPr>
          <a:xfrm>
            <a:off x="648930" y="2438400"/>
            <a:ext cx="5127029" cy="3785419"/>
          </a:xfrm>
        </p:spPr>
        <p:txBody>
          <a:bodyPr>
            <a:normAutofit/>
          </a:bodyPr>
          <a:lstStyle/>
          <a:p>
            <a:r>
              <a:rPr lang="en-US" sz="2200"/>
              <a:t>The digestive system includes the mouth, esophagus, stomach, small intestine, large intestine, rectum, and anus. </a:t>
            </a:r>
          </a:p>
          <a:p>
            <a:r>
              <a:rPr lang="en-US" sz="2200"/>
              <a:t>There are also accessory digestive organs like the liver and pancreas that assist the digestive system.  </a:t>
            </a:r>
          </a:p>
          <a:p>
            <a:r>
              <a:rPr lang="en-US" sz="2200"/>
              <a:t>The function of the digestive system is to break down food, absorb nutrients, and eliminate waste as feces. ​</a:t>
            </a:r>
          </a:p>
        </p:txBody>
      </p:sp>
      <p:pic>
        <p:nvPicPr>
          <p:cNvPr id="21506" name="Picture 2" descr="Picture">
            <a:extLst>
              <a:ext uri="{FF2B5EF4-FFF2-40B4-BE49-F238E27FC236}">
                <a16:creationId xmlns:a16="http://schemas.microsoft.com/office/drawing/2014/main" id="{EE93FDFE-11F4-4C20-AB9D-13565EC196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3" r="4361" b="-2"/>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855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3125-5965-42B2-AABA-A112E1C17CE2}"/>
              </a:ext>
            </a:extLst>
          </p:cNvPr>
          <p:cNvSpPr>
            <a:spLocks noGrp="1"/>
          </p:cNvSpPr>
          <p:nvPr>
            <p:ph type="title"/>
          </p:nvPr>
        </p:nvSpPr>
        <p:spPr>
          <a:xfrm>
            <a:off x="4965430" y="629268"/>
            <a:ext cx="6586491" cy="1286160"/>
          </a:xfrm>
        </p:spPr>
        <p:txBody>
          <a:bodyPr anchor="b">
            <a:normAutofit/>
          </a:bodyPr>
          <a:lstStyle/>
          <a:p>
            <a:r>
              <a:rPr lang="en-US" sz="4100" b="1" u="sng" dirty="0"/>
              <a:t>The immune system</a:t>
            </a:r>
            <a:endParaRPr lang="en-US" sz="4100" dirty="0"/>
          </a:p>
        </p:txBody>
      </p:sp>
      <p:sp>
        <p:nvSpPr>
          <p:cNvPr id="3" name="Content Placeholder 2">
            <a:extLst>
              <a:ext uri="{FF2B5EF4-FFF2-40B4-BE49-F238E27FC236}">
                <a16:creationId xmlns:a16="http://schemas.microsoft.com/office/drawing/2014/main" id="{009E6A01-0BB8-44C7-A00D-F8BE85DE3286}"/>
              </a:ext>
            </a:extLst>
          </p:cNvPr>
          <p:cNvSpPr>
            <a:spLocks noGrp="1"/>
          </p:cNvSpPr>
          <p:nvPr>
            <p:ph idx="1"/>
          </p:nvPr>
        </p:nvSpPr>
        <p:spPr>
          <a:xfrm>
            <a:off x="4965431" y="2438400"/>
            <a:ext cx="6586489" cy="3785419"/>
          </a:xfrm>
        </p:spPr>
        <p:txBody>
          <a:bodyPr>
            <a:normAutofit fontScale="92500"/>
          </a:bodyPr>
          <a:lstStyle/>
          <a:p>
            <a:r>
              <a:rPr lang="en-US" sz="4000" b="1" u="sng" dirty="0"/>
              <a:t>The immune system </a:t>
            </a:r>
            <a:r>
              <a:rPr lang="en-US" sz="4000" b="1" dirty="0"/>
              <a:t>is the body's defense against disease. The immune system includes the includes, the thymus and the leukocytes (white blood cells) of the body. </a:t>
            </a:r>
            <a:br>
              <a:rPr lang="en-US" sz="4000" b="1" dirty="0"/>
            </a:br>
            <a:endParaRPr lang="en-US" sz="4000" dirty="0"/>
          </a:p>
        </p:txBody>
      </p:sp>
      <p:pic>
        <p:nvPicPr>
          <p:cNvPr id="22530" name="Picture 2" descr="Picture">
            <a:extLst>
              <a:ext uri="{FF2B5EF4-FFF2-40B4-BE49-F238E27FC236}">
                <a16:creationId xmlns:a16="http://schemas.microsoft.com/office/drawing/2014/main" id="{4974A848-2C0E-4D1C-BB2E-8544FF309B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31" r="16576"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22532"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FEEF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887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3125-5965-42B2-AABA-A112E1C17CE2}"/>
              </a:ext>
            </a:extLst>
          </p:cNvPr>
          <p:cNvSpPr>
            <a:spLocks noGrp="1"/>
          </p:cNvSpPr>
          <p:nvPr>
            <p:ph type="title"/>
          </p:nvPr>
        </p:nvSpPr>
        <p:spPr>
          <a:xfrm>
            <a:off x="4965430" y="629268"/>
            <a:ext cx="6586491" cy="1286160"/>
          </a:xfrm>
        </p:spPr>
        <p:txBody>
          <a:bodyPr anchor="b">
            <a:normAutofit/>
          </a:bodyPr>
          <a:lstStyle/>
          <a:p>
            <a:r>
              <a:rPr lang="en-US" sz="4100" b="1" u="sng" dirty="0"/>
              <a:t>The immune system</a:t>
            </a:r>
            <a:endParaRPr lang="en-US" sz="4100" dirty="0"/>
          </a:p>
        </p:txBody>
      </p:sp>
      <p:sp>
        <p:nvSpPr>
          <p:cNvPr id="3" name="Content Placeholder 2">
            <a:extLst>
              <a:ext uri="{FF2B5EF4-FFF2-40B4-BE49-F238E27FC236}">
                <a16:creationId xmlns:a16="http://schemas.microsoft.com/office/drawing/2014/main" id="{009E6A01-0BB8-44C7-A00D-F8BE85DE3286}"/>
              </a:ext>
            </a:extLst>
          </p:cNvPr>
          <p:cNvSpPr>
            <a:spLocks noGrp="1"/>
          </p:cNvSpPr>
          <p:nvPr>
            <p:ph idx="1"/>
          </p:nvPr>
        </p:nvSpPr>
        <p:spPr>
          <a:xfrm>
            <a:off x="4965431" y="2438400"/>
            <a:ext cx="6586489" cy="4419600"/>
          </a:xfrm>
        </p:spPr>
        <p:txBody>
          <a:bodyPr>
            <a:normAutofit fontScale="92500"/>
          </a:bodyPr>
          <a:lstStyle/>
          <a:p>
            <a:r>
              <a:rPr lang="en-US" b="1" u="sng" dirty="0"/>
              <a:t>The lymphatic system</a:t>
            </a:r>
            <a:r>
              <a:rPr lang="en-US" b="1" dirty="0"/>
              <a:t> includes lymph nodes, lymph ducts and lymph vessels, and also plays a role in the body's defenses. </a:t>
            </a:r>
          </a:p>
          <a:p>
            <a:r>
              <a:rPr lang="en-US" b="1" dirty="0"/>
              <a:t>Its main job is to make is to make and move lymph, a clear fluid that contains white blood cells, which help the body fight infection. </a:t>
            </a:r>
          </a:p>
          <a:p>
            <a:r>
              <a:rPr lang="en-US" b="1" dirty="0"/>
              <a:t>The lymphatic system also removes excess lymph fluid from bodily tissues, and returns it to the blood.</a:t>
            </a:r>
            <a:br>
              <a:rPr lang="en-US" sz="4000" b="1" dirty="0"/>
            </a:br>
            <a:endParaRPr lang="en-US" sz="4000" dirty="0"/>
          </a:p>
        </p:txBody>
      </p:sp>
      <p:pic>
        <p:nvPicPr>
          <p:cNvPr id="22530" name="Picture 2" descr="Picture">
            <a:extLst>
              <a:ext uri="{FF2B5EF4-FFF2-40B4-BE49-F238E27FC236}">
                <a16:creationId xmlns:a16="http://schemas.microsoft.com/office/drawing/2014/main" id="{4974A848-2C0E-4D1C-BB2E-8544FF309B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31" r="16576"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22532"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FEEF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0793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B582E-A694-41F6-B567-EB8025614597}"/>
              </a:ext>
            </a:extLst>
          </p:cNvPr>
          <p:cNvSpPr>
            <a:spLocks noGrp="1"/>
          </p:cNvSpPr>
          <p:nvPr>
            <p:ph type="title"/>
          </p:nvPr>
        </p:nvSpPr>
        <p:spPr>
          <a:xfrm>
            <a:off x="762001" y="803325"/>
            <a:ext cx="5314536" cy="1325563"/>
          </a:xfrm>
        </p:spPr>
        <p:txBody>
          <a:bodyPr>
            <a:normAutofit/>
          </a:bodyPr>
          <a:lstStyle/>
          <a:p>
            <a:r>
              <a:rPr lang="en-US" b="1" u="sng" dirty="0"/>
              <a:t>The nervous system</a:t>
            </a:r>
            <a:r>
              <a:rPr lang="en-US" b="1" dirty="0"/>
              <a:t> </a:t>
            </a:r>
            <a:endParaRPr lang="en-US" dirty="0"/>
          </a:p>
        </p:txBody>
      </p:sp>
      <p:sp>
        <p:nvSpPr>
          <p:cNvPr id="3" name="Content Placeholder 2">
            <a:extLst>
              <a:ext uri="{FF2B5EF4-FFF2-40B4-BE49-F238E27FC236}">
                <a16:creationId xmlns:a16="http://schemas.microsoft.com/office/drawing/2014/main" id="{C289FAA0-A31D-4503-9A3F-4E7BE6502747}"/>
              </a:ext>
            </a:extLst>
          </p:cNvPr>
          <p:cNvSpPr>
            <a:spLocks noGrp="1"/>
          </p:cNvSpPr>
          <p:nvPr>
            <p:ph idx="1"/>
          </p:nvPr>
        </p:nvSpPr>
        <p:spPr>
          <a:xfrm>
            <a:off x="762000" y="2279018"/>
            <a:ext cx="5314543" cy="3375920"/>
          </a:xfrm>
        </p:spPr>
        <p:txBody>
          <a:bodyPr anchor="t">
            <a:normAutofit/>
          </a:bodyPr>
          <a:lstStyle/>
          <a:p>
            <a:r>
              <a:rPr lang="en-US" sz="1800" b="1" u="sng"/>
              <a:t>The nervous system</a:t>
            </a:r>
            <a:r>
              <a:rPr lang="en-US" sz="1800" b="1"/>
              <a:t> includes the brain, the spinal cord, peripheral nerves and sensory receptors. </a:t>
            </a:r>
          </a:p>
          <a:p>
            <a:r>
              <a:rPr lang="en-US" sz="1800" b="1"/>
              <a:t>The nervous system senses the conditions of our internal and our external environments. </a:t>
            </a:r>
          </a:p>
          <a:p>
            <a:r>
              <a:rPr lang="en-US" sz="1800" b="1"/>
              <a:t>Responses and commands are sent from the brain and spinal cord to muscles of the body. </a:t>
            </a:r>
          </a:p>
          <a:p>
            <a:r>
              <a:rPr lang="en-US" sz="1800" b="1"/>
              <a:t>Much of the function of the nervous system is not under conscious control. </a:t>
            </a:r>
            <a:endParaRPr lang="en-US" sz="1800"/>
          </a:p>
        </p:txBody>
      </p:sp>
      <p:sp>
        <p:nvSpPr>
          <p:cNvPr id="23556"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554" name="Picture 2" descr="Picture">
            <a:extLst>
              <a:ext uri="{FF2B5EF4-FFF2-40B4-BE49-F238E27FC236}">
                <a16:creationId xmlns:a16="http://schemas.microsoft.com/office/drawing/2014/main" id="{BCE50459-B4DD-4D45-A046-1D5A7397DD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07" r="1" b="15458"/>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899622"/>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0EA95B-C86E-4CBA-8BD4-995E0DA2971F}"/>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The endocrine system</a:t>
            </a:r>
          </a:p>
        </p:txBody>
      </p:sp>
      <p:sp>
        <p:nvSpPr>
          <p:cNvPr id="3" name="Content Placeholder 2">
            <a:extLst>
              <a:ext uri="{FF2B5EF4-FFF2-40B4-BE49-F238E27FC236}">
                <a16:creationId xmlns:a16="http://schemas.microsoft.com/office/drawing/2014/main" id="{E871EB3D-34E1-4453-AB7C-385426529983}"/>
              </a:ext>
            </a:extLst>
          </p:cNvPr>
          <p:cNvSpPr>
            <a:spLocks noGrp="1"/>
          </p:cNvSpPr>
          <p:nvPr>
            <p:ph idx="1"/>
          </p:nvPr>
        </p:nvSpPr>
        <p:spPr>
          <a:xfrm>
            <a:off x="643468" y="2638043"/>
            <a:ext cx="3363974" cy="3415623"/>
          </a:xfrm>
        </p:spPr>
        <p:txBody>
          <a:bodyPr>
            <a:normAutofit/>
          </a:bodyPr>
          <a:lstStyle/>
          <a:p>
            <a:r>
              <a:rPr lang="en-US" sz="2000" dirty="0"/>
              <a:t>The endocrine system includes the eight major glands of the body that secrete hormones. </a:t>
            </a:r>
          </a:p>
          <a:p>
            <a:r>
              <a:rPr lang="en-US" sz="2000" dirty="0"/>
              <a:t>Hormones function to regulate many of the body's functions including growth, metabolism, and sexual reproduction.</a:t>
            </a:r>
          </a:p>
          <a:p>
            <a:endParaRPr lang="en-US" sz="2000" dirty="0"/>
          </a:p>
        </p:txBody>
      </p:sp>
      <p:pic>
        <p:nvPicPr>
          <p:cNvPr id="25606" name="Picture 6" descr="Picture">
            <a:extLst>
              <a:ext uri="{FF2B5EF4-FFF2-40B4-BE49-F238E27FC236}">
                <a16:creationId xmlns:a16="http://schemas.microsoft.com/office/drawing/2014/main" id="{42BD774B-5525-4F4C-B66B-9183A311F66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783843"/>
            <a:ext cx="6250769" cy="512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229167"/>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FA6AD-628C-4F01-8948-98D7212226D8}"/>
              </a:ext>
            </a:extLst>
          </p:cNvPr>
          <p:cNvSpPr>
            <a:spLocks noGrp="1"/>
          </p:cNvSpPr>
          <p:nvPr>
            <p:ph type="title"/>
          </p:nvPr>
        </p:nvSpPr>
        <p:spPr>
          <a:xfrm>
            <a:off x="648929" y="629266"/>
            <a:ext cx="3651467" cy="1676603"/>
          </a:xfrm>
        </p:spPr>
        <p:txBody>
          <a:bodyPr>
            <a:normAutofit/>
          </a:bodyPr>
          <a:lstStyle/>
          <a:p>
            <a:r>
              <a:rPr lang="en-US" sz="3700" b="1" u="sng"/>
              <a:t>The reproductive system</a:t>
            </a:r>
            <a:r>
              <a:rPr lang="en-US" sz="3700" b="1"/>
              <a:t> </a:t>
            </a:r>
            <a:endParaRPr lang="en-US" sz="3700"/>
          </a:p>
        </p:txBody>
      </p:sp>
      <p:sp>
        <p:nvSpPr>
          <p:cNvPr id="3" name="Content Placeholder 2">
            <a:extLst>
              <a:ext uri="{FF2B5EF4-FFF2-40B4-BE49-F238E27FC236}">
                <a16:creationId xmlns:a16="http://schemas.microsoft.com/office/drawing/2014/main" id="{5002EB02-3089-4FCA-9F64-97C13EF69692}"/>
              </a:ext>
            </a:extLst>
          </p:cNvPr>
          <p:cNvSpPr>
            <a:spLocks noGrp="1"/>
          </p:cNvSpPr>
          <p:nvPr>
            <p:ph idx="1"/>
          </p:nvPr>
        </p:nvSpPr>
        <p:spPr>
          <a:xfrm>
            <a:off x="648931" y="2438400"/>
            <a:ext cx="3651466" cy="3785419"/>
          </a:xfrm>
        </p:spPr>
        <p:txBody>
          <a:bodyPr>
            <a:normAutofit/>
          </a:bodyPr>
          <a:lstStyle/>
          <a:p>
            <a:r>
              <a:rPr lang="en-US" sz="1800" b="1" u="sng"/>
              <a:t>The reproductive system</a:t>
            </a:r>
            <a:r>
              <a:rPr lang="en-US" sz="1800" b="1"/>
              <a:t> allows humans to reproduce. </a:t>
            </a:r>
          </a:p>
          <a:p>
            <a:r>
              <a:rPr lang="en-US" sz="1800" b="1"/>
              <a:t>The male reproductive system includes the penis and the testes, which produce sperm. </a:t>
            </a:r>
          </a:p>
          <a:p>
            <a:r>
              <a:rPr lang="en-US" sz="1800" b="1"/>
              <a:t>The female reproductive system consists of the vagina, the uterus and the ovaries, which produce eggs. </a:t>
            </a:r>
          </a:p>
          <a:p>
            <a:r>
              <a:rPr lang="en-US" sz="1800" b="1"/>
              <a:t>During conception, a sperm cell fuses with an egg cell, which creates a fertilized egg that implants and grows in the uterus. </a:t>
            </a:r>
            <a:r>
              <a:rPr lang="en-US" sz="1800"/>
              <a:t>​</a:t>
            </a:r>
          </a:p>
        </p:txBody>
      </p:sp>
      <p:pic>
        <p:nvPicPr>
          <p:cNvPr id="5" name="Picture 4">
            <a:extLst>
              <a:ext uri="{FF2B5EF4-FFF2-40B4-BE49-F238E27FC236}">
                <a16:creationId xmlns:a16="http://schemas.microsoft.com/office/drawing/2014/main" id="{7B4A7717-D575-4091-8156-A659B2F96FE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246" r="14661" b="1"/>
          <a:stretch/>
        </p:blipFill>
        <p:spPr>
          <a:xfrm>
            <a:off x="4639056" y="10"/>
            <a:ext cx="7552944" cy="6857990"/>
          </a:xfrm>
          <a:prstGeom prst="rect">
            <a:avLst/>
          </a:prstGeom>
          <a:effectLst/>
        </p:spPr>
      </p:pic>
    </p:spTree>
    <p:extLst>
      <p:ext uri="{BB962C8B-B14F-4D97-AF65-F5344CB8AC3E}">
        <p14:creationId xmlns:p14="http://schemas.microsoft.com/office/powerpoint/2010/main" val="182306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1947D-A3F1-4E27-AE8B-FB7E1A7B9E10}"/>
              </a:ext>
            </a:extLst>
          </p:cNvPr>
          <p:cNvSpPr>
            <a:spLocks noGrp="1"/>
          </p:cNvSpPr>
          <p:nvPr>
            <p:ph type="title"/>
          </p:nvPr>
        </p:nvSpPr>
        <p:spPr>
          <a:xfrm>
            <a:off x="762001" y="803325"/>
            <a:ext cx="5314536" cy="1325563"/>
          </a:xfrm>
        </p:spPr>
        <p:txBody>
          <a:bodyPr>
            <a:normAutofit/>
          </a:bodyPr>
          <a:lstStyle/>
          <a:p>
            <a:r>
              <a:rPr lang="en-US" b="1" i="1" dirty="0"/>
              <a:t>We are all made of stars!</a:t>
            </a:r>
            <a:endParaRPr lang="en-US" dirty="0"/>
          </a:p>
        </p:txBody>
      </p:sp>
      <p:sp>
        <p:nvSpPr>
          <p:cNvPr id="3" name="Content Placeholder 2">
            <a:extLst>
              <a:ext uri="{FF2B5EF4-FFF2-40B4-BE49-F238E27FC236}">
                <a16:creationId xmlns:a16="http://schemas.microsoft.com/office/drawing/2014/main" id="{6279B497-5DF5-46A7-B392-7BDDB91DF95F}"/>
              </a:ext>
            </a:extLst>
          </p:cNvPr>
          <p:cNvSpPr>
            <a:spLocks noGrp="1"/>
          </p:cNvSpPr>
          <p:nvPr>
            <p:ph idx="1"/>
          </p:nvPr>
        </p:nvSpPr>
        <p:spPr>
          <a:xfrm>
            <a:off x="762000" y="2279018"/>
            <a:ext cx="5314543" cy="3375920"/>
          </a:xfrm>
        </p:spPr>
        <p:txBody>
          <a:bodyPr anchor="t">
            <a:normAutofit/>
          </a:bodyPr>
          <a:lstStyle/>
          <a:p>
            <a:r>
              <a:rPr lang="en-US" sz="1800" b="1"/>
              <a:t>The first atoms to form were hydrogen and helium. </a:t>
            </a:r>
          </a:p>
          <a:p>
            <a:pPr lvl="1"/>
            <a:r>
              <a:rPr lang="en-US" sz="1800" b="1"/>
              <a:t>Hydrogen is made up of only 1 electron and 1 proton. </a:t>
            </a:r>
          </a:p>
          <a:p>
            <a:pPr lvl="1"/>
            <a:r>
              <a:rPr lang="en-US" sz="1800" b="1"/>
              <a:t>Helium is made up of 2 electrons and 2 protons. </a:t>
            </a:r>
          </a:p>
          <a:p>
            <a:pPr lvl="1"/>
            <a:r>
              <a:rPr lang="en-US" sz="1800" b="1"/>
              <a:t>Stars are made up almost entirely of hydrogen and helium. </a:t>
            </a:r>
          </a:p>
          <a:p>
            <a:pPr lvl="1"/>
            <a:endParaRPr lang="en-US" sz="1800" b="1"/>
          </a:p>
          <a:p>
            <a:r>
              <a:rPr lang="en-US" sz="1800" b="1"/>
              <a:t>All of the heavier elements are made when a star dies and explodes as a super nova. </a:t>
            </a:r>
            <a:br>
              <a:rPr lang="en-US" sz="1800" b="1"/>
            </a:br>
            <a:endParaRPr lang="en-US" sz="1800"/>
          </a:p>
          <a:p>
            <a:endParaRPr lang="en-US" sz="1800"/>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star filled sky&#10;&#10;Description automatically generated">
            <a:extLst>
              <a:ext uri="{FF2B5EF4-FFF2-40B4-BE49-F238E27FC236}">
                <a16:creationId xmlns:a16="http://schemas.microsoft.com/office/drawing/2014/main" id="{267659CE-9C61-4D65-99FC-FE748A73F4C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54" r="25772"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extBox 5">
            <a:extLst>
              <a:ext uri="{FF2B5EF4-FFF2-40B4-BE49-F238E27FC236}">
                <a16:creationId xmlns:a16="http://schemas.microsoft.com/office/drawing/2014/main" id="{EC877A07-4720-438E-B498-621C3200AC1F}"/>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iworthy.com/science-news/stray-stars-between-galaxies-add-to-the-cosmic-light-in-the-univers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132098893"/>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6E4BB-1A57-4949-AEF7-6466784A6307}"/>
              </a:ext>
            </a:extLst>
          </p:cNvPr>
          <p:cNvSpPr>
            <a:spLocks noGrp="1"/>
          </p:cNvSpPr>
          <p:nvPr>
            <p:ph type="title"/>
          </p:nvPr>
        </p:nvSpPr>
        <p:spPr>
          <a:xfrm>
            <a:off x="648929" y="629266"/>
            <a:ext cx="3651467" cy="1676603"/>
          </a:xfrm>
        </p:spPr>
        <p:txBody>
          <a:bodyPr>
            <a:normAutofit/>
          </a:bodyPr>
          <a:lstStyle/>
          <a:p>
            <a:r>
              <a:rPr lang="en-US" b="1" u="sng" dirty="0"/>
              <a:t>The urinary system </a:t>
            </a:r>
            <a:endParaRPr lang="en-US" dirty="0"/>
          </a:p>
        </p:txBody>
      </p:sp>
      <p:sp>
        <p:nvSpPr>
          <p:cNvPr id="3" name="Content Placeholder 2">
            <a:extLst>
              <a:ext uri="{FF2B5EF4-FFF2-40B4-BE49-F238E27FC236}">
                <a16:creationId xmlns:a16="http://schemas.microsoft.com/office/drawing/2014/main" id="{4D1636D5-3351-4335-9B5E-975F2F392738}"/>
              </a:ext>
            </a:extLst>
          </p:cNvPr>
          <p:cNvSpPr>
            <a:spLocks noGrp="1"/>
          </p:cNvSpPr>
          <p:nvPr>
            <p:ph idx="1"/>
          </p:nvPr>
        </p:nvSpPr>
        <p:spPr>
          <a:xfrm>
            <a:off x="648931" y="2438400"/>
            <a:ext cx="3651466" cy="3785419"/>
          </a:xfrm>
        </p:spPr>
        <p:txBody>
          <a:bodyPr>
            <a:normAutofit/>
          </a:bodyPr>
          <a:lstStyle/>
          <a:p>
            <a:r>
              <a:rPr lang="en-US" sz="1800" b="1" u="sng"/>
              <a:t>The urinary system </a:t>
            </a:r>
            <a:r>
              <a:rPr lang="en-US" sz="1800" b="1"/>
              <a:t>helps eliminate a waste product called urea from the body, which is produced when certain foods are broken down. </a:t>
            </a:r>
          </a:p>
          <a:p>
            <a:r>
              <a:rPr lang="en-US" sz="1800" b="1"/>
              <a:t>The whole system includes two kidneys, two ureters, the bladder, two sphincter muscles and the urethra. </a:t>
            </a:r>
          </a:p>
          <a:p>
            <a:r>
              <a:rPr lang="en-US" sz="1800" b="1"/>
              <a:t>Urine produced by the kidneys travels down the ureters to the bladder, and exits the body through the urethra.</a:t>
            </a:r>
            <a:endParaRPr lang="en-US" sz="1800"/>
          </a:p>
        </p:txBody>
      </p:sp>
      <p:pic>
        <p:nvPicPr>
          <p:cNvPr id="5" name="Picture 4" descr="A close up of a logo&#10;&#10;Description automatically generated">
            <a:extLst>
              <a:ext uri="{FF2B5EF4-FFF2-40B4-BE49-F238E27FC236}">
                <a16:creationId xmlns:a16="http://schemas.microsoft.com/office/drawing/2014/main" id="{E45D2978-3629-435B-AE4B-5B38B657161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633" r="-1" b="-1"/>
          <a:stretch/>
        </p:blipFill>
        <p:spPr>
          <a:xfrm>
            <a:off x="4639056" y="10"/>
            <a:ext cx="7552944" cy="6857990"/>
          </a:xfrm>
          <a:prstGeom prst="rect">
            <a:avLst/>
          </a:prstGeom>
          <a:effectLst/>
        </p:spPr>
      </p:pic>
      <p:sp>
        <p:nvSpPr>
          <p:cNvPr id="6" name="TextBox 5">
            <a:extLst>
              <a:ext uri="{FF2B5EF4-FFF2-40B4-BE49-F238E27FC236}">
                <a16:creationId xmlns:a16="http://schemas.microsoft.com/office/drawing/2014/main" id="{BB3CBDEC-4865-43D5-BF2B-8227671C351C}"/>
              </a:ext>
            </a:extLst>
          </p:cNvPr>
          <p:cNvSpPr txBox="1"/>
          <p:nvPr/>
        </p:nvSpPr>
        <p:spPr>
          <a:xfrm>
            <a:off x="9751908" y="6657945"/>
            <a:ext cx="244009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anahenglishclasses.blogspot.com/2014/11/science-unit-2-human-respiratio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900626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8EADCB-EBA8-43DC-9406-F09829E70788}"/>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br>
              <a:rPr lang="en-US" sz="2800" dirty="0"/>
            </a:br>
            <a:r>
              <a:rPr lang="en-US" sz="2800" dirty="0"/>
              <a:t>The respiratory system </a:t>
            </a:r>
            <a:endParaRPr lang="en-US" sz="2800"/>
          </a:p>
        </p:txBody>
      </p:sp>
      <p:sp>
        <p:nvSpPr>
          <p:cNvPr id="3" name="Content Placeholder 2">
            <a:extLst>
              <a:ext uri="{FF2B5EF4-FFF2-40B4-BE49-F238E27FC236}">
                <a16:creationId xmlns:a16="http://schemas.microsoft.com/office/drawing/2014/main" id="{FFFF6358-E97C-449F-B3C6-EA855DEB311D}"/>
              </a:ext>
            </a:extLst>
          </p:cNvPr>
          <p:cNvSpPr>
            <a:spLocks noGrp="1"/>
          </p:cNvSpPr>
          <p:nvPr>
            <p:ph idx="1"/>
          </p:nvPr>
        </p:nvSpPr>
        <p:spPr>
          <a:xfrm>
            <a:off x="643468" y="2638043"/>
            <a:ext cx="3363974" cy="3415623"/>
          </a:xfrm>
        </p:spPr>
        <p:txBody>
          <a:bodyPr>
            <a:normAutofit/>
          </a:bodyPr>
          <a:lstStyle/>
          <a:p>
            <a:endParaRPr lang="en-US" sz="2000" dirty="0"/>
          </a:p>
          <a:p>
            <a:r>
              <a:rPr lang="en-US" sz="2000" dirty="0"/>
              <a:t>The respiratory system allows us to take in vital oxygen and expel carbon dioxide in a process we call breathing. It consists mainly of the trachea, the diaphragm and the lungs.</a:t>
            </a:r>
          </a:p>
          <a:p>
            <a:endParaRPr lang="en-US" sz="2000" dirty="0"/>
          </a:p>
        </p:txBody>
      </p:sp>
      <p:pic>
        <p:nvPicPr>
          <p:cNvPr id="26626" name="Picture 2" descr="Picture">
            <a:extLst>
              <a:ext uri="{FF2B5EF4-FFF2-40B4-BE49-F238E27FC236}">
                <a16:creationId xmlns:a16="http://schemas.microsoft.com/office/drawing/2014/main" id="{A21EF386-C1ED-4BB3-AC70-5B50C34111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758684"/>
            <a:ext cx="6250769" cy="5179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025229"/>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2" descr="Picture">
            <a:extLst>
              <a:ext uri="{FF2B5EF4-FFF2-40B4-BE49-F238E27FC236}">
                <a16:creationId xmlns:a16="http://schemas.microsoft.com/office/drawing/2014/main" id="{2EDCCD52-B344-47DE-92AD-67B380FF54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62" b="14552"/>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8CC03D7-BEE0-4084-B861-B4D444BA6B7E}"/>
              </a:ext>
            </a:extLst>
          </p:cNvPr>
          <p:cNvSpPr>
            <a:spLocks noGrp="1"/>
          </p:cNvSpPr>
          <p:nvPr>
            <p:ph type="title"/>
          </p:nvPr>
        </p:nvSpPr>
        <p:spPr>
          <a:xfrm>
            <a:off x="709448" y="1913950"/>
            <a:ext cx="4204137" cy="1342754"/>
          </a:xfrm>
        </p:spPr>
        <p:txBody>
          <a:bodyPr>
            <a:normAutofit/>
          </a:bodyPr>
          <a:lstStyle/>
          <a:p>
            <a:pPr algn="ctr"/>
            <a:r>
              <a:rPr lang="en-US" sz="3600"/>
              <a:t>The Organism Level</a:t>
            </a: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077A31A-3A6B-48BB-A735-C340AD01DA43}"/>
              </a:ext>
            </a:extLst>
          </p:cNvPr>
          <p:cNvSpPr>
            <a:spLocks noGrp="1"/>
          </p:cNvSpPr>
          <p:nvPr>
            <p:ph idx="1"/>
          </p:nvPr>
        </p:nvSpPr>
        <p:spPr>
          <a:xfrm>
            <a:off x="525516" y="3417573"/>
            <a:ext cx="4593021" cy="2619839"/>
          </a:xfrm>
        </p:spPr>
        <p:txBody>
          <a:bodyPr anchor="ctr">
            <a:normAutofit/>
          </a:bodyPr>
          <a:lstStyle/>
          <a:p>
            <a:r>
              <a:rPr lang="en-US" sz="1800"/>
              <a:t>The level of the organism looks at how all of the anatomical structure of body work together to provide all of the necessary function for life. </a:t>
            </a:r>
          </a:p>
          <a:p>
            <a:endParaRPr lang="en-US" sz="1800"/>
          </a:p>
        </p:txBody>
      </p:sp>
    </p:spTree>
    <p:extLst>
      <p:ext uri="{BB962C8B-B14F-4D97-AF65-F5344CB8AC3E}">
        <p14:creationId xmlns:p14="http://schemas.microsoft.com/office/powerpoint/2010/main" val="3970759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F62C7-672F-4B4F-B3BF-9F616409BAC1}"/>
              </a:ext>
            </a:extLst>
          </p:cNvPr>
          <p:cNvSpPr>
            <a:spLocks noGrp="1"/>
          </p:cNvSpPr>
          <p:nvPr>
            <p:ph type="title"/>
          </p:nvPr>
        </p:nvSpPr>
        <p:spPr>
          <a:xfrm>
            <a:off x="655320" y="365125"/>
            <a:ext cx="5120114" cy="1692794"/>
          </a:xfrm>
        </p:spPr>
        <p:txBody>
          <a:bodyPr>
            <a:normAutofit/>
          </a:bodyPr>
          <a:lstStyle/>
          <a:p>
            <a:r>
              <a:rPr lang="en-US" b="1" i="1" dirty="0"/>
              <a:t>We are all made of stars!</a:t>
            </a:r>
            <a:endParaRPr lang="en-US" dirty="0"/>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492DD0A-5866-4539-BFC0-3F99B2F1ACD3}"/>
              </a:ext>
            </a:extLst>
          </p:cNvPr>
          <p:cNvSpPr>
            <a:spLocks noGrp="1"/>
          </p:cNvSpPr>
          <p:nvPr>
            <p:ph idx="1"/>
          </p:nvPr>
        </p:nvSpPr>
        <p:spPr>
          <a:xfrm>
            <a:off x="655321" y="2575034"/>
            <a:ext cx="5120113" cy="3462228"/>
          </a:xfrm>
        </p:spPr>
        <p:txBody>
          <a:bodyPr>
            <a:normAutofit/>
          </a:bodyPr>
          <a:lstStyle/>
          <a:p>
            <a:r>
              <a:rPr lang="en-US" sz="1800" b="1"/>
              <a:t>The matter that you are made of has been around since the beginning of the universe 13 billion years ago. </a:t>
            </a:r>
          </a:p>
          <a:p>
            <a:r>
              <a:rPr lang="en-US" sz="1800" b="1"/>
              <a:t>All of the heavier elements required for life like you and I to exist, were form in the cauldron  of an exploding star. </a:t>
            </a:r>
            <a:endParaRPr lang="en-US" sz="1800"/>
          </a:p>
        </p:txBody>
      </p:sp>
      <p:pic>
        <p:nvPicPr>
          <p:cNvPr id="5" name="Picture 4" descr="A picture containing object, star, stop, light&#10;&#10;Description automatically generated">
            <a:extLst>
              <a:ext uri="{FF2B5EF4-FFF2-40B4-BE49-F238E27FC236}">
                <a16:creationId xmlns:a16="http://schemas.microsoft.com/office/drawing/2014/main" id="{6FF3CBF5-3E50-4964-BA4F-37827EF4274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906" r="29496"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TextBox 5">
            <a:extLst>
              <a:ext uri="{FF2B5EF4-FFF2-40B4-BE49-F238E27FC236}">
                <a16:creationId xmlns:a16="http://schemas.microsoft.com/office/drawing/2014/main" id="{C12808F9-21B1-42F1-9AF1-7F6513B0D6E5}"/>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newgrounds.com/art/view/zeffybl/space-ja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637811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8BE09-81BF-4CB5-B4F8-F75DA4D38D40}"/>
              </a:ext>
            </a:extLst>
          </p:cNvPr>
          <p:cNvSpPr>
            <a:spLocks noGrp="1"/>
          </p:cNvSpPr>
          <p:nvPr>
            <p:ph type="title"/>
          </p:nvPr>
        </p:nvSpPr>
        <p:spPr>
          <a:xfrm>
            <a:off x="648929" y="629266"/>
            <a:ext cx="3651467" cy="1676603"/>
          </a:xfrm>
        </p:spPr>
        <p:txBody>
          <a:bodyPr>
            <a:normAutofit fontScale="90000"/>
          </a:bodyPr>
          <a:lstStyle/>
          <a:p>
            <a:r>
              <a:rPr lang="en-US" b="1" dirty="0"/>
              <a:t>ATOMS - </a:t>
            </a:r>
            <a:r>
              <a:rPr lang="en-US" b="1" i="1" dirty="0"/>
              <a:t>What's the MATTER?</a:t>
            </a:r>
            <a:endParaRPr lang="en-US" dirty="0"/>
          </a:p>
        </p:txBody>
      </p:sp>
      <p:sp>
        <p:nvSpPr>
          <p:cNvPr id="8" name="Content Placeholder 7">
            <a:extLst>
              <a:ext uri="{FF2B5EF4-FFF2-40B4-BE49-F238E27FC236}">
                <a16:creationId xmlns:a16="http://schemas.microsoft.com/office/drawing/2014/main" id="{92BFD712-7BEC-4389-820D-4B5F3ED94159}"/>
              </a:ext>
            </a:extLst>
          </p:cNvPr>
          <p:cNvSpPr>
            <a:spLocks noGrp="1"/>
          </p:cNvSpPr>
          <p:nvPr>
            <p:ph idx="1"/>
          </p:nvPr>
        </p:nvSpPr>
        <p:spPr>
          <a:xfrm>
            <a:off x="648931" y="2438400"/>
            <a:ext cx="3651466" cy="3785419"/>
          </a:xfrm>
        </p:spPr>
        <p:txBody>
          <a:bodyPr>
            <a:normAutofit lnSpcReduction="10000"/>
          </a:bodyPr>
          <a:lstStyle/>
          <a:p>
            <a:br>
              <a:rPr lang="en-US" sz="1800" dirty="0"/>
            </a:br>
            <a:r>
              <a:rPr lang="en-US" dirty="0"/>
              <a:t>     All matter in the universe as we know it, is made up of atoms.</a:t>
            </a:r>
          </a:p>
          <a:p>
            <a:r>
              <a:rPr lang="en-US" dirty="0"/>
              <a:t> It is for this reason that </a:t>
            </a:r>
            <a:r>
              <a:rPr lang="en-US" b="1" dirty="0"/>
              <a:t>we define the atom as </a:t>
            </a:r>
            <a:r>
              <a:rPr lang="en-US" b="1" u="sng" dirty="0"/>
              <a:t>the fundamental unit of matter</a:t>
            </a:r>
            <a:r>
              <a:rPr lang="en-US" b="1" dirty="0"/>
              <a:t>. </a:t>
            </a:r>
            <a:endParaRPr lang="en-US" sz="1800" dirty="0"/>
          </a:p>
        </p:txBody>
      </p:sp>
      <p:pic>
        <p:nvPicPr>
          <p:cNvPr id="4" name="Content Placeholder 3">
            <a:extLst>
              <a:ext uri="{FF2B5EF4-FFF2-40B4-BE49-F238E27FC236}">
                <a16:creationId xmlns:a16="http://schemas.microsoft.com/office/drawing/2014/main" id="{B8A04B25-1317-4E14-B50F-61A1D185C97F}"/>
              </a:ext>
            </a:extLst>
          </p:cNvPr>
          <p:cNvPicPr>
            <a:picLocks noChangeAspect="1"/>
          </p:cNvPicPr>
          <p:nvPr/>
        </p:nvPicPr>
        <p:blipFill rotWithShape="1">
          <a:blip r:embed="rId2"/>
          <a:srcRect r="2" b="10792"/>
          <a:stretch/>
        </p:blipFill>
        <p:spPr>
          <a:xfrm>
            <a:off x="4639056" y="10"/>
            <a:ext cx="7552944" cy="6857990"/>
          </a:xfrm>
          <a:prstGeom prst="rect">
            <a:avLst/>
          </a:prstGeom>
          <a:effectLst/>
        </p:spPr>
      </p:pic>
    </p:spTree>
    <p:extLst>
      <p:ext uri="{BB962C8B-B14F-4D97-AF65-F5344CB8AC3E}">
        <p14:creationId xmlns:p14="http://schemas.microsoft.com/office/powerpoint/2010/main" val="2623309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915C93C-BAF4-4C0E-BCAD-D12E2AFF4595}"/>
              </a:ext>
            </a:extLst>
          </p:cNvPr>
          <p:cNvSpPr>
            <a:spLocks noGrp="1"/>
          </p:cNvSpPr>
          <p:nvPr>
            <p:ph type="title"/>
          </p:nvPr>
        </p:nvSpPr>
        <p:spPr>
          <a:xfrm>
            <a:off x="838200" y="365125"/>
            <a:ext cx="10515599" cy="1325563"/>
          </a:xfrm>
        </p:spPr>
        <p:txBody>
          <a:bodyPr>
            <a:normAutofit/>
          </a:bodyPr>
          <a:lstStyle/>
          <a:p>
            <a:r>
              <a:rPr lang="en-US" b="1"/>
              <a:t>The Atom</a:t>
            </a:r>
            <a:endParaRPr lang="en-US"/>
          </a:p>
        </p:txBody>
      </p:sp>
      <p:sp>
        <p:nvSpPr>
          <p:cNvPr id="3" name="Content Placeholder 2">
            <a:extLst>
              <a:ext uri="{FF2B5EF4-FFF2-40B4-BE49-F238E27FC236}">
                <a16:creationId xmlns:a16="http://schemas.microsoft.com/office/drawing/2014/main" id="{6CE748ED-A6C2-4BF0-B4DA-FE10BB2B850B}"/>
              </a:ext>
            </a:extLst>
          </p:cNvPr>
          <p:cNvSpPr>
            <a:spLocks noGrp="1"/>
          </p:cNvSpPr>
          <p:nvPr>
            <p:ph idx="1"/>
          </p:nvPr>
        </p:nvSpPr>
        <p:spPr>
          <a:xfrm>
            <a:off x="838200" y="1825625"/>
            <a:ext cx="5393361" cy="4351338"/>
          </a:xfrm>
        </p:spPr>
        <p:txBody>
          <a:bodyPr>
            <a:normAutofit fontScale="85000" lnSpcReduction="10000"/>
          </a:bodyPr>
          <a:lstStyle/>
          <a:p>
            <a:endParaRPr lang="en-US" sz="5400" i="1" dirty="0"/>
          </a:p>
          <a:p>
            <a:r>
              <a:rPr lang="en-US" sz="5400" dirty="0"/>
              <a:t>Atoms are made up of a combination of subatomic particles, which are protons, electrons and neutrons. </a:t>
            </a:r>
          </a:p>
        </p:txBody>
      </p:sp>
      <p:pic>
        <p:nvPicPr>
          <p:cNvPr id="8" name="Picture 7" descr="A close up of a light&#10;&#10;Description automatically generated">
            <a:extLst>
              <a:ext uri="{FF2B5EF4-FFF2-40B4-BE49-F238E27FC236}">
                <a16:creationId xmlns:a16="http://schemas.microsoft.com/office/drawing/2014/main" id="{35A94D08-9CA8-451B-8F6B-FA34B601271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812" r="20687" b="-1"/>
          <a:stretch/>
        </p:blipFill>
        <p:spPr>
          <a:xfrm>
            <a:off x="6848918" y="1771078"/>
            <a:ext cx="4504881" cy="4504881"/>
          </a:xfrm>
          <a:custGeom>
            <a:avLst/>
            <a:gdLst>
              <a:gd name="connsiteX0" fmla="*/ 1331584 w 2663168"/>
              <a:gd name="connsiteY0" fmla="*/ 0 h 2663168"/>
              <a:gd name="connsiteX1" fmla="*/ 2663168 w 2663168"/>
              <a:gd name="connsiteY1" fmla="*/ 1331584 h 2663168"/>
              <a:gd name="connsiteX2" fmla="*/ 1331584 w 2663168"/>
              <a:gd name="connsiteY2" fmla="*/ 2663168 h 2663168"/>
              <a:gd name="connsiteX3" fmla="*/ 0 w 2663168"/>
              <a:gd name="connsiteY3" fmla="*/ 1331584 h 2663168"/>
              <a:gd name="connsiteX4" fmla="*/ 1331584 w 2663168"/>
              <a:gd name="connsiteY4" fmla="*/ 0 h 2663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0" name="Arc 1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Oval 2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E4F0DE8-D17A-4734-B745-F6F36139861E}"/>
              </a:ext>
            </a:extLst>
          </p:cNvPr>
          <p:cNvSpPr txBox="1"/>
          <p:nvPr/>
        </p:nvSpPr>
        <p:spPr>
          <a:xfrm>
            <a:off x="9872133" y="6657945"/>
            <a:ext cx="231986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bmscience.net/blog/la-struttura-di-un-atomo-e-le-cariche-elettrich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990015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B4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15C93C-BAF4-4C0E-BCAD-D12E2AFF4595}"/>
              </a:ext>
            </a:extLst>
          </p:cNvPr>
          <p:cNvSpPr>
            <a:spLocks noGrp="1"/>
          </p:cNvSpPr>
          <p:nvPr>
            <p:ph type="title"/>
          </p:nvPr>
        </p:nvSpPr>
        <p:spPr>
          <a:xfrm>
            <a:off x="524256" y="4767072"/>
            <a:ext cx="6594189" cy="1625210"/>
          </a:xfrm>
        </p:spPr>
        <p:txBody>
          <a:bodyPr>
            <a:normAutofit/>
          </a:bodyPr>
          <a:lstStyle/>
          <a:p>
            <a:pPr algn="r"/>
            <a:r>
              <a:rPr lang="en-US" b="1">
                <a:solidFill>
                  <a:srgbClr val="FFFFFF"/>
                </a:solidFill>
              </a:rPr>
              <a:t>The Atom</a:t>
            </a:r>
            <a:endParaRPr lang="en-US">
              <a:solidFill>
                <a:srgbClr val="FFFFFF"/>
              </a:solidFill>
            </a:endParaRPr>
          </a:p>
        </p:txBody>
      </p:sp>
      <p:pic>
        <p:nvPicPr>
          <p:cNvPr id="5" name="Picture 4" descr="A picture containing necklace, drawing&#10;&#10;Description automatically generated">
            <a:extLst>
              <a:ext uri="{FF2B5EF4-FFF2-40B4-BE49-F238E27FC236}">
                <a16:creationId xmlns:a16="http://schemas.microsoft.com/office/drawing/2014/main" id="{5CDB3E38-99B7-486A-B0B4-1D3D04F7433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634" r="-1" b="-1"/>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CE748ED-A6C2-4BF0-B4DA-FE10BB2B850B}"/>
              </a:ext>
            </a:extLst>
          </p:cNvPr>
          <p:cNvSpPr>
            <a:spLocks noGrp="1"/>
          </p:cNvSpPr>
          <p:nvPr>
            <p:ph idx="1"/>
          </p:nvPr>
        </p:nvSpPr>
        <p:spPr>
          <a:xfrm>
            <a:off x="8029319" y="917725"/>
            <a:ext cx="3424739" cy="4852362"/>
          </a:xfrm>
        </p:spPr>
        <p:txBody>
          <a:bodyPr anchor="ctr">
            <a:normAutofit fontScale="92500" lnSpcReduction="10000"/>
          </a:bodyPr>
          <a:lstStyle/>
          <a:p>
            <a:r>
              <a:rPr lang="en-US" b="1" dirty="0">
                <a:solidFill>
                  <a:schemeClr val="accent5">
                    <a:lumMod val="20000"/>
                    <a:lumOff val="80000"/>
                  </a:schemeClr>
                </a:solidFill>
              </a:rPr>
              <a:t>PROTONS are positively charged and are found at the nucleus (center) of the atom.</a:t>
            </a:r>
            <a:br>
              <a:rPr lang="en-US" b="1" dirty="0">
                <a:solidFill>
                  <a:schemeClr val="accent5">
                    <a:lumMod val="20000"/>
                    <a:lumOff val="80000"/>
                  </a:schemeClr>
                </a:solidFill>
              </a:rPr>
            </a:br>
            <a:r>
              <a:rPr lang="en-US" b="1" dirty="0">
                <a:solidFill>
                  <a:schemeClr val="accent5">
                    <a:lumMod val="20000"/>
                    <a:lumOff val="80000"/>
                  </a:schemeClr>
                </a:solidFill>
              </a:rPr>
              <a:t>ELECTRONS are negatively charged and are found on the outer portions of the atom.</a:t>
            </a:r>
            <a:br>
              <a:rPr lang="en-US" b="1" dirty="0">
                <a:solidFill>
                  <a:schemeClr val="accent5">
                    <a:lumMod val="20000"/>
                    <a:lumOff val="80000"/>
                  </a:schemeClr>
                </a:solidFill>
              </a:rPr>
            </a:br>
            <a:r>
              <a:rPr lang="en-US" b="1" dirty="0">
                <a:solidFill>
                  <a:schemeClr val="accent5">
                    <a:lumMod val="20000"/>
                    <a:lumOff val="80000"/>
                  </a:schemeClr>
                </a:solidFill>
              </a:rPr>
              <a:t>NEUTRONS have no charge and are found in the nucleus of the atom.</a:t>
            </a:r>
            <a:endParaRPr lang="en-US" dirty="0">
              <a:solidFill>
                <a:schemeClr val="accent5">
                  <a:lumMod val="20000"/>
                  <a:lumOff val="80000"/>
                </a:schemeClr>
              </a:solidFill>
            </a:endParaRPr>
          </a:p>
        </p:txBody>
      </p:sp>
    </p:spTree>
    <p:extLst>
      <p:ext uri="{BB962C8B-B14F-4D97-AF65-F5344CB8AC3E}">
        <p14:creationId xmlns:p14="http://schemas.microsoft.com/office/powerpoint/2010/main" val="2302155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2192</Words>
  <Application>Microsoft Office PowerPoint</Application>
  <PresentationFormat>Widescreen</PresentationFormat>
  <Paragraphs>172</Paragraphs>
  <Slides>52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Calibri Light</vt:lpstr>
      <vt:lpstr>Roboto</vt:lpstr>
      <vt:lpstr>Tw Cen MT</vt:lpstr>
      <vt:lpstr>Office Theme</vt:lpstr>
      <vt:lpstr>Hierarchical Levels of Anatomy</vt:lpstr>
      <vt:lpstr>Hierarchical Levels of Anatomy</vt:lpstr>
      <vt:lpstr>The Chemical Level (Atomic and Molecular Level)</vt:lpstr>
      <vt:lpstr>The story of YOU </vt:lpstr>
      <vt:lpstr>We are all made of stars!</vt:lpstr>
      <vt:lpstr>We are all made of stars!</vt:lpstr>
      <vt:lpstr>ATOMS - What's the MATTER?</vt:lpstr>
      <vt:lpstr>The Atom</vt:lpstr>
      <vt:lpstr>The Atom</vt:lpstr>
      <vt:lpstr>96% of all living matter is composed of only 4 atoms (elements)! </vt:lpstr>
      <vt:lpstr>PowerPoint Presentation</vt:lpstr>
      <vt:lpstr>Hydrogen         The simplest and most abundant atom is the hydrogen atom. The hydrogen atom contains only one electron and one proton.  An atom, by definition, is neutral (uncharged). That means in an atom, the number of protons will equal the number of electrons.</vt:lpstr>
      <vt:lpstr>PowerPoint Presentation</vt:lpstr>
      <vt:lpstr>Atoms</vt:lpstr>
      <vt:lpstr>Atoms are Essentially EMPTY SPACE!</vt:lpstr>
      <vt:lpstr>Molecules             WHAT IS A MOLECULE?</vt:lpstr>
      <vt:lpstr>Molecules</vt:lpstr>
      <vt:lpstr>Diversity of Molecules</vt:lpstr>
      <vt:lpstr>Diversity of Molecules</vt:lpstr>
      <vt:lpstr>4 most important molecules for LIFE!</vt:lpstr>
      <vt:lpstr>Proteins</vt:lpstr>
      <vt:lpstr>Nucleic Acids Nucleic Acids includes DNA and RNA.  </vt:lpstr>
      <vt:lpstr>Function of Nucleic Acids</vt:lpstr>
      <vt:lpstr>Single Sugar Units (monosaccharides)  Bond Together Forming Large Carbohydrate Molecules (polysaccharides) </vt:lpstr>
      <vt:lpstr>Carbohydrates</vt:lpstr>
      <vt:lpstr>Carbohydrates</vt:lpstr>
      <vt:lpstr>Carbohydrates</vt:lpstr>
      <vt:lpstr>Carbohydrates</vt:lpstr>
      <vt:lpstr>Fatty Acids ​ </vt:lpstr>
      <vt:lpstr> Components of Lipids.</vt:lpstr>
      <vt:lpstr>The Cellular Level</vt:lpstr>
      <vt:lpstr>Cells</vt:lpstr>
      <vt:lpstr>Wide Diversity of Cell Types</vt:lpstr>
      <vt:lpstr>The Tissue Level</vt:lpstr>
      <vt:lpstr>There are 4 types of tissues </vt:lpstr>
      <vt:lpstr>epithelial tissue</vt:lpstr>
      <vt:lpstr>Muscle Tissue</vt:lpstr>
      <vt:lpstr>The Organ Level          </vt:lpstr>
      <vt:lpstr>An organ system is a group of organs and associated structures that perform a specific function in the body. </vt:lpstr>
      <vt:lpstr>The Integumentary System  The integumentary system includes the skin, the hair and the nails of the body.   It is also considered an organ.    In fact, the integumentary system is the body's largest organ.   This system provides protection and helps regulate body temperature.        </vt:lpstr>
      <vt:lpstr>The Circulatory System  The circulatory system (or cardiovascular system) includes the heart, the blood and the blood vessels.   The function of the circulatory system is to move blood, nutrients, oxygen, carbon dioxide, and hormones, around the body.​         </vt:lpstr>
      <vt:lpstr>The Muscular System  The muscular system is an organ system consisting of skeletal, smooth and cardiac muscles.   It permits movement of the body, maintains posture and circulates blood throughout the body.   The muscular systems in vertebrates are controlled through the nervous system although some muscles can be completely autonomous.       </vt:lpstr>
      <vt:lpstr>The skeletal system </vt:lpstr>
      <vt:lpstr>The digestive system</vt:lpstr>
      <vt:lpstr>The immune system</vt:lpstr>
      <vt:lpstr>The immune system</vt:lpstr>
      <vt:lpstr>The nervous system </vt:lpstr>
      <vt:lpstr>The endocrine system</vt:lpstr>
      <vt:lpstr>The reproductive system </vt:lpstr>
      <vt:lpstr>The urinary system </vt:lpstr>
      <vt:lpstr> The respiratory system </vt:lpstr>
      <vt:lpstr>The Organism Level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Hierarchical Levels of Anatomy</dc:title>
  <dc:creator>Cynthia Anderson</dc:creator>
  <cp:lastModifiedBy>Cynthia Anderson</cp:lastModifiedBy>
  <cp:revision>1</cp:revision>
  <dcterms:created xsi:type="dcterms:W3CDTF">2020-01-28T00:33:02Z</dcterms:created>
  <dcterms:modified xsi:type="dcterms:W3CDTF">2020-01-28T00:33:50Z</dcterms:modified>
</cp:coreProperties>
</file>