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93" r:id="rId3"/>
    <p:sldId id="257" r:id="rId4"/>
    <p:sldId id="261" r:id="rId5"/>
    <p:sldId id="296" r:id="rId6"/>
    <p:sldId id="297" r:id="rId7"/>
    <p:sldId id="262" r:id="rId8"/>
    <p:sldId id="294" r:id="rId9"/>
    <p:sldId id="29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0" r:id="rId20"/>
    <p:sldId id="276" r:id="rId21"/>
    <p:sldId id="277" r:id="rId22"/>
    <p:sldId id="279" r:id="rId23"/>
    <p:sldId id="280" r:id="rId24"/>
    <p:sldId id="281" r:id="rId25"/>
    <p:sldId id="282" r:id="rId26"/>
    <p:sldId id="298" r:id="rId27"/>
    <p:sldId id="283" r:id="rId28"/>
    <p:sldId id="299" r:id="rId29"/>
    <p:sldId id="284" r:id="rId30"/>
    <p:sldId id="285" r:id="rId31"/>
    <p:sldId id="287" r:id="rId32"/>
    <p:sldId id="300" r:id="rId33"/>
    <p:sldId id="314" r:id="rId34"/>
    <p:sldId id="315" r:id="rId35"/>
    <p:sldId id="288" r:id="rId36"/>
    <p:sldId id="290" r:id="rId37"/>
    <p:sldId id="292" r:id="rId38"/>
    <p:sldId id="301" r:id="rId39"/>
    <p:sldId id="302" r:id="rId40"/>
    <p:sldId id="289" r:id="rId41"/>
    <p:sldId id="303" r:id="rId42"/>
    <p:sldId id="304" r:id="rId43"/>
    <p:sldId id="313" r:id="rId44"/>
    <p:sldId id="308" r:id="rId45"/>
    <p:sldId id="312" r:id="rId46"/>
    <p:sldId id="309" r:id="rId47"/>
    <p:sldId id="305" r:id="rId48"/>
    <p:sldId id="310" r:id="rId49"/>
    <p:sldId id="311" r:id="rId50"/>
    <p:sldId id="316" r:id="rId51"/>
    <p:sldId id="31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925" autoAdjust="0"/>
    <p:restoredTop sz="94660"/>
  </p:normalViewPr>
  <p:slideViewPr>
    <p:cSldViewPr snapToGrid="0">
      <p:cViewPr varScale="1">
        <p:scale>
          <a:sx n="22" d="100"/>
          <a:sy n="22" d="100"/>
        </p:scale>
        <p:origin x="30" y="1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2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495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27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05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9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6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8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5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7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8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6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93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nebroke.org/2014/02/26/osteomenagerie-7-the-vertebra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onebroke.org/2014/02/26/osteomenagerie-7-the-vertebrae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onebroke.org/2014/02/26/osteomenagerie-7-the-vertebrae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bonebroke.org/2014/02/26/osteomenagerie-7-the-vertebrae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rbosquid.com/3d-models/3ds-max-human-vertebra-c2-axis/92948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inglink.com/scene/61454805582741504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studymcr.com/collections/human-remains/ulna-and-radiu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studymcr.com/collections/human-remains/ulna-and-radius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studymcr.com/collections/human-remains/ulna-and-radiu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B1F9EC-3896-4F4E-B280-CA8FF9D96B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9634" b="241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A34FD-90C9-4D4E-A5D2-B64DE6B40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dirty="0"/>
              <a:t>Practical Exam #2 REDEMPTION EXAM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B33AC-58E0-479D-B4A4-69C2F3F0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en-US" dirty="0"/>
              <a:t>Bones Practical Exam</a:t>
            </a:r>
          </a:p>
        </p:txBody>
      </p:sp>
    </p:spTree>
    <p:extLst>
      <p:ext uri="{BB962C8B-B14F-4D97-AF65-F5344CB8AC3E}">
        <p14:creationId xmlns:p14="http://schemas.microsoft.com/office/powerpoint/2010/main" val="364113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sk&#10;&#10;Description automatically generated">
            <a:extLst>
              <a:ext uri="{FF2B5EF4-FFF2-40B4-BE49-F238E27FC236}">
                <a16:creationId xmlns:a16="http://schemas.microsoft.com/office/drawing/2014/main" id="{FE409AFD-57A2-4574-9521-40AEFADCD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3867" r="33625"/>
          <a:stretch/>
        </p:blipFill>
        <p:spPr>
          <a:xfrm>
            <a:off x="7342632" y="132588"/>
            <a:ext cx="4782312" cy="659282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6F3298-F3B6-4A6C-A0F7-2F1F25BEA2CE}"/>
              </a:ext>
            </a:extLst>
          </p:cNvPr>
          <p:cNvSpPr/>
          <p:nvPr/>
        </p:nvSpPr>
        <p:spPr>
          <a:xfrm>
            <a:off x="0" y="256032"/>
            <a:ext cx="5678424" cy="64556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Vomer</a:t>
            </a:r>
          </a:p>
          <a:p>
            <a:r>
              <a:rPr lang="en-US" sz="3200" b="1" dirty="0"/>
              <a:t>Nasal Bone</a:t>
            </a:r>
          </a:p>
          <a:p>
            <a:r>
              <a:rPr lang="en-US" sz="3200" b="1" dirty="0"/>
              <a:t>Nasal Conchae</a:t>
            </a:r>
          </a:p>
          <a:p>
            <a:r>
              <a:rPr lang="en-US" sz="3200" b="1" dirty="0"/>
              <a:t>Ethmoid Sinuses</a:t>
            </a:r>
          </a:p>
          <a:p>
            <a:r>
              <a:rPr lang="en-US" sz="3200" b="1" dirty="0"/>
              <a:t>Perpendicular Plate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0469901-60DC-4451-B4CF-717FE4536EFE}"/>
              </a:ext>
            </a:extLst>
          </p:cNvPr>
          <p:cNvSpPr/>
          <p:nvPr/>
        </p:nvSpPr>
        <p:spPr>
          <a:xfrm>
            <a:off x="4523414" y="275664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69795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photo, white, table&#10;&#10;Description automatically generated">
            <a:extLst>
              <a:ext uri="{FF2B5EF4-FFF2-40B4-BE49-F238E27FC236}">
                <a16:creationId xmlns:a16="http://schemas.microsoft.com/office/drawing/2014/main" id="{EC5A0B98-1BED-4EAF-A12C-21751D735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6" y="27367"/>
            <a:ext cx="5081047" cy="677472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61A2CE-5538-4C7A-B361-3124ACD7ECF1}"/>
              </a:ext>
            </a:extLst>
          </p:cNvPr>
          <p:cNvSpPr/>
          <p:nvPr/>
        </p:nvSpPr>
        <p:spPr>
          <a:xfrm>
            <a:off x="0" y="256032"/>
            <a:ext cx="5678424" cy="64556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Crista Galli</a:t>
            </a:r>
          </a:p>
          <a:p>
            <a:r>
              <a:rPr lang="en-US" sz="3200" b="1" dirty="0"/>
              <a:t>Sella Turcica</a:t>
            </a:r>
          </a:p>
          <a:p>
            <a:r>
              <a:rPr lang="en-US" sz="3200" b="1" dirty="0"/>
              <a:t>Optic Foramina</a:t>
            </a:r>
          </a:p>
          <a:p>
            <a:r>
              <a:rPr lang="en-US" sz="3200" b="1" dirty="0"/>
              <a:t>Cribriform Plate</a:t>
            </a:r>
          </a:p>
          <a:p>
            <a:r>
              <a:rPr lang="en-US" sz="3200" b="1" dirty="0"/>
              <a:t>Perpendicular Plate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FA8CFB-34FC-4527-BFD0-D7114A59F31A}"/>
              </a:ext>
            </a:extLst>
          </p:cNvPr>
          <p:cNvCxnSpPr>
            <a:cxnSpLocks/>
          </p:cNvCxnSpPr>
          <p:nvPr/>
        </p:nvCxnSpPr>
        <p:spPr>
          <a:xfrm>
            <a:off x="5585759" y="1454650"/>
            <a:ext cx="3669967" cy="14173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0A5394-7536-481E-8786-5BD7EAAB4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83" y="4070588"/>
            <a:ext cx="3968814" cy="439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E90AE37-6845-4868-9042-5ACE034A9B43}"/>
              </a:ext>
            </a:extLst>
          </p:cNvPr>
          <p:cNvSpPr/>
          <p:nvPr/>
        </p:nvSpPr>
        <p:spPr>
          <a:xfrm>
            <a:off x="5395275" y="2736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83899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cake, food, sitting, paper&#10;&#10;Description automatically generated">
            <a:extLst>
              <a:ext uri="{FF2B5EF4-FFF2-40B4-BE49-F238E27FC236}">
                <a16:creationId xmlns:a16="http://schemas.microsoft.com/office/drawing/2014/main" id="{11787D2B-7490-4F6F-8AA5-480C768D0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6A0363-65ED-4D8C-AEEA-E6CB4B1A642F}"/>
              </a:ext>
            </a:extLst>
          </p:cNvPr>
          <p:cNvSpPr/>
          <p:nvPr/>
        </p:nvSpPr>
        <p:spPr>
          <a:xfrm>
            <a:off x="0" y="27432"/>
            <a:ext cx="5486400" cy="34015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Crista Galli</a:t>
            </a:r>
          </a:p>
          <a:p>
            <a:r>
              <a:rPr lang="en-US" sz="3200" b="1" dirty="0"/>
              <a:t>Sphenoid</a:t>
            </a:r>
          </a:p>
          <a:p>
            <a:r>
              <a:rPr lang="en-US" sz="3200" b="1" dirty="0"/>
              <a:t>Optic Foramina</a:t>
            </a:r>
          </a:p>
          <a:p>
            <a:r>
              <a:rPr lang="en-US" sz="3200" b="1" dirty="0"/>
              <a:t>Cribriform Plate</a:t>
            </a:r>
          </a:p>
          <a:p>
            <a:r>
              <a:rPr lang="en-US" sz="3200" b="1" dirty="0"/>
              <a:t>Perpendicular Plate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CED03E-EDD9-410F-AF25-02544C4D0B77}"/>
              </a:ext>
            </a:extLst>
          </p:cNvPr>
          <p:cNvSpPr/>
          <p:nvPr/>
        </p:nvSpPr>
        <p:spPr>
          <a:xfrm>
            <a:off x="389965" y="3751729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6533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cake, sitting, food, table&#10;&#10;Description automatically generated">
            <a:extLst>
              <a:ext uri="{FF2B5EF4-FFF2-40B4-BE49-F238E27FC236}">
                <a16:creationId xmlns:a16="http://schemas.microsoft.com/office/drawing/2014/main" id="{68BDF5ED-79EC-4271-9E11-E38995722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294E76-3714-4987-B29E-9D86C23AA636}"/>
              </a:ext>
            </a:extLst>
          </p:cNvPr>
          <p:cNvSpPr/>
          <p:nvPr/>
        </p:nvSpPr>
        <p:spPr>
          <a:xfrm>
            <a:off x="0" y="27432"/>
            <a:ext cx="5413248" cy="34015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Crista Galli</a:t>
            </a:r>
          </a:p>
          <a:p>
            <a:r>
              <a:rPr lang="en-US" sz="3200" b="1" dirty="0"/>
              <a:t>Sphenoid</a:t>
            </a:r>
          </a:p>
          <a:p>
            <a:r>
              <a:rPr lang="en-US" sz="3200" b="1" dirty="0"/>
              <a:t>Optic Foramina</a:t>
            </a:r>
          </a:p>
          <a:p>
            <a:r>
              <a:rPr lang="en-US" sz="3200" b="1" dirty="0"/>
              <a:t>Cribriform Plate</a:t>
            </a:r>
          </a:p>
          <a:p>
            <a:r>
              <a:rPr lang="en-US" sz="3200" b="1" dirty="0"/>
              <a:t>Perpendicular Plate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6F4FFB7-0F69-4A3C-A4A5-3226BA0998B4}"/>
              </a:ext>
            </a:extLst>
          </p:cNvPr>
          <p:cNvSpPr/>
          <p:nvPr/>
        </p:nvSpPr>
        <p:spPr>
          <a:xfrm>
            <a:off x="242047" y="4121523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99172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black, ball, cat, holding&#10;&#10;Description automatically generated">
            <a:extLst>
              <a:ext uri="{FF2B5EF4-FFF2-40B4-BE49-F238E27FC236}">
                <a16:creationId xmlns:a16="http://schemas.microsoft.com/office/drawing/2014/main" id="{1709CA54-0CF1-443C-B643-05234B483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0" t="-400" r="7575"/>
          <a:stretch/>
        </p:blipFill>
        <p:spPr>
          <a:xfrm>
            <a:off x="6096000" y="-27422"/>
            <a:ext cx="5891784" cy="688542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497A71-2DE6-4271-96C2-2D4C2B1A9537}"/>
              </a:ext>
            </a:extLst>
          </p:cNvPr>
          <p:cNvSpPr/>
          <p:nvPr/>
        </p:nvSpPr>
        <p:spPr>
          <a:xfrm>
            <a:off x="0" y="27432"/>
            <a:ext cx="5891784" cy="68579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Mandibular fossa</a:t>
            </a:r>
          </a:p>
          <a:p>
            <a:r>
              <a:rPr lang="en-US" sz="3200" b="1" dirty="0"/>
              <a:t>Mandibular condyle</a:t>
            </a:r>
          </a:p>
          <a:p>
            <a:r>
              <a:rPr lang="en-US" sz="3200" b="1" dirty="0"/>
              <a:t>Mandibular fossa</a:t>
            </a:r>
          </a:p>
          <a:p>
            <a:r>
              <a:rPr lang="en-US" sz="3200" b="1" dirty="0"/>
              <a:t>Optic Foramina</a:t>
            </a:r>
          </a:p>
          <a:p>
            <a:r>
              <a:rPr lang="en-US" sz="3200" b="1" dirty="0"/>
              <a:t>Cribriform Plate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35A53-3011-431E-9490-705283BF39CF}"/>
              </a:ext>
            </a:extLst>
          </p:cNvPr>
          <p:cNvSpPr/>
          <p:nvPr/>
        </p:nvSpPr>
        <p:spPr>
          <a:xfrm>
            <a:off x="8901953" y="295835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81411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animal, mammal, priest, black&#10;&#10;Description automatically generated">
            <a:extLst>
              <a:ext uri="{FF2B5EF4-FFF2-40B4-BE49-F238E27FC236}">
                <a16:creationId xmlns:a16="http://schemas.microsoft.com/office/drawing/2014/main" id="{325B041D-4D76-46FC-A92D-4DCDC42EB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852" y="135456"/>
            <a:ext cx="10488148" cy="589958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3B23D-C4F8-472E-8C65-DAC85692BE84}"/>
              </a:ext>
            </a:extLst>
          </p:cNvPr>
          <p:cNvSpPr/>
          <p:nvPr/>
        </p:nvSpPr>
        <p:spPr>
          <a:xfrm>
            <a:off x="0" y="27432"/>
            <a:ext cx="5891784" cy="68579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SUTURE.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Coronal Suture</a:t>
            </a:r>
          </a:p>
          <a:p>
            <a:r>
              <a:rPr lang="en-US" sz="3200" b="1" dirty="0"/>
              <a:t>Squamosal Suture</a:t>
            </a:r>
          </a:p>
          <a:p>
            <a:r>
              <a:rPr lang="en-US" sz="3200" b="1" dirty="0"/>
              <a:t>Lambdoidal Suture</a:t>
            </a:r>
          </a:p>
          <a:p>
            <a:r>
              <a:rPr lang="en-US" sz="3200" b="1" dirty="0"/>
              <a:t>Sagittal Suture</a:t>
            </a:r>
          </a:p>
          <a:p>
            <a:r>
              <a:rPr lang="en-US" sz="3200" b="1" dirty="0"/>
              <a:t>Transverse Suture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17100F-B391-4428-87D8-CD7A9032829C}"/>
              </a:ext>
            </a:extLst>
          </p:cNvPr>
          <p:cNvSpPr/>
          <p:nvPr/>
        </p:nvSpPr>
        <p:spPr>
          <a:xfrm>
            <a:off x="5100918" y="135456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140442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animal, mammal, priest, sitting&#10;&#10;Description automatically generated">
            <a:extLst>
              <a:ext uri="{FF2B5EF4-FFF2-40B4-BE49-F238E27FC236}">
                <a16:creationId xmlns:a16="http://schemas.microsoft.com/office/drawing/2014/main" id="{9638466E-5DF3-44CE-9D17-8662E5F27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442" y="-265176"/>
            <a:ext cx="10322558" cy="58064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53B07D-21FE-40AC-9A72-FCA73A6808B4}"/>
              </a:ext>
            </a:extLst>
          </p:cNvPr>
          <p:cNvSpPr/>
          <p:nvPr/>
        </p:nvSpPr>
        <p:spPr>
          <a:xfrm>
            <a:off x="0" y="27432"/>
            <a:ext cx="5891784" cy="68579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SUTURE.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Coronal Suture</a:t>
            </a:r>
          </a:p>
          <a:p>
            <a:r>
              <a:rPr lang="en-US" sz="3200" b="1" dirty="0"/>
              <a:t>Squamosal Suture</a:t>
            </a:r>
          </a:p>
          <a:p>
            <a:r>
              <a:rPr lang="en-US" sz="3200" b="1" dirty="0"/>
              <a:t>Lambdoidal Suture</a:t>
            </a:r>
          </a:p>
          <a:p>
            <a:r>
              <a:rPr lang="en-US" sz="3200" b="1" dirty="0"/>
              <a:t>Sagittal Suture</a:t>
            </a:r>
          </a:p>
          <a:p>
            <a:r>
              <a:rPr lang="en-US" sz="3200" b="1" dirty="0"/>
              <a:t>Transverse Suture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41CE06-A231-4FC1-9999-E83B16E7B79E}"/>
              </a:ext>
            </a:extLst>
          </p:cNvPr>
          <p:cNvSpPr/>
          <p:nvPr/>
        </p:nvSpPr>
        <p:spPr>
          <a:xfrm>
            <a:off x="4746812" y="27432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2422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wearing, man, black, table&#10;&#10;Description automatically generated">
            <a:extLst>
              <a:ext uri="{FF2B5EF4-FFF2-40B4-BE49-F238E27FC236}">
                <a16:creationId xmlns:a16="http://schemas.microsoft.com/office/drawing/2014/main" id="{AA763059-21F0-4EB9-B0B1-4CFEE33DD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" r="16050"/>
          <a:stretch/>
        </p:blipFill>
        <p:spPr>
          <a:xfrm>
            <a:off x="1956836" y="64008"/>
            <a:ext cx="10235164" cy="672084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824C4F-C57E-4214-936A-4B4EBEDF5586}"/>
              </a:ext>
            </a:extLst>
          </p:cNvPr>
          <p:cNvSpPr/>
          <p:nvPr/>
        </p:nvSpPr>
        <p:spPr>
          <a:xfrm>
            <a:off x="0" y="73152"/>
            <a:ext cx="5733288" cy="67116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BONE?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Zygoma</a:t>
            </a:r>
          </a:p>
          <a:p>
            <a:r>
              <a:rPr lang="en-US" sz="3200" b="1" dirty="0"/>
              <a:t>Maxilla</a:t>
            </a:r>
          </a:p>
          <a:p>
            <a:r>
              <a:rPr lang="en-US" sz="3200" b="1" dirty="0"/>
              <a:t>Vomer</a:t>
            </a:r>
          </a:p>
          <a:p>
            <a:r>
              <a:rPr lang="en-US" sz="3200" b="1" dirty="0"/>
              <a:t>Palatine Bone</a:t>
            </a:r>
          </a:p>
          <a:p>
            <a:r>
              <a:rPr lang="en-US" sz="3200" b="1" dirty="0"/>
              <a:t>Ethmoid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562DB6-DA53-4693-9273-300C02149D31}"/>
              </a:ext>
            </a:extLst>
          </p:cNvPr>
          <p:cNvSpPr/>
          <p:nvPr/>
        </p:nvSpPr>
        <p:spPr>
          <a:xfrm>
            <a:off x="4311734" y="4454012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326551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animal&#10;&#10;Description automatically generated">
            <a:extLst>
              <a:ext uri="{FF2B5EF4-FFF2-40B4-BE49-F238E27FC236}">
                <a16:creationId xmlns:a16="http://schemas.microsoft.com/office/drawing/2014/main" id="{4DA333DE-68AC-4AC2-BF22-AF81EC24E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511" r="22055"/>
          <a:stretch/>
        </p:blipFill>
        <p:spPr>
          <a:xfrm>
            <a:off x="5733287" y="256033"/>
            <a:ext cx="6458713" cy="624739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1781B5-FE46-4CA8-B525-81ADAD0BB0B0}"/>
              </a:ext>
            </a:extLst>
          </p:cNvPr>
          <p:cNvSpPr/>
          <p:nvPr/>
        </p:nvSpPr>
        <p:spPr>
          <a:xfrm>
            <a:off x="0" y="73152"/>
            <a:ext cx="5733288" cy="67116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BONE?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Temporal Bone</a:t>
            </a:r>
          </a:p>
          <a:p>
            <a:r>
              <a:rPr lang="en-US" sz="3200" b="1" dirty="0"/>
              <a:t>Occipital Bone</a:t>
            </a:r>
          </a:p>
          <a:p>
            <a:r>
              <a:rPr lang="en-US" sz="3200" b="1" dirty="0"/>
              <a:t>Sphenoid </a:t>
            </a:r>
          </a:p>
          <a:p>
            <a:r>
              <a:rPr lang="en-US" sz="3200" b="1" dirty="0"/>
              <a:t>Palatine Bone</a:t>
            </a:r>
          </a:p>
          <a:p>
            <a:r>
              <a:rPr lang="en-US" sz="3200" b="1" dirty="0"/>
              <a:t>Ethmoid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7DD108-7B52-4DBE-8B89-C001626BA320}"/>
              </a:ext>
            </a:extLst>
          </p:cNvPr>
          <p:cNvSpPr/>
          <p:nvPr/>
        </p:nvSpPr>
        <p:spPr>
          <a:xfrm>
            <a:off x="3618560" y="4572000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58447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lack, sitting, wearing, bear&#10;&#10;Description automatically generated">
            <a:extLst>
              <a:ext uri="{FF2B5EF4-FFF2-40B4-BE49-F238E27FC236}">
                <a16:creationId xmlns:a16="http://schemas.microsoft.com/office/drawing/2014/main" id="{64E3FB23-3662-48DE-B669-34BA250B0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r="33525"/>
          <a:stretch/>
        </p:blipFill>
        <p:spPr>
          <a:xfrm>
            <a:off x="6190488" y="10"/>
            <a:ext cx="6001512" cy="685799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B5AC47-A9EF-42F1-9A27-F060BE50F436}"/>
              </a:ext>
            </a:extLst>
          </p:cNvPr>
          <p:cNvSpPr/>
          <p:nvPr/>
        </p:nvSpPr>
        <p:spPr>
          <a:xfrm>
            <a:off x="0" y="27432"/>
            <a:ext cx="5891784" cy="68579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SUTURE.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Coronal Suture</a:t>
            </a:r>
          </a:p>
          <a:p>
            <a:r>
              <a:rPr lang="en-US" sz="3200" b="1" dirty="0"/>
              <a:t>Squamosal Suture</a:t>
            </a:r>
          </a:p>
          <a:p>
            <a:r>
              <a:rPr lang="en-US" sz="3200" b="1" dirty="0"/>
              <a:t>Lambdoidal Suture</a:t>
            </a:r>
          </a:p>
          <a:p>
            <a:r>
              <a:rPr lang="en-US" sz="3200" b="1" dirty="0"/>
              <a:t>Sagittal Suture</a:t>
            </a:r>
          </a:p>
          <a:p>
            <a:r>
              <a:rPr lang="en-US" sz="3200" b="1" dirty="0"/>
              <a:t>Transverse Suture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4C210B-F200-4F98-897D-B00B38F8FC40}"/>
              </a:ext>
            </a:extLst>
          </p:cNvPr>
          <p:cNvSpPr/>
          <p:nvPr/>
        </p:nvSpPr>
        <p:spPr>
          <a:xfrm>
            <a:off x="4606702" y="4439264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305517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2C8DCB-3D8C-4CEC-ACAD-BB54FF2D3078}"/>
              </a:ext>
            </a:extLst>
          </p:cNvPr>
          <p:cNvSpPr/>
          <p:nvPr/>
        </p:nvSpPr>
        <p:spPr>
          <a:xfrm>
            <a:off x="886120" y="643467"/>
            <a:ext cx="4307672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LEVEL of the VERTEBRAE?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Thoracic</a:t>
            </a:r>
          </a:p>
          <a:p>
            <a:r>
              <a:rPr lang="en-US" sz="3200" b="1" dirty="0"/>
              <a:t>Axis</a:t>
            </a:r>
          </a:p>
          <a:p>
            <a:r>
              <a:rPr lang="en-US" sz="3200" b="1" dirty="0"/>
              <a:t>Atlas</a:t>
            </a:r>
          </a:p>
          <a:p>
            <a:r>
              <a:rPr lang="en-US" sz="3200" b="1" dirty="0"/>
              <a:t>Cervical</a:t>
            </a:r>
          </a:p>
          <a:p>
            <a:r>
              <a:rPr lang="en-US" sz="3200" b="1" dirty="0"/>
              <a:t>Lumbar</a:t>
            </a:r>
          </a:p>
          <a:p>
            <a:pPr marL="514350" indent="-514350" algn="ctr">
              <a:buAutoNum type="arabicParenR"/>
            </a:pPr>
            <a:endParaRPr lang="en-US" sz="3200" b="1" dirty="0"/>
          </a:p>
        </p:txBody>
      </p:sp>
      <p:pic>
        <p:nvPicPr>
          <p:cNvPr id="3" name="Picture 2" descr="A picture containing animal, mammal, priest, dark&#10;&#10;Description automatically generated">
            <a:extLst>
              <a:ext uri="{FF2B5EF4-FFF2-40B4-BE49-F238E27FC236}">
                <a16:creationId xmlns:a16="http://schemas.microsoft.com/office/drawing/2014/main" id="{FDB6DFFD-E379-4B04-A79D-580ABF61FA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6"/>
          <a:stretch/>
        </p:blipFill>
        <p:spPr>
          <a:xfrm>
            <a:off x="5212149" y="2253888"/>
            <a:ext cx="6514861" cy="412278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161E1BF-C762-4F2C-9805-72743376C4AB}"/>
              </a:ext>
            </a:extLst>
          </p:cNvPr>
          <p:cNvSpPr/>
          <p:nvPr/>
        </p:nvSpPr>
        <p:spPr>
          <a:xfrm>
            <a:off x="5008046" y="853126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8588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B1264A-E831-44C0-AC71-87F1B87D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86" y="100159"/>
            <a:ext cx="6668286" cy="66682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E24C3C-7A03-4C3C-8730-0326994EE49D}"/>
              </a:ext>
            </a:extLst>
          </p:cNvPr>
          <p:cNvSpPr/>
          <p:nvPr/>
        </p:nvSpPr>
        <p:spPr>
          <a:xfrm>
            <a:off x="0" y="0"/>
            <a:ext cx="5405486" cy="68579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type of rib.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False Ribs</a:t>
            </a:r>
          </a:p>
          <a:p>
            <a:r>
              <a:rPr lang="en-US" sz="3200" b="1" dirty="0"/>
              <a:t>Pseudo-ribs</a:t>
            </a:r>
          </a:p>
          <a:p>
            <a:r>
              <a:rPr lang="en-US" sz="3200" b="1" dirty="0"/>
              <a:t>Floating Ribs</a:t>
            </a:r>
          </a:p>
          <a:p>
            <a:r>
              <a:rPr lang="en-US" sz="3200" b="1" dirty="0"/>
              <a:t>True Ribs</a:t>
            </a:r>
          </a:p>
          <a:p>
            <a:r>
              <a:rPr lang="en-US" sz="3200" b="1" dirty="0"/>
              <a:t>Fake Ribs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FD0C3C-38C9-4F75-B37E-C7A8B3D17EA6}"/>
              </a:ext>
            </a:extLst>
          </p:cNvPr>
          <p:cNvSpPr/>
          <p:nvPr/>
        </p:nvSpPr>
        <p:spPr>
          <a:xfrm>
            <a:off x="3235103" y="4247535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269442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n object&#10;&#10;Description automatically generated">
            <a:extLst>
              <a:ext uri="{FF2B5EF4-FFF2-40B4-BE49-F238E27FC236}">
                <a16:creationId xmlns:a16="http://schemas.microsoft.com/office/drawing/2014/main" id="{1008502E-2F13-449D-9DBF-9E1266B7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8" t="5995" r="8336" b="10902"/>
          <a:stretch/>
        </p:blipFill>
        <p:spPr>
          <a:xfrm rot="5400000">
            <a:off x="4827428" y="-409686"/>
            <a:ext cx="2537144" cy="110381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32C825-74D2-4DAA-8730-E13D8B7ED32E}"/>
              </a:ext>
            </a:extLst>
          </p:cNvPr>
          <p:cNvSpPr/>
          <p:nvPr/>
        </p:nvSpPr>
        <p:spPr>
          <a:xfrm>
            <a:off x="0" y="0"/>
            <a:ext cx="5405486" cy="3959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Femoral Head</a:t>
            </a:r>
          </a:p>
          <a:p>
            <a:r>
              <a:rPr lang="en-US" sz="3200" b="1" dirty="0"/>
              <a:t>Head of the Humorous </a:t>
            </a:r>
          </a:p>
          <a:p>
            <a:r>
              <a:rPr lang="en-US" sz="3200" b="1" dirty="0"/>
              <a:t>Glenoid Fossa</a:t>
            </a:r>
          </a:p>
          <a:p>
            <a:r>
              <a:rPr lang="en-US" sz="3200" b="1" dirty="0"/>
              <a:t>Capitulum</a:t>
            </a:r>
          </a:p>
          <a:p>
            <a:r>
              <a:rPr lang="en-US" sz="3200" b="1" dirty="0"/>
              <a:t>Lesser Tubercle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2971B-2F66-4B4B-BF14-D66AF8A6762C}"/>
              </a:ext>
            </a:extLst>
          </p:cNvPr>
          <p:cNvCxnSpPr>
            <a:cxnSpLocks/>
          </p:cNvCxnSpPr>
          <p:nvPr/>
        </p:nvCxnSpPr>
        <p:spPr>
          <a:xfrm>
            <a:off x="7379208" y="1773936"/>
            <a:ext cx="2816352" cy="3218688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D118F4A-1EF5-4227-A7BF-D23877538464}"/>
              </a:ext>
            </a:extLst>
          </p:cNvPr>
          <p:cNvSpPr/>
          <p:nvPr/>
        </p:nvSpPr>
        <p:spPr>
          <a:xfrm>
            <a:off x="4864698" y="400231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46799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0579BA-22EC-41CB-82B7-65D5DFCA6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8777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0D213-57B9-4CD3-939B-61B5E9B9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965" y="1673524"/>
            <a:ext cx="3485073" cy="2420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4000"/>
          </a:p>
        </p:txBody>
      </p:sp>
      <p:pic>
        <p:nvPicPr>
          <p:cNvPr id="4" name="Content Placeholder 3" descr="A close up of a persons face&#10;&#10;Description automatically generated">
            <a:extLst>
              <a:ext uri="{FF2B5EF4-FFF2-40B4-BE49-F238E27FC236}">
                <a16:creationId xmlns:a16="http://schemas.microsoft.com/office/drawing/2014/main" id="{1AC7C06D-9D76-420F-B586-6AEA10C8B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" r="1" b="21010"/>
          <a:stretch/>
        </p:blipFill>
        <p:spPr>
          <a:xfrm>
            <a:off x="77381" y="118872"/>
            <a:ext cx="5911939" cy="66508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78984A-4222-4F6A-AFB6-7E483728AE0C}"/>
              </a:ext>
            </a:extLst>
          </p:cNvPr>
          <p:cNvCxnSpPr>
            <a:cxnSpLocks/>
          </p:cNvCxnSpPr>
          <p:nvPr/>
        </p:nvCxnSpPr>
        <p:spPr>
          <a:xfrm flipH="1">
            <a:off x="5385816" y="1216152"/>
            <a:ext cx="2432304" cy="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CDA7738-92D2-4D75-ABEB-A0B6CA737415}"/>
              </a:ext>
            </a:extLst>
          </p:cNvPr>
          <p:cNvSpPr/>
          <p:nvPr/>
        </p:nvSpPr>
        <p:spPr>
          <a:xfrm>
            <a:off x="6312010" y="1420483"/>
            <a:ext cx="5405486" cy="51357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Spine of the Scapula</a:t>
            </a:r>
          </a:p>
          <a:p>
            <a:r>
              <a:rPr lang="en-US" sz="3200" b="1" dirty="0"/>
              <a:t>Coracoid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Acromion Process</a:t>
            </a:r>
          </a:p>
          <a:p>
            <a:r>
              <a:rPr lang="en-US" sz="3200" b="1" dirty="0"/>
              <a:t>Glenoid Fossa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0019CB-5809-48FD-BF84-C69591F5ADF6}"/>
              </a:ext>
            </a:extLst>
          </p:cNvPr>
          <p:cNvSpPr/>
          <p:nvPr/>
        </p:nvSpPr>
        <p:spPr>
          <a:xfrm>
            <a:off x="3726274" y="3894236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301480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persons face&#10;&#10;Description automatically generated">
            <a:extLst>
              <a:ext uri="{FF2B5EF4-FFF2-40B4-BE49-F238E27FC236}">
                <a16:creationId xmlns:a16="http://schemas.microsoft.com/office/drawing/2014/main" id="{6A66D748-FDA6-437C-A464-9F34F3431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2"/>
          <a:stretch/>
        </p:blipFill>
        <p:spPr>
          <a:xfrm>
            <a:off x="6244940" y="625748"/>
            <a:ext cx="5329129" cy="56065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7B540D-5946-4601-9D4F-55F0E6F3A55B}"/>
              </a:ext>
            </a:extLst>
          </p:cNvPr>
          <p:cNvSpPr/>
          <p:nvPr/>
        </p:nvSpPr>
        <p:spPr>
          <a:xfrm>
            <a:off x="507798" y="935851"/>
            <a:ext cx="5405486" cy="51357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Spine of the Scapula</a:t>
            </a:r>
          </a:p>
          <a:p>
            <a:r>
              <a:rPr lang="en-US" sz="3200" b="1" dirty="0"/>
              <a:t>Coracoid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Acromion Process</a:t>
            </a:r>
          </a:p>
          <a:p>
            <a:r>
              <a:rPr lang="en-US" sz="3200" b="1" dirty="0"/>
              <a:t>Glenoid Fossa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447101-050B-4F5C-AB1D-A52A52A4A347}"/>
              </a:ext>
            </a:extLst>
          </p:cNvPr>
          <p:cNvCxnSpPr>
            <a:cxnSpLocks/>
          </p:cNvCxnSpPr>
          <p:nvPr/>
        </p:nvCxnSpPr>
        <p:spPr>
          <a:xfrm flipV="1">
            <a:off x="6244940" y="2459736"/>
            <a:ext cx="1518316" cy="2862062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6BB30079-DE9C-4803-A67A-7AD46DBECCDB}"/>
              </a:ext>
            </a:extLst>
          </p:cNvPr>
          <p:cNvSpPr/>
          <p:nvPr/>
        </p:nvSpPr>
        <p:spPr>
          <a:xfrm>
            <a:off x="4400132" y="4247298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158714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clothing, white, person&#10;&#10;Description automatically generated">
            <a:extLst>
              <a:ext uri="{FF2B5EF4-FFF2-40B4-BE49-F238E27FC236}">
                <a16:creationId xmlns:a16="http://schemas.microsoft.com/office/drawing/2014/main" id="{8AC16FA3-F4EB-4FAF-8756-25B5DEAC8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3467"/>
            <a:ext cx="557106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FAF428-17D1-49DA-A457-BE095E41E4F7}"/>
              </a:ext>
            </a:extLst>
          </p:cNvPr>
          <p:cNvSpPr/>
          <p:nvPr/>
        </p:nvSpPr>
        <p:spPr>
          <a:xfrm>
            <a:off x="507798" y="935851"/>
            <a:ext cx="5405486" cy="51357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Spine of the Scapula</a:t>
            </a:r>
          </a:p>
          <a:p>
            <a:r>
              <a:rPr lang="en-US" sz="3200" b="1" dirty="0"/>
              <a:t>Coracoid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Acromion Process</a:t>
            </a:r>
          </a:p>
          <a:p>
            <a:r>
              <a:rPr lang="en-US" sz="3200" b="1" dirty="0"/>
              <a:t>Glenoid Fossa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A4CCAE-F896-4882-9341-2210208CE456}"/>
              </a:ext>
            </a:extLst>
          </p:cNvPr>
          <p:cNvCxnSpPr>
            <a:cxnSpLocks/>
          </p:cNvCxnSpPr>
          <p:nvPr/>
        </p:nvCxnSpPr>
        <p:spPr>
          <a:xfrm flipV="1">
            <a:off x="6244940" y="1984248"/>
            <a:ext cx="2204116" cy="333755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474C72F-F0FE-4712-A77C-6037063F0A56}"/>
              </a:ext>
            </a:extLst>
          </p:cNvPr>
          <p:cNvSpPr/>
          <p:nvPr/>
        </p:nvSpPr>
        <p:spPr>
          <a:xfrm>
            <a:off x="4623906" y="4301092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965161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black, laying, table&#10;&#10;Description automatically generated">
            <a:extLst>
              <a:ext uri="{FF2B5EF4-FFF2-40B4-BE49-F238E27FC236}">
                <a16:creationId xmlns:a16="http://schemas.microsoft.com/office/drawing/2014/main" id="{39152CF6-BF0E-4284-ABFB-962F54BA1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r="1" b="1"/>
          <a:stretch/>
        </p:blipFill>
        <p:spPr>
          <a:xfrm>
            <a:off x="3696580" y="1463040"/>
            <a:ext cx="8012073" cy="409312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4C998-1CFF-46F7-807A-B5722B28F095}"/>
              </a:ext>
            </a:extLst>
          </p:cNvPr>
          <p:cNvSpPr/>
          <p:nvPr/>
        </p:nvSpPr>
        <p:spPr>
          <a:xfrm>
            <a:off x="87174" y="94603"/>
            <a:ext cx="3600064" cy="66353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Capitulum</a:t>
            </a:r>
          </a:p>
          <a:p>
            <a:r>
              <a:rPr lang="en-US" sz="3200" b="1" dirty="0"/>
              <a:t>Olecranon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Trochlea </a:t>
            </a:r>
          </a:p>
          <a:p>
            <a:r>
              <a:rPr lang="en-US" sz="3200" b="1" dirty="0"/>
              <a:t>Olecranon Fossa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42ACF4-471D-4559-9455-439D1BA07E30}"/>
              </a:ext>
            </a:extLst>
          </p:cNvPr>
          <p:cNvCxnSpPr>
            <a:cxnSpLocks/>
          </p:cNvCxnSpPr>
          <p:nvPr/>
        </p:nvCxnSpPr>
        <p:spPr>
          <a:xfrm>
            <a:off x="4466819" y="780628"/>
            <a:ext cx="2930677" cy="18894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B63AE9-E145-4712-B2BA-1D0A25EECA21}"/>
              </a:ext>
            </a:extLst>
          </p:cNvPr>
          <p:cNvSpPr/>
          <p:nvPr/>
        </p:nvSpPr>
        <p:spPr>
          <a:xfrm>
            <a:off x="2962156" y="4492651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3363563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black, laying, table&#10;&#10;Description automatically generated">
            <a:extLst>
              <a:ext uri="{FF2B5EF4-FFF2-40B4-BE49-F238E27FC236}">
                <a16:creationId xmlns:a16="http://schemas.microsoft.com/office/drawing/2014/main" id="{39152CF6-BF0E-4284-ABFB-962F54BA1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 r="1" b="1"/>
          <a:stretch/>
        </p:blipFill>
        <p:spPr>
          <a:xfrm>
            <a:off x="3696580" y="1463040"/>
            <a:ext cx="8012073" cy="409312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E4C998-1CFF-46F7-807A-B5722B28F095}"/>
              </a:ext>
            </a:extLst>
          </p:cNvPr>
          <p:cNvSpPr/>
          <p:nvPr/>
        </p:nvSpPr>
        <p:spPr>
          <a:xfrm>
            <a:off x="87174" y="94603"/>
            <a:ext cx="3600064" cy="66353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Capitulum</a:t>
            </a:r>
          </a:p>
          <a:p>
            <a:r>
              <a:rPr lang="en-US" sz="3200" b="1" dirty="0"/>
              <a:t>Olecranon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Trochlea </a:t>
            </a:r>
          </a:p>
          <a:p>
            <a:r>
              <a:rPr lang="en-US" sz="3200" b="1" dirty="0"/>
              <a:t>Olecranon Fossa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42ACF4-471D-4559-9455-439D1BA07E30}"/>
              </a:ext>
            </a:extLst>
          </p:cNvPr>
          <p:cNvCxnSpPr>
            <a:cxnSpLocks/>
          </p:cNvCxnSpPr>
          <p:nvPr/>
        </p:nvCxnSpPr>
        <p:spPr>
          <a:xfrm>
            <a:off x="4448531" y="1795612"/>
            <a:ext cx="2930677" cy="18894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331DF833-559B-4426-92A8-F6E8C4B4447D}"/>
              </a:ext>
            </a:extLst>
          </p:cNvPr>
          <p:cNvSpPr/>
          <p:nvPr/>
        </p:nvSpPr>
        <p:spPr>
          <a:xfrm>
            <a:off x="3687238" y="444777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25</a:t>
            </a:r>
          </a:p>
        </p:txBody>
      </p:sp>
    </p:spTree>
    <p:extLst>
      <p:ext uri="{BB962C8B-B14F-4D97-AF65-F5344CB8AC3E}">
        <p14:creationId xmlns:p14="http://schemas.microsoft.com/office/powerpoint/2010/main" val="310218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containing animal, brush&#10;&#10;Description automatically generated">
            <a:extLst>
              <a:ext uri="{FF2B5EF4-FFF2-40B4-BE49-F238E27FC236}">
                <a16:creationId xmlns:a16="http://schemas.microsoft.com/office/drawing/2014/main" id="{7D0C0430-966E-4500-81F8-0499A4643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89" y="1350222"/>
            <a:ext cx="8441738" cy="41575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F1C2F-714F-4E4C-9983-188D9E5CB94D}"/>
              </a:ext>
            </a:extLst>
          </p:cNvPr>
          <p:cNvSpPr/>
          <p:nvPr/>
        </p:nvSpPr>
        <p:spPr>
          <a:xfrm>
            <a:off x="87174" y="94603"/>
            <a:ext cx="3384215" cy="66353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Capitulum</a:t>
            </a:r>
          </a:p>
          <a:p>
            <a:r>
              <a:rPr lang="en-US" sz="3200" b="1" dirty="0"/>
              <a:t>Olecranon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Trochlea </a:t>
            </a:r>
          </a:p>
          <a:p>
            <a:r>
              <a:rPr lang="en-US" sz="3200" b="1" dirty="0"/>
              <a:t>Olecranon Fossa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114078-68CE-4330-90A0-62CD23A00CFC}"/>
              </a:ext>
            </a:extLst>
          </p:cNvPr>
          <p:cNvCxnSpPr>
            <a:cxnSpLocks/>
          </p:cNvCxnSpPr>
          <p:nvPr/>
        </p:nvCxnSpPr>
        <p:spPr>
          <a:xfrm flipV="1">
            <a:off x="4800600" y="3895344"/>
            <a:ext cx="3282696" cy="18745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B512706-B89F-47DA-B268-EE0C9561C1CC}"/>
              </a:ext>
            </a:extLst>
          </p:cNvPr>
          <p:cNvSpPr/>
          <p:nvPr/>
        </p:nvSpPr>
        <p:spPr>
          <a:xfrm>
            <a:off x="8551795" y="326976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26</a:t>
            </a:r>
          </a:p>
        </p:txBody>
      </p:sp>
    </p:spTree>
    <p:extLst>
      <p:ext uri="{BB962C8B-B14F-4D97-AF65-F5344CB8AC3E}">
        <p14:creationId xmlns:p14="http://schemas.microsoft.com/office/powerpoint/2010/main" val="1446765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animal, brush&#10;&#10;Description automatically generated">
            <a:extLst>
              <a:ext uri="{FF2B5EF4-FFF2-40B4-BE49-F238E27FC236}">
                <a16:creationId xmlns:a16="http://schemas.microsoft.com/office/drawing/2014/main" id="{7D0C0430-966E-4500-81F8-0499A4643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89" y="1350222"/>
            <a:ext cx="8441738" cy="415755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DF1C2F-714F-4E4C-9983-188D9E5CB94D}"/>
              </a:ext>
            </a:extLst>
          </p:cNvPr>
          <p:cNvSpPr/>
          <p:nvPr/>
        </p:nvSpPr>
        <p:spPr>
          <a:xfrm>
            <a:off x="87174" y="94603"/>
            <a:ext cx="3384215" cy="66353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BONE.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Ulna</a:t>
            </a:r>
          </a:p>
          <a:p>
            <a:r>
              <a:rPr lang="en-US" sz="3200" b="1" dirty="0"/>
              <a:t>Humerus</a:t>
            </a:r>
          </a:p>
          <a:p>
            <a:r>
              <a:rPr lang="en-US" sz="3200" b="1" dirty="0"/>
              <a:t>Radius</a:t>
            </a:r>
          </a:p>
          <a:p>
            <a:r>
              <a:rPr lang="en-US" sz="3200" b="1" dirty="0"/>
              <a:t>Fibula</a:t>
            </a:r>
          </a:p>
          <a:p>
            <a:r>
              <a:rPr lang="en-US" sz="3200" b="1" dirty="0"/>
              <a:t>Clavicle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114078-68CE-4330-90A0-62CD23A00CFC}"/>
              </a:ext>
            </a:extLst>
          </p:cNvPr>
          <p:cNvCxnSpPr>
            <a:cxnSpLocks/>
          </p:cNvCxnSpPr>
          <p:nvPr/>
        </p:nvCxnSpPr>
        <p:spPr>
          <a:xfrm flipV="1">
            <a:off x="4800600" y="3200400"/>
            <a:ext cx="2112264" cy="2569464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D6132C8-E1D2-42D2-B9D0-C2BF223E50A3}"/>
              </a:ext>
            </a:extLst>
          </p:cNvPr>
          <p:cNvSpPr/>
          <p:nvPr/>
        </p:nvSpPr>
        <p:spPr>
          <a:xfrm>
            <a:off x="8720613" y="128016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27</a:t>
            </a:r>
          </a:p>
        </p:txBody>
      </p:sp>
    </p:spTree>
    <p:extLst>
      <p:ext uri="{BB962C8B-B14F-4D97-AF65-F5344CB8AC3E}">
        <p14:creationId xmlns:p14="http://schemas.microsoft.com/office/powerpoint/2010/main" val="60618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animal, shellfish&#10;&#10;Description automatically generated">
            <a:extLst>
              <a:ext uri="{FF2B5EF4-FFF2-40B4-BE49-F238E27FC236}">
                <a16:creationId xmlns:a16="http://schemas.microsoft.com/office/drawing/2014/main" id="{2E2F66C2-5031-4A73-A39F-49C98DDD5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" y="2140804"/>
            <a:ext cx="8869680" cy="4811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D86B48-5845-4A61-B49F-9C9D727D3B76}"/>
              </a:ext>
            </a:extLst>
          </p:cNvPr>
          <p:cNvSpPr/>
          <p:nvPr/>
        </p:nvSpPr>
        <p:spPr>
          <a:xfrm>
            <a:off x="7902208" y="96635"/>
            <a:ext cx="4064202" cy="4193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BONE.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Ulna</a:t>
            </a:r>
          </a:p>
          <a:p>
            <a:r>
              <a:rPr lang="en-US" sz="3200" b="1" dirty="0"/>
              <a:t>Humerus</a:t>
            </a:r>
          </a:p>
          <a:p>
            <a:r>
              <a:rPr lang="en-US" sz="3200" b="1" dirty="0"/>
              <a:t>Radius</a:t>
            </a:r>
          </a:p>
          <a:p>
            <a:r>
              <a:rPr lang="en-US" sz="3200" b="1" dirty="0"/>
              <a:t>Fibula</a:t>
            </a:r>
          </a:p>
          <a:p>
            <a:r>
              <a:rPr lang="en-US" sz="3200" b="1" dirty="0"/>
              <a:t>Clavicle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95F9D7-E860-4CC6-A7D3-CF30FE95CCAA}"/>
              </a:ext>
            </a:extLst>
          </p:cNvPr>
          <p:cNvSpPr/>
          <p:nvPr/>
        </p:nvSpPr>
        <p:spPr>
          <a:xfrm>
            <a:off x="4515880" y="111882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79862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horacic vertebra">
            <a:extLst>
              <a:ext uri="{FF2B5EF4-FFF2-40B4-BE49-F238E27FC236}">
                <a16:creationId xmlns:a16="http://schemas.microsoft.com/office/drawing/2014/main" id="{B4680C3A-373B-4654-9A37-79B3D414B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9" r="35160"/>
          <a:stretch/>
        </p:blipFill>
        <p:spPr bwMode="auto">
          <a:xfrm>
            <a:off x="7579149" y="643467"/>
            <a:ext cx="361046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8E90F8-704E-4D83-9835-ED36D34DF2C7}"/>
              </a:ext>
            </a:extLst>
          </p:cNvPr>
          <p:cNvSpPr/>
          <p:nvPr/>
        </p:nvSpPr>
        <p:spPr>
          <a:xfrm>
            <a:off x="886120" y="643467"/>
            <a:ext cx="4307672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LEVEL of the VERTEBRAE?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Thoracic</a:t>
            </a:r>
          </a:p>
          <a:p>
            <a:r>
              <a:rPr lang="en-US" sz="3200" b="1" dirty="0"/>
              <a:t>Axis</a:t>
            </a:r>
          </a:p>
          <a:p>
            <a:r>
              <a:rPr lang="en-US" sz="3200" b="1" dirty="0"/>
              <a:t>Atlas</a:t>
            </a:r>
          </a:p>
          <a:p>
            <a:r>
              <a:rPr lang="en-US" sz="3200" b="1" dirty="0"/>
              <a:t>Cervical</a:t>
            </a:r>
          </a:p>
          <a:p>
            <a:r>
              <a:rPr lang="en-US" sz="3200" b="1" dirty="0"/>
              <a:t>Lumbar</a:t>
            </a:r>
          </a:p>
          <a:p>
            <a:pPr marL="514350" indent="-514350" algn="ctr">
              <a:buAutoNum type="arabicParenR"/>
            </a:pPr>
            <a:endParaRPr lang="en-US" sz="3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FD900C-7CC8-43AF-BFAB-F4B71BEA0D9D}"/>
              </a:ext>
            </a:extLst>
          </p:cNvPr>
          <p:cNvSpPr/>
          <p:nvPr/>
        </p:nvSpPr>
        <p:spPr>
          <a:xfrm>
            <a:off x="4482145" y="2743200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9579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1FAAE31-FC75-4B95-B6C9-911761A9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47756"/>
          <a:stretch/>
        </p:blipFill>
        <p:spPr>
          <a:xfrm rot="16200000">
            <a:off x="4195230" y="-509642"/>
            <a:ext cx="3636947" cy="1090506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C1D78E-8F0E-4E2A-BDF5-F569C8B00BAC}"/>
              </a:ext>
            </a:extLst>
          </p:cNvPr>
          <p:cNvSpPr/>
          <p:nvPr/>
        </p:nvSpPr>
        <p:spPr>
          <a:xfrm>
            <a:off x="8854" y="1"/>
            <a:ext cx="5971321" cy="36393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Medial condyle</a:t>
            </a:r>
          </a:p>
          <a:p>
            <a:r>
              <a:rPr lang="en-US" sz="3200" b="1" dirty="0"/>
              <a:t>Medial malleolus </a:t>
            </a:r>
          </a:p>
          <a:p>
            <a:r>
              <a:rPr lang="en-US" sz="3200" b="1" dirty="0"/>
              <a:t>Lateral condyle</a:t>
            </a:r>
          </a:p>
          <a:p>
            <a:r>
              <a:rPr lang="en-US" sz="3200" b="1" dirty="0"/>
              <a:t>Fibular condyle</a:t>
            </a:r>
          </a:p>
          <a:p>
            <a:r>
              <a:rPr lang="en-US" sz="3200" b="1" dirty="0"/>
              <a:t>Greater Trochanter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81B22-3322-4F75-A44F-382B9D6B5F10}"/>
              </a:ext>
            </a:extLst>
          </p:cNvPr>
          <p:cNvCxnSpPr>
            <a:cxnSpLocks/>
          </p:cNvCxnSpPr>
          <p:nvPr/>
        </p:nvCxnSpPr>
        <p:spPr>
          <a:xfrm>
            <a:off x="7068312" y="2020824"/>
            <a:ext cx="2724912" cy="274320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7CEF0C7-FA88-4957-A3EE-03808EE7556C}"/>
              </a:ext>
            </a:extLst>
          </p:cNvPr>
          <p:cNvSpPr/>
          <p:nvPr/>
        </p:nvSpPr>
        <p:spPr>
          <a:xfrm>
            <a:off x="8639567" y="597864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29</a:t>
            </a:r>
          </a:p>
        </p:txBody>
      </p:sp>
    </p:spTree>
    <p:extLst>
      <p:ext uri="{BB962C8B-B14F-4D97-AF65-F5344CB8AC3E}">
        <p14:creationId xmlns:p14="http://schemas.microsoft.com/office/powerpoint/2010/main" val="232159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n animal&#10;&#10;Description automatically generated">
            <a:extLst>
              <a:ext uri="{FF2B5EF4-FFF2-40B4-BE49-F238E27FC236}">
                <a16:creationId xmlns:a16="http://schemas.microsoft.com/office/drawing/2014/main" id="{7A60C601-03C5-43D6-8C7A-E0C350011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94838" y="707475"/>
            <a:ext cx="6138915" cy="55710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261BD1-F7BF-4E29-A2B2-1703B5036CB3}"/>
              </a:ext>
            </a:extLst>
          </p:cNvPr>
          <p:cNvSpPr/>
          <p:nvPr/>
        </p:nvSpPr>
        <p:spPr>
          <a:xfrm>
            <a:off x="639790" y="562071"/>
            <a:ext cx="4573813" cy="36393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LEVEL.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Cervical</a:t>
            </a:r>
          </a:p>
          <a:p>
            <a:r>
              <a:rPr lang="en-US" sz="3200" b="1" dirty="0"/>
              <a:t>Lumbar</a:t>
            </a:r>
          </a:p>
          <a:p>
            <a:r>
              <a:rPr lang="en-US" sz="3200" b="1" dirty="0"/>
              <a:t>Thoracic </a:t>
            </a:r>
          </a:p>
          <a:p>
            <a:r>
              <a:rPr lang="en-US" sz="3200" b="1" dirty="0"/>
              <a:t> Axis</a:t>
            </a:r>
          </a:p>
          <a:p>
            <a:r>
              <a:rPr lang="en-US" sz="3200" b="1" dirty="0"/>
              <a:t>Atlas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3E50F5-F5A9-4525-BA63-7A9A5421CDCF}"/>
              </a:ext>
            </a:extLst>
          </p:cNvPr>
          <p:cNvSpPr/>
          <p:nvPr/>
        </p:nvSpPr>
        <p:spPr>
          <a:xfrm>
            <a:off x="808891" y="4283394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221767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n animal&#10;&#10;Description automatically generated">
            <a:extLst>
              <a:ext uri="{FF2B5EF4-FFF2-40B4-BE49-F238E27FC236}">
                <a16:creationId xmlns:a16="http://schemas.microsoft.com/office/drawing/2014/main" id="{7A60C601-03C5-43D6-8C7A-E0C350011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4838" y="707475"/>
            <a:ext cx="6138915" cy="5571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4EF4AA-4BFD-4140-8A51-E30460D8CBD4}"/>
              </a:ext>
            </a:extLst>
          </p:cNvPr>
          <p:cNvCxnSpPr>
            <a:cxnSpLocks/>
          </p:cNvCxnSpPr>
          <p:nvPr/>
        </p:nvCxnSpPr>
        <p:spPr>
          <a:xfrm flipV="1">
            <a:off x="2423160" y="5065776"/>
            <a:ext cx="6041135" cy="621792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B1C547-48DA-4130-9112-AC35F3B96F48}"/>
              </a:ext>
            </a:extLst>
          </p:cNvPr>
          <p:cNvSpPr/>
          <p:nvPr/>
        </p:nvSpPr>
        <p:spPr>
          <a:xfrm>
            <a:off x="175929" y="227533"/>
            <a:ext cx="4736591" cy="464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Dens</a:t>
            </a:r>
          </a:p>
          <a:p>
            <a:r>
              <a:rPr lang="en-US" sz="3200" b="1" dirty="0"/>
              <a:t>Transverse process</a:t>
            </a:r>
          </a:p>
          <a:p>
            <a:r>
              <a:rPr lang="en-US" sz="3200" b="1" dirty="0"/>
              <a:t>Spinous process</a:t>
            </a:r>
          </a:p>
          <a:p>
            <a:r>
              <a:rPr lang="en-US" sz="3200" b="1" dirty="0"/>
              <a:t>Body</a:t>
            </a:r>
          </a:p>
          <a:p>
            <a:r>
              <a:rPr lang="en-US" sz="3200" b="1" dirty="0"/>
              <a:t>Transverse foramen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9F8533-E5B2-4461-A068-E2FA158C8689}"/>
              </a:ext>
            </a:extLst>
          </p:cNvPr>
          <p:cNvSpPr/>
          <p:nvPr/>
        </p:nvSpPr>
        <p:spPr>
          <a:xfrm>
            <a:off x="175929" y="472024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537553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n animal&#10;&#10;Description automatically generated">
            <a:extLst>
              <a:ext uri="{FF2B5EF4-FFF2-40B4-BE49-F238E27FC236}">
                <a16:creationId xmlns:a16="http://schemas.microsoft.com/office/drawing/2014/main" id="{7A60C601-03C5-43D6-8C7A-E0C350011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4838" y="707475"/>
            <a:ext cx="6138915" cy="5571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4EF4AA-4BFD-4140-8A51-E30460D8CBD4}"/>
              </a:ext>
            </a:extLst>
          </p:cNvPr>
          <p:cNvCxnSpPr>
            <a:cxnSpLocks/>
          </p:cNvCxnSpPr>
          <p:nvPr/>
        </p:nvCxnSpPr>
        <p:spPr>
          <a:xfrm flipV="1">
            <a:off x="2423160" y="4984595"/>
            <a:ext cx="4289874" cy="702973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87D35-9118-404B-B6D1-A92428BCB90B}"/>
              </a:ext>
            </a:extLst>
          </p:cNvPr>
          <p:cNvSpPr/>
          <p:nvPr/>
        </p:nvSpPr>
        <p:spPr>
          <a:xfrm>
            <a:off x="175929" y="227533"/>
            <a:ext cx="4736591" cy="464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Dens</a:t>
            </a:r>
          </a:p>
          <a:p>
            <a:r>
              <a:rPr lang="en-US" sz="3200" b="1" dirty="0"/>
              <a:t>Transverse process</a:t>
            </a:r>
          </a:p>
          <a:p>
            <a:r>
              <a:rPr lang="en-US" sz="3200" b="1" dirty="0"/>
              <a:t>Spinous process</a:t>
            </a:r>
          </a:p>
          <a:p>
            <a:r>
              <a:rPr lang="en-US" sz="3200" b="1" dirty="0"/>
              <a:t>Body</a:t>
            </a:r>
          </a:p>
          <a:p>
            <a:r>
              <a:rPr lang="en-US" sz="3200" b="1" dirty="0"/>
              <a:t>Transverse foramen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764DCE-71F7-4E35-A8A6-2076FEFA648E}"/>
              </a:ext>
            </a:extLst>
          </p:cNvPr>
          <p:cNvSpPr/>
          <p:nvPr/>
        </p:nvSpPr>
        <p:spPr>
          <a:xfrm>
            <a:off x="0" y="4665591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3333770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n animal&#10;&#10;Description automatically generated">
            <a:extLst>
              <a:ext uri="{FF2B5EF4-FFF2-40B4-BE49-F238E27FC236}">
                <a16:creationId xmlns:a16="http://schemas.microsoft.com/office/drawing/2014/main" id="{7A60C601-03C5-43D6-8C7A-E0C350011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94838" y="707475"/>
            <a:ext cx="6138915" cy="5571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4EF4AA-4BFD-4140-8A51-E30460D8CBD4}"/>
              </a:ext>
            </a:extLst>
          </p:cNvPr>
          <p:cNvCxnSpPr>
            <a:cxnSpLocks/>
          </p:cNvCxnSpPr>
          <p:nvPr/>
        </p:nvCxnSpPr>
        <p:spPr>
          <a:xfrm flipV="1">
            <a:off x="5394838" y="1717289"/>
            <a:ext cx="2634040" cy="1137423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87D35-9118-404B-B6D1-A92428BCB90B}"/>
              </a:ext>
            </a:extLst>
          </p:cNvPr>
          <p:cNvSpPr/>
          <p:nvPr/>
        </p:nvSpPr>
        <p:spPr>
          <a:xfrm>
            <a:off x="175929" y="227533"/>
            <a:ext cx="4736591" cy="464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Dens</a:t>
            </a:r>
          </a:p>
          <a:p>
            <a:r>
              <a:rPr lang="en-US" sz="3200" b="1" dirty="0"/>
              <a:t>Transverse process</a:t>
            </a:r>
          </a:p>
          <a:p>
            <a:r>
              <a:rPr lang="en-US" sz="3200" b="1" dirty="0"/>
              <a:t>Spinous process</a:t>
            </a:r>
          </a:p>
          <a:p>
            <a:r>
              <a:rPr lang="en-US" sz="3200" b="1" dirty="0"/>
              <a:t>Body</a:t>
            </a:r>
          </a:p>
          <a:p>
            <a:r>
              <a:rPr lang="en-US" sz="3200" b="1" dirty="0"/>
              <a:t>Transverse foramen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EBFE10-462C-4C74-BA62-0E4359FE6244}"/>
              </a:ext>
            </a:extLst>
          </p:cNvPr>
          <p:cNvSpPr/>
          <p:nvPr/>
        </p:nvSpPr>
        <p:spPr>
          <a:xfrm>
            <a:off x="0" y="4665591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33</a:t>
            </a:r>
          </a:p>
        </p:txBody>
      </p:sp>
    </p:spTree>
    <p:extLst>
      <p:ext uri="{BB962C8B-B14F-4D97-AF65-F5344CB8AC3E}">
        <p14:creationId xmlns:p14="http://schemas.microsoft.com/office/powerpoint/2010/main" val="1957033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n animal&#10;&#10;Description automatically generated">
            <a:extLst>
              <a:ext uri="{FF2B5EF4-FFF2-40B4-BE49-F238E27FC236}">
                <a16:creationId xmlns:a16="http://schemas.microsoft.com/office/drawing/2014/main" id="{62843798-F201-4464-917B-253277CE4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6631" t="1472" r="23385"/>
          <a:stretch/>
        </p:blipFill>
        <p:spPr>
          <a:xfrm>
            <a:off x="5213603" y="562071"/>
            <a:ext cx="6338608" cy="548905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2BA7F-437A-4137-8F19-DB888F04D071}"/>
              </a:ext>
            </a:extLst>
          </p:cNvPr>
          <p:cNvSpPr/>
          <p:nvPr/>
        </p:nvSpPr>
        <p:spPr>
          <a:xfrm>
            <a:off x="477012" y="562070"/>
            <a:ext cx="4736591" cy="46408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Dens</a:t>
            </a:r>
          </a:p>
          <a:p>
            <a:r>
              <a:rPr lang="en-US" sz="3200" b="1" dirty="0"/>
              <a:t>Transverse process</a:t>
            </a:r>
          </a:p>
          <a:p>
            <a:r>
              <a:rPr lang="en-US" sz="3200" b="1" dirty="0"/>
              <a:t>Spinous process</a:t>
            </a:r>
          </a:p>
          <a:p>
            <a:r>
              <a:rPr lang="en-US" sz="3200" b="1" dirty="0"/>
              <a:t>Body</a:t>
            </a:r>
          </a:p>
          <a:p>
            <a:r>
              <a:rPr lang="en-US" sz="3200" b="1" dirty="0"/>
              <a:t>Transverse process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E88C15-3EEA-4973-BC93-29EBE148E588}"/>
              </a:ext>
            </a:extLst>
          </p:cNvPr>
          <p:cNvCxnSpPr>
            <a:cxnSpLocks/>
          </p:cNvCxnSpPr>
          <p:nvPr/>
        </p:nvCxnSpPr>
        <p:spPr>
          <a:xfrm flipV="1">
            <a:off x="4983480" y="1161288"/>
            <a:ext cx="3493008" cy="4233672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C2BE714-726B-41FC-8B37-F5C8C4FA2F7E}"/>
              </a:ext>
            </a:extLst>
          </p:cNvPr>
          <p:cNvSpPr/>
          <p:nvPr/>
        </p:nvSpPr>
        <p:spPr>
          <a:xfrm>
            <a:off x="4448644" y="4429999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34</a:t>
            </a:r>
          </a:p>
        </p:txBody>
      </p:sp>
    </p:spTree>
    <p:extLst>
      <p:ext uri="{BB962C8B-B14F-4D97-AF65-F5344CB8AC3E}">
        <p14:creationId xmlns:p14="http://schemas.microsoft.com/office/powerpoint/2010/main" val="4097914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flower&#10;&#10;Description automatically generated">
            <a:extLst>
              <a:ext uri="{FF2B5EF4-FFF2-40B4-BE49-F238E27FC236}">
                <a16:creationId xmlns:a16="http://schemas.microsoft.com/office/drawing/2014/main" id="{893E69BF-26A6-484F-8B15-E0B0D67BC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0059" t="1718" r="42005"/>
          <a:stretch/>
        </p:blipFill>
        <p:spPr>
          <a:xfrm rot="5400000">
            <a:off x="4938079" y="-489836"/>
            <a:ext cx="2094542" cy="114769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6E7A9-C3F0-49C0-AB42-A3296C49A268}"/>
              </a:ext>
            </a:extLst>
          </p:cNvPr>
          <p:cNvSpPr/>
          <p:nvPr/>
        </p:nvSpPr>
        <p:spPr>
          <a:xfrm>
            <a:off x="639790" y="562071"/>
            <a:ext cx="5971321" cy="36393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BONE.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Ulna</a:t>
            </a:r>
          </a:p>
          <a:p>
            <a:r>
              <a:rPr lang="en-US" sz="3200" b="1" dirty="0"/>
              <a:t>Humerus</a:t>
            </a:r>
          </a:p>
          <a:p>
            <a:r>
              <a:rPr lang="en-US" sz="3200" b="1" dirty="0"/>
              <a:t>Radius</a:t>
            </a:r>
          </a:p>
          <a:p>
            <a:r>
              <a:rPr lang="en-US" sz="3200" b="1" dirty="0"/>
              <a:t>Fibula</a:t>
            </a:r>
          </a:p>
          <a:p>
            <a:r>
              <a:rPr lang="en-US" sz="3200" b="1" dirty="0"/>
              <a:t>Clavicle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F027E8-2D70-46F7-B438-58840814685C}"/>
              </a:ext>
            </a:extLst>
          </p:cNvPr>
          <p:cNvSpPr/>
          <p:nvPr/>
        </p:nvSpPr>
        <p:spPr>
          <a:xfrm>
            <a:off x="5616030" y="1916133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35</a:t>
            </a:r>
          </a:p>
        </p:txBody>
      </p:sp>
    </p:spTree>
    <p:extLst>
      <p:ext uri="{BB962C8B-B14F-4D97-AF65-F5344CB8AC3E}">
        <p14:creationId xmlns:p14="http://schemas.microsoft.com/office/powerpoint/2010/main" val="4293132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hip bone">
            <a:extLst>
              <a:ext uri="{FF2B5EF4-FFF2-40B4-BE49-F238E27FC236}">
                <a16:creationId xmlns:a16="http://schemas.microsoft.com/office/drawing/2014/main" id="{D6C0BDFB-1627-441F-AE93-4BD006AA2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34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39960-B6E4-4143-8D7E-E1DBF5FDE1E3}"/>
              </a:ext>
            </a:extLst>
          </p:cNvPr>
          <p:cNvSpPr/>
          <p:nvPr/>
        </p:nvSpPr>
        <p:spPr>
          <a:xfrm>
            <a:off x="6693408" y="192782"/>
            <a:ext cx="5387339" cy="61851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Foramen magnum</a:t>
            </a:r>
          </a:p>
          <a:p>
            <a:r>
              <a:rPr lang="en-US" sz="3200" b="1" dirty="0"/>
              <a:t>Transverse foramen</a:t>
            </a:r>
          </a:p>
          <a:p>
            <a:r>
              <a:rPr lang="en-US" sz="3200" b="1" dirty="0"/>
              <a:t>Obturator Foramen</a:t>
            </a:r>
          </a:p>
          <a:p>
            <a:r>
              <a:rPr lang="en-US" sz="3200" b="1" dirty="0"/>
              <a:t> </a:t>
            </a:r>
            <a:r>
              <a:rPr lang="en-US" sz="3200" b="1" dirty="0" err="1"/>
              <a:t>Os</a:t>
            </a:r>
            <a:r>
              <a:rPr lang="en-US" sz="3200" b="1" dirty="0"/>
              <a:t> Coxae</a:t>
            </a:r>
          </a:p>
          <a:p>
            <a:r>
              <a:rPr lang="en-US" sz="3200" b="1" dirty="0"/>
              <a:t>Acetabulum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DD2F0-5AA9-4DD7-9F63-29EFC4F5F2E6}"/>
              </a:ext>
            </a:extLst>
          </p:cNvPr>
          <p:cNvCxnSpPr>
            <a:cxnSpLocks/>
          </p:cNvCxnSpPr>
          <p:nvPr/>
        </p:nvCxnSpPr>
        <p:spPr>
          <a:xfrm flipH="1">
            <a:off x="5096255" y="1746504"/>
            <a:ext cx="719329" cy="2843784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C3440E3-95ED-4CBD-A737-23716D239B41}"/>
              </a:ext>
            </a:extLst>
          </p:cNvPr>
          <p:cNvSpPr/>
          <p:nvPr/>
        </p:nvSpPr>
        <p:spPr>
          <a:xfrm>
            <a:off x="3508429" y="509275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36</a:t>
            </a:r>
          </a:p>
        </p:txBody>
      </p:sp>
    </p:spTree>
    <p:extLst>
      <p:ext uri="{BB962C8B-B14F-4D97-AF65-F5344CB8AC3E}">
        <p14:creationId xmlns:p14="http://schemas.microsoft.com/office/powerpoint/2010/main" val="3677202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p bone">
            <a:extLst>
              <a:ext uri="{FF2B5EF4-FFF2-40B4-BE49-F238E27FC236}">
                <a16:creationId xmlns:a16="http://schemas.microsoft.com/office/drawing/2014/main" id="{D6C0BDFB-1627-441F-AE93-4BD006AA2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34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39960-B6E4-4143-8D7E-E1DBF5FDE1E3}"/>
              </a:ext>
            </a:extLst>
          </p:cNvPr>
          <p:cNvSpPr/>
          <p:nvPr/>
        </p:nvSpPr>
        <p:spPr>
          <a:xfrm>
            <a:off x="6693408" y="192782"/>
            <a:ext cx="5387339" cy="61851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Foramen magnum</a:t>
            </a:r>
          </a:p>
          <a:p>
            <a:r>
              <a:rPr lang="en-US" sz="3200" b="1" dirty="0"/>
              <a:t>Transverse foramen</a:t>
            </a:r>
          </a:p>
          <a:p>
            <a:r>
              <a:rPr lang="en-US" sz="3200" b="1" dirty="0"/>
              <a:t>Obturator Foramen</a:t>
            </a:r>
          </a:p>
          <a:p>
            <a:r>
              <a:rPr lang="en-US" sz="3200" b="1" dirty="0"/>
              <a:t> </a:t>
            </a:r>
            <a:r>
              <a:rPr lang="en-US" sz="3200" b="1" dirty="0" err="1"/>
              <a:t>Os</a:t>
            </a:r>
            <a:r>
              <a:rPr lang="en-US" sz="3200" b="1" dirty="0"/>
              <a:t> Coxae</a:t>
            </a:r>
          </a:p>
          <a:p>
            <a:r>
              <a:rPr lang="en-US" sz="3200" b="1" dirty="0"/>
              <a:t>Acetabulum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DD2F0-5AA9-4DD7-9F63-29EFC4F5F2E6}"/>
              </a:ext>
            </a:extLst>
          </p:cNvPr>
          <p:cNvCxnSpPr>
            <a:cxnSpLocks/>
          </p:cNvCxnSpPr>
          <p:nvPr/>
        </p:nvCxnSpPr>
        <p:spPr>
          <a:xfrm flipH="1">
            <a:off x="4242816" y="1746504"/>
            <a:ext cx="1572769" cy="1975104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6C48986-1139-4E8D-99BD-3FBE4DC41CF7}"/>
              </a:ext>
            </a:extLst>
          </p:cNvPr>
          <p:cNvSpPr/>
          <p:nvPr/>
        </p:nvSpPr>
        <p:spPr>
          <a:xfrm>
            <a:off x="5029200" y="173009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37</a:t>
            </a:r>
          </a:p>
        </p:txBody>
      </p:sp>
    </p:spTree>
    <p:extLst>
      <p:ext uri="{BB962C8B-B14F-4D97-AF65-F5344CB8AC3E}">
        <p14:creationId xmlns:p14="http://schemas.microsoft.com/office/powerpoint/2010/main" val="1268642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ip bone">
            <a:extLst>
              <a:ext uri="{FF2B5EF4-FFF2-40B4-BE49-F238E27FC236}">
                <a16:creationId xmlns:a16="http://schemas.microsoft.com/office/drawing/2014/main" id="{D6C0BDFB-1627-441F-AE93-4BD006AA2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934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6439960-B6E4-4143-8D7E-E1DBF5FDE1E3}"/>
              </a:ext>
            </a:extLst>
          </p:cNvPr>
          <p:cNvSpPr/>
          <p:nvPr/>
        </p:nvSpPr>
        <p:spPr>
          <a:xfrm>
            <a:off x="6693408" y="192782"/>
            <a:ext cx="5387339" cy="618515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Iliac crest</a:t>
            </a:r>
          </a:p>
          <a:p>
            <a:r>
              <a:rPr lang="en-US" sz="3200" b="1" dirty="0"/>
              <a:t>Spinous process</a:t>
            </a:r>
          </a:p>
          <a:p>
            <a:r>
              <a:rPr lang="en-US" sz="3200" b="1" dirty="0"/>
              <a:t>Ischial spine</a:t>
            </a:r>
          </a:p>
          <a:p>
            <a:r>
              <a:rPr lang="en-US" sz="3200" b="1" dirty="0"/>
              <a:t>Coxa Fossa</a:t>
            </a:r>
          </a:p>
          <a:p>
            <a:r>
              <a:rPr lang="en-US" sz="3200" b="1" dirty="0"/>
              <a:t>Acetabulum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4DD2F0-5AA9-4DD7-9F63-29EFC4F5F2E6}"/>
              </a:ext>
            </a:extLst>
          </p:cNvPr>
          <p:cNvCxnSpPr>
            <a:cxnSpLocks/>
          </p:cNvCxnSpPr>
          <p:nvPr/>
        </p:nvCxnSpPr>
        <p:spPr>
          <a:xfrm flipH="1" flipV="1">
            <a:off x="1837944" y="1243584"/>
            <a:ext cx="3977642" cy="5029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5CEBAF2-670F-4356-9CF8-C8C5B658A169}"/>
              </a:ext>
            </a:extLst>
          </p:cNvPr>
          <p:cNvSpPr/>
          <p:nvPr/>
        </p:nvSpPr>
        <p:spPr>
          <a:xfrm>
            <a:off x="4820504" y="47306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38</a:t>
            </a:r>
          </a:p>
        </p:txBody>
      </p:sp>
    </p:spTree>
    <p:extLst>
      <p:ext uri="{BB962C8B-B14F-4D97-AF65-F5344CB8AC3E}">
        <p14:creationId xmlns:p14="http://schemas.microsoft.com/office/powerpoint/2010/main" val="131353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CCEB25-E2E3-481F-A03A-19767D3E7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D64E-A9F8-4500-9DDE-B210D8B4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7C726BCE-901A-44FD-9132-535B7D7773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2" b="3145"/>
          <a:stretch/>
        </p:blipFill>
        <p:spPr>
          <a:xfrm rot="16200000">
            <a:off x="4994147" y="-339852"/>
            <a:ext cx="6858000" cy="75377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5D1EFF-F58E-4B13-8757-2DE98CBA60AE}"/>
              </a:ext>
            </a:extLst>
          </p:cNvPr>
          <p:cNvSpPr/>
          <p:nvPr/>
        </p:nvSpPr>
        <p:spPr>
          <a:xfrm>
            <a:off x="0" y="1350264"/>
            <a:ext cx="5240967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STRUCTURE?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Zygoma</a:t>
            </a:r>
          </a:p>
          <a:p>
            <a:r>
              <a:rPr lang="en-US" sz="3200" b="1" dirty="0"/>
              <a:t>Zygomatic process</a:t>
            </a:r>
          </a:p>
          <a:p>
            <a:r>
              <a:rPr lang="en-US" sz="3200" b="1" dirty="0"/>
              <a:t>Temporal process</a:t>
            </a:r>
          </a:p>
          <a:p>
            <a:r>
              <a:rPr lang="en-US" sz="3200" b="1" dirty="0"/>
              <a:t>External auditory canal</a:t>
            </a:r>
          </a:p>
          <a:p>
            <a:r>
              <a:rPr lang="en-US" sz="3200" b="1" dirty="0"/>
              <a:t>Mandibular fossa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A11CA3-45EA-4B54-9970-490AFD94C67A}"/>
              </a:ext>
            </a:extLst>
          </p:cNvPr>
          <p:cNvCxnSpPr>
            <a:cxnSpLocks/>
          </p:cNvCxnSpPr>
          <p:nvPr/>
        </p:nvCxnSpPr>
        <p:spPr>
          <a:xfrm>
            <a:off x="5148072" y="1203935"/>
            <a:ext cx="2029222" cy="2557889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A6D0327-F9FB-457E-8B78-0D25245B7450}"/>
              </a:ext>
            </a:extLst>
          </p:cNvPr>
          <p:cNvSpPr/>
          <p:nvPr/>
        </p:nvSpPr>
        <p:spPr>
          <a:xfrm>
            <a:off x="133366" y="44823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3922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9CF7650-7342-48D6-999E-174C77B5F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B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2D286E-2458-46AD-B49E-911912F70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bones femur">
            <a:extLst>
              <a:ext uri="{FF2B5EF4-FFF2-40B4-BE49-F238E27FC236}">
                <a16:creationId xmlns:a16="http://schemas.microsoft.com/office/drawing/2014/main" id="{1DDCF6ED-AC33-4914-AD6E-21BC75110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8"/>
          <a:stretch/>
        </p:blipFill>
        <p:spPr bwMode="auto">
          <a:xfrm rot="5400000">
            <a:off x="3723797" y="-1251345"/>
            <a:ext cx="4627754" cy="104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5073806" y="192782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Femoral Head</a:t>
            </a:r>
          </a:p>
          <a:p>
            <a:r>
              <a:rPr lang="en-US" sz="3200" b="1" dirty="0"/>
              <a:t>Humeral Head</a:t>
            </a:r>
          </a:p>
          <a:p>
            <a:r>
              <a:rPr lang="en-US" sz="3200" b="1" dirty="0"/>
              <a:t>Head of the Radius</a:t>
            </a:r>
          </a:p>
          <a:p>
            <a:r>
              <a:rPr lang="en-US" sz="3200" b="1" dirty="0"/>
              <a:t>Head of the Tibia</a:t>
            </a:r>
          </a:p>
          <a:p>
            <a:r>
              <a:rPr lang="en-US" sz="3200" b="1" dirty="0"/>
              <a:t>Head of the fibula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>
            <a:off x="6713034" y="4237463"/>
            <a:ext cx="3880625" cy="345688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1D1FF47-8B1D-41FF-823B-30166CC55B4D}"/>
              </a:ext>
            </a:extLst>
          </p:cNvPr>
          <p:cNvSpPr/>
          <p:nvPr/>
        </p:nvSpPr>
        <p:spPr>
          <a:xfrm>
            <a:off x="546739" y="78802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39</a:t>
            </a:r>
          </a:p>
        </p:txBody>
      </p:sp>
    </p:spTree>
    <p:extLst>
      <p:ext uri="{BB962C8B-B14F-4D97-AF65-F5344CB8AC3E}">
        <p14:creationId xmlns:p14="http://schemas.microsoft.com/office/powerpoint/2010/main" val="3955779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nes femur">
            <a:extLst>
              <a:ext uri="{FF2B5EF4-FFF2-40B4-BE49-F238E27FC236}">
                <a16:creationId xmlns:a16="http://schemas.microsoft.com/office/drawing/2014/main" id="{1DDCF6ED-AC33-4914-AD6E-21BC75110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8"/>
          <a:stretch/>
        </p:blipFill>
        <p:spPr bwMode="auto">
          <a:xfrm rot="5400000">
            <a:off x="3723797" y="-1251345"/>
            <a:ext cx="4627754" cy="104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5073806" y="192782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Lesser trochanter</a:t>
            </a:r>
          </a:p>
          <a:p>
            <a:r>
              <a:rPr lang="en-US" sz="3200" b="1" dirty="0"/>
              <a:t>Greater tubercle</a:t>
            </a:r>
          </a:p>
          <a:p>
            <a:r>
              <a:rPr lang="en-US" sz="3200" b="1" dirty="0"/>
              <a:t>Greater trochanter</a:t>
            </a:r>
          </a:p>
          <a:p>
            <a:r>
              <a:rPr lang="en-US" sz="3200" b="1" dirty="0"/>
              <a:t>Lesser tubercle</a:t>
            </a:r>
          </a:p>
          <a:p>
            <a:r>
              <a:rPr lang="en-US" sz="3200" b="1" dirty="0"/>
              <a:t>Trochlea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>
            <a:off x="6713034" y="4237463"/>
            <a:ext cx="3434576" cy="1761893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31B0843-4794-4AEA-B416-352DA4CCB277}"/>
              </a:ext>
            </a:extLst>
          </p:cNvPr>
          <p:cNvSpPr/>
          <p:nvPr/>
        </p:nvSpPr>
        <p:spPr>
          <a:xfrm>
            <a:off x="425433" y="434064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8320173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nes femur">
            <a:extLst>
              <a:ext uri="{FF2B5EF4-FFF2-40B4-BE49-F238E27FC236}">
                <a16:creationId xmlns:a16="http://schemas.microsoft.com/office/drawing/2014/main" id="{1DDCF6ED-AC33-4914-AD6E-21BC75110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8"/>
          <a:stretch/>
        </p:blipFill>
        <p:spPr bwMode="auto">
          <a:xfrm rot="5400000">
            <a:off x="3723797" y="-1251345"/>
            <a:ext cx="4627754" cy="104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5073806" y="192782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Medial condyle</a:t>
            </a:r>
          </a:p>
          <a:p>
            <a:r>
              <a:rPr lang="en-US" sz="3200" b="1" dirty="0"/>
              <a:t>Lateral fossa</a:t>
            </a:r>
          </a:p>
          <a:p>
            <a:r>
              <a:rPr lang="en-US" sz="3200" b="1" dirty="0"/>
              <a:t>Lateral condyle</a:t>
            </a:r>
          </a:p>
          <a:p>
            <a:r>
              <a:rPr lang="en-US" sz="3200" b="1" dirty="0"/>
              <a:t>Medial malleolus</a:t>
            </a:r>
          </a:p>
          <a:p>
            <a:r>
              <a:rPr lang="en-US" sz="3200" b="1" dirty="0"/>
              <a:t>Radial tuberosity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 flipH="1">
            <a:off x="1728440" y="2352907"/>
            <a:ext cx="2096428" cy="1505416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31DF3EC4-A11F-477E-BA1E-50FF77D24692}"/>
              </a:ext>
            </a:extLst>
          </p:cNvPr>
          <p:cNvSpPr/>
          <p:nvPr/>
        </p:nvSpPr>
        <p:spPr>
          <a:xfrm>
            <a:off x="425433" y="434064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41</a:t>
            </a:r>
          </a:p>
        </p:txBody>
      </p:sp>
    </p:spTree>
    <p:extLst>
      <p:ext uri="{BB962C8B-B14F-4D97-AF65-F5344CB8AC3E}">
        <p14:creationId xmlns:p14="http://schemas.microsoft.com/office/powerpoint/2010/main" val="3688013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ones femur">
            <a:extLst>
              <a:ext uri="{FF2B5EF4-FFF2-40B4-BE49-F238E27FC236}">
                <a16:creationId xmlns:a16="http://schemas.microsoft.com/office/drawing/2014/main" id="{1DDCF6ED-AC33-4914-AD6E-21BC75110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8"/>
          <a:stretch/>
        </p:blipFill>
        <p:spPr bwMode="auto">
          <a:xfrm rot="5400000">
            <a:off x="3723797" y="-1251345"/>
            <a:ext cx="4627754" cy="1045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5073806" y="192782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Medial condyle</a:t>
            </a:r>
          </a:p>
          <a:p>
            <a:r>
              <a:rPr lang="en-US" sz="3200" b="1" dirty="0"/>
              <a:t>Lateral fossa</a:t>
            </a:r>
          </a:p>
          <a:p>
            <a:r>
              <a:rPr lang="en-US" sz="3200" b="1" dirty="0"/>
              <a:t>Lateral condyle</a:t>
            </a:r>
          </a:p>
          <a:p>
            <a:r>
              <a:rPr lang="en-US" sz="3200" b="1" dirty="0"/>
              <a:t>Medial malleolus</a:t>
            </a:r>
          </a:p>
          <a:p>
            <a:r>
              <a:rPr lang="en-US" sz="3200" b="1" dirty="0"/>
              <a:t>Radial tuberosity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 flipH="1" flipV="1">
            <a:off x="1639230" y="5112835"/>
            <a:ext cx="3133492" cy="1176456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08BEF5F-605B-4DD5-B177-B2A83FBC2631}"/>
              </a:ext>
            </a:extLst>
          </p:cNvPr>
          <p:cNvSpPr/>
          <p:nvPr/>
        </p:nvSpPr>
        <p:spPr>
          <a:xfrm>
            <a:off x="425433" y="434064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42</a:t>
            </a:r>
          </a:p>
        </p:txBody>
      </p:sp>
    </p:spTree>
    <p:extLst>
      <p:ext uri="{BB962C8B-B14F-4D97-AF65-F5344CB8AC3E}">
        <p14:creationId xmlns:p14="http://schemas.microsoft.com/office/powerpoint/2010/main" val="2553923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1059367" y="313840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Medial condyle</a:t>
            </a:r>
          </a:p>
          <a:p>
            <a:r>
              <a:rPr lang="en-US" sz="3200" b="1" dirty="0"/>
              <a:t>Lateral fossa</a:t>
            </a:r>
          </a:p>
          <a:p>
            <a:r>
              <a:rPr lang="en-US" sz="3200" b="1" dirty="0"/>
              <a:t>Lateral condyle</a:t>
            </a:r>
          </a:p>
          <a:p>
            <a:r>
              <a:rPr lang="en-US" sz="3200" b="1" dirty="0"/>
              <a:t>Medial malleolus</a:t>
            </a:r>
          </a:p>
          <a:p>
            <a:r>
              <a:rPr lang="en-US" sz="3200" b="1" dirty="0"/>
              <a:t>Radial tuberosity </a:t>
            </a:r>
          </a:p>
        </p:txBody>
      </p:sp>
      <p:pic>
        <p:nvPicPr>
          <p:cNvPr id="9" name="Picture 2" descr="Image result for radius bone">
            <a:extLst>
              <a:ext uri="{FF2B5EF4-FFF2-40B4-BE49-F238E27FC236}">
                <a16:creationId xmlns:a16="http://schemas.microsoft.com/office/drawing/2014/main" id="{C7568BFD-7681-41C4-A6D5-CF226E328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6" r="33164"/>
          <a:stretch/>
        </p:blipFill>
        <p:spPr bwMode="auto">
          <a:xfrm rot="5400000">
            <a:off x="5117998" y="557148"/>
            <a:ext cx="1739588" cy="94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C7DC5F-5A81-4C82-8784-8370A77A4959}"/>
              </a:ext>
            </a:extLst>
          </p:cNvPr>
          <p:cNvCxnSpPr>
            <a:cxnSpLocks/>
          </p:cNvCxnSpPr>
          <p:nvPr/>
        </p:nvCxnSpPr>
        <p:spPr>
          <a:xfrm>
            <a:off x="8854068" y="1961008"/>
            <a:ext cx="784304" cy="3657601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DAE362D-4AD9-4AD4-8D27-B958BC5BA81F}"/>
              </a:ext>
            </a:extLst>
          </p:cNvPr>
          <p:cNvSpPr/>
          <p:nvPr/>
        </p:nvSpPr>
        <p:spPr>
          <a:xfrm>
            <a:off x="7648208" y="313840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1202175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radius bone">
            <a:extLst>
              <a:ext uri="{FF2B5EF4-FFF2-40B4-BE49-F238E27FC236}">
                <a16:creationId xmlns:a16="http://schemas.microsoft.com/office/drawing/2014/main" id="{C7568BFD-7681-41C4-A6D5-CF226E328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66" r="33164"/>
          <a:stretch/>
        </p:blipFill>
        <p:spPr bwMode="auto">
          <a:xfrm rot="5400000">
            <a:off x="5117998" y="557148"/>
            <a:ext cx="1739588" cy="947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C7DC5F-5A81-4C82-8784-8370A77A4959}"/>
              </a:ext>
            </a:extLst>
          </p:cNvPr>
          <p:cNvCxnSpPr>
            <a:cxnSpLocks/>
          </p:cNvCxnSpPr>
          <p:nvPr/>
        </p:nvCxnSpPr>
        <p:spPr>
          <a:xfrm>
            <a:off x="9712711" y="1414598"/>
            <a:ext cx="784304" cy="3657601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9077B9-CFF3-4815-A8DF-9999D9B74737}"/>
              </a:ext>
            </a:extLst>
          </p:cNvPr>
          <p:cNvSpPr/>
          <p:nvPr/>
        </p:nvSpPr>
        <p:spPr>
          <a:xfrm>
            <a:off x="602167" y="125874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Femoral Head</a:t>
            </a:r>
          </a:p>
          <a:p>
            <a:r>
              <a:rPr lang="en-US" sz="3200" b="1" dirty="0"/>
              <a:t>Humeral Head</a:t>
            </a:r>
          </a:p>
          <a:p>
            <a:r>
              <a:rPr lang="en-US" sz="3200" b="1" dirty="0"/>
              <a:t>Head of the Radius</a:t>
            </a:r>
          </a:p>
          <a:p>
            <a:r>
              <a:rPr lang="en-US" sz="3200" b="1" dirty="0"/>
              <a:t>Head of the Tibia</a:t>
            </a:r>
          </a:p>
          <a:p>
            <a:r>
              <a:rPr lang="en-US" sz="3200" b="1" dirty="0"/>
              <a:t>Head of the fibula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DB31AE-4138-432F-A6CE-C65F5E2C154E}"/>
              </a:ext>
            </a:extLst>
          </p:cNvPr>
          <p:cNvSpPr/>
          <p:nvPr/>
        </p:nvSpPr>
        <p:spPr>
          <a:xfrm>
            <a:off x="8114699" y="0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44</a:t>
            </a:r>
          </a:p>
        </p:txBody>
      </p:sp>
    </p:spTree>
    <p:extLst>
      <p:ext uri="{BB962C8B-B14F-4D97-AF65-F5344CB8AC3E}">
        <p14:creationId xmlns:p14="http://schemas.microsoft.com/office/powerpoint/2010/main" val="2026889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1FAAE31-FC75-4B95-B6C9-911761A9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47756"/>
          <a:stretch/>
        </p:blipFill>
        <p:spPr>
          <a:xfrm rot="16200000">
            <a:off x="4195230" y="-509642"/>
            <a:ext cx="3636947" cy="1090506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F81B22-3322-4F75-A44F-382B9D6B5F10}"/>
              </a:ext>
            </a:extLst>
          </p:cNvPr>
          <p:cNvCxnSpPr>
            <a:cxnSpLocks/>
          </p:cNvCxnSpPr>
          <p:nvPr/>
        </p:nvCxnSpPr>
        <p:spPr>
          <a:xfrm flipH="1">
            <a:off x="1586754" y="4098041"/>
            <a:ext cx="3808545" cy="339488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60EA09-6346-4D83-887A-AF37E99B0A5D}"/>
              </a:ext>
            </a:extLst>
          </p:cNvPr>
          <p:cNvSpPr/>
          <p:nvPr/>
        </p:nvSpPr>
        <p:spPr>
          <a:xfrm>
            <a:off x="0" y="0"/>
            <a:ext cx="7006942" cy="34759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Medial condyle</a:t>
            </a:r>
          </a:p>
          <a:p>
            <a:r>
              <a:rPr lang="en-US" sz="3200" b="1" dirty="0"/>
              <a:t>Lateral fossa</a:t>
            </a:r>
          </a:p>
          <a:p>
            <a:r>
              <a:rPr lang="en-US" sz="3200" b="1" dirty="0"/>
              <a:t>Lateral condyle</a:t>
            </a:r>
          </a:p>
          <a:p>
            <a:r>
              <a:rPr lang="en-US" sz="3200" b="1" dirty="0"/>
              <a:t>Medial malleolus</a:t>
            </a:r>
          </a:p>
          <a:p>
            <a:r>
              <a:rPr lang="en-US" sz="3200" b="1" dirty="0"/>
              <a:t>Radial tuberosity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B337A8-C55B-45EA-BBC8-5015C01BB7F2}"/>
              </a:ext>
            </a:extLst>
          </p:cNvPr>
          <p:cNvSpPr/>
          <p:nvPr/>
        </p:nvSpPr>
        <p:spPr>
          <a:xfrm>
            <a:off x="5395299" y="716007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45</a:t>
            </a:r>
          </a:p>
        </p:txBody>
      </p:sp>
    </p:spTree>
    <p:extLst>
      <p:ext uri="{BB962C8B-B14F-4D97-AF65-F5344CB8AC3E}">
        <p14:creationId xmlns:p14="http://schemas.microsoft.com/office/powerpoint/2010/main" val="34252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device&#10;&#10;Description automatically generated">
            <a:extLst>
              <a:ext uri="{FF2B5EF4-FFF2-40B4-BE49-F238E27FC236}">
                <a16:creationId xmlns:a16="http://schemas.microsoft.com/office/drawing/2014/main" id="{B560B7D9-986D-42E9-BEC0-BFC05ED2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194639">
            <a:off x="1918840" y="-1221376"/>
            <a:ext cx="9096033" cy="1364405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0" y="0"/>
            <a:ext cx="4304371" cy="52299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Olecranon process</a:t>
            </a:r>
          </a:p>
          <a:p>
            <a:r>
              <a:rPr lang="en-US" sz="3200" b="1" dirty="0"/>
              <a:t>Coracoid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Trochlear notch</a:t>
            </a:r>
          </a:p>
          <a:p>
            <a:r>
              <a:rPr lang="en-US" sz="3200" b="1" dirty="0"/>
              <a:t>Radial tuberosity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>
            <a:off x="9065942" y="1795347"/>
            <a:ext cx="784304" cy="3657601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9978031-1DF8-4D0B-A644-40C637B01F69}"/>
              </a:ext>
            </a:extLst>
          </p:cNvPr>
          <p:cNvSpPr/>
          <p:nvPr/>
        </p:nvSpPr>
        <p:spPr>
          <a:xfrm>
            <a:off x="3816487" y="773370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42628586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device&#10;&#10;Description automatically generated">
            <a:extLst>
              <a:ext uri="{FF2B5EF4-FFF2-40B4-BE49-F238E27FC236}">
                <a16:creationId xmlns:a16="http://schemas.microsoft.com/office/drawing/2014/main" id="{B560B7D9-986D-42E9-BEC0-BFC05ED2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194639">
            <a:off x="1918840" y="-1221376"/>
            <a:ext cx="9096033" cy="1364405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0" y="0"/>
            <a:ext cx="4304371" cy="52299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Olecranon process</a:t>
            </a:r>
          </a:p>
          <a:p>
            <a:r>
              <a:rPr lang="en-US" sz="3200" b="1" dirty="0"/>
              <a:t>Coracoid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Trochlear notch</a:t>
            </a:r>
          </a:p>
          <a:p>
            <a:r>
              <a:rPr lang="en-US" sz="3200" b="1" dirty="0"/>
              <a:t>Radial tuberosity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>
            <a:off x="9645806" y="2163337"/>
            <a:ext cx="784304" cy="3657601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08760949-2992-42D2-A9AF-B841B89B1E54}"/>
              </a:ext>
            </a:extLst>
          </p:cNvPr>
          <p:cNvSpPr/>
          <p:nvPr/>
        </p:nvSpPr>
        <p:spPr>
          <a:xfrm>
            <a:off x="8047794" y="571008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1022521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device&#10;&#10;Description automatically generated">
            <a:extLst>
              <a:ext uri="{FF2B5EF4-FFF2-40B4-BE49-F238E27FC236}">
                <a16:creationId xmlns:a16="http://schemas.microsoft.com/office/drawing/2014/main" id="{B560B7D9-986D-42E9-BEC0-BFC05ED27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194639">
            <a:off x="1918840" y="-1221376"/>
            <a:ext cx="9096033" cy="1364405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604702-150A-40FF-BC88-D44E5E4912B2}"/>
              </a:ext>
            </a:extLst>
          </p:cNvPr>
          <p:cNvSpPr/>
          <p:nvPr/>
        </p:nvSpPr>
        <p:spPr>
          <a:xfrm>
            <a:off x="0" y="0"/>
            <a:ext cx="4304371" cy="52299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STRUCTURE.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Olecranon process</a:t>
            </a:r>
          </a:p>
          <a:p>
            <a:r>
              <a:rPr lang="en-US" sz="3200" b="1" dirty="0"/>
              <a:t>Coracoid process</a:t>
            </a:r>
          </a:p>
          <a:p>
            <a:r>
              <a:rPr lang="en-US" sz="3200" b="1" dirty="0"/>
              <a:t>Coronoid process</a:t>
            </a:r>
          </a:p>
          <a:p>
            <a:r>
              <a:rPr lang="en-US" sz="3200" b="1" dirty="0"/>
              <a:t>Trochlear notch</a:t>
            </a:r>
          </a:p>
          <a:p>
            <a:r>
              <a:rPr lang="en-US" sz="3200" b="1" dirty="0"/>
              <a:t>Radial tuberosity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319EA7-520D-434D-81A2-46C5FE2032AE}"/>
              </a:ext>
            </a:extLst>
          </p:cNvPr>
          <p:cNvCxnSpPr>
            <a:cxnSpLocks/>
          </p:cNvCxnSpPr>
          <p:nvPr/>
        </p:nvCxnSpPr>
        <p:spPr>
          <a:xfrm>
            <a:off x="10125308" y="1600199"/>
            <a:ext cx="784304" cy="3657601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5883602-B464-4AE2-80AE-CB8D23B0D9C7}"/>
              </a:ext>
            </a:extLst>
          </p:cNvPr>
          <p:cNvSpPr/>
          <p:nvPr/>
        </p:nvSpPr>
        <p:spPr>
          <a:xfrm>
            <a:off x="4608763" y="1112489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48</a:t>
            </a:r>
          </a:p>
        </p:txBody>
      </p:sp>
    </p:spTree>
    <p:extLst>
      <p:ext uri="{BB962C8B-B14F-4D97-AF65-F5344CB8AC3E}">
        <p14:creationId xmlns:p14="http://schemas.microsoft.com/office/powerpoint/2010/main" val="141402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D64E-A9F8-4500-9DDE-B210D8B4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7C726BCE-901A-44FD-9132-535B7D777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2" b="3145"/>
          <a:stretch/>
        </p:blipFill>
        <p:spPr>
          <a:xfrm rot="16200000">
            <a:off x="4994147" y="-339852"/>
            <a:ext cx="6858000" cy="75377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5D1EFF-F58E-4B13-8757-2DE98CBA60AE}"/>
              </a:ext>
            </a:extLst>
          </p:cNvPr>
          <p:cNvSpPr/>
          <p:nvPr/>
        </p:nvSpPr>
        <p:spPr>
          <a:xfrm>
            <a:off x="0" y="1350264"/>
            <a:ext cx="5240967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STRUCTURE?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Zygoma</a:t>
            </a:r>
          </a:p>
          <a:p>
            <a:r>
              <a:rPr lang="en-US" sz="3200" b="1" dirty="0"/>
              <a:t>Zygomatic process</a:t>
            </a:r>
          </a:p>
          <a:p>
            <a:r>
              <a:rPr lang="en-US" sz="3200" b="1" dirty="0"/>
              <a:t>Temporal process</a:t>
            </a:r>
          </a:p>
          <a:p>
            <a:r>
              <a:rPr lang="en-US" sz="3200" b="1" dirty="0"/>
              <a:t>External auditory canal</a:t>
            </a:r>
          </a:p>
          <a:p>
            <a:r>
              <a:rPr lang="en-US" sz="3200" b="1" dirty="0"/>
              <a:t>Mandibular fossa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A11CA3-45EA-4B54-9970-490AFD94C67A}"/>
              </a:ext>
            </a:extLst>
          </p:cNvPr>
          <p:cNvCxnSpPr>
            <a:cxnSpLocks/>
          </p:cNvCxnSpPr>
          <p:nvPr/>
        </p:nvCxnSpPr>
        <p:spPr>
          <a:xfrm>
            <a:off x="5148072" y="1203935"/>
            <a:ext cx="2916936" cy="2225065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689AD75-BD36-4AD5-85AF-8E93721E24F8}"/>
              </a:ext>
            </a:extLst>
          </p:cNvPr>
          <p:cNvSpPr/>
          <p:nvPr/>
        </p:nvSpPr>
        <p:spPr>
          <a:xfrm>
            <a:off x="252045" y="44823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41738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8084C6-F80C-4946-BE7E-FF40EB09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65" y="-142644"/>
            <a:ext cx="5721337" cy="7000643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88F2E4-042C-4B3D-9271-2A2995F8BCC7}"/>
              </a:ext>
            </a:extLst>
          </p:cNvPr>
          <p:cNvSpPr/>
          <p:nvPr/>
        </p:nvSpPr>
        <p:spPr>
          <a:xfrm>
            <a:off x="0" y="73152"/>
            <a:ext cx="5733288" cy="67116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BONE?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Temporal Bone</a:t>
            </a:r>
          </a:p>
          <a:p>
            <a:r>
              <a:rPr lang="en-US" sz="3200" b="1" dirty="0"/>
              <a:t>Occipital Bone</a:t>
            </a:r>
          </a:p>
          <a:p>
            <a:r>
              <a:rPr lang="en-US" sz="3200" b="1" dirty="0"/>
              <a:t>Sphenoid </a:t>
            </a:r>
          </a:p>
          <a:p>
            <a:r>
              <a:rPr lang="en-US" sz="3200" b="1" dirty="0"/>
              <a:t>Palatine Bone</a:t>
            </a:r>
          </a:p>
          <a:p>
            <a:r>
              <a:rPr lang="en-US" sz="3200" b="1" dirty="0"/>
              <a:t>Parietal Bone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38870C-80A4-4B10-8D02-9DCD7F4BAF24}"/>
              </a:ext>
            </a:extLst>
          </p:cNvPr>
          <p:cNvCxnSpPr>
            <a:cxnSpLocks/>
          </p:cNvCxnSpPr>
          <p:nvPr/>
        </p:nvCxnSpPr>
        <p:spPr>
          <a:xfrm flipH="1">
            <a:off x="9582617" y="501805"/>
            <a:ext cx="1684940" cy="3246605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D34FF88-9C59-4E1A-8110-3E4C75FB6F52}"/>
              </a:ext>
            </a:extLst>
          </p:cNvPr>
          <p:cNvSpPr/>
          <p:nvPr/>
        </p:nvSpPr>
        <p:spPr>
          <a:xfrm>
            <a:off x="3922413" y="4283393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49</a:t>
            </a:r>
          </a:p>
        </p:txBody>
      </p:sp>
    </p:spTree>
    <p:extLst>
      <p:ext uri="{BB962C8B-B14F-4D97-AF65-F5344CB8AC3E}">
        <p14:creationId xmlns:p14="http://schemas.microsoft.com/office/powerpoint/2010/main" val="573270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58084C6-F80C-4946-BE7E-FF40EB098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65" y="-142644"/>
            <a:ext cx="5721337" cy="7000643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88F2E4-042C-4B3D-9271-2A2995F8BCC7}"/>
              </a:ext>
            </a:extLst>
          </p:cNvPr>
          <p:cNvSpPr/>
          <p:nvPr/>
        </p:nvSpPr>
        <p:spPr>
          <a:xfrm>
            <a:off x="0" y="73152"/>
            <a:ext cx="5733288" cy="67116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BONE?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Temporal Bone</a:t>
            </a:r>
          </a:p>
          <a:p>
            <a:r>
              <a:rPr lang="en-US" sz="3200" b="1" dirty="0"/>
              <a:t>Occipital Bone</a:t>
            </a:r>
          </a:p>
          <a:p>
            <a:r>
              <a:rPr lang="en-US" sz="3200" b="1" dirty="0"/>
              <a:t>Frontal Bone</a:t>
            </a:r>
          </a:p>
          <a:p>
            <a:r>
              <a:rPr lang="en-US" sz="3200" b="1" dirty="0"/>
              <a:t>Palatine Bone</a:t>
            </a:r>
          </a:p>
          <a:p>
            <a:r>
              <a:rPr lang="en-US" sz="3200" b="1" dirty="0"/>
              <a:t>Ethmoid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38870C-80A4-4B10-8D02-9DCD7F4BAF24}"/>
              </a:ext>
            </a:extLst>
          </p:cNvPr>
          <p:cNvCxnSpPr>
            <a:cxnSpLocks/>
          </p:cNvCxnSpPr>
          <p:nvPr/>
        </p:nvCxnSpPr>
        <p:spPr>
          <a:xfrm flipH="1" flipV="1">
            <a:off x="8740589" y="914400"/>
            <a:ext cx="3072613" cy="1183341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D34FF88-9C59-4E1A-8110-3E4C75FB6F52}"/>
              </a:ext>
            </a:extLst>
          </p:cNvPr>
          <p:cNvSpPr/>
          <p:nvPr/>
        </p:nvSpPr>
        <p:spPr>
          <a:xfrm>
            <a:off x="4400640" y="3261415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50</a:t>
            </a:r>
          </a:p>
        </p:txBody>
      </p:sp>
    </p:spTree>
    <p:extLst>
      <p:ext uri="{BB962C8B-B14F-4D97-AF65-F5344CB8AC3E}">
        <p14:creationId xmlns:p14="http://schemas.microsoft.com/office/powerpoint/2010/main" val="59481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D64E-A9F8-4500-9DDE-B210D8B44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7C726BCE-901A-44FD-9132-535B7D777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2" b="3145"/>
          <a:stretch/>
        </p:blipFill>
        <p:spPr>
          <a:xfrm rot="16200000">
            <a:off x="4994147" y="-339852"/>
            <a:ext cx="6858000" cy="753770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5D1EFF-F58E-4B13-8757-2DE98CBA60AE}"/>
              </a:ext>
            </a:extLst>
          </p:cNvPr>
          <p:cNvSpPr/>
          <p:nvPr/>
        </p:nvSpPr>
        <p:spPr>
          <a:xfrm>
            <a:off x="0" y="1350264"/>
            <a:ext cx="5240967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STRUCTURE?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Zygoma</a:t>
            </a:r>
          </a:p>
          <a:p>
            <a:r>
              <a:rPr lang="en-US" sz="3200" b="1" dirty="0"/>
              <a:t>Zygomatic process</a:t>
            </a:r>
          </a:p>
          <a:p>
            <a:r>
              <a:rPr lang="en-US" sz="3200" b="1" dirty="0"/>
              <a:t>Temporal process</a:t>
            </a:r>
          </a:p>
          <a:p>
            <a:r>
              <a:rPr lang="en-US" sz="3200" b="1" dirty="0"/>
              <a:t>External auditory canal</a:t>
            </a:r>
          </a:p>
          <a:p>
            <a:r>
              <a:rPr lang="en-US" sz="3200" b="1" dirty="0"/>
              <a:t>Mandibular fossa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A11CA3-45EA-4B54-9970-490AFD94C67A}"/>
              </a:ext>
            </a:extLst>
          </p:cNvPr>
          <p:cNvCxnSpPr>
            <a:cxnSpLocks/>
          </p:cNvCxnSpPr>
          <p:nvPr/>
        </p:nvCxnSpPr>
        <p:spPr>
          <a:xfrm flipH="1">
            <a:off x="8970264" y="1014984"/>
            <a:ext cx="1682496" cy="269748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ED0C4A3-AA1D-4054-95B8-AD30C809568B}"/>
              </a:ext>
            </a:extLst>
          </p:cNvPr>
          <p:cNvSpPr/>
          <p:nvPr/>
        </p:nvSpPr>
        <p:spPr>
          <a:xfrm>
            <a:off x="252045" y="146329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8888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animal, sitting, white, black&#10;&#10;Description automatically generated">
            <a:extLst>
              <a:ext uri="{FF2B5EF4-FFF2-40B4-BE49-F238E27FC236}">
                <a16:creationId xmlns:a16="http://schemas.microsoft.com/office/drawing/2014/main" id="{B92F083E-6EA3-45F3-BB8E-05576D523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3859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F88172-3BE9-4486-A563-587EF94992B1}"/>
              </a:ext>
            </a:extLst>
          </p:cNvPr>
          <p:cNvSpPr/>
          <p:nvPr/>
        </p:nvSpPr>
        <p:spPr>
          <a:xfrm>
            <a:off x="0" y="1350264"/>
            <a:ext cx="5240967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BONE?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Zygoma</a:t>
            </a:r>
          </a:p>
          <a:p>
            <a:r>
              <a:rPr lang="en-US" sz="3200" b="1" dirty="0"/>
              <a:t>Maxilla</a:t>
            </a:r>
          </a:p>
          <a:p>
            <a:r>
              <a:rPr lang="en-US" sz="3200" b="1" dirty="0"/>
              <a:t>Vomer</a:t>
            </a:r>
          </a:p>
          <a:p>
            <a:r>
              <a:rPr lang="en-US" sz="3200" b="1" dirty="0"/>
              <a:t>Palatine Bone</a:t>
            </a:r>
          </a:p>
          <a:p>
            <a:r>
              <a:rPr lang="en-US" sz="3200" b="1" dirty="0"/>
              <a:t>Ethmoid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8E81B88-20B8-44B0-A1F9-0207B2931C00}"/>
              </a:ext>
            </a:extLst>
          </p:cNvPr>
          <p:cNvCxnSpPr>
            <a:cxnSpLocks/>
          </p:cNvCxnSpPr>
          <p:nvPr/>
        </p:nvCxnSpPr>
        <p:spPr>
          <a:xfrm>
            <a:off x="6176767" y="2322576"/>
            <a:ext cx="3669967" cy="14173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C1DF3F7-ED60-47D2-97B7-73DF380CA59A}"/>
              </a:ext>
            </a:extLst>
          </p:cNvPr>
          <p:cNvSpPr/>
          <p:nvPr/>
        </p:nvSpPr>
        <p:spPr>
          <a:xfrm>
            <a:off x="161365" y="146329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280759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animal, sitting, white, black&#10;&#10;Description automatically generated">
            <a:extLst>
              <a:ext uri="{FF2B5EF4-FFF2-40B4-BE49-F238E27FC236}">
                <a16:creationId xmlns:a16="http://schemas.microsoft.com/office/drawing/2014/main" id="{B92F083E-6EA3-45F3-BB8E-05576D523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3859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64D040-8234-4ECA-B32E-5728C661FB6D}"/>
              </a:ext>
            </a:extLst>
          </p:cNvPr>
          <p:cNvSpPr/>
          <p:nvPr/>
        </p:nvSpPr>
        <p:spPr>
          <a:xfrm>
            <a:off x="443001" y="1167384"/>
            <a:ext cx="5240967" cy="5361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Identify the STRUCTURES?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Foramen Magnum</a:t>
            </a:r>
          </a:p>
          <a:p>
            <a:r>
              <a:rPr lang="en-US" sz="3200" b="1" dirty="0"/>
              <a:t>Optic Foramina</a:t>
            </a:r>
          </a:p>
          <a:p>
            <a:r>
              <a:rPr lang="en-US" sz="3200" b="1" dirty="0"/>
              <a:t>Occipital Foramina</a:t>
            </a:r>
          </a:p>
          <a:p>
            <a:r>
              <a:rPr lang="en-US" sz="3200" b="1" dirty="0"/>
              <a:t>Occipital Condyles</a:t>
            </a:r>
          </a:p>
          <a:p>
            <a:r>
              <a:rPr lang="en-US" sz="3200" b="1" dirty="0"/>
              <a:t>Palatine Condyles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5BE190-9296-4A9A-B09B-900566039C8E}"/>
              </a:ext>
            </a:extLst>
          </p:cNvPr>
          <p:cNvCxnSpPr>
            <a:cxnSpLocks/>
          </p:cNvCxnSpPr>
          <p:nvPr/>
        </p:nvCxnSpPr>
        <p:spPr>
          <a:xfrm>
            <a:off x="8403336" y="365760"/>
            <a:ext cx="2029968" cy="2221992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D3B7B7-A55E-4F5C-B502-FC65D6A8D023}"/>
              </a:ext>
            </a:extLst>
          </p:cNvPr>
          <p:cNvCxnSpPr>
            <a:cxnSpLocks/>
          </p:cNvCxnSpPr>
          <p:nvPr/>
        </p:nvCxnSpPr>
        <p:spPr>
          <a:xfrm>
            <a:off x="8403336" y="365759"/>
            <a:ext cx="1012023" cy="2304289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7568FA4-DE6E-4FBE-9291-5FE5177B3AFB}"/>
              </a:ext>
            </a:extLst>
          </p:cNvPr>
          <p:cNvSpPr/>
          <p:nvPr/>
        </p:nvSpPr>
        <p:spPr>
          <a:xfrm>
            <a:off x="121024" y="145406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30155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sitting, white, black&#10;&#10;Description automatically generated">
            <a:extLst>
              <a:ext uri="{FF2B5EF4-FFF2-40B4-BE49-F238E27FC236}">
                <a16:creationId xmlns:a16="http://schemas.microsoft.com/office/drawing/2014/main" id="{B92F083E-6EA3-45F3-BB8E-05576D523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3859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F88172-3BE9-4486-A563-587EF94992B1}"/>
              </a:ext>
            </a:extLst>
          </p:cNvPr>
          <p:cNvSpPr/>
          <p:nvPr/>
        </p:nvSpPr>
        <p:spPr>
          <a:xfrm>
            <a:off x="0" y="256032"/>
            <a:ext cx="5678424" cy="645563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What is the HOLE?</a:t>
            </a:r>
          </a:p>
          <a:p>
            <a:pPr algn="ctr"/>
            <a:endParaRPr lang="en-US" sz="3200" b="1" dirty="0"/>
          </a:p>
          <a:p>
            <a:r>
              <a:rPr lang="en-US" sz="3200" b="1" dirty="0"/>
              <a:t>Foramen Magnum</a:t>
            </a:r>
          </a:p>
          <a:p>
            <a:r>
              <a:rPr lang="en-US" sz="3200" b="1" dirty="0"/>
              <a:t>Intervertebral Foramen</a:t>
            </a:r>
          </a:p>
          <a:p>
            <a:r>
              <a:rPr lang="en-US" sz="3200" b="1" dirty="0"/>
              <a:t>Occipital Foramen</a:t>
            </a:r>
          </a:p>
          <a:p>
            <a:r>
              <a:rPr lang="en-US" sz="3200" b="1" dirty="0"/>
              <a:t>Occipital Condyle</a:t>
            </a:r>
          </a:p>
          <a:p>
            <a:r>
              <a:rPr lang="en-US" sz="3200" b="1" dirty="0"/>
              <a:t>Transverse Foramen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1A3DE0-D877-4AFF-BB4D-8BDD47F2EE7C}"/>
              </a:ext>
            </a:extLst>
          </p:cNvPr>
          <p:cNvCxnSpPr>
            <a:cxnSpLocks/>
          </p:cNvCxnSpPr>
          <p:nvPr/>
        </p:nvCxnSpPr>
        <p:spPr>
          <a:xfrm>
            <a:off x="6236208" y="1124712"/>
            <a:ext cx="3669967" cy="1417320"/>
          </a:xfrm>
          <a:prstGeom prst="straightConnector1">
            <a:avLst/>
          </a:prstGeom>
          <a:ln w="76200"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3482F84-4EE7-423B-8324-E9AB3275092C}"/>
              </a:ext>
            </a:extLst>
          </p:cNvPr>
          <p:cNvSpPr/>
          <p:nvPr/>
        </p:nvSpPr>
        <p:spPr>
          <a:xfrm>
            <a:off x="4938116" y="3926541"/>
            <a:ext cx="1990164" cy="2043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Question</a:t>
            </a:r>
            <a:r>
              <a:rPr lang="en-US" sz="4400" dirty="0"/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449744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D24"/>
      </a:dk2>
      <a:lt2>
        <a:srgbClr val="E8E2E8"/>
      </a:lt2>
      <a:accent1>
        <a:srgbClr val="49B547"/>
      </a:accent1>
      <a:accent2>
        <a:srgbClr val="6EB13B"/>
      </a:accent2>
      <a:accent3>
        <a:srgbClr val="99A842"/>
      </a:accent3>
      <a:accent4>
        <a:srgbClr val="B1923B"/>
      </a:accent4>
      <a:accent5>
        <a:srgbClr val="C3734D"/>
      </a:accent5>
      <a:accent6>
        <a:srgbClr val="B13B46"/>
      </a:accent6>
      <a:hlink>
        <a:srgbClr val="B0743A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783</Words>
  <Application>Microsoft Office PowerPoint</Application>
  <PresentationFormat>Widescreen</PresentationFormat>
  <Paragraphs>402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Bodoni MT</vt:lpstr>
      <vt:lpstr>Goudy Old Style</vt:lpstr>
      <vt:lpstr>Wingdings 2</vt:lpstr>
      <vt:lpstr>SlateVTI</vt:lpstr>
      <vt:lpstr>Practical Exam #2 REDEMPTION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Exam #2 REDEMPTION EXAM</dc:title>
  <dc:creator>Cynthia Anderson</dc:creator>
  <cp:lastModifiedBy>Cynthia Anderson</cp:lastModifiedBy>
  <cp:revision>21</cp:revision>
  <dcterms:created xsi:type="dcterms:W3CDTF">2020-03-12T21:15:27Z</dcterms:created>
  <dcterms:modified xsi:type="dcterms:W3CDTF">2020-03-19T17:53:53Z</dcterms:modified>
</cp:coreProperties>
</file>