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93" r:id="rId3"/>
    <p:sldId id="257" r:id="rId4"/>
    <p:sldId id="261" r:id="rId5"/>
    <p:sldId id="296" r:id="rId6"/>
    <p:sldId id="297" r:id="rId7"/>
    <p:sldId id="262" r:id="rId8"/>
    <p:sldId id="294" r:id="rId9"/>
    <p:sldId id="295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0" r:id="rId20"/>
    <p:sldId id="276" r:id="rId21"/>
    <p:sldId id="277" r:id="rId22"/>
    <p:sldId id="279" r:id="rId23"/>
    <p:sldId id="280" r:id="rId24"/>
    <p:sldId id="281" r:id="rId25"/>
    <p:sldId id="282" r:id="rId26"/>
    <p:sldId id="298" r:id="rId27"/>
    <p:sldId id="283" r:id="rId28"/>
    <p:sldId id="299" r:id="rId29"/>
    <p:sldId id="284" r:id="rId30"/>
    <p:sldId id="285" r:id="rId31"/>
    <p:sldId id="287" r:id="rId32"/>
    <p:sldId id="300" r:id="rId33"/>
    <p:sldId id="314" r:id="rId34"/>
    <p:sldId id="315" r:id="rId35"/>
    <p:sldId id="288" r:id="rId36"/>
    <p:sldId id="290" r:id="rId37"/>
    <p:sldId id="292" r:id="rId38"/>
    <p:sldId id="301" r:id="rId39"/>
    <p:sldId id="302" r:id="rId40"/>
    <p:sldId id="289" r:id="rId41"/>
    <p:sldId id="303" r:id="rId42"/>
    <p:sldId id="304" r:id="rId43"/>
    <p:sldId id="313" r:id="rId44"/>
    <p:sldId id="308" r:id="rId45"/>
    <p:sldId id="312" r:id="rId46"/>
    <p:sldId id="309" r:id="rId47"/>
    <p:sldId id="305" r:id="rId48"/>
    <p:sldId id="310" r:id="rId49"/>
    <p:sldId id="311" r:id="rId50"/>
    <p:sldId id="316" r:id="rId51"/>
    <p:sldId id="31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0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6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2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44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7495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2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86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05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95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6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8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5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3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7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8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6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93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8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flickr.com/photos/rswatski/476989378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hysioprescription.com/2013/09/02/importance-core-stability-lower-limb-injury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flickr.com/photos/rswatski/4769893784" TargetMode="Externa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flickr.com/photos/rswatski/4769893784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B1F9EC-3896-4F4E-B280-CA8FF9D96B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9634" b="241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4A34FD-90C9-4D4E-A5D2-B64DE6B40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>
            <a:normAutofit/>
          </a:bodyPr>
          <a:lstStyle/>
          <a:p>
            <a:r>
              <a:rPr lang="en-US" dirty="0"/>
              <a:t>Practical Exam #3 The Muscles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B33AC-58E0-479D-B4A4-69C2F3F00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>
            <a:normAutofit/>
          </a:bodyPr>
          <a:lstStyle/>
          <a:p>
            <a:r>
              <a:rPr lang="en-US" dirty="0"/>
              <a:t>GOOD LUCK!</a:t>
            </a:r>
          </a:p>
        </p:txBody>
      </p:sp>
    </p:spTree>
    <p:extLst>
      <p:ext uri="{BB962C8B-B14F-4D97-AF65-F5344CB8AC3E}">
        <p14:creationId xmlns:p14="http://schemas.microsoft.com/office/powerpoint/2010/main" val="3641132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469901-60DC-4451-B4CF-717FE4536EFE}"/>
              </a:ext>
            </a:extLst>
          </p:cNvPr>
          <p:cNvSpPr/>
          <p:nvPr/>
        </p:nvSpPr>
        <p:spPr>
          <a:xfrm>
            <a:off x="1308653" y="155395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/>
              <a:t>Question</a:t>
            </a:r>
            <a:r>
              <a:rPr lang="en-US" sz="4400" dirty="0"/>
              <a:t> 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6F3298-F3B6-4A6C-A0F7-2F1F25BEA2CE}"/>
              </a:ext>
            </a:extLst>
          </p:cNvPr>
          <p:cNvSpPr/>
          <p:nvPr/>
        </p:nvSpPr>
        <p:spPr>
          <a:xfrm>
            <a:off x="135188" y="2354742"/>
            <a:ext cx="6972193" cy="42617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Identify the muscle.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Trebuchet MS"/>
            </a:endParaRPr>
          </a:p>
          <a:p>
            <a:r>
              <a:rPr lang="en-US" sz="2400" b="1" dirty="0"/>
              <a:t>Deltoid </a:t>
            </a:r>
          </a:p>
          <a:p>
            <a:r>
              <a:rPr lang="en-US" sz="2400" b="1" dirty="0"/>
              <a:t>Trapezius</a:t>
            </a:r>
          </a:p>
          <a:p>
            <a:r>
              <a:rPr lang="en-US" sz="2400" b="1" dirty="0"/>
              <a:t>Latissimus dorsi </a:t>
            </a:r>
          </a:p>
          <a:p>
            <a:r>
              <a:rPr lang="en-US" sz="2400" b="1" dirty="0"/>
              <a:t>Sternocleidomastoid </a:t>
            </a:r>
          </a:p>
          <a:p>
            <a:r>
              <a:rPr lang="en-US" sz="2400" b="1" dirty="0"/>
              <a:t>Abdominus rectus</a:t>
            </a:r>
          </a:p>
          <a:p>
            <a:r>
              <a:rPr lang="en-US" sz="2400" b="1" dirty="0"/>
              <a:t>Pectoralis major</a:t>
            </a:r>
          </a:p>
          <a:p>
            <a:r>
              <a:rPr lang="en-US" sz="2400" b="1" dirty="0"/>
              <a:t>Pectoralis minor</a:t>
            </a:r>
          </a:p>
          <a:p>
            <a:r>
              <a:rPr lang="en-US" sz="2400" b="1" dirty="0"/>
              <a:t>Intercostal muscles</a:t>
            </a:r>
          </a:p>
        </p:txBody>
      </p:sp>
      <p:pic>
        <p:nvPicPr>
          <p:cNvPr id="16" name="Picture 15" descr="A picture containing indoor, small, sitting, holding&#10;&#10;Description automatically generated">
            <a:extLst>
              <a:ext uri="{FF2B5EF4-FFF2-40B4-BE49-F238E27FC236}">
                <a16:creationId xmlns:a16="http://schemas.microsoft.com/office/drawing/2014/main" id="{04B8CC41-448D-46BC-A740-9BE272656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711" b="35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7A75AC-4F1C-4994-BA7B-C7D275F5FD12}"/>
              </a:ext>
            </a:extLst>
          </p:cNvPr>
          <p:cNvCxnSpPr>
            <a:cxnSpLocks/>
          </p:cNvCxnSpPr>
          <p:nvPr/>
        </p:nvCxnSpPr>
        <p:spPr>
          <a:xfrm flipV="1">
            <a:off x="4059382" y="4973782"/>
            <a:ext cx="4668982" cy="126076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DB26AD-4C0F-4C9E-9213-89AA1E6F3A05}"/>
              </a:ext>
            </a:extLst>
          </p:cNvPr>
          <p:cNvSpPr txBox="1"/>
          <p:nvPr/>
        </p:nvSpPr>
        <p:spPr>
          <a:xfrm>
            <a:off x="9806412" y="6657945"/>
            <a:ext cx="238558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flickr.com/photos/rswatski/47698937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53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61A2CE-5538-4C7A-B361-3124ACD7ECF1}"/>
              </a:ext>
            </a:extLst>
          </p:cNvPr>
          <p:cNvSpPr/>
          <p:nvPr/>
        </p:nvSpPr>
        <p:spPr>
          <a:xfrm>
            <a:off x="0" y="256032"/>
            <a:ext cx="4765964" cy="52208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Triceps brachii</a:t>
            </a:r>
          </a:p>
          <a:p>
            <a:r>
              <a:rPr lang="en-US" sz="3200" b="1" dirty="0"/>
              <a:t>Biceps brachii</a:t>
            </a:r>
          </a:p>
          <a:p>
            <a:r>
              <a:rPr lang="en-US" sz="3200" b="1" dirty="0"/>
              <a:t>Brachialis</a:t>
            </a:r>
          </a:p>
          <a:p>
            <a:r>
              <a:rPr lang="en-US" sz="3200" b="1" dirty="0"/>
              <a:t>Brachioradialis </a:t>
            </a:r>
          </a:p>
          <a:p>
            <a:r>
              <a:rPr lang="en-US" sz="3200" b="1" dirty="0"/>
              <a:t>Deltoid</a:t>
            </a:r>
          </a:p>
          <a:p>
            <a:r>
              <a:rPr lang="en-US" sz="3200" b="1" dirty="0"/>
              <a:t>Pronator teres </a:t>
            </a:r>
          </a:p>
          <a:p>
            <a:r>
              <a:rPr lang="en-US" sz="3200" b="1" dirty="0"/>
              <a:t>Teres major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FA8CFB-34FC-4527-BFD0-D7114A59F31A}"/>
              </a:ext>
            </a:extLst>
          </p:cNvPr>
          <p:cNvCxnSpPr>
            <a:cxnSpLocks/>
          </p:cNvCxnSpPr>
          <p:nvPr/>
        </p:nvCxnSpPr>
        <p:spPr>
          <a:xfrm>
            <a:off x="5585759" y="1454650"/>
            <a:ext cx="3669967" cy="1417320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E90AE37-6845-4868-9042-5ACE034A9B43}"/>
              </a:ext>
            </a:extLst>
          </p:cNvPr>
          <p:cNvSpPr/>
          <p:nvPr/>
        </p:nvSpPr>
        <p:spPr>
          <a:xfrm>
            <a:off x="5395275" y="27367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0824E9-BFB8-4DE5-871C-38245351D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5" y="2001624"/>
            <a:ext cx="8373417" cy="471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99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B4B93C-D448-4461-8EFA-20203E3FF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683" y="556054"/>
            <a:ext cx="10704535" cy="60213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6A0363-65ED-4D8C-AEEA-E6CB4B1A642F}"/>
              </a:ext>
            </a:extLst>
          </p:cNvPr>
          <p:cNvSpPr/>
          <p:nvPr/>
        </p:nvSpPr>
        <p:spPr>
          <a:xfrm>
            <a:off x="-1" y="27432"/>
            <a:ext cx="7500551" cy="45692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Gracilis </a:t>
            </a:r>
          </a:p>
          <a:p>
            <a:r>
              <a:rPr lang="en-US" sz="3200" b="1" dirty="0"/>
              <a:t>Soleus </a:t>
            </a:r>
          </a:p>
          <a:p>
            <a:r>
              <a:rPr lang="en-US" sz="3200" b="1" dirty="0"/>
              <a:t>Biceps femoris</a:t>
            </a:r>
          </a:p>
          <a:p>
            <a:r>
              <a:rPr lang="en-US" sz="3200" b="1" dirty="0"/>
              <a:t>Rectus femoris</a:t>
            </a:r>
          </a:p>
          <a:p>
            <a:r>
              <a:rPr lang="en-US" sz="3200" b="1" dirty="0"/>
              <a:t>Vastus medialis</a:t>
            </a:r>
          </a:p>
          <a:p>
            <a:r>
              <a:rPr lang="en-US" sz="3200" b="1" dirty="0"/>
              <a:t>Vastus lateralis </a:t>
            </a:r>
          </a:p>
          <a:p>
            <a:r>
              <a:rPr lang="en-US" sz="3200" b="1" dirty="0"/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CED03E-EDD9-410F-AF25-02544C4D0B77}"/>
              </a:ext>
            </a:extLst>
          </p:cNvPr>
          <p:cNvSpPr/>
          <p:nvPr/>
        </p:nvSpPr>
        <p:spPr>
          <a:xfrm>
            <a:off x="4340757" y="3065656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65334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294E76-3714-4987-B29E-9D86C23AA636}"/>
              </a:ext>
            </a:extLst>
          </p:cNvPr>
          <p:cNvSpPr/>
          <p:nvPr/>
        </p:nvSpPr>
        <p:spPr>
          <a:xfrm>
            <a:off x="0" y="27431"/>
            <a:ext cx="5413248" cy="447529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Transverse Abdominus</a:t>
            </a:r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Latissimus dorsi </a:t>
            </a:r>
          </a:p>
          <a:p>
            <a:r>
              <a:rPr lang="en-US" sz="3200" b="1" dirty="0"/>
              <a:t>External abdominal obliques</a:t>
            </a:r>
          </a:p>
          <a:p>
            <a:r>
              <a:rPr lang="en-US" sz="3200" b="1" dirty="0"/>
              <a:t>Abdominus rectus</a:t>
            </a:r>
          </a:p>
          <a:p>
            <a:r>
              <a:rPr lang="en-US" sz="3200" b="1" dirty="0"/>
              <a:t>Internal abdominal obliques</a:t>
            </a:r>
          </a:p>
          <a:p>
            <a:endParaRPr lang="en-US" sz="32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F4FFB7-0F69-4A3C-A4A5-3226BA0998B4}"/>
              </a:ext>
            </a:extLst>
          </p:cNvPr>
          <p:cNvSpPr/>
          <p:nvPr/>
        </p:nvSpPr>
        <p:spPr>
          <a:xfrm>
            <a:off x="1381854" y="4502726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12</a:t>
            </a:r>
          </a:p>
        </p:txBody>
      </p:sp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F5E1EE8-ADC6-4520-AF8D-AE6E2E4F9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11635" y="140235"/>
            <a:ext cx="5209309" cy="659455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B6076C-BF84-4A54-B9B3-7C8A57AA3D12}"/>
              </a:ext>
            </a:extLst>
          </p:cNvPr>
          <p:cNvCxnSpPr>
            <a:cxnSpLocks/>
          </p:cNvCxnSpPr>
          <p:nvPr/>
        </p:nvCxnSpPr>
        <p:spPr>
          <a:xfrm flipV="1">
            <a:off x="5056909" y="3429000"/>
            <a:ext cx="2988980" cy="10737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72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6137E-1702-4910-99A6-660F2CFE3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248" y="117003"/>
            <a:ext cx="11775989" cy="66239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497A71-2DE6-4271-96C2-2D4C2B1A9537}"/>
              </a:ext>
            </a:extLst>
          </p:cNvPr>
          <p:cNvSpPr/>
          <p:nvPr/>
        </p:nvSpPr>
        <p:spPr>
          <a:xfrm>
            <a:off x="6580909" y="295836"/>
            <a:ext cx="5406858" cy="626633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Identify the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muscle.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Trebuchet MS"/>
            </a:endParaRPr>
          </a:p>
          <a:p>
            <a:r>
              <a:rPr lang="en-US" sz="3600" b="1" dirty="0"/>
              <a:t>Temporalis </a:t>
            </a:r>
          </a:p>
          <a:p>
            <a:r>
              <a:rPr lang="en-US" sz="3600" b="1" dirty="0"/>
              <a:t>Buccinator </a:t>
            </a:r>
          </a:p>
          <a:p>
            <a:r>
              <a:rPr lang="en-US" sz="3600" b="1" dirty="0"/>
              <a:t>Orbicularis oris </a:t>
            </a:r>
          </a:p>
          <a:p>
            <a:r>
              <a:rPr lang="en-US" sz="3600" b="1" dirty="0"/>
              <a:t>Zygomaticus </a:t>
            </a:r>
          </a:p>
          <a:p>
            <a:r>
              <a:rPr lang="en-US" sz="3600" b="1" dirty="0"/>
              <a:t>Orbicularis oculi</a:t>
            </a:r>
          </a:p>
          <a:p>
            <a:r>
              <a:rPr lang="en-US" sz="3600" b="1" dirty="0"/>
              <a:t>Masseter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F2CDA8-BA75-4561-8462-E8CFC4DFE6DC}"/>
              </a:ext>
            </a:extLst>
          </p:cNvPr>
          <p:cNvCxnSpPr>
            <a:cxnSpLocks/>
          </p:cNvCxnSpPr>
          <p:nvPr/>
        </p:nvCxnSpPr>
        <p:spPr>
          <a:xfrm flipH="1" flipV="1">
            <a:off x="4613565" y="3685309"/>
            <a:ext cx="1780308" cy="914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9935A53-3011-431E-9490-705283BF39CF}"/>
              </a:ext>
            </a:extLst>
          </p:cNvPr>
          <p:cNvSpPr/>
          <p:nvPr/>
        </p:nvSpPr>
        <p:spPr>
          <a:xfrm>
            <a:off x="9899481" y="295835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/>
              <a:t>Question</a:t>
            </a:r>
            <a:r>
              <a:rPr lang="en-US" sz="4400" dirty="0"/>
              <a:t> 13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14115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D3B23D-C4F8-472E-8C65-DAC85692BE84}"/>
              </a:ext>
            </a:extLst>
          </p:cNvPr>
          <p:cNvSpPr/>
          <p:nvPr/>
        </p:nvSpPr>
        <p:spPr>
          <a:xfrm>
            <a:off x="0" y="27432"/>
            <a:ext cx="5891784" cy="55578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Triceps brachii</a:t>
            </a:r>
          </a:p>
          <a:p>
            <a:r>
              <a:rPr lang="en-US" sz="3200" b="1" dirty="0"/>
              <a:t>Biceps brachii</a:t>
            </a:r>
          </a:p>
          <a:p>
            <a:r>
              <a:rPr lang="en-US" sz="3200" b="1" dirty="0"/>
              <a:t>Brachialis</a:t>
            </a:r>
          </a:p>
          <a:p>
            <a:r>
              <a:rPr lang="en-US" sz="3200" b="1" dirty="0"/>
              <a:t>Brachioradialis </a:t>
            </a:r>
          </a:p>
          <a:p>
            <a:r>
              <a:rPr lang="en-US" sz="3200" b="1" dirty="0"/>
              <a:t>Deltoid</a:t>
            </a:r>
          </a:p>
          <a:p>
            <a:r>
              <a:rPr lang="en-US" sz="3200" b="1" dirty="0"/>
              <a:t>Pronator teres </a:t>
            </a:r>
          </a:p>
          <a:p>
            <a:r>
              <a:rPr lang="en-US" sz="3200" b="1" dirty="0"/>
              <a:t>Teres major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17100F-B391-4428-87D8-CD7A9032829C}"/>
              </a:ext>
            </a:extLst>
          </p:cNvPr>
          <p:cNvSpPr/>
          <p:nvPr/>
        </p:nvSpPr>
        <p:spPr>
          <a:xfrm>
            <a:off x="5100918" y="135456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2A065F-7C87-4D04-8DAC-56A180CE4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14" y="2104595"/>
            <a:ext cx="8190465" cy="46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98FD4FC-479A-4C2B-84A5-CF81E055F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41CE06-A231-4FC1-9999-E83B16E7B79E}"/>
              </a:ext>
            </a:extLst>
          </p:cNvPr>
          <p:cNvSpPr/>
          <p:nvPr/>
        </p:nvSpPr>
        <p:spPr>
          <a:xfrm>
            <a:off x="3443166" y="2497309"/>
            <a:ext cx="3470310" cy="11048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Question 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1EB2-90A1-4FE5-ACE0-4AA92A798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05" y="1073932"/>
            <a:ext cx="3470310" cy="493868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5100" b="1" dirty="0"/>
              <a:t>Identify the MUSCLE.</a:t>
            </a:r>
          </a:p>
          <a:p>
            <a:endParaRPr lang="en-US" sz="1600" b="1" dirty="0"/>
          </a:p>
          <a:p>
            <a:r>
              <a:rPr lang="en-US" sz="3200" b="1" dirty="0"/>
              <a:t>Teres major</a:t>
            </a:r>
          </a:p>
          <a:p>
            <a:r>
              <a:rPr lang="en-US" sz="3200" b="1" dirty="0"/>
              <a:t>Teres minor</a:t>
            </a:r>
          </a:p>
          <a:p>
            <a:r>
              <a:rPr lang="en-US" sz="3200" b="1" dirty="0"/>
              <a:t>Infraspinatus</a:t>
            </a:r>
          </a:p>
          <a:p>
            <a:r>
              <a:rPr lang="en-US" sz="3200" b="1" dirty="0"/>
              <a:t>Supraspinatus</a:t>
            </a:r>
          </a:p>
          <a:p>
            <a:r>
              <a:rPr lang="en-US" sz="3200" b="1" dirty="0"/>
              <a:t>Deltoid</a:t>
            </a:r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Subscapularis </a:t>
            </a:r>
          </a:p>
          <a:p>
            <a:endParaRPr lang="en-US" sz="1600" b="1" dirty="0"/>
          </a:p>
        </p:txBody>
      </p:sp>
      <p:pic>
        <p:nvPicPr>
          <p:cNvPr id="11" name="Picture 2" descr="Image result for arm muscles">
            <a:extLst>
              <a:ext uri="{FF2B5EF4-FFF2-40B4-BE49-F238E27FC236}">
                <a16:creationId xmlns:a16="http://schemas.microsoft.com/office/drawing/2014/main" id="{DEE3774C-2602-4BFA-B726-C25D1A56A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r="48637" b="20039"/>
          <a:stretch/>
        </p:blipFill>
        <p:spPr bwMode="auto">
          <a:xfrm rot="21443432">
            <a:off x="6905185" y="66929"/>
            <a:ext cx="3101603" cy="679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A91ADD-CBF5-461A-AF50-314A07012940}"/>
              </a:ext>
            </a:extLst>
          </p:cNvPr>
          <p:cNvCxnSpPr>
            <a:cxnSpLocks/>
          </p:cNvCxnSpPr>
          <p:nvPr/>
        </p:nvCxnSpPr>
        <p:spPr>
          <a:xfrm flipH="1" flipV="1">
            <a:off x="9445562" y="1073931"/>
            <a:ext cx="2050473" cy="60959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824C4F-C57E-4214-936A-4B4EBEDF5586}"/>
              </a:ext>
            </a:extLst>
          </p:cNvPr>
          <p:cNvSpPr/>
          <p:nvPr/>
        </p:nvSpPr>
        <p:spPr>
          <a:xfrm>
            <a:off x="0" y="73152"/>
            <a:ext cx="5733288" cy="6711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the muscle?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Deltoid </a:t>
            </a:r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Latissimus dorsi </a:t>
            </a:r>
          </a:p>
          <a:p>
            <a:r>
              <a:rPr lang="en-US" sz="3200" b="1" dirty="0"/>
              <a:t>Sternocleidomastoid </a:t>
            </a:r>
          </a:p>
          <a:p>
            <a:r>
              <a:rPr lang="en-US" sz="3200" b="1" dirty="0"/>
              <a:t>Abdominus rectus</a:t>
            </a:r>
          </a:p>
          <a:p>
            <a:r>
              <a:rPr lang="en-US" sz="3200" b="1" dirty="0"/>
              <a:t>Pectoralis major</a:t>
            </a:r>
          </a:p>
          <a:p>
            <a:r>
              <a:rPr lang="en-US" sz="3200" b="1" dirty="0"/>
              <a:t>Pectoralis minor</a:t>
            </a:r>
          </a:p>
          <a:p>
            <a:r>
              <a:rPr lang="en-US" sz="3200" b="1" dirty="0"/>
              <a:t>Intercostal muscles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DA45D-C1DA-40C4-9ED6-0B0C451BB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30" y="73152"/>
            <a:ext cx="6572833" cy="67116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7384E8-478B-4C7A-BC22-1B3F54DE2B5B}"/>
              </a:ext>
            </a:extLst>
          </p:cNvPr>
          <p:cNvCxnSpPr>
            <a:cxnSpLocks/>
          </p:cNvCxnSpPr>
          <p:nvPr/>
        </p:nvCxnSpPr>
        <p:spPr>
          <a:xfrm>
            <a:off x="6458714" y="1274618"/>
            <a:ext cx="1812450" cy="215438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5562DB6-DA53-4693-9273-300C02149D31}"/>
              </a:ext>
            </a:extLst>
          </p:cNvPr>
          <p:cNvSpPr/>
          <p:nvPr/>
        </p:nvSpPr>
        <p:spPr>
          <a:xfrm>
            <a:off x="4857356" y="73152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16</a:t>
            </a:r>
          </a:p>
        </p:txBody>
      </p:sp>
    </p:spTree>
    <p:extLst>
      <p:ext uri="{BB962C8B-B14F-4D97-AF65-F5344CB8AC3E}">
        <p14:creationId xmlns:p14="http://schemas.microsoft.com/office/powerpoint/2010/main" val="3265518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1781B5-FE46-4CA8-B525-81ADAD0BB0B0}"/>
              </a:ext>
            </a:extLst>
          </p:cNvPr>
          <p:cNvSpPr/>
          <p:nvPr/>
        </p:nvSpPr>
        <p:spPr>
          <a:xfrm>
            <a:off x="0" y="73152"/>
            <a:ext cx="5733288" cy="52896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the muscle?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Infraspinatus</a:t>
            </a:r>
          </a:p>
          <a:p>
            <a:r>
              <a:rPr lang="en-US" sz="3200" b="1" dirty="0"/>
              <a:t>Subscapularis</a:t>
            </a:r>
          </a:p>
          <a:p>
            <a:r>
              <a:rPr lang="en-US" sz="3200" b="1" dirty="0"/>
              <a:t>Supraspinatus </a:t>
            </a:r>
          </a:p>
          <a:p>
            <a:r>
              <a:rPr lang="en-US" sz="3200" b="1" dirty="0"/>
              <a:t>Teres major</a:t>
            </a:r>
          </a:p>
          <a:p>
            <a:r>
              <a:rPr lang="en-US" sz="3200" b="1" dirty="0"/>
              <a:t>Teres minor</a:t>
            </a:r>
          </a:p>
          <a:p>
            <a:r>
              <a:rPr lang="en-US" sz="3200" b="1" dirty="0"/>
              <a:t>Pronator teres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7DD108-7B52-4DBE-8B89-C001626BA320}"/>
              </a:ext>
            </a:extLst>
          </p:cNvPr>
          <p:cNvSpPr/>
          <p:nvPr/>
        </p:nvSpPr>
        <p:spPr>
          <a:xfrm>
            <a:off x="1687919" y="4769222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17</a:t>
            </a:r>
          </a:p>
        </p:txBody>
      </p:sp>
      <p:pic>
        <p:nvPicPr>
          <p:cNvPr id="9" name="Picture 2" descr="Image result for arm muscles">
            <a:extLst>
              <a:ext uri="{FF2B5EF4-FFF2-40B4-BE49-F238E27FC236}">
                <a16:creationId xmlns:a16="http://schemas.microsoft.com/office/drawing/2014/main" id="{B08EE01C-7BD0-4828-9628-F3142468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r="48637" b="20039"/>
          <a:stretch/>
        </p:blipFill>
        <p:spPr bwMode="auto">
          <a:xfrm rot="21443432">
            <a:off x="5800533" y="515816"/>
            <a:ext cx="6354424" cy="1391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928629-68F8-4055-8192-B19D9B8C2D05}"/>
              </a:ext>
            </a:extLst>
          </p:cNvPr>
          <p:cNvCxnSpPr>
            <a:cxnSpLocks/>
          </p:cNvCxnSpPr>
          <p:nvPr/>
        </p:nvCxnSpPr>
        <p:spPr>
          <a:xfrm flipH="1" flipV="1">
            <a:off x="9950196" y="3429000"/>
            <a:ext cx="2518291" cy="18724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2" descr="Image result for arm muscles">
            <a:extLst>
              <a:ext uri="{FF2B5EF4-FFF2-40B4-BE49-F238E27FC236}">
                <a16:creationId xmlns:a16="http://schemas.microsoft.com/office/drawing/2014/main" id="{9FCFE63B-2A88-4EFD-A9EF-5C4D44EBB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r="48637" b="20039"/>
          <a:stretch/>
        </p:blipFill>
        <p:spPr bwMode="auto">
          <a:xfrm rot="21443432">
            <a:off x="3952490" y="3173746"/>
            <a:ext cx="1697065" cy="371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D18220-5CDD-4563-9B9B-23960D3C61D1}"/>
              </a:ext>
            </a:extLst>
          </p:cNvPr>
          <p:cNvCxnSpPr>
            <a:cxnSpLocks/>
          </p:cNvCxnSpPr>
          <p:nvPr/>
        </p:nvCxnSpPr>
        <p:spPr>
          <a:xfrm flipH="1">
            <a:off x="5199568" y="3429000"/>
            <a:ext cx="896432" cy="5403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471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AB5AC47-A9EF-42F1-9A27-F060BE50F436}"/>
              </a:ext>
            </a:extLst>
          </p:cNvPr>
          <p:cNvSpPr/>
          <p:nvPr/>
        </p:nvSpPr>
        <p:spPr>
          <a:xfrm>
            <a:off x="0" y="27432"/>
            <a:ext cx="6499654" cy="68579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endParaRPr lang="en-US" sz="3200" b="1" dirty="0"/>
          </a:p>
          <a:p>
            <a:r>
              <a:rPr lang="en-US" sz="3200" b="1" dirty="0"/>
              <a:t>Orbicularis oculi</a:t>
            </a:r>
          </a:p>
          <a:p>
            <a:r>
              <a:rPr lang="en-US" sz="3200" b="1" dirty="0"/>
              <a:t>Masseter </a:t>
            </a:r>
          </a:p>
          <a:p>
            <a:r>
              <a:rPr lang="en-US" sz="3200" b="1" dirty="0"/>
              <a:t>Orbicularis oris</a:t>
            </a:r>
          </a:p>
          <a:p>
            <a:r>
              <a:rPr lang="en-US" sz="3200" b="1" dirty="0"/>
              <a:t>Zygomaticus </a:t>
            </a:r>
          </a:p>
          <a:p>
            <a:r>
              <a:rPr lang="en-US" sz="3200" b="1" dirty="0"/>
              <a:t>Temporalis </a:t>
            </a:r>
          </a:p>
          <a:p>
            <a:r>
              <a:rPr lang="en-US" sz="3200" b="1" dirty="0"/>
              <a:t>Buccinator </a:t>
            </a:r>
          </a:p>
          <a:p>
            <a:r>
              <a:rPr lang="en-US" sz="3200" b="1" dirty="0"/>
              <a:t>Sternocleidomastoid </a:t>
            </a:r>
            <a:endParaRPr lang="en-US" sz="40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4C210B-F200-4F98-897D-B00B38F8FC40}"/>
              </a:ext>
            </a:extLst>
          </p:cNvPr>
          <p:cNvSpPr/>
          <p:nvPr/>
        </p:nvSpPr>
        <p:spPr>
          <a:xfrm>
            <a:off x="4606702" y="4439264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Question</a:t>
            </a:r>
            <a:r>
              <a:rPr lang="en-US" sz="4400"/>
              <a:t> 18</a:t>
            </a:r>
            <a:endParaRPr lang="en-US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CAD283-E037-4C99-8B5C-3F9820EC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359" y="27432"/>
            <a:ext cx="5143500" cy="6858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9B7B63-DF03-4AEF-A1A4-B490BC2BEED7}"/>
              </a:ext>
            </a:extLst>
          </p:cNvPr>
          <p:cNvCxnSpPr>
            <a:cxnSpLocks/>
          </p:cNvCxnSpPr>
          <p:nvPr/>
        </p:nvCxnSpPr>
        <p:spPr>
          <a:xfrm>
            <a:off x="5820782" y="2431474"/>
            <a:ext cx="3614163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171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2C8DCB-3D8C-4CEC-ACAD-BB54FF2D3078}"/>
              </a:ext>
            </a:extLst>
          </p:cNvPr>
          <p:cNvSpPr/>
          <p:nvPr/>
        </p:nvSpPr>
        <p:spPr>
          <a:xfrm>
            <a:off x="0" y="0"/>
            <a:ext cx="4585854" cy="502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Identify the muscle.</a:t>
            </a:r>
          </a:p>
          <a:p>
            <a:pPr defTabSz="457200"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  <a:p>
            <a:r>
              <a:rPr lang="en-US" sz="3200" b="1" dirty="0"/>
              <a:t>Semitendinosus </a:t>
            </a:r>
          </a:p>
          <a:p>
            <a:r>
              <a:rPr lang="en-US" sz="3200" b="1" dirty="0"/>
              <a:t>Tibialis Anterior</a:t>
            </a:r>
          </a:p>
          <a:p>
            <a:r>
              <a:rPr lang="en-US" sz="3200" b="1" dirty="0"/>
              <a:t>Vastus Medialis</a:t>
            </a:r>
          </a:p>
          <a:p>
            <a:r>
              <a:rPr lang="en-US" sz="3200" b="1" dirty="0"/>
              <a:t>Soleus </a:t>
            </a:r>
          </a:p>
          <a:p>
            <a:r>
              <a:rPr lang="en-US" sz="3200" b="1" dirty="0"/>
              <a:t>Semimembranosus</a:t>
            </a:r>
          </a:p>
          <a:p>
            <a:r>
              <a:rPr lang="en-US" sz="3200" b="1" dirty="0"/>
              <a:t>Fibularis longus</a:t>
            </a:r>
          </a:p>
          <a:p>
            <a:r>
              <a:rPr lang="en-US" sz="3200" b="1" dirty="0"/>
              <a:t>Biceps femoris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2AAD1C-C8B7-4B6E-8418-CED6C0B2D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47939"/>
            <a:ext cx="5140036" cy="685338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161E1BF-C762-4F2C-9805-72743376C4AB}"/>
              </a:ext>
            </a:extLst>
          </p:cNvPr>
          <p:cNvSpPr/>
          <p:nvPr/>
        </p:nvSpPr>
        <p:spPr>
          <a:xfrm>
            <a:off x="3021192" y="4814047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/>
              <a:t>Question</a:t>
            </a:r>
            <a:r>
              <a:rPr lang="en-US" sz="4400" dirty="0"/>
              <a:t> 1</a:t>
            </a:r>
            <a:endParaRPr lang="en-US" sz="44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F505B4-4E2C-4983-9779-89FE795ED0D6}"/>
              </a:ext>
            </a:extLst>
          </p:cNvPr>
          <p:cNvCxnSpPr>
            <a:cxnSpLocks/>
          </p:cNvCxnSpPr>
          <p:nvPr/>
        </p:nvCxnSpPr>
        <p:spPr>
          <a:xfrm flipH="1">
            <a:off x="7121236" y="1385455"/>
            <a:ext cx="1440874" cy="163483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95FD8B-FEB1-4BC9-BF88-CEAECACA5427}"/>
              </a:ext>
            </a:extLst>
          </p:cNvPr>
          <p:cNvCxnSpPr>
            <a:cxnSpLocks/>
          </p:cNvCxnSpPr>
          <p:nvPr/>
        </p:nvCxnSpPr>
        <p:spPr>
          <a:xfrm>
            <a:off x="8562109" y="1385455"/>
            <a:ext cx="1043080" cy="148243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588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E24C3C-7A03-4C3C-8730-0326994EE49D}"/>
              </a:ext>
            </a:extLst>
          </p:cNvPr>
          <p:cNvSpPr/>
          <p:nvPr/>
        </p:nvSpPr>
        <p:spPr>
          <a:xfrm>
            <a:off x="0" y="0"/>
            <a:ext cx="3398108" cy="661951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digitorum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digitorum superficialis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Pronator teres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carpi ulnaris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carpi ulnaris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91D1B-E7CE-44F9-97B8-28967DE5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08" y="1790736"/>
            <a:ext cx="8584496" cy="482877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FD0C3C-38C9-4F75-B37E-C7A8B3D17EA6}"/>
              </a:ext>
            </a:extLst>
          </p:cNvPr>
          <p:cNvSpPr/>
          <p:nvPr/>
        </p:nvSpPr>
        <p:spPr>
          <a:xfrm>
            <a:off x="6525490" y="238485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2694429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118F4A-1EF5-4227-A7BF-D23877538464}"/>
              </a:ext>
            </a:extLst>
          </p:cNvPr>
          <p:cNvSpPr/>
          <p:nvPr/>
        </p:nvSpPr>
        <p:spPr>
          <a:xfrm>
            <a:off x="9724824" y="360156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A6CD6-4949-48F2-8A6D-2A219A95E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8" t="1591" r="1068" b="-5734"/>
          <a:stretch/>
        </p:blipFill>
        <p:spPr>
          <a:xfrm>
            <a:off x="125766" y="209549"/>
            <a:ext cx="7118129" cy="68588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32C825-74D2-4DAA-8730-E13D8B7ED32E}"/>
              </a:ext>
            </a:extLst>
          </p:cNvPr>
          <p:cNvSpPr/>
          <p:nvPr/>
        </p:nvSpPr>
        <p:spPr>
          <a:xfrm>
            <a:off x="6464023" y="2175164"/>
            <a:ext cx="5405486" cy="45484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r>
              <a:rPr lang="en-US" sz="3200" b="1" dirty="0"/>
              <a:t>Fibularis longus </a:t>
            </a:r>
          </a:p>
          <a:p>
            <a:r>
              <a:rPr lang="en-US" sz="3200" b="1" dirty="0"/>
              <a:t>Biceps femoris </a:t>
            </a:r>
          </a:p>
          <a:p>
            <a:r>
              <a:rPr lang="en-US" sz="3200" b="1" dirty="0"/>
              <a:t>Gastrocnemius </a:t>
            </a:r>
          </a:p>
          <a:p>
            <a:r>
              <a:rPr lang="en-US" sz="3200" b="1" dirty="0"/>
              <a:t>Gracilis </a:t>
            </a:r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Semitendinosus </a:t>
            </a:r>
          </a:p>
          <a:p>
            <a:r>
              <a:rPr lang="en-US" sz="3200" b="1" dirty="0"/>
              <a:t>Vastus medialis </a:t>
            </a:r>
          </a:p>
        </p:txBody>
      </p:sp>
    </p:spTree>
    <p:extLst>
      <p:ext uri="{BB962C8B-B14F-4D97-AF65-F5344CB8AC3E}">
        <p14:creationId xmlns:p14="http://schemas.microsoft.com/office/powerpoint/2010/main" val="1467999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30579BA-22EC-41CB-82B7-65D5DFCA6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0019CB-5809-48FD-BF84-C69591F5ADF6}"/>
              </a:ext>
            </a:extLst>
          </p:cNvPr>
          <p:cNvSpPr/>
          <p:nvPr/>
        </p:nvSpPr>
        <p:spPr>
          <a:xfrm>
            <a:off x="110238" y="4495122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21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9C8B6AE-83E1-4040-BB4C-4F4BAB13D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AD5FA6-34AA-42F0-9D9E-D5DA06183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C9457F-D6BB-4816-802A-E89C3F5A8764}"/>
              </a:ext>
            </a:extLst>
          </p:cNvPr>
          <p:cNvSpPr/>
          <p:nvPr/>
        </p:nvSpPr>
        <p:spPr>
          <a:xfrm>
            <a:off x="102972" y="95054"/>
            <a:ext cx="5240967" cy="377191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this muscle?</a:t>
            </a:r>
          </a:p>
          <a:p>
            <a:pPr algn="ctr"/>
            <a:endParaRPr lang="en-US" sz="3200" b="1" dirty="0"/>
          </a:p>
          <a:p>
            <a:r>
              <a:rPr lang="en-US" sz="2400" b="1" dirty="0"/>
              <a:t>Pronator teres</a:t>
            </a:r>
          </a:p>
          <a:p>
            <a:r>
              <a:rPr lang="en-US" sz="2400" b="1" dirty="0"/>
              <a:t>Brachioradialis</a:t>
            </a:r>
          </a:p>
          <a:p>
            <a:r>
              <a:rPr lang="en-US" sz="2400" b="1" dirty="0"/>
              <a:t>Subscapularis</a:t>
            </a:r>
          </a:p>
          <a:p>
            <a:r>
              <a:rPr lang="en-US" sz="2400" b="1" dirty="0"/>
              <a:t>Triceps brachii</a:t>
            </a:r>
          </a:p>
          <a:p>
            <a:r>
              <a:rPr lang="en-US" sz="2400" b="1" dirty="0"/>
              <a:t>Biceps brachii</a:t>
            </a:r>
          </a:p>
          <a:p>
            <a:r>
              <a:rPr lang="en-US" sz="2400" b="1" dirty="0"/>
              <a:t>Deltoid</a:t>
            </a:r>
            <a:endParaRPr lang="en-US" sz="32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79B1D3-1CAA-420D-A9C7-48726FB4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44260" r="19293" b="28461"/>
          <a:stretch/>
        </p:blipFill>
        <p:spPr>
          <a:xfrm>
            <a:off x="2106674" y="3591624"/>
            <a:ext cx="10072255" cy="3185704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B036D8-6412-4F93-AB17-37496D143551}"/>
              </a:ext>
            </a:extLst>
          </p:cNvPr>
          <p:cNvCxnSpPr>
            <a:cxnSpLocks/>
          </p:cNvCxnSpPr>
          <p:nvPr/>
        </p:nvCxnSpPr>
        <p:spPr>
          <a:xfrm flipH="1">
            <a:off x="5978730" y="2183843"/>
            <a:ext cx="1029388" cy="2815559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804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7EEE56-2353-4FEA-BDA4-F02836643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90" y="260065"/>
            <a:ext cx="9130231" cy="51357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7B540D-5946-4601-9D4F-55F0E6F3A55B}"/>
              </a:ext>
            </a:extLst>
          </p:cNvPr>
          <p:cNvSpPr/>
          <p:nvPr/>
        </p:nvSpPr>
        <p:spPr>
          <a:xfrm>
            <a:off x="357321" y="2008909"/>
            <a:ext cx="5405486" cy="46746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Fibularis longus </a:t>
            </a:r>
          </a:p>
          <a:p>
            <a:r>
              <a:rPr lang="en-US" sz="3200" b="1" dirty="0"/>
              <a:t>Biceps femoris </a:t>
            </a:r>
          </a:p>
          <a:p>
            <a:r>
              <a:rPr lang="en-US" sz="3200" b="1" dirty="0"/>
              <a:t>Gastrocnemius </a:t>
            </a:r>
          </a:p>
          <a:p>
            <a:r>
              <a:rPr lang="en-US" sz="3200" b="1" dirty="0"/>
              <a:t>Gracilis </a:t>
            </a:r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Semitendinosus </a:t>
            </a:r>
          </a:p>
          <a:p>
            <a:r>
              <a:rPr lang="en-US" sz="3200" b="1" dirty="0"/>
              <a:t>Vastus medialis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B30079-DE9C-4803-A67A-7AD46DBECCDB}"/>
              </a:ext>
            </a:extLst>
          </p:cNvPr>
          <p:cNvSpPr/>
          <p:nvPr/>
        </p:nvSpPr>
        <p:spPr>
          <a:xfrm>
            <a:off x="495024" y="174452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158714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FAF428-17D1-49DA-A457-BE095E41E4F7}"/>
              </a:ext>
            </a:extLst>
          </p:cNvPr>
          <p:cNvSpPr/>
          <p:nvPr/>
        </p:nvSpPr>
        <p:spPr>
          <a:xfrm>
            <a:off x="507798" y="935851"/>
            <a:ext cx="5405486" cy="51357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Gluteus medius </a:t>
            </a:r>
          </a:p>
          <a:p>
            <a:r>
              <a:rPr lang="en-US" sz="3200" b="1" dirty="0"/>
              <a:t>Biceps femoris </a:t>
            </a:r>
          </a:p>
          <a:p>
            <a:r>
              <a:rPr lang="en-US" sz="3200" b="1" dirty="0"/>
              <a:t>Rectus femoris </a:t>
            </a:r>
          </a:p>
          <a:p>
            <a:r>
              <a:rPr lang="en-US" sz="3200" b="1" dirty="0"/>
              <a:t>Gracilis </a:t>
            </a:r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Semitendinosus </a:t>
            </a:r>
          </a:p>
          <a:p>
            <a:r>
              <a:rPr lang="en-US" sz="3200" b="1" dirty="0"/>
              <a:t>Vastus medialis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4C72F-F0FE-4712-A77C-6037063F0A56}"/>
              </a:ext>
            </a:extLst>
          </p:cNvPr>
          <p:cNvSpPr/>
          <p:nvPr/>
        </p:nvSpPr>
        <p:spPr>
          <a:xfrm>
            <a:off x="4623906" y="4301092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01F971-7420-425B-94E0-025D4147C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-1970" r="19714"/>
          <a:stretch/>
        </p:blipFill>
        <p:spPr>
          <a:xfrm>
            <a:off x="6767375" y="218693"/>
            <a:ext cx="4801169" cy="615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61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6FD3A-4F39-4752-AC00-DB25CCA4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2527DF-A25C-46B4-A5D9-BBE2E310A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42ACF4-471D-4559-9455-439D1BA07E30}"/>
              </a:ext>
            </a:extLst>
          </p:cNvPr>
          <p:cNvCxnSpPr>
            <a:cxnSpLocks/>
          </p:cNvCxnSpPr>
          <p:nvPr/>
        </p:nvCxnSpPr>
        <p:spPr>
          <a:xfrm>
            <a:off x="4466819" y="780628"/>
            <a:ext cx="2930677" cy="1889420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3CAAD-E2EC-4444-8C5A-CD6CFB574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6DCF75-A0EA-43FE-9B62-F0876F41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8" y="289220"/>
            <a:ext cx="11613463" cy="624738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E4C998-1CFF-46F7-807A-B5722B28F095}"/>
              </a:ext>
            </a:extLst>
          </p:cNvPr>
          <p:cNvSpPr/>
          <p:nvPr/>
        </p:nvSpPr>
        <p:spPr>
          <a:xfrm>
            <a:off x="87173" y="1510145"/>
            <a:ext cx="5482353" cy="52198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Gluteus medius </a:t>
            </a:r>
          </a:p>
          <a:p>
            <a:r>
              <a:rPr lang="en-US" sz="3200" b="1" dirty="0"/>
              <a:t>Biceps femoris </a:t>
            </a:r>
          </a:p>
          <a:p>
            <a:r>
              <a:rPr lang="en-US" sz="3200" b="1" dirty="0"/>
              <a:t>Rectus femoris </a:t>
            </a:r>
          </a:p>
          <a:p>
            <a:r>
              <a:rPr lang="en-US" sz="3200" b="1" dirty="0"/>
              <a:t>Gracilis </a:t>
            </a:r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Semitendinosus </a:t>
            </a:r>
          </a:p>
          <a:p>
            <a:r>
              <a:rPr lang="en-US" sz="3200" b="1" dirty="0"/>
              <a:t>Vastus medialis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B63AE9-E145-4712-B2BA-1D0A25EECA21}"/>
              </a:ext>
            </a:extLst>
          </p:cNvPr>
          <p:cNvSpPr/>
          <p:nvPr/>
        </p:nvSpPr>
        <p:spPr>
          <a:xfrm>
            <a:off x="8966740" y="593612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363563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E4C998-1CFF-46F7-807A-B5722B28F095}"/>
              </a:ext>
            </a:extLst>
          </p:cNvPr>
          <p:cNvSpPr/>
          <p:nvPr/>
        </p:nvSpPr>
        <p:spPr>
          <a:xfrm>
            <a:off x="87174" y="94603"/>
            <a:ext cx="3600064" cy="663538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Gluteus medius </a:t>
            </a:r>
          </a:p>
          <a:p>
            <a:r>
              <a:rPr lang="en-US" sz="3200" b="1" dirty="0"/>
              <a:t>Biceps femoris </a:t>
            </a:r>
          </a:p>
          <a:p>
            <a:r>
              <a:rPr lang="en-US" sz="3200" b="1" dirty="0"/>
              <a:t>Rectus femoris </a:t>
            </a:r>
          </a:p>
          <a:p>
            <a:r>
              <a:rPr lang="en-US" sz="3200" b="1" dirty="0"/>
              <a:t>Gracilis </a:t>
            </a:r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Semitendinosus </a:t>
            </a:r>
          </a:p>
          <a:p>
            <a:r>
              <a:rPr lang="en-US" sz="3200" b="1" dirty="0"/>
              <a:t>Vastus medialis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10B05C-0B65-4D30-BA0B-7A9B09D9F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/>
          <a:stretch/>
        </p:blipFill>
        <p:spPr bwMode="auto">
          <a:xfrm>
            <a:off x="3560618" y="84390"/>
            <a:ext cx="8631382" cy="677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1DF833-559B-4426-92A8-F6E8C4B4447D}"/>
              </a:ext>
            </a:extLst>
          </p:cNvPr>
          <p:cNvSpPr/>
          <p:nvPr/>
        </p:nvSpPr>
        <p:spPr>
          <a:xfrm>
            <a:off x="6068291" y="263236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3102185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114078-68CE-4330-90A0-62CD23A00CFC}"/>
              </a:ext>
            </a:extLst>
          </p:cNvPr>
          <p:cNvCxnSpPr>
            <a:cxnSpLocks/>
          </p:cNvCxnSpPr>
          <p:nvPr/>
        </p:nvCxnSpPr>
        <p:spPr>
          <a:xfrm flipV="1">
            <a:off x="4800600" y="3895344"/>
            <a:ext cx="3282696" cy="1874520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7ACC7-82B5-4F45-9FBD-2C18A938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18" y="1675188"/>
            <a:ext cx="8986304" cy="50547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DF1C2F-714F-4E4C-9983-188D9E5CB94D}"/>
              </a:ext>
            </a:extLst>
          </p:cNvPr>
          <p:cNvSpPr/>
          <p:nvPr/>
        </p:nvSpPr>
        <p:spPr>
          <a:xfrm>
            <a:off x="0" y="130256"/>
            <a:ext cx="4236413" cy="5892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digitorum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digitorum superficialis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Pronator teres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carpi ulnaris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carpi ulnaris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512706-B89F-47DA-B268-EE0C9561C1CC}"/>
              </a:ext>
            </a:extLst>
          </p:cNvPr>
          <p:cNvSpPr/>
          <p:nvPr/>
        </p:nvSpPr>
        <p:spPr>
          <a:xfrm>
            <a:off x="5369055" y="4897913"/>
            <a:ext cx="4448267" cy="13545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26</a:t>
            </a:r>
          </a:p>
        </p:txBody>
      </p:sp>
    </p:spTree>
    <p:extLst>
      <p:ext uri="{BB962C8B-B14F-4D97-AF65-F5344CB8AC3E}">
        <p14:creationId xmlns:p14="http://schemas.microsoft.com/office/powerpoint/2010/main" val="1446765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7EDE7B-D2F6-45E2-A881-70A847075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18" y="1870365"/>
            <a:ext cx="8866908" cy="498763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6132C8-E1D2-42D2-B9D0-C2BF223E50A3}"/>
              </a:ext>
            </a:extLst>
          </p:cNvPr>
          <p:cNvSpPr/>
          <p:nvPr/>
        </p:nvSpPr>
        <p:spPr>
          <a:xfrm>
            <a:off x="3977382" y="5098473"/>
            <a:ext cx="4237235" cy="1468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DF1C2F-714F-4E4C-9983-188D9E5CB94D}"/>
              </a:ext>
            </a:extLst>
          </p:cNvPr>
          <p:cNvSpPr/>
          <p:nvPr/>
        </p:nvSpPr>
        <p:spPr>
          <a:xfrm>
            <a:off x="87174" y="94603"/>
            <a:ext cx="4237235" cy="663538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digitorum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digitorum superficialis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Pronator teres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carpi ulnaris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carpi ulnaris</a:t>
            </a:r>
          </a:p>
        </p:txBody>
      </p:sp>
    </p:spTree>
    <p:extLst>
      <p:ext uri="{BB962C8B-B14F-4D97-AF65-F5344CB8AC3E}">
        <p14:creationId xmlns:p14="http://schemas.microsoft.com/office/powerpoint/2010/main" val="60618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D0CDA-63A1-42E6-AF04-3FC2BC0D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59"/>
            <a:ext cx="12192000" cy="674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28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FD900C-7CC8-43AF-BFAB-F4B71BEA0D9D}"/>
              </a:ext>
            </a:extLst>
          </p:cNvPr>
          <p:cNvSpPr/>
          <p:nvPr/>
        </p:nvSpPr>
        <p:spPr>
          <a:xfrm>
            <a:off x="4482145" y="2743200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</a:t>
            </a:r>
          </a:p>
        </p:txBody>
      </p:sp>
      <p:pic>
        <p:nvPicPr>
          <p:cNvPr id="3134" name="Picture 3133">
            <a:extLst>
              <a:ext uri="{FF2B5EF4-FFF2-40B4-BE49-F238E27FC236}">
                <a16:creationId xmlns:a16="http://schemas.microsoft.com/office/drawing/2014/main" id="{497E0389-3B47-4D70-8CD3-EB6A2154A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56" y="853127"/>
            <a:ext cx="9817045" cy="5522088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88E90F8-704E-4D83-9835-ED36D34DF2C7}"/>
              </a:ext>
            </a:extLst>
          </p:cNvPr>
          <p:cNvSpPr/>
          <p:nvPr/>
        </p:nvSpPr>
        <p:spPr>
          <a:xfrm>
            <a:off x="886120" y="643467"/>
            <a:ext cx="4307672" cy="53614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the muscle?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Semitendinosus </a:t>
            </a:r>
          </a:p>
          <a:p>
            <a:r>
              <a:rPr lang="en-US" sz="3200" b="1" dirty="0"/>
              <a:t>Gracilis </a:t>
            </a:r>
          </a:p>
          <a:p>
            <a:r>
              <a:rPr lang="en-US" sz="3200" b="1" dirty="0"/>
              <a:t>Vastus Medialis</a:t>
            </a:r>
          </a:p>
          <a:p>
            <a:r>
              <a:rPr lang="en-US" sz="3200" b="1" dirty="0"/>
              <a:t>Soleus </a:t>
            </a:r>
          </a:p>
          <a:p>
            <a:r>
              <a:rPr lang="en-US" sz="3200" b="1" dirty="0"/>
              <a:t>Semimembranosus</a:t>
            </a:r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Biceps femoris</a:t>
            </a:r>
          </a:p>
          <a:p>
            <a:pPr marL="514350" indent="-514350" algn="ctr">
              <a:buAutoNum type="arabicParenR"/>
            </a:pPr>
            <a:endParaRPr lang="en-US" sz="3200" b="1" dirty="0"/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6E04D910-F321-43E2-8D09-F7B5F2953759}"/>
              </a:ext>
            </a:extLst>
          </p:cNvPr>
          <p:cNvCxnSpPr>
            <a:cxnSpLocks/>
          </p:cNvCxnSpPr>
          <p:nvPr/>
        </p:nvCxnSpPr>
        <p:spPr>
          <a:xfrm>
            <a:off x="4918364" y="2770910"/>
            <a:ext cx="1911927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15A3AF95-B934-49AC-AFDE-5A1DD1874634}"/>
              </a:ext>
            </a:extLst>
          </p:cNvPr>
          <p:cNvSpPr/>
          <p:nvPr/>
        </p:nvSpPr>
        <p:spPr>
          <a:xfrm>
            <a:off x="8334973" y="2407023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95797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C1D78E-8F0E-4E2A-BDF5-F569C8B00BAC}"/>
              </a:ext>
            </a:extLst>
          </p:cNvPr>
          <p:cNvSpPr/>
          <p:nvPr/>
        </p:nvSpPr>
        <p:spPr>
          <a:xfrm>
            <a:off x="8854" y="0"/>
            <a:ext cx="4424601" cy="66166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Temporalis </a:t>
            </a:r>
          </a:p>
          <a:p>
            <a:r>
              <a:rPr lang="en-US" sz="3200" b="1" dirty="0"/>
              <a:t>Zygomaticus </a:t>
            </a:r>
          </a:p>
          <a:p>
            <a:r>
              <a:rPr lang="en-US" sz="3200" b="1" dirty="0"/>
              <a:t>Buccinator </a:t>
            </a:r>
          </a:p>
          <a:p>
            <a:r>
              <a:rPr lang="en-US" sz="3200" b="1" dirty="0"/>
              <a:t>Orbicularis oculi </a:t>
            </a:r>
          </a:p>
          <a:p>
            <a:r>
              <a:rPr lang="en-US" sz="3200" b="1" dirty="0"/>
              <a:t>Orbicularis oris </a:t>
            </a:r>
          </a:p>
          <a:p>
            <a:r>
              <a:rPr lang="en-US" sz="3200" b="1" dirty="0"/>
              <a:t>Masseter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F81B22-3322-4F75-A44F-382B9D6B5F10}"/>
              </a:ext>
            </a:extLst>
          </p:cNvPr>
          <p:cNvCxnSpPr>
            <a:cxnSpLocks/>
          </p:cNvCxnSpPr>
          <p:nvPr/>
        </p:nvCxnSpPr>
        <p:spPr>
          <a:xfrm>
            <a:off x="7068312" y="2020824"/>
            <a:ext cx="2724912" cy="2743200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0E320-3031-4864-872F-25AD14301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213" b="-109"/>
          <a:stretch/>
        </p:blipFill>
        <p:spPr>
          <a:xfrm>
            <a:off x="4308547" y="1318420"/>
            <a:ext cx="7883453" cy="52982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7CEF0C7-FA88-4957-A3EE-03808EE7556C}"/>
              </a:ext>
            </a:extLst>
          </p:cNvPr>
          <p:cNvSpPr/>
          <p:nvPr/>
        </p:nvSpPr>
        <p:spPr>
          <a:xfrm>
            <a:off x="9504218" y="2617336"/>
            <a:ext cx="2500506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29</a:t>
            </a:r>
          </a:p>
        </p:txBody>
      </p:sp>
    </p:spTree>
    <p:extLst>
      <p:ext uri="{BB962C8B-B14F-4D97-AF65-F5344CB8AC3E}">
        <p14:creationId xmlns:p14="http://schemas.microsoft.com/office/powerpoint/2010/main" val="2321598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261BD1-F7BF-4E29-A2B2-1703B5036CB3}"/>
              </a:ext>
            </a:extLst>
          </p:cNvPr>
          <p:cNvSpPr/>
          <p:nvPr/>
        </p:nvSpPr>
        <p:spPr>
          <a:xfrm>
            <a:off x="477012" y="208579"/>
            <a:ext cx="6136897" cy="36393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r>
              <a:rPr lang="en-US" sz="3200" b="1" dirty="0"/>
              <a:t>Extensor digitorum</a:t>
            </a:r>
          </a:p>
          <a:p>
            <a:r>
              <a:rPr lang="en-US" sz="3200" b="1" dirty="0"/>
              <a:t>Flexor digitorum superficialis </a:t>
            </a:r>
          </a:p>
          <a:p>
            <a:r>
              <a:rPr lang="en-US" sz="3200" b="1" dirty="0"/>
              <a:t>Pronator teres</a:t>
            </a:r>
          </a:p>
          <a:p>
            <a:r>
              <a:rPr lang="en-US" sz="3200" b="1" dirty="0"/>
              <a:t>Extensor carpi ulnaris</a:t>
            </a:r>
          </a:p>
          <a:p>
            <a:r>
              <a:rPr lang="en-US" sz="3200" b="1" dirty="0"/>
              <a:t>Flexor carpi ulnaris</a:t>
            </a:r>
          </a:p>
          <a:p>
            <a:endParaRPr lang="en-US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0E9BFB-8F76-4E4E-B998-3AFB7E648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44260" r="19293" b="28461"/>
          <a:stretch/>
        </p:blipFill>
        <p:spPr>
          <a:xfrm>
            <a:off x="-4448055" y="2028235"/>
            <a:ext cx="17177902" cy="54331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3E50F5-F5A9-4525-BA63-7A9A5421CDCF}"/>
              </a:ext>
            </a:extLst>
          </p:cNvPr>
          <p:cNvSpPr/>
          <p:nvPr/>
        </p:nvSpPr>
        <p:spPr>
          <a:xfrm>
            <a:off x="7791934" y="232171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85770E-4F58-45EF-AADC-E1959C2D7596}"/>
              </a:ext>
            </a:extLst>
          </p:cNvPr>
          <p:cNvCxnSpPr>
            <a:cxnSpLocks/>
          </p:cNvCxnSpPr>
          <p:nvPr/>
        </p:nvCxnSpPr>
        <p:spPr>
          <a:xfrm>
            <a:off x="7675418" y="1623321"/>
            <a:ext cx="233032" cy="250323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FD4FE-8B1A-4EEC-B4C9-8D1522855C28}"/>
              </a:ext>
            </a:extLst>
          </p:cNvPr>
          <p:cNvCxnSpPr>
            <a:cxnSpLocks/>
          </p:cNvCxnSpPr>
          <p:nvPr/>
        </p:nvCxnSpPr>
        <p:spPr>
          <a:xfrm>
            <a:off x="7675418" y="1623321"/>
            <a:ext cx="672361" cy="290814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678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B1C547-48DA-4130-9112-AC35F3B96F48}"/>
              </a:ext>
            </a:extLst>
          </p:cNvPr>
          <p:cNvSpPr/>
          <p:nvPr/>
        </p:nvSpPr>
        <p:spPr>
          <a:xfrm>
            <a:off x="6095999" y="144406"/>
            <a:ext cx="5545997" cy="39842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r>
              <a:rPr lang="en-US" sz="3200" b="1" dirty="0"/>
              <a:t>Pronator teres</a:t>
            </a:r>
          </a:p>
          <a:p>
            <a:r>
              <a:rPr lang="en-US" sz="3200" b="1" dirty="0"/>
              <a:t>Brachioradialis</a:t>
            </a:r>
          </a:p>
          <a:p>
            <a:r>
              <a:rPr lang="en-US" sz="3200" b="1" dirty="0"/>
              <a:t>Subscapularis</a:t>
            </a:r>
          </a:p>
          <a:p>
            <a:r>
              <a:rPr lang="en-US" sz="3200" b="1" dirty="0"/>
              <a:t>Triceps brachii</a:t>
            </a:r>
          </a:p>
          <a:p>
            <a:r>
              <a:rPr lang="en-US" sz="3200" b="1" dirty="0"/>
              <a:t>Deltoid</a:t>
            </a:r>
          </a:p>
          <a:p>
            <a:r>
              <a:rPr lang="en-US" sz="3200" b="1" dirty="0"/>
              <a:t>Trapezius </a:t>
            </a:r>
            <a:endParaRPr lang="en-US" sz="4000" b="1" dirty="0"/>
          </a:p>
          <a:p>
            <a:endParaRPr lang="en-US" sz="32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9F8533-E5B2-4461-A068-E2FA158C8689}"/>
              </a:ext>
            </a:extLst>
          </p:cNvPr>
          <p:cNvSpPr/>
          <p:nvPr/>
        </p:nvSpPr>
        <p:spPr>
          <a:xfrm>
            <a:off x="661962" y="599978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ADE91-FA2F-4BC1-8F6B-9F563295E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44260" r="19293" b="28461"/>
          <a:stretch/>
        </p:blipFill>
        <p:spPr>
          <a:xfrm>
            <a:off x="1059872" y="3247954"/>
            <a:ext cx="10072255" cy="318570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6256D8-0D11-4299-8F61-78E6C1007B6D}"/>
              </a:ext>
            </a:extLst>
          </p:cNvPr>
          <p:cNvCxnSpPr>
            <a:cxnSpLocks/>
          </p:cNvCxnSpPr>
          <p:nvPr/>
        </p:nvCxnSpPr>
        <p:spPr>
          <a:xfrm flipV="1">
            <a:off x="840971" y="4982615"/>
            <a:ext cx="1582189" cy="12754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553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687D35-9118-404B-B6D1-A92428BCB90B}"/>
              </a:ext>
            </a:extLst>
          </p:cNvPr>
          <p:cNvSpPr/>
          <p:nvPr/>
        </p:nvSpPr>
        <p:spPr>
          <a:xfrm>
            <a:off x="175929" y="227533"/>
            <a:ext cx="4736591" cy="46408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Semitendinosus</a:t>
            </a:r>
          </a:p>
          <a:p>
            <a:r>
              <a:rPr lang="en-US" sz="3200" b="1" dirty="0"/>
              <a:t>Biceps femoris</a:t>
            </a:r>
          </a:p>
          <a:p>
            <a:r>
              <a:rPr lang="en-US" sz="3200" b="1" dirty="0"/>
              <a:t>Rectus femoris</a:t>
            </a:r>
          </a:p>
          <a:p>
            <a:r>
              <a:rPr lang="en-US" sz="3200" b="1" dirty="0"/>
              <a:t>Vastus intermedius</a:t>
            </a:r>
          </a:p>
          <a:p>
            <a:r>
              <a:rPr lang="en-US" sz="3200" b="1" dirty="0"/>
              <a:t>Vastus lateralis</a:t>
            </a:r>
          </a:p>
          <a:p>
            <a:r>
              <a:rPr lang="en-US" sz="3200" b="1" dirty="0"/>
              <a:t>Vastus medialis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764DCE-71F7-4E35-A8A6-2076FEFA648E}"/>
              </a:ext>
            </a:extLst>
          </p:cNvPr>
          <p:cNvSpPr/>
          <p:nvPr/>
        </p:nvSpPr>
        <p:spPr>
          <a:xfrm>
            <a:off x="0" y="4665591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32</a:t>
            </a:r>
          </a:p>
        </p:txBody>
      </p:sp>
      <p:pic>
        <p:nvPicPr>
          <p:cNvPr id="10" name="Content Placeholder 9" descr="A picture containing woman, holding, flower, bird&#10;&#10;Description automatically generated">
            <a:extLst>
              <a:ext uri="{FF2B5EF4-FFF2-40B4-BE49-F238E27FC236}">
                <a16:creationId xmlns:a16="http://schemas.microsoft.com/office/drawing/2014/main" id="{B1518606-9DE5-452A-9279-17B41C1F2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10" y="227533"/>
            <a:ext cx="5422381" cy="8026481"/>
          </a:xfr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A02171-ACE7-4ECB-ABEB-6C17B74E9235}"/>
              </a:ext>
            </a:extLst>
          </p:cNvPr>
          <p:cNvCxnSpPr>
            <a:cxnSpLocks/>
          </p:cNvCxnSpPr>
          <p:nvPr/>
        </p:nvCxnSpPr>
        <p:spPr>
          <a:xfrm>
            <a:off x="5088449" y="3603069"/>
            <a:ext cx="2003693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770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687D35-9118-404B-B6D1-A92428BCB90B}"/>
              </a:ext>
            </a:extLst>
          </p:cNvPr>
          <p:cNvSpPr/>
          <p:nvPr/>
        </p:nvSpPr>
        <p:spPr>
          <a:xfrm>
            <a:off x="175929" y="227533"/>
            <a:ext cx="4736591" cy="46408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Vastus Lateralis</a:t>
            </a:r>
          </a:p>
          <a:p>
            <a:r>
              <a:rPr lang="en-US" sz="3200" b="1" dirty="0"/>
              <a:t>Gluteus maximus</a:t>
            </a:r>
          </a:p>
          <a:p>
            <a:r>
              <a:rPr lang="en-US" sz="3200" b="1" dirty="0"/>
              <a:t>Gluteus medius</a:t>
            </a:r>
          </a:p>
          <a:p>
            <a:r>
              <a:rPr lang="en-US" sz="3200" b="1" dirty="0"/>
              <a:t>Semitendinosus</a:t>
            </a:r>
          </a:p>
          <a:p>
            <a:r>
              <a:rPr lang="en-US" sz="3200" b="1" dirty="0"/>
              <a:t>Semimembranosus</a:t>
            </a:r>
          </a:p>
          <a:p>
            <a:r>
              <a:rPr lang="en-US" sz="3200" b="1" dirty="0"/>
              <a:t>Rectus femoris</a:t>
            </a:r>
          </a:p>
          <a:p>
            <a:r>
              <a:rPr lang="en-US" sz="3200" b="1" dirty="0"/>
              <a:t>Biceps femoris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EBFE10-462C-4C74-BA62-0E4359FE6244}"/>
              </a:ext>
            </a:extLst>
          </p:cNvPr>
          <p:cNvSpPr/>
          <p:nvPr/>
        </p:nvSpPr>
        <p:spPr>
          <a:xfrm>
            <a:off x="0" y="4665591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33</a:t>
            </a:r>
          </a:p>
        </p:txBody>
      </p:sp>
      <p:pic>
        <p:nvPicPr>
          <p:cNvPr id="8" name="Picture 7" descr="A picture containing holding, red, black, vase&#10;&#10;Description automatically generated">
            <a:extLst>
              <a:ext uri="{FF2B5EF4-FFF2-40B4-BE49-F238E27FC236}">
                <a16:creationId xmlns:a16="http://schemas.microsoft.com/office/drawing/2014/main" id="{B0CA8DAA-B27E-491B-AF34-0FEBB9F2A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19" y="108240"/>
            <a:ext cx="2456452" cy="664151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4EF4AA-4BFD-4140-8A51-E30460D8CBD4}"/>
              </a:ext>
            </a:extLst>
          </p:cNvPr>
          <p:cNvCxnSpPr>
            <a:cxnSpLocks/>
          </p:cNvCxnSpPr>
          <p:nvPr/>
        </p:nvCxnSpPr>
        <p:spPr>
          <a:xfrm flipV="1">
            <a:off x="5596399" y="1307904"/>
            <a:ext cx="2634040" cy="1137423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033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42BA7F-437A-4137-8F19-DB888F04D071}"/>
              </a:ext>
            </a:extLst>
          </p:cNvPr>
          <p:cNvSpPr/>
          <p:nvPr/>
        </p:nvSpPr>
        <p:spPr>
          <a:xfrm>
            <a:off x="477012" y="562070"/>
            <a:ext cx="4736591" cy="46408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Sartorius</a:t>
            </a:r>
          </a:p>
          <a:p>
            <a:r>
              <a:rPr lang="en-US" sz="3200" b="1" dirty="0"/>
              <a:t>Gracilis</a:t>
            </a:r>
          </a:p>
          <a:p>
            <a:r>
              <a:rPr lang="en-US" sz="3200" b="1" dirty="0"/>
              <a:t>Soleus</a:t>
            </a:r>
          </a:p>
          <a:p>
            <a:r>
              <a:rPr lang="en-US" sz="3200" b="1" dirty="0"/>
              <a:t>Fibularis longus</a:t>
            </a:r>
          </a:p>
          <a:p>
            <a:r>
              <a:rPr lang="en-US" sz="3200" b="1" dirty="0"/>
              <a:t>Vastus Lateralis</a:t>
            </a:r>
          </a:p>
          <a:p>
            <a:r>
              <a:rPr lang="en-US" sz="3200" b="1" dirty="0"/>
              <a:t>Vastus Medialis</a:t>
            </a:r>
          </a:p>
          <a:p>
            <a:r>
              <a:rPr lang="en-US" sz="3200" b="1" dirty="0"/>
              <a:t>Semitendinosus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2BE714-726B-41FC-8B37-F5C8C4FA2F7E}"/>
              </a:ext>
            </a:extLst>
          </p:cNvPr>
          <p:cNvSpPr/>
          <p:nvPr/>
        </p:nvSpPr>
        <p:spPr>
          <a:xfrm>
            <a:off x="4448644" y="4429999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34</a:t>
            </a:r>
          </a:p>
        </p:txBody>
      </p:sp>
      <p:pic>
        <p:nvPicPr>
          <p:cNvPr id="11" name="Picture 10" descr="A picture containing indoor, sitting, table, red&#10;&#10;Description automatically generated">
            <a:extLst>
              <a:ext uri="{FF2B5EF4-FFF2-40B4-BE49-F238E27FC236}">
                <a16:creationId xmlns:a16="http://schemas.microsoft.com/office/drawing/2014/main" id="{9094BFAF-093C-4FD0-8778-D41B5C712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0618" y="2339475"/>
            <a:ext cx="6193227" cy="247439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E88C15-3EEA-4973-BC93-29EBE148E588}"/>
              </a:ext>
            </a:extLst>
          </p:cNvPr>
          <p:cNvCxnSpPr>
            <a:cxnSpLocks/>
          </p:cNvCxnSpPr>
          <p:nvPr/>
        </p:nvCxnSpPr>
        <p:spPr>
          <a:xfrm>
            <a:off x="9005455" y="2230582"/>
            <a:ext cx="1931776" cy="0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A picture containing indoor, sitting, table, red&#10;&#10;Description automatically generated">
            <a:extLst>
              <a:ext uri="{FF2B5EF4-FFF2-40B4-BE49-F238E27FC236}">
                <a16:creationId xmlns:a16="http://schemas.microsoft.com/office/drawing/2014/main" id="{B8B4EB35-0634-4EDD-A7D1-22C7E5773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948" y="3402389"/>
            <a:ext cx="11332473" cy="452769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870863-2C35-4EE3-8718-13D7D829130D}"/>
              </a:ext>
            </a:extLst>
          </p:cNvPr>
          <p:cNvCxnSpPr>
            <a:cxnSpLocks/>
          </p:cNvCxnSpPr>
          <p:nvPr/>
        </p:nvCxnSpPr>
        <p:spPr>
          <a:xfrm>
            <a:off x="5971309" y="3283527"/>
            <a:ext cx="1931776" cy="0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14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D6E7A9-C3F0-49C0-AB42-A3296C49A268}"/>
              </a:ext>
            </a:extLst>
          </p:cNvPr>
          <p:cNvSpPr/>
          <p:nvPr/>
        </p:nvSpPr>
        <p:spPr>
          <a:xfrm>
            <a:off x="5849077" y="2813019"/>
            <a:ext cx="5971321" cy="36393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digitorum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digitorum superficialis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Pronator teres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carpi ulnaris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carpi ulnaris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F027E8-2D70-46F7-B438-58840814685C}"/>
              </a:ext>
            </a:extLst>
          </p:cNvPr>
          <p:cNvSpPr/>
          <p:nvPr/>
        </p:nvSpPr>
        <p:spPr>
          <a:xfrm>
            <a:off x="1224326" y="3998605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6BEAB6-90C0-459D-A719-8933F9E66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50" r="95450">
                        <a14:foregroundMark x1="91500" y1="59400" x2="91500" y2="59400"/>
                        <a14:foregroundMark x1="93800" y1="58400" x2="95450" y2="52733"/>
                        <a14:foregroundMark x1="95150" y1="43467" x2="95150" y2="43467"/>
                        <a14:foregroundMark x1="5750" y1="61600" x2="8050" y2="54533"/>
                        <a14:foregroundMark x1="4400" y1="46867" x2="4400" y2="46867"/>
                        <a14:foregroundMark x1="1050" y1="59800" x2="6800" y2="60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09444"/>
            <a:ext cx="11397672" cy="854825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22AB61-769D-41E2-A1B9-74D5527F86C2}"/>
              </a:ext>
            </a:extLst>
          </p:cNvPr>
          <p:cNvCxnSpPr>
            <a:cxnSpLocks/>
          </p:cNvCxnSpPr>
          <p:nvPr/>
        </p:nvCxnSpPr>
        <p:spPr>
          <a:xfrm flipV="1">
            <a:off x="4655127" y="1870364"/>
            <a:ext cx="2895600" cy="245225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132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33615E-F1E9-4CC1-8B28-9C40D425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59" y="263236"/>
            <a:ext cx="4245726" cy="65947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6900" indent="0">
              <a:buNone/>
            </a:pPr>
            <a:r>
              <a:rPr lang="en-US" sz="2400" b="1" dirty="0"/>
              <a:t>Identify the muscle.</a:t>
            </a:r>
          </a:p>
          <a:p>
            <a:pPr marL="36900" indent="0" algn="ctr">
              <a:buNone/>
            </a:pPr>
            <a:endParaRPr lang="en-US" sz="2400" b="1" dirty="0"/>
          </a:p>
          <a:p>
            <a:pPr marL="36900" indent="0">
              <a:buNone/>
            </a:pPr>
            <a:r>
              <a:rPr lang="en-US" sz="2800" b="1" dirty="0"/>
              <a:t>Vastus Lateralis</a:t>
            </a:r>
          </a:p>
          <a:p>
            <a:pPr marL="36900" indent="0">
              <a:buNone/>
            </a:pPr>
            <a:r>
              <a:rPr lang="en-US" sz="2800" b="1" dirty="0"/>
              <a:t>Vastus intermedius</a:t>
            </a:r>
          </a:p>
          <a:p>
            <a:pPr marL="36900" indent="0">
              <a:buNone/>
            </a:pPr>
            <a:r>
              <a:rPr lang="en-US" sz="2800" b="1" dirty="0"/>
              <a:t>Vastus Medialis</a:t>
            </a:r>
          </a:p>
          <a:p>
            <a:pPr marL="36900" indent="0">
              <a:buNone/>
            </a:pPr>
            <a:r>
              <a:rPr lang="en-US" sz="2800" b="1" dirty="0"/>
              <a:t>Semitendinosus</a:t>
            </a:r>
          </a:p>
          <a:p>
            <a:pPr marL="36900" indent="0">
              <a:buNone/>
            </a:pPr>
            <a:r>
              <a:rPr lang="en-US" sz="2800" b="1" dirty="0"/>
              <a:t>Semimembranosus</a:t>
            </a:r>
          </a:p>
          <a:p>
            <a:pPr marL="36900" indent="0">
              <a:buNone/>
            </a:pPr>
            <a:r>
              <a:rPr lang="en-US" sz="2800" b="1" dirty="0"/>
              <a:t>Rectus femoris</a:t>
            </a:r>
          </a:p>
          <a:p>
            <a:pPr marL="36900" indent="0">
              <a:buNone/>
            </a:pPr>
            <a:r>
              <a:rPr lang="en-US" sz="2800" b="1" dirty="0"/>
              <a:t>Biceps femoris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3440E3-95ED-4CBD-A737-23716D239B41}"/>
              </a:ext>
            </a:extLst>
          </p:cNvPr>
          <p:cNvSpPr/>
          <p:nvPr/>
        </p:nvSpPr>
        <p:spPr>
          <a:xfrm>
            <a:off x="3821456" y="3834365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/>
              <a:t>Question</a:t>
            </a:r>
            <a:r>
              <a:rPr lang="en-US" sz="4400" dirty="0"/>
              <a:t> 36</a:t>
            </a:r>
            <a:endParaRPr lang="en-US" sz="4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A1BAE-654E-4A5A-9D92-1E5A8F2A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356" y="0"/>
            <a:ext cx="5143500" cy="6858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BAAF58-FD66-4D84-B8DF-97EEE523BAC5}"/>
              </a:ext>
            </a:extLst>
          </p:cNvPr>
          <p:cNvCxnSpPr>
            <a:cxnSpLocks/>
          </p:cNvCxnSpPr>
          <p:nvPr/>
        </p:nvCxnSpPr>
        <p:spPr>
          <a:xfrm flipV="1">
            <a:off x="6511636" y="2937164"/>
            <a:ext cx="2410691" cy="12884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02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39960-B6E4-4143-8D7E-E1DBF5FDE1E3}"/>
              </a:ext>
            </a:extLst>
          </p:cNvPr>
          <p:cNvSpPr/>
          <p:nvPr/>
        </p:nvSpPr>
        <p:spPr>
          <a:xfrm>
            <a:off x="6693408" y="192782"/>
            <a:ext cx="5387339" cy="61851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Vastus Lateralis</a:t>
            </a:r>
          </a:p>
          <a:p>
            <a:r>
              <a:rPr lang="en-US" sz="3200" b="1" dirty="0"/>
              <a:t>Vastus intermedius</a:t>
            </a:r>
          </a:p>
          <a:p>
            <a:r>
              <a:rPr lang="en-US" sz="3200" b="1" dirty="0"/>
              <a:t>Vastus Medialis</a:t>
            </a:r>
          </a:p>
          <a:p>
            <a:r>
              <a:rPr lang="en-US" sz="3200" b="1" dirty="0"/>
              <a:t>Semitendinosus</a:t>
            </a:r>
          </a:p>
          <a:p>
            <a:r>
              <a:rPr lang="en-US" sz="3200" b="1" dirty="0"/>
              <a:t>Semimembranosus</a:t>
            </a:r>
          </a:p>
          <a:p>
            <a:r>
              <a:rPr lang="en-US" sz="3200" b="1" dirty="0"/>
              <a:t>Rectus femoris</a:t>
            </a:r>
          </a:p>
          <a:p>
            <a:r>
              <a:rPr lang="en-US" sz="3200" b="1" dirty="0"/>
              <a:t>Biceps femoris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6C48986-1139-4E8D-99BD-3FBE4DC41CF7}"/>
              </a:ext>
            </a:extLst>
          </p:cNvPr>
          <p:cNvSpPr/>
          <p:nvPr/>
        </p:nvSpPr>
        <p:spPr>
          <a:xfrm>
            <a:off x="5029200" y="173009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37</a:t>
            </a:r>
          </a:p>
        </p:txBody>
      </p:sp>
      <p:pic>
        <p:nvPicPr>
          <p:cNvPr id="2050" name="Picture 2" descr="Image result for arm muscles">
            <a:extLst>
              <a:ext uri="{FF2B5EF4-FFF2-40B4-BE49-F238E27FC236}">
                <a16:creationId xmlns:a16="http://schemas.microsoft.com/office/drawing/2014/main" id="{0E22B4C4-74E2-4A6A-9475-171DF86CC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85"/>
          <a:stretch/>
        </p:blipFill>
        <p:spPr bwMode="auto">
          <a:xfrm>
            <a:off x="1094509" y="0"/>
            <a:ext cx="3102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215905-E8F5-4F13-AD63-B99820898070}"/>
              </a:ext>
            </a:extLst>
          </p:cNvPr>
          <p:cNvCxnSpPr>
            <a:cxnSpLocks/>
          </p:cNvCxnSpPr>
          <p:nvPr/>
        </p:nvCxnSpPr>
        <p:spPr>
          <a:xfrm flipH="1" flipV="1">
            <a:off x="2022764" y="2535382"/>
            <a:ext cx="3366654" cy="40178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C01E371-FFB5-43D0-92B0-C600A5069BD3}"/>
              </a:ext>
            </a:extLst>
          </p:cNvPr>
          <p:cNvCxnSpPr>
            <a:cxnSpLocks/>
          </p:cNvCxnSpPr>
          <p:nvPr/>
        </p:nvCxnSpPr>
        <p:spPr>
          <a:xfrm flipH="1" flipV="1">
            <a:off x="2604656" y="2022764"/>
            <a:ext cx="2784762" cy="914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642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39960-B6E4-4143-8D7E-E1DBF5FDE1E3}"/>
              </a:ext>
            </a:extLst>
          </p:cNvPr>
          <p:cNvSpPr/>
          <p:nvPr/>
        </p:nvSpPr>
        <p:spPr>
          <a:xfrm>
            <a:off x="6693408" y="192782"/>
            <a:ext cx="5387339" cy="61851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Vastus Lateralis</a:t>
            </a:r>
          </a:p>
          <a:p>
            <a:r>
              <a:rPr lang="en-US" sz="3200" b="1" dirty="0"/>
              <a:t>Vastus intermedius</a:t>
            </a:r>
          </a:p>
          <a:p>
            <a:r>
              <a:rPr lang="en-US" sz="3200" b="1" dirty="0"/>
              <a:t>Vastus Medialis</a:t>
            </a:r>
          </a:p>
          <a:p>
            <a:r>
              <a:rPr lang="en-US" sz="3200" b="1" dirty="0"/>
              <a:t>Semitendinosus</a:t>
            </a:r>
          </a:p>
          <a:p>
            <a:r>
              <a:rPr lang="en-US" sz="3200" b="1" dirty="0"/>
              <a:t>Semimembranosus</a:t>
            </a:r>
          </a:p>
          <a:p>
            <a:r>
              <a:rPr lang="en-US" sz="3200" b="1" dirty="0"/>
              <a:t>Rectus femoris</a:t>
            </a:r>
          </a:p>
          <a:p>
            <a:r>
              <a:rPr lang="en-US" sz="3200" b="1" dirty="0"/>
              <a:t>Biceps femoris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CEBAF2-670F-4356-9CF8-C8C5B658A169}"/>
              </a:ext>
            </a:extLst>
          </p:cNvPr>
          <p:cNvSpPr/>
          <p:nvPr/>
        </p:nvSpPr>
        <p:spPr>
          <a:xfrm>
            <a:off x="4820504" y="473067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38</a:t>
            </a:r>
          </a:p>
        </p:txBody>
      </p:sp>
      <p:pic>
        <p:nvPicPr>
          <p:cNvPr id="11" name="Picture 10" descr="A picture containing holding, red, black, vase&#10;&#10;Description automatically generated">
            <a:extLst>
              <a:ext uri="{FF2B5EF4-FFF2-40B4-BE49-F238E27FC236}">
                <a16:creationId xmlns:a16="http://schemas.microsoft.com/office/drawing/2014/main" id="{CB3B0908-CE9D-4521-BA81-811875D25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4" y="-346363"/>
            <a:ext cx="4216089" cy="854825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085837-7AF4-4618-873E-F4D9EAE753F5}"/>
              </a:ext>
            </a:extLst>
          </p:cNvPr>
          <p:cNvCxnSpPr>
            <a:cxnSpLocks/>
          </p:cNvCxnSpPr>
          <p:nvPr/>
        </p:nvCxnSpPr>
        <p:spPr>
          <a:xfrm flipH="1" flipV="1">
            <a:off x="2604655" y="2854036"/>
            <a:ext cx="3311237" cy="92825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53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CCEB25-E2E3-481F-A03A-19767D3E7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5D1EFF-F58E-4B13-8757-2DE98CBA60AE}"/>
              </a:ext>
            </a:extLst>
          </p:cNvPr>
          <p:cNvSpPr/>
          <p:nvPr/>
        </p:nvSpPr>
        <p:spPr>
          <a:xfrm>
            <a:off x="6482619" y="202816"/>
            <a:ext cx="5240967" cy="377191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this muscle?</a:t>
            </a:r>
          </a:p>
          <a:p>
            <a:pPr algn="ctr"/>
            <a:endParaRPr lang="en-US" sz="3200" b="1" dirty="0"/>
          </a:p>
          <a:p>
            <a:r>
              <a:rPr lang="en-US" sz="2400" b="1" dirty="0"/>
              <a:t>Pronator teres</a:t>
            </a:r>
          </a:p>
          <a:p>
            <a:r>
              <a:rPr lang="en-US" sz="2400" b="1" dirty="0"/>
              <a:t>Brachioradialis</a:t>
            </a:r>
          </a:p>
          <a:p>
            <a:r>
              <a:rPr lang="en-US" sz="2400" b="1" dirty="0"/>
              <a:t>Subscapularis</a:t>
            </a:r>
          </a:p>
          <a:p>
            <a:r>
              <a:rPr lang="en-US" sz="2400" b="1" dirty="0"/>
              <a:t>Triceps brachii</a:t>
            </a:r>
          </a:p>
          <a:p>
            <a:r>
              <a:rPr lang="en-US" sz="2400" b="1" dirty="0"/>
              <a:t>Biceps brachii</a:t>
            </a:r>
          </a:p>
          <a:p>
            <a:r>
              <a:rPr lang="en-US" sz="2400" b="1" dirty="0"/>
              <a:t>Deltoid</a:t>
            </a:r>
          </a:p>
          <a:p>
            <a:r>
              <a:rPr lang="en-US" sz="2400" b="1" dirty="0"/>
              <a:t>Trapezius </a:t>
            </a:r>
            <a:endParaRPr lang="en-US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6D0327-F9FB-457E-8B78-0D25245B7450}"/>
              </a:ext>
            </a:extLst>
          </p:cNvPr>
          <p:cNvSpPr/>
          <p:nvPr/>
        </p:nvSpPr>
        <p:spPr>
          <a:xfrm>
            <a:off x="501209" y="391187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1E314B-5B53-49E7-983C-85C3AC52DB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44260" r="19293" b="28461"/>
          <a:stretch/>
        </p:blipFill>
        <p:spPr>
          <a:xfrm>
            <a:off x="765245" y="3914884"/>
            <a:ext cx="10072255" cy="318570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ED78E1-F1AD-4CDF-AF8A-3E2D3B29189B}"/>
              </a:ext>
            </a:extLst>
          </p:cNvPr>
          <p:cNvCxnSpPr>
            <a:cxnSpLocks/>
          </p:cNvCxnSpPr>
          <p:nvPr/>
        </p:nvCxnSpPr>
        <p:spPr>
          <a:xfrm flipH="1">
            <a:off x="2992582" y="2088776"/>
            <a:ext cx="1676400" cy="231696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220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9CF7650-7342-48D6-999E-174C77B5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B2D286E-2458-46AD-B49E-911912F70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arm muscles">
            <a:extLst>
              <a:ext uri="{FF2B5EF4-FFF2-40B4-BE49-F238E27FC236}">
                <a16:creationId xmlns:a16="http://schemas.microsoft.com/office/drawing/2014/main" id="{23686BF6-5E86-4136-A227-782879092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214276" y="1251308"/>
            <a:ext cx="5217207" cy="1474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04702-150A-40FF-BC88-D44E5E4912B2}"/>
              </a:ext>
            </a:extLst>
          </p:cNvPr>
          <p:cNvSpPr/>
          <p:nvPr/>
        </p:nvSpPr>
        <p:spPr>
          <a:xfrm>
            <a:off x="67627" y="68200"/>
            <a:ext cx="4287209" cy="58978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Pronator teres</a:t>
            </a:r>
          </a:p>
          <a:p>
            <a:r>
              <a:rPr lang="en-US" sz="3200" b="1" dirty="0"/>
              <a:t>Infraspinatus </a:t>
            </a:r>
          </a:p>
          <a:p>
            <a:r>
              <a:rPr lang="en-US" sz="3200" b="1" dirty="0"/>
              <a:t>Subscapularis</a:t>
            </a:r>
          </a:p>
          <a:p>
            <a:r>
              <a:rPr lang="en-US" sz="3200" b="1" dirty="0"/>
              <a:t>Supraspinatus</a:t>
            </a:r>
          </a:p>
          <a:p>
            <a:r>
              <a:rPr lang="en-US" sz="3200" b="1" dirty="0"/>
              <a:t>Trapezius </a:t>
            </a:r>
          </a:p>
          <a:p>
            <a:r>
              <a:rPr lang="en-US" sz="3200" b="1" dirty="0"/>
              <a:t>Deltoid</a:t>
            </a:r>
          </a:p>
          <a:p>
            <a:r>
              <a:rPr lang="en-US" sz="3200" b="1" dirty="0"/>
              <a:t>Trapezius </a:t>
            </a:r>
            <a:endParaRPr lang="en-US" sz="40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D1FF47-8B1D-41FF-823B-30166CC55B4D}"/>
              </a:ext>
            </a:extLst>
          </p:cNvPr>
          <p:cNvSpPr/>
          <p:nvPr/>
        </p:nvSpPr>
        <p:spPr>
          <a:xfrm>
            <a:off x="5979166" y="229332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39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319EA7-520D-434D-81A2-46C5FE2032AE}"/>
              </a:ext>
            </a:extLst>
          </p:cNvPr>
          <p:cNvCxnSpPr>
            <a:cxnSpLocks/>
          </p:cNvCxnSpPr>
          <p:nvPr/>
        </p:nvCxnSpPr>
        <p:spPr>
          <a:xfrm flipH="1">
            <a:off x="10127673" y="480060"/>
            <a:ext cx="1233055" cy="118248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Picture 2" descr="Image result for arm muscles">
            <a:extLst>
              <a:ext uri="{FF2B5EF4-FFF2-40B4-BE49-F238E27FC236}">
                <a16:creationId xmlns:a16="http://schemas.microsoft.com/office/drawing/2014/main" id="{BA1517E6-E507-4C56-A3DE-6161B3859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67785" y="2155721"/>
            <a:ext cx="1536001" cy="43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C8DEE4-A57A-4029-8B5D-FBF79BD3DE80}"/>
              </a:ext>
            </a:extLst>
          </p:cNvPr>
          <p:cNvCxnSpPr>
            <a:cxnSpLocks/>
          </p:cNvCxnSpPr>
          <p:nvPr/>
        </p:nvCxnSpPr>
        <p:spPr>
          <a:xfrm>
            <a:off x="5115353" y="1888776"/>
            <a:ext cx="936477" cy="3512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779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04702-150A-40FF-BC88-D44E5E4912B2}"/>
              </a:ext>
            </a:extLst>
          </p:cNvPr>
          <p:cNvSpPr/>
          <p:nvPr/>
        </p:nvSpPr>
        <p:spPr>
          <a:xfrm>
            <a:off x="5073806" y="192782"/>
            <a:ext cx="7006942" cy="4628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Vastus Lateralis</a:t>
            </a:r>
          </a:p>
          <a:p>
            <a:r>
              <a:rPr lang="en-US" sz="3200" b="1" dirty="0"/>
              <a:t>Vastus intermedius</a:t>
            </a:r>
          </a:p>
          <a:p>
            <a:r>
              <a:rPr lang="en-US" sz="3200" b="1" dirty="0"/>
              <a:t>Vastus Medialis</a:t>
            </a:r>
          </a:p>
          <a:p>
            <a:r>
              <a:rPr lang="en-US" sz="3200" b="1" dirty="0"/>
              <a:t>Semitendinosus</a:t>
            </a:r>
          </a:p>
          <a:p>
            <a:r>
              <a:rPr lang="en-US" sz="3200" b="1" dirty="0"/>
              <a:t>Semimembranosus</a:t>
            </a:r>
          </a:p>
          <a:p>
            <a:r>
              <a:rPr lang="en-US" sz="3200" b="1" dirty="0"/>
              <a:t>Gastrocnemius </a:t>
            </a:r>
          </a:p>
          <a:p>
            <a:r>
              <a:rPr lang="en-US" sz="3200" b="1" dirty="0"/>
              <a:t>Biceps femoris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1B0843-4794-4AEA-B416-352DA4CCB277}"/>
              </a:ext>
            </a:extLst>
          </p:cNvPr>
          <p:cNvSpPr/>
          <p:nvPr/>
        </p:nvSpPr>
        <p:spPr>
          <a:xfrm>
            <a:off x="8906943" y="4292882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40</a:t>
            </a:r>
          </a:p>
        </p:txBody>
      </p:sp>
      <p:pic>
        <p:nvPicPr>
          <p:cNvPr id="9" name="Picture 8" descr="A picture containing holding, red, black, vase&#10;&#10;Description automatically generated">
            <a:extLst>
              <a:ext uri="{FF2B5EF4-FFF2-40B4-BE49-F238E27FC236}">
                <a16:creationId xmlns:a16="http://schemas.microsoft.com/office/drawing/2014/main" id="{7DD380CF-0DB1-457C-9599-D563E07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4" y="-346363"/>
            <a:ext cx="4216089" cy="854825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AB682A-BC16-4CC1-8F05-C599E5BC926B}"/>
              </a:ext>
            </a:extLst>
          </p:cNvPr>
          <p:cNvCxnSpPr>
            <a:cxnSpLocks/>
          </p:cNvCxnSpPr>
          <p:nvPr/>
        </p:nvCxnSpPr>
        <p:spPr>
          <a:xfrm>
            <a:off x="360218" y="5541818"/>
            <a:ext cx="1890638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017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04702-150A-40FF-BC88-D44E5E4912B2}"/>
              </a:ext>
            </a:extLst>
          </p:cNvPr>
          <p:cNvSpPr/>
          <p:nvPr/>
        </p:nvSpPr>
        <p:spPr>
          <a:xfrm>
            <a:off x="8368145" y="192782"/>
            <a:ext cx="3712602" cy="63465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pPr lvl="2"/>
            <a:r>
              <a:rPr lang="en-US" sz="2800" b="1" dirty="0"/>
              <a:t>Pronator teres</a:t>
            </a:r>
          </a:p>
          <a:p>
            <a:pPr lvl="2"/>
            <a:r>
              <a:rPr lang="en-US" sz="2800" b="1" dirty="0"/>
              <a:t>Brachioradialis</a:t>
            </a:r>
          </a:p>
          <a:p>
            <a:pPr lvl="2"/>
            <a:r>
              <a:rPr lang="en-US" sz="2800" b="1" dirty="0"/>
              <a:t>Subscapularis</a:t>
            </a:r>
          </a:p>
          <a:p>
            <a:pPr lvl="2"/>
            <a:r>
              <a:rPr lang="en-US" sz="2800" b="1" dirty="0"/>
              <a:t>Triceps brachii</a:t>
            </a:r>
          </a:p>
          <a:p>
            <a:pPr lvl="2"/>
            <a:r>
              <a:rPr lang="en-US" sz="2800" b="1" dirty="0"/>
              <a:t>Biceps brachii</a:t>
            </a:r>
          </a:p>
          <a:p>
            <a:pPr lvl="2"/>
            <a:r>
              <a:rPr lang="en-US" sz="2800" b="1" dirty="0"/>
              <a:t>Deltoid</a:t>
            </a:r>
          </a:p>
          <a:p>
            <a:pPr lvl="2"/>
            <a:r>
              <a:rPr lang="en-US" sz="2800" b="1" dirty="0"/>
              <a:t>Trapezius </a:t>
            </a:r>
            <a:endParaRPr lang="en-US" sz="3600" b="1" dirty="0"/>
          </a:p>
          <a:p>
            <a:endParaRPr lang="en-US" sz="32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DF3EC4-A11F-477E-BA1E-50FF77D24692}"/>
              </a:ext>
            </a:extLst>
          </p:cNvPr>
          <p:cNvSpPr/>
          <p:nvPr/>
        </p:nvSpPr>
        <p:spPr>
          <a:xfrm>
            <a:off x="425433" y="434064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DACAA-3D83-4A1C-B777-E769EF4E5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44260" r="19293" b="28461"/>
          <a:stretch/>
        </p:blipFill>
        <p:spPr>
          <a:xfrm>
            <a:off x="-235112" y="2884114"/>
            <a:ext cx="10072255" cy="318570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319EA7-520D-434D-81A2-46C5FE2032AE}"/>
              </a:ext>
            </a:extLst>
          </p:cNvPr>
          <p:cNvCxnSpPr>
            <a:cxnSpLocks/>
          </p:cNvCxnSpPr>
          <p:nvPr/>
        </p:nvCxnSpPr>
        <p:spPr>
          <a:xfrm flipH="1" flipV="1">
            <a:off x="2840182" y="4807527"/>
            <a:ext cx="512618" cy="126229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013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08BEF5F-605B-4DD5-B177-B2A83FBC2631}"/>
              </a:ext>
            </a:extLst>
          </p:cNvPr>
          <p:cNvSpPr/>
          <p:nvPr/>
        </p:nvSpPr>
        <p:spPr>
          <a:xfrm>
            <a:off x="10041832" y="792968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E5E19B-1F6D-42D2-B4D4-BF35644750A4}"/>
              </a:ext>
            </a:extLst>
          </p:cNvPr>
          <p:cNvSpPr/>
          <p:nvPr/>
        </p:nvSpPr>
        <p:spPr>
          <a:xfrm>
            <a:off x="0" y="-1"/>
            <a:ext cx="4304371" cy="65393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Latissimus dorsi</a:t>
            </a:r>
          </a:p>
          <a:p>
            <a:r>
              <a:rPr lang="en-US" sz="3200" b="1" dirty="0"/>
              <a:t>External obliques</a:t>
            </a:r>
          </a:p>
          <a:p>
            <a:r>
              <a:rPr lang="en-US" sz="3200" b="1" dirty="0"/>
              <a:t>Intercostal muscles</a:t>
            </a:r>
          </a:p>
          <a:p>
            <a:r>
              <a:rPr lang="en-US" sz="3200" b="1" dirty="0"/>
              <a:t>Sternocleidomastoid </a:t>
            </a:r>
          </a:p>
          <a:p>
            <a:r>
              <a:rPr lang="en-US" sz="3200" b="1" dirty="0"/>
              <a:t>Brachialis </a:t>
            </a:r>
          </a:p>
          <a:p>
            <a:r>
              <a:rPr lang="en-US" sz="3200" b="1" dirty="0"/>
              <a:t>Supraspinatus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3652B2-D690-4A1D-858A-321E6271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771" y="-1"/>
            <a:ext cx="5143500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42733D-3C94-4236-9E4E-0E95B9B673B1}"/>
              </a:ext>
            </a:extLst>
          </p:cNvPr>
          <p:cNvCxnSpPr>
            <a:cxnSpLocks/>
          </p:cNvCxnSpPr>
          <p:nvPr/>
        </p:nvCxnSpPr>
        <p:spPr>
          <a:xfrm flipH="1">
            <a:off x="7028521" y="3269671"/>
            <a:ext cx="3385691" cy="13438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923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52C13-1B34-44C9-97B0-0967AC9A9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27" y="1837581"/>
            <a:ext cx="8717473" cy="490357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04702-150A-40FF-BC88-D44E5E4912B2}"/>
              </a:ext>
            </a:extLst>
          </p:cNvPr>
          <p:cNvSpPr/>
          <p:nvPr/>
        </p:nvSpPr>
        <p:spPr>
          <a:xfrm>
            <a:off x="0" y="0"/>
            <a:ext cx="4682836" cy="49035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digitorum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digitorum superficialis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Pronator teres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Extensor carpi ulnaris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Flexor carpi ulnaris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DAE362D-4AD9-4AD4-8D27-B958BC5BA81F}"/>
              </a:ext>
            </a:extLst>
          </p:cNvPr>
          <p:cNvSpPr/>
          <p:nvPr/>
        </p:nvSpPr>
        <p:spPr>
          <a:xfrm>
            <a:off x="4336474" y="1973512"/>
            <a:ext cx="4435899" cy="1032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43</a:t>
            </a:r>
          </a:p>
        </p:txBody>
      </p:sp>
    </p:spTree>
    <p:extLst>
      <p:ext uri="{BB962C8B-B14F-4D97-AF65-F5344CB8AC3E}">
        <p14:creationId xmlns:p14="http://schemas.microsoft.com/office/powerpoint/2010/main" val="1202175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BE89BB5-F8FC-4CB3-AC1F-EE1818EF9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162" y="0"/>
            <a:ext cx="8570768" cy="114276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258FE0-5BD3-4DD8-88A5-3716848B094C}"/>
              </a:ext>
            </a:extLst>
          </p:cNvPr>
          <p:cNvCxnSpPr>
            <a:cxnSpLocks/>
          </p:cNvCxnSpPr>
          <p:nvPr/>
        </p:nvCxnSpPr>
        <p:spPr>
          <a:xfrm flipH="1">
            <a:off x="1953492" y="2757055"/>
            <a:ext cx="3906981" cy="22582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9077B9-CFF3-4815-A8DF-9999D9B74737}"/>
              </a:ext>
            </a:extLst>
          </p:cNvPr>
          <p:cNvSpPr/>
          <p:nvPr/>
        </p:nvSpPr>
        <p:spPr>
          <a:xfrm>
            <a:off x="7647606" y="277091"/>
            <a:ext cx="4159430" cy="62749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Teres major</a:t>
            </a:r>
          </a:p>
          <a:p>
            <a:r>
              <a:rPr lang="en-US" sz="3200" b="1" dirty="0"/>
              <a:t>Teres minor</a:t>
            </a:r>
          </a:p>
          <a:p>
            <a:r>
              <a:rPr lang="en-US" sz="3200" b="1" dirty="0"/>
              <a:t>Pronator teres</a:t>
            </a:r>
          </a:p>
          <a:p>
            <a:r>
              <a:rPr lang="en-US" sz="3200" b="1" dirty="0"/>
              <a:t>Trapezius </a:t>
            </a:r>
          </a:p>
          <a:p>
            <a:r>
              <a:rPr lang="en-US" sz="3200" b="1" dirty="0"/>
              <a:t>Intercostal muscles</a:t>
            </a:r>
          </a:p>
          <a:p>
            <a:r>
              <a:rPr lang="en-US" sz="3200" b="1" dirty="0"/>
              <a:t>Infraspinatus </a:t>
            </a:r>
          </a:p>
          <a:p>
            <a:r>
              <a:rPr lang="en-US" sz="3200" b="1" dirty="0"/>
              <a:t>Subscapularis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DB31AE-4138-432F-A6CE-C65F5E2C154E}"/>
              </a:ext>
            </a:extLst>
          </p:cNvPr>
          <p:cNvSpPr/>
          <p:nvPr/>
        </p:nvSpPr>
        <p:spPr>
          <a:xfrm>
            <a:off x="5541819" y="890128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44</a:t>
            </a:r>
          </a:p>
        </p:txBody>
      </p:sp>
    </p:spTree>
    <p:extLst>
      <p:ext uri="{BB962C8B-B14F-4D97-AF65-F5344CB8AC3E}">
        <p14:creationId xmlns:p14="http://schemas.microsoft.com/office/powerpoint/2010/main" val="2026889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60EA09-6346-4D83-887A-AF37E99B0A5D}"/>
              </a:ext>
            </a:extLst>
          </p:cNvPr>
          <p:cNvSpPr/>
          <p:nvPr/>
        </p:nvSpPr>
        <p:spPr>
          <a:xfrm>
            <a:off x="0" y="0"/>
            <a:ext cx="7006942" cy="55556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Deltoid </a:t>
            </a:r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Latissimus dorsi </a:t>
            </a:r>
          </a:p>
          <a:p>
            <a:r>
              <a:rPr lang="en-US" sz="3200" b="1" dirty="0"/>
              <a:t>Sternocleidomastoid </a:t>
            </a:r>
          </a:p>
          <a:p>
            <a:r>
              <a:rPr lang="en-US" sz="3200" b="1" dirty="0"/>
              <a:t>Rectus Abdominus </a:t>
            </a:r>
          </a:p>
          <a:p>
            <a:r>
              <a:rPr lang="en-US" sz="3200" b="1" dirty="0"/>
              <a:t>Pectoralis major</a:t>
            </a:r>
          </a:p>
          <a:p>
            <a:r>
              <a:rPr lang="en-US" sz="3200" b="1" dirty="0"/>
              <a:t>Pectoralis minor</a:t>
            </a:r>
          </a:p>
          <a:p>
            <a:r>
              <a:rPr lang="en-US" sz="3200" b="1" dirty="0"/>
              <a:t>Intercostal muscles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B337A8-C55B-45EA-BBC8-5015C01BB7F2}"/>
              </a:ext>
            </a:extLst>
          </p:cNvPr>
          <p:cNvSpPr/>
          <p:nvPr/>
        </p:nvSpPr>
        <p:spPr>
          <a:xfrm>
            <a:off x="4560591" y="1385047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CBF1C1-AB44-4806-AB45-BCE516D8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942" y="0"/>
            <a:ext cx="5143500" cy="6858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F81B22-3322-4F75-A44F-382B9D6B5F10}"/>
              </a:ext>
            </a:extLst>
          </p:cNvPr>
          <p:cNvCxnSpPr>
            <a:cxnSpLocks/>
          </p:cNvCxnSpPr>
          <p:nvPr/>
        </p:nvCxnSpPr>
        <p:spPr>
          <a:xfrm flipV="1">
            <a:off x="5555673" y="1981200"/>
            <a:ext cx="3754582" cy="221077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5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319EA7-520D-434D-81A2-46C5FE2032AE}"/>
              </a:ext>
            </a:extLst>
          </p:cNvPr>
          <p:cNvCxnSpPr>
            <a:cxnSpLocks/>
          </p:cNvCxnSpPr>
          <p:nvPr/>
        </p:nvCxnSpPr>
        <p:spPr>
          <a:xfrm>
            <a:off x="9065942" y="1795347"/>
            <a:ext cx="784304" cy="3657601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D570BDD-D44D-4EF9-809C-EEE27D471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97" y="773371"/>
            <a:ext cx="10817120" cy="60846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04702-150A-40FF-BC88-D44E5E4912B2}"/>
              </a:ext>
            </a:extLst>
          </p:cNvPr>
          <p:cNvSpPr/>
          <p:nvPr/>
        </p:nvSpPr>
        <p:spPr>
          <a:xfrm>
            <a:off x="0" y="0"/>
            <a:ext cx="4304371" cy="52299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Deltoid </a:t>
            </a:r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Latissimus dorsi </a:t>
            </a:r>
          </a:p>
          <a:p>
            <a:r>
              <a:rPr lang="en-US" sz="3200" b="1" dirty="0"/>
              <a:t>Sternocleidomastoid </a:t>
            </a:r>
          </a:p>
          <a:p>
            <a:r>
              <a:rPr lang="en-US" sz="3200" b="1" dirty="0"/>
              <a:t>Abdominus rectus</a:t>
            </a:r>
          </a:p>
          <a:p>
            <a:r>
              <a:rPr lang="en-US" sz="3200" b="1" dirty="0"/>
              <a:t>Pectoralis major</a:t>
            </a:r>
          </a:p>
          <a:p>
            <a:r>
              <a:rPr lang="en-US" sz="3200" b="1" dirty="0"/>
              <a:t>Pectoralis minor</a:t>
            </a:r>
          </a:p>
          <a:p>
            <a:r>
              <a:rPr lang="en-US" sz="3200" b="1" dirty="0"/>
              <a:t>Intercostal muscles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978031-1DF8-4D0B-A644-40C637B01F69}"/>
              </a:ext>
            </a:extLst>
          </p:cNvPr>
          <p:cNvSpPr/>
          <p:nvPr/>
        </p:nvSpPr>
        <p:spPr>
          <a:xfrm>
            <a:off x="3816487" y="773370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46</a:t>
            </a:r>
          </a:p>
        </p:txBody>
      </p:sp>
    </p:spTree>
    <p:extLst>
      <p:ext uri="{BB962C8B-B14F-4D97-AF65-F5344CB8AC3E}">
        <p14:creationId xmlns:p14="http://schemas.microsoft.com/office/powerpoint/2010/main" val="4262858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319EA7-520D-434D-81A2-46C5FE2032AE}"/>
              </a:ext>
            </a:extLst>
          </p:cNvPr>
          <p:cNvCxnSpPr>
            <a:cxnSpLocks/>
          </p:cNvCxnSpPr>
          <p:nvPr/>
        </p:nvCxnSpPr>
        <p:spPr>
          <a:xfrm>
            <a:off x="9645806" y="2163337"/>
            <a:ext cx="784304" cy="3657601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EDF3260-B51E-478D-89A2-461D48CDF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53" y="1177637"/>
            <a:ext cx="9880405" cy="55577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8760949-2992-42D2-A9AF-B841B89B1E54}"/>
              </a:ext>
            </a:extLst>
          </p:cNvPr>
          <p:cNvSpPr/>
          <p:nvPr/>
        </p:nvSpPr>
        <p:spPr>
          <a:xfrm>
            <a:off x="7887630" y="2046711"/>
            <a:ext cx="3542369" cy="803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04702-150A-40FF-BC88-D44E5E4912B2}"/>
              </a:ext>
            </a:extLst>
          </p:cNvPr>
          <p:cNvSpPr/>
          <p:nvPr/>
        </p:nvSpPr>
        <p:spPr>
          <a:xfrm>
            <a:off x="0" y="0"/>
            <a:ext cx="4304371" cy="52299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Identify the muscle.</a:t>
            </a:r>
          </a:p>
          <a:p>
            <a:endParaRPr lang="en-US" sz="3200" b="1" dirty="0"/>
          </a:p>
          <a:p>
            <a:r>
              <a:rPr lang="en-US" sz="3200" b="1" dirty="0"/>
              <a:t>Infraspinatus </a:t>
            </a:r>
          </a:p>
          <a:p>
            <a:r>
              <a:rPr lang="en-US" sz="3200" b="1" dirty="0"/>
              <a:t>Deltoid</a:t>
            </a:r>
          </a:p>
          <a:p>
            <a:r>
              <a:rPr lang="en-US" sz="3200" b="1" dirty="0"/>
              <a:t>Sternocleidomastoid </a:t>
            </a:r>
          </a:p>
          <a:p>
            <a:r>
              <a:rPr lang="en-US" sz="3200" b="1" dirty="0"/>
              <a:t>Trapezius</a:t>
            </a:r>
          </a:p>
        </p:txBody>
      </p:sp>
    </p:spTree>
    <p:extLst>
      <p:ext uri="{BB962C8B-B14F-4D97-AF65-F5344CB8AC3E}">
        <p14:creationId xmlns:p14="http://schemas.microsoft.com/office/powerpoint/2010/main" val="1022521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04702-150A-40FF-BC88-D44E5E4912B2}"/>
              </a:ext>
            </a:extLst>
          </p:cNvPr>
          <p:cNvSpPr/>
          <p:nvPr/>
        </p:nvSpPr>
        <p:spPr>
          <a:xfrm>
            <a:off x="0" y="-1"/>
            <a:ext cx="4304371" cy="65393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Identify the muscle.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Latissimus dorsi</a:t>
            </a:r>
          </a:p>
          <a:p>
            <a:r>
              <a:rPr lang="en-US" sz="3200" b="1" dirty="0"/>
              <a:t>External obliques</a:t>
            </a:r>
          </a:p>
          <a:p>
            <a:r>
              <a:rPr lang="en-US" sz="3200" b="1" dirty="0"/>
              <a:t>Intercostal muscles</a:t>
            </a:r>
          </a:p>
          <a:p>
            <a:r>
              <a:rPr lang="en-US" sz="3200" b="1" dirty="0"/>
              <a:t>Sternocleidomastoid </a:t>
            </a:r>
          </a:p>
          <a:p>
            <a:r>
              <a:rPr lang="en-US" sz="3200" b="1" dirty="0"/>
              <a:t>Brachialis </a:t>
            </a:r>
          </a:p>
          <a:p>
            <a:r>
              <a:rPr lang="en-US" sz="3200" b="1" dirty="0"/>
              <a:t>Supraspinatus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52E543-C2D9-48C0-B7F8-8C0259664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45" y="138546"/>
            <a:ext cx="51435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5883602-B464-4AE2-80AE-CB8D23B0D9C7}"/>
              </a:ext>
            </a:extLst>
          </p:cNvPr>
          <p:cNvSpPr/>
          <p:nvPr/>
        </p:nvSpPr>
        <p:spPr>
          <a:xfrm>
            <a:off x="8945236" y="2323030"/>
            <a:ext cx="3025092" cy="1092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319EA7-520D-434D-81A2-46C5FE2032AE}"/>
              </a:ext>
            </a:extLst>
          </p:cNvPr>
          <p:cNvCxnSpPr>
            <a:cxnSpLocks/>
          </p:cNvCxnSpPr>
          <p:nvPr/>
        </p:nvCxnSpPr>
        <p:spPr>
          <a:xfrm flipH="1">
            <a:off x="6331528" y="1537855"/>
            <a:ext cx="3385691" cy="13438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469212-930C-4DC3-8CD7-363BACC05E6D}"/>
              </a:ext>
            </a:extLst>
          </p:cNvPr>
          <p:cNvCxnSpPr>
            <a:cxnSpLocks/>
          </p:cNvCxnSpPr>
          <p:nvPr/>
        </p:nvCxnSpPr>
        <p:spPr>
          <a:xfrm flipH="1">
            <a:off x="6483928" y="1537855"/>
            <a:ext cx="3233291" cy="2770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02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8CCEB25-E2E3-481F-A03A-19767D3E7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89AD75-BD36-4AD5-85AF-8E93721E24F8}"/>
              </a:ext>
            </a:extLst>
          </p:cNvPr>
          <p:cNvSpPr/>
          <p:nvPr/>
        </p:nvSpPr>
        <p:spPr>
          <a:xfrm>
            <a:off x="913795" y="609600"/>
            <a:ext cx="3078749" cy="970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D64E-A9F8-4500-9DDE-B210D8B4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7" y="1732449"/>
            <a:ext cx="3576908" cy="40587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00" b="1" dirty="0"/>
              <a:t>What is muscle?</a:t>
            </a:r>
          </a:p>
          <a:p>
            <a:endParaRPr lang="en-US" sz="1600" b="1" dirty="0"/>
          </a:p>
          <a:p>
            <a:r>
              <a:rPr lang="en-US" sz="2400" b="1" dirty="0"/>
              <a:t>Buccinator </a:t>
            </a:r>
          </a:p>
          <a:p>
            <a:r>
              <a:rPr lang="en-US" sz="2400" b="1" dirty="0"/>
              <a:t>Zygomaticus</a:t>
            </a:r>
          </a:p>
          <a:p>
            <a:r>
              <a:rPr lang="en-US" sz="2400" b="1" dirty="0"/>
              <a:t>Temporalis</a:t>
            </a:r>
          </a:p>
          <a:p>
            <a:r>
              <a:rPr lang="en-US" sz="2400" b="1" dirty="0"/>
              <a:t>Masseter</a:t>
            </a:r>
          </a:p>
          <a:p>
            <a:r>
              <a:rPr lang="en-US" sz="2400" b="1" dirty="0"/>
              <a:t>Orbicularis oris</a:t>
            </a:r>
          </a:p>
          <a:p>
            <a:r>
              <a:rPr lang="en-US" sz="2400" b="1" dirty="0"/>
              <a:t>Orbicularis oculi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 descr="A picture containing indoor, small, sitting, holding&#10;&#10;Description automatically generated">
            <a:extLst>
              <a:ext uri="{FF2B5EF4-FFF2-40B4-BE49-F238E27FC236}">
                <a16:creationId xmlns:a16="http://schemas.microsoft.com/office/drawing/2014/main" id="{36152828-A392-4F66-8591-F322DE4098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711" b="35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A11CA3-45EA-4B54-9970-490AFD94C67A}"/>
              </a:ext>
            </a:extLst>
          </p:cNvPr>
          <p:cNvCxnSpPr>
            <a:cxnSpLocks/>
          </p:cNvCxnSpPr>
          <p:nvPr/>
        </p:nvCxnSpPr>
        <p:spPr>
          <a:xfrm flipV="1">
            <a:off x="4093889" y="1385455"/>
            <a:ext cx="4105569" cy="6927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71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2D83CE-1469-4D91-913C-F86B3F374C09}"/>
              </a:ext>
            </a:extLst>
          </p:cNvPr>
          <p:cNvSpPr txBox="1"/>
          <p:nvPr/>
        </p:nvSpPr>
        <p:spPr>
          <a:xfrm>
            <a:off x="9806412" y="6657945"/>
            <a:ext cx="238558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flickr.com/photos/rswatski/47698937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38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88F2E4-042C-4B3D-9271-2A2995F8BCC7}"/>
              </a:ext>
            </a:extLst>
          </p:cNvPr>
          <p:cNvSpPr/>
          <p:nvPr/>
        </p:nvSpPr>
        <p:spPr>
          <a:xfrm>
            <a:off x="0" y="73152"/>
            <a:ext cx="5733288" cy="6711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the muscle?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Deltoid </a:t>
            </a:r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Latissimus dorsi </a:t>
            </a:r>
          </a:p>
          <a:p>
            <a:r>
              <a:rPr lang="en-US" sz="3200" b="1" dirty="0"/>
              <a:t>Sternocleidomastoid </a:t>
            </a:r>
          </a:p>
          <a:p>
            <a:r>
              <a:rPr lang="en-US" sz="3200" b="1" dirty="0"/>
              <a:t>Rectus Abdominus </a:t>
            </a:r>
          </a:p>
          <a:p>
            <a:r>
              <a:rPr lang="en-US" sz="3200" b="1" dirty="0"/>
              <a:t>Pectoralis major</a:t>
            </a:r>
          </a:p>
          <a:p>
            <a:r>
              <a:rPr lang="en-US" sz="3200" b="1" dirty="0"/>
              <a:t>Pectoralis minor</a:t>
            </a:r>
          </a:p>
          <a:p>
            <a:r>
              <a:rPr lang="en-US" sz="3200" b="1" dirty="0"/>
              <a:t>Intercostal muscles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34FF88-9C59-4E1A-8110-3E4C75FB6F52}"/>
              </a:ext>
            </a:extLst>
          </p:cNvPr>
          <p:cNvSpPr/>
          <p:nvPr/>
        </p:nvSpPr>
        <p:spPr>
          <a:xfrm>
            <a:off x="3922413" y="4283393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49</a:t>
            </a:r>
          </a:p>
        </p:txBody>
      </p:sp>
      <p:pic>
        <p:nvPicPr>
          <p:cNvPr id="8" name="Picture 7" descr="A picture containing holding, brown, horse&#10;&#10;Description automatically generated">
            <a:extLst>
              <a:ext uri="{FF2B5EF4-FFF2-40B4-BE49-F238E27FC236}">
                <a16:creationId xmlns:a16="http://schemas.microsoft.com/office/drawing/2014/main" id="{4FA3D1AC-4A5E-463B-9321-9B7F85D9C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18654"/>
            <a:ext cx="6926282" cy="111959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D2070A-971C-4086-943E-F277DC73EE64}"/>
              </a:ext>
            </a:extLst>
          </p:cNvPr>
          <p:cNvCxnSpPr>
            <a:cxnSpLocks/>
          </p:cNvCxnSpPr>
          <p:nvPr/>
        </p:nvCxnSpPr>
        <p:spPr>
          <a:xfrm>
            <a:off x="4724522" y="3962400"/>
            <a:ext cx="376831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270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88F2E4-042C-4B3D-9271-2A2995F8BCC7}"/>
              </a:ext>
            </a:extLst>
          </p:cNvPr>
          <p:cNvSpPr/>
          <p:nvPr/>
        </p:nvSpPr>
        <p:spPr>
          <a:xfrm>
            <a:off x="0" y="73152"/>
            <a:ext cx="5733288" cy="67116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the muscle?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Deltoid </a:t>
            </a:r>
          </a:p>
          <a:p>
            <a:r>
              <a:rPr lang="en-US" sz="3200" b="1" dirty="0"/>
              <a:t>Trapezius</a:t>
            </a:r>
          </a:p>
          <a:p>
            <a:r>
              <a:rPr lang="en-US" sz="3200" b="1" dirty="0"/>
              <a:t>Latissimus dorsi </a:t>
            </a:r>
          </a:p>
          <a:p>
            <a:r>
              <a:rPr lang="en-US" sz="3200" b="1" dirty="0"/>
              <a:t>Sternocleidomastoid </a:t>
            </a:r>
          </a:p>
          <a:p>
            <a:r>
              <a:rPr lang="en-US" sz="3200" b="1" dirty="0"/>
              <a:t>Rectus Abdominus </a:t>
            </a:r>
          </a:p>
          <a:p>
            <a:r>
              <a:rPr lang="en-US" sz="3200" b="1" dirty="0"/>
              <a:t>Pectoralis major</a:t>
            </a:r>
          </a:p>
          <a:p>
            <a:r>
              <a:rPr lang="en-US" sz="3200" b="1" dirty="0"/>
              <a:t>Pectoralis minor</a:t>
            </a:r>
          </a:p>
          <a:p>
            <a:r>
              <a:rPr lang="en-US" sz="3200" b="1" dirty="0"/>
              <a:t>Intercostal muscles</a:t>
            </a:r>
          </a:p>
        </p:txBody>
      </p:sp>
      <p:pic>
        <p:nvPicPr>
          <p:cNvPr id="9" name="Picture 8" descr="A picture containing holding, brown, horse&#10;&#10;Description automatically generated">
            <a:extLst>
              <a:ext uri="{FF2B5EF4-FFF2-40B4-BE49-F238E27FC236}">
                <a16:creationId xmlns:a16="http://schemas.microsoft.com/office/drawing/2014/main" id="{8DED3C9C-9533-44A4-BE1C-759021037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94" y="73152"/>
            <a:ext cx="6695906" cy="108235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34FF88-9C59-4E1A-8110-3E4C75FB6F52}"/>
              </a:ext>
            </a:extLst>
          </p:cNvPr>
          <p:cNvSpPr/>
          <p:nvPr/>
        </p:nvSpPr>
        <p:spPr>
          <a:xfrm>
            <a:off x="4738206" y="353220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50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8D502E-2960-4424-8067-C396F33E985C}"/>
              </a:ext>
            </a:extLst>
          </p:cNvPr>
          <p:cNvCxnSpPr>
            <a:cxnSpLocks/>
          </p:cNvCxnSpPr>
          <p:nvPr/>
        </p:nvCxnSpPr>
        <p:spPr>
          <a:xfrm>
            <a:off x="4364182" y="5597236"/>
            <a:ext cx="301606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816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8CCEB25-E2E3-481F-A03A-19767D3E7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D0C4A3-AA1D-4054-95B8-AD30C809568B}"/>
              </a:ext>
            </a:extLst>
          </p:cNvPr>
          <p:cNvSpPr/>
          <p:nvPr/>
        </p:nvSpPr>
        <p:spPr>
          <a:xfrm>
            <a:off x="913795" y="609600"/>
            <a:ext cx="3078749" cy="970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D64E-A9F8-4500-9DDE-B210D8B4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86" y="1967699"/>
            <a:ext cx="3078749" cy="405875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6900" indent="0">
              <a:buNone/>
            </a:pPr>
            <a:r>
              <a:rPr lang="en-US" sz="2400" b="1" dirty="0"/>
              <a:t>What is muscle?</a:t>
            </a:r>
          </a:p>
          <a:p>
            <a:pPr marL="36900" indent="0">
              <a:buNone/>
            </a:pPr>
            <a:endParaRPr lang="en-US" sz="2400" b="1" dirty="0"/>
          </a:p>
          <a:p>
            <a:pPr marL="36900" indent="0">
              <a:buNone/>
            </a:pPr>
            <a:r>
              <a:rPr lang="en-US" sz="2400" b="1" dirty="0"/>
              <a:t>Buccinator </a:t>
            </a:r>
          </a:p>
          <a:p>
            <a:pPr marL="36900" indent="0">
              <a:buNone/>
            </a:pPr>
            <a:r>
              <a:rPr lang="en-US" sz="2400" b="1" dirty="0"/>
              <a:t>Zygomaticus</a:t>
            </a:r>
          </a:p>
          <a:p>
            <a:pPr marL="36900" indent="0">
              <a:buNone/>
            </a:pPr>
            <a:r>
              <a:rPr lang="en-US" sz="2400" b="1" dirty="0"/>
              <a:t>Temporalis</a:t>
            </a:r>
          </a:p>
          <a:p>
            <a:pPr marL="36900" indent="0">
              <a:buNone/>
            </a:pPr>
            <a:r>
              <a:rPr lang="en-US" sz="2400" b="1" dirty="0"/>
              <a:t>Masseter</a:t>
            </a:r>
          </a:p>
          <a:p>
            <a:pPr marL="36900" indent="0">
              <a:buNone/>
            </a:pPr>
            <a:r>
              <a:rPr lang="en-US" sz="2400" b="1" dirty="0"/>
              <a:t>Orbicularis oris</a:t>
            </a:r>
          </a:p>
          <a:p>
            <a:pPr marL="36900" indent="0">
              <a:buNone/>
            </a:pPr>
            <a:r>
              <a:rPr lang="en-US" sz="2400" b="1" dirty="0"/>
              <a:t>Orbicularis oculi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10" name="Picture 9" descr="A picture containing indoor, small, sitting, holding&#10;&#10;Description automatically generated">
            <a:extLst>
              <a:ext uri="{FF2B5EF4-FFF2-40B4-BE49-F238E27FC236}">
                <a16:creationId xmlns:a16="http://schemas.microsoft.com/office/drawing/2014/main" id="{75D1DE54-7C4A-4666-AF0A-163E2FBD1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711" b="35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A11CA3-45EA-4B54-9970-490AFD94C67A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3992544" y="1094825"/>
            <a:ext cx="2204183" cy="109482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1C6495-EF34-4687-9025-D8A6CA759909}"/>
              </a:ext>
            </a:extLst>
          </p:cNvPr>
          <p:cNvSpPr txBox="1"/>
          <p:nvPr/>
        </p:nvSpPr>
        <p:spPr>
          <a:xfrm>
            <a:off x="9806412" y="6657945"/>
            <a:ext cx="238558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flickr.com/photos/rswatski/47698937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8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AB646F-3BE3-47A3-B14F-9CB84F6BF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BE7827-5B1A-4F37-BF70-19F7C5C6B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27E881-0AF8-411F-8583-F4C2F0781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19" y="319360"/>
            <a:ext cx="11056498" cy="621928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F88172-3BE9-4486-A563-587EF94992B1}"/>
              </a:ext>
            </a:extLst>
          </p:cNvPr>
          <p:cNvSpPr/>
          <p:nvPr/>
        </p:nvSpPr>
        <p:spPr>
          <a:xfrm>
            <a:off x="0" y="2336611"/>
            <a:ext cx="5240967" cy="437506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the muscle?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Fibularis longus</a:t>
            </a:r>
          </a:p>
          <a:p>
            <a:r>
              <a:rPr lang="en-US" sz="3200" b="1" dirty="0"/>
              <a:t>Soleus </a:t>
            </a:r>
          </a:p>
          <a:p>
            <a:r>
              <a:rPr lang="en-US" sz="3200" b="1" dirty="0"/>
              <a:t>Gastrocnemius </a:t>
            </a:r>
          </a:p>
          <a:p>
            <a:r>
              <a:rPr lang="en-US" sz="3200" b="1" dirty="0"/>
              <a:t>Tibialis anterior</a:t>
            </a:r>
          </a:p>
          <a:p>
            <a:r>
              <a:rPr lang="en-US" sz="3200" b="1" dirty="0"/>
              <a:t>Vastus medialis</a:t>
            </a:r>
          </a:p>
          <a:p>
            <a:r>
              <a:rPr lang="en-US" sz="3200" b="1" dirty="0"/>
              <a:t>Semitendinosus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1DF3F7-ED60-47D2-97B7-73DF380CA59A}"/>
              </a:ext>
            </a:extLst>
          </p:cNvPr>
          <p:cNvSpPr/>
          <p:nvPr/>
        </p:nvSpPr>
        <p:spPr>
          <a:xfrm>
            <a:off x="161365" y="146329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0759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98FD4FC-479A-4C2B-84A5-CF81E055F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64D040-8234-4ECA-B32E-5728C661FB6D}"/>
              </a:ext>
            </a:extLst>
          </p:cNvPr>
          <p:cNvSpPr/>
          <p:nvPr/>
        </p:nvSpPr>
        <p:spPr>
          <a:xfrm>
            <a:off x="39793" y="0"/>
            <a:ext cx="4696979" cy="6858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3200" b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Identify the muscle?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endParaRPr lang="en-US" sz="16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Latissimus dorsi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Deltoid 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Trapezius 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Sternocleidomastoid 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Temporalis 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Buccinator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Biceps brachii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AB26BB-1036-4FF7-91AE-B3521B120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780" y="1399309"/>
            <a:ext cx="8745438" cy="50929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5BE190-9296-4A9A-B09B-900566039C8E}"/>
              </a:ext>
            </a:extLst>
          </p:cNvPr>
          <p:cNvCxnSpPr>
            <a:cxnSpLocks/>
          </p:cNvCxnSpPr>
          <p:nvPr/>
        </p:nvCxnSpPr>
        <p:spPr>
          <a:xfrm flipH="1">
            <a:off x="6289964" y="2840182"/>
            <a:ext cx="559083" cy="165850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D3B7B7-A55E-4F5C-B502-FC65D6A8D023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8666918" y="3006032"/>
            <a:ext cx="1086682" cy="615269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7568FA4-DE6E-4FBE-9291-5FE5177B3AFB}"/>
              </a:ext>
            </a:extLst>
          </p:cNvPr>
          <p:cNvSpPr/>
          <p:nvPr/>
        </p:nvSpPr>
        <p:spPr>
          <a:xfrm>
            <a:off x="6762391" y="2095556"/>
            <a:ext cx="2231292" cy="10666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Question 7</a:t>
            </a:r>
          </a:p>
        </p:txBody>
      </p:sp>
    </p:spTree>
    <p:extLst>
      <p:ext uri="{BB962C8B-B14F-4D97-AF65-F5344CB8AC3E}">
        <p14:creationId xmlns:p14="http://schemas.microsoft.com/office/powerpoint/2010/main" val="3301558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8C21E-0096-4EF0-AB20-3CBCEEB2E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7" y="287507"/>
            <a:ext cx="4938116" cy="628298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F88172-3BE9-4486-A563-587EF94992B1}"/>
              </a:ext>
            </a:extLst>
          </p:cNvPr>
          <p:cNvSpPr/>
          <p:nvPr/>
        </p:nvSpPr>
        <p:spPr>
          <a:xfrm>
            <a:off x="0" y="256032"/>
            <a:ext cx="5678424" cy="64556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is the muscle?</a:t>
            </a:r>
          </a:p>
          <a:p>
            <a:pPr algn="ctr"/>
            <a:endParaRPr lang="en-US" sz="3200" b="1" dirty="0"/>
          </a:p>
          <a:p>
            <a:r>
              <a:rPr lang="en-US" sz="3200" b="1" dirty="0"/>
              <a:t>Anterior tibialis </a:t>
            </a:r>
          </a:p>
          <a:p>
            <a:r>
              <a:rPr lang="en-US" sz="3200" b="1" dirty="0"/>
              <a:t>Fibularis longus</a:t>
            </a:r>
          </a:p>
          <a:p>
            <a:r>
              <a:rPr lang="en-US" sz="3200" b="1" dirty="0"/>
              <a:t>Biceps femoris</a:t>
            </a:r>
          </a:p>
          <a:p>
            <a:r>
              <a:rPr lang="en-US" sz="3200" b="1" dirty="0"/>
              <a:t>Sartorius </a:t>
            </a:r>
          </a:p>
          <a:p>
            <a:r>
              <a:rPr lang="en-US" sz="3200" b="1" dirty="0"/>
              <a:t>Vastus lateralis</a:t>
            </a:r>
          </a:p>
          <a:p>
            <a:r>
              <a:rPr lang="en-US" sz="3200" b="1" dirty="0"/>
              <a:t>Rectus femoris</a:t>
            </a:r>
          </a:p>
          <a:p>
            <a:r>
              <a:rPr lang="en-US" sz="3200" b="1" dirty="0"/>
              <a:t>Semimembranosus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51A3DE0-D877-4AFF-BB4D-8BDD47F2EE7C}"/>
              </a:ext>
            </a:extLst>
          </p:cNvPr>
          <p:cNvCxnSpPr>
            <a:cxnSpLocks/>
          </p:cNvCxnSpPr>
          <p:nvPr/>
        </p:nvCxnSpPr>
        <p:spPr>
          <a:xfrm>
            <a:off x="5493258" y="887506"/>
            <a:ext cx="3669967" cy="1417320"/>
          </a:xfrm>
          <a:prstGeom prst="straightConnector1">
            <a:avLst/>
          </a:prstGeom>
          <a:ln w="7620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3482F84-4EE7-423B-8324-E9AB3275092C}"/>
              </a:ext>
            </a:extLst>
          </p:cNvPr>
          <p:cNvSpPr/>
          <p:nvPr/>
        </p:nvSpPr>
        <p:spPr>
          <a:xfrm>
            <a:off x="4938116" y="3926541"/>
            <a:ext cx="1990164" cy="2043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Question</a:t>
            </a:r>
            <a:r>
              <a:rPr lang="en-US" sz="4400" dirty="0"/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449744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412D24"/>
      </a:dk2>
      <a:lt2>
        <a:srgbClr val="E8E2E8"/>
      </a:lt2>
      <a:accent1>
        <a:srgbClr val="49B547"/>
      </a:accent1>
      <a:accent2>
        <a:srgbClr val="6EB13B"/>
      </a:accent2>
      <a:accent3>
        <a:srgbClr val="99A842"/>
      </a:accent3>
      <a:accent4>
        <a:srgbClr val="B1923B"/>
      </a:accent4>
      <a:accent5>
        <a:srgbClr val="C3734D"/>
      </a:accent5>
      <a:accent6>
        <a:srgbClr val="B13B46"/>
      </a:accent6>
      <a:hlink>
        <a:srgbClr val="B0743A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870</Words>
  <Application>Microsoft Office PowerPoint</Application>
  <PresentationFormat>Widescreen</PresentationFormat>
  <Paragraphs>476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Bodoni MT</vt:lpstr>
      <vt:lpstr>Goudy Old Style</vt:lpstr>
      <vt:lpstr>Wingdings 2</vt:lpstr>
      <vt:lpstr>SlateVTI</vt:lpstr>
      <vt:lpstr>Practical Exam #3 The Muscles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Exam #3 The Muscles</dc:title>
  <dc:creator>Cynthia Anderson</dc:creator>
  <cp:lastModifiedBy>Cynthia Anderson</cp:lastModifiedBy>
  <cp:revision>17</cp:revision>
  <dcterms:created xsi:type="dcterms:W3CDTF">2020-03-26T17:09:30Z</dcterms:created>
  <dcterms:modified xsi:type="dcterms:W3CDTF">2020-04-07T17:07:06Z</dcterms:modified>
</cp:coreProperties>
</file>