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320" r:id="rId5"/>
    <p:sldId id="262" r:id="rId6"/>
    <p:sldId id="265" r:id="rId7"/>
    <p:sldId id="266" r:id="rId8"/>
    <p:sldId id="267" r:id="rId9"/>
    <p:sldId id="270" r:id="rId10"/>
    <p:sldId id="299" r:id="rId11"/>
    <p:sldId id="268" r:id="rId12"/>
    <p:sldId id="272" r:id="rId13"/>
    <p:sldId id="273" r:id="rId14"/>
    <p:sldId id="321" r:id="rId15"/>
    <p:sldId id="322" r:id="rId16"/>
    <p:sldId id="287" r:id="rId17"/>
    <p:sldId id="309" r:id="rId18"/>
    <p:sldId id="307" r:id="rId19"/>
    <p:sldId id="306" r:id="rId20"/>
    <p:sldId id="300" r:id="rId21"/>
    <p:sldId id="285" r:id="rId22"/>
    <p:sldId id="302" r:id="rId23"/>
    <p:sldId id="288" r:id="rId24"/>
    <p:sldId id="303" r:id="rId25"/>
    <p:sldId id="304" r:id="rId26"/>
    <p:sldId id="305" r:id="rId27"/>
    <p:sldId id="308" r:id="rId28"/>
    <p:sldId id="310" r:id="rId29"/>
    <p:sldId id="311" r:id="rId30"/>
    <p:sldId id="312" r:id="rId31"/>
    <p:sldId id="313" r:id="rId32"/>
    <p:sldId id="314" r:id="rId33"/>
    <p:sldId id="315" r:id="rId34"/>
    <p:sldId id="316" r:id="rId35"/>
    <p:sldId id="317" r:id="rId36"/>
    <p:sldId id="3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1AB1-8A75-4964-B318-EC2670564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3F2C3C-29F5-4DCD-A033-32E2F0A01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60AED-B2DB-414F-9493-D270A3CE5671}"/>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5" name="Footer Placeholder 4">
            <a:extLst>
              <a:ext uri="{FF2B5EF4-FFF2-40B4-BE49-F238E27FC236}">
                <a16:creationId xmlns:a16="http://schemas.microsoft.com/office/drawing/2014/main" id="{1EF0CBE4-C5D1-46D3-A8D5-7EA59D298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C863F-6B38-421B-B8D2-3298CCFF0C02}"/>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4789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0160-AC45-47A4-B6D9-40A08973C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297ACB-7873-486D-BA65-5D3015145A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4DA88-5496-423D-83E2-0B4760582539}"/>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5" name="Footer Placeholder 4">
            <a:extLst>
              <a:ext uri="{FF2B5EF4-FFF2-40B4-BE49-F238E27FC236}">
                <a16:creationId xmlns:a16="http://schemas.microsoft.com/office/drawing/2014/main" id="{283D4ECC-A60E-4311-9B93-179E16380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20410-2820-4F80-AFE8-6205A93232E9}"/>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274226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91594-B71F-4CEB-BC98-2764E4043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07E66D-DE50-419E-9910-678278DC4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F19CD-B5EC-4BCE-9E4A-ED063D477CAF}"/>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5" name="Footer Placeholder 4">
            <a:extLst>
              <a:ext uri="{FF2B5EF4-FFF2-40B4-BE49-F238E27FC236}">
                <a16:creationId xmlns:a16="http://schemas.microsoft.com/office/drawing/2014/main" id="{1F9AB011-CC1A-4421-894C-0EB958707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8649-534C-483F-85A9-A10D1546435F}"/>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4176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100B-6EAE-4CAC-8076-DEF9F656F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50B9F-8BC2-4DF3-BCDC-93ABD22AD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B2E7-474B-4CBE-8A1E-A1C6A6651BB3}"/>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5" name="Footer Placeholder 4">
            <a:extLst>
              <a:ext uri="{FF2B5EF4-FFF2-40B4-BE49-F238E27FC236}">
                <a16:creationId xmlns:a16="http://schemas.microsoft.com/office/drawing/2014/main" id="{FB52301E-3875-487C-ABF1-E17E04BBC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E0EDE-5B88-4377-A539-1CABE6B82316}"/>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41397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3E9E-DF4A-49CF-A23B-2070107FD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2F0EC-582D-4E2B-9AB2-67C82A275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750691-CBB3-49AB-8376-9C37099DAA54}"/>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5" name="Footer Placeholder 4">
            <a:extLst>
              <a:ext uri="{FF2B5EF4-FFF2-40B4-BE49-F238E27FC236}">
                <a16:creationId xmlns:a16="http://schemas.microsoft.com/office/drawing/2014/main" id="{E5C9A716-3863-48F7-AE3E-68C0ABEFC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5AE1B-EE81-4838-8036-CE3770CC0D72}"/>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06663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999E-ADCF-4C4C-83F1-C07026501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0273B-BFE8-4FA7-A76B-607EB2AE4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F174D4-9B7D-4FA1-A00A-BC5ADDE55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42721-C9D9-4915-978E-016F1D3A0A66}"/>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6" name="Footer Placeholder 5">
            <a:extLst>
              <a:ext uri="{FF2B5EF4-FFF2-40B4-BE49-F238E27FC236}">
                <a16:creationId xmlns:a16="http://schemas.microsoft.com/office/drawing/2014/main" id="{980589F6-024E-46A3-B92E-7C1D25661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64261-9815-4CAA-87AB-3B979C34CD64}"/>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7011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3120-E92B-486F-9D97-8FFEB836D6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96984-D1A5-46E8-B642-BBB3AE56F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B84BFE-C348-4CAB-8AD4-DA8117F97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C43EAF-8666-44F2-83AC-8D8200825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5A784-2D08-4D44-BFF1-49AEAED11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81BD46-C857-4258-9B1B-B867108D55FC}"/>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8" name="Footer Placeholder 7">
            <a:extLst>
              <a:ext uri="{FF2B5EF4-FFF2-40B4-BE49-F238E27FC236}">
                <a16:creationId xmlns:a16="http://schemas.microsoft.com/office/drawing/2014/main" id="{596BCF18-3EAF-4D3A-A14F-25616A2F7F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3BDC80-2808-43EF-90E6-CC26CD7907AA}"/>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4708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71CD-745A-436A-839C-E4DC2E36C3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1A27F-562B-44CC-A88A-B79D5DB0FC90}"/>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4" name="Footer Placeholder 3">
            <a:extLst>
              <a:ext uri="{FF2B5EF4-FFF2-40B4-BE49-F238E27FC236}">
                <a16:creationId xmlns:a16="http://schemas.microsoft.com/office/drawing/2014/main" id="{C45428F3-585C-4482-8D24-74D06847A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24A80-A8A1-4320-A022-D35D8C04B0BD}"/>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21815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3F8E5-13E1-4BB6-BADC-2F5612EFD5C3}"/>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3" name="Footer Placeholder 2">
            <a:extLst>
              <a:ext uri="{FF2B5EF4-FFF2-40B4-BE49-F238E27FC236}">
                <a16:creationId xmlns:a16="http://schemas.microsoft.com/office/drawing/2014/main" id="{8C411886-5D39-4318-BECC-8BFC936B0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F06B5C-9D31-477B-8E85-0748E6601A6E}"/>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61475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FD56-D563-47BE-B3B6-729AD3BD6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21873-776C-411A-A924-63D9D95C3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BE8D7-F5A2-487B-8B39-729C35B0A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EFEFF-1B82-4CD8-B2B9-122AB2D3A335}"/>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6" name="Footer Placeholder 5">
            <a:extLst>
              <a:ext uri="{FF2B5EF4-FFF2-40B4-BE49-F238E27FC236}">
                <a16:creationId xmlns:a16="http://schemas.microsoft.com/office/drawing/2014/main" id="{266F9609-9B84-43A3-8985-163137D77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420A8-A24D-4FEF-BBAC-4BD20DFE6524}"/>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33951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EC8D-552A-41B3-805C-2CD847310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24D876-4F68-4632-AD4A-27C1F8F49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98BE07-F69B-4DDB-9110-28FE325F5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3F967-0395-4C06-9551-088979A733CC}"/>
              </a:ext>
            </a:extLst>
          </p:cNvPr>
          <p:cNvSpPr>
            <a:spLocks noGrp="1"/>
          </p:cNvSpPr>
          <p:nvPr>
            <p:ph type="dt" sz="half" idx="10"/>
          </p:nvPr>
        </p:nvSpPr>
        <p:spPr/>
        <p:txBody>
          <a:bodyPr/>
          <a:lstStyle/>
          <a:p>
            <a:fld id="{19351770-B9A0-49E1-8F92-43363E2F18E3}" type="datetimeFigureOut">
              <a:rPr lang="en-US" smtClean="0"/>
              <a:t>12/6/2019</a:t>
            </a:fld>
            <a:endParaRPr lang="en-US"/>
          </a:p>
        </p:txBody>
      </p:sp>
      <p:sp>
        <p:nvSpPr>
          <p:cNvPr id="6" name="Footer Placeholder 5">
            <a:extLst>
              <a:ext uri="{FF2B5EF4-FFF2-40B4-BE49-F238E27FC236}">
                <a16:creationId xmlns:a16="http://schemas.microsoft.com/office/drawing/2014/main" id="{EFE776DF-6CF5-445B-95AF-0EE6E7251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CD2C3-E597-4383-8914-569553B23E0F}"/>
              </a:ext>
            </a:extLst>
          </p:cNvPr>
          <p:cNvSpPr>
            <a:spLocks noGrp="1"/>
          </p:cNvSpPr>
          <p:nvPr>
            <p:ph type="sldNum" sz="quarter" idx="12"/>
          </p:nvPr>
        </p:nvSpPr>
        <p:spPr/>
        <p:txBody>
          <a:bodyPr/>
          <a:lstStyle/>
          <a:p>
            <a:fld id="{D828C912-B283-4C9F-9C4E-62ACEE0538F2}" type="slidenum">
              <a:rPr lang="en-US" smtClean="0"/>
              <a:t>‹#›</a:t>
            </a:fld>
            <a:endParaRPr lang="en-US"/>
          </a:p>
        </p:txBody>
      </p:sp>
    </p:spTree>
    <p:extLst>
      <p:ext uri="{BB962C8B-B14F-4D97-AF65-F5344CB8AC3E}">
        <p14:creationId xmlns:p14="http://schemas.microsoft.com/office/powerpoint/2010/main" val="13156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613B7-8653-4552-841F-0F4C80D9A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0D7139-57DF-4178-9FE0-BBDD2E58C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E41B4-EDF2-4B16-8936-9949EA55A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51770-B9A0-49E1-8F92-43363E2F18E3}" type="datetimeFigureOut">
              <a:rPr lang="en-US" smtClean="0"/>
              <a:t>12/6/2019</a:t>
            </a:fld>
            <a:endParaRPr lang="en-US"/>
          </a:p>
        </p:txBody>
      </p:sp>
      <p:sp>
        <p:nvSpPr>
          <p:cNvPr id="5" name="Footer Placeholder 4">
            <a:extLst>
              <a:ext uri="{FF2B5EF4-FFF2-40B4-BE49-F238E27FC236}">
                <a16:creationId xmlns:a16="http://schemas.microsoft.com/office/drawing/2014/main" id="{B33D4959-64D4-4307-80B5-8A2AEE956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822757-C8EB-48A4-8CE4-202A71337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8C912-B283-4C9F-9C4E-62ACEE0538F2}" type="slidenum">
              <a:rPr lang="en-US" smtClean="0"/>
              <a:t>‹#›</a:t>
            </a:fld>
            <a:endParaRPr lang="en-US"/>
          </a:p>
        </p:txBody>
      </p:sp>
    </p:spTree>
    <p:extLst>
      <p:ext uri="{BB962C8B-B14F-4D97-AF65-F5344CB8AC3E}">
        <p14:creationId xmlns:p14="http://schemas.microsoft.com/office/powerpoint/2010/main" val="225250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deplayer.com/slide/490017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imple.wikipedia.org/wiki/Ectopic_pregnancy"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uth-code.com/2016/02/scientists-have-made-artificial-sperm.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ideplayer.com/slide/490017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307FF-8C8D-42AC-BC99-643C5FBEAE41}"/>
              </a:ext>
            </a:extLst>
          </p:cNvPr>
          <p:cNvSpPr>
            <a:spLocks noGrp="1"/>
          </p:cNvSpPr>
          <p:nvPr>
            <p:ph type="ctrTitle"/>
          </p:nvPr>
        </p:nvSpPr>
        <p:spPr>
          <a:xfrm>
            <a:off x="1524000" y="1122362"/>
            <a:ext cx="9144000" cy="2840037"/>
          </a:xfrm>
        </p:spPr>
        <p:txBody>
          <a:bodyPr>
            <a:normAutofit/>
          </a:bodyPr>
          <a:lstStyle/>
          <a:p>
            <a:r>
              <a:rPr lang="en-US" sz="5800"/>
              <a:t>Reproductive System</a:t>
            </a:r>
          </a:p>
        </p:txBody>
      </p:sp>
      <p:sp>
        <p:nvSpPr>
          <p:cNvPr id="3" name="Subtitle 2">
            <a:extLst>
              <a:ext uri="{FF2B5EF4-FFF2-40B4-BE49-F238E27FC236}">
                <a16:creationId xmlns:a16="http://schemas.microsoft.com/office/drawing/2014/main" id="{F268A9B9-B01E-4AFC-BB8D-A036390ABF32}"/>
              </a:ext>
            </a:extLst>
          </p:cNvPr>
          <p:cNvSpPr>
            <a:spLocks noGrp="1"/>
          </p:cNvSpPr>
          <p:nvPr>
            <p:ph type="subTitle" idx="1"/>
          </p:nvPr>
        </p:nvSpPr>
        <p:spPr>
          <a:xfrm>
            <a:off x="1524000" y="4256436"/>
            <a:ext cx="9144000" cy="1600818"/>
          </a:xfrm>
        </p:spPr>
        <p:txBody>
          <a:bodyPr>
            <a:normAutofit/>
          </a:bodyPr>
          <a:lstStyle/>
          <a:p>
            <a:r>
              <a:rPr lang="en-US">
                <a:solidFill>
                  <a:schemeClr val="accent1"/>
                </a:solidFill>
              </a:rPr>
              <a:t>Physiology</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791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Top Corners Rounded 16">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5CB4D0-BFB7-44ED-A0D1-41A0B86F8CE2}"/>
              </a:ext>
            </a:extLst>
          </p:cNvPr>
          <p:cNvSpPr>
            <a:spLocks noGrp="1"/>
          </p:cNvSpPr>
          <p:nvPr>
            <p:ph type="title"/>
          </p:nvPr>
        </p:nvSpPr>
        <p:spPr>
          <a:xfrm>
            <a:off x="321733" y="981091"/>
            <a:ext cx="4092951" cy="1624457"/>
          </a:xfrm>
        </p:spPr>
        <p:txBody>
          <a:bodyPr>
            <a:normAutofit/>
          </a:bodyPr>
          <a:lstStyle/>
          <a:p>
            <a:br>
              <a:rPr lang="en-US" sz="3600">
                <a:solidFill>
                  <a:schemeClr val="bg1"/>
                </a:solidFill>
              </a:rPr>
            </a:br>
            <a:r>
              <a:rPr lang="en-US" sz="3600">
                <a:solidFill>
                  <a:schemeClr val="bg1"/>
                </a:solidFill>
              </a:rPr>
              <a:t>Urethra</a:t>
            </a:r>
            <a:br>
              <a:rPr lang="en-US" sz="3600">
                <a:solidFill>
                  <a:schemeClr val="bg1"/>
                </a:solidFill>
              </a:rPr>
            </a:br>
            <a:endParaRPr lang="en-US" sz="3600">
              <a:solidFill>
                <a:schemeClr val="bg1"/>
              </a:solidFill>
            </a:endParaRPr>
          </a:p>
        </p:txBody>
      </p:sp>
      <p:cxnSp>
        <p:nvCxnSpPr>
          <p:cNvPr id="19" name="Straight Connector 18">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9E73A9-5612-476C-A140-45DB4658F216}"/>
              </a:ext>
            </a:extLst>
          </p:cNvPr>
          <p:cNvSpPr>
            <a:spLocks noGrp="1"/>
          </p:cNvSpPr>
          <p:nvPr>
            <p:ph idx="1"/>
          </p:nvPr>
        </p:nvSpPr>
        <p:spPr>
          <a:xfrm>
            <a:off x="321733" y="2834809"/>
            <a:ext cx="4092951" cy="3042099"/>
          </a:xfrm>
        </p:spPr>
        <p:txBody>
          <a:bodyPr anchor="t">
            <a:normAutofit fontScale="92500" lnSpcReduction="20000"/>
          </a:bodyPr>
          <a:lstStyle/>
          <a:p>
            <a:endParaRPr lang="en-US" sz="2000" dirty="0">
              <a:solidFill>
                <a:schemeClr val="bg1"/>
              </a:solidFill>
            </a:endParaRPr>
          </a:p>
          <a:p>
            <a:r>
              <a:rPr lang="en-US" sz="2000" dirty="0">
                <a:solidFill>
                  <a:schemeClr val="bg1"/>
                </a:solidFill>
              </a:rPr>
              <a:t>In females the urethra is 1.5 inches long, compared to males whose urethra is 8 inches long. </a:t>
            </a:r>
          </a:p>
          <a:p>
            <a:r>
              <a:rPr lang="en-US" sz="2000" dirty="0">
                <a:solidFill>
                  <a:schemeClr val="bg1"/>
                </a:solidFill>
              </a:rPr>
              <a:t>Because the urethra is so close to the anus, women should always wipe themselves from front to back to avoid infecting the vagina and urethra with bacteria. </a:t>
            </a:r>
          </a:p>
          <a:p>
            <a:r>
              <a:rPr lang="en-US" sz="2000" dirty="0">
                <a:solidFill>
                  <a:schemeClr val="bg1"/>
                </a:solidFill>
              </a:rPr>
              <a:t>This location issue is the reason for bladder infections being more common among females.</a:t>
            </a:r>
          </a:p>
          <a:p>
            <a:pPr marL="0" indent="0">
              <a:buNone/>
            </a:pPr>
            <a:endParaRPr lang="en-US" sz="2000" dirty="0">
              <a:solidFill>
                <a:schemeClr val="bg1"/>
              </a:solidFill>
            </a:endParaRPr>
          </a:p>
        </p:txBody>
      </p:sp>
      <p:pic>
        <p:nvPicPr>
          <p:cNvPr id="5" name="Picture 4">
            <a:extLst>
              <a:ext uri="{FF2B5EF4-FFF2-40B4-BE49-F238E27FC236}">
                <a16:creationId xmlns:a16="http://schemas.microsoft.com/office/drawing/2014/main" id="{06255DF2-8A09-4197-B63B-DF16F47D9B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3767" y="897182"/>
            <a:ext cx="6542117" cy="4906587"/>
          </a:xfrm>
          <a:prstGeom prst="rect">
            <a:avLst/>
          </a:prstGeom>
        </p:spPr>
      </p:pic>
    </p:spTree>
    <p:extLst>
      <p:ext uri="{BB962C8B-B14F-4D97-AF65-F5344CB8AC3E}">
        <p14:creationId xmlns:p14="http://schemas.microsoft.com/office/powerpoint/2010/main" val="152346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ED79-88BF-4ECE-B000-B78047FE561F}"/>
              </a:ext>
            </a:extLst>
          </p:cNvPr>
          <p:cNvSpPr>
            <a:spLocks noGrp="1"/>
          </p:cNvSpPr>
          <p:nvPr>
            <p:ph type="title"/>
          </p:nvPr>
        </p:nvSpPr>
        <p:spPr>
          <a:xfrm>
            <a:off x="4965430" y="629268"/>
            <a:ext cx="6586491" cy="1286160"/>
          </a:xfrm>
        </p:spPr>
        <p:txBody>
          <a:bodyPr anchor="b">
            <a:normAutofit/>
          </a:bodyPr>
          <a:lstStyle/>
          <a:p>
            <a:r>
              <a:rPr lang="en-US" dirty="0"/>
              <a:t>Vagina</a:t>
            </a:r>
          </a:p>
        </p:txBody>
      </p:sp>
      <p:pic>
        <p:nvPicPr>
          <p:cNvPr id="6146" name="Picture 2" descr="Related image">
            <a:extLst>
              <a:ext uri="{FF2B5EF4-FFF2-40B4-BE49-F238E27FC236}">
                <a16:creationId xmlns:a16="http://schemas.microsoft.com/office/drawing/2014/main" id="{4DF0E426-693F-47AD-AAB9-B543DB21C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38" r="1326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567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551F6A-DA9B-4EC0-8440-C1660BEC9121}"/>
              </a:ext>
            </a:extLst>
          </p:cNvPr>
          <p:cNvSpPr>
            <a:spLocks noGrp="1"/>
          </p:cNvSpPr>
          <p:nvPr>
            <p:ph idx="1"/>
          </p:nvPr>
        </p:nvSpPr>
        <p:spPr>
          <a:xfrm>
            <a:off x="4965431" y="2438400"/>
            <a:ext cx="6586489" cy="3785419"/>
          </a:xfrm>
        </p:spPr>
        <p:txBody>
          <a:bodyPr>
            <a:normAutofit/>
          </a:bodyPr>
          <a:lstStyle/>
          <a:p>
            <a:r>
              <a:rPr lang="en-US" sz="2000"/>
              <a:t>The vagina is a muscular, hollow tube that extends from the vaginal opening to the cervix of the uterus.</a:t>
            </a:r>
          </a:p>
          <a:p>
            <a:r>
              <a:rPr lang="en-US" sz="2000"/>
              <a:t> The vagina functions as a passageway for sperm to gain access to the fallopian tubes where fertilization may occur.</a:t>
            </a:r>
          </a:p>
        </p:txBody>
      </p:sp>
    </p:spTree>
    <p:extLst>
      <p:ext uri="{BB962C8B-B14F-4D97-AF65-F5344CB8AC3E}">
        <p14:creationId xmlns:p14="http://schemas.microsoft.com/office/powerpoint/2010/main" val="235159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82AECA-BF3B-44F9-8C2F-DD944BFF8CE2}"/>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Cervix</a:t>
            </a:r>
          </a:p>
        </p:txBody>
      </p:sp>
      <p:sp>
        <p:nvSpPr>
          <p:cNvPr id="4" name="Content Placeholder 3">
            <a:extLst>
              <a:ext uri="{FF2B5EF4-FFF2-40B4-BE49-F238E27FC236}">
                <a16:creationId xmlns:a16="http://schemas.microsoft.com/office/drawing/2014/main" id="{7170BE66-20FC-455C-B0AD-270D33953674}"/>
              </a:ext>
            </a:extLst>
          </p:cNvPr>
          <p:cNvSpPr>
            <a:spLocks noGrp="1"/>
          </p:cNvSpPr>
          <p:nvPr>
            <p:ph idx="1"/>
          </p:nvPr>
        </p:nvSpPr>
        <p:spPr>
          <a:xfrm>
            <a:off x="643468" y="2638043"/>
            <a:ext cx="3363974" cy="3415623"/>
          </a:xfrm>
        </p:spPr>
        <p:txBody>
          <a:bodyPr>
            <a:normAutofit/>
          </a:bodyPr>
          <a:lstStyle/>
          <a:p>
            <a:r>
              <a:rPr lang="en-US" sz="1700"/>
              <a:t>The cervix (from Latin "neck") is the lower, narrow portion of the uterus where it joins with the top end of the vagina. </a:t>
            </a:r>
          </a:p>
          <a:p>
            <a:r>
              <a:rPr lang="en-US" sz="1700"/>
              <a:t>During menstruation, the cervix stretches open slightly to allow the endometrium to be shed. </a:t>
            </a:r>
          </a:p>
          <a:p>
            <a:r>
              <a:rPr lang="en-US" sz="1700"/>
              <a:t>During childbirth, contractions of the uterus will dilate the cervix up to 10 cm in diameter to allow the child to pass through. </a:t>
            </a:r>
          </a:p>
          <a:p>
            <a:endParaRPr lang="en-US" sz="1700"/>
          </a:p>
          <a:p>
            <a:endParaRPr lang="en-US" sz="1700"/>
          </a:p>
        </p:txBody>
      </p:sp>
      <p:pic>
        <p:nvPicPr>
          <p:cNvPr id="1026" name="Picture 2" descr="Image result for female reproductive system">
            <a:extLst>
              <a:ext uri="{FF2B5EF4-FFF2-40B4-BE49-F238E27FC236}">
                <a16:creationId xmlns:a16="http://schemas.microsoft.com/office/drawing/2014/main" id="{44870B1F-3EE9-40B4-B0F0-DA9268DC59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791434"/>
            <a:ext cx="6250769" cy="51142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B296F49-BC2B-4CDB-B3B7-5E35FDF5F389}"/>
              </a:ext>
            </a:extLst>
          </p:cNvPr>
          <p:cNvSpPr/>
          <p:nvPr/>
        </p:nvSpPr>
        <p:spPr>
          <a:xfrm>
            <a:off x="396717" y="5905699"/>
            <a:ext cx="3798765" cy="4453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a:extLst>
              <a:ext uri="{FF2B5EF4-FFF2-40B4-BE49-F238E27FC236}">
                <a16:creationId xmlns:a16="http://schemas.microsoft.com/office/drawing/2014/main" id="{CCB27743-FB5A-4847-8876-81C0195D83B1}"/>
              </a:ext>
            </a:extLst>
          </p:cNvPr>
          <p:cNvSpPr/>
          <p:nvPr/>
        </p:nvSpPr>
        <p:spPr>
          <a:xfrm>
            <a:off x="838031" y="5035429"/>
            <a:ext cx="1350421" cy="5729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8481129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B02E-E38E-4B99-A61D-4E53679BC0CC}"/>
              </a:ext>
            </a:extLst>
          </p:cNvPr>
          <p:cNvSpPr>
            <a:spLocks noGrp="1"/>
          </p:cNvSpPr>
          <p:nvPr>
            <p:ph type="title"/>
          </p:nvPr>
        </p:nvSpPr>
        <p:spPr>
          <a:xfrm>
            <a:off x="762001" y="803325"/>
            <a:ext cx="5314536" cy="1325563"/>
          </a:xfrm>
        </p:spPr>
        <p:txBody>
          <a:bodyPr>
            <a:normAutofit/>
          </a:bodyPr>
          <a:lstStyle/>
          <a:p>
            <a:r>
              <a:rPr lang="en-US" dirty="0"/>
              <a:t>Uterus</a:t>
            </a:r>
          </a:p>
        </p:txBody>
      </p:sp>
      <p:sp>
        <p:nvSpPr>
          <p:cNvPr id="3" name="Content Placeholder 2">
            <a:extLst>
              <a:ext uri="{FF2B5EF4-FFF2-40B4-BE49-F238E27FC236}">
                <a16:creationId xmlns:a16="http://schemas.microsoft.com/office/drawing/2014/main" id="{6C0B68EC-3132-4BFE-B661-694BAF6CB563}"/>
              </a:ext>
            </a:extLst>
          </p:cNvPr>
          <p:cNvSpPr>
            <a:spLocks noGrp="1"/>
          </p:cNvSpPr>
          <p:nvPr>
            <p:ph idx="1"/>
          </p:nvPr>
        </p:nvSpPr>
        <p:spPr>
          <a:xfrm>
            <a:off x="762000" y="2279018"/>
            <a:ext cx="5314543" cy="3375920"/>
          </a:xfrm>
        </p:spPr>
        <p:txBody>
          <a:bodyPr anchor="t">
            <a:normAutofit/>
          </a:bodyPr>
          <a:lstStyle/>
          <a:p>
            <a:endParaRPr lang="en-US" sz="1500"/>
          </a:p>
          <a:p>
            <a:r>
              <a:rPr lang="en-US" sz="1500"/>
              <a:t>The uterus is shaped like an upside-down pear, with a thick lining and muscular walls. Located near the floor of the pelvic cavity, it is hollow to allow a blastocyte, or fertilized egg, to implant and grow. </a:t>
            </a:r>
          </a:p>
          <a:p>
            <a:r>
              <a:rPr lang="en-US" sz="1500"/>
              <a:t>It also allows for the inner lining of the uterus to build up until a fertilized egg is implanted, or it is sloughed off during menses.</a:t>
            </a:r>
          </a:p>
          <a:p>
            <a:r>
              <a:rPr lang="en-US" sz="1500"/>
              <a:t>The uterus contains some of the strongest muscles in the female body. </a:t>
            </a:r>
          </a:p>
          <a:p>
            <a:r>
              <a:rPr lang="en-US" sz="1500"/>
              <a:t>These muscles are able to expand and contract to accommodate a growing fetus and then help push the baby out during labor.</a:t>
            </a:r>
          </a:p>
          <a:p>
            <a:endParaRPr lang="en-US" sz="15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Related image">
            <a:extLst>
              <a:ext uri="{FF2B5EF4-FFF2-40B4-BE49-F238E27FC236}">
                <a16:creationId xmlns:a16="http://schemas.microsoft.com/office/drawing/2014/main" id="{53574184-3AC1-4FD5-A3AE-A053D3695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8" r="-2"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606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2170C0-148B-443B-9222-2E904F8A901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The Female Gonads</a:t>
            </a:r>
          </a:p>
        </p:txBody>
      </p:sp>
      <p:sp>
        <p:nvSpPr>
          <p:cNvPr id="3" name="Content Placeholder 2">
            <a:extLst>
              <a:ext uri="{FF2B5EF4-FFF2-40B4-BE49-F238E27FC236}">
                <a16:creationId xmlns:a16="http://schemas.microsoft.com/office/drawing/2014/main" id="{2DC50477-6E1E-463F-BE66-416D62E7D55A}"/>
              </a:ext>
            </a:extLst>
          </p:cNvPr>
          <p:cNvSpPr>
            <a:spLocks noGrp="1"/>
          </p:cNvSpPr>
          <p:nvPr>
            <p:ph idx="1"/>
          </p:nvPr>
        </p:nvSpPr>
        <p:spPr>
          <a:xfrm>
            <a:off x="643468" y="2638043"/>
            <a:ext cx="3363974" cy="3415623"/>
          </a:xfrm>
        </p:spPr>
        <p:txBody>
          <a:bodyPr>
            <a:normAutofit/>
          </a:bodyPr>
          <a:lstStyle/>
          <a:p>
            <a:r>
              <a:rPr lang="en-US" sz="2000" dirty="0"/>
              <a:t>The female gonads are the ovaries.</a:t>
            </a:r>
          </a:p>
          <a:p>
            <a:r>
              <a:rPr lang="en-US" sz="2000" dirty="0"/>
              <a:t>The ovaries house the immature oocytes that mature to become ova (eggs).</a:t>
            </a:r>
          </a:p>
          <a:p>
            <a:r>
              <a:rPr lang="en-US" sz="2000" dirty="0"/>
              <a:t>During ovulation, one mature egg is released from the ovary into the fallopian tube, where fertilization can occur.</a:t>
            </a:r>
          </a:p>
        </p:txBody>
      </p:sp>
      <p:pic>
        <p:nvPicPr>
          <p:cNvPr id="16386" name="Picture 2" descr="Image result for ovaries">
            <a:extLst>
              <a:ext uri="{FF2B5EF4-FFF2-40B4-BE49-F238E27FC236}">
                <a16:creationId xmlns:a16="http://schemas.microsoft.com/office/drawing/2014/main" id="{AFBE38DA-A21B-4F30-8B92-8477B552FC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59222"/>
            <a:ext cx="6250769" cy="457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5677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32305C-07DF-45C8-B01C-FBAE184F4EA2}"/>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Fallopian Tube (Uterine Tube)</a:t>
            </a:r>
          </a:p>
        </p:txBody>
      </p:sp>
      <p:sp>
        <p:nvSpPr>
          <p:cNvPr id="9" name="Content Placeholder 8">
            <a:extLst>
              <a:ext uri="{FF2B5EF4-FFF2-40B4-BE49-F238E27FC236}">
                <a16:creationId xmlns:a16="http://schemas.microsoft.com/office/drawing/2014/main" id="{B1E3184A-DE5C-4984-8AA4-53D891868912}"/>
              </a:ext>
            </a:extLst>
          </p:cNvPr>
          <p:cNvSpPr>
            <a:spLocks noGrp="1"/>
          </p:cNvSpPr>
          <p:nvPr>
            <p:ph idx="1"/>
          </p:nvPr>
        </p:nvSpPr>
        <p:spPr>
          <a:xfrm>
            <a:off x="643468" y="2638043"/>
            <a:ext cx="3363974" cy="3415623"/>
          </a:xfrm>
        </p:spPr>
        <p:txBody>
          <a:bodyPr>
            <a:normAutofit/>
          </a:bodyPr>
          <a:lstStyle/>
          <a:p>
            <a:r>
              <a:rPr lang="en-US" sz="2000" dirty="0"/>
              <a:t>During ovulation, a mature egg (oocyte or ovum) is released from the ovary into the fallopian tube.</a:t>
            </a:r>
          </a:p>
          <a:p>
            <a:r>
              <a:rPr lang="en-US" sz="2000" dirty="0"/>
              <a:t>Fertilization of the egg occurs in the fallopian tube.</a:t>
            </a:r>
          </a:p>
        </p:txBody>
      </p:sp>
      <p:pic>
        <p:nvPicPr>
          <p:cNvPr id="5" name="Content Placeholder 4" descr="A picture containing drawing&#10;&#10;Description automatically generated">
            <a:extLst>
              <a:ext uri="{FF2B5EF4-FFF2-40B4-BE49-F238E27FC236}">
                <a16:creationId xmlns:a16="http://schemas.microsoft.com/office/drawing/2014/main" id="{6DF92CBB-1F0D-4A6C-BB25-F577134C21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270186"/>
            <a:ext cx="6250769" cy="4156761"/>
          </a:xfrm>
          <a:prstGeom prst="rect">
            <a:avLst/>
          </a:prstGeom>
        </p:spPr>
      </p:pic>
    </p:spTree>
    <p:extLst>
      <p:ext uri="{BB962C8B-B14F-4D97-AF65-F5344CB8AC3E}">
        <p14:creationId xmlns:p14="http://schemas.microsoft.com/office/powerpoint/2010/main" val="84200816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5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ABC60-DEE2-43F0-B8F5-8C6BDC0823B5}"/>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lvl="0" fontAlgn="base">
              <a:spcAft>
                <a:spcPct val="0"/>
              </a:spcAft>
            </a:pPr>
            <a:r>
              <a:rPr lang="en-US" altLang="en-US" sz="1400" dirty="0">
                <a:solidFill>
                  <a:srgbClr val="FFFFFF"/>
                </a:solidFill>
              </a:rPr>
              <a:t>Sperm cells remain viable within the female reproductive tract for about 72 hours.</a:t>
            </a:r>
            <a:br>
              <a:rPr lang="en-US" altLang="en-US" sz="1400" dirty="0">
                <a:solidFill>
                  <a:srgbClr val="FFFFFF"/>
                </a:solidFill>
              </a:rPr>
            </a:br>
            <a:br>
              <a:rPr lang="en-US" altLang="en-US" sz="1400" dirty="0">
                <a:solidFill>
                  <a:srgbClr val="FFFFFF"/>
                </a:solidFill>
              </a:rPr>
            </a:br>
            <a:r>
              <a:rPr lang="en-US" altLang="en-US" sz="1400" dirty="0">
                <a:solidFill>
                  <a:srgbClr val="FFFFFF"/>
                </a:solidFill>
              </a:rPr>
              <a:t> Only a single sperm cell is needed to fertilize the ovum.</a:t>
            </a:r>
            <a:br>
              <a:rPr lang="en-US" altLang="en-US" sz="1400" dirty="0">
                <a:solidFill>
                  <a:srgbClr val="FFFFFF"/>
                </a:solidFill>
              </a:rPr>
            </a:br>
            <a:br>
              <a:rPr lang="en-US" altLang="en-US" sz="1400" dirty="0">
                <a:solidFill>
                  <a:srgbClr val="FFFFFF"/>
                </a:solidFill>
              </a:rPr>
            </a:br>
            <a:r>
              <a:rPr lang="en-US" altLang="en-US" sz="1400" dirty="0">
                <a:solidFill>
                  <a:srgbClr val="FFFFFF"/>
                </a:solidFill>
              </a:rPr>
              <a:t>During fertilization, the sperm donates its genetic material to the ovum at which time the egg becomes fertilized (becoming a ZYGOTE).</a:t>
            </a:r>
            <a:br>
              <a:rPr lang="en-US" altLang="en-US" sz="1400" dirty="0">
                <a:solidFill>
                  <a:srgbClr val="FFFFFF"/>
                </a:solidFill>
              </a:rPr>
            </a:br>
            <a:br>
              <a:rPr lang="en-US" altLang="en-US" sz="1400" dirty="0">
                <a:solidFill>
                  <a:srgbClr val="FFFFFF"/>
                </a:solidFill>
              </a:rPr>
            </a:br>
            <a:r>
              <a:rPr lang="en-US" altLang="en-US" sz="1400" dirty="0">
                <a:solidFill>
                  <a:srgbClr val="FFFFFF"/>
                </a:solidFill>
              </a:rPr>
              <a:t>The zygote will remain in the fallopian tube for approximately three days before it travels to the uterus where it will remain for approximately four to five days before </a:t>
            </a:r>
            <a:r>
              <a:rPr lang="en-US" altLang="en-US" sz="1400" b="1" dirty="0">
                <a:solidFill>
                  <a:srgbClr val="FFFFFF"/>
                </a:solidFill>
              </a:rPr>
              <a:t>implantation </a:t>
            </a:r>
            <a:r>
              <a:rPr lang="en-US" altLang="en-US" sz="1400" dirty="0">
                <a:solidFill>
                  <a:srgbClr val="FFFFFF"/>
                </a:solidFill>
              </a:rPr>
              <a:t>into the uterine lining.</a:t>
            </a:r>
            <a:br>
              <a:rPr lang="en-US" altLang="en-US" sz="1400" b="1" dirty="0">
                <a:solidFill>
                  <a:srgbClr val="FFFFFF"/>
                </a:solidFill>
              </a:rPr>
            </a:br>
            <a:endParaRPr lang="en-US" sz="1400" dirty="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descr="http://www.columbia.edu/itc/hs/pubhealth/modules/reproductiveHealth/images/sexDetermination.jpg">
            <a:extLst>
              <a:ext uri="{FF2B5EF4-FFF2-40B4-BE49-F238E27FC236}">
                <a16:creationId xmlns:a16="http://schemas.microsoft.com/office/drawing/2014/main" id="{2379603A-D877-4440-8A18-E4F27405C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64" b="834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6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B68B56-CBF7-4139-A4CD-F9E3091779FF}"/>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The Male Reproductive System</a:t>
            </a:r>
          </a:p>
        </p:txBody>
      </p:sp>
    </p:spTree>
    <p:extLst>
      <p:ext uri="{BB962C8B-B14F-4D97-AF65-F5344CB8AC3E}">
        <p14:creationId xmlns:p14="http://schemas.microsoft.com/office/powerpoint/2010/main" val="536502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Picture">
            <a:extLst>
              <a:ext uri="{FF2B5EF4-FFF2-40B4-BE49-F238E27FC236}">
                <a16:creationId xmlns:a16="http://schemas.microsoft.com/office/drawing/2014/main" id="{EBB5CDD1-4F5B-4DFA-BD7B-C1510013989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9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icture">
            <a:extLst>
              <a:ext uri="{FF2B5EF4-FFF2-40B4-BE49-F238E27FC236}">
                <a16:creationId xmlns:a16="http://schemas.microsoft.com/office/drawing/2014/main" id="{934EFD54-FD62-4933-9F9B-C21F67334A7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3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02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0816AE-B92D-472E-BD59-43282E4BB94B}"/>
              </a:ext>
            </a:extLst>
          </p:cNvPr>
          <p:cNvSpPr>
            <a:spLocks noGrp="1"/>
          </p:cNvSpPr>
          <p:nvPr>
            <p:ph type="title"/>
          </p:nvPr>
        </p:nvSpPr>
        <p:spPr>
          <a:xfrm>
            <a:off x="524256" y="4767072"/>
            <a:ext cx="6594189" cy="1625210"/>
          </a:xfrm>
        </p:spPr>
        <p:txBody>
          <a:bodyPr>
            <a:normAutofit/>
          </a:bodyPr>
          <a:lstStyle/>
          <a:p>
            <a:pPr algn="r"/>
            <a:br>
              <a:rPr lang="en-US" sz="3700">
                <a:solidFill>
                  <a:srgbClr val="FFFFFF"/>
                </a:solidFill>
              </a:rPr>
            </a:br>
            <a:r>
              <a:rPr lang="en-US" sz="3700">
                <a:solidFill>
                  <a:srgbClr val="FFFFFF"/>
                </a:solidFill>
              </a:rPr>
              <a:t>Reproduction</a:t>
            </a:r>
            <a:br>
              <a:rPr lang="en-US" sz="3700">
                <a:solidFill>
                  <a:srgbClr val="FFFFFF"/>
                </a:solidFill>
              </a:rPr>
            </a:br>
            <a:endParaRPr lang="en-US" sz="3700">
              <a:solidFill>
                <a:srgbClr val="FFFFFF"/>
              </a:solidFill>
            </a:endParaRPr>
          </a:p>
        </p:txBody>
      </p:sp>
      <p:pic>
        <p:nvPicPr>
          <p:cNvPr id="5" name="Picture 4" descr="A picture containing indoor, sitting, dark&#10;&#10;Description automatically generated">
            <a:extLst>
              <a:ext uri="{FF2B5EF4-FFF2-40B4-BE49-F238E27FC236}">
                <a16:creationId xmlns:a16="http://schemas.microsoft.com/office/drawing/2014/main" id="{05519EC9-AE35-4380-B365-C8C3CBB615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014"/>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270088-EA31-43F0-9590-E8B1D1895683}"/>
              </a:ext>
            </a:extLst>
          </p:cNvPr>
          <p:cNvSpPr>
            <a:spLocks noGrp="1"/>
          </p:cNvSpPr>
          <p:nvPr>
            <p:ph idx="1"/>
          </p:nvPr>
        </p:nvSpPr>
        <p:spPr>
          <a:xfrm>
            <a:off x="8029319" y="917725"/>
            <a:ext cx="3424739" cy="4852362"/>
          </a:xfrm>
        </p:spPr>
        <p:txBody>
          <a:bodyPr anchor="ctr">
            <a:normAutofit/>
          </a:bodyPr>
          <a:lstStyle/>
          <a:p>
            <a:endParaRPr lang="en-US" sz="1700" dirty="0">
              <a:solidFill>
                <a:srgbClr val="FFFFFF"/>
              </a:solidFill>
            </a:endParaRPr>
          </a:p>
          <a:p>
            <a:r>
              <a:rPr lang="en-US" sz="1700" dirty="0">
                <a:solidFill>
                  <a:srgbClr val="FFFFFF"/>
                </a:solidFill>
              </a:rPr>
              <a:t>Reproduction can be defined as the process by which an organism continues its species. </a:t>
            </a:r>
          </a:p>
          <a:p>
            <a:r>
              <a:rPr lang="en-US" sz="1700" dirty="0">
                <a:solidFill>
                  <a:srgbClr val="FFFFFF"/>
                </a:solidFill>
              </a:rPr>
              <a:t>In the human reproductive process, two kinds of sex cells (gametes), are involved: </a:t>
            </a:r>
          </a:p>
          <a:p>
            <a:pPr lvl="1"/>
            <a:r>
              <a:rPr lang="en-US" sz="1300" dirty="0">
                <a:solidFill>
                  <a:srgbClr val="FFFFFF"/>
                </a:solidFill>
              </a:rPr>
              <a:t>the male gamete (sperm)</a:t>
            </a:r>
          </a:p>
          <a:p>
            <a:pPr lvl="1"/>
            <a:r>
              <a:rPr lang="en-US" sz="1300" dirty="0">
                <a:solidFill>
                  <a:srgbClr val="FFFFFF"/>
                </a:solidFill>
              </a:rPr>
              <a:t>the female gamete (egg or ovum)</a:t>
            </a:r>
          </a:p>
          <a:p>
            <a:pPr marL="0" indent="0">
              <a:buNone/>
            </a:pPr>
            <a:endParaRPr lang="en-US" sz="1700" dirty="0">
              <a:solidFill>
                <a:srgbClr val="FFFFFF"/>
              </a:solidFill>
            </a:endParaRPr>
          </a:p>
        </p:txBody>
      </p:sp>
      <p:sp>
        <p:nvSpPr>
          <p:cNvPr id="6" name="TextBox 5">
            <a:extLst>
              <a:ext uri="{FF2B5EF4-FFF2-40B4-BE49-F238E27FC236}">
                <a16:creationId xmlns:a16="http://schemas.microsoft.com/office/drawing/2014/main" id="{898F0D76-6956-426D-A93F-4A17A0711844}"/>
              </a:ext>
            </a:extLst>
          </p:cNvPr>
          <p:cNvSpPr txBox="1"/>
          <p:nvPr/>
        </p:nvSpPr>
        <p:spPr>
          <a:xfrm>
            <a:off x="5199037" y="422907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ruth-code.com/2016/02/scientists-have-made-artificial-sperm.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4864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16644E36-E382-4FB3-838C-93EDEF1BF15E}"/>
              </a:ext>
            </a:extLst>
          </p:cNvPr>
          <p:cNvSpPr txBox="1">
            <a:spLocks/>
          </p:cNvSpPr>
          <p:nvPr/>
        </p:nvSpPr>
        <p:spPr>
          <a:xfrm>
            <a:off x="643468" y="623392"/>
            <a:ext cx="3363974" cy="1607060"/>
          </a:xfrm>
          <a:prstGeom prst="rect">
            <a:avLst/>
          </a:prstGeom>
          <a:noFill/>
          <a:ln w="19050">
            <a:solidFill>
              <a:schemeClr val="tx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Light" panose="020F0302020204030204"/>
                <a:ea typeface="+mj-ea"/>
                <a:cs typeface="+mj-cs"/>
              </a:rPr>
              <a:t>The Penis</a:t>
            </a:r>
          </a:p>
        </p:txBody>
      </p:sp>
      <p:sp>
        <p:nvSpPr>
          <p:cNvPr id="3" name="Content Placeholder 2">
            <a:extLst>
              <a:ext uri="{FF2B5EF4-FFF2-40B4-BE49-F238E27FC236}">
                <a16:creationId xmlns:a16="http://schemas.microsoft.com/office/drawing/2014/main" id="{74524536-62D7-4A92-8DB8-AD303CC23CAA}"/>
              </a:ext>
            </a:extLst>
          </p:cNvPr>
          <p:cNvSpPr>
            <a:spLocks noGrp="1"/>
          </p:cNvSpPr>
          <p:nvPr>
            <p:ph idx="1"/>
          </p:nvPr>
        </p:nvSpPr>
        <p:spPr>
          <a:xfrm>
            <a:off x="643468" y="2638043"/>
            <a:ext cx="3363974" cy="3415623"/>
          </a:xfrm>
        </p:spPr>
        <p:txBody>
          <a:bodyPr vert="horz" lIns="91440" tIns="45720" rIns="91440" bIns="45720" rtlCol="0">
            <a:normAutofit/>
          </a:bodyPr>
          <a:lstStyle/>
          <a:p>
            <a:pPr marL="0" lvl="0" fontAlgn="base">
              <a:spcBef>
                <a:spcPct val="0"/>
              </a:spcBef>
              <a:spcAft>
                <a:spcPts val="600"/>
              </a:spcAft>
            </a:pPr>
            <a:r>
              <a:rPr lang="en-US" altLang="en-US" sz="2000"/>
              <a:t>The male external structures are the </a:t>
            </a:r>
            <a:r>
              <a:rPr lang="en-US" altLang="en-US" sz="2000" b="1"/>
              <a:t>penis </a:t>
            </a:r>
            <a:r>
              <a:rPr lang="en-US" altLang="en-US" sz="2000"/>
              <a:t>and the </a:t>
            </a:r>
            <a:r>
              <a:rPr lang="en-US" altLang="en-US" sz="2000" b="1"/>
              <a:t>scrotum </a:t>
            </a:r>
            <a:r>
              <a:rPr lang="en-US" altLang="en-US" sz="2000"/>
              <a:t>(a pouch which protects the testes). </a:t>
            </a:r>
          </a:p>
          <a:p>
            <a:pPr fontAlgn="base">
              <a:spcBef>
                <a:spcPct val="0"/>
              </a:spcBef>
              <a:spcAft>
                <a:spcPts val="600"/>
              </a:spcAft>
            </a:pPr>
            <a:r>
              <a:rPr lang="en-US" altLang="en-US" sz="2000"/>
              <a:t>The penis consists of the </a:t>
            </a:r>
            <a:r>
              <a:rPr lang="en-US" altLang="en-US" sz="2000" b="1"/>
              <a:t>glans </a:t>
            </a:r>
            <a:r>
              <a:rPr lang="en-US" altLang="en-US" sz="2000"/>
              <a:t>(the head), and the </a:t>
            </a:r>
            <a:r>
              <a:rPr lang="en-US" altLang="en-US" sz="2000" b="1"/>
              <a:t>shaft</a:t>
            </a:r>
            <a:r>
              <a:rPr lang="en-US" altLang="en-US" sz="2000"/>
              <a:t>(the body). </a:t>
            </a:r>
          </a:p>
          <a:p>
            <a:pPr fontAlgn="base">
              <a:spcBef>
                <a:spcPct val="0"/>
              </a:spcBef>
              <a:spcAft>
                <a:spcPts val="600"/>
              </a:spcAft>
            </a:pPr>
            <a:r>
              <a:rPr lang="en-US" altLang="en-US" sz="2000"/>
              <a:t>The </a:t>
            </a:r>
            <a:r>
              <a:rPr lang="en-US" altLang="en-US" sz="2000" b="1"/>
              <a:t>glans </a:t>
            </a:r>
            <a:r>
              <a:rPr lang="en-US" altLang="en-US" sz="2000"/>
              <a:t>is covered by a fold of skin called the </a:t>
            </a:r>
            <a:r>
              <a:rPr lang="en-US" altLang="en-US" sz="2000" b="1"/>
              <a:t>foreskin</a:t>
            </a:r>
            <a:r>
              <a:rPr lang="en-US" altLang="en-US" sz="2000"/>
              <a:t>(circumcision removes the foreskin). </a:t>
            </a:r>
          </a:p>
        </p:txBody>
      </p:sp>
      <p:pic>
        <p:nvPicPr>
          <p:cNvPr id="5" name="Picture 2" descr="http://www.columbia.edu/itc/hs/pubhealth/modules/reproductiveHealth/images/maleReproAnat.jpg">
            <a:extLst>
              <a:ext uri="{FF2B5EF4-FFF2-40B4-BE49-F238E27FC236}">
                <a16:creationId xmlns:a16="http://schemas.microsoft.com/office/drawing/2014/main" id="{D85059B8-808A-4CCE-ABF6-BB44E76D2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4" b="1"/>
          <a:stretch/>
        </p:blipFill>
        <p:spPr bwMode="auto">
          <a:xfrm>
            <a:off x="5297763" y="828019"/>
            <a:ext cx="6250769" cy="50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23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Top Corners Rounded 1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16644E36-E382-4FB3-838C-93EDEF1BF15E}"/>
              </a:ext>
            </a:extLst>
          </p:cNvPr>
          <p:cNvSpPr txBox="1">
            <a:spLocks/>
          </p:cNvSpPr>
          <p:nvPr/>
        </p:nvSpPr>
        <p:spPr>
          <a:xfrm>
            <a:off x="321733" y="981091"/>
            <a:ext cx="4092951" cy="1624457"/>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Calibri Light" panose="020F0302020204030204"/>
                <a:ea typeface="+mj-ea"/>
                <a:cs typeface="+mj-cs"/>
              </a:rPr>
              <a:t>Scrotum</a:t>
            </a:r>
          </a:p>
        </p:txBody>
      </p:sp>
      <p:cxnSp>
        <p:nvCxnSpPr>
          <p:cNvPr id="15" name="Straight Connector 1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524536-62D7-4A92-8DB8-AD303CC23CAA}"/>
              </a:ext>
            </a:extLst>
          </p:cNvPr>
          <p:cNvSpPr>
            <a:spLocks noGrp="1"/>
          </p:cNvSpPr>
          <p:nvPr>
            <p:ph idx="1"/>
          </p:nvPr>
        </p:nvSpPr>
        <p:spPr>
          <a:xfrm>
            <a:off x="321733" y="2834809"/>
            <a:ext cx="4092951" cy="3042099"/>
          </a:xfrm>
        </p:spPr>
        <p:txBody>
          <a:bodyPr vert="horz" lIns="91440" tIns="45720" rIns="91440" bIns="45720" rtlCol="0" anchor="t">
            <a:normAutofit/>
          </a:bodyPr>
          <a:lstStyle/>
          <a:p>
            <a:pPr fontAlgn="base">
              <a:spcBef>
                <a:spcPct val="0"/>
              </a:spcBef>
              <a:spcAft>
                <a:spcPts val="600"/>
              </a:spcAft>
            </a:pPr>
            <a:r>
              <a:rPr lang="en-US" altLang="en-US" sz="2000">
                <a:solidFill>
                  <a:schemeClr val="bg1"/>
                </a:solidFill>
              </a:rPr>
              <a:t>The scrotum surrounds and protects the two </a:t>
            </a:r>
            <a:r>
              <a:rPr lang="en-US" altLang="en-US" sz="2000" b="1">
                <a:solidFill>
                  <a:schemeClr val="bg1"/>
                </a:solidFill>
              </a:rPr>
              <a:t>testes</a:t>
            </a:r>
            <a:r>
              <a:rPr lang="en-US" altLang="en-US" sz="2000">
                <a:solidFill>
                  <a:schemeClr val="bg1"/>
                </a:solidFill>
              </a:rPr>
              <a:t>, internal structures also referred to as testicles.</a:t>
            </a:r>
          </a:p>
          <a:p>
            <a:pPr fontAlgn="base">
              <a:spcBef>
                <a:spcPct val="0"/>
              </a:spcBef>
              <a:spcAft>
                <a:spcPts val="600"/>
              </a:spcAft>
            </a:pPr>
            <a:r>
              <a:rPr lang="en-US" altLang="en-US" sz="2000">
                <a:solidFill>
                  <a:schemeClr val="bg1"/>
                </a:solidFill>
              </a:rPr>
              <a:t>The scrotum functions to regulate the temperature of the testes, because sperm prefer to be a few degrees BELOW body temperature.</a:t>
            </a:r>
          </a:p>
          <a:p>
            <a:pPr marL="0" lvl="0" fontAlgn="base">
              <a:spcBef>
                <a:spcPct val="0"/>
              </a:spcBef>
              <a:spcAft>
                <a:spcPts val="600"/>
              </a:spcAft>
            </a:pPr>
            <a:endParaRPr lang="en-US" sz="2000">
              <a:solidFill>
                <a:schemeClr val="bg1"/>
              </a:solidFill>
            </a:endParaRPr>
          </a:p>
        </p:txBody>
      </p:sp>
      <p:pic>
        <p:nvPicPr>
          <p:cNvPr id="5" name="Picture 2" descr="http://www.columbia.edu/itc/hs/pubhealth/modules/reproductiveHealth/images/maleReproAnat.jpg">
            <a:extLst>
              <a:ext uri="{FF2B5EF4-FFF2-40B4-BE49-F238E27FC236}">
                <a16:creationId xmlns:a16="http://schemas.microsoft.com/office/drawing/2014/main" id="{D85059B8-808A-4CCE-ABF6-BB44E76D2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4" b="1"/>
          <a:stretch/>
        </p:blipFill>
        <p:spPr bwMode="auto">
          <a:xfrm>
            <a:off x="5203767" y="712446"/>
            <a:ext cx="6542117" cy="527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80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412AD-9CF4-4510-97DC-34D6CC830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16644E36-E382-4FB3-838C-93EDEF1BF15E}"/>
              </a:ext>
            </a:extLst>
          </p:cNvPr>
          <p:cNvSpPr txBox="1">
            <a:spLocks/>
          </p:cNvSpPr>
          <p:nvPr/>
        </p:nvSpPr>
        <p:spPr>
          <a:xfrm>
            <a:off x="1072055" y="1019503"/>
            <a:ext cx="3147848" cy="2065283"/>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Light" panose="020F0302020204030204"/>
                <a:ea typeface="+mj-ea"/>
                <a:cs typeface="+mj-cs"/>
              </a:rPr>
              <a:t>The Male Gonads – The Testes</a:t>
            </a:r>
          </a:p>
        </p:txBody>
      </p:sp>
      <p:sp>
        <p:nvSpPr>
          <p:cNvPr id="3" name="Content Placeholder 2">
            <a:extLst>
              <a:ext uri="{FF2B5EF4-FFF2-40B4-BE49-F238E27FC236}">
                <a16:creationId xmlns:a16="http://schemas.microsoft.com/office/drawing/2014/main" id="{74524536-62D7-4A92-8DB8-AD303CC23CAA}"/>
              </a:ext>
            </a:extLst>
          </p:cNvPr>
          <p:cNvSpPr>
            <a:spLocks noGrp="1"/>
          </p:cNvSpPr>
          <p:nvPr>
            <p:ph idx="1"/>
          </p:nvPr>
        </p:nvSpPr>
        <p:spPr>
          <a:xfrm>
            <a:off x="1072056" y="3247283"/>
            <a:ext cx="3147848" cy="2228608"/>
          </a:xfrm>
        </p:spPr>
        <p:txBody>
          <a:bodyPr vert="horz" lIns="91440" tIns="45720" rIns="91440" bIns="45720" rtlCol="0">
            <a:normAutofit/>
          </a:bodyPr>
          <a:lstStyle/>
          <a:p>
            <a:pPr fontAlgn="base">
              <a:spcBef>
                <a:spcPct val="0"/>
              </a:spcBef>
              <a:spcAft>
                <a:spcPts val="600"/>
              </a:spcAft>
            </a:pPr>
            <a:r>
              <a:rPr lang="en-US" altLang="en-US" sz="1800">
                <a:solidFill>
                  <a:srgbClr val="FFFFFF"/>
                </a:solidFill>
              </a:rPr>
              <a:t>The testes are the male where sperm cells are produced. </a:t>
            </a:r>
            <a:endParaRPr lang="en-US" sz="1800">
              <a:solidFill>
                <a:srgbClr val="FFFFFF"/>
              </a:solidFill>
            </a:endParaRPr>
          </a:p>
          <a:p>
            <a:pPr marL="0" lvl="0" fontAlgn="base">
              <a:spcBef>
                <a:spcPct val="0"/>
              </a:spcBef>
              <a:spcAft>
                <a:spcPts val="600"/>
              </a:spcAft>
            </a:pPr>
            <a:endParaRPr lang="en-US" sz="1800">
              <a:solidFill>
                <a:srgbClr val="FFFFFF"/>
              </a:solidFill>
            </a:endParaRPr>
          </a:p>
        </p:txBody>
      </p:sp>
      <p:pic>
        <p:nvPicPr>
          <p:cNvPr id="5" name="Picture 2" descr="http://www.columbia.edu/itc/hs/pubhealth/modules/reproductiveHealth/images/maleReproAnat.jpg">
            <a:extLst>
              <a:ext uri="{FF2B5EF4-FFF2-40B4-BE49-F238E27FC236}">
                <a16:creationId xmlns:a16="http://schemas.microsoft.com/office/drawing/2014/main" id="{D85059B8-808A-4CCE-ABF6-BB44E76D2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4" b="1"/>
          <a:stretch/>
        </p:blipFill>
        <p:spPr bwMode="auto">
          <a:xfrm>
            <a:off x="5682493" y="1286934"/>
            <a:ext cx="5400085" cy="435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2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21E5D-DB39-4000-BA0B-9BA0AC9ED9A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altLang="en-US" sz="2800">
                <a:latin typeface="Verdana" panose="020B0604030504040204" pitchFamily="34" charset="0"/>
              </a:rPr>
              <a:t>The </a:t>
            </a:r>
            <a:r>
              <a:rPr lang="en-US" altLang="en-US" sz="2800" b="1">
                <a:latin typeface="Verdana" panose="020B0604030504040204" pitchFamily="34" charset="0"/>
              </a:rPr>
              <a:t>epididymis </a:t>
            </a:r>
            <a:endParaRPr lang="en-US" sz="2800" b="1" dirty="0"/>
          </a:p>
        </p:txBody>
      </p:sp>
      <p:sp>
        <p:nvSpPr>
          <p:cNvPr id="3" name="Content Placeholder 2">
            <a:extLst>
              <a:ext uri="{FF2B5EF4-FFF2-40B4-BE49-F238E27FC236}">
                <a16:creationId xmlns:a16="http://schemas.microsoft.com/office/drawing/2014/main" id="{74C2D503-8B3B-4609-AAF0-AED6FE0F3319}"/>
              </a:ext>
            </a:extLst>
          </p:cNvPr>
          <p:cNvSpPr>
            <a:spLocks noGrp="1"/>
          </p:cNvSpPr>
          <p:nvPr>
            <p:ph idx="1"/>
          </p:nvPr>
        </p:nvSpPr>
        <p:spPr>
          <a:xfrm>
            <a:off x="643468" y="2638043"/>
            <a:ext cx="3363974" cy="3415623"/>
          </a:xfrm>
        </p:spPr>
        <p:txBody>
          <a:bodyPr>
            <a:normAutofit/>
          </a:bodyPr>
          <a:lstStyle/>
          <a:p>
            <a:r>
              <a:rPr lang="en-US" altLang="en-US" sz="1900">
                <a:latin typeface="Verdana" panose="020B0604030504040204" pitchFamily="34" charset="0"/>
              </a:rPr>
              <a:t>The </a:t>
            </a:r>
            <a:r>
              <a:rPr lang="en-US" altLang="en-US" sz="1900" b="1">
                <a:latin typeface="Verdana" panose="020B0604030504040204" pitchFamily="34" charset="0"/>
              </a:rPr>
              <a:t>epididymis </a:t>
            </a:r>
            <a:r>
              <a:rPr lang="en-US" altLang="en-US" sz="1900">
                <a:latin typeface="Verdana" panose="020B0604030504040204" pitchFamily="34" charset="0"/>
              </a:rPr>
              <a:t>is a small oblong body which rests on the surface of the testes where sperm mature and are stored. </a:t>
            </a:r>
          </a:p>
          <a:p>
            <a:r>
              <a:rPr lang="en-US" altLang="en-US" sz="1900">
                <a:latin typeface="Verdana" panose="020B0604030504040204" pitchFamily="34" charset="0"/>
              </a:rPr>
              <a:t>The </a:t>
            </a:r>
            <a:r>
              <a:rPr lang="en-US" altLang="en-US" sz="1900" b="1">
                <a:latin typeface="Verdana" panose="020B0604030504040204" pitchFamily="34" charset="0"/>
              </a:rPr>
              <a:t>epididymis </a:t>
            </a:r>
            <a:r>
              <a:rPr lang="en-US" altLang="en-US" sz="1900">
                <a:latin typeface="Verdana" panose="020B0604030504040204" pitchFamily="34" charset="0"/>
              </a:rPr>
              <a:t>leads into the </a:t>
            </a:r>
            <a:r>
              <a:rPr lang="en-US" altLang="en-US" sz="1900" b="1">
                <a:latin typeface="Verdana" panose="020B0604030504040204" pitchFamily="34" charset="0"/>
              </a:rPr>
              <a:t>vas deferens </a:t>
            </a:r>
            <a:r>
              <a:rPr lang="en-US" altLang="en-US" sz="1900">
                <a:latin typeface="Verdana" panose="020B0604030504040204" pitchFamily="34" charset="0"/>
              </a:rPr>
              <a:t>(narrow tubes which carry sperm away from the testes). </a:t>
            </a:r>
            <a:endParaRPr lang="en-US" altLang="en-US" sz="1900" dirty="0">
              <a:latin typeface="Verdana" panose="020B0604030504040204" pitchFamily="34" charset="0"/>
            </a:endParaRPr>
          </a:p>
        </p:txBody>
      </p:sp>
      <p:pic>
        <p:nvPicPr>
          <p:cNvPr id="5122" name="Picture 2" descr="Image result for The epididymis">
            <a:extLst>
              <a:ext uri="{FF2B5EF4-FFF2-40B4-BE49-F238E27FC236}">
                <a16:creationId xmlns:a16="http://schemas.microsoft.com/office/drawing/2014/main" id="{4F6C0488-AE12-4494-9E11-0A6AEF85DB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262372"/>
            <a:ext cx="6250769" cy="41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5856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21E5D-DB39-4000-BA0B-9BA0AC9ED9A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altLang="en-US" sz="2800" dirty="0">
                <a:latin typeface="Verdana" panose="020B0604030504040204" pitchFamily="34" charset="0"/>
              </a:rPr>
              <a:t>The vas deferens</a:t>
            </a:r>
            <a:endParaRPr lang="en-US" sz="2800" b="1" dirty="0"/>
          </a:p>
        </p:txBody>
      </p:sp>
      <p:sp>
        <p:nvSpPr>
          <p:cNvPr id="3" name="Content Placeholder 2">
            <a:extLst>
              <a:ext uri="{FF2B5EF4-FFF2-40B4-BE49-F238E27FC236}">
                <a16:creationId xmlns:a16="http://schemas.microsoft.com/office/drawing/2014/main" id="{74C2D503-8B3B-4609-AAF0-AED6FE0F3319}"/>
              </a:ext>
            </a:extLst>
          </p:cNvPr>
          <p:cNvSpPr>
            <a:spLocks noGrp="1"/>
          </p:cNvSpPr>
          <p:nvPr>
            <p:ph idx="1"/>
          </p:nvPr>
        </p:nvSpPr>
        <p:spPr>
          <a:xfrm>
            <a:off x="643468" y="2638043"/>
            <a:ext cx="3363974" cy="3415623"/>
          </a:xfrm>
        </p:spPr>
        <p:txBody>
          <a:bodyPr>
            <a:normAutofit/>
          </a:bodyPr>
          <a:lstStyle/>
          <a:p>
            <a:r>
              <a:rPr lang="en-US" altLang="en-US" sz="1900" dirty="0">
                <a:latin typeface="Verdana" panose="020B0604030504040204" pitchFamily="34" charset="0"/>
              </a:rPr>
              <a:t>The vas deferens extends to join with the ducts of the two </a:t>
            </a:r>
            <a:r>
              <a:rPr lang="en-US" altLang="en-US" sz="1900" b="1" dirty="0">
                <a:latin typeface="Verdana" panose="020B0604030504040204" pitchFamily="34" charset="0"/>
              </a:rPr>
              <a:t>seminal vesicles </a:t>
            </a:r>
            <a:r>
              <a:rPr lang="en-US" altLang="en-US" sz="1900" dirty="0">
                <a:latin typeface="Verdana" panose="020B0604030504040204" pitchFamily="34" charset="0"/>
              </a:rPr>
              <a:t>(located on side of the prostate gland) to form the ejaculatory ducts which extend through the body of the </a:t>
            </a:r>
            <a:r>
              <a:rPr lang="en-US" altLang="en-US" sz="1900" b="1" dirty="0">
                <a:latin typeface="Verdana" panose="020B0604030504040204" pitchFamily="34" charset="0"/>
              </a:rPr>
              <a:t>prostate gland </a:t>
            </a:r>
            <a:r>
              <a:rPr lang="en-US" altLang="en-US" sz="1900" dirty="0">
                <a:latin typeface="Verdana" panose="020B0604030504040204" pitchFamily="34" charset="0"/>
              </a:rPr>
              <a:t>and empty into the urethra. </a:t>
            </a:r>
          </a:p>
        </p:txBody>
      </p:sp>
      <p:pic>
        <p:nvPicPr>
          <p:cNvPr id="4100" name="Picture 4">
            <a:extLst>
              <a:ext uri="{FF2B5EF4-FFF2-40B4-BE49-F238E27FC236}">
                <a16:creationId xmlns:a16="http://schemas.microsoft.com/office/drawing/2014/main" id="{6B0DFEA4-4A04-4BDC-A687-954B7C54C9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7765" y="643467"/>
            <a:ext cx="5710764"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5803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4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21E5D-DB39-4000-BA0B-9BA0AC9ED9AA}"/>
              </a:ext>
            </a:extLst>
          </p:cNvPr>
          <p:cNvSpPr>
            <a:spLocks noGrp="1"/>
          </p:cNvSpPr>
          <p:nvPr>
            <p:ph type="title"/>
          </p:nvPr>
        </p:nvSpPr>
        <p:spPr>
          <a:xfrm>
            <a:off x="524256" y="4767072"/>
            <a:ext cx="6594189" cy="1625210"/>
          </a:xfrm>
        </p:spPr>
        <p:txBody>
          <a:bodyPr>
            <a:normAutofit/>
          </a:bodyPr>
          <a:lstStyle/>
          <a:p>
            <a:pPr algn="r"/>
            <a:r>
              <a:rPr lang="en-US" altLang="en-US">
                <a:solidFill>
                  <a:srgbClr val="FFFFFF"/>
                </a:solidFill>
                <a:latin typeface="Verdana" panose="020B0604030504040204" pitchFamily="34" charset="0"/>
              </a:rPr>
              <a:t>The prostate gland</a:t>
            </a:r>
            <a:endParaRPr lang="en-US" b="1">
              <a:solidFill>
                <a:srgbClr val="FFFFFF"/>
              </a:solidFill>
            </a:endParaRPr>
          </a:p>
        </p:txBody>
      </p:sp>
      <p:pic>
        <p:nvPicPr>
          <p:cNvPr id="3074" name="Picture 2" descr="Image result for The prostate gland">
            <a:extLst>
              <a:ext uri="{FF2B5EF4-FFF2-40B4-BE49-F238E27FC236}">
                <a16:creationId xmlns:a16="http://schemas.microsoft.com/office/drawing/2014/main" id="{F9E81CA9-9ABC-4B6C-AFD7-E7F55D7F55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C2D503-8B3B-4609-AAF0-AED6FE0F3319}"/>
              </a:ext>
            </a:extLst>
          </p:cNvPr>
          <p:cNvSpPr>
            <a:spLocks noGrp="1"/>
          </p:cNvSpPr>
          <p:nvPr>
            <p:ph idx="1"/>
          </p:nvPr>
        </p:nvSpPr>
        <p:spPr>
          <a:xfrm>
            <a:off x="8029319" y="917725"/>
            <a:ext cx="3424739" cy="4852362"/>
          </a:xfrm>
        </p:spPr>
        <p:txBody>
          <a:bodyPr anchor="ctr">
            <a:normAutofit/>
          </a:bodyPr>
          <a:lstStyle/>
          <a:p>
            <a:r>
              <a:rPr lang="en-US" altLang="en-US" sz="2000">
                <a:solidFill>
                  <a:srgbClr val="FFFFFF"/>
                </a:solidFill>
                <a:latin typeface="Verdana" panose="020B0604030504040204" pitchFamily="34" charset="0"/>
              </a:rPr>
              <a:t>The prostate gland surrounds the neck of the </a:t>
            </a:r>
            <a:r>
              <a:rPr lang="en-US" altLang="en-US" sz="2000" b="1">
                <a:solidFill>
                  <a:srgbClr val="FFFFFF"/>
                </a:solidFill>
                <a:latin typeface="Verdana" panose="020B0604030504040204" pitchFamily="34" charset="0"/>
              </a:rPr>
              <a:t>bladder </a:t>
            </a:r>
            <a:r>
              <a:rPr lang="en-US" altLang="en-US" sz="2000">
                <a:solidFill>
                  <a:srgbClr val="FFFFFF"/>
                </a:solidFill>
                <a:latin typeface="Verdana" panose="020B0604030504040204" pitchFamily="34" charset="0"/>
              </a:rPr>
              <a:t>(the structure that stores urine) and the </a:t>
            </a:r>
            <a:r>
              <a:rPr lang="en-US" altLang="en-US" sz="2000" b="1">
                <a:solidFill>
                  <a:srgbClr val="FFFFFF"/>
                </a:solidFill>
                <a:latin typeface="Verdana" panose="020B0604030504040204" pitchFamily="34" charset="0"/>
              </a:rPr>
              <a:t>urethra, </a:t>
            </a:r>
            <a:r>
              <a:rPr lang="en-US" altLang="en-US" sz="2000">
                <a:solidFill>
                  <a:srgbClr val="FFFFFF"/>
                </a:solidFill>
                <a:latin typeface="Verdana" panose="020B0604030504040204" pitchFamily="34" charset="0"/>
              </a:rPr>
              <a:t>(a thin tube which extends through the penis and carries </a:t>
            </a:r>
            <a:r>
              <a:rPr lang="en-US" altLang="en-US" sz="2000" b="1">
                <a:solidFill>
                  <a:srgbClr val="FFFFFF"/>
                </a:solidFill>
                <a:latin typeface="Verdana" panose="020B0604030504040204" pitchFamily="34" charset="0"/>
              </a:rPr>
              <a:t>semen </a:t>
            </a:r>
            <a:r>
              <a:rPr lang="en-US" altLang="en-US" sz="2000">
                <a:solidFill>
                  <a:srgbClr val="FFFFFF"/>
                </a:solidFill>
                <a:latin typeface="Verdana" panose="020B0604030504040204" pitchFamily="34" charset="0"/>
              </a:rPr>
              <a:t>and urine outside of the body, although not simultaneously). </a:t>
            </a:r>
          </a:p>
        </p:txBody>
      </p:sp>
    </p:spTree>
    <p:extLst>
      <p:ext uri="{BB962C8B-B14F-4D97-AF65-F5344CB8AC3E}">
        <p14:creationId xmlns:p14="http://schemas.microsoft.com/office/powerpoint/2010/main" val="198670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21E5D-DB39-4000-BA0B-9BA0AC9ED9A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altLang="en-US" sz="2800" b="1" dirty="0">
                <a:latin typeface="Verdana" panose="020B0604030504040204" pitchFamily="34" charset="0"/>
              </a:rPr>
              <a:t>Cowper's glands </a:t>
            </a:r>
            <a:endParaRPr lang="en-US" sz="2800" b="1" dirty="0"/>
          </a:p>
        </p:txBody>
      </p:sp>
      <p:sp>
        <p:nvSpPr>
          <p:cNvPr id="3" name="Content Placeholder 2">
            <a:extLst>
              <a:ext uri="{FF2B5EF4-FFF2-40B4-BE49-F238E27FC236}">
                <a16:creationId xmlns:a16="http://schemas.microsoft.com/office/drawing/2014/main" id="{74C2D503-8B3B-4609-AAF0-AED6FE0F3319}"/>
              </a:ext>
            </a:extLst>
          </p:cNvPr>
          <p:cNvSpPr>
            <a:spLocks noGrp="1"/>
          </p:cNvSpPr>
          <p:nvPr>
            <p:ph idx="1"/>
          </p:nvPr>
        </p:nvSpPr>
        <p:spPr>
          <a:xfrm>
            <a:off x="643468" y="2638043"/>
            <a:ext cx="3363974" cy="3415623"/>
          </a:xfrm>
        </p:spPr>
        <p:txBody>
          <a:bodyPr>
            <a:normAutofit/>
          </a:bodyPr>
          <a:lstStyle/>
          <a:p>
            <a:r>
              <a:rPr lang="en-US" altLang="en-US" sz="2000" dirty="0">
                <a:latin typeface="Verdana" panose="020B0604030504040204" pitchFamily="34" charset="0"/>
              </a:rPr>
              <a:t>The </a:t>
            </a:r>
            <a:r>
              <a:rPr lang="en-US" altLang="en-US" sz="2000" b="1" dirty="0">
                <a:latin typeface="Verdana" panose="020B0604030504040204" pitchFamily="34" charset="0"/>
              </a:rPr>
              <a:t>Cowper's glands </a:t>
            </a:r>
            <a:r>
              <a:rPr lang="en-US" altLang="en-US" sz="2000" dirty="0">
                <a:latin typeface="Verdana" panose="020B0604030504040204" pitchFamily="34" charset="0"/>
              </a:rPr>
              <a:t>(also called the </a:t>
            </a:r>
            <a:r>
              <a:rPr lang="en-US" altLang="en-US" sz="2000" b="1" dirty="0">
                <a:latin typeface="Verdana" panose="020B0604030504040204" pitchFamily="34" charset="0"/>
              </a:rPr>
              <a:t>bulbourethral glands</a:t>
            </a:r>
            <a:r>
              <a:rPr lang="en-US" altLang="en-US" sz="2000" dirty="0">
                <a:latin typeface="Verdana" panose="020B0604030504040204" pitchFamily="34" charset="0"/>
              </a:rPr>
              <a:t>) are found on each side of the urethra, just below the prostate gland.</a:t>
            </a:r>
            <a:endParaRPr lang="en-US" altLang="en-US" sz="2000" b="1" dirty="0">
              <a:latin typeface="Verdana" panose="020B0604030504040204" pitchFamily="34" charset="0"/>
            </a:endParaRPr>
          </a:p>
        </p:txBody>
      </p:sp>
      <p:pic>
        <p:nvPicPr>
          <p:cNvPr id="2050" name="Picture 2" descr="Related image">
            <a:extLst>
              <a:ext uri="{FF2B5EF4-FFF2-40B4-BE49-F238E27FC236}">
                <a16:creationId xmlns:a16="http://schemas.microsoft.com/office/drawing/2014/main" id="{F45F5632-A2AC-4751-BD1D-A295BAC71B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2842" y="643467"/>
            <a:ext cx="5520611"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6342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6E77DF-F3BB-4E60-B9DA-FAEEDC888028}"/>
              </a:ext>
            </a:extLst>
          </p:cNvPr>
          <p:cNvPicPr>
            <a:picLocks noGrp="1" noChangeAspect="1"/>
          </p:cNvPicPr>
          <p:nvPr>
            <p:ph idx="1"/>
          </p:nvPr>
        </p:nvPicPr>
        <p:blipFill rotWithShape="1">
          <a:blip r:embed="rId2"/>
          <a:srcRect r="2223" b="1"/>
          <a:stretch/>
        </p:blipFill>
        <p:spPr>
          <a:xfrm>
            <a:off x="20" y="10"/>
            <a:ext cx="12191980" cy="6857990"/>
          </a:xfrm>
          <a:prstGeom prst="rect">
            <a:avLst/>
          </a:prstGeom>
        </p:spPr>
      </p:pic>
    </p:spTree>
    <p:extLst>
      <p:ext uri="{BB962C8B-B14F-4D97-AF65-F5344CB8AC3E}">
        <p14:creationId xmlns:p14="http://schemas.microsoft.com/office/powerpoint/2010/main" val="335900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7012BC-A33A-47D8-8395-EF777D1685D0}"/>
              </a:ext>
            </a:extLst>
          </p:cNvPr>
          <p:cNvPicPr>
            <a:picLocks noGrp="1" noChangeAspect="1"/>
          </p:cNvPicPr>
          <p:nvPr>
            <p:ph idx="1"/>
          </p:nvPr>
        </p:nvPicPr>
        <p:blipFill rotWithShape="1">
          <a:blip r:embed="rId2"/>
          <a:srcRect r="1334"/>
          <a:stretch/>
        </p:blipFill>
        <p:spPr>
          <a:xfrm>
            <a:off x="20" y="10"/>
            <a:ext cx="12191980" cy="6857990"/>
          </a:xfrm>
          <a:prstGeom prst="rect">
            <a:avLst/>
          </a:prstGeom>
        </p:spPr>
      </p:pic>
    </p:spTree>
    <p:extLst>
      <p:ext uri="{BB962C8B-B14F-4D97-AF65-F5344CB8AC3E}">
        <p14:creationId xmlns:p14="http://schemas.microsoft.com/office/powerpoint/2010/main" val="195905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7E5D19-FF62-4192-8565-13BADE799B42}"/>
              </a:ext>
            </a:extLst>
          </p:cNvPr>
          <p:cNvPicPr>
            <a:picLocks noGrp="1" noChangeAspect="1"/>
          </p:cNvPicPr>
          <p:nvPr>
            <p:ph idx="1"/>
          </p:nvPr>
        </p:nvPicPr>
        <p:blipFill rotWithShape="1">
          <a:blip r:embed="rId2"/>
          <a:srcRect t="7407"/>
          <a:stretch/>
        </p:blipFill>
        <p:spPr>
          <a:xfrm>
            <a:off x="20" y="10"/>
            <a:ext cx="12191980" cy="6857990"/>
          </a:xfrm>
          <a:prstGeom prst="rect">
            <a:avLst/>
          </a:prstGeom>
        </p:spPr>
      </p:pic>
    </p:spTree>
    <p:extLst>
      <p:ext uri="{BB962C8B-B14F-4D97-AF65-F5344CB8AC3E}">
        <p14:creationId xmlns:p14="http://schemas.microsoft.com/office/powerpoint/2010/main" val="240264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C82383-3103-4501-A2CD-73B0E06E109B}"/>
              </a:ext>
            </a:extLst>
          </p:cNvPr>
          <p:cNvSpPr>
            <a:spLocks noGrp="1"/>
          </p:cNvSpPr>
          <p:nvPr>
            <p:ph type="title"/>
          </p:nvPr>
        </p:nvSpPr>
        <p:spPr>
          <a:xfrm>
            <a:off x="833002" y="365125"/>
            <a:ext cx="10520702" cy="1325563"/>
          </a:xfrm>
        </p:spPr>
        <p:txBody>
          <a:bodyPr>
            <a:normAutofit/>
          </a:bodyPr>
          <a:lstStyle/>
          <a:p>
            <a:r>
              <a:rPr lang="en-US">
                <a:solidFill>
                  <a:srgbClr val="FFFFFF"/>
                </a:solidFill>
              </a:rPr>
              <a:t>Differences between male and female reproductive systems</a:t>
            </a:r>
          </a:p>
        </p:txBody>
      </p:sp>
      <p:sp>
        <p:nvSpPr>
          <p:cNvPr id="3" name="Content Placeholder 2">
            <a:extLst>
              <a:ext uri="{FF2B5EF4-FFF2-40B4-BE49-F238E27FC236}">
                <a16:creationId xmlns:a16="http://schemas.microsoft.com/office/drawing/2014/main" id="{898835E5-A2A3-4E32-BB47-33B50E2C18F5}"/>
              </a:ext>
            </a:extLst>
          </p:cNvPr>
          <p:cNvSpPr>
            <a:spLocks noGrp="1"/>
          </p:cNvSpPr>
          <p:nvPr>
            <p:ph idx="1"/>
          </p:nvPr>
        </p:nvSpPr>
        <p:spPr>
          <a:xfrm>
            <a:off x="838201" y="2022601"/>
            <a:ext cx="10515598" cy="4154361"/>
          </a:xfrm>
        </p:spPr>
        <p:txBody>
          <a:bodyPr>
            <a:normAutofit/>
          </a:bodyPr>
          <a:lstStyle/>
          <a:p>
            <a:r>
              <a:rPr lang="en-US" sz="1700" dirty="0">
                <a:solidFill>
                  <a:srgbClr val="FFFFFF"/>
                </a:solidFill>
              </a:rPr>
              <a:t>A male who is healthy, and sexually mature, continuously produces sperm. </a:t>
            </a:r>
          </a:p>
          <a:p>
            <a:pPr marL="0" indent="0">
              <a:buNone/>
            </a:pPr>
            <a:r>
              <a:rPr lang="en-US" sz="1700" dirty="0">
                <a:solidFill>
                  <a:srgbClr val="FFFFFF"/>
                </a:solidFill>
              </a:rPr>
              <a:t>____________________________________________</a:t>
            </a:r>
          </a:p>
          <a:p>
            <a:endParaRPr lang="en-US" sz="1700" dirty="0">
              <a:solidFill>
                <a:srgbClr val="FFFFFF"/>
              </a:solidFill>
            </a:endParaRPr>
          </a:p>
          <a:p>
            <a:r>
              <a:rPr lang="en-US" sz="1700" dirty="0">
                <a:solidFill>
                  <a:srgbClr val="FFFFFF"/>
                </a:solidFill>
              </a:rPr>
              <a:t>The woman is born with a predetermined immature number of oocytes and cannot produce new ones.</a:t>
            </a:r>
          </a:p>
          <a:p>
            <a:r>
              <a:rPr lang="en-US" sz="1700" dirty="0">
                <a:solidFill>
                  <a:srgbClr val="FFFFFF"/>
                </a:solidFill>
              </a:rPr>
              <a:t>After puberty, during each menstrual cycle, one oocyte matures during ovulation. </a:t>
            </a:r>
          </a:p>
          <a:p>
            <a:r>
              <a:rPr lang="en-US" sz="1700" dirty="0">
                <a:solidFill>
                  <a:srgbClr val="FFFFFF"/>
                </a:solidFill>
              </a:rPr>
              <a:t>The ovaries of a newborn baby girl contain about one million oocytes. </a:t>
            </a:r>
          </a:p>
          <a:p>
            <a:r>
              <a:rPr lang="en-US" sz="1700" dirty="0">
                <a:solidFill>
                  <a:srgbClr val="FFFFFF"/>
                </a:solidFill>
              </a:rPr>
              <a:t>This number declines to 400,000 to 500,000 by the time puberty is reached. </a:t>
            </a:r>
          </a:p>
          <a:p>
            <a:r>
              <a:rPr lang="en-US" sz="1700" dirty="0">
                <a:solidFill>
                  <a:srgbClr val="FFFFFF"/>
                </a:solidFill>
              </a:rPr>
              <a:t>On average, 500-1000 oocytes are ovulated during a woman's reproductive lifetime.</a:t>
            </a:r>
          </a:p>
          <a:p>
            <a:r>
              <a:rPr lang="en-US" sz="1700" dirty="0">
                <a:solidFill>
                  <a:srgbClr val="FFFFFF"/>
                </a:solidFill>
              </a:rPr>
              <a:t>When a young woman reaches puberty, a primary oocyte is discharged from one of the ovaries every 28 days. </a:t>
            </a:r>
          </a:p>
          <a:p>
            <a:r>
              <a:rPr lang="en-US" sz="1700" dirty="0">
                <a:solidFill>
                  <a:srgbClr val="FFFFFF"/>
                </a:solidFill>
              </a:rPr>
              <a:t>This continues until the woman reaches menopause, usually around the age of 50 years. </a:t>
            </a:r>
          </a:p>
          <a:p>
            <a:r>
              <a:rPr lang="en-US" sz="1700" dirty="0" err="1">
                <a:solidFill>
                  <a:srgbClr val="FFFFFF"/>
                </a:solidFill>
              </a:rPr>
              <a:t>Occytes</a:t>
            </a:r>
            <a:r>
              <a:rPr lang="en-US" sz="1700" dirty="0">
                <a:solidFill>
                  <a:srgbClr val="FFFFFF"/>
                </a:solidFill>
              </a:rPr>
              <a:t> are present at birth, and age as a woman ages.</a:t>
            </a:r>
          </a:p>
          <a:p>
            <a:endParaRPr lang="en-US" sz="1700" dirty="0">
              <a:solidFill>
                <a:srgbClr val="FFFFFF"/>
              </a:solidFill>
            </a:endParaRPr>
          </a:p>
        </p:txBody>
      </p:sp>
    </p:spTree>
    <p:extLst>
      <p:ext uri="{BB962C8B-B14F-4D97-AF65-F5344CB8AC3E}">
        <p14:creationId xmlns:p14="http://schemas.microsoft.com/office/powerpoint/2010/main" val="261742837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B3E207-7792-4211-9C45-1EA22F130E85}"/>
              </a:ext>
            </a:extLst>
          </p:cNvPr>
          <p:cNvPicPr>
            <a:picLocks noGrp="1" noChangeAspect="1"/>
          </p:cNvPicPr>
          <p:nvPr>
            <p:ph idx="1"/>
          </p:nvPr>
        </p:nvPicPr>
        <p:blipFill rotWithShape="1">
          <a:blip r:embed="rId2"/>
          <a:srcRect b="5858"/>
          <a:stretch/>
        </p:blipFill>
        <p:spPr>
          <a:xfrm>
            <a:off x="20" y="10"/>
            <a:ext cx="12191980" cy="6857990"/>
          </a:xfrm>
          <a:prstGeom prst="rect">
            <a:avLst/>
          </a:prstGeom>
        </p:spPr>
      </p:pic>
    </p:spTree>
    <p:extLst>
      <p:ext uri="{BB962C8B-B14F-4D97-AF65-F5344CB8AC3E}">
        <p14:creationId xmlns:p14="http://schemas.microsoft.com/office/powerpoint/2010/main" val="2045815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8731-D0FA-4E66-A3A3-BC7AE02A3A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33C04E-233A-4EBD-A6C4-A847A1EE2B4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8CA074A-89CC-4021-9286-68F40029107E}"/>
              </a:ext>
            </a:extLst>
          </p:cNvPr>
          <p:cNvPicPr>
            <a:picLocks noChangeAspect="1"/>
          </p:cNvPicPr>
          <p:nvPr/>
        </p:nvPicPr>
        <p:blipFill>
          <a:blip r:embed="rId2"/>
          <a:stretch>
            <a:fillRect/>
          </a:stretch>
        </p:blipFill>
        <p:spPr>
          <a:xfrm>
            <a:off x="375249" y="265132"/>
            <a:ext cx="11458163" cy="6318547"/>
          </a:xfrm>
          <a:prstGeom prst="rect">
            <a:avLst/>
          </a:prstGeom>
        </p:spPr>
      </p:pic>
    </p:spTree>
    <p:extLst>
      <p:ext uri="{BB962C8B-B14F-4D97-AF65-F5344CB8AC3E}">
        <p14:creationId xmlns:p14="http://schemas.microsoft.com/office/powerpoint/2010/main" val="853373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04A53C-EAF5-4789-9AA3-19F01202B572}"/>
              </a:ext>
            </a:extLst>
          </p:cNvPr>
          <p:cNvPicPr>
            <a:picLocks noGrp="1" noChangeAspect="1"/>
          </p:cNvPicPr>
          <p:nvPr>
            <p:ph idx="1"/>
          </p:nvPr>
        </p:nvPicPr>
        <p:blipFill rotWithShape="1">
          <a:blip r:embed="rId2"/>
          <a:srcRect r="888" b="-1"/>
          <a:stretch/>
        </p:blipFill>
        <p:spPr>
          <a:xfrm>
            <a:off x="20" y="10"/>
            <a:ext cx="12191980" cy="6857990"/>
          </a:xfrm>
          <a:prstGeom prst="rect">
            <a:avLst/>
          </a:prstGeom>
        </p:spPr>
      </p:pic>
    </p:spTree>
    <p:extLst>
      <p:ext uri="{BB962C8B-B14F-4D97-AF65-F5344CB8AC3E}">
        <p14:creationId xmlns:p14="http://schemas.microsoft.com/office/powerpoint/2010/main" val="3840458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AC08DF-F7DB-40CE-B8CB-5E11E1980B8C}"/>
              </a:ext>
            </a:extLst>
          </p:cNvPr>
          <p:cNvPicPr>
            <a:picLocks noGrp="1" noChangeAspect="1"/>
          </p:cNvPicPr>
          <p:nvPr>
            <p:ph idx="1"/>
          </p:nvPr>
        </p:nvPicPr>
        <p:blipFill rotWithShape="1">
          <a:blip r:embed="rId2"/>
          <a:srcRect b="5462"/>
          <a:stretch/>
        </p:blipFill>
        <p:spPr>
          <a:xfrm>
            <a:off x="20" y="10"/>
            <a:ext cx="12191980" cy="6857990"/>
          </a:xfrm>
          <a:prstGeom prst="rect">
            <a:avLst/>
          </a:prstGeom>
        </p:spPr>
      </p:pic>
    </p:spTree>
    <p:extLst>
      <p:ext uri="{BB962C8B-B14F-4D97-AF65-F5344CB8AC3E}">
        <p14:creationId xmlns:p14="http://schemas.microsoft.com/office/powerpoint/2010/main" val="405891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094891-2167-46B3-A4D3-36C336B27D52}"/>
              </a:ext>
            </a:extLst>
          </p:cNvPr>
          <p:cNvPicPr>
            <a:picLocks noGrp="1" noChangeAspect="1"/>
          </p:cNvPicPr>
          <p:nvPr>
            <p:ph idx="1"/>
          </p:nvPr>
        </p:nvPicPr>
        <p:blipFill rotWithShape="1">
          <a:blip r:embed="rId2"/>
          <a:srcRect b="5063"/>
          <a:stretch/>
        </p:blipFill>
        <p:spPr>
          <a:xfrm>
            <a:off x="20" y="10"/>
            <a:ext cx="12191980" cy="6857990"/>
          </a:xfrm>
          <a:prstGeom prst="rect">
            <a:avLst/>
          </a:prstGeom>
        </p:spPr>
      </p:pic>
    </p:spTree>
    <p:extLst>
      <p:ext uri="{BB962C8B-B14F-4D97-AF65-F5344CB8AC3E}">
        <p14:creationId xmlns:p14="http://schemas.microsoft.com/office/powerpoint/2010/main" val="1717639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FBC952-FC8F-46B3-ADC2-23ABAB747147}"/>
              </a:ext>
            </a:extLst>
          </p:cNvPr>
          <p:cNvPicPr>
            <a:picLocks noGrp="1" noChangeAspect="1"/>
          </p:cNvPicPr>
          <p:nvPr>
            <p:ph idx="1"/>
          </p:nvPr>
        </p:nvPicPr>
        <p:blipFill rotWithShape="1">
          <a:blip r:embed="rId2"/>
          <a:srcRect r="444"/>
          <a:stretch/>
        </p:blipFill>
        <p:spPr>
          <a:xfrm>
            <a:off x="20" y="10"/>
            <a:ext cx="12191980" cy="6857990"/>
          </a:xfrm>
          <a:prstGeom prst="rect">
            <a:avLst/>
          </a:prstGeom>
        </p:spPr>
      </p:pic>
    </p:spTree>
    <p:extLst>
      <p:ext uri="{BB962C8B-B14F-4D97-AF65-F5344CB8AC3E}">
        <p14:creationId xmlns:p14="http://schemas.microsoft.com/office/powerpoint/2010/main" val="1869362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8C9938-251E-46CD-83D6-549E3768A071}"/>
              </a:ext>
            </a:extLst>
          </p:cNvPr>
          <p:cNvPicPr>
            <a:picLocks noGrp="1" noChangeAspect="1"/>
          </p:cNvPicPr>
          <p:nvPr>
            <p:ph idx="1"/>
          </p:nvPr>
        </p:nvPicPr>
        <p:blipFill rotWithShape="1">
          <a:blip r:embed="rId2"/>
          <a:srcRect b="4255"/>
          <a:stretch/>
        </p:blipFill>
        <p:spPr>
          <a:xfrm>
            <a:off x="20" y="10"/>
            <a:ext cx="12191980" cy="6857990"/>
          </a:xfrm>
          <a:prstGeom prst="rect">
            <a:avLst/>
          </a:prstGeom>
        </p:spPr>
      </p:pic>
    </p:spTree>
    <p:extLst>
      <p:ext uri="{BB962C8B-B14F-4D97-AF65-F5344CB8AC3E}">
        <p14:creationId xmlns:p14="http://schemas.microsoft.com/office/powerpoint/2010/main" val="137748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25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chart functions of female reproductive function">
            <a:extLst>
              <a:ext uri="{FF2B5EF4-FFF2-40B4-BE49-F238E27FC236}">
                <a16:creationId xmlns:a16="http://schemas.microsoft.com/office/drawing/2014/main" id="{B7D6F3B2-7527-4C09-9F55-06EC569FB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6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9AEEBF-0DF2-48E4-BCAB-357A5FD2A70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Functions of the Female Reproductive System</a:t>
            </a:r>
          </a:p>
        </p:txBody>
      </p:sp>
      <p:sp>
        <p:nvSpPr>
          <p:cNvPr id="3" name="Content Placeholder 2">
            <a:extLst>
              <a:ext uri="{FF2B5EF4-FFF2-40B4-BE49-F238E27FC236}">
                <a16:creationId xmlns:a16="http://schemas.microsoft.com/office/drawing/2014/main" id="{F30BF796-6253-4C32-9D2A-ABC7D7F51A4E}"/>
              </a:ext>
            </a:extLst>
          </p:cNvPr>
          <p:cNvSpPr>
            <a:spLocks noGrp="1"/>
          </p:cNvSpPr>
          <p:nvPr>
            <p:ph idx="1"/>
          </p:nvPr>
        </p:nvSpPr>
        <p:spPr>
          <a:xfrm>
            <a:off x="643468" y="2638043"/>
            <a:ext cx="3363974" cy="3415623"/>
          </a:xfrm>
        </p:spPr>
        <p:txBody>
          <a:bodyPr>
            <a:normAutofit/>
          </a:bodyPr>
          <a:lstStyle/>
          <a:p>
            <a:r>
              <a:rPr lang="en-US" sz="2000"/>
              <a:t>Produces eggs (ova)</a:t>
            </a:r>
          </a:p>
          <a:p>
            <a:r>
              <a:rPr lang="en-US" sz="2000"/>
              <a:t>Receives the male spermatozoa during intercourse</a:t>
            </a:r>
          </a:p>
          <a:p>
            <a:r>
              <a:rPr lang="en-US" sz="2000"/>
              <a:t>Protects and nourishes the fertilized egg until it is fully developed</a:t>
            </a:r>
          </a:p>
          <a:p>
            <a:r>
              <a:rPr lang="en-US" sz="2000"/>
              <a:t>Delivers fetus through birth canal</a:t>
            </a:r>
          </a:p>
        </p:txBody>
      </p:sp>
      <p:pic>
        <p:nvPicPr>
          <p:cNvPr id="2050" name="Picture 2" descr="Related image">
            <a:extLst>
              <a:ext uri="{FF2B5EF4-FFF2-40B4-BE49-F238E27FC236}">
                <a16:creationId xmlns:a16="http://schemas.microsoft.com/office/drawing/2014/main" id="{EC651852-DCF6-45CD-A974-A163F112BC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563" b="-1"/>
          <a:stretch/>
        </p:blipFill>
        <p:spPr bwMode="auto">
          <a:xfrm>
            <a:off x="5297763" y="1206186"/>
            <a:ext cx="6250769" cy="428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455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C20BF-0767-4A67-B171-8022AC9B5221}"/>
              </a:ext>
            </a:extLst>
          </p:cNvPr>
          <p:cNvSpPr>
            <a:spLocks noGrp="1"/>
          </p:cNvSpPr>
          <p:nvPr>
            <p:ph idx="1"/>
          </p:nvPr>
        </p:nvSpPr>
        <p:spPr>
          <a:xfrm>
            <a:off x="648931" y="322729"/>
            <a:ext cx="3667036" cy="5895192"/>
          </a:xfrm>
        </p:spPr>
        <p:txBody>
          <a:bodyPr>
            <a:normAutofit/>
          </a:bodyPr>
          <a:lstStyle/>
          <a:p>
            <a:endParaRPr lang="en-US" dirty="0"/>
          </a:p>
          <a:p>
            <a:pPr marL="0" indent="0">
              <a:buNone/>
            </a:pPr>
            <a:r>
              <a:rPr lang="en-US" dirty="0"/>
              <a:t>Labia Majora</a:t>
            </a:r>
          </a:p>
          <a:p>
            <a:endParaRPr lang="en-US" dirty="0"/>
          </a:p>
          <a:p>
            <a:r>
              <a:rPr lang="en-US" dirty="0"/>
              <a:t>The labia majora are the outer "lips" of the vulva. </a:t>
            </a:r>
          </a:p>
          <a:p>
            <a:r>
              <a:rPr lang="en-US" dirty="0"/>
              <a:t>The labia majora wrap around the vulva from the mons pubis to the perineum.</a:t>
            </a:r>
          </a:p>
          <a:p>
            <a:endParaRPr lang="en-US" dirty="0"/>
          </a:p>
        </p:txBody>
      </p:sp>
      <p:sp>
        <p:nvSpPr>
          <p:cNvPr id="71" name="Rectangle 7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chart functions of female reproductive function">
            <a:extLst>
              <a:ext uri="{FF2B5EF4-FFF2-40B4-BE49-F238E27FC236}">
                <a16:creationId xmlns:a16="http://schemas.microsoft.com/office/drawing/2014/main" id="{777556FD-4AB4-4160-A3A9-0743804E7F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41" r="2" b="2489"/>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654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4354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4C20BF-0767-4A67-B171-8022AC9B5221}"/>
              </a:ext>
            </a:extLst>
          </p:cNvPr>
          <p:cNvSpPr>
            <a:spLocks noGrp="1"/>
          </p:cNvSpPr>
          <p:nvPr>
            <p:ph idx="1"/>
          </p:nvPr>
        </p:nvSpPr>
        <p:spPr>
          <a:xfrm>
            <a:off x="7035501" y="2438400"/>
            <a:ext cx="4516419" cy="3785419"/>
          </a:xfrm>
        </p:spPr>
        <p:txBody>
          <a:bodyPr>
            <a:normAutofit/>
          </a:bodyPr>
          <a:lstStyle/>
          <a:p>
            <a:pPr marL="0" indent="0">
              <a:buNone/>
            </a:pPr>
            <a:r>
              <a:rPr lang="en-US" sz="2000" dirty="0"/>
              <a:t>Labia Minora</a:t>
            </a:r>
          </a:p>
          <a:p>
            <a:r>
              <a:rPr lang="en-US" sz="2000" dirty="0"/>
              <a:t>Medial to the labia majora are the labia minora. The labia minora are the inner lips of the vulva. They are thin stretches of tissue within the labia majora that fold and protect the vagina, urethra, and clitoris. </a:t>
            </a:r>
          </a:p>
          <a:p>
            <a:r>
              <a:rPr lang="en-US" sz="2000" dirty="0"/>
              <a:t>There is no pubic hair on the labia minora, but there are sebaceous glands. </a:t>
            </a:r>
          </a:p>
          <a:p>
            <a:r>
              <a:rPr lang="en-US" sz="2000" dirty="0"/>
              <a:t>The labia minora protect the vaginal and urethral openings. </a:t>
            </a:r>
          </a:p>
          <a:p>
            <a:endParaRPr lang="en-US" sz="2000" dirty="0"/>
          </a:p>
        </p:txBody>
      </p:sp>
      <p:pic>
        <p:nvPicPr>
          <p:cNvPr id="14338" name="Picture 2" descr="Image result for chart functions of female reproductive function">
            <a:extLst>
              <a:ext uri="{FF2B5EF4-FFF2-40B4-BE49-F238E27FC236}">
                <a16:creationId xmlns:a16="http://schemas.microsoft.com/office/drawing/2014/main" id="{8938E802-B39D-423A-BA8A-08784C6EB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76"/>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71CBA6-8E2E-4178-81AD-1F327A35507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Clitoris</a:t>
            </a:r>
          </a:p>
        </p:txBody>
      </p:sp>
      <p:sp>
        <p:nvSpPr>
          <p:cNvPr id="3" name="Content Placeholder 2">
            <a:extLst>
              <a:ext uri="{FF2B5EF4-FFF2-40B4-BE49-F238E27FC236}">
                <a16:creationId xmlns:a16="http://schemas.microsoft.com/office/drawing/2014/main" id="{BDF9FC0C-CD6F-49F4-A94F-4147466EAF2C}"/>
              </a:ext>
            </a:extLst>
          </p:cNvPr>
          <p:cNvSpPr>
            <a:spLocks noGrp="1"/>
          </p:cNvSpPr>
          <p:nvPr>
            <p:ph idx="1"/>
          </p:nvPr>
        </p:nvSpPr>
        <p:spPr>
          <a:xfrm>
            <a:off x="643468" y="2638043"/>
            <a:ext cx="3363974" cy="3415623"/>
          </a:xfrm>
        </p:spPr>
        <p:txBody>
          <a:bodyPr>
            <a:normAutofit/>
          </a:bodyPr>
          <a:lstStyle/>
          <a:p>
            <a:r>
              <a:rPr lang="en-US" sz="1900"/>
              <a:t>The clitoris is a small oval structure located at the top of the labia minora. </a:t>
            </a:r>
          </a:p>
          <a:p>
            <a:r>
              <a:rPr lang="en-US" sz="1900"/>
              <a:t>It is believed that it functions solely for sexual pleasure. </a:t>
            </a:r>
          </a:p>
          <a:p>
            <a:r>
              <a:rPr lang="en-US" sz="1900"/>
              <a:t>During sexual excitement, the clitoris erects and extends, the hood retracts, making the clitoral glans more accessible. </a:t>
            </a:r>
          </a:p>
          <a:p>
            <a:r>
              <a:rPr lang="en-US" sz="1900"/>
              <a:t>The size of the clitoris is variable between women. </a:t>
            </a:r>
          </a:p>
        </p:txBody>
      </p:sp>
      <p:pic>
        <p:nvPicPr>
          <p:cNvPr id="15362" name="Picture 2" descr="Image result for chart functions of female reproductive function">
            <a:extLst>
              <a:ext uri="{FF2B5EF4-FFF2-40B4-BE49-F238E27FC236}">
                <a16:creationId xmlns:a16="http://schemas.microsoft.com/office/drawing/2014/main" id="{72A49825-70CE-407E-8364-9CF85C698D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8048" y="643467"/>
            <a:ext cx="5410199"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304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Top Corners Rounded 16">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5CB4D0-BFB7-44ED-A0D1-41A0B86F8CE2}"/>
              </a:ext>
            </a:extLst>
          </p:cNvPr>
          <p:cNvSpPr>
            <a:spLocks noGrp="1"/>
          </p:cNvSpPr>
          <p:nvPr>
            <p:ph type="title"/>
          </p:nvPr>
        </p:nvSpPr>
        <p:spPr>
          <a:xfrm>
            <a:off x="321733" y="981091"/>
            <a:ext cx="4092951" cy="1624457"/>
          </a:xfrm>
        </p:spPr>
        <p:txBody>
          <a:bodyPr>
            <a:normAutofit/>
          </a:bodyPr>
          <a:lstStyle/>
          <a:p>
            <a:br>
              <a:rPr lang="en-US" sz="3600">
                <a:solidFill>
                  <a:schemeClr val="bg1"/>
                </a:solidFill>
              </a:rPr>
            </a:br>
            <a:r>
              <a:rPr lang="en-US" sz="3600">
                <a:solidFill>
                  <a:schemeClr val="bg1"/>
                </a:solidFill>
              </a:rPr>
              <a:t>Urethra</a:t>
            </a:r>
            <a:br>
              <a:rPr lang="en-US" sz="3600">
                <a:solidFill>
                  <a:schemeClr val="bg1"/>
                </a:solidFill>
              </a:rPr>
            </a:br>
            <a:endParaRPr lang="en-US" sz="3600">
              <a:solidFill>
                <a:schemeClr val="bg1"/>
              </a:solidFill>
            </a:endParaRPr>
          </a:p>
        </p:txBody>
      </p:sp>
      <p:cxnSp>
        <p:nvCxnSpPr>
          <p:cNvPr id="19" name="Straight Connector 18">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9E73A9-5612-476C-A140-45DB4658F216}"/>
              </a:ext>
            </a:extLst>
          </p:cNvPr>
          <p:cNvSpPr>
            <a:spLocks noGrp="1"/>
          </p:cNvSpPr>
          <p:nvPr>
            <p:ph idx="1"/>
          </p:nvPr>
        </p:nvSpPr>
        <p:spPr>
          <a:xfrm>
            <a:off x="321733" y="2834809"/>
            <a:ext cx="4092951" cy="3042099"/>
          </a:xfrm>
        </p:spPr>
        <p:txBody>
          <a:bodyPr anchor="t">
            <a:normAutofit/>
          </a:bodyPr>
          <a:lstStyle/>
          <a:p>
            <a:endParaRPr lang="en-US" sz="2000" dirty="0">
              <a:solidFill>
                <a:schemeClr val="bg1"/>
              </a:solidFill>
            </a:endParaRPr>
          </a:p>
          <a:p>
            <a:r>
              <a:rPr lang="en-US" sz="2000" dirty="0">
                <a:solidFill>
                  <a:schemeClr val="bg1"/>
                </a:solidFill>
              </a:rPr>
              <a:t>The opening to the urethra is just below the clitoris. </a:t>
            </a:r>
          </a:p>
          <a:p>
            <a:r>
              <a:rPr lang="en-US" sz="2000" dirty="0">
                <a:solidFill>
                  <a:schemeClr val="bg1"/>
                </a:solidFill>
              </a:rPr>
              <a:t>The urethra is used for the passage of urine. </a:t>
            </a:r>
          </a:p>
          <a:p>
            <a:r>
              <a:rPr lang="en-US" sz="2000" dirty="0">
                <a:solidFill>
                  <a:schemeClr val="bg1"/>
                </a:solidFill>
              </a:rPr>
              <a:t>The urethra is connected to the bladder. </a:t>
            </a:r>
          </a:p>
          <a:p>
            <a:pPr marL="0" indent="0">
              <a:buNone/>
            </a:pPr>
            <a:endParaRPr lang="en-US" sz="2000" dirty="0">
              <a:solidFill>
                <a:schemeClr val="bg1"/>
              </a:solidFill>
            </a:endParaRPr>
          </a:p>
        </p:txBody>
      </p:sp>
      <p:pic>
        <p:nvPicPr>
          <p:cNvPr id="5" name="Picture 4">
            <a:extLst>
              <a:ext uri="{FF2B5EF4-FFF2-40B4-BE49-F238E27FC236}">
                <a16:creationId xmlns:a16="http://schemas.microsoft.com/office/drawing/2014/main" id="{06255DF2-8A09-4197-B63B-DF16F47D9B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3767" y="897182"/>
            <a:ext cx="6542117" cy="4906587"/>
          </a:xfrm>
          <a:prstGeom prst="rect">
            <a:avLst/>
          </a:prstGeom>
        </p:spPr>
      </p:pic>
    </p:spTree>
    <p:extLst>
      <p:ext uri="{BB962C8B-B14F-4D97-AF65-F5344CB8AC3E}">
        <p14:creationId xmlns:p14="http://schemas.microsoft.com/office/powerpoint/2010/main" val="3889454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1171</Words>
  <Application>Microsoft Office PowerPoint</Application>
  <PresentationFormat>Widescreen</PresentationFormat>
  <Paragraphs>90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Verdana</vt:lpstr>
      <vt:lpstr>Office Theme</vt:lpstr>
      <vt:lpstr>Reproductive System</vt:lpstr>
      <vt:lpstr> Reproduction </vt:lpstr>
      <vt:lpstr>Differences between male and female reproductive systems</vt:lpstr>
      <vt:lpstr>PowerPoint Presentation</vt:lpstr>
      <vt:lpstr>Functions of the Female Reproductive System</vt:lpstr>
      <vt:lpstr>PowerPoint Presentation</vt:lpstr>
      <vt:lpstr>PowerPoint Presentation</vt:lpstr>
      <vt:lpstr>Clitoris</vt:lpstr>
      <vt:lpstr> Urethra </vt:lpstr>
      <vt:lpstr> Urethra </vt:lpstr>
      <vt:lpstr>Vagina</vt:lpstr>
      <vt:lpstr>Cervix</vt:lpstr>
      <vt:lpstr>Uterus</vt:lpstr>
      <vt:lpstr>The Female Gonads</vt:lpstr>
      <vt:lpstr>The Fallopian Tube (Uterine Tube)</vt:lpstr>
      <vt:lpstr>Sperm cells remain viable within the female reproductive tract for about 72 hours.   Only a single sperm cell is needed to fertilize the ovum.  During fertilization, the sperm donates its genetic material to the ovum at which time the egg becomes fertilized (becoming a ZYGOTE).  The zygote will remain in the fallopian tube for approximately three days before it travels to the uterus where it will remain for approximately four to five days before implantation into the uterine lining. </vt:lpstr>
      <vt:lpstr>The Male Reproductive System</vt:lpstr>
      <vt:lpstr>PowerPoint Presentation</vt:lpstr>
      <vt:lpstr>PowerPoint Presentation</vt:lpstr>
      <vt:lpstr>PowerPoint Presentation</vt:lpstr>
      <vt:lpstr>PowerPoint Presentation</vt:lpstr>
      <vt:lpstr>PowerPoint Presentation</vt:lpstr>
      <vt:lpstr>The epididymis </vt:lpstr>
      <vt:lpstr>The vas deferens</vt:lpstr>
      <vt:lpstr>The prostate gland</vt:lpstr>
      <vt:lpstr>Cowper's glands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System</dc:title>
  <dc:creator>Cynthia Anderson</dc:creator>
  <cp:lastModifiedBy>Cynthia Anderson</cp:lastModifiedBy>
  <cp:revision>2</cp:revision>
  <dcterms:created xsi:type="dcterms:W3CDTF">2019-12-06T12:28:37Z</dcterms:created>
  <dcterms:modified xsi:type="dcterms:W3CDTF">2019-12-06T12:32:35Z</dcterms:modified>
</cp:coreProperties>
</file>