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2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13" r:id="rId47"/>
    <p:sldId id="314" r:id="rId48"/>
    <p:sldId id="300" r:id="rId49"/>
    <p:sldId id="301" r:id="rId50"/>
    <p:sldId id="302" r:id="rId51"/>
    <p:sldId id="303" r:id="rId52"/>
    <p:sldId id="309" r:id="rId53"/>
    <p:sldId id="304" r:id="rId54"/>
    <p:sldId id="310" r:id="rId55"/>
    <p:sldId id="305" r:id="rId56"/>
    <p:sldId id="311" r:id="rId57"/>
    <p:sldId id="306" r:id="rId58"/>
    <p:sldId id="312" r:id="rId59"/>
    <p:sldId id="307" r:id="rId60"/>
    <p:sldId id="308" r:id="rId61"/>
    <p:sldId id="316" r:id="rId62"/>
    <p:sldId id="317" r:id="rId63"/>
    <p:sldId id="318" r:id="rId64"/>
    <p:sldId id="319" r:id="rId65"/>
    <p:sldId id="320" r:id="rId66"/>
    <p:sldId id="321" r:id="rId67"/>
    <p:sldId id="322" r:id="rId68"/>
    <p:sldId id="323" r:id="rId69"/>
    <p:sldId id="324" r:id="rId70"/>
    <p:sldId id="325" r:id="rId71"/>
    <p:sldId id="326" r:id="rId72"/>
    <p:sldId id="328" r:id="rId73"/>
    <p:sldId id="329" r:id="rId74"/>
    <p:sldId id="330" r:id="rId75"/>
    <p:sldId id="331" r:id="rId76"/>
    <p:sldId id="332" r:id="rId77"/>
    <p:sldId id="333" r:id="rId78"/>
    <p:sldId id="336" r:id="rId79"/>
    <p:sldId id="334" r:id="rId80"/>
    <p:sldId id="335"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3" r:id="rId107"/>
    <p:sldId id="362" r:id="rId108"/>
    <p:sldId id="364" r:id="rId109"/>
    <p:sldId id="365" r:id="rId110"/>
    <p:sldId id="366" r:id="rId111"/>
    <p:sldId id="368" r:id="rId112"/>
    <p:sldId id="367"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7" r:id="rId151"/>
    <p:sldId id="408" r:id="rId152"/>
    <p:sldId id="406" r:id="rId153"/>
    <p:sldId id="409" r:id="rId154"/>
    <p:sldId id="410" r:id="rId155"/>
    <p:sldId id="411" r:id="rId156"/>
    <p:sldId id="412" r:id="rId157"/>
    <p:sldId id="413" r:id="rId158"/>
    <p:sldId id="414" r:id="rId159"/>
    <p:sldId id="415" r:id="rId160"/>
    <p:sldId id="417" r:id="rId161"/>
    <p:sldId id="419" r:id="rId162"/>
    <p:sldId id="416" r:id="rId163"/>
    <p:sldId id="420" r:id="rId164"/>
    <p:sldId id="421" r:id="rId165"/>
    <p:sldId id="422" r:id="rId166"/>
    <p:sldId id="423" r:id="rId167"/>
    <p:sldId id="424" r:id="rId168"/>
    <p:sldId id="425" r:id="rId169"/>
    <p:sldId id="426" r:id="rId170"/>
    <p:sldId id="427" r:id="rId171"/>
    <p:sldId id="428" r:id="rId172"/>
    <p:sldId id="429" r:id="rId173"/>
    <p:sldId id="430" r:id="rId1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57" d="100"/>
          <a:sy n="57" d="100"/>
        </p:scale>
        <p:origin x="96" y="11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presProps" Target="presProp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A8BC77-8BC5-4501-B4D9-37CBDC4E6C6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D34AB17-2257-4978-8D4B-1EF0BF7D6E00}">
      <dgm:prSet/>
      <dgm:spPr/>
      <dgm:t>
        <a:bodyPr/>
        <a:lstStyle/>
        <a:p>
          <a:r>
            <a:rPr lang="en-US"/>
            <a:t>The somatic nervous system is under conscious control and includes 2 divisions:</a:t>
          </a:r>
        </a:p>
      </dgm:t>
    </dgm:pt>
    <dgm:pt modelId="{E2BFD523-72B2-41F4-BBBF-60E63A8FB567}" type="parTrans" cxnId="{7BB7E40C-F27E-4EF3-A7F4-DB228142AD73}">
      <dgm:prSet/>
      <dgm:spPr/>
      <dgm:t>
        <a:bodyPr/>
        <a:lstStyle/>
        <a:p>
          <a:endParaRPr lang="en-US"/>
        </a:p>
      </dgm:t>
    </dgm:pt>
    <dgm:pt modelId="{FC351449-E134-46E7-8131-C80F198500FD}" type="sibTrans" cxnId="{7BB7E40C-F27E-4EF3-A7F4-DB228142AD73}">
      <dgm:prSet/>
      <dgm:spPr/>
      <dgm:t>
        <a:bodyPr/>
        <a:lstStyle/>
        <a:p>
          <a:endParaRPr lang="en-US"/>
        </a:p>
      </dgm:t>
    </dgm:pt>
    <dgm:pt modelId="{52A2E095-180B-4357-8D11-210E0140BCB3}">
      <dgm:prSet/>
      <dgm:spPr/>
      <dgm:t>
        <a:bodyPr/>
        <a:lstStyle/>
        <a:p>
          <a:r>
            <a:rPr lang="en-US" dirty="0"/>
            <a:t>Sensory</a:t>
          </a:r>
        </a:p>
      </dgm:t>
    </dgm:pt>
    <dgm:pt modelId="{713310B4-BA5F-491A-B560-97716AE3C615}" type="parTrans" cxnId="{BC432E82-E775-4C61-B4FF-B7BC93069ABE}">
      <dgm:prSet/>
      <dgm:spPr/>
      <dgm:t>
        <a:bodyPr/>
        <a:lstStyle/>
        <a:p>
          <a:endParaRPr lang="en-US"/>
        </a:p>
      </dgm:t>
    </dgm:pt>
    <dgm:pt modelId="{137177E9-D501-42F5-9CA0-07819E46987E}" type="sibTrans" cxnId="{BC432E82-E775-4C61-B4FF-B7BC93069ABE}">
      <dgm:prSet/>
      <dgm:spPr/>
      <dgm:t>
        <a:bodyPr/>
        <a:lstStyle/>
        <a:p>
          <a:endParaRPr lang="en-US"/>
        </a:p>
      </dgm:t>
    </dgm:pt>
    <dgm:pt modelId="{7CD2B3DB-025E-4EA4-BBFC-E161AC9D5544}">
      <dgm:prSet/>
      <dgm:spPr/>
      <dgm:t>
        <a:bodyPr/>
        <a:lstStyle/>
        <a:p>
          <a:r>
            <a:rPr lang="en-US" dirty="0"/>
            <a:t>Motor</a:t>
          </a:r>
          <a:br>
            <a:rPr lang="en-US" dirty="0"/>
          </a:br>
          <a:endParaRPr lang="en-US" dirty="0"/>
        </a:p>
      </dgm:t>
    </dgm:pt>
    <dgm:pt modelId="{061023B7-7B61-43BD-A2F9-734D2FDA080A}" type="parTrans" cxnId="{27C87895-1526-4B0E-BC97-07191390F74C}">
      <dgm:prSet/>
      <dgm:spPr/>
      <dgm:t>
        <a:bodyPr/>
        <a:lstStyle/>
        <a:p>
          <a:endParaRPr lang="en-US"/>
        </a:p>
      </dgm:t>
    </dgm:pt>
    <dgm:pt modelId="{458D8EE1-AFF6-4854-B474-F61113FF3C6F}" type="sibTrans" cxnId="{27C87895-1526-4B0E-BC97-07191390F74C}">
      <dgm:prSet/>
      <dgm:spPr/>
      <dgm:t>
        <a:bodyPr/>
        <a:lstStyle/>
        <a:p>
          <a:endParaRPr lang="en-US"/>
        </a:p>
      </dgm:t>
    </dgm:pt>
    <dgm:pt modelId="{57AF9528-865B-4366-BF39-2AC0BCB3974C}" type="pres">
      <dgm:prSet presAssocID="{E9A8BC77-8BC5-4501-B4D9-37CBDC4E6C66}" presName="linear" presStyleCnt="0">
        <dgm:presLayoutVars>
          <dgm:animLvl val="lvl"/>
          <dgm:resizeHandles val="exact"/>
        </dgm:presLayoutVars>
      </dgm:prSet>
      <dgm:spPr/>
    </dgm:pt>
    <dgm:pt modelId="{A30AE6D5-EA73-4909-9CFC-D363187A0176}" type="pres">
      <dgm:prSet presAssocID="{ED34AB17-2257-4978-8D4B-1EF0BF7D6E00}" presName="parentText" presStyleLbl="node1" presStyleIdx="0" presStyleCnt="1">
        <dgm:presLayoutVars>
          <dgm:chMax val="0"/>
          <dgm:bulletEnabled val="1"/>
        </dgm:presLayoutVars>
      </dgm:prSet>
      <dgm:spPr/>
    </dgm:pt>
    <dgm:pt modelId="{176AC1FF-74EF-47D1-9648-AFC9C5C5B3F9}" type="pres">
      <dgm:prSet presAssocID="{ED34AB17-2257-4978-8D4B-1EF0BF7D6E00}" presName="childText" presStyleLbl="revTx" presStyleIdx="0" presStyleCnt="1">
        <dgm:presLayoutVars>
          <dgm:bulletEnabled val="1"/>
        </dgm:presLayoutVars>
      </dgm:prSet>
      <dgm:spPr/>
    </dgm:pt>
  </dgm:ptLst>
  <dgm:cxnLst>
    <dgm:cxn modelId="{7BB7E40C-F27E-4EF3-A7F4-DB228142AD73}" srcId="{E9A8BC77-8BC5-4501-B4D9-37CBDC4E6C66}" destId="{ED34AB17-2257-4978-8D4B-1EF0BF7D6E00}" srcOrd="0" destOrd="0" parTransId="{E2BFD523-72B2-41F4-BBBF-60E63A8FB567}" sibTransId="{FC351449-E134-46E7-8131-C80F198500FD}"/>
    <dgm:cxn modelId="{8F06C71A-E363-4B97-A340-76EF2F089D37}" type="presOf" srcId="{ED34AB17-2257-4978-8D4B-1EF0BF7D6E00}" destId="{A30AE6D5-EA73-4909-9CFC-D363187A0176}" srcOrd="0" destOrd="0" presId="urn:microsoft.com/office/officeart/2005/8/layout/vList2"/>
    <dgm:cxn modelId="{BC432E82-E775-4C61-B4FF-B7BC93069ABE}" srcId="{ED34AB17-2257-4978-8D4B-1EF0BF7D6E00}" destId="{52A2E095-180B-4357-8D11-210E0140BCB3}" srcOrd="0" destOrd="0" parTransId="{713310B4-BA5F-491A-B560-97716AE3C615}" sibTransId="{137177E9-D501-42F5-9CA0-07819E46987E}"/>
    <dgm:cxn modelId="{27C87895-1526-4B0E-BC97-07191390F74C}" srcId="{ED34AB17-2257-4978-8D4B-1EF0BF7D6E00}" destId="{7CD2B3DB-025E-4EA4-BBFC-E161AC9D5544}" srcOrd="1" destOrd="0" parTransId="{061023B7-7B61-43BD-A2F9-734D2FDA080A}" sibTransId="{458D8EE1-AFF6-4854-B474-F61113FF3C6F}"/>
    <dgm:cxn modelId="{EEE79ABD-83EB-4184-B4C1-900B30EE2E89}" type="presOf" srcId="{E9A8BC77-8BC5-4501-B4D9-37CBDC4E6C66}" destId="{57AF9528-865B-4366-BF39-2AC0BCB3974C}" srcOrd="0" destOrd="0" presId="urn:microsoft.com/office/officeart/2005/8/layout/vList2"/>
    <dgm:cxn modelId="{0E51E8BE-10F3-40C4-BB01-F5FDB443E950}" type="presOf" srcId="{52A2E095-180B-4357-8D11-210E0140BCB3}" destId="{176AC1FF-74EF-47D1-9648-AFC9C5C5B3F9}" srcOrd="0" destOrd="0" presId="urn:microsoft.com/office/officeart/2005/8/layout/vList2"/>
    <dgm:cxn modelId="{CE3CA6F3-BF12-4E82-BDB9-42FFF45845EE}" type="presOf" srcId="{7CD2B3DB-025E-4EA4-BBFC-E161AC9D5544}" destId="{176AC1FF-74EF-47D1-9648-AFC9C5C5B3F9}" srcOrd="0" destOrd="1" presId="urn:microsoft.com/office/officeart/2005/8/layout/vList2"/>
    <dgm:cxn modelId="{6903E1ED-5BED-4A3E-9FCD-9E721EB9CEDE}" type="presParOf" srcId="{57AF9528-865B-4366-BF39-2AC0BCB3974C}" destId="{A30AE6D5-EA73-4909-9CFC-D363187A0176}" srcOrd="0" destOrd="0" presId="urn:microsoft.com/office/officeart/2005/8/layout/vList2"/>
    <dgm:cxn modelId="{9FAA25AA-EA72-48DE-AD0C-341E052D512A}" type="presParOf" srcId="{57AF9528-865B-4366-BF39-2AC0BCB3974C}" destId="{176AC1FF-74EF-47D1-9648-AFC9C5C5B3F9}"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BABE86-70C9-405C-879E-6B356144C89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D70ED5F-C44B-4502-B2A1-3F5604764E49}">
      <dgm:prSet/>
      <dgm:spPr/>
      <dgm:t>
        <a:bodyPr/>
        <a:lstStyle/>
        <a:p>
          <a:r>
            <a:rPr lang="en-US"/>
            <a:t>The remainder of our discussion will focus on the somatic nervous system which is under conscious awareness or control.</a:t>
          </a:r>
          <a:br>
            <a:rPr lang="en-US"/>
          </a:br>
          <a:r>
            <a:rPr lang="en-US"/>
            <a:t> </a:t>
          </a:r>
        </a:p>
      </dgm:t>
    </dgm:pt>
    <dgm:pt modelId="{8C4ABD92-0809-4EA8-B15B-6880B89ED6D1}" type="parTrans" cxnId="{19ED4194-2A2D-430D-8807-1EC726F27A0F}">
      <dgm:prSet/>
      <dgm:spPr/>
      <dgm:t>
        <a:bodyPr/>
        <a:lstStyle/>
        <a:p>
          <a:endParaRPr lang="en-US"/>
        </a:p>
      </dgm:t>
    </dgm:pt>
    <dgm:pt modelId="{33B35874-393B-4281-B920-B85EBD72FFF0}" type="sibTrans" cxnId="{19ED4194-2A2D-430D-8807-1EC726F27A0F}">
      <dgm:prSet/>
      <dgm:spPr/>
      <dgm:t>
        <a:bodyPr/>
        <a:lstStyle/>
        <a:p>
          <a:endParaRPr lang="en-US"/>
        </a:p>
      </dgm:t>
    </dgm:pt>
    <dgm:pt modelId="{9B2610AA-A4F6-4828-8D01-14ADC49A554B}">
      <dgm:prSet/>
      <dgm:spPr/>
      <dgm:t>
        <a:bodyPr/>
        <a:lstStyle/>
        <a:p>
          <a:r>
            <a:rPr lang="en-US"/>
            <a:t>As mentioned earlier. the somatic nervous system has 2 divisions; 1) sensory and 2) motor. </a:t>
          </a:r>
        </a:p>
      </dgm:t>
    </dgm:pt>
    <dgm:pt modelId="{3986BCCA-2895-4FBB-86E6-7B1F22D24AF4}" type="parTrans" cxnId="{A0D24762-07C7-48EF-9676-F472A0B19B4A}">
      <dgm:prSet/>
      <dgm:spPr/>
      <dgm:t>
        <a:bodyPr/>
        <a:lstStyle/>
        <a:p>
          <a:endParaRPr lang="en-US"/>
        </a:p>
      </dgm:t>
    </dgm:pt>
    <dgm:pt modelId="{350A06BC-DC44-4AC6-9E26-169879879C6F}" type="sibTrans" cxnId="{A0D24762-07C7-48EF-9676-F472A0B19B4A}">
      <dgm:prSet/>
      <dgm:spPr/>
      <dgm:t>
        <a:bodyPr/>
        <a:lstStyle/>
        <a:p>
          <a:endParaRPr lang="en-US"/>
        </a:p>
      </dgm:t>
    </dgm:pt>
    <dgm:pt modelId="{358B0069-CB09-4C0D-969F-4D5DBD32D5ED}">
      <dgm:prSet/>
      <dgm:spPr/>
      <dgm:t>
        <a:bodyPr/>
        <a:lstStyle/>
        <a:p>
          <a:r>
            <a:rPr lang="en-US"/>
            <a:t>Let's briefly look at these divisions and look at how information flows.</a:t>
          </a:r>
        </a:p>
      </dgm:t>
    </dgm:pt>
    <dgm:pt modelId="{6F051DAF-FF49-4E78-B197-61C658F14890}" type="parTrans" cxnId="{FC53FDFE-E778-494B-9E51-523D2F06FCB9}">
      <dgm:prSet/>
      <dgm:spPr/>
      <dgm:t>
        <a:bodyPr/>
        <a:lstStyle/>
        <a:p>
          <a:endParaRPr lang="en-US"/>
        </a:p>
      </dgm:t>
    </dgm:pt>
    <dgm:pt modelId="{6ACDFF02-336F-455E-8B0A-28E85B550663}" type="sibTrans" cxnId="{FC53FDFE-E778-494B-9E51-523D2F06FCB9}">
      <dgm:prSet/>
      <dgm:spPr/>
      <dgm:t>
        <a:bodyPr/>
        <a:lstStyle/>
        <a:p>
          <a:endParaRPr lang="en-US"/>
        </a:p>
      </dgm:t>
    </dgm:pt>
    <dgm:pt modelId="{F1AC2CB1-A11E-4080-8465-FF98DC751AE0}" type="pres">
      <dgm:prSet presAssocID="{87BABE86-70C9-405C-879E-6B356144C893}" presName="linear" presStyleCnt="0">
        <dgm:presLayoutVars>
          <dgm:animLvl val="lvl"/>
          <dgm:resizeHandles val="exact"/>
        </dgm:presLayoutVars>
      </dgm:prSet>
      <dgm:spPr/>
    </dgm:pt>
    <dgm:pt modelId="{8C2BE545-3C26-4E11-A0A7-3B219875F258}" type="pres">
      <dgm:prSet presAssocID="{AD70ED5F-C44B-4502-B2A1-3F5604764E49}" presName="parentText" presStyleLbl="node1" presStyleIdx="0" presStyleCnt="3">
        <dgm:presLayoutVars>
          <dgm:chMax val="0"/>
          <dgm:bulletEnabled val="1"/>
        </dgm:presLayoutVars>
      </dgm:prSet>
      <dgm:spPr/>
    </dgm:pt>
    <dgm:pt modelId="{B3C95776-5483-4602-9F84-66E86578AAE8}" type="pres">
      <dgm:prSet presAssocID="{33B35874-393B-4281-B920-B85EBD72FFF0}" presName="spacer" presStyleCnt="0"/>
      <dgm:spPr/>
    </dgm:pt>
    <dgm:pt modelId="{73966368-C0F3-4B80-974A-3CEBB836C56D}" type="pres">
      <dgm:prSet presAssocID="{9B2610AA-A4F6-4828-8D01-14ADC49A554B}" presName="parentText" presStyleLbl="node1" presStyleIdx="1" presStyleCnt="3">
        <dgm:presLayoutVars>
          <dgm:chMax val="0"/>
          <dgm:bulletEnabled val="1"/>
        </dgm:presLayoutVars>
      </dgm:prSet>
      <dgm:spPr/>
    </dgm:pt>
    <dgm:pt modelId="{7C38E86B-8A09-4CAC-82B8-3F272755DC56}" type="pres">
      <dgm:prSet presAssocID="{350A06BC-DC44-4AC6-9E26-169879879C6F}" presName="spacer" presStyleCnt="0"/>
      <dgm:spPr/>
    </dgm:pt>
    <dgm:pt modelId="{500C3053-1BD2-4DC9-BC49-B0D9952ADC50}" type="pres">
      <dgm:prSet presAssocID="{358B0069-CB09-4C0D-969F-4D5DBD32D5ED}" presName="parentText" presStyleLbl="node1" presStyleIdx="2" presStyleCnt="3">
        <dgm:presLayoutVars>
          <dgm:chMax val="0"/>
          <dgm:bulletEnabled val="1"/>
        </dgm:presLayoutVars>
      </dgm:prSet>
      <dgm:spPr/>
    </dgm:pt>
  </dgm:ptLst>
  <dgm:cxnLst>
    <dgm:cxn modelId="{A0D24762-07C7-48EF-9676-F472A0B19B4A}" srcId="{87BABE86-70C9-405C-879E-6B356144C893}" destId="{9B2610AA-A4F6-4828-8D01-14ADC49A554B}" srcOrd="1" destOrd="0" parTransId="{3986BCCA-2895-4FBB-86E6-7B1F22D24AF4}" sibTransId="{350A06BC-DC44-4AC6-9E26-169879879C6F}"/>
    <dgm:cxn modelId="{D9764D7F-A146-4791-829F-793475763955}" type="presOf" srcId="{358B0069-CB09-4C0D-969F-4D5DBD32D5ED}" destId="{500C3053-1BD2-4DC9-BC49-B0D9952ADC50}" srcOrd="0" destOrd="0" presId="urn:microsoft.com/office/officeart/2005/8/layout/vList2"/>
    <dgm:cxn modelId="{19ED4194-2A2D-430D-8807-1EC726F27A0F}" srcId="{87BABE86-70C9-405C-879E-6B356144C893}" destId="{AD70ED5F-C44B-4502-B2A1-3F5604764E49}" srcOrd="0" destOrd="0" parTransId="{8C4ABD92-0809-4EA8-B15B-6880B89ED6D1}" sibTransId="{33B35874-393B-4281-B920-B85EBD72FFF0}"/>
    <dgm:cxn modelId="{5C995CA9-28E9-4272-A172-21F86D027F1D}" type="presOf" srcId="{9B2610AA-A4F6-4828-8D01-14ADC49A554B}" destId="{73966368-C0F3-4B80-974A-3CEBB836C56D}" srcOrd="0" destOrd="0" presId="urn:microsoft.com/office/officeart/2005/8/layout/vList2"/>
    <dgm:cxn modelId="{2DEB96D5-83D1-4163-A8D8-7F20CC9E8A5E}" type="presOf" srcId="{AD70ED5F-C44B-4502-B2A1-3F5604764E49}" destId="{8C2BE545-3C26-4E11-A0A7-3B219875F258}" srcOrd="0" destOrd="0" presId="urn:microsoft.com/office/officeart/2005/8/layout/vList2"/>
    <dgm:cxn modelId="{CC8D27E6-0FF2-4B01-8A00-2CACB83B4E89}" type="presOf" srcId="{87BABE86-70C9-405C-879E-6B356144C893}" destId="{F1AC2CB1-A11E-4080-8465-FF98DC751AE0}" srcOrd="0" destOrd="0" presId="urn:microsoft.com/office/officeart/2005/8/layout/vList2"/>
    <dgm:cxn modelId="{FC53FDFE-E778-494B-9E51-523D2F06FCB9}" srcId="{87BABE86-70C9-405C-879E-6B356144C893}" destId="{358B0069-CB09-4C0D-969F-4D5DBD32D5ED}" srcOrd="2" destOrd="0" parTransId="{6F051DAF-FF49-4E78-B197-61C658F14890}" sibTransId="{6ACDFF02-336F-455E-8B0A-28E85B550663}"/>
    <dgm:cxn modelId="{FF6EC6A7-6E87-4823-AD96-6EC32B4AC289}" type="presParOf" srcId="{F1AC2CB1-A11E-4080-8465-FF98DC751AE0}" destId="{8C2BE545-3C26-4E11-A0A7-3B219875F258}" srcOrd="0" destOrd="0" presId="urn:microsoft.com/office/officeart/2005/8/layout/vList2"/>
    <dgm:cxn modelId="{5CAEB958-C8B2-458F-B17D-0D61D0BB9FE6}" type="presParOf" srcId="{F1AC2CB1-A11E-4080-8465-FF98DC751AE0}" destId="{B3C95776-5483-4602-9F84-66E86578AAE8}" srcOrd="1" destOrd="0" presId="urn:microsoft.com/office/officeart/2005/8/layout/vList2"/>
    <dgm:cxn modelId="{530C9CE6-43DD-47F1-9B81-645C0C565A1D}" type="presParOf" srcId="{F1AC2CB1-A11E-4080-8465-FF98DC751AE0}" destId="{73966368-C0F3-4B80-974A-3CEBB836C56D}" srcOrd="2" destOrd="0" presId="urn:microsoft.com/office/officeart/2005/8/layout/vList2"/>
    <dgm:cxn modelId="{C20956EF-8AE8-425B-BE72-3DA3584E3F70}" type="presParOf" srcId="{F1AC2CB1-A11E-4080-8465-FF98DC751AE0}" destId="{7C38E86B-8A09-4CAC-82B8-3F272755DC56}" srcOrd="3" destOrd="0" presId="urn:microsoft.com/office/officeart/2005/8/layout/vList2"/>
    <dgm:cxn modelId="{B0C9C321-A6BA-4945-ACCD-5E4F9FA332F8}" type="presParOf" srcId="{F1AC2CB1-A11E-4080-8465-FF98DC751AE0}" destId="{500C3053-1BD2-4DC9-BC49-B0D9952ADC5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0AE6D5-EA73-4909-9CFC-D363187A0176}">
      <dsp:nvSpPr>
        <dsp:cNvPr id="0" name=""/>
        <dsp:cNvSpPr/>
      </dsp:nvSpPr>
      <dsp:spPr>
        <a:xfrm>
          <a:off x="0" y="151914"/>
          <a:ext cx="6588691" cy="36398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a:t>The somatic nervous system is under conscious control and includes 2 divisions:</a:t>
          </a:r>
        </a:p>
      </dsp:txBody>
      <dsp:txXfrm>
        <a:off x="177684" y="329598"/>
        <a:ext cx="6233323" cy="3284502"/>
      </dsp:txXfrm>
    </dsp:sp>
    <dsp:sp modelId="{176AC1FF-74EF-47D1-9648-AFC9C5C5B3F9}">
      <dsp:nvSpPr>
        <dsp:cNvPr id="0" name=""/>
        <dsp:cNvSpPr/>
      </dsp:nvSpPr>
      <dsp:spPr>
        <a:xfrm>
          <a:off x="0" y="3791784"/>
          <a:ext cx="6588691" cy="1953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191" tIns="64770" rIns="362712" bIns="64770" numCol="1" spcCol="1270" anchor="t" anchorCtr="0">
          <a:noAutofit/>
        </a:bodyPr>
        <a:lstStyle/>
        <a:p>
          <a:pPr marL="285750" lvl="1" indent="-285750" algn="l" defTabSz="1778000">
            <a:lnSpc>
              <a:spcPct val="90000"/>
            </a:lnSpc>
            <a:spcBef>
              <a:spcPct val="0"/>
            </a:spcBef>
            <a:spcAft>
              <a:spcPct val="20000"/>
            </a:spcAft>
            <a:buChar char="•"/>
          </a:pPr>
          <a:r>
            <a:rPr lang="en-US" sz="4000" kern="1200" dirty="0"/>
            <a:t>Sensory</a:t>
          </a:r>
        </a:p>
        <a:p>
          <a:pPr marL="285750" lvl="1" indent="-285750" algn="l" defTabSz="1778000">
            <a:lnSpc>
              <a:spcPct val="90000"/>
            </a:lnSpc>
            <a:spcBef>
              <a:spcPct val="0"/>
            </a:spcBef>
            <a:spcAft>
              <a:spcPct val="20000"/>
            </a:spcAft>
            <a:buChar char="•"/>
          </a:pPr>
          <a:r>
            <a:rPr lang="en-US" sz="4000" kern="1200" dirty="0"/>
            <a:t>Motor</a:t>
          </a:r>
          <a:br>
            <a:rPr lang="en-US" sz="4000" kern="1200" dirty="0"/>
          </a:br>
          <a:endParaRPr lang="en-US" sz="4000" kern="1200" dirty="0"/>
        </a:p>
      </dsp:txBody>
      <dsp:txXfrm>
        <a:off x="0" y="3791784"/>
        <a:ext cx="6588691" cy="19530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2BE545-3C26-4E11-A0A7-3B219875F258}">
      <dsp:nvSpPr>
        <dsp:cNvPr id="0" name=""/>
        <dsp:cNvSpPr/>
      </dsp:nvSpPr>
      <dsp:spPr>
        <a:xfrm>
          <a:off x="0" y="90061"/>
          <a:ext cx="6588691" cy="18556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The remainder of our discussion will focus on the somatic nervous system which is under conscious awareness or control.</a:t>
          </a:r>
          <a:br>
            <a:rPr lang="en-US" sz="2600" kern="1200"/>
          </a:br>
          <a:r>
            <a:rPr lang="en-US" sz="2600" kern="1200"/>
            <a:t> </a:t>
          </a:r>
        </a:p>
      </dsp:txBody>
      <dsp:txXfrm>
        <a:off x="90584" y="180645"/>
        <a:ext cx="6407523" cy="1674452"/>
      </dsp:txXfrm>
    </dsp:sp>
    <dsp:sp modelId="{73966368-C0F3-4B80-974A-3CEBB836C56D}">
      <dsp:nvSpPr>
        <dsp:cNvPr id="0" name=""/>
        <dsp:cNvSpPr/>
      </dsp:nvSpPr>
      <dsp:spPr>
        <a:xfrm>
          <a:off x="0" y="2020561"/>
          <a:ext cx="6588691" cy="185562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As mentioned earlier. the somatic nervous system has 2 divisions; 1) sensory and 2) motor. </a:t>
          </a:r>
        </a:p>
      </dsp:txBody>
      <dsp:txXfrm>
        <a:off x="90584" y="2111145"/>
        <a:ext cx="6407523" cy="1674452"/>
      </dsp:txXfrm>
    </dsp:sp>
    <dsp:sp modelId="{500C3053-1BD2-4DC9-BC49-B0D9952ADC50}">
      <dsp:nvSpPr>
        <dsp:cNvPr id="0" name=""/>
        <dsp:cNvSpPr/>
      </dsp:nvSpPr>
      <dsp:spPr>
        <a:xfrm>
          <a:off x="0" y="3951061"/>
          <a:ext cx="6588691" cy="18556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Let's briefly look at these divisions and look at how information flows.</a:t>
          </a:r>
        </a:p>
      </dsp:txBody>
      <dsp:txXfrm>
        <a:off x="90584" y="4041645"/>
        <a:ext cx="6407523" cy="16744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B5FB3-7B51-41DF-A010-1006345635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353816-E37C-4C81-8EA3-C61FDD53EB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B2781A-FA8A-4882-90D6-11082CF09DE4}"/>
              </a:ext>
            </a:extLst>
          </p:cNvPr>
          <p:cNvSpPr>
            <a:spLocks noGrp="1"/>
          </p:cNvSpPr>
          <p:nvPr>
            <p:ph type="dt" sz="half" idx="10"/>
          </p:nvPr>
        </p:nvSpPr>
        <p:spPr/>
        <p:txBody>
          <a:bodyPr/>
          <a:lstStyle/>
          <a:p>
            <a:fld id="{FACC3B8A-2C8D-45F4-93ED-7592C381C15A}" type="datetimeFigureOut">
              <a:rPr lang="en-US" smtClean="0"/>
              <a:t>4/7/2020</a:t>
            </a:fld>
            <a:endParaRPr lang="en-US"/>
          </a:p>
        </p:txBody>
      </p:sp>
      <p:sp>
        <p:nvSpPr>
          <p:cNvPr id="5" name="Footer Placeholder 4">
            <a:extLst>
              <a:ext uri="{FF2B5EF4-FFF2-40B4-BE49-F238E27FC236}">
                <a16:creationId xmlns:a16="http://schemas.microsoft.com/office/drawing/2014/main" id="{9786BAED-1A41-44AD-AD72-92E0BC35D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3AC315-04C5-4EA7-9A2C-4AFE34294D5D}"/>
              </a:ext>
            </a:extLst>
          </p:cNvPr>
          <p:cNvSpPr>
            <a:spLocks noGrp="1"/>
          </p:cNvSpPr>
          <p:nvPr>
            <p:ph type="sldNum" sz="quarter" idx="12"/>
          </p:nvPr>
        </p:nvSpPr>
        <p:spPr/>
        <p:txBody>
          <a:bodyPr/>
          <a:lstStyle/>
          <a:p>
            <a:fld id="{73093165-48D1-4EF0-8553-DC028DA74A53}" type="slidenum">
              <a:rPr lang="en-US" smtClean="0"/>
              <a:t>‹#›</a:t>
            </a:fld>
            <a:endParaRPr lang="en-US"/>
          </a:p>
        </p:txBody>
      </p:sp>
    </p:spTree>
    <p:extLst>
      <p:ext uri="{BB962C8B-B14F-4D97-AF65-F5344CB8AC3E}">
        <p14:creationId xmlns:p14="http://schemas.microsoft.com/office/powerpoint/2010/main" val="3381690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A9709-3948-4F96-A8AF-C32BBE3A3E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DC5127-A738-478F-B950-3550F8F16D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BAF7C-20A1-4B60-B7C4-5FEF102EB2A1}"/>
              </a:ext>
            </a:extLst>
          </p:cNvPr>
          <p:cNvSpPr>
            <a:spLocks noGrp="1"/>
          </p:cNvSpPr>
          <p:nvPr>
            <p:ph type="dt" sz="half" idx="10"/>
          </p:nvPr>
        </p:nvSpPr>
        <p:spPr/>
        <p:txBody>
          <a:bodyPr/>
          <a:lstStyle/>
          <a:p>
            <a:fld id="{FACC3B8A-2C8D-45F4-93ED-7592C381C15A}" type="datetimeFigureOut">
              <a:rPr lang="en-US" smtClean="0"/>
              <a:t>4/7/2020</a:t>
            </a:fld>
            <a:endParaRPr lang="en-US"/>
          </a:p>
        </p:txBody>
      </p:sp>
      <p:sp>
        <p:nvSpPr>
          <p:cNvPr id="5" name="Footer Placeholder 4">
            <a:extLst>
              <a:ext uri="{FF2B5EF4-FFF2-40B4-BE49-F238E27FC236}">
                <a16:creationId xmlns:a16="http://schemas.microsoft.com/office/drawing/2014/main" id="{A50F69E5-90B0-4492-B50D-89CC5999A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FBC01-C196-4DC5-8B78-6375FCF35B44}"/>
              </a:ext>
            </a:extLst>
          </p:cNvPr>
          <p:cNvSpPr>
            <a:spLocks noGrp="1"/>
          </p:cNvSpPr>
          <p:nvPr>
            <p:ph type="sldNum" sz="quarter" idx="12"/>
          </p:nvPr>
        </p:nvSpPr>
        <p:spPr/>
        <p:txBody>
          <a:bodyPr/>
          <a:lstStyle/>
          <a:p>
            <a:fld id="{73093165-48D1-4EF0-8553-DC028DA74A53}" type="slidenum">
              <a:rPr lang="en-US" smtClean="0"/>
              <a:t>‹#›</a:t>
            </a:fld>
            <a:endParaRPr lang="en-US"/>
          </a:p>
        </p:txBody>
      </p:sp>
    </p:spTree>
    <p:extLst>
      <p:ext uri="{BB962C8B-B14F-4D97-AF65-F5344CB8AC3E}">
        <p14:creationId xmlns:p14="http://schemas.microsoft.com/office/powerpoint/2010/main" val="833556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A64E96-4542-41ED-AF9C-0041DF96C3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8236A0-F494-4245-B60F-FE3FCEA543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133E20-A2A0-4697-AB4C-EB592348E269}"/>
              </a:ext>
            </a:extLst>
          </p:cNvPr>
          <p:cNvSpPr>
            <a:spLocks noGrp="1"/>
          </p:cNvSpPr>
          <p:nvPr>
            <p:ph type="dt" sz="half" idx="10"/>
          </p:nvPr>
        </p:nvSpPr>
        <p:spPr/>
        <p:txBody>
          <a:bodyPr/>
          <a:lstStyle/>
          <a:p>
            <a:fld id="{FACC3B8A-2C8D-45F4-93ED-7592C381C15A}" type="datetimeFigureOut">
              <a:rPr lang="en-US" smtClean="0"/>
              <a:t>4/7/2020</a:t>
            </a:fld>
            <a:endParaRPr lang="en-US"/>
          </a:p>
        </p:txBody>
      </p:sp>
      <p:sp>
        <p:nvSpPr>
          <p:cNvPr id="5" name="Footer Placeholder 4">
            <a:extLst>
              <a:ext uri="{FF2B5EF4-FFF2-40B4-BE49-F238E27FC236}">
                <a16:creationId xmlns:a16="http://schemas.microsoft.com/office/drawing/2014/main" id="{7822CB41-BD99-4235-B0D7-B05F1F7C4A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5CEA9E-7010-4EA6-8C0E-4765522DC833}"/>
              </a:ext>
            </a:extLst>
          </p:cNvPr>
          <p:cNvSpPr>
            <a:spLocks noGrp="1"/>
          </p:cNvSpPr>
          <p:nvPr>
            <p:ph type="sldNum" sz="quarter" idx="12"/>
          </p:nvPr>
        </p:nvSpPr>
        <p:spPr/>
        <p:txBody>
          <a:bodyPr/>
          <a:lstStyle/>
          <a:p>
            <a:fld id="{73093165-48D1-4EF0-8553-DC028DA74A53}" type="slidenum">
              <a:rPr lang="en-US" smtClean="0"/>
              <a:t>‹#›</a:t>
            </a:fld>
            <a:endParaRPr lang="en-US"/>
          </a:p>
        </p:txBody>
      </p:sp>
    </p:spTree>
    <p:extLst>
      <p:ext uri="{BB962C8B-B14F-4D97-AF65-F5344CB8AC3E}">
        <p14:creationId xmlns:p14="http://schemas.microsoft.com/office/powerpoint/2010/main" val="1356759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03E56-E750-4054-A54A-97D0F9A514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0140B7-FC8C-4303-81B5-0C224375BF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C8CA0-C7EA-4CFD-9AA3-D17528B52E92}"/>
              </a:ext>
            </a:extLst>
          </p:cNvPr>
          <p:cNvSpPr>
            <a:spLocks noGrp="1"/>
          </p:cNvSpPr>
          <p:nvPr>
            <p:ph type="dt" sz="half" idx="10"/>
          </p:nvPr>
        </p:nvSpPr>
        <p:spPr/>
        <p:txBody>
          <a:bodyPr/>
          <a:lstStyle/>
          <a:p>
            <a:fld id="{FACC3B8A-2C8D-45F4-93ED-7592C381C15A}" type="datetimeFigureOut">
              <a:rPr lang="en-US" smtClean="0"/>
              <a:t>4/7/2020</a:t>
            </a:fld>
            <a:endParaRPr lang="en-US"/>
          </a:p>
        </p:txBody>
      </p:sp>
      <p:sp>
        <p:nvSpPr>
          <p:cNvPr id="5" name="Footer Placeholder 4">
            <a:extLst>
              <a:ext uri="{FF2B5EF4-FFF2-40B4-BE49-F238E27FC236}">
                <a16:creationId xmlns:a16="http://schemas.microsoft.com/office/drawing/2014/main" id="{38BE5FC0-C340-4A27-9575-93E301E411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5A14B-6B62-41D5-AA86-BB88AD68F890}"/>
              </a:ext>
            </a:extLst>
          </p:cNvPr>
          <p:cNvSpPr>
            <a:spLocks noGrp="1"/>
          </p:cNvSpPr>
          <p:nvPr>
            <p:ph type="sldNum" sz="quarter" idx="12"/>
          </p:nvPr>
        </p:nvSpPr>
        <p:spPr/>
        <p:txBody>
          <a:bodyPr/>
          <a:lstStyle/>
          <a:p>
            <a:fld id="{73093165-48D1-4EF0-8553-DC028DA74A53}" type="slidenum">
              <a:rPr lang="en-US" smtClean="0"/>
              <a:t>‹#›</a:t>
            </a:fld>
            <a:endParaRPr lang="en-US"/>
          </a:p>
        </p:txBody>
      </p:sp>
    </p:spTree>
    <p:extLst>
      <p:ext uri="{BB962C8B-B14F-4D97-AF65-F5344CB8AC3E}">
        <p14:creationId xmlns:p14="http://schemas.microsoft.com/office/powerpoint/2010/main" val="658310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14445-12A5-4A2A-90A9-555D12751E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ED262D-5602-4488-A5E7-60FA180FB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76B528-547A-48C6-8996-C422A607A39B}"/>
              </a:ext>
            </a:extLst>
          </p:cNvPr>
          <p:cNvSpPr>
            <a:spLocks noGrp="1"/>
          </p:cNvSpPr>
          <p:nvPr>
            <p:ph type="dt" sz="half" idx="10"/>
          </p:nvPr>
        </p:nvSpPr>
        <p:spPr/>
        <p:txBody>
          <a:bodyPr/>
          <a:lstStyle/>
          <a:p>
            <a:fld id="{FACC3B8A-2C8D-45F4-93ED-7592C381C15A}" type="datetimeFigureOut">
              <a:rPr lang="en-US" smtClean="0"/>
              <a:t>4/7/2020</a:t>
            </a:fld>
            <a:endParaRPr lang="en-US"/>
          </a:p>
        </p:txBody>
      </p:sp>
      <p:sp>
        <p:nvSpPr>
          <p:cNvPr id="5" name="Footer Placeholder 4">
            <a:extLst>
              <a:ext uri="{FF2B5EF4-FFF2-40B4-BE49-F238E27FC236}">
                <a16:creationId xmlns:a16="http://schemas.microsoft.com/office/drawing/2014/main" id="{A97C4FFB-9E91-415B-8A6B-3B23DFFEB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ED159-2FD0-49B4-AC06-F8CC7D6A4B4F}"/>
              </a:ext>
            </a:extLst>
          </p:cNvPr>
          <p:cNvSpPr>
            <a:spLocks noGrp="1"/>
          </p:cNvSpPr>
          <p:nvPr>
            <p:ph type="sldNum" sz="quarter" idx="12"/>
          </p:nvPr>
        </p:nvSpPr>
        <p:spPr/>
        <p:txBody>
          <a:bodyPr/>
          <a:lstStyle/>
          <a:p>
            <a:fld id="{73093165-48D1-4EF0-8553-DC028DA74A53}" type="slidenum">
              <a:rPr lang="en-US" smtClean="0"/>
              <a:t>‹#›</a:t>
            </a:fld>
            <a:endParaRPr lang="en-US"/>
          </a:p>
        </p:txBody>
      </p:sp>
    </p:spTree>
    <p:extLst>
      <p:ext uri="{BB962C8B-B14F-4D97-AF65-F5344CB8AC3E}">
        <p14:creationId xmlns:p14="http://schemas.microsoft.com/office/powerpoint/2010/main" val="100734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1CA88-3D22-47A7-8D6F-9E9A53E1D4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5B4CD7-8725-47B8-8A72-4A832BF82A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77F89E-53D0-4089-B4CF-9F7FBD8B11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0B6E3F-5DD9-4E04-8BBF-6C6E7165D11A}"/>
              </a:ext>
            </a:extLst>
          </p:cNvPr>
          <p:cNvSpPr>
            <a:spLocks noGrp="1"/>
          </p:cNvSpPr>
          <p:nvPr>
            <p:ph type="dt" sz="half" idx="10"/>
          </p:nvPr>
        </p:nvSpPr>
        <p:spPr/>
        <p:txBody>
          <a:bodyPr/>
          <a:lstStyle/>
          <a:p>
            <a:fld id="{FACC3B8A-2C8D-45F4-93ED-7592C381C15A}" type="datetimeFigureOut">
              <a:rPr lang="en-US" smtClean="0"/>
              <a:t>4/7/2020</a:t>
            </a:fld>
            <a:endParaRPr lang="en-US"/>
          </a:p>
        </p:txBody>
      </p:sp>
      <p:sp>
        <p:nvSpPr>
          <p:cNvPr id="6" name="Footer Placeholder 5">
            <a:extLst>
              <a:ext uri="{FF2B5EF4-FFF2-40B4-BE49-F238E27FC236}">
                <a16:creationId xmlns:a16="http://schemas.microsoft.com/office/drawing/2014/main" id="{D993D231-C388-4F4E-B85C-9DCD536848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89232D-7CFE-4CF9-B14B-26C920814B37}"/>
              </a:ext>
            </a:extLst>
          </p:cNvPr>
          <p:cNvSpPr>
            <a:spLocks noGrp="1"/>
          </p:cNvSpPr>
          <p:nvPr>
            <p:ph type="sldNum" sz="quarter" idx="12"/>
          </p:nvPr>
        </p:nvSpPr>
        <p:spPr/>
        <p:txBody>
          <a:bodyPr/>
          <a:lstStyle/>
          <a:p>
            <a:fld id="{73093165-48D1-4EF0-8553-DC028DA74A53}" type="slidenum">
              <a:rPr lang="en-US" smtClean="0"/>
              <a:t>‹#›</a:t>
            </a:fld>
            <a:endParaRPr lang="en-US"/>
          </a:p>
        </p:txBody>
      </p:sp>
    </p:spTree>
    <p:extLst>
      <p:ext uri="{BB962C8B-B14F-4D97-AF65-F5344CB8AC3E}">
        <p14:creationId xmlns:p14="http://schemas.microsoft.com/office/powerpoint/2010/main" val="1585178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982A4-DF58-4F31-8FDC-09E21AEAFF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C70755-9771-4233-A7BE-E9655F8AC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975639-61BF-4A6D-9B1B-0D8439FA09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E1FDAB-4622-4B9D-B74F-2EAA798F2A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0A83D2-8B4A-4245-9458-016CA0A221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0CFE15-C360-4708-9095-E32EF749B48D}"/>
              </a:ext>
            </a:extLst>
          </p:cNvPr>
          <p:cNvSpPr>
            <a:spLocks noGrp="1"/>
          </p:cNvSpPr>
          <p:nvPr>
            <p:ph type="dt" sz="half" idx="10"/>
          </p:nvPr>
        </p:nvSpPr>
        <p:spPr/>
        <p:txBody>
          <a:bodyPr/>
          <a:lstStyle/>
          <a:p>
            <a:fld id="{FACC3B8A-2C8D-45F4-93ED-7592C381C15A}" type="datetimeFigureOut">
              <a:rPr lang="en-US" smtClean="0"/>
              <a:t>4/7/2020</a:t>
            </a:fld>
            <a:endParaRPr lang="en-US"/>
          </a:p>
        </p:txBody>
      </p:sp>
      <p:sp>
        <p:nvSpPr>
          <p:cNvPr id="8" name="Footer Placeholder 7">
            <a:extLst>
              <a:ext uri="{FF2B5EF4-FFF2-40B4-BE49-F238E27FC236}">
                <a16:creationId xmlns:a16="http://schemas.microsoft.com/office/drawing/2014/main" id="{80C2B515-F096-49A3-A12B-7816F0D2A0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F35F18-7DC0-48BC-A33C-B326ED49B777}"/>
              </a:ext>
            </a:extLst>
          </p:cNvPr>
          <p:cNvSpPr>
            <a:spLocks noGrp="1"/>
          </p:cNvSpPr>
          <p:nvPr>
            <p:ph type="sldNum" sz="quarter" idx="12"/>
          </p:nvPr>
        </p:nvSpPr>
        <p:spPr/>
        <p:txBody>
          <a:bodyPr/>
          <a:lstStyle/>
          <a:p>
            <a:fld id="{73093165-48D1-4EF0-8553-DC028DA74A53}" type="slidenum">
              <a:rPr lang="en-US" smtClean="0"/>
              <a:t>‹#›</a:t>
            </a:fld>
            <a:endParaRPr lang="en-US"/>
          </a:p>
        </p:txBody>
      </p:sp>
    </p:spTree>
    <p:extLst>
      <p:ext uri="{BB962C8B-B14F-4D97-AF65-F5344CB8AC3E}">
        <p14:creationId xmlns:p14="http://schemas.microsoft.com/office/powerpoint/2010/main" val="208856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A129A-9CE3-49F1-BFB5-DC07A63C9B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43B17F-127E-43FB-9A3E-5DB6F0525F84}"/>
              </a:ext>
            </a:extLst>
          </p:cNvPr>
          <p:cNvSpPr>
            <a:spLocks noGrp="1"/>
          </p:cNvSpPr>
          <p:nvPr>
            <p:ph type="dt" sz="half" idx="10"/>
          </p:nvPr>
        </p:nvSpPr>
        <p:spPr/>
        <p:txBody>
          <a:bodyPr/>
          <a:lstStyle/>
          <a:p>
            <a:fld id="{FACC3B8A-2C8D-45F4-93ED-7592C381C15A}" type="datetimeFigureOut">
              <a:rPr lang="en-US" smtClean="0"/>
              <a:t>4/7/2020</a:t>
            </a:fld>
            <a:endParaRPr lang="en-US"/>
          </a:p>
        </p:txBody>
      </p:sp>
      <p:sp>
        <p:nvSpPr>
          <p:cNvPr id="4" name="Footer Placeholder 3">
            <a:extLst>
              <a:ext uri="{FF2B5EF4-FFF2-40B4-BE49-F238E27FC236}">
                <a16:creationId xmlns:a16="http://schemas.microsoft.com/office/drawing/2014/main" id="{0A03D28F-4084-442C-A51F-1915E066C6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A5AC6E-11E3-4724-91C0-BCE175015E24}"/>
              </a:ext>
            </a:extLst>
          </p:cNvPr>
          <p:cNvSpPr>
            <a:spLocks noGrp="1"/>
          </p:cNvSpPr>
          <p:nvPr>
            <p:ph type="sldNum" sz="quarter" idx="12"/>
          </p:nvPr>
        </p:nvSpPr>
        <p:spPr/>
        <p:txBody>
          <a:bodyPr/>
          <a:lstStyle/>
          <a:p>
            <a:fld id="{73093165-48D1-4EF0-8553-DC028DA74A53}" type="slidenum">
              <a:rPr lang="en-US" smtClean="0"/>
              <a:t>‹#›</a:t>
            </a:fld>
            <a:endParaRPr lang="en-US"/>
          </a:p>
        </p:txBody>
      </p:sp>
    </p:spTree>
    <p:extLst>
      <p:ext uri="{BB962C8B-B14F-4D97-AF65-F5344CB8AC3E}">
        <p14:creationId xmlns:p14="http://schemas.microsoft.com/office/powerpoint/2010/main" val="3631221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CD665B-62BA-42A4-ADD0-DFD267BDBB4B}"/>
              </a:ext>
            </a:extLst>
          </p:cNvPr>
          <p:cNvSpPr>
            <a:spLocks noGrp="1"/>
          </p:cNvSpPr>
          <p:nvPr>
            <p:ph type="dt" sz="half" idx="10"/>
          </p:nvPr>
        </p:nvSpPr>
        <p:spPr/>
        <p:txBody>
          <a:bodyPr/>
          <a:lstStyle/>
          <a:p>
            <a:fld id="{FACC3B8A-2C8D-45F4-93ED-7592C381C15A}" type="datetimeFigureOut">
              <a:rPr lang="en-US" smtClean="0"/>
              <a:t>4/7/2020</a:t>
            </a:fld>
            <a:endParaRPr lang="en-US"/>
          </a:p>
        </p:txBody>
      </p:sp>
      <p:sp>
        <p:nvSpPr>
          <p:cNvPr id="3" name="Footer Placeholder 2">
            <a:extLst>
              <a:ext uri="{FF2B5EF4-FFF2-40B4-BE49-F238E27FC236}">
                <a16:creationId xmlns:a16="http://schemas.microsoft.com/office/drawing/2014/main" id="{5EAD6E50-C007-461C-9213-18931A9573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889BA0-A329-4288-BBF2-0D34D5B05FBB}"/>
              </a:ext>
            </a:extLst>
          </p:cNvPr>
          <p:cNvSpPr>
            <a:spLocks noGrp="1"/>
          </p:cNvSpPr>
          <p:nvPr>
            <p:ph type="sldNum" sz="quarter" idx="12"/>
          </p:nvPr>
        </p:nvSpPr>
        <p:spPr/>
        <p:txBody>
          <a:bodyPr/>
          <a:lstStyle/>
          <a:p>
            <a:fld id="{73093165-48D1-4EF0-8553-DC028DA74A53}" type="slidenum">
              <a:rPr lang="en-US" smtClean="0"/>
              <a:t>‹#›</a:t>
            </a:fld>
            <a:endParaRPr lang="en-US"/>
          </a:p>
        </p:txBody>
      </p:sp>
    </p:spTree>
    <p:extLst>
      <p:ext uri="{BB962C8B-B14F-4D97-AF65-F5344CB8AC3E}">
        <p14:creationId xmlns:p14="http://schemas.microsoft.com/office/powerpoint/2010/main" val="233160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D0CA3-57A5-4643-8D6C-2704ECE08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66E027-976F-4B38-B5DD-D5C5EC1174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BE0D80-AD62-464A-B763-49F3A647E8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259E9B-14F8-42D2-A468-F2D8EAF026EF}"/>
              </a:ext>
            </a:extLst>
          </p:cNvPr>
          <p:cNvSpPr>
            <a:spLocks noGrp="1"/>
          </p:cNvSpPr>
          <p:nvPr>
            <p:ph type="dt" sz="half" idx="10"/>
          </p:nvPr>
        </p:nvSpPr>
        <p:spPr/>
        <p:txBody>
          <a:bodyPr/>
          <a:lstStyle/>
          <a:p>
            <a:fld id="{FACC3B8A-2C8D-45F4-93ED-7592C381C15A}" type="datetimeFigureOut">
              <a:rPr lang="en-US" smtClean="0"/>
              <a:t>4/7/2020</a:t>
            </a:fld>
            <a:endParaRPr lang="en-US"/>
          </a:p>
        </p:txBody>
      </p:sp>
      <p:sp>
        <p:nvSpPr>
          <p:cNvPr id="6" name="Footer Placeholder 5">
            <a:extLst>
              <a:ext uri="{FF2B5EF4-FFF2-40B4-BE49-F238E27FC236}">
                <a16:creationId xmlns:a16="http://schemas.microsoft.com/office/drawing/2014/main" id="{DF450380-3275-47DE-82FC-C60C492ED7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830AE4-FC36-4308-AD4F-52B6186FD131}"/>
              </a:ext>
            </a:extLst>
          </p:cNvPr>
          <p:cNvSpPr>
            <a:spLocks noGrp="1"/>
          </p:cNvSpPr>
          <p:nvPr>
            <p:ph type="sldNum" sz="quarter" idx="12"/>
          </p:nvPr>
        </p:nvSpPr>
        <p:spPr/>
        <p:txBody>
          <a:bodyPr/>
          <a:lstStyle/>
          <a:p>
            <a:fld id="{73093165-48D1-4EF0-8553-DC028DA74A53}" type="slidenum">
              <a:rPr lang="en-US" smtClean="0"/>
              <a:t>‹#›</a:t>
            </a:fld>
            <a:endParaRPr lang="en-US"/>
          </a:p>
        </p:txBody>
      </p:sp>
    </p:spTree>
    <p:extLst>
      <p:ext uri="{BB962C8B-B14F-4D97-AF65-F5344CB8AC3E}">
        <p14:creationId xmlns:p14="http://schemas.microsoft.com/office/powerpoint/2010/main" val="2144380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C57F1-42AC-4A29-BC85-F61A082E73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79FAD-98C9-4073-A55E-E14D13218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59FCA1-17D4-40DD-8FB5-806B53ACE8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6A5230-86B7-4949-80B7-859E5F6F685F}"/>
              </a:ext>
            </a:extLst>
          </p:cNvPr>
          <p:cNvSpPr>
            <a:spLocks noGrp="1"/>
          </p:cNvSpPr>
          <p:nvPr>
            <p:ph type="dt" sz="half" idx="10"/>
          </p:nvPr>
        </p:nvSpPr>
        <p:spPr/>
        <p:txBody>
          <a:bodyPr/>
          <a:lstStyle/>
          <a:p>
            <a:fld id="{FACC3B8A-2C8D-45F4-93ED-7592C381C15A}" type="datetimeFigureOut">
              <a:rPr lang="en-US" smtClean="0"/>
              <a:t>4/7/2020</a:t>
            </a:fld>
            <a:endParaRPr lang="en-US"/>
          </a:p>
        </p:txBody>
      </p:sp>
      <p:sp>
        <p:nvSpPr>
          <p:cNvPr id="6" name="Footer Placeholder 5">
            <a:extLst>
              <a:ext uri="{FF2B5EF4-FFF2-40B4-BE49-F238E27FC236}">
                <a16:creationId xmlns:a16="http://schemas.microsoft.com/office/drawing/2014/main" id="{940CA2E6-B40F-414C-8D24-5FD8C209D6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59BAFC-6684-4F80-9A9C-D091BCF5859D}"/>
              </a:ext>
            </a:extLst>
          </p:cNvPr>
          <p:cNvSpPr>
            <a:spLocks noGrp="1"/>
          </p:cNvSpPr>
          <p:nvPr>
            <p:ph type="sldNum" sz="quarter" idx="12"/>
          </p:nvPr>
        </p:nvSpPr>
        <p:spPr/>
        <p:txBody>
          <a:bodyPr/>
          <a:lstStyle/>
          <a:p>
            <a:fld id="{73093165-48D1-4EF0-8553-DC028DA74A53}" type="slidenum">
              <a:rPr lang="en-US" smtClean="0"/>
              <a:t>‹#›</a:t>
            </a:fld>
            <a:endParaRPr lang="en-US"/>
          </a:p>
        </p:txBody>
      </p:sp>
    </p:spTree>
    <p:extLst>
      <p:ext uri="{BB962C8B-B14F-4D97-AF65-F5344CB8AC3E}">
        <p14:creationId xmlns:p14="http://schemas.microsoft.com/office/powerpoint/2010/main" val="1471862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9B794C-4D89-4609-A3FA-36D9025F13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8972F-91E9-4E68-AC8E-9770963355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E7A3F5-E3CC-4916-850F-CB87A40EAF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C3B8A-2C8D-45F4-93ED-7592C381C15A}" type="datetimeFigureOut">
              <a:rPr lang="en-US" smtClean="0"/>
              <a:t>4/7/2020</a:t>
            </a:fld>
            <a:endParaRPr lang="en-US"/>
          </a:p>
        </p:txBody>
      </p:sp>
      <p:sp>
        <p:nvSpPr>
          <p:cNvPr id="5" name="Footer Placeholder 4">
            <a:extLst>
              <a:ext uri="{FF2B5EF4-FFF2-40B4-BE49-F238E27FC236}">
                <a16:creationId xmlns:a16="http://schemas.microsoft.com/office/drawing/2014/main" id="{AF42C03E-A2A8-4F0C-B447-178AE39BD1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000E80-054B-4C47-9F6F-02F59070D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93165-48D1-4EF0-8553-DC028DA74A53}" type="slidenum">
              <a:rPr lang="en-US" smtClean="0"/>
              <a:t>‹#›</a:t>
            </a:fld>
            <a:endParaRPr lang="en-US"/>
          </a:p>
        </p:txBody>
      </p:sp>
    </p:spTree>
    <p:extLst>
      <p:ext uri="{BB962C8B-B14F-4D97-AF65-F5344CB8AC3E}">
        <p14:creationId xmlns:p14="http://schemas.microsoft.com/office/powerpoint/2010/main" val="1927572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sv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8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38881E6-D851-42D8-8448-E474E5CA704E}"/>
              </a:ext>
            </a:extLst>
          </p:cNvPr>
          <p:cNvSpPr>
            <a:spLocks noGrp="1"/>
          </p:cNvSpPr>
          <p:nvPr>
            <p:ph type="ctrTitle"/>
          </p:nvPr>
        </p:nvSpPr>
        <p:spPr>
          <a:xfrm>
            <a:off x="4038600" y="1939159"/>
            <a:ext cx="7644627" cy="2751086"/>
          </a:xfrm>
        </p:spPr>
        <p:txBody>
          <a:bodyPr>
            <a:normAutofit/>
          </a:bodyPr>
          <a:lstStyle/>
          <a:p>
            <a:pPr algn="r"/>
            <a:r>
              <a:rPr lang="en-US" dirty="0"/>
              <a:t>Study Guide for Lecture Exam #4 and Practical Exam #4</a:t>
            </a:r>
          </a:p>
        </p:txBody>
      </p:sp>
      <p:sp>
        <p:nvSpPr>
          <p:cNvPr id="3" name="Subtitle 2">
            <a:extLst>
              <a:ext uri="{FF2B5EF4-FFF2-40B4-BE49-F238E27FC236}">
                <a16:creationId xmlns:a16="http://schemas.microsoft.com/office/drawing/2014/main" id="{FAEC7268-254A-4E8B-86E6-F6643B81091F}"/>
              </a:ext>
            </a:extLst>
          </p:cNvPr>
          <p:cNvSpPr>
            <a:spLocks noGrp="1"/>
          </p:cNvSpPr>
          <p:nvPr>
            <p:ph type="subTitle" idx="1"/>
          </p:nvPr>
        </p:nvSpPr>
        <p:spPr>
          <a:xfrm>
            <a:off x="4038600" y="4782320"/>
            <a:ext cx="7644627" cy="1329443"/>
          </a:xfrm>
        </p:spPr>
        <p:txBody>
          <a:bodyPr>
            <a:normAutofit/>
          </a:bodyPr>
          <a:lstStyle/>
          <a:p>
            <a:pPr algn="r"/>
            <a:r>
              <a:rPr lang="en-US" dirty="0"/>
              <a:t>By </a:t>
            </a:r>
            <a:r>
              <a:rPr lang="en-US" dirty="0" err="1"/>
              <a:t>ScientistCindy</a:t>
            </a:r>
            <a:endParaRPr lang="en-US"/>
          </a:p>
        </p:txBody>
      </p:sp>
    </p:spTree>
    <p:extLst>
      <p:ext uri="{BB962C8B-B14F-4D97-AF65-F5344CB8AC3E}">
        <p14:creationId xmlns:p14="http://schemas.microsoft.com/office/powerpoint/2010/main" val="2784687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42359C-E6D9-4D21-8518-BAADB5FCAAAE}"/>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Sensory Neurons</a:t>
            </a:r>
          </a:p>
        </p:txBody>
      </p:sp>
      <p:sp>
        <p:nvSpPr>
          <p:cNvPr id="3" name="Content Placeholder 2">
            <a:extLst>
              <a:ext uri="{FF2B5EF4-FFF2-40B4-BE49-F238E27FC236}">
                <a16:creationId xmlns:a16="http://schemas.microsoft.com/office/drawing/2014/main" id="{B0389FC0-4397-43D8-A5B4-FE11A1F9FABB}"/>
              </a:ext>
            </a:extLst>
          </p:cNvPr>
          <p:cNvSpPr>
            <a:spLocks noGrp="1"/>
          </p:cNvSpPr>
          <p:nvPr>
            <p:ph idx="1"/>
          </p:nvPr>
        </p:nvSpPr>
        <p:spPr>
          <a:xfrm>
            <a:off x="643468" y="2638043"/>
            <a:ext cx="3363974" cy="3415623"/>
          </a:xfrm>
        </p:spPr>
        <p:txBody>
          <a:bodyPr>
            <a:normAutofit/>
          </a:bodyPr>
          <a:lstStyle/>
          <a:p>
            <a:r>
              <a:rPr lang="en-US" sz="1300"/>
              <a:t>Sensory information about the external and internal environments is obtained by specialized sensory receptor cells (receptors) that will respond to specific sensory stimuli by firing an action potential. </a:t>
            </a:r>
          </a:p>
          <a:p>
            <a:pPr lvl="1"/>
            <a:r>
              <a:rPr lang="en-US" sz="1300"/>
              <a:t>For example, photoreceptors in the retina contain a photosensitive molecule (pigment) that responds to light by physically changing its shape (or undergoing a conformational change) which leads to an action potential. Tactile or touch receptors (a type of mechanoreceptor) respond to being deformed or stretched by generating an action potential.</a:t>
            </a:r>
          </a:p>
        </p:txBody>
      </p:sp>
      <p:pic>
        <p:nvPicPr>
          <p:cNvPr id="2050" name="Picture 2" descr="Neuron - Simple English Wikipedia, the free encyclopedia">
            <a:extLst>
              <a:ext uri="{FF2B5EF4-FFF2-40B4-BE49-F238E27FC236}">
                <a16:creationId xmlns:a16="http://schemas.microsoft.com/office/drawing/2014/main" id="{89678953-D3D8-4509-A048-45E4B1B291A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668672"/>
            <a:ext cx="6250769" cy="3359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738140"/>
      </p:ext>
    </p:extLst>
  </p:cSld>
  <p:clrMapOvr>
    <a:overrideClrMapping bg1="dk1" tx1="lt1" bg2="dk2"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3186" name="Picture 2" descr="Picture">
            <a:extLst>
              <a:ext uri="{FF2B5EF4-FFF2-40B4-BE49-F238E27FC236}">
                <a16:creationId xmlns:a16="http://schemas.microsoft.com/office/drawing/2014/main" id="{CCC53914-93F9-43D9-ABCE-6401131A423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44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5573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125"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95A72D8-777D-4F0B-B2D5-7AC74BFCE5B3}"/>
              </a:ext>
            </a:extLst>
          </p:cNvPr>
          <p:cNvSpPr>
            <a:spLocks noGrp="1"/>
          </p:cNvSpPr>
          <p:nvPr>
            <p:ph type="title"/>
          </p:nvPr>
        </p:nvSpPr>
        <p:spPr>
          <a:xfrm>
            <a:off x="801340" y="802955"/>
            <a:ext cx="4977976" cy="1454051"/>
          </a:xfrm>
        </p:spPr>
        <p:txBody>
          <a:bodyPr>
            <a:normAutofit/>
          </a:bodyPr>
          <a:lstStyle/>
          <a:p>
            <a:r>
              <a:rPr lang="en-US" i="1" dirty="0">
                <a:solidFill>
                  <a:srgbClr val="000000"/>
                </a:solidFill>
              </a:rPr>
              <a:t>Cranial nerves </a:t>
            </a:r>
            <a:endParaRPr lang="en-US" dirty="0">
              <a:solidFill>
                <a:srgbClr val="000000"/>
              </a:solidFill>
            </a:endParaRPr>
          </a:p>
        </p:txBody>
      </p:sp>
      <p:sp>
        <p:nvSpPr>
          <p:cNvPr id="3" name="Content Placeholder 2">
            <a:extLst>
              <a:ext uri="{FF2B5EF4-FFF2-40B4-BE49-F238E27FC236}">
                <a16:creationId xmlns:a16="http://schemas.microsoft.com/office/drawing/2014/main" id="{191813CE-21F2-4428-AC98-57029D3991E3}"/>
              </a:ext>
            </a:extLst>
          </p:cNvPr>
          <p:cNvSpPr>
            <a:spLocks noGrp="1"/>
          </p:cNvSpPr>
          <p:nvPr>
            <p:ph idx="1"/>
          </p:nvPr>
        </p:nvSpPr>
        <p:spPr>
          <a:xfrm>
            <a:off x="797809" y="2421682"/>
            <a:ext cx="4977578" cy="3639289"/>
          </a:xfrm>
        </p:spPr>
        <p:txBody>
          <a:bodyPr anchor="ctr">
            <a:normAutofit/>
          </a:bodyPr>
          <a:lstStyle/>
          <a:p>
            <a:r>
              <a:rPr lang="en-US" sz="2000" i="1">
                <a:solidFill>
                  <a:srgbClr val="000000"/>
                </a:solidFill>
              </a:rPr>
              <a:t>Cranial nerves are the nerves that emerge directly from the brain or brain stem. </a:t>
            </a:r>
          </a:p>
          <a:p>
            <a:r>
              <a:rPr lang="en-US" sz="2000" i="1">
                <a:solidFill>
                  <a:srgbClr val="000000"/>
                </a:solidFill>
              </a:rPr>
              <a:t>Cranial nerves relay information between the brain and parts of the body, primarily to and from regions of the head and neck.</a:t>
            </a:r>
          </a:p>
          <a:p>
            <a:endParaRPr lang="en-US" sz="2000" i="1">
              <a:solidFill>
                <a:srgbClr val="000000"/>
              </a:solidFill>
            </a:endParaRPr>
          </a:p>
          <a:p>
            <a:r>
              <a:rPr lang="en-US" sz="2000" i="1">
                <a:solidFill>
                  <a:srgbClr val="000000"/>
                </a:solidFill>
              </a:rPr>
              <a:t> In contrast, spinal nerves are the nerves that emerge from the spinal cord and project to the body. </a:t>
            </a:r>
            <a:endParaRPr lang="en-US" sz="2000">
              <a:solidFill>
                <a:srgbClr val="000000"/>
              </a:solidFill>
            </a:endParaRP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91562"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Brain in head">
            <a:extLst>
              <a:ext uri="{FF2B5EF4-FFF2-40B4-BE49-F238E27FC236}">
                <a16:creationId xmlns:a16="http://schemas.microsoft.com/office/drawing/2014/main" id="{61E91141-7409-451B-8F60-1CE1D20CAC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2625364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E64E4-143F-4907-9FCA-1F34C2827662}"/>
              </a:ext>
            </a:extLst>
          </p:cNvPr>
          <p:cNvSpPr>
            <a:spLocks noGrp="1"/>
          </p:cNvSpPr>
          <p:nvPr>
            <p:ph type="title"/>
          </p:nvPr>
        </p:nvSpPr>
        <p:spPr/>
        <p:txBody>
          <a:bodyPr/>
          <a:lstStyle/>
          <a:p>
            <a:r>
              <a:rPr lang="en-US" i="1" dirty="0"/>
              <a:t>Cranial nerves </a:t>
            </a:r>
            <a:endParaRPr lang="en-US" dirty="0"/>
          </a:p>
        </p:txBody>
      </p:sp>
      <p:sp>
        <p:nvSpPr>
          <p:cNvPr id="3" name="Content Placeholder 2">
            <a:extLst>
              <a:ext uri="{FF2B5EF4-FFF2-40B4-BE49-F238E27FC236}">
                <a16:creationId xmlns:a16="http://schemas.microsoft.com/office/drawing/2014/main" id="{79E19115-27F0-49A2-8C06-4055143FC964}"/>
              </a:ext>
            </a:extLst>
          </p:cNvPr>
          <p:cNvSpPr>
            <a:spLocks noGrp="1"/>
          </p:cNvSpPr>
          <p:nvPr>
            <p:ph idx="1"/>
          </p:nvPr>
        </p:nvSpPr>
        <p:spPr/>
        <p:txBody>
          <a:bodyPr>
            <a:normAutofit fontScale="62500" lnSpcReduction="20000"/>
          </a:bodyPr>
          <a:lstStyle/>
          <a:p>
            <a:r>
              <a:rPr lang="en-US" dirty="0"/>
              <a:t>Cranial Nerve I - Olfactory Nerve = Sense of Smell (Olfaction).​</a:t>
            </a:r>
          </a:p>
          <a:p>
            <a:r>
              <a:rPr lang="en-US" dirty="0"/>
              <a:t>Cranial Nerve II - Optic Nerve = Sense of Sight</a:t>
            </a:r>
          </a:p>
          <a:p>
            <a:r>
              <a:rPr lang="en-US" dirty="0"/>
              <a:t>​Cranial Nerves III, IV and VI = The oculomotor nerve (III), trochlear nerve (IV) and abducens nerve (VI) coordinate eye movement. Damage to nerves III, IV, or VI may affect the movement of the eyeball (globe). </a:t>
            </a:r>
          </a:p>
          <a:p>
            <a:r>
              <a:rPr lang="en-US" dirty="0"/>
              <a:t>Cranial Nerve V - The trigeminal nerve (V).  In charge of sensation to the skin of the face and control the muscles of mastication (chewing). </a:t>
            </a:r>
          </a:p>
          <a:p>
            <a:r>
              <a:rPr lang="en-US" dirty="0"/>
              <a:t>Cranial Nerve VII - Facial Nerve (VII) - In charge of facial expression. A very common and generally temporary facial palsy is known as Bell's palsy is caused by lesion of the facial nerve. </a:t>
            </a:r>
          </a:p>
          <a:p>
            <a:r>
              <a:rPr lang="en-US" dirty="0"/>
              <a:t>Cranial Nerve VIII -  Vestibulocochlear nerve (VIII)  - Responsible for hearing and balance. Damage can cause nystagmus.</a:t>
            </a:r>
          </a:p>
          <a:p>
            <a:r>
              <a:rPr lang="en-US" dirty="0"/>
              <a:t>Cranial Nerve IX - Glossopharyngeal nerve - responsible for oral sensation, taste, and salivation. </a:t>
            </a:r>
          </a:p>
          <a:p>
            <a:r>
              <a:rPr lang="en-US" dirty="0"/>
              <a:t>Cranial Nerve X - </a:t>
            </a:r>
            <a:r>
              <a:rPr lang="en-US" dirty="0" err="1"/>
              <a:t>Vagus</a:t>
            </a:r>
            <a:r>
              <a:rPr lang="en-US" dirty="0"/>
              <a:t> nerve (X) - Controls heart rate and blood pressure. </a:t>
            </a:r>
          </a:p>
          <a:p>
            <a:r>
              <a:rPr lang="en-US" dirty="0"/>
              <a:t>Cranial Nerve XI - Accessory Nerve - Responsible for shoulder elevation and head-turning. </a:t>
            </a:r>
          </a:p>
          <a:p>
            <a:r>
              <a:rPr lang="en-US" dirty="0"/>
              <a:t>Cranial Nerve XII - Hypoglossal Nerve - Responsible for tongue movement. </a:t>
            </a:r>
          </a:p>
        </p:txBody>
      </p:sp>
    </p:spTree>
    <p:extLst>
      <p:ext uri="{BB962C8B-B14F-4D97-AF65-F5344CB8AC3E}">
        <p14:creationId xmlns:p14="http://schemas.microsoft.com/office/powerpoint/2010/main" val="1160799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B175-2B24-4CDF-9D04-754F0A921341}"/>
              </a:ext>
            </a:extLst>
          </p:cNvPr>
          <p:cNvSpPr>
            <a:spLocks noGrp="1"/>
          </p:cNvSpPr>
          <p:nvPr>
            <p:ph type="title"/>
          </p:nvPr>
        </p:nvSpPr>
        <p:spPr>
          <a:xfrm>
            <a:off x="1286934" y="1286934"/>
            <a:ext cx="9618132" cy="790147"/>
          </a:xfrm>
          <a:solidFill>
            <a:schemeClr val="tx1"/>
          </a:solidFill>
        </p:spPr>
        <p:txBody>
          <a:bodyPr>
            <a:normAutofit/>
          </a:bodyPr>
          <a:lstStyle/>
          <a:p>
            <a:pPr algn="ctr"/>
            <a:endParaRPr lang="en-US" sz="3200">
              <a:solidFill>
                <a:schemeClr val="bg1"/>
              </a:solidFill>
            </a:endParaRPr>
          </a:p>
        </p:txBody>
      </p:sp>
      <p:sp>
        <p:nvSpPr>
          <p:cNvPr id="3" name="Content Placeholder 2">
            <a:extLst>
              <a:ext uri="{FF2B5EF4-FFF2-40B4-BE49-F238E27FC236}">
                <a16:creationId xmlns:a16="http://schemas.microsoft.com/office/drawing/2014/main" id="{73338424-644E-493C-8C3D-0EC077AB5AA1}"/>
              </a:ext>
            </a:extLst>
          </p:cNvPr>
          <p:cNvSpPr>
            <a:spLocks noGrp="1"/>
          </p:cNvSpPr>
          <p:nvPr>
            <p:ph idx="1"/>
          </p:nvPr>
        </p:nvSpPr>
        <p:spPr>
          <a:xfrm>
            <a:off x="118533" y="2365002"/>
            <a:ext cx="11887200" cy="4492998"/>
          </a:xfrm>
        </p:spPr>
        <p:txBody>
          <a:bodyPr>
            <a:normAutofit/>
          </a:bodyPr>
          <a:lstStyle/>
          <a:p>
            <a:r>
              <a:rPr lang="en-US" sz="3600" dirty="0"/>
              <a:t>Your ear is the receptor organ responsible for the sensing auditory (hearing) and vestibular (equilibrium)  information. </a:t>
            </a:r>
          </a:p>
          <a:p>
            <a:r>
              <a:rPr lang="en-US" sz="3600" dirty="0"/>
              <a:t>The ear has 3 main regions; the outer ear, the middle ear and the inner ear. </a:t>
            </a:r>
          </a:p>
          <a:p>
            <a:r>
              <a:rPr lang="en-US" sz="3600" dirty="0"/>
              <a:t>Auditory sensory information is sensed by the outer and middle ear, whereas vestibular sensory information is sensed by the inner ear.</a:t>
            </a:r>
          </a:p>
        </p:txBody>
      </p:sp>
    </p:spTree>
    <p:extLst>
      <p:ext uri="{BB962C8B-B14F-4D97-AF65-F5344CB8AC3E}">
        <p14:creationId xmlns:p14="http://schemas.microsoft.com/office/powerpoint/2010/main" val="26658355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D3656-7542-4A60-8791-376049E4DC05}"/>
              </a:ext>
            </a:extLst>
          </p:cNvPr>
          <p:cNvSpPr>
            <a:spLocks noGrp="1"/>
          </p:cNvSpPr>
          <p:nvPr>
            <p:ph type="title"/>
          </p:nvPr>
        </p:nvSpPr>
        <p:spPr/>
        <p:txBody>
          <a:bodyPr/>
          <a:lstStyle/>
          <a:p>
            <a:r>
              <a:rPr lang="en-US" b="1" i="1" dirty="0"/>
              <a:t>THE EXTERNAL EAR</a:t>
            </a:r>
            <a:endParaRPr lang="en-US" dirty="0"/>
          </a:p>
        </p:txBody>
      </p:sp>
      <p:sp>
        <p:nvSpPr>
          <p:cNvPr id="3" name="Content Placeholder 2">
            <a:extLst>
              <a:ext uri="{FF2B5EF4-FFF2-40B4-BE49-F238E27FC236}">
                <a16:creationId xmlns:a16="http://schemas.microsoft.com/office/drawing/2014/main" id="{D9424950-BC6A-425A-9D78-AB52C809F895}"/>
              </a:ext>
            </a:extLst>
          </p:cNvPr>
          <p:cNvSpPr>
            <a:spLocks noGrp="1"/>
          </p:cNvSpPr>
          <p:nvPr>
            <p:ph idx="1"/>
          </p:nvPr>
        </p:nvSpPr>
        <p:spPr/>
        <p:txBody>
          <a:bodyPr/>
          <a:lstStyle/>
          <a:p>
            <a:r>
              <a:rPr lang="en-US" dirty="0"/>
              <a:t>   The outer ear (or the external ear) includes the auricle (pinna) and the external auditory canal (also known as the external auditory meatus). </a:t>
            </a:r>
            <a:br>
              <a:rPr lang="en-US" dirty="0"/>
            </a:br>
            <a:r>
              <a:rPr lang="en-US" dirty="0"/>
              <a:t>​   The outward visible portion of the ear is called the auricle, or pinna. It's unique shape somewhat resembles shell, surrounded by a couple of key features. At the top, the auricle is surrounded by a lid-like structure. the bottom or inferior portion of the auricle has the ear lobe. The auricle of the ear is composed of elastic cartilage which gives it its unique flexibility.</a:t>
            </a:r>
          </a:p>
        </p:txBody>
      </p:sp>
    </p:spTree>
    <p:extLst>
      <p:ext uri="{BB962C8B-B14F-4D97-AF65-F5344CB8AC3E}">
        <p14:creationId xmlns:p14="http://schemas.microsoft.com/office/powerpoint/2010/main" val="32168090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5D3656-7542-4A60-8791-376049E4DC05}"/>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i="1"/>
              <a:t>THE EXTERNAL EAR</a:t>
            </a:r>
            <a:endParaRPr lang="en-US" sz="2800"/>
          </a:p>
        </p:txBody>
      </p:sp>
      <p:sp>
        <p:nvSpPr>
          <p:cNvPr id="3" name="Content Placeholder 2">
            <a:extLst>
              <a:ext uri="{FF2B5EF4-FFF2-40B4-BE49-F238E27FC236}">
                <a16:creationId xmlns:a16="http://schemas.microsoft.com/office/drawing/2014/main" id="{D9424950-BC6A-425A-9D78-AB52C809F895}"/>
              </a:ext>
            </a:extLst>
          </p:cNvPr>
          <p:cNvSpPr>
            <a:spLocks noGrp="1"/>
          </p:cNvSpPr>
          <p:nvPr>
            <p:ph idx="1"/>
          </p:nvPr>
        </p:nvSpPr>
        <p:spPr>
          <a:xfrm>
            <a:off x="643468" y="2638043"/>
            <a:ext cx="3363974" cy="3415623"/>
          </a:xfrm>
        </p:spPr>
        <p:txBody>
          <a:bodyPr>
            <a:normAutofit fontScale="70000" lnSpcReduction="20000"/>
          </a:bodyPr>
          <a:lstStyle/>
          <a:p>
            <a:r>
              <a:rPr lang="en-US" dirty="0"/>
              <a:t>The function of the auricle is to gather auditory information from the outside world and to funnel that information into the external auditory canal (external acoustic meatus). </a:t>
            </a:r>
          </a:p>
          <a:p>
            <a:r>
              <a:rPr lang="en-US" dirty="0"/>
              <a:t>You may wonder why the auricle has such a unique shape. </a:t>
            </a:r>
          </a:p>
          <a:p>
            <a:r>
              <a:rPr lang="en-US" dirty="0"/>
              <a:t>Sound waves are generated by the physical disturbance of particles generated by vibrations. </a:t>
            </a:r>
          </a:p>
        </p:txBody>
      </p:sp>
      <p:pic>
        <p:nvPicPr>
          <p:cNvPr id="95234" name="Picture 2" descr="Picture">
            <a:extLst>
              <a:ext uri="{FF2B5EF4-FFF2-40B4-BE49-F238E27FC236}">
                <a16:creationId xmlns:a16="http://schemas.microsoft.com/office/drawing/2014/main" id="{47032A63-4DBD-4BA5-9891-CAFD011B87A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85675" y="643467"/>
            <a:ext cx="5274944"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451733"/>
      </p:ext>
    </p:extLst>
  </p:cSld>
  <p:clrMapOvr>
    <a:overrideClrMapping bg1="dk1" tx1="lt1" bg2="dk2" tx2="lt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5D3656-7542-4A60-8791-376049E4DC05}"/>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i="1"/>
              <a:t>THE EXTERNAL EAR</a:t>
            </a:r>
            <a:endParaRPr lang="en-US" sz="2800"/>
          </a:p>
        </p:txBody>
      </p:sp>
      <p:sp>
        <p:nvSpPr>
          <p:cNvPr id="3" name="Content Placeholder 2">
            <a:extLst>
              <a:ext uri="{FF2B5EF4-FFF2-40B4-BE49-F238E27FC236}">
                <a16:creationId xmlns:a16="http://schemas.microsoft.com/office/drawing/2014/main" id="{D9424950-BC6A-425A-9D78-AB52C809F895}"/>
              </a:ext>
            </a:extLst>
          </p:cNvPr>
          <p:cNvSpPr>
            <a:spLocks noGrp="1"/>
          </p:cNvSpPr>
          <p:nvPr>
            <p:ph idx="1"/>
          </p:nvPr>
        </p:nvSpPr>
        <p:spPr>
          <a:xfrm>
            <a:off x="643468" y="2638043"/>
            <a:ext cx="3363974" cy="3415623"/>
          </a:xfrm>
        </p:spPr>
        <p:txBody>
          <a:bodyPr>
            <a:normAutofit fontScale="70000" lnSpcReduction="20000"/>
          </a:bodyPr>
          <a:lstStyle/>
          <a:p>
            <a:r>
              <a:rPr lang="en-US" dirty="0"/>
              <a:t>Your brain picks up on the way these sound waves interact with the unique non-uniform shape of the auricle and determines an approximate vertical location of the source of that sound. </a:t>
            </a:r>
          </a:p>
          <a:p>
            <a:r>
              <a:rPr lang="en-US" dirty="0"/>
              <a:t>In other words, the shape of the auricle gives your brain information on whether the sound comes from above or below. </a:t>
            </a:r>
            <a:endParaRPr lang="en-US" sz="1400" dirty="0"/>
          </a:p>
        </p:txBody>
      </p:sp>
      <p:pic>
        <p:nvPicPr>
          <p:cNvPr id="95234" name="Picture 2" descr="Picture">
            <a:extLst>
              <a:ext uri="{FF2B5EF4-FFF2-40B4-BE49-F238E27FC236}">
                <a16:creationId xmlns:a16="http://schemas.microsoft.com/office/drawing/2014/main" id="{47032A63-4DBD-4BA5-9891-CAFD011B87A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85675" y="643467"/>
            <a:ext cx="5274944"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268961"/>
      </p:ext>
    </p:extLst>
  </p:cSld>
  <p:clrMapOvr>
    <a:overrideClrMapping bg1="dk1" tx1="lt1" bg2="dk2" tx2="lt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5D3656-7542-4A60-8791-376049E4DC05}"/>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i="1"/>
              <a:t>THE EXTERNAL EAR</a:t>
            </a:r>
            <a:endParaRPr lang="en-US" sz="2800"/>
          </a:p>
        </p:txBody>
      </p:sp>
      <p:sp>
        <p:nvSpPr>
          <p:cNvPr id="3" name="Content Placeholder 2">
            <a:extLst>
              <a:ext uri="{FF2B5EF4-FFF2-40B4-BE49-F238E27FC236}">
                <a16:creationId xmlns:a16="http://schemas.microsoft.com/office/drawing/2014/main" id="{D9424950-BC6A-425A-9D78-AB52C809F895}"/>
              </a:ext>
            </a:extLst>
          </p:cNvPr>
          <p:cNvSpPr>
            <a:spLocks noGrp="1"/>
          </p:cNvSpPr>
          <p:nvPr>
            <p:ph idx="1"/>
          </p:nvPr>
        </p:nvSpPr>
        <p:spPr>
          <a:xfrm>
            <a:off x="643468" y="2638043"/>
            <a:ext cx="3363974" cy="3415623"/>
          </a:xfrm>
        </p:spPr>
        <p:txBody>
          <a:bodyPr>
            <a:normAutofit fontScale="62500" lnSpcReduction="20000"/>
          </a:bodyPr>
          <a:lstStyle/>
          <a:p>
            <a:r>
              <a:rPr lang="en-US" dirty="0"/>
              <a:t>The auricle directs sound waves to the external auditory canal.</a:t>
            </a:r>
          </a:p>
          <a:p>
            <a:r>
              <a:rPr lang="en-US" dirty="0"/>
              <a:t> The outer 1/3 of the canal is made up of elastic cartilage as well, but then becomes surrounded by temporal bone as is burrows its way through from the auricle to the middle ear. </a:t>
            </a:r>
          </a:p>
          <a:p>
            <a:r>
              <a:rPr lang="en-US" dirty="0"/>
              <a:t>In most people, the external auditory canal is approximately 2.5 cm  in length, and runs from the auricle to the ear drum.</a:t>
            </a:r>
            <a:endParaRPr lang="en-US" sz="1400" dirty="0"/>
          </a:p>
        </p:txBody>
      </p:sp>
      <p:pic>
        <p:nvPicPr>
          <p:cNvPr id="95234" name="Picture 2" descr="Picture">
            <a:extLst>
              <a:ext uri="{FF2B5EF4-FFF2-40B4-BE49-F238E27FC236}">
                <a16:creationId xmlns:a16="http://schemas.microsoft.com/office/drawing/2014/main" id="{47032A63-4DBD-4BA5-9891-CAFD011B87A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85675" y="643467"/>
            <a:ext cx="5274944"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733627"/>
      </p:ext>
    </p:extLst>
  </p:cSld>
  <p:clrMapOvr>
    <a:overrideClrMapping bg1="dk1" tx1="lt1" bg2="dk2" tx2="lt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52DF23-024D-47A5-85A9-8EFE4DCC433B}"/>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i="1"/>
              <a:t>THE MIDDLE EAR</a:t>
            </a:r>
            <a:endParaRPr lang="en-US" sz="2800"/>
          </a:p>
        </p:txBody>
      </p:sp>
      <p:sp>
        <p:nvSpPr>
          <p:cNvPr id="3" name="Content Placeholder 2">
            <a:extLst>
              <a:ext uri="{FF2B5EF4-FFF2-40B4-BE49-F238E27FC236}">
                <a16:creationId xmlns:a16="http://schemas.microsoft.com/office/drawing/2014/main" id="{26042B12-74B5-407B-9D8D-36E2D7F06D9F}"/>
              </a:ext>
            </a:extLst>
          </p:cNvPr>
          <p:cNvSpPr>
            <a:spLocks noGrp="1"/>
          </p:cNvSpPr>
          <p:nvPr>
            <p:ph idx="1"/>
          </p:nvPr>
        </p:nvSpPr>
        <p:spPr>
          <a:xfrm>
            <a:off x="643468" y="2638043"/>
            <a:ext cx="3363974" cy="3415623"/>
          </a:xfrm>
        </p:spPr>
        <p:txBody>
          <a:bodyPr>
            <a:normAutofit/>
          </a:bodyPr>
          <a:lstStyle/>
          <a:p>
            <a:r>
              <a:rPr lang="en-US" sz="1700" b="1" i="1"/>
              <a:t>    </a:t>
            </a:r>
            <a:r>
              <a:rPr lang="en-US" sz="1700"/>
              <a:t>The outer ear is separated from the middle ear by the ear drum or the </a:t>
            </a:r>
            <a:r>
              <a:rPr lang="en-US" sz="1700" i="1"/>
              <a:t>tympanic membrane. </a:t>
            </a:r>
          </a:p>
          <a:p>
            <a:pPr lvl="1"/>
            <a:r>
              <a:rPr lang="en-US" sz="1700"/>
              <a:t>Tympanum is Latin for "drum". It consists of a thin, translucent membrane. As sound waves reach the tympanic membrane, causing the membrane to vibrate. These vibrations are transferred to the tiny bones of your middle ear. </a:t>
            </a:r>
          </a:p>
        </p:txBody>
      </p:sp>
      <p:pic>
        <p:nvPicPr>
          <p:cNvPr id="96258" name="Picture 2" descr="Picture">
            <a:extLst>
              <a:ext uri="{FF2B5EF4-FFF2-40B4-BE49-F238E27FC236}">
                <a16:creationId xmlns:a16="http://schemas.microsoft.com/office/drawing/2014/main" id="{A4CF669D-D0FE-4AC7-ACF1-A2806551D63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14168" y="643467"/>
            <a:ext cx="5017959"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373888"/>
      </p:ext>
    </p:extLst>
  </p:cSld>
  <p:clrMapOvr>
    <a:overrideClrMapping bg1="dk1" tx1="lt1" bg2="dk2" tx2="lt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52DF23-024D-47A5-85A9-8EFE4DCC433B}"/>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i="1"/>
              <a:t>THE MIDDLE EAR</a:t>
            </a:r>
            <a:endParaRPr lang="en-US" sz="2800"/>
          </a:p>
        </p:txBody>
      </p:sp>
      <p:sp>
        <p:nvSpPr>
          <p:cNvPr id="3" name="Content Placeholder 2">
            <a:extLst>
              <a:ext uri="{FF2B5EF4-FFF2-40B4-BE49-F238E27FC236}">
                <a16:creationId xmlns:a16="http://schemas.microsoft.com/office/drawing/2014/main" id="{26042B12-74B5-407B-9D8D-36E2D7F06D9F}"/>
              </a:ext>
            </a:extLst>
          </p:cNvPr>
          <p:cNvSpPr>
            <a:spLocks noGrp="1"/>
          </p:cNvSpPr>
          <p:nvPr>
            <p:ph idx="1"/>
          </p:nvPr>
        </p:nvSpPr>
        <p:spPr>
          <a:xfrm>
            <a:off x="643468" y="2638043"/>
            <a:ext cx="3363974" cy="3415623"/>
          </a:xfrm>
        </p:spPr>
        <p:txBody>
          <a:bodyPr>
            <a:normAutofit fontScale="62500" lnSpcReduction="20000"/>
          </a:bodyPr>
          <a:lstStyle/>
          <a:p>
            <a:r>
              <a:rPr lang="en-US" dirty="0"/>
              <a:t>The middle ear begins at the tympanic membrane and ends at the oval window of the inner (or internal) ear. </a:t>
            </a:r>
          </a:p>
          <a:p>
            <a:r>
              <a:rPr lang="en-US" dirty="0"/>
              <a:t>The middle ear contains the 3 smallest bones of your body, called the ossicles, that lie in the hollow chamber of the middle ear, called the tympanic cavity. </a:t>
            </a:r>
          </a:p>
          <a:p>
            <a:pPr lvl="1"/>
            <a:r>
              <a:rPr lang="en-US" dirty="0"/>
              <a:t>The term "ossicle" literally means "tiny bone". The primary function of the middle ear is to transfer sound wave information from the air, to liquid waves in the cochlea. </a:t>
            </a:r>
            <a:endParaRPr lang="en-US" sz="1300" dirty="0"/>
          </a:p>
        </p:txBody>
      </p:sp>
      <p:pic>
        <p:nvPicPr>
          <p:cNvPr id="96258" name="Picture 2" descr="Picture">
            <a:extLst>
              <a:ext uri="{FF2B5EF4-FFF2-40B4-BE49-F238E27FC236}">
                <a16:creationId xmlns:a16="http://schemas.microsoft.com/office/drawing/2014/main" id="{A4CF669D-D0FE-4AC7-ACF1-A2806551D63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14168" y="643467"/>
            <a:ext cx="5017959"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33860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2E1EB10-3247-4732-AF6B-523CD7EA7BAE}"/>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Neurons</a:t>
            </a:r>
          </a:p>
        </p:txBody>
      </p:sp>
      <p:sp>
        <p:nvSpPr>
          <p:cNvPr id="3" name="Content Placeholder 2">
            <a:extLst>
              <a:ext uri="{FF2B5EF4-FFF2-40B4-BE49-F238E27FC236}">
                <a16:creationId xmlns:a16="http://schemas.microsoft.com/office/drawing/2014/main" id="{41770764-B4BD-48F5-B730-8C930BE31533}"/>
              </a:ext>
            </a:extLst>
          </p:cNvPr>
          <p:cNvSpPr>
            <a:spLocks noGrp="1"/>
          </p:cNvSpPr>
          <p:nvPr>
            <p:ph idx="1"/>
          </p:nvPr>
        </p:nvSpPr>
        <p:spPr>
          <a:xfrm>
            <a:off x="643468" y="2638043"/>
            <a:ext cx="3363974" cy="3415623"/>
          </a:xfrm>
        </p:spPr>
        <p:txBody>
          <a:bodyPr>
            <a:normAutofit fontScale="92500" lnSpcReduction="10000"/>
          </a:bodyPr>
          <a:lstStyle/>
          <a:p>
            <a:r>
              <a:rPr lang="en-US" sz="1600" dirty="0"/>
              <a:t>We have specialized receptors for the sense of sight, sound, smell, touch, taste, and proprioception (your body's position in space). </a:t>
            </a:r>
          </a:p>
          <a:p>
            <a:r>
              <a:rPr lang="en-US" sz="1600" dirty="0"/>
              <a:t>These receptors respond to their specific stimuli by generating an action potential. </a:t>
            </a:r>
          </a:p>
          <a:p>
            <a:r>
              <a:rPr lang="en-US" sz="1600" dirty="0"/>
              <a:t>But then what? If that information never reaches your brain, you will never be aware that anything was ever sensed.</a:t>
            </a:r>
          </a:p>
          <a:p>
            <a:r>
              <a:rPr lang="en-US" sz="1600" dirty="0"/>
              <a:t> So, now we need to discuss how the information travels from one neuron to another, in order to get the sensory information to the brain for processing.   </a:t>
            </a:r>
          </a:p>
        </p:txBody>
      </p:sp>
      <p:pic>
        <p:nvPicPr>
          <p:cNvPr id="3074" name="Picture 2" descr="Picture">
            <a:extLst>
              <a:ext uri="{FF2B5EF4-FFF2-40B4-BE49-F238E27FC236}">
                <a16:creationId xmlns:a16="http://schemas.microsoft.com/office/drawing/2014/main" id="{B2002E15-848E-4152-AA60-4A3C37ECDCB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473336"/>
            <a:ext cx="6250769" cy="3750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092247"/>
      </p:ext>
    </p:extLst>
  </p:cSld>
  <p:clrMapOvr>
    <a:overrideClrMapping bg1="dk1" tx1="lt1" bg2="dk2" tx2="lt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52DF23-024D-47A5-85A9-8EFE4DCC433B}"/>
              </a:ext>
            </a:extLst>
          </p:cNvPr>
          <p:cNvSpPr>
            <a:spLocks noGrp="1"/>
          </p:cNvSpPr>
          <p:nvPr>
            <p:ph type="title"/>
          </p:nvPr>
        </p:nvSpPr>
        <p:spPr>
          <a:xfrm>
            <a:off x="594360" y="640263"/>
            <a:ext cx="3822192" cy="1344975"/>
          </a:xfrm>
        </p:spPr>
        <p:txBody>
          <a:bodyPr>
            <a:normAutofit/>
          </a:bodyPr>
          <a:lstStyle/>
          <a:p>
            <a:r>
              <a:rPr lang="en-US" sz="3600" b="1" i="1">
                <a:solidFill>
                  <a:schemeClr val="bg1"/>
                </a:solidFill>
              </a:rPr>
              <a:t>THE MIDDLE EAR</a:t>
            </a:r>
            <a:endParaRPr lang="en-US" sz="3600">
              <a:solidFill>
                <a:schemeClr val="bg1"/>
              </a:solidFill>
            </a:endParaRPr>
          </a:p>
        </p:txBody>
      </p:sp>
      <p:cxnSp>
        <p:nvCxnSpPr>
          <p:cNvPr id="74" name="Straight Connector 73">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6042B12-74B5-407B-9D8D-36E2D7F06D9F}"/>
              </a:ext>
            </a:extLst>
          </p:cNvPr>
          <p:cNvSpPr>
            <a:spLocks noGrp="1"/>
          </p:cNvSpPr>
          <p:nvPr>
            <p:ph idx="1"/>
          </p:nvPr>
        </p:nvSpPr>
        <p:spPr>
          <a:xfrm>
            <a:off x="593610" y="2121763"/>
            <a:ext cx="3822192" cy="3773010"/>
          </a:xfrm>
        </p:spPr>
        <p:txBody>
          <a:bodyPr>
            <a:normAutofit/>
          </a:bodyPr>
          <a:lstStyle/>
          <a:p>
            <a:r>
              <a:rPr lang="en-US" sz="1700">
                <a:solidFill>
                  <a:schemeClr val="bg1"/>
                </a:solidFill>
              </a:rPr>
              <a:t>You have 3 auditory ossicles; the malleus (or hammer), the incus (or anvil) and the stapes (or stirrup). ​</a:t>
            </a:r>
          </a:p>
          <a:p>
            <a:r>
              <a:rPr lang="en-US" sz="1700">
                <a:solidFill>
                  <a:schemeClr val="bg1"/>
                </a:solidFill>
              </a:rPr>
              <a:t>The middle ear thus serves to convert the energy from sound pressure waves to a force upon the liquid of the inner ear. </a:t>
            </a:r>
          </a:p>
          <a:p>
            <a:r>
              <a:rPr lang="en-US" sz="1700">
                <a:solidFill>
                  <a:schemeClr val="bg1"/>
                </a:solidFill>
              </a:rPr>
              <a:t>The oval window is much smaller than the tympanic membrane, so the pressure induced by the stapes moving the oval window, causes the increase in pressure necessary to move the inner ear liquid.  </a:t>
            </a:r>
          </a:p>
        </p:txBody>
      </p:sp>
      <p:pic>
        <p:nvPicPr>
          <p:cNvPr id="100354" name="Picture 2" descr="Picture">
            <a:extLst>
              <a:ext uri="{FF2B5EF4-FFF2-40B4-BE49-F238E27FC236}">
                <a16:creationId xmlns:a16="http://schemas.microsoft.com/office/drawing/2014/main" id="{C2C29F6C-8239-464A-A812-CF0AC45862D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10716" y="1196369"/>
            <a:ext cx="6596652" cy="4309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0683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52DF23-024D-47A5-85A9-8EFE4DCC433B}"/>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i="1"/>
              <a:t>THE MIDDLE EAR</a:t>
            </a:r>
            <a:endParaRPr lang="en-US" sz="2800"/>
          </a:p>
        </p:txBody>
      </p:sp>
      <p:sp>
        <p:nvSpPr>
          <p:cNvPr id="3" name="Content Placeholder 2">
            <a:extLst>
              <a:ext uri="{FF2B5EF4-FFF2-40B4-BE49-F238E27FC236}">
                <a16:creationId xmlns:a16="http://schemas.microsoft.com/office/drawing/2014/main" id="{26042B12-74B5-407B-9D8D-36E2D7F06D9F}"/>
              </a:ext>
            </a:extLst>
          </p:cNvPr>
          <p:cNvSpPr>
            <a:spLocks noGrp="1"/>
          </p:cNvSpPr>
          <p:nvPr>
            <p:ph idx="1"/>
          </p:nvPr>
        </p:nvSpPr>
        <p:spPr>
          <a:xfrm>
            <a:off x="1" y="2638043"/>
            <a:ext cx="4487332" cy="4219957"/>
          </a:xfrm>
        </p:spPr>
        <p:txBody>
          <a:bodyPr>
            <a:normAutofit fontScale="77500" lnSpcReduction="20000"/>
          </a:bodyPr>
          <a:lstStyle/>
          <a:p>
            <a:r>
              <a:rPr lang="en-US" dirty="0"/>
              <a:t>The middle ear also contains the auditory tube (or Eustachian tube) which connects the tympanic cavity with the nasal cavity. </a:t>
            </a:r>
          </a:p>
          <a:p>
            <a:r>
              <a:rPr lang="en-US" dirty="0"/>
              <a:t>The function of the auditory tube is to allowing pressure to equalize between the middle ear and throat. This is the part of your body responsible for causing your ears to </a:t>
            </a:r>
            <a:r>
              <a:rPr lang="en-US" i="1" dirty="0"/>
              <a:t>pop</a:t>
            </a:r>
            <a:r>
              <a:rPr lang="en-US" dirty="0"/>
              <a:t> when you are on an airplane or traveling to the mountains. </a:t>
            </a:r>
          </a:p>
          <a:p>
            <a:r>
              <a:rPr lang="en-US" dirty="0"/>
              <a:t>You may have notices that chewing gum or moving your jaw can assist the auditory tube in equalizing the pressure in your ears. </a:t>
            </a:r>
            <a:endParaRPr lang="en-US" sz="1300" dirty="0"/>
          </a:p>
        </p:txBody>
      </p:sp>
      <p:pic>
        <p:nvPicPr>
          <p:cNvPr id="96258" name="Picture 2" descr="Picture">
            <a:extLst>
              <a:ext uri="{FF2B5EF4-FFF2-40B4-BE49-F238E27FC236}">
                <a16:creationId xmlns:a16="http://schemas.microsoft.com/office/drawing/2014/main" id="{A4CF669D-D0FE-4AC7-ACF1-A2806551D63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14168" y="643467"/>
            <a:ext cx="5017959"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691448"/>
      </p:ext>
    </p:extLst>
  </p:cSld>
  <p:clrMapOvr>
    <a:overrideClrMapping bg1="dk1" tx1="lt1" bg2="dk2" tx2="lt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F47873-46B8-423D-A822-214D299E4CD3}"/>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b="1" i="1"/>
              <a:t>The inner ear</a:t>
            </a:r>
            <a:r>
              <a:rPr lang="en-US" sz="2800"/>
              <a:t> </a:t>
            </a:r>
          </a:p>
        </p:txBody>
      </p:sp>
      <p:sp>
        <p:nvSpPr>
          <p:cNvPr id="102406" name="Content Placeholder 102405">
            <a:extLst>
              <a:ext uri="{FF2B5EF4-FFF2-40B4-BE49-F238E27FC236}">
                <a16:creationId xmlns:a16="http://schemas.microsoft.com/office/drawing/2014/main" id="{CBD2E932-53CF-4AF2-A4B3-ED2370A6067F}"/>
              </a:ext>
            </a:extLst>
          </p:cNvPr>
          <p:cNvSpPr>
            <a:spLocks noGrp="1"/>
          </p:cNvSpPr>
          <p:nvPr>
            <p:ph idx="1"/>
          </p:nvPr>
        </p:nvSpPr>
        <p:spPr>
          <a:xfrm>
            <a:off x="643468" y="2638043"/>
            <a:ext cx="3363974" cy="3415623"/>
          </a:xfrm>
        </p:spPr>
        <p:txBody>
          <a:bodyPr>
            <a:normAutofit lnSpcReduction="10000"/>
          </a:bodyPr>
          <a:lstStyle/>
          <a:p>
            <a:r>
              <a:rPr lang="en-US" sz="2000" b="1" i="1" dirty="0"/>
              <a:t>The inner ear</a:t>
            </a:r>
            <a:r>
              <a:rPr lang="en-US" sz="2000" dirty="0"/>
              <a:t> (or internal ear) detects sensory information for sound and balance. The inner ear has organs dedicated to sensing sound information and organs dedicated to balance or equilibrium.       </a:t>
            </a:r>
            <a:br>
              <a:rPr lang="en-US" sz="2000" dirty="0"/>
            </a:br>
            <a:r>
              <a:rPr lang="en-US" sz="2000" dirty="0"/>
              <a:t>    </a:t>
            </a:r>
            <a:br>
              <a:rPr lang="en-US" sz="2000" dirty="0"/>
            </a:br>
            <a:r>
              <a:rPr lang="en-US" sz="2000" dirty="0"/>
              <a:t>​    The inner ear is composed of the vestibule, the semicircular canals, and the cochlea. </a:t>
            </a:r>
          </a:p>
        </p:txBody>
      </p:sp>
      <p:pic>
        <p:nvPicPr>
          <p:cNvPr id="102402" name="Picture 2" descr="Picture">
            <a:extLst>
              <a:ext uri="{FF2B5EF4-FFF2-40B4-BE49-F238E27FC236}">
                <a16:creationId xmlns:a16="http://schemas.microsoft.com/office/drawing/2014/main" id="{1EAA4984-8EB9-475C-AADF-18D078C227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65" r="3" b="12897"/>
          <a:stretch/>
        </p:blipFill>
        <p:spPr bwMode="auto">
          <a:xfrm>
            <a:off x="5379313" y="643467"/>
            <a:ext cx="6087668"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664075"/>
      </p:ext>
    </p:extLst>
  </p:cSld>
  <p:clrMapOvr>
    <a:overrideClrMapping bg1="dk1" tx1="lt1" bg2="dk2" tx2="lt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F47873-46B8-423D-A822-214D299E4CD3}"/>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b="1" i="1"/>
              <a:t>The inner ear</a:t>
            </a:r>
            <a:r>
              <a:rPr lang="en-US" sz="2800"/>
              <a:t> </a:t>
            </a:r>
          </a:p>
        </p:txBody>
      </p:sp>
      <p:sp>
        <p:nvSpPr>
          <p:cNvPr id="102406" name="Content Placeholder 102405">
            <a:extLst>
              <a:ext uri="{FF2B5EF4-FFF2-40B4-BE49-F238E27FC236}">
                <a16:creationId xmlns:a16="http://schemas.microsoft.com/office/drawing/2014/main" id="{CBD2E932-53CF-4AF2-A4B3-ED2370A6067F}"/>
              </a:ext>
            </a:extLst>
          </p:cNvPr>
          <p:cNvSpPr>
            <a:spLocks noGrp="1"/>
          </p:cNvSpPr>
          <p:nvPr>
            <p:ph idx="1"/>
          </p:nvPr>
        </p:nvSpPr>
        <p:spPr>
          <a:xfrm>
            <a:off x="643468" y="2638043"/>
            <a:ext cx="3363974" cy="3877057"/>
          </a:xfrm>
        </p:spPr>
        <p:txBody>
          <a:bodyPr>
            <a:normAutofit fontScale="92500" lnSpcReduction="20000"/>
          </a:bodyPr>
          <a:lstStyle/>
          <a:p>
            <a:r>
              <a:rPr lang="en-US" sz="2000" dirty="0"/>
              <a:t>The cochlea's main function is to convert sound pressure patterns into electrochemical impulses to the brain via the auditory nerve (part of the vestibulocochlear nerve - Cranial Nerve XIII).    </a:t>
            </a:r>
          </a:p>
          <a:p>
            <a:endParaRPr lang="en-US" sz="2000" dirty="0"/>
          </a:p>
          <a:p>
            <a:r>
              <a:rPr lang="en-US" sz="2000" dirty="0"/>
              <a:t>As the stapes moves the membrane of the oval window, the oval window, pushes against the liquid of the inner ear (called perilymph), which causes the liquid of the inner ear to move.</a:t>
            </a:r>
          </a:p>
        </p:txBody>
      </p:sp>
      <p:pic>
        <p:nvPicPr>
          <p:cNvPr id="102402" name="Picture 2" descr="Picture">
            <a:extLst>
              <a:ext uri="{FF2B5EF4-FFF2-40B4-BE49-F238E27FC236}">
                <a16:creationId xmlns:a16="http://schemas.microsoft.com/office/drawing/2014/main" id="{1EAA4984-8EB9-475C-AADF-18D078C227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65" r="3" b="12897"/>
          <a:stretch/>
        </p:blipFill>
        <p:spPr bwMode="auto">
          <a:xfrm>
            <a:off x="5379313" y="643467"/>
            <a:ext cx="6087668"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621014"/>
      </p:ext>
    </p:extLst>
  </p:cSld>
  <p:clrMapOvr>
    <a:overrideClrMapping bg1="dk1" tx1="lt1" bg2="dk2" tx2="lt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8C672-431C-447D-B73A-5B219C9251EF}"/>
              </a:ext>
            </a:extLst>
          </p:cNvPr>
          <p:cNvSpPr>
            <a:spLocks noGrp="1"/>
          </p:cNvSpPr>
          <p:nvPr>
            <p:ph type="title"/>
          </p:nvPr>
        </p:nvSpPr>
        <p:spPr>
          <a:xfrm>
            <a:off x="838200" y="585216"/>
            <a:ext cx="10515600" cy="1325563"/>
          </a:xfrm>
        </p:spPr>
        <p:txBody>
          <a:bodyPr>
            <a:normAutofit/>
          </a:bodyPr>
          <a:lstStyle/>
          <a:p>
            <a:r>
              <a:rPr lang="en-US">
                <a:solidFill>
                  <a:schemeClr val="bg1"/>
                </a:solidFill>
              </a:rPr>
              <a:t>The </a:t>
            </a:r>
            <a:r>
              <a:rPr lang="en-US" b="1">
                <a:solidFill>
                  <a:schemeClr val="bg1"/>
                </a:solidFill>
              </a:rPr>
              <a:t>cochlea</a:t>
            </a:r>
            <a:r>
              <a:rPr lang="en-US">
                <a:solidFill>
                  <a:schemeClr val="bg1"/>
                </a:solidFill>
              </a:rPr>
              <a:t> </a:t>
            </a:r>
          </a:p>
        </p:txBody>
      </p:sp>
      <p:pic>
        <p:nvPicPr>
          <p:cNvPr id="103426" name="Picture 2" descr="Cochlea - Wikipedia">
            <a:extLst>
              <a:ext uri="{FF2B5EF4-FFF2-40B4-BE49-F238E27FC236}">
                <a16:creationId xmlns:a16="http://schemas.microsoft.com/office/drawing/2014/main" id="{490051AC-F8E1-40BD-B3D1-DF0542D8E2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45" r="-2585"/>
          <a:stretch/>
        </p:blipFill>
        <p:spPr bwMode="auto">
          <a:xfrm>
            <a:off x="548639" y="2516777"/>
            <a:ext cx="6817361" cy="366018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9E54BF9-FD62-4376-A3AE-F883AC3E8AAA}"/>
              </a:ext>
            </a:extLst>
          </p:cNvPr>
          <p:cNvSpPr>
            <a:spLocks noGrp="1"/>
          </p:cNvSpPr>
          <p:nvPr>
            <p:ph idx="1"/>
          </p:nvPr>
        </p:nvSpPr>
        <p:spPr>
          <a:xfrm>
            <a:off x="7546848" y="2516777"/>
            <a:ext cx="3803904" cy="3660185"/>
          </a:xfrm>
        </p:spPr>
        <p:txBody>
          <a:bodyPr anchor="ctr">
            <a:normAutofit/>
          </a:bodyPr>
          <a:lstStyle/>
          <a:p>
            <a:r>
              <a:rPr lang="en-US" sz="2000"/>
              <a:t>The </a:t>
            </a:r>
            <a:r>
              <a:rPr lang="en-US" sz="2000" b="1"/>
              <a:t>cochlea</a:t>
            </a:r>
            <a:r>
              <a:rPr lang="en-US" sz="2000"/>
              <a:t> is named after the Greek word for "shell or spiral", because of its spiral shape. </a:t>
            </a:r>
          </a:p>
          <a:p>
            <a:r>
              <a:rPr lang="en-US" sz="2000"/>
              <a:t>The cochlea is a fluid filled chamber that is continuous with the oval window. </a:t>
            </a:r>
          </a:p>
          <a:p>
            <a:r>
              <a:rPr lang="en-US" sz="2000"/>
              <a:t>As the liquid of the cochlea is disturbed by movement of the round window, specialized hair cells pick up specific information about the tone, pitch and amplitude of the sound. </a:t>
            </a:r>
          </a:p>
        </p:txBody>
      </p:sp>
    </p:spTree>
    <p:extLst>
      <p:ext uri="{BB962C8B-B14F-4D97-AF65-F5344CB8AC3E}">
        <p14:creationId xmlns:p14="http://schemas.microsoft.com/office/powerpoint/2010/main" val="14483769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4F4E6-2CB1-4208-83F3-15830773E4A4}"/>
              </a:ext>
            </a:extLst>
          </p:cNvPr>
          <p:cNvSpPr>
            <a:spLocks noGrp="1"/>
          </p:cNvSpPr>
          <p:nvPr>
            <p:ph type="title"/>
          </p:nvPr>
        </p:nvSpPr>
        <p:spPr/>
        <p:txBody>
          <a:bodyPr/>
          <a:lstStyle/>
          <a:p>
            <a:r>
              <a:rPr lang="en-US" b="1" i="1" dirty="0"/>
              <a:t>How Does Sound Work?</a:t>
            </a:r>
            <a:endParaRPr lang="en-US" dirty="0"/>
          </a:p>
        </p:txBody>
      </p:sp>
      <p:sp>
        <p:nvSpPr>
          <p:cNvPr id="3" name="Content Placeholder 2">
            <a:extLst>
              <a:ext uri="{FF2B5EF4-FFF2-40B4-BE49-F238E27FC236}">
                <a16:creationId xmlns:a16="http://schemas.microsoft.com/office/drawing/2014/main" id="{BF9037E3-16F9-4338-978E-C61A3D033656}"/>
              </a:ext>
            </a:extLst>
          </p:cNvPr>
          <p:cNvSpPr>
            <a:spLocks noGrp="1"/>
          </p:cNvSpPr>
          <p:nvPr>
            <p:ph idx="1"/>
          </p:nvPr>
        </p:nvSpPr>
        <p:spPr/>
        <p:txBody>
          <a:bodyPr>
            <a:normAutofit/>
          </a:bodyPr>
          <a:lstStyle/>
          <a:p>
            <a:r>
              <a:rPr lang="en-US" b="1" i="1" dirty="0"/>
              <a:t>    </a:t>
            </a:r>
            <a:r>
              <a:rPr lang="en-US" dirty="0"/>
              <a:t> Sound travels as a compression wave (or pressure wave) through the air (see the animation of a sound wave). These waves travel through the external auditory canal and hit the tympanic membrane of the middle ear, causing it to vibrate.</a:t>
            </a:r>
            <a:br>
              <a:rPr lang="en-US" dirty="0"/>
            </a:br>
            <a:r>
              <a:rPr lang="en-US" dirty="0"/>
              <a:t>    </a:t>
            </a:r>
          </a:p>
        </p:txBody>
      </p:sp>
    </p:spTree>
    <p:extLst>
      <p:ext uri="{BB962C8B-B14F-4D97-AF65-F5344CB8AC3E}">
        <p14:creationId xmlns:p14="http://schemas.microsoft.com/office/powerpoint/2010/main" val="36039105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4F4E6-2CB1-4208-83F3-15830773E4A4}"/>
              </a:ext>
            </a:extLst>
          </p:cNvPr>
          <p:cNvSpPr>
            <a:spLocks noGrp="1"/>
          </p:cNvSpPr>
          <p:nvPr>
            <p:ph type="title"/>
          </p:nvPr>
        </p:nvSpPr>
        <p:spPr/>
        <p:txBody>
          <a:bodyPr/>
          <a:lstStyle/>
          <a:p>
            <a:r>
              <a:rPr lang="en-US" b="1" i="1" dirty="0"/>
              <a:t>How Does Sound Work?</a:t>
            </a:r>
            <a:endParaRPr lang="en-US" dirty="0"/>
          </a:p>
        </p:txBody>
      </p:sp>
      <p:sp>
        <p:nvSpPr>
          <p:cNvPr id="3" name="Content Placeholder 2">
            <a:extLst>
              <a:ext uri="{FF2B5EF4-FFF2-40B4-BE49-F238E27FC236}">
                <a16:creationId xmlns:a16="http://schemas.microsoft.com/office/drawing/2014/main" id="{BF9037E3-16F9-4338-978E-C61A3D033656}"/>
              </a:ext>
            </a:extLst>
          </p:cNvPr>
          <p:cNvSpPr>
            <a:spLocks noGrp="1"/>
          </p:cNvSpPr>
          <p:nvPr>
            <p:ph idx="1"/>
          </p:nvPr>
        </p:nvSpPr>
        <p:spPr/>
        <p:txBody>
          <a:bodyPr>
            <a:normAutofit/>
          </a:bodyPr>
          <a:lstStyle/>
          <a:p>
            <a:r>
              <a:rPr lang="en-US" dirty="0"/>
              <a:t>In the middle ear, the vibrations of  tympanic membrane cause vibrations of the three auditory ossicles. The pressure waves move the malleus, which moves the incus, which then moves the stapes. </a:t>
            </a:r>
          </a:p>
        </p:txBody>
      </p:sp>
    </p:spTree>
    <p:extLst>
      <p:ext uri="{BB962C8B-B14F-4D97-AF65-F5344CB8AC3E}">
        <p14:creationId xmlns:p14="http://schemas.microsoft.com/office/powerpoint/2010/main" val="61420781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4F4E6-2CB1-4208-83F3-15830773E4A4}"/>
              </a:ext>
            </a:extLst>
          </p:cNvPr>
          <p:cNvSpPr>
            <a:spLocks noGrp="1"/>
          </p:cNvSpPr>
          <p:nvPr>
            <p:ph type="title"/>
          </p:nvPr>
        </p:nvSpPr>
        <p:spPr/>
        <p:txBody>
          <a:bodyPr/>
          <a:lstStyle/>
          <a:p>
            <a:r>
              <a:rPr lang="en-US" b="1" i="1" dirty="0"/>
              <a:t>How Does Sound Work?</a:t>
            </a:r>
            <a:endParaRPr lang="en-US" dirty="0"/>
          </a:p>
        </p:txBody>
      </p:sp>
      <p:sp>
        <p:nvSpPr>
          <p:cNvPr id="3" name="Content Placeholder 2">
            <a:extLst>
              <a:ext uri="{FF2B5EF4-FFF2-40B4-BE49-F238E27FC236}">
                <a16:creationId xmlns:a16="http://schemas.microsoft.com/office/drawing/2014/main" id="{BF9037E3-16F9-4338-978E-C61A3D033656}"/>
              </a:ext>
            </a:extLst>
          </p:cNvPr>
          <p:cNvSpPr>
            <a:spLocks noGrp="1"/>
          </p:cNvSpPr>
          <p:nvPr>
            <p:ph idx="1"/>
          </p:nvPr>
        </p:nvSpPr>
        <p:spPr/>
        <p:txBody>
          <a:bodyPr>
            <a:normAutofit/>
          </a:bodyPr>
          <a:lstStyle/>
          <a:p>
            <a:r>
              <a:rPr lang="en-US" dirty="0"/>
              <a:t>A portion of the stapes is connected to the </a:t>
            </a:r>
            <a:r>
              <a:rPr lang="en-US" b="1" dirty="0"/>
              <a:t>oval window, </a:t>
            </a:r>
            <a:r>
              <a:rPr lang="en-US" dirty="0"/>
              <a:t> so that as the stapes moves, the thin membrane of the oval window which connects to the inner ear. The middle ear essentially functions to convert the energy from sound pressure waves to a physical force on the fluid of the inner ear. </a:t>
            </a:r>
          </a:p>
        </p:txBody>
      </p:sp>
    </p:spTree>
    <p:extLst>
      <p:ext uri="{BB962C8B-B14F-4D97-AF65-F5344CB8AC3E}">
        <p14:creationId xmlns:p14="http://schemas.microsoft.com/office/powerpoint/2010/main" val="38817474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4" name="Rectangle 7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573559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74F4E6-2CB1-4208-83F3-15830773E4A4}"/>
              </a:ext>
            </a:extLst>
          </p:cNvPr>
          <p:cNvSpPr>
            <a:spLocks noGrp="1"/>
          </p:cNvSpPr>
          <p:nvPr>
            <p:ph type="title"/>
          </p:nvPr>
        </p:nvSpPr>
        <p:spPr>
          <a:xfrm>
            <a:off x="594360" y="640263"/>
            <a:ext cx="5239512" cy="1344975"/>
          </a:xfrm>
        </p:spPr>
        <p:txBody>
          <a:bodyPr>
            <a:normAutofit/>
          </a:bodyPr>
          <a:lstStyle/>
          <a:p>
            <a:r>
              <a:rPr lang="en-US" sz="4000" b="1" i="1">
                <a:solidFill>
                  <a:schemeClr val="bg1"/>
                </a:solidFill>
              </a:rPr>
              <a:t>How Does Sound Work?</a:t>
            </a:r>
            <a:endParaRPr lang="en-US" sz="4000">
              <a:solidFill>
                <a:schemeClr val="bg1"/>
              </a:solidFill>
            </a:endParaRPr>
          </a:p>
        </p:txBody>
      </p:sp>
      <p:cxnSp>
        <p:nvCxnSpPr>
          <p:cNvPr id="107525" name="Straight Connector 7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7023" y="2050687"/>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F9037E3-16F9-4338-978E-C61A3D033656}"/>
              </a:ext>
            </a:extLst>
          </p:cNvPr>
          <p:cNvSpPr>
            <a:spLocks noGrp="1"/>
          </p:cNvSpPr>
          <p:nvPr>
            <p:ph idx="1"/>
          </p:nvPr>
        </p:nvSpPr>
        <p:spPr>
          <a:xfrm>
            <a:off x="593610" y="2121763"/>
            <a:ext cx="5235490" cy="3773010"/>
          </a:xfrm>
        </p:spPr>
        <p:txBody>
          <a:bodyPr>
            <a:normAutofit/>
          </a:bodyPr>
          <a:lstStyle/>
          <a:p>
            <a:r>
              <a:rPr lang="en-US" sz="2000">
                <a:solidFill>
                  <a:schemeClr val="bg1"/>
                </a:solidFill>
              </a:rPr>
              <a:t>Hair cells in the cochlea send this sound information to the brain via the auditory nerve, which is part of the vestibulocochlear nerve (cranial nerve XIII).</a:t>
            </a:r>
          </a:p>
        </p:txBody>
      </p:sp>
      <p:pic>
        <p:nvPicPr>
          <p:cNvPr id="107522" name="Picture 2" descr="Picture">
            <a:extLst>
              <a:ext uri="{FF2B5EF4-FFF2-40B4-BE49-F238E27FC236}">
                <a16:creationId xmlns:a16="http://schemas.microsoft.com/office/drawing/2014/main" id="{321DC378-AB37-43EF-978D-9070C3DEE41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80632" y="1537693"/>
            <a:ext cx="5126736" cy="3627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9227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764CA7-AFF0-4DA7-A5EC-758E6672F30D}"/>
              </a:ext>
            </a:extLst>
          </p:cNvPr>
          <p:cNvSpPr>
            <a:spLocks noGrp="1"/>
          </p:cNvSpPr>
          <p:nvPr>
            <p:ph type="title"/>
          </p:nvPr>
        </p:nvSpPr>
        <p:spPr>
          <a:xfrm>
            <a:off x="594360" y="640263"/>
            <a:ext cx="3822192" cy="1344975"/>
          </a:xfrm>
        </p:spPr>
        <p:txBody>
          <a:bodyPr>
            <a:normAutofit/>
          </a:bodyPr>
          <a:lstStyle/>
          <a:p>
            <a:r>
              <a:rPr lang="en-US" sz="3600">
                <a:solidFill>
                  <a:schemeClr val="bg1"/>
                </a:solidFill>
              </a:rPr>
              <a:t>The Vestibular Nervous System</a:t>
            </a:r>
          </a:p>
        </p:txBody>
      </p:sp>
      <p:cxnSp>
        <p:nvCxnSpPr>
          <p:cNvPr id="73" name="Straight Connector 7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0AF6ADC-1907-4D81-B15C-9F0B5CB587A1}"/>
              </a:ext>
            </a:extLst>
          </p:cNvPr>
          <p:cNvSpPr>
            <a:spLocks noGrp="1"/>
          </p:cNvSpPr>
          <p:nvPr>
            <p:ph idx="1"/>
          </p:nvPr>
        </p:nvSpPr>
        <p:spPr>
          <a:xfrm>
            <a:off x="593610" y="2121763"/>
            <a:ext cx="3822192" cy="3773010"/>
          </a:xfrm>
        </p:spPr>
        <p:txBody>
          <a:bodyPr>
            <a:normAutofit/>
          </a:bodyPr>
          <a:lstStyle/>
          <a:p>
            <a:r>
              <a:rPr lang="en-US" sz="2000">
                <a:solidFill>
                  <a:schemeClr val="bg1"/>
                </a:solidFill>
              </a:rPr>
              <a:t> The vestibular system is responsible for sensing the position of your body in space with respect to gravity. For example, the sensation of tilting your head from side to side or spinning around in a circle comes from the activation of tiny hair cells within the 3 semicircular canals in the inner ear. </a:t>
            </a:r>
          </a:p>
        </p:txBody>
      </p:sp>
      <p:pic>
        <p:nvPicPr>
          <p:cNvPr id="106498" name="Picture 2" descr="Picture">
            <a:extLst>
              <a:ext uri="{FF2B5EF4-FFF2-40B4-BE49-F238E27FC236}">
                <a16:creationId xmlns:a16="http://schemas.microsoft.com/office/drawing/2014/main" id="{C5D84C7F-D37D-4275-AF96-64126437650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10716" y="951743"/>
            <a:ext cx="6596652" cy="4799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764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0EE367F9-C805-4803-AB6B-B92D2382A6F1}"/>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a:solidFill>
                  <a:schemeClr val="bg1"/>
                </a:solidFill>
              </a:rPr>
              <a:t>The Steps of Neurotransmission</a:t>
            </a:r>
          </a:p>
        </p:txBody>
      </p:sp>
      <p:cxnSp>
        <p:nvCxnSpPr>
          <p:cNvPr id="137" name="Straight Connector 136">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C3F14C0-73F7-4622-8EDC-7019633AB550}"/>
              </a:ext>
            </a:extLst>
          </p:cNvPr>
          <p:cNvSpPr/>
          <p:nvPr/>
        </p:nvSpPr>
        <p:spPr>
          <a:xfrm>
            <a:off x="118533" y="1909193"/>
            <a:ext cx="6197600" cy="3647692"/>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sz="1600" b="1" i="0" dirty="0">
                <a:solidFill>
                  <a:schemeClr val="bg1"/>
                </a:solidFill>
                <a:effectLst/>
              </a:rPr>
              <a:t>The </a:t>
            </a:r>
            <a:r>
              <a:rPr lang="en-US" sz="1600" b="1" i="1" dirty="0">
                <a:solidFill>
                  <a:schemeClr val="bg1"/>
                </a:solidFill>
                <a:effectLst/>
              </a:rPr>
              <a:t>abbreviated version of the steps</a:t>
            </a:r>
            <a:r>
              <a:rPr lang="en-US" sz="1600" b="1" i="0" dirty="0">
                <a:solidFill>
                  <a:schemeClr val="bg1"/>
                </a:solidFill>
                <a:effectLst/>
              </a:rPr>
              <a:t> of neurotransmission are as follows:</a:t>
            </a:r>
          </a:p>
          <a:p>
            <a:pPr marL="114300" indent="-342900">
              <a:lnSpc>
                <a:spcPct val="90000"/>
              </a:lnSpc>
              <a:spcAft>
                <a:spcPts val="600"/>
              </a:spcAft>
              <a:buFont typeface="+mj-lt"/>
              <a:buAutoNum type="arabicPeriod"/>
            </a:pPr>
            <a:r>
              <a:rPr lang="en-US" sz="1600" b="1" i="0" dirty="0">
                <a:solidFill>
                  <a:schemeClr val="bg1"/>
                </a:solidFill>
                <a:effectLst/>
              </a:rPr>
              <a:t>An action potential reaches the axon terminal</a:t>
            </a:r>
            <a:r>
              <a:rPr lang="en-US" sz="1600" b="1" dirty="0">
                <a:solidFill>
                  <a:schemeClr val="bg1"/>
                </a:solidFill>
              </a:rPr>
              <a:t>.</a:t>
            </a:r>
            <a:endParaRPr lang="en-US" sz="1600" b="1" i="0" dirty="0">
              <a:solidFill>
                <a:schemeClr val="bg1"/>
              </a:solidFill>
              <a:effectLst/>
            </a:endParaRPr>
          </a:p>
          <a:p>
            <a:pPr marL="114300" indent="-342900">
              <a:lnSpc>
                <a:spcPct val="90000"/>
              </a:lnSpc>
              <a:spcAft>
                <a:spcPts val="600"/>
              </a:spcAft>
              <a:buFont typeface="+mj-lt"/>
              <a:buAutoNum type="arabicPeriod"/>
            </a:pPr>
            <a:r>
              <a:rPr lang="en-US" sz="1600" b="1" i="0" dirty="0">
                <a:solidFill>
                  <a:schemeClr val="bg1"/>
                </a:solidFill>
                <a:effectLst/>
              </a:rPr>
              <a:t>Synaptic vesicles that are filled with neurotransmitters fuse to the presynaptic membrane which allows the neurotransmitters to move out into the synaptic cleft. </a:t>
            </a:r>
          </a:p>
          <a:p>
            <a:pPr marL="114300" indent="-342900">
              <a:lnSpc>
                <a:spcPct val="90000"/>
              </a:lnSpc>
              <a:spcAft>
                <a:spcPts val="600"/>
              </a:spcAft>
              <a:buFont typeface="+mj-lt"/>
              <a:buAutoNum type="arabicPeriod"/>
            </a:pPr>
            <a:r>
              <a:rPr lang="en-US" sz="1600" b="1" i="0" dirty="0">
                <a:solidFill>
                  <a:schemeClr val="bg1"/>
                </a:solidFill>
                <a:effectLst/>
              </a:rPr>
              <a:t>These neurotransmitters then passively diffuse across the synaptic cleft and then bind to receptors that are located on the postsynaptic membrane (located on the dendrite of the postsynaptic neuron).</a:t>
            </a:r>
          </a:p>
          <a:p>
            <a:pPr marL="114300" indent="-342900">
              <a:lnSpc>
                <a:spcPct val="90000"/>
              </a:lnSpc>
              <a:spcAft>
                <a:spcPts val="600"/>
              </a:spcAft>
              <a:buFont typeface="+mj-lt"/>
              <a:buAutoNum type="arabicPeriod"/>
            </a:pPr>
            <a:r>
              <a:rPr lang="en-US" sz="1600" b="1" i="0" dirty="0">
                <a:solidFill>
                  <a:schemeClr val="bg1"/>
                </a:solidFill>
                <a:effectLst/>
              </a:rPr>
              <a:t>When the neurotransmitter binds to the receptor, ion channels open leading to an influx of positive charge.</a:t>
            </a:r>
          </a:p>
          <a:p>
            <a:pPr marL="114300" indent="-342900">
              <a:lnSpc>
                <a:spcPct val="90000"/>
              </a:lnSpc>
              <a:spcAft>
                <a:spcPts val="600"/>
              </a:spcAft>
              <a:buFont typeface="+mj-lt"/>
              <a:buAutoNum type="arabicPeriod"/>
            </a:pPr>
            <a:r>
              <a:rPr lang="en-US" sz="1600" b="1" i="0" dirty="0">
                <a:solidFill>
                  <a:schemeClr val="bg1"/>
                </a:solidFill>
                <a:effectLst/>
              </a:rPr>
              <a:t>If there is a sufficient amount of stimulation (positive charge) sensed at the axon hillock, an action potential (in the form of positive charge) is generated.</a:t>
            </a:r>
          </a:p>
          <a:p>
            <a:pPr marL="114300" indent="-342900">
              <a:lnSpc>
                <a:spcPct val="90000"/>
              </a:lnSpc>
              <a:spcAft>
                <a:spcPts val="600"/>
              </a:spcAft>
              <a:buFont typeface="+mj-lt"/>
              <a:buAutoNum type="arabicPeriod"/>
            </a:pPr>
            <a:r>
              <a:rPr lang="en-US" sz="1600" b="1" i="0" dirty="0">
                <a:solidFill>
                  <a:schemeClr val="bg1"/>
                </a:solidFill>
                <a:effectLst/>
              </a:rPr>
              <a:t>The action potential travels down the axon toward the axon terminal.</a:t>
            </a:r>
          </a:p>
          <a:p>
            <a:pPr marL="114300" indent="-342900">
              <a:lnSpc>
                <a:spcPct val="90000"/>
              </a:lnSpc>
              <a:spcAft>
                <a:spcPts val="600"/>
              </a:spcAft>
              <a:buFont typeface="+mj-lt"/>
              <a:buAutoNum type="arabicPeriod"/>
            </a:pPr>
            <a:r>
              <a:rPr lang="en-US" sz="1600" b="1" i="0" dirty="0">
                <a:solidFill>
                  <a:schemeClr val="bg1"/>
                </a:solidFill>
                <a:effectLst/>
              </a:rPr>
              <a:t>repeat!</a:t>
            </a:r>
          </a:p>
        </p:txBody>
      </p:sp>
      <p:cxnSp>
        <p:nvCxnSpPr>
          <p:cNvPr id="139" name="Straight Connector 138">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098" name="Picture 2" descr="Picture">
            <a:extLst>
              <a:ext uri="{FF2B5EF4-FFF2-40B4-BE49-F238E27FC236}">
                <a16:creationId xmlns:a16="http://schemas.microsoft.com/office/drawing/2014/main" id="{D4B383A3-8F3F-4C12-AEDD-40EE3CE7996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164" r="17496" b="1"/>
          <a:stretch/>
        </p:blipFill>
        <p:spPr bwMode="auto">
          <a:xfrm>
            <a:off x="6525453" y="10"/>
            <a:ext cx="5666547"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9969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6" name="Rectangle 7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764CA7-AFF0-4DA7-A5EC-758E6672F30D}"/>
              </a:ext>
            </a:extLst>
          </p:cNvPr>
          <p:cNvSpPr>
            <a:spLocks noGrp="1"/>
          </p:cNvSpPr>
          <p:nvPr>
            <p:ph type="title"/>
          </p:nvPr>
        </p:nvSpPr>
        <p:spPr>
          <a:xfrm>
            <a:off x="594360" y="640263"/>
            <a:ext cx="3822192" cy="1344975"/>
          </a:xfrm>
        </p:spPr>
        <p:txBody>
          <a:bodyPr>
            <a:normAutofit/>
          </a:bodyPr>
          <a:lstStyle/>
          <a:p>
            <a:r>
              <a:rPr lang="en-US" sz="3600">
                <a:solidFill>
                  <a:schemeClr val="bg1"/>
                </a:solidFill>
              </a:rPr>
              <a:t>The Vestibular Nervous System</a:t>
            </a:r>
          </a:p>
        </p:txBody>
      </p:sp>
      <p:cxnSp>
        <p:nvCxnSpPr>
          <p:cNvPr id="73" name="Straight Connector 7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0AF6ADC-1907-4D81-B15C-9F0B5CB587A1}"/>
              </a:ext>
            </a:extLst>
          </p:cNvPr>
          <p:cNvSpPr>
            <a:spLocks noGrp="1"/>
          </p:cNvSpPr>
          <p:nvPr>
            <p:ph idx="1"/>
          </p:nvPr>
        </p:nvSpPr>
        <p:spPr>
          <a:xfrm>
            <a:off x="593610" y="2121763"/>
            <a:ext cx="3822192" cy="3773010"/>
          </a:xfrm>
        </p:spPr>
        <p:txBody>
          <a:bodyPr>
            <a:normAutofit/>
          </a:bodyPr>
          <a:lstStyle/>
          <a:p>
            <a:r>
              <a:rPr lang="en-US" sz="1600">
                <a:solidFill>
                  <a:schemeClr val="bg1"/>
                </a:solidFill>
              </a:rPr>
              <a:t>The vestibular system works with the visual system to keep objects in view when the head is moved. The sensations of dizziness and motion sickness comes from when there is a mismatch between what the eyes perceive. </a:t>
            </a:r>
          </a:p>
          <a:p>
            <a:pPr lvl="1"/>
            <a:r>
              <a:rPr lang="en-US" sz="1600">
                <a:solidFill>
                  <a:schemeClr val="bg1"/>
                </a:solidFill>
              </a:rPr>
              <a:t>For example, a great trick for helping sea sickness is to look at the horizon. When you look at the horizon, the horizon moves up and down within your visual field as the boat you are on moves up and down. This simple act functions to 'sync up' the visual information with the vestibular information! </a:t>
            </a:r>
          </a:p>
        </p:txBody>
      </p:sp>
      <p:pic>
        <p:nvPicPr>
          <p:cNvPr id="105474" name="Picture 2" descr="Picture">
            <a:extLst>
              <a:ext uri="{FF2B5EF4-FFF2-40B4-BE49-F238E27FC236}">
                <a16:creationId xmlns:a16="http://schemas.microsoft.com/office/drawing/2014/main" id="{0E81FA26-4FEE-467C-9CFC-3583097D823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10716" y="951743"/>
            <a:ext cx="6596652" cy="4799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872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546" name="Picture 2" descr="Picture">
            <a:extLst>
              <a:ext uri="{FF2B5EF4-FFF2-40B4-BE49-F238E27FC236}">
                <a16:creationId xmlns:a16="http://schemas.microsoft.com/office/drawing/2014/main" id="{A1595E79-60D1-4D2F-AF05-ECF78EAB20F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502" b="1861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99791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9570" name="Picture 2" descr="Picture">
            <a:extLst>
              <a:ext uri="{FF2B5EF4-FFF2-40B4-BE49-F238E27FC236}">
                <a16:creationId xmlns:a16="http://schemas.microsoft.com/office/drawing/2014/main" id="{CCE4977F-D3D8-4923-B252-F4769429E0F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050" r="-1" b="381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483475"/>
      </p:ext>
    </p:extLst>
  </p:cSld>
  <p:clrMapOvr>
    <a:overrideClrMapping bg1="dk1" tx1="lt1" bg2="dk2" tx2="lt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10594" name="Picture 2" descr="Picture">
            <a:extLst>
              <a:ext uri="{FF2B5EF4-FFF2-40B4-BE49-F238E27FC236}">
                <a16:creationId xmlns:a16="http://schemas.microsoft.com/office/drawing/2014/main" id="{C571488F-255E-4991-A005-86538501F41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098" r="-1" b="18300"/>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923333"/>
      </p:ext>
    </p:extLst>
  </p:cSld>
  <p:clrMapOvr>
    <a:overrideClrMapping bg1="dk1" tx1="lt1" bg2="dk2" tx2="lt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E5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34635A-ADE1-4850-AD23-AEF07703F7EC}"/>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Anatomical Model of the Ear</a:t>
            </a: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618" name="Picture 2" descr="Picture">
            <a:extLst>
              <a:ext uri="{FF2B5EF4-FFF2-40B4-BE49-F238E27FC236}">
                <a16:creationId xmlns:a16="http://schemas.microsoft.com/office/drawing/2014/main" id="{C764CAEE-CA63-4378-9617-FE80DD2D040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539"/>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36471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3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34635A-ADE1-4850-AD23-AEF07703F7EC}"/>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Anatomical Model of the Ear</a:t>
            </a:r>
          </a:p>
        </p:txBody>
      </p:sp>
      <p:sp>
        <p:nvSpPr>
          <p:cNvPr id="137"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42" name="Picture 2" descr="Picture">
            <a:extLst>
              <a:ext uri="{FF2B5EF4-FFF2-40B4-BE49-F238E27FC236}">
                <a16:creationId xmlns:a16="http://schemas.microsoft.com/office/drawing/2014/main" id="{2F4C4313-62E2-4005-AC86-E9D269B2FB6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534" r="10041" b="1"/>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49557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260D97-A450-4E96-8773-09F884183ED0}"/>
              </a:ext>
            </a:extLst>
          </p:cNvPr>
          <p:cNvSpPr>
            <a:spLocks noGrp="1"/>
          </p:cNvSpPr>
          <p:nvPr>
            <p:ph type="title"/>
          </p:nvPr>
        </p:nvSpPr>
        <p:spPr>
          <a:xfrm>
            <a:off x="603938" y="640081"/>
            <a:ext cx="2608655" cy="5257799"/>
          </a:xfrm>
        </p:spPr>
        <p:txBody>
          <a:bodyPr vert="horz" lIns="91440" tIns="45720" rIns="91440" bIns="45720" rtlCol="0" anchor="ctr">
            <a:normAutofit/>
          </a:bodyPr>
          <a:lstStyle/>
          <a:p>
            <a:r>
              <a:rPr lang="en-US" sz="3100">
                <a:solidFill>
                  <a:srgbClr val="2C2C2C"/>
                </a:solidFill>
              </a:rPr>
              <a:t>External Anatomy of the Human Eye</a:t>
            </a:r>
            <a:br>
              <a:rPr lang="en-US" sz="3100">
                <a:solidFill>
                  <a:srgbClr val="2C2C2C"/>
                </a:solidFill>
              </a:rPr>
            </a:br>
            <a:r>
              <a:rPr lang="en-US" sz="3100" i="1">
                <a:solidFill>
                  <a:srgbClr val="2C2C2C"/>
                </a:solidFill>
              </a:rPr>
              <a:t>    Some of the key external components of the eye are the iris, the pupil, and the sclera.</a:t>
            </a:r>
            <a:r>
              <a:rPr lang="en-US" sz="3100">
                <a:solidFill>
                  <a:srgbClr val="2C2C2C"/>
                </a:solidFill>
              </a:rPr>
              <a:t>   </a:t>
            </a:r>
            <a:br>
              <a:rPr lang="en-US" sz="3100">
                <a:solidFill>
                  <a:srgbClr val="2C2C2C"/>
                </a:solidFill>
              </a:rPr>
            </a:br>
            <a:endParaRPr lang="en-US" sz="3100">
              <a:solidFill>
                <a:srgbClr val="2C2C2C"/>
              </a:solidFill>
            </a:endParaRPr>
          </a:p>
        </p:txBody>
      </p:sp>
      <p:sp>
        <p:nvSpPr>
          <p:cNvPr id="137"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0067"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666" name="Picture 2" descr="Picture">
            <a:extLst>
              <a:ext uri="{FF2B5EF4-FFF2-40B4-BE49-F238E27FC236}">
                <a16:creationId xmlns:a16="http://schemas.microsoft.com/office/drawing/2014/main" id="{9C3288F8-A555-4C20-B5A4-B4E9B5219BE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77" b="10319"/>
          <a:stretch/>
        </p:blipFill>
        <p:spPr bwMode="auto">
          <a:xfrm>
            <a:off x="4062964"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3260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176D-14BD-4927-A1D8-817A935C6749}"/>
              </a:ext>
            </a:extLst>
          </p:cNvPr>
          <p:cNvSpPr>
            <a:spLocks noGrp="1"/>
          </p:cNvSpPr>
          <p:nvPr>
            <p:ph type="title"/>
          </p:nvPr>
        </p:nvSpPr>
        <p:spPr>
          <a:xfrm>
            <a:off x="648929" y="629266"/>
            <a:ext cx="3505495" cy="1622321"/>
          </a:xfrm>
        </p:spPr>
        <p:txBody>
          <a:bodyPr vert="horz" lIns="91440" tIns="45720" rIns="91440" bIns="45720" rtlCol="0">
            <a:normAutofit/>
          </a:bodyPr>
          <a:lstStyle/>
          <a:p>
            <a:r>
              <a:rPr lang="en-US"/>
              <a:t>The sclera</a:t>
            </a:r>
            <a:br>
              <a:rPr lang="en-US"/>
            </a:br>
            <a:endParaRPr lang="en-US"/>
          </a:p>
        </p:txBody>
      </p:sp>
      <p:sp>
        <p:nvSpPr>
          <p:cNvPr id="114694" name="Content Placeholder 114693">
            <a:extLst>
              <a:ext uri="{FF2B5EF4-FFF2-40B4-BE49-F238E27FC236}">
                <a16:creationId xmlns:a16="http://schemas.microsoft.com/office/drawing/2014/main" id="{8C4F564C-A86F-4CA0-A3CF-B25B4F642ED0}"/>
              </a:ext>
            </a:extLst>
          </p:cNvPr>
          <p:cNvSpPr>
            <a:spLocks noGrp="1"/>
          </p:cNvSpPr>
          <p:nvPr>
            <p:ph idx="1"/>
          </p:nvPr>
        </p:nvSpPr>
        <p:spPr>
          <a:xfrm>
            <a:off x="648931" y="2438400"/>
            <a:ext cx="3505494" cy="3785419"/>
          </a:xfrm>
        </p:spPr>
        <p:txBody>
          <a:bodyPr>
            <a:normAutofit/>
          </a:bodyPr>
          <a:lstStyle/>
          <a:p>
            <a:r>
              <a:rPr lang="en-US" sz="1600" dirty="0"/>
              <a:t>The sclera is the white protective outer layer of connective tissue that surrounds most of the eye (or globe). </a:t>
            </a:r>
          </a:p>
          <a:p>
            <a:r>
              <a:rPr lang="en-US" sz="1600" dirty="0"/>
              <a:t>It functions to provide structure and protection to the eye and to act as an attachment for muscles of the eye. </a:t>
            </a:r>
          </a:p>
          <a:p>
            <a:r>
              <a:rPr lang="en-US" sz="1600" dirty="0"/>
              <a:t>The sclera is made of a fibrous connective tissue that has collagen and elastin fibers. </a:t>
            </a:r>
          </a:p>
        </p:txBody>
      </p:sp>
      <p:sp>
        <p:nvSpPr>
          <p:cNvPr id="78" name="Rectangle 77">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690" name="Picture 2" descr="Picture">
            <a:extLst>
              <a:ext uri="{FF2B5EF4-FFF2-40B4-BE49-F238E27FC236}">
                <a16:creationId xmlns:a16="http://schemas.microsoft.com/office/drawing/2014/main" id="{F197CA0C-DF1B-4D68-B7A6-F4570DA4D5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53" r="6164" b="-1"/>
          <a:stretch/>
        </p:blipFill>
        <p:spPr bwMode="auto">
          <a:xfrm>
            <a:off x="5405862" y="826325"/>
            <a:ext cx="6019331" cy="5202104"/>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5271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176D-14BD-4927-A1D8-817A935C6749}"/>
              </a:ext>
            </a:extLst>
          </p:cNvPr>
          <p:cNvSpPr>
            <a:spLocks noGrp="1"/>
          </p:cNvSpPr>
          <p:nvPr>
            <p:ph type="title"/>
          </p:nvPr>
        </p:nvSpPr>
        <p:spPr>
          <a:xfrm>
            <a:off x="648929" y="629266"/>
            <a:ext cx="3505495" cy="1622321"/>
          </a:xfrm>
        </p:spPr>
        <p:txBody>
          <a:bodyPr vert="horz" lIns="91440" tIns="45720" rIns="91440" bIns="45720" rtlCol="0">
            <a:normAutofit/>
          </a:bodyPr>
          <a:lstStyle/>
          <a:p>
            <a:r>
              <a:rPr lang="en-US"/>
              <a:t>The sclera</a:t>
            </a:r>
            <a:br>
              <a:rPr lang="en-US"/>
            </a:br>
            <a:endParaRPr lang="en-US"/>
          </a:p>
        </p:txBody>
      </p:sp>
      <p:sp>
        <p:nvSpPr>
          <p:cNvPr id="114694" name="Content Placeholder 114693">
            <a:extLst>
              <a:ext uri="{FF2B5EF4-FFF2-40B4-BE49-F238E27FC236}">
                <a16:creationId xmlns:a16="http://schemas.microsoft.com/office/drawing/2014/main" id="{8C4F564C-A86F-4CA0-A3CF-B25B4F642ED0}"/>
              </a:ext>
            </a:extLst>
          </p:cNvPr>
          <p:cNvSpPr>
            <a:spLocks noGrp="1"/>
          </p:cNvSpPr>
          <p:nvPr>
            <p:ph idx="1"/>
          </p:nvPr>
        </p:nvSpPr>
        <p:spPr>
          <a:xfrm>
            <a:off x="648931" y="2438400"/>
            <a:ext cx="3505494" cy="3785419"/>
          </a:xfrm>
        </p:spPr>
        <p:txBody>
          <a:bodyPr>
            <a:normAutofit lnSpcReduction="10000"/>
          </a:bodyPr>
          <a:lstStyle/>
          <a:p>
            <a:r>
              <a:rPr lang="en-US" sz="2400" dirty="0"/>
              <a:t>The sclera forms the posterior part of the globe and it continuous with the dura mater and the cornea.</a:t>
            </a:r>
          </a:p>
          <a:p>
            <a:r>
              <a:rPr lang="en-US" sz="2400" dirty="0"/>
              <a:t> The sclera functions to provide protection, provides the physical structure that give shape to the globe and acts as a surface for muscle attachment. </a:t>
            </a:r>
          </a:p>
        </p:txBody>
      </p:sp>
      <p:sp>
        <p:nvSpPr>
          <p:cNvPr id="78" name="Rectangle 77">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690" name="Picture 2" descr="Picture">
            <a:extLst>
              <a:ext uri="{FF2B5EF4-FFF2-40B4-BE49-F238E27FC236}">
                <a16:creationId xmlns:a16="http://schemas.microsoft.com/office/drawing/2014/main" id="{F197CA0C-DF1B-4D68-B7A6-F4570DA4D5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53" r="6164" b="-1"/>
          <a:stretch/>
        </p:blipFill>
        <p:spPr bwMode="auto">
          <a:xfrm>
            <a:off x="5405862" y="826325"/>
            <a:ext cx="6019331" cy="5202104"/>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2476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176D-14BD-4927-A1D8-817A935C6749}"/>
              </a:ext>
            </a:extLst>
          </p:cNvPr>
          <p:cNvSpPr>
            <a:spLocks noGrp="1"/>
          </p:cNvSpPr>
          <p:nvPr>
            <p:ph type="title"/>
          </p:nvPr>
        </p:nvSpPr>
        <p:spPr>
          <a:xfrm>
            <a:off x="648930" y="629266"/>
            <a:ext cx="3605572" cy="1676603"/>
          </a:xfrm>
        </p:spPr>
        <p:txBody>
          <a:bodyPr vert="horz" lIns="91440" tIns="45720" rIns="91440" bIns="45720" rtlCol="0">
            <a:normAutofit/>
          </a:bodyPr>
          <a:lstStyle/>
          <a:p>
            <a:r>
              <a:rPr lang="en-US" sz="4000" b="1" i="1"/>
              <a:t>The pupil </a:t>
            </a:r>
            <a:br>
              <a:rPr lang="en-US" sz="4000"/>
            </a:br>
            <a:endParaRPr lang="en-US" sz="4000"/>
          </a:p>
        </p:txBody>
      </p:sp>
      <p:sp>
        <p:nvSpPr>
          <p:cNvPr id="114694" name="Content Placeholder 114693">
            <a:extLst>
              <a:ext uri="{FF2B5EF4-FFF2-40B4-BE49-F238E27FC236}">
                <a16:creationId xmlns:a16="http://schemas.microsoft.com/office/drawing/2014/main" id="{8C4F564C-A86F-4CA0-A3CF-B25B4F642ED0}"/>
              </a:ext>
            </a:extLst>
          </p:cNvPr>
          <p:cNvSpPr>
            <a:spLocks noGrp="1"/>
          </p:cNvSpPr>
          <p:nvPr>
            <p:ph idx="1"/>
          </p:nvPr>
        </p:nvSpPr>
        <p:spPr>
          <a:xfrm>
            <a:off x="648931" y="2438401"/>
            <a:ext cx="3605571" cy="3779520"/>
          </a:xfrm>
        </p:spPr>
        <p:txBody>
          <a:bodyPr>
            <a:normAutofit/>
          </a:bodyPr>
          <a:lstStyle/>
          <a:p>
            <a:r>
              <a:rPr lang="en-US" sz="1800" b="1" i="1"/>
              <a:t>  The pupil </a:t>
            </a:r>
            <a:r>
              <a:rPr lang="en-US" sz="1800"/>
              <a:t>is the dark circular part of the eye that functions to allow light to come into the eye. </a:t>
            </a:r>
          </a:p>
          <a:p>
            <a:r>
              <a:rPr lang="en-US" sz="1800"/>
              <a:t>The pupil is actually not black at all. </a:t>
            </a:r>
          </a:p>
          <a:p>
            <a:pPr lvl="1"/>
            <a:r>
              <a:rPr lang="en-US" sz="1800"/>
              <a:t>In fact, it is a hole in your eye. When your doctor looks into your eye either an ophthalmoscope, they are looking through your pupil and examining your retina at the back of your eye</a:t>
            </a:r>
          </a:p>
        </p:txBody>
      </p:sp>
      <p:sp>
        <p:nvSpPr>
          <p:cNvPr id="76" name="Rectangle 75">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8267"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Picture">
            <a:extLst>
              <a:ext uri="{FF2B5EF4-FFF2-40B4-BE49-F238E27FC236}">
                <a16:creationId xmlns:a16="http://schemas.microsoft.com/office/drawing/2014/main" id="{7C88B1DB-6BEF-4E0C-AFE9-D4D6027324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18" r="-1" b="-1"/>
          <a:stretch/>
        </p:blipFill>
        <p:spPr bwMode="auto">
          <a:xfrm>
            <a:off x="5283708" y="722376"/>
            <a:ext cx="6263640" cy="541324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861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BD078-9B10-48FE-B956-DF6B374D10DC}"/>
              </a:ext>
            </a:extLst>
          </p:cNvPr>
          <p:cNvSpPr>
            <a:spLocks noGrp="1"/>
          </p:cNvSpPr>
          <p:nvPr>
            <p:ph type="title"/>
          </p:nvPr>
        </p:nvSpPr>
        <p:spPr>
          <a:xfrm>
            <a:off x="838200" y="365126"/>
            <a:ext cx="10515600" cy="633942"/>
          </a:xfrm>
        </p:spPr>
        <p:txBody>
          <a:bodyPr>
            <a:normAutofit fontScale="90000"/>
          </a:bodyPr>
          <a:lstStyle/>
          <a:p>
            <a:r>
              <a:rPr lang="en-US" dirty="0"/>
              <a:t>Labelled Neuron Model</a:t>
            </a:r>
          </a:p>
        </p:txBody>
      </p:sp>
      <p:sp>
        <p:nvSpPr>
          <p:cNvPr id="3" name="Content Placeholder 2">
            <a:extLst>
              <a:ext uri="{FF2B5EF4-FFF2-40B4-BE49-F238E27FC236}">
                <a16:creationId xmlns:a16="http://schemas.microsoft.com/office/drawing/2014/main" id="{BA67D88C-22A8-4BDD-A469-0C5A7CB3E51E}"/>
              </a:ext>
            </a:extLst>
          </p:cNvPr>
          <p:cNvSpPr>
            <a:spLocks noGrp="1"/>
          </p:cNvSpPr>
          <p:nvPr>
            <p:ph idx="1"/>
          </p:nvPr>
        </p:nvSpPr>
        <p:spPr/>
        <p:txBody>
          <a:bodyPr/>
          <a:lstStyle/>
          <a:p>
            <a:endParaRPr lang="en-US"/>
          </a:p>
        </p:txBody>
      </p:sp>
      <p:pic>
        <p:nvPicPr>
          <p:cNvPr id="6146" name="Picture 2" descr="Picture">
            <a:extLst>
              <a:ext uri="{FF2B5EF4-FFF2-40B4-BE49-F238E27FC236}">
                <a16:creationId xmlns:a16="http://schemas.microsoft.com/office/drawing/2014/main" id="{509622FF-CF07-4406-B787-5EC122E85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296" y="999068"/>
            <a:ext cx="10167408" cy="5728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6764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15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216A11B-D7A5-41EE-B22B-5E78D7C082A1}"/>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en-US" sz="2600" b="1" i="1">
                <a:solidFill>
                  <a:srgbClr val="FFFFFF"/>
                </a:solidFill>
              </a:rPr>
              <a:t>The iris</a:t>
            </a:r>
            <a:r>
              <a:rPr lang="en-US" sz="2600">
                <a:solidFill>
                  <a:srgbClr val="FFFFFF"/>
                </a:solidFill>
              </a:rPr>
              <a:t> </a:t>
            </a:r>
          </a:p>
        </p:txBody>
      </p:sp>
      <p:pic>
        <p:nvPicPr>
          <p:cNvPr id="117762" name="Picture 2" descr="The Iris">
            <a:extLst>
              <a:ext uri="{FF2B5EF4-FFF2-40B4-BE49-F238E27FC236}">
                <a16:creationId xmlns:a16="http://schemas.microsoft.com/office/drawing/2014/main" id="{162520D1-502A-45F1-9623-0A8B9067AE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38600" y="1313299"/>
            <a:ext cx="5519903" cy="309114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A43E36D-E576-4717-B0C0-C30EDB9EDAEB}"/>
              </a:ext>
            </a:extLst>
          </p:cNvPr>
          <p:cNvSpPr>
            <a:spLocks noGrp="1"/>
          </p:cNvSpPr>
          <p:nvPr>
            <p:ph idx="1"/>
          </p:nvPr>
        </p:nvSpPr>
        <p:spPr>
          <a:xfrm>
            <a:off x="4038600" y="4884873"/>
            <a:ext cx="7188199" cy="1292090"/>
          </a:xfrm>
        </p:spPr>
        <p:txBody>
          <a:bodyPr>
            <a:normAutofit/>
          </a:bodyPr>
          <a:lstStyle/>
          <a:p>
            <a:r>
              <a:rPr lang="en-US" sz="1800" b="1" i="1"/>
              <a:t>The iris</a:t>
            </a:r>
            <a:r>
              <a:rPr lang="en-US" sz="1800"/>
              <a:t>  is the colored portion of your eye. </a:t>
            </a:r>
          </a:p>
          <a:p>
            <a:r>
              <a:rPr lang="en-US" sz="1800"/>
              <a:t>The iris acts as a diaphragm which becomes larger or smaller in order to adjust the amount of light going through the pupil. </a:t>
            </a:r>
          </a:p>
        </p:txBody>
      </p:sp>
    </p:spTree>
    <p:extLst>
      <p:ext uri="{BB962C8B-B14F-4D97-AF65-F5344CB8AC3E}">
        <p14:creationId xmlns:p14="http://schemas.microsoft.com/office/powerpoint/2010/main" val="5134095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B9BC6E-BAC9-4C7D-8281-E789810F4892}"/>
              </a:ext>
            </a:extLst>
          </p:cNvPr>
          <p:cNvSpPr>
            <a:spLocks noGrp="1"/>
          </p:cNvSpPr>
          <p:nvPr>
            <p:ph type="title"/>
          </p:nvPr>
        </p:nvSpPr>
        <p:spPr>
          <a:xfrm>
            <a:off x="594360" y="640263"/>
            <a:ext cx="3822192" cy="1344975"/>
          </a:xfrm>
        </p:spPr>
        <p:txBody>
          <a:bodyPr>
            <a:normAutofit/>
          </a:bodyPr>
          <a:lstStyle/>
          <a:p>
            <a:r>
              <a:rPr lang="en-US" sz="3600" b="1" i="1">
                <a:solidFill>
                  <a:schemeClr val="bg1"/>
                </a:solidFill>
                <a:effectLst/>
                <a:latin typeface="Bree Serif"/>
              </a:rPr>
              <a:t>The lacrimal gland</a:t>
            </a:r>
            <a:r>
              <a:rPr lang="en-US" sz="3600" b="1">
                <a:solidFill>
                  <a:schemeClr val="bg1"/>
                </a:solidFill>
                <a:effectLst/>
                <a:latin typeface="Bree Serif"/>
              </a:rPr>
              <a:t>s </a:t>
            </a:r>
            <a:endParaRPr lang="en-US" sz="3600">
              <a:solidFill>
                <a:schemeClr val="bg1"/>
              </a:solidFill>
            </a:endParaRPr>
          </a:p>
        </p:txBody>
      </p:sp>
      <p:cxnSp>
        <p:nvCxnSpPr>
          <p:cNvPr id="76" name="Straight Connector 75">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2BDF09C4-2CEE-4F79-A537-4531E81A57DD}"/>
              </a:ext>
            </a:extLst>
          </p:cNvPr>
          <p:cNvSpPr>
            <a:spLocks noGrp="1"/>
          </p:cNvSpPr>
          <p:nvPr>
            <p:ph idx="1"/>
          </p:nvPr>
        </p:nvSpPr>
        <p:spPr>
          <a:xfrm>
            <a:off x="593610" y="2121763"/>
            <a:ext cx="3822192" cy="3773010"/>
          </a:xfrm>
        </p:spPr>
        <p:txBody>
          <a:bodyPr>
            <a:normAutofit/>
          </a:bodyPr>
          <a:lstStyle/>
          <a:p>
            <a:r>
              <a:rPr lang="en-US" sz="2000" b="0" dirty="0">
                <a:solidFill>
                  <a:schemeClr val="bg1"/>
                </a:solidFill>
                <a:effectLst/>
                <a:latin typeface="Bree Serif"/>
              </a:rPr>
              <a:t>  </a:t>
            </a:r>
            <a:r>
              <a:rPr lang="en-US" sz="2000" b="1" i="1" dirty="0">
                <a:solidFill>
                  <a:schemeClr val="bg1"/>
                </a:solidFill>
                <a:effectLst/>
                <a:latin typeface="Bree Serif"/>
              </a:rPr>
              <a:t>The lacrimal gland</a:t>
            </a:r>
            <a:r>
              <a:rPr lang="en-US" sz="2000" b="1" dirty="0">
                <a:solidFill>
                  <a:schemeClr val="bg1"/>
                </a:solidFill>
                <a:effectLst/>
                <a:latin typeface="Bree Serif"/>
              </a:rPr>
              <a:t>s </a:t>
            </a:r>
            <a:r>
              <a:rPr lang="en-US" sz="2000" b="0" dirty="0">
                <a:solidFill>
                  <a:schemeClr val="bg1"/>
                </a:solidFill>
                <a:effectLst/>
                <a:latin typeface="Bree Serif"/>
              </a:rPr>
              <a:t>function to secrete the watery part of your tears. </a:t>
            </a:r>
          </a:p>
          <a:p>
            <a:r>
              <a:rPr lang="en-US" sz="2000" b="0" dirty="0">
                <a:solidFill>
                  <a:schemeClr val="bg1"/>
                </a:solidFill>
                <a:effectLst/>
                <a:latin typeface="Bree Serif"/>
              </a:rPr>
              <a:t>The lowermost portion of the lacrimal gland can be seen if you lift up the lateral portion of your upper eyelid.</a:t>
            </a:r>
          </a:p>
        </p:txBody>
      </p:sp>
      <p:pic>
        <p:nvPicPr>
          <p:cNvPr id="118789" name="Picture 5" descr="Picture">
            <a:extLst>
              <a:ext uri="{FF2B5EF4-FFF2-40B4-BE49-F238E27FC236}">
                <a16:creationId xmlns:a16="http://schemas.microsoft.com/office/drawing/2014/main" id="{87BF0DEC-D699-4EE9-B0CA-8B1F9B99013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10716" y="1091922"/>
            <a:ext cx="6596652" cy="4518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5774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B9BC6E-BAC9-4C7D-8281-E789810F4892}"/>
              </a:ext>
            </a:extLst>
          </p:cNvPr>
          <p:cNvSpPr>
            <a:spLocks noGrp="1"/>
          </p:cNvSpPr>
          <p:nvPr>
            <p:ph type="title"/>
          </p:nvPr>
        </p:nvSpPr>
        <p:spPr>
          <a:xfrm>
            <a:off x="594360" y="640263"/>
            <a:ext cx="3822192" cy="1344975"/>
          </a:xfrm>
        </p:spPr>
        <p:txBody>
          <a:bodyPr>
            <a:normAutofit/>
          </a:bodyPr>
          <a:lstStyle/>
          <a:p>
            <a:r>
              <a:rPr lang="en-US" sz="3600" b="1" i="1">
                <a:solidFill>
                  <a:schemeClr val="bg1"/>
                </a:solidFill>
                <a:effectLst/>
                <a:latin typeface="Bree Serif"/>
              </a:rPr>
              <a:t>The lacrimal gland</a:t>
            </a:r>
            <a:r>
              <a:rPr lang="en-US" sz="3600" b="1">
                <a:solidFill>
                  <a:schemeClr val="bg1"/>
                </a:solidFill>
                <a:effectLst/>
                <a:latin typeface="Bree Serif"/>
              </a:rPr>
              <a:t>s </a:t>
            </a:r>
            <a:endParaRPr lang="en-US" sz="3600">
              <a:solidFill>
                <a:schemeClr val="bg1"/>
              </a:solidFill>
            </a:endParaRPr>
          </a:p>
        </p:txBody>
      </p:sp>
      <p:cxnSp>
        <p:nvCxnSpPr>
          <p:cNvPr id="140" name="Straight Connector 139">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2BDF09C4-2CEE-4F79-A537-4531E81A57DD}"/>
              </a:ext>
            </a:extLst>
          </p:cNvPr>
          <p:cNvSpPr>
            <a:spLocks noGrp="1"/>
          </p:cNvSpPr>
          <p:nvPr>
            <p:ph idx="1"/>
          </p:nvPr>
        </p:nvSpPr>
        <p:spPr>
          <a:xfrm>
            <a:off x="593610" y="2121763"/>
            <a:ext cx="3822192" cy="3773010"/>
          </a:xfrm>
        </p:spPr>
        <p:txBody>
          <a:bodyPr>
            <a:normAutofit/>
          </a:bodyPr>
          <a:lstStyle/>
          <a:p>
            <a:r>
              <a:rPr lang="en-US" sz="1900" dirty="0">
                <a:solidFill>
                  <a:schemeClr val="bg1"/>
                </a:solidFill>
              </a:rPr>
              <a:t> The word '</a:t>
            </a:r>
            <a:r>
              <a:rPr lang="en-US" sz="1900" i="1" dirty="0">
                <a:solidFill>
                  <a:schemeClr val="bg1"/>
                </a:solidFill>
              </a:rPr>
              <a:t>lacrimal' </a:t>
            </a:r>
            <a:r>
              <a:rPr lang="en-US" sz="1900" dirty="0">
                <a:solidFill>
                  <a:schemeClr val="bg1"/>
                </a:solidFill>
              </a:rPr>
              <a:t>comes from the Latin word '</a:t>
            </a:r>
            <a:r>
              <a:rPr lang="en-US" sz="1900" i="1" dirty="0" err="1">
                <a:solidFill>
                  <a:schemeClr val="bg1"/>
                </a:solidFill>
              </a:rPr>
              <a:t>lacrima</a:t>
            </a:r>
            <a:r>
              <a:rPr lang="en-US" sz="1900" i="1" dirty="0">
                <a:solidFill>
                  <a:schemeClr val="bg1"/>
                </a:solidFill>
              </a:rPr>
              <a:t>' </a:t>
            </a:r>
            <a:r>
              <a:rPr lang="en-US" sz="1900" dirty="0">
                <a:solidFill>
                  <a:schemeClr val="bg1"/>
                </a:solidFill>
              </a:rPr>
              <a:t>which means </a:t>
            </a:r>
            <a:r>
              <a:rPr lang="en-US" sz="1900" i="1" dirty="0">
                <a:solidFill>
                  <a:schemeClr val="bg1"/>
                </a:solidFill>
              </a:rPr>
              <a:t>"tear".</a:t>
            </a:r>
          </a:p>
          <a:p>
            <a:r>
              <a:rPr lang="en-US" sz="1900" i="1" dirty="0">
                <a:solidFill>
                  <a:schemeClr val="bg1"/>
                </a:solidFill>
              </a:rPr>
              <a:t> </a:t>
            </a:r>
            <a:r>
              <a:rPr lang="en-US" sz="1900" dirty="0">
                <a:solidFill>
                  <a:schemeClr val="bg1"/>
                </a:solidFill>
              </a:rPr>
              <a:t>Our tears function to clean and lubricate the </a:t>
            </a:r>
            <a:r>
              <a:rPr lang="en-US" sz="1900" i="1" dirty="0">
                <a:solidFill>
                  <a:schemeClr val="bg1"/>
                </a:solidFill>
              </a:rPr>
              <a:t>eyes. </a:t>
            </a:r>
          </a:p>
          <a:p>
            <a:r>
              <a:rPr lang="en-US" sz="1900" dirty="0">
                <a:solidFill>
                  <a:schemeClr val="bg1"/>
                </a:solidFill>
              </a:rPr>
              <a:t>Tears also form in response to irritation, strong emotion and yawning.  </a:t>
            </a:r>
            <a:endParaRPr lang="en-US" sz="1900" b="0" dirty="0">
              <a:solidFill>
                <a:schemeClr val="bg1"/>
              </a:solidFill>
              <a:effectLst/>
              <a:latin typeface="Bree Serif"/>
            </a:endParaRPr>
          </a:p>
        </p:txBody>
      </p:sp>
      <p:pic>
        <p:nvPicPr>
          <p:cNvPr id="118789" name="Picture 5" descr="Picture">
            <a:extLst>
              <a:ext uri="{FF2B5EF4-FFF2-40B4-BE49-F238E27FC236}">
                <a16:creationId xmlns:a16="http://schemas.microsoft.com/office/drawing/2014/main" id="{87BF0DEC-D699-4EE9-B0CA-8B1F9B99013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10716" y="1091922"/>
            <a:ext cx="6596652" cy="4518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6870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B9BC6E-BAC9-4C7D-8281-E789810F4892}"/>
              </a:ext>
            </a:extLst>
          </p:cNvPr>
          <p:cNvSpPr>
            <a:spLocks noGrp="1"/>
          </p:cNvSpPr>
          <p:nvPr>
            <p:ph type="title"/>
          </p:nvPr>
        </p:nvSpPr>
        <p:spPr>
          <a:xfrm>
            <a:off x="594360" y="640263"/>
            <a:ext cx="3822192" cy="1344975"/>
          </a:xfrm>
        </p:spPr>
        <p:txBody>
          <a:bodyPr>
            <a:normAutofit/>
          </a:bodyPr>
          <a:lstStyle/>
          <a:p>
            <a:r>
              <a:rPr lang="en-US" sz="3600" b="1" i="1">
                <a:solidFill>
                  <a:schemeClr val="bg1"/>
                </a:solidFill>
                <a:effectLst/>
                <a:latin typeface="Bree Serif"/>
              </a:rPr>
              <a:t>The lacrimal gland</a:t>
            </a:r>
            <a:r>
              <a:rPr lang="en-US" sz="3600" b="1">
                <a:solidFill>
                  <a:schemeClr val="bg1"/>
                </a:solidFill>
                <a:effectLst/>
                <a:latin typeface="Bree Serif"/>
              </a:rPr>
              <a:t>s </a:t>
            </a:r>
            <a:endParaRPr lang="en-US" sz="3600">
              <a:solidFill>
                <a:schemeClr val="bg1"/>
              </a:solidFill>
            </a:endParaRPr>
          </a:p>
        </p:txBody>
      </p:sp>
      <p:cxnSp>
        <p:nvCxnSpPr>
          <p:cNvPr id="140" name="Straight Connector 139">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2BDF09C4-2CEE-4F79-A537-4531E81A57DD}"/>
              </a:ext>
            </a:extLst>
          </p:cNvPr>
          <p:cNvSpPr>
            <a:spLocks noGrp="1"/>
          </p:cNvSpPr>
          <p:nvPr>
            <p:ph idx="1"/>
          </p:nvPr>
        </p:nvSpPr>
        <p:spPr>
          <a:xfrm>
            <a:off x="593610" y="2121763"/>
            <a:ext cx="3822192" cy="3773010"/>
          </a:xfrm>
        </p:spPr>
        <p:txBody>
          <a:bodyPr>
            <a:normAutofit/>
          </a:bodyPr>
          <a:lstStyle/>
          <a:p>
            <a:r>
              <a:rPr lang="en-US" sz="1900" dirty="0">
                <a:solidFill>
                  <a:schemeClr val="bg1"/>
                </a:solidFill>
              </a:rPr>
              <a:t>The lacrimal glands are located at the upper lateral region of each orbit. </a:t>
            </a:r>
          </a:p>
          <a:p>
            <a:r>
              <a:rPr lang="en-US" sz="1900" dirty="0">
                <a:solidFill>
                  <a:schemeClr val="bg1"/>
                </a:solidFill>
              </a:rPr>
              <a:t>The lacrimal gland produces tears which then flow into canals that connect to the tear duct and drain into the nose.</a:t>
            </a:r>
            <a:endParaRPr lang="en-US" sz="1900" b="0" dirty="0">
              <a:solidFill>
                <a:schemeClr val="bg1"/>
              </a:solidFill>
              <a:effectLst/>
              <a:latin typeface="Bree Serif"/>
            </a:endParaRPr>
          </a:p>
        </p:txBody>
      </p:sp>
      <p:pic>
        <p:nvPicPr>
          <p:cNvPr id="118789" name="Picture 5" descr="Picture">
            <a:extLst>
              <a:ext uri="{FF2B5EF4-FFF2-40B4-BE49-F238E27FC236}">
                <a16:creationId xmlns:a16="http://schemas.microsoft.com/office/drawing/2014/main" id="{87BF0DEC-D699-4EE9-B0CA-8B1F9B99013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10716" y="1091922"/>
            <a:ext cx="6596652" cy="4518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0076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2DFA47-3658-4CA3-91AE-31FC5C8F39D9}"/>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i="1"/>
              <a:t>The cornea </a:t>
            </a:r>
            <a:endParaRPr lang="en-US" sz="2800"/>
          </a:p>
        </p:txBody>
      </p:sp>
      <p:sp>
        <p:nvSpPr>
          <p:cNvPr id="3" name="Content Placeholder 2">
            <a:extLst>
              <a:ext uri="{FF2B5EF4-FFF2-40B4-BE49-F238E27FC236}">
                <a16:creationId xmlns:a16="http://schemas.microsoft.com/office/drawing/2014/main" id="{7D3BA587-4FB6-4E0F-AC92-6577D3DE0F10}"/>
              </a:ext>
            </a:extLst>
          </p:cNvPr>
          <p:cNvSpPr>
            <a:spLocks noGrp="1"/>
          </p:cNvSpPr>
          <p:nvPr>
            <p:ph idx="1"/>
          </p:nvPr>
        </p:nvSpPr>
        <p:spPr>
          <a:xfrm>
            <a:off x="643468" y="2638043"/>
            <a:ext cx="3363974" cy="3415623"/>
          </a:xfrm>
        </p:spPr>
        <p:txBody>
          <a:bodyPr>
            <a:normAutofit/>
          </a:bodyPr>
          <a:lstStyle/>
          <a:p>
            <a:r>
              <a:rPr lang="en-US" sz="1300" b="1" i="1"/>
              <a:t>The cornea </a:t>
            </a:r>
            <a:r>
              <a:rPr lang="en-US" sz="1300"/>
              <a:t>is the clear anterior portion of the eye that is continuous with the sclera. </a:t>
            </a:r>
          </a:p>
          <a:p>
            <a:r>
              <a:rPr lang="en-US" sz="1300"/>
              <a:t>It covers the lens and the pupil. </a:t>
            </a:r>
          </a:p>
          <a:p>
            <a:r>
              <a:rPr lang="en-US" sz="1300"/>
              <a:t>The cornea and lens function to refracts light, to focus the image on the retina at the back of the eye. </a:t>
            </a:r>
          </a:p>
          <a:p>
            <a:pPr lvl="1"/>
            <a:r>
              <a:rPr lang="en-US" sz="1300"/>
              <a:t>While the cornea contributes most of the eye's focusing power, it does not have the ability to change shape, so its focusing power is 'fixed'. This means that only images that are at a certain distance will be in focus. For this reason, the cornea functions along with the lens to accommodate images at different distances.</a:t>
            </a:r>
          </a:p>
        </p:txBody>
      </p:sp>
      <p:pic>
        <p:nvPicPr>
          <p:cNvPr id="119810" name="Picture 2" descr="Picture">
            <a:extLst>
              <a:ext uri="{FF2B5EF4-FFF2-40B4-BE49-F238E27FC236}">
                <a16:creationId xmlns:a16="http://schemas.microsoft.com/office/drawing/2014/main" id="{85B27E3A-CE60-4F21-BC1B-DB6FD48F8C7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004528"/>
            <a:ext cx="6250769" cy="468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128198"/>
      </p:ext>
    </p:extLst>
  </p:cSld>
  <p:clrMapOvr>
    <a:overrideClrMapping bg1="dk1" tx1="lt1" bg2="dk2" tx2="lt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A72A2-6544-42AF-9F8F-6CDCA5D5D1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72A37D-321E-4ADE-A2FC-F63919E9C73E}"/>
              </a:ext>
            </a:extLst>
          </p:cNvPr>
          <p:cNvSpPr>
            <a:spLocks noGrp="1"/>
          </p:cNvSpPr>
          <p:nvPr>
            <p:ph idx="1"/>
          </p:nvPr>
        </p:nvSpPr>
        <p:spPr/>
        <p:txBody>
          <a:bodyPr/>
          <a:lstStyle/>
          <a:p>
            <a:endParaRPr lang="en-US"/>
          </a:p>
        </p:txBody>
      </p:sp>
      <p:pic>
        <p:nvPicPr>
          <p:cNvPr id="122882" name="Picture 2" descr="Picture">
            <a:extLst>
              <a:ext uri="{FF2B5EF4-FFF2-40B4-BE49-F238E27FC236}">
                <a16:creationId xmlns:a16="http://schemas.microsoft.com/office/drawing/2014/main" id="{9877D936-0DB6-4E47-8D54-848794149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338" y="0"/>
            <a:ext cx="90757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24089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C5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04C6A5-4254-4405-BD72-94076A5CF82D}"/>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dirty="0">
                <a:solidFill>
                  <a:srgbClr val="FFFFFF"/>
                </a:solidFill>
              </a:rPr>
              <a:t>Histology of the Eye</a:t>
            </a: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3906" name="Picture 2" descr="Picture">
            <a:extLst>
              <a:ext uri="{FF2B5EF4-FFF2-40B4-BE49-F238E27FC236}">
                <a16:creationId xmlns:a16="http://schemas.microsoft.com/office/drawing/2014/main" id="{A2F91220-59C5-496A-A804-652598D7CAA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423" b="2625"/>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42491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C0824E-8BCE-48B0-9FEA-B39AB795A354}"/>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i="1"/>
              <a:t>The lens</a:t>
            </a:r>
            <a:r>
              <a:rPr lang="en-US" sz="2800"/>
              <a:t> </a:t>
            </a:r>
          </a:p>
        </p:txBody>
      </p:sp>
      <p:sp>
        <p:nvSpPr>
          <p:cNvPr id="3" name="Content Placeholder 2">
            <a:extLst>
              <a:ext uri="{FF2B5EF4-FFF2-40B4-BE49-F238E27FC236}">
                <a16:creationId xmlns:a16="http://schemas.microsoft.com/office/drawing/2014/main" id="{E4E2B480-C8E0-4AE1-8509-2F435B0D319D}"/>
              </a:ext>
            </a:extLst>
          </p:cNvPr>
          <p:cNvSpPr>
            <a:spLocks noGrp="1"/>
          </p:cNvSpPr>
          <p:nvPr>
            <p:ph idx="1"/>
          </p:nvPr>
        </p:nvSpPr>
        <p:spPr>
          <a:xfrm>
            <a:off x="643468" y="2638043"/>
            <a:ext cx="3363974" cy="3415623"/>
          </a:xfrm>
        </p:spPr>
        <p:txBody>
          <a:bodyPr>
            <a:normAutofit/>
          </a:bodyPr>
          <a:lstStyle/>
          <a:p>
            <a:r>
              <a:rPr lang="en-US" sz="1400" b="1" i="1"/>
              <a:t>The lens</a:t>
            </a:r>
            <a:r>
              <a:rPr lang="en-US" sz="1400"/>
              <a:t> is connected to the </a:t>
            </a:r>
            <a:r>
              <a:rPr lang="en-US" sz="1400" b="1"/>
              <a:t>ciliary body</a:t>
            </a:r>
            <a:r>
              <a:rPr lang="en-US" sz="1400"/>
              <a:t>, which has muscles that change the shape of your lens, causing it to be either more or less convex. </a:t>
            </a:r>
          </a:p>
          <a:p>
            <a:r>
              <a:rPr lang="en-US" sz="1400"/>
              <a:t>This shape change allows the eye to accommodate viewing images that are at different distances. </a:t>
            </a:r>
          </a:p>
          <a:p>
            <a:pPr lvl="1"/>
            <a:r>
              <a:rPr lang="en-US" sz="1400"/>
              <a:t>For this reason, the adjustment of the lens is referred to as </a:t>
            </a:r>
            <a:r>
              <a:rPr lang="en-US" sz="1400" i="1"/>
              <a:t>accommodation</a:t>
            </a:r>
            <a:r>
              <a:rPr lang="en-US" sz="1400"/>
              <a:t>. ​</a:t>
            </a:r>
          </a:p>
          <a:p>
            <a:r>
              <a:rPr lang="en-US" sz="1400"/>
              <a:t>​The </a:t>
            </a:r>
            <a:r>
              <a:rPr lang="en-US" sz="1400" b="1"/>
              <a:t>lens</a:t>
            </a:r>
            <a:r>
              <a:rPr lang="en-US" sz="1400"/>
              <a:t> and the </a:t>
            </a:r>
            <a:r>
              <a:rPr lang="en-US" sz="1400" b="1"/>
              <a:t>cornea</a:t>
            </a:r>
            <a:r>
              <a:rPr lang="en-US" sz="1400"/>
              <a:t> function together to refract light onto the </a:t>
            </a:r>
            <a:r>
              <a:rPr lang="en-US" sz="1400" b="1"/>
              <a:t>retina</a:t>
            </a:r>
            <a:r>
              <a:rPr lang="en-US" sz="1400"/>
              <a:t>, thereby focusing the image on the retina.</a:t>
            </a:r>
          </a:p>
          <a:p>
            <a:endParaRPr lang="en-US" sz="1400"/>
          </a:p>
        </p:txBody>
      </p:sp>
      <p:pic>
        <p:nvPicPr>
          <p:cNvPr id="124930" name="Picture 2" descr="Picture">
            <a:extLst>
              <a:ext uri="{FF2B5EF4-FFF2-40B4-BE49-F238E27FC236}">
                <a16:creationId xmlns:a16="http://schemas.microsoft.com/office/drawing/2014/main" id="{2D031C31-5D1B-452E-83D9-9DC411A4D99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004528"/>
            <a:ext cx="6250769" cy="468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469810"/>
      </p:ext>
    </p:extLst>
  </p:cSld>
  <p:clrMapOvr>
    <a:overrideClrMapping bg1="dk1" tx1="lt1" bg2="dk2" tx2="lt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A186D1-1B15-4AF9-838D-D0E46C5CDA38}"/>
              </a:ext>
            </a:extLst>
          </p:cNvPr>
          <p:cNvSpPr>
            <a:spLocks noGrp="1"/>
          </p:cNvSpPr>
          <p:nvPr>
            <p:ph type="title"/>
          </p:nvPr>
        </p:nvSpPr>
        <p:spPr>
          <a:xfrm>
            <a:off x="0" y="623392"/>
            <a:ext cx="4654296" cy="1607060"/>
          </a:xfrm>
          <a:noFill/>
          <a:ln w="19050">
            <a:solidFill>
              <a:schemeClr val="tx1"/>
            </a:solidFill>
          </a:ln>
        </p:spPr>
        <p:txBody>
          <a:bodyPr wrap="square" anchor="ctr">
            <a:normAutofit/>
          </a:bodyPr>
          <a:lstStyle/>
          <a:p>
            <a:pPr algn="ctr"/>
            <a:r>
              <a:rPr lang="en-US" sz="2600" b="1"/>
              <a:t>THE CILIARY BODY AND</a:t>
            </a:r>
            <a:br>
              <a:rPr lang="en-US" sz="2600" b="1"/>
            </a:br>
            <a:r>
              <a:rPr lang="en-US" sz="2600" b="1"/>
              <a:t>​SUSPENSORY LIGAMENTS</a:t>
            </a:r>
            <a:endParaRPr lang="en-US" sz="2600"/>
          </a:p>
        </p:txBody>
      </p:sp>
      <p:sp>
        <p:nvSpPr>
          <p:cNvPr id="3" name="Content Placeholder 2">
            <a:extLst>
              <a:ext uri="{FF2B5EF4-FFF2-40B4-BE49-F238E27FC236}">
                <a16:creationId xmlns:a16="http://schemas.microsoft.com/office/drawing/2014/main" id="{55A935A3-55DD-49E6-86E3-4E48ED09201B}"/>
              </a:ext>
            </a:extLst>
          </p:cNvPr>
          <p:cNvSpPr>
            <a:spLocks noGrp="1"/>
          </p:cNvSpPr>
          <p:nvPr>
            <p:ph idx="1"/>
          </p:nvPr>
        </p:nvSpPr>
        <p:spPr>
          <a:xfrm>
            <a:off x="643468" y="2638043"/>
            <a:ext cx="3363974" cy="3415623"/>
          </a:xfrm>
        </p:spPr>
        <p:txBody>
          <a:bodyPr>
            <a:normAutofit/>
          </a:bodyPr>
          <a:lstStyle/>
          <a:p>
            <a:r>
              <a:rPr lang="en-US" sz="2000"/>
              <a:t>The </a:t>
            </a:r>
            <a:r>
              <a:rPr lang="en-US" sz="2000" b="1"/>
              <a:t>ciliary body</a:t>
            </a:r>
            <a:r>
              <a:rPr lang="en-US" sz="2000"/>
              <a:t> has ciliary muscles that control the shape of the lens. </a:t>
            </a:r>
          </a:p>
          <a:p>
            <a:r>
              <a:rPr lang="en-US" sz="2000"/>
              <a:t>The ciliary body is connected to the lens by suspensory ligaments. </a:t>
            </a:r>
          </a:p>
          <a:p>
            <a:r>
              <a:rPr lang="en-US" sz="2000"/>
              <a:t> Changing the shape of the lens is necessary to focus images at different distances onto the retina.</a:t>
            </a:r>
          </a:p>
        </p:txBody>
      </p:sp>
      <p:pic>
        <p:nvPicPr>
          <p:cNvPr id="125954" name="Picture 2" descr="Picture">
            <a:extLst>
              <a:ext uri="{FF2B5EF4-FFF2-40B4-BE49-F238E27FC236}">
                <a16:creationId xmlns:a16="http://schemas.microsoft.com/office/drawing/2014/main" id="{4580FF88-99B6-40F6-904A-46DE1BCB1DF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801378"/>
            <a:ext cx="6250769" cy="509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093229"/>
      </p:ext>
    </p:extLst>
  </p:cSld>
  <p:clrMapOvr>
    <a:overrideClrMapping bg1="dk1" tx1="lt1" bg2="dk2" tx2="lt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04BA2-7A49-4E16-B369-B9BF8AA51E70}"/>
              </a:ext>
            </a:extLst>
          </p:cNvPr>
          <p:cNvSpPr>
            <a:spLocks noGrp="1"/>
          </p:cNvSpPr>
          <p:nvPr>
            <p:ph type="title"/>
          </p:nvPr>
        </p:nvSpPr>
        <p:spPr>
          <a:xfrm>
            <a:off x="594360" y="640263"/>
            <a:ext cx="3822192" cy="1344975"/>
          </a:xfrm>
        </p:spPr>
        <p:txBody>
          <a:bodyPr>
            <a:normAutofit/>
          </a:bodyPr>
          <a:lstStyle/>
          <a:p>
            <a:r>
              <a:rPr lang="en-US" sz="3600" b="1" i="1">
                <a:solidFill>
                  <a:schemeClr val="bg1"/>
                </a:solidFill>
              </a:rPr>
              <a:t>The vitreous humor</a:t>
            </a:r>
            <a:r>
              <a:rPr lang="en-US" sz="3600">
                <a:solidFill>
                  <a:schemeClr val="bg1"/>
                </a:solidFill>
              </a:rPr>
              <a:t> </a:t>
            </a:r>
          </a:p>
        </p:txBody>
      </p:sp>
      <p:cxnSp>
        <p:nvCxnSpPr>
          <p:cNvPr id="73" name="Straight Connector 7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A19B6A9-305A-4E1C-9A1B-FF3EE2F805DC}"/>
              </a:ext>
            </a:extLst>
          </p:cNvPr>
          <p:cNvSpPr>
            <a:spLocks noGrp="1"/>
          </p:cNvSpPr>
          <p:nvPr>
            <p:ph idx="1"/>
          </p:nvPr>
        </p:nvSpPr>
        <p:spPr>
          <a:xfrm>
            <a:off x="593610" y="2121763"/>
            <a:ext cx="3822192" cy="3773010"/>
          </a:xfrm>
        </p:spPr>
        <p:txBody>
          <a:bodyPr>
            <a:normAutofit/>
          </a:bodyPr>
          <a:lstStyle/>
          <a:p>
            <a:r>
              <a:rPr lang="en-US" sz="2000" b="1" i="1">
                <a:solidFill>
                  <a:schemeClr val="bg1"/>
                </a:solidFill>
              </a:rPr>
              <a:t>The vitreous humor</a:t>
            </a:r>
            <a:r>
              <a:rPr lang="en-US" sz="2000">
                <a:solidFill>
                  <a:schemeClr val="bg1"/>
                </a:solidFill>
              </a:rPr>
              <a:t> (sometimes referred to as the vitreous body) is the gelatinous liquid that fills the eye. </a:t>
            </a:r>
          </a:p>
          <a:p>
            <a:r>
              <a:rPr lang="en-US" sz="2000">
                <a:solidFill>
                  <a:schemeClr val="bg1"/>
                </a:solidFill>
              </a:rPr>
              <a:t>This liquid functions to maintain the pressure of the eye. </a:t>
            </a:r>
          </a:p>
        </p:txBody>
      </p:sp>
      <p:pic>
        <p:nvPicPr>
          <p:cNvPr id="126978" name="Picture 2" descr="Picture">
            <a:extLst>
              <a:ext uri="{FF2B5EF4-FFF2-40B4-BE49-F238E27FC236}">
                <a16:creationId xmlns:a16="http://schemas.microsoft.com/office/drawing/2014/main" id="{4FFD66AE-73E4-40A6-B607-E16099F9B97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10716" y="1487721"/>
            <a:ext cx="6596652" cy="3727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029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406D649-A479-4997-B0F9-4D5C5256C2AE}"/>
              </a:ext>
            </a:extLst>
          </p:cNvPr>
          <p:cNvGraphicFramePr>
            <a:graphicFrameLocks noGrp="1"/>
          </p:cNvGraphicFramePr>
          <p:nvPr>
            <p:ph idx="1"/>
            <p:extLst>
              <p:ext uri="{D42A27DB-BD31-4B8C-83A1-F6EECF244321}">
                <p14:modId xmlns:p14="http://schemas.microsoft.com/office/powerpoint/2010/main" val="1698742418"/>
              </p:ext>
            </p:extLst>
          </p:nvPr>
        </p:nvGraphicFramePr>
        <p:xfrm>
          <a:off x="643467" y="800558"/>
          <a:ext cx="10905068" cy="5256886"/>
        </p:xfrm>
        <a:graphic>
          <a:graphicData uri="http://schemas.openxmlformats.org/drawingml/2006/table">
            <a:tbl>
              <a:tblPr firstRow="1" bandRow="1"/>
              <a:tblGrid>
                <a:gridCol w="1797601">
                  <a:extLst>
                    <a:ext uri="{9D8B030D-6E8A-4147-A177-3AD203B41FA5}">
                      <a16:colId xmlns:a16="http://schemas.microsoft.com/office/drawing/2014/main" val="1266286844"/>
                    </a:ext>
                  </a:extLst>
                </a:gridCol>
                <a:gridCol w="4462849">
                  <a:extLst>
                    <a:ext uri="{9D8B030D-6E8A-4147-A177-3AD203B41FA5}">
                      <a16:colId xmlns:a16="http://schemas.microsoft.com/office/drawing/2014/main" val="2147858043"/>
                    </a:ext>
                  </a:extLst>
                </a:gridCol>
                <a:gridCol w="4644618">
                  <a:extLst>
                    <a:ext uri="{9D8B030D-6E8A-4147-A177-3AD203B41FA5}">
                      <a16:colId xmlns:a16="http://schemas.microsoft.com/office/drawing/2014/main" val="4222472737"/>
                    </a:ext>
                  </a:extLst>
                </a:gridCol>
              </a:tblGrid>
              <a:tr h="291013">
                <a:tc>
                  <a:txBody>
                    <a:bodyPr/>
                    <a:lstStyle/>
                    <a:p>
                      <a:pPr algn="ctr"/>
                      <a:r>
                        <a:rPr lang="en-US" sz="1300" b="1">
                          <a:solidFill>
                            <a:srgbClr val="2A2A2A"/>
                          </a:solidFill>
                          <a:effectLst/>
                          <a:latin typeface="Bree Serif"/>
                        </a:rPr>
                        <a:t>Structure</a:t>
                      </a:r>
                    </a:p>
                  </a:txBody>
                  <a:tcPr marL="39411" marR="39411" marT="19705" marB="19705" anchor="ctr">
                    <a:lnL w="9525" cap="flat" cmpd="sng" algn="ctr">
                      <a:solidFill>
                        <a:srgbClr val="C9CDCF"/>
                      </a:solidFill>
                      <a:prstDash val="solid"/>
                      <a:round/>
                      <a:headEnd type="none" w="med" len="med"/>
                      <a:tailEnd type="none" w="med" len="med"/>
                    </a:lnL>
                    <a:lnR w="9525" cap="flat" cmpd="sng" algn="ctr">
                      <a:solidFill>
                        <a:srgbClr val="C9CDCF"/>
                      </a:solidFill>
                      <a:prstDash val="solid"/>
                      <a:round/>
                      <a:headEnd type="none" w="med" len="med"/>
                      <a:tailEnd type="none" w="med" len="med"/>
                    </a:lnR>
                    <a:lnT w="9525" cap="flat" cmpd="sng" algn="ctr">
                      <a:solidFill>
                        <a:srgbClr val="C9CDCF"/>
                      </a:solidFill>
                      <a:prstDash val="solid"/>
                      <a:round/>
                      <a:headEnd type="none" w="med" len="med"/>
                      <a:tailEnd type="none" w="med" len="med"/>
                    </a:lnT>
                    <a:lnB w="9525" cap="flat" cmpd="sng" algn="ctr">
                      <a:solidFill>
                        <a:srgbClr val="C9CDCF"/>
                      </a:solidFill>
                      <a:prstDash val="solid"/>
                      <a:round/>
                      <a:headEnd type="none" w="med" len="med"/>
                      <a:tailEnd type="none" w="med" len="med"/>
                    </a:lnB>
                    <a:solidFill>
                      <a:srgbClr val="76CAE9"/>
                    </a:solidFill>
                  </a:tcPr>
                </a:tc>
                <a:tc>
                  <a:txBody>
                    <a:bodyPr/>
                    <a:lstStyle/>
                    <a:p>
                      <a:pPr algn="ctr"/>
                      <a:r>
                        <a:rPr lang="en-US" sz="1300" b="1">
                          <a:solidFill>
                            <a:srgbClr val="2A2A2A"/>
                          </a:solidFill>
                          <a:effectLst/>
                          <a:latin typeface="Bree Serif"/>
                        </a:rPr>
                        <a:t>Description</a:t>
                      </a:r>
                    </a:p>
                  </a:txBody>
                  <a:tcPr marL="39411" marR="39411" marT="19705" marB="19705" anchor="ctr">
                    <a:lnL w="9525" cap="flat" cmpd="sng" algn="ctr">
                      <a:solidFill>
                        <a:srgbClr val="C9CDCF"/>
                      </a:solidFill>
                      <a:prstDash val="solid"/>
                      <a:round/>
                      <a:headEnd type="none" w="med" len="med"/>
                      <a:tailEnd type="none" w="med" len="med"/>
                    </a:lnL>
                    <a:lnR w="9525" cap="flat" cmpd="sng" algn="ctr">
                      <a:solidFill>
                        <a:srgbClr val="C9CDCF"/>
                      </a:solidFill>
                      <a:prstDash val="solid"/>
                      <a:round/>
                      <a:headEnd type="none" w="med" len="med"/>
                      <a:tailEnd type="none" w="med" len="med"/>
                    </a:lnR>
                    <a:lnT w="9525" cap="flat" cmpd="sng" algn="ctr">
                      <a:solidFill>
                        <a:srgbClr val="C9CDCF"/>
                      </a:solidFill>
                      <a:prstDash val="solid"/>
                      <a:round/>
                      <a:headEnd type="none" w="med" len="med"/>
                      <a:tailEnd type="none" w="med" len="med"/>
                    </a:lnT>
                    <a:lnB w="9525" cap="flat" cmpd="sng" algn="ctr">
                      <a:solidFill>
                        <a:srgbClr val="C9CDCF"/>
                      </a:solidFill>
                      <a:prstDash val="solid"/>
                      <a:round/>
                      <a:headEnd type="none" w="med" len="med"/>
                      <a:tailEnd type="none" w="med" len="med"/>
                    </a:lnB>
                    <a:solidFill>
                      <a:srgbClr val="76CAE9"/>
                    </a:solidFill>
                  </a:tcPr>
                </a:tc>
                <a:tc>
                  <a:txBody>
                    <a:bodyPr/>
                    <a:lstStyle/>
                    <a:p>
                      <a:pPr algn="ctr"/>
                      <a:r>
                        <a:rPr lang="en-US" sz="1300" b="1">
                          <a:solidFill>
                            <a:srgbClr val="2A2A2A"/>
                          </a:solidFill>
                          <a:effectLst/>
                          <a:latin typeface="Bree Serif"/>
                        </a:rPr>
                        <a:t>Function</a:t>
                      </a:r>
                    </a:p>
                  </a:txBody>
                  <a:tcPr marL="39411" marR="39411" marT="19705" marB="19705" anchor="ctr">
                    <a:lnL w="9525" cap="flat" cmpd="sng" algn="ctr">
                      <a:solidFill>
                        <a:srgbClr val="C9CDCF"/>
                      </a:solidFill>
                      <a:prstDash val="solid"/>
                      <a:round/>
                      <a:headEnd type="none" w="med" len="med"/>
                      <a:tailEnd type="none" w="med" len="med"/>
                    </a:lnL>
                    <a:lnR>
                      <a:noFill/>
                    </a:lnR>
                    <a:lnT w="9525" cap="flat" cmpd="sng" algn="ctr">
                      <a:solidFill>
                        <a:srgbClr val="C9CDCF"/>
                      </a:solidFill>
                      <a:prstDash val="solid"/>
                      <a:round/>
                      <a:headEnd type="none" w="med" len="med"/>
                      <a:tailEnd type="none" w="med" len="med"/>
                    </a:lnT>
                    <a:lnB w="9525" cap="flat" cmpd="sng" algn="ctr">
                      <a:solidFill>
                        <a:srgbClr val="C9CDCF"/>
                      </a:solidFill>
                      <a:prstDash val="solid"/>
                      <a:round/>
                      <a:headEnd type="none" w="med" len="med"/>
                      <a:tailEnd type="none" w="med" len="med"/>
                    </a:lnB>
                    <a:solidFill>
                      <a:srgbClr val="76CAE9"/>
                    </a:solidFill>
                  </a:tcPr>
                </a:tc>
                <a:extLst>
                  <a:ext uri="{0D108BD9-81ED-4DB2-BD59-A6C34878D82A}">
                    <a16:rowId xmlns:a16="http://schemas.microsoft.com/office/drawing/2014/main" val="3022821659"/>
                  </a:ext>
                </a:extLst>
              </a:tr>
              <a:tr h="696824">
                <a:tc>
                  <a:txBody>
                    <a:bodyPr/>
                    <a:lstStyle/>
                    <a:p>
                      <a:pPr algn="ctr"/>
                      <a:r>
                        <a:rPr lang="en-US" sz="1300" b="0">
                          <a:solidFill>
                            <a:srgbClr val="2A2A2A"/>
                          </a:solidFill>
                          <a:effectLst/>
                          <a:latin typeface="Bree Serif"/>
                        </a:rPr>
                        <a:t>Cell Body (Soma)</a:t>
                      </a:r>
                    </a:p>
                  </a:txBody>
                  <a:tcPr marL="39411" marR="39411" marT="19705" marB="19705" anchor="ctr">
                    <a:lnL w="9525" cap="flat" cmpd="sng" algn="ctr">
                      <a:solidFill>
                        <a:srgbClr val="C9CDCF"/>
                      </a:solidFill>
                      <a:prstDash val="solid"/>
                      <a:round/>
                      <a:headEnd type="none" w="med" len="med"/>
                      <a:tailEnd type="none" w="med" len="med"/>
                    </a:lnL>
                    <a:lnR w="9525" cap="flat" cmpd="sng" algn="ctr">
                      <a:solidFill>
                        <a:srgbClr val="C9CDCF"/>
                      </a:solidFill>
                      <a:prstDash val="solid"/>
                      <a:round/>
                      <a:headEnd type="none" w="med" len="med"/>
                      <a:tailEnd type="none" w="med" len="med"/>
                    </a:lnR>
                    <a:lnT w="9525" cap="flat" cmpd="sng" algn="ctr">
                      <a:solidFill>
                        <a:srgbClr val="C9CDCF"/>
                      </a:solidFill>
                      <a:prstDash val="solid"/>
                      <a:round/>
                      <a:headEnd type="none" w="med" len="med"/>
                      <a:tailEnd type="none" w="med" len="med"/>
                    </a:lnT>
                    <a:lnB w="9525" cap="flat" cmpd="sng" algn="ctr">
                      <a:solidFill>
                        <a:srgbClr val="C9CDCF"/>
                      </a:solidFill>
                      <a:prstDash val="solid"/>
                      <a:round/>
                      <a:headEnd type="none" w="med" len="med"/>
                      <a:tailEnd type="none" w="med" len="med"/>
                    </a:lnB>
                    <a:solidFill>
                      <a:srgbClr val="EAF7FB"/>
                    </a:solidFill>
                  </a:tcPr>
                </a:tc>
                <a:tc>
                  <a:txBody>
                    <a:bodyPr/>
                    <a:lstStyle/>
                    <a:p>
                      <a:pPr algn="ctr"/>
                      <a:r>
                        <a:rPr lang="en-US" sz="1300" b="0">
                          <a:solidFill>
                            <a:srgbClr val="2A2A2A"/>
                          </a:solidFill>
                          <a:effectLst/>
                          <a:latin typeface="Bree Serif"/>
                        </a:rPr>
                        <a:t>The neuron has 3 main parts; the cell body, the dendrites and the axon. The cell body houses the nucleus, organelles and cytoplasm of the neuron. </a:t>
                      </a:r>
                    </a:p>
                  </a:txBody>
                  <a:tcPr marL="39411" marR="39411" marT="19705" marB="19705" anchor="ctr">
                    <a:lnL w="9525" cap="flat" cmpd="sng" algn="ctr">
                      <a:solidFill>
                        <a:srgbClr val="C9CDCF"/>
                      </a:solidFill>
                      <a:prstDash val="solid"/>
                      <a:round/>
                      <a:headEnd type="none" w="med" len="med"/>
                      <a:tailEnd type="none" w="med" len="med"/>
                    </a:lnL>
                    <a:lnR w="9525" cap="flat" cmpd="sng" algn="ctr">
                      <a:solidFill>
                        <a:srgbClr val="C9CDCF"/>
                      </a:solidFill>
                      <a:prstDash val="solid"/>
                      <a:round/>
                      <a:headEnd type="none" w="med" len="med"/>
                      <a:tailEnd type="none" w="med" len="med"/>
                    </a:lnR>
                    <a:lnT w="9525" cap="flat" cmpd="sng" algn="ctr">
                      <a:solidFill>
                        <a:srgbClr val="C9CDCF"/>
                      </a:solidFill>
                      <a:prstDash val="solid"/>
                      <a:round/>
                      <a:headEnd type="none" w="med" len="med"/>
                      <a:tailEnd type="none" w="med" len="med"/>
                    </a:lnT>
                    <a:lnB w="9525" cap="flat" cmpd="sng" algn="ctr">
                      <a:solidFill>
                        <a:srgbClr val="C9CDCF"/>
                      </a:solidFill>
                      <a:prstDash val="solid"/>
                      <a:round/>
                      <a:headEnd type="none" w="med" len="med"/>
                      <a:tailEnd type="none" w="med" len="med"/>
                    </a:lnB>
                    <a:solidFill>
                      <a:srgbClr val="EAF7FB"/>
                    </a:solidFill>
                  </a:tcPr>
                </a:tc>
                <a:tc>
                  <a:txBody>
                    <a:bodyPr/>
                    <a:lstStyle/>
                    <a:p>
                      <a:pPr algn="ctr"/>
                      <a:r>
                        <a:rPr lang="en-US" sz="1300" b="0">
                          <a:solidFill>
                            <a:srgbClr val="2A2A2A"/>
                          </a:solidFill>
                          <a:effectLst/>
                          <a:latin typeface="Bree Serif"/>
                        </a:rPr>
                        <a:t>Cell metabolism, carries out day-to-day functions of the cell. </a:t>
                      </a:r>
                    </a:p>
                  </a:txBody>
                  <a:tcPr marL="39411" marR="39411" marT="19705" marB="19705" anchor="ctr">
                    <a:lnL w="9525" cap="flat" cmpd="sng" algn="ctr">
                      <a:solidFill>
                        <a:srgbClr val="C9CDCF"/>
                      </a:solidFill>
                      <a:prstDash val="solid"/>
                      <a:round/>
                      <a:headEnd type="none" w="med" len="med"/>
                      <a:tailEnd type="none" w="med" len="med"/>
                    </a:lnL>
                    <a:lnR>
                      <a:noFill/>
                    </a:lnR>
                    <a:lnT w="9525" cap="flat" cmpd="sng" algn="ctr">
                      <a:solidFill>
                        <a:srgbClr val="C9CDCF"/>
                      </a:solidFill>
                      <a:prstDash val="solid"/>
                      <a:round/>
                      <a:headEnd type="none" w="med" len="med"/>
                      <a:tailEnd type="none" w="med" len="med"/>
                    </a:lnT>
                    <a:lnB w="9525" cap="flat" cmpd="sng" algn="ctr">
                      <a:solidFill>
                        <a:srgbClr val="C9CDCF"/>
                      </a:solidFill>
                      <a:prstDash val="solid"/>
                      <a:round/>
                      <a:headEnd type="none" w="med" len="med"/>
                      <a:tailEnd type="none" w="med" len="med"/>
                    </a:lnB>
                    <a:solidFill>
                      <a:srgbClr val="EAF7FB"/>
                    </a:solidFill>
                  </a:tcPr>
                </a:tc>
                <a:extLst>
                  <a:ext uri="{0D108BD9-81ED-4DB2-BD59-A6C34878D82A}">
                    <a16:rowId xmlns:a16="http://schemas.microsoft.com/office/drawing/2014/main" val="3074151709"/>
                  </a:ext>
                </a:extLst>
              </a:tr>
              <a:tr h="493918">
                <a:tc>
                  <a:txBody>
                    <a:bodyPr/>
                    <a:lstStyle/>
                    <a:p>
                      <a:pPr algn="ctr"/>
                      <a:r>
                        <a:rPr lang="en-US" sz="1300" b="0">
                          <a:solidFill>
                            <a:srgbClr val="2A2A2A"/>
                          </a:solidFill>
                          <a:effectLst/>
                          <a:latin typeface="Bree Serif"/>
                        </a:rPr>
                        <a:t>Axon</a:t>
                      </a:r>
                    </a:p>
                  </a:txBody>
                  <a:tcPr marL="39411" marR="39411" marT="19705" marB="19705" anchor="ctr">
                    <a:lnL w="9525" cap="flat" cmpd="sng" algn="ctr">
                      <a:solidFill>
                        <a:srgbClr val="C9CDCF"/>
                      </a:solidFill>
                      <a:prstDash val="solid"/>
                      <a:round/>
                      <a:headEnd type="none" w="med" len="med"/>
                      <a:tailEnd type="none" w="med" len="med"/>
                    </a:lnL>
                    <a:lnR w="9525" cap="flat" cmpd="sng" algn="ctr">
                      <a:solidFill>
                        <a:srgbClr val="C9CDCF"/>
                      </a:solidFill>
                      <a:prstDash val="solid"/>
                      <a:round/>
                      <a:headEnd type="none" w="med" len="med"/>
                      <a:tailEnd type="none" w="med" len="med"/>
                    </a:lnR>
                    <a:lnT w="9525" cap="flat" cmpd="sng" algn="ctr">
                      <a:solidFill>
                        <a:srgbClr val="C9CDCF"/>
                      </a:solidFill>
                      <a:prstDash val="solid"/>
                      <a:round/>
                      <a:headEnd type="none" w="med" len="med"/>
                      <a:tailEnd type="none" w="med" len="med"/>
                    </a:lnT>
                    <a:lnB w="9525" cap="flat" cmpd="sng" algn="ctr">
                      <a:solidFill>
                        <a:srgbClr val="C9CDCF"/>
                      </a:solidFill>
                      <a:prstDash val="solid"/>
                      <a:round/>
                      <a:headEnd type="none" w="med" len="med"/>
                      <a:tailEnd type="none" w="med" len="med"/>
                    </a:lnB>
                    <a:solidFill>
                      <a:srgbClr val="EAF7FB"/>
                    </a:solidFill>
                  </a:tcPr>
                </a:tc>
                <a:tc>
                  <a:txBody>
                    <a:bodyPr/>
                    <a:lstStyle/>
                    <a:p>
                      <a:pPr algn="ctr"/>
                      <a:r>
                        <a:rPr lang="en-US" sz="1300" b="0">
                          <a:solidFill>
                            <a:srgbClr val="2A2A2A"/>
                          </a:solidFill>
                          <a:effectLst/>
                          <a:latin typeface="Bree Serif"/>
                        </a:rPr>
                        <a:t>The neuron has 3 main parts; the cell body, the dendrites and the axon.</a:t>
                      </a:r>
                    </a:p>
                  </a:txBody>
                  <a:tcPr marL="39411" marR="39411" marT="19705" marB="19705" anchor="ctr">
                    <a:lnL w="9525" cap="flat" cmpd="sng" algn="ctr">
                      <a:solidFill>
                        <a:srgbClr val="C9CDCF"/>
                      </a:solidFill>
                      <a:prstDash val="solid"/>
                      <a:round/>
                      <a:headEnd type="none" w="med" len="med"/>
                      <a:tailEnd type="none" w="med" len="med"/>
                    </a:lnL>
                    <a:lnR w="9525" cap="flat" cmpd="sng" algn="ctr">
                      <a:solidFill>
                        <a:srgbClr val="C9CDCF"/>
                      </a:solidFill>
                      <a:prstDash val="solid"/>
                      <a:round/>
                      <a:headEnd type="none" w="med" len="med"/>
                      <a:tailEnd type="none" w="med" len="med"/>
                    </a:lnR>
                    <a:lnT w="9525" cap="flat" cmpd="sng" algn="ctr">
                      <a:solidFill>
                        <a:srgbClr val="C9CDCF"/>
                      </a:solidFill>
                      <a:prstDash val="solid"/>
                      <a:round/>
                      <a:headEnd type="none" w="med" len="med"/>
                      <a:tailEnd type="none" w="med" len="med"/>
                    </a:lnT>
                    <a:lnB w="9525" cap="flat" cmpd="sng" algn="ctr">
                      <a:solidFill>
                        <a:srgbClr val="C9CDCF"/>
                      </a:solidFill>
                      <a:prstDash val="solid"/>
                      <a:round/>
                      <a:headEnd type="none" w="med" len="med"/>
                      <a:tailEnd type="none" w="med" len="med"/>
                    </a:lnB>
                    <a:solidFill>
                      <a:srgbClr val="EAF7FB"/>
                    </a:solidFill>
                  </a:tcPr>
                </a:tc>
                <a:tc>
                  <a:txBody>
                    <a:bodyPr/>
                    <a:lstStyle/>
                    <a:p>
                      <a:pPr algn="ctr"/>
                      <a:r>
                        <a:rPr lang="en-US" sz="1300" b="0">
                          <a:solidFill>
                            <a:srgbClr val="2A2A2A"/>
                          </a:solidFill>
                          <a:effectLst/>
                          <a:latin typeface="Bree Serif"/>
                        </a:rPr>
                        <a:t>Transmits (sends) signals from the cell body to the axon terminal in the form an action potential.</a:t>
                      </a:r>
                    </a:p>
                  </a:txBody>
                  <a:tcPr marL="39411" marR="39411" marT="19705" marB="19705" anchor="ctr">
                    <a:lnL w="9525" cap="flat" cmpd="sng" algn="ctr">
                      <a:solidFill>
                        <a:srgbClr val="C9CDCF"/>
                      </a:solidFill>
                      <a:prstDash val="solid"/>
                      <a:round/>
                      <a:headEnd type="none" w="med" len="med"/>
                      <a:tailEnd type="none" w="med" len="med"/>
                    </a:lnL>
                    <a:lnR>
                      <a:noFill/>
                    </a:lnR>
                    <a:lnT w="9525" cap="flat" cmpd="sng" algn="ctr">
                      <a:solidFill>
                        <a:srgbClr val="C9CDCF"/>
                      </a:solidFill>
                      <a:prstDash val="solid"/>
                      <a:round/>
                      <a:headEnd type="none" w="med" len="med"/>
                      <a:tailEnd type="none" w="med" len="med"/>
                    </a:lnT>
                    <a:lnB w="9525" cap="flat" cmpd="sng" algn="ctr">
                      <a:solidFill>
                        <a:srgbClr val="C9CDCF"/>
                      </a:solidFill>
                      <a:prstDash val="solid"/>
                      <a:round/>
                      <a:headEnd type="none" w="med" len="med"/>
                      <a:tailEnd type="none" w="med" len="med"/>
                    </a:lnB>
                    <a:solidFill>
                      <a:srgbClr val="EAF7FB"/>
                    </a:solidFill>
                  </a:tcPr>
                </a:tc>
                <a:extLst>
                  <a:ext uri="{0D108BD9-81ED-4DB2-BD59-A6C34878D82A}">
                    <a16:rowId xmlns:a16="http://schemas.microsoft.com/office/drawing/2014/main" val="1331865532"/>
                  </a:ext>
                </a:extLst>
              </a:tr>
              <a:tr h="493918">
                <a:tc>
                  <a:txBody>
                    <a:bodyPr/>
                    <a:lstStyle/>
                    <a:p>
                      <a:pPr algn="ctr"/>
                      <a:r>
                        <a:rPr lang="en-US" sz="1300" b="0">
                          <a:solidFill>
                            <a:srgbClr val="2A2A2A"/>
                          </a:solidFill>
                          <a:effectLst/>
                          <a:latin typeface="Bree Serif"/>
                        </a:rPr>
                        <a:t>Dendrites</a:t>
                      </a:r>
                    </a:p>
                  </a:txBody>
                  <a:tcPr marL="39411" marR="39411" marT="19705" marB="19705" anchor="ctr">
                    <a:lnL w="9525" cap="flat" cmpd="sng" algn="ctr">
                      <a:solidFill>
                        <a:srgbClr val="C9CDCF"/>
                      </a:solidFill>
                      <a:prstDash val="solid"/>
                      <a:round/>
                      <a:headEnd type="none" w="med" len="med"/>
                      <a:tailEnd type="none" w="med" len="med"/>
                    </a:lnL>
                    <a:lnR w="9525" cap="flat" cmpd="sng" algn="ctr">
                      <a:solidFill>
                        <a:srgbClr val="C9CDCF"/>
                      </a:solidFill>
                      <a:prstDash val="solid"/>
                      <a:round/>
                      <a:headEnd type="none" w="med" len="med"/>
                      <a:tailEnd type="none" w="med" len="med"/>
                    </a:lnR>
                    <a:lnT w="9525" cap="flat" cmpd="sng" algn="ctr">
                      <a:solidFill>
                        <a:srgbClr val="C9CDCF"/>
                      </a:solidFill>
                      <a:prstDash val="solid"/>
                      <a:round/>
                      <a:headEnd type="none" w="med" len="med"/>
                      <a:tailEnd type="none" w="med" len="med"/>
                    </a:lnT>
                    <a:lnB w="9525" cap="flat" cmpd="sng" algn="ctr">
                      <a:solidFill>
                        <a:srgbClr val="C9CDCF"/>
                      </a:solidFill>
                      <a:prstDash val="solid"/>
                      <a:round/>
                      <a:headEnd type="none" w="med" len="med"/>
                      <a:tailEnd type="none" w="med" len="med"/>
                    </a:lnB>
                    <a:solidFill>
                      <a:srgbClr val="EAF7FB"/>
                    </a:solidFill>
                  </a:tcPr>
                </a:tc>
                <a:tc>
                  <a:txBody>
                    <a:bodyPr/>
                    <a:lstStyle/>
                    <a:p>
                      <a:pPr algn="ctr"/>
                      <a:r>
                        <a:rPr lang="en-US" sz="1300" b="0">
                          <a:solidFill>
                            <a:srgbClr val="2A2A2A"/>
                          </a:solidFill>
                          <a:effectLst/>
                          <a:latin typeface="Bree Serif"/>
                        </a:rPr>
                        <a:t>Processes that protrude from the cell body like branches. (Dendrite means 'branch').</a:t>
                      </a:r>
                    </a:p>
                  </a:txBody>
                  <a:tcPr marL="39411" marR="39411" marT="19705" marB="19705" anchor="ctr">
                    <a:lnL w="9525" cap="flat" cmpd="sng" algn="ctr">
                      <a:solidFill>
                        <a:srgbClr val="C9CDCF"/>
                      </a:solidFill>
                      <a:prstDash val="solid"/>
                      <a:round/>
                      <a:headEnd type="none" w="med" len="med"/>
                      <a:tailEnd type="none" w="med" len="med"/>
                    </a:lnL>
                    <a:lnR w="9525" cap="flat" cmpd="sng" algn="ctr">
                      <a:solidFill>
                        <a:srgbClr val="C9CDCF"/>
                      </a:solidFill>
                      <a:prstDash val="solid"/>
                      <a:round/>
                      <a:headEnd type="none" w="med" len="med"/>
                      <a:tailEnd type="none" w="med" len="med"/>
                    </a:lnR>
                    <a:lnT w="9525" cap="flat" cmpd="sng" algn="ctr">
                      <a:solidFill>
                        <a:srgbClr val="C9CDCF"/>
                      </a:solidFill>
                      <a:prstDash val="solid"/>
                      <a:round/>
                      <a:headEnd type="none" w="med" len="med"/>
                      <a:tailEnd type="none" w="med" len="med"/>
                    </a:lnT>
                    <a:lnB w="9525" cap="flat" cmpd="sng" algn="ctr">
                      <a:solidFill>
                        <a:srgbClr val="C9CDCF"/>
                      </a:solidFill>
                      <a:prstDash val="solid"/>
                      <a:round/>
                      <a:headEnd type="none" w="med" len="med"/>
                      <a:tailEnd type="none" w="med" len="med"/>
                    </a:lnB>
                    <a:solidFill>
                      <a:srgbClr val="EAF7FB"/>
                    </a:solidFill>
                  </a:tcPr>
                </a:tc>
                <a:tc>
                  <a:txBody>
                    <a:bodyPr/>
                    <a:lstStyle/>
                    <a:p>
                      <a:pPr algn="ctr"/>
                      <a:r>
                        <a:rPr lang="en-US" sz="1300" b="0">
                          <a:solidFill>
                            <a:srgbClr val="2A2A2A"/>
                          </a:solidFill>
                          <a:effectLst/>
                          <a:latin typeface="Bree Serif"/>
                        </a:rPr>
                        <a:t>Receives neurotransmitters (chemical messenger molecules). </a:t>
                      </a:r>
                    </a:p>
                  </a:txBody>
                  <a:tcPr marL="39411" marR="39411" marT="19705" marB="19705" anchor="ctr">
                    <a:lnL w="9525" cap="flat" cmpd="sng" algn="ctr">
                      <a:solidFill>
                        <a:srgbClr val="C9CDCF"/>
                      </a:solidFill>
                      <a:prstDash val="solid"/>
                      <a:round/>
                      <a:headEnd type="none" w="med" len="med"/>
                      <a:tailEnd type="none" w="med" len="med"/>
                    </a:lnL>
                    <a:lnR>
                      <a:noFill/>
                    </a:lnR>
                    <a:lnT w="9525" cap="flat" cmpd="sng" algn="ctr">
                      <a:solidFill>
                        <a:srgbClr val="C9CDCF"/>
                      </a:solidFill>
                      <a:prstDash val="solid"/>
                      <a:round/>
                      <a:headEnd type="none" w="med" len="med"/>
                      <a:tailEnd type="none" w="med" len="med"/>
                    </a:lnT>
                    <a:lnB w="9525" cap="flat" cmpd="sng" algn="ctr">
                      <a:solidFill>
                        <a:srgbClr val="C9CDCF"/>
                      </a:solidFill>
                      <a:prstDash val="solid"/>
                      <a:round/>
                      <a:headEnd type="none" w="med" len="med"/>
                      <a:tailEnd type="none" w="med" len="med"/>
                    </a:lnB>
                    <a:solidFill>
                      <a:srgbClr val="EAF7FB"/>
                    </a:solidFill>
                  </a:tcPr>
                </a:tc>
                <a:extLst>
                  <a:ext uri="{0D108BD9-81ED-4DB2-BD59-A6C34878D82A}">
                    <a16:rowId xmlns:a16="http://schemas.microsoft.com/office/drawing/2014/main" val="2408034295"/>
                  </a:ext>
                </a:extLst>
              </a:tr>
              <a:tr h="493918">
                <a:tc>
                  <a:txBody>
                    <a:bodyPr/>
                    <a:lstStyle/>
                    <a:p>
                      <a:pPr algn="r"/>
                      <a:r>
                        <a:rPr lang="en-US" sz="1300" b="0">
                          <a:solidFill>
                            <a:srgbClr val="2A2A2A"/>
                          </a:solidFill>
                          <a:effectLst/>
                          <a:latin typeface="Bree Serif"/>
                        </a:rPr>
                        <a:t>Schwann Cells (Neurolemmocytes)</a:t>
                      </a:r>
                    </a:p>
                  </a:txBody>
                  <a:tcPr marL="39411" marR="39411" marT="19705" marB="19705" anchor="ctr">
                    <a:lnL w="9525" cap="flat" cmpd="sng" algn="ctr">
                      <a:solidFill>
                        <a:srgbClr val="C9CDCF"/>
                      </a:solidFill>
                      <a:prstDash val="solid"/>
                      <a:round/>
                      <a:headEnd type="none" w="med" len="med"/>
                      <a:tailEnd type="none" w="med" len="med"/>
                    </a:lnL>
                    <a:lnR w="9525" cap="flat" cmpd="sng" algn="ctr">
                      <a:solidFill>
                        <a:srgbClr val="C9CDCF"/>
                      </a:solidFill>
                      <a:prstDash val="solid"/>
                      <a:round/>
                      <a:headEnd type="none" w="med" len="med"/>
                      <a:tailEnd type="none" w="med" len="med"/>
                    </a:lnR>
                    <a:lnT w="9525" cap="flat" cmpd="sng" algn="ctr">
                      <a:solidFill>
                        <a:srgbClr val="C9CDCF"/>
                      </a:solidFill>
                      <a:prstDash val="solid"/>
                      <a:round/>
                      <a:headEnd type="none" w="med" len="med"/>
                      <a:tailEnd type="none" w="med" len="med"/>
                    </a:lnT>
                    <a:lnB w="9525" cap="flat" cmpd="sng" algn="ctr">
                      <a:solidFill>
                        <a:srgbClr val="C9CDCF"/>
                      </a:solidFill>
                      <a:prstDash val="solid"/>
                      <a:round/>
                      <a:headEnd type="none" w="med" len="med"/>
                      <a:tailEnd type="none" w="med" len="med"/>
                    </a:lnB>
                    <a:solidFill>
                      <a:srgbClr val="EAF7FB"/>
                    </a:solidFill>
                  </a:tcPr>
                </a:tc>
                <a:tc>
                  <a:txBody>
                    <a:bodyPr/>
                    <a:lstStyle/>
                    <a:p>
                      <a:pPr algn="ctr"/>
                      <a:r>
                        <a:rPr lang="en-US" sz="1300" b="0">
                          <a:solidFill>
                            <a:srgbClr val="2A2A2A"/>
                          </a:solidFill>
                          <a:effectLst/>
                          <a:latin typeface="Bree Serif"/>
                        </a:rPr>
                        <a:t>Schwann cells are the main type of glial cell in the peripheral nervous system. </a:t>
                      </a:r>
                    </a:p>
                  </a:txBody>
                  <a:tcPr marL="39411" marR="39411" marT="19705" marB="19705" anchor="ctr">
                    <a:lnL w="9525" cap="flat" cmpd="sng" algn="ctr">
                      <a:solidFill>
                        <a:srgbClr val="C9CDCF"/>
                      </a:solidFill>
                      <a:prstDash val="solid"/>
                      <a:round/>
                      <a:headEnd type="none" w="med" len="med"/>
                      <a:tailEnd type="none" w="med" len="med"/>
                    </a:lnL>
                    <a:lnR w="9525" cap="flat" cmpd="sng" algn="ctr">
                      <a:solidFill>
                        <a:srgbClr val="C9CDCF"/>
                      </a:solidFill>
                      <a:prstDash val="solid"/>
                      <a:round/>
                      <a:headEnd type="none" w="med" len="med"/>
                      <a:tailEnd type="none" w="med" len="med"/>
                    </a:lnR>
                    <a:lnT w="9525" cap="flat" cmpd="sng" algn="ctr">
                      <a:solidFill>
                        <a:srgbClr val="C9CDCF"/>
                      </a:solidFill>
                      <a:prstDash val="solid"/>
                      <a:round/>
                      <a:headEnd type="none" w="med" len="med"/>
                      <a:tailEnd type="none" w="med" len="med"/>
                    </a:lnT>
                    <a:lnB w="9525" cap="flat" cmpd="sng" algn="ctr">
                      <a:solidFill>
                        <a:srgbClr val="C9CDCF"/>
                      </a:solidFill>
                      <a:prstDash val="solid"/>
                      <a:round/>
                      <a:headEnd type="none" w="med" len="med"/>
                      <a:tailEnd type="none" w="med" len="med"/>
                    </a:lnB>
                    <a:solidFill>
                      <a:srgbClr val="EAF7FB"/>
                    </a:solidFill>
                  </a:tcPr>
                </a:tc>
                <a:tc>
                  <a:txBody>
                    <a:bodyPr/>
                    <a:lstStyle/>
                    <a:p>
                      <a:pPr algn="ctr"/>
                      <a:r>
                        <a:rPr lang="en-US" sz="1300" b="0">
                          <a:solidFill>
                            <a:srgbClr val="545454"/>
                          </a:solidFill>
                          <a:effectLst/>
                          <a:latin typeface="Bree Serif"/>
                        </a:rPr>
                        <a:t> </a:t>
                      </a:r>
                      <a:r>
                        <a:rPr lang="en-US" sz="1300" b="0">
                          <a:solidFill>
                            <a:srgbClr val="6A6A6A"/>
                          </a:solidFill>
                          <a:effectLst/>
                          <a:latin typeface="Bree Serif"/>
                        </a:rPr>
                        <a:t>Schwann cells</a:t>
                      </a:r>
                      <a:r>
                        <a:rPr lang="en-US" sz="1300" b="0">
                          <a:solidFill>
                            <a:srgbClr val="545454"/>
                          </a:solidFill>
                          <a:effectLst/>
                          <a:latin typeface="Bree Serif"/>
                        </a:rPr>
                        <a:t> wrap around axons to form the myelin sheath.</a:t>
                      </a:r>
                      <a:endParaRPr lang="en-US" sz="1300" b="0">
                        <a:solidFill>
                          <a:srgbClr val="2A2A2A"/>
                        </a:solidFill>
                        <a:effectLst/>
                        <a:latin typeface="Bree Serif"/>
                      </a:endParaRPr>
                    </a:p>
                  </a:txBody>
                  <a:tcPr marL="39411" marR="39411" marT="19705" marB="19705" anchor="ctr">
                    <a:lnL w="9525" cap="flat" cmpd="sng" algn="ctr">
                      <a:solidFill>
                        <a:srgbClr val="C9CDCF"/>
                      </a:solidFill>
                      <a:prstDash val="solid"/>
                      <a:round/>
                      <a:headEnd type="none" w="med" len="med"/>
                      <a:tailEnd type="none" w="med" len="med"/>
                    </a:lnL>
                    <a:lnR>
                      <a:noFill/>
                    </a:lnR>
                    <a:lnT w="9525" cap="flat" cmpd="sng" algn="ctr">
                      <a:solidFill>
                        <a:srgbClr val="C9CDCF"/>
                      </a:solidFill>
                      <a:prstDash val="solid"/>
                      <a:round/>
                      <a:headEnd type="none" w="med" len="med"/>
                      <a:tailEnd type="none" w="med" len="med"/>
                    </a:lnT>
                    <a:lnB w="9525" cap="flat" cmpd="sng" algn="ctr">
                      <a:solidFill>
                        <a:srgbClr val="C9CDCF"/>
                      </a:solidFill>
                      <a:prstDash val="solid"/>
                      <a:round/>
                      <a:headEnd type="none" w="med" len="med"/>
                      <a:tailEnd type="none" w="med" len="med"/>
                    </a:lnB>
                    <a:solidFill>
                      <a:srgbClr val="EAF7FB"/>
                    </a:solidFill>
                  </a:tcPr>
                </a:tc>
                <a:extLst>
                  <a:ext uri="{0D108BD9-81ED-4DB2-BD59-A6C34878D82A}">
                    <a16:rowId xmlns:a16="http://schemas.microsoft.com/office/drawing/2014/main" val="1893127704"/>
                  </a:ext>
                </a:extLst>
              </a:tr>
              <a:tr h="493918">
                <a:tc>
                  <a:txBody>
                    <a:bodyPr/>
                    <a:lstStyle/>
                    <a:p>
                      <a:pPr algn="ctr"/>
                      <a:r>
                        <a:rPr lang="en-US" sz="1300" b="0">
                          <a:solidFill>
                            <a:srgbClr val="2A2A2A"/>
                          </a:solidFill>
                          <a:effectLst/>
                          <a:latin typeface="Bree Serif"/>
                        </a:rPr>
                        <a:t>Neurolemma</a:t>
                      </a:r>
                    </a:p>
                  </a:txBody>
                  <a:tcPr marL="39411" marR="39411" marT="19705" marB="19705" anchor="ctr">
                    <a:lnL w="9525" cap="flat" cmpd="sng" algn="ctr">
                      <a:solidFill>
                        <a:srgbClr val="C9CDCF"/>
                      </a:solidFill>
                      <a:prstDash val="solid"/>
                      <a:round/>
                      <a:headEnd type="none" w="med" len="med"/>
                      <a:tailEnd type="none" w="med" len="med"/>
                    </a:lnL>
                    <a:lnR w="9525" cap="flat" cmpd="sng" algn="ctr">
                      <a:solidFill>
                        <a:srgbClr val="C9CDCF"/>
                      </a:solidFill>
                      <a:prstDash val="solid"/>
                      <a:round/>
                      <a:headEnd type="none" w="med" len="med"/>
                      <a:tailEnd type="none" w="med" len="med"/>
                    </a:lnR>
                    <a:lnT w="9525" cap="flat" cmpd="sng" algn="ctr">
                      <a:solidFill>
                        <a:srgbClr val="C9CDCF"/>
                      </a:solidFill>
                      <a:prstDash val="solid"/>
                      <a:round/>
                      <a:headEnd type="none" w="med" len="med"/>
                      <a:tailEnd type="none" w="med" len="med"/>
                    </a:lnT>
                    <a:lnB w="9525" cap="flat" cmpd="sng" algn="ctr">
                      <a:solidFill>
                        <a:srgbClr val="C9CDCF"/>
                      </a:solidFill>
                      <a:prstDash val="solid"/>
                      <a:round/>
                      <a:headEnd type="none" w="med" len="med"/>
                      <a:tailEnd type="none" w="med" len="med"/>
                    </a:lnB>
                    <a:solidFill>
                      <a:srgbClr val="EAF7FB"/>
                    </a:solidFill>
                  </a:tcPr>
                </a:tc>
                <a:tc>
                  <a:txBody>
                    <a:bodyPr/>
                    <a:lstStyle/>
                    <a:p>
                      <a:pPr algn="ctr"/>
                      <a:r>
                        <a:rPr lang="en-US" sz="1300" b="0">
                          <a:solidFill>
                            <a:srgbClr val="2A2A2A"/>
                          </a:solidFill>
                          <a:effectLst/>
                          <a:latin typeface="Bree Serif"/>
                        </a:rPr>
                        <a:t>Neurolemma refers to the outer portion of the myelin sheath that contains the cell bodies of the Schwann cells. </a:t>
                      </a:r>
                    </a:p>
                  </a:txBody>
                  <a:tcPr marL="39411" marR="39411" marT="19705" marB="19705" anchor="ctr">
                    <a:lnL w="9525" cap="flat" cmpd="sng" algn="ctr">
                      <a:solidFill>
                        <a:srgbClr val="C9CDCF"/>
                      </a:solidFill>
                      <a:prstDash val="solid"/>
                      <a:round/>
                      <a:headEnd type="none" w="med" len="med"/>
                      <a:tailEnd type="none" w="med" len="med"/>
                    </a:lnL>
                    <a:lnR w="9525" cap="flat" cmpd="sng" algn="ctr">
                      <a:solidFill>
                        <a:srgbClr val="C9CDCF"/>
                      </a:solidFill>
                      <a:prstDash val="solid"/>
                      <a:round/>
                      <a:headEnd type="none" w="med" len="med"/>
                      <a:tailEnd type="none" w="med" len="med"/>
                    </a:lnR>
                    <a:lnT w="9525" cap="flat" cmpd="sng" algn="ctr">
                      <a:solidFill>
                        <a:srgbClr val="C9CDCF"/>
                      </a:solidFill>
                      <a:prstDash val="solid"/>
                      <a:round/>
                      <a:headEnd type="none" w="med" len="med"/>
                      <a:tailEnd type="none" w="med" len="med"/>
                    </a:lnT>
                    <a:lnB w="9525" cap="flat" cmpd="sng" algn="ctr">
                      <a:solidFill>
                        <a:srgbClr val="C9CDCF"/>
                      </a:solidFill>
                      <a:prstDash val="solid"/>
                      <a:round/>
                      <a:headEnd type="none" w="med" len="med"/>
                      <a:tailEnd type="none" w="med" len="med"/>
                    </a:lnB>
                    <a:solidFill>
                      <a:srgbClr val="EAF7FB"/>
                    </a:solidFill>
                  </a:tcPr>
                </a:tc>
                <a:tc>
                  <a:txBody>
                    <a:bodyPr/>
                    <a:lstStyle/>
                    <a:p>
                      <a:pPr algn="ctr"/>
                      <a:r>
                        <a:rPr lang="en-US" sz="1300" b="0">
                          <a:solidFill>
                            <a:srgbClr val="2A2A2A"/>
                          </a:solidFill>
                          <a:effectLst/>
                          <a:latin typeface="Bree Serif"/>
                        </a:rPr>
                        <a:t>The neurolemma is the outer portion of the myelin sheathe. The myelin sheath provides support for the axon.</a:t>
                      </a:r>
                    </a:p>
                  </a:txBody>
                  <a:tcPr marL="39411" marR="39411" marT="19705" marB="19705" anchor="ctr">
                    <a:lnL w="9525" cap="flat" cmpd="sng" algn="ctr">
                      <a:solidFill>
                        <a:srgbClr val="C9CDCF"/>
                      </a:solidFill>
                      <a:prstDash val="solid"/>
                      <a:round/>
                      <a:headEnd type="none" w="med" len="med"/>
                      <a:tailEnd type="none" w="med" len="med"/>
                    </a:lnL>
                    <a:lnR>
                      <a:noFill/>
                    </a:lnR>
                    <a:lnT w="9525" cap="flat" cmpd="sng" algn="ctr">
                      <a:solidFill>
                        <a:srgbClr val="C9CDCF"/>
                      </a:solidFill>
                      <a:prstDash val="solid"/>
                      <a:round/>
                      <a:headEnd type="none" w="med" len="med"/>
                      <a:tailEnd type="none" w="med" len="med"/>
                    </a:lnT>
                    <a:lnB w="9525" cap="flat" cmpd="sng" algn="ctr">
                      <a:solidFill>
                        <a:srgbClr val="C9CDCF"/>
                      </a:solidFill>
                      <a:prstDash val="solid"/>
                      <a:round/>
                      <a:headEnd type="none" w="med" len="med"/>
                      <a:tailEnd type="none" w="med" len="med"/>
                    </a:lnB>
                    <a:solidFill>
                      <a:srgbClr val="EAF7FB"/>
                    </a:solidFill>
                  </a:tcPr>
                </a:tc>
                <a:extLst>
                  <a:ext uri="{0D108BD9-81ED-4DB2-BD59-A6C34878D82A}">
                    <a16:rowId xmlns:a16="http://schemas.microsoft.com/office/drawing/2014/main" val="4284429992"/>
                  </a:ext>
                </a:extLst>
              </a:tr>
              <a:tr h="493918">
                <a:tc>
                  <a:txBody>
                    <a:bodyPr/>
                    <a:lstStyle/>
                    <a:p>
                      <a:pPr algn="ctr"/>
                      <a:r>
                        <a:rPr lang="en-US" sz="1300" b="0">
                          <a:solidFill>
                            <a:srgbClr val="2A2A2A"/>
                          </a:solidFill>
                          <a:effectLst/>
                          <a:latin typeface="Bree Serif"/>
                        </a:rPr>
                        <a:t>Myelin Sheath</a:t>
                      </a:r>
                    </a:p>
                  </a:txBody>
                  <a:tcPr marL="39411" marR="39411" marT="19705" marB="19705" anchor="ctr">
                    <a:lnL w="9525" cap="flat" cmpd="sng" algn="ctr">
                      <a:solidFill>
                        <a:srgbClr val="C9CDCF"/>
                      </a:solidFill>
                      <a:prstDash val="solid"/>
                      <a:round/>
                      <a:headEnd type="none" w="med" len="med"/>
                      <a:tailEnd type="none" w="med" len="med"/>
                    </a:lnL>
                    <a:lnR w="9525" cap="flat" cmpd="sng" algn="ctr">
                      <a:solidFill>
                        <a:srgbClr val="C9CDCF"/>
                      </a:solidFill>
                      <a:prstDash val="solid"/>
                      <a:round/>
                      <a:headEnd type="none" w="med" len="med"/>
                      <a:tailEnd type="none" w="med" len="med"/>
                    </a:lnR>
                    <a:lnT w="9525" cap="flat" cmpd="sng" algn="ctr">
                      <a:solidFill>
                        <a:srgbClr val="C9CDCF"/>
                      </a:solidFill>
                      <a:prstDash val="solid"/>
                      <a:round/>
                      <a:headEnd type="none" w="med" len="med"/>
                      <a:tailEnd type="none" w="med" len="med"/>
                    </a:lnT>
                    <a:lnB w="9525" cap="flat" cmpd="sng" algn="ctr">
                      <a:solidFill>
                        <a:srgbClr val="C9CDCF"/>
                      </a:solidFill>
                      <a:prstDash val="solid"/>
                      <a:round/>
                      <a:headEnd type="none" w="med" len="med"/>
                      <a:tailEnd type="none" w="med" len="med"/>
                    </a:lnB>
                    <a:solidFill>
                      <a:srgbClr val="EAF7FB"/>
                    </a:solidFill>
                  </a:tcPr>
                </a:tc>
                <a:tc>
                  <a:txBody>
                    <a:bodyPr/>
                    <a:lstStyle/>
                    <a:p>
                      <a:pPr algn="ctr"/>
                      <a:r>
                        <a:rPr lang="en-US" sz="1300" b="0">
                          <a:solidFill>
                            <a:srgbClr val="2A2A2A"/>
                          </a:solidFill>
                          <a:effectLst/>
                          <a:latin typeface="Bree Serif"/>
                        </a:rPr>
                        <a:t>The myelin sheath is made up of the plasma membrane of the Schwann cell</a:t>
                      </a:r>
                      <a:r>
                        <a:rPr lang="en-US" sz="1300" b="0" i="1">
                          <a:solidFill>
                            <a:srgbClr val="2A2A2A"/>
                          </a:solidFill>
                          <a:effectLst/>
                          <a:latin typeface="Bree Serif"/>
                        </a:rPr>
                        <a:t>   (in the peripheral nervous system (PNS)).</a:t>
                      </a:r>
                      <a:endParaRPr lang="en-US" sz="1300" b="0">
                        <a:solidFill>
                          <a:srgbClr val="2A2A2A"/>
                        </a:solidFill>
                        <a:effectLst/>
                        <a:latin typeface="Bree Serif"/>
                      </a:endParaRPr>
                    </a:p>
                  </a:txBody>
                  <a:tcPr marL="39411" marR="39411" marT="19705" marB="19705" anchor="ctr">
                    <a:lnL w="9525" cap="flat" cmpd="sng" algn="ctr">
                      <a:solidFill>
                        <a:srgbClr val="C9CDCF"/>
                      </a:solidFill>
                      <a:prstDash val="solid"/>
                      <a:round/>
                      <a:headEnd type="none" w="med" len="med"/>
                      <a:tailEnd type="none" w="med" len="med"/>
                    </a:lnL>
                    <a:lnR w="9525" cap="flat" cmpd="sng" algn="ctr">
                      <a:solidFill>
                        <a:srgbClr val="C9CDCF"/>
                      </a:solidFill>
                      <a:prstDash val="solid"/>
                      <a:round/>
                      <a:headEnd type="none" w="med" len="med"/>
                      <a:tailEnd type="none" w="med" len="med"/>
                    </a:lnR>
                    <a:lnT w="9525" cap="flat" cmpd="sng" algn="ctr">
                      <a:solidFill>
                        <a:srgbClr val="C9CDCF"/>
                      </a:solidFill>
                      <a:prstDash val="solid"/>
                      <a:round/>
                      <a:headEnd type="none" w="med" len="med"/>
                      <a:tailEnd type="none" w="med" len="med"/>
                    </a:lnT>
                    <a:lnB w="9525" cap="flat" cmpd="sng" algn="ctr">
                      <a:solidFill>
                        <a:srgbClr val="C9CDCF"/>
                      </a:solidFill>
                      <a:prstDash val="solid"/>
                      <a:round/>
                      <a:headEnd type="none" w="med" len="med"/>
                      <a:tailEnd type="none" w="med" len="med"/>
                    </a:lnB>
                    <a:solidFill>
                      <a:srgbClr val="EAF7FB"/>
                    </a:solidFill>
                  </a:tcPr>
                </a:tc>
                <a:tc>
                  <a:txBody>
                    <a:bodyPr/>
                    <a:lstStyle/>
                    <a:p>
                      <a:pPr algn="ctr"/>
                      <a:r>
                        <a:rPr lang="en-US" sz="1300" b="0">
                          <a:solidFill>
                            <a:srgbClr val="2A2A2A"/>
                          </a:solidFill>
                          <a:effectLst/>
                          <a:latin typeface="Bree Serif"/>
                        </a:rPr>
                        <a:t>The myelin sheath provides support for the axon. </a:t>
                      </a:r>
                    </a:p>
                  </a:txBody>
                  <a:tcPr marL="39411" marR="39411" marT="19705" marB="19705" anchor="ctr">
                    <a:lnL w="9525" cap="flat" cmpd="sng" algn="ctr">
                      <a:solidFill>
                        <a:srgbClr val="C9CDCF"/>
                      </a:solidFill>
                      <a:prstDash val="solid"/>
                      <a:round/>
                      <a:headEnd type="none" w="med" len="med"/>
                      <a:tailEnd type="none" w="med" len="med"/>
                    </a:lnL>
                    <a:lnR>
                      <a:noFill/>
                    </a:lnR>
                    <a:lnT w="9525" cap="flat" cmpd="sng" algn="ctr">
                      <a:solidFill>
                        <a:srgbClr val="C9CDCF"/>
                      </a:solidFill>
                      <a:prstDash val="solid"/>
                      <a:round/>
                      <a:headEnd type="none" w="med" len="med"/>
                      <a:tailEnd type="none" w="med" len="med"/>
                    </a:lnT>
                    <a:lnB w="9525" cap="flat" cmpd="sng" algn="ctr">
                      <a:solidFill>
                        <a:srgbClr val="C9CDCF"/>
                      </a:solidFill>
                      <a:prstDash val="solid"/>
                      <a:round/>
                      <a:headEnd type="none" w="med" len="med"/>
                      <a:tailEnd type="none" w="med" len="med"/>
                    </a:lnB>
                    <a:solidFill>
                      <a:srgbClr val="EAF7FB"/>
                    </a:solidFill>
                  </a:tcPr>
                </a:tc>
                <a:extLst>
                  <a:ext uri="{0D108BD9-81ED-4DB2-BD59-A6C34878D82A}">
                    <a16:rowId xmlns:a16="http://schemas.microsoft.com/office/drawing/2014/main" val="3312884071"/>
                  </a:ext>
                </a:extLst>
              </a:tr>
              <a:tr h="696824">
                <a:tc>
                  <a:txBody>
                    <a:bodyPr/>
                    <a:lstStyle/>
                    <a:p>
                      <a:pPr algn="ctr"/>
                      <a:r>
                        <a:rPr lang="en-US" sz="1300" b="0">
                          <a:solidFill>
                            <a:srgbClr val="2A2A2A"/>
                          </a:solidFill>
                          <a:effectLst/>
                          <a:latin typeface="Bree Serif"/>
                        </a:rPr>
                        <a:t>Node of Ranvier</a:t>
                      </a:r>
                    </a:p>
                  </a:txBody>
                  <a:tcPr marL="39411" marR="39411" marT="19705" marB="19705" anchor="ctr">
                    <a:lnL w="9525" cap="flat" cmpd="sng" algn="ctr">
                      <a:solidFill>
                        <a:srgbClr val="C9CDCF"/>
                      </a:solidFill>
                      <a:prstDash val="solid"/>
                      <a:round/>
                      <a:headEnd type="none" w="med" len="med"/>
                      <a:tailEnd type="none" w="med" len="med"/>
                    </a:lnL>
                    <a:lnR w="9525" cap="flat" cmpd="sng" algn="ctr">
                      <a:solidFill>
                        <a:srgbClr val="C9CDCF"/>
                      </a:solidFill>
                      <a:prstDash val="solid"/>
                      <a:round/>
                      <a:headEnd type="none" w="med" len="med"/>
                      <a:tailEnd type="none" w="med" len="med"/>
                    </a:lnR>
                    <a:lnT w="9525" cap="flat" cmpd="sng" algn="ctr">
                      <a:solidFill>
                        <a:srgbClr val="C9CDCF"/>
                      </a:solidFill>
                      <a:prstDash val="solid"/>
                      <a:round/>
                      <a:headEnd type="none" w="med" len="med"/>
                      <a:tailEnd type="none" w="med" len="med"/>
                    </a:lnT>
                    <a:lnB w="9525" cap="flat" cmpd="sng" algn="ctr">
                      <a:solidFill>
                        <a:srgbClr val="C9CDCF"/>
                      </a:solidFill>
                      <a:prstDash val="solid"/>
                      <a:round/>
                      <a:headEnd type="none" w="med" len="med"/>
                      <a:tailEnd type="none" w="med" len="med"/>
                    </a:lnB>
                    <a:solidFill>
                      <a:srgbClr val="EAF7FB"/>
                    </a:solidFill>
                  </a:tcPr>
                </a:tc>
                <a:tc>
                  <a:txBody>
                    <a:bodyPr/>
                    <a:lstStyle/>
                    <a:p>
                      <a:pPr algn="ctr"/>
                      <a:r>
                        <a:rPr lang="en-US" sz="1300" b="0">
                          <a:solidFill>
                            <a:srgbClr val="2A2A2A"/>
                          </a:solidFill>
                          <a:effectLst/>
                          <a:latin typeface="Bree Serif"/>
                        </a:rPr>
                        <a:t>Gaps in the myelin sheath that allows the axon membrane contact to the ions of the extracellular fluid. </a:t>
                      </a:r>
                    </a:p>
                  </a:txBody>
                  <a:tcPr marL="39411" marR="39411" marT="19705" marB="19705" anchor="ctr">
                    <a:lnL w="9525" cap="flat" cmpd="sng" algn="ctr">
                      <a:solidFill>
                        <a:srgbClr val="C9CDCF"/>
                      </a:solidFill>
                      <a:prstDash val="solid"/>
                      <a:round/>
                      <a:headEnd type="none" w="med" len="med"/>
                      <a:tailEnd type="none" w="med" len="med"/>
                    </a:lnL>
                    <a:lnR w="9525" cap="flat" cmpd="sng" algn="ctr">
                      <a:solidFill>
                        <a:srgbClr val="C9CDCF"/>
                      </a:solidFill>
                      <a:prstDash val="solid"/>
                      <a:round/>
                      <a:headEnd type="none" w="med" len="med"/>
                      <a:tailEnd type="none" w="med" len="med"/>
                    </a:lnR>
                    <a:lnT w="9525" cap="flat" cmpd="sng" algn="ctr">
                      <a:solidFill>
                        <a:srgbClr val="C9CDCF"/>
                      </a:solidFill>
                      <a:prstDash val="solid"/>
                      <a:round/>
                      <a:headEnd type="none" w="med" len="med"/>
                      <a:tailEnd type="none" w="med" len="med"/>
                    </a:lnT>
                    <a:lnB w="9525" cap="flat" cmpd="sng" algn="ctr">
                      <a:solidFill>
                        <a:srgbClr val="C9CDCF"/>
                      </a:solidFill>
                      <a:prstDash val="solid"/>
                      <a:round/>
                      <a:headEnd type="none" w="med" len="med"/>
                      <a:tailEnd type="none" w="med" len="med"/>
                    </a:lnB>
                    <a:solidFill>
                      <a:srgbClr val="EAF7FB"/>
                    </a:solidFill>
                  </a:tcPr>
                </a:tc>
                <a:tc>
                  <a:txBody>
                    <a:bodyPr/>
                    <a:lstStyle/>
                    <a:p>
                      <a:pPr algn="ctr"/>
                      <a:r>
                        <a:rPr lang="en-US" sz="1300" b="0">
                          <a:solidFill>
                            <a:srgbClr val="2A2A2A"/>
                          </a:solidFill>
                          <a:effectLst/>
                          <a:latin typeface="Bree Serif"/>
                        </a:rPr>
                        <a:t>Propagation of the action potential by allowing an influx of sodium ions (positively charged) into the axon to continue the to transmit the signal down to the axon terminal.</a:t>
                      </a:r>
                    </a:p>
                  </a:txBody>
                  <a:tcPr marL="39411" marR="39411" marT="19705" marB="19705" anchor="ctr">
                    <a:lnL w="9525" cap="flat" cmpd="sng" algn="ctr">
                      <a:solidFill>
                        <a:srgbClr val="C9CDCF"/>
                      </a:solidFill>
                      <a:prstDash val="solid"/>
                      <a:round/>
                      <a:headEnd type="none" w="med" len="med"/>
                      <a:tailEnd type="none" w="med" len="med"/>
                    </a:lnL>
                    <a:lnR>
                      <a:noFill/>
                    </a:lnR>
                    <a:lnT w="9525" cap="flat" cmpd="sng" algn="ctr">
                      <a:solidFill>
                        <a:srgbClr val="C9CDCF"/>
                      </a:solidFill>
                      <a:prstDash val="solid"/>
                      <a:round/>
                      <a:headEnd type="none" w="med" len="med"/>
                      <a:tailEnd type="none" w="med" len="med"/>
                    </a:lnT>
                    <a:lnB w="9525" cap="flat" cmpd="sng" algn="ctr">
                      <a:solidFill>
                        <a:srgbClr val="C9CDCF"/>
                      </a:solidFill>
                      <a:prstDash val="solid"/>
                      <a:round/>
                      <a:headEnd type="none" w="med" len="med"/>
                      <a:tailEnd type="none" w="med" len="med"/>
                    </a:lnB>
                    <a:solidFill>
                      <a:srgbClr val="EAF7FB"/>
                    </a:solidFill>
                  </a:tcPr>
                </a:tc>
                <a:extLst>
                  <a:ext uri="{0D108BD9-81ED-4DB2-BD59-A6C34878D82A}">
                    <a16:rowId xmlns:a16="http://schemas.microsoft.com/office/drawing/2014/main" val="3095109024"/>
                  </a:ext>
                </a:extLst>
              </a:tr>
              <a:tr h="1102635">
                <a:tc>
                  <a:txBody>
                    <a:bodyPr/>
                    <a:lstStyle/>
                    <a:p>
                      <a:pPr algn="ctr"/>
                      <a:r>
                        <a:rPr lang="en-US" sz="1300" b="0">
                          <a:solidFill>
                            <a:srgbClr val="2A2A2A"/>
                          </a:solidFill>
                          <a:effectLst/>
                          <a:latin typeface="Bree Serif"/>
                        </a:rPr>
                        <a:t>Synapse (Synaptic Cleft /Synaptic Space)</a:t>
                      </a:r>
                    </a:p>
                  </a:txBody>
                  <a:tcPr marL="39411" marR="39411" marT="19705" marB="19705" anchor="ctr">
                    <a:lnL w="9525" cap="flat" cmpd="sng" algn="ctr">
                      <a:solidFill>
                        <a:srgbClr val="C9CDCF"/>
                      </a:solidFill>
                      <a:prstDash val="solid"/>
                      <a:round/>
                      <a:headEnd type="none" w="med" len="med"/>
                      <a:tailEnd type="none" w="med" len="med"/>
                    </a:lnL>
                    <a:lnR w="9525" cap="flat" cmpd="sng" algn="ctr">
                      <a:solidFill>
                        <a:srgbClr val="C9CDCF"/>
                      </a:solidFill>
                      <a:prstDash val="solid"/>
                      <a:round/>
                      <a:headEnd type="none" w="med" len="med"/>
                      <a:tailEnd type="none" w="med" len="med"/>
                    </a:lnR>
                    <a:lnT w="9525" cap="flat" cmpd="sng" algn="ctr">
                      <a:solidFill>
                        <a:srgbClr val="C9CDCF"/>
                      </a:solidFill>
                      <a:prstDash val="solid"/>
                      <a:round/>
                      <a:headEnd type="none" w="med" len="med"/>
                      <a:tailEnd type="none" w="med" len="med"/>
                    </a:lnT>
                    <a:lnB>
                      <a:noFill/>
                    </a:lnB>
                    <a:solidFill>
                      <a:srgbClr val="EAF7FB"/>
                    </a:solidFill>
                  </a:tcPr>
                </a:tc>
                <a:tc>
                  <a:txBody>
                    <a:bodyPr/>
                    <a:lstStyle/>
                    <a:p>
                      <a:pPr algn="ctr"/>
                      <a:r>
                        <a:rPr lang="en-US" sz="1300" b="0">
                          <a:solidFill>
                            <a:srgbClr val="2A2A2A"/>
                          </a:solidFill>
                          <a:effectLst/>
                          <a:latin typeface="Bree Serif"/>
                        </a:rPr>
                        <a:t>The synapse is the space between the neurons (between the presynaptic neuron and the postsynaptic neuron.</a:t>
                      </a:r>
                    </a:p>
                  </a:txBody>
                  <a:tcPr marL="39411" marR="39411" marT="19705" marB="19705" anchor="ctr">
                    <a:lnL w="9525" cap="flat" cmpd="sng" algn="ctr">
                      <a:solidFill>
                        <a:srgbClr val="C9CDCF"/>
                      </a:solidFill>
                      <a:prstDash val="solid"/>
                      <a:round/>
                      <a:headEnd type="none" w="med" len="med"/>
                      <a:tailEnd type="none" w="med" len="med"/>
                    </a:lnL>
                    <a:lnR w="9525" cap="flat" cmpd="sng" algn="ctr">
                      <a:solidFill>
                        <a:srgbClr val="C9CDCF"/>
                      </a:solidFill>
                      <a:prstDash val="solid"/>
                      <a:round/>
                      <a:headEnd type="none" w="med" len="med"/>
                      <a:tailEnd type="none" w="med" len="med"/>
                    </a:lnR>
                    <a:lnT w="9525" cap="flat" cmpd="sng" algn="ctr">
                      <a:solidFill>
                        <a:srgbClr val="C9CDCF"/>
                      </a:solidFill>
                      <a:prstDash val="solid"/>
                      <a:round/>
                      <a:headEnd type="none" w="med" len="med"/>
                      <a:tailEnd type="none" w="med" len="med"/>
                    </a:lnT>
                    <a:lnB>
                      <a:noFill/>
                    </a:lnB>
                    <a:solidFill>
                      <a:srgbClr val="EAF7FB"/>
                    </a:solidFill>
                  </a:tcPr>
                </a:tc>
                <a:tc>
                  <a:txBody>
                    <a:bodyPr/>
                    <a:lstStyle/>
                    <a:p>
                      <a:pPr algn="ctr"/>
                      <a:r>
                        <a:rPr lang="en-US" sz="1300" b="0">
                          <a:solidFill>
                            <a:srgbClr val="2A2A2A"/>
                          </a:solidFill>
                          <a:effectLst/>
                          <a:latin typeface="Bree Serif"/>
                        </a:rPr>
                        <a:t>During neurotransmission, the presynaptic neuron releases neurotransmitters (chemicals) into the synaptic cleft, These chemicals passively diffuse to the dendrites of the postsynaptic neuron. This triggers a change in the membrane permeability of the postsynaptic cell.</a:t>
                      </a:r>
                    </a:p>
                  </a:txBody>
                  <a:tcPr marL="39411" marR="39411" marT="19705" marB="19705" anchor="ctr">
                    <a:lnL w="9525" cap="flat" cmpd="sng" algn="ctr">
                      <a:solidFill>
                        <a:srgbClr val="C9CDCF"/>
                      </a:solidFill>
                      <a:prstDash val="solid"/>
                      <a:round/>
                      <a:headEnd type="none" w="med" len="med"/>
                      <a:tailEnd type="none" w="med" len="med"/>
                    </a:lnL>
                    <a:lnR>
                      <a:noFill/>
                    </a:lnR>
                    <a:lnT w="9525" cap="flat" cmpd="sng" algn="ctr">
                      <a:solidFill>
                        <a:srgbClr val="C9CDCF"/>
                      </a:solidFill>
                      <a:prstDash val="solid"/>
                      <a:round/>
                      <a:headEnd type="none" w="med" len="med"/>
                      <a:tailEnd type="none" w="med" len="med"/>
                    </a:lnT>
                    <a:lnB>
                      <a:noFill/>
                    </a:lnB>
                    <a:solidFill>
                      <a:srgbClr val="EAF7FB"/>
                    </a:solidFill>
                  </a:tcPr>
                </a:tc>
                <a:extLst>
                  <a:ext uri="{0D108BD9-81ED-4DB2-BD59-A6C34878D82A}">
                    <a16:rowId xmlns:a16="http://schemas.microsoft.com/office/drawing/2014/main" val="1318920153"/>
                  </a:ext>
                </a:extLst>
              </a:tr>
            </a:tbl>
          </a:graphicData>
        </a:graphic>
      </p:graphicFrame>
    </p:spTree>
    <p:extLst>
      <p:ext uri="{BB962C8B-B14F-4D97-AF65-F5344CB8AC3E}">
        <p14:creationId xmlns:p14="http://schemas.microsoft.com/office/powerpoint/2010/main" val="366595821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04BA2-7A49-4E16-B369-B9BF8AA51E70}"/>
              </a:ext>
            </a:extLst>
          </p:cNvPr>
          <p:cNvSpPr>
            <a:spLocks noGrp="1"/>
          </p:cNvSpPr>
          <p:nvPr>
            <p:ph type="title"/>
          </p:nvPr>
        </p:nvSpPr>
        <p:spPr>
          <a:xfrm>
            <a:off x="594360" y="640263"/>
            <a:ext cx="3822192" cy="1344975"/>
          </a:xfrm>
        </p:spPr>
        <p:txBody>
          <a:bodyPr>
            <a:normAutofit/>
          </a:bodyPr>
          <a:lstStyle/>
          <a:p>
            <a:r>
              <a:rPr lang="en-US" sz="3600" b="1" i="1" dirty="0">
                <a:solidFill>
                  <a:schemeClr val="accent4">
                    <a:lumMod val="20000"/>
                    <a:lumOff val="80000"/>
                  </a:schemeClr>
                </a:solidFill>
              </a:rPr>
              <a:t>The choroid coat</a:t>
            </a:r>
            <a:r>
              <a:rPr lang="en-US" sz="3600" dirty="0">
                <a:solidFill>
                  <a:schemeClr val="accent4">
                    <a:lumMod val="20000"/>
                    <a:lumOff val="80000"/>
                  </a:schemeClr>
                </a:solidFill>
              </a:rPr>
              <a:t> </a:t>
            </a:r>
            <a:endParaRPr lang="en-US" sz="3600" dirty="0">
              <a:solidFill>
                <a:schemeClr val="bg1"/>
              </a:solidFill>
            </a:endParaRPr>
          </a:p>
        </p:txBody>
      </p:sp>
      <p:cxnSp>
        <p:nvCxnSpPr>
          <p:cNvPr id="73" name="Straight Connector 7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A19B6A9-305A-4E1C-9A1B-FF3EE2F805DC}"/>
              </a:ext>
            </a:extLst>
          </p:cNvPr>
          <p:cNvSpPr>
            <a:spLocks noGrp="1"/>
          </p:cNvSpPr>
          <p:nvPr>
            <p:ph idx="1"/>
          </p:nvPr>
        </p:nvSpPr>
        <p:spPr>
          <a:xfrm>
            <a:off x="593610" y="2121763"/>
            <a:ext cx="3822192" cy="3773010"/>
          </a:xfrm>
        </p:spPr>
        <p:txBody>
          <a:bodyPr>
            <a:normAutofit fontScale="92500" lnSpcReduction="10000"/>
          </a:bodyPr>
          <a:lstStyle/>
          <a:p>
            <a:r>
              <a:rPr lang="en-US" b="1" i="1" dirty="0">
                <a:solidFill>
                  <a:schemeClr val="accent4">
                    <a:lumMod val="20000"/>
                    <a:lumOff val="80000"/>
                  </a:schemeClr>
                </a:solidFill>
              </a:rPr>
              <a:t>The choroid coat</a:t>
            </a:r>
            <a:r>
              <a:rPr lang="en-US" dirty="0">
                <a:solidFill>
                  <a:schemeClr val="accent4">
                    <a:lumMod val="20000"/>
                    <a:lumOff val="80000"/>
                  </a:schemeClr>
                </a:solidFill>
              </a:rPr>
              <a:t> is a highly-vascularized layer of connective tissue that surrounds the eye. The choroid coat lies between the retina and the sclera. The function of the choroid coat is to provide oxygen and nourishment to the retina.</a:t>
            </a:r>
            <a:endParaRPr lang="en-US" sz="2000" dirty="0">
              <a:solidFill>
                <a:schemeClr val="accent4">
                  <a:lumMod val="20000"/>
                  <a:lumOff val="80000"/>
                </a:schemeClr>
              </a:solidFill>
            </a:endParaRPr>
          </a:p>
        </p:txBody>
      </p:sp>
      <p:pic>
        <p:nvPicPr>
          <p:cNvPr id="126978" name="Picture 2" descr="Picture">
            <a:extLst>
              <a:ext uri="{FF2B5EF4-FFF2-40B4-BE49-F238E27FC236}">
                <a16:creationId xmlns:a16="http://schemas.microsoft.com/office/drawing/2014/main" id="{4FFD66AE-73E4-40A6-B607-E16099F9B97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10716" y="1487721"/>
            <a:ext cx="6596652" cy="3727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2955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80FA2-B885-4732-A72F-183EE443D7E1}"/>
              </a:ext>
            </a:extLst>
          </p:cNvPr>
          <p:cNvSpPr>
            <a:spLocks noGrp="1"/>
          </p:cNvSpPr>
          <p:nvPr>
            <p:ph type="title"/>
          </p:nvPr>
        </p:nvSpPr>
        <p:spPr>
          <a:xfrm>
            <a:off x="5069940" y="365124"/>
            <a:ext cx="6172200" cy="1828800"/>
          </a:xfrm>
        </p:spPr>
        <p:txBody>
          <a:bodyPr>
            <a:normAutofit/>
          </a:bodyPr>
          <a:lstStyle/>
          <a:p>
            <a:r>
              <a:rPr lang="en-US" dirty="0"/>
              <a:t>The Retina</a:t>
            </a:r>
          </a:p>
        </p:txBody>
      </p:sp>
      <p:pic>
        <p:nvPicPr>
          <p:cNvPr id="128002" name="Picture 2" descr="Picture">
            <a:extLst>
              <a:ext uri="{FF2B5EF4-FFF2-40B4-BE49-F238E27FC236}">
                <a16:creationId xmlns:a16="http://schemas.microsoft.com/office/drawing/2014/main" id="{BDCF1830-CF7A-4284-A262-E45EE6625C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789" r="14624" b="-1"/>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F598DA8-7CFC-49C9-AE34-C5BD6FEA85A9}"/>
              </a:ext>
            </a:extLst>
          </p:cNvPr>
          <p:cNvSpPr>
            <a:spLocks noGrp="1"/>
          </p:cNvSpPr>
          <p:nvPr>
            <p:ph idx="1"/>
          </p:nvPr>
        </p:nvSpPr>
        <p:spPr>
          <a:xfrm>
            <a:off x="5069940" y="2322576"/>
            <a:ext cx="6172200" cy="3858768"/>
          </a:xfrm>
        </p:spPr>
        <p:txBody>
          <a:bodyPr>
            <a:normAutofit/>
          </a:bodyPr>
          <a:lstStyle/>
          <a:p>
            <a:r>
              <a:rPr lang="en-US" sz="2200"/>
              <a:t>    The word '</a:t>
            </a:r>
            <a:r>
              <a:rPr lang="en-US" sz="2200" i="1"/>
              <a:t>retina' </a:t>
            </a:r>
            <a:r>
              <a:rPr lang="en-US" sz="2200"/>
              <a:t>comes from the Latin word for 'net'. The retina is the innermost layer located at the back of the eye. </a:t>
            </a:r>
          </a:p>
          <a:p>
            <a:r>
              <a:rPr lang="en-US" sz="2200"/>
              <a:t>The function of the retina is to convert visual information into action potentials (nerve impulses) that will travel to the brain via the </a:t>
            </a:r>
            <a:r>
              <a:rPr lang="en-US" sz="2200" b="1"/>
              <a:t>optic nerve</a:t>
            </a:r>
            <a:r>
              <a:rPr lang="en-US" sz="2200"/>
              <a:t>. </a:t>
            </a:r>
          </a:p>
          <a:p>
            <a:r>
              <a:rPr lang="en-US" sz="2200"/>
              <a:t>The optic nerve is made up of axons of the ganglion cells that make up the outer layer of the retina. </a:t>
            </a:r>
          </a:p>
          <a:p>
            <a:r>
              <a:rPr lang="en-US" sz="2200"/>
              <a:t>The optic nerve exits the globe (eyeball) at the </a:t>
            </a:r>
            <a:r>
              <a:rPr lang="en-US" sz="2200" b="1"/>
              <a:t>optic disc  </a:t>
            </a:r>
            <a:r>
              <a:rPr lang="en-US" sz="2200"/>
              <a:t>which forms a </a:t>
            </a:r>
            <a:r>
              <a:rPr lang="en-US" sz="2200" i="1"/>
              <a:t>blind spot.</a:t>
            </a:r>
            <a:endParaRPr lang="en-US" sz="2200"/>
          </a:p>
          <a:p>
            <a:endParaRPr lang="en-US" sz="2200"/>
          </a:p>
        </p:txBody>
      </p:sp>
    </p:spTree>
    <p:extLst>
      <p:ext uri="{BB962C8B-B14F-4D97-AF65-F5344CB8AC3E}">
        <p14:creationId xmlns:p14="http://schemas.microsoft.com/office/powerpoint/2010/main" val="3902136142"/>
      </p:ext>
    </p:extLst>
  </p:cSld>
  <p:clrMapOvr>
    <a:overrideClrMapping bg1="dk1" tx1="lt1" bg2="dk2" tx2="lt2" accent1="accent1" accent2="accent2" accent3="accent3" accent4="accent4" accent5="accent5" accent6="accent6" hlink="hlink" folHlink="folHlink"/>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80FA2-B885-4732-A72F-183EE443D7E1}"/>
              </a:ext>
            </a:extLst>
          </p:cNvPr>
          <p:cNvSpPr>
            <a:spLocks noGrp="1"/>
          </p:cNvSpPr>
          <p:nvPr>
            <p:ph type="title"/>
          </p:nvPr>
        </p:nvSpPr>
        <p:spPr>
          <a:xfrm>
            <a:off x="599540" y="255588"/>
            <a:ext cx="6172200" cy="1828800"/>
          </a:xfrm>
        </p:spPr>
        <p:txBody>
          <a:bodyPr>
            <a:normAutofit/>
          </a:bodyPr>
          <a:lstStyle/>
          <a:p>
            <a:r>
              <a:rPr lang="en-US" dirty="0"/>
              <a:t>The Retina</a:t>
            </a:r>
          </a:p>
        </p:txBody>
      </p:sp>
      <p:sp>
        <p:nvSpPr>
          <p:cNvPr id="3" name="Content Placeholder 2">
            <a:extLst>
              <a:ext uri="{FF2B5EF4-FFF2-40B4-BE49-F238E27FC236}">
                <a16:creationId xmlns:a16="http://schemas.microsoft.com/office/drawing/2014/main" id="{BF598DA8-7CFC-49C9-AE34-C5BD6FEA85A9}"/>
              </a:ext>
            </a:extLst>
          </p:cNvPr>
          <p:cNvSpPr>
            <a:spLocks noGrp="1"/>
          </p:cNvSpPr>
          <p:nvPr>
            <p:ph idx="1"/>
          </p:nvPr>
        </p:nvSpPr>
        <p:spPr>
          <a:xfrm>
            <a:off x="7404100" y="977900"/>
            <a:ext cx="3838040" cy="5203444"/>
          </a:xfrm>
        </p:spPr>
        <p:txBody>
          <a:bodyPr>
            <a:normAutofit/>
          </a:bodyPr>
          <a:lstStyle/>
          <a:p>
            <a:r>
              <a:rPr lang="en-US" i="1" dirty="0"/>
              <a:t> T</a:t>
            </a:r>
            <a:r>
              <a:rPr lang="en-US" dirty="0"/>
              <a:t>he retina contains light-sensitive (photo-sensitive) cells (called photoreceptors) that fire action potentials in response to changes in visual information (in the form of electromagnetic waves of the visible spectrum). </a:t>
            </a:r>
            <a:endParaRPr lang="en-US" sz="2200" dirty="0"/>
          </a:p>
        </p:txBody>
      </p:sp>
      <p:pic>
        <p:nvPicPr>
          <p:cNvPr id="130050" name="Picture 2" descr="Picture">
            <a:extLst>
              <a:ext uri="{FF2B5EF4-FFF2-40B4-BE49-F238E27FC236}">
                <a16:creationId xmlns:a16="http://schemas.microsoft.com/office/drawing/2014/main" id="{BC987FEB-D7D7-4237-9F5A-1FBC6281449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1800" y="2084388"/>
            <a:ext cx="68580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63131"/>
      </p:ext>
    </p:extLst>
  </p:cSld>
  <p:clrMapOvr>
    <a:overrideClrMapping bg1="dk1" tx1="lt1" bg2="dk2" tx2="lt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1076"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8ED4FC-7B7C-4B11-AD55-AD2314DCD6DB}"/>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There are two types of photoreceptors; rods and cones. </a:t>
            </a:r>
          </a:p>
        </p:txBody>
      </p:sp>
      <p:sp>
        <p:nvSpPr>
          <p:cNvPr id="3" name="Content Placeholder 2">
            <a:extLst>
              <a:ext uri="{FF2B5EF4-FFF2-40B4-BE49-F238E27FC236}">
                <a16:creationId xmlns:a16="http://schemas.microsoft.com/office/drawing/2014/main" id="{BE15E7F4-EBE3-494F-A17F-A82F38AFB789}"/>
              </a:ext>
            </a:extLst>
          </p:cNvPr>
          <p:cNvSpPr>
            <a:spLocks noGrp="1"/>
          </p:cNvSpPr>
          <p:nvPr>
            <p:ph idx="1"/>
          </p:nvPr>
        </p:nvSpPr>
        <p:spPr>
          <a:xfrm>
            <a:off x="643468" y="2638043"/>
            <a:ext cx="3363974" cy="3415623"/>
          </a:xfrm>
        </p:spPr>
        <p:txBody>
          <a:bodyPr>
            <a:normAutofit/>
          </a:bodyPr>
          <a:lstStyle/>
          <a:p>
            <a:r>
              <a:rPr lang="en-US" sz="2000"/>
              <a:t>Rods are photo receptors that respond to levels of light (shades of black and white) and do not process any color information. </a:t>
            </a:r>
          </a:p>
          <a:p>
            <a:r>
              <a:rPr lang="en-US" sz="2000"/>
              <a:t>The rods make up the major portion of your peripheral vision and are very useful in low-light situations, such as driving at night. </a:t>
            </a:r>
          </a:p>
        </p:txBody>
      </p:sp>
      <p:pic>
        <p:nvPicPr>
          <p:cNvPr id="131074" name="Picture 2" descr="Picture">
            <a:extLst>
              <a:ext uri="{FF2B5EF4-FFF2-40B4-BE49-F238E27FC236}">
                <a16:creationId xmlns:a16="http://schemas.microsoft.com/office/drawing/2014/main" id="{0F4BDFD6-2C12-4C29-B95B-2DBD2A11D9E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192051"/>
            <a:ext cx="6250769" cy="431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538372"/>
      </p:ext>
    </p:extLst>
  </p:cSld>
  <p:clrMapOvr>
    <a:overrideClrMapping bg1="dk1" tx1="lt1" bg2="dk2" tx2="lt2" accent1="accent1" accent2="accent2" accent3="accent3" accent4="accent4" accent5="accent5" accent6="accent6" hlink="hlink" folHlink="folHlink"/>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8ED4FC-7B7C-4B11-AD55-AD2314DCD6DB}"/>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There are two types of photoreceptors; rods and cones. </a:t>
            </a:r>
          </a:p>
        </p:txBody>
      </p:sp>
      <p:sp>
        <p:nvSpPr>
          <p:cNvPr id="3" name="Content Placeholder 2">
            <a:extLst>
              <a:ext uri="{FF2B5EF4-FFF2-40B4-BE49-F238E27FC236}">
                <a16:creationId xmlns:a16="http://schemas.microsoft.com/office/drawing/2014/main" id="{BE15E7F4-EBE3-494F-A17F-A82F38AFB789}"/>
              </a:ext>
            </a:extLst>
          </p:cNvPr>
          <p:cNvSpPr>
            <a:spLocks noGrp="1"/>
          </p:cNvSpPr>
          <p:nvPr>
            <p:ph idx="1"/>
          </p:nvPr>
        </p:nvSpPr>
        <p:spPr>
          <a:xfrm>
            <a:off x="643468" y="2638043"/>
            <a:ext cx="3363974" cy="3415623"/>
          </a:xfrm>
        </p:spPr>
        <p:txBody>
          <a:bodyPr>
            <a:normAutofit/>
          </a:bodyPr>
          <a:lstStyle/>
          <a:p>
            <a:r>
              <a:rPr lang="en-US" sz="1700"/>
              <a:t>Your cones, however are able to process color information. Cones dominate the central portion of your vision which focuses on the </a:t>
            </a:r>
            <a:r>
              <a:rPr lang="en-US" sz="1700" b="1"/>
              <a:t>fovea</a:t>
            </a:r>
            <a:r>
              <a:rPr lang="en-US" sz="1700"/>
              <a:t>. </a:t>
            </a:r>
          </a:p>
          <a:p>
            <a:r>
              <a:rPr lang="en-US" sz="1700"/>
              <a:t>You have 3 types of cones, each specializing in either the RED, GREEN or BLUE, electromagnetic waves of the visible spectrum. </a:t>
            </a:r>
          </a:p>
          <a:p>
            <a:r>
              <a:rPr lang="en-US" sz="1700"/>
              <a:t>The combination of stimulation of these 3 cone types are able to give you all of the colors you see!</a:t>
            </a:r>
          </a:p>
        </p:txBody>
      </p:sp>
      <p:pic>
        <p:nvPicPr>
          <p:cNvPr id="132098" name="Picture 2" descr="The eye – Blue Cone Monochromacy">
            <a:extLst>
              <a:ext uri="{FF2B5EF4-FFF2-40B4-BE49-F238E27FC236}">
                <a16:creationId xmlns:a16="http://schemas.microsoft.com/office/drawing/2014/main" id="{95A0ECE0-0105-4CAC-94A8-1F50D7FC092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559284"/>
            <a:ext cx="6250769" cy="3578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351188"/>
      </p:ext>
    </p:extLst>
  </p:cSld>
  <p:clrMapOvr>
    <a:overrideClrMapping bg1="dk1" tx1="lt1" bg2="dk2" tx2="lt2" accent1="accent1" accent2="accent2" accent3="accent3" accent4="accent4" accent5="accent5" accent6="accent6" hlink="hlink" folHlink="folHlink"/>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39D32-38FF-4D44-9807-085276CC8912}"/>
              </a:ext>
            </a:extLst>
          </p:cNvPr>
          <p:cNvSpPr>
            <a:spLocks noGrp="1"/>
          </p:cNvSpPr>
          <p:nvPr>
            <p:ph type="title"/>
          </p:nvPr>
        </p:nvSpPr>
        <p:spPr>
          <a:xfrm>
            <a:off x="648929" y="629266"/>
            <a:ext cx="3667039" cy="1676603"/>
          </a:xfrm>
        </p:spPr>
        <p:txBody>
          <a:bodyPr>
            <a:normAutofit/>
          </a:bodyPr>
          <a:lstStyle/>
          <a:p>
            <a:r>
              <a:rPr lang="en-US" sz="3600"/>
              <a:t>The Fovea Centralis</a:t>
            </a:r>
          </a:p>
        </p:txBody>
      </p:sp>
      <p:sp>
        <p:nvSpPr>
          <p:cNvPr id="3" name="Content Placeholder 2">
            <a:extLst>
              <a:ext uri="{FF2B5EF4-FFF2-40B4-BE49-F238E27FC236}">
                <a16:creationId xmlns:a16="http://schemas.microsoft.com/office/drawing/2014/main" id="{58CC384E-DCF4-4A5C-A944-E5D178F2D13C}"/>
              </a:ext>
            </a:extLst>
          </p:cNvPr>
          <p:cNvSpPr>
            <a:spLocks noGrp="1"/>
          </p:cNvSpPr>
          <p:nvPr>
            <p:ph idx="1"/>
          </p:nvPr>
        </p:nvSpPr>
        <p:spPr>
          <a:xfrm>
            <a:off x="648931" y="2438401"/>
            <a:ext cx="3667036" cy="3779520"/>
          </a:xfrm>
        </p:spPr>
        <p:txBody>
          <a:bodyPr>
            <a:normAutofit/>
          </a:bodyPr>
          <a:lstStyle/>
          <a:p>
            <a:r>
              <a:rPr lang="en-US" sz="1800"/>
              <a:t>   The center of your field of vision is the most clear. This is due to a part of the retina called the Fovea Centralis (which lies within a slightly larger region called the Macula Lutea)The Fovea Centralis has the highest concentration of cones (cells that code for colored vision) than anywhere else in the retina. </a:t>
            </a:r>
          </a:p>
          <a:p>
            <a:endParaRPr lang="en-US" sz="1800"/>
          </a:p>
        </p:txBody>
      </p:sp>
      <p:sp>
        <p:nvSpPr>
          <p:cNvPr id="71" name="Rectangle 70">
            <a:extLst>
              <a:ext uri="{FF2B5EF4-FFF2-40B4-BE49-F238E27FC236}">
                <a16:creationId xmlns:a16="http://schemas.microsoft.com/office/drawing/2014/main" id="{F2B38F72-8FC4-4001-8C67-FA6B86DE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
            <a:ext cx="7555992"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22" name="Picture 2" descr="Picture">
            <a:extLst>
              <a:ext uri="{FF2B5EF4-FFF2-40B4-BE49-F238E27FC236}">
                <a16:creationId xmlns:a16="http://schemas.microsoft.com/office/drawing/2014/main" id="{538FE272-8CCF-45A4-ABE3-3DC31101F9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09" r="1" b="1"/>
          <a:stretch/>
        </p:blipFill>
        <p:spPr bwMode="auto">
          <a:xfrm>
            <a:off x="5276088" y="640082"/>
            <a:ext cx="6276250" cy="557783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217477"/>
      </p:ext>
    </p:extLst>
  </p:cSld>
  <p:clrMapOvr>
    <a:overrideClrMapping bg1="dk1" tx1="lt1" bg2="dk2" tx2="lt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30C8C-63A5-4283-BE8B-A48B561416F7}"/>
              </a:ext>
            </a:extLst>
          </p:cNvPr>
          <p:cNvSpPr>
            <a:spLocks noGrp="1"/>
          </p:cNvSpPr>
          <p:nvPr>
            <p:ph type="title"/>
          </p:nvPr>
        </p:nvSpPr>
        <p:spPr>
          <a:xfrm>
            <a:off x="648929" y="629266"/>
            <a:ext cx="3667039" cy="1676603"/>
          </a:xfrm>
        </p:spPr>
        <p:txBody>
          <a:bodyPr>
            <a:normAutofit/>
          </a:bodyPr>
          <a:lstStyle/>
          <a:p>
            <a:r>
              <a:rPr lang="en-US" sz="3600"/>
              <a:t>The Optic Nerve</a:t>
            </a:r>
          </a:p>
        </p:txBody>
      </p:sp>
      <p:sp>
        <p:nvSpPr>
          <p:cNvPr id="3" name="Content Placeholder 2">
            <a:extLst>
              <a:ext uri="{FF2B5EF4-FFF2-40B4-BE49-F238E27FC236}">
                <a16:creationId xmlns:a16="http://schemas.microsoft.com/office/drawing/2014/main" id="{AE527927-55CC-4BCD-A1DC-4C80CB091CA5}"/>
              </a:ext>
            </a:extLst>
          </p:cNvPr>
          <p:cNvSpPr>
            <a:spLocks noGrp="1"/>
          </p:cNvSpPr>
          <p:nvPr>
            <p:ph idx="1"/>
          </p:nvPr>
        </p:nvSpPr>
        <p:spPr>
          <a:xfrm>
            <a:off x="648931" y="2438401"/>
            <a:ext cx="3667036" cy="3779520"/>
          </a:xfrm>
        </p:spPr>
        <p:txBody>
          <a:bodyPr>
            <a:normAutofit/>
          </a:bodyPr>
          <a:lstStyle/>
          <a:p>
            <a:r>
              <a:rPr lang="en-US" sz="1800"/>
              <a:t>    The visual information is gathered by the photoreceptors (the sensory cells of the retina), and processed and sent through the layers of the retina. </a:t>
            </a:r>
          </a:p>
          <a:p>
            <a:r>
              <a:rPr lang="en-US" sz="1800"/>
              <a:t>The outermost part of the retina is made up of ganglion cells. </a:t>
            </a:r>
          </a:p>
          <a:p>
            <a:r>
              <a:rPr lang="en-US" sz="1800"/>
              <a:t>The axons of the ganglion cells make up the optic nerve. </a:t>
            </a:r>
          </a:p>
          <a:p>
            <a:r>
              <a:rPr lang="en-US" sz="1800"/>
              <a:t>The optic nerve functions to send the visual sensory information from the retina to the brain. </a:t>
            </a:r>
          </a:p>
          <a:p>
            <a:endParaRPr lang="en-US" sz="1800"/>
          </a:p>
        </p:txBody>
      </p:sp>
      <p:sp>
        <p:nvSpPr>
          <p:cNvPr id="71" name="Rectangle 70">
            <a:extLst>
              <a:ext uri="{FF2B5EF4-FFF2-40B4-BE49-F238E27FC236}">
                <a16:creationId xmlns:a16="http://schemas.microsoft.com/office/drawing/2014/main" id="{F2B38F72-8FC4-4001-8C67-FA6B86DE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
            <a:ext cx="7555992"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146" name="Picture 2" descr="Picture">
            <a:extLst>
              <a:ext uri="{FF2B5EF4-FFF2-40B4-BE49-F238E27FC236}">
                <a16:creationId xmlns:a16="http://schemas.microsoft.com/office/drawing/2014/main" id="{D063F88F-E123-4735-A2CD-F0F5BC07CE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9" r="14161" b="1"/>
          <a:stretch/>
        </p:blipFill>
        <p:spPr bwMode="auto">
          <a:xfrm>
            <a:off x="5276088" y="640082"/>
            <a:ext cx="6276250" cy="557783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913746"/>
      </p:ext>
    </p:extLst>
  </p:cSld>
  <p:clrMapOvr>
    <a:overrideClrMapping bg1="dk1" tx1="lt1" bg2="dk2" tx2="lt2" accent1="accent1" accent2="accent2" accent3="accent3" accent4="accent4" accent5="accent5" accent6="accent6" hlink="hlink" folHlink="folHlink"/>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8CF4CA-F601-4A3C-B88C-E78A34C9805C}"/>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The Optic Disk</a:t>
            </a:r>
          </a:p>
        </p:txBody>
      </p:sp>
      <p:sp>
        <p:nvSpPr>
          <p:cNvPr id="3" name="Content Placeholder 2">
            <a:extLst>
              <a:ext uri="{FF2B5EF4-FFF2-40B4-BE49-F238E27FC236}">
                <a16:creationId xmlns:a16="http://schemas.microsoft.com/office/drawing/2014/main" id="{BFD8E88A-E6CE-4BD7-9CD8-B9E6FB8303FA}"/>
              </a:ext>
            </a:extLst>
          </p:cNvPr>
          <p:cNvSpPr>
            <a:spLocks noGrp="1"/>
          </p:cNvSpPr>
          <p:nvPr>
            <p:ph idx="1"/>
          </p:nvPr>
        </p:nvSpPr>
        <p:spPr>
          <a:xfrm>
            <a:off x="643468" y="2638043"/>
            <a:ext cx="3363974" cy="3415623"/>
          </a:xfrm>
        </p:spPr>
        <p:txBody>
          <a:bodyPr>
            <a:normAutofit/>
          </a:bodyPr>
          <a:lstStyle/>
          <a:p>
            <a:r>
              <a:rPr lang="en-US" sz="1700"/>
              <a:t>   The point at which the axons of the ganglion cells leave the eye to form the optic nerve, is called the Optic Disc. </a:t>
            </a:r>
          </a:p>
          <a:p>
            <a:r>
              <a:rPr lang="en-US" sz="1700"/>
              <a:t>The Optic Disc is essentially a pathway from the eye to the brain. </a:t>
            </a:r>
          </a:p>
          <a:p>
            <a:r>
              <a:rPr lang="en-US" sz="1700"/>
              <a:t>This pathway is devoid of photoreceptors and creates a small "blind spot" in our visual field that we are normally completely unaware of!</a:t>
            </a:r>
          </a:p>
          <a:p>
            <a:endParaRPr lang="en-US" sz="1700"/>
          </a:p>
        </p:txBody>
      </p:sp>
      <p:pic>
        <p:nvPicPr>
          <p:cNvPr id="135170" name="Picture 2" descr="Picture">
            <a:extLst>
              <a:ext uri="{FF2B5EF4-FFF2-40B4-BE49-F238E27FC236}">
                <a16:creationId xmlns:a16="http://schemas.microsoft.com/office/drawing/2014/main" id="{36CE0648-C17B-484B-9AE8-5DEAC723D43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004528"/>
            <a:ext cx="6250769" cy="468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305067"/>
      </p:ext>
    </p:extLst>
  </p:cSld>
  <p:clrMapOvr>
    <a:overrideClrMapping bg1="dk1" tx1="lt1" bg2="dk2" tx2="lt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4694B9-132E-418A-ADA5-43E682A0F87F}"/>
              </a:ext>
            </a:extLst>
          </p:cNvPr>
          <p:cNvSpPr>
            <a:spLocks noGrp="1"/>
          </p:cNvSpPr>
          <p:nvPr>
            <p:ph type="title"/>
          </p:nvPr>
        </p:nvSpPr>
        <p:spPr>
          <a:xfrm>
            <a:off x="838200" y="585216"/>
            <a:ext cx="10515600" cy="1325563"/>
          </a:xfrm>
        </p:spPr>
        <p:txBody>
          <a:bodyPr>
            <a:normAutofit/>
          </a:bodyPr>
          <a:lstStyle/>
          <a:p>
            <a:r>
              <a:rPr lang="en-US">
                <a:solidFill>
                  <a:srgbClr val="FFFFFF"/>
                </a:solidFill>
              </a:rPr>
              <a:t>The Extrinsic Muscles of the Eye</a:t>
            </a:r>
          </a:p>
        </p:txBody>
      </p:sp>
      <p:pic>
        <p:nvPicPr>
          <p:cNvPr id="136194" name="Picture 2" descr="Picture">
            <a:extLst>
              <a:ext uri="{FF2B5EF4-FFF2-40B4-BE49-F238E27FC236}">
                <a16:creationId xmlns:a16="http://schemas.microsoft.com/office/drawing/2014/main" id="{83E70FF1-429A-4852-953B-006C3DB64E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59" b="-3"/>
          <a:stretch/>
        </p:blipFill>
        <p:spPr bwMode="auto">
          <a:xfrm>
            <a:off x="841248" y="2516777"/>
            <a:ext cx="6236208" cy="366018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E84B8EE-DB31-46FA-AE89-503CCFA04330}"/>
              </a:ext>
            </a:extLst>
          </p:cNvPr>
          <p:cNvSpPr>
            <a:spLocks noGrp="1"/>
          </p:cNvSpPr>
          <p:nvPr>
            <p:ph idx="1"/>
          </p:nvPr>
        </p:nvSpPr>
        <p:spPr>
          <a:xfrm>
            <a:off x="7546847" y="2516777"/>
            <a:ext cx="4272620" cy="3660185"/>
          </a:xfrm>
        </p:spPr>
        <p:txBody>
          <a:bodyPr anchor="ctr">
            <a:normAutofit fontScale="70000" lnSpcReduction="20000"/>
          </a:bodyPr>
          <a:lstStyle/>
          <a:p>
            <a:r>
              <a:rPr lang="en-US" dirty="0"/>
              <a:t>There are six extrinsic muscles of the eye (or globe). These muscles control the movement of the eyes. These muscles are called </a:t>
            </a:r>
            <a:r>
              <a:rPr lang="en-US" i="1" dirty="0"/>
              <a:t>extrinsic eye muscles</a:t>
            </a:r>
            <a:r>
              <a:rPr lang="en-US" dirty="0"/>
              <a:t> because their origin lies in the orbit and their insertion points are on the outside of the sclera.</a:t>
            </a:r>
          </a:p>
          <a:p>
            <a:r>
              <a:rPr lang="en-US" dirty="0"/>
              <a:t>  The six extrinsic eye muscles are as follows:</a:t>
            </a:r>
          </a:p>
          <a:p>
            <a:pPr>
              <a:buFont typeface="Wingdings" panose="05000000000000000000" pitchFamily="2" charset="2"/>
              <a:buChar char="ü"/>
            </a:pPr>
            <a:r>
              <a:rPr lang="en-US" dirty="0"/>
              <a:t>Superior and Inferior Rectus Muscles.</a:t>
            </a:r>
          </a:p>
          <a:p>
            <a:pPr>
              <a:buFont typeface="Wingdings" panose="05000000000000000000" pitchFamily="2" charset="2"/>
              <a:buChar char="ü"/>
            </a:pPr>
            <a:r>
              <a:rPr lang="en-US" dirty="0"/>
              <a:t>Lateral and Medial Rectus Muscles.</a:t>
            </a:r>
          </a:p>
          <a:p>
            <a:pPr>
              <a:buFont typeface="Wingdings" panose="05000000000000000000" pitchFamily="2" charset="2"/>
              <a:buChar char="ü"/>
            </a:pPr>
            <a:r>
              <a:rPr lang="en-US" dirty="0"/>
              <a:t>Superior and Inferior Oblique Muscle.</a:t>
            </a:r>
          </a:p>
          <a:p>
            <a:endParaRPr lang="en-US" sz="2200" dirty="0"/>
          </a:p>
        </p:txBody>
      </p:sp>
    </p:spTree>
    <p:extLst>
      <p:ext uri="{BB962C8B-B14F-4D97-AF65-F5344CB8AC3E}">
        <p14:creationId xmlns:p14="http://schemas.microsoft.com/office/powerpoint/2010/main" val="64760871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4694B9-132E-418A-ADA5-43E682A0F87F}"/>
              </a:ext>
            </a:extLst>
          </p:cNvPr>
          <p:cNvSpPr>
            <a:spLocks noGrp="1"/>
          </p:cNvSpPr>
          <p:nvPr>
            <p:ph type="title"/>
          </p:nvPr>
        </p:nvSpPr>
        <p:spPr>
          <a:xfrm>
            <a:off x="838200" y="585216"/>
            <a:ext cx="10515600" cy="1325563"/>
          </a:xfrm>
        </p:spPr>
        <p:txBody>
          <a:bodyPr>
            <a:normAutofit/>
          </a:bodyPr>
          <a:lstStyle/>
          <a:p>
            <a:r>
              <a:rPr lang="en-US">
                <a:solidFill>
                  <a:srgbClr val="FFFFFF"/>
                </a:solidFill>
              </a:rPr>
              <a:t>The Extrinsic Muscles of the Eye</a:t>
            </a:r>
          </a:p>
        </p:txBody>
      </p:sp>
      <p:pic>
        <p:nvPicPr>
          <p:cNvPr id="136194" name="Picture 2" descr="Picture">
            <a:extLst>
              <a:ext uri="{FF2B5EF4-FFF2-40B4-BE49-F238E27FC236}">
                <a16:creationId xmlns:a16="http://schemas.microsoft.com/office/drawing/2014/main" id="{83E70FF1-429A-4852-953B-006C3DB64E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59" b="-3"/>
          <a:stretch/>
        </p:blipFill>
        <p:spPr bwMode="auto">
          <a:xfrm>
            <a:off x="841248" y="2516777"/>
            <a:ext cx="6236208" cy="366018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E84B8EE-DB31-46FA-AE89-503CCFA04330}"/>
              </a:ext>
            </a:extLst>
          </p:cNvPr>
          <p:cNvSpPr>
            <a:spLocks noGrp="1"/>
          </p:cNvSpPr>
          <p:nvPr>
            <p:ph idx="1"/>
          </p:nvPr>
        </p:nvSpPr>
        <p:spPr>
          <a:xfrm>
            <a:off x="7546847" y="2516777"/>
            <a:ext cx="4272620" cy="3660185"/>
          </a:xfrm>
        </p:spPr>
        <p:txBody>
          <a:bodyPr anchor="ctr">
            <a:normAutofit fontScale="92500" lnSpcReduction="20000"/>
          </a:bodyPr>
          <a:lstStyle/>
          <a:p>
            <a:r>
              <a:rPr lang="en-US" dirty="0"/>
              <a:t>The function of the rectus muscles of the eye allow the eye to look up, down, left and right. </a:t>
            </a:r>
          </a:p>
          <a:p>
            <a:r>
              <a:rPr lang="en-US" dirty="0"/>
              <a:t>The superior and inferior oblique muscles function to rotate the eyeball clock-wise and counter clock-wise to keep the eye from rotating when the rectus muscles are engaged. </a:t>
            </a:r>
            <a:endParaRPr lang="en-US" sz="2200" dirty="0"/>
          </a:p>
        </p:txBody>
      </p:sp>
    </p:spTree>
    <p:extLst>
      <p:ext uri="{BB962C8B-B14F-4D97-AF65-F5344CB8AC3E}">
        <p14:creationId xmlns:p14="http://schemas.microsoft.com/office/powerpoint/2010/main" val="3277917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98996-C398-48F6-A4ED-0389CAB5EFE4}"/>
              </a:ext>
            </a:extLst>
          </p:cNvPr>
          <p:cNvSpPr>
            <a:spLocks noGrp="1"/>
          </p:cNvSpPr>
          <p:nvPr>
            <p:ph type="title"/>
          </p:nvPr>
        </p:nvSpPr>
        <p:spPr/>
        <p:txBody>
          <a:bodyPr/>
          <a:lstStyle/>
          <a:p>
            <a:r>
              <a:rPr lang="en-US" b="1" dirty="0"/>
              <a:t>Glial Cells (a.k.a. neuroglia)</a:t>
            </a:r>
            <a:endParaRPr lang="en-US" dirty="0"/>
          </a:p>
        </p:txBody>
      </p:sp>
      <p:sp>
        <p:nvSpPr>
          <p:cNvPr id="3" name="Content Placeholder 2">
            <a:extLst>
              <a:ext uri="{FF2B5EF4-FFF2-40B4-BE49-F238E27FC236}">
                <a16:creationId xmlns:a16="http://schemas.microsoft.com/office/drawing/2014/main" id="{78866C58-B46B-4444-B36B-AAED89C6FDB1}"/>
              </a:ext>
            </a:extLst>
          </p:cNvPr>
          <p:cNvSpPr>
            <a:spLocks noGrp="1"/>
          </p:cNvSpPr>
          <p:nvPr>
            <p:ph idx="1"/>
          </p:nvPr>
        </p:nvSpPr>
        <p:spPr/>
        <p:txBody>
          <a:bodyPr/>
          <a:lstStyle/>
          <a:p>
            <a:r>
              <a:rPr lang="en-US" dirty="0"/>
              <a:t> Nervous tissue is composed of glial cells, as well as neurons. The glial cells function like a connective tissue (even though they are not connective tissue). They provide support. There are 4 types of glial cells:</a:t>
            </a:r>
          </a:p>
          <a:p>
            <a:r>
              <a:rPr lang="en-US" b="1" dirty="0"/>
              <a:t>microglia - </a:t>
            </a:r>
            <a:r>
              <a:rPr lang="en-US" dirty="0"/>
              <a:t>macrophages of the CNS;</a:t>
            </a:r>
          </a:p>
          <a:p>
            <a:r>
              <a:rPr lang="en-US" b="1" dirty="0"/>
              <a:t>oligodendrocytes - </a:t>
            </a:r>
            <a:r>
              <a:rPr lang="en-US" dirty="0"/>
              <a:t>myelinate the axons within the CNS</a:t>
            </a:r>
          </a:p>
          <a:p>
            <a:r>
              <a:rPr lang="en-US" b="1" dirty="0"/>
              <a:t>Schwann cells</a:t>
            </a:r>
            <a:r>
              <a:rPr lang="en-US" dirty="0"/>
              <a:t> - myelinate the axons within the PNS</a:t>
            </a:r>
          </a:p>
          <a:p>
            <a:r>
              <a:rPr lang="en-US" b="1" dirty="0"/>
              <a:t>astrocytes - </a:t>
            </a:r>
            <a:r>
              <a:rPr lang="en-US" dirty="0"/>
              <a:t>supportive cells </a:t>
            </a:r>
          </a:p>
          <a:p>
            <a:endParaRPr lang="en-US" dirty="0"/>
          </a:p>
        </p:txBody>
      </p:sp>
    </p:spTree>
    <p:extLst>
      <p:ext uri="{BB962C8B-B14F-4D97-AF65-F5344CB8AC3E}">
        <p14:creationId xmlns:p14="http://schemas.microsoft.com/office/powerpoint/2010/main" val="160376280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4694B9-132E-418A-ADA5-43E682A0F87F}"/>
              </a:ext>
            </a:extLst>
          </p:cNvPr>
          <p:cNvSpPr>
            <a:spLocks noGrp="1"/>
          </p:cNvSpPr>
          <p:nvPr>
            <p:ph type="title"/>
          </p:nvPr>
        </p:nvSpPr>
        <p:spPr>
          <a:xfrm>
            <a:off x="838200" y="585216"/>
            <a:ext cx="10515600" cy="1325563"/>
          </a:xfrm>
        </p:spPr>
        <p:txBody>
          <a:bodyPr>
            <a:normAutofit/>
          </a:bodyPr>
          <a:lstStyle/>
          <a:p>
            <a:r>
              <a:rPr lang="en-US">
                <a:solidFill>
                  <a:srgbClr val="FFFFFF"/>
                </a:solidFill>
              </a:rPr>
              <a:t>The Extrinsic Muscles of the Eye</a:t>
            </a:r>
          </a:p>
        </p:txBody>
      </p:sp>
      <p:pic>
        <p:nvPicPr>
          <p:cNvPr id="139266" name="Picture 2" descr="Picture">
            <a:extLst>
              <a:ext uri="{FF2B5EF4-FFF2-40B4-BE49-F238E27FC236}">
                <a16:creationId xmlns:a16="http://schemas.microsoft.com/office/drawing/2014/main" id="{BE0CB966-6919-47BA-92FB-A7FCCCF8F4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770" r="13683" b="-1"/>
          <a:stretch/>
        </p:blipFill>
        <p:spPr bwMode="auto">
          <a:xfrm>
            <a:off x="841248" y="2516777"/>
            <a:ext cx="6236208" cy="366018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E84B8EE-DB31-46FA-AE89-503CCFA04330}"/>
              </a:ext>
            </a:extLst>
          </p:cNvPr>
          <p:cNvSpPr>
            <a:spLocks noGrp="1"/>
          </p:cNvSpPr>
          <p:nvPr>
            <p:ph idx="1"/>
          </p:nvPr>
        </p:nvSpPr>
        <p:spPr>
          <a:xfrm>
            <a:off x="7546848" y="2516777"/>
            <a:ext cx="3803904" cy="3660185"/>
          </a:xfrm>
        </p:spPr>
        <p:txBody>
          <a:bodyPr anchor="ctr">
            <a:normAutofit/>
          </a:bodyPr>
          <a:lstStyle/>
          <a:p>
            <a:r>
              <a:rPr lang="en-US" sz="2200" dirty="0"/>
              <a:t>The Superior Rectus muscles of the eyeball allow you to look UPWARDS!</a:t>
            </a:r>
          </a:p>
        </p:txBody>
      </p:sp>
    </p:spTree>
    <p:extLst>
      <p:ext uri="{BB962C8B-B14F-4D97-AF65-F5344CB8AC3E}">
        <p14:creationId xmlns:p14="http://schemas.microsoft.com/office/powerpoint/2010/main" val="29429148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694B9-132E-418A-ADA5-43E682A0F87F}"/>
              </a:ext>
            </a:extLst>
          </p:cNvPr>
          <p:cNvSpPr>
            <a:spLocks noGrp="1"/>
          </p:cNvSpPr>
          <p:nvPr>
            <p:ph type="title"/>
          </p:nvPr>
        </p:nvSpPr>
        <p:spPr>
          <a:xfrm>
            <a:off x="645858" y="5110423"/>
            <a:ext cx="10906061" cy="671540"/>
          </a:xfrm>
          <a:noFill/>
        </p:spPr>
        <p:txBody>
          <a:bodyPr vert="horz" lIns="91440" tIns="45720" rIns="91440" bIns="45720" rtlCol="0" anchor="ctr">
            <a:normAutofit/>
          </a:bodyPr>
          <a:lstStyle/>
          <a:p>
            <a:pPr algn="ctr"/>
            <a:r>
              <a:rPr lang="en-US" sz="4100"/>
              <a:t>The Extrinsic Muscles of the Eye</a:t>
            </a:r>
          </a:p>
        </p:txBody>
      </p:sp>
      <p:sp>
        <p:nvSpPr>
          <p:cNvPr id="3" name="Content Placeholder 2">
            <a:extLst>
              <a:ext uri="{FF2B5EF4-FFF2-40B4-BE49-F238E27FC236}">
                <a16:creationId xmlns:a16="http://schemas.microsoft.com/office/drawing/2014/main" id="{2E84B8EE-DB31-46FA-AE89-503CCFA04330}"/>
              </a:ext>
            </a:extLst>
          </p:cNvPr>
          <p:cNvSpPr>
            <a:spLocks noGrp="1"/>
          </p:cNvSpPr>
          <p:nvPr>
            <p:ph idx="1"/>
          </p:nvPr>
        </p:nvSpPr>
        <p:spPr>
          <a:xfrm>
            <a:off x="645858" y="5855843"/>
            <a:ext cx="10906061" cy="458470"/>
          </a:xfrm>
          <a:noFill/>
        </p:spPr>
        <p:txBody>
          <a:bodyPr vert="horz" lIns="91440" tIns="45720" rIns="91440" bIns="45720" rtlCol="0">
            <a:normAutofit/>
          </a:bodyPr>
          <a:lstStyle/>
          <a:p>
            <a:pPr marL="0" indent="0" algn="ctr">
              <a:buNone/>
            </a:pPr>
            <a:r>
              <a:rPr lang="en-US" sz="2400"/>
              <a:t>The Inferior Rectus Muscles of the eyeball allow you to look DOWNWARD!</a:t>
            </a:r>
          </a:p>
        </p:txBody>
      </p:sp>
      <p:sp>
        <p:nvSpPr>
          <p:cNvPr id="72" name="Rectangle 71">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2" cy="482247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4562" y="640091"/>
            <a:ext cx="8182876" cy="388111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0290" name="Picture 2" descr="Picture">
            <a:extLst>
              <a:ext uri="{FF2B5EF4-FFF2-40B4-BE49-F238E27FC236}">
                <a16:creationId xmlns:a16="http://schemas.microsoft.com/office/drawing/2014/main" id="{FFD21F27-F5AE-4573-B92E-0C278E2D83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876" b="-1"/>
          <a:stretch/>
        </p:blipFill>
        <p:spPr bwMode="auto">
          <a:xfrm>
            <a:off x="2170029" y="804672"/>
            <a:ext cx="7851943" cy="3554676"/>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81067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694B9-132E-418A-ADA5-43E682A0F87F}"/>
              </a:ext>
            </a:extLst>
          </p:cNvPr>
          <p:cNvSpPr>
            <a:spLocks noGrp="1"/>
          </p:cNvSpPr>
          <p:nvPr>
            <p:ph type="title"/>
          </p:nvPr>
        </p:nvSpPr>
        <p:spPr>
          <a:xfrm>
            <a:off x="648928" y="4675886"/>
            <a:ext cx="3685032" cy="1608328"/>
          </a:xfrm>
        </p:spPr>
        <p:txBody>
          <a:bodyPr>
            <a:normAutofit/>
          </a:bodyPr>
          <a:lstStyle/>
          <a:p>
            <a:r>
              <a:rPr lang="en-US" sz="3600"/>
              <a:t>The Extrinsic Muscles of the Eye</a:t>
            </a:r>
          </a:p>
        </p:txBody>
      </p:sp>
      <p:sp>
        <p:nvSpPr>
          <p:cNvPr id="73" name="Rectangle 72">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12192002"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ounded Rectangle 28">
            <a:extLst>
              <a:ext uri="{FF2B5EF4-FFF2-40B4-BE49-F238E27FC236}">
                <a16:creationId xmlns:a16="http://schemas.microsoft.com/office/drawing/2014/main" id="{07A0C51E-5464-4470-855E-CA530A59B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59557" y="640091"/>
            <a:ext cx="8072887" cy="355090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7218" name="Picture 2" descr="Picture">
            <a:extLst>
              <a:ext uri="{FF2B5EF4-FFF2-40B4-BE49-F238E27FC236}">
                <a16:creationId xmlns:a16="http://schemas.microsoft.com/office/drawing/2014/main" id="{E0147407-DA3B-44EB-A61C-F49655EC879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2699" y="865700"/>
            <a:ext cx="7606599" cy="309968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E84B8EE-DB31-46FA-AE89-503CCFA04330}"/>
              </a:ext>
            </a:extLst>
          </p:cNvPr>
          <p:cNvSpPr>
            <a:spLocks noGrp="1"/>
          </p:cNvSpPr>
          <p:nvPr>
            <p:ph idx="1"/>
          </p:nvPr>
        </p:nvSpPr>
        <p:spPr>
          <a:xfrm>
            <a:off x="4864100" y="4675886"/>
            <a:ext cx="6675627" cy="1605083"/>
          </a:xfrm>
        </p:spPr>
        <p:txBody>
          <a:bodyPr anchor="ctr">
            <a:normAutofit/>
          </a:bodyPr>
          <a:lstStyle/>
          <a:p>
            <a:r>
              <a:rPr lang="en-US" sz="2000"/>
              <a:t>The Lateral and Medial Rectus Muscles of the eyeball work in opposite ways to allow to you to look outward with one eye, while you look inward with the other eye.</a:t>
            </a:r>
          </a:p>
        </p:txBody>
      </p:sp>
    </p:spTree>
    <p:extLst>
      <p:ext uri="{BB962C8B-B14F-4D97-AF65-F5344CB8AC3E}">
        <p14:creationId xmlns:p14="http://schemas.microsoft.com/office/powerpoint/2010/main" val="5575942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66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F7F1E1-0109-4598-947D-9C30386323B9}"/>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100" b="1">
                <a:solidFill>
                  <a:srgbClr val="FFFFFF"/>
                </a:solidFill>
              </a:rPr>
              <a:t>When muscles do not antagonize each other properly, the movement of the eyes are uncoordinated.</a:t>
            </a:r>
            <a:endParaRPr lang="en-US" sz="3100">
              <a:solidFill>
                <a:srgbClr val="FFFFFF"/>
              </a:solidFill>
            </a:endParaRPr>
          </a:p>
        </p:txBody>
      </p:sp>
      <p:sp>
        <p:nvSpPr>
          <p:cNvPr id="141318"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314" name="Picture 2" descr="Picture">
            <a:extLst>
              <a:ext uri="{FF2B5EF4-FFF2-40B4-BE49-F238E27FC236}">
                <a16:creationId xmlns:a16="http://schemas.microsoft.com/office/drawing/2014/main" id="{C8EBCE50-3A5A-4B13-9C33-48E9A16D5D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55"/>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4508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63D01-FEB8-4DFC-B5F8-2DF6514E6D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8A5228-60AE-4176-BBBB-1C2C74A9BBB9}"/>
              </a:ext>
            </a:extLst>
          </p:cNvPr>
          <p:cNvSpPr>
            <a:spLocks noGrp="1"/>
          </p:cNvSpPr>
          <p:nvPr>
            <p:ph idx="1"/>
          </p:nvPr>
        </p:nvSpPr>
        <p:spPr/>
        <p:txBody>
          <a:bodyPr/>
          <a:lstStyle/>
          <a:p>
            <a:endParaRPr lang="en-US"/>
          </a:p>
        </p:txBody>
      </p:sp>
      <p:pic>
        <p:nvPicPr>
          <p:cNvPr id="142338" name="Picture 2" descr="Picture">
            <a:extLst>
              <a:ext uri="{FF2B5EF4-FFF2-40B4-BE49-F238E27FC236}">
                <a16:creationId xmlns:a16="http://schemas.microsoft.com/office/drawing/2014/main" id="{56450C23-2E13-45EF-9BAE-FA71B5285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638" y="0"/>
            <a:ext cx="91011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2057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59F99-7386-441F-90A1-2F75723D1C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5D17B2-98B9-4605-9717-DCB0D5A04563}"/>
              </a:ext>
            </a:extLst>
          </p:cNvPr>
          <p:cNvSpPr>
            <a:spLocks noGrp="1"/>
          </p:cNvSpPr>
          <p:nvPr>
            <p:ph idx="1"/>
          </p:nvPr>
        </p:nvSpPr>
        <p:spPr/>
        <p:txBody>
          <a:bodyPr/>
          <a:lstStyle/>
          <a:p>
            <a:endParaRPr lang="en-US"/>
          </a:p>
        </p:txBody>
      </p:sp>
      <p:pic>
        <p:nvPicPr>
          <p:cNvPr id="143362" name="Picture 2" descr="Picture">
            <a:extLst>
              <a:ext uri="{FF2B5EF4-FFF2-40B4-BE49-F238E27FC236}">
                <a16:creationId xmlns:a16="http://schemas.microsoft.com/office/drawing/2014/main" id="{CD653232-9CEF-4997-BCE2-56887C49B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175" y="0"/>
            <a:ext cx="9137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30215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B5889-68D2-47C2-957A-FB28375308D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10B6BD-1FB9-42D1-AD5E-E9A9524B4D5B}"/>
              </a:ext>
            </a:extLst>
          </p:cNvPr>
          <p:cNvSpPr>
            <a:spLocks noGrp="1"/>
          </p:cNvSpPr>
          <p:nvPr>
            <p:ph idx="1"/>
          </p:nvPr>
        </p:nvSpPr>
        <p:spPr/>
        <p:txBody>
          <a:bodyPr/>
          <a:lstStyle/>
          <a:p>
            <a:endParaRPr lang="en-US"/>
          </a:p>
        </p:txBody>
      </p:sp>
      <p:pic>
        <p:nvPicPr>
          <p:cNvPr id="144386" name="Picture 2" descr="Picture">
            <a:extLst>
              <a:ext uri="{FF2B5EF4-FFF2-40B4-BE49-F238E27FC236}">
                <a16:creationId xmlns:a16="http://schemas.microsoft.com/office/drawing/2014/main" id="{3BFB20E7-6604-42BC-817D-5F78B5A22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288" y="0"/>
            <a:ext cx="91154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00867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3E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5C03EB-06C5-4DD4-B3CE-0CDE1401A14D}"/>
              </a:ext>
            </a:extLst>
          </p:cNvPr>
          <p:cNvSpPr>
            <a:spLocks noGrp="1"/>
          </p:cNvSpPr>
          <p:nvPr>
            <p:ph type="title"/>
          </p:nvPr>
        </p:nvSpPr>
        <p:spPr>
          <a:xfrm>
            <a:off x="9093496" y="618681"/>
            <a:ext cx="2613872" cy="4794567"/>
          </a:xfrm>
        </p:spPr>
        <p:txBody>
          <a:bodyPr vert="horz" lIns="91440" tIns="45720" rIns="91440" bIns="45720" rtlCol="0" anchor="ctr">
            <a:normAutofit/>
          </a:bodyPr>
          <a:lstStyle/>
          <a:p>
            <a:endParaRPr lang="en-US" sz="3600">
              <a:solidFill>
                <a:srgbClr val="FFFFFF"/>
              </a:solidFill>
            </a:endParaRP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410" name="Picture 2" descr="Picture">
            <a:extLst>
              <a:ext uri="{FF2B5EF4-FFF2-40B4-BE49-F238E27FC236}">
                <a16:creationId xmlns:a16="http://schemas.microsoft.com/office/drawing/2014/main" id="{14537D1D-C007-4385-ABF7-F2AB8B130B5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363"/>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5941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5024C-4E3C-4816-89CB-C5760B999F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F54F9E-7208-4A68-B046-04C76E07C054}"/>
              </a:ext>
            </a:extLst>
          </p:cNvPr>
          <p:cNvSpPr>
            <a:spLocks noGrp="1"/>
          </p:cNvSpPr>
          <p:nvPr>
            <p:ph idx="1"/>
          </p:nvPr>
        </p:nvSpPr>
        <p:spPr/>
        <p:txBody>
          <a:bodyPr/>
          <a:lstStyle/>
          <a:p>
            <a:endParaRPr lang="en-US"/>
          </a:p>
        </p:txBody>
      </p:sp>
      <p:pic>
        <p:nvPicPr>
          <p:cNvPr id="146434" name="Picture 2" descr="Picture">
            <a:extLst>
              <a:ext uri="{FF2B5EF4-FFF2-40B4-BE49-F238E27FC236}">
                <a16:creationId xmlns:a16="http://schemas.microsoft.com/office/drawing/2014/main" id="{AFE0DA57-5EA9-439A-BD0C-D128357B0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595313"/>
            <a:ext cx="7543800" cy="566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6190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8B5BB6-D18A-4149-BC54-56A1C3A32A51}"/>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b="1" i="1">
                <a:solidFill>
                  <a:srgbClr val="FFFFFF"/>
                </a:solidFill>
              </a:rPr>
              <a:t>Anterior External</a:t>
            </a:r>
            <a:br>
              <a:rPr lang="en-US" sz="3600" b="1" i="1">
                <a:solidFill>
                  <a:srgbClr val="FFFFFF"/>
                </a:solidFill>
              </a:rPr>
            </a:br>
            <a:r>
              <a:rPr lang="en-US" sz="3600" b="1" i="1">
                <a:solidFill>
                  <a:srgbClr val="FFFFFF"/>
                </a:solidFill>
              </a:rPr>
              <a:t>​View of Sheep Eye</a:t>
            </a:r>
            <a:endParaRPr lang="en-US" sz="3600">
              <a:solidFill>
                <a:srgbClr val="FFFFFF"/>
              </a:solidFill>
            </a:endParaRP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458" name="Picture 2" descr="Picture">
            <a:extLst>
              <a:ext uri="{FF2B5EF4-FFF2-40B4-BE49-F238E27FC236}">
                <a16:creationId xmlns:a16="http://schemas.microsoft.com/office/drawing/2014/main" id="{81663DAD-2E9D-452C-8A8D-89EE688B7F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60" b="1209"/>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759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4E21B-75D4-472E-B9FE-EE013460A4FB}"/>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a:solidFill>
                  <a:schemeClr val="bg1"/>
                </a:solidFill>
              </a:rPr>
              <a:t>Histological Examination of Nervous Tissue</a:t>
            </a:r>
          </a:p>
        </p:txBody>
      </p:sp>
      <p:pic>
        <p:nvPicPr>
          <p:cNvPr id="8194" name="Picture 2" descr="Picture">
            <a:extLst>
              <a:ext uri="{FF2B5EF4-FFF2-40B4-BE49-F238E27FC236}">
                <a16:creationId xmlns:a16="http://schemas.microsoft.com/office/drawing/2014/main" id="{8F9AAC87-2772-4C92-85B1-F35EC31CF5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3987"/>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3982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B5BB6-D18A-4149-BC54-56A1C3A32A51}"/>
              </a:ext>
            </a:extLst>
          </p:cNvPr>
          <p:cNvSpPr>
            <a:spLocks noGrp="1"/>
          </p:cNvSpPr>
          <p:nvPr>
            <p:ph type="title"/>
          </p:nvPr>
        </p:nvSpPr>
        <p:spPr>
          <a:xfrm>
            <a:off x="645858" y="5110423"/>
            <a:ext cx="10906061" cy="1629044"/>
          </a:xfrm>
          <a:noFill/>
        </p:spPr>
        <p:txBody>
          <a:bodyPr vert="horz" lIns="91440" tIns="45720" rIns="91440" bIns="45720" rtlCol="0" anchor="ctr">
            <a:normAutofit fontScale="90000"/>
          </a:bodyPr>
          <a:lstStyle/>
          <a:p>
            <a:pPr algn="ctr"/>
            <a:r>
              <a:rPr lang="en-US" b="1" i="1" dirty="0"/>
              <a:t>Anterior External</a:t>
            </a:r>
            <a:br>
              <a:rPr lang="en-US" b="1" i="1" dirty="0"/>
            </a:br>
            <a:r>
              <a:rPr lang="en-US" b="1" i="1" dirty="0"/>
              <a:t>​View of Sheep Eye</a:t>
            </a:r>
            <a:br>
              <a:rPr lang="en-US" b="1" i="1" dirty="0"/>
            </a:br>
            <a:r>
              <a:rPr lang="en-US" b="1" i="1" dirty="0"/>
              <a:t>​(fatty tissue removed)</a:t>
            </a:r>
            <a:endParaRPr lang="en-US" sz="1900" dirty="0"/>
          </a:p>
        </p:txBody>
      </p:sp>
      <p:sp>
        <p:nvSpPr>
          <p:cNvPr id="135" name="Rectangle 134">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2" cy="482247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4562" y="640091"/>
            <a:ext cx="8182876" cy="388111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9506" name="Picture 2" descr="Picture">
            <a:extLst>
              <a:ext uri="{FF2B5EF4-FFF2-40B4-BE49-F238E27FC236}">
                <a16:creationId xmlns:a16="http://schemas.microsoft.com/office/drawing/2014/main" id="{197CDA29-F793-4B6F-B188-4300207D25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3" r="1" b="1"/>
          <a:stretch/>
        </p:blipFill>
        <p:spPr bwMode="auto">
          <a:xfrm>
            <a:off x="2170029" y="804672"/>
            <a:ext cx="7851943" cy="3554676"/>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19288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6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8B5BB6-D18A-4149-BC54-56A1C3A32A51}"/>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b="1" i="1">
                <a:solidFill>
                  <a:srgbClr val="FFFFFF"/>
                </a:solidFill>
              </a:rPr>
              <a:t>Lateral External</a:t>
            </a:r>
            <a:br>
              <a:rPr lang="en-US" sz="3600" b="1" i="1">
                <a:solidFill>
                  <a:srgbClr val="FFFFFF"/>
                </a:solidFill>
              </a:rPr>
            </a:br>
            <a:r>
              <a:rPr lang="en-US" sz="3600" b="1" i="1">
                <a:solidFill>
                  <a:srgbClr val="FFFFFF"/>
                </a:solidFill>
              </a:rPr>
              <a:t>​View of Sheep Eye </a:t>
            </a:r>
            <a:br>
              <a:rPr lang="en-US" sz="3600" b="1" i="1">
                <a:solidFill>
                  <a:srgbClr val="FFFFFF"/>
                </a:solidFill>
              </a:rPr>
            </a:br>
            <a:r>
              <a:rPr lang="en-US" sz="3600" b="1" i="1">
                <a:solidFill>
                  <a:srgbClr val="FFFFFF"/>
                </a:solidFill>
              </a:rPr>
              <a:t>​(fatty tissue removed)</a:t>
            </a:r>
            <a:endParaRPr lang="en-US" sz="3600" dirty="0">
              <a:solidFill>
                <a:srgbClr val="FFFFFF"/>
              </a:solidFill>
            </a:endParaRPr>
          </a:p>
        </p:txBody>
      </p:sp>
      <p:sp>
        <p:nvSpPr>
          <p:cNvPr id="19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1554" name="Picture 2" descr="Picture">
            <a:extLst>
              <a:ext uri="{FF2B5EF4-FFF2-40B4-BE49-F238E27FC236}">
                <a16:creationId xmlns:a16="http://schemas.microsoft.com/office/drawing/2014/main" id="{44F90619-4A9A-4958-A0FA-C0E8882C4B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02" r="-1" b="-1"/>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02675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C1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8B5BB6-D18A-4149-BC54-56A1C3A32A51}"/>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b="1" i="1">
                <a:solidFill>
                  <a:srgbClr val="FFFFFF"/>
                </a:solidFill>
              </a:rPr>
              <a:t>Posterior External</a:t>
            </a:r>
            <a:br>
              <a:rPr lang="en-US" sz="3600" b="1" i="1">
                <a:solidFill>
                  <a:srgbClr val="FFFFFF"/>
                </a:solidFill>
              </a:rPr>
            </a:br>
            <a:r>
              <a:rPr lang="en-US" sz="3600" b="1" i="1">
                <a:solidFill>
                  <a:srgbClr val="FFFFFF"/>
                </a:solidFill>
              </a:rPr>
              <a:t>​View of Sheep Eye</a:t>
            </a:r>
            <a:endParaRPr lang="en-US" sz="3600" dirty="0">
              <a:solidFill>
                <a:srgbClr val="FFFFFF"/>
              </a:solidFill>
            </a:endParaRPr>
          </a:p>
        </p:txBody>
      </p:sp>
      <p:sp>
        <p:nvSpPr>
          <p:cNvPr id="137"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8482" name="Picture 2" descr="Picture">
            <a:extLst>
              <a:ext uri="{FF2B5EF4-FFF2-40B4-BE49-F238E27FC236}">
                <a16:creationId xmlns:a16="http://schemas.microsoft.com/office/drawing/2014/main" id="{4095D105-8EDF-4BDA-B222-E99A2E684C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32" r="6791" b="-2"/>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27840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91EEC-41CA-4BD3-95A5-FBA21ADBAADC}"/>
              </a:ext>
            </a:extLst>
          </p:cNvPr>
          <p:cNvSpPr>
            <a:spLocks noGrp="1"/>
          </p:cNvSpPr>
          <p:nvPr>
            <p:ph type="title"/>
          </p:nvPr>
        </p:nvSpPr>
        <p:spPr>
          <a:xfrm>
            <a:off x="8153400" y="640081"/>
            <a:ext cx="3398518" cy="5255364"/>
          </a:xfrm>
        </p:spPr>
        <p:txBody>
          <a:bodyPr vert="horz" lIns="91440" tIns="45720" rIns="91440" bIns="45720" rtlCol="0" anchor="ctr">
            <a:normAutofit/>
          </a:bodyPr>
          <a:lstStyle/>
          <a:p>
            <a:r>
              <a:rPr lang="en-US" sz="4800" b="1" i="1"/>
              <a:t>Coronal Plane for Insicion</a:t>
            </a:r>
            <a:endParaRPr lang="en-US" sz="4800"/>
          </a:p>
        </p:txBody>
      </p:sp>
      <p:sp>
        <p:nvSpPr>
          <p:cNvPr id="71" name="Rectangle 70">
            <a:extLst>
              <a:ext uri="{FF2B5EF4-FFF2-40B4-BE49-F238E27FC236}">
                <a16:creationId xmlns:a16="http://schemas.microsoft.com/office/drawing/2014/main" id="{3FA8EA49-487B-4E62-AC3C-3D4A96EF0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F3C8D54F-CA08-42F3-9924-FBA3CB680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208" y="484632"/>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2578" name="Picture 2" descr="Picture">
            <a:extLst>
              <a:ext uri="{FF2B5EF4-FFF2-40B4-BE49-F238E27FC236}">
                <a16:creationId xmlns:a16="http://schemas.microsoft.com/office/drawing/2014/main" id="{BECB4034-EEEF-432E-97AE-2532DF04BB9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57" r="644" b="-2"/>
          <a:stretch/>
        </p:blipFill>
        <p:spPr bwMode="auto">
          <a:xfrm>
            <a:off x="951882" y="965595"/>
            <a:ext cx="5632217"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62297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856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53602" name="Picture 2" descr="Picture">
            <a:extLst>
              <a:ext uri="{FF2B5EF4-FFF2-40B4-BE49-F238E27FC236}">
                <a16:creationId xmlns:a16="http://schemas.microsoft.com/office/drawing/2014/main" id="{18181FED-6B36-446E-8891-AB98570A7DD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9563" y="1500221"/>
            <a:ext cx="6250769" cy="369669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114F172-A374-454F-AD66-3B8370238605}"/>
              </a:ext>
            </a:extLst>
          </p:cNvPr>
          <p:cNvSpPr>
            <a:spLocks noGrp="1"/>
          </p:cNvSpPr>
          <p:nvPr>
            <p:ph idx="1"/>
          </p:nvPr>
        </p:nvSpPr>
        <p:spPr>
          <a:xfrm>
            <a:off x="8172028" y="2638044"/>
            <a:ext cx="3363974" cy="3415622"/>
          </a:xfrm>
        </p:spPr>
        <p:txBody>
          <a:bodyPr>
            <a:normAutofit/>
          </a:bodyPr>
          <a:lstStyle/>
          <a:p>
            <a:r>
              <a:rPr lang="en-US" sz="2000" b="1" i="1" dirty="0">
                <a:solidFill>
                  <a:schemeClr val="bg1"/>
                </a:solidFill>
              </a:rPr>
              <a:t>The gelatinous substance that is inside the eye is the </a:t>
            </a:r>
            <a:r>
              <a:rPr lang="en-US" sz="2000" b="1" i="1" u="sng" dirty="0">
                <a:solidFill>
                  <a:schemeClr val="bg1"/>
                </a:solidFill>
              </a:rPr>
              <a:t>vitreous </a:t>
            </a:r>
            <a:r>
              <a:rPr lang="en-US" sz="2000" b="1" i="1" u="sng" dirty="0" err="1">
                <a:solidFill>
                  <a:schemeClr val="bg1"/>
                </a:solidFill>
              </a:rPr>
              <a:t>humour</a:t>
            </a:r>
            <a:r>
              <a:rPr lang="en-US" sz="2000" b="1" i="1" dirty="0">
                <a:solidFill>
                  <a:schemeClr val="bg1"/>
                </a:solidFill>
              </a:rPr>
              <a:t>.</a:t>
            </a:r>
          </a:p>
          <a:p>
            <a:endParaRPr lang="en-US" sz="2000" b="1" i="1" dirty="0">
              <a:solidFill>
                <a:schemeClr val="bg1"/>
              </a:solidFill>
            </a:endParaRPr>
          </a:p>
          <a:p>
            <a:r>
              <a:rPr lang="en-US" sz="2000" b="1" i="1" dirty="0">
                <a:solidFill>
                  <a:schemeClr val="bg1"/>
                </a:solidFill>
              </a:rPr>
              <a:t> The retina lies at the posterior portion of the eye and appears cream-colored. </a:t>
            </a:r>
            <a:endParaRPr lang="en-US" sz="2000" dirty="0">
              <a:solidFill>
                <a:schemeClr val="bg1"/>
              </a:solidFill>
            </a:endParaRPr>
          </a:p>
        </p:txBody>
      </p:sp>
    </p:spTree>
    <p:extLst>
      <p:ext uri="{BB962C8B-B14F-4D97-AF65-F5344CB8AC3E}">
        <p14:creationId xmlns:p14="http://schemas.microsoft.com/office/powerpoint/2010/main" val="86045682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114F172-A374-454F-AD66-3B8370238605}"/>
              </a:ext>
            </a:extLst>
          </p:cNvPr>
          <p:cNvSpPr>
            <a:spLocks noGrp="1"/>
          </p:cNvSpPr>
          <p:nvPr>
            <p:ph idx="1"/>
          </p:nvPr>
        </p:nvSpPr>
        <p:spPr>
          <a:xfrm>
            <a:off x="643468" y="2638043"/>
            <a:ext cx="3363974" cy="3415623"/>
          </a:xfrm>
        </p:spPr>
        <p:txBody>
          <a:bodyPr>
            <a:normAutofit/>
          </a:bodyPr>
          <a:lstStyle/>
          <a:p>
            <a:r>
              <a:rPr lang="en-US" sz="2000" b="1" i="1"/>
              <a:t>The </a:t>
            </a:r>
            <a:r>
              <a:rPr lang="en-US" sz="2000" b="1" i="1" u="sng"/>
              <a:t>lens</a:t>
            </a:r>
            <a:r>
              <a:rPr lang="en-US" sz="2000" b="1" i="1"/>
              <a:t> is clear and lies behind the </a:t>
            </a:r>
            <a:r>
              <a:rPr lang="en-US" sz="2000" b="1" i="1" u="sng"/>
              <a:t>cornea</a:t>
            </a:r>
            <a:r>
              <a:rPr lang="en-US" sz="2000" b="1" i="1"/>
              <a:t>, </a:t>
            </a:r>
            <a:r>
              <a:rPr lang="en-US" sz="2000" b="1" i="1" u="sng"/>
              <a:t>iris</a:t>
            </a:r>
            <a:r>
              <a:rPr lang="en-US" sz="2000" b="1" i="1"/>
              <a:t> and </a:t>
            </a:r>
            <a:r>
              <a:rPr lang="en-US" sz="2000" b="1" i="1" u="sng"/>
              <a:t>pupil</a:t>
            </a:r>
            <a:r>
              <a:rPr lang="en-US" sz="2000" b="1" i="1"/>
              <a:t>.</a:t>
            </a:r>
          </a:p>
          <a:p>
            <a:r>
              <a:rPr lang="en-US" sz="2000" b="1" i="1"/>
              <a:t> Its shape is controlled by the muscles of the </a:t>
            </a:r>
            <a:r>
              <a:rPr lang="en-US" sz="2000" b="1" i="1" u="sng"/>
              <a:t>ciliary body</a:t>
            </a:r>
            <a:r>
              <a:rPr lang="en-US" sz="2000" b="1" i="1"/>
              <a:t> and is connected to the lens via </a:t>
            </a:r>
            <a:r>
              <a:rPr lang="en-US" sz="2000" b="1" i="1" u="sng"/>
              <a:t>suspensory ligaments.</a:t>
            </a:r>
            <a:r>
              <a:rPr lang="en-US" sz="2000" b="1" i="1"/>
              <a:t> </a:t>
            </a:r>
            <a:endParaRPr lang="en-US" sz="2000"/>
          </a:p>
        </p:txBody>
      </p:sp>
      <p:pic>
        <p:nvPicPr>
          <p:cNvPr id="154626" name="Picture 2" descr="Picture">
            <a:extLst>
              <a:ext uri="{FF2B5EF4-FFF2-40B4-BE49-F238E27FC236}">
                <a16:creationId xmlns:a16="http://schemas.microsoft.com/office/drawing/2014/main" id="{8D97E4EE-E424-4B90-8F2B-2D7D1D3CF01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271831"/>
            <a:ext cx="6250769" cy="4153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268827"/>
      </p:ext>
    </p:extLst>
  </p:cSld>
  <p:clrMapOvr>
    <a:overrideClrMapping bg1="dk1" tx1="lt1" bg2="dk2" tx2="lt2" accent1="accent1" accent2="accent2" accent3="accent3" accent4="accent4" accent5="accent5" accent6="accent6" hlink="hlink" folHlink="folHlink"/>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5650" name="Picture 2" descr="Picture">
            <a:extLst>
              <a:ext uri="{FF2B5EF4-FFF2-40B4-BE49-F238E27FC236}">
                <a16:creationId xmlns:a16="http://schemas.microsoft.com/office/drawing/2014/main" id="{8599DF02-7AA0-4352-8980-97DE649CB61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6" y="1021246"/>
            <a:ext cx="6569451" cy="4812122"/>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02D44074-0B69-4F0C-A7B3-5645CE40D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415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64762D-B7BB-44E7-941D-A7E3CEF0C0EC}"/>
              </a:ext>
            </a:extLst>
          </p:cNvPr>
          <p:cNvSpPr>
            <a:spLocks noGrp="1"/>
          </p:cNvSpPr>
          <p:nvPr>
            <p:ph type="title"/>
          </p:nvPr>
        </p:nvSpPr>
        <p:spPr>
          <a:xfrm>
            <a:off x="8153399" y="640081"/>
            <a:ext cx="3395133" cy="5574452"/>
          </a:xfrm>
        </p:spPr>
        <p:txBody>
          <a:bodyPr vert="horz" lIns="91440" tIns="45720" rIns="91440" bIns="45720" rtlCol="0" anchor="ctr">
            <a:normAutofit/>
          </a:bodyPr>
          <a:lstStyle/>
          <a:p>
            <a:r>
              <a:rPr lang="en-US" sz="3700" b="1" i="1" kern="1200">
                <a:solidFill>
                  <a:srgbClr val="FFFFFF"/>
                </a:solidFill>
                <a:latin typeface="+mj-lt"/>
                <a:ea typeface="+mj-ea"/>
                <a:cs typeface="+mj-cs"/>
              </a:rPr>
              <a:t>The </a:t>
            </a:r>
            <a:r>
              <a:rPr lang="en-US" sz="3700" b="1" i="1" u="sng" kern="1200">
                <a:solidFill>
                  <a:srgbClr val="FFFFFF"/>
                </a:solidFill>
                <a:latin typeface="+mj-lt"/>
                <a:ea typeface="+mj-ea"/>
                <a:cs typeface="+mj-cs"/>
              </a:rPr>
              <a:t>choroid coat</a:t>
            </a:r>
            <a:r>
              <a:rPr lang="en-US" sz="3700" b="1" i="1" kern="1200">
                <a:solidFill>
                  <a:srgbClr val="FFFFFF"/>
                </a:solidFill>
                <a:latin typeface="+mj-lt"/>
                <a:ea typeface="+mj-ea"/>
                <a:cs typeface="+mj-cs"/>
              </a:rPr>
              <a:t> lies between the retina and the sclera and appears dark. It can be seen by peeling back part of the retina,</a:t>
            </a:r>
            <a:br>
              <a:rPr lang="en-US" sz="3700" b="1" i="1" kern="1200">
                <a:solidFill>
                  <a:srgbClr val="FFFFFF"/>
                </a:solidFill>
                <a:latin typeface="+mj-lt"/>
                <a:ea typeface="+mj-ea"/>
                <a:cs typeface="+mj-cs"/>
              </a:rPr>
            </a:br>
            <a:r>
              <a:rPr lang="en-US" sz="3700" b="1" i="1" kern="1200">
                <a:solidFill>
                  <a:srgbClr val="FFFFFF"/>
                </a:solidFill>
                <a:latin typeface="+mj-lt"/>
                <a:ea typeface="+mj-ea"/>
                <a:cs typeface="+mj-cs"/>
              </a:rPr>
              <a:t>​as shown here.</a:t>
            </a:r>
            <a:endParaRPr lang="en-US" sz="3700" kern="1200">
              <a:solidFill>
                <a:srgbClr val="FFFFFF"/>
              </a:solidFill>
              <a:latin typeface="+mj-lt"/>
              <a:ea typeface="+mj-ea"/>
              <a:cs typeface="+mj-cs"/>
            </a:endParaRPr>
          </a:p>
        </p:txBody>
      </p:sp>
    </p:spTree>
    <p:extLst>
      <p:ext uri="{BB962C8B-B14F-4D97-AF65-F5344CB8AC3E}">
        <p14:creationId xmlns:p14="http://schemas.microsoft.com/office/powerpoint/2010/main" val="27526494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68304-7AE1-4543-92DF-06D412C234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EAF513-CCD1-4328-9462-BB90D94A96EC}"/>
              </a:ext>
            </a:extLst>
          </p:cNvPr>
          <p:cNvSpPr>
            <a:spLocks noGrp="1"/>
          </p:cNvSpPr>
          <p:nvPr>
            <p:ph idx="1"/>
          </p:nvPr>
        </p:nvSpPr>
        <p:spPr/>
        <p:txBody>
          <a:bodyPr/>
          <a:lstStyle/>
          <a:p>
            <a:endParaRPr lang="en-US"/>
          </a:p>
        </p:txBody>
      </p:sp>
      <p:pic>
        <p:nvPicPr>
          <p:cNvPr id="156674" name="Picture 2" descr="Picture">
            <a:extLst>
              <a:ext uri="{FF2B5EF4-FFF2-40B4-BE49-F238E27FC236}">
                <a16:creationId xmlns:a16="http://schemas.microsoft.com/office/drawing/2014/main" id="{277282C0-8E53-4448-B177-03BCD45E5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1068" y="63330"/>
            <a:ext cx="8636000" cy="6705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3187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37E19-1878-4A20-BADF-E2077D5C43A4}"/>
              </a:ext>
            </a:extLst>
          </p:cNvPr>
          <p:cNvSpPr>
            <a:spLocks noGrp="1"/>
          </p:cNvSpPr>
          <p:nvPr>
            <p:ph type="title"/>
          </p:nvPr>
        </p:nvSpPr>
        <p:spPr/>
        <p:txBody>
          <a:bodyPr/>
          <a:lstStyle/>
          <a:p>
            <a:endParaRPr lang="en-US"/>
          </a:p>
        </p:txBody>
      </p:sp>
      <p:pic>
        <p:nvPicPr>
          <p:cNvPr id="157698" name="Picture 2" descr="Picture">
            <a:extLst>
              <a:ext uri="{FF2B5EF4-FFF2-40B4-BE49-F238E27FC236}">
                <a16:creationId xmlns:a16="http://schemas.microsoft.com/office/drawing/2014/main" id="{CB1B2C4D-72A1-44B1-B5F4-766C87312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450803" cy="4893733"/>
          </a:xfrm>
          <a:prstGeom prst="rect">
            <a:avLst/>
          </a:prstGeom>
          <a:noFill/>
          <a:extLst>
            <a:ext uri="{909E8E84-426E-40DD-AFC4-6F175D3DCCD1}">
              <a14:hiddenFill xmlns:a14="http://schemas.microsoft.com/office/drawing/2010/main">
                <a:solidFill>
                  <a:srgbClr val="FFFFFF"/>
                </a:solidFill>
              </a14:hiddenFill>
            </a:ext>
          </a:extLst>
        </p:spPr>
      </p:pic>
      <p:pic>
        <p:nvPicPr>
          <p:cNvPr id="157700" name="Picture 4" descr="Picture">
            <a:extLst>
              <a:ext uri="{FF2B5EF4-FFF2-40B4-BE49-F238E27FC236}">
                <a16:creationId xmlns:a16="http://schemas.microsoft.com/office/drawing/2014/main" id="{42540BD3-25E3-4A20-A1F3-2DAAB6E7C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475" y="4429125"/>
            <a:ext cx="6724650"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0063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5440C-CA8B-4695-A5B8-F62887C49B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D44F4F6-5746-451A-8C57-C98EC4E5B226}"/>
              </a:ext>
            </a:extLst>
          </p:cNvPr>
          <p:cNvSpPr>
            <a:spLocks noGrp="1"/>
          </p:cNvSpPr>
          <p:nvPr>
            <p:ph idx="1"/>
          </p:nvPr>
        </p:nvSpPr>
        <p:spPr/>
        <p:txBody>
          <a:bodyPr/>
          <a:lstStyle/>
          <a:p>
            <a:endParaRPr lang="en-US"/>
          </a:p>
        </p:txBody>
      </p:sp>
      <p:pic>
        <p:nvPicPr>
          <p:cNvPr id="158722" name="Picture 2">
            <a:extLst>
              <a:ext uri="{FF2B5EF4-FFF2-40B4-BE49-F238E27FC236}">
                <a16:creationId xmlns:a16="http://schemas.microsoft.com/office/drawing/2014/main" id="{EDB880CA-8EB4-4A57-81C0-1E9119F45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203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Picture">
            <a:extLst>
              <a:ext uri="{FF2B5EF4-FFF2-40B4-BE49-F238E27FC236}">
                <a16:creationId xmlns:a16="http://schemas.microsoft.com/office/drawing/2014/main" id="{CC0BB2F0-7002-4856-83D1-9A164206BB6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6" y="947339"/>
            <a:ext cx="6569451" cy="4959935"/>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a:extLst>
              <a:ext uri="{FF2B5EF4-FFF2-40B4-BE49-F238E27FC236}">
                <a16:creationId xmlns:a16="http://schemas.microsoft.com/office/drawing/2014/main" id="{02D44074-0B69-4F0C-A7B3-5645CE40D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B6A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4E21B-75D4-472E-B9FE-EE013460A4FB}"/>
              </a:ext>
            </a:extLst>
          </p:cNvPr>
          <p:cNvSpPr>
            <a:spLocks noGrp="1"/>
          </p:cNvSpPr>
          <p:nvPr>
            <p:ph type="title"/>
          </p:nvPr>
        </p:nvSpPr>
        <p:spPr>
          <a:xfrm>
            <a:off x="8153399" y="640081"/>
            <a:ext cx="3395133" cy="5574452"/>
          </a:xfrm>
        </p:spPr>
        <p:txBody>
          <a:bodyPr vert="horz" lIns="91440" tIns="45720" rIns="91440" bIns="45720" rtlCol="0" anchor="ctr">
            <a:normAutofit/>
          </a:bodyPr>
          <a:lstStyle/>
          <a:p>
            <a:r>
              <a:rPr lang="en-US" kern="1200">
                <a:solidFill>
                  <a:srgbClr val="FFFFFF"/>
                </a:solidFill>
                <a:latin typeface="+mj-lt"/>
                <a:ea typeface="+mj-ea"/>
                <a:cs typeface="+mj-cs"/>
              </a:rPr>
              <a:t>Histological Examination of Nervous Tissue</a:t>
            </a:r>
          </a:p>
        </p:txBody>
      </p:sp>
    </p:spTree>
    <p:extLst>
      <p:ext uri="{BB962C8B-B14F-4D97-AF65-F5344CB8AC3E}">
        <p14:creationId xmlns:p14="http://schemas.microsoft.com/office/powerpoint/2010/main" val="17008465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943D7-74D5-4080-82C0-39A23C3D3D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521D28-23A6-4BEB-B0F2-CACE04D122E0}"/>
              </a:ext>
            </a:extLst>
          </p:cNvPr>
          <p:cNvSpPr>
            <a:spLocks noGrp="1"/>
          </p:cNvSpPr>
          <p:nvPr>
            <p:ph idx="1"/>
          </p:nvPr>
        </p:nvSpPr>
        <p:spPr/>
        <p:txBody>
          <a:bodyPr/>
          <a:lstStyle/>
          <a:p>
            <a:endParaRPr lang="en-US"/>
          </a:p>
        </p:txBody>
      </p:sp>
      <p:pic>
        <p:nvPicPr>
          <p:cNvPr id="159746" name="Picture 2">
            <a:extLst>
              <a:ext uri="{FF2B5EF4-FFF2-40B4-BE49-F238E27FC236}">
                <a16:creationId xmlns:a16="http://schemas.microsoft.com/office/drawing/2014/main" id="{C09AE03F-D9F0-4FEC-B45B-7E1D71723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79243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392E-C40D-43FF-9597-86F2955914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FE7C62-B3DB-4B64-A938-B723C341DEA5}"/>
              </a:ext>
            </a:extLst>
          </p:cNvPr>
          <p:cNvSpPr>
            <a:spLocks noGrp="1"/>
          </p:cNvSpPr>
          <p:nvPr>
            <p:ph idx="1"/>
          </p:nvPr>
        </p:nvSpPr>
        <p:spPr/>
        <p:txBody>
          <a:bodyPr/>
          <a:lstStyle/>
          <a:p>
            <a:endParaRPr lang="en-US"/>
          </a:p>
        </p:txBody>
      </p:sp>
      <p:pic>
        <p:nvPicPr>
          <p:cNvPr id="160770" name="Picture 2">
            <a:extLst>
              <a:ext uri="{FF2B5EF4-FFF2-40B4-BE49-F238E27FC236}">
                <a16:creationId xmlns:a16="http://schemas.microsoft.com/office/drawing/2014/main" id="{DB32A443-5460-4FFE-AC8F-A1BE2B299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05799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C76D3-63FC-4CF6-AA59-98F0D632D4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5BDFA3-F19F-4AF1-8E56-DEB32399368B}"/>
              </a:ext>
            </a:extLst>
          </p:cNvPr>
          <p:cNvSpPr>
            <a:spLocks noGrp="1"/>
          </p:cNvSpPr>
          <p:nvPr>
            <p:ph idx="1"/>
          </p:nvPr>
        </p:nvSpPr>
        <p:spPr/>
        <p:txBody>
          <a:bodyPr/>
          <a:lstStyle/>
          <a:p>
            <a:endParaRPr lang="en-US"/>
          </a:p>
        </p:txBody>
      </p:sp>
      <p:pic>
        <p:nvPicPr>
          <p:cNvPr id="161794" name="Picture 2">
            <a:extLst>
              <a:ext uri="{FF2B5EF4-FFF2-40B4-BE49-F238E27FC236}">
                <a16:creationId xmlns:a16="http://schemas.microsoft.com/office/drawing/2014/main" id="{00E336FD-B9F4-4137-988F-CCF811E02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42183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E2441-C34D-4C9C-AA3F-6CB483D9D6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44DA4E-E535-44D3-9DC3-51EC3D4CF8BA}"/>
              </a:ext>
            </a:extLst>
          </p:cNvPr>
          <p:cNvSpPr>
            <a:spLocks noGrp="1"/>
          </p:cNvSpPr>
          <p:nvPr>
            <p:ph idx="1"/>
          </p:nvPr>
        </p:nvSpPr>
        <p:spPr/>
        <p:txBody>
          <a:bodyPr/>
          <a:lstStyle/>
          <a:p>
            <a:endParaRPr lang="en-US"/>
          </a:p>
        </p:txBody>
      </p:sp>
      <p:pic>
        <p:nvPicPr>
          <p:cNvPr id="162818" name="Picture 2">
            <a:extLst>
              <a:ext uri="{FF2B5EF4-FFF2-40B4-BE49-F238E27FC236}">
                <a16:creationId xmlns:a16="http://schemas.microsoft.com/office/drawing/2014/main" id="{F4D530B6-AA8C-4E83-A043-230E17DDF8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318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42" name="Picture 2" descr="Picture">
            <a:extLst>
              <a:ext uri="{FF2B5EF4-FFF2-40B4-BE49-F238E27FC236}">
                <a16:creationId xmlns:a16="http://schemas.microsoft.com/office/drawing/2014/main" id="{2342579D-E26A-416D-B2E8-D1696FE8E5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433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124918"/>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FC3B65-57F0-4D22-A22D-8FD8B393F091}"/>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Histology of a Neuron</a:t>
            </a:r>
          </a:p>
        </p:txBody>
      </p:sp>
      <p:sp>
        <p:nvSpPr>
          <p:cNvPr id="3" name="Content Placeholder 2">
            <a:extLst>
              <a:ext uri="{FF2B5EF4-FFF2-40B4-BE49-F238E27FC236}">
                <a16:creationId xmlns:a16="http://schemas.microsoft.com/office/drawing/2014/main" id="{32DD5F13-5CEE-4FAF-BB11-F8852FE8BA9E}"/>
              </a:ext>
            </a:extLst>
          </p:cNvPr>
          <p:cNvSpPr>
            <a:spLocks noGrp="1"/>
          </p:cNvSpPr>
          <p:nvPr>
            <p:ph idx="1"/>
          </p:nvPr>
        </p:nvSpPr>
        <p:spPr>
          <a:xfrm>
            <a:off x="643468" y="2638043"/>
            <a:ext cx="3363974" cy="3415623"/>
          </a:xfrm>
        </p:spPr>
        <p:txBody>
          <a:bodyPr>
            <a:normAutofit/>
          </a:bodyPr>
          <a:lstStyle/>
          <a:p>
            <a:r>
              <a:rPr lang="en-US" sz="2000"/>
              <a:t>The nuclei of the Schwann cells take up a lot of the nuclear stain and appear round and dark purple. </a:t>
            </a:r>
          </a:p>
          <a:p>
            <a:r>
              <a:rPr lang="en-US" sz="2000"/>
              <a:t>The myelin sheath has a lot of lipids, so it does not stain well. In a cross-section of the nerve, the myelin sheath will appear as a lighter ring around the darker axon.</a:t>
            </a:r>
          </a:p>
          <a:p>
            <a:endParaRPr lang="en-US" sz="2000"/>
          </a:p>
        </p:txBody>
      </p:sp>
      <p:pic>
        <p:nvPicPr>
          <p:cNvPr id="11266" name="Picture 2" descr="Picture">
            <a:extLst>
              <a:ext uri="{FF2B5EF4-FFF2-40B4-BE49-F238E27FC236}">
                <a16:creationId xmlns:a16="http://schemas.microsoft.com/office/drawing/2014/main" id="{1A17B178-47B6-45F7-A456-92F2658C1F5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590538"/>
            <a:ext cx="6250769" cy="3516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08163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B55D56-1DA7-49F2-99B6-0ED09399F678}"/>
              </a:ext>
            </a:extLst>
          </p:cNvPr>
          <p:cNvSpPr>
            <a:spLocks noGrp="1"/>
          </p:cNvSpPr>
          <p:nvPr>
            <p:ph type="title"/>
          </p:nvPr>
        </p:nvSpPr>
        <p:spPr>
          <a:xfrm>
            <a:off x="640079" y="2053641"/>
            <a:ext cx="3669161" cy="2760098"/>
          </a:xfrm>
        </p:spPr>
        <p:txBody>
          <a:bodyPr>
            <a:normAutofit/>
          </a:bodyPr>
          <a:lstStyle/>
          <a:p>
            <a:r>
              <a:rPr lang="en-US" sz="3700">
                <a:solidFill>
                  <a:srgbClr val="FFFFFF"/>
                </a:solidFill>
              </a:rPr>
              <a:t>The nervous system has two major divisions according to location.</a:t>
            </a:r>
          </a:p>
        </p:txBody>
      </p:sp>
      <p:sp>
        <p:nvSpPr>
          <p:cNvPr id="3" name="Content Placeholder 2">
            <a:extLst>
              <a:ext uri="{FF2B5EF4-FFF2-40B4-BE49-F238E27FC236}">
                <a16:creationId xmlns:a16="http://schemas.microsoft.com/office/drawing/2014/main" id="{AEDB417D-5C37-405E-9D36-96863BE3209A}"/>
              </a:ext>
            </a:extLst>
          </p:cNvPr>
          <p:cNvSpPr>
            <a:spLocks noGrp="1"/>
          </p:cNvSpPr>
          <p:nvPr>
            <p:ph idx="1"/>
          </p:nvPr>
        </p:nvSpPr>
        <p:spPr>
          <a:xfrm>
            <a:off x="6090574" y="801866"/>
            <a:ext cx="5306084" cy="5230634"/>
          </a:xfrm>
        </p:spPr>
        <p:txBody>
          <a:bodyPr anchor="ctr">
            <a:normAutofit/>
          </a:bodyPr>
          <a:lstStyle/>
          <a:p>
            <a:pPr marL="0" indent="0">
              <a:buNone/>
            </a:pPr>
            <a:r>
              <a:rPr lang="en-US" sz="2400">
                <a:solidFill>
                  <a:srgbClr val="000000"/>
                </a:solidFill>
              </a:rPr>
              <a:t>The nervous system has two major divisions according to location.</a:t>
            </a:r>
          </a:p>
          <a:p>
            <a:r>
              <a:rPr lang="en-US" sz="2400">
                <a:solidFill>
                  <a:srgbClr val="000000"/>
                </a:solidFill>
              </a:rPr>
              <a:t>The Central Nervous System (CNS)</a:t>
            </a:r>
          </a:p>
          <a:p>
            <a:r>
              <a:rPr lang="en-US" sz="2400">
                <a:solidFill>
                  <a:srgbClr val="000000"/>
                </a:solidFill>
              </a:rPr>
              <a:t>The Peripheral Nervous System (PNS)</a:t>
            </a:r>
          </a:p>
          <a:p>
            <a:endParaRPr lang="en-US" sz="2400">
              <a:solidFill>
                <a:srgbClr val="000000"/>
              </a:solidFill>
            </a:endParaRPr>
          </a:p>
          <a:p>
            <a:r>
              <a:rPr lang="en-US" sz="2400">
                <a:solidFill>
                  <a:srgbClr val="000000"/>
                </a:solidFill>
              </a:rPr>
              <a:t>  The central nervous system includes the brain and the spinal cord, while all of the other nerves of the body make up the peripheral nervous system.</a:t>
            </a:r>
          </a:p>
        </p:txBody>
      </p:sp>
    </p:spTree>
    <p:extLst>
      <p:ext uri="{BB962C8B-B14F-4D97-AF65-F5344CB8AC3E}">
        <p14:creationId xmlns:p14="http://schemas.microsoft.com/office/powerpoint/2010/main" val="3125589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AB1C5-A827-4A5E-BF9C-1917A60FED56}"/>
              </a:ext>
            </a:extLst>
          </p:cNvPr>
          <p:cNvSpPr>
            <a:spLocks noGrp="1"/>
          </p:cNvSpPr>
          <p:nvPr>
            <p:ph type="title"/>
          </p:nvPr>
        </p:nvSpPr>
        <p:spPr>
          <a:xfrm>
            <a:off x="648929" y="629266"/>
            <a:ext cx="3667039" cy="1676603"/>
          </a:xfrm>
        </p:spPr>
        <p:txBody>
          <a:bodyPr>
            <a:normAutofit/>
          </a:bodyPr>
          <a:lstStyle/>
          <a:p>
            <a:r>
              <a:rPr lang="en-US" sz="3600"/>
              <a:t>Longitudinal Sections of Nervous Tissue</a:t>
            </a:r>
          </a:p>
        </p:txBody>
      </p:sp>
      <p:sp>
        <p:nvSpPr>
          <p:cNvPr id="3" name="Content Placeholder 2">
            <a:extLst>
              <a:ext uri="{FF2B5EF4-FFF2-40B4-BE49-F238E27FC236}">
                <a16:creationId xmlns:a16="http://schemas.microsoft.com/office/drawing/2014/main" id="{F1B75297-F8CC-42BF-85FF-2303BFB8AA80}"/>
              </a:ext>
            </a:extLst>
          </p:cNvPr>
          <p:cNvSpPr>
            <a:spLocks noGrp="1"/>
          </p:cNvSpPr>
          <p:nvPr>
            <p:ph idx="1"/>
          </p:nvPr>
        </p:nvSpPr>
        <p:spPr>
          <a:xfrm>
            <a:off x="648931" y="2438401"/>
            <a:ext cx="3667036" cy="3779520"/>
          </a:xfrm>
        </p:spPr>
        <p:txBody>
          <a:bodyPr>
            <a:normAutofit/>
          </a:bodyPr>
          <a:lstStyle/>
          <a:p>
            <a:r>
              <a:rPr lang="en-US" sz="1800"/>
              <a:t>The myelin sheath is the lighter portion surrounding the axon. The outer portion of myelin stains more darkly and is the neurolemma which has the cell bodies of the Schwann cells.  </a:t>
            </a:r>
          </a:p>
          <a:p>
            <a:r>
              <a:rPr lang="en-US" sz="1800"/>
              <a:t>The gaps in the sheath are the Nodes of Ranvier. </a:t>
            </a:r>
          </a:p>
          <a:p>
            <a:endParaRPr lang="en-US" sz="1800"/>
          </a:p>
        </p:txBody>
      </p:sp>
      <p:sp>
        <p:nvSpPr>
          <p:cNvPr id="71" name="Rectangle 70">
            <a:extLst>
              <a:ext uri="{FF2B5EF4-FFF2-40B4-BE49-F238E27FC236}">
                <a16:creationId xmlns:a16="http://schemas.microsoft.com/office/drawing/2014/main" id="{F2B38F72-8FC4-4001-8C67-FA6B86DE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
            <a:ext cx="7555992"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Picture">
            <a:extLst>
              <a:ext uri="{FF2B5EF4-FFF2-40B4-BE49-F238E27FC236}">
                <a16:creationId xmlns:a16="http://schemas.microsoft.com/office/drawing/2014/main" id="{1C6ECF0D-7883-4317-9B90-7D41AF48F6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13" r="6598" b="1"/>
          <a:stretch/>
        </p:blipFill>
        <p:spPr bwMode="auto">
          <a:xfrm>
            <a:off x="5276088" y="640082"/>
            <a:ext cx="6276250" cy="557783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830842"/>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Picture">
            <a:extLst>
              <a:ext uri="{FF2B5EF4-FFF2-40B4-BE49-F238E27FC236}">
                <a16:creationId xmlns:a16="http://schemas.microsoft.com/office/drawing/2014/main" id="{449FC6A6-78D4-4141-91E4-EDB7ABC2E6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6" r="3" b="1617"/>
          <a:stretch/>
        </p:blipFill>
        <p:spPr bwMode="auto">
          <a:xfrm>
            <a:off x="2013557" y="473609"/>
            <a:ext cx="10070850" cy="5910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159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6100" y="349250"/>
            <a:ext cx="11099800" cy="1803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C0D522-E8AE-4811-AB68-3AA2F15905A8}"/>
              </a:ext>
            </a:extLst>
          </p:cNvPr>
          <p:cNvSpPr>
            <a:spLocks noGrp="1"/>
          </p:cNvSpPr>
          <p:nvPr>
            <p:ph type="title"/>
          </p:nvPr>
        </p:nvSpPr>
        <p:spPr>
          <a:xfrm>
            <a:off x="838200" y="588168"/>
            <a:ext cx="10515600" cy="1325563"/>
          </a:xfrm>
        </p:spPr>
        <p:txBody>
          <a:bodyPr>
            <a:normAutofit/>
          </a:bodyPr>
          <a:lstStyle/>
          <a:p>
            <a:pPr algn="ctr"/>
            <a:r>
              <a:rPr lang="en-US" sz="4600">
                <a:solidFill>
                  <a:srgbClr val="FFFFFF"/>
                </a:solidFill>
              </a:rPr>
              <a:t>The Meninges</a:t>
            </a:r>
          </a:p>
        </p:txBody>
      </p:sp>
      <p:sp>
        <p:nvSpPr>
          <p:cNvPr id="7" name="Content Placeholder 2">
            <a:extLst>
              <a:ext uri="{FF2B5EF4-FFF2-40B4-BE49-F238E27FC236}">
                <a16:creationId xmlns:a16="http://schemas.microsoft.com/office/drawing/2014/main" id="{428C834E-4B53-4E84-9F92-305922F5A091}"/>
              </a:ext>
            </a:extLst>
          </p:cNvPr>
          <p:cNvSpPr>
            <a:spLocks noGrp="1"/>
          </p:cNvSpPr>
          <p:nvPr>
            <p:ph idx="1"/>
          </p:nvPr>
        </p:nvSpPr>
        <p:spPr>
          <a:xfrm>
            <a:off x="838200" y="2391568"/>
            <a:ext cx="10515600" cy="3785394"/>
          </a:xfrm>
        </p:spPr>
        <p:txBody>
          <a:bodyPr anchor="ctr">
            <a:normAutofit/>
          </a:bodyPr>
          <a:lstStyle/>
          <a:p>
            <a:r>
              <a:rPr lang="en-US" sz="2400" dirty="0"/>
              <a:t>  You have 3 membranes covering your brain and spinal cord. </a:t>
            </a:r>
          </a:p>
          <a:p>
            <a:r>
              <a:rPr lang="en-US" sz="2400" dirty="0"/>
              <a:t>The word 'meninges' comes from the Greek word for 'membrane. </a:t>
            </a:r>
          </a:p>
          <a:p>
            <a:r>
              <a:rPr lang="en-US" sz="2400" dirty="0"/>
              <a:t>The innermost layer is </a:t>
            </a:r>
            <a:r>
              <a:rPr lang="en-US" sz="2400" b="1" dirty="0"/>
              <a:t>the pia mater</a:t>
            </a:r>
            <a:r>
              <a:rPr lang="en-US" sz="2400" dirty="0"/>
              <a:t>, the intermediate layer is the </a:t>
            </a:r>
            <a:r>
              <a:rPr lang="en-US" sz="2400" b="1" dirty="0"/>
              <a:t>arachnoid mater </a:t>
            </a:r>
            <a:r>
              <a:rPr lang="en-US" sz="2400" dirty="0"/>
              <a:t>and the most superficial layer is the </a:t>
            </a:r>
            <a:r>
              <a:rPr lang="en-US" sz="2400" b="1" dirty="0"/>
              <a:t>dura mater</a:t>
            </a:r>
            <a:r>
              <a:rPr lang="en-US" sz="2400" dirty="0"/>
              <a:t>. </a:t>
            </a:r>
          </a:p>
          <a:p>
            <a:r>
              <a:rPr lang="en-US" sz="2400" dirty="0"/>
              <a:t>Cerebrospinal fluid lies in the subarachnoid space which lies between the arachnoid mater and the pia mater. </a:t>
            </a:r>
          </a:p>
          <a:p>
            <a:r>
              <a:rPr lang="en-US" sz="2400" dirty="0"/>
              <a:t>The primary function of the meninges is to protect the central nervous system.</a:t>
            </a:r>
          </a:p>
        </p:txBody>
      </p:sp>
    </p:spTree>
    <p:extLst>
      <p:ext uri="{BB962C8B-B14F-4D97-AF65-F5344CB8AC3E}">
        <p14:creationId xmlns:p14="http://schemas.microsoft.com/office/powerpoint/2010/main" val="3848228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Picture 2" descr="Picture">
            <a:extLst>
              <a:ext uri="{FF2B5EF4-FFF2-40B4-BE49-F238E27FC236}">
                <a16:creationId xmlns:a16="http://schemas.microsoft.com/office/drawing/2014/main" id="{2AA0804D-8296-4941-BA11-609A944D083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742" r="1" b="7221"/>
          <a:stretch/>
        </p:blipFill>
        <p:spPr bwMode="auto">
          <a:xfrm rot="21480000">
            <a:off x="1137837" y="1003258"/>
            <a:ext cx="9916327" cy="476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36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4" name="Rectangle 7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5" name="Rectangle 7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C7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6A48E0-2445-4471-AE80-107CFA9C5C07}"/>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Diagram of Meninges of Brain</a:t>
            </a:r>
          </a:p>
        </p:txBody>
      </p:sp>
      <p:pic>
        <p:nvPicPr>
          <p:cNvPr id="15362" name="Picture 2" descr="Picture">
            <a:extLst>
              <a:ext uri="{FF2B5EF4-FFF2-40B4-BE49-F238E27FC236}">
                <a16:creationId xmlns:a16="http://schemas.microsoft.com/office/drawing/2014/main" id="{4A235F2A-43A0-4734-AC34-3003B7FD86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85227" y="961812"/>
            <a:ext cx="7094945" cy="4930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446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1BEE-A457-405A-A3D6-19F9D1423D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206F0D-223B-43DA-89B9-C4F4D4F894B0}"/>
              </a:ext>
            </a:extLst>
          </p:cNvPr>
          <p:cNvSpPr>
            <a:spLocks noGrp="1"/>
          </p:cNvSpPr>
          <p:nvPr>
            <p:ph idx="1"/>
          </p:nvPr>
        </p:nvSpPr>
        <p:spPr/>
        <p:txBody>
          <a:bodyPr/>
          <a:lstStyle/>
          <a:p>
            <a:endParaRPr lang="en-US"/>
          </a:p>
        </p:txBody>
      </p:sp>
      <p:pic>
        <p:nvPicPr>
          <p:cNvPr id="17410" name="Picture 2" descr="Picture">
            <a:extLst>
              <a:ext uri="{FF2B5EF4-FFF2-40B4-BE49-F238E27FC236}">
                <a16:creationId xmlns:a16="http://schemas.microsoft.com/office/drawing/2014/main" id="{8AD7F4A3-0748-4C1B-92DD-6765EB0A36C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44788" y="0"/>
            <a:ext cx="67024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779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D125-0635-4D0C-9031-11238DCFCC80}"/>
              </a:ext>
            </a:extLst>
          </p:cNvPr>
          <p:cNvSpPr>
            <a:spLocks noGrp="1"/>
          </p:cNvSpPr>
          <p:nvPr>
            <p:ph type="title"/>
          </p:nvPr>
        </p:nvSpPr>
        <p:spPr/>
        <p:txBody>
          <a:bodyPr>
            <a:normAutofit/>
          </a:bodyPr>
          <a:lstStyle/>
          <a:p>
            <a:r>
              <a:rPr lang="en-US" dirty="0"/>
              <a:t>Virtual Flash Cards</a:t>
            </a:r>
          </a:p>
        </p:txBody>
      </p:sp>
      <p:sp>
        <p:nvSpPr>
          <p:cNvPr id="3" name="Content Placeholder 2">
            <a:extLst>
              <a:ext uri="{FF2B5EF4-FFF2-40B4-BE49-F238E27FC236}">
                <a16:creationId xmlns:a16="http://schemas.microsoft.com/office/drawing/2014/main" id="{E6EAC7CE-AC74-4132-9FA0-CBD9AC36F881}"/>
              </a:ext>
            </a:extLst>
          </p:cNvPr>
          <p:cNvSpPr>
            <a:spLocks noGrp="1"/>
          </p:cNvSpPr>
          <p:nvPr>
            <p:ph idx="1"/>
          </p:nvPr>
        </p:nvSpPr>
        <p:spPr/>
        <p:txBody>
          <a:bodyPr/>
          <a:lstStyle/>
          <a:p>
            <a:endParaRPr lang="en-US"/>
          </a:p>
        </p:txBody>
      </p:sp>
      <p:pic>
        <p:nvPicPr>
          <p:cNvPr id="18436" name="Picture 4">
            <a:extLst>
              <a:ext uri="{FF2B5EF4-FFF2-40B4-BE49-F238E27FC236}">
                <a16:creationId xmlns:a16="http://schemas.microsoft.com/office/drawing/2014/main" id="{240A9120-96FD-40A6-8448-12E685886F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a:extLst>
              <a:ext uri="{FF2B5EF4-FFF2-40B4-BE49-F238E27FC236}">
                <a16:creationId xmlns:a16="http://schemas.microsoft.com/office/drawing/2014/main" id="{F04B0760-DECF-40BC-B48F-E5BB55E41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837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97E7C-31A4-42A8-8EA2-88786E5C6F6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F0AC35-6AB0-4FAE-A82A-74E0DCD7C506}"/>
              </a:ext>
            </a:extLst>
          </p:cNvPr>
          <p:cNvSpPr>
            <a:spLocks noGrp="1"/>
          </p:cNvSpPr>
          <p:nvPr>
            <p:ph idx="1"/>
          </p:nvPr>
        </p:nvSpPr>
        <p:spPr/>
        <p:txBody>
          <a:bodyPr/>
          <a:lstStyle/>
          <a:p>
            <a:endParaRPr lang="en-US"/>
          </a:p>
        </p:txBody>
      </p:sp>
      <p:pic>
        <p:nvPicPr>
          <p:cNvPr id="19458" name="Picture 2">
            <a:extLst>
              <a:ext uri="{FF2B5EF4-FFF2-40B4-BE49-F238E27FC236}">
                <a16:creationId xmlns:a16="http://schemas.microsoft.com/office/drawing/2014/main" id="{469D14A5-26DD-4909-9795-9EB61B90D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47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CE48A-1067-462C-949D-598D25BD7F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8C98C6-8F9E-4D30-9E89-8ED4C76F2E5B}"/>
              </a:ext>
            </a:extLst>
          </p:cNvPr>
          <p:cNvSpPr>
            <a:spLocks noGrp="1"/>
          </p:cNvSpPr>
          <p:nvPr>
            <p:ph idx="1"/>
          </p:nvPr>
        </p:nvSpPr>
        <p:spPr/>
        <p:txBody>
          <a:bodyPr/>
          <a:lstStyle/>
          <a:p>
            <a:endParaRPr lang="en-US"/>
          </a:p>
        </p:txBody>
      </p:sp>
      <p:pic>
        <p:nvPicPr>
          <p:cNvPr id="20482" name="Picture 2">
            <a:extLst>
              <a:ext uri="{FF2B5EF4-FFF2-40B4-BE49-F238E27FC236}">
                <a16:creationId xmlns:a16="http://schemas.microsoft.com/office/drawing/2014/main" id="{D6F10400-4EB7-4C94-B58B-317D2E781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620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D8A3B-CC25-42DC-906C-BA869965F2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479302-03C1-47A0-AEEB-364A5E13F435}"/>
              </a:ext>
            </a:extLst>
          </p:cNvPr>
          <p:cNvSpPr>
            <a:spLocks noGrp="1"/>
          </p:cNvSpPr>
          <p:nvPr>
            <p:ph idx="1"/>
          </p:nvPr>
        </p:nvSpPr>
        <p:spPr/>
        <p:txBody>
          <a:bodyPr/>
          <a:lstStyle/>
          <a:p>
            <a:endParaRPr lang="en-US"/>
          </a:p>
        </p:txBody>
      </p:sp>
      <p:pic>
        <p:nvPicPr>
          <p:cNvPr id="21506" name="Picture 2">
            <a:extLst>
              <a:ext uri="{FF2B5EF4-FFF2-40B4-BE49-F238E27FC236}">
                <a16:creationId xmlns:a16="http://schemas.microsoft.com/office/drawing/2014/main" id="{26D3D3B6-0170-424F-B967-286C614561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01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D1AC6-29CA-44F5-BB06-B6D15AAD67F8}"/>
              </a:ext>
            </a:extLst>
          </p:cNvPr>
          <p:cNvSpPr>
            <a:spLocks noGrp="1"/>
          </p:cNvSpPr>
          <p:nvPr>
            <p:ph type="title"/>
          </p:nvPr>
        </p:nvSpPr>
        <p:spPr/>
        <p:txBody>
          <a:bodyPr/>
          <a:lstStyle/>
          <a:p>
            <a:r>
              <a:rPr lang="en-US" dirty="0"/>
              <a:t>the </a:t>
            </a:r>
            <a:r>
              <a:rPr lang="en-US" b="1" dirty="0"/>
              <a:t>central nervous system </a:t>
            </a:r>
            <a:r>
              <a:rPr lang="en-US" dirty="0"/>
              <a:t>and the </a:t>
            </a:r>
            <a:r>
              <a:rPr lang="en-US" b="1" dirty="0"/>
              <a:t>peripheral nervous system</a:t>
            </a:r>
            <a:endParaRPr lang="en-US" dirty="0"/>
          </a:p>
        </p:txBody>
      </p:sp>
      <p:sp>
        <p:nvSpPr>
          <p:cNvPr id="3" name="Content Placeholder 2">
            <a:extLst>
              <a:ext uri="{FF2B5EF4-FFF2-40B4-BE49-F238E27FC236}">
                <a16:creationId xmlns:a16="http://schemas.microsoft.com/office/drawing/2014/main" id="{23698060-F666-43A1-8862-529308C0B56E}"/>
              </a:ext>
            </a:extLst>
          </p:cNvPr>
          <p:cNvSpPr>
            <a:spLocks noGrp="1"/>
          </p:cNvSpPr>
          <p:nvPr>
            <p:ph idx="1"/>
          </p:nvPr>
        </p:nvSpPr>
        <p:spPr/>
        <p:txBody>
          <a:bodyPr/>
          <a:lstStyle/>
          <a:p>
            <a:r>
              <a:rPr lang="en-US" dirty="0"/>
              <a:t> The nervous system is divided into the </a:t>
            </a:r>
            <a:r>
              <a:rPr lang="en-US" b="1" dirty="0"/>
              <a:t>central nervous system </a:t>
            </a:r>
            <a:r>
              <a:rPr lang="en-US" dirty="0"/>
              <a:t>and the </a:t>
            </a:r>
            <a:r>
              <a:rPr lang="en-US" b="1" dirty="0"/>
              <a:t>peripheral nervous system. </a:t>
            </a:r>
          </a:p>
          <a:p>
            <a:r>
              <a:rPr lang="en-US" dirty="0"/>
              <a:t>The central nervous system (CNS) is composed of the brain and spinal cord. </a:t>
            </a:r>
          </a:p>
          <a:p>
            <a:r>
              <a:rPr lang="en-US" dirty="0"/>
              <a:t>The peripheral nervous system (PNS) is composed of spinal nerves that branch from the spinal cord and cranial nerves that branch from the brain. </a:t>
            </a:r>
          </a:p>
          <a:p>
            <a:pPr lvl="1"/>
            <a:r>
              <a:rPr lang="en-US" dirty="0"/>
              <a:t>The PNS includes the autonomic nervous system, which controls vital functions such as breathing, digestion, heart rate, and secretion of hormones.</a:t>
            </a:r>
          </a:p>
        </p:txBody>
      </p:sp>
    </p:spTree>
    <p:extLst>
      <p:ext uri="{BB962C8B-B14F-4D97-AF65-F5344CB8AC3E}">
        <p14:creationId xmlns:p14="http://schemas.microsoft.com/office/powerpoint/2010/main" val="4191160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88DC2-451B-4524-B6DC-20BF96F002E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C8D2256-7047-4AD4-A845-D647801FA0B9}"/>
              </a:ext>
            </a:extLst>
          </p:cNvPr>
          <p:cNvSpPr>
            <a:spLocks noGrp="1"/>
          </p:cNvSpPr>
          <p:nvPr>
            <p:ph idx="1"/>
          </p:nvPr>
        </p:nvSpPr>
        <p:spPr/>
        <p:txBody>
          <a:bodyPr/>
          <a:lstStyle/>
          <a:p>
            <a:endParaRPr lang="en-US"/>
          </a:p>
        </p:txBody>
      </p:sp>
      <p:pic>
        <p:nvPicPr>
          <p:cNvPr id="22530" name="Picture 2">
            <a:extLst>
              <a:ext uri="{FF2B5EF4-FFF2-40B4-BE49-F238E27FC236}">
                <a16:creationId xmlns:a16="http://schemas.microsoft.com/office/drawing/2014/main" id="{32CCABEB-F48B-4C39-B9D5-EDD06BA7B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40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0629E-E275-4B84-985E-AF962A3068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CCD6D1-4C64-4670-95CF-7E79F13ACA00}"/>
              </a:ext>
            </a:extLst>
          </p:cNvPr>
          <p:cNvSpPr>
            <a:spLocks noGrp="1"/>
          </p:cNvSpPr>
          <p:nvPr>
            <p:ph idx="1"/>
          </p:nvPr>
        </p:nvSpPr>
        <p:spPr/>
        <p:txBody>
          <a:bodyPr/>
          <a:lstStyle/>
          <a:p>
            <a:endParaRPr lang="en-US"/>
          </a:p>
        </p:txBody>
      </p:sp>
      <p:sp>
        <p:nvSpPr>
          <p:cNvPr id="4" name="AutoShape 2">
            <a:extLst>
              <a:ext uri="{FF2B5EF4-FFF2-40B4-BE49-F238E27FC236}">
                <a16:creationId xmlns:a16="http://schemas.microsoft.com/office/drawing/2014/main" id="{E4A35CF9-2E44-4F34-BC63-1942B9CCE9F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556" name="Picture 4">
            <a:extLst>
              <a:ext uri="{FF2B5EF4-FFF2-40B4-BE49-F238E27FC236}">
                <a16:creationId xmlns:a16="http://schemas.microsoft.com/office/drawing/2014/main" id="{73C3A71B-B459-435C-8D1E-C05C92D9F0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178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6CCF9-D0C2-4EAA-9F54-3FABE4BAB7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4DF3F5-D13E-45DF-9FBD-7635E67BC891}"/>
              </a:ext>
            </a:extLst>
          </p:cNvPr>
          <p:cNvSpPr>
            <a:spLocks noGrp="1"/>
          </p:cNvSpPr>
          <p:nvPr>
            <p:ph idx="1"/>
          </p:nvPr>
        </p:nvSpPr>
        <p:spPr/>
        <p:txBody>
          <a:bodyPr/>
          <a:lstStyle/>
          <a:p>
            <a:endParaRPr lang="en-US"/>
          </a:p>
        </p:txBody>
      </p:sp>
      <p:pic>
        <p:nvPicPr>
          <p:cNvPr id="24578" name="Picture 2">
            <a:extLst>
              <a:ext uri="{FF2B5EF4-FFF2-40B4-BE49-F238E27FC236}">
                <a16:creationId xmlns:a16="http://schemas.microsoft.com/office/drawing/2014/main" id="{3DD5DA75-C444-4082-82FD-2A02B256A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596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4CC9A-0163-402B-B9DF-B986AC4CEE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C55617-F08D-4C23-924E-0980BC41BB0E}"/>
              </a:ext>
            </a:extLst>
          </p:cNvPr>
          <p:cNvSpPr>
            <a:spLocks noGrp="1"/>
          </p:cNvSpPr>
          <p:nvPr>
            <p:ph idx="1"/>
          </p:nvPr>
        </p:nvSpPr>
        <p:spPr/>
        <p:txBody>
          <a:bodyPr/>
          <a:lstStyle/>
          <a:p>
            <a:endParaRPr lang="en-US"/>
          </a:p>
        </p:txBody>
      </p:sp>
      <p:pic>
        <p:nvPicPr>
          <p:cNvPr id="25602" name="Picture 2">
            <a:extLst>
              <a:ext uri="{FF2B5EF4-FFF2-40B4-BE49-F238E27FC236}">
                <a16:creationId xmlns:a16="http://schemas.microsoft.com/office/drawing/2014/main" id="{CCD65F80-4981-493F-8368-A356FF2D6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675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01BC1-C68C-4998-A5EF-4938776FA0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7B3532-2BF3-4BA1-BC2F-71397D388EB2}"/>
              </a:ext>
            </a:extLst>
          </p:cNvPr>
          <p:cNvSpPr>
            <a:spLocks noGrp="1"/>
          </p:cNvSpPr>
          <p:nvPr>
            <p:ph idx="1"/>
          </p:nvPr>
        </p:nvSpPr>
        <p:spPr/>
        <p:txBody>
          <a:bodyPr/>
          <a:lstStyle/>
          <a:p>
            <a:endParaRPr lang="en-US"/>
          </a:p>
        </p:txBody>
      </p:sp>
      <p:pic>
        <p:nvPicPr>
          <p:cNvPr id="26626" name="Picture 2">
            <a:extLst>
              <a:ext uri="{FF2B5EF4-FFF2-40B4-BE49-F238E27FC236}">
                <a16:creationId xmlns:a16="http://schemas.microsoft.com/office/drawing/2014/main" id="{67198C2F-3254-4509-8E20-DF3DE604F1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7732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CF9D2-3CB3-44CF-913D-08DCE33C69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38792D6-7082-456F-AE59-19782E3B7D81}"/>
              </a:ext>
            </a:extLst>
          </p:cNvPr>
          <p:cNvSpPr>
            <a:spLocks noGrp="1"/>
          </p:cNvSpPr>
          <p:nvPr>
            <p:ph idx="1"/>
          </p:nvPr>
        </p:nvSpPr>
        <p:spPr/>
        <p:txBody>
          <a:bodyPr/>
          <a:lstStyle/>
          <a:p>
            <a:endParaRPr lang="en-US"/>
          </a:p>
        </p:txBody>
      </p:sp>
      <p:pic>
        <p:nvPicPr>
          <p:cNvPr id="27650" name="Picture 2">
            <a:extLst>
              <a:ext uri="{FF2B5EF4-FFF2-40B4-BE49-F238E27FC236}">
                <a16:creationId xmlns:a16="http://schemas.microsoft.com/office/drawing/2014/main" id="{ECD0741F-FA55-4B3F-A092-DE2129692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724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E69CC-F1B8-40A9-9663-A755B2EEBA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64820A-4FC4-4B8A-B64A-1E0836253C5B}"/>
              </a:ext>
            </a:extLst>
          </p:cNvPr>
          <p:cNvSpPr>
            <a:spLocks noGrp="1"/>
          </p:cNvSpPr>
          <p:nvPr>
            <p:ph idx="1"/>
          </p:nvPr>
        </p:nvSpPr>
        <p:spPr/>
        <p:txBody>
          <a:bodyPr/>
          <a:lstStyle/>
          <a:p>
            <a:endParaRPr lang="en-US"/>
          </a:p>
        </p:txBody>
      </p:sp>
      <p:pic>
        <p:nvPicPr>
          <p:cNvPr id="28674" name="Picture 2">
            <a:extLst>
              <a:ext uri="{FF2B5EF4-FFF2-40B4-BE49-F238E27FC236}">
                <a16:creationId xmlns:a16="http://schemas.microsoft.com/office/drawing/2014/main" id="{6660EAFE-9E5F-4CB4-A0BD-9580806A85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203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4F2B4-4C69-404B-9F94-A91EAE5409D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2FF3A7-C18E-44FE-A102-79FFD93164D1}"/>
              </a:ext>
            </a:extLst>
          </p:cNvPr>
          <p:cNvSpPr>
            <a:spLocks noGrp="1"/>
          </p:cNvSpPr>
          <p:nvPr>
            <p:ph idx="1"/>
          </p:nvPr>
        </p:nvSpPr>
        <p:spPr/>
        <p:txBody>
          <a:bodyPr/>
          <a:lstStyle/>
          <a:p>
            <a:endParaRPr lang="en-US"/>
          </a:p>
        </p:txBody>
      </p:sp>
      <p:pic>
        <p:nvPicPr>
          <p:cNvPr id="29698" name="Picture 2">
            <a:extLst>
              <a:ext uri="{FF2B5EF4-FFF2-40B4-BE49-F238E27FC236}">
                <a16:creationId xmlns:a16="http://schemas.microsoft.com/office/drawing/2014/main" id="{9C70D8B2-ED73-4509-8863-ADC0F5C309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513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AC03C-04D7-41B6-91EF-3CE0E5290A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D7D47E-E71C-41A0-8DAA-257FFE98E7BA}"/>
              </a:ext>
            </a:extLst>
          </p:cNvPr>
          <p:cNvSpPr>
            <a:spLocks noGrp="1"/>
          </p:cNvSpPr>
          <p:nvPr>
            <p:ph idx="1"/>
          </p:nvPr>
        </p:nvSpPr>
        <p:spPr/>
        <p:txBody>
          <a:bodyPr/>
          <a:lstStyle/>
          <a:p>
            <a:endParaRPr lang="en-US"/>
          </a:p>
        </p:txBody>
      </p:sp>
      <p:pic>
        <p:nvPicPr>
          <p:cNvPr id="30722" name="Picture 2">
            <a:extLst>
              <a:ext uri="{FF2B5EF4-FFF2-40B4-BE49-F238E27FC236}">
                <a16:creationId xmlns:a16="http://schemas.microsoft.com/office/drawing/2014/main" id="{C0289655-1249-47F7-A183-4E3DDCD23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882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2241E-F45B-4425-BD5F-EDEA327302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C30FE87-6F7B-484D-BA16-25F3B5733A1F}"/>
              </a:ext>
            </a:extLst>
          </p:cNvPr>
          <p:cNvSpPr>
            <a:spLocks noGrp="1"/>
          </p:cNvSpPr>
          <p:nvPr>
            <p:ph idx="1"/>
          </p:nvPr>
        </p:nvSpPr>
        <p:spPr/>
        <p:txBody>
          <a:bodyPr/>
          <a:lstStyle/>
          <a:p>
            <a:endParaRPr lang="en-US"/>
          </a:p>
        </p:txBody>
      </p:sp>
      <p:pic>
        <p:nvPicPr>
          <p:cNvPr id="31746" name="Picture 2">
            <a:extLst>
              <a:ext uri="{FF2B5EF4-FFF2-40B4-BE49-F238E27FC236}">
                <a16:creationId xmlns:a16="http://schemas.microsoft.com/office/drawing/2014/main" id="{58BBA4EC-745B-4A1F-A676-B40CFA1AF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145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3A7EAD-DDDA-4537-9DBA-D0FEE64D7ABB}"/>
              </a:ext>
            </a:extLst>
          </p:cNvPr>
          <p:cNvSpPr>
            <a:spLocks noGrp="1"/>
          </p:cNvSpPr>
          <p:nvPr>
            <p:ph type="title"/>
          </p:nvPr>
        </p:nvSpPr>
        <p:spPr>
          <a:xfrm>
            <a:off x="686834" y="1153572"/>
            <a:ext cx="3200400" cy="4461163"/>
          </a:xfrm>
        </p:spPr>
        <p:txBody>
          <a:bodyPr>
            <a:normAutofit/>
          </a:bodyPr>
          <a:lstStyle/>
          <a:p>
            <a:r>
              <a:rPr lang="en-US">
                <a:solidFill>
                  <a:srgbClr val="FFFFFF"/>
                </a:solidFill>
              </a:rPr>
              <a:t>The nervous system has two major divisions according to function.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78BE32A-58A5-462D-A255-1F023675FC2B}"/>
              </a:ext>
            </a:extLst>
          </p:cNvPr>
          <p:cNvSpPr>
            <a:spLocks noGrp="1"/>
          </p:cNvSpPr>
          <p:nvPr>
            <p:ph idx="1"/>
          </p:nvPr>
        </p:nvSpPr>
        <p:spPr>
          <a:xfrm>
            <a:off x="4447308" y="591344"/>
            <a:ext cx="6906491" cy="5585619"/>
          </a:xfrm>
        </p:spPr>
        <p:txBody>
          <a:bodyPr anchor="ctr">
            <a:normAutofit/>
          </a:bodyPr>
          <a:lstStyle/>
          <a:p>
            <a:pPr marL="0" indent="0">
              <a:buNone/>
            </a:pPr>
            <a:r>
              <a:rPr lang="en-US" dirty="0"/>
              <a:t>The nervous system has two major divisions according to function.</a:t>
            </a:r>
          </a:p>
          <a:p>
            <a:r>
              <a:rPr lang="en-US" dirty="0"/>
              <a:t>The Somatic Nervous System</a:t>
            </a:r>
          </a:p>
          <a:p>
            <a:r>
              <a:rPr lang="en-US" dirty="0"/>
              <a:t>The Autonomic Nervous System</a:t>
            </a:r>
          </a:p>
          <a:p>
            <a:endParaRPr lang="en-US" dirty="0"/>
          </a:p>
        </p:txBody>
      </p:sp>
    </p:spTree>
    <p:extLst>
      <p:ext uri="{BB962C8B-B14F-4D97-AF65-F5344CB8AC3E}">
        <p14:creationId xmlns:p14="http://schemas.microsoft.com/office/powerpoint/2010/main" val="2018665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3FA77-57E7-4463-96D6-BE8C86E300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841CCB-9657-45EA-9225-8A98C882AF99}"/>
              </a:ext>
            </a:extLst>
          </p:cNvPr>
          <p:cNvSpPr>
            <a:spLocks noGrp="1"/>
          </p:cNvSpPr>
          <p:nvPr>
            <p:ph idx="1"/>
          </p:nvPr>
        </p:nvSpPr>
        <p:spPr/>
        <p:txBody>
          <a:bodyPr/>
          <a:lstStyle/>
          <a:p>
            <a:endParaRPr lang="en-US"/>
          </a:p>
        </p:txBody>
      </p:sp>
      <p:pic>
        <p:nvPicPr>
          <p:cNvPr id="32770" name="Picture 2">
            <a:extLst>
              <a:ext uri="{FF2B5EF4-FFF2-40B4-BE49-F238E27FC236}">
                <a16:creationId xmlns:a16="http://schemas.microsoft.com/office/drawing/2014/main" id="{7FC61EC9-E158-41DB-8882-CE11521D7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485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2AE3A-AE66-4E30-B109-123768A9907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00FEEE2-0DA4-4C96-85FD-5E0680D88637}"/>
              </a:ext>
            </a:extLst>
          </p:cNvPr>
          <p:cNvSpPr>
            <a:spLocks noGrp="1"/>
          </p:cNvSpPr>
          <p:nvPr>
            <p:ph idx="1"/>
          </p:nvPr>
        </p:nvSpPr>
        <p:spPr/>
        <p:txBody>
          <a:bodyPr/>
          <a:lstStyle/>
          <a:p>
            <a:endParaRPr lang="en-US"/>
          </a:p>
        </p:txBody>
      </p:sp>
      <p:pic>
        <p:nvPicPr>
          <p:cNvPr id="33794" name="Picture 2">
            <a:extLst>
              <a:ext uri="{FF2B5EF4-FFF2-40B4-BE49-F238E27FC236}">
                <a16:creationId xmlns:a16="http://schemas.microsoft.com/office/drawing/2014/main" id="{63862C1B-4E4C-4719-952A-6D427F35A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77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0D722-8646-4FF1-9CDB-07EC5161AA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B57FAD-8C76-4568-9926-C22F04F7060E}"/>
              </a:ext>
            </a:extLst>
          </p:cNvPr>
          <p:cNvSpPr>
            <a:spLocks noGrp="1"/>
          </p:cNvSpPr>
          <p:nvPr>
            <p:ph idx="1"/>
          </p:nvPr>
        </p:nvSpPr>
        <p:spPr/>
        <p:txBody>
          <a:bodyPr/>
          <a:lstStyle/>
          <a:p>
            <a:endParaRPr lang="en-US"/>
          </a:p>
        </p:txBody>
      </p:sp>
      <p:pic>
        <p:nvPicPr>
          <p:cNvPr id="34818" name="Picture 2">
            <a:extLst>
              <a:ext uri="{FF2B5EF4-FFF2-40B4-BE49-F238E27FC236}">
                <a16:creationId xmlns:a16="http://schemas.microsoft.com/office/drawing/2014/main" id="{06F48BDE-C365-4786-B31D-42CC4E226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7626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54AE5-ADF9-4749-A741-9D433EB742B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64794F-5976-47C3-877A-922C6E328D70}"/>
              </a:ext>
            </a:extLst>
          </p:cNvPr>
          <p:cNvSpPr>
            <a:spLocks noGrp="1"/>
          </p:cNvSpPr>
          <p:nvPr>
            <p:ph idx="1"/>
          </p:nvPr>
        </p:nvSpPr>
        <p:spPr/>
        <p:txBody>
          <a:bodyPr/>
          <a:lstStyle/>
          <a:p>
            <a:endParaRPr lang="en-US"/>
          </a:p>
        </p:txBody>
      </p:sp>
      <p:pic>
        <p:nvPicPr>
          <p:cNvPr id="35842" name="Picture 2">
            <a:extLst>
              <a:ext uri="{FF2B5EF4-FFF2-40B4-BE49-F238E27FC236}">
                <a16:creationId xmlns:a16="http://schemas.microsoft.com/office/drawing/2014/main" id="{CA83ABC8-2AE1-4F60-B269-482FAB58B3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2817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AC2BF-7B49-451F-948F-16BD8D450C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CC67FED-E47B-4305-9282-E025762C892D}"/>
              </a:ext>
            </a:extLst>
          </p:cNvPr>
          <p:cNvSpPr>
            <a:spLocks noGrp="1"/>
          </p:cNvSpPr>
          <p:nvPr>
            <p:ph idx="1"/>
          </p:nvPr>
        </p:nvSpPr>
        <p:spPr/>
        <p:txBody>
          <a:bodyPr/>
          <a:lstStyle/>
          <a:p>
            <a:endParaRPr lang="en-US"/>
          </a:p>
        </p:txBody>
      </p:sp>
      <p:pic>
        <p:nvPicPr>
          <p:cNvPr id="36866" name="Picture 2">
            <a:extLst>
              <a:ext uri="{FF2B5EF4-FFF2-40B4-BE49-F238E27FC236}">
                <a16:creationId xmlns:a16="http://schemas.microsoft.com/office/drawing/2014/main" id="{25FE6BA0-7FC0-4982-98F8-76BBBB147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241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2E0D5-BFCC-4DF7-B5B1-AC8EA7C3E8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81276D-85A8-45B1-AAF6-C49F4C84B1B6}"/>
              </a:ext>
            </a:extLst>
          </p:cNvPr>
          <p:cNvSpPr>
            <a:spLocks noGrp="1"/>
          </p:cNvSpPr>
          <p:nvPr>
            <p:ph idx="1"/>
          </p:nvPr>
        </p:nvSpPr>
        <p:spPr/>
        <p:txBody>
          <a:bodyPr/>
          <a:lstStyle/>
          <a:p>
            <a:endParaRPr lang="en-US"/>
          </a:p>
        </p:txBody>
      </p:sp>
      <p:pic>
        <p:nvPicPr>
          <p:cNvPr id="37890" name="Picture 2">
            <a:extLst>
              <a:ext uri="{FF2B5EF4-FFF2-40B4-BE49-F238E27FC236}">
                <a16:creationId xmlns:a16="http://schemas.microsoft.com/office/drawing/2014/main" id="{50C752FC-968A-43CD-B25E-8BCC93D051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010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0E3BC-6535-4154-B4EC-5CDD305BF8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BBC0C12-D818-42F3-8B9D-1C2066D342D9}"/>
              </a:ext>
            </a:extLst>
          </p:cNvPr>
          <p:cNvSpPr>
            <a:spLocks noGrp="1"/>
          </p:cNvSpPr>
          <p:nvPr>
            <p:ph idx="1"/>
          </p:nvPr>
        </p:nvSpPr>
        <p:spPr/>
        <p:txBody>
          <a:bodyPr/>
          <a:lstStyle/>
          <a:p>
            <a:endParaRPr lang="en-US"/>
          </a:p>
        </p:txBody>
      </p:sp>
      <p:pic>
        <p:nvPicPr>
          <p:cNvPr id="52226" name="Picture 2">
            <a:extLst>
              <a:ext uri="{FF2B5EF4-FFF2-40B4-BE49-F238E27FC236}">
                <a16:creationId xmlns:a16="http://schemas.microsoft.com/office/drawing/2014/main" id="{82563910-7CEB-4D20-ACAC-342BAC4D2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0790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CD3D9-5593-4739-953F-44F0096EC3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12E5966-5C42-4619-8297-F6C183F15201}"/>
              </a:ext>
            </a:extLst>
          </p:cNvPr>
          <p:cNvSpPr>
            <a:spLocks noGrp="1"/>
          </p:cNvSpPr>
          <p:nvPr>
            <p:ph idx="1"/>
          </p:nvPr>
        </p:nvSpPr>
        <p:spPr/>
        <p:txBody>
          <a:bodyPr/>
          <a:lstStyle/>
          <a:p>
            <a:endParaRPr lang="en-US"/>
          </a:p>
        </p:txBody>
      </p:sp>
      <p:pic>
        <p:nvPicPr>
          <p:cNvPr id="53250" name="Picture 2">
            <a:extLst>
              <a:ext uri="{FF2B5EF4-FFF2-40B4-BE49-F238E27FC236}">
                <a16:creationId xmlns:a16="http://schemas.microsoft.com/office/drawing/2014/main" id="{C30A5DB3-A2AC-48CA-8F3A-81E9310D0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1414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C83A9-FD42-4CB8-8C76-FD72AE0F37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4A8F897-F0B3-47F8-A057-84E18913F749}"/>
              </a:ext>
            </a:extLst>
          </p:cNvPr>
          <p:cNvSpPr>
            <a:spLocks noGrp="1"/>
          </p:cNvSpPr>
          <p:nvPr>
            <p:ph idx="1"/>
          </p:nvPr>
        </p:nvSpPr>
        <p:spPr/>
        <p:txBody>
          <a:bodyPr/>
          <a:lstStyle/>
          <a:p>
            <a:endParaRPr lang="en-US"/>
          </a:p>
        </p:txBody>
      </p:sp>
      <p:pic>
        <p:nvPicPr>
          <p:cNvPr id="38914" name="Picture 2">
            <a:extLst>
              <a:ext uri="{FF2B5EF4-FFF2-40B4-BE49-F238E27FC236}">
                <a16:creationId xmlns:a16="http://schemas.microsoft.com/office/drawing/2014/main" id="{A4CA6012-9F3B-43FD-A031-0F6C9EEC5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986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636D-5741-4C1C-83CD-414B9FF79D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FC6CDA8-4D94-4E10-97B1-60C241A73827}"/>
              </a:ext>
            </a:extLst>
          </p:cNvPr>
          <p:cNvSpPr>
            <a:spLocks noGrp="1"/>
          </p:cNvSpPr>
          <p:nvPr>
            <p:ph idx="1"/>
          </p:nvPr>
        </p:nvSpPr>
        <p:spPr/>
        <p:txBody>
          <a:bodyPr/>
          <a:lstStyle/>
          <a:p>
            <a:endParaRPr lang="en-US"/>
          </a:p>
        </p:txBody>
      </p:sp>
      <p:pic>
        <p:nvPicPr>
          <p:cNvPr id="39938" name="Picture 2">
            <a:extLst>
              <a:ext uri="{FF2B5EF4-FFF2-40B4-BE49-F238E27FC236}">
                <a16:creationId xmlns:a16="http://schemas.microsoft.com/office/drawing/2014/main" id="{679C1282-F0B1-4FA0-804D-0978B5A710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348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9C1C5D-F5CB-451B-ADA1-704093772B32}"/>
              </a:ext>
            </a:extLst>
          </p:cNvPr>
          <p:cNvSpPr>
            <a:spLocks noGrp="1"/>
          </p:cNvSpPr>
          <p:nvPr>
            <p:ph type="title"/>
          </p:nvPr>
        </p:nvSpPr>
        <p:spPr>
          <a:xfrm>
            <a:off x="594360" y="637125"/>
            <a:ext cx="3802276" cy="5256371"/>
          </a:xfrm>
        </p:spPr>
        <p:txBody>
          <a:bodyPr>
            <a:normAutofit/>
          </a:bodyPr>
          <a:lstStyle/>
          <a:p>
            <a:r>
              <a:rPr lang="en-US" sz="4800">
                <a:solidFill>
                  <a:schemeClr val="bg1"/>
                </a:solidFill>
              </a:rPr>
              <a:t>The somatic nervous system</a:t>
            </a:r>
          </a:p>
        </p:txBody>
      </p:sp>
      <p:graphicFrame>
        <p:nvGraphicFramePr>
          <p:cNvPr id="5" name="Content Placeholder 2">
            <a:extLst>
              <a:ext uri="{FF2B5EF4-FFF2-40B4-BE49-F238E27FC236}">
                <a16:creationId xmlns:a16="http://schemas.microsoft.com/office/drawing/2014/main" id="{3247EDBE-2D38-4803-93ED-B0E52B32B3BF}"/>
              </a:ext>
            </a:extLst>
          </p:cNvPr>
          <p:cNvGraphicFramePr>
            <a:graphicFrameLocks noGrp="1"/>
          </p:cNvGraphicFramePr>
          <p:nvPr>
            <p:ph idx="1"/>
            <p:extLst>
              <p:ext uri="{D42A27DB-BD31-4B8C-83A1-F6EECF244321}">
                <p14:modId xmlns:p14="http://schemas.microsoft.com/office/powerpoint/2010/main" val="840573600"/>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22052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41FEB-1E01-4B7A-A269-B1C9857588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DA7B2D-6803-4344-B6CC-39930632D5CE}"/>
              </a:ext>
            </a:extLst>
          </p:cNvPr>
          <p:cNvSpPr>
            <a:spLocks noGrp="1"/>
          </p:cNvSpPr>
          <p:nvPr>
            <p:ph idx="1"/>
          </p:nvPr>
        </p:nvSpPr>
        <p:spPr/>
        <p:txBody>
          <a:bodyPr/>
          <a:lstStyle/>
          <a:p>
            <a:endParaRPr lang="en-US"/>
          </a:p>
        </p:txBody>
      </p:sp>
      <p:pic>
        <p:nvPicPr>
          <p:cNvPr id="40962" name="Picture 2">
            <a:extLst>
              <a:ext uri="{FF2B5EF4-FFF2-40B4-BE49-F238E27FC236}">
                <a16:creationId xmlns:a16="http://schemas.microsoft.com/office/drawing/2014/main" id="{282ABC11-8DCA-42ED-A976-32743DDDF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4556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D1D49-3CE9-440B-906E-EABA209D273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7DDEAA-D1A5-439B-8DB9-BBD8ABAD9E51}"/>
              </a:ext>
            </a:extLst>
          </p:cNvPr>
          <p:cNvSpPr>
            <a:spLocks noGrp="1"/>
          </p:cNvSpPr>
          <p:nvPr>
            <p:ph idx="1"/>
          </p:nvPr>
        </p:nvSpPr>
        <p:spPr/>
        <p:txBody>
          <a:bodyPr/>
          <a:lstStyle/>
          <a:p>
            <a:endParaRPr lang="en-US"/>
          </a:p>
        </p:txBody>
      </p:sp>
      <p:pic>
        <p:nvPicPr>
          <p:cNvPr id="41986" name="Picture 2">
            <a:extLst>
              <a:ext uri="{FF2B5EF4-FFF2-40B4-BE49-F238E27FC236}">
                <a16:creationId xmlns:a16="http://schemas.microsoft.com/office/drawing/2014/main" id="{B6563BDA-4E0E-4D20-866B-AE8CB36D8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1058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067D-01C0-43F1-8DC7-C41207C5909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D0766B2-B0C8-4F4B-8EC0-391F06BEBD79}"/>
              </a:ext>
            </a:extLst>
          </p:cNvPr>
          <p:cNvSpPr>
            <a:spLocks noGrp="1"/>
          </p:cNvSpPr>
          <p:nvPr>
            <p:ph idx="1"/>
          </p:nvPr>
        </p:nvSpPr>
        <p:spPr/>
        <p:txBody>
          <a:bodyPr/>
          <a:lstStyle/>
          <a:p>
            <a:endParaRPr lang="en-US"/>
          </a:p>
        </p:txBody>
      </p:sp>
      <p:pic>
        <p:nvPicPr>
          <p:cNvPr id="48130" name="Picture 2">
            <a:extLst>
              <a:ext uri="{FF2B5EF4-FFF2-40B4-BE49-F238E27FC236}">
                <a16:creationId xmlns:a16="http://schemas.microsoft.com/office/drawing/2014/main" id="{AC32D38A-542E-4CC7-9C71-040D1EF5DB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064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74B9-7501-4AD2-9C51-EEF06C4713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E87D04-0B08-4903-8682-6A658DA48D67}"/>
              </a:ext>
            </a:extLst>
          </p:cNvPr>
          <p:cNvSpPr>
            <a:spLocks noGrp="1"/>
          </p:cNvSpPr>
          <p:nvPr>
            <p:ph idx="1"/>
          </p:nvPr>
        </p:nvSpPr>
        <p:spPr/>
        <p:txBody>
          <a:bodyPr/>
          <a:lstStyle/>
          <a:p>
            <a:endParaRPr lang="en-US"/>
          </a:p>
        </p:txBody>
      </p:sp>
      <p:pic>
        <p:nvPicPr>
          <p:cNvPr id="43010" name="Picture 2">
            <a:extLst>
              <a:ext uri="{FF2B5EF4-FFF2-40B4-BE49-F238E27FC236}">
                <a16:creationId xmlns:a16="http://schemas.microsoft.com/office/drawing/2014/main" id="{1E80F662-FDEF-462C-974D-0760C1C471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9299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235FA-C52E-4BB7-B6D6-C8F55E4C03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8B9A17-15A6-4C95-BB8A-9FDE8156C14D}"/>
              </a:ext>
            </a:extLst>
          </p:cNvPr>
          <p:cNvSpPr>
            <a:spLocks noGrp="1"/>
          </p:cNvSpPr>
          <p:nvPr>
            <p:ph idx="1"/>
          </p:nvPr>
        </p:nvSpPr>
        <p:spPr/>
        <p:txBody>
          <a:bodyPr/>
          <a:lstStyle/>
          <a:p>
            <a:endParaRPr lang="en-US"/>
          </a:p>
        </p:txBody>
      </p:sp>
      <p:pic>
        <p:nvPicPr>
          <p:cNvPr id="49154" name="Picture 2">
            <a:extLst>
              <a:ext uri="{FF2B5EF4-FFF2-40B4-BE49-F238E27FC236}">
                <a16:creationId xmlns:a16="http://schemas.microsoft.com/office/drawing/2014/main" id="{99F60E68-5F46-4A26-A916-E114F1A46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4236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809D2-2BF7-4714-B807-6F71FCFFF3B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C20C24-CADF-4318-A9DC-C03282C03044}"/>
              </a:ext>
            </a:extLst>
          </p:cNvPr>
          <p:cNvSpPr>
            <a:spLocks noGrp="1"/>
          </p:cNvSpPr>
          <p:nvPr>
            <p:ph idx="1"/>
          </p:nvPr>
        </p:nvSpPr>
        <p:spPr/>
        <p:txBody>
          <a:bodyPr/>
          <a:lstStyle/>
          <a:p>
            <a:endParaRPr lang="en-US"/>
          </a:p>
        </p:txBody>
      </p:sp>
      <p:pic>
        <p:nvPicPr>
          <p:cNvPr id="44034" name="Picture 2">
            <a:extLst>
              <a:ext uri="{FF2B5EF4-FFF2-40B4-BE49-F238E27FC236}">
                <a16:creationId xmlns:a16="http://schemas.microsoft.com/office/drawing/2014/main" id="{CCCDE153-16EE-485D-B58F-4131FA3F5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6581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4DD03-F3D5-4A22-86C3-01E124EF672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2CA172-234F-4CE5-B747-BA8B962C19AC}"/>
              </a:ext>
            </a:extLst>
          </p:cNvPr>
          <p:cNvSpPr>
            <a:spLocks noGrp="1"/>
          </p:cNvSpPr>
          <p:nvPr>
            <p:ph idx="1"/>
          </p:nvPr>
        </p:nvSpPr>
        <p:spPr/>
        <p:txBody>
          <a:bodyPr/>
          <a:lstStyle/>
          <a:p>
            <a:endParaRPr lang="en-US"/>
          </a:p>
        </p:txBody>
      </p:sp>
      <p:pic>
        <p:nvPicPr>
          <p:cNvPr id="50178" name="Picture 2">
            <a:extLst>
              <a:ext uri="{FF2B5EF4-FFF2-40B4-BE49-F238E27FC236}">
                <a16:creationId xmlns:a16="http://schemas.microsoft.com/office/drawing/2014/main" id="{61FBF445-89F2-46A8-81F8-EFA5B24A3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2531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1CDE8-46AA-4FB3-800F-B2A48FC83A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A8B261-6908-4ED6-B4CC-368C613DB207}"/>
              </a:ext>
            </a:extLst>
          </p:cNvPr>
          <p:cNvSpPr>
            <a:spLocks noGrp="1"/>
          </p:cNvSpPr>
          <p:nvPr>
            <p:ph idx="1"/>
          </p:nvPr>
        </p:nvSpPr>
        <p:spPr/>
        <p:txBody>
          <a:bodyPr/>
          <a:lstStyle/>
          <a:p>
            <a:endParaRPr lang="en-US"/>
          </a:p>
        </p:txBody>
      </p:sp>
      <p:pic>
        <p:nvPicPr>
          <p:cNvPr id="45058" name="Picture 2">
            <a:extLst>
              <a:ext uri="{FF2B5EF4-FFF2-40B4-BE49-F238E27FC236}">
                <a16:creationId xmlns:a16="http://schemas.microsoft.com/office/drawing/2014/main" id="{D74CF1BE-49D3-449F-9696-3E159AB914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684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39CAC-4E88-4F12-86EA-5CA51703AA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01CC29-21B0-4E21-A5B9-763AB7E5A5B1}"/>
              </a:ext>
            </a:extLst>
          </p:cNvPr>
          <p:cNvSpPr>
            <a:spLocks noGrp="1"/>
          </p:cNvSpPr>
          <p:nvPr>
            <p:ph idx="1"/>
          </p:nvPr>
        </p:nvSpPr>
        <p:spPr/>
        <p:txBody>
          <a:bodyPr/>
          <a:lstStyle/>
          <a:p>
            <a:endParaRPr lang="en-US"/>
          </a:p>
        </p:txBody>
      </p:sp>
      <p:pic>
        <p:nvPicPr>
          <p:cNvPr id="51202" name="Picture 2">
            <a:extLst>
              <a:ext uri="{FF2B5EF4-FFF2-40B4-BE49-F238E27FC236}">
                <a16:creationId xmlns:a16="http://schemas.microsoft.com/office/drawing/2014/main" id="{BB123658-846F-4B09-A3E6-A3BA7FD93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1289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0F43C-6AC8-4FBE-9A4F-9AB142E0A0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6A0127-4C2C-47AC-8D98-1F2CAC402DB3}"/>
              </a:ext>
            </a:extLst>
          </p:cNvPr>
          <p:cNvSpPr>
            <a:spLocks noGrp="1"/>
          </p:cNvSpPr>
          <p:nvPr>
            <p:ph idx="1"/>
          </p:nvPr>
        </p:nvSpPr>
        <p:spPr/>
        <p:txBody>
          <a:bodyPr/>
          <a:lstStyle/>
          <a:p>
            <a:endParaRPr lang="en-US"/>
          </a:p>
        </p:txBody>
      </p:sp>
      <p:pic>
        <p:nvPicPr>
          <p:cNvPr id="46082" name="Picture 2">
            <a:extLst>
              <a:ext uri="{FF2B5EF4-FFF2-40B4-BE49-F238E27FC236}">
                <a16:creationId xmlns:a16="http://schemas.microsoft.com/office/drawing/2014/main" id="{1423B7AD-90D8-42EE-99FD-B137F4FEA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893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9C1C5D-F5CB-451B-ADA1-704093772B32}"/>
              </a:ext>
            </a:extLst>
          </p:cNvPr>
          <p:cNvSpPr>
            <a:spLocks noGrp="1"/>
          </p:cNvSpPr>
          <p:nvPr>
            <p:ph type="title"/>
          </p:nvPr>
        </p:nvSpPr>
        <p:spPr>
          <a:xfrm>
            <a:off x="686834" y="1153572"/>
            <a:ext cx="3200400" cy="4461163"/>
          </a:xfrm>
        </p:spPr>
        <p:txBody>
          <a:bodyPr>
            <a:normAutofit/>
          </a:bodyPr>
          <a:lstStyle/>
          <a:p>
            <a:r>
              <a:rPr lang="en-US">
                <a:solidFill>
                  <a:srgbClr val="FFFFFF"/>
                </a:solidFill>
              </a:rPr>
              <a:t>The autonomic nervous system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D046A1F-D71A-4D90-989E-E7E6FC75AC8F}"/>
              </a:ext>
            </a:extLst>
          </p:cNvPr>
          <p:cNvSpPr>
            <a:spLocks noGrp="1"/>
          </p:cNvSpPr>
          <p:nvPr>
            <p:ph idx="1"/>
          </p:nvPr>
        </p:nvSpPr>
        <p:spPr>
          <a:xfrm>
            <a:off x="4447308" y="591344"/>
            <a:ext cx="6906491" cy="5585619"/>
          </a:xfrm>
        </p:spPr>
        <p:txBody>
          <a:bodyPr anchor="ctr">
            <a:normAutofit/>
          </a:bodyPr>
          <a:lstStyle/>
          <a:p>
            <a:pPr marL="0" indent="0">
              <a:buNone/>
            </a:pPr>
            <a:r>
              <a:rPr lang="en-US" dirty="0"/>
              <a:t>The autonomic nervous system in under unconscious control and is in charge of the functions of the glands and internal organs.</a:t>
            </a:r>
            <a:br>
              <a:rPr lang="en-US" dirty="0"/>
            </a:br>
            <a:endParaRPr lang="en-US" dirty="0"/>
          </a:p>
          <a:p>
            <a:pPr marL="0" indent="0">
              <a:buNone/>
            </a:pPr>
            <a:br>
              <a:rPr lang="en-US" dirty="0"/>
            </a:br>
            <a:endParaRPr lang="en-US" dirty="0"/>
          </a:p>
        </p:txBody>
      </p:sp>
    </p:spTree>
    <p:extLst>
      <p:ext uri="{BB962C8B-B14F-4D97-AF65-F5344CB8AC3E}">
        <p14:creationId xmlns:p14="http://schemas.microsoft.com/office/powerpoint/2010/main" val="21805972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FD629-2F72-462E-9BAC-3464DA4949E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E13122-F072-4FC6-9CA9-51F5FA208EA8}"/>
              </a:ext>
            </a:extLst>
          </p:cNvPr>
          <p:cNvSpPr>
            <a:spLocks noGrp="1"/>
          </p:cNvSpPr>
          <p:nvPr>
            <p:ph idx="1"/>
          </p:nvPr>
        </p:nvSpPr>
        <p:spPr/>
        <p:txBody>
          <a:bodyPr/>
          <a:lstStyle/>
          <a:p>
            <a:endParaRPr lang="en-US"/>
          </a:p>
        </p:txBody>
      </p:sp>
      <p:pic>
        <p:nvPicPr>
          <p:cNvPr id="47106" name="Picture 2">
            <a:extLst>
              <a:ext uri="{FF2B5EF4-FFF2-40B4-BE49-F238E27FC236}">
                <a16:creationId xmlns:a16="http://schemas.microsoft.com/office/drawing/2014/main" id="{A4950BCB-0F89-47E0-B984-F1F4D1DFDB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1413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3170D-A480-4942-B163-580E600C5D7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DC28FD-3045-47A6-ABA5-44720CF0168A}"/>
              </a:ext>
            </a:extLst>
          </p:cNvPr>
          <p:cNvSpPr>
            <a:spLocks noGrp="1"/>
          </p:cNvSpPr>
          <p:nvPr>
            <p:ph idx="1"/>
          </p:nvPr>
        </p:nvSpPr>
        <p:spPr/>
        <p:txBody>
          <a:bodyPr/>
          <a:lstStyle/>
          <a:p>
            <a:endParaRPr lang="en-US"/>
          </a:p>
        </p:txBody>
      </p:sp>
      <p:pic>
        <p:nvPicPr>
          <p:cNvPr id="55300" name="Picture 4">
            <a:extLst>
              <a:ext uri="{FF2B5EF4-FFF2-40B4-BE49-F238E27FC236}">
                <a16:creationId xmlns:a16="http://schemas.microsoft.com/office/drawing/2014/main" id="{BC96A51E-55FB-42A3-A6B9-DA5386695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1867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6A6F-1BBC-4D16-9075-8628727ACE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009DB5C-8BAC-448B-9A93-B53A81FE032F}"/>
              </a:ext>
            </a:extLst>
          </p:cNvPr>
          <p:cNvSpPr>
            <a:spLocks noGrp="1"/>
          </p:cNvSpPr>
          <p:nvPr>
            <p:ph idx="1"/>
          </p:nvPr>
        </p:nvSpPr>
        <p:spPr/>
        <p:txBody>
          <a:bodyPr/>
          <a:lstStyle/>
          <a:p>
            <a:endParaRPr lang="en-US"/>
          </a:p>
        </p:txBody>
      </p:sp>
      <p:pic>
        <p:nvPicPr>
          <p:cNvPr id="56322" name="Picture 2">
            <a:extLst>
              <a:ext uri="{FF2B5EF4-FFF2-40B4-BE49-F238E27FC236}">
                <a16:creationId xmlns:a16="http://schemas.microsoft.com/office/drawing/2014/main" id="{D9D18237-A3B5-4AD5-9021-770D7B981D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2453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5844A-DB62-4A98-9E12-138C894A5EB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AA699C-B631-48F2-A54D-61540C801926}"/>
              </a:ext>
            </a:extLst>
          </p:cNvPr>
          <p:cNvSpPr>
            <a:spLocks noGrp="1"/>
          </p:cNvSpPr>
          <p:nvPr>
            <p:ph idx="1"/>
          </p:nvPr>
        </p:nvSpPr>
        <p:spPr/>
        <p:txBody>
          <a:bodyPr/>
          <a:lstStyle/>
          <a:p>
            <a:endParaRPr lang="en-US"/>
          </a:p>
        </p:txBody>
      </p:sp>
      <p:pic>
        <p:nvPicPr>
          <p:cNvPr id="57346" name="Picture 2">
            <a:extLst>
              <a:ext uri="{FF2B5EF4-FFF2-40B4-BE49-F238E27FC236}">
                <a16:creationId xmlns:a16="http://schemas.microsoft.com/office/drawing/2014/main" id="{DEE25A43-835D-4097-9854-850B5F1EC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6928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EE784-B869-4A92-9BFB-E97D9555C4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BEA12A9-210F-4008-9628-ADBC57D311EA}"/>
              </a:ext>
            </a:extLst>
          </p:cNvPr>
          <p:cNvSpPr>
            <a:spLocks noGrp="1"/>
          </p:cNvSpPr>
          <p:nvPr>
            <p:ph idx="1"/>
          </p:nvPr>
        </p:nvSpPr>
        <p:spPr/>
        <p:txBody>
          <a:bodyPr/>
          <a:lstStyle/>
          <a:p>
            <a:endParaRPr lang="en-US"/>
          </a:p>
        </p:txBody>
      </p:sp>
      <p:pic>
        <p:nvPicPr>
          <p:cNvPr id="58370" name="Picture 2">
            <a:extLst>
              <a:ext uri="{FF2B5EF4-FFF2-40B4-BE49-F238E27FC236}">
                <a16:creationId xmlns:a16="http://schemas.microsoft.com/office/drawing/2014/main" id="{5D9C29FF-C50A-411A-8C5B-BFF1B37E9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9793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7BC6F-00A3-4460-AD7F-69234C7D28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654A17-7A8B-4B4D-9736-AAD8245869C1}"/>
              </a:ext>
            </a:extLst>
          </p:cNvPr>
          <p:cNvSpPr>
            <a:spLocks noGrp="1"/>
          </p:cNvSpPr>
          <p:nvPr>
            <p:ph idx="1"/>
          </p:nvPr>
        </p:nvSpPr>
        <p:spPr/>
        <p:txBody>
          <a:bodyPr/>
          <a:lstStyle/>
          <a:p>
            <a:endParaRPr lang="en-US"/>
          </a:p>
        </p:txBody>
      </p:sp>
      <p:pic>
        <p:nvPicPr>
          <p:cNvPr id="59394" name="Picture 2">
            <a:extLst>
              <a:ext uri="{FF2B5EF4-FFF2-40B4-BE49-F238E27FC236}">
                <a16:creationId xmlns:a16="http://schemas.microsoft.com/office/drawing/2014/main" id="{7E372BA3-736F-427B-B695-E6328533CD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3019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07E7-9D6D-4137-9253-3F2DCCAD5F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80DF53-734B-45B5-AA78-28EF049B009B}"/>
              </a:ext>
            </a:extLst>
          </p:cNvPr>
          <p:cNvSpPr>
            <a:spLocks noGrp="1"/>
          </p:cNvSpPr>
          <p:nvPr>
            <p:ph idx="1"/>
          </p:nvPr>
        </p:nvSpPr>
        <p:spPr/>
        <p:txBody>
          <a:bodyPr/>
          <a:lstStyle/>
          <a:p>
            <a:endParaRPr lang="en-US"/>
          </a:p>
        </p:txBody>
      </p:sp>
      <p:pic>
        <p:nvPicPr>
          <p:cNvPr id="60418" name="Picture 2">
            <a:extLst>
              <a:ext uri="{FF2B5EF4-FFF2-40B4-BE49-F238E27FC236}">
                <a16:creationId xmlns:a16="http://schemas.microsoft.com/office/drawing/2014/main" id="{E7CF0064-C190-41C9-9F52-FA54D4532D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8539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F96B6-B866-4B4C-A911-DFDB13C09D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0F66994-BE90-4D34-941C-4507D8F64454}"/>
              </a:ext>
            </a:extLst>
          </p:cNvPr>
          <p:cNvSpPr>
            <a:spLocks noGrp="1"/>
          </p:cNvSpPr>
          <p:nvPr>
            <p:ph idx="1"/>
          </p:nvPr>
        </p:nvSpPr>
        <p:spPr/>
        <p:txBody>
          <a:bodyPr/>
          <a:lstStyle/>
          <a:p>
            <a:endParaRPr lang="en-US"/>
          </a:p>
        </p:txBody>
      </p:sp>
      <p:pic>
        <p:nvPicPr>
          <p:cNvPr id="61442" name="Picture 2">
            <a:extLst>
              <a:ext uri="{FF2B5EF4-FFF2-40B4-BE49-F238E27FC236}">
                <a16:creationId xmlns:a16="http://schemas.microsoft.com/office/drawing/2014/main" id="{71FE738B-D631-4271-8ABC-9600B4EA04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8232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342B0-DAB2-456A-A4B1-BD903C054BD7}"/>
              </a:ext>
            </a:extLst>
          </p:cNvPr>
          <p:cNvSpPr>
            <a:spLocks noGrp="1"/>
          </p:cNvSpPr>
          <p:nvPr>
            <p:ph type="title"/>
          </p:nvPr>
        </p:nvSpPr>
        <p:spPr/>
        <p:txBody>
          <a:bodyPr>
            <a:normAutofit fontScale="90000"/>
          </a:bodyPr>
          <a:lstStyle/>
          <a:p>
            <a:r>
              <a:rPr lang="en-US" dirty="0"/>
              <a:t> The brain is separated into its major structures; the cerebrum, the cerebellum, and the brain stem. </a:t>
            </a:r>
          </a:p>
        </p:txBody>
      </p:sp>
      <p:pic>
        <p:nvPicPr>
          <p:cNvPr id="62466" name="Picture 2" descr="Picture">
            <a:extLst>
              <a:ext uri="{FF2B5EF4-FFF2-40B4-BE49-F238E27FC236}">
                <a16:creationId xmlns:a16="http://schemas.microsoft.com/office/drawing/2014/main" id="{836BEFB6-DD04-4C52-88E9-81BDC06BD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688" y="1887222"/>
            <a:ext cx="8435445" cy="4728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8909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5360A6-C232-4C62-B564-AACC53B0D103}"/>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endParaRPr lang="en-US" sz="2800"/>
          </a:p>
        </p:txBody>
      </p:sp>
      <p:sp>
        <p:nvSpPr>
          <p:cNvPr id="3" name="Content Placeholder 2">
            <a:extLst>
              <a:ext uri="{FF2B5EF4-FFF2-40B4-BE49-F238E27FC236}">
                <a16:creationId xmlns:a16="http://schemas.microsoft.com/office/drawing/2014/main" id="{CF79B226-FB34-43AF-97D6-3E5592DDF7F1}"/>
              </a:ext>
            </a:extLst>
          </p:cNvPr>
          <p:cNvSpPr>
            <a:spLocks noGrp="1"/>
          </p:cNvSpPr>
          <p:nvPr>
            <p:ph idx="1"/>
          </p:nvPr>
        </p:nvSpPr>
        <p:spPr>
          <a:xfrm>
            <a:off x="643468" y="2638043"/>
            <a:ext cx="3363974" cy="3415623"/>
          </a:xfrm>
        </p:spPr>
        <p:txBody>
          <a:bodyPr>
            <a:normAutofit/>
          </a:bodyPr>
          <a:lstStyle/>
          <a:p>
            <a:r>
              <a:rPr lang="en-US" sz="1600"/>
              <a:t>The cerebrum is separated into 2 hemispheres; the left hemisphere and the right hemisphere. </a:t>
            </a:r>
          </a:p>
          <a:p>
            <a:r>
              <a:rPr lang="en-US" sz="1600"/>
              <a:t>Interestingly, all of language processing, including speech and comprehension, lie exclusively in regions of the left hemisphere. The left hemisphere also holds regions used in mathematical concepts, logic, and linear thinking. </a:t>
            </a:r>
          </a:p>
          <a:p>
            <a:r>
              <a:rPr lang="en-US" sz="1600"/>
              <a:t>The right hemisphere has regions that are used in creative thinking, arts, and music. </a:t>
            </a:r>
          </a:p>
        </p:txBody>
      </p:sp>
      <p:pic>
        <p:nvPicPr>
          <p:cNvPr id="63490" name="Picture 2" descr="Picture">
            <a:extLst>
              <a:ext uri="{FF2B5EF4-FFF2-40B4-BE49-F238E27FC236}">
                <a16:creationId xmlns:a16="http://schemas.microsoft.com/office/drawing/2014/main" id="{A2F61371-6C8B-4917-87A7-2411199DF77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598351"/>
            <a:ext cx="6250769" cy="3500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2176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E352BC-389C-4587-81F7-40C8987B621D}"/>
              </a:ext>
            </a:extLst>
          </p:cNvPr>
          <p:cNvSpPr>
            <a:spLocks noGrp="1"/>
          </p:cNvSpPr>
          <p:nvPr>
            <p:ph type="title"/>
          </p:nvPr>
        </p:nvSpPr>
        <p:spPr>
          <a:xfrm>
            <a:off x="594360" y="637125"/>
            <a:ext cx="3802276" cy="5256371"/>
          </a:xfrm>
        </p:spPr>
        <p:txBody>
          <a:bodyPr>
            <a:normAutofit/>
          </a:bodyPr>
          <a:lstStyle/>
          <a:p>
            <a:r>
              <a:rPr lang="en-US" sz="4800">
                <a:solidFill>
                  <a:schemeClr val="bg1"/>
                </a:solidFill>
              </a:rPr>
              <a:t>Flow of Information</a:t>
            </a:r>
          </a:p>
        </p:txBody>
      </p:sp>
      <p:graphicFrame>
        <p:nvGraphicFramePr>
          <p:cNvPr id="5" name="Content Placeholder 2">
            <a:extLst>
              <a:ext uri="{FF2B5EF4-FFF2-40B4-BE49-F238E27FC236}">
                <a16:creationId xmlns:a16="http://schemas.microsoft.com/office/drawing/2014/main" id="{835D21D8-7C92-44B9-9542-5DF24AF225AD}"/>
              </a:ext>
            </a:extLst>
          </p:cNvPr>
          <p:cNvGraphicFramePr>
            <a:graphicFrameLocks noGrp="1"/>
          </p:cNvGraphicFramePr>
          <p:nvPr>
            <p:ph idx="1"/>
            <p:extLst>
              <p:ext uri="{D42A27DB-BD31-4B8C-83A1-F6EECF244321}">
                <p14:modId xmlns:p14="http://schemas.microsoft.com/office/powerpoint/2010/main" val="1883534092"/>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08532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D5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EB90EE-83B6-4DEC-B21C-2B9D81C4883A}"/>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dirty="0">
                <a:solidFill>
                  <a:srgbClr val="FFFFFF"/>
                </a:solidFill>
              </a:rPr>
              <a:t>The right and left hemispheres are separated by the Great Longitudinal Fissure</a:t>
            </a: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514" name="Picture 2" descr="Picture">
            <a:extLst>
              <a:ext uri="{FF2B5EF4-FFF2-40B4-BE49-F238E27FC236}">
                <a16:creationId xmlns:a16="http://schemas.microsoft.com/office/drawing/2014/main" id="{BE610B85-7746-49C8-93B3-D41786A626A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123"/>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094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7D0104-9D18-46E5-8100-1D102ABE140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2200" kern="1200" dirty="0">
                <a:solidFill>
                  <a:schemeClr val="bg1"/>
                </a:solidFill>
                <a:latin typeface="+mj-lt"/>
                <a:ea typeface="+mj-ea"/>
                <a:cs typeface="+mj-cs"/>
              </a:rPr>
              <a:t>The right and left hemispheres communicate to one another through a structure called the </a:t>
            </a:r>
            <a:r>
              <a:rPr lang="en-US" sz="2200" b="1" kern="1200" dirty="0">
                <a:solidFill>
                  <a:schemeClr val="bg1"/>
                </a:solidFill>
                <a:latin typeface="+mj-lt"/>
                <a:ea typeface="+mj-ea"/>
                <a:cs typeface="+mj-cs"/>
              </a:rPr>
              <a:t>​corpus callosum. </a:t>
            </a:r>
            <a:endParaRPr lang="en-US" sz="2200" kern="1200" dirty="0">
              <a:solidFill>
                <a:schemeClr val="bg1"/>
              </a:solidFill>
              <a:latin typeface="+mj-lt"/>
              <a:ea typeface="+mj-ea"/>
              <a:cs typeface="+mj-cs"/>
            </a:endParaRPr>
          </a:p>
        </p:txBody>
      </p:sp>
      <p:pic>
        <p:nvPicPr>
          <p:cNvPr id="65538" name="Picture 2" descr="Picture">
            <a:extLst>
              <a:ext uri="{FF2B5EF4-FFF2-40B4-BE49-F238E27FC236}">
                <a16:creationId xmlns:a16="http://schemas.microsoft.com/office/drawing/2014/main" id="{018BDF09-93B0-4DDA-A4CD-3ED6DCF5506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2267" y="1352054"/>
            <a:ext cx="10263714" cy="528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5817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84A0-140D-421E-9488-B7050DF3FC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DF48AD-5937-4F95-992E-A67D46FDF5A1}"/>
              </a:ext>
            </a:extLst>
          </p:cNvPr>
          <p:cNvSpPr>
            <a:spLocks noGrp="1"/>
          </p:cNvSpPr>
          <p:nvPr>
            <p:ph idx="1"/>
          </p:nvPr>
        </p:nvSpPr>
        <p:spPr/>
        <p:txBody>
          <a:bodyPr/>
          <a:lstStyle/>
          <a:p>
            <a:endParaRPr lang="en-US"/>
          </a:p>
        </p:txBody>
      </p:sp>
      <p:pic>
        <p:nvPicPr>
          <p:cNvPr id="66562" name="Picture 2" descr="Picture">
            <a:extLst>
              <a:ext uri="{FF2B5EF4-FFF2-40B4-BE49-F238E27FC236}">
                <a16:creationId xmlns:a16="http://schemas.microsoft.com/office/drawing/2014/main" id="{A7B22CCE-0F6D-4C20-A259-0AC519592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488" y="500063"/>
            <a:ext cx="8963025" cy="585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0580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8" name="Rectangle 70">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E5C967-ED03-486E-8050-2E28F8BA390F}"/>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b="1" i="1" dirty="0">
                <a:solidFill>
                  <a:schemeClr val="bg1"/>
                </a:solidFill>
              </a:rPr>
              <a:t>Cerebral Hemispheres</a:t>
            </a:r>
            <a:endParaRPr lang="en-US" dirty="0">
              <a:solidFill>
                <a:schemeClr val="bg1"/>
              </a:solidFill>
            </a:endParaRPr>
          </a:p>
        </p:txBody>
      </p:sp>
      <p:pic>
        <p:nvPicPr>
          <p:cNvPr id="67586" name="Picture 2" descr="Picture">
            <a:extLst>
              <a:ext uri="{FF2B5EF4-FFF2-40B4-BE49-F238E27FC236}">
                <a16:creationId xmlns:a16="http://schemas.microsoft.com/office/drawing/2014/main" id="{6CE39FBB-7DAA-4463-9430-708F2F6A830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751" r="-1" b="-1"/>
          <a:stretch/>
        </p:blipFill>
        <p:spPr bwMode="auto">
          <a:xfrm>
            <a:off x="4654297" y="10"/>
            <a:ext cx="7537704"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9589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D5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A61C75-11BD-4E1B-9CC8-55CE3CB55DFB}"/>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b="1" i="1">
                <a:solidFill>
                  <a:srgbClr val="FFFFFF"/>
                </a:solidFill>
              </a:rPr>
              <a:t>Fissures of the Brain</a:t>
            </a:r>
            <a:endParaRPr lang="en-US" sz="3600">
              <a:solidFill>
                <a:srgbClr val="FFFFFF"/>
              </a:solidFill>
            </a:endParaRP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610" name="Picture 2" descr="Picture">
            <a:extLst>
              <a:ext uri="{FF2B5EF4-FFF2-40B4-BE49-F238E27FC236}">
                <a16:creationId xmlns:a16="http://schemas.microsoft.com/office/drawing/2014/main" id="{4062C9CC-3E60-43E0-8E84-A04735ED23B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212" b="5328"/>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9766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95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FA1B7C-639E-43EB-861B-FE5F98D3E445}"/>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b="1" i="1">
                <a:solidFill>
                  <a:srgbClr val="FFFFFF"/>
                </a:solidFill>
              </a:rPr>
              <a:t>Lobes of the Brain - Superior View</a:t>
            </a:r>
            <a:endParaRPr lang="en-US" sz="3600">
              <a:solidFill>
                <a:srgbClr val="FFFFFF"/>
              </a:solidFill>
            </a:endParaRP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634" name="Picture 2" descr="Picture">
            <a:extLst>
              <a:ext uri="{FF2B5EF4-FFF2-40B4-BE49-F238E27FC236}">
                <a16:creationId xmlns:a16="http://schemas.microsoft.com/office/drawing/2014/main" id="{DA1D25B3-D62C-47C5-A92C-0B5CF27B3FF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94" r="1" b="1"/>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3445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08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F076D5-842C-47ED-AC3C-26BDFFA8EFA2}"/>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b="1" i="1">
                <a:solidFill>
                  <a:srgbClr val="FFFFFF"/>
                </a:solidFill>
              </a:rPr>
              <a:t>Lobes of the Brain - Lateral View</a:t>
            </a:r>
            <a:endParaRPr lang="en-US" sz="3600">
              <a:solidFill>
                <a:srgbClr val="FFFFFF"/>
              </a:solidFill>
            </a:endParaRP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658" name="Picture 2" descr="Picture">
            <a:extLst>
              <a:ext uri="{FF2B5EF4-FFF2-40B4-BE49-F238E27FC236}">
                <a16:creationId xmlns:a16="http://schemas.microsoft.com/office/drawing/2014/main" id="{BAE999E7-CA10-42FF-BF55-C5B2B9A3D1F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892" b="1703"/>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6960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67BCBB-EB75-49DE-8137-6978EAD3F13A}"/>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The main regions of the brain</a:t>
            </a:r>
          </a:p>
        </p:txBody>
      </p:sp>
      <p:sp>
        <p:nvSpPr>
          <p:cNvPr id="3" name="Content Placeholder 2">
            <a:extLst>
              <a:ext uri="{FF2B5EF4-FFF2-40B4-BE49-F238E27FC236}">
                <a16:creationId xmlns:a16="http://schemas.microsoft.com/office/drawing/2014/main" id="{C913E1CD-C8C8-45BF-B859-42FA64B5FAE6}"/>
              </a:ext>
            </a:extLst>
          </p:cNvPr>
          <p:cNvSpPr>
            <a:spLocks noGrp="1"/>
          </p:cNvSpPr>
          <p:nvPr>
            <p:ph idx="1"/>
          </p:nvPr>
        </p:nvSpPr>
        <p:spPr>
          <a:xfrm>
            <a:off x="643468" y="2638043"/>
            <a:ext cx="3363974" cy="3415623"/>
          </a:xfrm>
        </p:spPr>
        <p:txBody>
          <a:bodyPr>
            <a:normAutofit/>
          </a:bodyPr>
          <a:lstStyle/>
          <a:p>
            <a:r>
              <a:rPr lang="en-US" sz="2000" dirty="0"/>
              <a:t>The brain includes the </a:t>
            </a:r>
            <a:r>
              <a:rPr lang="en-US" sz="2000" b="1" dirty="0"/>
              <a:t>cerebrum</a:t>
            </a:r>
            <a:r>
              <a:rPr lang="en-US" sz="2000" dirty="0"/>
              <a:t>, the </a:t>
            </a:r>
            <a:r>
              <a:rPr lang="en-US" sz="2000" b="1" dirty="0"/>
              <a:t>cerebellum </a:t>
            </a:r>
            <a:r>
              <a:rPr lang="en-US" sz="2000" dirty="0"/>
              <a:t>and the </a:t>
            </a:r>
            <a:r>
              <a:rPr lang="en-US" sz="2000" b="1" dirty="0"/>
              <a:t>brain stem</a:t>
            </a:r>
            <a:r>
              <a:rPr lang="en-US" sz="2000" dirty="0"/>
              <a:t>. </a:t>
            </a:r>
          </a:p>
        </p:txBody>
      </p:sp>
      <p:pic>
        <p:nvPicPr>
          <p:cNvPr id="71684" name="Picture 4" descr="Picture">
            <a:extLst>
              <a:ext uri="{FF2B5EF4-FFF2-40B4-BE49-F238E27FC236}">
                <a16:creationId xmlns:a16="http://schemas.microsoft.com/office/drawing/2014/main" id="{851EDF39-97D9-47F7-844A-9779823108C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598351"/>
            <a:ext cx="6250769" cy="350043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Picture">
            <a:extLst>
              <a:ext uri="{FF2B5EF4-FFF2-40B4-BE49-F238E27FC236}">
                <a16:creationId xmlns:a16="http://schemas.microsoft.com/office/drawing/2014/main" id="{84AE7CA4-DE8B-42A8-BC17-0B092CE6AB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18534564"/>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67BCBB-EB75-49DE-8137-6978EAD3F13A}"/>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the </a:t>
            </a:r>
            <a:r>
              <a:rPr lang="en-US" sz="2800" b="1" dirty="0"/>
              <a:t>cerebellum</a:t>
            </a:r>
            <a:endParaRPr lang="en-US" sz="2800" dirty="0"/>
          </a:p>
        </p:txBody>
      </p:sp>
      <p:sp>
        <p:nvSpPr>
          <p:cNvPr id="3" name="Content Placeholder 2">
            <a:extLst>
              <a:ext uri="{FF2B5EF4-FFF2-40B4-BE49-F238E27FC236}">
                <a16:creationId xmlns:a16="http://schemas.microsoft.com/office/drawing/2014/main" id="{C913E1CD-C8C8-45BF-B859-42FA64B5FAE6}"/>
              </a:ext>
            </a:extLst>
          </p:cNvPr>
          <p:cNvSpPr>
            <a:spLocks noGrp="1"/>
          </p:cNvSpPr>
          <p:nvPr>
            <p:ph idx="1"/>
          </p:nvPr>
        </p:nvSpPr>
        <p:spPr>
          <a:xfrm>
            <a:off x="643468" y="2638043"/>
            <a:ext cx="3363974" cy="3415623"/>
          </a:xfrm>
        </p:spPr>
        <p:txBody>
          <a:bodyPr>
            <a:normAutofit fontScale="85000" lnSpcReduction="20000"/>
          </a:bodyPr>
          <a:lstStyle/>
          <a:p>
            <a:r>
              <a:rPr lang="en-US" dirty="0"/>
              <a:t> Behind the cerebrum, a mass that exists that resembles a "little brain". </a:t>
            </a:r>
          </a:p>
          <a:p>
            <a:r>
              <a:rPr lang="en-US" dirty="0"/>
              <a:t>This is the </a:t>
            </a:r>
            <a:r>
              <a:rPr lang="en-US" b="1" dirty="0"/>
              <a:t>cerebellum</a:t>
            </a:r>
            <a:r>
              <a:rPr lang="en-US" dirty="0"/>
              <a:t>. </a:t>
            </a:r>
          </a:p>
          <a:p>
            <a:r>
              <a:rPr lang="en-US" dirty="0"/>
              <a:t>The word cerebellum is Latin for "little brain". </a:t>
            </a:r>
          </a:p>
          <a:p>
            <a:r>
              <a:rPr lang="en-US" dirty="0"/>
              <a:t>This area of the brain is important for motor coordination and hand-eye coordination. </a:t>
            </a:r>
            <a:endParaRPr lang="en-US" sz="2000" dirty="0"/>
          </a:p>
        </p:txBody>
      </p:sp>
      <p:pic>
        <p:nvPicPr>
          <p:cNvPr id="71684" name="Picture 4" descr="Picture">
            <a:extLst>
              <a:ext uri="{FF2B5EF4-FFF2-40B4-BE49-F238E27FC236}">
                <a16:creationId xmlns:a16="http://schemas.microsoft.com/office/drawing/2014/main" id="{851EDF39-97D9-47F7-844A-9779823108C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598351"/>
            <a:ext cx="6250769" cy="350043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Picture">
            <a:extLst>
              <a:ext uri="{FF2B5EF4-FFF2-40B4-BE49-F238E27FC236}">
                <a16:creationId xmlns:a16="http://schemas.microsoft.com/office/drawing/2014/main" id="{84AE7CA4-DE8B-42A8-BC17-0B092CE6AB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17765969"/>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496A5E-9B63-42DC-B075-925CC88A1FD7}"/>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The great </a:t>
            </a:r>
            <a:r>
              <a:rPr lang="en-US" sz="2800" b="1" dirty="0"/>
              <a:t>longitudinal fissure</a:t>
            </a:r>
            <a:endParaRPr lang="en-US" sz="2800" dirty="0"/>
          </a:p>
        </p:txBody>
      </p:sp>
      <p:sp>
        <p:nvSpPr>
          <p:cNvPr id="3" name="Content Placeholder 2">
            <a:extLst>
              <a:ext uri="{FF2B5EF4-FFF2-40B4-BE49-F238E27FC236}">
                <a16:creationId xmlns:a16="http://schemas.microsoft.com/office/drawing/2014/main" id="{7DF2B1D7-A646-4F6F-84D9-8196D6319899}"/>
              </a:ext>
            </a:extLst>
          </p:cNvPr>
          <p:cNvSpPr>
            <a:spLocks noGrp="1"/>
          </p:cNvSpPr>
          <p:nvPr>
            <p:ph idx="1"/>
          </p:nvPr>
        </p:nvSpPr>
        <p:spPr>
          <a:xfrm>
            <a:off x="643468" y="2638043"/>
            <a:ext cx="3363974" cy="3415623"/>
          </a:xfrm>
        </p:spPr>
        <p:txBody>
          <a:bodyPr>
            <a:normAutofit/>
          </a:bodyPr>
          <a:lstStyle/>
          <a:p>
            <a:r>
              <a:rPr lang="en-US" sz="2000" dirty="0"/>
              <a:t>The cerebrum is the largest portion of the brain and it is divided into two hemispheres (the right hemisphere and the left hemisphere) that are separated by a deep groove called the </a:t>
            </a:r>
            <a:r>
              <a:rPr lang="en-US" sz="2000" b="1" dirty="0"/>
              <a:t>longitudinal fissure</a:t>
            </a:r>
            <a:r>
              <a:rPr lang="en-US" sz="2000" dirty="0"/>
              <a:t>.</a:t>
            </a:r>
          </a:p>
          <a:p>
            <a:pPr marL="0" indent="0">
              <a:buNone/>
            </a:pPr>
            <a:endParaRPr lang="en-US" sz="2000" dirty="0"/>
          </a:p>
        </p:txBody>
      </p:sp>
      <p:pic>
        <p:nvPicPr>
          <p:cNvPr id="72706" name="Picture 2" descr="Picture">
            <a:extLst>
              <a:ext uri="{FF2B5EF4-FFF2-40B4-BE49-F238E27FC236}">
                <a16:creationId xmlns:a16="http://schemas.microsoft.com/office/drawing/2014/main" id="{2A763609-D664-4688-A747-3B598AE848B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137357"/>
            <a:ext cx="6250769" cy="4422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76700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icture">
            <a:extLst>
              <a:ext uri="{FF2B5EF4-FFF2-40B4-BE49-F238E27FC236}">
                <a16:creationId xmlns:a16="http://schemas.microsoft.com/office/drawing/2014/main" id="{97BE8097-97C4-49AF-B301-39BE99F3A06E}"/>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669" r="-1" b="5555"/>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7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142359C-E6D9-4D21-8518-BAADB5FCAAAE}"/>
              </a:ext>
            </a:extLst>
          </p:cNvPr>
          <p:cNvSpPr>
            <a:spLocks noGrp="1"/>
          </p:cNvSpPr>
          <p:nvPr>
            <p:ph type="title"/>
          </p:nvPr>
        </p:nvSpPr>
        <p:spPr>
          <a:xfrm>
            <a:off x="804998" y="798445"/>
            <a:ext cx="4803636" cy="1311664"/>
          </a:xfrm>
        </p:spPr>
        <p:txBody>
          <a:bodyPr>
            <a:normAutofit/>
          </a:bodyPr>
          <a:lstStyle/>
          <a:p>
            <a:r>
              <a:rPr lang="en-US" dirty="0">
                <a:solidFill>
                  <a:srgbClr val="000000"/>
                </a:solidFill>
              </a:rPr>
              <a:t>Neurons</a:t>
            </a:r>
          </a:p>
        </p:txBody>
      </p:sp>
      <p:sp>
        <p:nvSpPr>
          <p:cNvPr id="3" name="Content Placeholder 2">
            <a:extLst>
              <a:ext uri="{FF2B5EF4-FFF2-40B4-BE49-F238E27FC236}">
                <a16:creationId xmlns:a16="http://schemas.microsoft.com/office/drawing/2014/main" id="{B0389FC0-4397-43D8-A5B4-FE11A1F9FABB}"/>
              </a:ext>
            </a:extLst>
          </p:cNvPr>
          <p:cNvSpPr>
            <a:spLocks noGrp="1"/>
          </p:cNvSpPr>
          <p:nvPr>
            <p:ph idx="1"/>
          </p:nvPr>
        </p:nvSpPr>
        <p:spPr>
          <a:xfrm>
            <a:off x="804997" y="2272143"/>
            <a:ext cx="4706803" cy="3788830"/>
          </a:xfrm>
        </p:spPr>
        <p:txBody>
          <a:bodyPr anchor="ctr">
            <a:normAutofit/>
          </a:bodyPr>
          <a:lstStyle/>
          <a:p>
            <a:r>
              <a:rPr lang="en-US" sz="4000" dirty="0">
                <a:solidFill>
                  <a:srgbClr val="000000"/>
                </a:solidFill>
              </a:rPr>
              <a:t> The primary function of nervous tissue is </a:t>
            </a:r>
            <a:r>
              <a:rPr lang="en-US" sz="4000" b="1" dirty="0">
                <a:solidFill>
                  <a:srgbClr val="000000"/>
                </a:solidFill>
              </a:rPr>
              <a:t>communication. </a:t>
            </a:r>
          </a:p>
        </p:txBody>
      </p:sp>
    </p:spTree>
    <p:extLst>
      <p:ext uri="{BB962C8B-B14F-4D97-AF65-F5344CB8AC3E}">
        <p14:creationId xmlns:p14="http://schemas.microsoft.com/office/powerpoint/2010/main" val="22195120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EF7544-EC3F-4CE1-9613-77B7532ECC87}"/>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the </a:t>
            </a:r>
            <a:r>
              <a:rPr lang="en-US" sz="2800" b="1" dirty="0"/>
              <a:t>transverse fissure</a:t>
            </a:r>
            <a:endParaRPr lang="en-US" sz="2800" dirty="0"/>
          </a:p>
        </p:txBody>
      </p:sp>
      <p:sp>
        <p:nvSpPr>
          <p:cNvPr id="3" name="Content Placeholder 2">
            <a:extLst>
              <a:ext uri="{FF2B5EF4-FFF2-40B4-BE49-F238E27FC236}">
                <a16:creationId xmlns:a16="http://schemas.microsoft.com/office/drawing/2014/main" id="{56F9D1EC-29C4-418A-9DBE-2474C09002BB}"/>
              </a:ext>
            </a:extLst>
          </p:cNvPr>
          <p:cNvSpPr>
            <a:spLocks noGrp="1"/>
          </p:cNvSpPr>
          <p:nvPr>
            <p:ph idx="1"/>
          </p:nvPr>
        </p:nvSpPr>
        <p:spPr>
          <a:xfrm>
            <a:off x="643468" y="2638043"/>
            <a:ext cx="3363974" cy="3415623"/>
          </a:xfrm>
        </p:spPr>
        <p:txBody>
          <a:bodyPr>
            <a:normAutofit/>
          </a:bodyPr>
          <a:lstStyle/>
          <a:p>
            <a:r>
              <a:rPr lang="en-US" sz="2000" dirty="0"/>
              <a:t>The cerebrum is separated from the cerebellum by a deep groove called the </a:t>
            </a:r>
            <a:r>
              <a:rPr lang="en-US" sz="2000" b="1" dirty="0"/>
              <a:t>transverse fissure</a:t>
            </a:r>
            <a:r>
              <a:rPr lang="en-US" sz="2000" dirty="0"/>
              <a:t>. </a:t>
            </a:r>
          </a:p>
        </p:txBody>
      </p:sp>
      <p:pic>
        <p:nvPicPr>
          <p:cNvPr id="73730" name="Picture 2" descr="Picture">
            <a:extLst>
              <a:ext uri="{FF2B5EF4-FFF2-40B4-BE49-F238E27FC236}">
                <a16:creationId xmlns:a16="http://schemas.microsoft.com/office/drawing/2014/main" id="{875894DC-FB9A-4A56-8D18-0D9D87E5D53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879513"/>
            <a:ext cx="6250769" cy="4938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935094"/>
      </p:ext>
    </p:extLst>
  </p:cSld>
  <p:clrMapOvr>
    <a:overrideClrMapping bg1="dk1" tx1="lt1" bg2="dk2"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C7A3AA1-44C4-4CBE-8808-D86A411AD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825551"/>
            <a:ext cx="12192000" cy="303244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a16="http://schemas.microsoft.com/office/drawing/2014/main" id="{4FDAB746-A9A3-4EC2-8997-5EB71BC964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45716" b="33968"/>
          <a:stretch/>
        </p:blipFill>
        <p:spPr>
          <a:xfrm flipV="1">
            <a:off x="0" y="3504048"/>
            <a:ext cx="12192000" cy="1393277"/>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77" name="Rectangle 76">
            <a:extLst>
              <a:ext uri="{FF2B5EF4-FFF2-40B4-BE49-F238E27FC236}">
                <a16:creationId xmlns:a16="http://schemas.microsoft.com/office/drawing/2014/main" id="{091C9E05-1ED5-4438-8E0F-382199749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36484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754" name="Picture 2" descr="Picture">
            <a:extLst>
              <a:ext uri="{FF2B5EF4-FFF2-40B4-BE49-F238E27FC236}">
                <a16:creationId xmlns:a16="http://schemas.microsoft.com/office/drawing/2014/main" id="{040B1682-8CC2-47A3-96A7-D6E315B963B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5252" y="462230"/>
            <a:ext cx="5075853" cy="3108960"/>
          </a:xfrm>
          <a:prstGeom prst="rect">
            <a:avLst/>
          </a:prstGeom>
          <a:noFill/>
          <a:extLst>
            <a:ext uri="{909E8E84-426E-40DD-AFC4-6F175D3DCCD1}">
              <a14:hiddenFill xmlns:a14="http://schemas.microsoft.com/office/drawing/2010/main">
                <a:solidFill>
                  <a:srgbClr val="FFFFFF"/>
                </a:solidFill>
              </a14:hiddenFill>
            </a:ext>
          </a:extLst>
        </p:spPr>
      </p:pic>
      <p:pic>
        <p:nvPicPr>
          <p:cNvPr id="74756" name="Picture 4" descr="Picture">
            <a:extLst>
              <a:ext uri="{FF2B5EF4-FFF2-40B4-BE49-F238E27FC236}">
                <a16:creationId xmlns:a16="http://schemas.microsoft.com/office/drawing/2014/main" id="{54463CAC-DEEB-414C-B8F5-6648D64D7E8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00894" y="462230"/>
            <a:ext cx="5075853" cy="31089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B0099E6-A765-4B29-9456-B065649BD35C}"/>
              </a:ext>
            </a:extLst>
          </p:cNvPr>
          <p:cNvSpPr>
            <a:spLocks noGrp="1"/>
          </p:cNvSpPr>
          <p:nvPr>
            <p:ph idx="1"/>
          </p:nvPr>
        </p:nvSpPr>
        <p:spPr>
          <a:xfrm>
            <a:off x="491067" y="4331838"/>
            <a:ext cx="10893774" cy="2281169"/>
          </a:xfrm>
        </p:spPr>
        <p:txBody>
          <a:bodyPr anchor="ctr">
            <a:normAutofit/>
          </a:bodyPr>
          <a:lstStyle/>
          <a:p>
            <a:r>
              <a:rPr lang="en-US" dirty="0">
                <a:solidFill>
                  <a:srgbClr val="FFFFFF"/>
                </a:solidFill>
              </a:rPr>
              <a:t> The outer layer of the cerebrum is covered with a series of characteristic </a:t>
            </a:r>
            <a:r>
              <a:rPr lang="en-US" i="1" dirty="0">
                <a:solidFill>
                  <a:srgbClr val="FFFFFF"/>
                </a:solidFill>
              </a:rPr>
              <a:t>hills</a:t>
            </a:r>
            <a:r>
              <a:rPr lang="en-US" dirty="0">
                <a:solidFill>
                  <a:srgbClr val="FFFFFF"/>
                </a:solidFill>
              </a:rPr>
              <a:t> and </a:t>
            </a:r>
            <a:r>
              <a:rPr lang="en-US" i="1" dirty="0">
                <a:solidFill>
                  <a:srgbClr val="FFFFFF"/>
                </a:solidFill>
              </a:rPr>
              <a:t>grooves</a:t>
            </a:r>
            <a:r>
              <a:rPr lang="en-US" dirty="0">
                <a:solidFill>
                  <a:srgbClr val="FFFFFF"/>
                </a:solidFill>
              </a:rPr>
              <a:t>. </a:t>
            </a:r>
          </a:p>
          <a:p>
            <a:r>
              <a:rPr lang="en-US" dirty="0">
                <a:solidFill>
                  <a:srgbClr val="FFFFFF"/>
                </a:solidFill>
              </a:rPr>
              <a:t>This outer portion of the cerebrum is referred to as the </a:t>
            </a:r>
            <a:r>
              <a:rPr lang="en-US" b="1" dirty="0">
                <a:solidFill>
                  <a:srgbClr val="FFFFFF"/>
                </a:solidFill>
              </a:rPr>
              <a:t>cerebral cortex</a:t>
            </a:r>
            <a:r>
              <a:rPr lang="en-US" dirty="0">
                <a:solidFill>
                  <a:srgbClr val="FFFFFF"/>
                </a:solidFill>
              </a:rPr>
              <a:t>. </a:t>
            </a:r>
          </a:p>
          <a:p>
            <a:r>
              <a:rPr lang="en-US" dirty="0">
                <a:solidFill>
                  <a:srgbClr val="FFFFFF"/>
                </a:solidFill>
              </a:rPr>
              <a:t>The </a:t>
            </a:r>
            <a:r>
              <a:rPr lang="en-US" i="1" dirty="0">
                <a:solidFill>
                  <a:srgbClr val="FFFFFF"/>
                </a:solidFill>
              </a:rPr>
              <a:t>hills</a:t>
            </a:r>
            <a:r>
              <a:rPr lang="en-US" dirty="0">
                <a:solidFill>
                  <a:srgbClr val="FFFFFF"/>
                </a:solidFill>
              </a:rPr>
              <a:t> are called '</a:t>
            </a:r>
            <a:r>
              <a:rPr lang="en-US" b="1" dirty="0">
                <a:solidFill>
                  <a:srgbClr val="FFFFFF"/>
                </a:solidFill>
              </a:rPr>
              <a:t>gyri'</a:t>
            </a:r>
            <a:r>
              <a:rPr lang="en-US" dirty="0">
                <a:solidFill>
                  <a:srgbClr val="FFFFFF"/>
                </a:solidFill>
              </a:rPr>
              <a:t> and the </a:t>
            </a:r>
            <a:r>
              <a:rPr lang="en-US" i="1" dirty="0">
                <a:solidFill>
                  <a:srgbClr val="FFFFFF"/>
                </a:solidFill>
              </a:rPr>
              <a:t>grooves</a:t>
            </a:r>
            <a:r>
              <a:rPr lang="en-US" dirty="0">
                <a:solidFill>
                  <a:srgbClr val="FFFFFF"/>
                </a:solidFill>
              </a:rPr>
              <a:t> are called '</a:t>
            </a:r>
            <a:r>
              <a:rPr lang="en-US" b="1" dirty="0">
                <a:solidFill>
                  <a:srgbClr val="FFFFFF"/>
                </a:solidFill>
              </a:rPr>
              <a:t>sulci'</a:t>
            </a:r>
            <a:r>
              <a:rPr lang="en-US" dirty="0">
                <a:solidFill>
                  <a:srgbClr val="FFFFFF"/>
                </a:solidFill>
              </a:rPr>
              <a:t>. </a:t>
            </a:r>
          </a:p>
        </p:txBody>
      </p:sp>
    </p:spTree>
    <p:extLst>
      <p:ext uri="{BB962C8B-B14F-4D97-AF65-F5344CB8AC3E}">
        <p14:creationId xmlns:p14="http://schemas.microsoft.com/office/powerpoint/2010/main" val="41055932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E26E9-AB16-427C-9977-CDA0276FF4F4}"/>
              </a:ext>
            </a:extLst>
          </p:cNvPr>
          <p:cNvSpPr>
            <a:spLocks noGrp="1"/>
          </p:cNvSpPr>
          <p:nvPr>
            <p:ph type="title"/>
          </p:nvPr>
        </p:nvSpPr>
        <p:spPr/>
        <p:txBody>
          <a:bodyPr/>
          <a:lstStyle/>
          <a:p>
            <a:r>
              <a:rPr lang="en-US" b="1" dirty="0"/>
              <a:t>Functions of Key Areas of the Brain</a:t>
            </a:r>
          </a:p>
        </p:txBody>
      </p:sp>
      <p:sp>
        <p:nvSpPr>
          <p:cNvPr id="3" name="Content Placeholder 2">
            <a:extLst>
              <a:ext uri="{FF2B5EF4-FFF2-40B4-BE49-F238E27FC236}">
                <a16:creationId xmlns:a16="http://schemas.microsoft.com/office/drawing/2014/main" id="{E871C045-1448-4F18-92A2-66C36B8F1484}"/>
              </a:ext>
            </a:extLst>
          </p:cNvPr>
          <p:cNvSpPr>
            <a:spLocks noGrp="1"/>
          </p:cNvSpPr>
          <p:nvPr>
            <p:ph idx="1"/>
          </p:nvPr>
        </p:nvSpPr>
        <p:spPr/>
        <p:txBody>
          <a:bodyPr>
            <a:normAutofit fontScale="92500" lnSpcReduction="10000"/>
          </a:bodyPr>
          <a:lstStyle/>
          <a:p>
            <a:r>
              <a:rPr lang="en-US" dirty="0"/>
              <a:t>Prefrontal Cortex - Highest-Level Critical Thinking Skills</a:t>
            </a:r>
          </a:p>
          <a:p>
            <a:r>
              <a:rPr lang="en-US" dirty="0"/>
              <a:t>Frontal Lobe - Predicting Outcomes, Empathy, Planning and Speech</a:t>
            </a:r>
          </a:p>
          <a:p>
            <a:r>
              <a:rPr lang="en-US" dirty="0"/>
              <a:t>The Limbic System - Emotion and Addiction Centers of the Brain</a:t>
            </a:r>
          </a:p>
          <a:p>
            <a:r>
              <a:rPr lang="en-US" dirty="0"/>
              <a:t>The Somatosensory Cortex - Processes Sensory Information </a:t>
            </a:r>
          </a:p>
          <a:p>
            <a:r>
              <a:rPr lang="en-US" dirty="0"/>
              <a:t>The Motor Cortex - Processes Motor Commands Before They Are Sent to Peripheral Nervous System (part of the parietal lobe). </a:t>
            </a:r>
          </a:p>
          <a:p>
            <a:r>
              <a:rPr lang="en-US" dirty="0"/>
              <a:t>The Parietal Lobe - Spatial Reasoning, Memory, Motor Initiation and Sensory Information Integration and Interpretation of Meaning</a:t>
            </a:r>
          </a:p>
          <a:p>
            <a:r>
              <a:rPr lang="en-US" dirty="0"/>
              <a:t>The Occipital Lobe - Processes Visual Information</a:t>
            </a:r>
          </a:p>
          <a:p>
            <a:r>
              <a:rPr lang="en-US" dirty="0"/>
              <a:t>The Cerebellum - Coordination</a:t>
            </a:r>
          </a:p>
          <a:p>
            <a:endParaRPr lang="en-US" dirty="0"/>
          </a:p>
        </p:txBody>
      </p:sp>
    </p:spTree>
    <p:extLst>
      <p:ext uri="{BB962C8B-B14F-4D97-AF65-F5344CB8AC3E}">
        <p14:creationId xmlns:p14="http://schemas.microsoft.com/office/powerpoint/2010/main" val="578220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6" name="Rectangle 136">
            <a:extLst>
              <a:ext uri="{FF2B5EF4-FFF2-40B4-BE49-F238E27FC236}">
                <a16:creationId xmlns:a16="http://schemas.microsoft.com/office/drawing/2014/main" id="{FC7A3AA1-44C4-4CBE-8808-D86A411AD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825551"/>
            <a:ext cx="12192000" cy="303244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807" name="Picture 138">
            <a:extLst>
              <a:ext uri="{FF2B5EF4-FFF2-40B4-BE49-F238E27FC236}">
                <a16:creationId xmlns:a16="http://schemas.microsoft.com/office/drawing/2014/main" id="{4FDAB746-A9A3-4EC2-8997-5EB71BC964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45716" b="33968"/>
          <a:stretch/>
        </p:blipFill>
        <p:spPr>
          <a:xfrm flipV="1">
            <a:off x="0" y="3504048"/>
            <a:ext cx="12192000" cy="1393277"/>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076AB490-CA11-4076-9E0C-0D7D5499BCCC}"/>
              </a:ext>
            </a:extLst>
          </p:cNvPr>
          <p:cNvSpPr>
            <a:spLocks noGrp="1"/>
          </p:cNvSpPr>
          <p:nvPr>
            <p:ph type="title"/>
          </p:nvPr>
        </p:nvSpPr>
        <p:spPr>
          <a:xfrm>
            <a:off x="-59212" y="-625081"/>
            <a:ext cx="5011473" cy="1773936"/>
          </a:xfrm>
        </p:spPr>
        <p:txBody>
          <a:bodyPr>
            <a:normAutofit/>
          </a:bodyPr>
          <a:lstStyle/>
          <a:p>
            <a:pPr algn="r"/>
            <a:r>
              <a:rPr lang="en-US" sz="4000" dirty="0">
                <a:solidFill>
                  <a:srgbClr val="FF0000"/>
                </a:solidFill>
              </a:rPr>
              <a:t>Lobes of the Brain</a:t>
            </a:r>
          </a:p>
        </p:txBody>
      </p:sp>
      <p:sp>
        <p:nvSpPr>
          <p:cNvPr id="76808" name="Rectangle 140">
            <a:extLst>
              <a:ext uri="{FF2B5EF4-FFF2-40B4-BE49-F238E27FC236}">
                <a16:creationId xmlns:a16="http://schemas.microsoft.com/office/drawing/2014/main" id="{091C9E05-1ED5-4438-8E0F-382199749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36484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804" name="Picture 4" descr="Picture">
            <a:extLst>
              <a:ext uri="{FF2B5EF4-FFF2-40B4-BE49-F238E27FC236}">
                <a16:creationId xmlns:a16="http://schemas.microsoft.com/office/drawing/2014/main" id="{01422392-663B-4E04-9FED-69300811A3B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0200" y="78818"/>
            <a:ext cx="5105400" cy="3790760"/>
          </a:xfrm>
          <a:prstGeom prst="rect">
            <a:avLst/>
          </a:prstGeom>
          <a:noFill/>
          <a:extLst>
            <a:ext uri="{909E8E84-426E-40DD-AFC4-6F175D3DCCD1}">
              <a14:hiddenFill xmlns:a14="http://schemas.microsoft.com/office/drawing/2010/main">
                <a:solidFill>
                  <a:srgbClr val="FFFFFF"/>
                </a:solidFill>
              </a14:hiddenFill>
            </a:ext>
          </a:extLst>
        </p:spPr>
      </p:pic>
      <p:pic>
        <p:nvPicPr>
          <p:cNvPr id="76802" name="Picture 2" descr="Picture">
            <a:extLst>
              <a:ext uri="{FF2B5EF4-FFF2-40B4-BE49-F238E27FC236}">
                <a16:creationId xmlns:a16="http://schemas.microsoft.com/office/drawing/2014/main" id="{A06D3AFE-D1EF-4C08-BFFA-D93A6AAC142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65800" y="45494"/>
            <a:ext cx="5889173" cy="385740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4002A87-D9FD-494D-9D3F-060CAB5A7B42}"/>
              </a:ext>
            </a:extLst>
          </p:cNvPr>
          <p:cNvSpPr>
            <a:spLocks noGrp="1"/>
          </p:cNvSpPr>
          <p:nvPr>
            <p:ph idx="1"/>
          </p:nvPr>
        </p:nvSpPr>
        <p:spPr>
          <a:xfrm>
            <a:off x="406400" y="4331838"/>
            <a:ext cx="10978441" cy="2281169"/>
          </a:xfrm>
        </p:spPr>
        <p:txBody>
          <a:bodyPr anchor="ctr">
            <a:normAutofit/>
          </a:bodyPr>
          <a:lstStyle/>
          <a:p>
            <a:r>
              <a:rPr lang="en-US" sz="1600" dirty="0">
                <a:solidFill>
                  <a:srgbClr val="FFFFFF"/>
                </a:solidFill>
              </a:rPr>
              <a:t> Each hemisphere of the cerebrum is separated into 4 regions called lobes. </a:t>
            </a:r>
          </a:p>
          <a:p>
            <a:r>
              <a:rPr lang="en-US" sz="1600" dirty="0">
                <a:solidFill>
                  <a:srgbClr val="FFFFFF"/>
                </a:solidFill>
              </a:rPr>
              <a:t>The </a:t>
            </a:r>
            <a:r>
              <a:rPr lang="en-US" sz="1600" b="1" dirty="0">
                <a:solidFill>
                  <a:srgbClr val="FFFFFF"/>
                </a:solidFill>
              </a:rPr>
              <a:t>frontal lobes</a:t>
            </a:r>
            <a:r>
              <a:rPr lang="en-US" sz="1600" dirty="0">
                <a:solidFill>
                  <a:srgbClr val="FFFFFF"/>
                </a:solidFill>
              </a:rPr>
              <a:t> lie at the anterior (rostral or ventral) portion of the cerebrum. This area of the brain is more pronounced in humans than other animals. This area of the brain is dedicated to higher-level thinking such as being able to predict outcomes of specific actions. In humans, this area seems to hold much of our personality. </a:t>
            </a:r>
          </a:p>
          <a:p>
            <a:r>
              <a:rPr lang="en-US" sz="1600" dirty="0">
                <a:solidFill>
                  <a:srgbClr val="FFFFFF"/>
                </a:solidFill>
              </a:rPr>
              <a:t>The </a:t>
            </a:r>
            <a:r>
              <a:rPr lang="en-US" sz="1600" b="1" dirty="0">
                <a:solidFill>
                  <a:srgbClr val="FFFFFF"/>
                </a:solidFill>
              </a:rPr>
              <a:t>parietal lobes</a:t>
            </a:r>
            <a:r>
              <a:rPr lang="en-US" sz="1600" dirty="0">
                <a:solidFill>
                  <a:srgbClr val="FFFFFF"/>
                </a:solidFill>
              </a:rPr>
              <a:t> are important for spatial skills and tactile sense processing. </a:t>
            </a:r>
          </a:p>
          <a:p>
            <a:r>
              <a:rPr lang="en-US" sz="1600" dirty="0">
                <a:solidFill>
                  <a:srgbClr val="FFFFFF"/>
                </a:solidFill>
              </a:rPr>
              <a:t>The</a:t>
            </a:r>
            <a:r>
              <a:rPr lang="en-US" sz="1600" b="1" dirty="0">
                <a:solidFill>
                  <a:srgbClr val="FFFFFF"/>
                </a:solidFill>
              </a:rPr>
              <a:t> temporal lobes</a:t>
            </a:r>
            <a:r>
              <a:rPr lang="en-US" sz="1600" dirty="0">
                <a:solidFill>
                  <a:srgbClr val="FFFFFF"/>
                </a:solidFill>
              </a:rPr>
              <a:t> are located laterally on the cerebrum and are important for processing sound information. </a:t>
            </a:r>
          </a:p>
          <a:p>
            <a:r>
              <a:rPr lang="en-US" sz="1600" dirty="0">
                <a:solidFill>
                  <a:srgbClr val="FFFFFF"/>
                </a:solidFill>
              </a:rPr>
              <a:t>The</a:t>
            </a:r>
            <a:r>
              <a:rPr lang="en-US" sz="1600" b="1" dirty="0">
                <a:solidFill>
                  <a:srgbClr val="FFFFFF"/>
                </a:solidFill>
              </a:rPr>
              <a:t> occipital lobes</a:t>
            </a:r>
            <a:r>
              <a:rPr lang="en-US" sz="1600" dirty="0">
                <a:solidFill>
                  <a:srgbClr val="FFFFFF"/>
                </a:solidFill>
              </a:rPr>
              <a:t> are located at the back of the cerebrum and process information related to sight.</a:t>
            </a:r>
          </a:p>
        </p:txBody>
      </p:sp>
    </p:spTree>
    <p:extLst>
      <p:ext uri="{BB962C8B-B14F-4D97-AF65-F5344CB8AC3E}">
        <p14:creationId xmlns:p14="http://schemas.microsoft.com/office/powerpoint/2010/main" val="41348469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4983B-212B-4C45-A19B-D53E5DB32F4B}"/>
              </a:ext>
            </a:extLst>
          </p:cNvPr>
          <p:cNvSpPr>
            <a:spLocks noGrp="1"/>
          </p:cNvSpPr>
          <p:nvPr>
            <p:ph type="title"/>
          </p:nvPr>
        </p:nvSpPr>
        <p:spPr>
          <a:xfrm>
            <a:off x="0" y="18255"/>
            <a:ext cx="12192000" cy="1325563"/>
          </a:xfrm>
        </p:spPr>
        <p:txBody>
          <a:bodyPr>
            <a:normAutofit fontScale="90000"/>
          </a:bodyPr>
          <a:lstStyle/>
          <a:p>
            <a:r>
              <a:rPr lang="en-US" dirty="0"/>
              <a:t>Anatomical Features of Mid-Sagittal Section of Sheep Brain</a:t>
            </a:r>
            <a:br>
              <a:rPr lang="en-US" dirty="0"/>
            </a:br>
            <a:endParaRPr lang="en-US" dirty="0"/>
          </a:p>
        </p:txBody>
      </p:sp>
      <p:sp>
        <p:nvSpPr>
          <p:cNvPr id="3" name="Content Placeholder 2">
            <a:extLst>
              <a:ext uri="{FF2B5EF4-FFF2-40B4-BE49-F238E27FC236}">
                <a16:creationId xmlns:a16="http://schemas.microsoft.com/office/drawing/2014/main" id="{792B7775-DE94-43CE-86AB-5C2EA183051D}"/>
              </a:ext>
            </a:extLst>
          </p:cNvPr>
          <p:cNvSpPr>
            <a:spLocks noGrp="1"/>
          </p:cNvSpPr>
          <p:nvPr>
            <p:ph idx="1"/>
          </p:nvPr>
        </p:nvSpPr>
        <p:spPr/>
        <p:txBody>
          <a:bodyPr/>
          <a:lstStyle/>
          <a:p>
            <a:endParaRPr lang="en-US"/>
          </a:p>
        </p:txBody>
      </p:sp>
      <p:pic>
        <p:nvPicPr>
          <p:cNvPr id="77826" name="Picture 2" descr="Picture">
            <a:extLst>
              <a:ext uri="{FF2B5EF4-FFF2-40B4-BE49-F238E27FC236}">
                <a16:creationId xmlns:a16="http://schemas.microsoft.com/office/drawing/2014/main" id="{2EEE7963-DDD7-4BC0-8195-DB02CED83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46667"/>
            <a:ext cx="10638387" cy="5993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3512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4983B-212B-4C45-A19B-D53E5DB32F4B}"/>
              </a:ext>
            </a:extLst>
          </p:cNvPr>
          <p:cNvSpPr>
            <a:spLocks noGrp="1"/>
          </p:cNvSpPr>
          <p:nvPr>
            <p:ph type="title"/>
          </p:nvPr>
        </p:nvSpPr>
        <p:spPr>
          <a:xfrm>
            <a:off x="0" y="18255"/>
            <a:ext cx="12192000" cy="1325563"/>
          </a:xfrm>
        </p:spPr>
        <p:txBody>
          <a:bodyPr>
            <a:normAutofit fontScale="90000"/>
          </a:bodyPr>
          <a:lstStyle/>
          <a:p>
            <a:r>
              <a:rPr lang="en-US" dirty="0"/>
              <a:t>Anatomical Features of Mid-Sagittal Section of Sheep Brain</a:t>
            </a:r>
            <a:br>
              <a:rPr lang="en-US" dirty="0"/>
            </a:br>
            <a:endParaRPr lang="en-US" dirty="0"/>
          </a:p>
        </p:txBody>
      </p:sp>
      <p:sp>
        <p:nvSpPr>
          <p:cNvPr id="3" name="Content Placeholder 2">
            <a:extLst>
              <a:ext uri="{FF2B5EF4-FFF2-40B4-BE49-F238E27FC236}">
                <a16:creationId xmlns:a16="http://schemas.microsoft.com/office/drawing/2014/main" id="{792B7775-DE94-43CE-86AB-5C2EA183051D}"/>
              </a:ext>
            </a:extLst>
          </p:cNvPr>
          <p:cNvSpPr>
            <a:spLocks noGrp="1"/>
          </p:cNvSpPr>
          <p:nvPr>
            <p:ph idx="1"/>
          </p:nvPr>
        </p:nvSpPr>
        <p:spPr/>
        <p:txBody>
          <a:bodyPr/>
          <a:lstStyle/>
          <a:p>
            <a:endParaRPr lang="en-US"/>
          </a:p>
        </p:txBody>
      </p:sp>
      <p:pic>
        <p:nvPicPr>
          <p:cNvPr id="78850" name="Picture 2" descr="Picture">
            <a:extLst>
              <a:ext uri="{FF2B5EF4-FFF2-40B4-BE49-F238E27FC236}">
                <a16:creationId xmlns:a16="http://schemas.microsoft.com/office/drawing/2014/main" id="{39D0EF8D-379B-43FD-861C-C49FEB414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608" y="681037"/>
            <a:ext cx="10254192" cy="5801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9555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6" descr="Picture">
            <a:extLst>
              <a:ext uri="{FF2B5EF4-FFF2-40B4-BE49-F238E27FC236}">
                <a16:creationId xmlns:a16="http://schemas.microsoft.com/office/drawing/2014/main" id="{E8F0CECA-2C3E-461D-83C7-8ADFBF66272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31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7299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B0CB94-DB75-407C-AA67-C0E597C1CE35}"/>
              </a:ext>
            </a:extLst>
          </p:cNvPr>
          <p:cNvSpPr>
            <a:spLocks noGrp="1"/>
          </p:cNvSpPr>
          <p:nvPr>
            <p:ph idx="1"/>
          </p:nvPr>
        </p:nvSpPr>
        <p:spPr>
          <a:xfrm>
            <a:off x="0" y="76200"/>
            <a:ext cx="12192000" cy="4351338"/>
          </a:xfrm>
        </p:spPr>
        <p:txBody>
          <a:bodyPr/>
          <a:lstStyle/>
          <a:p>
            <a:r>
              <a:rPr lang="en-US" b="1" dirty="0"/>
              <a:t>Corpus Callosum </a:t>
            </a:r>
            <a:r>
              <a:rPr lang="en-US" dirty="0"/>
              <a:t>-  The right and left hemispheres of the cerebrum are connected by the corpus callosum. In severe cases of epilepsy, some patients (referred to as "split-brain" patients, have their corpus callosum cut in order to stop the spread of seizures. </a:t>
            </a:r>
          </a:p>
        </p:txBody>
      </p:sp>
      <p:pic>
        <p:nvPicPr>
          <p:cNvPr id="79874" name="Picture 2" descr="Picture">
            <a:extLst>
              <a:ext uri="{FF2B5EF4-FFF2-40B4-BE49-F238E27FC236}">
                <a16:creationId xmlns:a16="http://schemas.microsoft.com/office/drawing/2014/main" id="{D9543AAB-F616-449C-97EE-D8D1D7FA8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7" y="1752600"/>
            <a:ext cx="9915525"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1727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8B0CB94-DB75-407C-AA67-C0E597C1CE35}"/>
              </a:ext>
            </a:extLst>
          </p:cNvPr>
          <p:cNvSpPr>
            <a:spLocks noGrp="1"/>
          </p:cNvSpPr>
          <p:nvPr>
            <p:ph idx="1"/>
          </p:nvPr>
        </p:nvSpPr>
        <p:spPr>
          <a:xfrm>
            <a:off x="169333" y="321733"/>
            <a:ext cx="4216399" cy="6350000"/>
          </a:xfrm>
        </p:spPr>
        <p:txBody>
          <a:bodyPr>
            <a:normAutofit fontScale="92500" lnSpcReduction="20000"/>
          </a:bodyPr>
          <a:lstStyle/>
          <a:p>
            <a:r>
              <a:rPr lang="en-US" dirty="0"/>
              <a:t>White and Gray Matter – </a:t>
            </a:r>
          </a:p>
          <a:p>
            <a:r>
              <a:rPr lang="en-US" dirty="0"/>
              <a:t>     Gray matter refers to the outer regions of the brain that appear relatively darker than the interior (deeper) portions of the brain. This area appears darker, because these area contain the cell bodies of the neurons.</a:t>
            </a:r>
          </a:p>
          <a:p>
            <a:r>
              <a:rPr lang="en-US" dirty="0"/>
              <a:t>    White matter refers to the inner regions of the brain that appear relatively lighter than the exterior (superficial) portions of the brain. The lighter appearance is due to the presence of myelinated axons of neurons.</a:t>
            </a:r>
          </a:p>
        </p:txBody>
      </p:sp>
      <p:pic>
        <p:nvPicPr>
          <p:cNvPr id="81931" name="Picture 11" descr="Picture">
            <a:extLst>
              <a:ext uri="{FF2B5EF4-FFF2-40B4-BE49-F238E27FC236}">
                <a16:creationId xmlns:a16="http://schemas.microsoft.com/office/drawing/2014/main" id="{93796CD1-81C0-44B7-91C0-D9F4F1AD353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3629" y="657927"/>
            <a:ext cx="7252361" cy="542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852587"/>
      </p:ext>
    </p:extLst>
  </p:cSld>
  <p:clrMapOvr>
    <a:overrideClrMapping bg1="dk1" tx1="lt1" bg2="dk2"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FE1AD3-B2BC-4567-8B4A-DCB8F9080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5801"/>
            <a:ext cx="12188952" cy="521767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DE75AAD-F4A4-4ED2-9A2F-B2412F936C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20008" r="8214" b="52759"/>
          <a:stretch/>
        </p:blipFill>
        <p:spPr>
          <a:xfrm flipV="1">
            <a:off x="2" y="0"/>
            <a:ext cx="12191999" cy="2235323"/>
          </a:xfrm>
          <a:custGeom>
            <a:avLst/>
            <a:gdLst>
              <a:gd name="connsiteX0" fmla="*/ 0 w 12191999"/>
              <a:gd name="connsiteY0" fmla="*/ 2235323 h 2235323"/>
              <a:gd name="connsiteX1" fmla="*/ 12191999 w 12191999"/>
              <a:gd name="connsiteY1" fmla="*/ 2235323 h 2235323"/>
              <a:gd name="connsiteX2" fmla="*/ 12191999 w 12191999"/>
              <a:gd name="connsiteY2" fmla="*/ 0 h 2235323"/>
              <a:gd name="connsiteX3" fmla="*/ 0 w 12191999"/>
              <a:gd name="connsiteY3" fmla="*/ 0 h 2235323"/>
            </a:gdLst>
            <a:ahLst/>
            <a:cxnLst>
              <a:cxn ang="0">
                <a:pos x="connsiteX0" y="connsiteY0"/>
              </a:cxn>
              <a:cxn ang="0">
                <a:pos x="connsiteX1" y="connsiteY1"/>
              </a:cxn>
              <a:cxn ang="0">
                <a:pos x="connsiteX2" y="connsiteY2"/>
              </a:cxn>
              <a:cxn ang="0">
                <a:pos x="connsiteX3" y="connsiteY3"/>
              </a:cxn>
            </a:cxnLst>
            <a:rect l="l" t="t" r="r" b="b"/>
            <a:pathLst>
              <a:path w="12191999" h="2235323">
                <a:moveTo>
                  <a:pt x="0" y="2235323"/>
                </a:moveTo>
                <a:lnTo>
                  <a:pt x="12191999" y="2235323"/>
                </a:lnTo>
                <a:lnTo>
                  <a:pt x="12191999" y="0"/>
                </a:lnTo>
                <a:lnTo>
                  <a:pt x="0" y="0"/>
                </a:lnTo>
                <a:close/>
              </a:path>
            </a:pathLst>
          </a:custGeom>
        </p:spPr>
      </p:pic>
      <p:sp>
        <p:nvSpPr>
          <p:cNvPr id="2" name="Title 1">
            <a:extLst>
              <a:ext uri="{FF2B5EF4-FFF2-40B4-BE49-F238E27FC236}">
                <a16:creationId xmlns:a16="http://schemas.microsoft.com/office/drawing/2014/main" id="{58E6DDCC-C3F7-4E27-9A07-4BB265A6912B}"/>
              </a:ext>
            </a:extLst>
          </p:cNvPr>
          <p:cNvSpPr>
            <a:spLocks noGrp="1"/>
          </p:cNvSpPr>
          <p:nvPr>
            <p:ph type="title"/>
          </p:nvPr>
        </p:nvSpPr>
        <p:spPr>
          <a:xfrm>
            <a:off x="753925" y="1601735"/>
            <a:ext cx="10684151" cy="1991979"/>
          </a:xfrm>
        </p:spPr>
        <p:txBody>
          <a:bodyPr vert="horz" lIns="91440" tIns="45720" rIns="91440" bIns="45720" rtlCol="0" anchor="b">
            <a:normAutofit/>
          </a:bodyPr>
          <a:lstStyle/>
          <a:p>
            <a:pPr algn="ctr"/>
            <a:r>
              <a:rPr lang="en-US" sz="3100" b="1" kern="1200">
                <a:solidFill>
                  <a:srgbClr val="FFFFFF"/>
                </a:solidFill>
                <a:latin typeface="+mj-lt"/>
                <a:ea typeface="+mj-ea"/>
                <a:cs typeface="+mj-cs"/>
              </a:rPr>
              <a:t>The Pineal Gland (Pineal Body)</a:t>
            </a:r>
            <a:r>
              <a:rPr lang="en-US" sz="3100" kern="1200">
                <a:solidFill>
                  <a:srgbClr val="FFFFFF"/>
                </a:solidFill>
                <a:latin typeface="+mj-lt"/>
                <a:ea typeface="+mj-ea"/>
                <a:cs typeface="+mj-cs"/>
              </a:rPr>
              <a:t> - The pineal gland is a small endocrine gland that functions to produce the hormone melatonin, which regulates your sleep-wake cycles. The pineal gland gets its name from its "pine cone-like" appearance.  </a:t>
            </a:r>
          </a:p>
        </p:txBody>
      </p:sp>
      <p:pic>
        <p:nvPicPr>
          <p:cNvPr id="13" name="Picture 12">
            <a:extLst>
              <a:ext uri="{FF2B5EF4-FFF2-40B4-BE49-F238E27FC236}">
                <a16:creationId xmlns:a16="http://schemas.microsoft.com/office/drawing/2014/main" id="{DA20CE0B-92EC-45FD-8F68-38003D6D8C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1" r="8214" b="80325"/>
          <a:stretch/>
        </p:blipFill>
        <p:spPr>
          <a:xfrm flipV="1">
            <a:off x="0" y="4586080"/>
            <a:ext cx="12191999"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Tree>
    <p:extLst>
      <p:ext uri="{BB962C8B-B14F-4D97-AF65-F5344CB8AC3E}">
        <p14:creationId xmlns:p14="http://schemas.microsoft.com/office/powerpoint/2010/main" val="1561464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42359C-E6D9-4D21-8518-BAADB5FCAAAE}"/>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Sensory Neurons</a:t>
            </a:r>
          </a:p>
        </p:txBody>
      </p:sp>
      <p:sp>
        <p:nvSpPr>
          <p:cNvPr id="3" name="Content Placeholder 2">
            <a:extLst>
              <a:ext uri="{FF2B5EF4-FFF2-40B4-BE49-F238E27FC236}">
                <a16:creationId xmlns:a16="http://schemas.microsoft.com/office/drawing/2014/main" id="{B0389FC0-4397-43D8-A5B4-FE11A1F9FABB}"/>
              </a:ext>
            </a:extLst>
          </p:cNvPr>
          <p:cNvSpPr>
            <a:spLocks noGrp="1"/>
          </p:cNvSpPr>
          <p:nvPr>
            <p:ph idx="1"/>
          </p:nvPr>
        </p:nvSpPr>
        <p:spPr>
          <a:xfrm>
            <a:off x="643468" y="2638043"/>
            <a:ext cx="3363974" cy="3415623"/>
          </a:xfrm>
        </p:spPr>
        <p:txBody>
          <a:bodyPr>
            <a:normAutofit/>
          </a:bodyPr>
          <a:lstStyle/>
          <a:p>
            <a:r>
              <a:rPr lang="en-US" sz="1700"/>
              <a:t> The primary function of nervous tissue is </a:t>
            </a:r>
            <a:r>
              <a:rPr lang="en-US" sz="1700" b="1"/>
              <a:t>communication. </a:t>
            </a:r>
          </a:p>
          <a:p>
            <a:r>
              <a:rPr lang="en-US" sz="1700"/>
              <a:t>The sensory division of the somatic nervous system functions to </a:t>
            </a:r>
            <a:r>
              <a:rPr lang="en-US" sz="1700" b="1"/>
              <a:t>sense </a:t>
            </a:r>
            <a:r>
              <a:rPr lang="en-US" sz="1700"/>
              <a:t>the external environment (temperature, pressure, pain, etc.) and the internal environment (hunger, sense of balance and position in space, alertness, etc.) and to </a:t>
            </a:r>
            <a:r>
              <a:rPr lang="en-US" sz="1700" b="1"/>
              <a:t>communicate </a:t>
            </a:r>
            <a:r>
              <a:rPr lang="en-US" sz="1700"/>
              <a:t>that sensory information to the brain. </a:t>
            </a:r>
          </a:p>
        </p:txBody>
      </p:sp>
      <p:pic>
        <p:nvPicPr>
          <p:cNvPr id="5122" name="Picture 2" descr="Picture">
            <a:extLst>
              <a:ext uri="{FF2B5EF4-FFF2-40B4-BE49-F238E27FC236}">
                <a16:creationId xmlns:a16="http://schemas.microsoft.com/office/drawing/2014/main" id="{35E65A25-1687-4B94-95B9-BC46DFE3F00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5297763" y="1473336"/>
            <a:ext cx="6250769" cy="3750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0147"/>
      </p:ext>
    </p:extLst>
  </p:cSld>
  <p:clrMapOvr>
    <a:overrideClrMapping bg1="dk1" tx1="lt1" bg2="dk2" tx2="lt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661CE1-32B6-4204-853D-E110D5372684}"/>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Thalamus</a:t>
            </a:r>
            <a:r>
              <a:rPr lang="en-US" sz="2800"/>
              <a:t> - </a:t>
            </a:r>
          </a:p>
        </p:txBody>
      </p:sp>
      <p:sp>
        <p:nvSpPr>
          <p:cNvPr id="3" name="Content Placeholder 2">
            <a:extLst>
              <a:ext uri="{FF2B5EF4-FFF2-40B4-BE49-F238E27FC236}">
                <a16:creationId xmlns:a16="http://schemas.microsoft.com/office/drawing/2014/main" id="{35C3130C-C75A-490E-821C-ED3A2182C0DE}"/>
              </a:ext>
            </a:extLst>
          </p:cNvPr>
          <p:cNvSpPr>
            <a:spLocks noGrp="1"/>
          </p:cNvSpPr>
          <p:nvPr>
            <p:ph idx="1"/>
          </p:nvPr>
        </p:nvSpPr>
        <p:spPr>
          <a:xfrm>
            <a:off x="643468" y="2638043"/>
            <a:ext cx="3363974" cy="3415623"/>
          </a:xfrm>
        </p:spPr>
        <p:txBody>
          <a:bodyPr>
            <a:normAutofit/>
          </a:bodyPr>
          <a:lstStyle/>
          <a:p>
            <a:r>
              <a:rPr lang="en-US" sz="1600"/>
              <a:t>The thalamus gets its name from the Greek word meaning "chamber"</a:t>
            </a:r>
          </a:p>
          <a:p>
            <a:r>
              <a:rPr lang="en-US" sz="1600"/>
              <a:t>The thalamus is the </a:t>
            </a:r>
            <a:r>
              <a:rPr lang="en-US" sz="1600" b="1" u="sng"/>
              <a:t>main relay center for motor and sensory information.</a:t>
            </a:r>
            <a:r>
              <a:rPr lang="en-US" sz="1600"/>
              <a:t> This area is important for integrating neuronal signals which is important in creating meaningful perceptions. </a:t>
            </a:r>
          </a:p>
          <a:p>
            <a:r>
              <a:rPr lang="en-US" sz="1600"/>
              <a:t>The thalamus is also important for regulating your level of consciousness and level of alertness.  </a:t>
            </a:r>
          </a:p>
        </p:txBody>
      </p:sp>
      <p:pic>
        <p:nvPicPr>
          <p:cNvPr id="82946" name="Picture 2" descr="Picture">
            <a:extLst>
              <a:ext uri="{FF2B5EF4-FFF2-40B4-BE49-F238E27FC236}">
                <a16:creationId xmlns:a16="http://schemas.microsoft.com/office/drawing/2014/main" id="{98DA6E0B-5224-4905-B095-DB3F2BC12CB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731180"/>
            <a:ext cx="6250769" cy="323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696023"/>
      </p:ext>
    </p:extLst>
  </p:cSld>
  <p:clrMapOvr>
    <a:overrideClrMapping bg1="dk1" tx1="lt1" bg2="dk2" tx2="lt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B282D2-7183-46E0-9FA6-1EB69DC4C2EF}"/>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2300" b="1" kern="1200">
                <a:solidFill>
                  <a:srgbClr val="FFFFFF"/>
                </a:solidFill>
                <a:latin typeface="+mj-lt"/>
                <a:ea typeface="+mj-ea"/>
                <a:cs typeface="+mj-cs"/>
              </a:rPr>
              <a:t>Hypothalamus</a:t>
            </a:r>
            <a:r>
              <a:rPr lang="en-US" sz="2300" kern="1200">
                <a:solidFill>
                  <a:srgbClr val="FFFFFF"/>
                </a:solidFill>
                <a:latin typeface="+mj-lt"/>
                <a:ea typeface="+mj-ea"/>
                <a:cs typeface="+mj-cs"/>
              </a:rPr>
              <a:t> - The hypothalamus is located below the thalamus. The prefix 'hypo-' means 'below', so its name translates as "below thalamus". The hypothalamus is responsible for regulating metabolic processes including the perception of hunger and the physical uptake of nutrients.  </a:t>
            </a:r>
          </a:p>
        </p:txBody>
      </p:sp>
      <p:pic>
        <p:nvPicPr>
          <p:cNvPr id="83970" name="Picture 2" descr="Picture">
            <a:extLst>
              <a:ext uri="{FF2B5EF4-FFF2-40B4-BE49-F238E27FC236}">
                <a16:creationId xmlns:a16="http://schemas.microsoft.com/office/drawing/2014/main" id="{4D03C72D-BA39-4044-8523-159D88E4613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53822" y="1442332"/>
            <a:ext cx="6553545" cy="39812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FFD2C77-8648-469B-81ED-26886655FC8C}"/>
              </a:ext>
            </a:extLst>
          </p:cNvPr>
          <p:cNvSpPr/>
          <p:nvPr/>
        </p:nvSpPr>
        <p:spPr>
          <a:xfrm>
            <a:off x="5382594" y="5705475"/>
            <a:ext cx="6096000" cy="646331"/>
          </a:xfrm>
          <a:prstGeom prst="rect">
            <a:avLst/>
          </a:prstGeom>
        </p:spPr>
        <p:txBody>
          <a:bodyPr>
            <a:spAutoFit/>
          </a:bodyPr>
          <a:lstStyle/>
          <a:p>
            <a:r>
              <a:rPr lang="en-US" b="0" i="0" dirty="0">
                <a:solidFill>
                  <a:srgbClr val="2A2A2A"/>
                </a:solidFill>
                <a:effectLst/>
                <a:latin typeface="Bree Serif"/>
              </a:rPr>
              <a:t>The hypothalamus regulates body temperature, hunger/thirst, alertness and sleep-wake cycles (circadian rhythms). </a:t>
            </a:r>
            <a:endParaRPr lang="en-US" dirty="0"/>
          </a:p>
        </p:txBody>
      </p:sp>
    </p:spTree>
    <p:extLst>
      <p:ext uri="{BB962C8B-B14F-4D97-AF65-F5344CB8AC3E}">
        <p14:creationId xmlns:p14="http://schemas.microsoft.com/office/powerpoint/2010/main" val="27128993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DA787-37FD-49FA-8BE6-57EFEDA63977}"/>
              </a:ext>
            </a:extLst>
          </p:cNvPr>
          <p:cNvSpPr>
            <a:spLocks noGrp="1"/>
          </p:cNvSpPr>
          <p:nvPr>
            <p:ph type="title"/>
          </p:nvPr>
        </p:nvSpPr>
        <p:spPr>
          <a:xfrm>
            <a:off x="0" y="365125"/>
            <a:ext cx="12192000" cy="1325563"/>
          </a:xfrm>
        </p:spPr>
        <p:txBody>
          <a:bodyPr>
            <a:normAutofit fontScale="90000"/>
          </a:bodyPr>
          <a:lstStyle/>
          <a:p>
            <a:r>
              <a:rPr lang="en-US" b="1" dirty="0"/>
              <a:t>Superior Colliculus </a:t>
            </a:r>
            <a:r>
              <a:rPr lang="en-US" dirty="0"/>
              <a:t>- Orients eye and head movement toward light stimulus. The superior colliculus allows you to track movements with your eyes. </a:t>
            </a:r>
            <a:br>
              <a:rPr lang="en-US" dirty="0"/>
            </a:br>
            <a:endParaRPr lang="en-US" dirty="0"/>
          </a:p>
        </p:txBody>
      </p:sp>
      <p:pic>
        <p:nvPicPr>
          <p:cNvPr id="84994" name="Picture 2" descr="Picture">
            <a:extLst>
              <a:ext uri="{FF2B5EF4-FFF2-40B4-BE49-F238E27FC236}">
                <a16:creationId xmlns:a16="http://schemas.microsoft.com/office/drawing/2014/main" id="{ABCA1F7B-0E12-49CA-B66D-D498B36ED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924050"/>
            <a:ext cx="10868025"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0334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DA787-37FD-49FA-8BE6-57EFEDA63977}"/>
              </a:ext>
            </a:extLst>
          </p:cNvPr>
          <p:cNvSpPr>
            <a:spLocks noGrp="1"/>
          </p:cNvSpPr>
          <p:nvPr>
            <p:ph type="title"/>
          </p:nvPr>
        </p:nvSpPr>
        <p:spPr>
          <a:xfrm>
            <a:off x="0" y="365125"/>
            <a:ext cx="12192000" cy="1946275"/>
          </a:xfrm>
        </p:spPr>
        <p:txBody>
          <a:bodyPr>
            <a:normAutofit fontScale="90000"/>
          </a:bodyPr>
          <a:lstStyle/>
          <a:p>
            <a:r>
              <a:rPr lang="en-US" b="1" dirty="0"/>
              <a:t>Inferior Colliculus</a:t>
            </a:r>
            <a:r>
              <a:rPr lang="en-US" dirty="0"/>
              <a:t> - Orients the eyes and head towards sound stimuli, including the startle response and </a:t>
            </a:r>
            <a:r>
              <a:rPr lang="en-US" dirty="0" err="1"/>
              <a:t>vestibulo</a:t>
            </a:r>
            <a:r>
              <a:rPr lang="en-US" dirty="0"/>
              <a:t>-ocular reflex. Processes auditory information and localization.</a:t>
            </a:r>
            <a:br>
              <a:rPr lang="en-US" dirty="0"/>
            </a:br>
            <a:endParaRPr lang="en-US" dirty="0"/>
          </a:p>
        </p:txBody>
      </p:sp>
      <p:pic>
        <p:nvPicPr>
          <p:cNvPr id="84994" name="Picture 2" descr="Picture">
            <a:extLst>
              <a:ext uri="{FF2B5EF4-FFF2-40B4-BE49-F238E27FC236}">
                <a16:creationId xmlns:a16="http://schemas.microsoft.com/office/drawing/2014/main" id="{ABCA1F7B-0E12-49CA-B66D-D498B36ED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2193594"/>
            <a:ext cx="10274300" cy="4664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9218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9E81B5-2D89-44E7-A65A-3CDC13FF411B}"/>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Mammillary Bodies</a:t>
            </a:r>
            <a:r>
              <a:rPr lang="en-US" sz="2800"/>
              <a:t> </a:t>
            </a:r>
          </a:p>
        </p:txBody>
      </p:sp>
      <p:sp>
        <p:nvSpPr>
          <p:cNvPr id="3" name="Content Placeholder 2">
            <a:extLst>
              <a:ext uri="{FF2B5EF4-FFF2-40B4-BE49-F238E27FC236}">
                <a16:creationId xmlns:a16="http://schemas.microsoft.com/office/drawing/2014/main" id="{A5284DE7-01E8-449A-8D6B-F8EB712D6C89}"/>
              </a:ext>
            </a:extLst>
          </p:cNvPr>
          <p:cNvSpPr>
            <a:spLocks noGrp="1"/>
          </p:cNvSpPr>
          <p:nvPr>
            <p:ph idx="1"/>
          </p:nvPr>
        </p:nvSpPr>
        <p:spPr>
          <a:xfrm>
            <a:off x="643468" y="2638043"/>
            <a:ext cx="3363974" cy="3415623"/>
          </a:xfrm>
        </p:spPr>
        <p:txBody>
          <a:bodyPr>
            <a:normAutofit/>
          </a:bodyPr>
          <a:lstStyle/>
          <a:p>
            <a:r>
              <a:rPr lang="en-US" sz="2000" b="1" dirty="0"/>
              <a:t>Mammillary Bodies</a:t>
            </a:r>
            <a:r>
              <a:rPr lang="en-US" sz="2000" dirty="0"/>
              <a:t> - Mammillary bodies are located at the base of the brain at the ends of the anterior arches of the fornix.</a:t>
            </a:r>
            <a:br>
              <a:rPr lang="en-US" sz="2000" dirty="0"/>
            </a:br>
            <a:endParaRPr lang="en-US" sz="2000" dirty="0"/>
          </a:p>
          <a:p>
            <a:r>
              <a:rPr lang="en-US" sz="2000" dirty="0"/>
              <a:t>Mammillary bodies are important for spatial memory and recalling events. </a:t>
            </a:r>
          </a:p>
          <a:p>
            <a:pPr marL="0" indent="0">
              <a:buNone/>
            </a:pPr>
            <a:endParaRPr lang="en-US" sz="2000" dirty="0"/>
          </a:p>
        </p:txBody>
      </p:sp>
      <p:pic>
        <p:nvPicPr>
          <p:cNvPr id="92162" name="Picture 2" descr="Know your brain: Mammillary bodies — Neuroscientifically Challenged">
            <a:extLst>
              <a:ext uri="{FF2B5EF4-FFF2-40B4-BE49-F238E27FC236}">
                <a16:creationId xmlns:a16="http://schemas.microsoft.com/office/drawing/2014/main" id="{7C96F1DA-9412-4558-974A-65BB63CBFC9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912243"/>
            <a:ext cx="6250769" cy="4872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33375"/>
      </p:ext>
    </p:extLst>
  </p:cSld>
  <p:clrMapOvr>
    <a:overrideClrMapping bg1="dk1" tx1="lt1" bg2="dk2"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40"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EF9DD4-921B-403C-97FE-863D9AB71BA7}"/>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The Fornix</a:t>
            </a:r>
            <a:r>
              <a:rPr lang="en-US" sz="2800"/>
              <a:t> -</a:t>
            </a:r>
          </a:p>
        </p:txBody>
      </p:sp>
      <p:sp>
        <p:nvSpPr>
          <p:cNvPr id="3" name="Content Placeholder 2">
            <a:extLst>
              <a:ext uri="{FF2B5EF4-FFF2-40B4-BE49-F238E27FC236}">
                <a16:creationId xmlns:a16="http://schemas.microsoft.com/office/drawing/2014/main" id="{41510302-2D1C-4661-B55E-D4AF5B021182}"/>
              </a:ext>
            </a:extLst>
          </p:cNvPr>
          <p:cNvSpPr>
            <a:spLocks noGrp="1"/>
          </p:cNvSpPr>
          <p:nvPr>
            <p:ph idx="1"/>
          </p:nvPr>
        </p:nvSpPr>
        <p:spPr>
          <a:xfrm>
            <a:off x="643468" y="2638043"/>
            <a:ext cx="3363974" cy="3415623"/>
          </a:xfrm>
        </p:spPr>
        <p:txBody>
          <a:bodyPr>
            <a:normAutofit/>
          </a:bodyPr>
          <a:lstStyle/>
          <a:p>
            <a:r>
              <a:rPr lang="en-US" sz="2000" b="1"/>
              <a:t>The Fornix</a:t>
            </a:r>
            <a:r>
              <a:rPr lang="en-US" sz="2000"/>
              <a:t> - "Fornix" comes from the Latin word for "arch". The fornix is an arched (C-shaped) bundle of nerve fibers in the brain that acts as the major output tract of the hippocampus. It may play a role in recall and recognition memory. </a:t>
            </a:r>
          </a:p>
          <a:p>
            <a:endParaRPr lang="en-US" sz="2000"/>
          </a:p>
        </p:txBody>
      </p:sp>
      <p:pic>
        <p:nvPicPr>
          <p:cNvPr id="91138" name="Picture 2" descr="Know your brain: Fornix — Neuroscientifically Challenged">
            <a:extLst>
              <a:ext uri="{FF2B5EF4-FFF2-40B4-BE49-F238E27FC236}">
                <a16:creationId xmlns:a16="http://schemas.microsoft.com/office/drawing/2014/main" id="{3B5114BD-3243-4CC8-953E-405CCDDAF07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684176"/>
            <a:ext cx="6250769" cy="5328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87017"/>
      </p:ext>
    </p:extLst>
  </p:cSld>
  <p:clrMapOvr>
    <a:overrideClrMapping bg1="dk1" tx1="lt1" bg2="dk2"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93895D-8391-4DB5-89A3-352A38B5029A}"/>
              </a:ext>
            </a:extLst>
          </p:cNvPr>
          <p:cNvSpPr>
            <a:spLocks noGrp="1"/>
          </p:cNvSpPr>
          <p:nvPr>
            <p:ph type="title"/>
          </p:nvPr>
        </p:nvSpPr>
        <p:spPr>
          <a:xfrm>
            <a:off x="594360" y="640263"/>
            <a:ext cx="3822192" cy="1344975"/>
          </a:xfrm>
        </p:spPr>
        <p:txBody>
          <a:bodyPr>
            <a:normAutofit/>
          </a:bodyPr>
          <a:lstStyle/>
          <a:p>
            <a:r>
              <a:rPr lang="en-US" sz="3600" b="1">
                <a:solidFill>
                  <a:schemeClr val="bg1"/>
                </a:solidFill>
              </a:rPr>
              <a:t>The Brain Stem</a:t>
            </a:r>
            <a:r>
              <a:rPr lang="en-US" sz="3600">
                <a:solidFill>
                  <a:schemeClr val="bg1"/>
                </a:solidFill>
              </a:rPr>
              <a:t> -</a:t>
            </a:r>
          </a:p>
        </p:txBody>
      </p:sp>
      <p:cxnSp>
        <p:nvCxnSpPr>
          <p:cNvPr id="77" name="Straight Connector 76">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2BEBE95-6FEA-4D8F-8C4A-E09F595EE08B}"/>
              </a:ext>
            </a:extLst>
          </p:cNvPr>
          <p:cNvSpPr>
            <a:spLocks noGrp="1"/>
          </p:cNvSpPr>
          <p:nvPr>
            <p:ph idx="1"/>
          </p:nvPr>
        </p:nvSpPr>
        <p:spPr>
          <a:xfrm>
            <a:off x="593610" y="2121763"/>
            <a:ext cx="3822192" cy="3773010"/>
          </a:xfrm>
        </p:spPr>
        <p:txBody>
          <a:bodyPr>
            <a:normAutofit/>
          </a:bodyPr>
          <a:lstStyle/>
          <a:p>
            <a:r>
              <a:rPr lang="en-US" sz="2000">
                <a:solidFill>
                  <a:schemeClr val="bg1"/>
                </a:solidFill>
              </a:rPr>
              <a:t>The brain stem includes the midbrain, the pons and the medulla oblongata</a:t>
            </a:r>
          </a:p>
          <a:p>
            <a:endParaRPr lang="en-US" sz="2000">
              <a:solidFill>
                <a:schemeClr val="bg1"/>
              </a:solidFill>
            </a:endParaRPr>
          </a:p>
        </p:txBody>
      </p:sp>
      <p:pic>
        <p:nvPicPr>
          <p:cNvPr id="86020" name="Picture 4" descr="Picture">
            <a:extLst>
              <a:ext uri="{FF2B5EF4-FFF2-40B4-BE49-F238E27FC236}">
                <a16:creationId xmlns:a16="http://schemas.microsoft.com/office/drawing/2014/main" id="{AE6A4E4E-1D17-46B4-A63B-93E9E12C3C0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10716" y="1067185"/>
            <a:ext cx="6596652" cy="4568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716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93895D-8391-4DB5-89A3-352A38B5029A}"/>
              </a:ext>
            </a:extLst>
          </p:cNvPr>
          <p:cNvSpPr>
            <a:spLocks noGrp="1"/>
          </p:cNvSpPr>
          <p:nvPr>
            <p:ph type="title"/>
          </p:nvPr>
        </p:nvSpPr>
        <p:spPr>
          <a:xfrm>
            <a:off x="594360" y="640263"/>
            <a:ext cx="3822192" cy="1344975"/>
          </a:xfrm>
        </p:spPr>
        <p:txBody>
          <a:bodyPr>
            <a:normAutofit/>
          </a:bodyPr>
          <a:lstStyle/>
          <a:p>
            <a:r>
              <a:rPr lang="en-US" sz="2000">
                <a:solidFill>
                  <a:schemeClr val="bg1"/>
                </a:solidFill>
              </a:rPr>
              <a:t>The brain stem includes the midbrain, the pons and the medulla oblongata</a:t>
            </a:r>
            <a:br>
              <a:rPr lang="en-US" sz="2000">
                <a:solidFill>
                  <a:schemeClr val="bg1"/>
                </a:solidFill>
              </a:rPr>
            </a:br>
            <a:endParaRPr lang="en-US" sz="2000">
              <a:solidFill>
                <a:schemeClr val="bg1"/>
              </a:solidFill>
            </a:endParaRPr>
          </a:p>
        </p:txBody>
      </p:sp>
      <p:cxnSp>
        <p:nvCxnSpPr>
          <p:cNvPr id="73" name="Straight Connector 7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2BEBE95-6FEA-4D8F-8C4A-E09F595EE08B}"/>
              </a:ext>
            </a:extLst>
          </p:cNvPr>
          <p:cNvSpPr>
            <a:spLocks noGrp="1"/>
          </p:cNvSpPr>
          <p:nvPr>
            <p:ph idx="1"/>
          </p:nvPr>
        </p:nvSpPr>
        <p:spPr>
          <a:xfrm>
            <a:off x="593610" y="2121763"/>
            <a:ext cx="3822192" cy="3773010"/>
          </a:xfrm>
        </p:spPr>
        <p:txBody>
          <a:bodyPr>
            <a:normAutofit/>
          </a:bodyPr>
          <a:lstStyle/>
          <a:p>
            <a:r>
              <a:rPr lang="en-US" sz="2000">
                <a:solidFill>
                  <a:schemeClr val="bg1"/>
                </a:solidFill>
              </a:rPr>
              <a:t>The Midbrain - The midbrain coordinates the perceptions of sight and sound with motor control of the eyes head and neck. The midbrain also regulates alertness, sleep-wake cycles, and body temperature.</a:t>
            </a:r>
          </a:p>
          <a:p>
            <a:endParaRPr lang="en-US" sz="2000">
              <a:solidFill>
                <a:schemeClr val="bg1"/>
              </a:solidFill>
            </a:endParaRPr>
          </a:p>
          <a:p>
            <a:endParaRPr lang="en-US" sz="2000">
              <a:solidFill>
                <a:schemeClr val="bg1"/>
              </a:solidFill>
            </a:endParaRPr>
          </a:p>
        </p:txBody>
      </p:sp>
      <p:pic>
        <p:nvPicPr>
          <p:cNvPr id="86018" name="Picture 2" descr="Picture">
            <a:extLst>
              <a:ext uri="{FF2B5EF4-FFF2-40B4-BE49-F238E27FC236}">
                <a16:creationId xmlns:a16="http://schemas.microsoft.com/office/drawing/2014/main" id="{B2F7F9D0-97D2-4FD8-81F5-8CA30FF6BB2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10716" y="857741"/>
            <a:ext cx="6596652" cy="4987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2517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573559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93895D-8391-4DB5-89A3-352A38B5029A}"/>
              </a:ext>
            </a:extLst>
          </p:cNvPr>
          <p:cNvSpPr>
            <a:spLocks noGrp="1"/>
          </p:cNvSpPr>
          <p:nvPr>
            <p:ph type="title"/>
          </p:nvPr>
        </p:nvSpPr>
        <p:spPr>
          <a:xfrm>
            <a:off x="594360" y="640263"/>
            <a:ext cx="5239512" cy="1344975"/>
          </a:xfrm>
        </p:spPr>
        <p:txBody>
          <a:bodyPr>
            <a:normAutofit/>
          </a:bodyPr>
          <a:lstStyle/>
          <a:p>
            <a:r>
              <a:rPr lang="en-US" sz="2500">
                <a:solidFill>
                  <a:schemeClr val="bg1"/>
                </a:solidFill>
              </a:rPr>
              <a:t>The brain stem includes the midbrain, the pons and the medulla oblongata</a:t>
            </a:r>
            <a:br>
              <a:rPr lang="en-US" sz="2500">
                <a:solidFill>
                  <a:schemeClr val="bg1"/>
                </a:solidFill>
              </a:rPr>
            </a:br>
            <a:endParaRPr lang="en-US" sz="2500">
              <a:solidFill>
                <a:schemeClr val="bg1"/>
              </a:solidFill>
            </a:endParaRPr>
          </a:p>
        </p:txBody>
      </p:sp>
      <p:cxnSp>
        <p:nvCxnSpPr>
          <p:cNvPr id="73" name="Straight Connector 7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7023" y="2050687"/>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2BEBE95-6FEA-4D8F-8C4A-E09F595EE08B}"/>
              </a:ext>
            </a:extLst>
          </p:cNvPr>
          <p:cNvSpPr>
            <a:spLocks noGrp="1"/>
          </p:cNvSpPr>
          <p:nvPr>
            <p:ph idx="1"/>
          </p:nvPr>
        </p:nvSpPr>
        <p:spPr>
          <a:xfrm>
            <a:off x="593610" y="2121763"/>
            <a:ext cx="5235490" cy="3773010"/>
          </a:xfrm>
        </p:spPr>
        <p:txBody>
          <a:bodyPr>
            <a:normAutofit/>
          </a:bodyPr>
          <a:lstStyle/>
          <a:p>
            <a:r>
              <a:rPr lang="en-US" sz="2000">
                <a:solidFill>
                  <a:schemeClr val="bg1"/>
                </a:solidFill>
              </a:rPr>
              <a:t>The Pons - The pons controls sleep, respiration, swallowing, bladder control, hearing, equilibrium, taste, eye movement, facial expressions, facial sensation, and posture. </a:t>
            </a:r>
          </a:p>
          <a:p>
            <a:endParaRPr lang="en-US" sz="2000">
              <a:solidFill>
                <a:schemeClr val="bg1"/>
              </a:solidFill>
            </a:endParaRPr>
          </a:p>
        </p:txBody>
      </p:sp>
      <p:pic>
        <p:nvPicPr>
          <p:cNvPr id="86018" name="Picture 2" descr="Picture">
            <a:extLst>
              <a:ext uri="{FF2B5EF4-FFF2-40B4-BE49-F238E27FC236}">
                <a16:creationId xmlns:a16="http://schemas.microsoft.com/office/drawing/2014/main" id="{B2F7F9D0-97D2-4FD8-81F5-8CA30FF6BB2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80632" y="1413369"/>
            <a:ext cx="5126736" cy="387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2532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93895D-8391-4DB5-89A3-352A38B5029A}"/>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200"/>
              <a:t>The brain stem includes the midbrain, the pons and the medulla oblongata</a:t>
            </a:r>
            <a:br>
              <a:rPr lang="en-US" sz="2200"/>
            </a:br>
            <a:endParaRPr lang="en-US" sz="2200"/>
          </a:p>
        </p:txBody>
      </p:sp>
      <p:sp>
        <p:nvSpPr>
          <p:cNvPr id="3" name="Content Placeholder 2">
            <a:extLst>
              <a:ext uri="{FF2B5EF4-FFF2-40B4-BE49-F238E27FC236}">
                <a16:creationId xmlns:a16="http://schemas.microsoft.com/office/drawing/2014/main" id="{D2BEBE95-6FEA-4D8F-8C4A-E09F595EE08B}"/>
              </a:ext>
            </a:extLst>
          </p:cNvPr>
          <p:cNvSpPr>
            <a:spLocks noGrp="1"/>
          </p:cNvSpPr>
          <p:nvPr>
            <p:ph idx="1"/>
          </p:nvPr>
        </p:nvSpPr>
        <p:spPr>
          <a:xfrm>
            <a:off x="643468" y="2638043"/>
            <a:ext cx="3363974" cy="3415623"/>
          </a:xfrm>
        </p:spPr>
        <p:txBody>
          <a:bodyPr>
            <a:normAutofit/>
          </a:bodyPr>
          <a:lstStyle/>
          <a:p>
            <a:r>
              <a:rPr lang="en-US" sz="2000"/>
              <a:t>The Medulla Oblongata - The medulla oblongata controls the autonomic (involuntary) functions of vomiting,  sneezing, heart rate, respiration, blood pressure. </a:t>
            </a:r>
          </a:p>
          <a:p>
            <a:endParaRPr lang="en-US" sz="2000"/>
          </a:p>
        </p:txBody>
      </p:sp>
      <p:pic>
        <p:nvPicPr>
          <p:cNvPr id="89090" name="Picture 2" descr="Picture">
            <a:extLst>
              <a:ext uri="{FF2B5EF4-FFF2-40B4-BE49-F238E27FC236}">
                <a16:creationId xmlns:a16="http://schemas.microsoft.com/office/drawing/2014/main" id="{6AF96505-8D48-4768-B328-1562BB78FBB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184238"/>
            <a:ext cx="6250769" cy="4328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28196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5670</Words>
  <Application>Microsoft Office PowerPoint</Application>
  <PresentationFormat>Widescreen</PresentationFormat>
  <Paragraphs>336</Paragraphs>
  <Slides>173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173</vt:i4>
      </vt:variant>
    </vt:vector>
  </HeadingPairs>
  <TitlesOfParts>
    <vt:vector size="180" baseType="lpstr">
      <vt:lpstr>Arial</vt:lpstr>
      <vt:lpstr>Bree Serif</vt:lpstr>
      <vt:lpstr>Calibri</vt:lpstr>
      <vt:lpstr>Calibri Light</vt:lpstr>
      <vt:lpstr>Impact</vt:lpstr>
      <vt:lpstr>Wingdings</vt:lpstr>
      <vt:lpstr>Office Theme</vt:lpstr>
      <vt:lpstr>Study Guide for Lecture Exam #4 and Practical Exam #4</vt:lpstr>
      <vt:lpstr>The nervous system has two major divisions according to location.</vt:lpstr>
      <vt:lpstr>the central nervous system and the peripheral nervous system</vt:lpstr>
      <vt:lpstr>The nervous system has two major divisions according to function.</vt:lpstr>
      <vt:lpstr>The somatic nervous system</vt:lpstr>
      <vt:lpstr>The autonomic nervous system</vt:lpstr>
      <vt:lpstr>Flow of Information</vt:lpstr>
      <vt:lpstr>Neurons</vt:lpstr>
      <vt:lpstr>Sensory Neurons</vt:lpstr>
      <vt:lpstr>Sensory Neurons</vt:lpstr>
      <vt:lpstr>Neurons</vt:lpstr>
      <vt:lpstr>The Steps of Neurotransmission</vt:lpstr>
      <vt:lpstr>Labelled Neuron Model</vt:lpstr>
      <vt:lpstr>PowerPoint Presentation</vt:lpstr>
      <vt:lpstr>Glial Cells (a.k.a. neuroglia)</vt:lpstr>
      <vt:lpstr>Histological Examination of Nervous Tissue</vt:lpstr>
      <vt:lpstr>Histological Examination of Nervous Tissue</vt:lpstr>
      <vt:lpstr>PowerPoint Presentation</vt:lpstr>
      <vt:lpstr>Histology of a Neuron</vt:lpstr>
      <vt:lpstr>Longitudinal Sections of Nervous Tissue</vt:lpstr>
      <vt:lpstr>PowerPoint Presentation</vt:lpstr>
      <vt:lpstr>The Meninges</vt:lpstr>
      <vt:lpstr>PowerPoint Presentation</vt:lpstr>
      <vt:lpstr>Diagram of Meninges of Brain</vt:lpstr>
      <vt:lpstr>PowerPoint Presentation</vt:lpstr>
      <vt:lpstr>Virtual Flash Cards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brain is separated into its major structures; the cerebrum, the cerebellum, and the brain stem. </vt:lpstr>
      <vt:lpstr>PowerPoint Presentation</vt:lpstr>
      <vt:lpstr>The right and left hemispheres are separated by the Great Longitudinal Fissure</vt:lpstr>
      <vt:lpstr>The right and left hemispheres communicate to one another through a structure called the ​corpus callosum. </vt:lpstr>
      <vt:lpstr>PowerPoint Presentation</vt:lpstr>
      <vt:lpstr>Cerebral Hemispheres</vt:lpstr>
      <vt:lpstr>Fissures of the Brain</vt:lpstr>
      <vt:lpstr>Lobes of the Brain - Superior View</vt:lpstr>
      <vt:lpstr>Lobes of the Brain - Lateral View</vt:lpstr>
      <vt:lpstr>The main regions of the brain</vt:lpstr>
      <vt:lpstr>the cerebellum</vt:lpstr>
      <vt:lpstr>The great longitudinal fissure</vt:lpstr>
      <vt:lpstr>the transverse fissure</vt:lpstr>
      <vt:lpstr>PowerPoint Presentation</vt:lpstr>
      <vt:lpstr>Functions of Key Areas of the Brain</vt:lpstr>
      <vt:lpstr>Lobes of the Brain</vt:lpstr>
      <vt:lpstr>Anatomical Features of Mid-Sagittal Section of Sheep Brain </vt:lpstr>
      <vt:lpstr>Anatomical Features of Mid-Sagittal Section of Sheep Brain </vt:lpstr>
      <vt:lpstr>PowerPoint Presentation</vt:lpstr>
      <vt:lpstr>PowerPoint Presentation</vt:lpstr>
      <vt:lpstr>PowerPoint Presentation</vt:lpstr>
      <vt:lpstr>The Pineal Gland (Pineal Body) - The pineal gland is a small endocrine gland that functions to produce the hormone melatonin, which regulates your sleep-wake cycles. The pineal gland gets its name from its "pine cone-like" appearance.  </vt:lpstr>
      <vt:lpstr>Thalamus - </vt:lpstr>
      <vt:lpstr>Hypothalamus - The hypothalamus is located below the thalamus. The prefix 'hypo-' means 'below', so its name translates as "below thalamus". The hypothalamus is responsible for regulating metabolic processes including the perception of hunger and the physical uptake of nutrients.  </vt:lpstr>
      <vt:lpstr>Superior Colliculus - Orients eye and head movement toward light stimulus. The superior colliculus allows you to track movements with your eyes.  </vt:lpstr>
      <vt:lpstr>Inferior Colliculus - Orients the eyes and head towards sound stimuli, including the startle response and vestibulo-ocular reflex. Processes auditory information and localization. </vt:lpstr>
      <vt:lpstr>Mammillary Bodies </vt:lpstr>
      <vt:lpstr>The Fornix -</vt:lpstr>
      <vt:lpstr>The Brain Stem -</vt:lpstr>
      <vt:lpstr>The brain stem includes the midbrain, the pons and the medulla oblongata </vt:lpstr>
      <vt:lpstr>The brain stem includes the midbrain, the pons and the medulla oblongata </vt:lpstr>
      <vt:lpstr>The brain stem includes the midbrain, the pons and the medulla oblongata </vt:lpstr>
      <vt:lpstr>PowerPoint Presentation</vt:lpstr>
      <vt:lpstr>Cranial nerves </vt:lpstr>
      <vt:lpstr>Cranial nerves </vt:lpstr>
      <vt:lpstr>PowerPoint Presentation</vt:lpstr>
      <vt:lpstr>THE EXTERNAL EAR</vt:lpstr>
      <vt:lpstr>THE EXTERNAL EAR</vt:lpstr>
      <vt:lpstr>THE EXTERNAL EAR</vt:lpstr>
      <vt:lpstr>THE EXTERNAL EAR</vt:lpstr>
      <vt:lpstr>THE MIDDLE EAR</vt:lpstr>
      <vt:lpstr>THE MIDDLE EAR</vt:lpstr>
      <vt:lpstr>THE MIDDLE EAR</vt:lpstr>
      <vt:lpstr>THE MIDDLE EAR</vt:lpstr>
      <vt:lpstr>The inner ear </vt:lpstr>
      <vt:lpstr>The inner ear </vt:lpstr>
      <vt:lpstr>The cochlea </vt:lpstr>
      <vt:lpstr>How Does Sound Work?</vt:lpstr>
      <vt:lpstr>How Does Sound Work?</vt:lpstr>
      <vt:lpstr>How Does Sound Work?</vt:lpstr>
      <vt:lpstr>How Does Sound Work?</vt:lpstr>
      <vt:lpstr>The Vestibular Nervous System</vt:lpstr>
      <vt:lpstr>The Vestibular Nervous System</vt:lpstr>
      <vt:lpstr>PowerPoint Presentation</vt:lpstr>
      <vt:lpstr>PowerPoint Presentation</vt:lpstr>
      <vt:lpstr>PowerPoint Presentation</vt:lpstr>
      <vt:lpstr>Anatomical Model of the Ear</vt:lpstr>
      <vt:lpstr>Anatomical Model of the Ear</vt:lpstr>
      <vt:lpstr>External Anatomy of the Human Eye     Some of the key external components of the eye are the iris, the pupil, and the sclera.    </vt:lpstr>
      <vt:lpstr>The sclera </vt:lpstr>
      <vt:lpstr>The sclera </vt:lpstr>
      <vt:lpstr>The pupil  </vt:lpstr>
      <vt:lpstr>The iris </vt:lpstr>
      <vt:lpstr>The lacrimal glands </vt:lpstr>
      <vt:lpstr>The lacrimal glands </vt:lpstr>
      <vt:lpstr>The lacrimal glands </vt:lpstr>
      <vt:lpstr>The cornea </vt:lpstr>
      <vt:lpstr>PowerPoint Presentation</vt:lpstr>
      <vt:lpstr>Histology of the Eye</vt:lpstr>
      <vt:lpstr>The lens </vt:lpstr>
      <vt:lpstr>THE CILIARY BODY AND ​SUSPENSORY LIGAMENTS</vt:lpstr>
      <vt:lpstr>The vitreous humor </vt:lpstr>
      <vt:lpstr>The choroid coat </vt:lpstr>
      <vt:lpstr>The Retina</vt:lpstr>
      <vt:lpstr>The Retina</vt:lpstr>
      <vt:lpstr>There are two types of photoreceptors; rods and cones. </vt:lpstr>
      <vt:lpstr>There are two types of photoreceptors; rods and cones. </vt:lpstr>
      <vt:lpstr>The Fovea Centralis</vt:lpstr>
      <vt:lpstr>The Optic Nerve</vt:lpstr>
      <vt:lpstr>The Optic Disk</vt:lpstr>
      <vt:lpstr>The Extrinsic Muscles of the Eye</vt:lpstr>
      <vt:lpstr>The Extrinsic Muscles of the Eye</vt:lpstr>
      <vt:lpstr>The Extrinsic Muscles of the Eye</vt:lpstr>
      <vt:lpstr>The Extrinsic Muscles of the Eye</vt:lpstr>
      <vt:lpstr>The Extrinsic Muscles of the Eye</vt:lpstr>
      <vt:lpstr>When muscles do not antagonize each other properly, the movement of the eyes are uncoordinated.</vt:lpstr>
      <vt:lpstr>PowerPoint Presentation</vt:lpstr>
      <vt:lpstr>PowerPoint Presentation</vt:lpstr>
      <vt:lpstr>PowerPoint Presentation</vt:lpstr>
      <vt:lpstr>PowerPoint Presentation</vt:lpstr>
      <vt:lpstr>PowerPoint Presentation</vt:lpstr>
      <vt:lpstr>Anterior External ​View of Sheep Eye</vt:lpstr>
      <vt:lpstr>Anterior External ​View of Sheep Eye ​(fatty tissue removed)</vt:lpstr>
      <vt:lpstr>Lateral External ​View of Sheep Eye  ​(fatty tissue removed)</vt:lpstr>
      <vt:lpstr>Posterior External ​View of Sheep Eye</vt:lpstr>
      <vt:lpstr>Coronal Plane for Insicion</vt:lpstr>
      <vt:lpstr>PowerPoint Presentation</vt:lpstr>
      <vt:lpstr>PowerPoint Presentation</vt:lpstr>
      <vt:lpstr>The choroid coat lies between the retina and the sclera and appears dark. It can be seen by peeling back part of the retina, ​as shown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Guide for Lecture Exam #4 and Practical Exam #4</dc:title>
  <dc:creator>Cynthia Anderson Sanchez</dc:creator>
  <cp:lastModifiedBy>Cynthia Anderson Sanchez</cp:lastModifiedBy>
  <cp:revision>1</cp:revision>
  <dcterms:created xsi:type="dcterms:W3CDTF">2020-04-07T21:09:33Z</dcterms:created>
  <dcterms:modified xsi:type="dcterms:W3CDTF">2020-04-07T21:10:14Z</dcterms:modified>
</cp:coreProperties>
</file>