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29" r:id="rId3"/>
    <p:sldId id="336" r:id="rId4"/>
    <p:sldId id="335" r:id="rId5"/>
    <p:sldId id="331" r:id="rId6"/>
    <p:sldId id="332" r:id="rId7"/>
    <p:sldId id="350" r:id="rId8"/>
    <p:sldId id="353" r:id="rId9"/>
    <p:sldId id="354" r:id="rId10"/>
    <p:sldId id="333" r:id="rId11"/>
    <p:sldId id="334" r:id="rId12"/>
    <p:sldId id="327" r:id="rId13"/>
    <p:sldId id="326" r:id="rId14"/>
    <p:sldId id="328" r:id="rId15"/>
    <p:sldId id="351" r:id="rId16"/>
    <p:sldId id="352" r:id="rId17"/>
    <p:sldId id="357" r:id="rId18"/>
    <p:sldId id="356" r:id="rId19"/>
    <p:sldId id="358" r:id="rId20"/>
    <p:sldId id="359" r:id="rId21"/>
    <p:sldId id="360" r:id="rId22"/>
    <p:sldId id="405" r:id="rId23"/>
    <p:sldId id="406" r:id="rId24"/>
    <p:sldId id="449" r:id="rId25"/>
    <p:sldId id="407" r:id="rId26"/>
    <p:sldId id="409" r:id="rId27"/>
    <p:sldId id="410" r:id="rId28"/>
    <p:sldId id="411" r:id="rId29"/>
    <p:sldId id="412" r:id="rId30"/>
    <p:sldId id="408" r:id="rId31"/>
    <p:sldId id="444" r:id="rId32"/>
    <p:sldId id="413" r:id="rId33"/>
    <p:sldId id="415" r:id="rId34"/>
    <p:sldId id="416" r:id="rId35"/>
    <p:sldId id="417" r:id="rId36"/>
    <p:sldId id="418" r:id="rId37"/>
    <p:sldId id="419" r:id="rId38"/>
    <p:sldId id="421" r:id="rId39"/>
    <p:sldId id="420" r:id="rId40"/>
    <p:sldId id="428" r:id="rId41"/>
    <p:sldId id="429" r:id="rId42"/>
    <p:sldId id="430" r:id="rId43"/>
    <p:sldId id="431" r:id="rId44"/>
    <p:sldId id="438" r:id="rId45"/>
    <p:sldId id="440" r:id="rId46"/>
    <p:sldId id="441" r:id="rId47"/>
    <p:sldId id="442" r:id="rId48"/>
    <p:sldId id="448" r:id="rId49"/>
    <p:sldId id="337" r:id="rId50"/>
    <p:sldId id="262" r:id="rId51"/>
    <p:sldId id="314" r:id="rId52"/>
    <p:sldId id="445" r:id="rId53"/>
    <p:sldId id="315" r:id="rId54"/>
    <p:sldId id="316" r:id="rId55"/>
    <p:sldId id="338" r:id="rId56"/>
    <p:sldId id="259" r:id="rId57"/>
    <p:sldId id="308" r:id="rId58"/>
    <p:sldId id="310" r:id="rId59"/>
    <p:sldId id="362" r:id="rId60"/>
    <p:sldId id="363" r:id="rId61"/>
    <p:sldId id="364" r:id="rId62"/>
    <p:sldId id="309" r:id="rId63"/>
    <p:sldId id="265" r:id="rId64"/>
    <p:sldId id="266" r:id="rId65"/>
    <p:sldId id="325" r:id="rId66"/>
    <p:sldId id="311" r:id="rId67"/>
    <p:sldId id="313" r:id="rId68"/>
    <p:sldId id="340" r:id="rId69"/>
    <p:sldId id="323" r:id="rId70"/>
    <p:sldId id="278" r:id="rId71"/>
    <p:sldId id="373" r:id="rId72"/>
    <p:sldId id="374" r:id="rId73"/>
    <p:sldId id="348" r:id="rId74"/>
    <p:sldId id="347" r:id="rId75"/>
    <p:sldId id="387" r:id="rId76"/>
    <p:sldId id="339" r:id="rId77"/>
    <p:sldId id="276" r:id="rId78"/>
    <p:sldId id="344" r:id="rId79"/>
    <p:sldId id="345" r:id="rId80"/>
    <p:sldId id="267" r:id="rId81"/>
    <p:sldId id="382" r:id="rId82"/>
    <p:sldId id="383" r:id="rId83"/>
    <p:sldId id="390" r:id="rId84"/>
    <p:sldId id="346" r:id="rId85"/>
    <p:sldId id="322" r:id="rId86"/>
    <p:sldId id="268" r:id="rId87"/>
    <p:sldId id="270" r:id="rId88"/>
    <p:sldId id="341" r:id="rId89"/>
    <p:sldId id="275" r:id="rId90"/>
    <p:sldId id="375" r:id="rId91"/>
    <p:sldId id="365" r:id="rId92"/>
    <p:sldId id="366" r:id="rId93"/>
    <p:sldId id="367" r:id="rId94"/>
    <p:sldId id="369" r:id="rId95"/>
    <p:sldId id="370" r:id="rId96"/>
    <p:sldId id="368" r:id="rId97"/>
    <p:sldId id="376" r:id="rId98"/>
    <p:sldId id="377" r:id="rId99"/>
    <p:sldId id="378" r:id="rId100"/>
    <p:sldId id="379" r:id="rId101"/>
    <p:sldId id="381" r:id="rId102"/>
    <p:sldId id="389" r:id="rId103"/>
    <p:sldId id="402" r:id="rId104"/>
    <p:sldId id="391" r:id="rId105"/>
    <p:sldId id="398" r:id="rId106"/>
    <p:sldId id="397" r:id="rId107"/>
    <p:sldId id="396" r:id="rId108"/>
    <p:sldId id="403" r:id="rId109"/>
    <p:sldId id="289" r:id="rId110"/>
    <p:sldId id="404" r:id="rId111"/>
    <p:sldId id="450" r:id="rId112"/>
    <p:sldId id="384" r:id="rId113"/>
    <p:sldId id="324" r:id="rId114"/>
    <p:sldId id="280" r:id="rId115"/>
    <p:sldId id="281" r:id="rId116"/>
    <p:sldId id="446" r:id="rId117"/>
    <p:sldId id="282" r:id="rId118"/>
    <p:sldId id="283" r:id="rId119"/>
    <p:sldId id="284" r:id="rId120"/>
    <p:sldId id="447" r:id="rId121"/>
    <p:sldId id="285" r:id="rId122"/>
    <p:sldId id="287" r:id="rId123"/>
    <p:sldId id="288" r:id="rId124"/>
    <p:sldId id="399" r:id="rId125"/>
    <p:sldId id="393" r:id="rId1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6FC"/>
    <a:srgbClr val="F1FDFA"/>
    <a:srgbClr val="FFF3F9"/>
    <a:srgbClr val="DFEEF9"/>
    <a:srgbClr val="D8F8EF"/>
    <a:srgbClr val="FEE2F0"/>
    <a:srgbClr val="FFF7FB"/>
    <a:srgbClr val="C2EBFE"/>
    <a:srgbClr val="FF33CC"/>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9619" autoAdjust="0"/>
    <p:restoredTop sz="94660"/>
  </p:normalViewPr>
  <p:slideViewPr>
    <p:cSldViewPr snapToGrid="0">
      <p:cViewPr varScale="1">
        <p:scale>
          <a:sx n="64" d="100"/>
          <a:sy n="64" d="100"/>
        </p:scale>
        <p:origin x="78" y="9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471A1B-7BAD-4CB4-A0B4-1E9747A64347}" type="doc">
      <dgm:prSet loTypeId="urn:microsoft.com/office/officeart/2008/layout/LinedList" loCatId="list" qsTypeId="urn:microsoft.com/office/officeart/2005/8/quickstyle/simple3" qsCatId="simple" csTypeId="urn:microsoft.com/office/officeart/2005/8/colors/accent1_3" csCatId="accent1" phldr="1"/>
      <dgm:spPr/>
      <dgm:t>
        <a:bodyPr/>
        <a:lstStyle/>
        <a:p>
          <a:endParaRPr lang="en-US"/>
        </a:p>
      </dgm:t>
    </dgm:pt>
    <dgm:pt modelId="{58EE4725-D20E-47A5-AD8C-55C293BC0828}">
      <dgm:prSet custT="1"/>
      <dgm:spPr/>
      <dgm:t>
        <a:bodyPr/>
        <a:lstStyle/>
        <a:p>
          <a:r>
            <a:rPr lang="en-US" sz="4800" dirty="0"/>
            <a:t>Muscles always </a:t>
          </a:r>
          <a:r>
            <a:rPr lang="en-US" sz="4800" dirty="0">
              <a:solidFill>
                <a:schemeClr val="accent1"/>
              </a:solidFill>
            </a:rPr>
            <a:t>PULL</a:t>
          </a:r>
          <a:r>
            <a:rPr lang="en-US" sz="4800" dirty="0"/>
            <a:t> they never </a:t>
          </a:r>
          <a:r>
            <a:rPr lang="en-US" sz="4800" dirty="0">
              <a:solidFill>
                <a:srgbClr val="FF0000"/>
              </a:solidFill>
            </a:rPr>
            <a:t>PUSH</a:t>
          </a:r>
          <a:r>
            <a:rPr lang="en-US" sz="4800" dirty="0"/>
            <a:t>. </a:t>
          </a:r>
          <a:r>
            <a:rPr lang="en-US" sz="5400" dirty="0"/>
            <a:t> </a:t>
          </a:r>
        </a:p>
      </dgm:t>
    </dgm:pt>
    <dgm:pt modelId="{9F497BCD-DE78-4872-B9F2-69365F3C044C}" type="parTrans" cxnId="{280D8A95-6DFD-407D-8AD7-A52C25C55709}">
      <dgm:prSet/>
      <dgm:spPr/>
      <dgm:t>
        <a:bodyPr/>
        <a:lstStyle/>
        <a:p>
          <a:endParaRPr lang="en-US" sz="1400"/>
        </a:p>
      </dgm:t>
    </dgm:pt>
    <dgm:pt modelId="{B31C999B-B153-4B3B-9ED2-15FD4B00BE43}" type="sibTrans" cxnId="{280D8A95-6DFD-407D-8AD7-A52C25C55709}">
      <dgm:prSet/>
      <dgm:spPr/>
      <dgm:t>
        <a:bodyPr/>
        <a:lstStyle/>
        <a:p>
          <a:endParaRPr lang="en-US" sz="1400"/>
        </a:p>
      </dgm:t>
    </dgm:pt>
    <dgm:pt modelId="{AEDEC85D-D02C-41F3-8EF1-17CACCB6AC0E}">
      <dgm:prSet custT="1"/>
      <dgm:spPr/>
      <dgm:t>
        <a:bodyPr/>
        <a:lstStyle/>
        <a:p>
          <a:endParaRPr lang="en-US" sz="3200" dirty="0"/>
        </a:p>
        <a:p>
          <a:endParaRPr lang="en-US" sz="3200" dirty="0"/>
        </a:p>
        <a:p>
          <a:r>
            <a:rPr lang="en-US" sz="3200" dirty="0"/>
            <a:t>When a muscle contracts, it pulls the bones it connects to closer to one another, by decreasing the angle of the movable joint that is spans. </a:t>
          </a:r>
          <a:br>
            <a:rPr lang="en-US" sz="3200" dirty="0"/>
          </a:br>
          <a:r>
            <a:rPr lang="en-US" sz="3200" dirty="0"/>
            <a:t>   </a:t>
          </a:r>
        </a:p>
      </dgm:t>
    </dgm:pt>
    <dgm:pt modelId="{1EBF0057-3361-4716-A319-542324B80A17}" type="parTrans" cxnId="{DA8810CF-DEB6-4E97-84F0-0534BDBC0955}">
      <dgm:prSet/>
      <dgm:spPr/>
      <dgm:t>
        <a:bodyPr/>
        <a:lstStyle/>
        <a:p>
          <a:endParaRPr lang="en-US" sz="1400"/>
        </a:p>
      </dgm:t>
    </dgm:pt>
    <dgm:pt modelId="{7D0FCA45-56AF-40DB-AE5A-38FD5FAE0B5B}" type="sibTrans" cxnId="{DA8810CF-DEB6-4E97-84F0-0534BDBC0955}">
      <dgm:prSet/>
      <dgm:spPr/>
      <dgm:t>
        <a:bodyPr/>
        <a:lstStyle/>
        <a:p>
          <a:endParaRPr lang="en-US" sz="1400"/>
        </a:p>
      </dgm:t>
    </dgm:pt>
    <dgm:pt modelId="{9B872CED-21A4-4E58-82D6-684438CA2078}" type="pres">
      <dgm:prSet presAssocID="{6F471A1B-7BAD-4CB4-A0B4-1E9747A64347}" presName="vert0" presStyleCnt="0">
        <dgm:presLayoutVars>
          <dgm:dir/>
          <dgm:animOne val="branch"/>
          <dgm:animLvl val="lvl"/>
        </dgm:presLayoutVars>
      </dgm:prSet>
      <dgm:spPr/>
    </dgm:pt>
    <dgm:pt modelId="{A7941B66-4BC5-4E04-8F4A-681DC307FFDD}" type="pres">
      <dgm:prSet presAssocID="{58EE4725-D20E-47A5-AD8C-55C293BC0828}" presName="thickLine" presStyleLbl="alignNode1" presStyleIdx="0" presStyleCnt="2"/>
      <dgm:spPr/>
    </dgm:pt>
    <dgm:pt modelId="{8BB3E98D-B0A6-4E50-8FA7-F3EE3F4A14CA}" type="pres">
      <dgm:prSet presAssocID="{58EE4725-D20E-47A5-AD8C-55C293BC0828}" presName="horz1" presStyleCnt="0"/>
      <dgm:spPr/>
    </dgm:pt>
    <dgm:pt modelId="{689A39FE-5C61-45F8-BE5B-3DBC02CA1683}" type="pres">
      <dgm:prSet presAssocID="{58EE4725-D20E-47A5-AD8C-55C293BC0828}" presName="tx1" presStyleLbl="revTx" presStyleIdx="0" presStyleCnt="2" custLinFactY="-16209" custLinFactNeighborX="-10034" custLinFactNeighborY="-100000"/>
      <dgm:spPr/>
    </dgm:pt>
    <dgm:pt modelId="{824C56C5-8478-4D9B-8A12-134A6E69F903}" type="pres">
      <dgm:prSet presAssocID="{58EE4725-D20E-47A5-AD8C-55C293BC0828}" presName="vert1" presStyleCnt="0"/>
      <dgm:spPr/>
    </dgm:pt>
    <dgm:pt modelId="{38E14DB6-17E5-44BD-9854-4CC0E4D7CB42}" type="pres">
      <dgm:prSet presAssocID="{AEDEC85D-D02C-41F3-8EF1-17CACCB6AC0E}" presName="thickLine" presStyleLbl="alignNode1" presStyleIdx="1" presStyleCnt="2"/>
      <dgm:spPr/>
    </dgm:pt>
    <dgm:pt modelId="{4855E032-6610-44C3-B519-19AB28AA0A97}" type="pres">
      <dgm:prSet presAssocID="{AEDEC85D-D02C-41F3-8EF1-17CACCB6AC0E}" presName="horz1" presStyleCnt="0"/>
      <dgm:spPr/>
    </dgm:pt>
    <dgm:pt modelId="{38FF8FC5-C3CF-4A38-8E29-1E8BDEF7ACC7}" type="pres">
      <dgm:prSet presAssocID="{AEDEC85D-D02C-41F3-8EF1-17CACCB6AC0E}" presName="tx1" presStyleLbl="revTx" presStyleIdx="1" presStyleCnt="2"/>
      <dgm:spPr/>
    </dgm:pt>
    <dgm:pt modelId="{1F3E6FCD-45F7-4200-985A-DDB9FD83FCCD}" type="pres">
      <dgm:prSet presAssocID="{AEDEC85D-D02C-41F3-8EF1-17CACCB6AC0E}" presName="vert1" presStyleCnt="0"/>
      <dgm:spPr/>
    </dgm:pt>
  </dgm:ptLst>
  <dgm:cxnLst>
    <dgm:cxn modelId="{E5A75852-9DC6-4E23-859F-88C97A68A9B7}" type="presOf" srcId="{6F471A1B-7BAD-4CB4-A0B4-1E9747A64347}" destId="{9B872CED-21A4-4E58-82D6-684438CA2078}" srcOrd="0" destOrd="0" presId="urn:microsoft.com/office/officeart/2008/layout/LinedList"/>
    <dgm:cxn modelId="{280D8A95-6DFD-407D-8AD7-A52C25C55709}" srcId="{6F471A1B-7BAD-4CB4-A0B4-1E9747A64347}" destId="{58EE4725-D20E-47A5-AD8C-55C293BC0828}" srcOrd="0" destOrd="0" parTransId="{9F497BCD-DE78-4872-B9F2-69365F3C044C}" sibTransId="{B31C999B-B153-4B3B-9ED2-15FD4B00BE43}"/>
    <dgm:cxn modelId="{15DB98A0-4990-4E35-9A93-6388B68D69D7}" type="presOf" srcId="{58EE4725-D20E-47A5-AD8C-55C293BC0828}" destId="{689A39FE-5C61-45F8-BE5B-3DBC02CA1683}" srcOrd="0" destOrd="0" presId="urn:microsoft.com/office/officeart/2008/layout/LinedList"/>
    <dgm:cxn modelId="{DA8810CF-DEB6-4E97-84F0-0534BDBC0955}" srcId="{6F471A1B-7BAD-4CB4-A0B4-1E9747A64347}" destId="{AEDEC85D-D02C-41F3-8EF1-17CACCB6AC0E}" srcOrd="1" destOrd="0" parTransId="{1EBF0057-3361-4716-A319-542324B80A17}" sibTransId="{7D0FCA45-56AF-40DB-AE5A-38FD5FAE0B5B}"/>
    <dgm:cxn modelId="{0979ACD6-EC16-4040-A6C5-5D93CEC7AF91}" type="presOf" srcId="{AEDEC85D-D02C-41F3-8EF1-17CACCB6AC0E}" destId="{38FF8FC5-C3CF-4A38-8E29-1E8BDEF7ACC7}" srcOrd="0" destOrd="0" presId="urn:microsoft.com/office/officeart/2008/layout/LinedList"/>
    <dgm:cxn modelId="{44A8629D-D96D-41E9-AF5F-96741CD78851}" type="presParOf" srcId="{9B872CED-21A4-4E58-82D6-684438CA2078}" destId="{A7941B66-4BC5-4E04-8F4A-681DC307FFDD}" srcOrd="0" destOrd="0" presId="urn:microsoft.com/office/officeart/2008/layout/LinedList"/>
    <dgm:cxn modelId="{1E1F229E-A4CC-44F2-AC23-58294FF66ADF}" type="presParOf" srcId="{9B872CED-21A4-4E58-82D6-684438CA2078}" destId="{8BB3E98D-B0A6-4E50-8FA7-F3EE3F4A14CA}" srcOrd="1" destOrd="0" presId="urn:microsoft.com/office/officeart/2008/layout/LinedList"/>
    <dgm:cxn modelId="{DF77A58E-DD57-468B-95F8-387E94FB4062}" type="presParOf" srcId="{8BB3E98D-B0A6-4E50-8FA7-F3EE3F4A14CA}" destId="{689A39FE-5C61-45F8-BE5B-3DBC02CA1683}" srcOrd="0" destOrd="0" presId="urn:microsoft.com/office/officeart/2008/layout/LinedList"/>
    <dgm:cxn modelId="{FDC51AEC-029B-454B-8251-43EC6CB57223}" type="presParOf" srcId="{8BB3E98D-B0A6-4E50-8FA7-F3EE3F4A14CA}" destId="{824C56C5-8478-4D9B-8A12-134A6E69F903}" srcOrd="1" destOrd="0" presId="urn:microsoft.com/office/officeart/2008/layout/LinedList"/>
    <dgm:cxn modelId="{E62D7C4C-0903-4C15-A803-4846AED5A795}" type="presParOf" srcId="{9B872CED-21A4-4E58-82D6-684438CA2078}" destId="{38E14DB6-17E5-44BD-9854-4CC0E4D7CB42}" srcOrd="2" destOrd="0" presId="urn:microsoft.com/office/officeart/2008/layout/LinedList"/>
    <dgm:cxn modelId="{6B9ECDAC-EA94-48F0-A7D0-07DAE90AD11B}" type="presParOf" srcId="{9B872CED-21A4-4E58-82D6-684438CA2078}" destId="{4855E032-6610-44C3-B519-19AB28AA0A97}" srcOrd="3" destOrd="0" presId="urn:microsoft.com/office/officeart/2008/layout/LinedList"/>
    <dgm:cxn modelId="{46223192-6217-4018-8D7C-2206377EB1C4}" type="presParOf" srcId="{4855E032-6610-44C3-B519-19AB28AA0A97}" destId="{38FF8FC5-C3CF-4A38-8E29-1E8BDEF7ACC7}" srcOrd="0" destOrd="0" presId="urn:microsoft.com/office/officeart/2008/layout/LinedList"/>
    <dgm:cxn modelId="{E4C32973-3DA8-432A-9360-7349BFACA424}" type="presParOf" srcId="{4855E032-6610-44C3-B519-19AB28AA0A97}" destId="{1F3E6FCD-45F7-4200-985A-DDB9FD83FCC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D746D3-C55A-46AE-8F11-A8F214D15409}" type="doc">
      <dgm:prSet loTypeId="urn:microsoft.com/office/officeart/2008/layout/LinedList" loCatId="list" qsTypeId="urn:microsoft.com/office/officeart/2005/8/quickstyle/simple3" qsCatId="simple" csTypeId="urn:microsoft.com/office/officeart/2005/8/colors/accent4_2" csCatId="accent4" phldr="1"/>
      <dgm:spPr/>
      <dgm:t>
        <a:bodyPr/>
        <a:lstStyle/>
        <a:p>
          <a:endParaRPr lang="en-US"/>
        </a:p>
      </dgm:t>
    </dgm:pt>
    <dgm:pt modelId="{BDB071FA-1590-4F52-B615-E23148CA3F43}">
      <dgm:prSet/>
      <dgm:spPr/>
      <dgm:t>
        <a:bodyPr/>
        <a:lstStyle/>
        <a:p>
          <a:r>
            <a:rPr lang="en-US" dirty="0"/>
            <a:t>Muscles can be classified into three functional groups:</a:t>
          </a:r>
        </a:p>
      </dgm:t>
    </dgm:pt>
    <dgm:pt modelId="{F618EFD7-4BD8-4AD8-8B57-6409B41A3585}" type="parTrans" cxnId="{B56A35C0-4AB1-48EE-910C-9F84C8A85A9B}">
      <dgm:prSet/>
      <dgm:spPr/>
      <dgm:t>
        <a:bodyPr/>
        <a:lstStyle/>
        <a:p>
          <a:endParaRPr lang="en-US"/>
        </a:p>
      </dgm:t>
    </dgm:pt>
    <dgm:pt modelId="{39E1B614-4199-4C2D-A34E-C693F8813445}" type="sibTrans" cxnId="{B56A35C0-4AB1-48EE-910C-9F84C8A85A9B}">
      <dgm:prSet/>
      <dgm:spPr/>
      <dgm:t>
        <a:bodyPr/>
        <a:lstStyle/>
        <a:p>
          <a:endParaRPr lang="en-US"/>
        </a:p>
      </dgm:t>
    </dgm:pt>
    <dgm:pt modelId="{1E448968-8987-456C-87FD-235199942561}">
      <dgm:prSet/>
      <dgm:spPr/>
      <dgm:t>
        <a:bodyPr/>
        <a:lstStyle/>
        <a:p>
          <a:r>
            <a:rPr lang="en-US"/>
            <a:t>Prime Mover or Agonist - A muscle that has the major responsibility for producing a specific movement is a prime mover, or agonist, of that movement.</a:t>
          </a:r>
        </a:p>
      </dgm:t>
    </dgm:pt>
    <dgm:pt modelId="{F6417449-A4E8-4830-A66C-7F29FFDB9668}" type="parTrans" cxnId="{8E80C768-ED5A-488F-AA58-99CB95EA5509}">
      <dgm:prSet/>
      <dgm:spPr/>
      <dgm:t>
        <a:bodyPr/>
        <a:lstStyle/>
        <a:p>
          <a:endParaRPr lang="en-US"/>
        </a:p>
      </dgm:t>
    </dgm:pt>
    <dgm:pt modelId="{823381C2-5ECE-4E66-84CE-9978B4A9878D}" type="sibTrans" cxnId="{8E80C768-ED5A-488F-AA58-99CB95EA5509}">
      <dgm:prSet/>
      <dgm:spPr/>
      <dgm:t>
        <a:bodyPr/>
        <a:lstStyle/>
        <a:p>
          <a:endParaRPr lang="en-US"/>
        </a:p>
      </dgm:t>
    </dgm:pt>
    <dgm:pt modelId="{E0DD62FD-ED9D-4126-8EB0-86AF8609E137}">
      <dgm:prSet/>
      <dgm:spPr/>
      <dgm:t>
        <a:bodyPr/>
        <a:lstStyle/>
        <a:p>
          <a:r>
            <a:rPr lang="en-US"/>
            <a:t>Antagonist - Muscles that oppose, or reverse, a particular movement are antagonists</a:t>
          </a:r>
        </a:p>
      </dgm:t>
    </dgm:pt>
    <dgm:pt modelId="{6D125683-55FC-4236-82F2-A31E942C5ABE}" type="parTrans" cxnId="{F1AB7B68-13B4-4BE2-A540-28B658930F07}">
      <dgm:prSet/>
      <dgm:spPr/>
      <dgm:t>
        <a:bodyPr/>
        <a:lstStyle/>
        <a:p>
          <a:endParaRPr lang="en-US"/>
        </a:p>
      </dgm:t>
    </dgm:pt>
    <dgm:pt modelId="{F0592925-EBEA-454C-95F4-475B16F93B68}" type="sibTrans" cxnId="{F1AB7B68-13B4-4BE2-A540-28B658930F07}">
      <dgm:prSet/>
      <dgm:spPr/>
      <dgm:t>
        <a:bodyPr/>
        <a:lstStyle/>
        <a:p>
          <a:endParaRPr lang="en-US"/>
        </a:p>
      </dgm:t>
    </dgm:pt>
    <dgm:pt modelId="{2AFA4067-E613-4498-8F2B-A3EB82FC28BA}">
      <dgm:prSet/>
      <dgm:spPr/>
      <dgm:t>
        <a:bodyPr/>
        <a:lstStyle/>
        <a:p>
          <a:r>
            <a:rPr lang="en-US"/>
            <a:t>Synergist - Synergists help prime movers or agonists by </a:t>
          </a:r>
        </a:p>
      </dgm:t>
    </dgm:pt>
    <dgm:pt modelId="{DD869824-88DC-4F85-B4AF-61D000476485}" type="parTrans" cxnId="{317FC90D-905A-4410-A0C0-F5DB6F3DB520}">
      <dgm:prSet/>
      <dgm:spPr/>
      <dgm:t>
        <a:bodyPr/>
        <a:lstStyle/>
        <a:p>
          <a:endParaRPr lang="en-US"/>
        </a:p>
      </dgm:t>
    </dgm:pt>
    <dgm:pt modelId="{BF14FBD7-6038-48FA-8C73-AA0DE662B2A1}" type="sibTrans" cxnId="{317FC90D-905A-4410-A0C0-F5DB6F3DB520}">
      <dgm:prSet/>
      <dgm:spPr/>
      <dgm:t>
        <a:bodyPr/>
        <a:lstStyle/>
        <a:p>
          <a:endParaRPr lang="en-US"/>
        </a:p>
      </dgm:t>
    </dgm:pt>
    <dgm:pt modelId="{DAEA0A5A-0A00-40D1-A630-11C7A16DB7F8}">
      <dgm:prSet/>
      <dgm:spPr/>
      <dgm:t>
        <a:bodyPr/>
        <a:lstStyle/>
        <a:p>
          <a:r>
            <a:rPr lang="en-US"/>
            <a:t>adding additional force to the same movement or </a:t>
          </a:r>
        </a:p>
      </dgm:t>
    </dgm:pt>
    <dgm:pt modelId="{A2B22205-1EC6-4EC1-A92D-BEADB08B2A5B}" type="parTrans" cxnId="{11A40E45-E78F-441E-A418-97F148652C81}">
      <dgm:prSet/>
      <dgm:spPr/>
      <dgm:t>
        <a:bodyPr/>
        <a:lstStyle/>
        <a:p>
          <a:endParaRPr lang="en-US"/>
        </a:p>
      </dgm:t>
    </dgm:pt>
    <dgm:pt modelId="{821525CF-9E86-4BC9-8A5A-73F33F7D55D2}" type="sibTrans" cxnId="{11A40E45-E78F-441E-A418-97F148652C81}">
      <dgm:prSet/>
      <dgm:spPr/>
      <dgm:t>
        <a:bodyPr/>
        <a:lstStyle/>
        <a:p>
          <a:endParaRPr lang="en-US"/>
        </a:p>
      </dgm:t>
    </dgm:pt>
    <dgm:pt modelId="{08E4DDCA-FDCD-45A2-9797-FDE599399927}">
      <dgm:prSet/>
      <dgm:spPr/>
      <dgm:t>
        <a:bodyPr/>
        <a:lstStyle/>
        <a:p>
          <a:r>
            <a:rPr lang="en-US"/>
            <a:t>Inhibiting oppositional movements</a:t>
          </a:r>
        </a:p>
      </dgm:t>
    </dgm:pt>
    <dgm:pt modelId="{CFA61911-06E6-4812-AE7E-624D7B00A7D5}" type="parTrans" cxnId="{005EF40C-AD80-449D-BD0A-5F94FCCBA30D}">
      <dgm:prSet/>
      <dgm:spPr/>
      <dgm:t>
        <a:bodyPr/>
        <a:lstStyle/>
        <a:p>
          <a:endParaRPr lang="en-US"/>
        </a:p>
      </dgm:t>
    </dgm:pt>
    <dgm:pt modelId="{B7F91680-2DEC-49B4-A730-D79A932B7076}" type="sibTrans" cxnId="{005EF40C-AD80-449D-BD0A-5F94FCCBA30D}">
      <dgm:prSet/>
      <dgm:spPr/>
      <dgm:t>
        <a:bodyPr/>
        <a:lstStyle/>
        <a:p>
          <a:endParaRPr lang="en-US"/>
        </a:p>
      </dgm:t>
    </dgm:pt>
    <dgm:pt modelId="{A2B2FC0A-0583-45FC-B6EA-74CEB45B6A1C}" type="pres">
      <dgm:prSet presAssocID="{40D746D3-C55A-46AE-8F11-A8F214D15409}" presName="vert0" presStyleCnt="0">
        <dgm:presLayoutVars>
          <dgm:dir/>
          <dgm:animOne val="branch"/>
          <dgm:animLvl val="lvl"/>
        </dgm:presLayoutVars>
      </dgm:prSet>
      <dgm:spPr/>
    </dgm:pt>
    <dgm:pt modelId="{EC261668-B6E3-44AE-8A05-B901BB7A8B63}" type="pres">
      <dgm:prSet presAssocID="{BDB071FA-1590-4F52-B615-E23148CA3F43}" presName="thickLine" presStyleLbl="alignNode1" presStyleIdx="0" presStyleCnt="1"/>
      <dgm:spPr/>
    </dgm:pt>
    <dgm:pt modelId="{CF82B87A-9B1E-4CF2-B156-C4F2334CB80B}" type="pres">
      <dgm:prSet presAssocID="{BDB071FA-1590-4F52-B615-E23148CA3F43}" presName="horz1" presStyleCnt="0"/>
      <dgm:spPr/>
    </dgm:pt>
    <dgm:pt modelId="{67760281-CF87-4CB8-A5E7-B902C5B05F3A}" type="pres">
      <dgm:prSet presAssocID="{BDB071FA-1590-4F52-B615-E23148CA3F43}" presName="tx1" presStyleLbl="revTx" presStyleIdx="0" presStyleCnt="6" custScaleX="100755"/>
      <dgm:spPr/>
    </dgm:pt>
    <dgm:pt modelId="{41E1FFB0-886B-49BE-B34B-3A561F62358F}" type="pres">
      <dgm:prSet presAssocID="{BDB071FA-1590-4F52-B615-E23148CA3F43}" presName="vert1" presStyleCnt="0"/>
      <dgm:spPr/>
    </dgm:pt>
    <dgm:pt modelId="{4843CE3C-05B4-476D-B3F2-2A163BAAAC97}" type="pres">
      <dgm:prSet presAssocID="{1E448968-8987-456C-87FD-235199942561}" presName="vertSpace2a" presStyleCnt="0"/>
      <dgm:spPr/>
    </dgm:pt>
    <dgm:pt modelId="{EDAE517B-1C3A-4457-B555-700F7EB347DE}" type="pres">
      <dgm:prSet presAssocID="{1E448968-8987-456C-87FD-235199942561}" presName="horz2" presStyleCnt="0"/>
      <dgm:spPr/>
    </dgm:pt>
    <dgm:pt modelId="{6C9A22F8-412C-41D1-935B-507DEC013060}" type="pres">
      <dgm:prSet presAssocID="{1E448968-8987-456C-87FD-235199942561}" presName="horzSpace2" presStyleCnt="0"/>
      <dgm:spPr/>
    </dgm:pt>
    <dgm:pt modelId="{8E4A6D77-3FBD-4166-84DD-C418BCBC7070}" type="pres">
      <dgm:prSet presAssocID="{1E448968-8987-456C-87FD-235199942561}" presName="tx2" presStyleLbl="revTx" presStyleIdx="1" presStyleCnt="6"/>
      <dgm:spPr/>
    </dgm:pt>
    <dgm:pt modelId="{B014FE7E-5306-46C0-AD87-8274B04DFDCF}" type="pres">
      <dgm:prSet presAssocID="{1E448968-8987-456C-87FD-235199942561}" presName="vert2" presStyleCnt="0"/>
      <dgm:spPr/>
    </dgm:pt>
    <dgm:pt modelId="{85A02DC9-7FDB-4478-ADF1-7D067FE2E032}" type="pres">
      <dgm:prSet presAssocID="{1E448968-8987-456C-87FD-235199942561}" presName="thinLine2b" presStyleLbl="callout" presStyleIdx="0" presStyleCnt="4"/>
      <dgm:spPr/>
    </dgm:pt>
    <dgm:pt modelId="{DBAE1396-1640-4C03-89F9-80C5B8FAC4B3}" type="pres">
      <dgm:prSet presAssocID="{1E448968-8987-456C-87FD-235199942561}" presName="vertSpace2b" presStyleCnt="0"/>
      <dgm:spPr/>
    </dgm:pt>
    <dgm:pt modelId="{2096D688-C292-4B65-84C1-DB2188DB768C}" type="pres">
      <dgm:prSet presAssocID="{E0DD62FD-ED9D-4126-8EB0-86AF8609E137}" presName="horz2" presStyleCnt="0"/>
      <dgm:spPr/>
    </dgm:pt>
    <dgm:pt modelId="{FBC13DA7-CF53-4A18-BD1F-1CF2D7B7F5E4}" type="pres">
      <dgm:prSet presAssocID="{E0DD62FD-ED9D-4126-8EB0-86AF8609E137}" presName="horzSpace2" presStyleCnt="0"/>
      <dgm:spPr/>
    </dgm:pt>
    <dgm:pt modelId="{569B7337-FE32-45E2-9C89-F2E8AA4A44A1}" type="pres">
      <dgm:prSet presAssocID="{E0DD62FD-ED9D-4126-8EB0-86AF8609E137}" presName="tx2" presStyleLbl="revTx" presStyleIdx="2" presStyleCnt="6"/>
      <dgm:spPr/>
    </dgm:pt>
    <dgm:pt modelId="{2C7DF3E8-1093-4AB1-A10E-D0ACEC395339}" type="pres">
      <dgm:prSet presAssocID="{E0DD62FD-ED9D-4126-8EB0-86AF8609E137}" presName="vert2" presStyleCnt="0"/>
      <dgm:spPr/>
    </dgm:pt>
    <dgm:pt modelId="{9E048D5E-7A35-4716-9445-3E2D5F3BA7D8}" type="pres">
      <dgm:prSet presAssocID="{E0DD62FD-ED9D-4126-8EB0-86AF8609E137}" presName="thinLine2b" presStyleLbl="callout" presStyleIdx="1" presStyleCnt="4"/>
      <dgm:spPr/>
    </dgm:pt>
    <dgm:pt modelId="{A30DB63B-DABD-473E-BC9F-69BEF398C05B}" type="pres">
      <dgm:prSet presAssocID="{E0DD62FD-ED9D-4126-8EB0-86AF8609E137}" presName="vertSpace2b" presStyleCnt="0"/>
      <dgm:spPr/>
    </dgm:pt>
    <dgm:pt modelId="{0666A1D0-6EBE-425B-A021-C7452B6B8C0B}" type="pres">
      <dgm:prSet presAssocID="{2AFA4067-E613-4498-8F2B-A3EB82FC28BA}" presName="horz2" presStyleCnt="0"/>
      <dgm:spPr/>
    </dgm:pt>
    <dgm:pt modelId="{C3E10C1D-949C-4BA6-B395-3EC18644E5BD}" type="pres">
      <dgm:prSet presAssocID="{2AFA4067-E613-4498-8F2B-A3EB82FC28BA}" presName="horzSpace2" presStyleCnt="0"/>
      <dgm:spPr/>
    </dgm:pt>
    <dgm:pt modelId="{BBFC3411-E484-4705-96E6-33E193D41314}" type="pres">
      <dgm:prSet presAssocID="{2AFA4067-E613-4498-8F2B-A3EB82FC28BA}" presName="tx2" presStyleLbl="revTx" presStyleIdx="3" presStyleCnt="6"/>
      <dgm:spPr/>
    </dgm:pt>
    <dgm:pt modelId="{23BE8E70-92F4-46DF-A438-48EAB1418E74}" type="pres">
      <dgm:prSet presAssocID="{2AFA4067-E613-4498-8F2B-A3EB82FC28BA}" presName="vert2" presStyleCnt="0"/>
      <dgm:spPr/>
    </dgm:pt>
    <dgm:pt modelId="{EEEA5E4B-8BC6-4246-BE11-EB789966ECC6}" type="pres">
      <dgm:prSet presAssocID="{DAEA0A5A-0A00-40D1-A630-11C7A16DB7F8}" presName="horz3" presStyleCnt="0"/>
      <dgm:spPr/>
    </dgm:pt>
    <dgm:pt modelId="{0B866F65-1D78-4290-9569-C12B949F7610}" type="pres">
      <dgm:prSet presAssocID="{DAEA0A5A-0A00-40D1-A630-11C7A16DB7F8}" presName="horzSpace3" presStyleCnt="0"/>
      <dgm:spPr/>
    </dgm:pt>
    <dgm:pt modelId="{258C8A4C-81E6-470A-A032-5386FFB49C03}" type="pres">
      <dgm:prSet presAssocID="{DAEA0A5A-0A00-40D1-A630-11C7A16DB7F8}" presName="tx3" presStyleLbl="revTx" presStyleIdx="4" presStyleCnt="6"/>
      <dgm:spPr/>
    </dgm:pt>
    <dgm:pt modelId="{A966598A-3BE1-4D98-B0E1-1F0FDF0EDC59}" type="pres">
      <dgm:prSet presAssocID="{DAEA0A5A-0A00-40D1-A630-11C7A16DB7F8}" presName="vert3" presStyleCnt="0"/>
      <dgm:spPr/>
    </dgm:pt>
    <dgm:pt modelId="{12528F3A-5587-408E-A4F9-25DD3271A76C}" type="pres">
      <dgm:prSet presAssocID="{821525CF-9E86-4BC9-8A5A-73F33F7D55D2}" presName="thinLine3" presStyleLbl="callout" presStyleIdx="2" presStyleCnt="4"/>
      <dgm:spPr/>
    </dgm:pt>
    <dgm:pt modelId="{CBC4AF83-438C-403D-834E-1C2146045112}" type="pres">
      <dgm:prSet presAssocID="{08E4DDCA-FDCD-45A2-9797-FDE599399927}" presName="horz3" presStyleCnt="0"/>
      <dgm:spPr/>
    </dgm:pt>
    <dgm:pt modelId="{DC4DE11B-48D5-4916-8921-1D109E8A6C92}" type="pres">
      <dgm:prSet presAssocID="{08E4DDCA-FDCD-45A2-9797-FDE599399927}" presName="horzSpace3" presStyleCnt="0"/>
      <dgm:spPr/>
    </dgm:pt>
    <dgm:pt modelId="{CF526956-E2CC-4FF1-B650-0A9F58E2B3FC}" type="pres">
      <dgm:prSet presAssocID="{08E4DDCA-FDCD-45A2-9797-FDE599399927}" presName="tx3" presStyleLbl="revTx" presStyleIdx="5" presStyleCnt="6"/>
      <dgm:spPr/>
    </dgm:pt>
    <dgm:pt modelId="{94707B59-91E8-4FD3-8BED-4D901753E0C2}" type="pres">
      <dgm:prSet presAssocID="{08E4DDCA-FDCD-45A2-9797-FDE599399927}" presName="vert3" presStyleCnt="0"/>
      <dgm:spPr/>
    </dgm:pt>
    <dgm:pt modelId="{7A4DE467-64A6-4C16-834E-AFDB75E58CB2}" type="pres">
      <dgm:prSet presAssocID="{2AFA4067-E613-4498-8F2B-A3EB82FC28BA}" presName="thinLine2b" presStyleLbl="callout" presStyleIdx="3" presStyleCnt="4"/>
      <dgm:spPr/>
    </dgm:pt>
    <dgm:pt modelId="{E279382D-568D-4624-AA30-7DCF2A7B927E}" type="pres">
      <dgm:prSet presAssocID="{2AFA4067-E613-4498-8F2B-A3EB82FC28BA}" presName="vertSpace2b" presStyleCnt="0"/>
      <dgm:spPr/>
    </dgm:pt>
  </dgm:ptLst>
  <dgm:cxnLst>
    <dgm:cxn modelId="{005EF40C-AD80-449D-BD0A-5F94FCCBA30D}" srcId="{2AFA4067-E613-4498-8F2B-A3EB82FC28BA}" destId="{08E4DDCA-FDCD-45A2-9797-FDE599399927}" srcOrd="1" destOrd="0" parTransId="{CFA61911-06E6-4812-AE7E-624D7B00A7D5}" sibTransId="{B7F91680-2DEC-49B4-A730-D79A932B7076}"/>
    <dgm:cxn modelId="{317FC90D-905A-4410-A0C0-F5DB6F3DB520}" srcId="{BDB071FA-1590-4F52-B615-E23148CA3F43}" destId="{2AFA4067-E613-4498-8F2B-A3EB82FC28BA}" srcOrd="2" destOrd="0" parTransId="{DD869824-88DC-4F85-B4AF-61D000476485}" sibTransId="{BF14FBD7-6038-48FA-8C73-AA0DE662B2A1}"/>
    <dgm:cxn modelId="{B57E0144-9C35-409B-B04E-CBC0FE982991}" type="presOf" srcId="{DAEA0A5A-0A00-40D1-A630-11C7A16DB7F8}" destId="{258C8A4C-81E6-470A-A032-5386FFB49C03}" srcOrd="0" destOrd="0" presId="urn:microsoft.com/office/officeart/2008/layout/LinedList"/>
    <dgm:cxn modelId="{11A40E45-E78F-441E-A418-97F148652C81}" srcId="{2AFA4067-E613-4498-8F2B-A3EB82FC28BA}" destId="{DAEA0A5A-0A00-40D1-A630-11C7A16DB7F8}" srcOrd="0" destOrd="0" parTransId="{A2B22205-1EC6-4EC1-A92D-BEADB08B2A5B}" sibTransId="{821525CF-9E86-4BC9-8A5A-73F33F7D55D2}"/>
    <dgm:cxn modelId="{F1AB7B68-13B4-4BE2-A540-28B658930F07}" srcId="{BDB071FA-1590-4F52-B615-E23148CA3F43}" destId="{E0DD62FD-ED9D-4126-8EB0-86AF8609E137}" srcOrd="1" destOrd="0" parTransId="{6D125683-55FC-4236-82F2-A31E942C5ABE}" sibTransId="{F0592925-EBEA-454C-95F4-475B16F93B68}"/>
    <dgm:cxn modelId="{8E80C768-ED5A-488F-AA58-99CB95EA5509}" srcId="{BDB071FA-1590-4F52-B615-E23148CA3F43}" destId="{1E448968-8987-456C-87FD-235199942561}" srcOrd="0" destOrd="0" parTransId="{F6417449-A4E8-4830-A66C-7F29FFDB9668}" sibTransId="{823381C2-5ECE-4E66-84CE-9978B4A9878D}"/>
    <dgm:cxn modelId="{0246F371-03DF-47D6-B947-91F084A7317D}" type="presOf" srcId="{08E4DDCA-FDCD-45A2-9797-FDE599399927}" destId="{CF526956-E2CC-4FF1-B650-0A9F58E2B3FC}" srcOrd="0" destOrd="0" presId="urn:microsoft.com/office/officeart/2008/layout/LinedList"/>
    <dgm:cxn modelId="{80F4D677-A151-40E0-B230-11246938D55D}" type="presOf" srcId="{2AFA4067-E613-4498-8F2B-A3EB82FC28BA}" destId="{BBFC3411-E484-4705-96E6-33E193D41314}" srcOrd="0" destOrd="0" presId="urn:microsoft.com/office/officeart/2008/layout/LinedList"/>
    <dgm:cxn modelId="{D5652AA0-C2E4-4729-B93C-8AA1E2580726}" type="presOf" srcId="{E0DD62FD-ED9D-4126-8EB0-86AF8609E137}" destId="{569B7337-FE32-45E2-9C89-F2E8AA4A44A1}" srcOrd="0" destOrd="0" presId="urn:microsoft.com/office/officeart/2008/layout/LinedList"/>
    <dgm:cxn modelId="{B56A35C0-4AB1-48EE-910C-9F84C8A85A9B}" srcId="{40D746D3-C55A-46AE-8F11-A8F214D15409}" destId="{BDB071FA-1590-4F52-B615-E23148CA3F43}" srcOrd="0" destOrd="0" parTransId="{F618EFD7-4BD8-4AD8-8B57-6409B41A3585}" sibTransId="{39E1B614-4199-4C2D-A34E-C693F8813445}"/>
    <dgm:cxn modelId="{9AE150C0-2A7A-4A76-BF2B-8B490F7E8C50}" type="presOf" srcId="{1E448968-8987-456C-87FD-235199942561}" destId="{8E4A6D77-3FBD-4166-84DD-C418BCBC7070}" srcOrd="0" destOrd="0" presId="urn:microsoft.com/office/officeart/2008/layout/LinedList"/>
    <dgm:cxn modelId="{817E02C9-DA0B-4F27-A5CF-A0BCED2EE855}" type="presOf" srcId="{40D746D3-C55A-46AE-8F11-A8F214D15409}" destId="{A2B2FC0A-0583-45FC-B6EA-74CEB45B6A1C}" srcOrd="0" destOrd="0" presId="urn:microsoft.com/office/officeart/2008/layout/LinedList"/>
    <dgm:cxn modelId="{687F19C9-A18B-416C-ADA1-18C9DECC03A9}" type="presOf" srcId="{BDB071FA-1590-4F52-B615-E23148CA3F43}" destId="{67760281-CF87-4CB8-A5E7-B902C5B05F3A}" srcOrd="0" destOrd="0" presId="urn:microsoft.com/office/officeart/2008/layout/LinedList"/>
    <dgm:cxn modelId="{63F7C135-8A77-4664-A504-0B71A59D058A}" type="presParOf" srcId="{A2B2FC0A-0583-45FC-B6EA-74CEB45B6A1C}" destId="{EC261668-B6E3-44AE-8A05-B901BB7A8B63}" srcOrd="0" destOrd="0" presId="urn:microsoft.com/office/officeart/2008/layout/LinedList"/>
    <dgm:cxn modelId="{35E9271C-35B1-429C-B8A4-94D5D127C743}" type="presParOf" srcId="{A2B2FC0A-0583-45FC-B6EA-74CEB45B6A1C}" destId="{CF82B87A-9B1E-4CF2-B156-C4F2334CB80B}" srcOrd="1" destOrd="0" presId="urn:microsoft.com/office/officeart/2008/layout/LinedList"/>
    <dgm:cxn modelId="{552BA698-1D7A-4A9C-93A0-8E7CAE488A1E}" type="presParOf" srcId="{CF82B87A-9B1E-4CF2-B156-C4F2334CB80B}" destId="{67760281-CF87-4CB8-A5E7-B902C5B05F3A}" srcOrd="0" destOrd="0" presId="urn:microsoft.com/office/officeart/2008/layout/LinedList"/>
    <dgm:cxn modelId="{6C8473E8-3B4C-44AC-A2BD-B2C7DE3B82FE}" type="presParOf" srcId="{CF82B87A-9B1E-4CF2-B156-C4F2334CB80B}" destId="{41E1FFB0-886B-49BE-B34B-3A561F62358F}" srcOrd="1" destOrd="0" presId="urn:microsoft.com/office/officeart/2008/layout/LinedList"/>
    <dgm:cxn modelId="{DE4C9F1A-3F07-4F5D-9944-E246C8054299}" type="presParOf" srcId="{41E1FFB0-886B-49BE-B34B-3A561F62358F}" destId="{4843CE3C-05B4-476D-B3F2-2A163BAAAC97}" srcOrd="0" destOrd="0" presId="urn:microsoft.com/office/officeart/2008/layout/LinedList"/>
    <dgm:cxn modelId="{D610AA4B-BA10-436F-9333-5FF6554AE856}" type="presParOf" srcId="{41E1FFB0-886B-49BE-B34B-3A561F62358F}" destId="{EDAE517B-1C3A-4457-B555-700F7EB347DE}" srcOrd="1" destOrd="0" presId="urn:microsoft.com/office/officeart/2008/layout/LinedList"/>
    <dgm:cxn modelId="{5AC413E0-3A1E-4A2B-8906-2B97CFC50DF5}" type="presParOf" srcId="{EDAE517B-1C3A-4457-B555-700F7EB347DE}" destId="{6C9A22F8-412C-41D1-935B-507DEC013060}" srcOrd="0" destOrd="0" presId="urn:microsoft.com/office/officeart/2008/layout/LinedList"/>
    <dgm:cxn modelId="{3AD54B96-0118-4F31-973C-160DD062D953}" type="presParOf" srcId="{EDAE517B-1C3A-4457-B555-700F7EB347DE}" destId="{8E4A6D77-3FBD-4166-84DD-C418BCBC7070}" srcOrd="1" destOrd="0" presId="urn:microsoft.com/office/officeart/2008/layout/LinedList"/>
    <dgm:cxn modelId="{81A4A74A-8DD8-47ED-8031-D9FEF5AE3845}" type="presParOf" srcId="{EDAE517B-1C3A-4457-B555-700F7EB347DE}" destId="{B014FE7E-5306-46C0-AD87-8274B04DFDCF}" srcOrd="2" destOrd="0" presId="urn:microsoft.com/office/officeart/2008/layout/LinedList"/>
    <dgm:cxn modelId="{17BB745E-5068-4810-8D1C-594E00712DD0}" type="presParOf" srcId="{41E1FFB0-886B-49BE-B34B-3A561F62358F}" destId="{85A02DC9-7FDB-4478-ADF1-7D067FE2E032}" srcOrd="2" destOrd="0" presId="urn:microsoft.com/office/officeart/2008/layout/LinedList"/>
    <dgm:cxn modelId="{9914BF3C-79FC-402E-BEAC-99B03F645EF2}" type="presParOf" srcId="{41E1FFB0-886B-49BE-B34B-3A561F62358F}" destId="{DBAE1396-1640-4C03-89F9-80C5B8FAC4B3}" srcOrd="3" destOrd="0" presId="urn:microsoft.com/office/officeart/2008/layout/LinedList"/>
    <dgm:cxn modelId="{642986C4-E7D5-4A21-BC3A-DDFD291B5A31}" type="presParOf" srcId="{41E1FFB0-886B-49BE-B34B-3A561F62358F}" destId="{2096D688-C292-4B65-84C1-DB2188DB768C}" srcOrd="4" destOrd="0" presId="urn:microsoft.com/office/officeart/2008/layout/LinedList"/>
    <dgm:cxn modelId="{C1841766-1437-4958-B12F-76D5FF778969}" type="presParOf" srcId="{2096D688-C292-4B65-84C1-DB2188DB768C}" destId="{FBC13DA7-CF53-4A18-BD1F-1CF2D7B7F5E4}" srcOrd="0" destOrd="0" presId="urn:microsoft.com/office/officeart/2008/layout/LinedList"/>
    <dgm:cxn modelId="{39425B82-68C3-462F-BDBD-C878BB6E7744}" type="presParOf" srcId="{2096D688-C292-4B65-84C1-DB2188DB768C}" destId="{569B7337-FE32-45E2-9C89-F2E8AA4A44A1}" srcOrd="1" destOrd="0" presId="urn:microsoft.com/office/officeart/2008/layout/LinedList"/>
    <dgm:cxn modelId="{AA8FB301-F125-4230-911F-79C984E50592}" type="presParOf" srcId="{2096D688-C292-4B65-84C1-DB2188DB768C}" destId="{2C7DF3E8-1093-4AB1-A10E-D0ACEC395339}" srcOrd="2" destOrd="0" presId="urn:microsoft.com/office/officeart/2008/layout/LinedList"/>
    <dgm:cxn modelId="{92257377-7B71-4537-BDA8-DE072552BC22}" type="presParOf" srcId="{41E1FFB0-886B-49BE-B34B-3A561F62358F}" destId="{9E048D5E-7A35-4716-9445-3E2D5F3BA7D8}" srcOrd="5" destOrd="0" presId="urn:microsoft.com/office/officeart/2008/layout/LinedList"/>
    <dgm:cxn modelId="{D85E41F2-687C-482E-B7D3-64A2F53075A1}" type="presParOf" srcId="{41E1FFB0-886B-49BE-B34B-3A561F62358F}" destId="{A30DB63B-DABD-473E-BC9F-69BEF398C05B}" srcOrd="6" destOrd="0" presId="urn:microsoft.com/office/officeart/2008/layout/LinedList"/>
    <dgm:cxn modelId="{952AC10A-B874-495E-BB46-EA6FA4F11BC6}" type="presParOf" srcId="{41E1FFB0-886B-49BE-B34B-3A561F62358F}" destId="{0666A1D0-6EBE-425B-A021-C7452B6B8C0B}" srcOrd="7" destOrd="0" presId="urn:microsoft.com/office/officeart/2008/layout/LinedList"/>
    <dgm:cxn modelId="{BAD1D0C9-4486-40F1-82B7-5C47403A01B0}" type="presParOf" srcId="{0666A1D0-6EBE-425B-A021-C7452B6B8C0B}" destId="{C3E10C1D-949C-4BA6-B395-3EC18644E5BD}" srcOrd="0" destOrd="0" presId="urn:microsoft.com/office/officeart/2008/layout/LinedList"/>
    <dgm:cxn modelId="{DD572BEC-F360-4E6B-AC58-A4FD13570C08}" type="presParOf" srcId="{0666A1D0-6EBE-425B-A021-C7452B6B8C0B}" destId="{BBFC3411-E484-4705-96E6-33E193D41314}" srcOrd="1" destOrd="0" presId="urn:microsoft.com/office/officeart/2008/layout/LinedList"/>
    <dgm:cxn modelId="{D769CD49-B489-4A91-8D0B-2FA9312F909C}" type="presParOf" srcId="{0666A1D0-6EBE-425B-A021-C7452B6B8C0B}" destId="{23BE8E70-92F4-46DF-A438-48EAB1418E74}" srcOrd="2" destOrd="0" presId="urn:microsoft.com/office/officeart/2008/layout/LinedList"/>
    <dgm:cxn modelId="{ED5A50FF-720B-401A-8A5B-D90A74ADBCE1}" type="presParOf" srcId="{23BE8E70-92F4-46DF-A438-48EAB1418E74}" destId="{EEEA5E4B-8BC6-4246-BE11-EB789966ECC6}" srcOrd="0" destOrd="0" presId="urn:microsoft.com/office/officeart/2008/layout/LinedList"/>
    <dgm:cxn modelId="{BA09A77B-D8ED-4EED-A35D-D3574630124B}" type="presParOf" srcId="{EEEA5E4B-8BC6-4246-BE11-EB789966ECC6}" destId="{0B866F65-1D78-4290-9569-C12B949F7610}" srcOrd="0" destOrd="0" presId="urn:microsoft.com/office/officeart/2008/layout/LinedList"/>
    <dgm:cxn modelId="{83CD5C8D-A7E5-4439-A199-CCB7C3B1F84B}" type="presParOf" srcId="{EEEA5E4B-8BC6-4246-BE11-EB789966ECC6}" destId="{258C8A4C-81E6-470A-A032-5386FFB49C03}" srcOrd="1" destOrd="0" presId="urn:microsoft.com/office/officeart/2008/layout/LinedList"/>
    <dgm:cxn modelId="{47148BB3-B90E-4487-B931-786806973787}" type="presParOf" srcId="{EEEA5E4B-8BC6-4246-BE11-EB789966ECC6}" destId="{A966598A-3BE1-4D98-B0E1-1F0FDF0EDC59}" srcOrd="2" destOrd="0" presId="urn:microsoft.com/office/officeart/2008/layout/LinedList"/>
    <dgm:cxn modelId="{7508C9CD-A421-4070-B564-A0E00491C125}" type="presParOf" srcId="{23BE8E70-92F4-46DF-A438-48EAB1418E74}" destId="{12528F3A-5587-408E-A4F9-25DD3271A76C}" srcOrd="1" destOrd="0" presId="urn:microsoft.com/office/officeart/2008/layout/LinedList"/>
    <dgm:cxn modelId="{D4FE5876-4C40-4A44-96C6-0668093007BE}" type="presParOf" srcId="{23BE8E70-92F4-46DF-A438-48EAB1418E74}" destId="{CBC4AF83-438C-403D-834E-1C2146045112}" srcOrd="2" destOrd="0" presId="urn:microsoft.com/office/officeart/2008/layout/LinedList"/>
    <dgm:cxn modelId="{8E3BCE32-A05E-45E5-B6AF-B135A519F266}" type="presParOf" srcId="{CBC4AF83-438C-403D-834E-1C2146045112}" destId="{DC4DE11B-48D5-4916-8921-1D109E8A6C92}" srcOrd="0" destOrd="0" presId="urn:microsoft.com/office/officeart/2008/layout/LinedList"/>
    <dgm:cxn modelId="{6E47A753-74E5-4D61-B456-288BD2C5FF1E}" type="presParOf" srcId="{CBC4AF83-438C-403D-834E-1C2146045112}" destId="{CF526956-E2CC-4FF1-B650-0A9F58E2B3FC}" srcOrd="1" destOrd="0" presId="urn:microsoft.com/office/officeart/2008/layout/LinedList"/>
    <dgm:cxn modelId="{6315BF4E-25F8-4D88-8260-939B8F9CC9AB}" type="presParOf" srcId="{CBC4AF83-438C-403D-834E-1C2146045112}" destId="{94707B59-91E8-4FD3-8BED-4D901753E0C2}" srcOrd="2" destOrd="0" presId="urn:microsoft.com/office/officeart/2008/layout/LinedList"/>
    <dgm:cxn modelId="{F652DC82-CDC5-4940-B346-039B4E5E5581}" type="presParOf" srcId="{41E1FFB0-886B-49BE-B34B-3A561F62358F}" destId="{7A4DE467-64A6-4C16-834E-AFDB75E58CB2}" srcOrd="8" destOrd="0" presId="urn:microsoft.com/office/officeart/2008/layout/LinedList"/>
    <dgm:cxn modelId="{12D1D6D9-3488-4896-86D2-98041AA1C506}" type="presParOf" srcId="{41E1FFB0-886B-49BE-B34B-3A561F62358F}" destId="{E279382D-568D-4624-AA30-7DCF2A7B927E}"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41B66-4BC5-4E04-8F4A-681DC307FFDD}">
      <dsp:nvSpPr>
        <dsp:cNvPr id="0" name=""/>
        <dsp:cNvSpPr/>
      </dsp:nvSpPr>
      <dsp:spPr>
        <a:xfrm>
          <a:off x="0" y="0"/>
          <a:ext cx="5541804" cy="0"/>
        </a:xfrm>
        <a:prstGeom prst="line">
          <a:avLst/>
        </a:prstGeom>
        <a:gradFill rotWithShape="0">
          <a:gsLst>
            <a:gs pos="0">
              <a:schemeClr val="accent1">
                <a:shade val="80000"/>
                <a:hueOff val="0"/>
                <a:satOff val="0"/>
                <a:lumOff val="0"/>
                <a:alphaOff val="0"/>
                <a:lumMod val="110000"/>
                <a:satMod val="105000"/>
                <a:tint val="67000"/>
              </a:schemeClr>
            </a:gs>
            <a:gs pos="50000">
              <a:schemeClr val="accent1">
                <a:shade val="80000"/>
                <a:hueOff val="0"/>
                <a:satOff val="0"/>
                <a:lumOff val="0"/>
                <a:alphaOff val="0"/>
                <a:lumMod val="105000"/>
                <a:satMod val="103000"/>
                <a:tint val="73000"/>
              </a:schemeClr>
            </a:gs>
            <a:gs pos="100000">
              <a:schemeClr val="accent1">
                <a:shade val="80000"/>
                <a:hueOff val="0"/>
                <a:satOff val="0"/>
                <a:lumOff val="0"/>
                <a:alphaOff val="0"/>
                <a:lumMod val="105000"/>
                <a:satMod val="109000"/>
                <a:tint val="81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689A39FE-5C61-45F8-BE5B-3DBC02CA1683}">
      <dsp:nvSpPr>
        <dsp:cNvPr id="0" name=""/>
        <dsp:cNvSpPr/>
      </dsp:nvSpPr>
      <dsp:spPr>
        <a:xfrm>
          <a:off x="0" y="0"/>
          <a:ext cx="5541804" cy="1892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kern="1200" dirty="0"/>
            <a:t>Muscles always </a:t>
          </a:r>
          <a:r>
            <a:rPr lang="en-US" sz="4800" kern="1200" dirty="0">
              <a:solidFill>
                <a:schemeClr val="accent1"/>
              </a:solidFill>
            </a:rPr>
            <a:t>PULL</a:t>
          </a:r>
          <a:r>
            <a:rPr lang="en-US" sz="4800" kern="1200" dirty="0"/>
            <a:t> they never </a:t>
          </a:r>
          <a:r>
            <a:rPr lang="en-US" sz="4800" kern="1200" dirty="0">
              <a:solidFill>
                <a:srgbClr val="FF0000"/>
              </a:solidFill>
            </a:rPr>
            <a:t>PUSH</a:t>
          </a:r>
          <a:r>
            <a:rPr lang="en-US" sz="4800" kern="1200" dirty="0"/>
            <a:t>. </a:t>
          </a:r>
          <a:r>
            <a:rPr lang="en-US" sz="5400" kern="1200" dirty="0"/>
            <a:t> </a:t>
          </a:r>
        </a:p>
      </dsp:txBody>
      <dsp:txXfrm>
        <a:off x="0" y="0"/>
        <a:ext cx="5541804" cy="1892709"/>
      </dsp:txXfrm>
    </dsp:sp>
    <dsp:sp modelId="{38E14DB6-17E5-44BD-9854-4CC0E4D7CB42}">
      <dsp:nvSpPr>
        <dsp:cNvPr id="0" name=""/>
        <dsp:cNvSpPr/>
      </dsp:nvSpPr>
      <dsp:spPr>
        <a:xfrm>
          <a:off x="0" y="1892709"/>
          <a:ext cx="5541804" cy="0"/>
        </a:xfrm>
        <a:prstGeom prst="line">
          <a:avLst/>
        </a:prstGeom>
        <a:gradFill rotWithShape="0">
          <a:gsLst>
            <a:gs pos="0">
              <a:schemeClr val="accent1">
                <a:shade val="80000"/>
                <a:hueOff val="-454146"/>
                <a:satOff val="-44813"/>
                <a:lumOff val="34980"/>
                <a:alphaOff val="0"/>
                <a:lumMod val="110000"/>
                <a:satMod val="105000"/>
                <a:tint val="67000"/>
              </a:schemeClr>
            </a:gs>
            <a:gs pos="50000">
              <a:schemeClr val="accent1">
                <a:shade val="80000"/>
                <a:hueOff val="-454146"/>
                <a:satOff val="-44813"/>
                <a:lumOff val="34980"/>
                <a:alphaOff val="0"/>
                <a:lumMod val="105000"/>
                <a:satMod val="103000"/>
                <a:tint val="73000"/>
              </a:schemeClr>
            </a:gs>
            <a:gs pos="100000">
              <a:schemeClr val="accent1">
                <a:shade val="80000"/>
                <a:hueOff val="-454146"/>
                <a:satOff val="-44813"/>
                <a:lumOff val="34980"/>
                <a:alphaOff val="0"/>
                <a:lumMod val="105000"/>
                <a:satMod val="109000"/>
                <a:tint val="81000"/>
              </a:schemeClr>
            </a:gs>
          </a:gsLst>
          <a:lin ang="5400000" scaled="0"/>
        </a:gradFill>
        <a:ln w="6350" cap="flat" cmpd="sng" algn="ctr">
          <a:solidFill>
            <a:schemeClr val="accent1">
              <a:shade val="80000"/>
              <a:hueOff val="-454146"/>
              <a:satOff val="-44813"/>
              <a:lumOff val="3498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38FF8FC5-C3CF-4A38-8E29-1E8BDEF7ACC7}">
      <dsp:nvSpPr>
        <dsp:cNvPr id="0" name=""/>
        <dsp:cNvSpPr/>
      </dsp:nvSpPr>
      <dsp:spPr>
        <a:xfrm>
          <a:off x="0" y="1892709"/>
          <a:ext cx="5541804" cy="1892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endParaRPr lang="en-US" sz="3200" kern="1200" dirty="0"/>
        </a:p>
        <a:p>
          <a:pPr marL="0" lvl="0" indent="0" algn="l" defTabSz="1422400">
            <a:lnSpc>
              <a:spcPct val="90000"/>
            </a:lnSpc>
            <a:spcBef>
              <a:spcPct val="0"/>
            </a:spcBef>
            <a:spcAft>
              <a:spcPct val="35000"/>
            </a:spcAft>
            <a:buNone/>
          </a:pPr>
          <a:endParaRPr lang="en-US" sz="3200" kern="1200" dirty="0"/>
        </a:p>
        <a:p>
          <a:pPr marL="0" lvl="0" indent="0" algn="l" defTabSz="1422400">
            <a:lnSpc>
              <a:spcPct val="90000"/>
            </a:lnSpc>
            <a:spcBef>
              <a:spcPct val="0"/>
            </a:spcBef>
            <a:spcAft>
              <a:spcPct val="35000"/>
            </a:spcAft>
            <a:buNone/>
          </a:pPr>
          <a:r>
            <a:rPr lang="en-US" sz="3200" kern="1200" dirty="0"/>
            <a:t>When a muscle contracts, it pulls the bones it connects to closer to one another, by decreasing the angle of the movable joint that is spans. </a:t>
          </a:r>
          <a:br>
            <a:rPr lang="en-US" sz="3200" kern="1200" dirty="0"/>
          </a:br>
          <a:r>
            <a:rPr lang="en-US" sz="3200" kern="1200" dirty="0"/>
            <a:t>   </a:t>
          </a:r>
        </a:p>
      </dsp:txBody>
      <dsp:txXfrm>
        <a:off x="0" y="1892709"/>
        <a:ext cx="5541804" cy="18927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61668-B6E3-44AE-8A05-B901BB7A8B63}">
      <dsp:nvSpPr>
        <dsp:cNvPr id="0" name=""/>
        <dsp:cNvSpPr/>
      </dsp:nvSpPr>
      <dsp:spPr>
        <a:xfrm>
          <a:off x="0" y="0"/>
          <a:ext cx="10515600" cy="0"/>
        </a:xfrm>
        <a:prstGeom prst="lin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67760281-CF87-4CB8-A5E7-B902C5B05F3A}">
      <dsp:nvSpPr>
        <dsp:cNvPr id="0" name=""/>
        <dsp:cNvSpPr/>
      </dsp:nvSpPr>
      <dsp:spPr>
        <a:xfrm>
          <a:off x="0" y="0"/>
          <a:ext cx="2114859"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Muscles can be classified into three functional groups:</a:t>
          </a:r>
        </a:p>
      </dsp:txBody>
      <dsp:txXfrm>
        <a:off x="0" y="0"/>
        <a:ext cx="2114859" cy="4351338"/>
      </dsp:txXfrm>
    </dsp:sp>
    <dsp:sp modelId="{8E4A6D77-3FBD-4166-84DD-C418BCBC7070}">
      <dsp:nvSpPr>
        <dsp:cNvPr id="0" name=""/>
        <dsp:cNvSpPr/>
      </dsp:nvSpPr>
      <dsp:spPr>
        <a:xfrm>
          <a:off x="2272285" y="67989"/>
          <a:ext cx="4040598" cy="13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Prime Mover or Agonist - A muscle that has the major responsibility for producing a specific movement is a prime mover, or agonist, of that movement.</a:t>
          </a:r>
        </a:p>
      </dsp:txBody>
      <dsp:txXfrm>
        <a:off x="2272285" y="67989"/>
        <a:ext cx="4040598" cy="1359793"/>
      </dsp:txXfrm>
    </dsp:sp>
    <dsp:sp modelId="{85A02DC9-7FDB-4478-ADF1-7D067FE2E032}">
      <dsp:nvSpPr>
        <dsp:cNvPr id="0" name=""/>
        <dsp:cNvSpPr/>
      </dsp:nvSpPr>
      <dsp:spPr>
        <a:xfrm>
          <a:off x="2114859" y="1427782"/>
          <a:ext cx="8396049" cy="0"/>
        </a:xfrm>
        <a:prstGeom prst="lin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tint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 modelId="{569B7337-FE32-45E2-9C89-F2E8AA4A44A1}">
      <dsp:nvSpPr>
        <dsp:cNvPr id="0" name=""/>
        <dsp:cNvSpPr/>
      </dsp:nvSpPr>
      <dsp:spPr>
        <a:xfrm>
          <a:off x="2272285" y="1495772"/>
          <a:ext cx="4040598" cy="13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Antagonist - Muscles that oppose, or reverse, a particular movement are antagonists</a:t>
          </a:r>
        </a:p>
      </dsp:txBody>
      <dsp:txXfrm>
        <a:off x="2272285" y="1495772"/>
        <a:ext cx="4040598" cy="1359793"/>
      </dsp:txXfrm>
    </dsp:sp>
    <dsp:sp modelId="{9E048D5E-7A35-4716-9445-3E2D5F3BA7D8}">
      <dsp:nvSpPr>
        <dsp:cNvPr id="0" name=""/>
        <dsp:cNvSpPr/>
      </dsp:nvSpPr>
      <dsp:spPr>
        <a:xfrm>
          <a:off x="2114859" y="2855565"/>
          <a:ext cx="8396049" cy="0"/>
        </a:xfrm>
        <a:prstGeom prst="lin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tint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 modelId="{BBFC3411-E484-4705-96E6-33E193D41314}">
      <dsp:nvSpPr>
        <dsp:cNvPr id="0" name=""/>
        <dsp:cNvSpPr/>
      </dsp:nvSpPr>
      <dsp:spPr>
        <a:xfrm>
          <a:off x="2272285" y="2923555"/>
          <a:ext cx="4040598" cy="13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Synergist - Synergists help prime movers or agonists by </a:t>
          </a:r>
        </a:p>
      </dsp:txBody>
      <dsp:txXfrm>
        <a:off x="2272285" y="2923555"/>
        <a:ext cx="4040598" cy="1359793"/>
      </dsp:txXfrm>
    </dsp:sp>
    <dsp:sp modelId="{258C8A4C-81E6-470A-A032-5386FFB49C03}">
      <dsp:nvSpPr>
        <dsp:cNvPr id="0" name=""/>
        <dsp:cNvSpPr/>
      </dsp:nvSpPr>
      <dsp:spPr>
        <a:xfrm>
          <a:off x="6470310" y="2923555"/>
          <a:ext cx="4040598" cy="679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adding additional force to the same movement or </a:t>
          </a:r>
        </a:p>
      </dsp:txBody>
      <dsp:txXfrm>
        <a:off x="6470310" y="2923555"/>
        <a:ext cx="4040598" cy="679896"/>
      </dsp:txXfrm>
    </dsp:sp>
    <dsp:sp modelId="{12528F3A-5587-408E-A4F9-25DD3271A76C}">
      <dsp:nvSpPr>
        <dsp:cNvPr id="0" name=""/>
        <dsp:cNvSpPr/>
      </dsp:nvSpPr>
      <dsp:spPr>
        <a:xfrm>
          <a:off x="6312884" y="3603451"/>
          <a:ext cx="4040598" cy="0"/>
        </a:xfrm>
        <a:prstGeom prst="lin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tint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 modelId="{CF526956-E2CC-4FF1-B650-0A9F58E2B3FC}">
      <dsp:nvSpPr>
        <dsp:cNvPr id="0" name=""/>
        <dsp:cNvSpPr/>
      </dsp:nvSpPr>
      <dsp:spPr>
        <a:xfrm>
          <a:off x="6470310" y="3603451"/>
          <a:ext cx="4040598" cy="679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Inhibiting oppositional movements</a:t>
          </a:r>
        </a:p>
      </dsp:txBody>
      <dsp:txXfrm>
        <a:off x="6470310" y="3603451"/>
        <a:ext cx="4040598" cy="679896"/>
      </dsp:txXfrm>
    </dsp:sp>
    <dsp:sp modelId="{7A4DE467-64A6-4C16-834E-AFDB75E58CB2}">
      <dsp:nvSpPr>
        <dsp:cNvPr id="0" name=""/>
        <dsp:cNvSpPr/>
      </dsp:nvSpPr>
      <dsp:spPr>
        <a:xfrm>
          <a:off x="2114859" y="4283348"/>
          <a:ext cx="8396049" cy="0"/>
        </a:xfrm>
        <a:prstGeom prst="lin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tint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3T18:01:27.34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99 6176,'0'-7,"1"0,0 0,0 0,1 0,0 1,0-1,1 0,0 1,0 0,0 0,1 0,-1 0,3-2,12-14,0 1,19-16,12-15,-23 20,-2 0,-2-1,8-17,-20 33,-2 0,0-1,-2 0,1 0,-2-1,-1 1,0-1,0-7,6-57,21-72,-12 64,0-29,0-3,22-74,-5 35,-20 88,-6 34,-2-1,1-32,-5 10,3 0,2 1,3 0,12-32,-13 51,-1 0,-3-1,-1 0,-2 0,-3 0,-1-15,1 40,0 0,2 0,0 1,2-1,0 1,1 0,0 0,5-7,12-35,-1-36,-19 74,2-1,0 1,2 1,2-5,63-124,-31 70,-4-3,18-38,41-62,-24 48,10-35,21-78,-63 157,28-44,-50 100,16-39,-25 51,1 1,1 0,1 1,14-20,15-9,-25 33,-2 0,0-2,-1 0,-1 0,-1-1,7-17,-10 16,0-1,2 1,0 0,2 1,0 0,1 0,1 2,0 0,7-6,142-152,-8-7,57-97,-154 207,3 3,44-37,-78 83,1 1,22-12,-19 13,0-2,3-4,5-8,-10 7,1 1,1 2,2 1,0 1,17-7,8-3,-49 28,-1 0,1 0,0 1,1 0,-1 1,1 0,-1 1,1-1,1 2,-1 0,0 0,0 0,1 2,-1-1,9 2,9 1,-12-2,0 1,-1 1,1 1,-1 0,0 0,0 2,0 0,0 1,-13-5,-1-1,0 1,1 0,-1 0,0 0,1 0,-1 0,0 0,0 1,0-1,0 0,0 1,0-1,0 0,-1 1,1-1,0 1,-1-1,1 1,-1 0,1-1,-1 1,0-1,0 2,0 0,-1 1,1-1,-1 0,0 0,0 0,0 0,0 0,0 0,-1 0,0 0,1 0,-2 0,-4 7,0-1,-1-1,0 1,-1-1,0-1,-8 7,-6-2,0-1,0-1,-1-1,0-1,-21 4,0 1,-46 13,38-12,1 2,1 3,-4 3,24-7,2 0,-1-2,0-1,-1-1,-16 3,-11-2,15-4,2 2,-2 2,30-8,1 1,-1 0,1 1,0 0,0 1,1 1,0 0,-6 5,-13 15,1 1,1 2,2 1,1 1,-14 24,21-31,-2 0,-1-2,0-1,-2 0,-1-2,-18 13,6-4,1 1,-15 19,41-38,0 0,0 0,2 1,-7 14,1-2,12-25,1-1,0 1,0 0,0 0,0 0,0 0,0 0,0 0,0-1,0 1,0 0,0 0,0 0,0 0,-1 0,1 0,0 0,0 0,0 0,0 0,0-1,0 1,0 0,-1 0,1 0,0 0,0 0,0 0,0 0,0 0,-1 0,1 0,0 0,0 0,0 0,0 0,0 0,0 0,-1 0,1 0,0 0,0 1,0-1,0 0,0 0,0 0,0 0,-1 0,1 0,0 0,0 0,0 0,0 0,0 1,0-1,0 0,0 0,0 0,0 0,0 0,0 0,0 1,-1-1,1 0,0 0,0 0,0 0,0 0,-2-18,3-24,1 29,1 0,1 0,0 1,1-1,0 1,1 0,0 1,1-1,1 1,5-6,15-18,3 2,16-14,-16 17,5-3,2 2,13-7,28-23,61-52,94-83,-209 174,-22 21,-6 5,-37 38,-50 47,34-31,-2-2,-3-4,-41 28,63-52,2 2,2 2,-20 23,29-27,2 1,0 0,3 2,0 1,2 1,-12 29,24-51,1 0,-1 0,-1-1,0 0,0 0,-1-1,-6 5,4-4,1 0,1 0,0 1,0 1,-5 10,-37 69,1-2,-1 12,30-54,1 1,3 1,2 1,-4 28,11-48,-1-1,-1 1,-2-2,-1 0,-1 0,-7 9,-28 57,32-49,2 0,2 1,2 0,-2 33,10-67,-2 31,1 0,2 23,2-32,-2 0,-1 0,-2-1,-5 19,2-14,2 0,1 1,0 39,0 6,5-80,-1 0,1 0,-1 0,0 0,0-1,0 1,0 0,-1-1,0 1,0-1,1 1,-2-1,-1 3,3-5,0-1,0 1,0 0,-1-1,1 1,0 0,0-1,-1 1,1-1,0 0,-1 1,1-1,0 0,-1 0,1 0,0 0,-1 0,1 0,0 0,-1-1,1 1,0 0,-1-1,1 1,0-1,0 1,0-1,-1 0,1 1,0-1,0 0,0 0,0 0,0 0,0 0,0 0,1 0,-1 0,0-1,-5-5,0 0,0 0,1-1,1 0,-1 0,1 0,0-1,1 1,0-3,-22-86,10 34,9 39,0-1,1 0,2 1,0-1,2 0,0-1,2 1,1 0,1 0,1 1,1-1,1 1,2 0,0 0,1 1,2 0,0 0,2-1,14-26,-2-2,-2 0,-3-2,-1-5,-2 11,-7 22,2 2,1 0,1 0,1 1,13-15,-11 16,-1-1,-2 0,0-2,-1 1,4-14,29-106,-17 51,5-1,-12 30,-3-1,2-21,-19 78,5-30,-6 29,1 1,-1 0,1-1,0 1,1 0,0 0,0 1,1-1,0 0,0 1,2 0,50-74,-55 80,-1 1,1-1,-1 0,1 1,-1-1,1 0,-1 1,1-1,-1 1,1-1,0 1,-1-1,1 1,0 0,0-1,-1 1,1 0,0-1,0 1,-1 0,1 0,0 0,0 0,0 0,4 13,-10 32,-11 12,-3-1,-3 0,-2-2,-10 14,-8 20,25-45,1 0,-2 17,8-23,-2 0,-2-1,-13 25,10-22,2 2,1-1,2 2,2 0,-3 33,11-61,-8 41,-2-2,-3 0,-2 0,-23 48,22-56,-13 43,-2 7,-7 30,27-81,-1-2,-2 1,-9 12,10-25,1 0,2 1,1 0,1 1,2 0,1 0,2 1,-1 24,1-7,-2 1,-3 3,1-4,2 1,2 2,5 131,3-96,-8 45,-15-7,11-83,2 0,1 12,6-44,0-1,-1 1,0 0,-1-1,0 1,0-1,-1 0,-1 0,0 0,0 0,-1 0,-4 7,8-16,0 0,0-1,0 1,0 0,0 0,0 0,0-1,-1 1,1 0,0-1,0 1,0-1,-1 0,1 1,0-1,0 0,-1 0,1 0,0 0,-1 0,1 0,0 0,-1 0,1 0,0-1,0 1,-1 0,1-1,0 1,0-1,0 0,0 1,-1-1,1 0,0 0,0 1,0-1,1 0,-1 0,0 0,0 0,0 0,1 0,-1-1,-4-4,0 0,1-1,0 0,1 1,-1-1,1-1,0 1,-14-53,2 1,4-2,1 0,4 0,2-1,3 1,2-2,-2-78,-1 39,8-54,-4 138,1 1,1 0,0 0,1 0,1 0,1 1,0 0,1-1,16-24,2 0,9-8,-7 11,-13 11,0 1,-1-2,-2 0,2-9,-4 11,1 0,1 1,1 0,14-20,-26 44,-1-1,1 1,0 0,0-1,1 1,-1 0,0 0,0 0,0 0,1 0,-1 0,1 0,-1 0,1 0,-1 1,1-1,-1 1,1-1,0 1,-1 0,0 0,0 0,0 0,0 1,0-1,-1 0,1 1,0-1,0 1,0-1,-1 1,1-1,0 1,-1-1,1 1,-1 0,1-1,-1 1,1 0,-1 0,1 0,-1-1,1 1,-1 0,0 0,2 3,-1 1,0-1,0 1,0-1,0 1,-1-1,0 1,0-1,0 1,0 0,-1-1,0 1,0 0,-38 88,11-31,-149 340,170-386,-3 6,0 1,2 1,0 0,2 0,0 0,2 1,-1 19,3-25,-1 0,0 0,-2 0,0 0,-1-1,-1 0,-1 0,0 0,-1-1,-7 9,10-16,-10 18,2 1,1 1,1 0,1 1,2 0,1 0,2 1,0 0,3 0,0 19,1-13,-1 0,-2 1,-1-2,-2 1,-2-1,-1 0,-14 28,-16 21,30-67,1 1,1 0,1 1,0 0,2 1,0-1,2 3,-3 41,-8 53,12-104,0 0,0 0,-2 0,0-1,0 0,-6 9,11-23,0 1,0-1,0 1,0-1,0 1,0-1,0 1,0-1,0 1,-1-1,1 1,0-1,0 1,-1 0,1-1,0 1,-1-1,1 1,0 0,-1-1,1 1,0 0,-1-1,1 1,-1 0,1 0,-1 0,1-1,0 1,-1 0,1 0,-1 0,1 0,-1 0,1 0,-1 0,1 0,-1 0,1 0,-1 0,1 0,-1 0,1 0,-1 0,1 0,-1 1,1-1,-1 0,1 0,0 1,-1-1,1 0,-1 1,1-1,0 0,-1 1,1-1,0 0,-1 1,1-1,0 1,0-1,-1 1,1-1,0 0,0 1,0-1,0 1,0-1,0 1,-9-38,6-10,3 0,1-1,3 1,1 1,3-1,7-19,-7 23,1 9,1 1,2-1,1 2,2 0,13-22,-11 24,-2 0,-1-2,-1 0,-2 0,-1-1,-1-3,-2 7,1 0,2 1,1 1,0 0,2 0,2 1,14-20,-15 23,7-17,-2-1,11-33,24-53,-7 32,-17 33,2 1,37-52,-67 110,1 0,0-1,-1 1,1 0,1 0,-1 0,0 1,1-1,-1 1,4-2,-6 4,0 0,0-1,0 1,0 0,0 0,0 0,0 0,0 0,0 0,0 0,0 0,0 0,0 0,0 1,0-1,0 0,0 1,0-1,0 1,0-1,0 1,0-1,0 1,-1 0,1 0,0-1,0 1,-1 0,1 0,0 0,-1 0,1-1,-1 1,1 0,-1 0,0 0,1 0,-1 0,0 0,0 1,1-1,-1 0,0 0,5 28,0 0,-2 1,-1-1,-1 1,-2-1,-3 24,0 26,5-8,-4 63,1-118,0 0,-1 0,-1 0,-1-1,0 1,-1-1,-1 2,-4 10,1 1,1 0,1 0,2 1,1 0,1 0,2 0,1 4,-2 0,-1-7,-2-1,0 1,-2-1,-1 0,-1-1,-1 0,-1-1,-13 20,6-9,1 1,1 1,-5 21,-12 37,-13 19,-14 35,44-108,-1-1,-24 34,25-44,0 0,2 2,1 0,1 0,-5 24,10-26,-1-1,-1 0,-2-1,-1 0,-1-1,-1 0,-1-2,-1 1,-5 3,-22 27,3 2,2 2,3 2,3 1,2 1,0 10,5-24,10-32,15-17,1 0,-1 0,1-1,-1 1,1 0,-1 0,1 0,-1 0,1-1,-1 1,1 0,-1 0,1-1,0 1,-1 0,1-1,0 1,-1 0,1-1,0 1,-1-1,1 1,0 0,0-1,-1 1,1-1,0 1,0-1,0 1,0-1,-1 1,1-1,0 1,0-1,0 1,0-1,0 1,0-1,1 1,-1-1,0-6,0 0,0 1,1-1,-1 0,2 1,-1-1,1 1,0-1,0 1,1 0,2-3,38-70,-37 69,43-75,-16 27,2 1,28-33,10 2,9-1,-66 71,-1 0,-1-1,0 0,-1-2,-2 1,0-1,6-18,0-8,-2-2,-2 0,-1-4,-10 44,-1-2,2 0,-1 0,2 1,-1-1,1 0,1 1,4-7,-9 17,0-1,0 1,0 0,0 0,0 0,0 0,0 0,1-1,-1 1,0 0,0 0,0 0,0 0,0 0,0 0,0 0,1 0,-1-1,0 1,0 0,0 0,0 0,0 0,1 0,-1 0,0 0,0 0,0 0,0 0,1 0,-1 0,0 0,0 0,0 0,0 0,0 0,1 0,-1 0,0 0,0 0,0 0,0 1,0-1,1 0,-1 0,0 0,0 0,0 0,0 0,0 0,0 0,0 1,1-1,-1 0,4 13,0 15,-5 3,-1 0,-2-1,-1 1,-1-1,-4 8,2-3,-1-6,-2 1,0-2,-2 0,-1 0,-2-1,-12 17,-33 61,35-60,-1-1,-23 25,-23 38,-44 69,94-137,-1-1,-3-2,-23 26,48-60,1 0,-1 0,0 0,0 0,0 0,0-1,0 1,0-1,0 0,-1 1,1-1,-1 0,1 0,-1 0,1-1,-1 1,1-1,-1 1,1-1,-1 0,0 0,1 0,-1 0,1 0,-2-1,1 0,1-1,-1 0,1 1,0-1,0 0,-1 0,1 0,0-1,1 1,-1 0,0-1,1 1,-1-1,1 0,0 1,0-1,0 0,0 0,0 0,1 0,-1 0,1-2,-5-40,1 1,3-1,1 0,3 0,2-4,-2 33,2 0,-1 0,2 0,0 0,1 1,0 0,4-2,17-42,5-13,33-51,-39 77,-2-2,-2-1,-2 0,14-51,-8 14,4 1,4 1,13-18,-5-1,-28 64,1 1,2 0,9-11,190-316,-183 306,7-25,28-49,-1 0,-43 81,2 0,6-3,-1 0,-4-2,-1 0,-4-1,5-20,18-45,-19 47,-2 0,11-71,19-159,-51 284,4-51,-4 0,-4-73,0 49,4-21,1 85,2 1,1-1,2 1,1 1,1 0,12-20,26-71,-39 96,1-1,1 2,1 0,16-21,-15 24,-1 0,-1-1,-1 0,-1-1,7-22,-8 10,2-1,1 1,2 1,1 0,2 2,1 0,11-13,-13 21,-1 0,7-18,-16 28,1 0,1 0,0 0,1 1,1 1,0 0,0 0,2 1,7-6,51-31,8-1,-26 18,-24 12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5B8BFA-151B-4E98-913E-05BB11833091}" type="datetimeFigureOut">
              <a:rPr lang="en-US" smtClean="0"/>
              <a:t>3/9/2018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1ABB1-7F58-4445-A214-18248FEA7608}" type="slidenum">
              <a:rPr lang="en-US" smtClean="0"/>
              <a:t>‹#›</a:t>
            </a:fld>
            <a:endParaRPr lang="en-US"/>
          </a:p>
        </p:txBody>
      </p:sp>
    </p:spTree>
    <p:extLst>
      <p:ext uri="{BB962C8B-B14F-4D97-AF65-F5344CB8AC3E}">
        <p14:creationId xmlns:p14="http://schemas.microsoft.com/office/powerpoint/2010/main" val="3199621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5B8BFA-151B-4E98-913E-05BB11833091}" type="datetimeFigureOut">
              <a:rPr lang="en-US" smtClean="0"/>
              <a:t>3/9/2018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1ABB1-7F58-4445-A214-18248FEA7608}" type="slidenum">
              <a:rPr lang="en-US" smtClean="0"/>
              <a:t>‹#›</a:t>
            </a:fld>
            <a:endParaRPr lang="en-US"/>
          </a:p>
        </p:txBody>
      </p:sp>
    </p:spTree>
    <p:extLst>
      <p:ext uri="{BB962C8B-B14F-4D97-AF65-F5344CB8AC3E}">
        <p14:creationId xmlns:p14="http://schemas.microsoft.com/office/powerpoint/2010/main" val="1507272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5B8BFA-151B-4E98-913E-05BB11833091}" type="datetimeFigureOut">
              <a:rPr lang="en-US" smtClean="0"/>
              <a:t>3/9/2018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1ABB1-7F58-4445-A214-18248FEA7608}" type="slidenum">
              <a:rPr lang="en-US" smtClean="0"/>
              <a:t>‹#›</a:t>
            </a:fld>
            <a:endParaRPr lang="en-US"/>
          </a:p>
        </p:txBody>
      </p:sp>
    </p:spTree>
    <p:extLst>
      <p:ext uri="{BB962C8B-B14F-4D97-AF65-F5344CB8AC3E}">
        <p14:creationId xmlns:p14="http://schemas.microsoft.com/office/powerpoint/2010/main" val="1473838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5B8BFA-151B-4E98-913E-05BB11833091}" type="datetimeFigureOut">
              <a:rPr lang="en-US" smtClean="0"/>
              <a:t>3/9/2018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1ABB1-7F58-4445-A214-18248FEA7608}" type="slidenum">
              <a:rPr lang="en-US" smtClean="0"/>
              <a:t>‹#›</a:t>
            </a:fld>
            <a:endParaRPr lang="en-US"/>
          </a:p>
        </p:txBody>
      </p:sp>
    </p:spTree>
    <p:extLst>
      <p:ext uri="{BB962C8B-B14F-4D97-AF65-F5344CB8AC3E}">
        <p14:creationId xmlns:p14="http://schemas.microsoft.com/office/powerpoint/2010/main" val="2946976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5B8BFA-151B-4E98-913E-05BB11833091}" type="datetimeFigureOut">
              <a:rPr lang="en-US" smtClean="0"/>
              <a:t>3/9/2018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1ABB1-7F58-4445-A214-18248FEA7608}" type="slidenum">
              <a:rPr lang="en-US" smtClean="0"/>
              <a:t>‹#›</a:t>
            </a:fld>
            <a:endParaRPr lang="en-US"/>
          </a:p>
        </p:txBody>
      </p:sp>
    </p:spTree>
    <p:extLst>
      <p:ext uri="{BB962C8B-B14F-4D97-AF65-F5344CB8AC3E}">
        <p14:creationId xmlns:p14="http://schemas.microsoft.com/office/powerpoint/2010/main" val="653011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5B8BFA-151B-4E98-913E-05BB11833091}" type="datetimeFigureOut">
              <a:rPr lang="en-US" smtClean="0"/>
              <a:t>3/9/2018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D1ABB1-7F58-4445-A214-18248FEA7608}" type="slidenum">
              <a:rPr lang="en-US" smtClean="0"/>
              <a:t>‹#›</a:t>
            </a:fld>
            <a:endParaRPr lang="en-US"/>
          </a:p>
        </p:txBody>
      </p:sp>
    </p:spTree>
    <p:extLst>
      <p:ext uri="{BB962C8B-B14F-4D97-AF65-F5344CB8AC3E}">
        <p14:creationId xmlns:p14="http://schemas.microsoft.com/office/powerpoint/2010/main" val="2019722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5B8BFA-151B-4E98-913E-05BB11833091}" type="datetimeFigureOut">
              <a:rPr lang="en-US" smtClean="0"/>
              <a:t>3/9/2018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D1ABB1-7F58-4445-A214-18248FEA7608}" type="slidenum">
              <a:rPr lang="en-US" smtClean="0"/>
              <a:t>‹#›</a:t>
            </a:fld>
            <a:endParaRPr lang="en-US"/>
          </a:p>
        </p:txBody>
      </p:sp>
    </p:spTree>
    <p:extLst>
      <p:ext uri="{BB962C8B-B14F-4D97-AF65-F5344CB8AC3E}">
        <p14:creationId xmlns:p14="http://schemas.microsoft.com/office/powerpoint/2010/main" val="167404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5B8BFA-151B-4E98-913E-05BB11833091}" type="datetimeFigureOut">
              <a:rPr lang="en-US" smtClean="0"/>
              <a:t>3/9/2018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D1ABB1-7F58-4445-A214-18248FEA7608}" type="slidenum">
              <a:rPr lang="en-US" smtClean="0"/>
              <a:t>‹#›</a:t>
            </a:fld>
            <a:endParaRPr lang="en-US"/>
          </a:p>
        </p:txBody>
      </p:sp>
    </p:spTree>
    <p:extLst>
      <p:ext uri="{BB962C8B-B14F-4D97-AF65-F5344CB8AC3E}">
        <p14:creationId xmlns:p14="http://schemas.microsoft.com/office/powerpoint/2010/main" val="1044718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5B8BFA-151B-4E98-913E-05BB11833091}" type="datetimeFigureOut">
              <a:rPr lang="en-US" smtClean="0"/>
              <a:t>3/9/2018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D1ABB1-7F58-4445-A214-18248FEA7608}" type="slidenum">
              <a:rPr lang="en-US" smtClean="0"/>
              <a:t>‹#›</a:t>
            </a:fld>
            <a:endParaRPr lang="en-US"/>
          </a:p>
        </p:txBody>
      </p:sp>
    </p:spTree>
    <p:extLst>
      <p:ext uri="{BB962C8B-B14F-4D97-AF65-F5344CB8AC3E}">
        <p14:creationId xmlns:p14="http://schemas.microsoft.com/office/powerpoint/2010/main" val="3520070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5B8BFA-151B-4E98-913E-05BB11833091}" type="datetimeFigureOut">
              <a:rPr lang="en-US" smtClean="0"/>
              <a:t>3/9/2018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D1ABB1-7F58-4445-A214-18248FEA7608}" type="slidenum">
              <a:rPr lang="en-US" smtClean="0"/>
              <a:t>‹#›</a:t>
            </a:fld>
            <a:endParaRPr lang="en-US"/>
          </a:p>
        </p:txBody>
      </p:sp>
    </p:spTree>
    <p:extLst>
      <p:ext uri="{BB962C8B-B14F-4D97-AF65-F5344CB8AC3E}">
        <p14:creationId xmlns:p14="http://schemas.microsoft.com/office/powerpoint/2010/main" val="2861801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5B8BFA-151B-4E98-913E-05BB11833091}" type="datetimeFigureOut">
              <a:rPr lang="en-US" smtClean="0"/>
              <a:t>3/9/2018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D1ABB1-7F58-4445-A214-18248FEA7608}" type="slidenum">
              <a:rPr lang="en-US" smtClean="0"/>
              <a:t>‹#›</a:t>
            </a:fld>
            <a:endParaRPr lang="en-US"/>
          </a:p>
        </p:txBody>
      </p:sp>
    </p:spTree>
    <p:extLst>
      <p:ext uri="{BB962C8B-B14F-4D97-AF65-F5344CB8AC3E}">
        <p14:creationId xmlns:p14="http://schemas.microsoft.com/office/powerpoint/2010/main" val="2897215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5B8BFA-151B-4E98-913E-05BB11833091}" type="datetimeFigureOut">
              <a:rPr lang="en-US" smtClean="0"/>
              <a:t>3/9/2018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1ABB1-7F58-4445-A214-18248FEA7608}" type="slidenum">
              <a:rPr lang="en-US" smtClean="0"/>
              <a:t>‹#›</a:t>
            </a:fld>
            <a:endParaRPr lang="en-US"/>
          </a:p>
        </p:txBody>
      </p:sp>
    </p:spTree>
    <p:extLst>
      <p:ext uri="{BB962C8B-B14F-4D97-AF65-F5344CB8AC3E}">
        <p14:creationId xmlns:p14="http://schemas.microsoft.com/office/powerpoint/2010/main" val="767876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620.png"/></Relationships>
</file>

<file path=ppt/slides/_rels/slide10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www.boundless.com/physiology/textbooks/boundless-anatomy-and-physiology-textbook/muscular-system-10/control-of-muscle-tension-97/types-of-muscle-contractions-isotonic-and-isometric-546-8434/" TargetMode="External"/><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2.wdp"/><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45.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en.wikipedia.org/wiki/T-tubule"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en.wikipedia.org/wiki/T-tubule"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en.wikipedia.org/wiki/Myofilament"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hyperlink" Target="https://en.wikipedia.org/wiki/Myofilament"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kageeamy2012.wikispaces.com/02+Cells+to+system" TargetMode="External"/><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45.JPG"/><Relationship Id="rId5" Type="http://schemas.microsoft.com/office/2007/relationships/hdphoto" Target="../media/hdphoto9.wdp"/><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tiff"/><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kk.wikipedia.org/wiki/&#1050;&#1072;&#1083;&#1100;&#1094;&#1080;&#1081;"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hyperlink" Target="https://commons.wikimedia.org/wiki/File:Na%2B.svg" TargetMode="External"/><Relationship Id="rId4" Type="http://schemas.openxmlformats.org/officeDocument/2006/relationships/image" Target="../media/image69.png"/></Relationships>
</file>

<file path=ppt/slides/_rels/slide9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hyperlink" Target="https://commons.wikimedia.org/wiki/File:Na%2B.svg" TargetMode="External"/><Relationship Id="rId4" Type="http://schemas.openxmlformats.org/officeDocument/2006/relationships/image" Target="../media/image69.png"/></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C429FD-653A-49ED-B206-B9DFC98F1BC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712" y="-3324"/>
            <a:ext cx="4724288" cy="6861324"/>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594DBDC-AA63-449A-BE69-A69B9EA6EB5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712"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F1592842-75B2-4D0E-B8ED-00926C93246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071" b="64444" l="35879" r="59879">
                        <a14:foregroundMark x1="40040" y1="55313" x2="40040" y2="55313"/>
                        <a14:foregroundMark x1="38747" y1="51556" x2="40768" y2="56323"/>
                        <a14:foregroundMark x1="43394" y1="57131" x2="49616" y2="57737"/>
                        <a14:foregroundMark x1="38747" y1="49939" x2="39152" y2="53495"/>
                        <a14:foregroundMark x1="39152" y1="53495" x2="40444" y2="56485"/>
                        <a14:foregroundMark x1="37899" y1="55030" x2="37899" y2="55030"/>
                        <a14:foregroundMark x1="40646" y1="53010" x2="40646" y2="53010"/>
                        <a14:foregroundMark x1="49495" y1="35071" x2="49495" y2="35071"/>
                        <a14:foregroundMark x1="49818" y1="35394" x2="52121" y2="36970"/>
                        <a14:foregroundMark x1="45818" y1="63879" x2="45818" y2="63879"/>
                        <a14:foregroundMark x1="49293" y1="63677" x2="49293" y2="63677"/>
                        <a14:foregroundMark x1="52525" y1="62828" x2="53818" y2="62586"/>
                        <a14:foregroundMark x1="50505" y1="57778" x2="55111" y2="61374"/>
                        <a14:foregroundMark x1="55111" y1="61374" x2="55111" y2="61374"/>
                        <a14:foregroundMark x1="54101" y1="56606" x2="54101" y2="56606"/>
                        <a14:foregroundMark x1="45414" y1="61576" x2="45414" y2="61576"/>
                        <a14:foregroundMark x1="45535" y1="61576" x2="48364" y2="61293"/>
                        <a14:foregroundMark x1="47152" y1="59071" x2="49212" y2="62505"/>
                        <a14:foregroundMark x1="50949" y1="59313" x2="50990" y2="62707"/>
                        <a14:foregroundMark x1="48040" y1="63232" x2="51394" y2="63434"/>
                        <a14:foregroundMark x1="45576" y1="63960" x2="51677" y2="63394"/>
                        <a14:foregroundMark x1="51677" y1="63394" x2="55030" y2="64404"/>
                        <a14:foregroundMark x1="51838" y1="56848" x2="54667" y2="58869"/>
                        <a14:foregroundMark x1="54667" y1="58869" x2="54667" y2="58869"/>
                        <a14:foregroundMark x1="37414" y1="50343" x2="38424" y2="53212"/>
                        <a14:foregroundMark x1="38424" y1="53212" x2="38263" y2="56162"/>
                        <a14:foregroundMark x1="38263" y1="56162" x2="40768" y2="57535"/>
                        <a14:foregroundMark x1="40768" y1="57535" x2="46424" y2="58586"/>
                        <a14:foregroundMark x1="46424" y1="58586" x2="47111" y2="56000"/>
                        <a14:foregroundMark x1="42667" y1="55758" x2="48808" y2="56768"/>
                        <a14:foregroundMark x1="46020" y1="58626" x2="47394" y2="61455"/>
                        <a14:foregroundMark x1="47394" y1="61455" x2="50586" y2="62465"/>
                        <a14:foregroundMark x1="50586" y1="62465" x2="52646" y2="60485"/>
                        <a14:foregroundMark x1="52646" y1="60485" x2="51354" y2="57818"/>
                        <a14:foregroundMark x1="51354" y1="57818" x2="49374" y2="59111"/>
                        <a14:foregroundMark x1="47273" y1="58869" x2="49091" y2="59636"/>
                        <a14:foregroundMark x1="50384" y1="60687" x2="50384" y2="60687"/>
                        <a14:foregroundMark x1="51192" y1="57333" x2="51192" y2="57333"/>
                        <a14:foregroundMark x1="48081" y1="63717" x2="51152" y2="64000"/>
                        <a14:foregroundMark x1="51152" y1="64000" x2="52000" y2="63960"/>
                        <a14:foregroundMark x1="49939" y1="60525" x2="50343" y2="60687"/>
                        <a14:foregroundMark x1="51394" y1="63717" x2="53737" y2="64444"/>
                      </a14:backgroundRemoval>
                    </a14:imgEffect>
                  </a14:imgLayer>
                </a14:imgProps>
              </a:ext>
              <a:ext uri="{28A0092B-C50C-407E-A947-70E740481C1C}">
                <a14:useLocalDpi xmlns:a14="http://schemas.microsoft.com/office/drawing/2010/main" val="0"/>
              </a:ext>
            </a:extLst>
          </a:blip>
          <a:srcRect l="32964" t="33186" r="37111" b="34073"/>
          <a:stretch/>
        </p:blipFill>
        <p:spPr>
          <a:xfrm>
            <a:off x="1234662" y="643467"/>
            <a:ext cx="5091905" cy="5571066"/>
          </a:xfrm>
          <a:prstGeom prst="rect">
            <a:avLst/>
          </a:prstGeom>
        </p:spPr>
      </p:pic>
      <p:sp>
        <p:nvSpPr>
          <p:cNvPr id="2" name="Title 1">
            <a:extLst>
              <a:ext uri="{FF2B5EF4-FFF2-40B4-BE49-F238E27FC236}">
                <a16:creationId xmlns:a16="http://schemas.microsoft.com/office/drawing/2014/main" id="{E71A1A8D-CD58-4A97-AC15-31126FDDD181}"/>
              </a:ext>
            </a:extLst>
          </p:cNvPr>
          <p:cNvSpPr>
            <a:spLocks noGrp="1"/>
          </p:cNvSpPr>
          <p:nvPr>
            <p:ph type="ctrTitle"/>
          </p:nvPr>
        </p:nvSpPr>
        <p:spPr>
          <a:xfrm>
            <a:off x="8222550" y="1122363"/>
            <a:ext cx="3308130" cy="2387600"/>
          </a:xfrm>
        </p:spPr>
        <p:txBody>
          <a:bodyPr>
            <a:normAutofit/>
          </a:bodyPr>
          <a:lstStyle/>
          <a:p>
            <a:pPr algn="l"/>
            <a:r>
              <a:rPr lang="en-US">
                <a:solidFill>
                  <a:schemeClr val="bg1"/>
                </a:solidFill>
              </a:rPr>
              <a:t>Muscles</a:t>
            </a:r>
          </a:p>
        </p:txBody>
      </p:sp>
      <p:sp>
        <p:nvSpPr>
          <p:cNvPr id="3" name="Subtitle 2">
            <a:extLst>
              <a:ext uri="{FF2B5EF4-FFF2-40B4-BE49-F238E27FC236}">
                <a16:creationId xmlns:a16="http://schemas.microsoft.com/office/drawing/2014/main" id="{E389C4EB-8D92-4701-A6AE-0599BA53824E}"/>
              </a:ext>
            </a:extLst>
          </p:cNvPr>
          <p:cNvSpPr>
            <a:spLocks noGrp="1"/>
          </p:cNvSpPr>
          <p:nvPr>
            <p:ph type="subTitle" idx="1"/>
          </p:nvPr>
        </p:nvSpPr>
        <p:spPr>
          <a:xfrm>
            <a:off x="7782128" y="3602037"/>
            <a:ext cx="4085617" cy="2040005"/>
          </a:xfrm>
        </p:spPr>
        <p:txBody>
          <a:bodyPr>
            <a:normAutofit/>
          </a:bodyPr>
          <a:lstStyle/>
          <a:p>
            <a:r>
              <a:rPr lang="en-US" dirty="0">
                <a:solidFill>
                  <a:schemeClr val="bg1"/>
                </a:solidFill>
              </a:rPr>
              <a:t>By Scientist Cindy</a:t>
            </a:r>
          </a:p>
          <a:p>
            <a:endParaRPr lang="en-US" dirty="0">
              <a:solidFill>
                <a:schemeClr val="bg1"/>
              </a:solidFill>
            </a:endParaRPr>
          </a:p>
          <a:p>
            <a:r>
              <a:rPr lang="en-US" dirty="0">
                <a:solidFill>
                  <a:schemeClr val="bg1"/>
                </a:solidFill>
              </a:rPr>
              <a:t>See More at </a:t>
            </a:r>
            <a:r>
              <a:rPr lang="en-US" sz="3200" b="1" spc="50" dirty="0">
                <a:ln w="0"/>
                <a:solidFill>
                  <a:schemeClr val="bg2"/>
                </a:solidFill>
                <a:effectLst>
                  <a:innerShdw blurRad="63500" dist="50800" dir="13500000">
                    <a:srgbClr val="000000">
                      <a:alpha val="50000"/>
                    </a:srgbClr>
                  </a:innerShdw>
                </a:effectLst>
              </a:rPr>
              <a:t>www.scientistcindy.com</a:t>
            </a:r>
            <a:endParaRPr lang="en-US" b="1" dirty="0">
              <a:solidFill>
                <a:schemeClr val="bg1"/>
              </a:solidFill>
            </a:endParaRPr>
          </a:p>
        </p:txBody>
      </p:sp>
    </p:spTree>
    <p:extLst>
      <p:ext uri="{BB962C8B-B14F-4D97-AF65-F5344CB8AC3E}">
        <p14:creationId xmlns:p14="http://schemas.microsoft.com/office/powerpoint/2010/main" val="1689180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D51CE0-4B58-4B08-BA68-5AE95E0C6CAB}"/>
              </a:ext>
            </a:extLst>
          </p:cNvPr>
          <p:cNvSpPr>
            <a:spLocks noGrp="1"/>
          </p:cNvSpPr>
          <p:nvPr>
            <p:ph idx="1"/>
          </p:nvPr>
        </p:nvSpPr>
        <p:spPr>
          <a:xfrm>
            <a:off x="1152228" y="2623893"/>
            <a:ext cx="6360073" cy="3501624"/>
          </a:xfrm>
        </p:spPr>
        <p:txBody>
          <a:bodyPr>
            <a:normAutofit/>
          </a:bodyPr>
          <a:lstStyle/>
          <a:p>
            <a:r>
              <a:rPr lang="en-US" sz="4800" dirty="0"/>
              <a:t>Sometimes antagonist muscles slow down and control the movement of the agonist partner. </a:t>
            </a:r>
          </a:p>
        </p:txBody>
      </p:sp>
      <p:sp>
        <p:nvSpPr>
          <p:cNvPr id="6" name="Title 1">
            <a:extLst>
              <a:ext uri="{FF2B5EF4-FFF2-40B4-BE49-F238E27FC236}">
                <a16:creationId xmlns:a16="http://schemas.microsoft.com/office/drawing/2014/main" id="{DEF18F44-F64A-497B-9D76-79D3B8801BE5}"/>
              </a:ext>
            </a:extLst>
          </p:cNvPr>
          <p:cNvSpPr txBox="1">
            <a:spLocks/>
          </p:cNvSpPr>
          <p:nvPr/>
        </p:nvSpPr>
        <p:spPr>
          <a:xfrm>
            <a:off x="1440843" y="406599"/>
            <a:ext cx="4302211" cy="1295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n w="0"/>
                <a:gradFill>
                  <a:gsLst>
                    <a:gs pos="21000">
                      <a:srgbClr val="53575C"/>
                    </a:gs>
                    <a:gs pos="88000">
                      <a:srgbClr val="C5C7CA"/>
                    </a:gs>
                  </a:gsLst>
                  <a:lin ang="5400000"/>
                </a:gradFill>
              </a:rPr>
              <a:t>Agonist/Antagonist</a:t>
            </a:r>
          </a:p>
        </p:txBody>
      </p:sp>
      <p:pic>
        <p:nvPicPr>
          <p:cNvPr id="4" name="Picture 3">
            <a:extLst>
              <a:ext uri="{FF2B5EF4-FFF2-40B4-BE49-F238E27FC236}">
                <a16:creationId xmlns:a16="http://schemas.microsoft.com/office/drawing/2014/main" id="{D4DDE035-9C29-4028-A735-E95ED60C811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31150" y1="42756" x2="31150" y2="42756"/>
                        <a14:backgroundMark x1="33625" y1="38756" x2="33625" y2="38756"/>
                        <a14:backgroundMark x1="23350" y1="32844" x2="25600" y2="33244"/>
                        <a14:backgroundMark x1="16400" y1="18578" x2="23125" y2="27333"/>
                        <a14:backgroundMark x1="23125" y1="27333" x2="23125" y2="27333"/>
                        <a14:backgroundMark x1="20250" y1="21600" x2="20250" y2="21600"/>
                        <a14:backgroundMark x1="20250" y1="21600" x2="20325" y2="22133"/>
                        <a14:backgroundMark x1="32475" y1="40978" x2="33800" y2="47956"/>
                        <a14:backgroundMark x1="33800" y1="47956" x2="33800" y2="47956"/>
                        <a14:backgroundMark x1="31625" y1="54844" x2="31625" y2="39867"/>
                        <a14:backgroundMark x1="31625" y1="39867" x2="31625" y2="39867"/>
                        <a14:backgroundMark x1="47175" y1="37511" x2="47625" y2="36000"/>
                      </a14:backgroundRemoval>
                    </a14:imgEffect>
                  </a14:imgLayer>
                </a14:imgProps>
              </a:ext>
              <a:ext uri="{28A0092B-C50C-407E-A947-70E740481C1C}">
                <a14:useLocalDpi xmlns:a14="http://schemas.microsoft.com/office/drawing/2010/main" val="0"/>
              </a:ext>
            </a:extLst>
          </a:blip>
          <a:srcRect l="25803" t="10873" r="38910" b="15984"/>
          <a:stretch/>
        </p:blipFill>
        <p:spPr>
          <a:xfrm>
            <a:off x="6096000" y="280851"/>
            <a:ext cx="5400171" cy="6296297"/>
          </a:xfrm>
          <a:prstGeom prst="rect">
            <a:avLst/>
          </a:prstGeom>
        </p:spPr>
      </p:pic>
    </p:spTree>
    <p:extLst>
      <p:ext uri="{BB962C8B-B14F-4D97-AF65-F5344CB8AC3E}">
        <p14:creationId xmlns:p14="http://schemas.microsoft.com/office/powerpoint/2010/main" val="29413195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09E949-E393-4219-BED4-26A2AAF435C0}"/>
              </a:ext>
            </a:extLst>
          </p:cNvPr>
          <p:cNvPicPr>
            <a:picLocks noChangeAspect="1"/>
          </p:cNvPicPr>
          <p:nvPr/>
        </p:nvPicPr>
        <p:blipFill rotWithShape="1">
          <a:blip r:embed="rId2"/>
          <a:srcRect l="137" r="2121" b="1"/>
          <a:stretch/>
        </p:blipFill>
        <p:spPr>
          <a:xfrm>
            <a:off x="4665156" y="1150712"/>
            <a:ext cx="7056506" cy="4837065"/>
          </a:xfrm>
          <a:prstGeom prst="rect">
            <a:avLst/>
          </a:prstGeom>
        </p:spPr>
      </p:pic>
      <p:sp>
        <p:nvSpPr>
          <p:cNvPr id="2" name="Title 1">
            <a:extLst>
              <a:ext uri="{FF2B5EF4-FFF2-40B4-BE49-F238E27FC236}">
                <a16:creationId xmlns:a16="http://schemas.microsoft.com/office/drawing/2014/main" id="{A699AD20-207A-4D3D-98BC-41BC89EFBFDA}"/>
              </a:ext>
            </a:extLst>
          </p:cNvPr>
          <p:cNvSpPr>
            <a:spLocks noGrp="1"/>
          </p:cNvSpPr>
          <p:nvPr>
            <p:ph type="title"/>
          </p:nvPr>
        </p:nvSpPr>
        <p:spPr>
          <a:xfrm>
            <a:off x="348272" y="96912"/>
            <a:ext cx="11269717" cy="1325563"/>
          </a:xfrm>
        </p:spPr>
        <p:txBody>
          <a:bodyPr>
            <a:normAutofit/>
          </a:bodyPr>
          <a:lstStyle/>
          <a:p>
            <a:r>
              <a:rPr lang="en-US" b="1" spc="50" dirty="0">
                <a:ln w="0"/>
                <a:solidFill>
                  <a:srgbClr val="FF33CC"/>
                </a:solidFill>
                <a:effectLst>
                  <a:innerShdw blurRad="63500" dist="50800" dir="13500000">
                    <a:srgbClr val="000000">
                      <a:alpha val="50000"/>
                    </a:srgbClr>
                  </a:innerShdw>
                </a:effectLst>
              </a:rPr>
              <a:t>Events That lead to muscle fiber contraction</a:t>
            </a:r>
          </a:p>
        </p:txBody>
      </p:sp>
      <p:sp>
        <p:nvSpPr>
          <p:cNvPr id="3" name="Content Placeholder 2">
            <a:extLst>
              <a:ext uri="{FF2B5EF4-FFF2-40B4-BE49-F238E27FC236}">
                <a16:creationId xmlns:a16="http://schemas.microsoft.com/office/drawing/2014/main" id="{3C647BF4-3BE8-4F9F-81B7-EC7EFD70D0FB}"/>
              </a:ext>
            </a:extLst>
          </p:cNvPr>
          <p:cNvSpPr>
            <a:spLocks noGrp="1"/>
          </p:cNvSpPr>
          <p:nvPr>
            <p:ph idx="1"/>
          </p:nvPr>
        </p:nvSpPr>
        <p:spPr>
          <a:xfrm>
            <a:off x="670035" y="1636439"/>
            <a:ext cx="3797807" cy="4351338"/>
          </a:xfrm>
        </p:spPr>
        <p:txBody>
          <a:bodyPr>
            <a:normAutofit fontScale="77500" lnSpcReduction="20000"/>
          </a:bodyPr>
          <a:lstStyle/>
          <a:p>
            <a:pPr marL="742950" indent="-742950">
              <a:buFont typeface="+mj-lt"/>
              <a:buAutoNum type="arabicPeriod" startAt="10"/>
            </a:pPr>
            <a:r>
              <a:rPr lang="en-US" sz="3600" dirty="0"/>
              <a:t>Ca2+ binds to troponin which exposes the myosin-binding sites on actin</a:t>
            </a:r>
          </a:p>
          <a:p>
            <a:pPr marL="0" indent="0">
              <a:buNone/>
            </a:pPr>
            <a:r>
              <a:rPr lang="en-US" b="1" dirty="0"/>
              <a:t>Troponin</a:t>
            </a:r>
            <a:r>
              <a:rPr lang="en-US" dirty="0"/>
              <a:t> changes conformation when it binds calcium, and that moves the tropomyosin away from the myosin binding sites, allowing cross-bridge formation and muscular contraction.</a:t>
            </a:r>
            <a:endParaRPr lang="en-US" sz="3600" dirty="0"/>
          </a:p>
          <a:p>
            <a:pPr marL="514350" indent="-514350">
              <a:buFont typeface="+mj-lt"/>
              <a:buAutoNum type="arabicPeriod" startAt="10"/>
            </a:pPr>
            <a:r>
              <a:rPr lang="en-US" sz="3600" dirty="0"/>
              <a:t> Myosin heads bind to actin; contraction begins </a:t>
            </a:r>
          </a:p>
        </p:txBody>
      </p:sp>
      <p:sp>
        <p:nvSpPr>
          <p:cNvPr id="8" name="Rectangle 7">
            <a:extLst>
              <a:ext uri="{FF2B5EF4-FFF2-40B4-BE49-F238E27FC236}">
                <a16:creationId xmlns:a16="http://schemas.microsoft.com/office/drawing/2014/main" id="{59E50150-87FF-4EB6-AA58-284CBF33629C}"/>
              </a:ext>
            </a:extLst>
          </p:cNvPr>
          <p:cNvSpPr/>
          <p:nvPr/>
        </p:nvSpPr>
        <p:spPr>
          <a:xfrm>
            <a:off x="348272" y="6473340"/>
            <a:ext cx="11495455" cy="369332"/>
          </a:xfrm>
          <a:prstGeom prst="rect">
            <a:avLst/>
          </a:prstGeom>
        </p:spPr>
        <p:txBody>
          <a:bodyPr wrap="none">
            <a:spAutoFit/>
          </a:bodyPr>
          <a:lstStyle/>
          <a:p>
            <a:r>
              <a:rPr lang="en-US" dirty="0"/>
              <a:t>IMAGE COURTESY OF:  By Arcadian (Troponino.jpg) [https://commons.wikimedia.org/wiki/File%3ATroponino.svg], via Wikimedia Commons</a:t>
            </a:r>
          </a:p>
        </p:txBody>
      </p:sp>
    </p:spTree>
    <p:extLst>
      <p:ext uri="{BB962C8B-B14F-4D97-AF65-F5344CB8AC3E}">
        <p14:creationId xmlns:p14="http://schemas.microsoft.com/office/powerpoint/2010/main" val="42177065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57D73-7016-4C8A-B978-CE17357A55DB}"/>
              </a:ext>
            </a:extLst>
          </p:cNvPr>
          <p:cNvSpPr>
            <a:spLocks noGrp="1"/>
          </p:cNvSpPr>
          <p:nvPr>
            <p:ph type="title"/>
          </p:nvPr>
        </p:nvSpPr>
        <p:spPr>
          <a:xfrm>
            <a:off x="419099" y="18255"/>
            <a:ext cx="11353801" cy="1325563"/>
          </a:xfrm>
        </p:spPr>
        <p:txBody>
          <a:bodyPr/>
          <a:lstStyle/>
          <a:p>
            <a:r>
              <a:rPr lang="en-US" b="1" spc="50" dirty="0">
                <a:ln w="0"/>
                <a:solidFill>
                  <a:srgbClr val="FF33CC"/>
                </a:solidFill>
                <a:effectLst>
                  <a:innerShdw blurRad="63500" dist="50800" dir="13500000">
                    <a:srgbClr val="000000">
                      <a:alpha val="50000"/>
                    </a:srgbClr>
                  </a:innerShdw>
                </a:effectLst>
              </a:rPr>
              <a:t>Events That lead to muscle fiber contraction</a:t>
            </a:r>
            <a:endParaRPr lang="en-US" dirty="0"/>
          </a:p>
        </p:txBody>
      </p:sp>
      <p:sp>
        <p:nvSpPr>
          <p:cNvPr id="3" name="Content Placeholder 2">
            <a:extLst>
              <a:ext uri="{FF2B5EF4-FFF2-40B4-BE49-F238E27FC236}">
                <a16:creationId xmlns:a16="http://schemas.microsoft.com/office/drawing/2014/main" id="{189B50F7-8CC5-4C99-A962-7897B9612DA6}"/>
              </a:ext>
            </a:extLst>
          </p:cNvPr>
          <p:cNvSpPr>
            <a:spLocks noGrp="1"/>
          </p:cNvSpPr>
          <p:nvPr>
            <p:ph idx="1"/>
          </p:nvPr>
        </p:nvSpPr>
        <p:spPr>
          <a:xfrm>
            <a:off x="838200" y="1825625"/>
            <a:ext cx="7612117" cy="4351338"/>
          </a:xfrm>
        </p:spPr>
        <p:txBody>
          <a:bodyPr/>
          <a:lstStyle/>
          <a:p>
            <a:pPr marL="514350" indent="-514350">
              <a:buFont typeface="+mj-lt"/>
              <a:buAutoNum type="arabicPeriod" startAt="12"/>
            </a:pPr>
            <a:r>
              <a:rPr lang="en-US" dirty="0"/>
              <a:t>Binding of myosin cross-bridges to the binding sites on G-actin molecules.</a:t>
            </a:r>
          </a:p>
          <a:p>
            <a:pPr marL="514350" indent="-514350">
              <a:buFont typeface="+mj-lt"/>
              <a:buAutoNum type="arabicPeriod" startAt="12"/>
            </a:pPr>
            <a:r>
              <a:rPr lang="en-US" dirty="0"/>
              <a:t>Power stroke of the cross-bridges and movement of the thin filaments over the thick filaments.</a:t>
            </a:r>
          </a:p>
          <a:p>
            <a:pPr marL="514350" indent="-514350">
              <a:buFont typeface="+mj-lt"/>
              <a:buAutoNum type="arabicPeriod" startAt="12"/>
            </a:pPr>
            <a:r>
              <a:rPr lang="en-US" dirty="0"/>
              <a:t>Continued cross-bridge cycling for as long as ATP is present and Ca2+ concentrations remain high in the myoplasm.</a:t>
            </a:r>
          </a:p>
          <a:p>
            <a:pPr marL="514350" indent="-514350">
              <a:buFont typeface="+mj-lt"/>
              <a:buAutoNum type="arabicPeriod" startAt="12"/>
            </a:pPr>
            <a:r>
              <a:rPr lang="en-US" dirty="0"/>
              <a:t>Muscle shortening and/or tension development.</a:t>
            </a:r>
          </a:p>
          <a:p>
            <a:endParaRPr lang="en-US" dirty="0"/>
          </a:p>
        </p:txBody>
      </p:sp>
    </p:spTree>
    <p:extLst>
      <p:ext uri="{BB962C8B-B14F-4D97-AF65-F5344CB8AC3E}">
        <p14:creationId xmlns:p14="http://schemas.microsoft.com/office/powerpoint/2010/main" val="2077994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A780470B-DDC6-4CF6-8A5B-9829119172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screenshot of a cell phone&#10;&#10;Description generated with high confidence">
            <a:extLst>
              <a:ext uri="{FF2B5EF4-FFF2-40B4-BE49-F238E27FC236}">
                <a16:creationId xmlns:a16="http://schemas.microsoft.com/office/drawing/2014/main" id="{522DD185-7877-4D5C-AC2B-AA1F9194CE1C}"/>
              </a:ext>
            </a:extLst>
          </p:cNvPr>
          <p:cNvPicPr>
            <a:picLocks noChangeAspect="1"/>
          </p:cNvPicPr>
          <p:nvPr/>
        </p:nvPicPr>
        <p:blipFill rotWithShape="1">
          <a:blip r:embed="rId2">
            <a:extLst>
              <a:ext uri="{28A0092B-C50C-407E-A947-70E740481C1C}">
                <a14:useLocalDpi xmlns:a14="http://schemas.microsoft.com/office/drawing/2010/main" val="0"/>
              </a:ext>
            </a:extLst>
          </a:blip>
          <a:srcRect l="16274" r="11151" b="2"/>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1E3BBD24-7266-4802-957A-DEF6A8B9DB16}"/>
              </a:ext>
            </a:extLst>
          </p:cNvPr>
          <p:cNvSpPr>
            <a:spLocks noGrp="1"/>
          </p:cNvSpPr>
          <p:nvPr>
            <p:ph type="title"/>
          </p:nvPr>
        </p:nvSpPr>
        <p:spPr>
          <a:xfrm>
            <a:off x="648929" y="629266"/>
            <a:ext cx="3667039" cy="1676603"/>
          </a:xfrm>
        </p:spPr>
        <p:txBody>
          <a:bodyPr>
            <a:normAutofit/>
          </a:bodyPr>
          <a:lstStyle/>
          <a:p>
            <a:r>
              <a:rPr lang="en-US" sz="3600" b="1">
                <a:solidFill>
                  <a:schemeClr val="bg1"/>
                </a:solidFill>
              </a:rPr>
              <a:t>Twitch</a:t>
            </a:r>
            <a:endParaRPr lang="en-US" sz="3600">
              <a:solidFill>
                <a:schemeClr val="bg1"/>
              </a:solidFill>
            </a:endParaRPr>
          </a:p>
        </p:txBody>
      </p:sp>
      <p:sp>
        <p:nvSpPr>
          <p:cNvPr id="3" name="Content Placeholder 2">
            <a:extLst>
              <a:ext uri="{FF2B5EF4-FFF2-40B4-BE49-F238E27FC236}">
                <a16:creationId xmlns:a16="http://schemas.microsoft.com/office/drawing/2014/main" id="{A0F3FB2E-4067-48EB-B0EF-33D4AE0412C7}"/>
              </a:ext>
            </a:extLst>
          </p:cNvPr>
          <p:cNvSpPr>
            <a:spLocks noGrp="1"/>
          </p:cNvSpPr>
          <p:nvPr>
            <p:ph idx="1"/>
          </p:nvPr>
        </p:nvSpPr>
        <p:spPr>
          <a:xfrm>
            <a:off x="648931" y="2438401"/>
            <a:ext cx="3667036" cy="3779520"/>
          </a:xfrm>
        </p:spPr>
        <p:txBody>
          <a:bodyPr>
            <a:normAutofit/>
          </a:bodyPr>
          <a:lstStyle/>
          <a:p>
            <a:r>
              <a:rPr lang="en-US" sz="2000">
                <a:solidFill>
                  <a:schemeClr val="bg1"/>
                </a:solidFill>
              </a:rPr>
              <a:t>A single </a:t>
            </a:r>
            <a:r>
              <a:rPr lang="en-US" sz="2000" b="1">
                <a:solidFill>
                  <a:schemeClr val="bg1"/>
                </a:solidFill>
              </a:rPr>
              <a:t>muscle twitch</a:t>
            </a:r>
            <a:r>
              <a:rPr lang="en-US" sz="2000">
                <a:solidFill>
                  <a:schemeClr val="bg1"/>
                </a:solidFill>
              </a:rPr>
              <a:t>, which is a single contraction in response to a brief threshold stimulation. </a:t>
            </a:r>
          </a:p>
          <a:p>
            <a:r>
              <a:rPr lang="en-US" sz="2000" b="1">
                <a:solidFill>
                  <a:schemeClr val="bg1"/>
                </a:solidFill>
              </a:rPr>
              <a:t>Threshold stimulation:</a:t>
            </a:r>
            <a:r>
              <a:rPr lang="en-US" sz="2000">
                <a:solidFill>
                  <a:schemeClr val="bg1"/>
                </a:solidFill>
              </a:rPr>
              <a:t> the smallest amount of stimulation that result in  sarcomere shortening.</a:t>
            </a:r>
          </a:p>
        </p:txBody>
      </p:sp>
    </p:spTree>
    <p:extLst>
      <p:ext uri="{BB962C8B-B14F-4D97-AF65-F5344CB8AC3E}">
        <p14:creationId xmlns:p14="http://schemas.microsoft.com/office/powerpoint/2010/main" val="17864004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7178D15D-6790-4F14-B873-D9A348E8037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2" name="Freeform 23">
            <a:extLst>
              <a:ext uri="{FF2B5EF4-FFF2-40B4-BE49-F238E27FC236}">
                <a16:creationId xmlns:a16="http://schemas.microsoft.com/office/drawing/2014/main" id="{E06F1D9C-3458-446C-88C7-CA2354DFD95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Rounded Rectangle 17">
            <a:extLst>
              <a:ext uri="{FF2B5EF4-FFF2-40B4-BE49-F238E27FC236}">
                <a16:creationId xmlns:a16="http://schemas.microsoft.com/office/drawing/2014/main" id="{B64CD6F4-9589-4A9A-A07E-4395EBDD22D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D5E74BC-A1DF-4D49-91F2-4F47A9D16DAE}"/>
              </a:ext>
            </a:extLst>
          </p:cNvPr>
          <p:cNvPicPr>
            <a:picLocks noChangeAspect="1"/>
          </p:cNvPicPr>
          <p:nvPr/>
        </p:nvPicPr>
        <p:blipFill rotWithShape="1">
          <a:blip r:embed="rId2"/>
          <a:srcRect r="1357" b="-1"/>
          <a:stretch/>
        </p:blipFill>
        <p:spPr>
          <a:xfrm>
            <a:off x="5603706" y="1258529"/>
            <a:ext cx="5638853" cy="4330205"/>
          </a:xfrm>
          <a:prstGeom prst="rect">
            <a:avLst/>
          </a:prstGeom>
        </p:spPr>
      </p:pic>
      <p:sp>
        <p:nvSpPr>
          <p:cNvPr id="2" name="Title 1">
            <a:extLst>
              <a:ext uri="{FF2B5EF4-FFF2-40B4-BE49-F238E27FC236}">
                <a16:creationId xmlns:a16="http://schemas.microsoft.com/office/drawing/2014/main" id="{00ECF7F8-E477-4854-A1DE-8ADD9EA57981}"/>
              </a:ext>
            </a:extLst>
          </p:cNvPr>
          <p:cNvSpPr>
            <a:spLocks noGrp="1"/>
          </p:cNvSpPr>
          <p:nvPr>
            <p:ph type="title"/>
          </p:nvPr>
        </p:nvSpPr>
        <p:spPr>
          <a:xfrm>
            <a:off x="838200" y="365125"/>
            <a:ext cx="3200400" cy="1325563"/>
          </a:xfrm>
        </p:spPr>
        <p:txBody>
          <a:bodyPr>
            <a:normAutofit/>
          </a:bodyPr>
          <a:lstStyle/>
          <a:p>
            <a:r>
              <a:rPr lang="en-US" sz="3200" dirty="0"/>
              <a:t>Twitch response</a:t>
            </a:r>
          </a:p>
        </p:txBody>
      </p:sp>
      <p:sp>
        <p:nvSpPr>
          <p:cNvPr id="3" name="Content Placeholder 2">
            <a:extLst>
              <a:ext uri="{FF2B5EF4-FFF2-40B4-BE49-F238E27FC236}">
                <a16:creationId xmlns:a16="http://schemas.microsoft.com/office/drawing/2014/main" id="{79296199-57AF-416A-A533-CD4B229F3EEE}"/>
              </a:ext>
            </a:extLst>
          </p:cNvPr>
          <p:cNvSpPr>
            <a:spLocks noGrp="1"/>
          </p:cNvSpPr>
          <p:nvPr>
            <p:ph idx="1"/>
          </p:nvPr>
        </p:nvSpPr>
        <p:spPr>
          <a:xfrm>
            <a:off x="838201" y="1825625"/>
            <a:ext cx="3200400" cy="4351338"/>
          </a:xfrm>
        </p:spPr>
        <p:txBody>
          <a:bodyPr>
            <a:normAutofit/>
          </a:bodyPr>
          <a:lstStyle/>
          <a:p>
            <a:r>
              <a:rPr lang="en-US" sz="2400" dirty="0"/>
              <a:t>A </a:t>
            </a:r>
            <a:r>
              <a:rPr lang="en-US" sz="2400" dirty="0">
                <a:solidFill>
                  <a:srgbClr val="FFC000"/>
                </a:solidFill>
              </a:rPr>
              <a:t>threshold stimulation </a:t>
            </a:r>
            <a:r>
              <a:rPr lang="en-US" sz="2400" dirty="0"/>
              <a:t>is the smallest amount of stimulation that will actually result in a contraction.</a:t>
            </a:r>
          </a:p>
          <a:p>
            <a:r>
              <a:rPr lang="en-US" sz="2400" dirty="0"/>
              <a:t>If we administer a single threshold stimulus in a lab, we get a </a:t>
            </a:r>
            <a:r>
              <a:rPr lang="en-US" sz="2400" dirty="0">
                <a:solidFill>
                  <a:srgbClr val="FFC000"/>
                </a:solidFill>
              </a:rPr>
              <a:t>single muscle twitch </a:t>
            </a:r>
            <a:r>
              <a:rPr lang="en-US" sz="2400" dirty="0"/>
              <a:t>in response. </a:t>
            </a:r>
          </a:p>
          <a:p>
            <a:r>
              <a:rPr lang="en-US" sz="2400" dirty="0"/>
              <a:t>We can measure this with a </a:t>
            </a:r>
            <a:r>
              <a:rPr lang="en-US" sz="2400" dirty="0">
                <a:solidFill>
                  <a:srgbClr val="FFC000"/>
                </a:solidFill>
              </a:rPr>
              <a:t>Myogram</a:t>
            </a:r>
            <a:r>
              <a:rPr lang="en-US" sz="2400" dirty="0"/>
              <a:t>. </a:t>
            </a:r>
          </a:p>
        </p:txBody>
      </p:sp>
    </p:spTree>
    <p:extLst>
      <p:ext uri="{BB962C8B-B14F-4D97-AF65-F5344CB8AC3E}">
        <p14:creationId xmlns:p14="http://schemas.microsoft.com/office/powerpoint/2010/main" val="2871242557"/>
      </p:ext>
    </p:extLst>
  </p:cSld>
  <p:clrMapOvr>
    <a:overrideClrMapping bg1="dk1" tx1="lt1" bg2="dk2" tx2="lt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780470B-DDC6-4CF6-8A5B-9829119172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4" name="Picture 3" descr="A picture containing text, map&#10;&#10;Description generated with very high confidence">
            <a:extLst>
              <a:ext uri="{FF2B5EF4-FFF2-40B4-BE49-F238E27FC236}">
                <a16:creationId xmlns:a16="http://schemas.microsoft.com/office/drawing/2014/main" id="{6EBDD593-32F8-41AC-8ECD-6FEF2A80C667}"/>
              </a:ext>
            </a:extLst>
          </p:cNvPr>
          <p:cNvPicPr>
            <a:picLocks noChangeAspect="1"/>
          </p:cNvPicPr>
          <p:nvPr/>
        </p:nvPicPr>
        <p:blipFill rotWithShape="1">
          <a:blip r:embed="rId2">
            <a:extLst>
              <a:ext uri="{28A0092B-C50C-407E-A947-70E740481C1C}">
                <a14:useLocalDpi xmlns:a14="http://schemas.microsoft.com/office/drawing/2010/main" val="0"/>
              </a:ext>
            </a:extLst>
          </a:blip>
          <a:srcRect l="3029" r="4706" b="2"/>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57EFFB6C-E23F-4735-91C1-A2B28D71BD53}"/>
              </a:ext>
            </a:extLst>
          </p:cNvPr>
          <p:cNvSpPr>
            <a:spLocks noGrp="1"/>
          </p:cNvSpPr>
          <p:nvPr>
            <p:ph type="title"/>
          </p:nvPr>
        </p:nvSpPr>
        <p:spPr>
          <a:xfrm>
            <a:off x="648929" y="629266"/>
            <a:ext cx="3667039" cy="1676603"/>
          </a:xfrm>
        </p:spPr>
        <p:txBody>
          <a:bodyPr>
            <a:normAutofit/>
          </a:bodyPr>
          <a:lstStyle/>
          <a:p>
            <a:r>
              <a:rPr lang="en-US" sz="3600" dirty="0">
                <a:solidFill>
                  <a:schemeClr val="bg1"/>
                </a:solidFill>
              </a:rPr>
              <a:t>The Muscle Twitch</a:t>
            </a:r>
          </a:p>
        </p:txBody>
      </p:sp>
      <p:sp>
        <p:nvSpPr>
          <p:cNvPr id="3" name="Content Placeholder 2">
            <a:extLst>
              <a:ext uri="{FF2B5EF4-FFF2-40B4-BE49-F238E27FC236}">
                <a16:creationId xmlns:a16="http://schemas.microsoft.com/office/drawing/2014/main" id="{27556375-1A86-4E27-8A9B-6E1E57158069}"/>
              </a:ext>
            </a:extLst>
          </p:cNvPr>
          <p:cNvSpPr>
            <a:spLocks noGrp="1"/>
          </p:cNvSpPr>
          <p:nvPr>
            <p:ph idx="1"/>
          </p:nvPr>
        </p:nvSpPr>
        <p:spPr>
          <a:xfrm>
            <a:off x="648931" y="2438401"/>
            <a:ext cx="3667036" cy="3779520"/>
          </a:xfrm>
        </p:spPr>
        <p:txBody>
          <a:bodyPr>
            <a:normAutofit fontScale="92500" lnSpcReduction="10000"/>
          </a:bodyPr>
          <a:lstStyle/>
          <a:p>
            <a:r>
              <a:rPr lang="en-US" sz="1900" dirty="0">
                <a:solidFill>
                  <a:schemeClr val="bg1"/>
                </a:solidFill>
              </a:rPr>
              <a:t>A muscle twitch is the minimum muscle response to a single action potential generated by a motor neuron. </a:t>
            </a:r>
          </a:p>
          <a:p>
            <a:r>
              <a:rPr lang="en-US" dirty="0">
                <a:solidFill>
                  <a:schemeClr val="bg1"/>
                </a:solidFill>
              </a:rPr>
              <a:t>Excitatory input from the motor neuron must reach a minimum threshold (minimum level) to trigger the flood of calcium from the sarcoplasmic reticulum, in order for any muscular repose to occur. </a:t>
            </a:r>
          </a:p>
        </p:txBody>
      </p:sp>
    </p:spTree>
    <p:extLst>
      <p:ext uri="{BB962C8B-B14F-4D97-AF65-F5344CB8AC3E}">
        <p14:creationId xmlns:p14="http://schemas.microsoft.com/office/powerpoint/2010/main" val="13139517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80470B-DDC6-4CF6-8A5B-9829119172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4" name="Picture 3">
            <a:extLst>
              <a:ext uri="{FF2B5EF4-FFF2-40B4-BE49-F238E27FC236}">
                <a16:creationId xmlns:a16="http://schemas.microsoft.com/office/drawing/2014/main" id="{6EBDD593-32F8-41AC-8ECD-6FEF2A80C667}"/>
              </a:ext>
            </a:extLst>
          </p:cNvPr>
          <p:cNvPicPr>
            <a:picLocks noChangeAspect="1"/>
          </p:cNvPicPr>
          <p:nvPr/>
        </p:nvPicPr>
        <p:blipFill rotWithShape="1">
          <a:blip r:embed="rId2"/>
          <a:srcRect r="2700" b="3"/>
          <a:stretch/>
        </p:blipFill>
        <p:spPr>
          <a:xfrm>
            <a:off x="7226329" y="1900171"/>
            <a:ext cx="4965671" cy="4413098"/>
          </a:xfrm>
          <a:prstGeom prst="rect">
            <a:avLst/>
          </a:prstGeom>
          <a:effectLst/>
        </p:spPr>
      </p:pic>
      <p:sp>
        <p:nvSpPr>
          <p:cNvPr id="2" name="Title 1">
            <a:extLst>
              <a:ext uri="{FF2B5EF4-FFF2-40B4-BE49-F238E27FC236}">
                <a16:creationId xmlns:a16="http://schemas.microsoft.com/office/drawing/2014/main" id="{57EFFB6C-E23F-4735-91C1-A2B28D71BD53}"/>
              </a:ext>
            </a:extLst>
          </p:cNvPr>
          <p:cNvSpPr>
            <a:spLocks noGrp="1"/>
          </p:cNvSpPr>
          <p:nvPr>
            <p:ph type="title"/>
          </p:nvPr>
        </p:nvSpPr>
        <p:spPr>
          <a:xfrm>
            <a:off x="168869" y="-198223"/>
            <a:ext cx="4627159" cy="1676603"/>
          </a:xfrm>
        </p:spPr>
        <p:txBody>
          <a:bodyPr>
            <a:normAutofit/>
          </a:bodyPr>
          <a:lstStyle/>
          <a:p>
            <a:r>
              <a:rPr lang="en-US" sz="3600" dirty="0">
                <a:solidFill>
                  <a:schemeClr val="bg1"/>
                </a:solidFill>
              </a:rPr>
              <a:t>The Muscle Twitch</a:t>
            </a:r>
          </a:p>
        </p:txBody>
      </p:sp>
      <p:sp>
        <p:nvSpPr>
          <p:cNvPr id="3" name="Content Placeholder 2">
            <a:extLst>
              <a:ext uri="{FF2B5EF4-FFF2-40B4-BE49-F238E27FC236}">
                <a16:creationId xmlns:a16="http://schemas.microsoft.com/office/drawing/2014/main" id="{27556375-1A86-4E27-8A9B-6E1E57158069}"/>
              </a:ext>
            </a:extLst>
          </p:cNvPr>
          <p:cNvSpPr>
            <a:spLocks noGrp="1"/>
          </p:cNvSpPr>
          <p:nvPr>
            <p:ph idx="1"/>
          </p:nvPr>
        </p:nvSpPr>
        <p:spPr>
          <a:xfrm>
            <a:off x="648931" y="1347537"/>
            <a:ext cx="3667036" cy="4870384"/>
          </a:xfrm>
        </p:spPr>
        <p:txBody>
          <a:bodyPr>
            <a:normAutofit fontScale="92500" lnSpcReduction="20000"/>
          </a:bodyPr>
          <a:lstStyle/>
          <a:p>
            <a:r>
              <a:rPr lang="en-US" sz="3200" dirty="0">
                <a:solidFill>
                  <a:schemeClr val="bg1"/>
                </a:solidFill>
              </a:rPr>
              <a:t>Every twitch has three distinct phases</a:t>
            </a:r>
          </a:p>
          <a:p>
            <a:pPr marL="514350" indent="-514350">
              <a:buFont typeface="+mj-lt"/>
              <a:buAutoNum type="arabicPeriod"/>
            </a:pPr>
            <a:r>
              <a:rPr lang="en-US" sz="3200" dirty="0">
                <a:solidFill>
                  <a:schemeClr val="bg1"/>
                </a:solidFill>
              </a:rPr>
              <a:t>Latent period. This is the lag time due to the time needed for the action potential to spread through the sarcolemma and T-tubules and trigger calcium release from the sarcoplasmic reticulum. No tension in muscle, no force is generated yet. </a:t>
            </a:r>
          </a:p>
        </p:txBody>
      </p:sp>
      <p:pic>
        <p:nvPicPr>
          <p:cNvPr id="6" name="Picture 5">
            <a:extLst>
              <a:ext uri="{FF2B5EF4-FFF2-40B4-BE49-F238E27FC236}">
                <a16:creationId xmlns:a16="http://schemas.microsoft.com/office/drawing/2014/main" id="{CCA3F771-9F96-4D1A-BBFD-F8D5E1CECAC9}"/>
              </a:ext>
            </a:extLst>
          </p:cNvPr>
          <p:cNvPicPr>
            <a:picLocks noChangeAspect="1"/>
          </p:cNvPicPr>
          <p:nvPr/>
        </p:nvPicPr>
        <p:blipFill rotWithShape="1">
          <a:blip r:embed="rId2"/>
          <a:srcRect l="3676" t="57403" r="87413" b="15851"/>
          <a:stretch/>
        </p:blipFill>
        <p:spPr>
          <a:xfrm>
            <a:off x="4636008" y="1012114"/>
            <a:ext cx="2134964" cy="5541229"/>
          </a:xfrm>
          <a:prstGeom prst="ellipse">
            <a:avLst/>
          </a:prstGeom>
          <a:ln w="63500" cap="rnd">
            <a:solidFill>
              <a:srgbClr val="C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Oval 4">
            <a:extLst>
              <a:ext uri="{FF2B5EF4-FFF2-40B4-BE49-F238E27FC236}">
                <a16:creationId xmlns:a16="http://schemas.microsoft.com/office/drawing/2014/main" id="{CA177C9B-94E0-4651-BA78-546711883878}"/>
              </a:ext>
            </a:extLst>
          </p:cNvPr>
          <p:cNvSpPr/>
          <p:nvPr/>
        </p:nvSpPr>
        <p:spPr>
          <a:xfrm>
            <a:off x="7411453" y="4614409"/>
            <a:ext cx="352926" cy="3907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AA7D7B52-36EF-45A5-8D5F-BEC90F5F7C2A}"/>
              </a:ext>
            </a:extLst>
          </p:cNvPr>
          <p:cNvCxnSpPr>
            <a:cxnSpLocks/>
            <a:stCxn id="6" idx="7"/>
            <a:endCxn id="5" idx="7"/>
          </p:cNvCxnSpPr>
          <p:nvPr/>
        </p:nvCxnSpPr>
        <p:spPr>
          <a:xfrm>
            <a:off x="6458314" y="1823608"/>
            <a:ext cx="1254380" cy="284802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AF2E698-301E-430D-AC95-FABB7F95E572}"/>
              </a:ext>
            </a:extLst>
          </p:cNvPr>
          <p:cNvCxnSpPr>
            <a:cxnSpLocks/>
          </p:cNvCxnSpPr>
          <p:nvPr/>
        </p:nvCxnSpPr>
        <p:spPr>
          <a:xfrm flipV="1">
            <a:off x="6077480" y="5005139"/>
            <a:ext cx="1510436" cy="145081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3895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80470B-DDC6-4CF6-8A5B-9829119172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4" name="Picture 3">
            <a:extLst>
              <a:ext uri="{FF2B5EF4-FFF2-40B4-BE49-F238E27FC236}">
                <a16:creationId xmlns:a16="http://schemas.microsoft.com/office/drawing/2014/main" id="{6EBDD593-32F8-41AC-8ECD-6FEF2A80C667}"/>
              </a:ext>
            </a:extLst>
          </p:cNvPr>
          <p:cNvPicPr>
            <a:picLocks noChangeAspect="1"/>
          </p:cNvPicPr>
          <p:nvPr/>
        </p:nvPicPr>
        <p:blipFill rotWithShape="1">
          <a:blip r:embed="rId2"/>
          <a:srcRect r="2700" b="3"/>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57EFFB6C-E23F-4735-91C1-A2B28D71BD53}"/>
              </a:ext>
            </a:extLst>
          </p:cNvPr>
          <p:cNvSpPr>
            <a:spLocks noGrp="1"/>
          </p:cNvSpPr>
          <p:nvPr>
            <p:ph type="title"/>
          </p:nvPr>
        </p:nvSpPr>
        <p:spPr>
          <a:xfrm>
            <a:off x="171984" y="121719"/>
            <a:ext cx="4292039" cy="1676603"/>
          </a:xfrm>
        </p:spPr>
        <p:txBody>
          <a:bodyPr>
            <a:normAutofit/>
          </a:bodyPr>
          <a:lstStyle/>
          <a:p>
            <a:r>
              <a:rPr lang="en-US" sz="3600" dirty="0">
                <a:solidFill>
                  <a:schemeClr val="bg1"/>
                </a:solidFill>
              </a:rPr>
              <a:t>The Muscle Twitch</a:t>
            </a:r>
          </a:p>
        </p:txBody>
      </p:sp>
      <p:sp>
        <p:nvSpPr>
          <p:cNvPr id="3" name="Content Placeholder 2">
            <a:extLst>
              <a:ext uri="{FF2B5EF4-FFF2-40B4-BE49-F238E27FC236}">
                <a16:creationId xmlns:a16="http://schemas.microsoft.com/office/drawing/2014/main" id="{27556375-1A86-4E27-8A9B-6E1E57158069}"/>
              </a:ext>
            </a:extLst>
          </p:cNvPr>
          <p:cNvSpPr>
            <a:spLocks noGrp="1"/>
          </p:cNvSpPr>
          <p:nvPr>
            <p:ph idx="1"/>
          </p:nvPr>
        </p:nvSpPr>
        <p:spPr>
          <a:xfrm>
            <a:off x="484485" y="1798322"/>
            <a:ext cx="3667036" cy="3779520"/>
          </a:xfrm>
        </p:spPr>
        <p:txBody>
          <a:bodyPr>
            <a:normAutofit fontScale="92500" lnSpcReduction="10000"/>
          </a:bodyPr>
          <a:lstStyle/>
          <a:p>
            <a:pPr marL="514350" indent="-514350">
              <a:buFont typeface="+mj-lt"/>
              <a:buAutoNum type="arabicPeriod" startAt="2"/>
            </a:pPr>
            <a:r>
              <a:rPr lang="en-US" sz="3200" b="1" u="sng" dirty="0">
                <a:solidFill>
                  <a:schemeClr val="bg1"/>
                </a:solidFill>
              </a:rPr>
              <a:t>Period of contraction. </a:t>
            </a:r>
          </a:p>
          <a:p>
            <a:r>
              <a:rPr lang="en-US" sz="3200" dirty="0">
                <a:solidFill>
                  <a:schemeClr val="bg1"/>
                </a:solidFill>
              </a:rPr>
              <a:t>Cross bridges are forming. </a:t>
            </a:r>
          </a:p>
          <a:p>
            <a:r>
              <a:rPr lang="en-US" sz="3200" dirty="0">
                <a:solidFill>
                  <a:schemeClr val="bg1"/>
                </a:solidFill>
              </a:rPr>
              <a:t>The muscle tenses.</a:t>
            </a:r>
          </a:p>
          <a:p>
            <a:pPr lvl="1"/>
            <a:r>
              <a:rPr lang="en-US" sz="2800" dirty="0">
                <a:solidFill>
                  <a:schemeClr val="bg1"/>
                </a:solidFill>
              </a:rPr>
              <a:t> If the tension becomes great enough to overcome the resistance of the load, the muscle shortens. </a:t>
            </a:r>
          </a:p>
        </p:txBody>
      </p:sp>
      <p:sp>
        <p:nvSpPr>
          <p:cNvPr id="5" name="Rectangle 4">
            <a:extLst>
              <a:ext uri="{FF2B5EF4-FFF2-40B4-BE49-F238E27FC236}">
                <a16:creationId xmlns:a16="http://schemas.microsoft.com/office/drawing/2014/main" id="{C28C8B19-DA07-4244-B721-A65560625D23}"/>
              </a:ext>
            </a:extLst>
          </p:cNvPr>
          <p:cNvSpPr/>
          <p:nvPr/>
        </p:nvSpPr>
        <p:spPr>
          <a:xfrm>
            <a:off x="4948508" y="1297807"/>
            <a:ext cx="3602268" cy="646331"/>
          </a:xfrm>
          <a:prstGeom prst="rect">
            <a:avLst/>
          </a:prstGeom>
          <a:solidFill>
            <a:schemeClr val="accent5"/>
          </a:solidFill>
        </p:spPr>
        <p:txBody>
          <a:bodyPr wrap="none">
            <a:spAutoFit/>
          </a:bodyPr>
          <a:lstStyle/>
          <a:p>
            <a:r>
              <a:rPr lang="en-US" sz="3600" b="1" u="sng" dirty="0">
                <a:solidFill>
                  <a:schemeClr val="bg1"/>
                </a:solidFill>
              </a:rPr>
              <a:t>Period of Contraction</a:t>
            </a:r>
            <a:endParaRPr lang="en-US" sz="3600" dirty="0"/>
          </a:p>
        </p:txBody>
      </p:sp>
      <p:sp>
        <p:nvSpPr>
          <p:cNvPr id="6" name="Rectangle: Rounded Corners 5">
            <a:extLst>
              <a:ext uri="{FF2B5EF4-FFF2-40B4-BE49-F238E27FC236}">
                <a16:creationId xmlns:a16="http://schemas.microsoft.com/office/drawing/2014/main" id="{2CD1498D-6574-4713-B420-C27B945B9E71}"/>
              </a:ext>
            </a:extLst>
          </p:cNvPr>
          <p:cNvSpPr/>
          <p:nvPr/>
        </p:nvSpPr>
        <p:spPr>
          <a:xfrm>
            <a:off x="5835241" y="1944138"/>
            <a:ext cx="1351621" cy="2820367"/>
          </a:xfrm>
          <a:prstGeom prst="roundRect">
            <a:avLst/>
          </a:prstGeom>
          <a:noFill/>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E734E9BE-F9FD-4117-A37C-E4DF1D8706AA}"/>
                  </a:ext>
                </a:extLst>
              </p14:cNvPr>
              <p14:cNvContentPartPr/>
              <p14:nvPr/>
            </p14:nvContentPartPr>
            <p14:xfrm>
              <a:off x="5883935" y="2043966"/>
              <a:ext cx="1259280" cy="2223360"/>
            </p14:xfrm>
          </p:contentPart>
        </mc:Choice>
        <mc:Fallback xmlns="">
          <p:pic>
            <p:nvPicPr>
              <p:cNvPr id="7" name="Ink 6">
                <a:extLst>
                  <a:ext uri="{FF2B5EF4-FFF2-40B4-BE49-F238E27FC236}">
                    <a16:creationId xmlns:a16="http://schemas.microsoft.com/office/drawing/2014/main" id="{E734E9BE-F9FD-4117-A37C-E4DF1D8706AA}"/>
                  </a:ext>
                </a:extLst>
              </p:cNvPr>
              <p:cNvPicPr/>
              <p:nvPr/>
            </p:nvPicPr>
            <p:blipFill>
              <a:blip r:embed="rId4"/>
              <a:stretch>
                <a:fillRect/>
              </a:stretch>
            </p:blipFill>
            <p:spPr>
              <a:xfrm>
                <a:off x="5866295" y="2007966"/>
                <a:ext cx="1294920" cy="2295000"/>
              </a:xfrm>
              <a:prstGeom prst="rect">
                <a:avLst/>
              </a:prstGeom>
            </p:spPr>
          </p:pic>
        </mc:Fallback>
      </mc:AlternateContent>
    </p:spTree>
    <p:extLst>
      <p:ext uri="{BB962C8B-B14F-4D97-AF65-F5344CB8AC3E}">
        <p14:creationId xmlns:p14="http://schemas.microsoft.com/office/powerpoint/2010/main" val="4733681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pload.wikimedia.org/wikipedia/commons/b/b5/1012_Muscle_Twitch_Myogram.jpg">
            <a:extLst>
              <a:ext uri="{FF2B5EF4-FFF2-40B4-BE49-F238E27FC236}">
                <a16:creationId xmlns:a16="http://schemas.microsoft.com/office/drawing/2014/main" id="{4E86A0E9-3B18-4FB6-8088-C73A8FEF4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2819" y="1162894"/>
            <a:ext cx="7515225" cy="4819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7EFFB6C-E23F-4735-91C1-A2B28D71BD53}"/>
              </a:ext>
            </a:extLst>
          </p:cNvPr>
          <p:cNvSpPr>
            <a:spLocks noGrp="1"/>
          </p:cNvSpPr>
          <p:nvPr>
            <p:ph type="title"/>
          </p:nvPr>
        </p:nvSpPr>
        <p:spPr>
          <a:xfrm>
            <a:off x="4539916" y="-162669"/>
            <a:ext cx="7279104" cy="1325563"/>
          </a:xfrm>
        </p:spPr>
        <p:txBody>
          <a:bodyPr/>
          <a:lstStyle/>
          <a:p>
            <a:pPr algn="ctr"/>
            <a:r>
              <a:rPr lang="en-US" dirty="0"/>
              <a:t>The Muscle Twitch</a:t>
            </a:r>
          </a:p>
        </p:txBody>
      </p:sp>
      <p:sp>
        <p:nvSpPr>
          <p:cNvPr id="6" name="Content Placeholder 5">
            <a:extLst>
              <a:ext uri="{FF2B5EF4-FFF2-40B4-BE49-F238E27FC236}">
                <a16:creationId xmlns:a16="http://schemas.microsoft.com/office/drawing/2014/main" id="{15F975A8-A098-4608-9C68-0DAB435993C3}"/>
              </a:ext>
            </a:extLst>
          </p:cNvPr>
          <p:cNvSpPr>
            <a:spLocks noGrp="1"/>
          </p:cNvSpPr>
          <p:nvPr>
            <p:ph idx="1"/>
          </p:nvPr>
        </p:nvSpPr>
        <p:spPr>
          <a:xfrm>
            <a:off x="224592" y="888851"/>
            <a:ext cx="3985961" cy="5679658"/>
          </a:xfrm>
        </p:spPr>
        <p:txBody>
          <a:bodyPr>
            <a:normAutofit fontScale="92500" lnSpcReduction="10000"/>
          </a:bodyPr>
          <a:lstStyle/>
          <a:p>
            <a:pPr marL="742950" indent="-742950">
              <a:buFont typeface="+mj-lt"/>
              <a:buAutoNum type="arabicPeriod" startAt="3"/>
            </a:pPr>
            <a:r>
              <a:rPr lang="en-US" sz="3600" b="1" u="sng" dirty="0"/>
              <a:t>Period of relaxation.</a:t>
            </a:r>
          </a:p>
          <a:p>
            <a:r>
              <a:rPr lang="en-US" sz="3600" dirty="0"/>
              <a:t>Ca2+ reenters the SR. </a:t>
            </a:r>
          </a:p>
          <a:p>
            <a:r>
              <a:rPr lang="en-US" sz="3600" dirty="0"/>
              <a:t>The number of active cross bridges is declining. </a:t>
            </a:r>
          </a:p>
          <a:p>
            <a:r>
              <a:rPr lang="en-US" sz="3600" dirty="0"/>
              <a:t>Contractile force is declining. </a:t>
            </a:r>
          </a:p>
          <a:p>
            <a:r>
              <a:rPr lang="en-US" sz="3600" dirty="0"/>
              <a:t>Muscle tension decreases to zero. </a:t>
            </a:r>
          </a:p>
          <a:p>
            <a:r>
              <a:rPr lang="en-US" sz="3600" dirty="0"/>
              <a:t>Myogram tracing returns to the baseline. </a:t>
            </a:r>
          </a:p>
          <a:p>
            <a:endParaRPr lang="en-US" sz="3600" dirty="0"/>
          </a:p>
        </p:txBody>
      </p:sp>
      <p:sp>
        <p:nvSpPr>
          <p:cNvPr id="7" name="Rectangle 6">
            <a:extLst>
              <a:ext uri="{FF2B5EF4-FFF2-40B4-BE49-F238E27FC236}">
                <a16:creationId xmlns:a16="http://schemas.microsoft.com/office/drawing/2014/main" id="{AFD957D6-D0D5-4697-988F-4A3164996254}"/>
              </a:ext>
            </a:extLst>
          </p:cNvPr>
          <p:cNvSpPr/>
          <p:nvPr/>
        </p:nvSpPr>
        <p:spPr>
          <a:xfrm>
            <a:off x="4122819" y="6176963"/>
            <a:ext cx="7844589" cy="523220"/>
          </a:xfrm>
          <a:prstGeom prst="rect">
            <a:avLst/>
          </a:prstGeom>
        </p:spPr>
        <p:txBody>
          <a:bodyPr wrap="square">
            <a:spAutoFit/>
          </a:bodyPr>
          <a:lstStyle/>
          <a:p>
            <a:pPr algn="ctr"/>
            <a:r>
              <a:rPr lang="en-US" sz="1400" dirty="0"/>
              <a:t>IMAGE COURTESY OF OpenStax - https://cnx.org/contents/FPtK1zmh@8.25:fEI3C8Ot@10/Preface, CC BY 4.0, https://commons.wikimedia.org/w/index.php?curid=30015047</a:t>
            </a:r>
          </a:p>
        </p:txBody>
      </p:sp>
    </p:spTree>
    <p:extLst>
      <p:ext uri="{BB962C8B-B14F-4D97-AF65-F5344CB8AC3E}">
        <p14:creationId xmlns:p14="http://schemas.microsoft.com/office/powerpoint/2010/main" val="19635874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108B-C259-4B61-B4B3-ECA87C740B3B}"/>
              </a:ext>
            </a:extLst>
          </p:cNvPr>
          <p:cNvSpPr>
            <a:spLocks noGrp="1"/>
          </p:cNvSpPr>
          <p:nvPr>
            <p:ph type="title"/>
          </p:nvPr>
        </p:nvSpPr>
        <p:spPr>
          <a:xfrm>
            <a:off x="520870" y="744266"/>
            <a:ext cx="4046034" cy="1325563"/>
          </a:xfrm>
        </p:spPr>
        <p:txBody>
          <a:bodyPr>
            <a:norm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tetanus</a:t>
            </a:r>
          </a:p>
        </p:txBody>
      </p:sp>
      <p:sp>
        <p:nvSpPr>
          <p:cNvPr id="3" name="Content Placeholder 2">
            <a:extLst>
              <a:ext uri="{FF2B5EF4-FFF2-40B4-BE49-F238E27FC236}">
                <a16:creationId xmlns:a16="http://schemas.microsoft.com/office/drawing/2014/main" id="{D80E2469-E253-495A-8FD0-7EF0B7E0FC1F}"/>
              </a:ext>
            </a:extLst>
          </p:cNvPr>
          <p:cNvSpPr>
            <a:spLocks noGrp="1"/>
          </p:cNvSpPr>
          <p:nvPr>
            <p:ph idx="1"/>
          </p:nvPr>
        </p:nvSpPr>
        <p:spPr>
          <a:xfrm>
            <a:off x="520870" y="2509024"/>
            <a:ext cx="3809520" cy="3957140"/>
          </a:xfrm>
        </p:spPr>
        <p:txBody>
          <a:bodyPr>
            <a:normAutofit/>
          </a:bodyPr>
          <a:lstStyle/>
          <a:p>
            <a:r>
              <a:rPr lang="en-US" dirty="0"/>
              <a:t>When there is repeated stimulation, the twitch responses can stack up on top of each other (they are additive) creating prolonged muscle tension, called tetanus or tetanic contractions. </a:t>
            </a:r>
          </a:p>
          <a:p>
            <a:pPr marL="0" indent="0">
              <a:buNone/>
            </a:pPr>
            <a:endParaRPr lang="en-US" dirty="0"/>
          </a:p>
        </p:txBody>
      </p:sp>
      <p:sp>
        <p:nvSpPr>
          <p:cNvPr id="5" name="Rectangle 4">
            <a:extLst>
              <a:ext uri="{FF2B5EF4-FFF2-40B4-BE49-F238E27FC236}">
                <a16:creationId xmlns:a16="http://schemas.microsoft.com/office/drawing/2014/main" id="{999FA091-4A7E-43E6-9BED-0990B2FC1976}"/>
              </a:ext>
            </a:extLst>
          </p:cNvPr>
          <p:cNvSpPr/>
          <p:nvPr/>
        </p:nvSpPr>
        <p:spPr>
          <a:xfrm>
            <a:off x="5192271" y="2194276"/>
            <a:ext cx="6478859" cy="3768300"/>
          </a:xfrm>
          <a:prstGeom prst="rect">
            <a:avLst/>
          </a:prstGeom>
          <a:solidFill>
            <a:schemeClr val="accent3">
              <a:lumMod val="20000"/>
              <a:lumOff val="80000"/>
            </a:schemeClr>
          </a:solidFill>
          <a:ln w="571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63626900-7CF9-4651-9E1F-BA412AA7E9E7}"/>
              </a:ext>
            </a:extLst>
          </p:cNvPr>
          <p:cNvSpPr/>
          <p:nvPr/>
        </p:nvSpPr>
        <p:spPr>
          <a:xfrm>
            <a:off x="5236876" y="3229985"/>
            <a:ext cx="6456556" cy="1988392"/>
          </a:xfrm>
          <a:custGeom>
            <a:avLst/>
            <a:gdLst>
              <a:gd name="connsiteX0" fmla="*/ 0 w 6434254"/>
              <a:gd name="connsiteY0" fmla="*/ 1860189 h 1860189"/>
              <a:gd name="connsiteX1" fmla="*/ 524107 w 6434254"/>
              <a:gd name="connsiteY1" fmla="*/ 1849038 h 1860189"/>
              <a:gd name="connsiteX2" fmla="*/ 903249 w 6434254"/>
              <a:gd name="connsiteY2" fmla="*/ 1737525 h 1860189"/>
              <a:gd name="connsiteX3" fmla="*/ 1304693 w 6434254"/>
              <a:gd name="connsiteY3" fmla="*/ 1324930 h 1860189"/>
              <a:gd name="connsiteX4" fmla="*/ 1527717 w 6434254"/>
              <a:gd name="connsiteY4" fmla="*/ 287867 h 1860189"/>
              <a:gd name="connsiteX5" fmla="*/ 1895707 w 6434254"/>
              <a:gd name="connsiteY5" fmla="*/ 42540 h 1860189"/>
              <a:gd name="connsiteX6" fmla="*/ 2509024 w 6434254"/>
              <a:gd name="connsiteY6" fmla="*/ 9086 h 1860189"/>
              <a:gd name="connsiteX7" fmla="*/ 3523785 w 6434254"/>
              <a:gd name="connsiteY7" fmla="*/ 9086 h 1860189"/>
              <a:gd name="connsiteX8" fmla="*/ 4360127 w 6434254"/>
              <a:gd name="connsiteY8" fmla="*/ 9086 h 1860189"/>
              <a:gd name="connsiteX9" fmla="*/ 4583151 w 6434254"/>
              <a:gd name="connsiteY9" fmla="*/ 131750 h 1860189"/>
              <a:gd name="connsiteX10" fmla="*/ 4694663 w 6434254"/>
              <a:gd name="connsiteY10" fmla="*/ 299018 h 1860189"/>
              <a:gd name="connsiteX11" fmla="*/ 5084956 w 6434254"/>
              <a:gd name="connsiteY11" fmla="*/ 1012696 h 1860189"/>
              <a:gd name="connsiteX12" fmla="*/ 5531005 w 6434254"/>
              <a:gd name="connsiteY12" fmla="*/ 1547955 h 1860189"/>
              <a:gd name="connsiteX13" fmla="*/ 5832088 w 6434254"/>
              <a:gd name="connsiteY13" fmla="*/ 1648316 h 1860189"/>
              <a:gd name="connsiteX14" fmla="*/ 6434254 w 6434254"/>
              <a:gd name="connsiteY14" fmla="*/ 1670618 h 1860189"/>
              <a:gd name="connsiteX0" fmla="*/ 0 w 6434254"/>
              <a:gd name="connsiteY0" fmla="*/ 1860189 h 1860189"/>
              <a:gd name="connsiteX1" fmla="*/ 524107 w 6434254"/>
              <a:gd name="connsiteY1" fmla="*/ 1849038 h 1860189"/>
              <a:gd name="connsiteX2" fmla="*/ 903249 w 6434254"/>
              <a:gd name="connsiteY2" fmla="*/ 1737525 h 1860189"/>
              <a:gd name="connsiteX3" fmla="*/ 1304693 w 6434254"/>
              <a:gd name="connsiteY3" fmla="*/ 1324930 h 1860189"/>
              <a:gd name="connsiteX4" fmla="*/ 1527717 w 6434254"/>
              <a:gd name="connsiteY4" fmla="*/ 287867 h 1860189"/>
              <a:gd name="connsiteX5" fmla="*/ 1895707 w 6434254"/>
              <a:gd name="connsiteY5" fmla="*/ 42540 h 1860189"/>
              <a:gd name="connsiteX6" fmla="*/ 2509024 w 6434254"/>
              <a:gd name="connsiteY6" fmla="*/ 9086 h 1860189"/>
              <a:gd name="connsiteX7" fmla="*/ 3523785 w 6434254"/>
              <a:gd name="connsiteY7" fmla="*/ 9086 h 1860189"/>
              <a:gd name="connsiteX8" fmla="*/ 4360127 w 6434254"/>
              <a:gd name="connsiteY8" fmla="*/ 9086 h 1860189"/>
              <a:gd name="connsiteX9" fmla="*/ 4583151 w 6434254"/>
              <a:gd name="connsiteY9" fmla="*/ 131750 h 1860189"/>
              <a:gd name="connsiteX10" fmla="*/ 4694663 w 6434254"/>
              <a:gd name="connsiteY10" fmla="*/ 299018 h 1860189"/>
              <a:gd name="connsiteX11" fmla="*/ 5084956 w 6434254"/>
              <a:gd name="connsiteY11" fmla="*/ 1012696 h 1860189"/>
              <a:gd name="connsiteX12" fmla="*/ 5531005 w 6434254"/>
              <a:gd name="connsiteY12" fmla="*/ 1547955 h 1860189"/>
              <a:gd name="connsiteX13" fmla="*/ 5865541 w 6434254"/>
              <a:gd name="connsiteY13" fmla="*/ 1759828 h 1860189"/>
              <a:gd name="connsiteX14" fmla="*/ 6434254 w 6434254"/>
              <a:gd name="connsiteY14" fmla="*/ 1670618 h 1860189"/>
              <a:gd name="connsiteX0" fmla="*/ 0 w 6456556"/>
              <a:gd name="connsiteY0" fmla="*/ 1860189 h 1860189"/>
              <a:gd name="connsiteX1" fmla="*/ 524107 w 6456556"/>
              <a:gd name="connsiteY1" fmla="*/ 1849038 h 1860189"/>
              <a:gd name="connsiteX2" fmla="*/ 903249 w 6456556"/>
              <a:gd name="connsiteY2" fmla="*/ 1737525 h 1860189"/>
              <a:gd name="connsiteX3" fmla="*/ 1304693 w 6456556"/>
              <a:gd name="connsiteY3" fmla="*/ 1324930 h 1860189"/>
              <a:gd name="connsiteX4" fmla="*/ 1527717 w 6456556"/>
              <a:gd name="connsiteY4" fmla="*/ 287867 h 1860189"/>
              <a:gd name="connsiteX5" fmla="*/ 1895707 w 6456556"/>
              <a:gd name="connsiteY5" fmla="*/ 42540 h 1860189"/>
              <a:gd name="connsiteX6" fmla="*/ 2509024 w 6456556"/>
              <a:gd name="connsiteY6" fmla="*/ 9086 h 1860189"/>
              <a:gd name="connsiteX7" fmla="*/ 3523785 w 6456556"/>
              <a:gd name="connsiteY7" fmla="*/ 9086 h 1860189"/>
              <a:gd name="connsiteX8" fmla="*/ 4360127 w 6456556"/>
              <a:gd name="connsiteY8" fmla="*/ 9086 h 1860189"/>
              <a:gd name="connsiteX9" fmla="*/ 4583151 w 6456556"/>
              <a:gd name="connsiteY9" fmla="*/ 131750 h 1860189"/>
              <a:gd name="connsiteX10" fmla="*/ 4694663 w 6456556"/>
              <a:gd name="connsiteY10" fmla="*/ 299018 h 1860189"/>
              <a:gd name="connsiteX11" fmla="*/ 5084956 w 6456556"/>
              <a:gd name="connsiteY11" fmla="*/ 1012696 h 1860189"/>
              <a:gd name="connsiteX12" fmla="*/ 5531005 w 6456556"/>
              <a:gd name="connsiteY12" fmla="*/ 1547955 h 1860189"/>
              <a:gd name="connsiteX13" fmla="*/ 5865541 w 6456556"/>
              <a:gd name="connsiteY13" fmla="*/ 1759828 h 1860189"/>
              <a:gd name="connsiteX14" fmla="*/ 6456556 w 6456556"/>
              <a:gd name="connsiteY14" fmla="*/ 1782131 h 1860189"/>
              <a:gd name="connsiteX0" fmla="*/ 0 w 6456556"/>
              <a:gd name="connsiteY0" fmla="*/ 1860189 h 1860189"/>
              <a:gd name="connsiteX1" fmla="*/ 524107 w 6456556"/>
              <a:gd name="connsiteY1" fmla="*/ 1849038 h 1860189"/>
              <a:gd name="connsiteX2" fmla="*/ 903249 w 6456556"/>
              <a:gd name="connsiteY2" fmla="*/ 1737525 h 1860189"/>
              <a:gd name="connsiteX3" fmla="*/ 1304693 w 6456556"/>
              <a:gd name="connsiteY3" fmla="*/ 1324930 h 1860189"/>
              <a:gd name="connsiteX4" fmla="*/ 1527717 w 6456556"/>
              <a:gd name="connsiteY4" fmla="*/ 287867 h 1860189"/>
              <a:gd name="connsiteX5" fmla="*/ 1895707 w 6456556"/>
              <a:gd name="connsiteY5" fmla="*/ 42540 h 1860189"/>
              <a:gd name="connsiteX6" fmla="*/ 2509024 w 6456556"/>
              <a:gd name="connsiteY6" fmla="*/ 9086 h 1860189"/>
              <a:gd name="connsiteX7" fmla="*/ 3523785 w 6456556"/>
              <a:gd name="connsiteY7" fmla="*/ 9086 h 1860189"/>
              <a:gd name="connsiteX8" fmla="*/ 4360127 w 6456556"/>
              <a:gd name="connsiteY8" fmla="*/ 9086 h 1860189"/>
              <a:gd name="connsiteX9" fmla="*/ 4583151 w 6456556"/>
              <a:gd name="connsiteY9" fmla="*/ 131750 h 1860189"/>
              <a:gd name="connsiteX10" fmla="*/ 4694663 w 6456556"/>
              <a:gd name="connsiteY10" fmla="*/ 299018 h 1860189"/>
              <a:gd name="connsiteX11" fmla="*/ 5084956 w 6456556"/>
              <a:gd name="connsiteY11" fmla="*/ 1012696 h 1860189"/>
              <a:gd name="connsiteX12" fmla="*/ 5531005 w 6456556"/>
              <a:gd name="connsiteY12" fmla="*/ 1547955 h 1860189"/>
              <a:gd name="connsiteX13" fmla="*/ 5865541 w 6456556"/>
              <a:gd name="connsiteY13" fmla="*/ 1759828 h 1860189"/>
              <a:gd name="connsiteX14" fmla="*/ 6456556 w 6456556"/>
              <a:gd name="connsiteY14" fmla="*/ 1782131 h 1860189"/>
              <a:gd name="connsiteX0" fmla="*/ 0 w 6456556"/>
              <a:gd name="connsiteY0" fmla="*/ 1860189 h 1860189"/>
              <a:gd name="connsiteX1" fmla="*/ 524107 w 6456556"/>
              <a:gd name="connsiteY1" fmla="*/ 1849038 h 1860189"/>
              <a:gd name="connsiteX2" fmla="*/ 903249 w 6456556"/>
              <a:gd name="connsiteY2" fmla="*/ 1737525 h 1860189"/>
              <a:gd name="connsiteX3" fmla="*/ 1304693 w 6456556"/>
              <a:gd name="connsiteY3" fmla="*/ 1324930 h 1860189"/>
              <a:gd name="connsiteX4" fmla="*/ 1527717 w 6456556"/>
              <a:gd name="connsiteY4" fmla="*/ 287867 h 1860189"/>
              <a:gd name="connsiteX5" fmla="*/ 1895707 w 6456556"/>
              <a:gd name="connsiteY5" fmla="*/ 42540 h 1860189"/>
              <a:gd name="connsiteX6" fmla="*/ 2509024 w 6456556"/>
              <a:gd name="connsiteY6" fmla="*/ 9086 h 1860189"/>
              <a:gd name="connsiteX7" fmla="*/ 3523785 w 6456556"/>
              <a:gd name="connsiteY7" fmla="*/ 9086 h 1860189"/>
              <a:gd name="connsiteX8" fmla="*/ 4360127 w 6456556"/>
              <a:gd name="connsiteY8" fmla="*/ 9086 h 1860189"/>
              <a:gd name="connsiteX9" fmla="*/ 4583151 w 6456556"/>
              <a:gd name="connsiteY9" fmla="*/ 131750 h 1860189"/>
              <a:gd name="connsiteX10" fmla="*/ 4694663 w 6456556"/>
              <a:gd name="connsiteY10" fmla="*/ 299018 h 1860189"/>
              <a:gd name="connsiteX11" fmla="*/ 5084956 w 6456556"/>
              <a:gd name="connsiteY11" fmla="*/ 1012696 h 1860189"/>
              <a:gd name="connsiteX12" fmla="*/ 5531005 w 6456556"/>
              <a:gd name="connsiteY12" fmla="*/ 1547955 h 1860189"/>
              <a:gd name="connsiteX13" fmla="*/ 5865541 w 6456556"/>
              <a:gd name="connsiteY13" fmla="*/ 1759828 h 1860189"/>
              <a:gd name="connsiteX14" fmla="*/ 6456556 w 6456556"/>
              <a:gd name="connsiteY14" fmla="*/ 1826735 h 1860189"/>
              <a:gd name="connsiteX0" fmla="*/ 0 w 6456556"/>
              <a:gd name="connsiteY0" fmla="*/ 1872579 h 1872579"/>
              <a:gd name="connsiteX1" fmla="*/ 524107 w 6456556"/>
              <a:gd name="connsiteY1" fmla="*/ 1861428 h 1872579"/>
              <a:gd name="connsiteX2" fmla="*/ 903249 w 6456556"/>
              <a:gd name="connsiteY2" fmla="*/ 1749915 h 1872579"/>
              <a:gd name="connsiteX3" fmla="*/ 1304693 w 6456556"/>
              <a:gd name="connsiteY3" fmla="*/ 1337320 h 1872579"/>
              <a:gd name="connsiteX4" fmla="*/ 1527717 w 6456556"/>
              <a:gd name="connsiteY4" fmla="*/ 300257 h 1872579"/>
              <a:gd name="connsiteX5" fmla="*/ 1895707 w 6456556"/>
              <a:gd name="connsiteY5" fmla="*/ 54930 h 1872579"/>
              <a:gd name="connsiteX6" fmla="*/ 2509024 w 6456556"/>
              <a:gd name="connsiteY6" fmla="*/ 21476 h 1872579"/>
              <a:gd name="connsiteX7" fmla="*/ 3523785 w 6456556"/>
              <a:gd name="connsiteY7" fmla="*/ 21476 h 1872579"/>
              <a:gd name="connsiteX8" fmla="*/ 4360127 w 6456556"/>
              <a:gd name="connsiteY8" fmla="*/ 21476 h 1872579"/>
              <a:gd name="connsiteX9" fmla="*/ 4694663 w 6456556"/>
              <a:gd name="connsiteY9" fmla="*/ 311408 h 1872579"/>
              <a:gd name="connsiteX10" fmla="*/ 5084956 w 6456556"/>
              <a:gd name="connsiteY10" fmla="*/ 1025086 h 1872579"/>
              <a:gd name="connsiteX11" fmla="*/ 5531005 w 6456556"/>
              <a:gd name="connsiteY11" fmla="*/ 1560345 h 1872579"/>
              <a:gd name="connsiteX12" fmla="*/ 5865541 w 6456556"/>
              <a:gd name="connsiteY12" fmla="*/ 1772218 h 1872579"/>
              <a:gd name="connsiteX13" fmla="*/ 6456556 w 6456556"/>
              <a:gd name="connsiteY13" fmla="*/ 1839125 h 1872579"/>
              <a:gd name="connsiteX0" fmla="*/ 0 w 6456556"/>
              <a:gd name="connsiteY0" fmla="*/ 1873873 h 1873873"/>
              <a:gd name="connsiteX1" fmla="*/ 524107 w 6456556"/>
              <a:gd name="connsiteY1" fmla="*/ 1862722 h 1873873"/>
              <a:gd name="connsiteX2" fmla="*/ 903249 w 6456556"/>
              <a:gd name="connsiteY2" fmla="*/ 1751209 h 1873873"/>
              <a:gd name="connsiteX3" fmla="*/ 1304693 w 6456556"/>
              <a:gd name="connsiteY3" fmla="*/ 1338614 h 1873873"/>
              <a:gd name="connsiteX4" fmla="*/ 1527717 w 6456556"/>
              <a:gd name="connsiteY4" fmla="*/ 301551 h 1873873"/>
              <a:gd name="connsiteX5" fmla="*/ 1895707 w 6456556"/>
              <a:gd name="connsiteY5" fmla="*/ 56224 h 1873873"/>
              <a:gd name="connsiteX6" fmla="*/ 2509024 w 6456556"/>
              <a:gd name="connsiteY6" fmla="*/ 22770 h 1873873"/>
              <a:gd name="connsiteX7" fmla="*/ 3523785 w 6456556"/>
              <a:gd name="connsiteY7" fmla="*/ 22770 h 1873873"/>
              <a:gd name="connsiteX8" fmla="*/ 4694663 w 6456556"/>
              <a:gd name="connsiteY8" fmla="*/ 312702 h 1873873"/>
              <a:gd name="connsiteX9" fmla="*/ 5084956 w 6456556"/>
              <a:gd name="connsiteY9" fmla="*/ 1026380 h 1873873"/>
              <a:gd name="connsiteX10" fmla="*/ 5531005 w 6456556"/>
              <a:gd name="connsiteY10" fmla="*/ 1561639 h 1873873"/>
              <a:gd name="connsiteX11" fmla="*/ 5865541 w 6456556"/>
              <a:gd name="connsiteY11" fmla="*/ 1773512 h 1873873"/>
              <a:gd name="connsiteX12" fmla="*/ 6456556 w 6456556"/>
              <a:gd name="connsiteY12" fmla="*/ 1840419 h 1873873"/>
              <a:gd name="connsiteX0" fmla="*/ 0 w 6456556"/>
              <a:gd name="connsiteY0" fmla="*/ 1873873 h 1873873"/>
              <a:gd name="connsiteX1" fmla="*/ 524107 w 6456556"/>
              <a:gd name="connsiteY1" fmla="*/ 1862722 h 1873873"/>
              <a:gd name="connsiteX2" fmla="*/ 903249 w 6456556"/>
              <a:gd name="connsiteY2" fmla="*/ 1751209 h 1873873"/>
              <a:gd name="connsiteX3" fmla="*/ 1304693 w 6456556"/>
              <a:gd name="connsiteY3" fmla="*/ 1338614 h 1873873"/>
              <a:gd name="connsiteX4" fmla="*/ 1527717 w 6456556"/>
              <a:gd name="connsiteY4" fmla="*/ 301551 h 1873873"/>
              <a:gd name="connsiteX5" fmla="*/ 1895707 w 6456556"/>
              <a:gd name="connsiteY5" fmla="*/ 56224 h 1873873"/>
              <a:gd name="connsiteX6" fmla="*/ 2509024 w 6456556"/>
              <a:gd name="connsiteY6" fmla="*/ 22770 h 1873873"/>
              <a:gd name="connsiteX7" fmla="*/ 3523785 w 6456556"/>
              <a:gd name="connsiteY7" fmla="*/ 22770 h 1873873"/>
              <a:gd name="connsiteX8" fmla="*/ 4694663 w 6456556"/>
              <a:gd name="connsiteY8" fmla="*/ 312702 h 1873873"/>
              <a:gd name="connsiteX9" fmla="*/ 5084956 w 6456556"/>
              <a:gd name="connsiteY9" fmla="*/ 1026380 h 1873873"/>
              <a:gd name="connsiteX10" fmla="*/ 5531005 w 6456556"/>
              <a:gd name="connsiteY10" fmla="*/ 1561639 h 1873873"/>
              <a:gd name="connsiteX11" fmla="*/ 5865541 w 6456556"/>
              <a:gd name="connsiteY11" fmla="*/ 1773512 h 1873873"/>
              <a:gd name="connsiteX12" fmla="*/ 6456556 w 6456556"/>
              <a:gd name="connsiteY12" fmla="*/ 1840419 h 1873873"/>
              <a:gd name="connsiteX0" fmla="*/ 0 w 6456556"/>
              <a:gd name="connsiteY0" fmla="*/ 1873873 h 1873873"/>
              <a:gd name="connsiteX1" fmla="*/ 524107 w 6456556"/>
              <a:gd name="connsiteY1" fmla="*/ 1862722 h 1873873"/>
              <a:gd name="connsiteX2" fmla="*/ 903249 w 6456556"/>
              <a:gd name="connsiteY2" fmla="*/ 1751209 h 1873873"/>
              <a:gd name="connsiteX3" fmla="*/ 1304693 w 6456556"/>
              <a:gd name="connsiteY3" fmla="*/ 1338614 h 1873873"/>
              <a:gd name="connsiteX4" fmla="*/ 1527717 w 6456556"/>
              <a:gd name="connsiteY4" fmla="*/ 301551 h 1873873"/>
              <a:gd name="connsiteX5" fmla="*/ 1895707 w 6456556"/>
              <a:gd name="connsiteY5" fmla="*/ 56224 h 1873873"/>
              <a:gd name="connsiteX6" fmla="*/ 2509024 w 6456556"/>
              <a:gd name="connsiteY6" fmla="*/ 22770 h 1873873"/>
              <a:gd name="connsiteX7" fmla="*/ 3523785 w 6456556"/>
              <a:gd name="connsiteY7" fmla="*/ 22770 h 1873873"/>
              <a:gd name="connsiteX8" fmla="*/ 4694663 w 6456556"/>
              <a:gd name="connsiteY8" fmla="*/ 312702 h 1873873"/>
              <a:gd name="connsiteX9" fmla="*/ 5531005 w 6456556"/>
              <a:gd name="connsiteY9" fmla="*/ 1561639 h 1873873"/>
              <a:gd name="connsiteX10" fmla="*/ 5865541 w 6456556"/>
              <a:gd name="connsiteY10" fmla="*/ 1773512 h 1873873"/>
              <a:gd name="connsiteX11" fmla="*/ 6456556 w 6456556"/>
              <a:gd name="connsiteY11" fmla="*/ 1840419 h 1873873"/>
              <a:gd name="connsiteX0" fmla="*/ 0 w 6456556"/>
              <a:gd name="connsiteY0" fmla="*/ 1873873 h 1873873"/>
              <a:gd name="connsiteX1" fmla="*/ 524107 w 6456556"/>
              <a:gd name="connsiteY1" fmla="*/ 1862722 h 1873873"/>
              <a:gd name="connsiteX2" fmla="*/ 903249 w 6456556"/>
              <a:gd name="connsiteY2" fmla="*/ 1751209 h 1873873"/>
              <a:gd name="connsiteX3" fmla="*/ 1304693 w 6456556"/>
              <a:gd name="connsiteY3" fmla="*/ 1338614 h 1873873"/>
              <a:gd name="connsiteX4" fmla="*/ 1527717 w 6456556"/>
              <a:gd name="connsiteY4" fmla="*/ 301551 h 1873873"/>
              <a:gd name="connsiteX5" fmla="*/ 1895707 w 6456556"/>
              <a:gd name="connsiteY5" fmla="*/ 56224 h 1873873"/>
              <a:gd name="connsiteX6" fmla="*/ 2509024 w 6456556"/>
              <a:gd name="connsiteY6" fmla="*/ 22770 h 1873873"/>
              <a:gd name="connsiteX7" fmla="*/ 3523785 w 6456556"/>
              <a:gd name="connsiteY7" fmla="*/ 22770 h 1873873"/>
              <a:gd name="connsiteX8" fmla="*/ 4694663 w 6456556"/>
              <a:gd name="connsiteY8" fmla="*/ 312702 h 1873873"/>
              <a:gd name="connsiteX9" fmla="*/ 5531005 w 6456556"/>
              <a:gd name="connsiteY9" fmla="*/ 1561639 h 1873873"/>
              <a:gd name="connsiteX10" fmla="*/ 5865541 w 6456556"/>
              <a:gd name="connsiteY10" fmla="*/ 1773512 h 1873873"/>
              <a:gd name="connsiteX11" fmla="*/ 6456556 w 6456556"/>
              <a:gd name="connsiteY11" fmla="*/ 1840419 h 1873873"/>
              <a:gd name="connsiteX0" fmla="*/ 0 w 6456556"/>
              <a:gd name="connsiteY0" fmla="*/ 1871759 h 1871759"/>
              <a:gd name="connsiteX1" fmla="*/ 524107 w 6456556"/>
              <a:gd name="connsiteY1" fmla="*/ 1860608 h 1871759"/>
              <a:gd name="connsiteX2" fmla="*/ 903249 w 6456556"/>
              <a:gd name="connsiteY2" fmla="*/ 1749095 h 1871759"/>
              <a:gd name="connsiteX3" fmla="*/ 1304693 w 6456556"/>
              <a:gd name="connsiteY3" fmla="*/ 1336500 h 1871759"/>
              <a:gd name="connsiteX4" fmla="*/ 1527717 w 6456556"/>
              <a:gd name="connsiteY4" fmla="*/ 299437 h 1871759"/>
              <a:gd name="connsiteX5" fmla="*/ 1895707 w 6456556"/>
              <a:gd name="connsiteY5" fmla="*/ 54110 h 1871759"/>
              <a:gd name="connsiteX6" fmla="*/ 2509024 w 6456556"/>
              <a:gd name="connsiteY6" fmla="*/ 20656 h 1871759"/>
              <a:gd name="connsiteX7" fmla="*/ 4694663 w 6456556"/>
              <a:gd name="connsiteY7" fmla="*/ 310588 h 1871759"/>
              <a:gd name="connsiteX8" fmla="*/ 5531005 w 6456556"/>
              <a:gd name="connsiteY8" fmla="*/ 1559525 h 1871759"/>
              <a:gd name="connsiteX9" fmla="*/ 5865541 w 6456556"/>
              <a:gd name="connsiteY9" fmla="*/ 1771398 h 1871759"/>
              <a:gd name="connsiteX10" fmla="*/ 6456556 w 6456556"/>
              <a:gd name="connsiteY10" fmla="*/ 1838305 h 1871759"/>
              <a:gd name="connsiteX0" fmla="*/ 0 w 6456556"/>
              <a:gd name="connsiteY0" fmla="*/ 1932831 h 1932831"/>
              <a:gd name="connsiteX1" fmla="*/ 524107 w 6456556"/>
              <a:gd name="connsiteY1" fmla="*/ 1921680 h 1932831"/>
              <a:gd name="connsiteX2" fmla="*/ 903249 w 6456556"/>
              <a:gd name="connsiteY2" fmla="*/ 1810167 h 1932831"/>
              <a:gd name="connsiteX3" fmla="*/ 1304693 w 6456556"/>
              <a:gd name="connsiteY3" fmla="*/ 1397572 h 1932831"/>
              <a:gd name="connsiteX4" fmla="*/ 1527717 w 6456556"/>
              <a:gd name="connsiteY4" fmla="*/ 360509 h 1932831"/>
              <a:gd name="connsiteX5" fmla="*/ 1895707 w 6456556"/>
              <a:gd name="connsiteY5" fmla="*/ 115182 h 1932831"/>
              <a:gd name="connsiteX6" fmla="*/ 2509024 w 6456556"/>
              <a:gd name="connsiteY6" fmla="*/ 81728 h 1932831"/>
              <a:gd name="connsiteX7" fmla="*/ 4638907 w 6456556"/>
              <a:gd name="connsiteY7" fmla="*/ 126333 h 1932831"/>
              <a:gd name="connsiteX8" fmla="*/ 5531005 w 6456556"/>
              <a:gd name="connsiteY8" fmla="*/ 1620597 h 1932831"/>
              <a:gd name="connsiteX9" fmla="*/ 5865541 w 6456556"/>
              <a:gd name="connsiteY9" fmla="*/ 1832470 h 1932831"/>
              <a:gd name="connsiteX10" fmla="*/ 6456556 w 6456556"/>
              <a:gd name="connsiteY10" fmla="*/ 1899377 h 1932831"/>
              <a:gd name="connsiteX0" fmla="*/ 0 w 6456556"/>
              <a:gd name="connsiteY0" fmla="*/ 1859731 h 1859731"/>
              <a:gd name="connsiteX1" fmla="*/ 524107 w 6456556"/>
              <a:gd name="connsiteY1" fmla="*/ 1848580 h 1859731"/>
              <a:gd name="connsiteX2" fmla="*/ 903249 w 6456556"/>
              <a:gd name="connsiteY2" fmla="*/ 1737067 h 1859731"/>
              <a:gd name="connsiteX3" fmla="*/ 1304693 w 6456556"/>
              <a:gd name="connsiteY3" fmla="*/ 1324472 h 1859731"/>
              <a:gd name="connsiteX4" fmla="*/ 1527717 w 6456556"/>
              <a:gd name="connsiteY4" fmla="*/ 287409 h 1859731"/>
              <a:gd name="connsiteX5" fmla="*/ 1895707 w 6456556"/>
              <a:gd name="connsiteY5" fmla="*/ 42082 h 1859731"/>
              <a:gd name="connsiteX6" fmla="*/ 2509024 w 6456556"/>
              <a:gd name="connsiteY6" fmla="*/ 8628 h 1859731"/>
              <a:gd name="connsiteX7" fmla="*/ 4638907 w 6456556"/>
              <a:gd name="connsiteY7" fmla="*/ 53233 h 1859731"/>
              <a:gd name="connsiteX8" fmla="*/ 4839629 w 6456556"/>
              <a:gd name="connsiteY8" fmla="*/ 514492 h 1859731"/>
              <a:gd name="connsiteX9" fmla="*/ 5531005 w 6456556"/>
              <a:gd name="connsiteY9" fmla="*/ 1547497 h 1859731"/>
              <a:gd name="connsiteX10" fmla="*/ 5865541 w 6456556"/>
              <a:gd name="connsiteY10" fmla="*/ 1759370 h 1859731"/>
              <a:gd name="connsiteX11" fmla="*/ 6456556 w 6456556"/>
              <a:gd name="connsiteY11" fmla="*/ 1826277 h 1859731"/>
              <a:gd name="connsiteX0" fmla="*/ 0 w 6456556"/>
              <a:gd name="connsiteY0" fmla="*/ 1901451 h 1901451"/>
              <a:gd name="connsiteX1" fmla="*/ 524107 w 6456556"/>
              <a:gd name="connsiteY1" fmla="*/ 1890300 h 1901451"/>
              <a:gd name="connsiteX2" fmla="*/ 903249 w 6456556"/>
              <a:gd name="connsiteY2" fmla="*/ 1778787 h 1901451"/>
              <a:gd name="connsiteX3" fmla="*/ 1304693 w 6456556"/>
              <a:gd name="connsiteY3" fmla="*/ 1366192 h 1901451"/>
              <a:gd name="connsiteX4" fmla="*/ 1527717 w 6456556"/>
              <a:gd name="connsiteY4" fmla="*/ 329129 h 1901451"/>
              <a:gd name="connsiteX5" fmla="*/ 1895707 w 6456556"/>
              <a:gd name="connsiteY5" fmla="*/ 83802 h 1901451"/>
              <a:gd name="connsiteX6" fmla="*/ 2509024 w 6456556"/>
              <a:gd name="connsiteY6" fmla="*/ 50348 h 1901451"/>
              <a:gd name="connsiteX7" fmla="*/ 4638907 w 6456556"/>
              <a:gd name="connsiteY7" fmla="*/ 94953 h 1901451"/>
              <a:gd name="connsiteX8" fmla="*/ 4839629 w 6456556"/>
              <a:gd name="connsiteY8" fmla="*/ 556212 h 1901451"/>
              <a:gd name="connsiteX9" fmla="*/ 5531005 w 6456556"/>
              <a:gd name="connsiteY9" fmla="*/ 1589217 h 1901451"/>
              <a:gd name="connsiteX10" fmla="*/ 5865541 w 6456556"/>
              <a:gd name="connsiteY10" fmla="*/ 1801090 h 1901451"/>
              <a:gd name="connsiteX11" fmla="*/ 6456556 w 6456556"/>
              <a:gd name="connsiteY11" fmla="*/ 1867997 h 1901451"/>
              <a:gd name="connsiteX0" fmla="*/ 0 w 6456556"/>
              <a:gd name="connsiteY0" fmla="*/ 1932831 h 1932831"/>
              <a:gd name="connsiteX1" fmla="*/ 524107 w 6456556"/>
              <a:gd name="connsiteY1" fmla="*/ 1921680 h 1932831"/>
              <a:gd name="connsiteX2" fmla="*/ 903249 w 6456556"/>
              <a:gd name="connsiteY2" fmla="*/ 1810167 h 1932831"/>
              <a:gd name="connsiteX3" fmla="*/ 1304693 w 6456556"/>
              <a:gd name="connsiteY3" fmla="*/ 1397572 h 1932831"/>
              <a:gd name="connsiteX4" fmla="*/ 1527717 w 6456556"/>
              <a:gd name="connsiteY4" fmla="*/ 360509 h 1932831"/>
              <a:gd name="connsiteX5" fmla="*/ 1895707 w 6456556"/>
              <a:gd name="connsiteY5" fmla="*/ 115182 h 1932831"/>
              <a:gd name="connsiteX6" fmla="*/ 2509024 w 6456556"/>
              <a:gd name="connsiteY6" fmla="*/ 81728 h 1932831"/>
              <a:gd name="connsiteX7" fmla="*/ 4638907 w 6456556"/>
              <a:gd name="connsiteY7" fmla="*/ 126333 h 1932831"/>
              <a:gd name="connsiteX8" fmla="*/ 5531005 w 6456556"/>
              <a:gd name="connsiteY8" fmla="*/ 1620597 h 1932831"/>
              <a:gd name="connsiteX9" fmla="*/ 5865541 w 6456556"/>
              <a:gd name="connsiteY9" fmla="*/ 1832470 h 1932831"/>
              <a:gd name="connsiteX10" fmla="*/ 6456556 w 6456556"/>
              <a:gd name="connsiteY10" fmla="*/ 1899377 h 1932831"/>
              <a:gd name="connsiteX0" fmla="*/ 0 w 6456556"/>
              <a:gd name="connsiteY0" fmla="*/ 1932831 h 1932831"/>
              <a:gd name="connsiteX1" fmla="*/ 524107 w 6456556"/>
              <a:gd name="connsiteY1" fmla="*/ 1921680 h 1932831"/>
              <a:gd name="connsiteX2" fmla="*/ 903249 w 6456556"/>
              <a:gd name="connsiteY2" fmla="*/ 1810167 h 1932831"/>
              <a:gd name="connsiteX3" fmla="*/ 1304693 w 6456556"/>
              <a:gd name="connsiteY3" fmla="*/ 1397572 h 1932831"/>
              <a:gd name="connsiteX4" fmla="*/ 1895707 w 6456556"/>
              <a:gd name="connsiteY4" fmla="*/ 115182 h 1932831"/>
              <a:gd name="connsiteX5" fmla="*/ 2509024 w 6456556"/>
              <a:gd name="connsiteY5" fmla="*/ 81728 h 1932831"/>
              <a:gd name="connsiteX6" fmla="*/ 4638907 w 6456556"/>
              <a:gd name="connsiteY6" fmla="*/ 126333 h 1932831"/>
              <a:gd name="connsiteX7" fmla="*/ 5531005 w 6456556"/>
              <a:gd name="connsiteY7" fmla="*/ 1620597 h 1932831"/>
              <a:gd name="connsiteX8" fmla="*/ 5865541 w 6456556"/>
              <a:gd name="connsiteY8" fmla="*/ 1832470 h 1932831"/>
              <a:gd name="connsiteX9" fmla="*/ 6456556 w 6456556"/>
              <a:gd name="connsiteY9" fmla="*/ 1899377 h 1932831"/>
              <a:gd name="connsiteX0" fmla="*/ 0 w 6456556"/>
              <a:gd name="connsiteY0" fmla="*/ 1985671 h 1985671"/>
              <a:gd name="connsiteX1" fmla="*/ 524107 w 6456556"/>
              <a:gd name="connsiteY1" fmla="*/ 1974520 h 1985671"/>
              <a:gd name="connsiteX2" fmla="*/ 903249 w 6456556"/>
              <a:gd name="connsiteY2" fmla="*/ 1863007 h 1985671"/>
              <a:gd name="connsiteX3" fmla="*/ 1304693 w 6456556"/>
              <a:gd name="connsiteY3" fmla="*/ 1450412 h 1985671"/>
              <a:gd name="connsiteX4" fmla="*/ 1895707 w 6456556"/>
              <a:gd name="connsiteY4" fmla="*/ 168022 h 1985671"/>
              <a:gd name="connsiteX5" fmla="*/ 4638907 w 6456556"/>
              <a:gd name="connsiteY5" fmla="*/ 179173 h 1985671"/>
              <a:gd name="connsiteX6" fmla="*/ 5531005 w 6456556"/>
              <a:gd name="connsiteY6" fmla="*/ 1673437 h 1985671"/>
              <a:gd name="connsiteX7" fmla="*/ 5865541 w 6456556"/>
              <a:gd name="connsiteY7" fmla="*/ 1885310 h 1985671"/>
              <a:gd name="connsiteX8" fmla="*/ 6456556 w 6456556"/>
              <a:gd name="connsiteY8" fmla="*/ 1952217 h 1985671"/>
              <a:gd name="connsiteX0" fmla="*/ 0 w 6456556"/>
              <a:gd name="connsiteY0" fmla="*/ 2032663 h 2032663"/>
              <a:gd name="connsiteX1" fmla="*/ 524107 w 6456556"/>
              <a:gd name="connsiteY1" fmla="*/ 2021512 h 2032663"/>
              <a:gd name="connsiteX2" fmla="*/ 903249 w 6456556"/>
              <a:gd name="connsiteY2" fmla="*/ 1909999 h 2032663"/>
              <a:gd name="connsiteX3" fmla="*/ 1304693 w 6456556"/>
              <a:gd name="connsiteY3" fmla="*/ 1497404 h 2032663"/>
              <a:gd name="connsiteX4" fmla="*/ 1962614 w 6456556"/>
              <a:gd name="connsiteY4" fmla="*/ 136955 h 2032663"/>
              <a:gd name="connsiteX5" fmla="*/ 4638907 w 6456556"/>
              <a:gd name="connsiteY5" fmla="*/ 226165 h 2032663"/>
              <a:gd name="connsiteX6" fmla="*/ 5531005 w 6456556"/>
              <a:gd name="connsiteY6" fmla="*/ 1720429 h 2032663"/>
              <a:gd name="connsiteX7" fmla="*/ 5865541 w 6456556"/>
              <a:gd name="connsiteY7" fmla="*/ 1932302 h 2032663"/>
              <a:gd name="connsiteX8" fmla="*/ 6456556 w 6456556"/>
              <a:gd name="connsiteY8" fmla="*/ 1999209 h 2032663"/>
              <a:gd name="connsiteX0" fmla="*/ 0 w 6456556"/>
              <a:gd name="connsiteY0" fmla="*/ 2018819 h 2018819"/>
              <a:gd name="connsiteX1" fmla="*/ 524107 w 6456556"/>
              <a:gd name="connsiteY1" fmla="*/ 2007668 h 2018819"/>
              <a:gd name="connsiteX2" fmla="*/ 903249 w 6456556"/>
              <a:gd name="connsiteY2" fmla="*/ 1896155 h 2018819"/>
              <a:gd name="connsiteX3" fmla="*/ 1304693 w 6456556"/>
              <a:gd name="connsiteY3" fmla="*/ 1483560 h 2018819"/>
              <a:gd name="connsiteX4" fmla="*/ 1962614 w 6456556"/>
              <a:gd name="connsiteY4" fmla="*/ 123111 h 2018819"/>
              <a:gd name="connsiteX5" fmla="*/ 4638907 w 6456556"/>
              <a:gd name="connsiteY5" fmla="*/ 212321 h 2018819"/>
              <a:gd name="connsiteX6" fmla="*/ 5531005 w 6456556"/>
              <a:gd name="connsiteY6" fmla="*/ 1706585 h 2018819"/>
              <a:gd name="connsiteX7" fmla="*/ 5865541 w 6456556"/>
              <a:gd name="connsiteY7" fmla="*/ 1918458 h 2018819"/>
              <a:gd name="connsiteX8" fmla="*/ 6456556 w 6456556"/>
              <a:gd name="connsiteY8" fmla="*/ 1985365 h 2018819"/>
              <a:gd name="connsiteX0" fmla="*/ 0 w 6456556"/>
              <a:gd name="connsiteY0" fmla="*/ 2032663 h 2032663"/>
              <a:gd name="connsiteX1" fmla="*/ 524107 w 6456556"/>
              <a:gd name="connsiteY1" fmla="*/ 2021512 h 2032663"/>
              <a:gd name="connsiteX2" fmla="*/ 903249 w 6456556"/>
              <a:gd name="connsiteY2" fmla="*/ 1909999 h 2032663"/>
              <a:gd name="connsiteX3" fmla="*/ 1304693 w 6456556"/>
              <a:gd name="connsiteY3" fmla="*/ 1497404 h 2032663"/>
              <a:gd name="connsiteX4" fmla="*/ 1962614 w 6456556"/>
              <a:gd name="connsiteY4" fmla="*/ 136955 h 2032663"/>
              <a:gd name="connsiteX5" fmla="*/ 4638907 w 6456556"/>
              <a:gd name="connsiteY5" fmla="*/ 226165 h 2032663"/>
              <a:gd name="connsiteX6" fmla="*/ 5531005 w 6456556"/>
              <a:gd name="connsiteY6" fmla="*/ 1720429 h 2032663"/>
              <a:gd name="connsiteX7" fmla="*/ 5865541 w 6456556"/>
              <a:gd name="connsiteY7" fmla="*/ 1932302 h 2032663"/>
              <a:gd name="connsiteX8" fmla="*/ 6456556 w 6456556"/>
              <a:gd name="connsiteY8" fmla="*/ 1999209 h 2032663"/>
              <a:gd name="connsiteX0" fmla="*/ 0 w 6456556"/>
              <a:gd name="connsiteY0" fmla="*/ 1995699 h 1995699"/>
              <a:gd name="connsiteX1" fmla="*/ 524107 w 6456556"/>
              <a:gd name="connsiteY1" fmla="*/ 1984548 h 1995699"/>
              <a:gd name="connsiteX2" fmla="*/ 903249 w 6456556"/>
              <a:gd name="connsiteY2" fmla="*/ 1873035 h 1995699"/>
              <a:gd name="connsiteX3" fmla="*/ 1304693 w 6456556"/>
              <a:gd name="connsiteY3" fmla="*/ 1460440 h 1995699"/>
              <a:gd name="connsiteX4" fmla="*/ 1962614 w 6456556"/>
              <a:gd name="connsiteY4" fmla="*/ 99991 h 1995699"/>
              <a:gd name="connsiteX5" fmla="*/ 4638907 w 6456556"/>
              <a:gd name="connsiteY5" fmla="*/ 189201 h 1995699"/>
              <a:gd name="connsiteX6" fmla="*/ 5531005 w 6456556"/>
              <a:gd name="connsiteY6" fmla="*/ 1683465 h 1995699"/>
              <a:gd name="connsiteX7" fmla="*/ 5865541 w 6456556"/>
              <a:gd name="connsiteY7" fmla="*/ 1895338 h 1995699"/>
              <a:gd name="connsiteX8" fmla="*/ 6456556 w 6456556"/>
              <a:gd name="connsiteY8" fmla="*/ 1962245 h 1995699"/>
              <a:gd name="connsiteX0" fmla="*/ 0 w 6456556"/>
              <a:gd name="connsiteY0" fmla="*/ 1988392 h 1988392"/>
              <a:gd name="connsiteX1" fmla="*/ 524107 w 6456556"/>
              <a:gd name="connsiteY1" fmla="*/ 1977241 h 1988392"/>
              <a:gd name="connsiteX2" fmla="*/ 903249 w 6456556"/>
              <a:gd name="connsiteY2" fmla="*/ 1865728 h 1988392"/>
              <a:gd name="connsiteX3" fmla="*/ 1304693 w 6456556"/>
              <a:gd name="connsiteY3" fmla="*/ 1453133 h 1988392"/>
              <a:gd name="connsiteX4" fmla="*/ 1962614 w 6456556"/>
              <a:gd name="connsiteY4" fmla="*/ 92684 h 1988392"/>
              <a:gd name="connsiteX5" fmla="*/ 4638907 w 6456556"/>
              <a:gd name="connsiteY5" fmla="*/ 181894 h 1988392"/>
              <a:gd name="connsiteX6" fmla="*/ 5531005 w 6456556"/>
              <a:gd name="connsiteY6" fmla="*/ 1676158 h 1988392"/>
              <a:gd name="connsiteX7" fmla="*/ 5865541 w 6456556"/>
              <a:gd name="connsiteY7" fmla="*/ 1888031 h 1988392"/>
              <a:gd name="connsiteX8" fmla="*/ 6456556 w 6456556"/>
              <a:gd name="connsiteY8" fmla="*/ 1954938 h 198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6556" h="1988392">
                <a:moveTo>
                  <a:pt x="0" y="1988392"/>
                </a:moveTo>
                <a:lnTo>
                  <a:pt x="524107" y="1977241"/>
                </a:lnTo>
                <a:cubicBezTo>
                  <a:pt x="674648" y="1956797"/>
                  <a:pt x="773151" y="1953079"/>
                  <a:pt x="903249" y="1865728"/>
                </a:cubicBezTo>
                <a:cubicBezTo>
                  <a:pt x="1033347" y="1778377"/>
                  <a:pt x="1128132" y="1748640"/>
                  <a:pt x="1304693" y="1453133"/>
                </a:cubicBezTo>
                <a:cubicBezTo>
                  <a:pt x="1481254" y="1157626"/>
                  <a:pt x="1707995" y="304557"/>
                  <a:pt x="1962614" y="92684"/>
                </a:cubicBezTo>
                <a:cubicBezTo>
                  <a:pt x="2217233" y="-119189"/>
                  <a:pt x="4456770" y="85251"/>
                  <a:pt x="4638907" y="181894"/>
                </a:cubicBezTo>
                <a:cubicBezTo>
                  <a:pt x="4821044" y="278537"/>
                  <a:pt x="5326566" y="1391802"/>
                  <a:pt x="5531005" y="1676158"/>
                </a:cubicBezTo>
                <a:cubicBezTo>
                  <a:pt x="5701990" y="1883638"/>
                  <a:pt x="5711283" y="1841568"/>
                  <a:pt x="5865541" y="1888031"/>
                </a:cubicBezTo>
                <a:cubicBezTo>
                  <a:pt x="6019799" y="1934494"/>
                  <a:pt x="6219592" y="1987462"/>
                  <a:pt x="6456556" y="1954938"/>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3ACFEF1-0D07-4AA4-A910-F36A26851C85}"/>
              </a:ext>
            </a:extLst>
          </p:cNvPr>
          <p:cNvCxnSpPr>
            <a:cxnSpLocks/>
          </p:cNvCxnSpPr>
          <p:nvPr/>
        </p:nvCxnSpPr>
        <p:spPr>
          <a:xfrm>
            <a:off x="5192271" y="5218377"/>
            <a:ext cx="6501161" cy="16019"/>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7363B94-76E6-4372-A588-C462E18271F7}"/>
              </a:ext>
            </a:extLst>
          </p:cNvPr>
          <p:cNvCxnSpPr>
            <a:cxnSpLocks/>
          </p:cNvCxnSpPr>
          <p:nvPr/>
        </p:nvCxnSpPr>
        <p:spPr>
          <a:xfrm flipV="1">
            <a:off x="5705228"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57A58F9F-A233-452A-A75D-5043CDB68020}"/>
              </a:ext>
            </a:extLst>
          </p:cNvPr>
          <p:cNvCxnSpPr>
            <a:cxnSpLocks/>
          </p:cNvCxnSpPr>
          <p:nvPr/>
        </p:nvCxnSpPr>
        <p:spPr>
          <a:xfrm flipV="1">
            <a:off x="5868780"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F43E9963-B421-4CC3-82B7-3D7B7FC58C09}"/>
              </a:ext>
            </a:extLst>
          </p:cNvPr>
          <p:cNvCxnSpPr>
            <a:cxnSpLocks/>
          </p:cNvCxnSpPr>
          <p:nvPr/>
        </p:nvCxnSpPr>
        <p:spPr>
          <a:xfrm flipV="1">
            <a:off x="6032332"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16" name="Straight Arrow Connector 15">
            <a:extLst>
              <a:ext uri="{FF2B5EF4-FFF2-40B4-BE49-F238E27FC236}">
                <a16:creationId xmlns:a16="http://schemas.microsoft.com/office/drawing/2014/main" id="{F4EF2DFC-BCEB-496F-BA60-C18A7E4F6651}"/>
              </a:ext>
            </a:extLst>
          </p:cNvPr>
          <p:cNvCxnSpPr>
            <a:cxnSpLocks/>
          </p:cNvCxnSpPr>
          <p:nvPr/>
        </p:nvCxnSpPr>
        <p:spPr>
          <a:xfrm flipV="1">
            <a:off x="6169862"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E2045993-8F6D-494F-A654-3B7547DE2216}"/>
              </a:ext>
            </a:extLst>
          </p:cNvPr>
          <p:cNvCxnSpPr>
            <a:cxnSpLocks/>
          </p:cNvCxnSpPr>
          <p:nvPr/>
        </p:nvCxnSpPr>
        <p:spPr>
          <a:xfrm flipV="1">
            <a:off x="6333414"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18" name="Straight Arrow Connector 17">
            <a:extLst>
              <a:ext uri="{FF2B5EF4-FFF2-40B4-BE49-F238E27FC236}">
                <a16:creationId xmlns:a16="http://schemas.microsoft.com/office/drawing/2014/main" id="{2EF56BA0-7FD8-4A25-9D81-652F9787F69F}"/>
              </a:ext>
            </a:extLst>
          </p:cNvPr>
          <p:cNvCxnSpPr>
            <a:cxnSpLocks/>
          </p:cNvCxnSpPr>
          <p:nvPr/>
        </p:nvCxnSpPr>
        <p:spPr>
          <a:xfrm flipV="1">
            <a:off x="6496966"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EDB83016-8A7E-4FE0-8653-FE9C7A536C7F}"/>
              </a:ext>
            </a:extLst>
          </p:cNvPr>
          <p:cNvCxnSpPr>
            <a:cxnSpLocks/>
          </p:cNvCxnSpPr>
          <p:nvPr/>
        </p:nvCxnSpPr>
        <p:spPr>
          <a:xfrm flipV="1">
            <a:off x="6649365"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847743C8-2F19-4100-87E3-6E6C7CC1D7F1}"/>
              </a:ext>
            </a:extLst>
          </p:cNvPr>
          <p:cNvCxnSpPr>
            <a:cxnSpLocks/>
          </p:cNvCxnSpPr>
          <p:nvPr/>
        </p:nvCxnSpPr>
        <p:spPr>
          <a:xfrm flipV="1">
            <a:off x="6812917"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21" name="Straight Arrow Connector 20">
            <a:extLst>
              <a:ext uri="{FF2B5EF4-FFF2-40B4-BE49-F238E27FC236}">
                <a16:creationId xmlns:a16="http://schemas.microsoft.com/office/drawing/2014/main" id="{F0235497-705D-4861-95CF-0C67FC4573C0}"/>
              </a:ext>
            </a:extLst>
          </p:cNvPr>
          <p:cNvCxnSpPr>
            <a:cxnSpLocks/>
          </p:cNvCxnSpPr>
          <p:nvPr/>
        </p:nvCxnSpPr>
        <p:spPr>
          <a:xfrm flipV="1">
            <a:off x="6976469"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375454E9-66FD-46A1-B130-6F8972CFD924}"/>
              </a:ext>
            </a:extLst>
          </p:cNvPr>
          <p:cNvCxnSpPr>
            <a:cxnSpLocks/>
          </p:cNvCxnSpPr>
          <p:nvPr/>
        </p:nvCxnSpPr>
        <p:spPr>
          <a:xfrm flipV="1">
            <a:off x="7113999"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89D84F30-A188-4774-AF18-59C4F9B927EE}"/>
              </a:ext>
            </a:extLst>
          </p:cNvPr>
          <p:cNvCxnSpPr>
            <a:cxnSpLocks/>
          </p:cNvCxnSpPr>
          <p:nvPr/>
        </p:nvCxnSpPr>
        <p:spPr>
          <a:xfrm flipV="1">
            <a:off x="7277551"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24" name="Straight Arrow Connector 23">
            <a:extLst>
              <a:ext uri="{FF2B5EF4-FFF2-40B4-BE49-F238E27FC236}">
                <a16:creationId xmlns:a16="http://schemas.microsoft.com/office/drawing/2014/main" id="{C2C5BCC8-1591-4D6D-A8AB-44F4603D26DC}"/>
              </a:ext>
            </a:extLst>
          </p:cNvPr>
          <p:cNvCxnSpPr>
            <a:cxnSpLocks/>
          </p:cNvCxnSpPr>
          <p:nvPr/>
        </p:nvCxnSpPr>
        <p:spPr>
          <a:xfrm flipV="1">
            <a:off x="7441103"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25" name="Straight Arrow Connector 24">
            <a:extLst>
              <a:ext uri="{FF2B5EF4-FFF2-40B4-BE49-F238E27FC236}">
                <a16:creationId xmlns:a16="http://schemas.microsoft.com/office/drawing/2014/main" id="{5AF7D2B8-7AD2-4455-85E5-879603E302C7}"/>
              </a:ext>
            </a:extLst>
          </p:cNvPr>
          <p:cNvCxnSpPr>
            <a:cxnSpLocks/>
          </p:cNvCxnSpPr>
          <p:nvPr/>
        </p:nvCxnSpPr>
        <p:spPr>
          <a:xfrm flipV="1">
            <a:off x="7608369"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id="{F1A03FEC-4E67-4308-A776-3FBCF0AFA359}"/>
              </a:ext>
            </a:extLst>
          </p:cNvPr>
          <p:cNvCxnSpPr>
            <a:cxnSpLocks/>
          </p:cNvCxnSpPr>
          <p:nvPr/>
        </p:nvCxnSpPr>
        <p:spPr>
          <a:xfrm flipV="1">
            <a:off x="7771921"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27" name="Straight Arrow Connector 26">
            <a:extLst>
              <a:ext uri="{FF2B5EF4-FFF2-40B4-BE49-F238E27FC236}">
                <a16:creationId xmlns:a16="http://schemas.microsoft.com/office/drawing/2014/main" id="{593FD5BB-D86D-493E-9828-AE3EF16E08F2}"/>
              </a:ext>
            </a:extLst>
          </p:cNvPr>
          <p:cNvCxnSpPr>
            <a:cxnSpLocks/>
          </p:cNvCxnSpPr>
          <p:nvPr/>
        </p:nvCxnSpPr>
        <p:spPr>
          <a:xfrm flipV="1">
            <a:off x="7935473"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28" name="Straight Arrow Connector 27">
            <a:extLst>
              <a:ext uri="{FF2B5EF4-FFF2-40B4-BE49-F238E27FC236}">
                <a16:creationId xmlns:a16="http://schemas.microsoft.com/office/drawing/2014/main" id="{5144B20D-2543-41E0-9816-67B68E2A40CE}"/>
              </a:ext>
            </a:extLst>
          </p:cNvPr>
          <p:cNvCxnSpPr>
            <a:cxnSpLocks/>
          </p:cNvCxnSpPr>
          <p:nvPr/>
        </p:nvCxnSpPr>
        <p:spPr>
          <a:xfrm flipV="1">
            <a:off x="8073003"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29" name="Straight Arrow Connector 28">
            <a:extLst>
              <a:ext uri="{FF2B5EF4-FFF2-40B4-BE49-F238E27FC236}">
                <a16:creationId xmlns:a16="http://schemas.microsoft.com/office/drawing/2014/main" id="{1512F4D6-1C6D-45AB-B4FF-E12542E18D52}"/>
              </a:ext>
            </a:extLst>
          </p:cNvPr>
          <p:cNvCxnSpPr>
            <a:cxnSpLocks/>
          </p:cNvCxnSpPr>
          <p:nvPr/>
        </p:nvCxnSpPr>
        <p:spPr>
          <a:xfrm flipV="1">
            <a:off x="8236555"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30" name="Straight Arrow Connector 29">
            <a:extLst>
              <a:ext uri="{FF2B5EF4-FFF2-40B4-BE49-F238E27FC236}">
                <a16:creationId xmlns:a16="http://schemas.microsoft.com/office/drawing/2014/main" id="{52DED49F-7A95-472D-B88A-6FCDB57E82F3}"/>
              </a:ext>
            </a:extLst>
          </p:cNvPr>
          <p:cNvCxnSpPr>
            <a:cxnSpLocks/>
          </p:cNvCxnSpPr>
          <p:nvPr/>
        </p:nvCxnSpPr>
        <p:spPr>
          <a:xfrm flipV="1">
            <a:off x="8400107"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31" name="Straight Arrow Connector 30">
            <a:extLst>
              <a:ext uri="{FF2B5EF4-FFF2-40B4-BE49-F238E27FC236}">
                <a16:creationId xmlns:a16="http://schemas.microsoft.com/office/drawing/2014/main" id="{0322E8FA-2557-4BAC-A791-BCCC127232E4}"/>
              </a:ext>
            </a:extLst>
          </p:cNvPr>
          <p:cNvCxnSpPr>
            <a:cxnSpLocks/>
          </p:cNvCxnSpPr>
          <p:nvPr/>
        </p:nvCxnSpPr>
        <p:spPr>
          <a:xfrm flipV="1">
            <a:off x="8552506"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32" name="Straight Arrow Connector 31">
            <a:extLst>
              <a:ext uri="{FF2B5EF4-FFF2-40B4-BE49-F238E27FC236}">
                <a16:creationId xmlns:a16="http://schemas.microsoft.com/office/drawing/2014/main" id="{585F9455-D2D2-4795-A13F-EB8BB39F6014}"/>
              </a:ext>
            </a:extLst>
          </p:cNvPr>
          <p:cNvCxnSpPr>
            <a:cxnSpLocks/>
          </p:cNvCxnSpPr>
          <p:nvPr/>
        </p:nvCxnSpPr>
        <p:spPr>
          <a:xfrm flipV="1">
            <a:off x="8716058"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33" name="Straight Arrow Connector 32">
            <a:extLst>
              <a:ext uri="{FF2B5EF4-FFF2-40B4-BE49-F238E27FC236}">
                <a16:creationId xmlns:a16="http://schemas.microsoft.com/office/drawing/2014/main" id="{76F3C352-5013-4F1F-BFE7-67D3C9C09703}"/>
              </a:ext>
            </a:extLst>
          </p:cNvPr>
          <p:cNvCxnSpPr>
            <a:cxnSpLocks/>
          </p:cNvCxnSpPr>
          <p:nvPr/>
        </p:nvCxnSpPr>
        <p:spPr>
          <a:xfrm flipV="1">
            <a:off x="8879610"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34" name="Straight Arrow Connector 33">
            <a:extLst>
              <a:ext uri="{FF2B5EF4-FFF2-40B4-BE49-F238E27FC236}">
                <a16:creationId xmlns:a16="http://schemas.microsoft.com/office/drawing/2014/main" id="{1B2453FF-2082-4438-A891-B7E3334FF857}"/>
              </a:ext>
            </a:extLst>
          </p:cNvPr>
          <p:cNvCxnSpPr>
            <a:cxnSpLocks/>
          </p:cNvCxnSpPr>
          <p:nvPr/>
        </p:nvCxnSpPr>
        <p:spPr>
          <a:xfrm flipV="1">
            <a:off x="9017140"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35" name="Straight Arrow Connector 34">
            <a:extLst>
              <a:ext uri="{FF2B5EF4-FFF2-40B4-BE49-F238E27FC236}">
                <a16:creationId xmlns:a16="http://schemas.microsoft.com/office/drawing/2014/main" id="{80DCD113-F2CB-4A8D-B252-87BC242D91AC}"/>
              </a:ext>
            </a:extLst>
          </p:cNvPr>
          <p:cNvCxnSpPr>
            <a:cxnSpLocks/>
          </p:cNvCxnSpPr>
          <p:nvPr/>
        </p:nvCxnSpPr>
        <p:spPr>
          <a:xfrm flipV="1">
            <a:off x="9180692"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36" name="Straight Arrow Connector 35">
            <a:extLst>
              <a:ext uri="{FF2B5EF4-FFF2-40B4-BE49-F238E27FC236}">
                <a16:creationId xmlns:a16="http://schemas.microsoft.com/office/drawing/2014/main" id="{14112ACF-AC2F-46A6-8CA5-9E0F2097B4D4}"/>
              </a:ext>
            </a:extLst>
          </p:cNvPr>
          <p:cNvCxnSpPr>
            <a:cxnSpLocks/>
          </p:cNvCxnSpPr>
          <p:nvPr/>
        </p:nvCxnSpPr>
        <p:spPr>
          <a:xfrm flipV="1">
            <a:off x="9344244"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37" name="Straight Arrow Connector 36">
            <a:extLst>
              <a:ext uri="{FF2B5EF4-FFF2-40B4-BE49-F238E27FC236}">
                <a16:creationId xmlns:a16="http://schemas.microsoft.com/office/drawing/2014/main" id="{E3A01887-43B1-481C-B891-B05F445231EC}"/>
              </a:ext>
            </a:extLst>
          </p:cNvPr>
          <p:cNvCxnSpPr>
            <a:cxnSpLocks/>
          </p:cNvCxnSpPr>
          <p:nvPr/>
        </p:nvCxnSpPr>
        <p:spPr>
          <a:xfrm flipV="1">
            <a:off x="9489208" y="5290523"/>
            <a:ext cx="0" cy="243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sp>
        <p:nvSpPr>
          <p:cNvPr id="49" name="Rectangle 48">
            <a:extLst>
              <a:ext uri="{FF2B5EF4-FFF2-40B4-BE49-F238E27FC236}">
                <a16:creationId xmlns:a16="http://schemas.microsoft.com/office/drawing/2014/main" id="{7915AA49-BA62-4C49-9049-1253A964B339}"/>
              </a:ext>
            </a:extLst>
          </p:cNvPr>
          <p:cNvSpPr/>
          <p:nvPr/>
        </p:nvSpPr>
        <p:spPr>
          <a:xfrm>
            <a:off x="6506319" y="5453726"/>
            <a:ext cx="1051891" cy="369332"/>
          </a:xfrm>
          <a:prstGeom prst="rect">
            <a:avLst/>
          </a:prstGeom>
        </p:spPr>
        <p:txBody>
          <a:bodyPr wrap="none">
            <a:spAutoFit/>
          </a:bodyPr>
          <a:lstStyle/>
          <a:p>
            <a:r>
              <a:rPr lang="en-US" dirty="0"/>
              <a:t>stimulation</a:t>
            </a:r>
          </a:p>
        </p:txBody>
      </p:sp>
      <p:pic>
        <p:nvPicPr>
          <p:cNvPr id="51" name="Picture 50" descr="A close up of a sign&#10;&#10;Description generated with very high confidence">
            <a:extLst>
              <a:ext uri="{FF2B5EF4-FFF2-40B4-BE49-F238E27FC236}">
                <a16:creationId xmlns:a16="http://schemas.microsoft.com/office/drawing/2014/main" id="{83416BF6-16F9-4AC2-8F2C-2187B3B37B0B}"/>
              </a:ext>
            </a:extLst>
          </p:cNvPr>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9972896" y="5340155"/>
            <a:ext cx="1043564" cy="185908"/>
          </a:xfrm>
          <a:prstGeom prst="rect">
            <a:avLst/>
          </a:prstGeom>
        </p:spPr>
      </p:pic>
      <p:sp>
        <p:nvSpPr>
          <p:cNvPr id="52" name="Rectangle 51">
            <a:extLst>
              <a:ext uri="{FF2B5EF4-FFF2-40B4-BE49-F238E27FC236}">
                <a16:creationId xmlns:a16="http://schemas.microsoft.com/office/drawing/2014/main" id="{3F596C3D-6E94-4128-9018-961584FA0F7F}"/>
              </a:ext>
            </a:extLst>
          </p:cNvPr>
          <p:cNvSpPr/>
          <p:nvPr/>
        </p:nvSpPr>
        <p:spPr>
          <a:xfrm>
            <a:off x="5415296" y="2194276"/>
            <a:ext cx="5898577" cy="615553"/>
          </a:xfrm>
          <a:prstGeom prst="rect">
            <a:avLst/>
          </a:prstGeom>
        </p:spPr>
        <p:txBody>
          <a:bodyPr wrap="square">
            <a:spAutoFit/>
          </a:bodyPr>
          <a:lstStyle/>
          <a:p>
            <a:r>
              <a:rPr lang="en-US" sz="2000" dirty="0"/>
              <a:t>High Frequency Stimulation / Fused (Complete) Tetanus. </a:t>
            </a:r>
          </a:p>
          <a:p>
            <a:r>
              <a:rPr lang="en-US" sz="1400" dirty="0"/>
              <a:t>At higher stimulus frequencies, the twitch responses summate producing constant tension. </a:t>
            </a:r>
          </a:p>
        </p:txBody>
      </p:sp>
      <p:sp>
        <p:nvSpPr>
          <p:cNvPr id="53" name="Rectangle 52">
            <a:extLst>
              <a:ext uri="{FF2B5EF4-FFF2-40B4-BE49-F238E27FC236}">
                <a16:creationId xmlns:a16="http://schemas.microsoft.com/office/drawing/2014/main" id="{76733280-E486-4B71-A55B-8F2FAE2B7B7E}"/>
              </a:ext>
            </a:extLst>
          </p:cNvPr>
          <p:cNvSpPr/>
          <p:nvPr/>
        </p:nvSpPr>
        <p:spPr>
          <a:xfrm>
            <a:off x="8027481" y="5468433"/>
            <a:ext cx="532518" cy="369332"/>
          </a:xfrm>
          <a:prstGeom prst="rect">
            <a:avLst/>
          </a:prstGeom>
        </p:spPr>
        <p:txBody>
          <a:bodyPr wrap="none">
            <a:spAutoFit/>
          </a:bodyPr>
          <a:lstStyle/>
          <a:p>
            <a:r>
              <a:rPr lang="en-US" dirty="0"/>
              <a:t>time</a:t>
            </a:r>
          </a:p>
        </p:txBody>
      </p:sp>
      <p:cxnSp>
        <p:nvCxnSpPr>
          <p:cNvPr id="54" name="Straight Arrow Connector 53">
            <a:extLst>
              <a:ext uri="{FF2B5EF4-FFF2-40B4-BE49-F238E27FC236}">
                <a16:creationId xmlns:a16="http://schemas.microsoft.com/office/drawing/2014/main" id="{AD8F8979-4936-4738-A307-7673148D95EF}"/>
              </a:ext>
            </a:extLst>
          </p:cNvPr>
          <p:cNvCxnSpPr>
            <a:cxnSpLocks/>
          </p:cNvCxnSpPr>
          <p:nvPr/>
        </p:nvCxnSpPr>
        <p:spPr>
          <a:xfrm flipV="1">
            <a:off x="8559999" y="5676442"/>
            <a:ext cx="319611" cy="1"/>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sp>
        <p:nvSpPr>
          <p:cNvPr id="56" name="Rectangle 55">
            <a:extLst>
              <a:ext uri="{FF2B5EF4-FFF2-40B4-BE49-F238E27FC236}">
                <a16:creationId xmlns:a16="http://schemas.microsoft.com/office/drawing/2014/main" id="{E7F0EEA4-ED39-47C1-9194-CE130A74009A}"/>
              </a:ext>
            </a:extLst>
          </p:cNvPr>
          <p:cNvSpPr/>
          <p:nvPr/>
        </p:nvSpPr>
        <p:spPr>
          <a:xfrm>
            <a:off x="5336262" y="4105772"/>
            <a:ext cx="758541" cy="369332"/>
          </a:xfrm>
          <a:prstGeom prst="rect">
            <a:avLst/>
          </a:prstGeom>
        </p:spPr>
        <p:txBody>
          <a:bodyPr wrap="none">
            <a:spAutoFit/>
          </a:bodyPr>
          <a:lstStyle/>
          <a:p>
            <a:r>
              <a:rPr lang="en-US" dirty="0"/>
              <a:t>tension</a:t>
            </a:r>
          </a:p>
        </p:txBody>
      </p:sp>
      <p:cxnSp>
        <p:nvCxnSpPr>
          <p:cNvPr id="57" name="Straight Arrow Connector 56">
            <a:extLst>
              <a:ext uri="{FF2B5EF4-FFF2-40B4-BE49-F238E27FC236}">
                <a16:creationId xmlns:a16="http://schemas.microsoft.com/office/drawing/2014/main" id="{3DE6B87E-A869-43CD-8BA2-F361270FE41E}"/>
              </a:ext>
            </a:extLst>
          </p:cNvPr>
          <p:cNvCxnSpPr>
            <a:cxnSpLocks/>
          </p:cNvCxnSpPr>
          <p:nvPr/>
        </p:nvCxnSpPr>
        <p:spPr>
          <a:xfrm flipV="1">
            <a:off x="6094803" y="4105772"/>
            <a:ext cx="0" cy="306333"/>
          </a:xfrm>
          <a:prstGeom prst="straightConnector1">
            <a:avLst/>
          </a:prstGeom>
          <a:ln w="9525"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394998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780470B-DDC6-4CF6-8A5B-9829119172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close up of a device&#10;&#10;Description generated with high confidence">
            <a:extLst>
              <a:ext uri="{FF2B5EF4-FFF2-40B4-BE49-F238E27FC236}">
                <a16:creationId xmlns:a16="http://schemas.microsoft.com/office/drawing/2014/main" id="{FF9B155D-8C12-4A0D-A4B0-C0BE3B5A386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701" r="11041" b="-2"/>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CF926A18-DFD6-40B9-A8BD-FB4C91B4908B}"/>
              </a:ext>
            </a:extLst>
          </p:cNvPr>
          <p:cNvSpPr>
            <a:spLocks noGrp="1"/>
          </p:cNvSpPr>
          <p:nvPr>
            <p:ph type="title"/>
          </p:nvPr>
        </p:nvSpPr>
        <p:spPr>
          <a:xfrm>
            <a:off x="648929" y="629266"/>
            <a:ext cx="3667039" cy="1676603"/>
          </a:xfrm>
        </p:spPr>
        <p:txBody>
          <a:bodyPr>
            <a:normAutofit/>
          </a:bodyPr>
          <a:lstStyle/>
          <a:p>
            <a:r>
              <a:rPr lang="en-US" sz="3600">
                <a:solidFill>
                  <a:schemeClr val="bg1"/>
                </a:solidFill>
              </a:rPr>
              <a:t>Length-Tension Relationship</a:t>
            </a:r>
          </a:p>
        </p:txBody>
      </p:sp>
      <p:sp>
        <p:nvSpPr>
          <p:cNvPr id="3" name="Content Placeholder 2">
            <a:extLst>
              <a:ext uri="{FF2B5EF4-FFF2-40B4-BE49-F238E27FC236}">
                <a16:creationId xmlns:a16="http://schemas.microsoft.com/office/drawing/2014/main" id="{0B93E539-5F63-4C62-9450-749E342A1110}"/>
              </a:ext>
            </a:extLst>
          </p:cNvPr>
          <p:cNvSpPr>
            <a:spLocks noGrp="1"/>
          </p:cNvSpPr>
          <p:nvPr>
            <p:ph idx="1"/>
          </p:nvPr>
        </p:nvSpPr>
        <p:spPr>
          <a:xfrm>
            <a:off x="648931" y="2438401"/>
            <a:ext cx="3667036" cy="3779520"/>
          </a:xfrm>
        </p:spPr>
        <p:txBody>
          <a:bodyPr>
            <a:normAutofit lnSpcReduction="10000"/>
          </a:bodyPr>
          <a:lstStyle/>
          <a:p>
            <a:endParaRPr lang="en-US" dirty="0">
              <a:solidFill>
                <a:schemeClr val="bg1"/>
              </a:solidFill>
            </a:endParaRPr>
          </a:p>
          <a:p>
            <a:endParaRPr lang="en-US" dirty="0">
              <a:solidFill>
                <a:schemeClr val="bg1"/>
              </a:solidFill>
            </a:endParaRPr>
          </a:p>
          <a:p>
            <a:r>
              <a:rPr lang="en-US" dirty="0">
                <a:solidFill>
                  <a:schemeClr val="bg1"/>
                </a:solidFill>
              </a:rPr>
              <a:t>The amount of tension developed by a muscle is directly proportional to the overlap between the thick and thin filaments. The greater the number of myosin head groups that</a:t>
            </a:r>
          </a:p>
          <a:p>
            <a:pPr marL="0" indent="0">
              <a:buNone/>
            </a:pP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064279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mans face&#10;&#10;Description generated with high confidence">
            <a:extLst>
              <a:ext uri="{FF2B5EF4-FFF2-40B4-BE49-F238E27FC236}">
                <a16:creationId xmlns:a16="http://schemas.microsoft.com/office/drawing/2014/main" id="{D82C1137-09FF-4548-ADF2-4745CC390DD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1235" l="9412" r="90000">
                        <a14:foregroundMark x1="9832" y1="82469" x2="9832" y2="82469"/>
                        <a14:foregroundMark x1="9412" y1="80494" x2="9412" y2="80494"/>
                        <a14:foregroundMark x1="60000" y1="91235" x2="60000" y2="91235"/>
                      </a14:backgroundRemoval>
                    </a14:imgEffect>
                  </a14:imgLayer>
                </a14:imgProps>
              </a:ext>
              <a:ext uri="{28A0092B-C50C-407E-A947-70E740481C1C}">
                <a14:useLocalDpi xmlns:a14="http://schemas.microsoft.com/office/drawing/2010/main" val="0"/>
              </a:ext>
            </a:extLst>
          </a:blip>
          <a:stretch>
            <a:fillRect/>
          </a:stretch>
        </p:blipFill>
        <p:spPr>
          <a:xfrm>
            <a:off x="0" y="1486894"/>
            <a:ext cx="7194014" cy="4896766"/>
          </a:xfrm>
          <a:prstGeom prst="rect">
            <a:avLst/>
          </a:prstGeom>
        </p:spPr>
      </p:pic>
      <p:sp>
        <p:nvSpPr>
          <p:cNvPr id="3" name="Content Placeholder 2">
            <a:extLst>
              <a:ext uri="{FF2B5EF4-FFF2-40B4-BE49-F238E27FC236}">
                <a16:creationId xmlns:a16="http://schemas.microsoft.com/office/drawing/2014/main" id="{B8D51CE0-4B58-4B08-BA68-5AE95E0C6CAB}"/>
              </a:ext>
            </a:extLst>
          </p:cNvPr>
          <p:cNvSpPr>
            <a:spLocks noGrp="1"/>
          </p:cNvSpPr>
          <p:nvPr>
            <p:ph idx="1"/>
          </p:nvPr>
        </p:nvSpPr>
        <p:spPr>
          <a:xfrm>
            <a:off x="8182982" y="2608568"/>
            <a:ext cx="3651466" cy="3785419"/>
          </a:xfrm>
        </p:spPr>
        <p:txBody>
          <a:bodyPr vert="horz" lIns="91440" tIns="45720" rIns="91440" bIns="45720" rtlCol="0">
            <a:normAutofit/>
          </a:bodyPr>
          <a:lstStyle/>
          <a:p>
            <a:r>
              <a:rPr lang="en-US" sz="3600" dirty="0"/>
              <a:t>If you were to flex an agonist and antagonist at the same time, there would be no movement.</a:t>
            </a:r>
          </a:p>
        </p:txBody>
      </p:sp>
      <p:sp>
        <p:nvSpPr>
          <p:cNvPr id="6" name="Title 1">
            <a:extLst>
              <a:ext uri="{FF2B5EF4-FFF2-40B4-BE49-F238E27FC236}">
                <a16:creationId xmlns:a16="http://schemas.microsoft.com/office/drawing/2014/main" id="{DEF18F44-F64A-497B-9D76-79D3B8801BE5}"/>
              </a:ext>
            </a:extLst>
          </p:cNvPr>
          <p:cNvSpPr txBox="1">
            <a:spLocks/>
          </p:cNvSpPr>
          <p:nvPr/>
        </p:nvSpPr>
        <p:spPr>
          <a:xfrm>
            <a:off x="8272601" y="464013"/>
            <a:ext cx="3651467" cy="1676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b="1" spc="50" dirty="0">
                <a:ln w="0"/>
                <a:solidFill>
                  <a:schemeClr val="bg2"/>
                </a:solidFill>
                <a:effectLst>
                  <a:innerShdw blurRad="63500" dist="50800" dir="13500000">
                    <a:srgbClr val="000000">
                      <a:alpha val="50000"/>
                    </a:srgbClr>
                  </a:innerShdw>
                </a:effectLst>
                <a:latin typeface="AR BERKLEY" panose="02000000000000000000" pitchFamily="2" charset="0"/>
              </a:rPr>
              <a:t>Agonist/</a:t>
            </a:r>
          </a:p>
          <a:p>
            <a:pPr algn="ctr">
              <a:spcAft>
                <a:spcPts val="600"/>
              </a:spcAft>
            </a:pPr>
            <a:r>
              <a:rPr lang="en-US" b="1" spc="50" dirty="0">
                <a:ln w="0"/>
                <a:solidFill>
                  <a:schemeClr val="bg2"/>
                </a:solidFill>
                <a:effectLst>
                  <a:innerShdw blurRad="63500" dist="50800" dir="13500000">
                    <a:srgbClr val="000000">
                      <a:alpha val="50000"/>
                    </a:srgbClr>
                  </a:innerShdw>
                </a:effectLst>
                <a:latin typeface="AR BERKLEY" panose="02000000000000000000" pitchFamily="2" charset="0"/>
              </a:rPr>
              <a:t>Antagonist</a:t>
            </a:r>
          </a:p>
        </p:txBody>
      </p:sp>
      <p:pic>
        <p:nvPicPr>
          <p:cNvPr id="7" name="Picture 6">
            <a:extLst>
              <a:ext uri="{FF2B5EF4-FFF2-40B4-BE49-F238E27FC236}">
                <a16:creationId xmlns:a16="http://schemas.microsoft.com/office/drawing/2014/main" id="{1AB0D9F6-91F3-4EB7-A0FA-4263C06F03D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1091" b="81778" l="76596" r="93369">
                        <a14:foregroundMark x1="92943" y1="62586" x2="92943" y2="62586"/>
                        <a14:foregroundMark x1="93404" y1="61131" x2="93404" y2="61131"/>
                        <a14:foregroundMark x1="87021" y1="81778" x2="87021" y2="81778"/>
                      </a14:backgroundRemoval>
                    </a14:imgEffect>
                  </a14:imgLayer>
                </a14:imgProps>
              </a:ext>
              <a:ext uri="{28A0092B-C50C-407E-A947-70E740481C1C}">
                <a14:useLocalDpi xmlns:a14="http://schemas.microsoft.com/office/drawing/2010/main" val="0"/>
              </a:ext>
            </a:extLst>
          </a:blip>
          <a:srcRect l="74612" t="59718" r="5498" b="16199"/>
          <a:stretch/>
        </p:blipFill>
        <p:spPr>
          <a:xfrm>
            <a:off x="-317207" y="96046"/>
            <a:ext cx="4236607" cy="4501039"/>
          </a:xfrm>
          <a:prstGeom prst="rect">
            <a:avLst/>
          </a:prstGeom>
          <a:effectLst/>
        </p:spPr>
      </p:pic>
      <p:pic>
        <p:nvPicPr>
          <p:cNvPr id="9" name="Picture 8" descr="A picture containing text, book&#10;&#10;Description generated with high confidence">
            <a:extLst>
              <a:ext uri="{FF2B5EF4-FFF2-40B4-BE49-F238E27FC236}">
                <a16:creationId xmlns:a16="http://schemas.microsoft.com/office/drawing/2014/main" id="{5D92F9CD-ABC9-4FE5-9EE7-53C0FCC2FCB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5071" b="95758" l="66856" r="79121">
                        <a14:foregroundMark x1="70932" y1="75798" x2="70932" y2="75798"/>
                        <a14:foregroundMark x1="71074" y1="75071" x2="71074" y2="75071"/>
                        <a14:foregroundMark x1="78022" y1="76485" x2="78022" y2="76485"/>
                        <a14:foregroundMark x1="77987" y1="78141" x2="77987" y2="78141"/>
                        <a14:foregroundMark x1="79015" y1="82465" x2="79015" y2="82465"/>
                        <a14:foregroundMark x1="79121" y1="83152" x2="79121" y2="83152"/>
                      </a14:backgroundRemoval>
                    </a14:imgEffect>
                  </a14:imgLayer>
                </a14:imgProps>
              </a:ext>
              <a:ext uri="{28A0092B-C50C-407E-A947-70E740481C1C}">
                <a14:useLocalDpi xmlns:a14="http://schemas.microsoft.com/office/drawing/2010/main" val="0"/>
              </a:ext>
            </a:extLst>
          </a:blip>
          <a:srcRect l="65461" t="74217" r="20300" b="1847"/>
          <a:stretch/>
        </p:blipFill>
        <p:spPr>
          <a:xfrm>
            <a:off x="4188693" y="617559"/>
            <a:ext cx="3322528" cy="4901549"/>
          </a:xfrm>
          <a:prstGeom prst="rect">
            <a:avLst/>
          </a:prstGeom>
        </p:spPr>
      </p:pic>
    </p:spTree>
    <p:extLst>
      <p:ext uri="{BB962C8B-B14F-4D97-AF65-F5344CB8AC3E}">
        <p14:creationId xmlns:p14="http://schemas.microsoft.com/office/powerpoint/2010/main" val="40764539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0DB1B-B4AB-4E6F-AA06-FB0B9C1D3065}"/>
              </a:ext>
            </a:extLst>
          </p:cNvPr>
          <p:cNvSpPr>
            <a:spLocks noGrp="1"/>
          </p:cNvSpPr>
          <p:nvPr>
            <p:ph type="title"/>
          </p:nvPr>
        </p:nvSpPr>
        <p:spPr>
          <a:xfrm>
            <a:off x="5731726" y="365125"/>
            <a:ext cx="5622073" cy="1325563"/>
          </a:xfrm>
        </p:spPr>
        <p:txBody>
          <a:bodyPr/>
          <a:lstStyle/>
          <a:p>
            <a:r>
              <a:rPr lang="en-US" dirty="0"/>
              <a:t>Muscle Fatigue</a:t>
            </a:r>
          </a:p>
        </p:txBody>
      </p:sp>
      <p:sp>
        <p:nvSpPr>
          <p:cNvPr id="3" name="Content Placeholder 2">
            <a:extLst>
              <a:ext uri="{FF2B5EF4-FFF2-40B4-BE49-F238E27FC236}">
                <a16:creationId xmlns:a16="http://schemas.microsoft.com/office/drawing/2014/main" id="{EE7263D0-47C3-47F9-B7C6-A4AD835A2E7C}"/>
              </a:ext>
            </a:extLst>
          </p:cNvPr>
          <p:cNvSpPr>
            <a:spLocks noGrp="1"/>
          </p:cNvSpPr>
          <p:nvPr>
            <p:ph idx="1"/>
          </p:nvPr>
        </p:nvSpPr>
        <p:spPr>
          <a:xfrm>
            <a:off x="4036740" y="1825625"/>
            <a:ext cx="7317059" cy="4351338"/>
          </a:xfrm>
        </p:spPr>
        <p:txBody>
          <a:bodyPr>
            <a:normAutofit/>
          </a:bodyPr>
          <a:lstStyle/>
          <a:p>
            <a:r>
              <a:rPr lang="en-US" sz="4800" dirty="0"/>
              <a:t>Muscle fatigue is a state of physiological inability to contract even though the muscle still may be receiving stimuli.</a:t>
            </a:r>
          </a:p>
        </p:txBody>
      </p:sp>
      <p:pic>
        <p:nvPicPr>
          <p:cNvPr id="5" name="Picture 4">
            <a:extLst>
              <a:ext uri="{FF2B5EF4-FFF2-40B4-BE49-F238E27FC236}">
                <a16:creationId xmlns:a16="http://schemas.microsoft.com/office/drawing/2014/main" id="{A4076866-2C96-469E-99DC-DFA9BF198E05}"/>
              </a:ext>
            </a:extLst>
          </p:cNvPr>
          <p:cNvPicPr>
            <a:picLocks noChangeAspect="1"/>
          </p:cNvPicPr>
          <p:nvPr/>
        </p:nvPicPr>
        <p:blipFill rotWithShape="1">
          <a:blip r:embed="rId2">
            <a:extLst>
              <a:ext uri="{28A0092B-C50C-407E-A947-70E740481C1C}">
                <a14:useLocalDpi xmlns:a14="http://schemas.microsoft.com/office/drawing/2010/main" val="0"/>
              </a:ext>
            </a:extLst>
          </a:blip>
          <a:srcRect l="79810" t="40488" b="17886"/>
          <a:stretch/>
        </p:blipFill>
        <p:spPr>
          <a:xfrm>
            <a:off x="535258" y="223024"/>
            <a:ext cx="3109964" cy="6411952"/>
          </a:xfrm>
          <a:prstGeom prst="rect">
            <a:avLst/>
          </a:prstGeom>
        </p:spPr>
      </p:pic>
    </p:spTree>
    <p:extLst>
      <p:ext uri="{BB962C8B-B14F-4D97-AF65-F5344CB8AC3E}">
        <p14:creationId xmlns:p14="http://schemas.microsoft.com/office/powerpoint/2010/main" val="24130963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drawing of a cartoon character&#10;&#10;Description generated with high confidence">
            <a:extLst>
              <a:ext uri="{FF2B5EF4-FFF2-40B4-BE49-F238E27FC236}">
                <a16:creationId xmlns:a16="http://schemas.microsoft.com/office/drawing/2014/main" id="{5F722889-99EC-4C21-93CA-0D54056762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48608" y="492573"/>
            <a:ext cx="2763973" cy="5880796"/>
          </a:xfrm>
          <a:prstGeom prst="rect">
            <a:avLst/>
          </a:prstGeom>
        </p:spPr>
      </p:pic>
      <p:sp>
        <p:nvSpPr>
          <p:cNvPr id="10" name="Rectangle 9">
            <a:extLst>
              <a:ext uri="{FF2B5EF4-FFF2-40B4-BE49-F238E27FC236}">
                <a16:creationId xmlns:a16="http://schemas.microsoft.com/office/drawing/2014/main" id="{05432C56-2C92-4D92-A6EF-71FD57ED8FA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3323141-567E-47C0-AAD1-37729003108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4074698-17DC-42AE-B562-1B396306C8D2}"/>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a:solidFill>
                  <a:schemeClr val="bg1"/>
                </a:solidFill>
              </a:rPr>
              <a:t>CROSS-BRIDGE CYCLING</a:t>
            </a:r>
          </a:p>
        </p:txBody>
      </p:sp>
    </p:spTree>
    <p:extLst>
      <p:ext uri="{BB962C8B-B14F-4D97-AF65-F5344CB8AC3E}">
        <p14:creationId xmlns:p14="http://schemas.microsoft.com/office/powerpoint/2010/main" val="30968817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80CDF-848F-4F1C-A368-A6659D07D879}"/>
              </a:ext>
            </a:extLst>
          </p:cNvPr>
          <p:cNvSpPr>
            <a:spLocks noGrp="1"/>
          </p:cNvSpPr>
          <p:nvPr>
            <p:ph type="title"/>
          </p:nvPr>
        </p:nvSpPr>
        <p:spPr/>
        <p:txBody>
          <a:bodyPr/>
          <a:lstStyle/>
          <a:p>
            <a:r>
              <a:rPr lang="en-US" dirty="0"/>
              <a:t>cross-bridges</a:t>
            </a:r>
          </a:p>
        </p:txBody>
      </p:sp>
      <p:sp>
        <p:nvSpPr>
          <p:cNvPr id="3" name="Content Placeholder 2">
            <a:extLst>
              <a:ext uri="{FF2B5EF4-FFF2-40B4-BE49-F238E27FC236}">
                <a16:creationId xmlns:a16="http://schemas.microsoft.com/office/drawing/2014/main" id="{2B7B4EA1-6CA5-4B56-AFF8-D783436C5316}"/>
              </a:ext>
            </a:extLst>
          </p:cNvPr>
          <p:cNvSpPr>
            <a:spLocks noGrp="1"/>
          </p:cNvSpPr>
          <p:nvPr>
            <p:ph idx="1"/>
          </p:nvPr>
        </p:nvSpPr>
        <p:spPr/>
        <p:txBody>
          <a:bodyPr/>
          <a:lstStyle/>
          <a:p>
            <a:r>
              <a:rPr lang="en-US" dirty="0"/>
              <a:t>Muscles relax when neural stimulation stops, and calcium is pumped back into the sarcoplasmic reticulum using </a:t>
            </a:r>
            <a:r>
              <a:rPr lang="en-US" b="1" dirty="0"/>
              <a:t>ATP</a:t>
            </a:r>
            <a:r>
              <a:rPr lang="en-US" dirty="0"/>
              <a:t>. </a:t>
            </a:r>
          </a:p>
          <a:p>
            <a:r>
              <a:rPr lang="en-US" dirty="0"/>
              <a:t>Additionally, ATP stimulates cross-bridge detachment. </a:t>
            </a:r>
          </a:p>
          <a:p>
            <a:r>
              <a:rPr lang="en-US" dirty="0"/>
              <a:t>Muscles contract after death, causing what we call </a:t>
            </a:r>
            <a:r>
              <a:rPr lang="en-US" b="1" dirty="0"/>
              <a:t>rigor mortis</a:t>
            </a:r>
            <a:r>
              <a:rPr lang="en-US" dirty="0"/>
              <a:t>. </a:t>
            </a:r>
          </a:p>
          <a:p>
            <a:r>
              <a:rPr lang="en-US" dirty="0"/>
              <a:t>As dead cells can't make ATP, calcium continues to bind troponin, and cross-bridges remain attached.</a:t>
            </a:r>
          </a:p>
        </p:txBody>
      </p:sp>
    </p:spTree>
    <p:extLst>
      <p:ext uri="{BB962C8B-B14F-4D97-AF65-F5344CB8AC3E}">
        <p14:creationId xmlns:p14="http://schemas.microsoft.com/office/powerpoint/2010/main" val="3648690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Content Placeholder 3">
            <a:extLst>
              <a:ext uri="{FF2B5EF4-FFF2-40B4-BE49-F238E27FC236}">
                <a16:creationId xmlns:a16="http://schemas.microsoft.com/office/drawing/2014/main" id="{F8D07F0F-622C-4EFE-B1C0-F3AF1B69FF38}"/>
              </a:ext>
            </a:extLst>
          </p:cNvPr>
          <p:cNvPicPr>
            <a:picLocks noGrp="1" noChangeAspect="1"/>
          </p:cNvPicPr>
          <p:nvPr>
            <p:ph idx="1"/>
          </p:nvPr>
        </p:nvPicPr>
        <p:blipFill>
          <a:blip r:embed="rId2"/>
          <a:stretch>
            <a:fillRect/>
          </a:stretch>
        </p:blipFill>
        <p:spPr>
          <a:xfrm>
            <a:off x="5417663" y="492573"/>
            <a:ext cx="6025863" cy="5880796"/>
          </a:xfrm>
          <a:prstGeom prst="rect">
            <a:avLst/>
          </a:prstGeom>
        </p:spPr>
      </p:pic>
      <p:sp>
        <p:nvSpPr>
          <p:cNvPr id="22" name="Rectangle 21">
            <a:extLst>
              <a:ext uri="{FF2B5EF4-FFF2-40B4-BE49-F238E27FC236}">
                <a16:creationId xmlns:a16="http://schemas.microsoft.com/office/drawing/2014/main" id="{05432C56-2C92-4D92-A6EF-71FD57ED8FA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83323141-567E-47C0-AAD1-37729003108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27676C4-B4EB-49C1-BB80-AA365752E2BD}"/>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dirty="0">
                <a:solidFill>
                  <a:schemeClr val="bg1"/>
                </a:solidFill>
              </a:rPr>
              <a:t>Cross-Bridge Cycling</a:t>
            </a:r>
          </a:p>
        </p:txBody>
      </p:sp>
    </p:spTree>
    <p:extLst>
      <p:ext uri="{BB962C8B-B14F-4D97-AF65-F5344CB8AC3E}">
        <p14:creationId xmlns:p14="http://schemas.microsoft.com/office/powerpoint/2010/main" val="41748568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1BD410-11FA-4C6F-8CBC-040B5C3DC16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3111" y="0"/>
            <a:ext cx="621889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DF63AF52-DFE1-41D7-A784-7FC03D19F966}"/>
              </a:ext>
            </a:extLst>
          </p:cNvPr>
          <p:cNvPicPr>
            <a:picLocks noChangeAspect="1"/>
          </p:cNvPicPr>
          <p:nvPr/>
        </p:nvPicPr>
        <p:blipFill>
          <a:blip r:embed="rId2"/>
          <a:stretch>
            <a:fillRect/>
          </a:stretch>
        </p:blipFill>
        <p:spPr>
          <a:xfrm>
            <a:off x="643192" y="805535"/>
            <a:ext cx="5009877" cy="4889268"/>
          </a:xfrm>
          <a:prstGeom prst="rect">
            <a:avLst/>
          </a:prstGeom>
        </p:spPr>
      </p:pic>
      <p:sp>
        <p:nvSpPr>
          <p:cNvPr id="2" name="Title 1">
            <a:extLst>
              <a:ext uri="{FF2B5EF4-FFF2-40B4-BE49-F238E27FC236}">
                <a16:creationId xmlns:a16="http://schemas.microsoft.com/office/drawing/2014/main" id="{C7CEE541-48FC-4706-9B02-DC9CD4D42A29}"/>
              </a:ext>
            </a:extLst>
          </p:cNvPr>
          <p:cNvSpPr>
            <a:spLocks noGrp="1"/>
          </p:cNvSpPr>
          <p:nvPr>
            <p:ph type="title"/>
          </p:nvPr>
        </p:nvSpPr>
        <p:spPr>
          <a:xfrm>
            <a:off x="6362701" y="365125"/>
            <a:ext cx="5097780" cy="1828800"/>
          </a:xfrm>
        </p:spPr>
        <p:txBody>
          <a:bodyPr>
            <a:normAutofit/>
          </a:bodyPr>
          <a:lstStyle/>
          <a:p>
            <a:r>
              <a:rPr lang="en-US" sz="4100"/>
              <a:t>Cross-Bridge Cycle</a:t>
            </a:r>
            <a:br>
              <a:rPr lang="en-US" sz="4100"/>
            </a:br>
            <a:endParaRPr lang="en-US" sz="4100"/>
          </a:p>
        </p:txBody>
      </p:sp>
      <p:sp>
        <p:nvSpPr>
          <p:cNvPr id="3" name="Content Placeholder 2">
            <a:extLst>
              <a:ext uri="{FF2B5EF4-FFF2-40B4-BE49-F238E27FC236}">
                <a16:creationId xmlns:a16="http://schemas.microsoft.com/office/drawing/2014/main" id="{17036646-595E-4F77-910C-3F1B088BF240}"/>
              </a:ext>
            </a:extLst>
          </p:cNvPr>
          <p:cNvSpPr>
            <a:spLocks noGrp="1"/>
          </p:cNvSpPr>
          <p:nvPr>
            <p:ph idx="1"/>
          </p:nvPr>
        </p:nvSpPr>
        <p:spPr>
          <a:xfrm>
            <a:off x="6362701" y="2317687"/>
            <a:ext cx="5097779" cy="3859276"/>
          </a:xfrm>
        </p:spPr>
        <p:txBody>
          <a:bodyPr>
            <a:normAutofit/>
          </a:bodyPr>
          <a:lstStyle/>
          <a:p>
            <a:pPr marL="0" indent="0">
              <a:buNone/>
            </a:pPr>
            <a:r>
              <a:rPr lang="en-US" sz="4800"/>
              <a:t>The cross-bridge  cycle may be arbitrarily divided into six steps:</a:t>
            </a:r>
          </a:p>
          <a:p>
            <a:endParaRPr lang="en-US" sz="4800" dirty="0"/>
          </a:p>
        </p:txBody>
      </p:sp>
    </p:spTree>
    <p:extLst>
      <p:ext uri="{BB962C8B-B14F-4D97-AF65-F5344CB8AC3E}">
        <p14:creationId xmlns:p14="http://schemas.microsoft.com/office/powerpoint/2010/main" val="32701246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B05B9-3A06-4A1B-8033-353955B03022}"/>
              </a:ext>
            </a:extLst>
          </p:cNvPr>
          <p:cNvSpPr>
            <a:spLocks noGrp="1"/>
          </p:cNvSpPr>
          <p:nvPr>
            <p:ph type="title"/>
          </p:nvPr>
        </p:nvSpPr>
        <p:spPr/>
        <p:txBody>
          <a:bodyPr/>
          <a:lstStyle/>
          <a:p>
            <a:r>
              <a:rPr lang="en-US" dirty="0"/>
              <a:t>Cross-Bridge Cycle</a:t>
            </a:r>
          </a:p>
        </p:txBody>
      </p:sp>
      <p:sp>
        <p:nvSpPr>
          <p:cNvPr id="3" name="Content Placeholder 2">
            <a:extLst>
              <a:ext uri="{FF2B5EF4-FFF2-40B4-BE49-F238E27FC236}">
                <a16:creationId xmlns:a16="http://schemas.microsoft.com/office/drawing/2014/main" id="{629D972D-9302-4C48-A400-F95FD7CA3B7E}"/>
              </a:ext>
            </a:extLst>
          </p:cNvPr>
          <p:cNvSpPr>
            <a:spLocks noGrp="1"/>
          </p:cNvSpPr>
          <p:nvPr>
            <p:ph idx="1"/>
          </p:nvPr>
        </p:nvSpPr>
        <p:spPr>
          <a:xfrm>
            <a:off x="838200" y="1825625"/>
            <a:ext cx="5150476" cy="4351338"/>
          </a:xfrm>
        </p:spPr>
        <p:txBody>
          <a:bodyPr>
            <a:normAutofit/>
          </a:bodyPr>
          <a:lstStyle/>
          <a:p>
            <a:endParaRPr lang="en-US" dirty="0"/>
          </a:p>
          <a:p>
            <a:r>
              <a:rPr lang="en-US" dirty="0"/>
              <a:t>Step 1. In this step, the myosin head interacts tightly with a G-actin of the thin filament.</a:t>
            </a:r>
          </a:p>
          <a:p>
            <a:r>
              <a:rPr lang="en-US" dirty="0"/>
              <a:t> The part of the myosin head group that interacts with actin is referred to as the actin- binding site, and the part of the G-actin molecule that interacts with myosin is referred to as the myosin-binding site. </a:t>
            </a:r>
          </a:p>
        </p:txBody>
      </p:sp>
      <p:pic>
        <p:nvPicPr>
          <p:cNvPr id="4" name="Content Placeholder 3">
            <a:extLst>
              <a:ext uri="{FF2B5EF4-FFF2-40B4-BE49-F238E27FC236}">
                <a16:creationId xmlns:a16="http://schemas.microsoft.com/office/drawing/2014/main" id="{6B39AAB0-46E3-4DCC-B9F2-2F10F6602093}"/>
              </a:ext>
            </a:extLst>
          </p:cNvPr>
          <p:cNvPicPr>
            <a:picLocks noChangeAspect="1"/>
          </p:cNvPicPr>
          <p:nvPr/>
        </p:nvPicPr>
        <p:blipFill rotWithShape="1">
          <a:blip r:embed="rId2"/>
          <a:srcRect l="38318" r="38289" b="72888"/>
          <a:stretch/>
        </p:blipFill>
        <p:spPr>
          <a:xfrm>
            <a:off x="6606863" y="527430"/>
            <a:ext cx="5274260" cy="5965445"/>
          </a:xfrm>
          <a:prstGeom prst="rect">
            <a:avLst/>
          </a:prstGeom>
        </p:spPr>
      </p:pic>
    </p:spTree>
    <p:extLst>
      <p:ext uri="{BB962C8B-B14F-4D97-AF65-F5344CB8AC3E}">
        <p14:creationId xmlns:p14="http://schemas.microsoft.com/office/powerpoint/2010/main" val="1388283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1BD410-11FA-4C6F-8CBC-040B5C3DC16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3111" y="0"/>
            <a:ext cx="621889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6B39AAB0-46E3-4DCC-B9F2-2F10F6602093}"/>
              </a:ext>
            </a:extLst>
          </p:cNvPr>
          <p:cNvPicPr>
            <a:picLocks noChangeAspect="1"/>
          </p:cNvPicPr>
          <p:nvPr/>
        </p:nvPicPr>
        <p:blipFill rotWithShape="1">
          <a:blip r:embed="rId2"/>
          <a:srcRect l="38318" r="38289" b="72888"/>
          <a:stretch/>
        </p:blipFill>
        <p:spPr>
          <a:xfrm>
            <a:off x="844962" y="645107"/>
            <a:ext cx="4606338" cy="5210124"/>
          </a:xfrm>
          <a:prstGeom prst="rect">
            <a:avLst/>
          </a:prstGeom>
        </p:spPr>
      </p:pic>
      <p:sp>
        <p:nvSpPr>
          <p:cNvPr id="2" name="Title 1">
            <a:extLst>
              <a:ext uri="{FF2B5EF4-FFF2-40B4-BE49-F238E27FC236}">
                <a16:creationId xmlns:a16="http://schemas.microsoft.com/office/drawing/2014/main" id="{E28B05B9-3A06-4A1B-8033-353955B03022}"/>
              </a:ext>
            </a:extLst>
          </p:cNvPr>
          <p:cNvSpPr>
            <a:spLocks noGrp="1"/>
          </p:cNvSpPr>
          <p:nvPr>
            <p:ph type="title"/>
          </p:nvPr>
        </p:nvSpPr>
        <p:spPr>
          <a:xfrm>
            <a:off x="6362701" y="365125"/>
            <a:ext cx="5097780" cy="1828800"/>
          </a:xfrm>
        </p:spPr>
        <p:txBody>
          <a:bodyPr>
            <a:normAutofit/>
          </a:bodyPr>
          <a:lstStyle/>
          <a:p>
            <a:r>
              <a:rPr lang="en-US" dirty="0"/>
              <a:t>Cross-Bridge Cycle</a:t>
            </a:r>
          </a:p>
        </p:txBody>
      </p:sp>
      <p:sp>
        <p:nvSpPr>
          <p:cNvPr id="3" name="Content Placeholder 2">
            <a:extLst>
              <a:ext uri="{FF2B5EF4-FFF2-40B4-BE49-F238E27FC236}">
                <a16:creationId xmlns:a16="http://schemas.microsoft.com/office/drawing/2014/main" id="{629D972D-9302-4C48-A400-F95FD7CA3B7E}"/>
              </a:ext>
            </a:extLst>
          </p:cNvPr>
          <p:cNvSpPr>
            <a:spLocks noGrp="1"/>
          </p:cNvSpPr>
          <p:nvPr>
            <p:ph idx="1"/>
          </p:nvPr>
        </p:nvSpPr>
        <p:spPr>
          <a:xfrm>
            <a:off x="6362701" y="2317687"/>
            <a:ext cx="5097779" cy="3859276"/>
          </a:xfrm>
        </p:spPr>
        <p:txBody>
          <a:bodyPr>
            <a:normAutofit fontScale="85000" lnSpcReduction="10000"/>
          </a:bodyPr>
          <a:lstStyle/>
          <a:p>
            <a:endParaRPr lang="en-US" sz="3200" dirty="0"/>
          </a:p>
          <a:p>
            <a:r>
              <a:rPr lang="en-US" sz="3200" dirty="0"/>
              <a:t>Step 1. In this step, the myosin head makes a 45-degree angle with the thick filament. This is referred to as the rigor state because if there is no ATP  present (such as after death), the thin and thick filaments maintain this tight interaction rendering the muscle very stiff.</a:t>
            </a:r>
          </a:p>
          <a:p>
            <a:r>
              <a:rPr lang="en-US" sz="3200" dirty="0"/>
              <a:t> </a:t>
            </a:r>
            <a:r>
              <a:rPr lang="en-US" sz="3200" dirty="0" err="1"/>
              <a:t>Rigormortis</a:t>
            </a:r>
            <a:r>
              <a:rPr lang="en-US" sz="3200" dirty="0"/>
              <a:t> </a:t>
            </a:r>
          </a:p>
        </p:txBody>
      </p:sp>
    </p:spTree>
    <p:extLst>
      <p:ext uri="{BB962C8B-B14F-4D97-AF65-F5344CB8AC3E}">
        <p14:creationId xmlns:p14="http://schemas.microsoft.com/office/powerpoint/2010/main" val="345931778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942D08A-385E-45F5-9716-D3526EE168E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692F1E71-E958-4663-8064-6091D96FC9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3">
            <a:extLst>
              <a:ext uri="{FF2B5EF4-FFF2-40B4-BE49-F238E27FC236}">
                <a16:creationId xmlns:a16="http://schemas.microsoft.com/office/drawing/2014/main" id="{D6EAC7DC-80F6-4126-99B0-8AD7D1E28208}"/>
              </a:ext>
            </a:extLst>
          </p:cNvPr>
          <p:cNvPicPr>
            <a:picLocks noChangeAspect="1"/>
          </p:cNvPicPr>
          <p:nvPr/>
        </p:nvPicPr>
        <p:blipFill rotWithShape="1">
          <a:blip r:embed="rId2"/>
          <a:srcRect l="74448" t="17670" r="2159" b="55218"/>
          <a:stretch/>
        </p:blipFill>
        <p:spPr>
          <a:xfrm>
            <a:off x="513565" y="484632"/>
            <a:ext cx="5068870" cy="5733287"/>
          </a:xfrm>
          <a:prstGeom prst="rect">
            <a:avLst/>
          </a:prstGeom>
        </p:spPr>
      </p:pic>
      <p:sp>
        <p:nvSpPr>
          <p:cNvPr id="2" name="Title 1">
            <a:extLst>
              <a:ext uri="{FF2B5EF4-FFF2-40B4-BE49-F238E27FC236}">
                <a16:creationId xmlns:a16="http://schemas.microsoft.com/office/drawing/2014/main" id="{CC38F3A3-7B47-40AB-A756-7228A88121C2}"/>
              </a:ext>
            </a:extLst>
          </p:cNvPr>
          <p:cNvSpPr>
            <a:spLocks noGrp="1"/>
          </p:cNvSpPr>
          <p:nvPr>
            <p:ph type="title"/>
          </p:nvPr>
        </p:nvSpPr>
        <p:spPr>
          <a:xfrm>
            <a:off x="6392598" y="640263"/>
            <a:ext cx="5221266" cy="1344975"/>
          </a:xfrm>
        </p:spPr>
        <p:txBody>
          <a:bodyPr>
            <a:normAutofit/>
          </a:bodyPr>
          <a:lstStyle/>
          <a:p>
            <a:pPr algn="ctr"/>
            <a:r>
              <a:rPr lang="en-US" sz="4000">
                <a:solidFill>
                  <a:schemeClr val="bg1"/>
                </a:solidFill>
              </a:rPr>
              <a:t>Cross-Bridge Cycle</a:t>
            </a:r>
          </a:p>
        </p:txBody>
      </p:sp>
      <p:sp>
        <p:nvSpPr>
          <p:cNvPr id="3" name="Content Placeholder 2">
            <a:extLst>
              <a:ext uri="{FF2B5EF4-FFF2-40B4-BE49-F238E27FC236}">
                <a16:creationId xmlns:a16="http://schemas.microsoft.com/office/drawing/2014/main" id="{C16BC3CF-2F1E-41CF-96ED-FD4F81BE2AB9}"/>
              </a:ext>
            </a:extLst>
          </p:cNvPr>
          <p:cNvSpPr>
            <a:spLocks noGrp="1"/>
          </p:cNvSpPr>
          <p:nvPr>
            <p:ph idx="1"/>
          </p:nvPr>
        </p:nvSpPr>
        <p:spPr>
          <a:xfrm>
            <a:off x="6391903" y="2121763"/>
            <a:ext cx="5235490" cy="3773010"/>
          </a:xfrm>
        </p:spPr>
        <p:txBody>
          <a:bodyPr>
            <a:normAutofit/>
          </a:bodyPr>
          <a:lstStyle/>
          <a:p>
            <a:r>
              <a:rPr lang="en-US" sz="2000" dirty="0">
                <a:solidFill>
                  <a:schemeClr val="bg1"/>
                </a:solidFill>
              </a:rPr>
              <a:t>Step 2. In addition to the actin-binding site, the myosin head also has a nucleotide- binding site.</a:t>
            </a:r>
          </a:p>
          <a:p>
            <a:r>
              <a:rPr lang="en-US" sz="2000" dirty="0">
                <a:solidFill>
                  <a:schemeClr val="bg1"/>
                </a:solidFill>
              </a:rPr>
              <a:t>This is a site where ATP and ADP interact with </a:t>
            </a:r>
            <a:r>
              <a:rPr lang="en-US" sz="2000">
                <a:solidFill>
                  <a:schemeClr val="bg1"/>
                </a:solidFill>
              </a:rPr>
              <a:t>myosine</a:t>
            </a:r>
            <a:r>
              <a:rPr lang="en-US" sz="2000" dirty="0">
                <a:solidFill>
                  <a:schemeClr val="bg1"/>
                </a:solidFill>
              </a:rPr>
              <a:t>.</a:t>
            </a:r>
          </a:p>
          <a:p>
            <a:r>
              <a:rPr lang="en-US" sz="2000" dirty="0">
                <a:solidFill>
                  <a:schemeClr val="bg1"/>
                </a:solidFill>
              </a:rPr>
              <a:t> The cytoplasmic ATP concentration in skeletal muscle cells is 3–5 </a:t>
            </a:r>
            <a:r>
              <a:rPr lang="en-US" sz="2000">
                <a:solidFill>
                  <a:schemeClr val="bg1"/>
                </a:solidFill>
              </a:rPr>
              <a:t>mM.</a:t>
            </a:r>
            <a:r>
              <a:rPr lang="en-US" sz="2000" dirty="0">
                <a:solidFill>
                  <a:schemeClr val="bg1"/>
                </a:solidFill>
              </a:rPr>
              <a:t> </a:t>
            </a:r>
          </a:p>
          <a:p>
            <a:r>
              <a:rPr lang="en-US" sz="2000" dirty="0">
                <a:solidFill>
                  <a:schemeClr val="bg1"/>
                </a:solidFill>
              </a:rPr>
              <a:t>In this step, an ATP molecule binds to the nucleotide-binding site of the myosin head. Binding of ATP causes the release of the myosin head from the G-actin molecule.</a:t>
            </a:r>
          </a:p>
          <a:p>
            <a:endParaRPr lang="en-US" sz="2000" dirty="0">
              <a:solidFill>
                <a:schemeClr val="bg1"/>
              </a:solidFill>
            </a:endParaRPr>
          </a:p>
        </p:txBody>
      </p:sp>
    </p:spTree>
    <p:extLst>
      <p:ext uri="{BB962C8B-B14F-4D97-AF65-F5344CB8AC3E}">
        <p14:creationId xmlns:p14="http://schemas.microsoft.com/office/powerpoint/2010/main" val="18115007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942D08A-385E-45F5-9716-D3526EE168E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92F1E71-E958-4663-8064-6091D96FC9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4B3D822E-696A-4393-8C1A-DC78FAB77852}"/>
              </a:ext>
            </a:extLst>
          </p:cNvPr>
          <p:cNvPicPr>
            <a:picLocks noChangeAspect="1"/>
          </p:cNvPicPr>
          <p:nvPr/>
        </p:nvPicPr>
        <p:blipFill rotWithShape="1">
          <a:blip r:embed="rId2"/>
          <a:srcRect l="74950" t="52292" r="1657" b="20596"/>
          <a:stretch/>
        </p:blipFill>
        <p:spPr>
          <a:xfrm>
            <a:off x="564607" y="562356"/>
            <a:ext cx="5068870" cy="5733287"/>
          </a:xfrm>
          <a:prstGeom prst="rect">
            <a:avLst/>
          </a:prstGeom>
        </p:spPr>
      </p:pic>
      <p:sp>
        <p:nvSpPr>
          <p:cNvPr id="2" name="Title 1">
            <a:extLst>
              <a:ext uri="{FF2B5EF4-FFF2-40B4-BE49-F238E27FC236}">
                <a16:creationId xmlns:a16="http://schemas.microsoft.com/office/drawing/2014/main" id="{8A405F57-92C1-49A2-996E-2B8C89C73393}"/>
              </a:ext>
            </a:extLst>
          </p:cNvPr>
          <p:cNvSpPr>
            <a:spLocks noGrp="1"/>
          </p:cNvSpPr>
          <p:nvPr>
            <p:ph type="title"/>
          </p:nvPr>
        </p:nvSpPr>
        <p:spPr>
          <a:xfrm>
            <a:off x="6392598" y="640263"/>
            <a:ext cx="5221266" cy="1344975"/>
          </a:xfrm>
        </p:spPr>
        <p:txBody>
          <a:bodyPr>
            <a:normAutofit/>
          </a:bodyPr>
          <a:lstStyle/>
          <a:p>
            <a:pPr algn="ctr"/>
            <a:r>
              <a:rPr lang="en-US" sz="4000">
                <a:solidFill>
                  <a:schemeClr val="bg1"/>
                </a:solidFill>
              </a:rPr>
              <a:t>Cross-Bridge Cycle</a:t>
            </a:r>
          </a:p>
        </p:txBody>
      </p:sp>
      <p:sp>
        <p:nvSpPr>
          <p:cNvPr id="3" name="Content Placeholder 2">
            <a:extLst>
              <a:ext uri="{FF2B5EF4-FFF2-40B4-BE49-F238E27FC236}">
                <a16:creationId xmlns:a16="http://schemas.microsoft.com/office/drawing/2014/main" id="{F78A2C76-23C4-4747-8B03-284319370877}"/>
              </a:ext>
            </a:extLst>
          </p:cNvPr>
          <p:cNvSpPr>
            <a:spLocks noGrp="1"/>
          </p:cNvSpPr>
          <p:nvPr>
            <p:ph idx="1"/>
          </p:nvPr>
        </p:nvSpPr>
        <p:spPr>
          <a:xfrm>
            <a:off x="6391903" y="2121763"/>
            <a:ext cx="5235490" cy="3773010"/>
          </a:xfrm>
        </p:spPr>
        <p:txBody>
          <a:bodyPr>
            <a:normAutofit fontScale="92500" lnSpcReduction="20000"/>
          </a:bodyPr>
          <a:lstStyle/>
          <a:p>
            <a:endParaRPr lang="en-US" sz="3600" dirty="0">
              <a:solidFill>
                <a:schemeClr val="bg1"/>
              </a:solidFill>
            </a:endParaRPr>
          </a:p>
          <a:p>
            <a:r>
              <a:rPr lang="en-US" sz="3600" dirty="0">
                <a:solidFill>
                  <a:schemeClr val="bg1"/>
                </a:solidFill>
              </a:rPr>
              <a:t>Step 3. Myosin is an ATPase (myosin ATPase) in that it has the ability to hydrolyze ATP to ADP and inorganic phosphate (Pi). In this step, the myosin head converts the bound ATP to ADP and Pi. Both ADP and Pi remain bound to the myosin head.</a:t>
            </a:r>
          </a:p>
          <a:p>
            <a:endParaRPr lang="en-US" sz="3600" dirty="0">
              <a:solidFill>
                <a:schemeClr val="bg1"/>
              </a:solidFill>
            </a:endParaRPr>
          </a:p>
        </p:txBody>
      </p:sp>
    </p:spTree>
    <p:extLst>
      <p:ext uri="{BB962C8B-B14F-4D97-AF65-F5344CB8AC3E}">
        <p14:creationId xmlns:p14="http://schemas.microsoft.com/office/powerpoint/2010/main" val="20975254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773398C-4687-4E63-8EF8-1681300BDD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3614D6A-76D7-4EE8-826C-308025823FC7}"/>
              </a:ext>
            </a:extLst>
          </p:cNvPr>
          <p:cNvPicPr>
            <a:picLocks noChangeAspect="1"/>
          </p:cNvPicPr>
          <p:nvPr/>
        </p:nvPicPr>
        <p:blipFill rotWithShape="1">
          <a:blip r:embed="rId2"/>
          <a:srcRect l="38055" t="67874" r="38552" b="5014"/>
          <a:stretch/>
        </p:blipFill>
        <p:spPr>
          <a:xfrm>
            <a:off x="7544017" y="1162375"/>
            <a:ext cx="4007904" cy="4533251"/>
          </a:xfrm>
          <a:prstGeom prst="rect">
            <a:avLst/>
          </a:prstGeom>
        </p:spPr>
      </p:pic>
      <p:cxnSp>
        <p:nvCxnSpPr>
          <p:cNvPr id="11" name="Straight Connector 10">
            <a:extLst>
              <a:ext uri="{FF2B5EF4-FFF2-40B4-BE49-F238E27FC236}">
                <a16:creationId xmlns:a16="http://schemas.microsoft.com/office/drawing/2014/main" id="{7C2F401A-6FD2-4347-8322-A3423B9AD6A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CA70BC9-6B2A-4A91-A1EC-92247CC7C074}"/>
              </a:ext>
            </a:extLst>
          </p:cNvPr>
          <p:cNvSpPr>
            <a:spLocks noGrp="1"/>
          </p:cNvSpPr>
          <p:nvPr>
            <p:ph type="title"/>
          </p:nvPr>
        </p:nvSpPr>
        <p:spPr>
          <a:xfrm>
            <a:off x="1024129" y="585216"/>
            <a:ext cx="5062511" cy="1499616"/>
          </a:xfrm>
        </p:spPr>
        <p:txBody>
          <a:bodyPr>
            <a:normAutofit/>
          </a:bodyPr>
          <a:lstStyle/>
          <a:p>
            <a:r>
              <a:rPr lang="en-US">
                <a:solidFill>
                  <a:srgbClr val="FFFFFF"/>
                </a:solidFill>
              </a:rPr>
              <a:t>Cross-Bridge Cycle</a:t>
            </a:r>
          </a:p>
        </p:txBody>
      </p:sp>
      <p:sp>
        <p:nvSpPr>
          <p:cNvPr id="3" name="Content Placeholder 2">
            <a:extLst>
              <a:ext uri="{FF2B5EF4-FFF2-40B4-BE49-F238E27FC236}">
                <a16:creationId xmlns:a16="http://schemas.microsoft.com/office/drawing/2014/main" id="{FF5008ED-6FF3-47F9-9A3C-F407278EB74A}"/>
              </a:ext>
            </a:extLst>
          </p:cNvPr>
          <p:cNvSpPr>
            <a:spLocks noGrp="1"/>
          </p:cNvSpPr>
          <p:nvPr>
            <p:ph idx="1"/>
          </p:nvPr>
        </p:nvSpPr>
        <p:spPr>
          <a:xfrm>
            <a:off x="1024129" y="2286000"/>
            <a:ext cx="5081232" cy="3931920"/>
          </a:xfrm>
        </p:spPr>
        <p:txBody>
          <a:bodyPr>
            <a:normAutofit/>
          </a:bodyPr>
          <a:lstStyle/>
          <a:p>
            <a:endParaRPr lang="en-US" sz="1800" dirty="0">
              <a:solidFill>
                <a:srgbClr val="FFFFFF"/>
              </a:solidFill>
            </a:endParaRPr>
          </a:p>
          <a:p>
            <a:r>
              <a:rPr lang="en-US" sz="1800" dirty="0">
                <a:solidFill>
                  <a:srgbClr val="FFFFFF"/>
                </a:solidFill>
              </a:rPr>
              <a:t>Step 4. The energy released from the hydrolysis of ATP is used to change the conformation of the myosin head, so that now it makes a 90-degree angle with the thick filament.</a:t>
            </a:r>
          </a:p>
          <a:p>
            <a:r>
              <a:rPr lang="en-US" sz="1800" dirty="0">
                <a:solidFill>
                  <a:srgbClr val="FFFFFF"/>
                </a:solidFill>
              </a:rPr>
              <a:t> This change in conformation “energizes” the myosin head (i.e., it places it in a high-energy state). At this point, if sufficient Ca2+ is present in the cytoplasm (see Excitation-Contraction Coupling below), the myosin head attaches to a G-actin one or two positions away from the one bound in Step 1. </a:t>
            </a:r>
          </a:p>
        </p:txBody>
      </p:sp>
    </p:spTree>
    <p:extLst>
      <p:ext uri="{BB962C8B-B14F-4D97-AF65-F5344CB8AC3E}">
        <p14:creationId xmlns:p14="http://schemas.microsoft.com/office/powerpoint/2010/main" val="3447001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map&#10;&#10;Description generated with very high confidence">
            <a:extLst>
              <a:ext uri="{FF2B5EF4-FFF2-40B4-BE49-F238E27FC236}">
                <a16:creationId xmlns:a16="http://schemas.microsoft.com/office/drawing/2014/main" id="{523F8876-6439-40F4-B4B7-7D78488A62A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12" b="97168" l="26875" r="98375">
                        <a14:foregroundMark x1="40750" y1="87080" x2="40750" y2="87080"/>
                        <a14:foregroundMark x1="40000" y1="86018" x2="46125" y2="85841"/>
                        <a14:foregroundMark x1="46125" y1="85841" x2="46250" y2="85841"/>
                        <a14:foregroundMark x1="89750" y1="27788" x2="95375" y2="29735"/>
                        <a14:foregroundMark x1="95375" y1="29735" x2="95625" y2="29912"/>
                        <a14:foregroundMark x1="70750" y1="16991" x2="83625" y2="18230"/>
                        <a14:foregroundMark x1="64500" y1="23363" x2="70625" y2="35221"/>
                        <a14:foregroundMark x1="70625" y1="35221" x2="74125" y2="37876"/>
                        <a14:foregroundMark x1="61375" y1="27434" x2="62500" y2="39115"/>
                        <a14:foregroundMark x1="64375" y1="30619" x2="61250" y2="58407"/>
                        <a14:foregroundMark x1="62125" y1="53274" x2="59625" y2="63009"/>
                        <a14:foregroundMark x1="59625" y1="63009" x2="58875" y2="64248"/>
                        <a14:foregroundMark x1="60375" y1="53097" x2="55500" y2="67080"/>
                        <a14:foregroundMark x1="55500" y1="67080" x2="55500" y2="67080"/>
                        <a14:foregroundMark x1="42250" y1="83363" x2="59875" y2="69735"/>
                        <a14:foregroundMark x1="64875" y1="90088" x2="73875" y2="80885"/>
                        <a14:foregroundMark x1="79875" y1="84071" x2="90000" y2="60000"/>
                        <a14:foregroundMark x1="83000" y1="77168" x2="93125" y2="52743"/>
                        <a14:foregroundMark x1="87125" y1="75929" x2="92500" y2="57345"/>
                        <a14:foregroundMark x1="92500" y1="57345" x2="92625" y2="57345"/>
                        <a14:foregroundMark x1="93875" y1="79469" x2="95625" y2="66018"/>
                        <a14:foregroundMark x1="85500" y1="90442" x2="90500" y2="72743"/>
                        <a14:foregroundMark x1="90500" y1="72743" x2="90500" y2="72743"/>
                        <a14:foregroundMark x1="74250" y1="95929" x2="93375" y2="79115"/>
                        <a14:foregroundMark x1="53250" y1="95752" x2="75875" y2="86726"/>
                        <a14:foregroundMark x1="37250" y1="97345" x2="60875" y2="88850"/>
                        <a14:foregroundMark x1="34625" y1="84071" x2="48875" y2="82655"/>
                        <a14:foregroundMark x1="48875" y1="82655" x2="49750" y2="82655"/>
                        <a14:foregroundMark x1="63000" y1="20708" x2="68000" y2="32743"/>
                        <a14:foregroundMark x1="73625" y1="12920" x2="76000" y2="22478"/>
                        <a14:foregroundMark x1="84000" y1="12743" x2="91125" y2="26549"/>
                        <a14:foregroundMark x1="91125" y1="26549" x2="92375" y2="27434"/>
                        <a14:foregroundMark x1="92125" y1="11150" x2="98375" y2="43717"/>
                        <a14:foregroundMark x1="90125" y1="12035" x2="91375" y2="19646"/>
                        <a14:foregroundMark x1="91375" y1="19646" x2="92750" y2="21593"/>
                        <a14:foregroundMark x1="54750" y1="54867" x2="59125" y2="55752"/>
                        <a14:foregroundMark x1="45875" y1="74513" x2="51625" y2="74336"/>
                        <a14:foregroundMark x1="51625" y1="74336" x2="51625" y2="74336"/>
                        <a14:foregroundMark x1="44750" y1="75398" x2="48250" y2="76106"/>
                        <a14:foregroundMark x1="58000" y1="54336" x2="59500" y2="56991"/>
                        <a14:foregroundMark x1="54000" y1="55398" x2="56125" y2="56460"/>
                        <a14:backgroundMark x1="35875" y1="66018" x2="41625" y2="44071"/>
                        <a14:backgroundMark x1="39500" y1="71858" x2="44125" y2="61947"/>
                        <a14:backgroundMark x1="43250" y1="71504" x2="45625" y2="65133"/>
                        <a14:backgroundMark x1="47875" y1="63363" x2="46125" y2="36814"/>
                        <a14:backgroundMark x1="36125" y1="37345" x2="47500" y2="26903"/>
                        <a14:backgroundMark x1="42125" y1="71858" x2="41625" y2="70442"/>
                        <a14:backgroundMark x1="45375" y1="70796" x2="45125" y2="66372"/>
                        <a14:backgroundMark x1="47750" y1="68673" x2="46875" y2="65310"/>
                        <a14:backgroundMark x1="47000" y1="70619" x2="45500" y2="68496"/>
                        <a14:backgroundMark x1="50750" y1="66726" x2="48875" y2="62301"/>
                      </a14:backgroundRemoval>
                    </a14:imgEffect>
                  </a14:imgLayer>
                </a14:imgProps>
              </a:ext>
              <a:ext uri="{28A0092B-C50C-407E-A947-70E740481C1C}">
                <a14:useLocalDpi xmlns:a14="http://schemas.microsoft.com/office/drawing/2010/main" val="0"/>
              </a:ext>
            </a:extLst>
          </a:blip>
          <a:srcRect l="19086" r="2994" b="-1"/>
          <a:stretch/>
        </p:blipFill>
        <p:spPr>
          <a:xfrm>
            <a:off x="4639056" y="10"/>
            <a:ext cx="7552944" cy="6857990"/>
          </a:xfrm>
          <a:prstGeom prst="rect">
            <a:avLst/>
          </a:prstGeom>
          <a:effectLst/>
        </p:spPr>
      </p:pic>
      <p:sp>
        <p:nvSpPr>
          <p:cNvPr id="3" name="Content Placeholder 2">
            <a:extLst>
              <a:ext uri="{FF2B5EF4-FFF2-40B4-BE49-F238E27FC236}">
                <a16:creationId xmlns:a16="http://schemas.microsoft.com/office/drawing/2014/main" id="{742DE543-B3E8-4438-BBEC-9CB5AE996D8C}"/>
              </a:ext>
            </a:extLst>
          </p:cNvPr>
          <p:cNvSpPr>
            <a:spLocks noGrp="1"/>
          </p:cNvSpPr>
          <p:nvPr>
            <p:ph idx="1"/>
          </p:nvPr>
        </p:nvSpPr>
        <p:spPr>
          <a:xfrm>
            <a:off x="648931" y="2438400"/>
            <a:ext cx="4750972" cy="3785419"/>
          </a:xfrm>
        </p:spPr>
        <p:txBody>
          <a:bodyPr>
            <a:normAutofit/>
          </a:bodyPr>
          <a:lstStyle/>
          <a:p>
            <a:r>
              <a:rPr lang="en-US" sz="3200" dirty="0"/>
              <a:t>Skeletal muscles…</a:t>
            </a:r>
          </a:p>
          <a:p>
            <a:pPr lvl="1"/>
            <a:r>
              <a:rPr lang="en-US" sz="3200" dirty="0"/>
              <a:t> attach to at least 2 bones, </a:t>
            </a:r>
          </a:p>
          <a:p>
            <a:pPr lvl="1"/>
            <a:r>
              <a:rPr lang="en-US" sz="3200" dirty="0"/>
              <a:t>and span one movable joint. </a:t>
            </a:r>
          </a:p>
          <a:p>
            <a:r>
              <a:rPr lang="en-US" sz="3200" dirty="0"/>
              <a:t>The way that these muscles attach to the bones of your body, is through TENDONS. </a:t>
            </a:r>
          </a:p>
        </p:txBody>
      </p:sp>
      <p:sp>
        <p:nvSpPr>
          <p:cNvPr id="6" name="Title 1">
            <a:extLst>
              <a:ext uri="{FF2B5EF4-FFF2-40B4-BE49-F238E27FC236}">
                <a16:creationId xmlns:a16="http://schemas.microsoft.com/office/drawing/2014/main" id="{020237D0-BB07-4D8F-9DD2-F1E88E1BF354}"/>
              </a:ext>
            </a:extLst>
          </p:cNvPr>
          <p:cNvSpPr>
            <a:spLocks noGrp="1"/>
          </p:cNvSpPr>
          <p:nvPr>
            <p:ph type="title"/>
          </p:nvPr>
        </p:nvSpPr>
        <p:spPr>
          <a:xfrm>
            <a:off x="649287" y="628650"/>
            <a:ext cx="6579415" cy="1677988"/>
          </a:xfrm>
        </p:spPr>
        <p:txBody>
          <a:bodyPr>
            <a:normAutofit fontScale="90000"/>
          </a:bodyPr>
          <a:lstStyle/>
          <a:p>
            <a:pPr algn="ctr"/>
            <a:r>
              <a:rPr lang="en-US" sz="6600" dirty="0">
                <a:solidFill>
                  <a:srgbClr val="0070C0"/>
                </a:solidFill>
              </a:rPr>
              <a:t>Origin and Insertion</a:t>
            </a:r>
          </a:p>
        </p:txBody>
      </p:sp>
    </p:spTree>
    <p:extLst>
      <p:ext uri="{BB962C8B-B14F-4D97-AF65-F5344CB8AC3E}">
        <p14:creationId xmlns:p14="http://schemas.microsoft.com/office/powerpoint/2010/main" val="23950296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773398C-4687-4E63-8EF8-1681300BDD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3614D6A-76D7-4EE8-826C-308025823FC7}"/>
              </a:ext>
            </a:extLst>
          </p:cNvPr>
          <p:cNvPicPr>
            <a:picLocks noChangeAspect="1"/>
          </p:cNvPicPr>
          <p:nvPr/>
        </p:nvPicPr>
        <p:blipFill rotWithShape="1">
          <a:blip r:embed="rId2"/>
          <a:srcRect l="38055" t="67874" r="38552" b="5014"/>
          <a:stretch/>
        </p:blipFill>
        <p:spPr>
          <a:xfrm>
            <a:off x="7544017" y="1162375"/>
            <a:ext cx="4007904" cy="4533251"/>
          </a:xfrm>
          <a:prstGeom prst="rect">
            <a:avLst/>
          </a:prstGeom>
        </p:spPr>
      </p:pic>
      <p:cxnSp>
        <p:nvCxnSpPr>
          <p:cNvPr id="11" name="Straight Connector 10">
            <a:extLst>
              <a:ext uri="{FF2B5EF4-FFF2-40B4-BE49-F238E27FC236}">
                <a16:creationId xmlns:a16="http://schemas.microsoft.com/office/drawing/2014/main" id="{7C2F401A-6FD2-4347-8322-A3423B9AD6A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CA70BC9-6B2A-4A91-A1EC-92247CC7C074}"/>
              </a:ext>
            </a:extLst>
          </p:cNvPr>
          <p:cNvSpPr>
            <a:spLocks noGrp="1"/>
          </p:cNvSpPr>
          <p:nvPr>
            <p:ph type="title"/>
          </p:nvPr>
        </p:nvSpPr>
        <p:spPr>
          <a:xfrm>
            <a:off x="1024129" y="585216"/>
            <a:ext cx="5062511" cy="1499616"/>
          </a:xfrm>
        </p:spPr>
        <p:txBody>
          <a:bodyPr>
            <a:normAutofit/>
          </a:bodyPr>
          <a:lstStyle/>
          <a:p>
            <a:r>
              <a:rPr lang="en-US">
                <a:solidFill>
                  <a:srgbClr val="FFFFFF"/>
                </a:solidFill>
              </a:rPr>
              <a:t>Cross-Bridge Cycle</a:t>
            </a:r>
          </a:p>
        </p:txBody>
      </p:sp>
      <p:sp>
        <p:nvSpPr>
          <p:cNvPr id="3" name="Content Placeholder 2">
            <a:extLst>
              <a:ext uri="{FF2B5EF4-FFF2-40B4-BE49-F238E27FC236}">
                <a16:creationId xmlns:a16="http://schemas.microsoft.com/office/drawing/2014/main" id="{FF5008ED-6FF3-47F9-9A3C-F407278EB74A}"/>
              </a:ext>
            </a:extLst>
          </p:cNvPr>
          <p:cNvSpPr>
            <a:spLocks noGrp="1"/>
          </p:cNvSpPr>
          <p:nvPr>
            <p:ph idx="1"/>
          </p:nvPr>
        </p:nvSpPr>
        <p:spPr>
          <a:xfrm>
            <a:off x="1024129" y="2286000"/>
            <a:ext cx="5081232" cy="3931920"/>
          </a:xfrm>
        </p:spPr>
        <p:txBody>
          <a:bodyPr>
            <a:normAutofit/>
          </a:bodyPr>
          <a:lstStyle/>
          <a:p>
            <a:endParaRPr lang="en-US" sz="1800" dirty="0">
              <a:solidFill>
                <a:srgbClr val="FFFFFF"/>
              </a:solidFill>
            </a:endParaRPr>
          </a:p>
          <a:p>
            <a:r>
              <a:rPr lang="en-US" sz="1800" dirty="0">
                <a:solidFill>
                  <a:srgbClr val="FFFFFF"/>
                </a:solidFill>
              </a:rPr>
              <a:t>Step 4. If there is not enough Ca2+ present in the cytoplasm, the myosin head remains in this energized 90-degree angle. </a:t>
            </a:r>
          </a:p>
          <a:p>
            <a:r>
              <a:rPr lang="en-US" sz="1800" dirty="0">
                <a:solidFill>
                  <a:srgbClr val="FFFFFF"/>
                </a:solidFill>
              </a:rPr>
              <a:t>A rise in cytoplasmic Ca2+ concentration is essential and evokes a series of events that facilitates the binding of </a:t>
            </a:r>
            <a:r>
              <a:rPr lang="en-US" sz="1800" dirty="0" err="1">
                <a:solidFill>
                  <a:srgbClr val="FFFFFF"/>
                </a:solidFill>
              </a:rPr>
              <a:t>myosing</a:t>
            </a:r>
            <a:r>
              <a:rPr lang="en-US" sz="1800" dirty="0">
                <a:solidFill>
                  <a:srgbClr val="FFFFFF"/>
                </a:solidFill>
              </a:rPr>
              <a:t> head to G-actin again.</a:t>
            </a:r>
          </a:p>
          <a:p>
            <a:r>
              <a:rPr lang="en-US" sz="1800" dirty="0">
                <a:solidFill>
                  <a:srgbClr val="FFFFFF"/>
                </a:solidFill>
              </a:rPr>
              <a:t>Please note that the relaxed state refers to the muscle cell and not to the conformation of the myosin molecule. At rest, most skeletal muscle fibers are in this “relaxed state”.</a:t>
            </a:r>
          </a:p>
        </p:txBody>
      </p:sp>
    </p:spTree>
    <p:extLst>
      <p:ext uri="{BB962C8B-B14F-4D97-AF65-F5344CB8AC3E}">
        <p14:creationId xmlns:p14="http://schemas.microsoft.com/office/powerpoint/2010/main" val="19743707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942D08A-385E-45F5-9716-D3526EE168E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92F1E71-E958-4663-8064-6091D96FC9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1E889C39-3EAC-4D56-AFA0-6E0090A756D5}"/>
              </a:ext>
            </a:extLst>
          </p:cNvPr>
          <p:cNvPicPr>
            <a:picLocks noChangeAspect="1"/>
          </p:cNvPicPr>
          <p:nvPr/>
        </p:nvPicPr>
        <p:blipFill rotWithShape="1">
          <a:blip r:embed="rId2"/>
          <a:srcRect l="-416" t="52374" r="73162" b="20514"/>
          <a:stretch/>
        </p:blipFill>
        <p:spPr>
          <a:xfrm>
            <a:off x="-91347" y="640263"/>
            <a:ext cx="5905113" cy="5733287"/>
          </a:xfrm>
          <a:prstGeom prst="rect">
            <a:avLst/>
          </a:prstGeom>
        </p:spPr>
      </p:pic>
      <p:sp>
        <p:nvSpPr>
          <p:cNvPr id="2" name="Title 1">
            <a:extLst>
              <a:ext uri="{FF2B5EF4-FFF2-40B4-BE49-F238E27FC236}">
                <a16:creationId xmlns:a16="http://schemas.microsoft.com/office/drawing/2014/main" id="{389AB63C-32F6-4947-BB14-EE479887C3FF}"/>
              </a:ext>
            </a:extLst>
          </p:cNvPr>
          <p:cNvSpPr>
            <a:spLocks noGrp="1"/>
          </p:cNvSpPr>
          <p:nvPr>
            <p:ph type="title"/>
          </p:nvPr>
        </p:nvSpPr>
        <p:spPr>
          <a:xfrm>
            <a:off x="6392598" y="640263"/>
            <a:ext cx="5221266" cy="1344975"/>
          </a:xfrm>
        </p:spPr>
        <p:txBody>
          <a:bodyPr>
            <a:normAutofit/>
          </a:bodyPr>
          <a:lstStyle/>
          <a:p>
            <a:pPr algn="ctr"/>
            <a:r>
              <a:rPr lang="en-US" sz="4000">
                <a:solidFill>
                  <a:schemeClr val="bg1"/>
                </a:solidFill>
              </a:rPr>
              <a:t>Cross-Bridge Cycle</a:t>
            </a:r>
          </a:p>
        </p:txBody>
      </p:sp>
      <p:sp>
        <p:nvSpPr>
          <p:cNvPr id="3" name="Content Placeholder 2">
            <a:extLst>
              <a:ext uri="{FF2B5EF4-FFF2-40B4-BE49-F238E27FC236}">
                <a16:creationId xmlns:a16="http://schemas.microsoft.com/office/drawing/2014/main" id="{30638EDE-446C-40A9-B684-9E01ECAEF3CE}"/>
              </a:ext>
            </a:extLst>
          </p:cNvPr>
          <p:cNvSpPr>
            <a:spLocks noGrp="1"/>
          </p:cNvSpPr>
          <p:nvPr>
            <p:ph idx="1"/>
          </p:nvPr>
        </p:nvSpPr>
        <p:spPr>
          <a:xfrm>
            <a:off x="6391903" y="2121763"/>
            <a:ext cx="5235490" cy="3773010"/>
          </a:xfrm>
        </p:spPr>
        <p:txBody>
          <a:bodyPr>
            <a:normAutofit fontScale="92500" lnSpcReduction="10000"/>
          </a:bodyPr>
          <a:lstStyle/>
          <a:p>
            <a:r>
              <a:rPr lang="en-US" dirty="0">
                <a:solidFill>
                  <a:schemeClr val="bg1"/>
                </a:solidFill>
              </a:rPr>
              <a:t>Step 5. This is the power stroke step.  Now Pi is released from the myosin head.  As Pi  is released, the energized 90-degree angle myosin head begins to assume its original 45- degree angle.</a:t>
            </a:r>
          </a:p>
          <a:p>
            <a:r>
              <a:rPr lang="en-US" dirty="0">
                <a:solidFill>
                  <a:schemeClr val="bg1"/>
                </a:solidFill>
              </a:rPr>
              <a:t> However, as it is bound to a G-actin of the thin filament, the change back  to the 45-degree angle moves the actin thin filament toward the center of the sarcomere (M line).</a:t>
            </a:r>
          </a:p>
          <a:p>
            <a:endParaRPr lang="en-US" dirty="0">
              <a:solidFill>
                <a:schemeClr val="bg1"/>
              </a:solidFill>
            </a:endParaRPr>
          </a:p>
        </p:txBody>
      </p:sp>
    </p:spTree>
    <p:extLst>
      <p:ext uri="{BB962C8B-B14F-4D97-AF65-F5344CB8AC3E}">
        <p14:creationId xmlns:p14="http://schemas.microsoft.com/office/powerpoint/2010/main" val="2444946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942D08A-385E-45F5-9716-D3526EE168E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92F1E71-E958-4663-8064-6091D96FC9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95019640-1A3D-4A1B-8EC1-57154F497BE7}"/>
              </a:ext>
            </a:extLst>
          </p:cNvPr>
          <p:cNvPicPr>
            <a:picLocks noChangeAspect="1"/>
          </p:cNvPicPr>
          <p:nvPr/>
        </p:nvPicPr>
        <p:blipFill rotWithShape="1">
          <a:blip r:embed="rId2"/>
          <a:srcRect l="-423" t="17709" r="73169" b="55179"/>
          <a:stretch/>
        </p:blipFill>
        <p:spPr>
          <a:xfrm>
            <a:off x="484632" y="862652"/>
            <a:ext cx="5126736" cy="4977248"/>
          </a:xfrm>
          <a:prstGeom prst="rect">
            <a:avLst/>
          </a:prstGeom>
        </p:spPr>
      </p:pic>
      <p:sp>
        <p:nvSpPr>
          <p:cNvPr id="2" name="Title 1">
            <a:extLst>
              <a:ext uri="{FF2B5EF4-FFF2-40B4-BE49-F238E27FC236}">
                <a16:creationId xmlns:a16="http://schemas.microsoft.com/office/drawing/2014/main" id="{4A8E3BDB-83BA-416C-9F4B-A3A012B8374F}"/>
              </a:ext>
            </a:extLst>
          </p:cNvPr>
          <p:cNvSpPr>
            <a:spLocks noGrp="1"/>
          </p:cNvSpPr>
          <p:nvPr>
            <p:ph type="title"/>
          </p:nvPr>
        </p:nvSpPr>
        <p:spPr>
          <a:xfrm>
            <a:off x="6392598" y="640263"/>
            <a:ext cx="5221266" cy="1344975"/>
          </a:xfrm>
        </p:spPr>
        <p:txBody>
          <a:bodyPr>
            <a:normAutofit/>
          </a:bodyPr>
          <a:lstStyle/>
          <a:p>
            <a:pPr algn="ctr"/>
            <a:r>
              <a:rPr lang="en-US" sz="4000">
                <a:solidFill>
                  <a:schemeClr val="bg1"/>
                </a:solidFill>
              </a:rPr>
              <a:t>Cross-Bridge Cycle</a:t>
            </a:r>
          </a:p>
        </p:txBody>
      </p:sp>
      <p:sp>
        <p:nvSpPr>
          <p:cNvPr id="3" name="Content Placeholder 2">
            <a:extLst>
              <a:ext uri="{FF2B5EF4-FFF2-40B4-BE49-F238E27FC236}">
                <a16:creationId xmlns:a16="http://schemas.microsoft.com/office/drawing/2014/main" id="{E6567771-C3F4-4B48-8052-C2313BF6514E}"/>
              </a:ext>
            </a:extLst>
          </p:cNvPr>
          <p:cNvSpPr>
            <a:spLocks noGrp="1"/>
          </p:cNvSpPr>
          <p:nvPr>
            <p:ph idx="1"/>
          </p:nvPr>
        </p:nvSpPr>
        <p:spPr>
          <a:xfrm>
            <a:off x="6391903" y="2121763"/>
            <a:ext cx="5235490" cy="3773010"/>
          </a:xfrm>
        </p:spPr>
        <p:txBody>
          <a:bodyPr>
            <a:normAutofit/>
          </a:bodyPr>
          <a:lstStyle/>
          <a:p>
            <a:endParaRPr lang="en-US" sz="1900">
              <a:solidFill>
                <a:schemeClr val="bg1"/>
              </a:solidFill>
            </a:endParaRPr>
          </a:p>
          <a:p>
            <a:r>
              <a:rPr lang="en-US" sz="1900">
                <a:solidFill>
                  <a:schemeClr val="bg1"/>
                </a:solidFill>
              </a:rPr>
              <a:t>Step 6. At this point, ADP is released from the myosin head, and the myosin head remains tightly bound to the G-actin. This brings us back to the beginning of the cycle at Step 1. If there is ATP around (and if the cytoplasmic Ca2+ concentration is high; see below), the cycle will repeat itself again and again. The repeated action of the cross- bridge cycle results in the sliding of the thin filaments over the thick filaments, which will lead to muscle shortening.</a:t>
            </a:r>
          </a:p>
          <a:p>
            <a:endParaRPr lang="en-US" sz="1900">
              <a:solidFill>
                <a:schemeClr val="bg1"/>
              </a:solidFill>
            </a:endParaRPr>
          </a:p>
        </p:txBody>
      </p:sp>
    </p:spTree>
    <p:extLst>
      <p:ext uri="{BB962C8B-B14F-4D97-AF65-F5344CB8AC3E}">
        <p14:creationId xmlns:p14="http://schemas.microsoft.com/office/powerpoint/2010/main" val="34168813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942D08A-385E-45F5-9716-D3526EE168E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92F1E71-E958-4663-8064-6091D96FC9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ACE1619A-B73B-4476-B88B-73CB6BC4007E}"/>
              </a:ext>
            </a:extLst>
          </p:cNvPr>
          <p:cNvPicPr>
            <a:picLocks noChangeAspect="1"/>
          </p:cNvPicPr>
          <p:nvPr/>
        </p:nvPicPr>
        <p:blipFill rotWithShape="1">
          <a:blip r:embed="rId2"/>
          <a:srcRect l="-423" t="17709" r="73169" b="55179"/>
          <a:stretch/>
        </p:blipFill>
        <p:spPr>
          <a:xfrm>
            <a:off x="484632" y="862652"/>
            <a:ext cx="5126736" cy="4977248"/>
          </a:xfrm>
          <a:prstGeom prst="rect">
            <a:avLst/>
          </a:prstGeom>
        </p:spPr>
      </p:pic>
      <p:sp>
        <p:nvSpPr>
          <p:cNvPr id="2" name="Title 1">
            <a:extLst>
              <a:ext uri="{FF2B5EF4-FFF2-40B4-BE49-F238E27FC236}">
                <a16:creationId xmlns:a16="http://schemas.microsoft.com/office/drawing/2014/main" id="{28C0DE85-3450-48C0-9848-B9A839A3EA7C}"/>
              </a:ext>
            </a:extLst>
          </p:cNvPr>
          <p:cNvSpPr>
            <a:spLocks noGrp="1"/>
          </p:cNvSpPr>
          <p:nvPr>
            <p:ph type="title"/>
          </p:nvPr>
        </p:nvSpPr>
        <p:spPr>
          <a:xfrm>
            <a:off x="6392598" y="640263"/>
            <a:ext cx="5221266" cy="1344975"/>
          </a:xfrm>
        </p:spPr>
        <p:txBody>
          <a:bodyPr>
            <a:normAutofit/>
          </a:bodyPr>
          <a:lstStyle/>
          <a:p>
            <a:pPr algn="ctr"/>
            <a:endParaRPr lang="en-US" sz="4000">
              <a:solidFill>
                <a:schemeClr val="bg1"/>
              </a:solidFill>
            </a:endParaRPr>
          </a:p>
        </p:txBody>
      </p:sp>
      <p:sp>
        <p:nvSpPr>
          <p:cNvPr id="3" name="Content Placeholder 2">
            <a:extLst>
              <a:ext uri="{FF2B5EF4-FFF2-40B4-BE49-F238E27FC236}">
                <a16:creationId xmlns:a16="http://schemas.microsoft.com/office/drawing/2014/main" id="{C4AEDB61-BE04-4E25-8816-5C6162BA5258}"/>
              </a:ext>
            </a:extLst>
          </p:cNvPr>
          <p:cNvSpPr>
            <a:spLocks noGrp="1"/>
          </p:cNvSpPr>
          <p:nvPr>
            <p:ph idx="1"/>
          </p:nvPr>
        </p:nvSpPr>
        <p:spPr>
          <a:xfrm>
            <a:off x="6391903" y="2121763"/>
            <a:ext cx="5235490" cy="3773010"/>
          </a:xfrm>
        </p:spPr>
        <p:txBody>
          <a:bodyPr>
            <a:normAutofit/>
          </a:bodyPr>
          <a:lstStyle/>
          <a:p>
            <a:endParaRPr lang="en-US" sz="2000">
              <a:solidFill>
                <a:schemeClr val="bg1"/>
              </a:solidFill>
            </a:endParaRPr>
          </a:p>
          <a:p>
            <a:r>
              <a:rPr lang="en-US" sz="2000">
                <a:solidFill>
                  <a:schemeClr val="bg1"/>
                </a:solidFill>
              </a:rPr>
              <a:t>It is important to emphasize that the cross-bridge cycle can take place only if the cytoplasmic Ca2+ concentration is high. </a:t>
            </a:r>
          </a:p>
          <a:p>
            <a:r>
              <a:rPr lang="en-US" sz="2000">
                <a:solidFill>
                  <a:schemeClr val="bg1"/>
                </a:solidFill>
              </a:rPr>
              <a:t>Thus, when skeletal muscles are at rest and the cytoplasmic Ca2+ concentration is low, the cross-bridge cycle does not take place. </a:t>
            </a:r>
          </a:p>
          <a:p>
            <a:r>
              <a:rPr lang="en-US" sz="2000">
                <a:solidFill>
                  <a:schemeClr val="bg1"/>
                </a:solidFill>
              </a:rPr>
              <a:t>Instead, the myosin head groups remain in an “energized” state. </a:t>
            </a:r>
          </a:p>
          <a:p>
            <a:pPr marL="0" indent="0">
              <a:buNone/>
            </a:pPr>
            <a:endParaRPr lang="en-US" sz="2000">
              <a:solidFill>
                <a:schemeClr val="bg1"/>
              </a:solidFill>
            </a:endParaRPr>
          </a:p>
        </p:txBody>
      </p:sp>
    </p:spTree>
    <p:extLst>
      <p:ext uri="{BB962C8B-B14F-4D97-AF65-F5344CB8AC3E}">
        <p14:creationId xmlns:p14="http://schemas.microsoft.com/office/powerpoint/2010/main" val="6512532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Content Placeholder 3">
            <a:extLst>
              <a:ext uri="{FF2B5EF4-FFF2-40B4-BE49-F238E27FC236}">
                <a16:creationId xmlns:a16="http://schemas.microsoft.com/office/drawing/2014/main" id="{2CAEA6EE-290B-4D66-8747-5890885C9759}"/>
              </a:ext>
            </a:extLst>
          </p:cNvPr>
          <p:cNvPicPr>
            <a:picLocks noGrp="1" noChangeAspect="1"/>
          </p:cNvPicPr>
          <p:nvPr>
            <p:ph idx="1"/>
          </p:nvPr>
        </p:nvPicPr>
        <p:blipFill>
          <a:blip r:embed="rId2"/>
          <a:stretch>
            <a:fillRect/>
          </a:stretch>
        </p:blipFill>
        <p:spPr>
          <a:xfrm>
            <a:off x="5417663" y="492573"/>
            <a:ext cx="6025863" cy="5880796"/>
          </a:xfrm>
          <a:prstGeom prst="rect">
            <a:avLst/>
          </a:prstGeom>
        </p:spPr>
      </p:pic>
      <p:sp>
        <p:nvSpPr>
          <p:cNvPr id="40" name="Rectangle 39">
            <a:extLst>
              <a:ext uri="{FF2B5EF4-FFF2-40B4-BE49-F238E27FC236}">
                <a16:creationId xmlns:a16="http://schemas.microsoft.com/office/drawing/2014/main" id="{05432C56-2C92-4D92-A6EF-71FD57ED8FA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83323141-567E-47C0-AAD1-37729003108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50797C7-BBD5-4F14-9DD1-F2F49A3916BE}"/>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a:solidFill>
                  <a:schemeClr val="bg1"/>
                </a:solidFill>
              </a:rPr>
              <a:t>Cross Bridge Cycle</a:t>
            </a:r>
          </a:p>
        </p:txBody>
      </p:sp>
    </p:spTree>
    <p:extLst>
      <p:ext uri="{BB962C8B-B14F-4D97-AF65-F5344CB8AC3E}">
        <p14:creationId xmlns:p14="http://schemas.microsoft.com/office/powerpoint/2010/main" val="18152157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Content Placeholder 6">
            <a:extLst>
              <a:ext uri="{FF2B5EF4-FFF2-40B4-BE49-F238E27FC236}">
                <a16:creationId xmlns:a16="http://schemas.microsoft.com/office/drawing/2014/main" id="{FC316FFF-E182-414C-971C-0E3551FB92E7}"/>
              </a:ext>
            </a:extLst>
          </p:cNvPr>
          <p:cNvPicPr>
            <a:picLocks noChangeAspect="1"/>
          </p:cNvPicPr>
          <p:nvPr/>
        </p:nvPicPr>
        <p:blipFill rotWithShape="1">
          <a:blip r:embed="rId2">
            <a:extLst>
              <a:ext uri="{28A0092B-C50C-407E-A947-70E740481C1C}">
                <a14:useLocalDpi xmlns:a14="http://schemas.microsoft.com/office/drawing/2010/main" val="0"/>
              </a:ext>
            </a:extLst>
          </a:blip>
          <a:srcRect t="-2576" r="1" b="-2304"/>
          <a:stretch/>
        </p:blipFill>
        <p:spPr>
          <a:xfrm>
            <a:off x="4931542" y="300789"/>
            <a:ext cx="6916329" cy="6256421"/>
          </a:xfrm>
          <a:prstGeom prst="rect">
            <a:avLst/>
          </a:prstGeom>
          <a:effectLst/>
        </p:spPr>
      </p:pic>
      <p:sp>
        <p:nvSpPr>
          <p:cNvPr id="2" name="Title 1">
            <a:extLst>
              <a:ext uri="{FF2B5EF4-FFF2-40B4-BE49-F238E27FC236}">
                <a16:creationId xmlns:a16="http://schemas.microsoft.com/office/drawing/2014/main" id="{B50797C7-BBD5-4F14-9DD1-F2F49A3916BE}"/>
              </a:ext>
            </a:extLst>
          </p:cNvPr>
          <p:cNvSpPr>
            <a:spLocks noGrp="1"/>
          </p:cNvSpPr>
          <p:nvPr>
            <p:ph type="title"/>
          </p:nvPr>
        </p:nvSpPr>
        <p:spPr>
          <a:xfrm>
            <a:off x="648929" y="300789"/>
            <a:ext cx="5447071" cy="1064623"/>
          </a:xfrm>
        </p:spPr>
        <p:txBody>
          <a:bodyPr>
            <a:normAutofit/>
          </a:bodyPr>
          <a:lstStyle/>
          <a:p>
            <a:r>
              <a:rPr lang="en-US" dirty="0"/>
              <a:t>Cross Bridge Cycle</a:t>
            </a:r>
          </a:p>
        </p:txBody>
      </p:sp>
      <p:pic>
        <p:nvPicPr>
          <p:cNvPr id="4" name="Content Placeholder 3" descr="A close up of a logo&#10;&#10;Description generated with high confidence">
            <a:extLst>
              <a:ext uri="{FF2B5EF4-FFF2-40B4-BE49-F238E27FC236}">
                <a16:creationId xmlns:a16="http://schemas.microsoft.com/office/drawing/2014/main" id="{86860DFC-0438-4762-9937-9E6A950C72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flipH="1">
            <a:off x="1556696" y="710158"/>
            <a:ext cx="2580590" cy="5739282"/>
          </a:xfrm>
        </p:spPr>
      </p:pic>
    </p:spTree>
    <p:extLst>
      <p:ext uri="{BB962C8B-B14F-4D97-AF65-F5344CB8AC3E}">
        <p14:creationId xmlns:p14="http://schemas.microsoft.com/office/powerpoint/2010/main" val="3194478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00A663-2805-4F58-8D84-F5C4DF81A22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13">
            <a:extLst>
              <a:ext uri="{FF2B5EF4-FFF2-40B4-BE49-F238E27FC236}">
                <a16:creationId xmlns:a16="http://schemas.microsoft.com/office/drawing/2014/main" id="{16896DBB-E440-4AA9-A22F-5A626CF0334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11">
            <a:extLst>
              <a:ext uri="{FF2B5EF4-FFF2-40B4-BE49-F238E27FC236}">
                <a16:creationId xmlns:a16="http://schemas.microsoft.com/office/drawing/2014/main" id="{23218A78-EE77-4DB2-8733-DE046DBE567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tennis, sky, ball, blue&#10;&#10;Description generated with very high confidence">
            <a:extLst>
              <a:ext uri="{FF2B5EF4-FFF2-40B4-BE49-F238E27FC236}">
                <a16:creationId xmlns:a16="http://schemas.microsoft.com/office/drawing/2014/main" id="{6F034D55-72B3-42E2-AD7B-6EE69038A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415" y="2673155"/>
            <a:ext cx="4935970" cy="3285505"/>
          </a:xfrm>
          <a:prstGeom prst="rect">
            <a:avLst/>
          </a:prstGeom>
        </p:spPr>
      </p:pic>
      <p:sp>
        <p:nvSpPr>
          <p:cNvPr id="3" name="Content Placeholder 2">
            <a:extLst>
              <a:ext uri="{FF2B5EF4-FFF2-40B4-BE49-F238E27FC236}">
                <a16:creationId xmlns:a16="http://schemas.microsoft.com/office/drawing/2014/main" id="{B8D51CE0-4B58-4B08-BA68-5AE95E0C6CAB}"/>
              </a:ext>
            </a:extLst>
          </p:cNvPr>
          <p:cNvSpPr>
            <a:spLocks noGrp="1"/>
          </p:cNvSpPr>
          <p:nvPr>
            <p:ph idx="1"/>
          </p:nvPr>
        </p:nvSpPr>
        <p:spPr>
          <a:xfrm>
            <a:off x="6417637" y="2323330"/>
            <a:ext cx="4936067" cy="3985155"/>
          </a:xfrm>
        </p:spPr>
        <p:txBody>
          <a:bodyPr>
            <a:normAutofit lnSpcReduction="10000"/>
          </a:bodyPr>
          <a:lstStyle/>
          <a:p>
            <a:r>
              <a:rPr lang="en-US" sz="3200" dirty="0"/>
              <a:t>It is Important to be Able to Distinguish Between the Origin and the Insertion Point of a Muscle.     </a:t>
            </a:r>
          </a:p>
          <a:p>
            <a:r>
              <a:rPr lang="en-US" sz="3200" dirty="0"/>
              <a:t>This information will tell us the function of the muscle. </a:t>
            </a:r>
          </a:p>
          <a:p>
            <a:r>
              <a:rPr lang="en-US" sz="3200" dirty="0"/>
              <a:t>Remember that structure equals function! </a:t>
            </a:r>
            <a:br>
              <a:rPr lang="en-US" sz="3200" dirty="0"/>
            </a:br>
            <a:r>
              <a:rPr lang="en-US" sz="3200" dirty="0"/>
              <a:t>    </a:t>
            </a:r>
          </a:p>
        </p:txBody>
      </p:sp>
      <p:sp>
        <p:nvSpPr>
          <p:cNvPr id="10" name="Title 1">
            <a:extLst>
              <a:ext uri="{FF2B5EF4-FFF2-40B4-BE49-F238E27FC236}">
                <a16:creationId xmlns:a16="http://schemas.microsoft.com/office/drawing/2014/main" id="{408004EE-5CD2-4387-AFD6-53F5E405E972}"/>
              </a:ext>
            </a:extLst>
          </p:cNvPr>
          <p:cNvSpPr>
            <a:spLocks noGrp="1"/>
          </p:cNvSpPr>
          <p:nvPr>
            <p:ph type="title"/>
          </p:nvPr>
        </p:nvSpPr>
        <p:spPr>
          <a:xfrm>
            <a:off x="833438" y="447675"/>
            <a:ext cx="10520362" cy="1325563"/>
          </a:xfrm>
        </p:spPr>
        <p:txBody>
          <a:bodyPr>
            <a:normAutofit/>
          </a:bodyPr>
          <a:lstStyle/>
          <a:p>
            <a:pPr algn="ctr"/>
            <a:r>
              <a:rPr lang="en-US" sz="6600" dirty="0">
                <a:solidFill>
                  <a:srgbClr val="0070C0"/>
                </a:solidFill>
              </a:rPr>
              <a:t>Origin and Insertion</a:t>
            </a:r>
          </a:p>
        </p:txBody>
      </p:sp>
    </p:spTree>
    <p:extLst>
      <p:ext uri="{BB962C8B-B14F-4D97-AF65-F5344CB8AC3E}">
        <p14:creationId xmlns:p14="http://schemas.microsoft.com/office/powerpoint/2010/main" val="76713722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00A663-2805-4F58-8D84-F5C4DF81A22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3">
            <a:extLst>
              <a:ext uri="{FF2B5EF4-FFF2-40B4-BE49-F238E27FC236}">
                <a16:creationId xmlns:a16="http://schemas.microsoft.com/office/drawing/2014/main" id="{16896DBB-E440-4AA9-A22F-5A626CF0334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11">
            <a:extLst>
              <a:ext uri="{FF2B5EF4-FFF2-40B4-BE49-F238E27FC236}">
                <a16:creationId xmlns:a16="http://schemas.microsoft.com/office/drawing/2014/main" id="{23218A78-EE77-4DB2-8733-DE046DBE567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nnis, sky, ball, blue&#10;&#10;Description generated with very high confidence">
            <a:extLst>
              <a:ext uri="{FF2B5EF4-FFF2-40B4-BE49-F238E27FC236}">
                <a16:creationId xmlns:a16="http://schemas.microsoft.com/office/drawing/2014/main" id="{8F589166-B154-42CC-AA71-3D6836CFD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854" y="2399392"/>
            <a:ext cx="4935970" cy="3285505"/>
          </a:xfrm>
          <a:prstGeom prst="rect">
            <a:avLst/>
          </a:prstGeom>
        </p:spPr>
      </p:pic>
      <p:sp>
        <p:nvSpPr>
          <p:cNvPr id="2" name="Title 1">
            <a:extLst>
              <a:ext uri="{FF2B5EF4-FFF2-40B4-BE49-F238E27FC236}">
                <a16:creationId xmlns:a16="http://schemas.microsoft.com/office/drawing/2014/main" id="{914196C0-05D2-4D93-BB17-7D06FE3D3263}"/>
              </a:ext>
            </a:extLst>
          </p:cNvPr>
          <p:cNvSpPr>
            <a:spLocks noGrp="1"/>
          </p:cNvSpPr>
          <p:nvPr>
            <p:ph type="title"/>
          </p:nvPr>
        </p:nvSpPr>
        <p:spPr>
          <a:xfrm>
            <a:off x="833002" y="448253"/>
            <a:ext cx="10520702" cy="1325563"/>
          </a:xfrm>
        </p:spPr>
        <p:txBody>
          <a:bodyPr>
            <a:normAutofit/>
          </a:bodyPr>
          <a:lstStyle/>
          <a:p>
            <a:pPr algn="ctr"/>
            <a:r>
              <a:rPr lang="en-US" sz="6600" dirty="0">
                <a:solidFill>
                  <a:srgbClr val="0070C0"/>
                </a:solidFill>
              </a:rPr>
              <a:t>Origin and Insertion</a:t>
            </a:r>
          </a:p>
        </p:txBody>
      </p:sp>
      <p:sp>
        <p:nvSpPr>
          <p:cNvPr id="3" name="Content Placeholder 2">
            <a:extLst>
              <a:ext uri="{FF2B5EF4-FFF2-40B4-BE49-F238E27FC236}">
                <a16:creationId xmlns:a16="http://schemas.microsoft.com/office/drawing/2014/main" id="{83821677-C8D6-420A-A097-9B768C45BF4C}"/>
              </a:ext>
            </a:extLst>
          </p:cNvPr>
          <p:cNvSpPr>
            <a:spLocks noGrp="1"/>
          </p:cNvSpPr>
          <p:nvPr>
            <p:ph idx="1"/>
          </p:nvPr>
        </p:nvSpPr>
        <p:spPr>
          <a:xfrm>
            <a:off x="6479396" y="2222069"/>
            <a:ext cx="4936067" cy="3985155"/>
          </a:xfrm>
        </p:spPr>
        <p:txBody>
          <a:bodyPr>
            <a:normAutofit/>
          </a:bodyPr>
          <a:lstStyle/>
          <a:p>
            <a:pPr marL="0" indent="0">
              <a:buNone/>
            </a:pPr>
            <a:r>
              <a:rPr lang="en-US" sz="2000" dirty="0"/>
              <a:t>    Typically, when we contract a muscle, one of the bones that the muscle attaches to moves a lot, while the other bone(s) that the muscle attaches to remains relatively still or "fixed" in space. </a:t>
            </a:r>
          </a:p>
          <a:p>
            <a:pPr marL="0" indent="0">
              <a:buNone/>
            </a:pPr>
            <a:endParaRPr lang="en-US" sz="2000" dirty="0"/>
          </a:p>
          <a:p>
            <a:r>
              <a:rPr lang="en-US" sz="2000" dirty="0"/>
              <a:t>The </a:t>
            </a:r>
            <a:r>
              <a:rPr lang="en-US" sz="2000" b="1" dirty="0"/>
              <a:t>origin</a:t>
            </a:r>
            <a:r>
              <a:rPr lang="en-US" sz="2000" dirty="0"/>
              <a:t> is the attachment site that remains relatively </a:t>
            </a:r>
            <a:r>
              <a:rPr lang="en-US" sz="2000" b="1" i="1" dirty="0"/>
              <a:t>"fixed in space"</a:t>
            </a:r>
            <a:r>
              <a:rPr lang="en-US" sz="2000" dirty="0"/>
              <a:t> during muscle contraction</a:t>
            </a:r>
            <a:br>
              <a:rPr lang="en-US" sz="2000" dirty="0"/>
            </a:br>
            <a:endParaRPr lang="en-US" sz="2000" dirty="0"/>
          </a:p>
          <a:p>
            <a:r>
              <a:rPr lang="en-US" sz="2000" dirty="0"/>
              <a:t>The </a:t>
            </a:r>
            <a:r>
              <a:rPr lang="en-US" sz="2000" b="1" dirty="0"/>
              <a:t>insertion</a:t>
            </a:r>
            <a:r>
              <a:rPr lang="en-US" sz="2000" dirty="0"/>
              <a:t> is the attachment site that moves quite a bit during muscle contraction. </a:t>
            </a:r>
          </a:p>
          <a:p>
            <a:endParaRPr lang="en-US" sz="2000" dirty="0"/>
          </a:p>
        </p:txBody>
      </p:sp>
    </p:spTree>
    <p:extLst>
      <p:ext uri="{BB962C8B-B14F-4D97-AF65-F5344CB8AC3E}">
        <p14:creationId xmlns:p14="http://schemas.microsoft.com/office/powerpoint/2010/main" val="17091437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A2497B-5F58-4818-AEF6-C2F06038076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7552944" cy="68579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close up of a logo&#10;&#10;Description generated with very high confidence">
            <a:extLst>
              <a:ext uri="{FF2B5EF4-FFF2-40B4-BE49-F238E27FC236}">
                <a16:creationId xmlns:a16="http://schemas.microsoft.com/office/drawing/2014/main" id="{42896984-E82E-47A3-BF05-3C0FEC8BF226}"/>
              </a:ext>
            </a:extLst>
          </p:cNvPr>
          <p:cNvPicPr>
            <a:picLocks noChangeAspect="1"/>
          </p:cNvPicPr>
          <p:nvPr/>
        </p:nvPicPr>
        <p:blipFill rotWithShape="1">
          <a:blip r:embed="rId2">
            <a:extLst>
              <a:ext uri="{28A0092B-C50C-407E-A947-70E740481C1C}">
                <a14:useLocalDpi xmlns:a14="http://schemas.microsoft.com/office/drawing/2010/main" val="0"/>
              </a:ext>
            </a:extLst>
          </a:blip>
          <a:srcRect l="5209" r="1440"/>
          <a:stretch/>
        </p:blipFill>
        <p:spPr>
          <a:xfrm>
            <a:off x="8193023" y="640082"/>
            <a:ext cx="3359313" cy="5577837"/>
          </a:xfrm>
          <a:prstGeom prst="rect">
            <a:avLst/>
          </a:prstGeom>
          <a:effectLst/>
        </p:spPr>
      </p:pic>
      <p:sp>
        <p:nvSpPr>
          <p:cNvPr id="2" name="Title 1">
            <a:extLst>
              <a:ext uri="{FF2B5EF4-FFF2-40B4-BE49-F238E27FC236}">
                <a16:creationId xmlns:a16="http://schemas.microsoft.com/office/drawing/2014/main" id="{68CA4933-A6A3-4A5D-A73B-EB750C603556}"/>
              </a:ext>
            </a:extLst>
          </p:cNvPr>
          <p:cNvSpPr>
            <a:spLocks noGrp="1"/>
          </p:cNvSpPr>
          <p:nvPr>
            <p:ph type="title"/>
          </p:nvPr>
        </p:nvSpPr>
        <p:spPr>
          <a:xfrm>
            <a:off x="648929" y="629266"/>
            <a:ext cx="6586491" cy="1676603"/>
          </a:xfrm>
        </p:spPr>
        <p:txBody>
          <a:bodyPr>
            <a:normAutofit/>
          </a:bodyPr>
          <a:lstStyle/>
          <a:p>
            <a:r>
              <a:rPr lang="en-US">
                <a:solidFill>
                  <a:schemeClr val="bg1"/>
                </a:solidFill>
              </a:rPr>
              <a:t>Origin and Insertion</a:t>
            </a:r>
          </a:p>
        </p:txBody>
      </p:sp>
      <p:sp>
        <p:nvSpPr>
          <p:cNvPr id="3" name="Content Placeholder 2">
            <a:extLst>
              <a:ext uri="{FF2B5EF4-FFF2-40B4-BE49-F238E27FC236}">
                <a16:creationId xmlns:a16="http://schemas.microsoft.com/office/drawing/2014/main" id="{EB4DF6A8-016D-4196-A66E-E267B9EAC144}"/>
              </a:ext>
            </a:extLst>
          </p:cNvPr>
          <p:cNvSpPr>
            <a:spLocks noGrp="1"/>
          </p:cNvSpPr>
          <p:nvPr>
            <p:ph idx="1"/>
          </p:nvPr>
        </p:nvSpPr>
        <p:spPr>
          <a:xfrm>
            <a:off x="648930" y="2438400"/>
            <a:ext cx="6586489" cy="3785419"/>
          </a:xfrm>
        </p:spPr>
        <p:txBody>
          <a:bodyPr>
            <a:normAutofit/>
          </a:bodyPr>
          <a:lstStyle/>
          <a:p>
            <a:r>
              <a:rPr lang="en-US">
                <a:solidFill>
                  <a:schemeClr val="bg1"/>
                </a:solidFill>
              </a:rPr>
              <a:t>The insertion will usually be the more </a:t>
            </a:r>
            <a:r>
              <a:rPr lang="en-US" b="1">
                <a:solidFill>
                  <a:schemeClr val="bg1"/>
                </a:solidFill>
              </a:rPr>
              <a:t>distal (</a:t>
            </a:r>
            <a:r>
              <a:rPr lang="en-US">
                <a:solidFill>
                  <a:schemeClr val="bg1"/>
                </a:solidFill>
              </a:rPr>
              <a:t>distant from the torso) point of muscle attachment to bone (via the tendon). </a:t>
            </a:r>
          </a:p>
          <a:p>
            <a:r>
              <a:rPr lang="en-US">
                <a:solidFill>
                  <a:schemeClr val="bg1"/>
                </a:solidFill>
              </a:rPr>
              <a:t>The origin will usually be the more </a:t>
            </a:r>
            <a:r>
              <a:rPr lang="en-US" b="1">
                <a:solidFill>
                  <a:schemeClr val="bg1"/>
                </a:solidFill>
              </a:rPr>
              <a:t>proximal (closer to</a:t>
            </a:r>
            <a:r>
              <a:rPr lang="en-US">
                <a:solidFill>
                  <a:schemeClr val="bg1"/>
                </a:solidFill>
              </a:rPr>
              <a:t> the torso) point of muscle attachment to bone (via the tendon). </a:t>
            </a:r>
          </a:p>
        </p:txBody>
      </p:sp>
    </p:spTree>
    <p:extLst>
      <p:ext uri="{BB962C8B-B14F-4D97-AF65-F5344CB8AC3E}">
        <p14:creationId xmlns:p14="http://schemas.microsoft.com/office/powerpoint/2010/main" val="3084447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51FFF6-C8B5-4EF0-BFD9-9797416E7D34}"/>
              </a:ext>
            </a:extLst>
          </p:cNvPr>
          <p:cNvPicPr>
            <a:picLocks noChangeAspect="1"/>
          </p:cNvPicPr>
          <p:nvPr/>
        </p:nvPicPr>
        <p:blipFill rotWithShape="1">
          <a:blip r:embed="rId2">
            <a:extLst>
              <a:ext uri="{28A0092B-C50C-407E-A947-70E740481C1C}">
                <a14:useLocalDpi xmlns:a14="http://schemas.microsoft.com/office/drawing/2010/main" val="0"/>
              </a:ext>
            </a:extLst>
          </a:blip>
          <a:srcRect b="15700"/>
          <a:stretch/>
        </p:blipFill>
        <p:spPr>
          <a:xfrm>
            <a:off x="6090612" y="10"/>
            <a:ext cx="6101387" cy="6857990"/>
          </a:xfrm>
          <a:prstGeom prst="rect">
            <a:avLst/>
          </a:prstGeom>
          <a:effectLst/>
        </p:spPr>
      </p:pic>
      <p:sp>
        <p:nvSpPr>
          <p:cNvPr id="2" name="Title 1">
            <a:extLst>
              <a:ext uri="{FF2B5EF4-FFF2-40B4-BE49-F238E27FC236}">
                <a16:creationId xmlns:a16="http://schemas.microsoft.com/office/drawing/2014/main" id="{68CA4933-A6A3-4A5D-A73B-EB750C603556}"/>
              </a:ext>
            </a:extLst>
          </p:cNvPr>
          <p:cNvSpPr>
            <a:spLocks noGrp="1"/>
          </p:cNvSpPr>
          <p:nvPr>
            <p:ph type="title"/>
          </p:nvPr>
        </p:nvSpPr>
        <p:spPr>
          <a:xfrm>
            <a:off x="648929" y="629266"/>
            <a:ext cx="5127031" cy="1676603"/>
          </a:xfrm>
        </p:spPr>
        <p:txBody>
          <a:bodyPr>
            <a:normAutofit/>
          </a:bodyPr>
          <a:lstStyle/>
          <a:p>
            <a:r>
              <a:rPr lang="en-US" dirty="0">
                <a:ln w="0"/>
                <a:effectLst>
                  <a:reflection blurRad="6350" stA="53000" endA="300" endPos="35500" dir="5400000" sy="-90000" algn="bl" rotWithShape="0"/>
                </a:effectLst>
              </a:rPr>
              <a:t>Muscle Action</a:t>
            </a:r>
            <a:endParaRPr lang="en-US" dirty="0"/>
          </a:p>
        </p:txBody>
      </p:sp>
      <p:sp>
        <p:nvSpPr>
          <p:cNvPr id="3" name="Content Placeholder 2">
            <a:extLst>
              <a:ext uri="{FF2B5EF4-FFF2-40B4-BE49-F238E27FC236}">
                <a16:creationId xmlns:a16="http://schemas.microsoft.com/office/drawing/2014/main" id="{EB4DF6A8-016D-4196-A66E-E267B9EAC144}"/>
              </a:ext>
            </a:extLst>
          </p:cNvPr>
          <p:cNvSpPr>
            <a:spLocks noGrp="1"/>
          </p:cNvSpPr>
          <p:nvPr>
            <p:ph idx="1"/>
          </p:nvPr>
        </p:nvSpPr>
        <p:spPr>
          <a:xfrm>
            <a:off x="648930" y="2438400"/>
            <a:ext cx="5127029" cy="3785419"/>
          </a:xfrm>
        </p:spPr>
        <p:txBody>
          <a:bodyPr>
            <a:normAutofit/>
          </a:bodyPr>
          <a:lstStyle/>
          <a:p>
            <a:r>
              <a:rPr lang="en-US" sz="2600" dirty="0"/>
              <a:t>Muscular contraction results in the movement or </a:t>
            </a:r>
            <a:r>
              <a:rPr lang="en-US" sz="2600" b="1" dirty="0"/>
              <a:t>action of </a:t>
            </a:r>
            <a:r>
              <a:rPr lang="en-US" sz="2600" dirty="0"/>
              <a:t>the bones attached. </a:t>
            </a:r>
          </a:p>
          <a:p>
            <a:r>
              <a:rPr lang="en-US" sz="2600" dirty="0"/>
              <a:t>The action of a muscle is the direct result of the muscle attachments. So, knowing the origin and insertion points, gives us information on the “action” that muscle performs.</a:t>
            </a:r>
          </a:p>
          <a:p>
            <a:pPr marL="0" indent="0">
              <a:buNone/>
            </a:pPr>
            <a:endParaRPr lang="en-US" sz="2600" dirty="0"/>
          </a:p>
        </p:txBody>
      </p:sp>
      <p:pic>
        <p:nvPicPr>
          <p:cNvPr id="6" name="Picture 5">
            <a:extLst>
              <a:ext uri="{FF2B5EF4-FFF2-40B4-BE49-F238E27FC236}">
                <a16:creationId xmlns:a16="http://schemas.microsoft.com/office/drawing/2014/main" id="{BF087057-CC3B-469E-BC19-FBBF91EA70B6}"/>
              </a:ext>
            </a:extLst>
          </p:cNvPr>
          <p:cNvPicPr>
            <a:picLocks noChangeAspect="1"/>
          </p:cNvPicPr>
          <p:nvPr/>
        </p:nvPicPr>
        <p:blipFill>
          <a:blip r:embed="rId3"/>
          <a:stretch>
            <a:fillRect/>
          </a:stretch>
        </p:blipFill>
        <p:spPr>
          <a:xfrm>
            <a:off x="9669780" y="1996757"/>
            <a:ext cx="164503" cy="116523"/>
          </a:xfrm>
          <a:prstGeom prst="rect">
            <a:avLst/>
          </a:prstGeom>
        </p:spPr>
      </p:pic>
      <p:pic>
        <p:nvPicPr>
          <p:cNvPr id="7" name="Picture 6">
            <a:extLst>
              <a:ext uri="{FF2B5EF4-FFF2-40B4-BE49-F238E27FC236}">
                <a16:creationId xmlns:a16="http://schemas.microsoft.com/office/drawing/2014/main" id="{612C2B50-2C01-4339-BEAD-643A61C9FB5B}"/>
              </a:ext>
            </a:extLst>
          </p:cNvPr>
          <p:cNvPicPr>
            <a:picLocks noChangeAspect="1"/>
          </p:cNvPicPr>
          <p:nvPr/>
        </p:nvPicPr>
        <p:blipFill>
          <a:blip r:embed="rId4"/>
          <a:stretch>
            <a:fillRect/>
          </a:stretch>
        </p:blipFill>
        <p:spPr>
          <a:xfrm>
            <a:off x="9592039" y="1871027"/>
            <a:ext cx="257175" cy="190500"/>
          </a:xfrm>
          <a:prstGeom prst="rect">
            <a:avLst/>
          </a:prstGeom>
        </p:spPr>
      </p:pic>
      <p:pic>
        <p:nvPicPr>
          <p:cNvPr id="8" name="Picture 7">
            <a:extLst>
              <a:ext uri="{FF2B5EF4-FFF2-40B4-BE49-F238E27FC236}">
                <a16:creationId xmlns:a16="http://schemas.microsoft.com/office/drawing/2014/main" id="{5D395392-FE42-426B-B4E1-AD6135AC2755}"/>
              </a:ext>
            </a:extLst>
          </p:cNvPr>
          <p:cNvPicPr>
            <a:picLocks noChangeAspect="1"/>
          </p:cNvPicPr>
          <p:nvPr/>
        </p:nvPicPr>
        <p:blipFill>
          <a:blip r:embed="rId4"/>
          <a:stretch>
            <a:fillRect/>
          </a:stretch>
        </p:blipFill>
        <p:spPr>
          <a:xfrm>
            <a:off x="10475959" y="1922780"/>
            <a:ext cx="257175" cy="190500"/>
          </a:xfrm>
          <a:prstGeom prst="rect">
            <a:avLst/>
          </a:prstGeom>
        </p:spPr>
      </p:pic>
    </p:spTree>
    <p:extLst>
      <p:ext uri="{BB962C8B-B14F-4D97-AF65-F5344CB8AC3E}">
        <p14:creationId xmlns:p14="http://schemas.microsoft.com/office/powerpoint/2010/main" val="754176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80470B-DDC6-4CF6-8A5B-9829119172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a:extLst>
              <a:ext uri="{FF2B5EF4-FFF2-40B4-BE49-F238E27FC236}">
                <a16:creationId xmlns:a16="http://schemas.microsoft.com/office/drawing/2014/main" id="{C02B5267-7703-4F5A-B5E8-573CD5389D19}"/>
              </a:ext>
            </a:extLst>
          </p:cNvPr>
          <p:cNvPicPr>
            <a:picLocks noChangeAspect="1"/>
          </p:cNvPicPr>
          <p:nvPr/>
        </p:nvPicPr>
        <p:blipFill rotWithShape="1">
          <a:blip r:embed="rId2">
            <a:extLst>
              <a:ext uri="{28A0092B-C50C-407E-A947-70E740481C1C}">
                <a14:useLocalDpi xmlns:a14="http://schemas.microsoft.com/office/drawing/2010/main" val="0"/>
              </a:ext>
            </a:extLst>
          </a:blip>
          <a:srcRect r="421" b="3"/>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68CA4933-A6A3-4A5D-A73B-EB750C603556}"/>
              </a:ext>
            </a:extLst>
          </p:cNvPr>
          <p:cNvSpPr>
            <a:spLocks noGrp="1"/>
          </p:cNvSpPr>
          <p:nvPr>
            <p:ph type="title"/>
          </p:nvPr>
        </p:nvSpPr>
        <p:spPr>
          <a:xfrm>
            <a:off x="639662" y="354946"/>
            <a:ext cx="3667039" cy="1118254"/>
          </a:xfrm>
        </p:spPr>
        <p:txBody>
          <a:bodyPr>
            <a:normAutofit/>
          </a:bodyPr>
          <a:lstStyle/>
          <a:p>
            <a:r>
              <a:rPr lang="en-US" sz="3600" dirty="0">
                <a:ln w="0"/>
                <a:solidFill>
                  <a:schemeClr val="bg1"/>
                </a:solidFill>
                <a:effectLst>
                  <a:reflection blurRad="6350" stA="53000" endA="300" endPos="35500" dir="5400000" sy="-90000" algn="bl" rotWithShape="0"/>
                </a:effectLst>
              </a:rPr>
              <a:t>Muscle Action</a:t>
            </a:r>
            <a:endParaRPr lang="en-US" sz="3600" dirty="0">
              <a:solidFill>
                <a:schemeClr val="bg1"/>
              </a:solidFill>
            </a:endParaRPr>
          </a:p>
        </p:txBody>
      </p:sp>
      <p:sp>
        <p:nvSpPr>
          <p:cNvPr id="3" name="Content Placeholder 2">
            <a:extLst>
              <a:ext uri="{FF2B5EF4-FFF2-40B4-BE49-F238E27FC236}">
                <a16:creationId xmlns:a16="http://schemas.microsoft.com/office/drawing/2014/main" id="{EB4DF6A8-016D-4196-A66E-E267B9EAC144}"/>
              </a:ext>
            </a:extLst>
          </p:cNvPr>
          <p:cNvSpPr>
            <a:spLocks noGrp="1"/>
          </p:cNvSpPr>
          <p:nvPr>
            <p:ph idx="1"/>
          </p:nvPr>
        </p:nvSpPr>
        <p:spPr>
          <a:xfrm>
            <a:off x="648931" y="1574800"/>
            <a:ext cx="3667036" cy="4643121"/>
          </a:xfrm>
        </p:spPr>
        <p:txBody>
          <a:bodyPr>
            <a:normAutofit/>
          </a:bodyPr>
          <a:lstStyle/>
          <a:p>
            <a:r>
              <a:rPr lang="en-US" sz="2000" dirty="0">
                <a:solidFill>
                  <a:schemeClr val="bg1"/>
                </a:solidFill>
              </a:rPr>
              <a:t>Muscle actions can be described in one of two ways.</a:t>
            </a:r>
          </a:p>
          <a:p>
            <a:pPr lvl="1"/>
            <a:r>
              <a:rPr lang="en-US" sz="2000" dirty="0">
                <a:solidFill>
                  <a:schemeClr val="bg1"/>
                </a:solidFill>
              </a:rPr>
              <a:t>in terms of the bone or the appendage moved. </a:t>
            </a:r>
          </a:p>
          <a:p>
            <a:pPr lvl="2"/>
            <a:r>
              <a:rPr lang="en-US" dirty="0">
                <a:solidFill>
                  <a:schemeClr val="bg1"/>
                </a:solidFill>
              </a:rPr>
              <a:t>For example, the biceps brachii performs </a:t>
            </a:r>
            <a:r>
              <a:rPr lang="en-US" b="1" dirty="0">
                <a:solidFill>
                  <a:schemeClr val="bg1"/>
                </a:solidFill>
              </a:rPr>
              <a:t>flexion of the forearm</a:t>
            </a:r>
            <a:r>
              <a:rPr lang="en-US" dirty="0">
                <a:solidFill>
                  <a:schemeClr val="bg1"/>
                </a:solidFill>
              </a:rPr>
              <a:t> as the forearm is moved. </a:t>
            </a:r>
          </a:p>
          <a:p>
            <a:pPr lvl="1"/>
            <a:r>
              <a:rPr lang="en-US" sz="2000" dirty="0">
                <a:solidFill>
                  <a:schemeClr val="bg1"/>
                </a:solidFill>
              </a:rPr>
              <a:t>Or in terms of the joint, or the </a:t>
            </a:r>
            <a:r>
              <a:rPr lang="en-US" sz="2000" b="1" dirty="0">
                <a:solidFill>
                  <a:schemeClr val="bg1"/>
                </a:solidFill>
              </a:rPr>
              <a:t>articulation</a:t>
            </a:r>
            <a:r>
              <a:rPr lang="en-US" sz="2000" dirty="0">
                <a:solidFill>
                  <a:schemeClr val="bg1"/>
                </a:solidFill>
              </a:rPr>
              <a:t>.</a:t>
            </a:r>
          </a:p>
          <a:p>
            <a:pPr lvl="2"/>
            <a:r>
              <a:rPr lang="en-US" sz="1800" dirty="0">
                <a:solidFill>
                  <a:schemeClr val="bg1"/>
                </a:solidFill>
              </a:rPr>
              <a:t>For example, that same muscle, the biceps brachii, performs </a:t>
            </a:r>
            <a:r>
              <a:rPr lang="en-US" sz="1800" b="1" dirty="0">
                <a:solidFill>
                  <a:schemeClr val="bg1"/>
                </a:solidFill>
              </a:rPr>
              <a:t>flexion at the elbow</a:t>
            </a:r>
            <a:r>
              <a:rPr lang="en-US" sz="1800" dirty="0">
                <a:solidFill>
                  <a:schemeClr val="bg1"/>
                </a:solidFill>
              </a:rPr>
              <a:t>, in which the elbow is the joint.</a:t>
            </a:r>
          </a:p>
          <a:p>
            <a:pPr marL="0" indent="0">
              <a:buNone/>
            </a:pPr>
            <a:endParaRPr lang="en-US" sz="2000" dirty="0">
              <a:solidFill>
                <a:schemeClr val="bg1"/>
              </a:solidFill>
            </a:endParaRPr>
          </a:p>
          <a:p>
            <a:pPr marL="0" indent="0">
              <a:buNone/>
            </a:pPr>
            <a:endParaRPr lang="en-US" sz="2000" dirty="0">
              <a:solidFill>
                <a:schemeClr val="bg1"/>
              </a:solidFill>
            </a:endParaRPr>
          </a:p>
        </p:txBody>
      </p:sp>
    </p:spTree>
    <p:extLst>
      <p:ext uri="{BB962C8B-B14F-4D97-AF65-F5344CB8AC3E}">
        <p14:creationId xmlns:p14="http://schemas.microsoft.com/office/powerpoint/2010/main" val="2567302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80470B-DDC6-4CF6-8A5B-9829119172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picture containing text, map&#10;&#10;Description generated with high confidence">
            <a:extLst>
              <a:ext uri="{FF2B5EF4-FFF2-40B4-BE49-F238E27FC236}">
                <a16:creationId xmlns:a16="http://schemas.microsoft.com/office/drawing/2014/main" id="{F05AD059-F931-4EA9-8087-0B6BA3694F1B}"/>
              </a:ext>
            </a:extLst>
          </p:cNvPr>
          <p:cNvPicPr>
            <a:picLocks noChangeAspect="1"/>
          </p:cNvPicPr>
          <p:nvPr/>
        </p:nvPicPr>
        <p:blipFill rotWithShape="1">
          <a:blip r:embed="rId2">
            <a:extLst>
              <a:ext uri="{28A0092B-C50C-407E-A947-70E740481C1C}">
                <a14:useLocalDpi xmlns:a14="http://schemas.microsoft.com/office/drawing/2010/main" val="0"/>
              </a:ext>
            </a:extLst>
          </a:blip>
          <a:srcRect r="2" b="2072"/>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68CA4933-A6A3-4A5D-A73B-EB750C603556}"/>
              </a:ext>
            </a:extLst>
          </p:cNvPr>
          <p:cNvSpPr>
            <a:spLocks noGrp="1"/>
          </p:cNvSpPr>
          <p:nvPr>
            <p:ph type="title"/>
          </p:nvPr>
        </p:nvSpPr>
        <p:spPr>
          <a:xfrm>
            <a:off x="648929" y="629266"/>
            <a:ext cx="3667039" cy="1676603"/>
          </a:xfrm>
        </p:spPr>
        <p:txBody>
          <a:bodyPr>
            <a:normAutofit/>
          </a:bodyPr>
          <a:lstStyle/>
          <a:p>
            <a:r>
              <a:rPr lang="en-US" sz="3600">
                <a:ln w="0"/>
                <a:solidFill>
                  <a:schemeClr val="bg1"/>
                </a:solidFill>
                <a:effectLst>
                  <a:reflection blurRad="6350" stA="53000" endA="300" endPos="35500" dir="5400000" sy="-90000" algn="bl" rotWithShape="0"/>
                </a:effectLst>
              </a:rPr>
              <a:t>Muscle Action</a:t>
            </a:r>
            <a:endParaRPr lang="en-US" sz="3600">
              <a:solidFill>
                <a:schemeClr val="bg1"/>
              </a:solidFill>
            </a:endParaRPr>
          </a:p>
        </p:txBody>
      </p:sp>
      <p:sp>
        <p:nvSpPr>
          <p:cNvPr id="3" name="Content Placeholder 2">
            <a:extLst>
              <a:ext uri="{FF2B5EF4-FFF2-40B4-BE49-F238E27FC236}">
                <a16:creationId xmlns:a16="http://schemas.microsoft.com/office/drawing/2014/main" id="{EB4DF6A8-016D-4196-A66E-E267B9EAC144}"/>
              </a:ext>
            </a:extLst>
          </p:cNvPr>
          <p:cNvSpPr>
            <a:spLocks noGrp="1"/>
          </p:cNvSpPr>
          <p:nvPr>
            <p:ph idx="1"/>
          </p:nvPr>
        </p:nvSpPr>
        <p:spPr>
          <a:xfrm>
            <a:off x="648931" y="2438401"/>
            <a:ext cx="3667036" cy="3779520"/>
          </a:xfrm>
        </p:spPr>
        <p:txBody>
          <a:bodyPr>
            <a:normAutofit lnSpcReduction="10000"/>
          </a:bodyPr>
          <a:lstStyle/>
          <a:p>
            <a:r>
              <a:rPr lang="en-US" sz="3600" dirty="0">
                <a:solidFill>
                  <a:schemeClr val="bg1"/>
                </a:solidFill>
              </a:rPr>
              <a:t>The biceps brachii is the agonist of forearm flexion. </a:t>
            </a:r>
          </a:p>
          <a:p>
            <a:r>
              <a:rPr lang="en-US" sz="3600" dirty="0">
                <a:solidFill>
                  <a:schemeClr val="bg1"/>
                </a:solidFill>
              </a:rPr>
              <a:t>We can also say that the biceps brachii is the “prime mover” of the forearm.</a:t>
            </a:r>
          </a:p>
        </p:txBody>
      </p:sp>
    </p:spTree>
    <p:extLst>
      <p:ext uri="{BB962C8B-B14F-4D97-AF65-F5344CB8AC3E}">
        <p14:creationId xmlns:p14="http://schemas.microsoft.com/office/powerpoint/2010/main" val="297132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A4933-A6A3-4A5D-A73B-EB750C603556}"/>
              </a:ext>
            </a:extLst>
          </p:cNvPr>
          <p:cNvSpPr>
            <a:spLocks noGrp="1"/>
          </p:cNvSpPr>
          <p:nvPr>
            <p:ph type="title"/>
          </p:nvPr>
        </p:nvSpPr>
        <p:spPr/>
        <p:txBody>
          <a:bodyPr/>
          <a:lstStyle/>
          <a:p>
            <a: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Muscle Action</a:t>
            </a:r>
            <a:endParaRPr lang="en-US" dirty="0"/>
          </a:p>
        </p:txBody>
      </p:sp>
      <p:sp>
        <p:nvSpPr>
          <p:cNvPr id="3" name="Content Placeholder 2">
            <a:extLst>
              <a:ext uri="{FF2B5EF4-FFF2-40B4-BE49-F238E27FC236}">
                <a16:creationId xmlns:a16="http://schemas.microsoft.com/office/drawing/2014/main" id="{EB4DF6A8-016D-4196-A66E-E267B9EAC144}"/>
              </a:ext>
            </a:extLst>
          </p:cNvPr>
          <p:cNvSpPr>
            <a:spLocks noGrp="1"/>
          </p:cNvSpPr>
          <p:nvPr>
            <p:ph idx="1"/>
          </p:nvPr>
        </p:nvSpPr>
        <p:spPr>
          <a:xfrm>
            <a:off x="7920506" y="862885"/>
            <a:ext cx="3433293" cy="5314078"/>
          </a:xfrm>
        </p:spPr>
        <p:txBody>
          <a:bodyPr>
            <a:normAutofit/>
          </a:bodyPr>
          <a:lstStyle/>
          <a:p>
            <a:r>
              <a:rPr lang="en-US" dirty="0"/>
              <a:t>For example: The biceps brachii originates on the front of the scapula of the shoulder and inserts on the front of the radius in the forearm.</a:t>
            </a:r>
          </a:p>
          <a:p>
            <a:pPr marL="0" indent="0">
              <a:buNone/>
            </a:pPr>
            <a:endParaRPr lang="en-US" dirty="0"/>
          </a:p>
          <a:p>
            <a:r>
              <a:rPr lang="en-US" dirty="0"/>
              <a:t> Due to these attachments, contraction and muscle shortening of the biceps flexes the forearm.</a:t>
            </a:r>
          </a:p>
        </p:txBody>
      </p:sp>
      <p:pic>
        <p:nvPicPr>
          <p:cNvPr id="5" name="Picture 4">
            <a:extLst>
              <a:ext uri="{FF2B5EF4-FFF2-40B4-BE49-F238E27FC236}">
                <a16:creationId xmlns:a16="http://schemas.microsoft.com/office/drawing/2014/main" id="{9FE5F5F1-BDE6-432E-BA0C-D554FA8087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745" y="2136875"/>
            <a:ext cx="6858000" cy="3857625"/>
          </a:xfrm>
          <a:prstGeom prst="rect">
            <a:avLst/>
          </a:prstGeom>
        </p:spPr>
      </p:pic>
    </p:spTree>
    <p:extLst>
      <p:ext uri="{BB962C8B-B14F-4D97-AF65-F5344CB8AC3E}">
        <p14:creationId xmlns:p14="http://schemas.microsoft.com/office/powerpoint/2010/main" val="1741674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A42546-87D6-4B68-8850-95B92DD695A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997" b="93013" l="9947" r="94481">
                        <a14:foregroundMark x1="32803" y1="17730" x2="42033" y2="24838"/>
                        <a14:foregroundMark x1="35921" y1="8037" x2="35921" y2="8037"/>
                        <a14:foregroundMark x1="94481" y1="44709" x2="94481" y2="44709"/>
                        <a14:foregroundMark x1="38665" y1="93013" x2="38665" y2="93013"/>
                        <a14:foregroundMark x1="67509" y1="89620" x2="67509" y2="89620"/>
                        <a14:foregroundMark x1="37293" y1="92528" x2="42532" y2="90428"/>
                        <a14:foregroundMark x1="29685" y1="90428" x2="37418" y2="91397"/>
                        <a14:foregroundMark x1="34549" y1="17569" x2="39040" y2="22415"/>
                        <a14:foregroundMark x1="37917" y1="17407" x2="36296" y2="27423"/>
                        <a14:foregroundMark x1="36296" y1="27423" x2="36296" y2="27423"/>
                        <a14:foregroundMark x1="33177" y1="25485" x2="35672" y2="17892"/>
                        <a14:foregroundMark x1="35672" y1="17892" x2="35672" y2="17892"/>
                        <a14:foregroundMark x1="34425" y1="25808" x2="36171" y2="20638"/>
                        <a14:foregroundMark x1="38042" y1="25969" x2="39040" y2="21123"/>
                        <a14:foregroundMark x1="32679" y1="92851" x2="35672" y2="92367"/>
                        <a14:foregroundMark x1="36670" y1="91559" x2="40287" y2="91559"/>
                        <a14:foregroundMark x1="29810" y1="92367" x2="34799" y2="92044"/>
                        <a14:foregroundMark x1="41409" y1="91721" x2="43779" y2="91882"/>
                      </a14:backgroundRemoval>
                    </a14:imgEffect>
                  </a14:imgLayer>
                </a14:imgProps>
              </a:ext>
              <a:ext uri="{28A0092B-C50C-407E-A947-70E740481C1C}">
                <a14:useLocalDpi xmlns:a14="http://schemas.microsoft.com/office/drawing/2010/main" val="0"/>
              </a:ext>
            </a:extLst>
          </a:blip>
          <a:stretch>
            <a:fillRect/>
          </a:stretch>
        </p:blipFill>
        <p:spPr>
          <a:xfrm>
            <a:off x="-828962" y="200054"/>
            <a:ext cx="7552944" cy="5836915"/>
          </a:xfrm>
          <a:prstGeom prst="rect">
            <a:avLst/>
          </a:prstGeom>
          <a:effectLst/>
        </p:spPr>
      </p:pic>
      <p:sp>
        <p:nvSpPr>
          <p:cNvPr id="2" name="Title 1">
            <a:extLst>
              <a:ext uri="{FF2B5EF4-FFF2-40B4-BE49-F238E27FC236}">
                <a16:creationId xmlns:a16="http://schemas.microsoft.com/office/drawing/2014/main" id="{97D983C1-42D0-4C89-A981-3B33AE4A5836}"/>
              </a:ext>
            </a:extLst>
          </p:cNvPr>
          <p:cNvSpPr>
            <a:spLocks noGrp="1"/>
          </p:cNvSpPr>
          <p:nvPr>
            <p:ph type="title"/>
          </p:nvPr>
        </p:nvSpPr>
        <p:spPr>
          <a:xfrm>
            <a:off x="6240480" y="5181397"/>
            <a:ext cx="6789839" cy="1676603"/>
          </a:xfrm>
        </p:spPr>
        <p:txBody>
          <a:bodyPr>
            <a:normAutofit/>
          </a:bodyPr>
          <a:lstStyle/>
          <a:p>
            <a:r>
              <a:rPr lang="en-US" sz="2400" dirty="0"/>
              <a:t>Muscles CONTRACT (SHRINK)</a:t>
            </a:r>
          </a:p>
        </p:txBody>
      </p:sp>
      <p:graphicFrame>
        <p:nvGraphicFramePr>
          <p:cNvPr id="5" name="Content Placeholder 2">
            <a:extLst>
              <a:ext uri="{FF2B5EF4-FFF2-40B4-BE49-F238E27FC236}">
                <a16:creationId xmlns:a16="http://schemas.microsoft.com/office/drawing/2014/main" id="{4DB789E1-4DE7-4E38-AC5E-7A94E5661B1F}"/>
              </a:ext>
            </a:extLst>
          </p:cNvPr>
          <p:cNvGraphicFramePr>
            <a:graphicFrameLocks noGrp="1"/>
          </p:cNvGraphicFramePr>
          <p:nvPr>
            <p:ph idx="1"/>
            <p:extLst>
              <p:ext uri="{D42A27DB-BD31-4B8C-83A1-F6EECF244321}">
                <p14:modId xmlns:p14="http://schemas.microsoft.com/office/powerpoint/2010/main" val="375467559"/>
              </p:ext>
            </p:extLst>
          </p:nvPr>
        </p:nvGraphicFramePr>
        <p:xfrm>
          <a:off x="5791906" y="200054"/>
          <a:ext cx="5541804" cy="37854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5151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generated with high confidence">
            <a:extLst>
              <a:ext uri="{FF2B5EF4-FFF2-40B4-BE49-F238E27FC236}">
                <a16:creationId xmlns:a16="http://schemas.microsoft.com/office/drawing/2014/main" id="{376E10D6-B2C9-45AE-BC53-030895DFE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63040"/>
            <a:ext cx="12192000" cy="5394959"/>
          </a:xfrm>
          <a:prstGeom prst="rect">
            <a:avLst/>
          </a:prstGeom>
        </p:spPr>
      </p:pic>
      <p:sp>
        <p:nvSpPr>
          <p:cNvPr id="2" name="Title 1">
            <a:extLst>
              <a:ext uri="{FF2B5EF4-FFF2-40B4-BE49-F238E27FC236}">
                <a16:creationId xmlns:a16="http://schemas.microsoft.com/office/drawing/2014/main" id="{68CA4933-A6A3-4A5D-A73B-EB750C603556}"/>
              </a:ext>
            </a:extLst>
          </p:cNvPr>
          <p:cNvSpPr>
            <a:spLocks noGrp="1"/>
          </p:cNvSpPr>
          <p:nvPr>
            <p:ph type="title"/>
          </p:nvPr>
        </p:nvSpPr>
        <p:spPr>
          <a:xfrm>
            <a:off x="7881870" y="0"/>
            <a:ext cx="3274931" cy="1295400"/>
          </a:xfrm>
        </p:spPr>
        <p:txBody>
          <a:bodyPr>
            <a:normAutofit/>
          </a:bodyPr>
          <a:lstStyle/>
          <a:p>
            <a:r>
              <a:rPr lang="en-US" sz="3600" dirty="0">
                <a:ln w="0"/>
                <a:effectLst>
                  <a:reflection blurRad="6350" stA="53000" endA="300" endPos="35500" dir="5400000" sy="-90000" algn="bl" rotWithShape="0"/>
                </a:effectLst>
              </a:rPr>
              <a:t>Muscle Action</a:t>
            </a:r>
            <a:endParaRPr lang="en-US" sz="3600" dirty="0"/>
          </a:p>
        </p:txBody>
      </p:sp>
      <p:sp>
        <p:nvSpPr>
          <p:cNvPr id="3" name="Content Placeholder 2">
            <a:extLst>
              <a:ext uri="{FF2B5EF4-FFF2-40B4-BE49-F238E27FC236}">
                <a16:creationId xmlns:a16="http://schemas.microsoft.com/office/drawing/2014/main" id="{EB4DF6A8-016D-4196-A66E-E267B9EAC144}"/>
              </a:ext>
            </a:extLst>
          </p:cNvPr>
          <p:cNvSpPr>
            <a:spLocks noGrp="1"/>
          </p:cNvSpPr>
          <p:nvPr>
            <p:ph idx="1"/>
          </p:nvPr>
        </p:nvSpPr>
        <p:spPr>
          <a:xfrm>
            <a:off x="0" y="291315"/>
            <a:ext cx="7740203" cy="3863838"/>
          </a:xfrm>
        </p:spPr>
        <p:txBody>
          <a:bodyPr>
            <a:normAutofit/>
          </a:bodyPr>
          <a:lstStyle/>
          <a:p>
            <a:r>
              <a:rPr lang="en-US" sz="3200" dirty="0"/>
              <a:t>The triceps is the </a:t>
            </a:r>
            <a:r>
              <a:rPr lang="en-US" sz="3200" b="1" dirty="0"/>
              <a:t>antagonist</a:t>
            </a:r>
            <a:r>
              <a:rPr lang="en-US" sz="3200" dirty="0"/>
              <a:t>, and its action opposes that of the agonist. </a:t>
            </a:r>
          </a:p>
        </p:txBody>
      </p:sp>
      <p:sp>
        <p:nvSpPr>
          <p:cNvPr id="6" name="Rectangle 5">
            <a:extLst>
              <a:ext uri="{FF2B5EF4-FFF2-40B4-BE49-F238E27FC236}">
                <a16:creationId xmlns:a16="http://schemas.microsoft.com/office/drawing/2014/main" id="{EDD826FF-E9E8-484A-8C2D-D87509AD8326}"/>
              </a:ext>
            </a:extLst>
          </p:cNvPr>
          <p:cNvSpPr/>
          <p:nvPr/>
        </p:nvSpPr>
        <p:spPr>
          <a:xfrm>
            <a:off x="6278450" y="4874178"/>
            <a:ext cx="6096000" cy="1569660"/>
          </a:xfrm>
          <a:prstGeom prst="rect">
            <a:avLst/>
          </a:prstGeom>
        </p:spPr>
        <p:txBody>
          <a:bodyPr>
            <a:spAutoFit/>
          </a:bodyPr>
          <a:lstStyle/>
          <a:p>
            <a:r>
              <a:rPr lang="en-US" sz="3200" dirty="0">
                <a:solidFill>
                  <a:schemeClr val="bg1"/>
                </a:solidFill>
              </a:rPr>
              <a:t>The triceps brachii originates on the back of the scapula and humerus, and inserts on the back of the ulna in the forearm.</a:t>
            </a:r>
          </a:p>
        </p:txBody>
      </p:sp>
    </p:spTree>
    <p:extLst>
      <p:ext uri="{BB962C8B-B14F-4D97-AF65-F5344CB8AC3E}">
        <p14:creationId xmlns:p14="http://schemas.microsoft.com/office/powerpoint/2010/main" val="3203518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A4933-A6A3-4A5D-A73B-EB750C603556}"/>
              </a:ext>
            </a:extLst>
          </p:cNvPr>
          <p:cNvSpPr>
            <a:spLocks noGrp="1"/>
          </p:cNvSpPr>
          <p:nvPr>
            <p:ph type="title"/>
          </p:nvPr>
        </p:nvSpPr>
        <p:spPr>
          <a:xfrm>
            <a:off x="5933440" y="365125"/>
            <a:ext cx="5420360" cy="1325563"/>
          </a:xfrm>
        </p:spPr>
        <p:txBody>
          <a:bodyPr/>
          <a:lstStyle/>
          <a:p>
            <a:pPr algn="ctr"/>
            <a: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Muscle Action</a:t>
            </a:r>
            <a:endParaRPr lang="en-US" dirty="0"/>
          </a:p>
        </p:txBody>
      </p:sp>
      <p:sp>
        <p:nvSpPr>
          <p:cNvPr id="3" name="Content Placeholder 2">
            <a:extLst>
              <a:ext uri="{FF2B5EF4-FFF2-40B4-BE49-F238E27FC236}">
                <a16:creationId xmlns:a16="http://schemas.microsoft.com/office/drawing/2014/main" id="{EB4DF6A8-016D-4196-A66E-E267B9EAC144}"/>
              </a:ext>
            </a:extLst>
          </p:cNvPr>
          <p:cNvSpPr>
            <a:spLocks noGrp="1"/>
          </p:cNvSpPr>
          <p:nvPr>
            <p:ph idx="1"/>
          </p:nvPr>
        </p:nvSpPr>
        <p:spPr>
          <a:xfrm>
            <a:off x="172720" y="1320800"/>
            <a:ext cx="5283200" cy="4856163"/>
          </a:xfrm>
        </p:spPr>
        <p:txBody>
          <a:bodyPr>
            <a:normAutofit/>
          </a:bodyPr>
          <a:lstStyle/>
          <a:p>
            <a:r>
              <a:rPr lang="en-US" sz="3600" dirty="0"/>
              <a:t>Due to these attachments, the triceps is stretched during forearm flexing.</a:t>
            </a:r>
          </a:p>
          <a:p>
            <a:r>
              <a:rPr lang="en-US" sz="3600" dirty="0"/>
              <a:t> Stretching the muscle causes the triceps muscle to contract and, thus, slow flexion.</a:t>
            </a:r>
          </a:p>
          <a:p>
            <a:r>
              <a:rPr lang="en-US" sz="3600" dirty="0"/>
              <a:t>Antagonist muscles slows and controls the movement.</a:t>
            </a:r>
          </a:p>
        </p:txBody>
      </p:sp>
      <p:pic>
        <p:nvPicPr>
          <p:cNvPr id="5" name="Picture 4">
            <a:extLst>
              <a:ext uri="{FF2B5EF4-FFF2-40B4-BE49-F238E27FC236}">
                <a16:creationId xmlns:a16="http://schemas.microsoft.com/office/drawing/2014/main" id="{A17E7D9B-8551-4B73-9059-AEB6B32C3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920" y="2462848"/>
            <a:ext cx="6386688" cy="3592512"/>
          </a:xfrm>
          <a:prstGeom prst="rect">
            <a:avLst/>
          </a:prstGeom>
        </p:spPr>
      </p:pic>
    </p:spTree>
    <p:extLst>
      <p:ext uri="{BB962C8B-B14F-4D97-AF65-F5344CB8AC3E}">
        <p14:creationId xmlns:p14="http://schemas.microsoft.com/office/powerpoint/2010/main" val="4108232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F61C-6EC6-4821-A471-44CF413AD473}"/>
              </a:ext>
            </a:extLst>
          </p:cNvPr>
          <p:cNvSpPr>
            <a:spLocks noGrp="1"/>
          </p:cNvSpPr>
          <p:nvPr>
            <p:ph type="title"/>
          </p:nvPr>
        </p:nvSpPr>
        <p:spPr>
          <a:xfrm>
            <a:off x="838200" y="365125"/>
            <a:ext cx="10515600" cy="1325563"/>
          </a:xfrm>
        </p:spPr>
        <p:txBody>
          <a:bodyPr>
            <a:normAutofit/>
          </a:bodyPr>
          <a:lstStyle/>
          <a:p>
            <a:r>
              <a:rPr lang="en-US" dirty="0"/>
              <a:t>functional groups</a:t>
            </a:r>
          </a:p>
        </p:txBody>
      </p:sp>
      <p:graphicFrame>
        <p:nvGraphicFramePr>
          <p:cNvPr id="5" name="Content Placeholder 2">
            <a:extLst>
              <a:ext uri="{FF2B5EF4-FFF2-40B4-BE49-F238E27FC236}">
                <a16:creationId xmlns:a16="http://schemas.microsoft.com/office/drawing/2014/main" id="{8F4035BF-E677-4526-98B0-99A25CCB5332}"/>
              </a:ext>
            </a:extLst>
          </p:cNvPr>
          <p:cNvGraphicFramePr>
            <a:graphicFrameLocks noGrp="1"/>
          </p:cNvGraphicFramePr>
          <p:nvPr>
            <p:ph idx="1"/>
            <p:extLst>
              <p:ext uri="{D42A27DB-BD31-4B8C-83A1-F6EECF244321}">
                <p14:modId xmlns:p14="http://schemas.microsoft.com/office/powerpoint/2010/main" val="215461497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009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05DAE7-E918-47D6-A282-74D80D06F7C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6387F8F-1769-400C-A315-B08C0191933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A0A4341-FCBD-4F3C-BC77-DB9E9481E13A}"/>
              </a:ext>
            </a:extLst>
          </p:cNvPr>
          <p:cNvSpPr>
            <a:spLocks noGrp="1"/>
          </p:cNvSpPr>
          <p:nvPr>
            <p:ph type="title"/>
          </p:nvPr>
        </p:nvSpPr>
        <p:spPr>
          <a:xfrm>
            <a:off x="838200" y="963877"/>
            <a:ext cx="3494362" cy="4930246"/>
          </a:xfrm>
        </p:spPr>
        <p:txBody>
          <a:bodyPr>
            <a:normAutofit/>
          </a:bodyPr>
          <a:lstStyle/>
          <a:p>
            <a:pPr algn="r"/>
            <a:r>
              <a:rPr lang="en-US">
                <a:solidFill>
                  <a:schemeClr val="accent3"/>
                </a:solidFill>
              </a:rPr>
              <a:t>Muscle action</a:t>
            </a:r>
          </a:p>
        </p:txBody>
      </p:sp>
      <p:sp>
        <p:nvSpPr>
          <p:cNvPr id="3" name="Content Placeholder 2">
            <a:extLst>
              <a:ext uri="{FF2B5EF4-FFF2-40B4-BE49-F238E27FC236}">
                <a16:creationId xmlns:a16="http://schemas.microsoft.com/office/drawing/2014/main" id="{D1A2F7C7-EEA5-4B89-A80A-8E0D5FF33EA8}"/>
              </a:ext>
            </a:extLst>
          </p:cNvPr>
          <p:cNvSpPr>
            <a:spLocks noGrp="1"/>
          </p:cNvSpPr>
          <p:nvPr>
            <p:ph idx="1"/>
          </p:nvPr>
        </p:nvSpPr>
        <p:spPr>
          <a:xfrm>
            <a:off x="4976031" y="963877"/>
            <a:ext cx="6377769" cy="4930246"/>
          </a:xfrm>
        </p:spPr>
        <p:txBody>
          <a:bodyPr anchor="ctr">
            <a:normAutofit/>
          </a:bodyPr>
          <a:lstStyle/>
          <a:p>
            <a:r>
              <a:rPr lang="en-US" sz="4000" dirty="0"/>
              <a:t>Sometimes muscles are named for the movement they produce. </a:t>
            </a:r>
          </a:p>
          <a:p>
            <a:r>
              <a:rPr lang="en-US" sz="4000" dirty="0"/>
              <a:t>For example, you may see action words such as </a:t>
            </a:r>
          </a:p>
          <a:p>
            <a:pPr lvl="1"/>
            <a:r>
              <a:rPr lang="en-US" sz="4000" dirty="0"/>
              <a:t>Flexor</a:t>
            </a:r>
          </a:p>
          <a:p>
            <a:pPr lvl="1"/>
            <a:r>
              <a:rPr lang="en-US" sz="4000" dirty="0"/>
              <a:t>Extensor</a:t>
            </a:r>
          </a:p>
          <a:p>
            <a:pPr lvl="1"/>
            <a:r>
              <a:rPr lang="en-US" sz="4000" dirty="0"/>
              <a:t>Adductor </a:t>
            </a:r>
          </a:p>
        </p:txBody>
      </p:sp>
    </p:spTree>
    <p:extLst>
      <p:ext uri="{BB962C8B-B14F-4D97-AF65-F5344CB8AC3E}">
        <p14:creationId xmlns:p14="http://schemas.microsoft.com/office/powerpoint/2010/main" val="612256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7" name="Picture 2" descr="Image result for hip extension anatomy">
            <a:extLst>
              <a:ext uri="{FF2B5EF4-FFF2-40B4-BE49-F238E27FC236}">
                <a16:creationId xmlns:a16="http://schemas.microsoft.com/office/drawing/2014/main" id="{4D5D9AFF-4A92-4D85-83FF-08EABB687C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69402" y="492573"/>
            <a:ext cx="4322385" cy="5880796"/>
          </a:xfrm>
          <a:prstGeom prst="rect">
            <a:avLst/>
          </a:prstGeom>
          <a:noFill/>
          <a:extLst>
            <a:ext uri="{909E8E84-426E-40DD-AFC4-6F175D3DCCD1}">
              <a14:hiddenFill xmlns:a14="http://schemas.microsoft.com/office/drawing/2010/main">
                <a:solidFill>
                  <a:srgbClr val="FFFFFF"/>
                </a:solidFill>
              </a14:hiddenFill>
            </a:ext>
          </a:extLst>
        </p:spPr>
      </p:pic>
      <p:sp>
        <p:nvSpPr>
          <p:cNvPr id="138" name="Rectangle 137">
            <a:extLst>
              <a:ext uri="{FF2B5EF4-FFF2-40B4-BE49-F238E27FC236}">
                <a16:creationId xmlns:a16="http://schemas.microsoft.com/office/drawing/2014/main" id="{05432C56-2C92-4D92-A6EF-71FD57ED8FA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0" name="Straight Connector 139">
            <a:extLst>
              <a:ext uri="{FF2B5EF4-FFF2-40B4-BE49-F238E27FC236}">
                <a16:creationId xmlns:a16="http://schemas.microsoft.com/office/drawing/2014/main" id="{83323141-567E-47C0-AAD1-37729003108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BF654CF-1361-40F6-B54F-FC18997B69A2}"/>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dirty="0">
                <a:solidFill>
                  <a:schemeClr val="bg1"/>
                </a:solidFill>
              </a:rPr>
              <a:t>Muscle Actions</a:t>
            </a:r>
          </a:p>
        </p:txBody>
      </p:sp>
    </p:spTree>
    <p:extLst>
      <p:ext uri="{BB962C8B-B14F-4D97-AF65-F5344CB8AC3E}">
        <p14:creationId xmlns:p14="http://schemas.microsoft.com/office/powerpoint/2010/main" val="1066851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Image result for arm curl test">
            <a:extLst>
              <a:ext uri="{FF2B5EF4-FFF2-40B4-BE49-F238E27FC236}">
                <a16:creationId xmlns:a16="http://schemas.microsoft.com/office/drawing/2014/main" id="{1D38110F-6808-4D79-AB95-06C0F8525D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922" r="-15" b="2"/>
          <a:stretch/>
        </p:blipFill>
        <p:spPr bwMode="auto">
          <a:xfrm>
            <a:off x="3528811" y="730235"/>
            <a:ext cx="4056845"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69BB1E4-850A-4C45-910A-7A20B8EEFAF8}"/>
              </a:ext>
            </a:extLst>
          </p:cNvPr>
          <p:cNvSpPr>
            <a:spLocks noGrp="1"/>
          </p:cNvSpPr>
          <p:nvPr>
            <p:ph type="title"/>
          </p:nvPr>
        </p:nvSpPr>
        <p:spPr>
          <a:xfrm>
            <a:off x="7970369" y="230021"/>
            <a:ext cx="3667039" cy="1676603"/>
          </a:xfrm>
        </p:spPr>
        <p:txBody>
          <a:bodyPr>
            <a:normAutofit/>
          </a:bodyPr>
          <a:lstStyle/>
          <a:p>
            <a:r>
              <a:rPr lang="en-US" dirty="0"/>
              <a:t>The action of a muscle</a:t>
            </a:r>
          </a:p>
        </p:txBody>
      </p:sp>
      <p:sp>
        <p:nvSpPr>
          <p:cNvPr id="3" name="Content Placeholder 2">
            <a:extLst>
              <a:ext uri="{FF2B5EF4-FFF2-40B4-BE49-F238E27FC236}">
                <a16:creationId xmlns:a16="http://schemas.microsoft.com/office/drawing/2014/main" id="{B6F59073-A323-4970-B45E-96AB7154F5F7}"/>
              </a:ext>
            </a:extLst>
          </p:cNvPr>
          <p:cNvSpPr>
            <a:spLocks noGrp="1"/>
          </p:cNvSpPr>
          <p:nvPr>
            <p:ph idx="1"/>
          </p:nvPr>
        </p:nvSpPr>
        <p:spPr>
          <a:xfrm>
            <a:off x="8041403" y="2305869"/>
            <a:ext cx="3667037" cy="3785419"/>
          </a:xfrm>
        </p:spPr>
        <p:txBody>
          <a:bodyPr>
            <a:normAutofit/>
          </a:bodyPr>
          <a:lstStyle/>
          <a:p>
            <a:r>
              <a:rPr lang="en-US" sz="2400" dirty="0"/>
              <a:t>The action of a muscle can be inferred by the position of the muscle relative to the joint it crosses.</a:t>
            </a:r>
          </a:p>
          <a:p>
            <a:endParaRPr lang="en-US" sz="2400" dirty="0"/>
          </a:p>
          <a:p>
            <a:r>
              <a:rPr lang="en-US" sz="3200" dirty="0"/>
              <a:t>A muscle that crosses on the anterior side of a joint produces flexion.</a:t>
            </a:r>
          </a:p>
        </p:txBody>
      </p:sp>
      <p:pic>
        <p:nvPicPr>
          <p:cNvPr id="6" name="Picture 2" descr="Image result for arm curl test">
            <a:extLst>
              <a:ext uri="{FF2B5EF4-FFF2-40B4-BE49-F238E27FC236}">
                <a16:creationId xmlns:a16="http://schemas.microsoft.com/office/drawing/2014/main" id="{AD90351C-905C-4189-AA90-5EFA432099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05" r="44376" b="2"/>
          <a:stretch/>
        </p:blipFill>
        <p:spPr bwMode="auto">
          <a:xfrm>
            <a:off x="512623" y="895513"/>
            <a:ext cx="3827558"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AE0D6CA-DC53-421C-B453-4238205B332E}"/>
              </a:ext>
            </a:extLst>
          </p:cNvPr>
          <p:cNvSpPr/>
          <p:nvPr/>
        </p:nvSpPr>
        <p:spPr>
          <a:xfrm>
            <a:off x="1926052" y="6288684"/>
            <a:ext cx="4398961" cy="369332"/>
          </a:xfrm>
          <a:prstGeom prst="rect">
            <a:avLst/>
          </a:prstGeom>
        </p:spPr>
        <p:txBody>
          <a:bodyPr wrap="none">
            <a:spAutoFit/>
          </a:bodyPr>
          <a:lstStyle/>
          <a:p>
            <a:r>
              <a:rPr lang="en-US" dirty="0"/>
              <a:t>http://ushcgshots.com/media/wysiwyg/image1.jpeg</a:t>
            </a:r>
          </a:p>
        </p:txBody>
      </p:sp>
    </p:spTree>
    <p:extLst>
      <p:ext uri="{BB962C8B-B14F-4D97-AF65-F5344CB8AC3E}">
        <p14:creationId xmlns:p14="http://schemas.microsoft.com/office/powerpoint/2010/main" val="2729370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B1E4-850A-4C45-910A-7A20B8EEFAF8}"/>
              </a:ext>
            </a:extLst>
          </p:cNvPr>
          <p:cNvSpPr>
            <a:spLocks noGrp="1"/>
          </p:cNvSpPr>
          <p:nvPr>
            <p:ph type="title"/>
          </p:nvPr>
        </p:nvSpPr>
        <p:spPr>
          <a:xfrm>
            <a:off x="0" y="-1"/>
            <a:ext cx="12191999" cy="903935"/>
          </a:xfrm>
          <a:solidFill>
            <a:schemeClr val="accent3">
              <a:lumMod val="20000"/>
              <a:lumOff val="80000"/>
            </a:schemeClr>
          </a:solidFill>
        </p:spPr>
        <p:txBody>
          <a:bodyPr>
            <a:normAutofit/>
          </a:bodyPr>
          <a:lstStyle/>
          <a:p>
            <a:pPr algn="ctr"/>
            <a:r>
              <a:rPr lang="en-US" dirty="0"/>
              <a:t>The action of a muscle</a:t>
            </a:r>
          </a:p>
        </p:txBody>
      </p:sp>
      <p:sp>
        <p:nvSpPr>
          <p:cNvPr id="3" name="Content Placeholder 2">
            <a:extLst>
              <a:ext uri="{FF2B5EF4-FFF2-40B4-BE49-F238E27FC236}">
                <a16:creationId xmlns:a16="http://schemas.microsoft.com/office/drawing/2014/main" id="{B6F59073-A323-4970-B45E-96AB7154F5F7}"/>
              </a:ext>
            </a:extLst>
          </p:cNvPr>
          <p:cNvSpPr>
            <a:spLocks noGrp="1"/>
          </p:cNvSpPr>
          <p:nvPr>
            <p:ph idx="1"/>
          </p:nvPr>
        </p:nvSpPr>
        <p:spPr>
          <a:xfrm>
            <a:off x="306174" y="1238554"/>
            <a:ext cx="11579651" cy="4083155"/>
          </a:xfrm>
        </p:spPr>
        <p:txBody>
          <a:bodyPr>
            <a:normAutofit/>
          </a:bodyPr>
          <a:lstStyle/>
          <a:p>
            <a:r>
              <a:rPr lang="en-US" sz="3600" dirty="0"/>
              <a:t>The action of a muscle can be inferred by the position of the muscle relative to the joint it crosses.</a:t>
            </a:r>
            <a:endParaRPr lang="en-US" sz="2400" dirty="0"/>
          </a:p>
          <a:p>
            <a:r>
              <a:rPr lang="en-US" sz="3200" dirty="0"/>
              <a:t>A muscle that crosses on the anterior side of a joint produces flexion.</a:t>
            </a:r>
          </a:p>
        </p:txBody>
      </p:sp>
      <p:pic>
        <p:nvPicPr>
          <p:cNvPr id="4" name="Picture 3">
            <a:extLst>
              <a:ext uri="{FF2B5EF4-FFF2-40B4-BE49-F238E27FC236}">
                <a16:creationId xmlns:a16="http://schemas.microsoft.com/office/drawing/2014/main" id="{5E632BD2-58BB-4B42-A433-B75FF3291610}"/>
              </a:ext>
            </a:extLst>
          </p:cNvPr>
          <p:cNvPicPr>
            <a:picLocks noChangeAspect="1"/>
          </p:cNvPicPr>
          <p:nvPr/>
        </p:nvPicPr>
        <p:blipFill rotWithShape="1">
          <a:blip r:embed="rId2"/>
          <a:srcRect r="7608"/>
          <a:stretch/>
        </p:blipFill>
        <p:spPr>
          <a:xfrm>
            <a:off x="32911" y="3628614"/>
            <a:ext cx="12159088" cy="3243062"/>
          </a:xfrm>
          <a:prstGeom prst="rect">
            <a:avLst/>
          </a:prstGeom>
        </p:spPr>
      </p:pic>
      <p:sp>
        <p:nvSpPr>
          <p:cNvPr id="5" name="Rectangle 4">
            <a:extLst>
              <a:ext uri="{FF2B5EF4-FFF2-40B4-BE49-F238E27FC236}">
                <a16:creationId xmlns:a16="http://schemas.microsoft.com/office/drawing/2014/main" id="{7AE0D6CA-DC53-421C-B453-4238205B332E}"/>
              </a:ext>
            </a:extLst>
          </p:cNvPr>
          <p:cNvSpPr/>
          <p:nvPr/>
        </p:nvSpPr>
        <p:spPr>
          <a:xfrm>
            <a:off x="8706118" y="3302891"/>
            <a:ext cx="3638968" cy="307777"/>
          </a:xfrm>
          <a:prstGeom prst="rect">
            <a:avLst/>
          </a:prstGeom>
        </p:spPr>
        <p:txBody>
          <a:bodyPr wrap="square">
            <a:spAutoFit/>
          </a:bodyPr>
          <a:lstStyle/>
          <a:p>
            <a:r>
              <a:rPr lang="en-US" sz="1400" dirty="0" err="1">
                <a:solidFill>
                  <a:schemeClr val="tx2"/>
                </a:solidFill>
              </a:rPr>
              <a:t>Marieb</a:t>
            </a:r>
            <a:r>
              <a:rPr lang="en-US" sz="1400" dirty="0">
                <a:solidFill>
                  <a:schemeClr val="tx2"/>
                </a:solidFill>
              </a:rPr>
              <a:t> Human Anatomy &amp; Physiology: Tenth Edition</a:t>
            </a:r>
          </a:p>
        </p:txBody>
      </p:sp>
      <p:sp>
        <p:nvSpPr>
          <p:cNvPr id="7" name="Rectangle 6">
            <a:extLst>
              <a:ext uri="{FF2B5EF4-FFF2-40B4-BE49-F238E27FC236}">
                <a16:creationId xmlns:a16="http://schemas.microsoft.com/office/drawing/2014/main" id="{FE5C7B44-0540-4C16-A818-32E0C71735B1}"/>
              </a:ext>
            </a:extLst>
          </p:cNvPr>
          <p:cNvSpPr/>
          <p:nvPr/>
        </p:nvSpPr>
        <p:spPr>
          <a:xfrm>
            <a:off x="1588034" y="6488668"/>
            <a:ext cx="4507965" cy="369332"/>
          </a:xfrm>
          <a:prstGeom prst="rect">
            <a:avLst/>
          </a:prstGeom>
        </p:spPr>
        <p:txBody>
          <a:bodyPr wrap="none">
            <a:spAutoFit/>
          </a:bodyPr>
          <a:lstStyle/>
          <a:p>
            <a:r>
              <a:rPr lang="en-US" dirty="0"/>
              <a:t>These generalities do not apply to the knee and ankle </a:t>
            </a:r>
          </a:p>
        </p:txBody>
      </p:sp>
    </p:spTree>
    <p:extLst>
      <p:ext uri="{BB962C8B-B14F-4D97-AF65-F5344CB8AC3E}">
        <p14:creationId xmlns:p14="http://schemas.microsoft.com/office/powerpoint/2010/main" val="4232368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B1E4-850A-4C45-910A-7A20B8EEFAF8}"/>
              </a:ext>
            </a:extLst>
          </p:cNvPr>
          <p:cNvSpPr>
            <a:spLocks noGrp="1"/>
          </p:cNvSpPr>
          <p:nvPr>
            <p:ph type="title"/>
          </p:nvPr>
        </p:nvSpPr>
        <p:spPr>
          <a:xfrm>
            <a:off x="0" y="-1"/>
            <a:ext cx="12191999" cy="903935"/>
          </a:xfrm>
          <a:solidFill>
            <a:schemeClr val="accent3">
              <a:lumMod val="20000"/>
              <a:lumOff val="80000"/>
            </a:schemeClr>
          </a:solidFill>
        </p:spPr>
        <p:txBody>
          <a:bodyPr>
            <a:normAutofit/>
          </a:bodyPr>
          <a:lstStyle/>
          <a:p>
            <a:pPr algn="ctr"/>
            <a:r>
              <a:rPr lang="en-US" dirty="0"/>
              <a:t>The action of a muscle</a:t>
            </a:r>
          </a:p>
        </p:txBody>
      </p:sp>
      <p:sp>
        <p:nvSpPr>
          <p:cNvPr id="3" name="Content Placeholder 2">
            <a:extLst>
              <a:ext uri="{FF2B5EF4-FFF2-40B4-BE49-F238E27FC236}">
                <a16:creationId xmlns:a16="http://schemas.microsoft.com/office/drawing/2014/main" id="{B6F59073-A323-4970-B45E-96AB7154F5F7}"/>
              </a:ext>
            </a:extLst>
          </p:cNvPr>
          <p:cNvSpPr>
            <a:spLocks noGrp="1"/>
          </p:cNvSpPr>
          <p:nvPr>
            <p:ph idx="1"/>
          </p:nvPr>
        </p:nvSpPr>
        <p:spPr>
          <a:xfrm>
            <a:off x="306174" y="1238554"/>
            <a:ext cx="11579651" cy="4083155"/>
          </a:xfrm>
        </p:spPr>
        <p:txBody>
          <a:bodyPr>
            <a:normAutofit/>
          </a:bodyPr>
          <a:lstStyle/>
          <a:p>
            <a:r>
              <a:rPr lang="en-US" sz="3200" dirty="0"/>
              <a:t>The action of a muscle can be inferred by the position of the muscle relative to the joint it crosses.</a:t>
            </a:r>
            <a:endParaRPr lang="en-US" sz="2000" dirty="0"/>
          </a:p>
          <a:p>
            <a:r>
              <a:rPr lang="en-US" sz="4000" dirty="0">
                <a:solidFill>
                  <a:schemeClr val="tx2"/>
                </a:solidFill>
              </a:rPr>
              <a:t>A muscle that crosses on the posterior side of a joint produces extension.</a:t>
            </a:r>
          </a:p>
        </p:txBody>
      </p:sp>
      <p:pic>
        <p:nvPicPr>
          <p:cNvPr id="4" name="Picture 3">
            <a:extLst>
              <a:ext uri="{FF2B5EF4-FFF2-40B4-BE49-F238E27FC236}">
                <a16:creationId xmlns:a16="http://schemas.microsoft.com/office/drawing/2014/main" id="{5E632BD2-58BB-4B42-A433-B75FF3291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11" y="3636643"/>
            <a:ext cx="12159088" cy="3227004"/>
          </a:xfrm>
          <a:prstGeom prst="rect">
            <a:avLst/>
          </a:prstGeom>
        </p:spPr>
      </p:pic>
      <p:sp>
        <p:nvSpPr>
          <p:cNvPr id="5" name="Rectangle 4">
            <a:extLst>
              <a:ext uri="{FF2B5EF4-FFF2-40B4-BE49-F238E27FC236}">
                <a16:creationId xmlns:a16="http://schemas.microsoft.com/office/drawing/2014/main" id="{7AE0D6CA-DC53-421C-B453-4238205B332E}"/>
              </a:ext>
            </a:extLst>
          </p:cNvPr>
          <p:cNvSpPr/>
          <p:nvPr/>
        </p:nvSpPr>
        <p:spPr>
          <a:xfrm>
            <a:off x="8706118" y="3302891"/>
            <a:ext cx="3638968" cy="307777"/>
          </a:xfrm>
          <a:prstGeom prst="rect">
            <a:avLst/>
          </a:prstGeom>
        </p:spPr>
        <p:txBody>
          <a:bodyPr wrap="square">
            <a:spAutoFit/>
          </a:bodyPr>
          <a:lstStyle/>
          <a:p>
            <a:r>
              <a:rPr lang="en-US" sz="1400" dirty="0" err="1">
                <a:solidFill>
                  <a:schemeClr val="tx2"/>
                </a:solidFill>
              </a:rPr>
              <a:t>Marieb</a:t>
            </a:r>
            <a:r>
              <a:rPr lang="en-US" sz="1400" dirty="0">
                <a:solidFill>
                  <a:schemeClr val="tx2"/>
                </a:solidFill>
              </a:rPr>
              <a:t> Human Anatomy &amp; Physiology: Tenth Edition</a:t>
            </a:r>
          </a:p>
        </p:txBody>
      </p:sp>
      <p:sp>
        <p:nvSpPr>
          <p:cNvPr id="6" name="Rectangle 5">
            <a:extLst>
              <a:ext uri="{FF2B5EF4-FFF2-40B4-BE49-F238E27FC236}">
                <a16:creationId xmlns:a16="http://schemas.microsoft.com/office/drawing/2014/main" id="{173CA304-6FCB-4F06-A327-A8E8C236C621}"/>
              </a:ext>
            </a:extLst>
          </p:cNvPr>
          <p:cNvSpPr/>
          <p:nvPr/>
        </p:nvSpPr>
        <p:spPr>
          <a:xfrm>
            <a:off x="7499437" y="6488668"/>
            <a:ext cx="4507965" cy="369332"/>
          </a:xfrm>
          <a:prstGeom prst="rect">
            <a:avLst/>
          </a:prstGeom>
        </p:spPr>
        <p:txBody>
          <a:bodyPr wrap="none">
            <a:spAutoFit/>
          </a:bodyPr>
          <a:lstStyle/>
          <a:p>
            <a:r>
              <a:rPr lang="en-US" dirty="0"/>
              <a:t>These generalities do not apply to the knee and ankle </a:t>
            </a:r>
          </a:p>
        </p:txBody>
      </p:sp>
    </p:spTree>
    <p:extLst>
      <p:ext uri="{BB962C8B-B14F-4D97-AF65-F5344CB8AC3E}">
        <p14:creationId xmlns:p14="http://schemas.microsoft.com/office/powerpoint/2010/main" val="77648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B1E4-850A-4C45-910A-7A20B8EEFAF8}"/>
              </a:ext>
            </a:extLst>
          </p:cNvPr>
          <p:cNvSpPr>
            <a:spLocks noGrp="1"/>
          </p:cNvSpPr>
          <p:nvPr>
            <p:ph type="title"/>
          </p:nvPr>
        </p:nvSpPr>
        <p:spPr>
          <a:xfrm>
            <a:off x="0" y="-1"/>
            <a:ext cx="12191999" cy="903935"/>
          </a:xfrm>
          <a:solidFill>
            <a:schemeClr val="accent3">
              <a:lumMod val="20000"/>
              <a:lumOff val="80000"/>
            </a:schemeClr>
          </a:solidFill>
        </p:spPr>
        <p:txBody>
          <a:bodyPr>
            <a:normAutofit/>
          </a:bodyPr>
          <a:lstStyle/>
          <a:p>
            <a:pPr algn="ctr"/>
            <a:r>
              <a:rPr lang="en-US" dirty="0"/>
              <a:t>The action of a muscle</a:t>
            </a:r>
          </a:p>
        </p:txBody>
      </p:sp>
      <p:sp>
        <p:nvSpPr>
          <p:cNvPr id="3" name="Content Placeholder 2">
            <a:extLst>
              <a:ext uri="{FF2B5EF4-FFF2-40B4-BE49-F238E27FC236}">
                <a16:creationId xmlns:a16="http://schemas.microsoft.com/office/drawing/2014/main" id="{B6F59073-A323-4970-B45E-96AB7154F5F7}"/>
              </a:ext>
            </a:extLst>
          </p:cNvPr>
          <p:cNvSpPr>
            <a:spLocks noGrp="1"/>
          </p:cNvSpPr>
          <p:nvPr>
            <p:ph idx="1"/>
          </p:nvPr>
        </p:nvSpPr>
        <p:spPr>
          <a:xfrm>
            <a:off x="306174" y="1238554"/>
            <a:ext cx="11579651" cy="4083155"/>
          </a:xfrm>
        </p:spPr>
        <p:txBody>
          <a:bodyPr>
            <a:normAutofit/>
          </a:bodyPr>
          <a:lstStyle/>
          <a:p>
            <a:r>
              <a:rPr lang="en-US" sz="3200" dirty="0"/>
              <a:t>The action of a muscle can be inferred by the position of the muscle relative to the joint it crosses.</a:t>
            </a:r>
            <a:endParaRPr lang="en-US" sz="2000" dirty="0"/>
          </a:p>
          <a:p>
            <a:r>
              <a:rPr lang="en-US" sz="4000" dirty="0">
                <a:solidFill>
                  <a:schemeClr val="tx2"/>
                </a:solidFill>
              </a:rPr>
              <a:t>A muscle that crosses on the lateral side of a joint produces abduction.</a:t>
            </a:r>
          </a:p>
        </p:txBody>
      </p:sp>
      <p:pic>
        <p:nvPicPr>
          <p:cNvPr id="4" name="Picture 3">
            <a:extLst>
              <a:ext uri="{FF2B5EF4-FFF2-40B4-BE49-F238E27FC236}">
                <a16:creationId xmlns:a16="http://schemas.microsoft.com/office/drawing/2014/main" id="{5E632BD2-58BB-4B42-A433-B75FF3291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09" y="3636643"/>
            <a:ext cx="11915092" cy="3227004"/>
          </a:xfrm>
          <a:prstGeom prst="rect">
            <a:avLst/>
          </a:prstGeom>
        </p:spPr>
      </p:pic>
      <p:sp>
        <p:nvSpPr>
          <p:cNvPr id="5" name="Rectangle 4">
            <a:extLst>
              <a:ext uri="{FF2B5EF4-FFF2-40B4-BE49-F238E27FC236}">
                <a16:creationId xmlns:a16="http://schemas.microsoft.com/office/drawing/2014/main" id="{7AE0D6CA-DC53-421C-B453-4238205B332E}"/>
              </a:ext>
            </a:extLst>
          </p:cNvPr>
          <p:cNvSpPr/>
          <p:nvPr/>
        </p:nvSpPr>
        <p:spPr>
          <a:xfrm>
            <a:off x="8706118" y="3302891"/>
            <a:ext cx="3638968" cy="307777"/>
          </a:xfrm>
          <a:prstGeom prst="rect">
            <a:avLst/>
          </a:prstGeom>
        </p:spPr>
        <p:txBody>
          <a:bodyPr wrap="square">
            <a:spAutoFit/>
          </a:bodyPr>
          <a:lstStyle/>
          <a:p>
            <a:r>
              <a:rPr lang="en-US" sz="1400" dirty="0" err="1">
                <a:solidFill>
                  <a:schemeClr val="tx2"/>
                </a:solidFill>
              </a:rPr>
              <a:t>Marieb</a:t>
            </a:r>
            <a:r>
              <a:rPr lang="en-US" sz="1400" dirty="0">
                <a:solidFill>
                  <a:schemeClr val="tx2"/>
                </a:solidFill>
              </a:rPr>
              <a:t> Human Anatomy &amp; Physiology: Tenth Edition</a:t>
            </a:r>
          </a:p>
        </p:txBody>
      </p:sp>
      <p:sp>
        <p:nvSpPr>
          <p:cNvPr id="7" name="Rectangle 6">
            <a:extLst>
              <a:ext uri="{FF2B5EF4-FFF2-40B4-BE49-F238E27FC236}">
                <a16:creationId xmlns:a16="http://schemas.microsoft.com/office/drawing/2014/main" id="{89942FE2-2320-430A-B339-926D4D475324}"/>
              </a:ext>
            </a:extLst>
          </p:cNvPr>
          <p:cNvSpPr/>
          <p:nvPr/>
        </p:nvSpPr>
        <p:spPr>
          <a:xfrm>
            <a:off x="3485883" y="3267311"/>
            <a:ext cx="4507965" cy="369332"/>
          </a:xfrm>
          <a:prstGeom prst="rect">
            <a:avLst/>
          </a:prstGeom>
        </p:spPr>
        <p:txBody>
          <a:bodyPr wrap="none">
            <a:spAutoFit/>
          </a:bodyPr>
          <a:lstStyle/>
          <a:p>
            <a:r>
              <a:rPr lang="en-US" dirty="0"/>
              <a:t>These generalities do not apply to the knee and ankle </a:t>
            </a:r>
          </a:p>
        </p:txBody>
      </p:sp>
    </p:spTree>
    <p:extLst>
      <p:ext uri="{BB962C8B-B14F-4D97-AF65-F5344CB8AC3E}">
        <p14:creationId xmlns:p14="http://schemas.microsoft.com/office/powerpoint/2010/main" val="590019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B1E4-850A-4C45-910A-7A20B8EEFAF8}"/>
              </a:ext>
            </a:extLst>
          </p:cNvPr>
          <p:cNvSpPr>
            <a:spLocks noGrp="1"/>
          </p:cNvSpPr>
          <p:nvPr>
            <p:ph type="title"/>
          </p:nvPr>
        </p:nvSpPr>
        <p:spPr>
          <a:xfrm>
            <a:off x="0" y="-1"/>
            <a:ext cx="12191999" cy="903935"/>
          </a:xfrm>
          <a:solidFill>
            <a:schemeClr val="accent3">
              <a:lumMod val="20000"/>
              <a:lumOff val="80000"/>
            </a:schemeClr>
          </a:solidFill>
        </p:spPr>
        <p:txBody>
          <a:bodyPr>
            <a:normAutofit/>
          </a:bodyPr>
          <a:lstStyle/>
          <a:p>
            <a:pPr algn="ctr"/>
            <a:r>
              <a:rPr lang="en-US" dirty="0"/>
              <a:t>The action of a muscle</a:t>
            </a:r>
          </a:p>
        </p:txBody>
      </p:sp>
      <p:sp>
        <p:nvSpPr>
          <p:cNvPr id="3" name="Content Placeholder 2">
            <a:extLst>
              <a:ext uri="{FF2B5EF4-FFF2-40B4-BE49-F238E27FC236}">
                <a16:creationId xmlns:a16="http://schemas.microsoft.com/office/drawing/2014/main" id="{B6F59073-A323-4970-B45E-96AB7154F5F7}"/>
              </a:ext>
            </a:extLst>
          </p:cNvPr>
          <p:cNvSpPr>
            <a:spLocks noGrp="1"/>
          </p:cNvSpPr>
          <p:nvPr>
            <p:ph idx="1"/>
          </p:nvPr>
        </p:nvSpPr>
        <p:spPr>
          <a:xfrm>
            <a:off x="306174" y="1238554"/>
            <a:ext cx="11579651" cy="4083155"/>
          </a:xfrm>
        </p:spPr>
        <p:txBody>
          <a:bodyPr>
            <a:normAutofit/>
          </a:bodyPr>
          <a:lstStyle/>
          <a:p>
            <a:r>
              <a:rPr lang="en-US" sz="3200" dirty="0"/>
              <a:t>The action of a muscle can be inferred by the position of the muscle relative to the joint it crosses.</a:t>
            </a:r>
            <a:endParaRPr lang="en-US" sz="2000" dirty="0"/>
          </a:p>
          <a:p>
            <a:r>
              <a:rPr lang="en-US" sz="4000" dirty="0">
                <a:solidFill>
                  <a:schemeClr val="tx2"/>
                </a:solidFill>
              </a:rPr>
              <a:t>A muscle that crosses on the medial side of a joint produces adduction.</a:t>
            </a:r>
          </a:p>
        </p:txBody>
      </p:sp>
      <p:pic>
        <p:nvPicPr>
          <p:cNvPr id="4" name="Picture 3">
            <a:extLst>
              <a:ext uri="{FF2B5EF4-FFF2-40B4-BE49-F238E27FC236}">
                <a16:creationId xmlns:a16="http://schemas.microsoft.com/office/drawing/2014/main" id="{5E632BD2-58BB-4B42-A433-B75FF3291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09" y="3638225"/>
            <a:ext cx="11915092" cy="3223840"/>
          </a:xfrm>
          <a:prstGeom prst="rect">
            <a:avLst/>
          </a:prstGeom>
        </p:spPr>
      </p:pic>
      <p:sp>
        <p:nvSpPr>
          <p:cNvPr id="5" name="Rectangle 4">
            <a:extLst>
              <a:ext uri="{FF2B5EF4-FFF2-40B4-BE49-F238E27FC236}">
                <a16:creationId xmlns:a16="http://schemas.microsoft.com/office/drawing/2014/main" id="{7AE0D6CA-DC53-421C-B453-4238205B332E}"/>
              </a:ext>
            </a:extLst>
          </p:cNvPr>
          <p:cNvSpPr/>
          <p:nvPr/>
        </p:nvSpPr>
        <p:spPr>
          <a:xfrm>
            <a:off x="8706118" y="3302891"/>
            <a:ext cx="3638968" cy="307777"/>
          </a:xfrm>
          <a:prstGeom prst="rect">
            <a:avLst/>
          </a:prstGeom>
        </p:spPr>
        <p:txBody>
          <a:bodyPr wrap="square">
            <a:spAutoFit/>
          </a:bodyPr>
          <a:lstStyle/>
          <a:p>
            <a:r>
              <a:rPr lang="en-US" sz="1400" dirty="0" err="1">
                <a:solidFill>
                  <a:schemeClr val="tx2"/>
                </a:solidFill>
              </a:rPr>
              <a:t>Marieb</a:t>
            </a:r>
            <a:r>
              <a:rPr lang="en-US" sz="1400" dirty="0">
                <a:solidFill>
                  <a:schemeClr val="tx2"/>
                </a:solidFill>
              </a:rPr>
              <a:t> Human Anatomy &amp; Physiology: Tenth Edition</a:t>
            </a:r>
          </a:p>
        </p:txBody>
      </p:sp>
      <p:sp>
        <p:nvSpPr>
          <p:cNvPr id="6" name="Rectangle 5">
            <a:extLst>
              <a:ext uri="{FF2B5EF4-FFF2-40B4-BE49-F238E27FC236}">
                <a16:creationId xmlns:a16="http://schemas.microsoft.com/office/drawing/2014/main" id="{ABC5A880-50F5-45C6-887F-55023400D2F3}"/>
              </a:ext>
            </a:extLst>
          </p:cNvPr>
          <p:cNvSpPr/>
          <p:nvPr/>
        </p:nvSpPr>
        <p:spPr>
          <a:xfrm>
            <a:off x="3858472" y="3302891"/>
            <a:ext cx="4507965" cy="369332"/>
          </a:xfrm>
          <a:prstGeom prst="rect">
            <a:avLst/>
          </a:prstGeom>
        </p:spPr>
        <p:txBody>
          <a:bodyPr wrap="none">
            <a:spAutoFit/>
          </a:bodyPr>
          <a:lstStyle/>
          <a:p>
            <a:r>
              <a:rPr lang="en-US" dirty="0"/>
              <a:t>These generalities do not apply to the knee and ankle </a:t>
            </a:r>
          </a:p>
        </p:txBody>
      </p:sp>
    </p:spTree>
    <p:extLst>
      <p:ext uri="{BB962C8B-B14F-4D97-AF65-F5344CB8AC3E}">
        <p14:creationId xmlns:p14="http://schemas.microsoft.com/office/powerpoint/2010/main" val="1301264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B2ECB-0AD1-450B-B99C-61808E012C62}"/>
              </a:ext>
            </a:extLst>
          </p:cNvPr>
          <p:cNvSpPr>
            <a:spLocks noGrp="1"/>
          </p:cNvSpPr>
          <p:nvPr>
            <p:ph type="title"/>
          </p:nvPr>
        </p:nvSpPr>
        <p:spPr/>
        <p:txBody>
          <a:bodyPr>
            <a:normAutofit/>
          </a:bodyPr>
          <a:lstStyle/>
          <a:p>
            <a:r>
              <a:rPr lang="en-US" dirty="0"/>
              <a:t>Muscles always </a:t>
            </a:r>
            <a:r>
              <a:rPr lang="en-US" dirty="0">
                <a:solidFill>
                  <a:schemeClr val="accent1"/>
                </a:solidFill>
              </a:rPr>
              <a:t>PULL</a:t>
            </a:r>
            <a:r>
              <a:rPr lang="en-US" dirty="0"/>
              <a:t> they never </a:t>
            </a:r>
            <a:r>
              <a:rPr lang="en-US" dirty="0">
                <a:solidFill>
                  <a:srgbClr val="FF0000"/>
                </a:solidFill>
              </a:rPr>
              <a:t>PUSH</a:t>
            </a:r>
            <a:r>
              <a:rPr lang="en-US" dirty="0"/>
              <a:t>. </a:t>
            </a:r>
            <a:r>
              <a:rPr lang="en-US" sz="4800" dirty="0"/>
              <a:t> </a:t>
            </a:r>
            <a:endParaRPr lang="en-US" dirty="0"/>
          </a:p>
        </p:txBody>
      </p:sp>
      <p:pic>
        <p:nvPicPr>
          <p:cNvPr id="5" name="Content Placeholder 4">
            <a:extLst>
              <a:ext uri="{FF2B5EF4-FFF2-40B4-BE49-F238E27FC236}">
                <a16:creationId xmlns:a16="http://schemas.microsoft.com/office/drawing/2014/main" id="{AA7D3DC4-7DF5-4297-8856-9F9F5DA48B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023333"/>
            <a:ext cx="4351338" cy="4351338"/>
          </a:xfrm>
        </p:spPr>
      </p:pic>
      <p:sp>
        <p:nvSpPr>
          <p:cNvPr id="7" name="Title 1">
            <a:extLst>
              <a:ext uri="{FF2B5EF4-FFF2-40B4-BE49-F238E27FC236}">
                <a16:creationId xmlns:a16="http://schemas.microsoft.com/office/drawing/2014/main" id="{D9D8A5E4-4A8D-4926-8FEA-73A858321686}"/>
              </a:ext>
            </a:extLst>
          </p:cNvPr>
          <p:cNvSpPr txBox="1">
            <a:spLocks/>
          </p:cNvSpPr>
          <p:nvPr/>
        </p:nvSpPr>
        <p:spPr>
          <a:xfrm>
            <a:off x="5997146" y="1863683"/>
            <a:ext cx="5805616" cy="45109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i="1" dirty="0"/>
              <a:t>Here’s Proof! </a:t>
            </a:r>
          </a:p>
          <a:p>
            <a:endParaRPr lang="en-US" sz="2800" dirty="0"/>
          </a:p>
          <a:p>
            <a:pPr marL="571500" indent="-571500">
              <a:buFont typeface="Arial" panose="020B0604020202020204" pitchFamily="34" charset="0"/>
              <a:buChar char="•"/>
            </a:pPr>
            <a:r>
              <a:rPr lang="en-US" sz="2800" dirty="0"/>
              <a:t>In this “muscle machine”, </a:t>
            </a:r>
            <a:r>
              <a:rPr lang="en-US" sz="2400" dirty="0"/>
              <a:t>it is the “</a:t>
            </a:r>
            <a:r>
              <a:rPr lang="en-US" sz="2400" dirty="0">
                <a:solidFill>
                  <a:schemeClr val="accent1"/>
                </a:solidFill>
              </a:rPr>
              <a:t>pulling action</a:t>
            </a:r>
            <a:r>
              <a:rPr lang="en-US" sz="2400" dirty="0"/>
              <a:t>” of the </a:t>
            </a:r>
            <a:r>
              <a:rPr lang="en-US" sz="2400" dirty="0">
                <a:solidFill>
                  <a:schemeClr val="accent1"/>
                </a:solidFill>
              </a:rPr>
              <a:t>biceps </a:t>
            </a:r>
            <a:r>
              <a:rPr lang="en-US" sz="2400" dirty="0"/>
              <a:t>muscles that exerts the force that</a:t>
            </a:r>
            <a:r>
              <a:rPr lang="en-US" sz="2400" dirty="0">
                <a:solidFill>
                  <a:schemeClr val="accent1"/>
                </a:solidFill>
              </a:rPr>
              <a:t> pulls </a:t>
            </a:r>
            <a:r>
              <a:rPr lang="en-US" sz="2400" dirty="0"/>
              <a:t>the arm </a:t>
            </a:r>
            <a:r>
              <a:rPr lang="en-US" sz="2400" dirty="0">
                <a:solidFill>
                  <a:srgbClr val="FF0000"/>
                </a:solidFill>
              </a:rPr>
              <a:t>upwards</a:t>
            </a:r>
            <a:r>
              <a:rPr lang="en-US" sz="2400" dirty="0"/>
              <a:t>.</a:t>
            </a:r>
          </a:p>
          <a:p>
            <a:pPr marL="571500" indent="-571500">
              <a:buFont typeface="Arial" panose="020B0604020202020204" pitchFamily="34" charset="0"/>
              <a:buChar char="•"/>
            </a:pPr>
            <a:endParaRPr lang="en-US" sz="2400" dirty="0"/>
          </a:p>
          <a:p>
            <a:pPr marL="571500" indent="-571500">
              <a:buFont typeface="Arial" panose="020B0604020202020204" pitchFamily="34" charset="0"/>
              <a:buChar char="•"/>
            </a:pPr>
            <a:r>
              <a:rPr lang="en-US" sz="2800" dirty="0"/>
              <a:t>AND…it is the “</a:t>
            </a:r>
            <a:r>
              <a:rPr lang="en-US" sz="2800" dirty="0">
                <a:solidFill>
                  <a:schemeClr val="accent1"/>
                </a:solidFill>
              </a:rPr>
              <a:t>pulling action</a:t>
            </a:r>
            <a:r>
              <a:rPr lang="en-US" sz="2800" dirty="0"/>
              <a:t>” of the </a:t>
            </a:r>
            <a:r>
              <a:rPr lang="en-US" sz="2800" dirty="0">
                <a:solidFill>
                  <a:schemeClr val="accent1"/>
                </a:solidFill>
              </a:rPr>
              <a:t>triceps</a:t>
            </a:r>
            <a:r>
              <a:rPr lang="en-US" sz="2800" dirty="0"/>
              <a:t> muscles that exerts the force that </a:t>
            </a:r>
            <a:r>
              <a:rPr lang="en-US" sz="2800" dirty="0">
                <a:solidFill>
                  <a:schemeClr val="accent1"/>
                </a:solidFill>
              </a:rPr>
              <a:t>pulls </a:t>
            </a:r>
            <a:r>
              <a:rPr lang="en-US" sz="2800" dirty="0"/>
              <a:t>the arm </a:t>
            </a:r>
            <a:r>
              <a:rPr lang="en-US" sz="2800" dirty="0">
                <a:solidFill>
                  <a:srgbClr val="FF0000"/>
                </a:solidFill>
              </a:rPr>
              <a:t>Downwards.</a:t>
            </a:r>
            <a:endParaRPr lang="en-US" sz="2800" dirty="0"/>
          </a:p>
        </p:txBody>
      </p:sp>
    </p:spTree>
    <p:extLst>
      <p:ext uri="{BB962C8B-B14F-4D97-AF65-F5344CB8AC3E}">
        <p14:creationId xmlns:p14="http://schemas.microsoft.com/office/powerpoint/2010/main" val="3013531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9ADBE8-2DED-4BAA-94FB-5D009011C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0030" y="0"/>
            <a:ext cx="5143500" cy="6858000"/>
          </a:xfrm>
          <a:prstGeom prst="rect">
            <a:avLst/>
          </a:prstGeom>
        </p:spPr>
      </p:pic>
      <p:pic>
        <p:nvPicPr>
          <p:cNvPr id="8" name="Picture 7" descr="A picture containing indoor&#10;&#10;Description generated with high confidence">
            <a:extLst>
              <a:ext uri="{FF2B5EF4-FFF2-40B4-BE49-F238E27FC236}">
                <a16:creationId xmlns:a16="http://schemas.microsoft.com/office/drawing/2014/main" id="{FDE1395E-800D-4823-85A0-B77046198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062"/>
            <a:ext cx="6058746" cy="6430272"/>
          </a:xfrm>
          <a:prstGeom prst="rect">
            <a:avLst/>
          </a:prstGeom>
        </p:spPr>
      </p:pic>
      <p:sp>
        <p:nvSpPr>
          <p:cNvPr id="3" name="Content Placeholder 2">
            <a:extLst>
              <a:ext uri="{FF2B5EF4-FFF2-40B4-BE49-F238E27FC236}">
                <a16:creationId xmlns:a16="http://schemas.microsoft.com/office/drawing/2014/main" id="{D676C0D2-D09D-4AB1-9FFD-5783E2EE4075}"/>
              </a:ext>
            </a:extLst>
          </p:cNvPr>
          <p:cNvSpPr>
            <a:spLocks noGrp="1"/>
          </p:cNvSpPr>
          <p:nvPr>
            <p:ph idx="1"/>
          </p:nvPr>
        </p:nvSpPr>
        <p:spPr>
          <a:xfrm>
            <a:off x="5241971" y="-6439"/>
            <a:ext cx="2482784" cy="6858000"/>
          </a:xfrm>
          <a:solidFill>
            <a:schemeClr val="bg1">
              <a:lumMod val="95000"/>
            </a:schemeClr>
          </a:solidFill>
        </p:spPr>
        <p:txBody>
          <a:bodyPr>
            <a:normAutofit/>
          </a:bodyPr>
          <a:lstStyle/>
          <a:p>
            <a:r>
              <a:rPr lang="en-US" dirty="0"/>
              <a:t>These generalities do not apply to the knee and ankle because the lower limb is rotated during development. </a:t>
            </a:r>
          </a:p>
          <a:p>
            <a:r>
              <a:rPr lang="en-US" dirty="0"/>
              <a:t>The muscles that cross the knee joint posteriorly produce flexion, and those that cross anteriorly produce extension.</a:t>
            </a:r>
          </a:p>
        </p:txBody>
      </p:sp>
    </p:spTree>
    <p:extLst>
      <p:ext uri="{BB962C8B-B14F-4D97-AF65-F5344CB8AC3E}">
        <p14:creationId xmlns:p14="http://schemas.microsoft.com/office/powerpoint/2010/main" val="3208100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3DC1E319-D2A1-4CF6-B34A-A215C831B3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090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uman Bicep Muscle Anatomy Slide 25">
            <a:extLst>
              <a:ext uri="{FF2B5EF4-FFF2-40B4-BE49-F238E27FC236}">
                <a16:creationId xmlns:a16="http://schemas.microsoft.com/office/drawing/2014/main" id="{0DFBDF56-CB95-48BB-91C5-25F3DE8FCA8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07933" y="674162"/>
            <a:ext cx="7910268" cy="5932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B10447-842F-4B66-ACA3-9C22C66A7599}"/>
              </a:ext>
            </a:extLst>
          </p:cNvPr>
          <p:cNvSpPr>
            <a:spLocks noGrp="1"/>
          </p:cNvSpPr>
          <p:nvPr>
            <p:ph type="title"/>
          </p:nvPr>
        </p:nvSpPr>
        <p:spPr>
          <a:xfrm>
            <a:off x="838200" y="171162"/>
            <a:ext cx="2840182" cy="2371148"/>
          </a:xfrm>
        </p:spPr>
        <p:txBody>
          <a:bodyPr vert="horz" lIns="91440" tIns="45720" rIns="91440" bIns="45720" rtlCol="0" anchor="ctr">
            <a:normAutofit fontScale="90000"/>
          </a:bodyPr>
          <a:lstStyle/>
          <a:p>
            <a:r>
              <a:rPr lang="en-US" sz="3200" dirty="0">
                <a:solidFill>
                  <a:srgbClr val="FFFFFF"/>
                </a:solidFill>
              </a:rPr>
              <a:t>The extensors of the lower leg (or knee) are opposite from the rest of the body!</a:t>
            </a:r>
          </a:p>
        </p:txBody>
      </p:sp>
    </p:spTree>
    <p:extLst>
      <p:ext uri="{BB962C8B-B14F-4D97-AF65-F5344CB8AC3E}">
        <p14:creationId xmlns:p14="http://schemas.microsoft.com/office/powerpoint/2010/main" val="129317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close up of a piece of paper&#10;&#10;Description generated with high confidence">
            <a:extLst>
              <a:ext uri="{FF2B5EF4-FFF2-40B4-BE49-F238E27FC236}">
                <a16:creationId xmlns:a16="http://schemas.microsoft.com/office/drawing/2014/main" id="{ADBFBE4F-5412-48B2-8CFD-9F0C0D4033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242" y="3057687"/>
            <a:ext cx="10682709" cy="3578707"/>
          </a:xfrm>
          <a:prstGeom prst="rect">
            <a:avLst/>
          </a:prstGeom>
        </p:spPr>
      </p:pic>
      <p:sp>
        <p:nvSpPr>
          <p:cNvPr id="2" name="Title 1">
            <a:extLst>
              <a:ext uri="{FF2B5EF4-FFF2-40B4-BE49-F238E27FC236}">
                <a16:creationId xmlns:a16="http://schemas.microsoft.com/office/drawing/2014/main" id="{A484C2D8-D099-4524-8A25-26FB9E08F070}"/>
              </a:ext>
            </a:extLst>
          </p:cNvPr>
          <p:cNvSpPr>
            <a:spLocks noGrp="1"/>
          </p:cNvSpPr>
          <p:nvPr>
            <p:ph type="title"/>
          </p:nvPr>
        </p:nvSpPr>
        <p:spPr>
          <a:xfrm>
            <a:off x="380242" y="377517"/>
            <a:ext cx="4648199" cy="2524259"/>
          </a:xfrm>
        </p:spPr>
        <p:txBody>
          <a:bodyPr>
            <a:normAutofit/>
          </a:bodyPr>
          <a:lstStyle/>
          <a:p>
            <a:r>
              <a:rPr lang="en-US" sz="3600" dirty="0"/>
              <a:t>Fascicle arrangements help determine muscle shape and force.</a:t>
            </a:r>
            <a:br>
              <a:rPr lang="en-US" sz="3600" dirty="0"/>
            </a:br>
            <a:endParaRPr lang="en-US" sz="3600" dirty="0"/>
          </a:p>
        </p:txBody>
      </p:sp>
      <p:sp>
        <p:nvSpPr>
          <p:cNvPr id="10" name="Content Placeholder 9">
            <a:extLst>
              <a:ext uri="{FF2B5EF4-FFF2-40B4-BE49-F238E27FC236}">
                <a16:creationId xmlns:a16="http://schemas.microsoft.com/office/drawing/2014/main" id="{98E7F4DE-C41C-4E94-AB4B-50D23981B383}"/>
              </a:ext>
            </a:extLst>
          </p:cNvPr>
          <p:cNvSpPr>
            <a:spLocks noGrp="1"/>
          </p:cNvSpPr>
          <p:nvPr>
            <p:ph idx="1"/>
          </p:nvPr>
        </p:nvSpPr>
        <p:spPr>
          <a:xfrm>
            <a:off x="5125793" y="377517"/>
            <a:ext cx="5743976" cy="2524259"/>
          </a:xfrm>
        </p:spPr>
        <p:txBody>
          <a:bodyPr>
            <a:normAutofit fontScale="85000" lnSpcReduction="20000"/>
          </a:bodyPr>
          <a:lstStyle/>
          <a:p>
            <a:r>
              <a:rPr lang="en-US" sz="2400" dirty="0"/>
              <a:t>Fascicle arrangements vary, resulting in muscles with different morphologies and functions. </a:t>
            </a:r>
          </a:p>
          <a:p>
            <a:r>
              <a:rPr lang="en-US" sz="2400" dirty="0"/>
              <a:t>The most common patterns of fascicle arrangement are </a:t>
            </a:r>
          </a:p>
          <a:p>
            <a:pPr lvl="1"/>
            <a:r>
              <a:rPr lang="en-US" sz="3800" dirty="0"/>
              <a:t>Circular</a:t>
            </a:r>
          </a:p>
          <a:p>
            <a:pPr lvl="1"/>
            <a:r>
              <a:rPr lang="en-US" sz="3800" dirty="0"/>
              <a:t>Convergent</a:t>
            </a:r>
          </a:p>
          <a:p>
            <a:pPr lvl="1"/>
            <a:r>
              <a:rPr lang="en-US" sz="3800" dirty="0"/>
              <a:t>Parallel</a:t>
            </a:r>
          </a:p>
          <a:p>
            <a:pPr lvl="1"/>
            <a:r>
              <a:rPr lang="en-US" sz="3800" dirty="0"/>
              <a:t>Pennate  </a:t>
            </a:r>
          </a:p>
        </p:txBody>
      </p:sp>
    </p:spTree>
    <p:extLst>
      <p:ext uri="{BB962C8B-B14F-4D97-AF65-F5344CB8AC3E}">
        <p14:creationId xmlns:p14="http://schemas.microsoft.com/office/powerpoint/2010/main" val="65127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E67D197A-3EBE-4C63-9C9E-2107162CBC8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44"/>
          <a:stretch/>
        </p:blipFill>
        <p:spPr>
          <a:xfrm>
            <a:off x="321992" y="437892"/>
            <a:ext cx="8185209" cy="4604181"/>
          </a:xfrm>
          <a:prstGeom prst="rect">
            <a:avLst/>
          </a:prstGeom>
        </p:spPr>
      </p:pic>
      <p:sp>
        <p:nvSpPr>
          <p:cNvPr id="12" name="Rectangle 11">
            <a:extLst>
              <a:ext uri="{FF2B5EF4-FFF2-40B4-BE49-F238E27FC236}">
                <a16:creationId xmlns:a16="http://schemas.microsoft.com/office/drawing/2014/main" id="{4A6DEF98-E9A3-48CD-87BB-4BB5261D682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27FCADA-46B4-48C6-ACC6-222D914CF64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610510D-3DAC-4B0F-92D5-45E2E9634FA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28FB89-4BE1-4622-98C7-51326BE2E26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800" b="1" spc="600" dirty="0">
                <a:ln w="0"/>
                <a:solidFill>
                  <a:schemeClr val="bg2"/>
                </a:solidFill>
                <a:effectLst>
                  <a:innerShdw blurRad="63500" dist="50800" dir="13500000">
                    <a:srgbClr val="000000">
                      <a:alpha val="50000"/>
                    </a:srgbClr>
                  </a:innerShdw>
                </a:effectLst>
              </a:rPr>
              <a:t>Fascicle Arrangements</a:t>
            </a:r>
          </a:p>
        </p:txBody>
      </p:sp>
      <p:sp>
        <p:nvSpPr>
          <p:cNvPr id="6" name="Content Placeholder 9">
            <a:extLst>
              <a:ext uri="{FF2B5EF4-FFF2-40B4-BE49-F238E27FC236}">
                <a16:creationId xmlns:a16="http://schemas.microsoft.com/office/drawing/2014/main" id="{B963CE48-F2DB-4492-8CDA-674129210526}"/>
              </a:ext>
            </a:extLst>
          </p:cNvPr>
          <p:cNvSpPr txBox="1">
            <a:spLocks/>
          </p:cNvSpPr>
          <p:nvPr/>
        </p:nvSpPr>
        <p:spPr>
          <a:xfrm>
            <a:off x="8230294" y="115910"/>
            <a:ext cx="3961706" cy="519594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solidFill>
                  <a:schemeClr val="tx2"/>
                </a:solidFill>
              </a:rPr>
              <a:t>Circular  </a:t>
            </a:r>
          </a:p>
          <a:p>
            <a:r>
              <a:rPr lang="en-US" sz="3200" dirty="0">
                <a:solidFill>
                  <a:schemeClr val="tx2"/>
                </a:solidFill>
              </a:rPr>
              <a:t>Found At External Body Openings</a:t>
            </a:r>
          </a:p>
          <a:p>
            <a:r>
              <a:rPr lang="en-US" sz="3200" dirty="0">
                <a:solidFill>
                  <a:schemeClr val="tx2"/>
                </a:solidFill>
              </a:rPr>
              <a:t>When Muscle Contracts, It Closes.</a:t>
            </a:r>
          </a:p>
          <a:p>
            <a:r>
              <a:rPr lang="en-US" sz="3200" dirty="0">
                <a:solidFill>
                  <a:schemeClr val="tx2"/>
                </a:solidFill>
              </a:rPr>
              <a:t>Known As Sphincters Which Means (“Squeezers”). </a:t>
            </a:r>
          </a:p>
          <a:p>
            <a:r>
              <a:rPr lang="en-US" sz="3200" dirty="0">
                <a:solidFill>
                  <a:schemeClr val="tx2"/>
                </a:solidFill>
              </a:rPr>
              <a:t>Examples Are The Orbicularis Muscles Surrounding The Eyes And The Mouth.</a:t>
            </a:r>
          </a:p>
        </p:txBody>
      </p:sp>
    </p:spTree>
    <p:extLst>
      <p:ext uri="{BB962C8B-B14F-4D97-AF65-F5344CB8AC3E}">
        <p14:creationId xmlns:p14="http://schemas.microsoft.com/office/powerpoint/2010/main" val="1557469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026CC-6CB9-4D15-B70B-011A5540AE02}"/>
              </a:ext>
            </a:extLst>
          </p:cNvPr>
          <p:cNvSpPr>
            <a:spLocks noGrp="1"/>
          </p:cNvSpPr>
          <p:nvPr>
            <p:ph type="title"/>
          </p:nvPr>
        </p:nvSpPr>
        <p:spPr>
          <a:xfrm>
            <a:off x="323046" y="559441"/>
            <a:ext cx="10515600" cy="1050609"/>
          </a:xfrm>
        </p:spPr>
        <p:txBody>
          <a:bodyPr/>
          <a:lstStyle/>
          <a:p>
            <a:r>
              <a:rPr lang="en-US" dirty="0">
                <a:solidFill>
                  <a:schemeClr val="tx2"/>
                </a:solidFill>
              </a:rPr>
              <a:t>Convergent</a:t>
            </a:r>
          </a:p>
        </p:txBody>
      </p:sp>
      <p:sp>
        <p:nvSpPr>
          <p:cNvPr id="3" name="Content Placeholder 2">
            <a:extLst>
              <a:ext uri="{FF2B5EF4-FFF2-40B4-BE49-F238E27FC236}">
                <a16:creationId xmlns:a16="http://schemas.microsoft.com/office/drawing/2014/main" id="{97477B86-D5C3-4F63-89BB-6A31CCA3B00C}"/>
              </a:ext>
            </a:extLst>
          </p:cNvPr>
          <p:cNvSpPr>
            <a:spLocks noGrp="1"/>
          </p:cNvSpPr>
          <p:nvPr>
            <p:ph idx="1"/>
          </p:nvPr>
        </p:nvSpPr>
        <p:spPr>
          <a:xfrm>
            <a:off x="323046" y="1529411"/>
            <a:ext cx="4004256" cy="5116088"/>
          </a:xfrm>
        </p:spPr>
        <p:txBody>
          <a:bodyPr>
            <a:normAutofit fontScale="92500"/>
          </a:bodyPr>
          <a:lstStyle/>
          <a:p>
            <a:r>
              <a:rPr lang="en-US" sz="3600" dirty="0">
                <a:solidFill>
                  <a:schemeClr val="tx2"/>
                </a:solidFill>
              </a:rPr>
              <a:t>A convergent muscle has a broad origin, and its fascicles converge toward a single tendon of insertion. </a:t>
            </a:r>
          </a:p>
          <a:p>
            <a:r>
              <a:rPr lang="en-US" sz="3600" dirty="0">
                <a:solidFill>
                  <a:schemeClr val="tx2"/>
                </a:solidFill>
              </a:rPr>
              <a:t>Such a muscle is triangular or </a:t>
            </a:r>
            <a:r>
              <a:rPr lang="en-US" sz="3600" dirty="0">
                <a:solidFill>
                  <a:srgbClr val="FF0000"/>
                </a:solidFill>
              </a:rPr>
              <a:t>fan-shaped </a:t>
            </a:r>
            <a:r>
              <a:rPr lang="en-US" sz="3600" dirty="0">
                <a:solidFill>
                  <a:schemeClr val="tx2"/>
                </a:solidFill>
              </a:rPr>
              <a:t>like the </a:t>
            </a:r>
            <a:r>
              <a:rPr lang="en-US" sz="3600" dirty="0">
                <a:solidFill>
                  <a:srgbClr val="FF0000"/>
                </a:solidFill>
              </a:rPr>
              <a:t>pectoralis major muscle</a:t>
            </a:r>
            <a:r>
              <a:rPr lang="en-US" sz="3600" dirty="0">
                <a:solidFill>
                  <a:schemeClr val="tx2"/>
                </a:solidFill>
              </a:rPr>
              <a:t> of the anterior thorax.</a:t>
            </a:r>
          </a:p>
        </p:txBody>
      </p:sp>
      <p:sp>
        <p:nvSpPr>
          <p:cNvPr id="4" name="Title 1">
            <a:extLst>
              <a:ext uri="{FF2B5EF4-FFF2-40B4-BE49-F238E27FC236}">
                <a16:creationId xmlns:a16="http://schemas.microsoft.com/office/drawing/2014/main" id="{10ED2360-FB09-4E53-BA09-0F8D9A378752}"/>
              </a:ext>
            </a:extLst>
          </p:cNvPr>
          <p:cNvSpPr txBox="1">
            <a:spLocks/>
          </p:cNvSpPr>
          <p:nvPr/>
        </p:nvSpPr>
        <p:spPr>
          <a:xfrm>
            <a:off x="1" y="0"/>
            <a:ext cx="12192000" cy="640079"/>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pc="600" dirty="0">
                <a:solidFill>
                  <a:schemeClr val="tx2"/>
                </a:solidFill>
              </a:rPr>
              <a:t>Fascicle Arrangements</a:t>
            </a:r>
          </a:p>
        </p:txBody>
      </p:sp>
      <p:pic>
        <p:nvPicPr>
          <p:cNvPr id="5" name="Content Placeholder 4">
            <a:extLst>
              <a:ext uri="{FF2B5EF4-FFF2-40B4-BE49-F238E27FC236}">
                <a16:creationId xmlns:a16="http://schemas.microsoft.com/office/drawing/2014/main" id="{F56DAE72-3E19-48F0-92D3-506A0D3BBD9B}"/>
              </a:ext>
            </a:extLst>
          </p:cNvPr>
          <p:cNvPicPr>
            <a:picLocks noChangeAspect="1"/>
          </p:cNvPicPr>
          <p:nvPr/>
        </p:nvPicPr>
        <p:blipFill rotWithShape="1">
          <a:blip r:embed="rId2">
            <a:extLst>
              <a:ext uri="{28A0092B-C50C-407E-A947-70E740481C1C}">
                <a14:useLocalDpi xmlns:a14="http://schemas.microsoft.com/office/drawing/2010/main" val="0"/>
              </a:ext>
            </a:extLst>
          </a:blip>
          <a:srcRect l="-1" t="-1715" r="22890" b="58299"/>
          <a:stretch/>
        </p:blipFill>
        <p:spPr>
          <a:xfrm>
            <a:off x="4568082" y="811368"/>
            <a:ext cx="6906993" cy="5496706"/>
          </a:xfrm>
          <a:prstGeom prst="rect">
            <a:avLst/>
          </a:prstGeom>
          <a:ln w="76200">
            <a:solidFill>
              <a:schemeClr val="accent4">
                <a:lumMod val="75000"/>
              </a:schemeClr>
            </a:solidFill>
          </a:ln>
          <a:effectLst/>
        </p:spPr>
      </p:pic>
    </p:spTree>
    <p:extLst>
      <p:ext uri="{BB962C8B-B14F-4D97-AF65-F5344CB8AC3E}">
        <p14:creationId xmlns:p14="http://schemas.microsoft.com/office/powerpoint/2010/main" val="1572722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D4BD3-B07B-4A42-ADC7-57FB7B3DCE26}"/>
              </a:ext>
            </a:extLst>
          </p:cNvPr>
          <p:cNvSpPr>
            <a:spLocks noGrp="1"/>
          </p:cNvSpPr>
          <p:nvPr>
            <p:ph type="title"/>
          </p:nvPr>
        </p:nvSpPr>
        <p:spPr/>
        <p:txBody>
          <a:bodyPr/>
          <a:lstStyle/>
          <a:p>
            <a:r>
              <a:rPr lang="en-US" dirty="0"/>
              <a:t>Parallel</a:t>
            </a:r>
          </a:p>
        </p:txBody>
      </p:sp>
      <p:sp>
        <p:nvSpPr>
          <p:cNvPr id="3" name="Content Placeholder 2">
            <a:extLst>
              <a:ext uri="{FF2B5EF4-FFF2-40B4-BE49-F238E27FC236}">
                <a16:creationId xmlns:a16="http://schemas.microsoft.com/office/drawing/2014/main" id="{169DA479-7B91-45C3-BB6B-C169F04C6E7E}"/>
              </a:ext>
            </a:extLst>
          </p:cNvPr>
          <p:cNvSpPr>
            <a:spLocks noGrp="1"/>
          </p:cNvSpPr>
          <p:nvPr>
            <p:ph idx="1"/>
          </p:nvPr>
        </p:nvSpPr>
        <p:spPr>
          <a:xfrm>
            <a:off x="240406" y="1825625"/>
            <a:ext cx="4536415" cy="4351338"/>
          </a:xfrm>
        </p:spPr>
        <p:txBody>
          <a:bodyPr>
            <a:normAutofit/>
          </a:bodyPr>
          <a:lstStyle/>
          <a:p>
            <a:r>
              <a:rPr lang="en-US" sz="5400" dirty="0"/>
              <a:t>May be “strap-like” </a:t>
            </a:r>
          </a:p>
          <a:p>
            <a:r>
              <a:rPr lang="en-US" sz="5400" dirty="0"/>
              <a:t>Example = sartorius muscle</a:t>
            </a:r>
          </a:p>
        </p:txBody>
      </p:sp>
      <p:sp>
        <p:nvSpPr>
          <p:cNvPr id="4" name="Title 1">
            <a:extLst>
              <a:ext uri="{FF2B5EF4-FFF2-40B4-BE49-F238E27FC236}">
                <a16:creationId xmlns:a16="http://schemas.microsoft.com/office/drawing/2014/main" id="{3065A204-EE72-484F-A49B-D85DC492E9DC}"/>
              </a:ext>
            </a:extLst>
          </p:cNvPr>
          <p:cNvSpPr txBox="1">
            <a:spLocks/>
          </p:cNvSpPr>
          <p:nvPr/>
        </p:nvSpPr>
        <p:spPr>
          <a:xfrm>
            <a:off x="1" y="0"/>
            <a:ext cx="12192000" cy="640079"/>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pc="600" dirty="0">
                <a:solidFill>
                  <a:schemeClr val="tx2"/>
                </a:solidFill>
              </a:rPr>
              <a:t>Fascicle Arrangements</a:t>
            </a:r>
          </a:p>
        </p:txBody>
      </p:sp>
      <p:pic>
        <p:nvPicPr>
          <p:cNvPr id="5" name="Content Placeholder 4">
            <a:extLst>
              <a:ext uri="{FF2B5EF4-FFF2-40B4-BE49-F238E27FC236}">
                <a16:creationId xmlns:a16="http://schemas.microsoft.com/office/drawing/2014/main" id="{79804570-BD38-4D12-997D-66F350DBDB24}"/>
              </a:ext>
            </a:extLst>
          </p:cNvPr>
          <p:cNvPicPr>
            <a:picLocks noChangeAspect="1"/>
          </p:cNvPicPr>
          <p:nvPr/>
        </p:nvPicPr>
        <p:blipFill rotWithShape="1">
          <a:blip r:embed="rId2">
            <a:extLst>
              <a:ext uri="{28A0092B-C50C-407E-A947-70E740481C1C}">
                <a14:useLocalDpi xmlns:a14="http://schemas.microsoft.com/office/drawing/2010/main" val="0"/>
              </a:ext>
            </a:extLst>
          </a:blip>
          <a:srcRect l="455" t="40194" r="27889" b="18235"/>
          <a:stretch/>
        </p:blipFill>
        <p:spPr>
          <a:xfrm>
            <a:off x="4776821" y="775015"/>
            <a:ext cx="7174773" cy="5883361"/>
          </a:xfrm>
          <a:prstGeom prst="rect">
            <a:avLst/>
          </a:prstGeom>
          <a:ln w="57150">
            <a:solidFill>
              <a:schemeClr val="tx1"/>
            </a:solidFill>
          </a:ln>
          <a:effectLst/>
        </p:spPr>
      </p:pic>
    </p:spTree>
    <p:extLst>
      <p:ext uri="{BB962C8B-B14F-4D97-AF65-F5344CB8AC3E}">
        <p14:creationId xmlns:p14="http://schemas.microsoft.com/office/powerpoint/2010/main" val="9548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182F6-E986-4316-B081-D0D162852F77}"/>
              </a:ext>
            </a:extLst>
          </p:cNvPr>
          <p:cNvSpPr>
            <a:spLocks noGrp="1"/>
          </p:cNvSpPr>
          <p:nvPr>
            <p:ph type="title"/>
          </p:nvPr>
        </p:nvSpPr>
        <p:spPr/>
        <p:txBody>
          <a:bodyPr/>
          <a:lstStyle/>
          <a:p>
            <a:r>
              <a:rPr lang="en-US" dirty="0"/>
              <a:t>Pennate</a:t>
            </a:r>
          </a:p>
        </p:txBody>
      </p:sp>
      <p:sp>
        <p:nvSpPr>
          <p:cNvPr id="3" name="Content Placeholder 2">
            <a:extLst>
              <a:ext uri="{FF2B5EF4-FFF2-40B4-BE49-F238E27FC236}">
                <a16:creationId xmlns:a16="http://schemas.microsoft.com/office/drawing/2014/main" id="{BD50DAF1-9FD4-4C46-8FEE-FC4CDD4C5ED2}"/>
              </a:ext>
            </a:extLst>
          </p:cNvPr>
          <p:cNvSpPr>
            <a:spLocks noGrp="1"/>
          </p:cNvSpPr>
          <p:nvPr>
            <p:ph idx="1"/>
          </p:nvPr>
        </p:nvSpPr>
        <p:spPr>
          <a:xfrm>
            <a:off x="399246" y="1825625"/>
            <a:ext cx="4121240" cy="4351338"/>
          </a:xfrm>
        </p:spPr>
        <p:txBody>
          <a:bodyPr>
            <a:normAutofit lnSpcReduction="10000"/>
          </a:bodyPr>
          <a:lstStyle/>
          <a:p>
            <a:r>
              <a:rPr lang="en-US" sz="4000" dirty="0"/>
              <a:t>Penna means “feather”</a:t>
            </a:r>
          </a:p>
          <a:p>
            <a:r>
              <a:rPr lang="en-US" sz="4000" dirty="0"/>
              <a:t>the fascicles are short and they attach obliquely to a central tendon that runs the length of the muscle. </a:t>
            </a:r>
          </a:p>
          <a:p>
            <a:pPr marL="0" indent="0">
              <a:buNone/>
            </a:pPr>
            <a:endParaRPr lang="en-US" sz="4000" dirty="0"/>
          </a:p>
        </p:txBody>
      </p:sp>
      <p:sp>
        <p:nvSpPr>
          <p:cNvPr id="4" name="Title 1">
            <a:extLst>
              <a:ext uri="{FF2B5EF4-FFF2-40B4-BE49-F238E27FC236}">
                <a16:creationId xmlns:a16="http://schemas.microsoft.com/office/drawing/2014/main" id="{12F163B3-68C8-4A4C-A3AE-38BD593C97F7}"/>
              </a:ext>
            </a:extLst>
          </p:cNvPr>
          <p:cNvSpPr txBox="1">
            <a:spLocks/>
          </p:cNvSpPr>
          <p:nvPr/>
        </p:nvSpPr>
        <p:spPr>
          <a:xfrm>
            <a:off x="1" y="0"/>
            <a:ext cx="12192000" cy="640079"/>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pc="600" dirty="0">
                <a:solidFill>
                  <a:schemeClr val="tx2"/>
                </a:solidFill>
              </a:rPr>
              <a:t>Fascicle Arrangements</a:t>
            </a:r>
          </a:p>
        </p:txBody>
      </p:sp>
      <p:pic>
        <p:nvPicPr>
          <p:cNvPr id="5" name="Content Placeholder 4">
            <a:extLst>
              <a:ext uri="{FF2B5EF4-FFF2-40B4-BE49-F238E27FC236}">
                <a16:creationId xmlns:a16="http://schemas.microsoft.com/office/drawing/2014/main" id="{47BC453D-B4E3-4950-B47F-D766A237674B}"/>
              </a:ext>
            </a:extLst>
          </p:cNvPr>
          <p:cNvPicPr>
            <a:picLocks noChangeAspect="1"/>
          </p:cNvPicPr>
          <p:nvPr/>
        </p:nvPicPr>
        <p:blipFill rotWithShape="1">
          <a:blip r:embed="rId2">
            <a:extLst>
              <a:ext uri="{28A0092B-C50C-407E-A947-70E740481C1C}">
                <a14:useLocalDpi xmlns:a14="http://schemas.microsoft.com/office/drawing/2010/main" val="0"/>
              </a:ext>
            </a:extLst>
          </a:blip>
          <a:srcRect l="-188" t="58212" r="28533" b="217"/>
          <a:stretch/>
        </p:blipFill>
        <p:spPr>
          <a:xfrm>
            <a:off x="4776821" y="775015"/>
            <a:ext cx="7174773" cy="5883361"/>
          </a:xfrm>
          <a:prstGeom prst="rect">
            <a:avLst/>
          </a:prstGeom>
          <a:ln w="57150">
            <a:solidFill>
              <a:schemeClr val="tx1"/>
            </a:solidFill>
          </a:ln>
          <a:effectLst/>
        </p:spPr>
      </p:pic>
    </p:spTree>
    <p:extLst>
      <p:ext uri="{BB962C8B-B14F-4D97-AF65-F5344CB8AC3E}">
        <p14:creationId xmlns:p14="http://schemas.microsoft.com/office/powerpoint/2010/main" val="160401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182F6-E986-4316-B081-D0D162852F77}"/>
              </a:ext>
            </a:extLst>
          </p:cNvPr>
          <p:cNvSpPr>
            <a:spLocks noGrp="1"/>
          </p:cNvSpPr>
          <p:nvPr>
            <p:ph type="title"/>
          </p:nvPr>
        </p:nvSpPr>
        <p:spPr/>
        <p:txBody>
          <a:bodyPr/>
          <a:lstStyle/>
          <a:p>
            <a:r>
              <a:rPr lang="en-US" dirty="0"/>
              <a:t>Pennate</a:t>
            </a:r>
          </a:p>
        </p:txBody>
      </p:sp>
      <p:sp>
        <p:nvSpPr>
          <p:cNvPr id="3" name="Content Placeholder 2">
            <a:extLst>
              <a:ext uri="{FF2B5EF4-FFF2-40B4-BE49-F238E27FC236}">
                <a16:creationId xmlns:a16="http://schemas.microsoft.com/office/drawing/2014/main" id="{BD50DAF1-9FD4-4C46-8FEE-FC4CDD4C5ED2}"/>
              </a:ext>
            </a:extLst>
          </p:cNvPr>
          <p:cNvSpPr>
            <a:spLocks noGrp="1"/>
          </p:cNvSpPr>
          <p:nvPr>
            <p:ph idx="1"/>
          </p:nvPr>
        </p:nvSpPr>
        <p:spPr>
          <a:xfrm>
            <a:off x="399246" y="1825625"/>
            <a:ext cx="4121240" cy="4351338"/>
          </a:xfrm>
        </p:spPr>
        <p:txBody>
          <a:bodyPr>
            <a:normAutofit lnSpcReduction="10000"/>
          </a:bodyPr>
          <a:lstStyle/>
          <a:p>
            <a:r>
              <a:rPr lang="en-US" sz="3600" dirty="0"/>
              <a:t>Pennate muscles come in three forms:</a:t>
            </a:r>
          </a:p>
          <a:p>
            <a:pPr marL="514350" indent="-514350">
              <a:buFont typeface="+mj-lt"/>
              <a:buAutoNum type="arabicPeriod"/>
            </a:pPr>
            <a:r>
              <a:rPr lang="en-US" sz="3600" dirty="0"/>
              <a:t>Unipennate, in which the fascicles insert into only one side of the tendon, as in the extensor digitorum longus muscle of the leg. </a:t>
            </a:r>
          </a:p>
        </p:txBody>
      </p:sp>
      <p:sp>
        <p:nvSpPr>
          <p:cNvPr id="4" name="Title 1">
            <a:extLst>
              <a:ext uri="{FF2B5EF4-FFF2-40B4-BE49-F238E27FC236}">
                <a16:creationId xmlns:a16="http://schemas.microsoft.com/office/drawing/2014/main" id="{12F163B3-68C8-4A4C-A3AE-38BD593C97F7}"/>
              </a:ext>
            </a:extLst>
          </p:cNvPr>
          <p:cNvSpPr txBox="1">
            <a:spLocks/>
          </p:cNvSpPr>
          <p:nvPr/>
        </p:nvSpPr>
        <p:spPr>
          <a:xfrm>
            <a:off x="1" y="0"/>
            <a:ext cx="12192000" cy="640079"/>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pc="600" dirty="0">
                <a:solidFill>
                  <a:schemeClr val="tx2"/>
                </a:solidFill>
              </a:rPr>
              <a:t>Fascicle Arrangements</a:t>
            </a:r>
          </a:p>
        </p:txBody>
      </p:sp>
      <p:pic>
        <p:nvPicPr>
          <p:cNvPr id="5" name="Content Placeholder 4">
            <a:extLst>
              <a:ext uri="{FF2B5EF4-FFF2-40B4-BE49-F238E27FC236}">
                <a16:creationId xmlns:a16="http://schemas.microsoft.com/office/drawing/2014/main" id="{47BC453D-B4E3-4950-B47F-D766A237674B}"/>
              </a:ext>
            </a:extLst>
          </p:cNvPr>
          <p:cNvPicPr>
            <a:picLocks noChangeAspect="1"/>
          </p:cNvPicPr>
          <p:nvPr/>
        </p:nvPicPr>
        <p:blipFill rotWithShape="1">
          <a:blip r:embed="rId2">
            <a:extLst>
              <a:ext uri="{28A0092B-C50C-407E-A947-70E740481C1C}">
                <a14:useLocalDpi xmlns:a14="http://schemas.microsoft.com/office/drawing/2010/main" val="0"/>
              </a:ext>
            </a:extLst>
          </a:blip>
          <a:srcRect l="-188" t="58212" r="28533" b="217"/>
          <a:stretch/>
        </p:blipFill>
        <p:spPr>
          <a:xfrm>
            <a:off x="4776821" y="775015"/>
            <a:ext cx="7174773" cy="5883361"/>
          </a:xfrm>
          <a:prstGeom prst="rect">
            <a:avLst/>
          </a:prstGeom>
          <a:ln w="57150">
            <a:solidFill>
              <a:schemeClr val="tx1"/>
            </a:solidFill>
          </a:ln>
          <a:effectLst/>
        </p:spPr>
      </p:pic>
    </p:spTree>
    <p:extLst>
      <p:ext uri="{BB962C8B-B14F-4D97-AF65-F5344CB8AC3E}">
        <p14:creationId xmlns:p14="http://schemas.microsoft.com/office/powerpoint/2010/main" val="41910340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182F6-E986-4316-B081-D0D162852F77}"/>
              </a:ext>
            </a:extLst>
          </p:cNvPr>
          <p:cNvSpPr>
            <a:spLocks noGrp="1"/>
          </p:cNvSpPr>
          <p:nvPr>
            <p:ph type="title"/>
          </p:nvPr>
        </p:nvSpPr>
        <p:spPr>
          <a:xfrm>
            <a:off x="1676399" y="640079"/>
            <a:ext cx="10515600" cy="1325563"/>
          </a:xfrm>
        </p:spPr>
        <p:txBody>
          <a:bodyPr/>
          <a:lstStyle/>
          <a:p>
            <a:r>
              <a:rPr lang="en-US" dirty="0"/>
              <a:t>Pennate</a:t>
            </a:r>
          </a:p>
        </p:txBody>
      </p:sp>
      <p:sp>
        <p:nvSpPr>
          <p:cNvPr id="3" name="Content Placeholder 2">
            <a:extLst>
              <a:ext uri="{FF2B5EF4-FFF2-40B4-BE49-F238E27FC236}">
                <a16:creationId xmlns:a16="http://schemas.microsoft.com/office/drawing/2014/main" id="{BD50DAF1-9FD4-4C46-8FEE-FC4CDD4C5ED2}"/>
              </a:ext>
            </a:extLst>
          </p:cNvPr>
          <p:cNvSpPr>
            <a:spLocks noGrp="1"/>
          </p:cNvSpPr>
          <p:nvPr>
            <p:ph idx="1"/>
          </p:nvPr>
        </p:nvSpPr>
        <p:spPr>
          <a:xfrm>
            <a:off x="399245" y="1825625"/>
            <a:ext cx="5009881" cy="4667250"/>
          </a:xfrm>
        </p:spPr>
        <p:txBody>
          <a:bodyPr>
            <a:normAutofit/>
          </a:bodyPr>
          <a:lstStyle/>
          <a:p>
            <a:r>
              <a:rPr lang="en-US" sz="3600" dirty="0"/>
              <a:t>Pennate muscles come in three forms:</a:t>
            </a:r>
          </a:p>
          <a:p>
            <a:pPr marL="514350" indent="-514350">
              <a:buFont typeface="+mj-lt"/>
              <a:buAutoNum type="arabicPeriod" startAt="2"/>
            </a:pPr>
            <a:r>
              <a:rPr lang="en-US" sz="3600" dirty="0"/>
              <a:t>Bipennate, in which the fascicles insert into the tendon from opposite sides so </a:t>
            </a:r>
            <a:r>
              <a:rPr lang="en-US" sz="3600" dirty="0">
                <a:solidFill>
                  <a:srgbClr val="FF0000"/>
                </a:solidFill>
              </a:rPr>
              <a:t>the muscle looks like a feather</a:t>
            </a:r>
            <a:r>
              <a:rPr lang="en-US" sz="3600" dirty="0"/>
              <a:t>. </a:t>
            </a:r>
          </a:p>
          <a:p>
            <a:pPr lvl="1"/>
            <a:r>
              <a:rPr lang="en-US" sz="3200" dirty="0"/>
              <a:t>The rectus femoris of the thigh is bipennate.</a:t>
            </a:r>
          </a:p>
        </p:txBody>
      </p:sp>
      <p:sp>
        <p:nvSpPr>
          <p:cNvPr id="4" name="Title 1">
            <a:extLst>
              <a:ext uri="{FF2B5EF4-FFF2-40B4-BE49-F238E27FC236}">
                <a16:creationId xmlns:a16="http://schemas.microsoft.com/office/drawing/2014/main" id="{12F163B3-68C8-4A4C-A3AE-38BD593C97F7}"/>
              </a:ext>
            </a:extLst>
          </p:cNvPr>
          <p:cNvSpPr txBox="1">
            <a:spLocks/>
          </p:cNvSpPr>
          <p:nvPr/>
        </p:nvSpPr>
        <p:spPr>
          <a:xfrm>
            <a:off x="1" y="0"/>
            <a:ext cx="12192000" cy="640079"/>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pc="600" dirty="0">
                <a:solidFill>
                  <a:schemeClr val="tx2"/>
                </a:solidFill>
              </a:rPr>
              <a:t>Fascicle Arrangements</a:t>
            </a:r>
          </a:p>
        </p:txBody>
      </p:sp>
      <p:pic>
        <p:nvPicPr>
          <p:cNvPr id="6" name="Content Placeholder 4">
            <a:extLst>
              <a:ext uri="{FF2B5EF4-FFF2-40B4-BE49-F238E27FC236}">
                <a16:creationId xmlns:a16="http://schemas.microsoft.com/office/drawing/2014/main" id="{00586DD7-27BA-4284-AB97-272DD35FABFA}"/>
              </a:ext>
            </a:extLst>
          </p:cNvPr>
          <p:cNvPicPr>
            <a:picLocks noChangeAspect="1"/>
          </p:cNvPicPr>
          <p:nvPr/>
        </p:nvPicPr>
        <p:blipFill rotWithShape="1">
          <a:blip r:embed="rId2">
            <a:extLst>
              <a:ext uri="{28A0092B-C50C-407E-A947-70E740481C1C}">
                <a14:useLocalDpi xmlns:a14="http://schemas.microsoft.com/office/drawing/2010/main" val="0"/>
              </a:ext>
            </a:extLst>
          </a:blip>
          <a:srcRect l="43719" t="44380" r="-840" b="14049"/>
          <a:stretch/>
        </p:blipFill>
        <p:spPr>
          <a:xfrm>
            <a:off x="6053439" y="839409"/>
            <a:ext cx="5719461" cy="5883361"/>
          </a:xfrm>
          <a:prstGeom prst="rect">
            <a:avLst/>
          </a:prstGeom>
          <a:ln w="57150">
            <a:solidFill>
              <a:schemeClr val="tx1"/>
            </a:solidFill>
          </a:ln>
          <a:effectLst/>
        </p:spPr>
      </p:pic>
    </p:spTree>
    <p:extLst>
      <p:ext uri="{BB962C8B-B14F-4D97-AF65-F5344CB8AC3E}">
        <p14:creationId xmlns:p14="http://schemas.microsoft.com/office/powerpoint/2010/main" val="3601765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182F6-E986-4316-B081-D0D162852F77}"/>
              </a:ext>
            </a:extLst>
          </p:cNvPr>
          <p:cNvSpPr>
            <a:spLocks noGrp="1"/>
          </p:cNvSpPr>
          <p:nvPr>
            <p:ph type="title"/>
          </p:nvPr>
        </p:nvSpPr>
        <p:spPr/>
        <p:txBody>
          <a:bodyPr/>
          <a:lstStyle/>
          <a:p>
            <a:r>
              <a:rPr lang="en-US" dirty="0"/>
              <a:t>Pennate</a:t>
            </a:r>
          </a:p>
        </p:txBody>
      </p:sp>
      <p:sp>
        <p:nvSpPr>
          <p:cNvPr id="3" name="Content Placeholder 2">
            <a:extLst>
              <a:ext uri="{FF2B5EF4-FFF2-40B4-BE49-F238E27FC236}">
                <a16:creationId xmlns:a16="http://schemas.microsoft.com/office/drawing/2014/main" id="{BD50DAF1-9FD4-4C46-8FEE-FC4CDD4C5ED2}"/>
              </a:ext>
            </a:extLst>
          </p:cNvPr>
          <p:cNvSpPr>
            <a:spLocks noGrp="1"/>
          </p:cNvSpPr>
          <p:nvPr>
            <p:ph idx="1"/>
          </p:nvPr>
        </p:nvSpPr>
        <p:spPr>
          <a:xfrm>
            <a:off x="399245" y="1825625"/>
            <a:ext cx="4494727" cy="4351338"/>
          </a:xfrm>
        </p:spPr>
        <p:txBody>
          <a:bodyPr>
            <a:normAutofit/>
          </a:bodyPr>
          <a:lstStyle/>
          <a:p>
            <a:r>
              <a:rPr lang="en-US" dirty="0"/>
              <a:t>Pennate muscles come in three forms:</a:t>
            </a:r>
          </a:p>
          <a:p>
            <a:pPr marL="514350" indent="-514350">
              <a:buFont typeface="+mj-lt"/>
              <a:buAutoNum type="arabicPeriod" startAt="2"/>
            </a:pPr>
            <a:r>
              <a:rPr lang="en-US" dirty="0">
                <a:solidFill>
                  <a:srgbClr val="FF0000"/>
                </a:solidFill>
              </a:rPr>
              <a:t>Multipennate</a:t>
            </a:r>
            <a:r>
              <a:rPr lang="en-US" dirty="0"/>
              <a:t>, which looks like many feathers side by side, with all their quills inserted into one large tendon. </a:t>
            </a:r>
          </a:p>
          <a:p>
            <a:pPr lvl="1"/>
            <a:r>
              <a:rPr lang="en-US" sz="2800" dirty="0"/>
              <a:t>The </a:t>
            </a:r>
            <a:r>
              <a:rPr lang="en-US" sz="2800" dirty="0">
                <a:solidFill>
                  <a:srgbClr val="FF0000"/>
                </a:solidFill>
              </a:rPr>
              <a:t>deltoid </a:t>
            </a:r>
            <a:r>
              <a:rPr lang="en-US" sz="2800" dirty="0"/>
              <a:t>muscle, which forms the roundness of the shoulder, is multipennate.</a:t>
            </a:r>
          </a:p>
        </p:txBody>
      </p:sp>
      <p:sp>
        <p:nvSpPr>
          <p:cNvPr id="4" name="Title 1">
            <a:extLst>
              <a:ext uri="{FF2B5EF4-FFF2-40B4-BE49-F238E27FC236}">
                <a16:creationId xmlns:a16="http://schemas.microsoft.com/office/drawing/2014/main" id="{12F163B3-68C8-4A4C-A3AE-38BD593C97F7}"/>
              </a:ext>
            </a:extLst>
          </p:cNvPr>
          <p:cNvSpPr txBox="1">
            <a:spLocks/>
          </p:cNvSpPr>
          <p:nvPr/>
        </p:nvSpPr>
        <p:spPr>
          <a:xfrm>
            <a:off x="1" y="0"/>
            <a:ext cx="12192000" cy="640079"/>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pc="600" dirty="0">
                <a:solidFill>
                  <a:schemeClr val="tx2"/>
                </a:solidFill>
              </a:rPr>
              <a:t>Fascicle Arrangements</a:t>
            </a:r>
          </a:p>
        </p:txBody>
      </p:sp>
      <p:pic>
        <p:nvPicPr>
          <p:cNvPr id="6" name="Content Placeholder 4">
            <a:extLst>
              <a:ext uri="{FF2B5EF4-FFF2-40B4-BE49-F238E27FC236}">
                <a16:creationId xmlns:a16="http://schemas.microsoft.com/office/drawing/2014/main" id="{EA4E6B28-9DA8-41C9-9A40-24AAD3DF4B1B}"/>
              </a:ext>
            </a:extLst>
          </p:cNvPr>
          <p:cNvPicPr>
            <a:picLocks noChangeAspect="1"/>
          </p:cNvPicPr>
          <p:nvPr/>
        </p:nvPicPr>
        <p:blipFill rotWithShape="1">
          <a:blip r:embed="rId2">
            <a:extLst>
              <a:ext uri="{28A0092B-C50C-407E-A947-70E740481C1C}">
                <a14:useLocalDpi xmlns:a14="http://schemas.microsoft.com/office/drawing/2010/main" val="0"/>
              </a:ext>
            </a:extLst>
          </a:blip>
          <a:srcRect l="43718" t="8378" r="706" b="57475"/>
          <a:stretch/>
        </p:blipFill>
        <p:spPr>
          <a:xfrm>
            <a:off x="5280337" y="823833"/>
            <a:ext cx="6718478" cy="5834543"/>
          </a:xfrm>
          <a:prstGeom prst="rect">
            <a:avLst/>
          </a:prstGeom>
          <a:ln w="57150">
            <a:solidFill>
              <a:schemeClr val="tx1"/>
            </a:solidFill>
          </a:ln>
          <a:effectLst/>
        </p:spPr>
      </p:pic>
    </p:spTree>
    <p:extLst>
      <p:ext uri="{BB962C8B-B14F-4D97-AF65-F5344CB8AC3E}">
        <p14:creationId xmlns:p14="http://schemas.microsoft.com/office/powerpoint/2010/main" val="3422305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4905F6D-E0D2-4D9A-9354-3952657647A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
            <a:extLst>
              <a:ext uri="{FF2B5EF4-FFF2-40B4-BE49-F238E27FC236}">
                <a16:creationId xmlns:a16="http://schemas.microsoft.com/office/drawing/2014/main" id="{F6BA87DE-E235-49CD-BD76-F766B010B15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generated with very high confidence">
            <a:extLst>
              <a:ext uri="{FF2B5EF4-FFF2-40B4-BE49-F238E27FC236}">
                <a16:creationId xmlns:a16="http://schemas.microsoft.com/office/drawing/2014/main" id="{D80607B8-0740-42B1-A3E9-F080BE96F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8319" y="1225772"/>
            <a:ext cx="5614835" cy="4253237"/>
          </a:xfrm>
          <a:prstGeom prst="rect">
            <a:avLst/>
          </a:prstGeom>
          <a:effectLst/>
        </p:spPr>
      </p:pic>
      <p:sp>
        <p:nvSpPr>
          <p:cNvPr id="2" name="Title 1">
            <a:extLst>
              <a:ext uri="{FF2B5EF4-FFF2-40B4-BE49-F238E27FC236}">
                <a16:creationId xmlns:a16="http://schemas.microsoft.com/office/drawing/2014/main" id="{795A1382-D074-4F31-B6EC-1BD80BCE1FF3}"/>
              </a:ext>
            </a:extLst>
          </p:cNvPr>
          <p:cNvSpPr>
            <a:spLocks noGrp="1"/>
          </p:cNvSpPr>
          <p:nvPr>
            <p:ph type="title"/>
          </p:nvPr>
        </p:nvSpPr>
        <p:spPr>
          <a:xfrm>
            <a:off x="648929" y="629266"/>
            <a:ext cx="3505495" cy="1622321"/>
          </a:xfrm>
        </p:spPr>
        <p:txBody>
          <a:bodyPr>
            <a:normAutofit/>
          </a:bodyPr>
          <a:lstStyle/>
          <a:p>
            <a:r>
              <a:rPr lang="en-US"/>
              <a:t>Flexion and Extension</a:t>
            </a:r>
          </a:p>
        </p:txBody>
      </p:sp>
      <p:sp>
        <p:nvSpPr>
          <p:cNvPr id="3" name="Content Placeholder 2">
            <a:extLst>
              <a:ext uri="{FF2B5EF4-FFF2-40B4-BE49-F238E27FC236}">
                <a16:creationId xmlns:a16="http://schemas.microsoft.com/office/drawing/2014/main" id="{A174E5C1-1714-428E-BD0F-79C60CC15897}"/>
              </a:ext>
            </a:extLst>
          </p:cNvPr>
          <p:cNvSpPr>
            <a:spLocks noGrp="1"/>
          </p:cNvSpPr>
          <p:nvPr>
            <p:ph idx="1"/>
          </p:nvPr>
        </p:nvSpPr>
        <p:spPr>
          <a:xfrm>
            <a:off x="648931" y="2438400"/>
            <a:ext cx="3505494" cy="3785419"/>
          </a:xfrm>
        </p:spPr>
        <p:txBody>
          <a:bodyPr>
            <a:normAutofit/>
          </a:bodyPr>
          <a:lstStyle/>
          <a:p>
            <a:r>
              <a:rPr lang="en-US" sz="2600" b="1"/>
              <a:t>Flexion</a:t>
            </a:r>
            <a:r>
              <a:rPr lang="en-US" sz="2600"/>
              <a:t> is the action of decreasing the angle of a joint</a:t>
            </a:r>
          </a:p>
          <a:p>
            <a:pPr marL="0" indent="0">
              <a:buNone/>
            </a:pPr>
            <a:endParaRPr lang="en-US" sz="2600"/>
          </a:p>
          <a:p>
            <a:r>
              <a:rPr lang="en-US" sz="2600" b="1"/>
              <a:t>Extension</a:t>
            </a:r>
            <a:r>
              <a:rPr lang="en-US" sz="2600"/>
              <a:t> is the action of increasing the angle of the joint</a:t>
            </a:r>
          </a:p>
        </p:txBody>
      </p:sp>
    </p:spTree>
    <p:extLst>
      <p:ext uri="{BB962C8B-B14F-4D97-AF65-F5344CB8AC3E}">
        <p14:creationId xmlns:p14="http://schemas.microsoft.com/office/powerpoint/2010/main" val="14171283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E48435-95B9-46EA-A3CC-875366A87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0196" y="492573"/>
            <a:ext cx="5880796" cy="5880796"/>
          </a:xfrm>
          <a:prstGeom prst="rect">
            <a:avLst/>
          </a:prstGeom>
        </p:spPr>
      </p:pic>
      <p:sp>
        <p:nvSpPr>
          <p:cNvPr id="15" name="Rectangle 14">
            <a:extLst>
              <a:ext uri="{FF2B5EF4-FFF2-40B4-BE49-F238E27FC236}">
                <a16:creationId xmlns:a16="http://schemas.microsoft.com/office/drawing/2014/main" id="{05432C56-2C92-4D92-A6EF-71FD57ED8FA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83323141-567E-47C0-AAD1-37729003108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AEA0128-8F7B-4A9E-BB5C-5B3601E43EE7}"/>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a:solidFill>
                  <a:schemeClr val="bg1"/>
                </a:solidFill>
              </a:rPr>
              <a:t>Pectoralis Major</a:t>
            </a:r>
          </a:p>
        </p:txBody>
      </p:sp>
      <p:sp>
        <p:nvSpPr>
          <p:cNvPr id="3" name="Content Placeholder 2">
            <a:extLst>
              <a:ext uri="{FF2B5EF4-FFF2-40B4-BE49-F238E27FC236}">
                <a16:creationId xmlns:a16="http://schemas.microsoft.com/office/drawing/2014/main" id="{CF43A821-2D83-407A-840C-E1DB0284897F}"/>
              </a:ext>
            </a:extLst>
          </p:cNvPr>
          <p:cNvSpPr>
            <a:spLocks noGrp="1"/>
          </p:cNvSpPr>
          <p:nvPr>
            <p:ph idx="1"/>
          </p:nvPr>
        </p:nvSpPr>
        <p:spPr>
          <a:xfrm>
            <a:off x="674237" y="4170501"/>
            <a:ext cx="3657600" cy="1525597"/>
          </a:xfrm>
        </p:spPr>
        <p:txBody>
          <a:bodyPr vert="horz" lIns="91440" tIns="45720" rIns="91440" bIns="45720" rtlCol="0">
            <a:normAutofit/>
          </a:bodyPr>
          <a:lstStyle/>
          <a:p>
            <a:pPr marL="0" indent="0" algn="ctr">
              <a:buNone/>
            </a:pPr>
            <a:r>
              <a:rPr lang="en-US" sz="2000">
                <a:solidFill>
                  <a:schemeClr val="accent1"/>
                </a:solidFill>
              </a:rPr>
              <a:t>Adducts and medially rotates arm</a:t>
            </a:r>
          </a:p>
        </p:txBody>
      </p:sp>
    </p:spTree>
    <p:extLst>
      <p:ext uri="{BB962C8B-B14F-4D97-AF65-F5344CB8AC3E}">
        <p14:creationId xmlns:p14="http://schemas.microsoft.com/office/powerpoint/2010/main" val="3115693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person, sky, man&#10;&#10;Description generated with high confidence">
            <a:extLst>
              <a:ext uri="{FF2B5EF4-FFF2-40B4-BE49-F238E27FC236}">
                <a16:creationId xmlns:a16="http://schemas.microsoft.com/office/drawing/2014/main" id="{1B0104AC-5CBA-4086-8A9F-E87B4AEB62F8}"/>
              </a:ext>
            </a:extLst>
          </p:cNvPr>
          <p:cNvPicPr>
            <a:picLocks noChangeAspect="1"/>
          </p:cNvPicPr>
          <p:nvPr/>
        </p:nvPicPr>
        <p:blipFill rotWithShape="1">
          <a:blip r:embed="rId2">
            <a:extLst>
              <a:ext uri="{28A0092B-C50C-407E-A947-70E740481C1C}">
                <a14:useLocalDpi xmlns:a14="http://schemas.microsoft.com/office/drawing/2010/main" val="0"/>
              </a:ext>
            </a:extLst>
          </a:blip>
          <a:srcRect l="790"/>
          <a:stretch/>
        </p:blipFill>
        <p:spPr>
          <a:xfrm>
            <a:off x="1197734" y="1097594"/>
            <a:ext cx="9433739" cy="5592983"/>
          </a:xfrm>
          <a:prstGeom prst="rect">
            <a:avLst/>
          </a:prstGeom>
        </p:spPr>
      </p:pic>
      <p:sp>
        <p:nvSpPr>
          <p:cNvPr id="3" name="Content Placeholder 2">
            <a:extLst>
              <a:ext uri="{FF2B5EF4-FFF2-40B4-BE49-F238E27FC236}">
                <a16:creationId xmlns:a16="http://schemas.microsoft.com/office/drawing/2014/main" id="{D0417A0E-13E4-4BB1-A7E4-9A8E617D6810}"/>
              </a:ext>
            </a:extLst>
          </p:cNvPr>
          <p:cNvSpPr>
            <a:spLocks noGrp="1"/>
          </p:cNvSpPr>
          <p:nvPr>
            <p:ph idx="1"/>
          </p:nvPr>
        </p:nvSpPr>
        <p:spPr>
          <a:xfrm>
            <a:off x="0" y="122685"/>
            <a:ext cx="12192000" cy="791715"/>
          </a:xfrm>
        </p:spPr>
        <p:txBody>
          <a:bodyPr>
            <a:noAutofit/>
          </a:bodyPr>
          <a:lstStyle/>
          <a:p>
            <a:pPr marL="0" indent="0" algn="ctr">
              <a:buNone/>
            </a:pPr>
            <a:r>
              <a:rPr lang="en-US" sz="2400" dirty="0">
                <a:solidFill>
                  <a:schemeClr val="tx2"/>
                </a:solidFill>
                <a:latin typeface="Arial Black" panose="020B0A04020102020204" pitchFamily="34" charset="0"/>
              </a:rPr>
              <a:t>DELTOID </a:t>
            </a:r>
          </a:p>
          <a:p>
            <a:pPr marL="0" indent="0" algn="ctr">
              <a:buNone/>
            </a:pPr>
            <a:r>
              <a:rPr lang="en-US" sz="2400" dirty="0">
                <a:solidFill>
                  <a:schemeClr val="tx2"/>
                </a:solidFill>
                <a:latin typeface="Arial Black" panose="020B0A04020102020204" pitchFamily="34" charset="0"/>
              </a:rPr>
              <a:t>- </a:t>
            </a:r>
            <a:r>
              <a:rPr lang="en-US" sz="2400" dirty="0">
                <a:solidFill>
                  <a:schemeClr val="accent5"/>
                </a:solidFill>
                <a:latin typeface="Arial Black" panose="020B0A04020102020204" pitchFamily="34" charset="0"/>
              </a:rPr>
              <a:t>Prime mover </a:t>
            </a:r>
            <a:r>
              <a:rPr lang="en-US" sz="2400" dirty="0">
                <a:solidFill>
                  <a:schemeClr val="tx2"/>
                </a:solidFill>
                <a:latin typeface="Arial Black" panose="020B0A04020102020204" pitchFamily="34" charset="0"/>
              </a:rPr>
              <a:t>of </a:t>
            </a:r>
            <a:r>
              <a:rPr lang="en-US" sz="2400" dirty="0">
                <a:solidFill>
                  <a:schemeClr val="accent5"/>
                </a:solidFill>
                <a:latin typeface="Arial Black" panose="020B0A04020102020204" pitchFamily="34" charset="0"/>
              </a:rPr>
              <a:t>arm abduction    </a:t>
            </a:r>
            <a:r>
              <a:rPr lang="en-US" sz="2400" dirty="0">
                <a:solidFill>
                  <a:schemeClr val="tx2"/>
                </a:solidFill>
                <a:latin typeface="Arial Black" panose="020B0A04020102020204" pitchFamily="34" charset="0"/>
              </a:rPr>
              <a:t>- </a:t>
            </a:r>
            <a:r>
              <a:rPr lang="en-US" sz="2400" dirty="0">
                <a:solidFill>
                  <a:schemeClr val="accent4">
                    <a:lumMod val="75000"/>
                  </a:schemeClr>
                </a:solidFill>
                <a:latin typeface="Arial Black" panose="020B0A04020102020204" pitchFamily="34" charset="0"/>
              </a:rPr>
              <a:t>Antagonist </a:t>
            </a:r>
            <a:r>
              <a:rPr lang="en-US" sz="2400" dirty="0">
                <a:solidFill>
                  <a:schemeClr val="tx2"/>
                </a:solidFill>
                <a:latin typeface="Arial Black" panose="020B0A04020102020204" pitchFamily="34" charset="0"/>
              </a:rPr>
              <a:t>of </a:t>
            </a:r>
            <a:r>
              <a:rPr lang="en-US" sz="2400" dirty="0">
                <a:solidFill>
                  <a:schemeClr val="accent4">
                    <a:lumMod val="75000"/>
                  </a:schemeClr>
                </a:solidFill>
                <a:latin typeface="Arial Black" panose="020B0A04020102020204" pitchFamily="34" charset="0"/>
              </a:rPr>
              <a:t>arm adduction</a:t>
            </a:r>
          </a:p>
        </p:txBody>
      </p:sp>
    </p:spTree>
    <p:extLst>
      <p:ext uri="{BB962C8B-B14F-4D97-AF65-F5344CB8AC3E}">
        <p14:creationId xmlns:p14="http://schemas.microsoft.com/office/powerpoint/2010/main" val="3049291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10761-074E-4FEE-B9BB-6D174BF0FD0C}"/>
              </a:ext>
            </a:extLst>
          </p:cNvPr>
          <p:cNvSpPr>
            <a:spLocks noGrp="1"/>
          </p:cNvSpPr>
          <p:nvPr>
            <p:ph type="title"/>
          </p:nvPr>
        </p:nvSpPr>
        <p:spPr/>
        <p:txBody>
          <a:bodyPr/>
          <a:lstStyle/>
          <a:p>
            <a:r>
              <a:rPr lang="en-US" dirty="0"/>
              <a:t>Latissimus Dorsi</a:t>
            </a:r>
          </a:p>
        </p:txBody>
      </p:sp>
      <p:sp>
        <p:nvSpPr>
          <p:cNvPr id="3" name="Content Placeholder 2">
            <a:extLst>
              <a:ext uri="{FF2B5EF4-FFF2-40B4-BE49-F238E27FC236}">
                <a16:creationId xmlns:a16="http://schemas.microsoft.com/office/drawing/2014/main" id="{00A61492-457D-4DF7-819B-A5057E0A43A8}"/>
              </a:ext>
            </a:extLst>
          </p:cNvPr>
          <p:cNvSpPr>
            <a:spLocks noGrp="1"/>
          </p:cNvSpPr>
          <p:nvPr>
            <p:ph idx="1"/>
          </p:nvPr>
        </p:nvSpPr>
        <p:spPr>
          <a:xfrm>
            <a:off x="838200" y="1825625"/>
            <a:ext cx="3617890" cy="4351338"/>
          </a:xfrm>
        </p:spPr>
        <p:txBody>
          <a:bodyPr>
            <a:normAutofit/>
          </a:bodyPr>
          <a:lstStyle/>
          <a:p>
            <a:r>
              <a:rPr lang="en-US" sz="4000" dirty="0">
                <a:solidFill>
                  <a:srgbClr val="FF0000"/>
                </a:solidFill>
              </a:rPr>
              <a:t>Prime mover </a:t>
            </a:r>
            <a:r>
              <a:rPr lang="en-US" sz="4000" dirty="0"/>
              <a:t>of </a:t>
            </a:r>
            <a:r>
              <a:rPr lang="en-US" sz="4000" dirty="0">
                <a:solidFill>
                  <a:srgbClr val="FF0000"/>
                </a:solidFill>
              </a:rPr>
              <a:t>arm extension</a:t>
            </a:r>
          </a:p>
          <a:p>
            <a:r>
              <a:rPr lang="en-US" sz="4000" dirty="0">
                <a:solidFill>
                  <a:schemeClr val="accent4">
                    <a:lumMod val="75000"/>
                  </a:schemeClr>
                </a:solidFill>
              </a:rPr>
              <a:t>Antagonist</a:t>
            </a:r>
            <a:r>
              <a:rPr lang="en-US" sz="4000" dirty="0"/>
              <a:t> of arm </a:t>
            </a:r>
            <a:r>
              <a:rPr lang="en-US" sz="4000" dirty="0">
                <a:solidFill>
                  <a:schemeClr val="accent4">
                    <a:lumMod val="75000"/>
                  </a:schemeClr>
                </a:solidFill>
              </a:rPr>
              <a:t>flexion</a:t>
            </a:r>
          </a:p>
        </p:txBody>
      </p:sp>
      <p:pic>
        <p:nvPicPr>
          <p:cNvPr id="5" name="Picture 4">
            <a:extLst>
              <a:ext uri="{FF2B5EF4-FFF2-40B4-BE49-F238E27FC236}">
                <a16:creationId xmlns:a16="http://schemas.microsoft.com/office/drawing/2014/main" id="{6C2A155F-84FD-4495-BEF6-AC547A4585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571500"/>
            <a:ext cx="5715000" cy="5715000"/>
          </a:xfrm>
          <a:prstGeom prst="rect">
            <a:avLst/>
          </a:prstGeom>
        </p:spPr>
      </p:pic>
    </p:spTree>
    <p:extLst>
      <p:ext uri="{BB962C8B-B14F-4D97-AF65-F5344CB8AC3E}">
        <p14:creationId xmlns:p14="http://schemas.microsoft.com/office/powerpoint/2010/main" val="11059579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60D45F80-882E-488F-A84B-5F83B32B0D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1">
            <a:extLst>
              <a:ext uri="{FF2B5EF4-FFF2-40B4-BE49-F238E27FC236}">
                <a16:creationId xmlns:a16="http://schemas.microsoft.com/office/drawing/2014/main" id="{67B73A1C-7968-4054-A78E-113BFCE75EC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E147CE8-0631-4DD5-AB28-7E49278C1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99753"/>
            <a:ext cx="5459470" cy="5459470"/>
          </a:xfrm>
          <a:prstGeom prst="rect">
            <a:avLst/>
          </a:prstGeom>
        </p:spPr>
      </p:pic>
      <p:sp>
        <p:nvSpPr>
          <p:cNvPr id="2" name="Title 1">
            <a:extLst>
              <a:ext uri="{FF2B5EF4-FFF2-40B4-BE49-F238E27FC236}">
                <a16:creationId xmlns:a16="http://schemas.microsoft.com/office/drawing/2014/main" id="{47DD4C96-01C4-4F3B-8397-8EC84E73259C}"/>
              </a:ext>
            </a:extLst>
          </p:cNvPr>
          <p:cNvSpPr>
            <a:spLocks noGrp="1"/>
          </p:cNvSpPr>
          <p:nvPr>
            <p:ph type="title"/>
          </p:nvPr>
        </p:nvSpPr>
        <p:spPr>
          <a:xfrm>
            <a:off x="634276" y="803705"/>
            <a:ext cx="4208656" cy="3034857"/>
          </a:xfrm>
        </p:spPr>
        <p:txBody>
          <a:bodyPr vert="horz" lIns="91440" tIns="45720" rIns="91440" bIns="45720" rtlCol="0" anchor="b">
            <a:normAutofit/>
          </a:bodyPr>
          <a:lstStyle/>
          <a:p>
            <a:pPr algn="r"/>
            <a:r>
              <a:rPr lang="en-US" sz="5400">
                <a:solidFill>
                  <a:srgbClr val="FFFFFF"/>
                </a:solidFill>
              </a:rPr>
              <a:t>Biceps brachii</a:t>
            </a:r>
          </a:p>
        </p:txBody>
      </p:sp>
      <p:sp>
        <p:nvSpPr>
          <p:cNvPr id="3" name="Content Placeholder 2">
            <a:extLst>
              <a:ext uri="{FF2B5EF4-FFF2-40B4-BE49-F238E27FC236}">
                <a16:creationId xmlns:a16="http://schemas.microsoft.com/office/drawing/2014/main" id="{5CF542B0-C6D9-4FDD-BB40-E96E7AB270F1}"/>
              </a:ext>
            </a:extLst>
          </p:cNvPr>
          <p:cNvSpPr>
            <a:spLocks noGrp="1"/>
          </p:cNvSpPr>
          <p:nvPr>
            <p:ph idx="1"/>
          </p:nvPr>
        </p:nvSpPr>
        <p:spPr>
          <a:xfrm>
            <a:off x="638921" y="4013165"/>
            <a:ext cx="4204012" cy="2205732"/>
          </a:xfrm>
        </p:spPr>
        <p:txBody>
          <a:bodyPr vert="horz" lIns="91440" tIns="45720" rIns="91440" bIns="45720" rtlCol="0" anchor="t">
            <a:normAutofit fontScale="55000" lnSpcReduction="20000"/>
          </a:bodyPr>
          <a:lstStyle/>
          <a:p>
            <a:pPr algn="r"/>
            <a:r>
              <a:rPr lang="en-US" sz="6000" dirty="0">
                <a:solidFill>
                  <a:srgbClr val="FFFFFF"/>
                </a:solidFill>
              </a:rPr>
              <a:t>Prime Mover of Forearm Flexion</a:t>
            </a:r>
          </a:p>
          <a:p>
            <a:pPr algn="r"/>
            <a:endParaRPr lang="en-US" sz="6000" dirty="0">
              <a:solidFill>
                <a:srgbClr val="FFFFFF"/>
              </a:solidFill>
            </a:endParaRPr>
          </a:p>
          <a:p>
            <a:pPr algn="r"/>
            <a:r>
              <a:rPr lang="en-US" sz="6000" dirty="0">
                <a:solidFill>
                  <a:srgbClr val="FFFFFF"/>
                </a:solidFill>
              </a:rPr>
              <a:t>Antagonist of Forearm Extension</a:t>
            </a:r>
          </a:p>
        </p:txBody>
      </p:sp>
    </p:spTree>
    <p:extLst>
      <p:ext uri="{BB962C8B-B14F-4D97-AF65-F5344CB8AC3E}">
        <p14:creationId xmlns:p14="http://schemas.microsoft.com/office/powerpoint/2010/main" val="28553172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holding, indoor&#10;&#10;Description generated with high confidence">
            <a:extLst>
              <a:ext uri="{FF2B5EF4-FFF2-40B4-BE49-F238E27FC236}">
                <a16:creationId xmlns:a16="http://schemas.microsoft.com/office/drawing/2014/main" id="{F4189403-243F-417E-9535-012B26B6369A}"/>
              </a:ext>
            </a:extLst>
          </p:cNvPr>
          <p:cNvPicPr>
            <a:picLocks noChangeAspect="1"/>
          </p:cNvPicPr>
          <p:nvPr/>
        </p:nvPicPr>
        <p:blipFill rotWithShape="1">
          <a:blip r:embed="rId2">
            <a:extLst>
              <a:ext uri="{28A0092B-C50C-407E-A947-70E740481C1C}">
                <a14:useLocalDpi xmlns:a14="http://schemas.microsoft.com/office/drawing/2010/main" val="0"/>
              </a:ext>
            </a:extLst>
          </a:blip>
          <a:srcRect r="1" b="3966"/>
          <a:stretch/>
        </p:blipFill>
        <p:spPr>
          <a:xfrm>
            <a:off x="20" y="10"/>
            <a:ext cx="6105635" cy="6857990"/>
          </a:xfrm>
          <a:prstGeom prst="rect">
            <a:avLst/>
          </a:prstGeom>
        </p:spPr>
      </p:pic>
      <p:sp>
        <p:nvSpPr>
          <p:cNvPr id="2" name="Title 1">
            <a:extLst>
              <a:ext uri="{FF2B5EF4-FFF2-40B4-BE49-F238E27FC236}">
                <a16:creationId xmlns:a16="http://schemas.microsoft.com/office/drawing/2014/main" id="{56469CF6-47CE-4850-ACF8-633016DACA6C}"/>
              </a:ext>
            </a:extLst>
          </p:cNvPr>
          <p:cNvSpPr>
            <a:spLocks noGrp="1"/>
          </p:cNvSpPr>
          <p:nvPr>
            <p:ph type="title"/>
          </p:nvPr>
        </p:nvSpPr>
        <p:spPr>
          <a:xfrm>
            <a:off x="6745735" y="640081"/>
            <a:ext cx="4806184" cy="3352473"/>
          </a:xfrm>
          <a:noFill/>
        </p:spPr>
        <p:txBody>
          <a:bodyPr vert="horz" lIns="91440" tIns="45720" rIns="91440" bIns="45720" rtlCol="0" anchor="b">
            <a:normAutofit/>
          </a:bodyPr>
          <a:lstStyle/>
          <a:p>
            <a:pPr algn="ctr"/>
            <a:r>
              <a:rPr lang="en-US" sz="6000"/>
              <a:t>Iliacus</a:t>
            </a:r>
          </a:p>
        </p:txBody>
      </p:sp>
      <p:sp>
        <p:nvSpPr>
          <p:cNvPr id="3" name="Content Placeholder 2">
            <a:extLst>
              <a:ext uri="{FF2B5EF4-FFF2-40B4-BE49-F238E27FC236}">
                <a16:creationId xmlns:a16="http://schemas.microsoft.com/office/drawing/2014/main" id="{FFC0AF16-4AAE-4088-BD7A-4D7102C1335C}"/>
              </a:ext>
            </a:extLst>
          </p:cNvPr>
          <p:cNvSpPr>
            <a:spLocks noGrp="1"/>
          </p:cNvSpPr>
          <p:nvPr>
            <p:ph idx="1"/>
          </p:nvPr>
        </p:nvSpPr>
        <p:spPr>
          <a:xfrm>
            <a:off x="6745735" y="4157147"/>
            <a:ext cx="4806184" cy="2060774"/>
          </a:xfrm>
          <a:noFill/>
        </p:spPr>
        <p:txBody>
          <a:bodyPr vert="horz" lIns="91440" tIns="45720" rIns="91440" bIns="45720" rtlCol="0">
            <a:normAutofit fontScale="92500" lnSpcReduction="10000"/>
          </a:bodyPr>
          <a:lstStyle/>
          <a:p>
            <a:pPr algn="ctr"/>
            <a:r>
              <a:rPr lang="en-US" sz="3600" dirty="0"/>
              <a:t> Prime Mover for Thigh or Hip Flexion </a:t>
            </a:r>
          </a:p>
          <a:p>
            <a:pPr algn="ctr"/>
            <a:endParaRPr lang="en-US" sz="3600" dirty="0"/>
          </a:p>
          <a:p>
            <a:pPr algn="ctr"/>
            <a:r>
              <a:rPr lang="en-US" sz="3600" dirty="0"/>
              <a:t>Antagonist of Hip Extension</a:t>
            </a:r>
          </a:p>
        </p:txBody>
      </p:sp>
      <p:pic>
        <p:nvPicPr>
          <p:cNvPr id="7" name="Picture 6">
            <a:extLst>
              <a:ext uri="{FF2B5EF4-FFF2-40B4-BE49-F238E27FC236}">
                <a16:creationId xmlns:a16="http://schemas.microsoft.com/office/drawing/2014/main" id="{A5E8EF79-E91D-4F84-8987-3E3FFE2FC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022" y="384354"/>
            <a:ext cx="2255815" cy="2255815"/>
          </a:xfrm>
          <a:prstGeom prst="rect">
            <a:avLst/>
          </a:prstGeom>
        </p:spPr>
      </p:pic>
      <p:pic>
        <p:nvPicPr>
          <p:cNvPr id="8" name="Picture 7" descr="A close up of a sign&#10;&#10;Description generated with very high confidence">
            <a:extLst>
              <a:ext uri="{FF2B5EF4-FFF2-40B4-BE49-F238E27FC236}">
                <a16:creationId xmlns:a16="http://schemas.microsoft.com/office/drawing/2014/main" id="{AE7117D9-42EA-424F-A579-35BB43B64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9085" y="819265"/>
            <a:ext cx="826701" cy="147275"/>
          </a:xfrm>
          <a:prstGeom prst="rect">
            <a:avLst/>
          </a:prstGeom>
        </p:spPr>
      </p:pic>
    </p:spTree>
    <p:extLst>
      <p:ext uri="{BB962C8B-B14F-4D97-AF65-F5344CB8AC3E}">
        <p14:creationId xmlns:p14="http://schemas.microsoft.com/office/powerpoint/2010/main" val="4722605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D45F80-882E-488F-A84B-5F83B32B0D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7B73A1C-7968-4054-A78E-113BFCE75EC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toy&#10;&#10;Description generated with high confidence">
            <a:extLst>
              <a:ext uri="{FF2B5EF4-FFF2-40B4-BE49-F238E27FC236}">
                <a16:creationId xmlns:a16="http://schemas.microsoft.com/office/drawing/2014/main" id="{2D00A48F-FC8A-4FF5-8C31-396724A87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99753"/>
            <a:ext cx="5459470" cy="5459470"/>
          </a:xfrm>
          <a:prstGeom prst="rect">
            <a:avLst/>
          </a:prstGeom>
        </p:spPr>
      </p:pic>
      <p:sp>
        <p:nvSpPr>
          <p:cNvPr id="2" name="Title 1">
            <a:extLst>
              <a:ext uri="{FF2B5EF4-FFF2-40B4-BE49-F238E27FC236}">
                <a16:creationId xmlns:a16="http://schemas.microsoft.com/office/drawing/2014/main" id="{1F23DC0E-2B3F-4A40-85B9-D1F6824DFB02}"/>
              </a:ext>
            </a:extLst>
          </p:cNvPr>
          <p:cNvSpPr>
            <a:spLocks noGrp="1"/>
          </p:cNvSpPr>
          <p:nvPr>
            <p:ph type="title"/>
          </p:nvPr>
        </p:nvSpPr>
        <p:spPr>
          <a:xfrm>
            <a:off x="634276" y="803705"/>
            <a:ext cx="4208656" cy="3034857"/>
          </a:xfrm>
        </p:spPr>
        <p:txBody>
          <a:bodyPr vert="horz" lIns="91440" tIns="45720" rIns="91440" bIns="45720" rtlCol="0" anchor="b">
            <a:normAutofit/>
          </a:bodyPr>
          <a:lstStyle/>
          <a:p>
            <a:pPr algn="r"/>
            <a:r>
              <a:rPr lang="en-US" sz="5400">
                <a:solidFill>
                  <a:srgbClr val="FFFFFF"/>
                </a:solidFill>
              </a:rPr>
              <a:t>Gluteus maximus</a:t>
            </a:r>
          </a:p>
        </p:txBody>
      </p:sp>
      <p:sp>
        <p:nvSpPr>
          <p:cNvPr id="3" name="Content Placeholder 2">
            <a:extLst>
              <a:ext uri="{FF2B5EF4-FFF2-40B4-BE49-F238E27FC236}">
                <a16:creationId xmlns:a16="http://schemas.microsoft.com/office/drawing/2014/main" id="{FEF22FCF-115B-4F5D-A65B-593FB7C00F54}"/>
              </a:ext>
            </a:extLst>
          </p:cNvPr>
          <p:cNvSpPr>
            <a:spLocks noGrp="1"/>
          </p:cNvSpPr>
          <p:nvPr>
            <p:ph idx="1"/>
          </p:nvPr>
        </p:nvSpPr>
        <p:spPr>
          <a:xfrm>
            <a:off x="638921" y="4013165"/>
            <a:ext cx="4204012" cy="2205732"/>
          </a:xfrm>
        </p:spPr>
        <p:txBody>
          <a:bodyPr vert="horz" lIns="91440" tIns="45720" rIns="91440" bIns="45720" rtlCol="0" anchor="t">
            <a:normAutofit fontScale="55000" lnSpcReduction="20000"/>
          </a:bodyPr>
          <a:lstStyle/>
          <a:p>
            <a:pPr algn="r"/>
            <a:r>
              <a:rPr lang="en-US" sz="6000" dirty="0">
                <a:solidFill>
                  <a:srgbClr val="FFFFFF"/>
                </a:solidFill>
              </a:rPr>
              <a:t>Prime Mover of Thigh Extension</a:t>
            </a:r>
          </a:p>
          <a:p>
            <a:pPr algn="r"/>
            <a:endParaRPr lang="en-US" sz="6000" dirty="0">
              <a:solidFill>
                <a:srgbClr val="FFFFFF"/>
              </a:solidFill>
            </a:endParaRPr>
          </a:p>
          <a:p>
            <a:pPr algn="r"/>
            <a:r>
              <a:rPr lang="en-US" sz="6000" dirty="0">
                <a:solidFill>
                  <a:srgbClr val="FFFFFF"/>
                </a:solidFill>
              </a:rPr>
              <a:t>Antagonist of Thigh or Hip Flexions</a:t>
            </a:r>
          </a:p>
        </p:txBody>
      </p:sp>
    </p:spTree>
    <p:extLst>
      <p:ext uri="{BB962C8B-B14F-4D97-AF65-F5344CB8AC3E}">
        <p14:creationId xmlns:p14="http://schemas.microsoft.com/office/powerpoint/2010/main" val="13376258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80470B-DDC6-4CF6-8A5B-9829119172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screenshot of a cell phone&#10;&#10;Description generated with high confidence">
            <a:extLst>
              <a:ext uri="{FF2B5EF4-FFF2-40B4-BE49-F238E27FC236}">
                <a16:creationId xmlns:a16="http://schemas.microsoft.com/office/drawing/2014/main" id="{A81C7088-A8BF-487D-AACF-C77FBEEA1511}"/>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2886" r="-3374" b="-117"/>
          <a:stretch/>
        </p:blipFill>
        <p:spPr>
          <a:xfrm>
            <a:off x="4964897" y="234176"/>
            <a:ext cx="6587441" cy="6222380"/>
          </a:xfrm>
          <a:prstGeom prst="rect">
            <a:avLst/>
          </a:prstGeom>
          <a:effectLst/>
        </p:spPr>
      </p:pic>
      <p:sp>
        <p:nvSpPr>
          <p:cNvPr id="2" name="Title 1">
            <a:extLst>
              <a:ext uri="{FF2B5EF4-FFF2-40B4-BE49-F238E27FC236}">
                <a16:creationId xmlns:a16="http://schemas.microsoft.com/office/drawing/2014/main" id="{6E64C886-A2C0-4A17-97C1-522B19E6CB39}"/>
              </a:ext>
            </a:extLst>
          </p:cNvPr>
          <p:cNvSpPr>
            <a:spLocks noGrp="1"/>
          </p:cNvSpPr>
          <p:nvPr>
            <p:ph type="title"/>
          </p:nvPr>
        </p:nvSpPr>
        <p:spPr>
          <a:xfrm>
            <a:off x="648929" y="629266"/>
            <a:ext cx="3667039" cy="1676603"/>
          </a:xfrm>
        </p:spPr>
        <p:txBody>
          <a:bodyPr>
            <a:normAutofit/>
          </a:bodyPr>
          <a:lstStyle/>
          <a:p>
            <a:r>
              <a:rPr lang="en-US" sz="3600" dirty="0">
                <a:solidFill>
                  <a:schemeClr val="bg1"/>
                </a:solidFill>
              </a:rPr>
              <a:t>Hamstrings -  Extends thigh</a:t>
            </a:r>
          </a:p>
        </p:txBody>
      </p:sp>
      <p:sp>
        <p:nvSpPr>
          <p:cNvPr id="3" name="Content Placeholder 2">
            <a:extLst>
              <a:ext uri="{FF2B5EF4-FFF2-40B4-BE49-F238E27FC236}">
                <a16:creationId xmlns:a16="http://schemas.microsoft.com/office/drawing/2014/main" id="{9F395553-8398-490E-8731-D4D72E8D5258}"/>
              </a:ext>
            </a:extLst>
          </p:cNvPr>
          <p:cNvSpPr>
            <a:spLocks noGrp="1"/>
          </p:cNvSpPr>
          <p:nvPr>
            <p:ph idx="1"/>
          </p:nvPr>
        </p:nvSpPr>
        <p:spPr>
          <a:xfrm>
            <a:off x="648931" y="2438401"/>
            <a:ext cx="3667036" cy="3779520"/>
          </a:xfrm>
        </p:spPr>
        <p:txBody>
          <a:bodyPr>
            <a:normAutofit/>
          </a:bodyPr>
          <a:lstStyle/>
          <a:p>
            <a:pPr marL="0" indent="0">
              <a:buNone/>
            </a:pPr>
            <a:r>
              <a:rPr lang="en-US" sz="4000" dirty="0">
                <a:solidFill>
                  <a:schemeClr val="bg1"/>
                </a:solidFill>
              </a:rPr>
              <a:t>Hamstrings include the…</a:t>
            </a:r>
          </a:p>
          <a:p>
            <a:r>
              <a:rPr lang="en-US" sz="4000" dirty="0">
                <a:solidFill>
                  <a:schemeClr val="bg1"/>
                </a:solidFill>
              </a:rPr>
              <a:t>Biceps femoris</a:t>
            </a:r>
          </a:p>
          <a:p>
            <a:r>
              <a:rPr lang="en-US" sz="4000" dirty="0">
                <a:solidFill>
                  <a:schemeClr val="bg1"/>
                </a:solidFill>
              </a:rPr>
              <a:t>Semitendinosus</a:t>
            </a:r>
          </a:p>
          <a:p>
            <a:r>
              <a:rPr lang="en-US" sz="4000" dirty="0">
                <a:solidFill>
                  <a:schemeClr val="bg1"/>
                </a:solidFill>
              </a:rPr>
              <a:t>Semimembranosus</a:t>
            </a:r>
          </a:p>
        </p:txBody>
      </p:sp>
      <p:pic>
        <p:nvPicPr>
          <p:cNvPr id="7" name="Picture 6" descr="A close up of a sign&#10;&#10;Description generated with very high confidence">
            <a:extLst>
              <a:ext uri="{FF2B5EF4-FFF2-40B4-BE49-F238E27FC236}">
                <a16:creationId xmlns:a16="http://schemas.microsoft.com/office/drawing/2014/main" id="{C7D52D61-50AE-4750-9B6B-C1DD48283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9085" y="819265"/>
            <a:ext cx="826701" cy="147275"/>
          </a:xfrm>
          <a:prstGeom prst="rect">
            <a:avLst/>
          </a:prstGeom>
        </p:spPr>
      </p:pic>
    </p:spTree>
    <p:extLst>
      <p:ext uri="{BB962C8B-B14F-4D97-AF65-F5344CB8AC3E}">
        <p14:creationId xmlns:p14="http://schemas.microsoft.com/office/powerpoint/2010/main" val="18537409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80470B-DDC6-4CF6-8A5B-9829119172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a:extLst>
              <a:ext uri="{FF2B5EF4-FFF2-40B4-BE49-F238E27FC236}">
                <a16:creationId xmlns:a16="http://schemas.microsoft.com/office/drawing/2014/main" id="{A81C7088-A8BF-487D-AACF-C77FBEEA1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088" y="704513"/>
            <a:ext cx="6276250" cy="5448976"/>
          </a:xfrm>
          <a:prstGeom prst="rect">
            <a:avLst/>
          </a:prstGeom>
          <a:effectLst/>
        </p:spPr>
      </p:pic>
      <p:sp>
        <p:nvSpPr>
          <p:cNvPr id="2" name="Title 1">
            <a:extLst>
              <a:ext uri="{FF2B5EF4-FFF2-40B4-BE49-F238E27FC236}">
                <a16:creationId xmlns:a16="http://schemas.microsoft.com/office/drawing/2014/main" id="{6E64C886-A2C0-4A17-97C1-522B19E6CB39}"/>
              </a:ext>
            </a:extLst>
          </p:cNvPr>
          <p:cNvSpPr>
            <a:spLocks noGrp="1"/>
          </p:cNvSpPr>
          <p:nvPr>
            <p:ph type="title"/>
          </p:nvPr>
        </p:nvSpPr>
        <p:spPr>
          <a:xfrm>
            <a:off x="648929" y="629266"/>
            <a:ext cx="3667039" cy="1676603"/>
          </a:xfrm>
        </p:spPr>
        <p:txBody>
          <a:bodyPr>
            <a:normAutofit/>
          </a:bodyPr>
          <a:lstStyle/>
          <a:p>
            <a:r>
              <a:rPr lang="en-US" sz="3600" dirty="0">
                <a:solidFill>
                  <a:schemeClr val="bg1"/>
                </a:solidFill>
              </a:rPr>
              <a:t>Quadriceps - Flexes thigh</a:t>
            </a:r>
          </a:p>
        </p:txBody>
      </p:sp>
      <p:sp>
        <p:nvSpPr>
          <p:cNvPr id="3" name="Content Placeholder 2">
            <a:extLst>
              <a:ext uri="{FF2B5EF4-FFF2-40B4-BE49-F238E27FC236}">
                <a16:creationId xmlns:a16="http://schemas.microsoft.com/office/drawing/2014/main" id="{9F395553-8398-490E-8731-D4D72E8D5258}"/>
              </a:ext>
            </a:extLst>
          </p:cNvPr>
          <p:cNvSpPr>
            <a:spLocks noGrp="1"/>
          </p:cNvSpPr>
          <p:nvPr>
            <p:ph idx="1"/>
          </p:nvPr>
        </p:nvSpPr>
        <p:spPr>
          <a:xfrm>
            <a:off x="648931" y="2438401"/>
            <a:ext cx="3667036" cy="3779520"/>
          </a:xfrm>
        </p:spPr>
        <p:txBody>
          <a:bodyPr>
            <a:normAutofit/>
          </a:bodyPr>
          <a:lstStyle/>
          <a:p>
            <a:pPr marL="0" indent="0">
              <a:buNone/>
            </a:pPr>
            <a:r>
              <a:rPr lang="en-US" sz="4000" dirty="0">
                <a:solidFill>
                  <a:schemeClr val="bg1"/>
                </a:solidFill>
              </a:rPr>
              <a:t>Hamstrings include the…</a:t>
            </a:r>
          </a:p>
          <a:p>
            <a:r>
              <a:rPr lang="en-US" sz="4000" dirty="0">
                <a:solidFill>
                  <a:schemeClr val="bg1"/>
                </a:solidFill>
              </a:rPr>
              <a:t>Biceps femoris</a:t>
            </a:r>
          </a:p>
          <a:p>
            <a:r>
              <a:rPr lang="en-US" sz="4000" dirty="0">
                <a:solidFill>
                  <a:schemeClr val="bg1"/>
                </a:solidFill>
              </a:rPr>
              <a:t>Semitendinosus</a:t>
            </a:r>
          </a:p>
          <a:p>
            <a:r>
              <a:rPr lang="en-US" sz="4000" dirty="0">
                <a:solidFill>
                  <a:schemeClr val="bg1"/>
                </a:solidFill>
              </a:rPr>
              <a:t>Semimembranosus</a:t>
            </a:r>
          </a:p>
        </p:txBody>
      </p:sp>
    </p:spTree>
    <p:extLst>
      <p:ext uri="{BB962C8B-B14F-4D97-AF65-F5344CB8AC3E}">
        <p14:creationId xmlns:p14="http://schemas.microsoft.com/office/powerpoint/2010/main" val="3040152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0C74A1F-6650-498A-AD44-419E3EACF548}"/>
              </a:ext>
            </a:extLst>
          </p:cNvPr>
          <p:cNvGraphicFramePr>
            <a:graphicFrameLocks noGrp="1"/>
          </p:cNvGraphicFramePr>
          <p:nvPr>
            <p:extLst>
              <p:ext uri="{D42A27DB-BD31-4B8C-83A1-F6EECF244321}">
                <p14:modId xmlns:p14="http://schemas.microsoft.com/office/powerpoint/2010/main" val="274009462"/>
              </p:ext>
            </p:extLst>
          </p:nvPr>
        </p:nvGraphicFramePr>
        <p:xfrm>
          <a:off x="357388" y="286316"/>
          <a:ext cx="10950497" cy="6394519"/>
        </p:xfrm>
        <a:graphic>
          <a:graphicData uri="http://schemas.openxmlformats.org/drawingml/2006/table">
            <a:tbl>
              <a:tblPr firstRow="1" bandRow="1">
                <a:tableStyleId>{F5AB1C69-6EDB-4FF4-983F-18BD219EF322}</a:tableStyleId>
              </a:tblPr>
              <a:tblGrid>
                <a:gridCol w="2807991">
                  <a:extLst>
                    <a:ext uri="{9D8B030D-6E8A-4147-A177-3AD203B41FA5}">
                      <a16:colId xmlns:a16="http://schemas.microsoft.com/office/drawing/2014/main" val="2766247746"/>
                    </a:ext>
                  </a:extLst>
                </a:gridCol>
                <a:gridCol w="3126583">
                  <a:extLst>
                    <a:ext uri="{9D8B030D-6E8A-4147-A177-3AD203B41FA5}">
                      <a16:colId xmlns:a16="http://schemas.microsoft.com/office/drawing/2014/main" val="1074279468"/>
                    </a:ext>
                  </a:extLst>
                </a:gridCol>
                <a:gridCol w="5015923">
                  <a:extLst>
                    <a:ext uri="{9D8B030D-6E8A-4147-A177-3AD203B41FA5}">
                      <a16:colId xmlns:a16="http://schemas.microsoft.com/office/drawing/2014/main" val="720511834"/>
                    </a:ext>
                  </a:extLst>
                </a:gridCol>
              </a:tblGrid>
              <a:tr h="359902">
                <a:tc>
                  <a:txBody>
                    <a:bodyPr/>
                    <a:lstStyle/>
                    <a:p>
                      <a:r>
                        <a:rPr lang="en-US" dirty="0">
                          <a:latin typeface="Eras Demi ITC" panose="020B0805030504020804" pitchFamily="34" charset="0"/>
                        </a:rPr>
                        <a:t> Action</a:t>
                      </a:r>
                    </a:p>
                  </a:txBody>
                  <a:tcPr/>
                </a:tc>
                <a:tc>
                  <a:txBody>
                    <a:bodyPr/>
                    <a:lstStyle/>
                    <a:p>
                      <a:r>
                        <a:rPr lang="en-US" dirty="0">
                          <a:latin typeface="Eras Demi ITC" panose="020B0805030504020804" pitchFamily="34" charset="0"/>
                        </a:rPr>
                        <a:t>Prime Mover</a:t>
                      </a:r>
                    </a:p>
                  </a:txBody>
                  <a:tcPr/>
                </a:tc>
                <a:tc>
                  <a:txBody>
                    <a:bodyPr/>
                    <a:lstStyle/>
                    <a:p>
                      <a:r>
                        <a:rPr lang="en-US" dirty="0">
                          <a:latin typeface="Eras Demi ITC" panose="020B0805030504020804" pitchFamily="34" charset="0"/>
                        </a:rPr>
                        <a:t>Antagonist</a:t>
                      </a:r>
                    </a:p>
                  </a:txBody>
                  <a:tcPr/>
                </a:tc>
                <a:extLst>
                  <a:ext uri="{0D108BD9-81ED-4DB2-BD59-A6C34878D82A}">
                    <a16:rowId xmlns:a16="http://schemas.microsoft.com/office/drawing/2014/main" val="1314999450"/>
                  </a:ext>
                </a:extLst>
              </a:tr>
              <a:tr h="621200">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1800" u="none" strike="noStrike" cap="none" normalizeH="0" baseline="0" dirty="0">
                          <a:ln>
                            <a:noFill/>
                          </a:ln>
                          <a:effectLst/>
                          <a:latin typeface="Eras Demi ITC" panose="020B0805030504020804" pitchFamily="34" charset="0"/>
                        </a:rPr>
                        <a:t>Shoulder/arm flexion</a:t>
                      </a:r>
                      <a:endParaRPr kumimoji="0" lang="en-US" altLang="en-US" sz="1800" b="0" i="0" u="none" strike="noStrike" cap="none" normalizeH="0" baseline="0" dirty="0">
                        <a:ln>
                          <a:noFill/>
                        </a:ln>
                        <a:solidFill>
                          <a:srgbClr val="455358"/>
                        </a:solidFill>
                        <a:effectLst/>
                        <a:latin typeface="Eras Demi ITC" panose="020B0805030504020804" pitchFamily="34" charset="0"/>
                      </a:endParaRPr>
                    </a:p>
                  </a:txBody>
                  <a:tcPr/>
                </a:tc>
                <a:tc>
                  <a:txBody>
                    <a:bodyPr/>
                    <a:lstStyle/>
                    <a:p>
                      <a:r>
                        <a:rPr kumimoji="0" lang="en-US" altLang="en-US" sz="1800" u="none" strike="noStrike" cap="none" normalizeH="0" baseline="0" dirty="0">
                          <a:ln>
                            <a:noFill/>
                          </a:ln>
                          <a:effectLst/>
                          <a:latin typeface="Eras Demi ITC" panose="020B0805030504020804" pitchFamily="34" charset="0"/>
                        </a:rPr>
                        <a:t>pectoralis major</a:t>
                      </a:r>
                      <a:br>
                        <a:rPr kumimoji="0" lang="en-US" altLang="en-US" sz="1800" u="none" strike="noStrike" cap="none" normalizeH="0" baseline="0" dirty="0">
                          <a:ln>
                            <a:noFill/>
                          </a:ln>
                          <a:effectLst/>
                          <a:latin typeface="Eras Demi ITC" panose="020B0805030504020804" pitchFamily="34" charset="0"/>
                        </a:rPr>
                      </a:br>
                      <a:endParaRPr lang="en-US" dirty="0">
                        <a:latin typeface="Eras Demi ITC" panose="020B0805030504020804" pitchFamily="34" charset="0"/>
                      </a:endParaRPr>
                    </a:p>
                  </a:txBody>
                  <a:tcPr/>
                </a:tc>
                <a:tc>
                  <a:txBody>
                    <a:bodyPr/>
                    <a:lstStyle/>
                    <a:p>
                      <a:r>
                        <a:rPr kumimoji="0" lang="en-US" altLang="en-US" sz="1800" u="none" strike="noStrike" cap="none" normalizeH="0" baseline="0" dirty="0">
                          <a:ln>
                            <a:noFill/>
                          </a:ln>
                          <a:effectLst/>
                          <a:latin typeface="Eras Demi ITC" panose="020B0805030504020804" pitchFamily="34" charset="0"/>
                        </a:rPr>
                        <a:t>latissimus dorsi</a:t>
                      </a:r>
                      <a:endParaRPr lang="en-US" dirty="0">
                        <a:latin typeface="Eras Demi ITC" panose="020B0805030504020804" pitchFamily="34" charset="0"/>
                      </a:endParaRPr>
                    </a:p>
                  </a:txBody>
                  <a:tcPr/>
                </a:tc>
                <a:extLst>
                  <a:ext uri="{0D108BD9-81ED-4DB2-BD59-A6C34878D82A}">
                    <a16:rowId xmlns:a16="http://schemas.microsoft.com/office/drawing/2014/main" val="3279283654"/>
                  </a:ext>
                </a:extLst>
              </a:tr>
              <a:tr h="359902">
                <a:tc>
                  <a:txBody>
                    <a:bodyPr/>
                    <a:lstStyle/>
                    <a:p>
                      <a:r>
                        <a:rPr kumimoji="0" lang="en-US" altLang="en-US" sz="1800" u="none" strike="noStrike" cap="none" normalizeH="0" baseline="0" dirty="0">
                          <a:ln>
                            <a:noFill/>
                          </a:ln>
                          <a:effectLst/>
                          <a:latin typeface="Eras Demi ITC" panose="020B0805030504020804" pitchFamily="34" charset="0"/>
                        </a:rPr>
                        <a:t>Shoulder/arm extension</a:t>
                      </a:r>
                      <a:endParaRPr lang="en-US" dirty="0">
                        <a:latin typeface="Eras Demi ITC" panose="020B0805030504020804" pitchFamily="34" charset="0"/>
                      </a:endParaRPr>
                    </a:p>
                  </a:txBody>
                  <a:tcPr/>
                </a:tc>
                <a:tc>
                  <a:txBody>
                    <a:bodyPr/>
                    <a:lstStyle/>
                    <a:p>
                      <a:pPr marL="0" marR="0" lvl="0" indent="0" algn="l" defTabSz="914400" rtl="0" eaLnBrk="0" fontAlgn="t" latinLnBrk="0" hangingPunct="0">
                        <a:lnSpc>
                          <a:spcPct val="100000"/>
                        </a:lnSpc>
                        <a:spcBef>
                          <a:spcPct val="0"/>
                        </a:spcBef>
                        <a:spcAft>
                          <a:spcPct val="0"/>
                        </a:spcAft>
                        <a:buClrTx/>
                        <a:buSzTx/>
                        <a:buFontTx/>
                        <a:buNone/>
                        <a:tabLst/>
                        <a:defRPr/>
                      </a:pPr>
                      <a:r>
                        <a:rPr kumimoji="0" lang="en-US" altLang="en-US" sz="1800" u="none" strike="noStrike" kern="1200" cap="none" spc="0" normalizeH="0" baseline="0" noProof="0" dirty="0">
                          <a:ln>
                            <a:noFill/>
                          </a:ln>
                          <a:effectLst/>
                          <a:uLnTx/>
                          <a:uFillTx/>
                          <a:latin typeface="Eras Demi ITC" panose="020B0805030504020804" pitchFamily="34" charset="0"/>
                        </a:rPr>
                        <a:t>latissimus dorsi</a:t>
                      </a:r>
                      <a:endParaRPr kumimoji="0" lang="en-US" altLang="en-US" sz="1800" b="0" i="0" u="none" strike="noStrike" kern="1200" cap="none" spc="0" normalizeH="0" baseline="0" noProof="0" dirty="0">
                        <a:ln>
                          <a:noFill/>
                        </a:ln>
                        <a:solidFill>
                          <a:srgbClr val="455358"/>
                        </a:solidFill>
                        <a:effectLst/>
                        <a:uLnTx/>
                        <a:uFillTx/>
                        <a:latin typeface="Eras Demi ITC" panose="020B0805030504020804" pitchFamily="34" charset="0"/>
                        <a:ea typeface="+mn-ea"/>
                        <a:cs typeface="+mn-cs"/>
                      </a:endParaRPr>
                    </a:p>
                  </a:txBody>
                  <a:tcPr/>
                </a:tc>
                <a:tc>
                  <a:txBody>
                    <a:bodyPr/>
                    <a:lstStyle/>
                    <a:p>
                      <a:pPr marL="0" marR="0" lvl="0" indent="0" algn="l" defTabSz="914400" rtl="0" eaLnBrk="0" fontAlgn="t" latinLnBrk="0" hangingPunct="0">
                        <a:lnSpc>
                          <a:spcPct val="100000"/>
                        </a:lnSpc>
                        <a:spcBef>
                          <a:spcPct val="0"/>
                        </a:spcBef>
                        <a:spcAft>
                          <a:spcPct val="0"/>
                        </a:spcAft>
                        <a:buClrTx/>
                        <a:buSzTx/>
                        <a:buFontTx/>
                        <a:buNone/>
                        <a:tabLst/>
                        <a:defRPr/>
                      </a:pPr>
                      <a:r>
                        <a:rPr kumimoji="0" lang="en-US" altLang="en-US" sz="1800" u="none" strike="noStrike" kern="1200" cap="none" spc="0" normalizeH="0" baseline="0" noProof="0" dirty="0">
                          <a:ln>
                            <a:noFill/>
                          </a:ln>
                          <a:effectLst/>
                          <a:uLnTx/>
                          <a:uFillTx/>
                          <a:latin typeface="Eras Demi ITC" panose="020B0805030504020804" pitchFamily="34" charset="0"/>
                        </a:rPr>
                        <a:t>pectoralis major</a:t>
                      </a:r>
                      <a:endParaRPr kumimoji="0" lang="en-US" altLang="en-US" sz="1800" b="0" i="0" u="none" strike="noStrike" kern="1200" cap="none" spc="0" normalizeH="0" baseline="0" noProof="0" dirty="0">
                        <a:ln>
                          <a:noFill/>
                        </a:ln>
                        <a:solidFill>
                          <a:srgbClr val="455358"/>
                        </a:solidFill>
                        <a:effectLst/>
                        <a:uLnTx/>
                        <a:uFillTx/>
                        <a:latin typeface="Eras Demi ITC" panose="020B0805030504020804" pitchFamily="34" charset="0"/>
                        <a:ea typeface="+mn-ea"/>
                        <a:cs typeface="+mn-cs"/>
                      </a:endParaRPr>
                    </a:p>
                  </a:txBody>
                  <a:tcPr/>
                </a:tc>
                <a:extLst>
                  <a:ext uri="{0D108BD9-81ED-4DB2-BD59-A6C34878D82A}">
                    <a16:rowId xmlns:a16="http://schemas.microsoft.com/office/drawing/2014/main" val="2913748517"/>
                  </a:ext>
                </a:extLst>
              </a:tr>
              <a:tr h="621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u="none" strike="noStrike" cap="none" normalizeH="0" baseline="0" dirty="0">
                          <a:ln>
                            <a:noFill/>
                          </a:ln>
                          <a:effectLst/>
                          <a:latin typeface="Eras Demi ITC" panose="020B0805030504020804" pitchFamily="34" charset="0"/>
                        </a:rPr>
                        <a:t>Elbow/ forearm flexion</a:t>
                      </a:r>
                      <a:endParaRPr lang="en-US" dirty="0">
                        <a:latin typeface="Eras Demi ITC" panose="020B08050305040208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u="none" strike="noStrike" cap="none" normalizeH="0" baseline="0" dirty="0">
                          <a:ln>
                            <a:noFill/>
                          </a:ln>
                          <a:effectLst/>
                          <a:latin typeface="Eras Demi ITC" panose="020B0805030504020804" pitchFamily="34" charset="0"/>
                        </a:rPr>
                        <a:t>brachialis</a:t>
                      </a:r>
                      <a:endParaRPr lang="en-US" dirty="0">
                        <a:latin typeface="Eras Demi ITC" panose="020B08050305040208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u="none" strike="noStrike" cap="none" normalizeH="0" baseline="0" dirty="0">
                          <a:ln>
                            <a:noFill/>
                          </a:ln>
                          <a:effectLst/>
                          <a:latin typeface="Eras Demi ITC" panose="020B0805030504020804" pitchFamily="34" charset="0"/>
                        </a:rPr>
                        <a:t>triceps brachii</a:t>
                      </a:r>
                    </a:p>
                    <a:p>
                      <a:endParaRPr lang="en-US" dirty="0">
                        <a:latin typeface="Eras Demi ITC" panose="020B0805030504020804" pitchFamily="34" charset="0"/>
                      </a:endParaRPr>
                    </a:p>
                  </a:txBody>
                  <a:tcPr/>
                </a:tc>
                <a:extLst>
                  <a:ext uri="{0D108BD9-81ED-4DB2-BD59-A6C34878D82A}">
                    <a16:rowId xmlns:a16="http://schemas.microsoft.com/office/drawing/2014/main" val="2484521719"/>
                  </a:ext>
                </a:extLst>
              </a:tr>
              <a:tr h="621200">
                <a:tc>
                  <a:txBody>
                    <a:bodyPr/>
                    <a:lstStyle/>
                    <a:p>
                      <a:r>
                        <a:rPr kumimoji="0" lang="en-US" altLang="en-US" sz="1800" u="none" strike="noStrike" cap="none" normalizeH="0" baseline="0" dirty="0">
                          <a:ln>
                            <a:noFill/>
                          </a:ln>
                          <a:effectLst/>
                          <a:latin typeface="Eras Demi ITC" panose="020B0805030504020804" pitchFamily="34" charset="0"/>
                        </a:rPr>
                        <a:t>Elbow/forearm  extension</a:t>
                      </a:r>
                      <a:endParaRPr lang="en-US" dirty="0">
                        <a:latin typeface="Eras Demi ITC" panose="020B0805030504020804" pitchFamily="34" charset="0"/>
                      </a:endParaRPr>
                    </a:p>
                  </a:txBody>
                  <a:tcPr/>
                </a:tc>
                <a:tc>
                  <a:txBody>
                    <a:bodyPr/>
                    <a:lstStyle/>
                    <a:p>
                      <a:r>
                        <a:rPr kumimoji="0" lang="en-US" altLang="en-US" sz="1800" u="none" strike="noStrike" cap="none" normalizeH="0" baseline="0" dirty="0">
                          <a:ln>
                            <a:noFill/>
                          </a:ln>
                          <a:effectLst/>
                          <a:latin typeface="Eras Demi ITC" panose="020B0805030504020804" pitchFamily="34" charset="0"/>
                        </a:rPr>
                        <a:t>triceps brachii</a:t>
                      </a:r>
                      <a:endParaRPr lang="en-US" dirty="0">
                        <a:latin typeface="Eras Demi ITC" panose="020B08050305040208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u="none" strike="noStrike" cap="none" normalizeH="0" baseline="0" dirty="0">
                          <a:ln>
                            <a:noFill/>
                          </a:ln>
                          <a:effectLst/>
                          <a:latin typeface="Eras Demi ITC" panose="020B0805030504020804" pitchFamily="34" charset="0"/>
                        </a:rPr>
                        <a:t>biceps brachii</a:t>
                      </a:r>
                      <a:endParaRPr kumimoji="0" lang="en-US" altLang="en-US" sz="1800" b="0" i="0" u="none" strike="noStrike" cap="none" normalizeH="0" baseline="0" dirty="0">
                        <a:ln>
                          <a:noFill/>
                        </a:ln>
                        <a:solidFill>
                          <a:srgbClr val="455358"/>
                        </a:solidFill>
                        <a:effectLst/>
                        <a:latin typeface="Eras Demi ITC" panose="020B0805030504020804" pitchFamily="34" charset="0"/>
                      </a:endParaRPr>
                    </a:p>
                  </a:txBody>
                  <a:tcPr/>
                </a:tc>
                <a:extLst>
                  <a:ext uri="{0D108BD9-81ED-4DB2-BD59-A6C34878D82A}">
                    <a16:rowId xmlns:a16="http://schemas.microsoft.com/office/drawing/2014/main" val="1083942223"/>
                  </a:ext>
                </a:extLst>
              </a:tr>
              <a:tr h="621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u="none" strike="noStrike" cap="none" normalizeH="0" baseline="0" dirty="0">
                          <a:ln>
                            <a:noFill/>
                          </a:ln>
                          <a:effectLst/>
                          <a:latin typeface="Eras Demi ITC" panose="020B0805030504020804" pitchFamily="34" charset="0"/>
                        </a:rPr>
                        <a:t>shoulder adduction</a:t>
                      </a:r>
                      <a:endParaRPr lang="en-US" dirty="0">
                        <a:latin typeface="Eras Demi ITC" panose="020B08050305040208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u="none" strike="noStrike" cap="none" normalizeH="0" baseline="0" dirty="0">
                          <a:ln>
                            <a:noFill/>
                          </a:ln>
                          <a:effectLst/>
                          <a:latin typeface="Eras Demi ITC" panose="020B0805030504020804" pitchFamily="34" charset="0"/>
                        </a:rPr>
                        <a:t>latissimus dorsi &amp; pectoralis major</a:t>
                      </a:r>
                      <a:endParaRPr lang="en-US" dirty="0">
                        <a:latin typeface="Eras Demi ITC" panose="020B08050305040208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u="none" strike="noStrike" cap="none" normalizeH="0" baseline="0" dirty="0">
                          <a:ln>
                            <a:noFill/>
                          </a:ln>
                          <a:effectLst/>
                          <a:latin typeface="Eras Demi ITC" panose="020B0805030504020804" pitchFamily="34" charset="0"/>
                        </a:rPr>
                        <a:t>deltoid</a:t>
                      </a:r>
                      <a:endParaRPr lang="en-US" dirty="0">
                        <a:latin typeface="Eras Demi ITC" panose="020B0805030504020804" pitchFamily="34" charset="0"/>
                      </a:endParaRPr>
                    </a:p>
                  </a:txBody>
                  <a:tcPr/>
                </a:tc>
                <a:extLst>
                  <a:ext uri="{0D108BD9-81ED-4DB2-BD59-A6C34878D82A}">
                    <a16:rowId xmlns:a16="http://schemas.microsoft.com/office/drawing/2014/main" val="3414029172"/>
                  </a:ext>
                </a:extLst>
              </a:tr>
              <a:tr h="359902">
                <a:tc>
                  <a:txBody>
                    <a:bodyPr/>
                    <a:lstStyle/>
                    <a:p>
                      <a:r>
                        <a:rPr kumimoji="0" lang="en-US" altLang="en-US" sz="1800" u="none" strike="noStrike" cap="none" normalizeH="0" baseline="0" dirty="0">
                          <a:ln>
                            <a:noFill/>
                          </a:ln>
                          <a:effectLst/>
                          <a:latin typeface="Eras Demi ITC" panose="020B0805030504020804" pitchFamily="34" charset="0"/>
                        </a:rPr>
                        <a:t>shoulder abduction</a:t>
                      </a:r>
                      <a:endParaRPr lang="en-US" dirty="0">
                        <a:latin typeface="Eras Demi ITC" panose="020B0805030504020804" pitchFamily="34" charset="0"/>
                      </a:endParaRPr>
                    </a:p>
                  </a:txBody>
                  <a:tcPr/>
                </a:tc>
                <a:tc>
                  <a:txBody>
                    <a:bodyPr/>
                    <a:lstStyle/>
                    <a:p>
                      <a:r>
                        <a:rPr kumimoji="0" lang="en-US" altLang="en-US" sz="1800" u="none" strike="noStrike" cap="none" normalizeH="0" baseline="0" dirty="0">
                          <a:ln>
                            <a:noFill/>
                          </a:ln>
                          <a:effectLst/>
                          <a:latin typeface="Eras Demi ITC" panose="020B0805030504020804" pitchFamily="34" charset="0"/>
                        </a:rPr>
                        <a:t>deltoid</a:t>
                      </a:r>
                      <a:endParaRPr lang="en-US" dirty="0">
                        <a:latin typeface="Eras Demi ITC" panose="020B0805030504020804" pitchFamily="34" charset="0"/>
                      </a:endParaRPr>
                    </a:p>
                  </a:txBody>
                  <a:tcPr/>
                </a:tc>
                <a:tc>
                  <a:txBody>
                    <a:bodyPr/>
                    <a:lstStyle/>
                    <a:p>
                      <a:r>
                        <a:rPr kumimoji="0" lang="en-US" altLang="en-US" sz="1800" u="none" strike="noStrike" cap="none" normalizeH="0" baseline="0" dirty="0">
                          <a:ln>
                            <a:noFill/>
                          </a:ln>
                          <a:effectLst/>
                          <a:latin typeface="Eras Demi ITC" panose="020B0805030504020804" pitchFamily="34" charset="0"/>
                        </a:rPr>
                        <a:t>pectoralis major &amp; latissimus dorsi</a:t>
                      </a:r>
                      <a:endParaRPr lang="en-US" dirty="0">
                        <a:latin typeface="Eras Demi ITC" panose="020B0805030504020804" pitchFamily="34" charset="0"/>
                      </a:endParaRPr>
                    </a:p>
                  </a:txBody>
                  <a:tcPr/>
                </a:tc>
                <a:extLst>
                  <a:ext uri="{0D108BD9-81ED-4DB2-BD59-A6C34878D82A}">
                    <a16:rowId xmlns:a16="http://schemas.microsoft.com/office/drawing/2014/main" val="525679463"/>
                  </a:ext>
                </a:extLst>
              </a:tr>
              <a:tr h="8355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u="none" strike="noStrike" cap="none" normalizeH="0" baseline="0" dirty="0">
                          <a:ln>
                            <a:noFill/>
                          </a:ln>
                          <a:effectLst/>
                          <a:latin typeface="Eras Demi ITC" panose="020B0805030504020804" pitchFamily="34" charset="0"/>
                        </a:rPr>
                        <a:t>Hip or thigh flexion</a:t>
                      </a:r>
                      <a:endParaRPr lang="en-US" dirty="0">
                        <a:latin typeface="Eras Demi ITC" panose="020B08050305040208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u="none" strike="noStrike" cap="none" normalizeH="0" baseline="0" dirty="0">
                          <a:ln>
                            <a:noFill/>
                          </a:ln>
                          <a:effectLst/>
                          <a:latin typeface="Eras Demi ITC" panose="020B0805030504020804" pitchFamily="34" charset="0"/>
                        </a:rPr>
                        <a:t>Iliac / iliacus</a:t>
                      </a:r>
                      <a:endParaRPr lang="en-US" dirty="0">
                        <a:latin typeface="Eras Demi ITC" panose="020B08050305040208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u="none" strike="noStrike" cap="none" normalizeH="0" baseline="0" dirty="0">
                          <a:ln>
                            <a:noFill/>
                          </a:ln>
                          <a:effectLst/>
                          <a:latin typeface="Eras Demi ITC" panose="020B0805030504020804" pitchFamily="34" charset="0"/>
                        </a:rPr>
                        <a:t>gluteus maximus</a:t>
                      </a:r>
                      <a:endParaRPr kumimoji="0" lang="en-US" altLang="en-US" sz="1800" b="0" i="0" u="none" strike="noStrike" cap="none" normalizeH="0" baseline="0" dirty="0">
                        <a:ln>
                          <a:noFill/>
                        </a:ln>
                        <a:solidFill>
                          <a:srgbClr val="455358"/>
                        </a:solidFill>
                        <a:effectLst/>
                        <a:latin typeface="Eras Demi ITC" panose="020B0805030504020804" pitchFamily="34" charset="0"/>
                      </a:endParaRPr>
                    </a:p>
                  </a:txBody>
                  <a:tcPr/>
                </a:tc>
                <a:extLst>
                  <a:ext uri="{0D108BD9-81ED-4DB2-BD59-A6C34878D82A}">
                    <a16:rowId xmlns:a16="http://schemas.microsoft.com/office/drawing/2014/main" val="1011696699"/>
                  </a:ext>
                </a:extLst>
              </a:tr>
              <a:tr h="621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u="none" strike="noStrike" cap="none" normalizeH="0" baseline="0" dirty="0">
                          <a:ln>
                            <a:noFill/>
                          </a:ln>
                          <a:effectLst/>
                          <a:latin typeface="Eras Demi ITC" panose="020B0805030504020804" pitchFamily="34" charset="0"/>
                        </a:rPr>
                        <a:t>hip or thigh extension</a:t>
                      </a:r>
                      <a:endParaRPr lang="en-US" dirty="0">
                        <a:latin typeface="Eras Demi ITC" panose="020B08050305040208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u="none" strike="noStrike" cap="none" normalizeH="0" baseline="0" dirty="0">
                          <a:ln>
                            <a:noFill/>
                          </a:ln>
                          <a:effectLst/>
                          <a:latin typeface="Eras Demi ITC" panose="020B0805030504020804" pitchFamily="34" charset="0"/>
                        </a:rPr>
                        <a:t>gluteus maximus</a:t>
                      </a:r>
                      <a:endParaRPr lang="en-US" dirty="0">
                        <a:latin typeface="Eras Demi ITC" panose="020B08050305040208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u="none" strike="noStrike" cap="none" normalizeH="0" baseline="0" dirty="0">
                          <a:ln>
                            <a:noFill/>
                          </a:ln>
                          <a:effectLst/>
                          <a:latin typeface="Eras Demi ITC" panose="020B0805030504020804" pitchFamily="34" charset="0"/>
                        </a:rPr>
                        <a:t>Iliac / iliacus</a:t>
                      </a:r>
                      <a:endParaRPr lang="en-US" dirty="0">
                        <a:latin typeface="Eras Demi ITC" panose="020B0805030504020804" pitchFamily="34" charset="0"/>
                      </a:endParaRPr>
                    </a:p>
                  </a:txBody>
                  <a:tcPr/>
                </a:tc>
                <a:extLst>
                  <a:ext uri="{0D108BD9-81ED-4DB2-BD59-A6C34878D82A}">
                    <a16:rowId xmlns:a16="http://schemas.microsoft.com/office/drawing/2014/main" val="2815413603"/>
                  </a:ext>
                </a:extLst>
              </a:tr>
              <a:tr h="621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u="none" strike="noStrike" cap="none" normalizeH="0" baseline="0" dirty="0">
                          <a:ln>
                            <a:noFill/>
                          </a:ln>
                          <a:effectLst/>
                          <a:latin typeface="Eras Demi ITC" panose="020B0805030504020804" pitchFamily="34" charset="0"/>
                        </a:rPr>
                        <a:t>knee flexion</a:t>
                      </a:r>
                      <a:endParaRPr lang="en-US" dirty="0">
                        <a:latin typeface="Eras Demi ITC" panose="020B08050305040208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u="none" strike="noStrike" cap="none" normalizeH="0" baseline="0" dirty="0">
                          <a:ln>
                            <a:noFill/>
                          </a:ln>
                          <a:effectLst/>
                          <a:latin typeface="Eras Demi ITC" panose="020B0805030504020804" pitchFamily="34" charset="0"/>
                        </a:rPr>
                        <a:t>hamstrings</a:t>
                      </a:r>
                    </a:p>
                    <a:p>
                      <a:endParaRPr lang="en-US" dirty="0">
                        <a:latin typeface="Eras Demi ITC" panose="020B0805030504020804" pitchFamily="34" charset="0"/>
                      </a:endParaRPr>
                    </a:p>
                  </a:txBody>
                  <a:tcPr/>
                </a:tc>
                <a:tc>
                  <a:txBody>
                    <a:bodyPr/>
                    <a:lstStyle/>
                    <a:p>
                      <a:r>
                        <a:rPr kumimoji="0" lang="en-US" altLang="en-US" sz="1800" u="none" strike="noStrike" cap="none" normalizeH="0" baseline="0" dirty="0">
                          <a:ln>
                            <a:noFill/>
                          </a:ln>
                          <a:effectLst/>
                          <a:latin typeface="Eras Demi ITC" panose="020B0805030504020804" pitchFamily="34" charset="0"/>
                        </a:rPr>
                        <a:t>quadriceps</a:t>
                      </a:r>
                      <a:endParaRPr lang="en-US" dirty="0">
                        <a:latin typeface="Eras Demi ITC" panose="020B0805030504020804" pitchFamily="34" charset="0"/>
                      </a:endParaRPr>
                    </a:p>
                  </a:txBody>
                  <a:tcPr/>
                </a:tc>
                <a:extLst>
                  <a:ext uri="{0D108BD9-81ED-4DB2-BD59-A6C34878D82A}">
                    <a16:rowId xmlns:a16="http://schemas.microsoft.com/office/drawing/2014/main" val="1532926027"/>
                  </a:ext>
                </a:extLst>
              </a:tr>
              <a:tr h="621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u="none" strike="noStrike" cap="none" normalizeH="0" baseline="0" dirty="0">
                          <a:ln>
                            <a:noFill/>
                          </a:ln>
                          <a:effectLst/>
                          <a:latin typeface="Eras Demi ITC" panose="020B0805030504020804" pitchFamily="34" charset="0"/>
                        </a:rPr>
                        <a:t>knee extension</a:t>
                      </a:r>
                    </a:p>
                    <a:p>
                      <a:endParaRPr lang="en-US" dirty="0">
                        <a:latin typeface="Eras Demi ITC" panose="020B0805030504020804" pitchFamily="34" charset="0"/>
                      </a:endParaRPr>
                    </a:p>
                  </a:txBody>
                  <a:tcPr/>
                </a:tc>
                <a:tc>
                  <a:txBody>
                    <a:bodyPr/>
                    <a:lstStyle/>
                    <a:p>
                      <a:r>
                        <a:rPr kumimoji="0" lang="en-US" altLang="en-US" sz="1800" u="none" strike="noStrike" cap="none" normalizeH="0" baseline="0" dirty="0">
                          <a:ln>
                            <a:noFill/>
                          </a:ln>
                          <a:effectLst/>
                          <a:latin typeface="Eras Demi ITC" panose="020B0805030504020804" pitchFamily="34" charset="0"/>
                        </a:rPr>
                        <a:t>quadriceps</a:t>
                      </a:r>
                      <a:endParaRPr lang="en-US" dirty="0">
                        <a:latin typeface="Eras Demi ITC" panose="020B0805030504020804" pitchFamily="34" charset="0"/>
                      </a:endParaRPr>
                    </a:p>
                  </a:txBody>
                  <a:tcPr/>
                </a:tc>
                <a:tc>
                  <a:txBody>
                    <a:bodyPr/>
                    <a:lstStyle/>
                    <a:p>
                      <a:r>
                        <a:rPr kumimoji="0" lang="en-US" altLang="en-US" sz="1800" u="none" strike="noStrike" cap="none" normalizeH="0" baseline="0" dirty="0">
                          <a:ln>
                            <a:noFill/>
                          </a:ln>
                          <a:effectLst/>
                          <a:latin typeface="Eras Demi ITC" panose="020B0805030504020804" pitchFamily="34" charset="0"/>
                        </a:rPr>
                        <a:t>hamstrings</a:t>
                      </a:r>
                      <a:endParaRPr lang="en-US" dirty="0">
                        <a:latin typeface="Eras Demi ITC" panose="020B0805030504020804" pitchFamily="34" charset="0"/>
                      </a:endParaRPr>
                    </a:p>
                  </a:txBody>
                  <a:tcPr/>
                </a:tc>
                <a:extLst>
                  <a:ext uri="{0D108BD9-81ED-4DB2-BD59-A6C34878D82A}">
                    <a16:rowId xmlns:a16="http://schemas.microsoft.com/office/drawing/2014/main" val="154395295"/>
                  </a:ext>
                </a:extLst>
              </a:tr>
            </a:tbl>
          </a:graphicData>
        </a:graphic>
      </p:graphicFrame>
      <p:pic>
        <p:nvPicPr>
          <p:cNvPr id="9" name="Picture 8" descr="A close up of a sign&#10;&#10;Description generated with very high confidence">
            <a:extLst>
              <a:ext uri="{FF2B5EF4-FFF2-40B4-BE49-F238E27FC236}">
                <a16:creationId xmlns:a16="http://schemas.microsoft.com/office/drawing/2014/main" id="{4F1A2D67-8D4C-4B04-8E46-AA2710F9C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8380" y="738648"/>
            <a:ext cx="826701" cy="147275"/>
          </a:xfrm>
          <a:prstGeom prst="rect">
            <a:avLst/>
          </a:prstGeom>
        </p:spPr>
      </p:pic>
    </p:spTree>
    <p:extLst>
      <p:ext uri="{BB962C8B-B14F-4D97-AF65-F5344CB8AC3E}">
        <p14:creationId xmlns:p14="http://schemas.microsoft.com/office/powerpoint/2010/main" val="2179179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E475F-20E4-4EF6-AA65-77E00174E4F3}"/>
              </a:ext>
            </a:extLst>
          </p:cNvPr>
          <p:cNvSpPr>
            <a:spLocks noGrp="1"/>
          </p:cNvSpPr>
          <p:nvPr>
            <p:ph type="title"/>
          </p:nvPr>
        </p:nvSpPr>
        <p:spPr>
          <a:xfrm>
            <a:off x="380999" y="3058898"/>
            <a:ext cx="7799174" cy="1325563"/>
          </a:xfrm>
        </p:spPr>
        <p:txBody>
          <a:bodyPr>
            <a:noAutofit/>
          </a:bodyPr>
          <a:lstStyle/>
          <a:p>
            <a:pPr algn="ctr"/>
            <a:r>
              <a:rPr lang="en-US" sz="8800" dirty="0"/>
              <a:t>NOW  LET’S </a:t>
            </a:r>
            <a:r>
              <a:rPr lang="en-US" sz="16600" i="1" dirty="0">
                <a:solidFill>
                  <a:srgbClr val="FF33CC"/>
                </a:solidFill>
              </a:rPr>
              <a:t>ZOOM</a:t>
            </a:r>
            <a:r>
              <a:rPr lang="en-US" sz="5400" dirty="0"/>
              <a:t> </a:t>
            </a:r>
            <a:br>
              <a:rPr lang="en-US" sz="5400" dirty="0"/>
            </a:br>
            <a:r>
              <a:rPr lang="en-US" sz="13800" dirty="0"/>
              <a:t>IN!</a:t>
            </a:r>
            <a:endParaRPr lang="en-US" sz="5400" dirty="0"/>
          </a:p>
        </p:txBody>
      </p:sp>
      <p:pic>
        <p:nvPicPr>
          <p:cNvPr id="5" name="Content Placeholder 4" descr="A close up of a toy&#10;&#10;Description generated with very high confidence">
            <a:extLst>
              <a:ext uri="{FF2B5EF4-FFF2-40B4-BE49-F238E27FC236}">
                <a16:creationId xmlns:a16="http://schemas.microsoft.com/office/drawing/2014/main" id="{487B1F00-6288-423F-AC3B-100181F7371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4384"/>
          <a:stretch/>
        </p:blipFill>
        <p:spPr>
          <a:xfrm>
            <a:off x="8686801" y="13350"/>
            <a:ext cx="3505200" cy="6844650"/>
          </a:xfrm>
        </p:spPr>
      </p:pic>
    </p:spTree>
    <p:extLst>
      <p:ext uri="{BB962C8B-B14F-4D97-AF65-F5344CB8AC3E}">
        <p14:creationId xmlns:p14="http://schemas.microsoft.com/office/powerpoint/2010/main" val="1108811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B1014F-BF57-41F8-895D-D9AA4A725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038" y="375920"/>
            <a:ext cx="11351783" cy="6370320"/>
          </a:xfrm>
          <a:prstGeom prst="rect">
            <a:avLst/>
          </a:prstGeom>
        </p:spPr>
      </p:pic>
      <p:sp>
        <p:nvSpPr>
          <p:cNvPr id="2" name="Title 1">
            <a:extLst>
              <a:ext uri="{FF2B5EF4-FFF2-40B4-BE49-F238E27FC236}">
                <a16:creationId xmlns:a16="http://schemas.microsoft.com/office/drawing/2014/main" id="{9FF7A9EF-2307-40BF-819D-EBF9A30D3A5D}"/>
              </a:ext>
            </a:extLst>
          </p:cNvPr>
          <p:cNvSpPr>
            <a:spLocks noGrp="1"/>
          </p:cNvSpPr>
          <p:nvPr>
            <p:ph type="title"/>
          </p:nvPr>
        </p:nvSpPr>
        <p:spPr>
          <a:xfrm>
            <a:off x="189781" y="597587"/>
            <a:ext cx="7723165" cy="1295400"/>
          </a:xfrm>
        </p:spPr>
        <p:txBody>
          <a:bodyPr>
            <a:normAutofit/>
          </a:bodyPr>
          <a:lstStyle/>
          <a:p>
            <a:r>
              <a:rPr lang="en-US" sz="6000" b="1" dirty="0">
                <a:ln w="9525">
                  <a:solidFill>
                    <a:schemeClr val="bg1"/>
                  </a:solidFill>
                  <a:prstDash val="solid"/>
                </a:ln>
                <a:effectLst>
                  <a:outerShdw blurRad="12700" dist="38100" dir="2700000" algn="tl" rotWithShape="0">
                    <a:schemeClr val="bg1">
                      <a:lumMod val="50000"/>
                    </a:schemeClr>
                  </a:outerShdw>
                </a:effectLst>
              </a:rPr>
              <a:t>Agonist / Antagonist</a:t>
            </a:r>
          </a:p>
        </p:txBody>
      </p:sp>
      <p:sp>
        <p:nvSpPr>
          <p:cNvPr id="3" name="Content Placeholder 2">
            <a:extLst>
              <a:ext uri="{FF2B5EF4-FFF2-40B4-BE49-F238E27FC236}">
                <a16:creationId xmlns:a16="http://schemas.microsoft.com/office/drawing/2014/main" id="{B8D51CE0-4B58-4B08-BA68-5AE95E0C6CAB}"/>
              </a:ext>
            </a:extLst>
          </p:cNvPr>
          <p:cNvSpPr>
            <a:spLocks noGrp="1"/>
          </p:cNvSpPr>
          <p:nvPr>
            <p:ph idx="1"/>
          </p:nvPr>
        </p:nvSpPr>
        <p:spPr>
          <a:xfrm>
            <a:off x="8133080" y="508000"/>
            <a:ext cx="3776133" cy="4104640"/>
          </a:xfrm>
        </p:spPr>
        <p:txBody>
          <a:bodyPr>
            <a:normAutofit/>
          </a:bodyPr>
          <a:lstStyle/>
          <a:p>
            <a:r>
              <a:rPr lang="en-US" sz="2000" dirty="0"/>
              <a:t>When you flex your arm at the elbow joint,</a:t>
            </a:r>
          </a:p>
          <a:p>
            <a:pPr lvl="1"/>
            <a:r>
              <a:rPr lang="en-US" sz="2000" dirty="0"/>
              <a:t>The biceps muscle are contracting; exerting the force needed to decrease the angle of the elbow joint for flexion. </a:t>
            </a:r>
          </a:p>
          <a:p>
            <a:pPr lvl="1"/>
            <a:r>
              <a:rPr lang="en-US" sz="2000" dirty="0"/>
              <a:t>At the same time, the triceps muscle that function to exert force in the opposite direction, must relax, in order to allow for this movement!</a:t>
            </a:r>
          </a:p>
        </p:txBody>
      </p:sp>
    </p:spTree>
    <p:extLst>
      <p:ext uri="{BB962C8B-B14F-4D97-AF65-F5344CB8AC3E}">
        <p14:creationId xmlns:p14="http://schemas.microsoft.com/office/powerpoint/2010/main" val="16768221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42D08A-385E-45F5-9716-D3526EE168E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92F1E71-E958-4663-8064-6091D96FC9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2E8625-AE28-47A4-9637-8D25C3E52089}"/>
              </a:ext>
            </a:extLst>
          </p:cNvPr>
          <p:cNvSpPr>
            <a:spLocks noGrp="1"/>
          </p:cNvSpPr>
          <p:nvPr>
            <p:ph type="title"/>
          </p:nvPr>
        </p:nvSpPr>
        <p:spPr>
          <a:xfrm>
            <a:off x="6391903" y="290739"/>
            <a:ext cx="5221266" cy="1344975"/>
          </a:xfrm>
        </p:spPr>
        <p:txBody>
          <a:bodyPr>
            <a:normAutofit/>
          </a:bodyPr>
          <a:lstStyle/>
          <a:p>
            <a:pPr algn="ctr"/>
            <a:r>
              <a:rPr lang="en-US" sz="4000" dirty="0">
                <a:solidFill>
                  <a:schemeClr val="bg1"/>
                </a:solidFill>
              </a:rPr>
              <a:t>Properties of Muscle Cells</a:t>
            </a:r>
          </a:p>
        </p:txBody>
      </p:sp>
      <p:sp>
        <p:nvSpPr>
          <p:cNvPr id="3" name="Content Placeholder 2">
            <a:extLst>
              <a:ext uri="{FF2B5EF4-FFF2-40B4-BE49-F238E27FC236}">
                <a16:creationId xmlns:a16="http://schemas.microsoft.com/office/drawing/2014/main" id="{2F900F9A-591C-47E7-94BF-76A92F80B6A7}"/>
              </a:ext>
            </a:extLst>
          </p:cNvPr>
          <p:cNvSpPr>
            <a:spLocks noGrp="1"/>
          </p:cNvSpPr>
          <p:nvPr>
            <p:ph idx="1"/>
          </p:nvPr>
        </p:nvSpPr>
        <p:spPr>
          <a:xfrm>
            <a:off x="6391903" y="2247255"/>
            <a:ext cx="5235490" cy="4122548"/>
          </a:xfrm>
        </p:spPr>
        <p:txBody>
          <a:bodyPr>
            <a:normAutofit lnSpcReduction="10000"/>
          </a:bodyPr>
          <a:lstStyle/>
          <a:p>
            <a:r>
              <a:rPr lang="en-US" sz="3200" dirty="0">
                <a:solidFill>
                  <a:schemeClr val="bg1"/>
                </a:solidFill>
              </a:rPr>
              <a:t>Skeletal muscle fibers form through the fusion of many embryonic muscle cells, which helps to explain their rather odd structure. </a:t>
            </a:r>
          </a:p>
          <a:p>
            <a:r>
              <a:rPr lang="en-US" sz="3200" dirty="0">
                <a:solidFill>
                  <a:schemeClr val="bg1"/>
                </a:solidFill>
              </a:rPr>
              <a:t>Skeletal muscle cells are multinucleated</a:t>
            </a:r>
          </a:p>
          <a:p>
            <a:r>
              <a:rPr lang="en-US" sz="3200" dirty="0">
                <a:solidFill>
                  <a:schemeClr val="bg1"/>
                </a:solidFill>
              </a:rPr>
              <a:t>They contain numerous mitochondria. </a:t>
            </a:r>
          </a:p>
        </p:txBody>
      </p:sp>
      <p:pic>
        <p:nvPicPr>
          <p:cNvPr id="6" name="Picture 5" descr="A screenshot of a cell phone&#10;&#10;Description generated with high confidence">
            <a:extLst>
              <a:ext uri="{FF2B5EF4-FFF2-40B4-BE49-F238E27FC236}">
                <a16:creationId xmlns:a16="http://schemas.microsoft.com/office/drawing/2014/main" id="{AC91B841-CFDF-42E7-9ECC-FE3516B9D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5714"/>
            <a:ext cx="5902404" cy="3801834"/>
          </a:xfrm>
          <a:prstGeom prst="rect">
            <a:avLst/>
          </a:prstGeom>
        </p:spPr>
      </p:pic>
    </p:spTree>
    <p:extLst>
      <p:ext uri="{BB962C8B-B14F-4D97-AF65-F5344CB8AC3E}">
        <p14:creationId xmlns:p14="http://schemas.microsoft.com/office/powerpoint/2010/main" val="26648045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42D08A-385E-45F5-9716-D3526EE168E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92F1E71-E958-4663-8064-6091D96FC9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2E8625-AE28-47A4-9637-8D25C3E52089}"/>
              </a:ext>
            </a:extLst>
          </p:cNvPr>
          <p:cNvSpPr>
            <a:spLocks noGrp="1"/>
          </p:cNvSpPr>
          <p:nvPr>
            <p:ph type="title"/>
          </p:nvPr>
        </p:nvSpPr>
        <p:spPr>
          <a:xfrm>
            <a:off x="6391903" y="113320"/>
            <a:ext cx="5221266" cy="1344975"/>
          </a:xfrm>
        </p:spPr>
        <p:txBody>
          <a:bodyPr>
            <a:normAutofit/>
          </a:bodyPr>
          <a:lstStyle/>
          <a:p>
            <a:pPr algn="ctr"/>
            <a:r>
              <a:rPr lang="en-US" sz="4000" dirty="0">
                <a:solidFill>
                  <a:schemeClr val="bg1"/>
                </a:solidFill>
              </a:rPr>
              <a:t>Properties of Muscle Cells</a:t>
            </a:r>
          </a:p>
        </p:txBody>
      </p:sp>
      <p:sp>
        <p:nvSpPr>
          <p:cNvPr id="3" name="Content Placeholder 2">
            <a:extLst>
              <a:ext uri="{FF2B5EF4-FFF2-40B4-BE49-F238E27FC236}">
                <a16:creationId xmlns:a16="http://schemas.microsoft.com/office/drawing/2014/main" id="{2F900F9A-591C-47E7-94BF-76A92F80B6A7}"/>
              </a:ext>
            </a:extLst>
          </p:cNvPr>
          <p:cNvSpPr>
            <a:spLocks noGrp="1"/>
          </p:cNvSpPr>
          <p:nvPr>
            <p:ph idx="1"/>
          </p:nvPr>
        </p:nvSpPr>
        <p:spPr>
          <a:xfrm>
            <a:off x="6391903" y="1458295"/>
            <a:ext cx="5235490" cy="5097488"/>
          </a:xfrm>
        </p:spPr>
        <p:txBody>
          <a:bodyPr>
            <a:normAutofit/>
          </a:bodyPr>
          <a:lstStyle/>
          <a:p>
            <a:r>
              <a:rPr lang="en-US" sz="3200" dirty="0">
                <a:solidFill>
                  <a:schemeClr val="bg1"/>
                </a:solidFill>
              </a:rPr>
              <a:t>Thus, the fluid that fills the lumen of the t-tubule is the extracellular fluid. Within the cytoplasm of the skeletal muscle fiber (myoplasm or sarcoplasm), there are numerous specialized structures, which we need to understand. </a:t>
            </a:r>
          </a:p>
        </p:txBody>
      </p:sp>
      <p:pic>
        <p:nvPicPr>
          <p:cNvPr id="7" name="Picture 6" descr="A screenshot of a cell phone&#10;&#10;Description generated with high confidence">
            <a:extLst>
              <a:ext uri="{FF2B5EF4-FFF2-40B4-BE49-F238E27FC236}">
                <a16:creationId xmlns:a16="http://schemas.microsoft.com/office/drawing/2014/main" id="{9EFF85E0-E7C0-4E7A-AA31-3F9E5D0B2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5714"/>
            <a:ext cx="5902404" cy="3801834"/>
          </a:xfrm>
          <a:prstGeom prst="rect">
            <a:avLst/>
          </a:prstGeom>
        </p:spPr>
      </p:pic>
    </p:spTree>
    <p:extLst>
      <p:ext uri="{BB962C8B-B14F-4D97-AF65-F5344CB8AC3E}">
        <p14:creationId xmlns:p14="http://schemas.microsoft.com/office/powerpoint/2010/main" val="1305797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42D08A-385E-45F5-9716-D3526EE168E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92F1E71-E958-4663-8064-6091D96FC9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2E8625-AE28-47A4-9637-8D25C3E52089}"/>
              </a:ext>
            </a:extLst>
          </p:cNvPr>
          <p:cNvSpPr>
            <a:spLocks noGrp="1"/>
          </p:cNvSpPr>
          <p:nvPr>
            <p:ph type="title"/>
          </p:nvPr>
        </p:nvSpPr>
        <p:spPr>
          <a:xfrm>
            <a:off x="6391903" y="113320"/>
            <a:ext cx="5221266" cy="1344975"/>
          </a:xfrm>
        </p:spPr>
        <p:txBody>
          <a:bodyPr>
            <a:normAutofit/>
          </a:bodyPr>
          <a:lstStyle/>
          <a:p>
            <a:pPr algn="ctr"/>
            <a:r>
              <a:rPr lang="en-US" sz="4000" dirty="0">
                <a:solidFill>
                  <a:schemeClr val="bg1"/>
                </a:solidFill>
              </a:rPr>
              <a:t>Properties of Muscle Cells</a:t>
            </a:r>
          </a:p>
        </p:txBody>
      </p:sp>
      <p:sp>
        <p:nvSpPr>
          <p:cNvPr id="3" name="Content Placeholder 2">
            <a:extLst>
              <a:ext uri="{FF2B5EF4-FFF2-40B4-BE49-F238E27FC236}">
                <a16:creationId xmlns:a16="http://schemas.microsoft.com/office/drawing/2014/main" id="{2F900F9A-591C-47E7-94BF-76A92F80B6A7}"/>
              </a:ext>
            </a:extLst>
          </p:cNvPr>
          <p:cNvSpPr>
            <a:spLocks noGrp="1"/>
          </p:cNvSpPr>
          <p:nvPr>
            <p:ph idx="1"/>
          </p:nvPr>
        </p:nvSpPr>
        <p:spPr>
          <a:xfrm>
            <a:off x="6391903" y="1458295"/>
            <a:ext cx="5235490" cy="5097488"/>
          </a:xfrm>
        </p:spPr>
        <p:txBody>
          <a:bodyPr>
            <a:normAutofit/>
          </a:bodyPr>
          <a:lstStyle/>
          <a:p>
            <a:r>
              <a:rPr lang="en-US" sz="3200" dirty="0">
                <a:solidFill>
                  <a:schemeClr val="bg1"/>
                </a:solidFill>
              </a:rPr>
              <a:t>A highly specialized endoplasmic reticulum referred to as the sarcoplasmic reticulum is tightly wrapped around individual myofibrils and functions to store a high concentration of Ca2+. Release of Ca2+ from the sarcoplasmic reticulum is responsible for triggering muscular</a:t>
            </a:r>
          </a:p>
        </p:txBody>
      </p:sp>
      <p:pic>
        <p:nvPicPr>
          <p:cNvPr id="7" name="Picture 6" descr="A screenshot of a cell phone&#10;&#10;Description generated with high confidence">
            <a:extLst>
              <a:ext uri="{FF2B5EF4-FFF2-40B4-BE49-F238E27FC236}">
                <a16:creationId xmlns:a16="http://schemas.microsoft.com/office/drawing/2014/main" id="{9EFF85E0-E7C0-4E7A-AA31-3F9E5D0B2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5714"/>
            <a:ext cx="5902404" cy="3801834"/>
          </a:xfrm>
          <a:prstGeom prst="rect">
            <a:avLst/>
          </a:prstGeom>
        </p:spPr>
      </p:pic>
    </p:spTree>
    <p:extLst>
      <p:ext uri="{BB962C8B-B14F-4D97-AF65-F5344CB8AC3E}">
        <p14:creationId xmlns:p14="http://schemas.microsoft.com/office/powerpoint/2010/main" val="1476790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E8625-AE28-47A4-9637-8D25C3E52089}"/>
              </a:ext>
            </a:extLst>
          </p:cNvPr>
          <p:cNvSpPr>
            <a:spLocks noGrp="1"/>
          </p:cNvSpPr>
          <p:nvPr>
            <p:ph type="title"/>
          </p:nvPr>
        </p:nvSpPr>
        <p:spPr>
          <a:xfrm>
            <a:off x="1051091" y="0"/>
            <a:ext cx="3780567" cy="1676603"/>
          </a:xfrm>
        </p:spPr>
        <p:txBody>
          <a:bodyPr>
            <a:normAutofit/>
          </a:bodyPr>
          <a:lstStyle/>
          <a:p>
            <a:r>
              <a:rPr lang="en-US" dirty="0"/>
              <a:t>Properties of Muscle Cells</a:t>
            </a:r>
          </a:p>
        </p:txBody>
      </p:sp>
      <p:sp>
        <p:nvSpPr>
          <p:cNvPr id="3" name="Content Placeholder 2">
            <a:extLst>
              <a:ext uri="{FF2B5EF4-FFF2-40B4-BE49-F238E27FC236}">
                <a16:creationId xmlns:a16="http://schemas.microsoft.com/office/drawing/2014/main" id="{2F900F9A-591C-47E7-94BF-76A92F80B6A7}"/>
              </a:ext>
            </a:extLst>
          </p:cNvPr>
          <p:cNvSpPr>
            <a:spLocks noGrp="1"/>
          </p:cNvSpPr>
          <p:nvPr>
            <p:ph idx="1"/>
          </p:nvPr>
        </p:nvSpPr>
        <p:spPr>
          <a:xfrm>
            <a:off x="648930" y="2199502"/>
            <a:ext cx="4366577" cy="4024317"/>
          </a:xfrm>
        </p:spPr>
        <p:txBody>
          <a:bodyPr>
            <a:normAutofit/>
          </a:bodyPr>
          <a:lstStyle/>
          <a:p>
            <a:r>
              <a:rPr lang="en-US" sz="2400" dirty="0"/>
              <a:t>The plasma membrane of skeletal muscle cells has a special name; </a:t>
            </a:r>
            <a:r>
              <a:rPr lang="en-US" sz="4000" b="1" dirty="0"/>
              <a:t>the sarcolemma</a:t>
            </a:r>
            <a:r>
              <a:rPr lang="en-US" sz="2400" dirty="0"/>
              <a:t>.</a:t>
            </a:r>
          </a:p>
          <a:p>
            <a:r>
              <a:rPr lang="en-US" sz="2400" dirty="0"/>
              <a:t>The sarcolemma is unique, because it continues deep into the muscle cell to form the </a:t>
            </a:r>
            <a:r>
              <a:rPr lang="en-US" sz="3600" b="1" dirty="0"/>
              <a:t>“T-tubules” or “transverse tubules”.</a:t>
            </a:r>
            <a:endParaRPr lang="en-US" sz="2400" b="1" dirty="0"/>
          </a:p>
        </p:txBody>
      </p:sp>
      <p:sp>
        <p:nvSpPr>
          <p:cNvPr id="4" name="Rectangle 3">
            <a:extLst>
              <a:ext uri="{FF2B5EF4-FFF2-40B4-BE49-F238E27FC236}">
                <a16:creationId xmlns:a16="http://schemas.microsoft.com/office/drawing/2014/main" id="{950B05DF-D11D-4575-98E9-985BDA5DBD89}"/>
              </a:ext>
            </a:extLst>
          </p:cNvPr>
          <p:cNvSpPr/>
          <p:nvPr/>
        </p:nvSpPr>
        <p:spPr>
          <a:xfrm>
            <a:off x="6576529" y="6206760"/>
            <a:ext cx="4540588" cy="553998"/>
          </a:xfrm>
          <a:prstGeom prst="rect">
            <a:avLst/>
          </a:prstGeom>
        </p:spPr>
        <p:txBody>
          <a:bodyPr wrap="square">
            <a:spAutoFit/>
          </a:bodyPr>
          <a:lstStyle/>
          <a:p>
            <a:pPr algn="ctr"/>
            <a:r>
              <a:rPr lang="en-US" sz="1000" i="1" dirty="0">
                <a:solidFill>
                  <a:schemeClr val="accent3">
                    <a:lumMod val="50000"/>
                  </a:schemeClr>
                </a:solidFill>
                <a:latin typeface="Footlight MT Light" panose="0204060206030A020304" pitchFamily="18" charset="0"/>
              </a:rPr>
              <a:t>IMAGE courtesy of: Blausen.com staff (2014). "Medical gallery of Blausen Medical 2014". WikiJournal of Medicine  1 (2). DOI:10.15347/wjm/2014.010. </a:t>
            </a:r>
          </a:p>
          <a:p>
            <a:pPr algn="ctr"/>
            <a:r>
              <a:rPr lang="en-US" sz="1000" i="1" dirty="0">
                <a:solidFill>
                  <a:schemeClr val="accent3">
                    <a:lumMod val="50000"/>
                  </a:schemeClr>
                </a:solidFill>
                <a:latin typeface="Footlight MT Light" panose="0204060206030A020304" pitchFamily="18" charset="0"/>
              </a:rPr>
              <a:t>ISSN 2002-4436. - Own work</a:t>
            </a:r>
          </a:p>
        </p:txBody>
      </p:sp>
      <p:pic>
        <p:nvPicPr>
          <p:cNvPr id="7" name="Picture 6" descr="A screenshot of a cell phone&#10;&#10;Description generated with high confidence">
            <a:extLst>
              <a:ext uri="{FF2B5EF4-FFF2-40B4-BE49-F238E27FC236}">
                <a16:creationId xmlns:a16="http://schemas.microsoft.com/office/drawing/2014/main" id="{2EBFF567-BDCD-42F2-8AE4-45477CF6685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827" r="2" b="2"/>
          <a:stretch/>
        </p:blipFill>
        <p:spPr>
          <a:xfrm>
            <a:off x="5015507" y="272378"/>
            <a:ext cx="6902180" cy="5951441"/>
          </a:xfrm>
          <a:prstGeom prst="rect">
            <a:avLst/>
          </a:prstGeom>
          <a:effectLst/>
        </p:spPr>
      </p:pic>
      <p:sp>
        <p:nvSpPr>
          <p:cNvPr id="6" name="Rectangle 5">
            <a:extLst>
              <a:ext uri="{FF2B5EF4-FFF2-40B4-BE49-F238E27FC236}">
                <a16:creationId xmlns:a16="http://schemas.microsoft.com/office/drawing/2014/main" id="{BEC002A8-9880-4DC3-AF69-3480DCBFF41C}"/>
              </a:ext>
            </a:extLst>
          </p:cNvPr>
          <p:cNvSpPr/>
          <p:nvPr/>
        </p:nvSpPr>
        <p:spPr>
          <a:xfrm>
            <a:off x="867242" y="6150543"/>
            <a:ext cx="5383205" cy="461665"/>
          </a:xfrm>
          <a:prstGeom prst="rect">
            <a:avLst/>
          </a:prstGeom>
        </p:spPr>
        <p:txBody>
          <a:bodyPr wrap="none">
            <a:spAutoFit/>
          </a:bodyPr>
          <a:lstStyle/>
          <a:p>
            <a:r>
              <a:rPr lang="en-US" sz="2400" i="1" dirty="0">
                <a:solidFill>
                  <a:srgbClr val="C00000"/>
                </a:solidFill>
              </a:rPr>
              <a:t>The t-tubule is continuous with the sarcolemma. </a:t>
            </a:r>
          </a:p>
        </p:txBody>
      </p:sp>
    </p:spTree>
    <p:extLst>
      <p:ext uri="{BB962C8B-B14F-4D97-AF65-F5344CB8AC3E}">
        <p14:creationId xmlns:p14="http://schemas.microsoft.com/office/powerpoint/2010/main" val="40370728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E8625-AE28-47A4-9637-8D25C3E52089}"/>
              </a:ext>
            </a:extLst>
          </p:cNvPr>
          <p:cNvSpPr>
            <a:spLocks noGrp="1"/>
          </p:cNvSpPr>
          <p:nvPr>
            <p:ph type="title"/>
          </p:nvPr>
        </p:nvSpPr>
        <p:spPr>
          <a:xfrm>
            <a:off x="867242" y="630265"/>
            <a:ext cx="3780567" cy="1676603"/>
          </a:xfrm>
        </p:spPr>
        <p:txBody>
          <a:bodyPr>
            <a:normAutofit/>
          </a:bodyPr>
          <a:lstStyle/>
          <a:p>
            <a:r>
              <a:rPr lang="en-US" dirty="0"/>
              <a:t>Properties of Muscle Cells</a:t>
            </a:r>
          </a:p>
        </p:txBody>
      </p:sp>
      <p:sp>
        <p:nvSpPr>
          <p:cNvPr id="3" name="Content Placeholder 2">
            <a:extLst>
              <a:ext uri="{FF2B5EF4-FFF2-40B4-BE49-F238E27FC236}">
                <a16:creationId xmlns:a16="http://schemas.microsoft.com/office/drawing/2014/main" id="{2F900F9A-591C-47E7-94BF-76A92F80B6A7}"/>
              </a:ext>
            </a:extLst>
          </p:cNvPr>
          <p:cNvSpPr>
            <a:spLocks noGrp="1"/>
          </p:cNvSpPr>
          <p:nvPr>
            <p:ph idx="1"/>
          </p:nvPr>
        </p:nvSpPr>
        <p:spPr>
          <a:xfrm>
            <a:off x="648930" y="2471350"/>
            <a:ext cx="3131637" cy="3752469"/>
          </a:xfrm>
        </p:spPr>
        <p:txBody>
          <a:bodyPr>
            <a:normAutofit/>
          </a:bodyPr>
          <a:lstStyle/>
          <a:p>
            <a:r>
              <a:rPr lang="en-US" sz="2400" dirty="0"/>
              <a:t>The function of the t-tubules is to allow the muscle </a:t>
            </a:r>
            <a:r>
              <a:rPr lang="en-US" sz="2400" u="sng" dirty="0"/>
              <a:t>action potentials </a:t>
            </a:r>
            <a:r>
              <a:rPr lang="en-US" sz="2400" dirty="0"/>
              <a:t>to reach deep into the muscle cell. </a:t>
            </a:r>
          </a:p>
          <a:p>
            <a:r>
              <a:rPr lang="en-US" sz="2400" dirty="0"/>
              <a:t>Also the lumen (fluid) of the t-tubule is continuous with the extracellular space. </a:t>
            </a:r>
          </a:p>
        </p:txBody>
      </p:sp>
      <p:sp>
        <p:nvSpPr>
          <p:cNvPr id="4" name="Rectangle 3">
            <a:extLst>
              <a:ext uri="{FF2B5EF4-FFF2-40B4-BE49-F238E27FC236}">
                <a16:creationId xmlns:a16="http://schemas.microsoft.com/office/drawing/2014/main" id="{950B05DF-D11D-4575-98E9-985BDA5DBD89}"/>
              </a:ext>
            </a:extLst>
          </p:cNvPr>
          <p:cNvSpPr/>
          <p:nvPr/>
        </p:nvSpPr>
        <p:spPr>
          <a:xfrm>
            <a:off x="6576529" y="6206760"/>
            <a:ext cx="4540588" cy="553998"/>
          </a:xfrm>
          <a:prstGeom prst="rect">
            <a:avLst/>
          </a:prstGeom>
        </p:spPr>
        <p:txBody>
          <a:bodyPr wrap="square">
            <a:spAutoFit/>
          </a:bodyPr>
          <a:lstStyle/>
          <a:p>
            <a:pPr algn="ctr"/>
            <a:r>
              <a:rPr lang="en-US" sz="1000" i="1" dirty="0">
                <a:solidFill>
                  <a:schemeClr val="accent3">
                    <a:lumMod val="50000"/>
                  </a:schemeClr>
                </a:solidFill>
                <a:latin typeface="Footlight MT Light" panose="0204060206030A020304" pitchFamily="18" charset="0"/>
              </a:rPr>
              <a:t>IMAGE courtesy of: Blausen.com staff (2014). "Medical gallery of Blausen Medical 2014". WikiJournal of Medicine  1 (2). DOI:10.15347/wjm/2014.010. </a:t>
            </a:r>
          </a:p>
          <a:p>
            <a:pPr algn="ctr"/>
            <a:r>
              <a:rPr lang="en-US" sz="1000" i="1" dirty="0">
                <a:solidFill>
                  <a:schemeClr val="accent3">
                    <a:lumMod val="50000"/>
                  </a:schemeClr>
                </a:solidFill>
                <a:latin typeface="Footlight MT Light" panose="0204060206030A020304" pitchFamily="18" charset="0"/>
              </a:rPr>
              <a:t>ISSN 2002-4436. - Own work</a:t>
            </a:r>
          </a:p>
        </p:txBody>
      </p:sp>
      <p:pic>
        <p:nvPicPr>
          <p:cNvPr id="7" name="Picture 6" descr="A screenshot of a cell phone&#10;&#10;Description generated with high confidence">
            <a:extLst>
              <a:ext uri="{FF2B5EF4-FFF2-40B4-BE49-F238E27FC236}">
                <a16:creationId xmlns:a16="http://schemas.microsoft.com/office/drawing/2014/main" id="{2EBFF567-BDCD-42F2-8AE4-45477CF6685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827" r="2" b="2"/>
          <a:stretch/>
        </p:blipFill>
        <p:spPr>
          <a:xfrm>
            <a:off x="4125820" y="199102"/>
            <a:ext cx="6902180" cy="5951441"/>
          </a:xfrm>
          <a:prstGeom prst="rect">
            <a:avLst/>
          </a:prstGeom>
          <a:effectLst/>
        </p:spPr>
      </p:pic>
      <p:sp>
        <p:nvSpPr>
          <p:cNvPr id="6" name="Rectangle 5">
            <a:extLst>
              <a:ext uri="{FF2B5EF4-FFF2-40B4-BE49-F238E27FC236}">
                <a16:creationId xmlns:a16="http://schemas.microsoft.com/office/drawing/2014/main" id="{BEC002A8-9880-4DC3-AF69-3480DCBFF41C}"/>
              </a:ext>
            </a:extLst>
          </p:cNvPr>
          <p:cNvSpPr/>
          <p:nvPr/>
        </p:nvSpPr>
        <p:spPr>
          <a:xfrm>
            <a:off x="867242" y="6150543"/>
            <a:ext cx="5383205" cy="461665"/>
          </a:xfrm>
          <a:prstGeom prst="rect">
            <a:avLst/>
          </a:prstGeom>
        </p:spPr>
        <p:txBody>
          <a:bodyPr wrap="none">
            <a:spAutoFit/>
          </a:bodyPr>
          <a:lstStyle/>
          <a:p>
            <a:r>
              <a:rPr lang="en-US" sz="2400" i="1" dirty="0">
                <a:solidFill>
                  <a:srgbClr val="C00000"/>
                </a:solidFill>
              </a:rPr>
              <a:t>The t-tubule is continuous with the sarcolemma. </a:t>
            </a:r>
          </a:p>
        </p:txBody>
      </p:sp>
    </p:spTree>
    <p:extLst>
      <p:ext uri="{BB962C8B-B14F-4D97-AF65-F5344CB8AC3E}">
        <p14:creationId xmlns:p14="http://schemas.microsoft.com/office/powerpoint/2010/main" val="3688090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close up of text on a white background&#10;&#10;Description generated with high confidence">
            <a:extLst>
              <a:ext uri="{FF2B5EF4-FFF2-40B4-BE49-F238E27FC236}">
                <a16:creationId xmlns:a16="http://schemas.microsoft.com/office/drawing/2014/main" id="{2D091189-C73C-4F91-BE62-F4A4B4A8387C}"/>
              </a:ext>
            </a:extLst>
          </p:cNvPr>
          <p:cNvPicPr>
            <a:picLocks noChangeAspect="1"/>
          </p:cNvPicPr>
          <p:nvPr/>
        </p:nvPicPr>
        <p:blipFill rotWithShape="1">
          <a:blip r:embed="rId2">
            <a:extLst>
              <a:ext uri="{28A0092B-C50C-407E-A947-70E740481C1C}">
                <a14:useLocalDpi xmlns:a14="http://schemas.microsoft.com/office/drawing/2010/main" val="0"/>
              </a:ext>
            </a:extLst>
          </a:blip>
          <a:srcRect l="7728"/>
          <a:stretch/>
        </p:blipFill>
        <p:spPr>
          <a:xfrm>
            <a:off x="5120640" y="1904281"/>
            <a:ext cx="6233160" cy="4272681"/>
          </a:xfrm>
          <a:prstGeom prst="rect">
            <a:avLst/>
          </a:prstGeom>
        </p:spPr>
      </p:pic>
      <p:sp>
        <p:nvSpPr>
          <p:cNvPr id="2" name="Title 1">
            <a:extLst>
              <a:ext uri="{FF2B5EF4-FFF2-40B4-BE49-F238E27FC236}">
                <a16:creationId xmlns:a16="http://schemas.microsoft.com/office/drawing/2014/main" id="{16A16FE5-F208-4086-9047-2F6B1998FC01}"/>
              </a:ext>
            </a:extLst>
          </p:cNvPr>
          <p:cNvSpPr>
            <a:spLocks noGrp="1"/>
          </p:cNvSpPr>
          <p:nvPr>
            <p:ph type="title"/>
          </p:nvPr>
        </p:nvSpPr>
        <p:spPr>
          <a:xfrm>
            <a:off x="838200" y="365125"/>
            <a:ext cx="10515600" cy="1325563"/>
          </a:xfrm>
        </p:spPr>
        <p:txBody>
          <a:bodyPr>
            <a:normAutofit/>
          </a:bodyPr>
          <a:lstStyle/>
          <a:p>
            <a:r>
              <a:rPr lang="en-US"/>
              <a:t>The Muscle Cell / Myocyte / Muscle Fiber</a:t>
            </a:r>
            <a:endParaRPr lang="en-US" dirty="0"/>
          </a:p>
        </p:txBody>
      </p:sp>
      <p:sp>
        <p:nvSpPr>
          <p:cNvPr id="3" name="Content Placeholder 2">
            <a:extLst>
              <a:ext uri="{FF2B5EF4-FFF2-40B4-BE49-F238E27FC236}">
                <a16:creationId xmlns:a16="http://schemas.microsoft.com/office/drawing/2014/main" id="{7A058D3E-25EB-4490-AD5F-0FDAAFE2F1E2}"/>
              </a:ext>
            </a:extLst>
          </p:cNvPr>
          <p:cNvSpPr>
            <a:spLocks noGrp="1"/>
          </p:cNvSpPr>
          <p:nvPr>
            <p:ph idx="1"/>
          </p:nvPr>
        </p:nvSpPr>
        <p:spPr>
          <a:xfrm>
            <a:off x="838200" y="1825625"/>
            <a:ext cx="3797807" cy="4351338"/>
          </a:xfrm>
        </p:spPr>
        <p:txBody>
          <a:bodyPr>
            <a:normAutofit/>
          </a:bodyPr>
          <a:lstStyle/>
          <a:p>
            <a:r>
              <a:rPr lang="en-US" sz="2400" b="1" i="1" dirty="0"/>
              <a:t> A myocyte (also known as a muscle cell or a muscle fiber) is the type of cell found in muscle tissue. </a:t>
            </a:r>
          </a:p>
          <a:p>
            <a:r>
              <a:rPr lang="en-US" sz="2400" b="1" i="1" dirty="0"/>
              <a:t>Myocytes are long, tubular cells that develop from myoblasts to form muscles in a process known as myogenesis.</a:t>
            </a:r>
            <a:endParaRPr lang="en-US" sz="2400" dirty="0"/>
          </a:p>
          <a:p>
            <a:endParaRPr lang="en-US" sz="2400" dirty="0"/>
          </a:p>
        </p:txBody>
      </p:sp>
    </p:spTree>
    <p:extLst>
      <p:ext uri="{BB962C8B-B14F-4D97-AF65-F5344CB8AC3E}">
        <p14:creationId xmlns:p14="http://schemas.microsoft.com/office/powerpoint/2010/main" val="24064864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854B3ECB-71FF-4BF5-A17A-13F542192FC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CBBF3F-BD35-4A75-AB40-A5B58C0EA12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lose up of text on a white background&#10;&#10;Description generated with high confidence">
            <a:extLst>
              <a:ext uri="{FF2B5EF4-FFF2-40B4-BE49-F238E27FC236}">
                <a16:creationId xmlns:a16="http://schemas.microsoft.com/office/drawing/2014/main" id="{2903BE94-0099-4416-ACDF-4C6A77384DD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401845" y="0"/>
            <a:ext cx="9685293" cy="6125945"/>
          </a:xfrm>
          <a:prstGeom prst="rect">
            <a:avLst/>
          </a:prstGeom>
        </p:spPr>
      </p:pic>
      <p:sp>
        <p:nvSpPr>
          <p:cNvPr id="3" name="Content Placeholder 2">
            <a:extLst>
              <a:ext uri="{FF2B5EF4-FFF2-40B4-BE49-F238E27FC236}">
                <a16:creationId xmlns:a16="http://schemas.microsoft.com/office/drawing/2014/main" id="{091265BC-9527-468F-89B7-F352F804584D}"/>
              </a:ext>
            </a:extLst>
          </p:cNvPr>
          <p:cNvSpPr>
            <a:spLocks noGrp="1"/>
          </p:cNvSpPr>
          <p:nvPr>
            <p:ph idx="1"/>
          </p:nvPr>
        </p:nvSpPr>
        <p:spPr>
          <a:xfrm>
            <a:off x="104863" y="0"/>
            <a:ext cx="2848402" cy="6858000"/>
          </a:xfrm>
          <a:solidFill>
            <a:schemeClr val="tx1"/>
          </a:solidFill>
        </p:spPr>
        <p:txBody>
          <a:bodyPr anchor="ctr">
            <a:normAutofit/>
          </a:bodyPr>
          <a:lstStyle/>
          <a:p>
            <a:pPr marL="0" indent="0">
              <a:buNone/>
            </a:pPr>
            <a:endParaRPr lang="en-US" dirty="0">
              <a:solidFill>
                <a:schemeClr val="bg1"/>
              </a:solidFill>
            </a:endParaRPr>
          </a:p>
          <a:p>
            <a:r>
              <a:rPr lang="en-US" dirty="0">
                <a:solidFill>
                  <a:schemeClr val="bg1"/>
                </a:solidFill>
              </a:rPr>
              <a:t>Fascicles</a:t>
            </a:r>
          </a:p>
          <a:p>
            <a:r>
              <a:rPr lang="en-US" dirty="0">
                <a:solidFill>
                  <a:schemeClr val="bg1"/>
                </a:solidFill>
              </a:rPr>
              <a:t>Myofibers = muscle fibers = muscle cells</a:t>
            </a:r>
          </a:p>
          <a:p>
            <a:r>
              <a:rPr lang="en-US" dirty="0">
                <a:solidFill>
                  <a:schemeClr val="bg1"/>
                </a:solidFill>
              </a:rPr>
              <a:t>Myofibrils</a:t>
            </a:r>
          </a:p>
          <a:p>
            <a:r>
              <a:rPr lang="en-US" sz="4000" dirty="0">
                <a:solidFill>
                  <a:schemeClr val="bg1"/>
                </a:solidFill>
              </a:rPr>
              <a:t>Myofilaments</a:t>
            </a:r>
            <a:r>
              <a:rPr lang="en-US" dirty="0">
                <a:solidFill>
                  <a:schemeClr val="bg1"/>
                </a:solidFill>
              </a:rPr>
              <a:t> (myosin and actin)</a:t>
            </a:r>
          </a:p>
          <a:p>
            <a:endParaRPr lang="en-US" dirty="0">
              <a:solidFill>
                <a:schemeClr val="bg1"/>
              </a:solidFill>
            </a:endParaRPr>
          </a:p>
        </p:txBody>
      </p:sp>
      <p:sp>
        <p:nvSpPr>
          <p:cNvPr id="2" name="Title 1">
            <a:extLst>
              <a:ext uri="{FF2B5EF4-FFF2-40B4-BE49-F238E27FC236}">
                <a16:creationId xmlns:a16="http://schemas.microsoft.com/office/drawing/2014/main" id="{501F0150-170E-47E0-B1A8-5B875126326E}"/>
              </a:ext>
            </a:extLst>
          </p:cNvPr>
          <p:cNvSpPr>
            <a:spLocks noGrp="1"/>
          </p:cNvSpPr>
          <p:nvPr>
            <p:ph type="title"/>
          </p:nvPr>
        </p:nvSpPr>
        <p:spPr>
          <a:xfrm>
            <a:off x="1350628" y="6125945"/>
            <a:ext cx="7057479" cy="802274"/>
          </a:xfrm>
          <a:solidFill>
            <a:schemeClr val="tx1"/>
          </a:solidFill>
        </p:spPr>
        <p:txBody>
          <a:bodyPr>
            <a:normAutofit fontScale="90000"/>
          </a:bodyPr>
          <a:lstStyle/>
          <a:p>
            <a:r>
              <a:rPr lang="en-US" sz="4000" dirty="0">
                <a:solidFill>
                  <a:schemeClr val="bg1"/>
                </a:solidFill>
              </a:rPr>
              <a:t>Structure of Muscle Cells (Fibers)</a:t>
            </a:r>
          </a:p>
        </p:txBody>
      </p:sp>
      <p:sp>
        <p:nvSpPr>
          <p:cNvPr id="6" name="Rectangle: Rounded Corners 5">
            <a:extLst>
              <a:ext uri="{FF2B5EF4-FFF2-40B4-BE49-F238E27FC236}">
                <a16:creationId xmlns:a16="http://schemas.microsoft.com/office/drawing/2014/main" id="{9337C391-360C-4628-95E6-45245DC4DF45}"/>
              </a:ext>
            </a:extLst>
          </p:cNvPr>
          <p:cNvSpPr/>
          <p:nvPr/>
        </p:nvSpPr>
        <p:spPr>
          <a:xfrm>
            <a:off x="5452647" y="4026716"/>
            <a:ext cx="1208211" cy="40267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9D357AF4-5ECC-48B1-B0FC-FA754BC59F48}"/>
              </a:ext>
            </a:extLst>
          </p:cNvPr>
          <p:cNvSpPr/>
          <p:nvPr/>
        </p:nvSpPr>
        <p:spPr>
          <a:xfrm>
            <a:off x="4917522" y="602243"/>
            <a:ext cx="1108750" cy="31737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2654A276-B02D-4E48-8451-60EF50DB630B}"/>
              </a:ext>
            </a:extLst>
          </p:cNvPr>
          <p:cNvSpPr/>
          <p:nvPr/>
        </p:nvSpPr>
        <p:spPr>
          <a:xfrm>
            <a:off x="3367339" y="3062972"/>
            <a:ext cx="1734050" cy="31737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8920EED7-BDB9-48EE-A394-191D2047BDFF}"/>
              </a:ext>
            </a:extLst>
          </p:cNvPr>
          <p:cNvSpPr/>
          <p:nvPr/>
        </p:nvSpPr>
        <p:spPr>
          <a:xfrm>
            <a:off x="3197210" y="1894642"/>
            <a:ext cx="662521" cy="31737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025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 calcmode="lin" valueType="num">
                                      <p:cBhvr>
                                        <p:cTn id="17" dur="500" fill="hold"/>
                                        <p:tgtEl>
                                          <p:spTgt spid="12"/>
                                        </p:tgtEl>
                                        <p:attrNameLst>
                                          <p:attrName>style.rotation</p:attrName>
                                        </p:attrNameLst>
                                      </p:cBhvr>
                                      <p:tavLst>
                                        <p:tav tm="0">
                                          <p:val>
                                            <p:fltVal val="360"/>
                                          </p:val>
                                        </p:tav>
                                        <p:tav tm="100000">
                                          <p:val>
                                            <p:fltVal val="0"/>
                                          </p:val>
                                        </p:tav>
                                      </p:tavLst>
                                    </p:anim>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 calcmode="lin" valueType="num">
                                      <p:cBhvr>
                                        <p:cTn id="25" dur="500" fill="hold"/>
                                        <p:tgtEl>
                                          <p:spTgt spid="13"/>
                                        </p:tgtEl>
                                        <p:attrNameLst>
                                          <p:attrName>style.rotation</p:attrName>
                                        </p:attrNameLst>
                                      </p:cBhvr>
                                      <p:tavLst>
                                        <p:tav tm="0">
                                          <p:val>
                                            <p:fltVal val="360"/>
                                          </p:val>
                                        </p:tav>
                                        <p:tav tm="100000">
                                          <p:val>
                                            <p:fltVal val="0"/>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 calcmode="lin" valueType="num">
                                      <p:cBhvr>
                                        <p:cTn id="33" dur="500" fill="hold"/>
                                        <p:tgtEl>
                                          <p:spTgt spid="14"/>
                                        </p:tgtEl>
                                        <p:attrNameLst>
                                          <p:attrName>style.rotation</p:attrName>
                                        </p:attrNameLst>
                                      </p:cBhvr>
                                      <p:tavLst>
                                        <p:tav tm="0">
                                          <p:val>
                                            <p:fltVal val="360"/>
                                          </p:val>
                                        </p:tav>
                                        <p:tav tm="100000">
                                          <p:val>
                                            <p:fltVal val="0"/>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F0150-170E-47E0-B1A8-5B87512632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1265BC-9527-468F-89B7-F352F804584D}"/>
              </a:ext>
            </a:extLst>
          </p:cNvPr>
          <p:cNvSpPr>
            <a:spLocks noGrp="1"/>
          </p:cNvSpPr>
          <p:nvPr>
            <p:ph idx="1"/>
          </p:nvPr>
        </p:nvSpPr>
        <p:spPr/>
        <p:txBody>
          <a:bodyPr>
            <a:normAutofit fontScale="92500" lnSpcReduction="10000"/>
          </a:bodyPr>
          <a:lstStyle/>
          <a:p>
            <a:r>
              <a:rPr lang="en-US" dirty="0"/>
              <a:t>II.	Structural Hierarchy of Skeletal Muscle</a:t>
            </a:r>
          </a:p>
          <a:p>
            <a:r>
              <a:rPr lang="en-US" dirty="0"/>
              <a:t>Understanding muscle function depends critically on an understanding of muscle structure; from the gross anatomical level all the way down to the level of the molecules making up the contractile machinery of muscle cells. The structural hierarchy of skeletal muscle is summarized below.</a:t>
            </a:r>
          </a:p>
          <a:p>
            <a:endParaRPr lang="en-US" dirty="0"/>
          </a:p>
          <a:p>
            <a:r>
              <a:rPr lang="en-US" dirty="0"/>
              <a:t>Gross anatomical muscle Fascicles</a:t>
            </a:r>
          </a:p>
          <a:p>
            <a:r>
              <a:rPr lang="en-US" dirty="0"/>
              <a:t>Myofibers = muscle fibers = muscle cells</a:t>
            </a:r>
          </a:p>
          <a:p>
            <a:r>
              <a:rPr lang="en-US" dirty="0"/>
              <a:t>Myofibrils</a:t>
            </a:r>
          </a:p>
          <a:p>
            <a:r>
              <a:rPr lang="en-US" dirty="0"/>
              <a:t>Myofilaments (myosin and actin)</a:t>
            </a:r>
          </a:p>
          <a:p>
            <a:endParaRPr lang="en-US" dirty="0"/>
          </a:p>
        </p:txBody>
      </p:sp>
      <p:pic>
        <p:nvPicPr>
          <p:cNvPr id="5" name="Picture 4" descr="A close up of text on a white background&#10;&#10;Description generated with high confidence">
            <a:extLst>
              <a:ext uri="{FF2B5EF4-FFF2-40B4-BE49-F238E27FC236}">
                <a16:creationId xmlns:a16="http://schemas.microsoft.com/office/drawing/2014/main" id="{2903BE94-0099-4416-ACDF-4C6A77384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0"/>
            <a:ext cx="10849570" cy="6858000"/>
          </a:xfrm>
          <a:prstGeom prst="rect">
            <a:avLst/>
          </a:prstGeom>
        </p:spPr>
      </p:pic>
      <p:sp>
        <p:nvSpPr>
          <p:cNvPr id="6" name="Rectangle: Rounded Corners 5">
            <a:extLst>
              <a:ext uri="{FF2B5EF4-FFF2-40B4-BE49-F238E27FC236}">
                <a16:creationId xmlns:a16="http://schemas.microsoft.com/office/drawing/2014/main" id="{AB2A1AD5-368F-4C4C-84A3-EBD0312ADB4F}"/>
              </a:ext>
            </a:extLst>
          </p:cNvPr>
          <p:cNvSpPr/>
          <p:nvPr/>
        </p:nvSpPr>
        <p:spPr>
          <a:xfrm>
            <a:off x="1397287" y="2135273"/>
            <a:ext cx="1009030" cy="317373"/>
          </a:xfrm>
          <a:prstGeom prst="roundRect">
            <a:avLst/>
          </a:prstGeom>
          <a:solidFill>
            <a:schemeClr val="accent2">
              <a:lumMod val="60000"/>
              <a:lumOff val="40000"/>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Myosin</a:t>
            </a:r>
          </a:p>
        </p:txBody>
      </p:sp>
      <p:sp>
        <p:nvSpPr>
          <p:cNvPr id="7" name="Rectangle: Rounded Corners 6">
            <a:extLst>
              <a:ext uri="{FF2B5EF4-FFF2-40B4-BE49-F238E27FC236}">
                <a16:creationId xmlns:a16="http://schemas.microsoft.com/office/drawing/2014/main" id="{783B9532-6A5F-4472-A72E-F6382E922591}"/>
              </a:ext>
            </a:extLst>
          </p:cNvPr>
          <p:cNvSpPr/>
          <p:nvPr/>
        </p:nvSpPr>
        <p:spPr>
          <a:xfrm>
            <a:off x="1703691" y="3448250"/>
            <a:ext cx="2079037" cy="317373"/>
          </a:xfrm>
          <a:prstGeom prst="roundRect">
            <a:avLst/>
          </a:prstGeom>
          <a:solidFill>
            <a:schemeClr val="accent2">
              <a:lumMod val="60000"/>
              <a:lumOff val="40000"/>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Actin Thin  Filament</a:t>
            </a:r>
          </a:p>
        </p:txBody>
      </p:sp>
      <p:sp>
        <p:nvSpPr>
          <p:cNvPr id="8" name="Rectangle: Rounded Corners 7">
            <a:extLst>
              <a:ext uri="{FF2B5EF4-FFF2-40B4-BE49-F238E27FC236}">
                <a16:creationId xmlns:a16="http://schemas.microsoft.com/office/drawing/2014/main" id="{83CB1687-68D7-4B39-900E-F3EFB224D1A5}"/>
              </a:ext>
            </a:extLst>
          </p:cNvPr>
          <p:cNvSpPr/>
          <p:nvPr/>
        </p:nvSpPr>
        <p:spPr>
          <a:xfrm>
            <a:off x="3580598" y="683365"/>
            <a:ext cx="1116530" cy="317373"/>
          </a:xfrm>
          <a:prstGeom prst="roundRect">
            <a:avLst/>
          </a:prstGeom>
          <a:solidFill>
            <a:schemeClr val="accent2">
              <a:lumMod val="60000"/>
              <a:lumOff val="40000"/>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Myofibril</a:t>
            </a:r>
          </a:p>
        </p:txBody>
      </p:sp>
      <p:sp>
        <p:nvSpPr>
          <p:cNvPr id="9" name="Rectangle: Rounded Corners 8">
            <a:extLst>
              <a:ext uri="{FF2B5EF4-FFF2-40B4-BE49-F238E27FC236}">
                <a16:creationId xmlns:a16="http://schemas.microsoft.com/office/drawing/2014/main" id="{0235A81A-44CB-4A83-87A8-768D3A7CA8D6}"/>
              </a:ext>
            </a:extLst>
          </p:cNvPr>
          <p:cNvSpPr/>
          <p:nvPr/>
        </p:nvSpPr>
        <p:spPr>
          <a:xfrm>
            <a:off x="4032984" y="4554415"/>
            <a:ext cx="1432561" cy="317373"/>
          </a:xfrm>
          <a:prstGeom prst="roundRect">
            <a:avLst/>
          </a:prstGeom>
          <a:solidFill>
            <a:schemeClr val="accent2">
              <a:lumMod val="60000"/>
              <a:lumOff val="40000"/>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Muscle Fiber</a:t>
            </a:r>
          </a:p>
        </p:txBody>
      </p:sp>
      <p:sp>
        <p:nvSpPr>
          <p:cNvPr id="4" name="Right Bracket 3">
            <a:extLst>
              <a:ext uri="{FF2B5EF4-FFF2-40B4-BE49-F238E27FC236}">
                <a16:creationId xmlns:a16="http://schemas.microsoft.com/office/drawing/2014/main" id="{CB5A1679-8677-4B45-81CB-CE8BEE78292D}"/>
              </a:ext>
            </a:extLst>
          </p:cNvPr>
          <p:cNvSpPr/>
          <p:nvPr/>
        </p:nvSpPr>
        <p:spPr>
          <a:xfrm>
            <a:off x="2458195" y="5201396"/>
            <a:ext cx="142504" cy="914400"/>
          </a:xfrm>
          <a:prstGeom prst="rightBracket">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254206C-3790-4CFB-B84A-3CD57792C37E}"/>
              </a:ext>
            </a:extLst>
          </p:cNvPr>
          <p:cNvCxnSpPr>
            <a:cxnSpLocks/>
            <a:stCxn id="4" idx="2"/>
          </p:cNvCxnSpPr>
          <p:nvPr/>
        </p:nvCxnSpPr>
        <p:spPr>
          <a:xfrm>
            <a:off x="2600699" y="5658596"/>
            <a:ext cx="18563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8301BF-B3E2-46EA-BEE6-6FF708790162}"/>
              </a:ext>
            </a:extLst>
          </p:cNvPr>
          <p:cNvCxnSpPr>
            <a:cxnSpLocks/>
          </p:cNvCxnSpPr>
          <p:nvPr/>
        </p:nvCxnSpPr>
        <p:spPr>
          <a:xfrm>
            <a:off x="4166374" y="5658596"/>
            <a:ext cx="323948"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026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 calcmode="lin" valueType="num">
                                      <p:cBhvr>
                                        <p:cTn id="16" dur="500" fill="hold"/>
                                        <p:tgtEl>
                                          <p:spTgt spid="7"/>
                                        </p:tgtEl>
                                        <p:attrNameLst>
                                          <p:attrName>style.rotation</p:attrName>
                                        </p:attrNameLst>
                                      </p:cBhvr>
                                      <p:tavLst>
                                        <p:tav tm="0">
                                          <p:val>
                                            <p:fltVal val="360"/>
                                          </p:val>
                                        </p:tav>
                                        <p:tav tm="100000">
                                          <p:val>
                                            <p:fltVal val="0"/>
                                          </p:val>
                                        </p:tav>
                                      </p:tavLst>
                                    </p:anim>
                                    <p:animEffect transition="in" filter="fade">
                                      <p:cBhvr>
                                        <p:cTn id="17" dur="500"/>
                                        <p:tgtEl>
                                          <p:spTgt spid="7"/>
                                        </p:tgtEl>
                                      </p:cBhvr>
                                    </p:animEffect>
                                  </p:childTnLst>
                                </p:cTn>
                              </p:par>
                            </p:childTnLst>
                          </p:cTn>
                        </p:par>
                        <p:par>
                          <p:cTn id="18" fill="hold">
                            <p:stCondLst>
                              <p:cond delay="1000"/>
                            </p:stCondLst>
                            <p:childTnLst>
                              <p:par>
                                <p:cTn id="19" presetID="49" presetClass="entr" presetSubtype="0" decel="10000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 calcmode="lin" valueType="num">
                                      <p:cBhvr>
                                        <p:cTn id="23" dur="500" fill="hold"/>
                                        <p:tgtEl>
                                          <p:spTgt spid="8"/>
                                        </p:tgtEl>
                                        <p:attrNameLst>
                                          <p:attrName>style.rotation</p:attrName>
                                        </p:attrNameLst>
                                      </p:cBhvr>
                                      <p:tavLst>
                                        <p:tav tm="0">
                                          <p:val>
                                            <p:fltVal val="360"/>
                                          </p:val>
                                        </p:tav>
                                        <p:tav tm="100000">
                                          <p:val>
                                            <p:fltVal val="0"/>
                                          </p:val>
                                        </p:tav>
                                      </p:tavLst>
                                    </p:anim>
                                    <p:animEffect transition="in" filter="fade">
                                      <p:cBhvr>
                                        <p:cTn id="24" dur="500"/>
                                        <p:tgtEl>
                                          <p:spTgt spid="8"/>
                                        </p:tgtEl>
                                      </p:cBhvr>
                                    </p:animEffect>
                                  </p:childTnLst>
                                </p:cTn>
                              </p:par>
                            </p:childTnLst>
                          </p:cTn>
                        </p:par>
                        <p:par>
                          <p:cTn id="25" fill="hold">
                            <p:stCondLst>
                              <p:cond delay="1500"/>
                            </p:stCondLst>
                            <p:childTnLst>
                              <p:par>
                                <p:cTn id="26" presetID="49" presetClass="entr" presetSubtype="0" decel="100000" fill="hold" grpId="1"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 calcmode="lin" valueType="num">
                                      <p:cBhvr>
                                        <p:cTn id="30" dur="500" fill="hold"/>
                                        <p:tgtEl>
                                          <p:spTgt spid="9"/>
                                        </p:tgtEl>
                                        <p:attrNameLst>
                                          <p:attrName>style.rotation</p:attrName>
                                        </p:attrNameLst>
                                      </p:cBhvr>
                                      <p:tavLst>
                                        <p:tav tm="0">
                                          <p:val>
                                            <p:fltVal val="360"/>
                                          </p:val>
                                        </p:tav>
                                        <p:tav tm="100000">
                                          <p:val>
                                            <p:fltVal val="0"/>
                                          </p:val>
                                        </p:tav>
                                      </p:tavLst>
                                    </p:anim>
                                    <p:animEffect transition="in" filter="fade">
                                      <p:cBhvr>
                                        <p:cTn id="31" dur="500"/>
                                        <p:tgtEl>
                                          <p:spTgt spid="9"/>
                                        </p:tgtEl>
                                      </p:cBhvr>
                                    </p:animEffect>
                                  </p:childTnLst>
                                </p:cTn>
                              </p:par>
                            </p:childTnLst>
                          </p:cTn>
                        </p:par>
                        <p:par>
                          <p:cTn id="32" fill="hold">
                            <p:stCondLst>
                              <p:cond delay="4000"/>
                            </p:stCondLst>
                            <p:childTnLst>
                              <p:par>
                                <p:cTn id="33" presetID="37" presetClass="path" presetSubtype="0" accel="50000" decel="50000" fill="hold" grpId="1" nodeType="afterEffect">
                                  <p:stCondLst>
                                    <p:cond delay="0"/>
                                  </p:stCondLst>
                                  <p:childTnLst>
                                    <p:animMotion origin="layout" path="M 4.16667E-7 0.00324 L -0.02253 0.12245 C -0.0276 0.14722 -0.03034 0.18426 -0.03034 0.22361 C -0.03034 0.26806 -0.0276 0.3037 -0.02253 0.32847 L 4.16667E-7 0.44769 " pathEditMode="relative" rAng="5400000" ptsTypes="AAAAA">
                                      <p:cBhvr>
                                        <p:cTn id="34" dur="2000" fill="hold"/>
                                        <p:tgtEl>
                                          <p:spTgt spid="6"/>
                                        </p:tgtEl>
                                        <p:attrNameLst>
                                          <p:attrName>ppt_x</p:attrName>
                                          <p:attrName>ppt_y</p:attrName>
                                        </p:attrNameLst>
                                      </p:cBhvr>
                                      <p:rCtr x="-1510" y="22222"/>
                                    </p:animMotion>
                                  </p:childTnLst>
                                </p:cTn>
                              </p:par>
                            </p:childTnLst>
                          </p:cTn>
                        </p:par>
                        <p:par>
                          <p:cTn id="35" fill="hold">
                            <p:stCondLst>
                              <p:cond delay="6000"/>
                            </p:stCondLst>
                            <p:childTnLst>
                              <p:par>
                                <p:cTn id="36" presetID="37" presetClass="path" presetSubtype="0" accel="50000" decel="50000" fill="hold" grpId="1" nodeType="afterEffect">
                                  <p:stCondLst>
                                    <p:cond delay="0"/>
                                  </p:stCondLst>
                                  <p:childTnLst>
                                    <p:animMotion origin="layout" path="M 2.77556E-17 4.07407E-6 L -0.02852 0.14074 C -0.03437 0.17037 -0.04701 0.20972 -0.06263 0.24861 C -0.0806 0.29189 -0.09701 0.32361 -0.11003 0.33865 " pathEditMode="relative" rAng="7560000" ptsTypes="AAAA">
                                      <p:cBhvr>
                                        <p:cTn id="37" dur="2000" fill="hold"/>
                                        <p:tgtEl>
                                          <p:spTgt spid="7"/>
                                        </p:tgtEl>
                                        <p:attrNameLst>
                                          <p:attrName>ppt_x</p:attrName>
                                          <p:attrName>ppt_y</p:attrName>
                                        </p:attrNameLst>
                                      </p:cBhvr>
                                      <p:rCtr x="-5156" y="17384"/>
                                    </p:animMotion>
                                  </p:childTnLst>
                                </p:cTn>
                              </p:par>
                            </p:childTnLst>
                          </p:cTn>
                        </p:par>
                        <p:par>
                          <p:cTn id="38" fill="hold">
                            <p:stCondLst>
                              <p:cond delay="8000"/>
                            </p:stCondLst>
                            <p:childTnLst>
                              <p:par>
                                <p:cTn id="39" presetID="53" presetClass="entr" presetSubtype="16"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0">
                                          <p:val>
                                            <p:fltVal val="0"/>
                                          </p:val>
                                        </p:tav>
                                        <p:tav tm="100000">
                                          <p:val>
                                            <p:strVal val="#ppt_w"/>
                                          </p:val>
                                        </p:tav>
                                      </p:tavLst>
                                    </p:anim>
                                    <p:anim calcmode="lin" valueType="num">
                                      <p:cBhvr>
                                        <p:cTn id="42" dur="500" fill="hold"/>
                                        <p:tgtEl>
                                          <p:spTgt spid="4"/>
                                        </p:tgtEl>
                                        <p:attrNameLst>
                                          <p:attrName>ppt_h</p:attrName>
                                        </p:attrNameLst>
                                      </p:cBhvr>
                                      <p:tavLst>
                                        <p:tav tm="0">
                                          <p:val>
                                            <p:fltVal val="0"/>
                                          </p:val>
                                        </p:tav>
                                        <p:tav tm="100000">
                                          <p:val>
                                            <p:strVal val="#ppt_h"/>
                                          </p:val>
                                        </p:tav>
                                      </p:tavLst>
                                    </p:anim>
                                    <p:animEffect transition="in" filter="fade">
                                      <p:cBhvr>
                                        <p:cTn id="43" dur="500"/>
                                        <p:tgtEl>
                                          <p:spTgt spid="4"/>
                                        </p:tgtEl>
                                      </p:cBhvr>
                                    </p:animEffect>
                                  </p:childTnLst>
                                </p:cTn>
                              </p:par>
                            </p:childTnLst>
                          </p:cTn>
                        </p:par>
                        <p:par>
                          <p:cTn id="44" fill="hold">
                            <p:stCondLst>
                              <p:cond delay="8500"/>
                            </p:stCondLst>
                            <p:childTnLst>
                              <p:par>
                                <p:cTn id="45" presetID="31" presetClass="entr" presetSubtype="0"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fltVal val="0"/>
                                          </p:val>
                                        </p:tav>
                                        <p:tav tm="100000">
                                          <p:val>
                                            <p:strVal val="#ppt_w"/>
                                          </p:val>
                                        </p:tav>
                                      </p:tavLst>
                                    </p:anim>
                                    <p:anim calcmode="lin" valueType="num">
                                      <p:cBhvr>
                                        <p:cTn id="48" dur="1000" fill="hold"/>
                                        <p:tgtEl>
                                          <p:spTgt spid="11"/>
                                        </p:tgtEl>
                                        <p:attrNameLst>
                                          <p:attrName>ppt_h</p:attrName>
                                        </p:attrNameLst>
                                      </p:cBhvr>
                                      <p:tavLst>
                                        <p:tav tm="0">
                                          <p:val>
                                            <p:fltVal val="0"/>
                                          </p:val>
                                        </p:tav>
                                        <p:tav tm="100000">
                                          <p:val>
                                            <p:strVal val="#ppt_h"/>
                                          </p:val>
                                        </p:tav>
                                      </p:tavLst>
                                    </p:anim>
                                    <p:anim calcmode="lin" valueType="num">
                                      <p:cBhvr>
                                        <p:cTn id="49" dur="1000" fill="hold"/>
                                        <p:tgtEl>
                                          <p:spTgt spid="11"/>
                                        </p:tgtEl>
                                        <p:attrNameLst>
                                          <p:attrName>style.rotation</p:attrName>
                                        </p:attrNameLst>
                                      </p:cBhvr>
                                      <p:tavLst>
                                        <p:tav tm="0">
                                          <p:val>
                                            <p:fltVal val="90"/>
                                          </p:val>
                                        </p:tav>
                                        <p:tav tm="100000">
                                          <p:val>
                                            <p:fltVal val="0"/>
                                          </p:val>
                                        </p:tav>
                                      </p:tavLst>
                                    </p:anim>
                                    <p:animEffect transition="in" filter="fade">
                                      <p:cBhvr>
                                        <p:cTn id="50" dur="1000"/>
                                        <p:tgtEl>
                                          <p:spTgt spid="11"/>
                                        </p:tgtEl>
                                      </p:cBhvr>
                                    </p:animEffect>
                                  </p:childTnLst>
                                </p:cTn>
                              </p:par>
                            </p:childTnLst>
                          </p:cTn>
                        </p:par>
                        <p:par>
                          <p:cTn id="51" fill="hold">
                            <p:stCondLst>
                              <p:cond delay="9500"/>
                            </p:stCondLst>
                            <p:childTnLst>
                              <p:par>
                                <p:cTn id="52" presetID="37" presetClass="path" presetSubtype="0" accel="50000" decel="50000" fill="hold" grpId="1" nodeType="afterEffect">
                                  <p:stCondLst>
                                    <p:cond delay="0"/>
                                  </p:stCondLst>
                                  <p:childTnLst>
                                    <p:animMotion origin="layout" path="M -2.5E-6 3.7037E-6 L 0.03815 0.18819 C 0.04688 0.22708 0.05117 0.28611 0.05117 0.34838 C 0.05117 0.41898 0.04688 0.47523 0.03815 0.51458 C 0.02539 0.57731 -0.13541 0.70139 -0.05455 0.70347 " pathEditMode="relative" rAng="5400000" ptsTypes="AAAAA">
                                      <p:cBhvr>
                                        <p:cTn id="53" dur="2000" fill="hold"/>
                                        <p:tgtEl>
                                          <p:spTgt spid="8"/>
                                        </p:tgtEl>
                                        <p:attrNameLst>
                                          <p:attrName>ppt_x</p:attrName>
                                          <p:attrName>ppt_y</p:attrName>
                                        </p:attrNameLst>
                                      </p:cBhvr>
                                      <p:rCtr x="-1289" y="35185"/>
                                    </p:animMotion>
                                  </p:childTnLst>
                                </p:cTn>
                              </p:par>
                            </p:childTnLst>
                          </p:cTn>
                        </p:par>
                        <p:par>
                          <p:cTn id="54" fill="hold">
                            <p:stCondLst>
                              <p:cond delay="11500"/>
                            </p:stCondLst>
                            <p:childTnLst>
                              <p:par>
                                <p:cTn id="55" presetID="31" presetClass="entr" presetSubtype="0" fill="hold"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1000" fill="hold"/>
                                        <p:tgtEl>
                                          <p:spTgt spid="14"/>
                                        </p:tgtEl>
                                        <p:attrNameLst>
                                          <p:attrName>ppt_w</p:attrName>
                                        </p:attrNameLst>
                                      </p:cBhvr>
                                      <p:tavLst>
                                        <p:tav tm="0">
                                          <p:val>
                                            <p:fltVal val="0"/>
                                          </p:val>
                                        </p:tav>
                                        <p:tav tm="100000">
                                          <p:val>
                                            <p:strVal val="#ppt_w"/>
                                          </p:val>
                                        </p:tav>
                                      </p:tavLst>
                                    </p:anim>
                                    <p:anim calcmode="lin" valueType="num">
                                      <p:cBhvr>
                                        <p:cTn id="58" dur="1000" fill="hold"/>
                                        <p:tgtEl>
                                          <p:spTgt spid="14"/>
                                        </p:tgtEl>
                                        <p:attrNameLst>
                                          <p:attrName>ppt_h</p:attrName>
                                        </p:attrNameLst>
                                      </p:cBhvr>
                                      <p:tavLst>
                                        <p:tav tm="0">
                                          <p:val>
                                            <p:fltVal val="0"/>
                                          </p:val>
                                        </p:tav>
                                        <p:tav tm="100000">
                                          <p:val>
                                            <p:strVal val="#ppt_h"/>
                                          </p:val>
                                        </p:tav>
                                      </p:tavLst>
                                    </p:anim>
                                    <p:anim calcmode="lin" valueType="num">
                                      <p:cBhvr>
                                        <p:cTn id="59" dur="1000" fill="hold"/>
                                        <p:tgtEl>
                                          <p:spTgt spid="14"/>
                                        </p:tgtEl>
                                        <p:attrNameLst>
                                          <p:attrName>style.rotation</p:attrName>
                                        </p:attrNameLst>
                                      </p:cBhvr>
                                      <p:tavLst>
                                        <p:tav tm="0">
                                          <p:val>
                                            <p:fltVal val="90"/>
                                          </p:val>
                                        </p:tav>
                                        <p:tav tm="100000">
                                          <p:val>
                                            <p:fltVal val="0"/>
                                          </p:val>
                                        </p:tav>
                                      </p:tavLst>
                                    </p:anim>
                                    <p:animEffect transition="in" filter="fade">
                                      <p:cBhvr>
                                        <p:cTn id="60" dur="1000"/>
                                        <p:tgtEl>
                                          <p:spTgt spid="14"/>
                                        </p:tgtEl>
                                      </p:cBhvr>
                                    </p:animEffect>
                                  </p:childTnLst>
                                </p:cTn>
                              </p:par>
                            </p:childTnLst>
                          </p:cTn>
                        </p:par>
                        <p:par>
                          <p:cTn id="61" fill="hold">
                            <p:stCondLst>
                              <p:cond delay="12500"/>
                            </p:stCondLst>
                            <p:childTnLst>
                              <p:par>
                                <p:cTn id="62" presetID="37" presetClass="path" presetSubtype="0" accel="50000" decel="50000" fill="hold" grpId="0" nodeType="afterEffect">
                                  <p:stCondLst>
                                    <p:cond delay="0"/>
                                  </p:stCondLst>
                                  <p:childTnLst>
                                    <p:animMotion origin="layout" path="M -0.0082 -0.0007 L 0.05274 -0.00371 C 0.06589 -0.00394 0.08177 0.00625 0.09558 0.02292 C 0.11159 0.09722 0.0418 0.13171 0.05873 0.13032 C 0.08907 0.14074 -0.00911 0.13912 0.03789 0.1412 " pathEditMode="relative" rAng="2040000" ptsTypes="AAAAA">
                                      <p:cBhvr>
                                        <p:cTn id="63" dur="2000" fill="hold"/>
                                        <p:tgtEl>
                                          <p:spTgt spid="9"/>
                                        </p:tgtEl>
                                        <p:attrNameLst>
                                          <p:attrName>ppt_x</p:attrName>
                                          <p:attrName>ppt_y</p:attrName>
                                        </p:attrNameLst>
                                      </p:cBhvr>
                                      <p:rCtr x="4453"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854B3ECB-71FF-4BF5-A17A-13F542192FC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CBBF3F-BD35-4A75-AB40-A5B58C0EA12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lose up of text on a white background&#10;&#10;Description generated with high confidence">
            <a:extLst>
              <a:ext uri="{FF2B5EF4-FFF2-40B4-BE49-F238E27FC236}">
                <a16:creationId xmlns:a16="http://schemas.microsoft.com/office/drawing/2014/main" id="{2903BE94-0099-4416-ACDF-4C6A77384DD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401845" y="0"/>
            <a:ext cx="9685293" cy="6125945"/>
          </a:xfrm>
          <a:prstGeom prst="rect">
            <a:avLst/>
          </a:prstGeom>
        </p:spPr>
      </p:pic>
      <p:sp>
        <p:nvSpPr>
          <p:cNvPr id="3" name="Content Placeholder 2">
            <a:extLst>
              <a:ext uri="{FF2B5EF4-FFF2-40B4-BE49-F238E27FC236}">
                <a16:creationId xmlns:a16="http://schemas.microsoft.com/office/drawing/2014/main" id="{091265BC-9527-468F-89B7-F352F804584D}"/>
              </a:ext>
            </a:extLst>
          </p:cNvPr>
          <p:cNvSpPr>
            <a:spLocks noGrp="1"/>
          </p:cNvSpPr>
          <p:nvPr>
            <p:ph idx="1"/>
          </p:nvPr>
        </p:nvSpPr>
        <p:spPr>
          <a:xfrm>
            <a:off x="104863" y="0"/>
            <a:ext cx="2609461" cy="6858000"/>
          </a:xfrm>
          <a:solidFill>
            <a:schemeClr val="tx1"/>
          </a:solidFill>
        </p:spPr>
        <p:txBody>
          <a:bodyPr anchor="ctr">
            <a:normAutofit/>
          </a:bodyPr>
          <a:lstStyle/>
          <a:p>
            <a:r>
              <a:rPr lang="en-US" sz="1400" dirty="0">
                <a:solidFill>
                  <a:schemeClr val="bg1"/>
                </a:solidFill>
              </a:rPr>
              <a:t>A skeletal muscle (like the biceps shown in the illustration) is a collection of muscle bundles or </a:t>
            </a:r>
            <a:r>
              <a:rPr lang="en-US" sz="2000" dirty="0">
                <a:solidFill>
                  <a:srgbClr val="FFFF00"/>
                </a:solidFill>
              </a:rPr>
              <a:t>fascicles. </a:t>
            </a:r>
          </a:p>
          <a:p>
            <a:r>
              <a:rPr lang="en-US" sz="1400" dirty="0">
                <a:solidFill>
                  <a:schemeClr val="bg1"/>
                </a:solidFill>
              </a:rPr>
              <a:t>Each fascicle is made up of a number of muscle cells (or </a:t>
            </a:r>
            <a:r>
              <a:rPr lang="en-US" sz="1400" dirty="0" err="1">
                <a:solidFill>
                  <a:schemeClr val="bg1"/>
                </a:solidFill>
              </a:rPr>
              <a:t>myofibers</a:t>
            </a:r>
            <a:r>
              <a:rPr lang="en-US" sz="1400" dirty="0">
                <a:solidFill>
                  <a:schemeClr val="bg1"/>
                </a:solidFill>
              </a:rPr>
              <a:t> or muscle fibers). </a:t>
            </a:r>
          </a:p>
          <a:p>
            <a:r>
              <a:rPr lang="en-US" sz="1400" dirty="0">
                <a:solidFill>
                  <a:schemeClr val="bg1"/>
                </a:solidFill>
              </a:rPr>
              <a:t>Each muscle cell is composed of hundreds to thousands of myofibrils.</a:t>
            </a:r>
          </a:p>
          <a:p>
            <a:r>
              <a:rPr lang="en-US" sz="1400" dirty="0">
                <a:solidFill>
                  <a:schemeClr val="bg1"/>
                </a:solidFill>
              </a:rPr>
              <a:t>Each myofibril is composed of many myosin filaments and actin thin filaments.</a:t>
            </a:r>
          </a:p>
        </p:txBody>
      </p:sp>
      <p:sp>
        <p:nvSpPr>
          <p:cNvPr id="2" name="Title 1">
            <a:extLst>
              <a:ext uri="{FF2B5EF4-FFF2-40B4-BE49-F238E27FC236}">
                <a16:creationId xmlns:a16="http://schemas.microsoft.com/office/drawing/2014/main" id="{501F0150-170E-47E0-B1A8-5B875126326E}"/>
              </a:ext>
            </a:extLst>
          </p:cNvPr>
          <p:cNvSpPr>
            <a:spLocks noGrp="1"/>
          </p:cNvSpPr>
          <p:nvPr>
            <p:ph type="title"/>
          </p:nvPr>
        </p:nvSpPr>
        <p:spPr>
          <a:xfrm>
            <a:off x="1350628" y="6125945"/>
            <a:ext cx="7057479" cy="802274"/>
          </a:xfrm>
          <a:solidFill>
            <a:schemeClr val="tx1"/>
          </a:solidFill>
        </p:spPr>
        <p:txBody>
          <a:bodyPr>
            <a:normAutofit fontScale="90000"/>
          </a:bodyPr>
          <a:lstStyle/>
          <a:p>
            <a:r>
              <a:rPr lang="en-US" sz="4000" dirty="0">
                <a:solidFill>
                  <a:schemeClr val="bg1"/>
                </a:solidFill>
              </a:rPr>
              <a:t>Structure of Muscle Cells (Fibers)</a:t>
            </a:r>
          </a:p>
        </p:txBody>
      </p:sp>
      <p:sp>
        <p:nvSpPr>
          <p:cNvPr id="6" name="Rectangle: Rounded Corners 5">
            <a:extLst>
              <a:ext uri="{FF2B5EF4-FFF2-40B4-BE49-F238E27FC236}">
                <a16:creationId xmlns:a16="http://schemas.microsoft.com/office/drawing/2014/main" id="{9337C391-360C-4628-95E6-45245DC4DF45}"/>
              </a:ext>
            </a:extLst>
          </p:cNvPr>
          <p:cNvSpPr/>
          <p:nvPr/>
        </p:nvSpPr>
        <p:spPr>
          <a:xfrm>
            <a:off x="8303766" y="4897556"/>
            <a:ext cx="1208211" cy="40267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6DDC344D-FBAA-4D94-AC2B-79793F3AC660}"/>
              </a:ext>
            </a:extLst>
          </p:cNvPr>
          <p:cNvSpPr/>
          <p:nvPr/>
        </p:nvSpPr>
        <p:spPr>
          <a:xfrm>
            <a:off x="5541625" y="4045930"/>
            <a:ext cx="1108750" cy="31737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4FDAB41A-9DE2-4DC5-9186-A3DC5D62B923}"/>
              </a:ext>
            </a:extLst>
          </p:cNvPr>
          <p:cNvSpPr/>
          <p:nvPr/>
        </p:nvSpPr>
        <p:spPr>
          <a:xfrm>
            <a:off x="5006130" y="597118"/>
            <a:ext cx="1108750" cy="31737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234705F6-700D-4816-AF36-841826645A8C}"/>
              </a:ext>
            </a:extLst>
          </p:cNvPr>
          <p:cNvSpPr/>
          <p:nvPr/>
        </p:nvSpPr>
        <p:spPr>
          <a:xfrm>
            <a:off x="3019224" y="1913300"/>
            <a:ext cx="1108750" cy="31737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D79E4BF8-7EE0-4B1C-ADEE-D22228A56920}"/>
              </a:ext>
            </a:extLst>
          </p:cNvPr>
          <p:cNvSpPr/>
          <p:nvPr/>
        </p:nvSpPr>
        <p:spPr>
          <a:xfrm>
            <a:off x="3479470" y="3055377"/>
            <a:ext cx="1526659" cy="31737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207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nodeType="clickEffect">
                                  <p:stCondLst>
                                    <p:cond delay="0"/>
                                  </p:stCondLst>
                                  <p:iterate type="lt">
                                    <p:tmPct val="4000"/>
                                  </p:iterate>
                                  <p:childTnLst>
                                    <p:set>
                                      <p:cBhvr override="childStyle">
                                        <p:cTn id="14" dur="500" fill="hold"/>
                                        <p:tgtEl>
                                          <p:spTgt spid="3">
                                            <p:txEl>
                                              <p:pRg st="0" end="0"/>
                                            </p:txEl>
                                          </p:spTgt>
                                        </p:tgtEl>
                                        <p:attrNameLst>
                                          <p:attrName>style.color</p:attrName>
                                        </p:attrNameLst>
                                      </p:cBhvr>
                                      <p:to>
                                        <p:clrVal>
                                          <a:srgbClr val="D6F70F"/>
                                        </p:clrVal>
                                      </p:to>
                                    </p:set>
                                    <p:set>
                                      <p:cBhvr>
                                        <p:cTn id="15" dur="500" fill="hold"/>
                                        <p:tgtEl>
                                          <p:spTgt spid="3">
                                            <p:txEl>
                                              <p:pRg st="0" end="0"/>
                                            </p:txEl>
                                          </p:spTgt>
                                        </p:tgtEl>
                                        <p:attrNameLst>
                                          <p:attrName>fillcolor</p:attrName>
                                        </p:attrNameLst>
                                      </p:cBhvr>
                                      <p:to>
                                        <p:clrVal>
                                          <a:srgbClr val="D6F70F"/>
                                        </p:clrVal>
                                      </p:to>
                                    </p:set>
                                    <p:set>
                                      <p:cBhvr>
                                        <p:cTn id="16" dur="500" fill="hold"/>
                                        <p:tgtEl>
                                          <p:spTgt spid="3">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 calcmode="lin" valueType="num">
                                      <p:cBhvr>
                                        <p:cTn id="23" dur="500" fill="hold"/>
                                        <p:tgtEl>
                                          <p:spTgt spid="11"/>
                                        </p:tgtEl>
                                        <p:attrNameLst>
                                          <p:attrName>style.rotation</p:attrName>
                                        </p:attrNameLst>
                                      </p:cBhvr>
                                      <p:tavLst>
                                        <p:tav tm="0">
                                          <p:val>
                                            <p:fltVal val="360"/>
                                          </p:val>
                                        </p:tav>
                                        <p:tav tm="100000">
                                          <p:val>
                                            <p:fltVal val="0"/>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mph" presetSubtype="0" fill="hold" nodeType="clickEffect">
                                  <p:stCondLst>
                                    <p:cond delay="0"/>
                                  </p:stCondLst>
                                  <p:iterate type="lt">
                                    <p:tmPct val="4000"/>
                                  </p:iterate>
                                  <p:childTnLst>
                                    <p:set>
                                      <p:cBhvr override="childStyle">
                                        <p:cTn id="28" dur="500" fill="hold"/>
                                        <p:tgtEl>
                                          <p:spTgt spid="3">
                                            <p:txEl>
                                              <p:pRg st="1" end="1"/>
                                            </p:txEl>
                                          </p:spTgt>
                                        </p:tgtEl>
                                        <p:attrNameLst>
                                          <p:attrName>style.color</p:attrName>
                                        </p:attrNameLst>
                                      </p:cBhvr>
                                      <p:to>
                                        <p:clrVal>
                                          <a:srgbClr val="FF99FF"/>
                                        </p:clrVal>
                                      </p:to>
                                    </p:set>
                                    <p:set>
                                      <p:cBhvr>
                                        <p:cTn id="29" dur="500" fill="hold"/>
                                        <p:tgtEl>
                                          <p:spTgt spid="3">
                                            <p:txEl>
                                              <p:pRg st="1" end="1"/>
                                            </p:txEl>
                                          </p:spTgt>
                                        </p:tgtEl>
                                        <p:attrNameLst>
                                          <p:attrName>fillcolor</p:attrName>
                                        </p:attrNameLst>
                                      </p:cBhvr>
                                      <p:to>
                                        <p:clrVal>
                                          <a:srgbClr val="FF99FF"/>
                                        </p:clrVal>
                                      </p:to>
                                    </p:set>
                                    <p:set>
                                      <p:cBhvr>
                                        <p:cTn id="30" dur="500" fill="hold"/>
                                        <p:tgtEl>
                                          <p:spTgt spid="3">
                                            <p:txEl>
                                              <p:pRg st="1" end="1"/>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 calcmode="lin" valueType="num">
                                      <p:cBhvr>
                                        <p:cTn id="45" dur="500" fill="hold"/>
                                        <p:tgtEl>
                                          <p:spTgt spid="18"/>
                                        </p:tgtEl>
                                        <p:attrNameLst>
                                          <p:attrName>style.rotation</p:attrName>
                                        </p:attrNameLst>
                                      </p:cBhvr>
                                      <p:tavLst>
                                        <p:tav tm="0">
                                          <p:val>
                                            <p:fltVal val="360"/>
                                          </p:val>
                                        </p:tav>
                                        <p:tav tm="100000">
                                          <p:val>
                                            <p:fltVal val="0"/>
                                          </p:val>
                                        </p:tav>
                                      </p:tavLst>
                                    </p:anim>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mph" presetSubtype="0" fill="hold" nodeType="clickEffect">
                                  <p:stCondLst>
                                    <p:cond delay="0"/>
                                  </p:stCondLst>
                                  <p:iterate type="lt">
                                    <p:tmPct val="4000"/>
                                  </p:iterate>
                                  <p:childTnLst>
                                    <p:set>
                                      <p:cBhvr override="childStyle">
                                        <p:cTn id="50" dur="500" fill="hold"/>
                                        <p:tgtEl>
                                          <p:spTgt spid="3">
                                            <p:txEl>
                                              <p:pRg st="2" end="2"/>
                                            </p:txEl>
                                          </p:spTgt>
                                        </p:tgtEl>
                                        <p:attrNameLst>
                                          <p:attrName>style.color</p:attrName>
                                        </p:attrNameLst>
                                      </p:cBhvr>
                                      <p:to>
                                        <p:clrVal>
                                          <a:srgbClr val="1ED5E8"/>
                                        </p:clrVal>
                                      </p:to>
                                    </p:set>
                                    <p:set>
                                      <p:cBhvr>
                                        <p:cTn id="51" dur="500" fill="hold"/>
                                        <p:tgtEl>
                                          <p:spTgt spid="3">
                                            <p:txEl>
                                              <p:pRg st="2" end="2"/>
                                            </p:txEl>
                                          </p:spTgt>
                                        </p:tgtEl>
                                        <p:attrNameLst>
                                          <p:attrName>fillcolor</p:attrName>
                                        </p:attrNameLst>
                                      </p:cBhvr>
                                      <p:to>
                                        <p:clrVal>
                                          <a:srgbClr val="1ED5E8"/>
                                        </p:clrVal>
                                      </p:to>
                                    </p:set>
                                    <p:set>
                                      <p:cBhvr>
                                        <p:cTn id="52" dur="500" fill="hold"/>
                                        <p:tgtEl>
                                          <p:spTgt spid="3">
                                            <p:txEl>
                                              <p:pRg st="2" end="2"/>
                                            </p:txEl>
                                          </p:spTgt>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 calcmode="lin" valueType="num">
                                      <p:cBhvr>
                                        <p:cTn id="59" dur="500" fill="hold"/>
                                        <p:tgtEl>
                                          <p:spTgt spid="19"/>
                                        </p:tgtEl>
                                        <p:attrNameLst>
                                          <p:attrName>style.rotation</p:attrName>
                                        </p:attrNameLst>
                                      </p:cBhvr>
                                      <p:tavLst>
                                        <p:tav tm="0">
                                          <p:val>
                                            <p:fltVal val="360"/>
                                          </p:val>
                                        </p:tav>
                                        <p:tav tm="100000">
                                          <p:val>
                                            <p:fltVal val="0"/>
                                          </p:val>
                                        </p:tav>
                                      </p:tavLst>
                                    </p:anim>
                                    <p:animEffect transition="in" filter="fade">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mph" presetSubtype="0" fill="hold" nodeType="clickEffect">
                                  <p:stCondLst>
                                    <p:cond delay="0"/>
                                  </p:stCondLst>
                                  <p:iterate type="lt">
                                    <p:tmPct val="4000"/>
                                  </p:iterate>
                                  <p:childTnLst>
                                    <p:set>
                                      <p:cBhvr override="childStyle">
                                        <p:cTn id="64" dur="500" fill="hold"/>
                                        <p:tgtEl>
                                          <p:spTgt spid="3">
                                            <p:txEl>
                                              <p:pRg st="3" end="3"/>
                                            </p:txEl>
                                          </p:spTgt>
                                        </p:tgtEl>
                                        <p:attrNameLst>
                                          <p:attrName>style.color</p:attrName>
                                        </p:attrNameLst>
                                      </p:cBhvr>
                                      <p:to>
                                        <p:clrVal>
                                          <a:srgbClr val="9ED6A5"/>
                                        </p:clrVal>
                                      </p:to>
                                    </p:set>
                                    <p:set>
                                      <p:cBhvr>
                                        <p:cTn id="65" dur="500" fill="hold"/>
                                        <p:tgtEl>
                                          <p:spTgt spid="3">
                                            <p:txEl>
                                              <p:pRg st="3" end="3"/>
                                            </p:txEl>
                                          </p:spTgt>
                                        </p:tgtEl>
                                        <p:attrNameLst>
                                          <p:attrName>fillcolor</p:attrName>
                                        </p:attrNameLst>
                                      </p:cBhvr>
                                      <p:to>
                                        <p:clrVal>
                                          <a:srgbClr val="9ED6A5"/>
                                        </p:clrVal>
                                      </p:to>
                                    </p:set>
                                    <p:set>
                                      <p:cBhvr>
                                        <p:cTn id="66" dur="500" fill="hold"/>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6" grpId="0" animBg="1"/>
      <p:bldP spid="18" grpId="0" animBg="1"/>
      <p:bldP spid="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854B3ECB-71FF-4BF5-A17A-13F542192FC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CBBF3F-BD35-4A75-AB40-A5B58C0EA12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lose up of text on a white background&#10;&#10;Description generated with high confidence">
            <a:extLst>
              <a:ext uri="{FF2B5EF4-FFF2-40B4-BE49-F238E27FC236}">
                <a16:creationId xmlns:a16="http://schemas.microsoft.com/office/drawing/2014/main" id="{2903BE94-0099-4416-ACDF-4C6A77384DD4}"/>
              </a:ext>
            </a:extLst>
          </p:cNvPr>
          <p:cNvPicPr>
            <a:picLocks noChangeAspect="1"/>
          </p:cNvPicPr>
          <p:nvPr/>
        </p:nvPicPr>
        <p:blipFill rotWithShape="1">
          <a:blip r:embed="rId2">
            <a:extLst>
              <a:ext uri="{28A0092B-C50C-407E-A947-70E740481C1C}">
                <a14:useLocalDpi xmlns:a14="http://schemas.microsoft.com/office/drawing/2010/main" val="0"/>
              </a:ext>
            </a:extLst>
          </a:blip>
          <a:srcRect l="51054"/>
          <a:stretch/>
        </p:blipFill>
        <p:spPr>
          <a:xfrm>
            <a:off x="7346605" y="0"/>
            <a:ext cx="4740533" cy="6125945"/>
          </a:xfrm>
          <a:prstGeom prst="rect">
            <a:avLst/>
          </a:prstGeom>
        </p:spPr>
      </p:pic>
      <p:sp>
        <p:nvSpPr>
          <p:cNvPr id="2" name="Title 1">
            <a:extLst>
              <a:ext uri="{FF2B5EF4-FFF2-40B4-BE49-F238E27FC236}">
                <a16:creationId xmlns:a16="http://schemas.microsoft.com/office/drawing/2014/main" id="{501F0150-170E-47E0-B1A8-5B875126326E}"/>
              </a:ext>
            </a:extLst>
          </p:cNvPr>
          <p:cNvSpPr>
            <a:spLocks noGrp="1"/>
          </p:cNvSpPr>
          <p:nvPr>
            <p:ph type="title"/>
          </p:nvPr>
        </p:nvSpPr>
        <p:spPr>
          <a:xfrm>
            <a:off x="1350628" y="6125945"/>
            <a:ext cx="7057479" cy="802274"/>
          </a:xfrm>
          <a:solidFill>
            <a:schemeClr val="tx1"/>
          </a:solidFill>
        </p:spPr>
        <p:txBody>
          <a:bodyPr>
            <a:normAutofit fontScale="90000"/>
          </a:bodyPr>
          <a:lstStyle/>
          <a:p>
            <a:r>
              <a:rPr lang="en-US" sz="4000" dirty="0">
                <a:solidFill>
                  <a:schemeClr val="bg1"/>
                </a:solidFill>
              </a:rPr>
              <a:t>Structure of Muscle Cells (Fibers)</a:t>
            </a:r>
          </a:p>
        </p:txBody>
      </p:sp>
      <p:sp>
        <p:nvSpPr>
          <p:cNvPr id="7" name="Content Placeholder 6">
            <a:extLst>
              <a:ext uri="{FF2B5EF4-FFF2-40B4-BE49-F238E27FC236}">
                <a16:creationId xmlns:a16="http://schemas.microsoft.com/office/drawing/2014/main" id="{E35FDE55-5969-4704-AC0C-8C899F8F7C9F}"/>
              </a:ext>
            </a:extLst>
          </p:cNvPr>
          <p:cNvSpPr>
            <a:spLocks noGrp="1"/>
          </p:cNvSpPr>
          <p:nvPr>
            <p:ph idx="1"/>
          </p:nvPr>
        </p:nvSpPr>
        <p:spPr>
          <a:xfrm>
            <a:off x="838200" y="497840"/>
            <a:ext cx="4740533" cy="5679123"/>
          </a:xfrm>
        </p:spPr>
        <p:txBody>
          <a:bodyPr>
            <a:normAutofit/>
          </a:bodyPr>
          <a:lstStyle/>
          <a:p>
            <a:r>
              <a:rPr lang="en-US" sz="4800" dirty="0"/>
              <a:t>● Epimysium. The epimysium is an “overcoating” that surrounds the whole muscle. </a:t>
            </a:r>
          </a:p>
        </p:txBody>
      </p:sp>
      <p:sp>
        <p:nvSpPr>
          <p:cNvPr id="14" name="Rectangle: Rounded Corners 13">
            <a:extLst>
              <a:ext uri="{FF2B5EF4-FFF2-40B4-BE49-F238E27FC236}">
                <a16:creationId xmlns:a16="http://schemas.microsoft.com/office/drawing/2014/main" id="{5AB8A428-B606-4244-85DA-06314F6D9C79}"/>
              </a:ext>
            </a:extLst>
          </p:cNvPr>
          <p:cNvSpPr/>
          <p:nvPr/>
        </p:nvSpPr>
        <p:spPr>
          <a:xfrm>
            <a:off x="10665663" y="2873770"/>
            <a:ext cx="1208211" cy="74319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015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F94808-2F77-4188-918E-ADE1C8C341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C43C7629-A736-418D-B562-FB90A7E722E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484632"/>
            <a:ext cx="5130204"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generated with high confidence">
            <a:extLst>
              <a:ext uri="{FF2B5EF4-FFF2-40B4-BE49-F238E27FC236}">
                <a16:creationId xmlns:a16="http://schemas.microsoft.com/office/drawing/2014/main" id="{F74D0F7B-298C-46E1-80C5-7717E369B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0689" y="1836435"/>
            <a:ext cx="4163991" cy="3035581"/>
          </a:xfrm>
          <a:prstGeom prst="rect">
            <a:avLst/>
          </a:prstGeom>
          <a:effectLst/>
        </p:spPr>
      </p:pic>
      <p:sp>
        <p:nvSpPr>
          <p:cNvPr id="3" name="Content Placeholder 2">
            <a:extLst>
              <a:ext uri="{FF2B5EF4-FFF2-40B4-BE49-F238E27FC236}">
                <a16:creationId xmlns:a16="http://schemas.microsoft.com/office/drawing/2014/main" id="{B8D51CE0-4B58-4B08-BA68-5AE95E0C6CAB}"/>
              </a:ext>
            </a:extLst>
          </p:cNvPr>
          <p:cNvSpPr>
            <a:spLocks noGrp="1"/>
          </p:cNvSpPr>
          <p:nvPr>
            <p:ph idx="1"/>
          </p:nvPr>
        </p:nvSpPr>
        <p:spPr>
          <a:xfrm>
            <a:off x="648930" y="2438400"/>
            <a:ext cx="4944151" cy="3785419"/>
          </a:xfrm>
        </p:spPr>
        <p:txBody>
          <a:bodyPr vert="horz" lIns="91440" tIns="45720" rIns="91440" bIns="45720" rtlCol="0">
            <a:normAutofit/>
          </a:bodyPr>
          <a:lstStyle/>
          <a:p>
            <a:r>
              <a:rPr lang="en-US" sz="2400" dirty="0"/>
              <a:t>We call these opposites </a:t>
            </a:r>
            <a:r>
              <a:rPr lang="en-US" sz="2400" b="1" dirty="0"/>
              <a:t>agonist</a:t>
            </a:r>
            <a:r>
              <a:rPr lang="en-US" sz="2400" dirty="0"/>
              <a:t> and </a:t>
            </a:r>
            <a:r>
              <a:rPr lang="en-US" sz="2400" b="1" dirty="0"/>
              <a:t>antagonist </a:t>
            </a:r>
          </a:p>
          <a:p>
            <a:r>
              <a:rPr lang="en-US" sz="2400" dirty="0"/>
              <a:t>Agonist muscles - muscles that produce movement through contraction</a:t>
            </a:r>
          </a:p>
          <a:p>
            <a:r>
              <a:rPr lang="en-US" sz="2400" dirty="0"/>
              <a:t> Antagonist muscles – muscles which(if contracted) function to exert force in the opposite direction to the agonist muscle. </a:t>
            </a:r>
          </a:p>
        </p:txBody>
      </p:sp>
      <p:sp>
        <p:nvSpPr>
          <p:cNvPr id="6" name="Title 1">
            <a:extLst>
              <a:ext uri="{FF2B5EF4-FFF2-40B4-BE49-F238E27FC236}">
                <a16:creationId xmlns:a16="http://schemas.microsoft.com/office/drawing/2014/main" id="{DEF18F44-F64A-497B-9D76-79D3B8801BE5}"/>
              </a:ext>
            </a:extLst>
          </p:cNvPr>
          <p:cNvSpPr txBox="1">
            <a:spLocks/>
          </p:cNvSpPr>
          <p:nvPr/>
        </p:nvSpPr>
        <p:spPr>
          <a:xfrm>
            <a:off x="648929" y="629266"/>
            <a:ext cx="5298944" cy="1622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Agonist / Antagonist</a:t>
            </a:r>
          </a:p>
        </p:txBody>
      </p:sp>
    </p:spTree>
    <p:extLst>
      <p:ext uri="{BB962C8B-B14F-4D97-AF65-F5344CB8AC3E}">
        <p14:creationId xmlns:p14="http://schemas.microsoft.com/office/powerpoint/2010/main" val="13407913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854B3ECB-71FF-4BF5-A17A-13F542192FC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CBBF3F-BD35-4A75-AB40-A5B58C0EA12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lose up of text on a white background&#10;&#10;Description generated with high confidence">
            <a:extLst>
              <a:ext uri="{FF2B5EF4-FFF2-40B4-BE49-F238E27FC236}">
                <a16:creationId xmlns:a16="http://schemas.microsoft.com/office/drawing/2014/main" id="{2903BE94-0099-4416-ACDF-4C6A77384DD4}"/>
              </a:ext>
            </a:extLst>
          </p:cNvPr>
          <p:cNvPicPr>
            <a:picLocks noChangeAspect="1"/>
          </p:cNvPicPr>
          <p:nvPr/>
        </p:nvPicPr>
        <p:blipFill rotWithShape="1">
          <a:blip r:embed="rId2">
            <a:extLst>
              <a:ext uri="{28A0092B-C50C-407E-A947-70E740481C1C}">
                <a14:useLocalDpi xmlns:a14="http://schemas.microsoft.com/office/drawing/2010/main" val="0"/>
              </a:ext>
            </a:extLst>
          </a:blip>
          <a:srcRect l="40874" t="832" r="10180" b="-832"/>
          <a:stretch/>
        </p:blipFill>
        <p:spPr>
          <a:xfrm>
            <a:off x="7346605" y="0"/>
            <a:ext cx="4740533" cy="6125945"/>
          </a:xfrm>
          <a:prstGeom prst="rect">
            <a:avLst/>
          </a:prstGeom>
        </p:spPr>
      </p:pic>
      <p:sp>
        <p:nvSpPr>
          <p:cNvPr id="2" name="Title 1">
            <a:extLst>
              <a:ext uri="{FF2B5EF4-FFF2-40B4-BE49-F238E27FC236}">
                <a16:creationId xmlns:a16="http://schemas.microsoft.com/office/drawing/2014/main" id="{501F0150-170E-47E0-B1A8-5B875126326E}"/>
              </a:ext>
            </a:extLst>
          </p:cNvPr>
          <p:cNvSpPr>
            <a:spLocks noGrp="1"/>
          </p:cNvSpPr>
          <p:nvPr>
            <p:ph type="title"/>
          </p:nvPr>
        </p:nvSpPr>
        <p:spPr>
          <a:xfrm>
            <a:off x="1350628" y="6125945"/>
            <a:ext cx="7057479" cy="802274"/>
          </a:xfrm>
          <a:solidFill>
            <a:schemeClr val="tx1"/>
          </a:solidFill>
        </p:spPr>
        <p:txBody>
          <a:bodyPr>
            <a:normAutofit fontScale="90000"/>
          </a:bodyPr>
          <a:lstStyle/>
          <a:p>
            <a:r>
              <a:rPr lang="en-US" sz="4000" dirty="0">
                <a:solidFill>
                  <a:schemeClr val="bg1"/>
                </a:solidFill>
              </a:rPr>
              <a:t>Structure of Muscle Cells (Fibers)</a:t>
            </a:r>
          </a:p>
        </p:txBody>
      </p:sp>
      <p:sp>
        <p:nvSpPr>
          <p:cNvPr id="6" name="Rectangle: Rounded Corners 5">
            <a:extLst>
              <a:ext uri="{FF2B5EF4-FFF2-40B4-BE49-F238E27FC236}">
                <a16:creationId xmlns:a16="http://schemas.microsoft.com/office/drawing/2014/main" id="{9337C391-360C-4628-95E6-45245DC4DF45}"/>
              </a:ext>
            </a:extLst>
          </p:cNvPr>
          <p:cNvSpPr/>
          <p:nvPr/>
        </p:nvSpPr>
        <p:spPr>
          <a:xfrm>
            <a:off x="8303766" y="4316991"/>
            <a:ext cx="1208211" cy="640079"/>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Content Placeholder 6">
            <a:extLst>
              <a:ext uri="{FF2B5EF4-FFF2-40B4-BE49-F238E27FC236}">
                <a16:creationId xmlns:a16="http://schemas.microsoft.com/office/drawing/2014/main" id="{E35FDE55-5969-4704-AC0C-8C899F8F7C9F}"/>
              </a:ext>
            </a:extLst>
          </p:cNvPr>
          <p:cNvSpPr>
            <a:spLocks noGrp="1"/>
          </p:cNvSpPr>
          <p:nvPr>
            <p:ph idx="1"/>
          </p:nvPr>
        </p:nvSpPr>
        <p:spPr>
          <a:xfrm>
            <a:off x="838200" y="497840"/>
            <a:ext cx="4740533" cy="5679123"/>
          </a:xfrm>
        </p:spPr>
        <p:txBody>
          <a:bodyPr>
            <a:normAutofit/>
          </a:bodyPr>
          <a:lstStyle/>
          <a:p>
            <a:r>
              <a:rPr lang="en-US" sz="3600" dirty="0"/>
              <a:t>Within each skeletal muscle, the muscle fibers are grouped into fascicles that resemble bundles of sticks. </a:t>
            </a:r>
          </a:p>
          <a:p>
            <a:r>
              <a:rPr lang="en-US" sz="3600" dirty="0"/>
              <a:t>Surrounding each fascicle is a layer of connective tissue called perimysium. </a:t>
            </a:r>
          </a:p>
        </p:txBody>
      </p:sp>
    </p:spTree>
    <p:extLst>
      <p:ext uri="{BB962C8B-B14F-4D97-AF65-F5344CB8AC3E}">
        <p14:creationId xmlns:p14="http://schemas.microsoft.com/office/powerpoint/2010/main" val="235782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854B3ECB-71FF-4BF5-A17A-13F542192FC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CBBF3F-BD35-4A75-AB40-A5B58C0EA12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lose up of text on a white background&#10;&#10;Description generated with high confidence">
            <a:extLst>
              <a:ext uri="{FF2B5EF4-FFF2-40B4-BE49-F238E27FC236}">
                <a16:creationId xmlns:a16="http://schemas.microsoft.com/office/drawing/2014/main" id="{2903BE94-0099-4416-ACDF-4C6A77384DD4}"/>
              </a:ext>
            </a:extLst>
          </p:cNvPr>
          <p:cNvPicPr>
            <a:picLocks noChangeAspect="1"/>
          </p:cNvPicPr>
          <p:nvPr/>
        </p:nvPicPr>
        <p:blipFill rotWithShape="1">
          <a:blip r:embed="rId2">
            <a:extLst>
              <a:ext uri="{28A0092B-C50C-407E-A947-70E740481C1C}">
                <a14:useLocalDpi xmlns:a14="http://schemas.microsoft.com/office/drawing/2010/main" val="0"/>
              </a:ext>
            </a:extLst>
          </a:blip>
          <a:srcRect l="29205" t="6110" r="21849" b="-6110"/>
          <a:stretch/>
        </p:blipFill>
        <p:spPr>
          <a:xfrm>
            <a:off x="7997055" y="497840"/>
            <a:ext cx="4740533" cy="6125945"/>
          </a:xfrm>
          <a:prstGeom prst="rect">
            <a:avLst/>
          </a:prstGeom>
        </p:spPr>
      </p:pic>
      <p:sp>
        <p:nvSpPr>
          <p:cNvPr id="2" name="Title 1">
            <a:extLst>
              <a:ext uri="{FF2B5EF4-FFF2-40B4-BE49-F238E27FC236}">
                <a16:creationId xmlns:a16="http://schemas.microsoft.com/office/drawing/2014/main" id="{501F0150-170E-47E0-B1A8-5B875126326E}"/>
              </a:ext>
            </a:extLst>
          </p:cNvPr>
          <p:cNvSpPr>
            <a:spLocks noGrp="1"/>
          </p:cNvSpPr>
          <p:nvPr>
            <p:ph type="title"/>
          </p:nvPr>
        </p:nvSpPr>
        <p:spPr>
          <a:xfrm>
            <a:off x="1350628" y="6125945"/>
            <a:ext cx="7057479" cy="802274"/>
          </a:xfrm>
          <a:solidFill>
            <a:schemeClr val="tx1"/>
          </a:solidFill>
        </p:spPr>
        <p:txBody>
          <a:bodyPr>
            <a:normAutofit fontScale="90000"/>
          </a:bodyPr>
          <a:lstStyle/>
          <a:p>
            <a:r>
              <a:rPr lang="en-US" sz="4000" dirty="0">
                <a:solidFill>
                  <a:schemeClr val="bg1"/>
                </a:solidFill>
              </a:rPr>
              <a:t>Structure of Muscle Cells (Fibers)</a:t>
            </a:r>
          </a:p>
        </p:txBody>
      </p:sp>
      <p:sp>
        <p:nvSpPr>
          <p:cNvPr id="7" name="Content Placeholder 6">
            <a:extLst>
              <a:ext uri="{FF2B5EF4-FFF2-40B4-BE49-F238E27FC236}">
                <a16:creationId xmlns:a16="http://schemas.microsoft.com/office/drawing/2014/main" id="{E35FDE55-5969-4704-AC0C-8C899F8F7C9F}"/>
              </a:ext>
            </a:extLst>
          </p:cNvPr>
          <p:cNvSpPr>
            <a:spLocks noGrp="1"/>
          </p:cNvSpPr>
          <p:nvPr>
            <p:ph idx="1"/>
          </p:nvPr>
        </p:nvSpPr>
        <p:spPr>
          <a:xfrm>
            <a:off x="838200" y="1147313"/>
            <a:ext cx="4740533" cy="5029650"/>
          </a:xfrm>
        </p:spPr>
        <p:txBody>
          <a:bodyPr>
            <a:normAutofit/>
          </a:bodyPr>
          <a:lstStyle/>
          <a:p>
            <a:r>
              <a:rPr lang="en-US" sz="3600" dirty="0"/>
              <a:t>Endomysium. The endomysium is a wispy sheath of connective tissue that surrounds each individual muscle fiber. </a:t>
            </a:r>
          </a:p>
          <a:p>
            <a:r>
              <a:rPr lang="en-US" sz="3600" dirty="0"/>
              <a:t>It consists of fine areolar connective tissue.</a:t>
            </a:r>
          </a:p>
        </p:txBody>
      </p:sp>
      <p:sp>
        <p:nvSpPr>
          <p:cNvPr id="12" name="Rectangle: Rounded Corners 11">
            <a:extLst>
              <a:ext uri="{FF2B5EF4-FFF2-40B4-BE49-F238E27FC236}">
                <a16:creationId xmlns:a16="http://schemas.microsoft.com/office/drawing/2014/main" id="{75A8DFB8-565E-4DA0-89F9-79C3BB0DCAC9}"/>
              </a:ext>
            </a:extLst>
          </p:cNvPr>
          <p:cNvSpPr/>
          <p:nvPr/>
        </p:nvSpPr>
        <p:spPr>
          <a:xfrm>
            <a:off x="9022799" y="4956437"/>
            <a:ext cx="1208211" cy="640079"/>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2E0C3F2-1082-43BC-A4A5-2860238BE642}"/>
              </a:ext>
            </a:extLst>
          </p:cNvPr>
          <p:cNvSpPr/>
          <p:nvPr/>
        </p:nvSpPr>
        <p:spPr>
          <a:xfrm>
            <a:off x="9045655" y="5100739"/>
            <a:ext cx="1162498" cy="369332"/>
          </a:xfrm>
          <a:prstGeom prst="rect">
            <a:avLst/>
          </a:prstGeom>
        </p:spPr>
        <p:txBody>
          <a:bodyPr wrap="none">
            <a:spAutoFit/>
          </a:bodyPr>
          <a:lstStyle/>
          <a:p>
            <a:r>
              <a:rPr lang="en-US" dirty="0"/>
              <a:t>Endomysium</a:t>
            </a:r>
          </a:p>
        </p:txBody>
      </p:sp>
      <p:cxnSp>
        <p:nvCxnSpPr>
          <p:cNvPr id="8" name="Straight Connector 7">
            <a:extLst>
              <a:ext uri="{FF2B5EF4-FFF2-40B4-BE49-F238E27FC236}">
                <a16:creationId xmlns:a16="http://schemas.microsoft.com/office/drawing/2014/main" id="{B1F82096-4C8B-40EE-B4F0-2C0843EB9C49}"/>
              </a:ext>
            </a:extLst>
          </p:cNvPr>
          <p:cNvCxnSpPr>
            <a:cxnSpLocks/>
          </p:cNvCxnSpPr>
          <p:nvPr/>
        </p:nvCxnSpPr>
        <p:spPr>
          <a:xfrm>
            <a:off x="9607269" y="3871080"/>
            <a:ext cx="0" cy="1085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4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09BEF8D-4F04-478E-A026-0E6FE35DA858}"/>
              </a:ext>
            </a:extLst>
          </p:cNvPr>
          <p:cNvSpPr txBox="1">
            <a:spLocks/>
          </p:cNvSpPr>
          <p:nvPr/>
        </p:nvSpPr>
        <p:spPr>
          <a:xfrm>
            <a:off x="0" y="1"/>
            <a:ext cx="12192000" cy="691978"/>
          </a:xfrm>
          <a:prstGeom prst="rect">
            <a:avLst/>
          </a:prstGeom>
          <a:solidFill>
            <a:srgbClr val="FFEFF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t>The sarcomere is the </a:t>
            </a:r>
            <a:r>
              <a:rPr lang="en-US" sz="3600" u="sng"/>
              <a:t>functional unit </a:t>
            </a:r>
            <a:r>
              <a:rPr lang="en-US" sz="3600"/>
              <a:t>of skeletal muscle</a:t>
            </a:r>
            <a:endParaRPr lang="en-US" sz="3600" dirty="0"/>
          </a:p>
        </p:txBody>
      </p:sp>
      <p:sp>
        <p:nvSpPr>
          <p:cNvPr id="16" name="Freeform: Shape 12">
            <a:extLst>
              <a:ext uri="{FF2B5EF4-FFF2-40B4-BE49-F238E27FC236}">
                <a16:creationId xmlns:a16="http://schemas.microsoft.com/office/drawing/2014/main" id="{854B3ECB-71FF-4BF5-A17A-13F542192FC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CCBBF3F-BD35-4A75-AB40-A5B58C0EA12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E760AE09-5194-494F-9B9D-F54A123870D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655" b="28319" l="8897" r="98577">
                        <a14:foregroundMark x1="10913" y1="23783" x2="20285" y2="23451"/>
                        <a14:foregroundMark x1="20285" y1="23451" x2="37485" y2="25332"/>
                        <a14:foregroundMark x1="37485" y1="25332" x2="19098" y2="24779"/>
                        <a14:foregroundMark x1="19098" y1="24779" x2="37129" y2="26327"/>
                        <a14:foregroundMark x1="37129" y1="26327" x2="13286" y2="26327"/>
                        <a14:foregroundMark x1="13286" y1="26327" x2="26809" y2="25000"/>
                        <a14:foregroundMark x1="26809" y1="25000" x2="34638" y2="25221"/>
                        <a14:foregroundMark x1="34638" y1="25221" x2="18505" y2="25885"/>
                        <a14:foregroundMark x1="18505" y1="25885" x2="39265" y2="24779"/>
                        <a14:foregroundMark x1="39265" y1="24779" x2="39265" y2="24779"/>
                        <a14:foregroundMark x1="50652" y1="13827" x2="54567" y2="12389"/>
                        <a14:foregroundMark x1="54567" y1="12389" x2="46382" y2="12389"/>
                        <a14:foregroundMark x1="46382" y1="12389" x2="51246" y2="12721"/>
                        <a14:foregroundMark x1="51246" y1="12721" x2="46738" y2="15155"/>
                        <a14:foregroundMark x1="46738" y1="15155" x2="52906" y2="13164"/>
                        <a14:foregroundMark x1="52906" y1="13164" x2="52432" y2="16925"/>
                        <a14:foregroundMark x1="52432" y1="16925" x2="46975" y2="16261"/>
                        <a14:foregroundMark x1="46975" y1="16261" x2="51008" y2="12389"/>
                        <a14:foregroundMark x1="51008" y1="12389" x2="49348" y2="12942"/>
                        <a14:foregroundMark x1="70107" y1="24004" x2="62040" y2="25000"/>
                        <a14:foregroundMark x1="62040" y1="25000" x2="75801" y2="24779"/>
                        <a14:foregroundMark x1="75801" y1="24779" x2="59905" y2="24779"/>
                        <a14:foregroundMark x1="59905" y1="24779" x2="75563" y2="24336"/>
                        <a14:foregroundMark x1="75563" y1="24336" x2="80902" y2="24447"/>
                        <a14:foregroundMark x1="80902" y1="24447" x2="65243" y2="25996"/>
                        <a14:foregroundMark x1="65243" y1="25996" x2="90154" y2="25221"/>
                        <a14:foregroundMark x1="90154" y1="25221" x2="98577" y2="25664"/>
                        <a14:foregroundMark x1="98577" y1="25664" x2="77106" y2="25996"/>
                        <a14:foregroundMark x1="77106" y1="25996" x2="83986" y2="25111"/>
                        <a14:foregroundMark x1="83986" y1="25111" x2="53025" y2="25221"/>
                        <a14:foregroundMark x1="53025" y1="25221" x2="60261" y2="25221"/>
                        <a14:foregroundMark x1="60261" y1="25221" x2="53144" y2="24336"/>
                        <a14:foregroundMark x1="53144" y1="24336" x2="60735" y2="21792"/>
                        <a14:foregroundMark x1="60735" y1="21792" x2="57414" y2="24558"/>
                        <a14:foregroundMark x1="57414" y1="24558" x2="59668" y2="21239"/>
                        <a14:foregroundMark x1="59668" y1="21239" x2="60261" y2="21128"/>
                        <a14:foregroundMark x1="47094" y1="12832" x2="49466" y2="13164"/>
                        <a14:foregroundMark x1="46026" y1="14602" x2="47568" y2="10509"/>
                        <a14:foregroundMark x1="47568" y1="10509" x2="52788" y2="11615"/>
                        <a14:foregroundMark x1="52788" y1="11615" x2="55397" y2="14823"/>
                        <a14:foregroundMark x1="55397" y1="14823" x2="55397" y2="15044"/>
                        <a14:foregroundMark x1="45433" y1="11173" x2="51127" y2="14049"/>
                        <a14:foregroundMark x1="55991" y1="11504" x2="55991" y2="11504"/>
                        <a14:foregroundMark x1="54804" y1="11947" x2="54804" y2="11947"/>
                        <a14:foregroundMark x1="55516" y1="11615" x2="55635" y2="13053"/>
                        <a14:foregroundMark x1="54448" y1="11283" x2="56346" y2="13274"/>
                        <a14:foregroundMark x1="45433" y1="10730" x2="46975" y2="15044"/>
                        <a14:foregroundMark x1="45552" y1="12168" x2="46026" y2="15487"/>
                        <a14:foregroundMark x1="44840" y1="14381" x2="47094" y2="10951"/>
                        <a14:foregroundMark x1="47094" y1="10951" x2="48161" y2="10288"/>
                        <a14:foregroundMark x1="10320" y1="22677" x2="12693" y2="26659"/>
                        <a14:foregroundMark x1="12693" y1="26659" x2="12693" y2="26659"/>
                        <a14:foregroundMark x1="10913" y1="27434" x2="13879" y2="23451"/>
                        <a14:foregroundMark x1="9846" y1="25774" x2="15540" y2="22345"/>
                        <a14:foregroundMark x1="9846" y1="25000" x2="11981" y2="25000"/>
                        <a14:foregroundMark x1="11032" y1="23119" x2="12693" y2="26106"/>
                        <a14:foregroundMark x1="11862" y1="23119" x2="12693" y2="24668"/>
                        <a14:foregroundMark x1="12337" y1="23341" x2="12100" y2="25664"/>
                        <a14:foregroundMark x1="9134" y1="24668" x2="14235" y2="23009"/>
                        <a14:foregroundMark x1="12337" y1="22456" x2="12337" y2="22456"/>
                        <a14:foregroundMark x1="18743" y1="23230" x2="22894" y2="23119"/>
                        <a14:foregroundMark x1="22894" y1="23119" x2="39858" y2="23783"/>
                        <a14:foregroundMark x1="12574" y1="27323" x2="20166" y2="27987"/>
                        <a14:foregroundMark x1="9609" y1="26770" x2="13760" y2="26327"/>
                        <a14:foregroundMark x1="13760" y1="26327" x2="13760" y2="26327"/>
                        <a14:foregroundMark x1="11744" y1="27323" x2="21352" y2="27876"/>
                        <a14:foregroundMark x1="21352" y1="27876" x2="25741" y2="26770"/>
                        <a14:foregroundMark x1="23606" y1="26438" x2="29063" y2="27323"/>
                        <a14:foregroundMark x1="29063" y1="27323" x2="33926" y2="26770"/>
                        <a14:foregroundMark x1="33926" y1="26770" x2="40688" y2="27323"/>
                        <a14:foregroundMark x1="38553" y1="26549" x2="43891" y2="27655"/>
                        <a14:foregroundMark x1="38909" y1="25442" x2="43416" y2="25000"/>
                        <a14:foregroundMark x1="43416" y1="25000" x2="43535" y2="25000"/>
                        <a14:foregroundMark x1="39383" y1="24668" x2="43298" y2="24779"/>
                        <a14:foregroundMark x1="39027" y1="24447" x2="43060" y2="23894"/>
                        <a14:foregroundMark x1="43060" y1="23894" x2="43772" y2="23894"/>
                        <a14:foregroundMark x1="37011" y1="23894" x2="42586" y2="23230"/>
                        <a14:foregroundMark x1="42586" y1="23230" x2="43654" y2="23230"/>
                        <a14:foregroundMark x1="48754" y1="24889" x2="55516" y2="25664"/>
                        <a14:foregroundMark x1="53144" y1="23562" x2="56228" y2="23451"/>
                        <a14:foregroundMark x1="53025" y1="22456" x2="55991" y2="22677"/>
                        <a14:foregroundMark x1="57058" y1="23119" x2="62278" y2="24779"/>
                        <a14:foregroundMark x1="60854" y1="22456" x2="65362" y2="23230"/>
                        <a14:foregroundMark x1="58956" y1="25774" x2="62515" y2="25553"/>
                        <a14:foregroundMark x1="57058" y1="25885" x2="60973" y2="26881"/>
                        <a14:foregroundMark x1="60973" y1="26881" x2="61091" y2="26991"/>
                        <a14:foregroundMark x1="55279" y1="26770" x2="60024" y2="26770"/>
                        <a14:foregroundMark x1="52550" y1="25332" x2="55279" y2="26106"/>
                        <a14:foregroundMark x1="54923" y1="26217" x2="63464" y2="27876"/>
                        <a14:foregroundMark x1="63464" y1="27876" x2="68446" y2="25885"/>
                        <a14:foregroundMark x1="68446" y1="25885" x2="69632" y2="25774"/>
                        <a14:foregroundMark x1="65480" y1="25221" x2="82325" y2="28208"/>
                        <a14:foregroundMark x1="74614" y1="26438" x2="87426" y2="27102"/>
                        <a14:foregroundMark x1="81139" y1="25221" x2="86002" y2="23783"/>
                        <a14:foregroundMark x1="86002" y1="23783" x2="86951" y2="23783"/>
                        <a14:foregroundMark x1="79834" y1="24004" x2="83867" y2="23894"/>
                        <a14:foregroundMark x1="83867" y1="23894" x2="88256" y2="24779"/>
                        <a14:foregroundMark x1="85765" y1="24336" x2="88849" y2="24779"/>
                        <a14:foregroundMark x1="86477" y1="23783" x2="90510" y2="24115"/>
                        <a14:foregroundMark x1="67141" y1="23894" x2="72123" y2="23230"/>
                        <a14:foregroundMark x1="72123" y1="23230" x2="80783" y2="24447"/>
                        <a14:foregroundMark x1="76157" y1="24004" x2="80902" y2="23783"/>
                        <a14:foregroundMark x1="80902" y1="23783" x2="81376" y2="23783"/>
                        <a14:foregroundMark x1="78766" y1="24004" x2="83037" y2="23673"/>
                        <a14:foregroundMark x1="83037" y1="23673" x2="83511" y2="23673"/>
                        <a14:foregroundMark x1="15777" y1="22345" x2="21352" y2="22898"/>
                        <a14:foregroundMark x1="20878" y1="22345" x2="32740" y2="23009"/>
                        <a14:foregroundMark x1="29181" y1="2876" x2="29181" y2="2876"/>
                        <a14:foregroundMark x1="29181" y1="2655" x2="29181" y2="2655"/>
                      </a14:backgroundRemoval>
                    </a14:imgEffect>
                  </a14:imgLayer>
                </a14:imgProps>
              </a:ext>
              <a:ext uri="{28A0092B-C50C-407E-A947-70E740481C1C}">
                <a14:useLocalDpi xmlns:a14="http://schemas.microsoft.com/office/drawing/2010/main" val="0"/>
              </a:ext>
            </a:extLst>
          </a:blip>
          <a:srcRect l="2791" r="1801" b="68312"/>
          <a:stretch/>
        </p:blipFill>
        <p:spPr>
          <a:xfrm>
            <a:off x="950120" y="137279"/>
            <a:ext cx="11241879" cy="4004048"/>
          </a:xfrm>
          <a:prstGeom prst="rect">
            <a:avLst/>
          </a:prstGeom>
        </p:spPr>
      </p:pic>
      <p:sp>
        <p:nvSpPr>
          <p:cNvPr id="2" name="Title 1">
            <a:extLst>
              <a:ext uri="{FF2B5EF4-FFF2-40B4-BE49-F238E27FC236}">
                <a16:creationId xmlns:a16="http://schemas.microsoft.com/office/drawing/2014/main" id="{B1C4BC6B-C266-4E23-AE0C-4F430660D844}"/>
              </a:ext>
            </a:extLst>
          </p:cNvPr>
          <p:cNvSpPr>
            <a:spLocks noGrp="1"/>
          </p:cNvSpPr>
          <p:nvPr>
            <p:ph type="title"/>
          </p:nvPr>
        </p:nvSpPr>
        <p:spPr>
          <a:xfrm>
            <a:off x="950121" y="5529884"/>
            <a:ext cx="5693783" cy="1096331"/>
          </a:xfrm>
        </p:spPr>
        <p:txBody>
          <a:bodyPr>
            <a:normAutofit/>
          </a:bodyPr>
          <a:lstStyle/>
          <a:p>
            <a:pPr algn="ctr"/>
            <a:r>
              <a:rPr lang="en-US" sz="3400" dirty="0">
                <a:solidFill>
                  <a:schemeClr val="accent5">
                    <a:lumMod val="75000"/>
                  </a:schemeClr>
                </a:solidFill>
              </a:rPr>
              <a:t>Myofibrils are composed of sarcomeres</a:t>
            </a:r>
          </a:p>
        </p:txBody>
      </p:sp>
      <p:sp>
        <p:nvSpPr>
          <p:cNvPr id="3" name="Content Placeholder 2">
            <a:extLst>
              <a:ext uri="{FF2B5EF4-FFF2-40B4-BE49-F238E27FC236}">
                <a16:creationId xmlns:a16="http://schemas.microsoft.com/office/drawing/2014/main" id="{22D27966-1069-4CF5-BD33-58D400BA16FC}"/>
              </a:ext>
            </a:extLst>
          </p:cNvPr>
          <p:cNvSpPr>
            <a:spLocks noGrp="1"/>
          </p:cNvSpPr>
          <p:nvPr>
            <p:ph idx="1"/>
          </p:nvPr>
        </p:nvSpPr>
        <p:spPr>
          <a:xfrm>
            <a:off x="139485" y="4200947"/>
            <a:ext cx="12052514" cy="1097152"/>
          </a:xfrm>
        </p:spPr>
        <p:txBody>
          <a:bodyPr anchor="ctr">
            <a:normAutofit/>
          </a:bodyPr>
          <a:lstStyle/>
          <a:p>
            <a:pPr marL="0" indent="0" algn="ctr">
              <a:buNone/>
            </a:pPr>
            <a:r>
              <a:rPr lang="en-US" sz="3200" b="1" dirty="0">
                <a:ln w="22225">
                  <a:solidFill>
                    <a:schemeClr val="tx2">
                      <a:lumMod val="60000"/>
                      <a:lumOff val="40000"/>
                    </a:schemeClr>
                  </a:solidFill>
                  <a:prstDash val="solid"/>
                </a:ln>
                <a:solidFill>
                  <a:srgbClr val="C00000"/>
                </a:solidFill>
              </a:rPr>
              <a:t>Muscle fibers are made up of myofibrils. </a:t>
            </a:r>
          </a:p>
          <a:p>
            <a:pPr marL="0" indent="0" algn="ctr">
              <a:buNone/>
            </a:pPr>
            <a:r>
              <a:rPr lang="en-US" sz="3200" b="1" dirty="0">
                <a:ln w="22225">
                  <a:solidFill>
                    <a:schemeClr val="tx2">
                      <a:lumMod val="60000"/>
                      <a:lumOff val="40000"/>
                    </a:schemeClr>
                  </a:solidFill>
                  <a:prstDash val="solid"/>
                </a:ln>
                <a:solidFill>
                  <a:srgbClr val="C00000"/>
                </a:solidFill>
              </a:rPr>
              <a:t>Those myofibrils are composed of contractile units called SARCOMERES. </a:t>
            </a:r>
          </a:p>
        </p:txBody>
      </p:sp>
    </p:spTree>
    <p:extLst>
      <p:ext uri="{BB962C8B-B14F-4D97-AF65-F5344CB8AC3E}">
        <p14:creationId xmlns:p14="http://schemas.microsoft.com/office/powerpoint/2010/main" val="31668489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6FF65-30F8-413B-9DF4-5B030BF6EFC9}"/>
              </a:ext>
            </a:extLst>
          </p:cNvPr>
          <p:cNvSpPr>
            <a:spLocks noGrp="1"/>
          </p:cNvSpPr>
          <p:nvPr>
            <p:ph type="title"/>
          </p:nvPr>
        </p:nvSpPr>
        <p:spPr>
          <a:xfrm>
            <a:off x="838200" y="365125"/>
            <a:ext cx="10515600" cy="1325563"/>
          </a:xfrm>
        </p:spPr>
        <p:txBody>
          <a:bodyPr/>
          <a:lstStyle/>
          <a:p>
            <a:r>
              <a:rPr lang="en-US" dirty="0"/>
              <a:t>PROTEINS of MUSCLE SARCOMERE</a:t>
            </a:r>
          </a:p>
        </p:txBody>
      </p:sp>
      <p:sp>
        <p:nvSpPr>
          <p:cNvPr id="3" name="Content Placeholder 2">
            <a:extLst>
              <a:ext uri="{FF2B5EF4-FFF2-40B4-BE49-F238E27FC236}">
                <a16:creationId xmlns:a16="http://schemas.microsoft.com/office/drawing/2014/main" id="{E9CDFBF5-84FD-4789-96BA-0F394FF0DEF9}"/>
              </a:ext>
            </a:extLst>
          </p:cNvPr>
          <p:cNvSpPr>
            <a:spLocks noGrp="1"/>
          </p:cNvSpPr>
          <p:nvPr>
            <p:ph idx="1"/>
          </p:nvPr>
        </p:nvSpPr>
        <p:spPr>
          <a:xfrm>
            <a:off x="838200" y="1825625"/>
            <a:ext cx="10515600" cy="4351338"/>
          </a:xfrm>
        </p:spPr>
        <p:txBody>
          <a:bodyPr>
            <a:normAutofit/>
          </a:bodyPr>
          <a:lstStyle/>
          <a:p>
            <a:pPr marL="0" indent="0">
              <a:buNone/>
            </a:pPr>
            <a:r>
              <a:rPr lang="en-US" sz="4000" dirty="0"/>
              <a:t>A.	Contractile proteins</a:t>
            </a:r>
          </a:p>
          <a:p>
            <a:pPr marL="457200" lvl="1" indent="0">
              <a:buNone/>
            </a:pPr>
            <a:r>
              <a:rPr lang="en-US" sz="3600" dirty="0"/>
              <a:t>1.	Myosin (gives rise to the thick filaments)</a:t>
            </a:r>
          </a:p>
          <a:p>
            <a:pPr marL="457200" lvl="1" indent="0">
              <a:buNone/>
            </a:pPr>
            <a:r>
              <a:rPr lang="en-US" sz="3600" dirty="0"/>
              <a:t>2. Actin (gives rise to the thin filaments)</a:t>
            </a:r>
          </a:p>
          <a:p>
            <a:pPr marL="0" indent="0">
              <a:buNone/>
            </a:pPr>
            <a:r>
              <a:rPr lang="en-US" sz="4000" dirty="0"/>
              <a:t>B.	Regulatory proteins</a:t>
            </a:r>
          </a:p>
          <a:p>
            <a:pPr marL="457200" lvl="1" indent="0">
              <a:buNone/>
            </a:pPr>
            <a:r>
              <a:rPr lang="en-US" sz="3600" dirty="0"/>
              <a:t>1.	Tropomyosin (in the absence of Ca2+, it covers the myosin-binding site of actin)</a:t>
            </a:r>
          </a:p>
          <a:p>
            <a:pPr marL="457200" lvl="1" indent="0">
              <a:buNone/>
            </a:pPr>
            <a:r>
              <a:rPr lang="en-US" sz="3600" dirty="0"/>
              <a:t>2.Troponin (Ca2+ sensor)</a:t>
            </a:r>
          </a:p>
          <a:p>
            <a:pPr marL="0" indent="0">
              <a:buNone/>
            </a:pPr>
            <a:endParaRPr lang="en-US" sz="4000" dirty="0"/>
          </a:p>
        </p:txBody>
      </p:sp>
    </p:spTree>
    <p:extLst>
      <p:ext uri="{BB962C8B-B14F-4D97-AF65-F5344CB8AC3E}">
        <p14:creationId xmlns:p14="http://schemas.microsoft.com/office/powerpoint/2010/main" val="21502983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generated with high confidence">
            <a:extLst>
              <a:ext uri="{FF2B5EF4-FFF2-40B4-BE49-F238E27FC236}">
                <a16:creationId xmlns:a16="http://schemas.microsoft.com/office/drawing/2014/main" id="{361BDADB-A181-4500-B819-89345C2480C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52242" y="2102907"/>
            <a:ext cx="6270302" cy="2664878"/>
          </a:xfrm>
          <a:prstGeom prst="rect">
            <a:avLst/>
          </a:prstGeom>
        </p:spPr>
      </p:pic>
      <p:sp>
        <p:nvSpPr>
          <p:cNvPr id="2" name="Title 1">
            <a:extLst>
              <a:ext uri="{FF2B5EF4-FFF2-40B4-BE49-F238E27FC236}">
                <a16:creationId xmlns:a16="http://schemas.microsoft.com/office/drawing/2014/main" id="{DB26A2CA-7A8E-40EF-8BC3-EBBDF6EE1838}"/>
              </a:ext>
            </a:extLst>
          </p:cNvPr>
          <p:cNvSpPr>
            <a:spLocks noGrp="1"/>
          </p:cNvSpPr>
          <p:nvPr>
            <p:ph type="title"/>
          </p:nvPr>
        </p:nvSpPr>
        <p:spPr>
          <a:xfrm>
            <a:off x="838200" y="668867"/>
            <a:ext cx="3776133" cy="1295400"/>
          </a:xfrm>
        </p:spPr>
        <p:txBody>
          <a:bodyPr>
            <a:normAutofit/>
          </a:bodyPr>
          <a:lstStyle/>
          <a:p>
            <a:r>
              <a:rPr lang="en-US" sz="3600"/>
              <a:t>A.	Contractile proteins</a:t>
            </a:r>
          </a:p>
        </p:txBody>
      </p:sp>
      <p:sp>
        <p:nvSpPr>
          <p:cNvPr id="3" name="Content Placeholder 2">
            <a:extLst>
              <a:ext uri="{FF2B5EF4-FFF2-40B4-BE49-F238E27FC236}">
                <a16:creationId xmlns:a16="http://schemas.microsoft.com/office/drawing/2014/main" id="{1A15F7E6-E7BD-4F9F-A1F0-64601F91CC93}"/>
              </a:ext>
            </a:extLst>
          </p:cNvPr>
          <p:cNvSpPr>
            <a:spLocks noGrp="1"/>
          </p:cNvSpPr>
          <p:nvPr>
            <p:ph idx="1"/>
          </p:nvPr>
        </p:nvSpPr>
        <p:spPr>
          <a:xfrm>
            <a:off x="838200" y="2065867"/>
            <a:ext cx="3776133" cy="4111096"/>
          </a:xfrm>
        </p:spPr>
        <p:txBody>
          <a:bodyPr>
            <a:normAutofit/>
          </a:bodyPr>
          <a:lstStyle/>
          <a:p>
            <a:r>
              <a:rPr lang="en-US" sz="3200" dirty="0"/>
              <a:t>Myosin is the protein that makes up the thick filaments of the sarcomere. </a:t>
            </a:r>
          </a:p>
          <a:p>
            <a:r>
              <a:rPr lang="en-US" sz="3200" dirty="0"/>
              <a:t>Myosin has </a:t>
            </a:r>
            <a:r>
              <a:rPr lang="en-US" sz="3600" dirty="0"/>
              <a:t>a head region and a tail region o</a:t>
            </a:r>
            <a:r>
              <a:rPr lang="en-US" sz="3200" dirty="0"/>
              <a:t>f the thick filaments</a:t>
            </a:r>
          </a:p>
          <a:p>
            <a:pPr marL="0" indent="0">
              <a:buNone/>
            </a:pPr>
            <a:endParaRPr lang="en-US" sz="3200" dirty="0"/>
          </a:p>
        </p:txBody>
      </p:sp>
    </p:spTree>
    <p:extLst>
      <p:ext uri="{BB962C8B-B14F-4D97-AF65-F5344CB8AC3E}">
        <p14:creationId xmlns:p14="http://schemas.microsoft.com/office/powerpoint/2010/main" val="11286240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7">
            <a:extLst>
              <a:ext uri="{FF2B5EF4-FFF2-40B4-BE49-F238E27FC236}">
                <a16:creationId xmlns:a16="http://schemas.microsoft.com/office/drawing/2014/main" id="{05B472D0-2FA8-4377-BAFE-FE9FBE34E39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9">
            <a:extLst>
              <a:ext uri="{FF2B5EF4-FFF2-40B4-BE49-F238E27FC236}">
                <a16:creationId xmlns:a16="http://schemas.microsoft.com/office/drawing/2014/main" id="{18E6C693-A014-4228-A52B-9393E837709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C67E2E3-9DA9-4DD3-BEEB-91C602D7F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672" y="1103938"/>
            <a:ext cx="3026664" cy="1868964"/>
          </a:xfrm>
          <a:prstGeom prst="rect">
            <a:avLst/>
          </a:prstGeom>
          <a:effectLst/>
        </p:spPr>
      </p:pic>
      <p:pic>
        <p:nvPicPr>
          <p:cNvPr id="4" name="Picture 3" descr="A close up of a logo&#10;&#10;Description generated with high confidence">
            <a:extLst>
              <a:ext uri="{FF2B5EF4-FFF2-40B4-BE49-F238E27FC236}">
                <a16:creationId xmlns:a16="http://schemas.microsoft.com/office/drawing/2014/main" id="{9FD9A2AC-113F-4E42-8DE2-26FA037A191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04672" y="4037378"/>
            <a:ext cx="3026663" cy="1286331"/>
          </a:xfrm>
          <a:prstGeom prst="rect">
            <a:avLst/>
          </a:prstGeom>
        </p:spPr>
      </p:pic>
      <p:sp>
        <p:nvSpPr>
          <p:cNvPr id="2" name="Title 1">
            <a:extLst>
              <a:ext uri="{FF2B5EF4-FFF2-40B4-BE49-F238E27FC236}">
                <a16:creationId xmlns:a16="http://schemas.microsoft.com/office/drawing/2014/main" id="{DB26A2CA-7A8E-40EF-8BC3-EBBDF6EE1838}"/>
              </a:ext>
            </a:extLst>
          </p:cNvPr>
          <p:cNvSpPr>
            <a:spLocks noGrp="1"/>
          </p:cNvSpPr>
          <p:nvPr>
            <p:ph type="title"/>
          </p:nvPr>
        </p:nvSpPr>
        <p:spPr>
          <a:xfrm>
            <a:off x="5486400" y="629266"/>
            <a:ext cx="6053327" cy="1676603"/>
          </a:xfrm>
        </p:spPr>
        <p:txBody>
          <a:bodyPr>
            <a:normAutofit/>
          </a:bodyPr>
          <a:lstStyle/>
          <a:p>
            <a:r>
              <a:rPr lang="en-US" dirty="0"/>
              <a:t>A.	Contractile proteins</a:t>
            </a:r>
          </a:p>
        </p:txBody>
      </p:sp>
      <p:sp>
        <p:nvSpPr>
          <p:cNvPr id="3" name="Content Placeholder 2">
            <a:extLst>
              <a:ext uri="{FF2B5EF4-FFF2-40B4-BE49-F238E27FC236}">
                <a16:creationId xmlns:a16="http://schemas.microsoft.com/office/drawing/2014/main" id="{1A15F7E6-E7BD-4F9F-A1F0-64601F91CC93}"/>
              </a:ext>
            </a:extLst>
          </p:cNvPr>
          <p:cNvSpPr>
            <a:spLocks noGrp="1"/>
          </p:cNvSpPr>
          <p:nvPr>
            <p:ph idx="1"/>
          </p:nvPr>
        </p:nvSpPr>
        <p:spPr>
          <a:xfrm>
            <a:off x="5116880" y="2438400"/>
            <a:ext cx="6422848" cy="3785419"/>
          </a:xfrm>
        </p:spPr>
        <p:txBody>
          <a:bodyPr>
            <a:normAutofit/>
          </a:bodyPr>
          <a:lstStyle/>
          <a:p>
            <a:r>
              <a:rPr lang="en-US" sz="4000" dirty="0"/>
              <a:t>The myosin head has an actin-binding site that is used to interact with the actin thin filament. </a:t>
            </a:r>
          </a:p>
          <a:p>
            <a:r>
              <a:rPr lang="en-US" sz="4000" dirty="0"/>
              <a:t>The myosin head also has an ATP-binding site.</a:t>
            </a:r>
          </a:p>
          <a:p>
            <a:endParaRPr lang="en-US" sz="4000" dirty="0"/>
          </a:p>
        </p:txBody>
      </p:sp>
    </p:spTree>
    <p:extLst>
      <p:ext uri="{BB962C8B-B14F-4D97-AF65-F5344CB8AC3E}">
        <p14:creationId xmlns:p14="http://schemas.microsoft.com/office/powerpoint/2010/main" val="23155584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E65B48-A778-4277-A954-A580F41041AA}"/>
              </a:ext>
            </a:extLst>
          </p:cNvPr>
          <p:cNvPicPr>
            <a:picLocks noChangeAspect="1"/>
          </p:cNvPicPr>
          <p:nvPr/>
        </p:nvPicPr>
        <p:blipFill rotWithShape="1">
          <a:blip r:embed="rId2">
            <a:extLst>
              <a:ext uri="{28A0092B-C50C-407E-A947-70E740481C1C}">
                <a14:useLocalDpi xmlns:a14="http://schemas.microsoft.com/office/drawing/2010/main" val="0"/>
              </a:ext>
            </a:extLst>
          </a:blip>
          <a:srcRect l="2791" t="30672" r="1801" b="37662"/>
          <a:stretch/>
        </p:blipFill>
        <p:spPr>
          <a:xfrm>
            <a:off x="4175451" y="3312561"/>
            <a:ext cx="8016549" cy="2853265"/>
          </a:xfrm>
          <a:prstGeom prst="rect">
            <a:avLst/>
          </a:prstGeom>
          <a:effectLst/>
        </p:spPr>
      </p:pic>
      <p:sp>
        <p:nvSpPr>
          <p:cNvPr id="2" name="Title 1">
            <a:extLst>
              <a:ext uri="{FF2B5EF4-FFF2-40B4-BE49-F238E27FC236}">
                <a16:creationId xmlns:a16="http://schemas.microsoft.com/office/drawing/2014/main" id="{B1C4BC6B-C266-4E23-AE0C-4F430660D844}"/>
              </a:ext>
            </a:extLst>
          </p:cNvPr>
          <p:cNvSpPr>
            <a:spLocks noGrp="1"/>
          </p:cNvSpPr>
          <p:nvPr>
            <p:ph type="title"/>
          </p:nvPr>
        </p:nvSpPr>
        <p:spPr>
          <a:xfrm>
            <a:off x="0" y="1877"/>
            <a:ext cx="12192000" cy="663729"/>
          </a:xfrm>
          <a:solidFill>
            <a:schemeClr val="accent5">
              <a:lumMod val="20000"/>
              <a:lumOff val="80000"/>
              <a:alpha val="46000"/>
            </a:schemeClr>
          </a:solidFill>
        </p:spPr>
        <p:txBody>
          <a:bodyPr>
            <a:normAutofit/>
          </a:bodyPr>
          <a:lstStyle/>
          <a:p>
            <a:pPr algn="ctr"/>
            <a:r>
              <a:rPr lang="en-US" sz="3600" dirty="0"/>
              <a:t>The sarcomere is the </a:t>
            </a:r>
            <a:r>
              <a:rPr lang="en-US" sz="3600" u="sng" dirty="0"/>
              <a:t>functional unit </a:t>
            </a:r>
            <a:r>
              <a:rPr lang="en-US" sz="3600" dirty="0"/>
              <a:t>of skeletal muscle</a:t>
            </a:r>
          </a:p>
        </p:txBody>
      </p:sp>
      <p:sp>
        <p:nvSpPr>
          <p:cNvPr id="3" name="Content Placeholder 2">
            <a:extLst>
              <a:ext uri="{FF2B5EF4-FFF2-40B4-BE49-F238E27FC236}">
                <a16:creationId xmlns:a16="http://schemas.microsoft.com/office/drawing/2014/main" id="{22D27966-1069-4CF5-BD33-58D400BA16FC}"/>
              </a:ext>
            </a:extLst>
          </p:cNvPr>
          <p:cNvSpPr>
            <a:spLocks noGrp="1"/>
          </p:cNvSpPr>
          <p:nvPr>
            <p:ph idx="1"/>
          </p:nvPr>
        </p:nvSpPr>
        <p:spPr>
          <a:xfrm>
            <a:off x="328660" y="960023"/>
            <a:ext cx="3518132" cy="3889411"/>
          </a:xfrm>
        </p:spPr>
        <p:txBody>
          <a:bodyPr>
            <a:normAutofit/>
          </a:bodyPr>
          <a:lstStyle/>
          <a:p>
            <a:r>
              <a:rPr lang="en-US" sz="3200" dirty="0"/>
              <a:t>The sarcomere is the functional unit of skeletal and cardiac muscle. </a:t>
            </a:r>
          </a:p>
          <a:p>
            <a:r>
              <a:rPr lang="en-US" sz="3200" dirty="0"/>
              <a:t>The sarcomere contains the myofilaments. </a:t>
            </a:r>
          </a:p>
          <a:p>
            <a:pPr marL="0" indent="0">
              <a:buNone/>
            </a:pPr>
            <a:endParaRPr lang="en-US" sz="1800" dirty="0"/>
          </a:p>
        </p:txBody>
      </p:sp>
      <p:sp>
        <p:nvSpPr>
          <p:cNvPr id="6" name="Rectangle: Rounded Corners 5">
            <a:extLst>
              <a:ext uri="{FF2B5EF4-FFF2-40B4-BE49-F238E27FC236}">
                <a16:creationId xmlns:a16="http://schemas.microsoft.com/office/drawing/2014/main" id="{8C5AB417-79D8-4CCA-87EE-DFA3DF212836}"/>
              </a:ext>
            </a:extLst>
          </p:cNvPr>
          <p:cNvSpPr/>
          <p:nvPr/>
        </p:nvSpPr>
        <p:spPr>
          <a:xfrm>
            <a:off x="4175450" y="5485763"/>
            <a:ext cx="1619708" cy="40267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B02BC75A-CA07-453D-A97B-3A6E885514B6}"/>
              </a:ext>
            </a:extLst>
          </p:cNvPr>
          <p:cNvSpPr/>
          <p:nvPr/>
        </p:nvSpPr>
        <p:spPr>
          <a:xfrm>
            <a:off x="6564017" y="5510201"/>
            <a:ext cx="1867464" cy="40267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E20E10D-F70E-4EB5-9286-4F3F6325FBCE}"/>
              </a:ext>
            </a:extLst>
          </p:cNvPr>
          <p:cNvSpPr/>
          <p:nvPr/>
        </p:nvSpPr>
        <p:spPr>
          <a:xfrm>
            <a:off x="102364" y="4509930"/>
            <a:ext cx="3304227" cy="1692771"/>
          </a:xfrm>
          <a:prstGeom prst="rect">
            <a:avLst/>
          </a:prstGeom>
        </p:spPr>
        <p:txBody>
          <a:bodyPr wrap="square">
            <a:spAutoFit/>
          </a:bodyPr>
          <a:lstStyle/>
          <a:p>
            <a:r>
              <a:rPr lang="en-US" sz="3200" dirty="0">
                <a:solidFill>
                  <a:srgbClr val="C00000"/>
                </a:solidFill>
              </a:rPr>
              <a:t>The Myofilaments Are </a:t>
            </a:r>
          </a:p>
          <a:p>
            <a:pPr marL="914400" lvl="1" indent="-457200">
              <a:buFont typeface="+mj-lt"/>
              <a:buAutoNum type="arabicPeriod"/>
            </a:pPr>
            <a:r>
              <a:rPr lang="en-US" dirty="0">
                <a:solidFill>
                  <a:srgbClr val="C00000"/>
                </a:solidFill>
              </a:rPr>
              <a:t>the ACTIN (THIN) FILAMENTS</a:t>
            </a:r>
          </a:p>
          <a:p>
            <a:pPr marL="914400" lvl="1" indent="-457200">
              <a:buFont typeface="+mj-lt"/>
              <a:buAutoNum type="arabicPeriod"/>
            </a:pPr>
            <a:r>
              <a:rPr lang="en-US" dirty="0">
                <a:solidFill>
                  <a:srgbClr val="C00000"/>
                </a:solidFill>
              </a:rPr>
              <a:t>the MYOSIN (THICK) FILAMENTS</a:t>
            </a:r>
          </a:p>
        </p:txBody>
      </p:sp>
      <p:pic>
        <p:nvPicPr>
          <p:cNvPr id="9" name="Picture 8">
            <a:extLst>
              <a:ext uri="{FF2B5EF4-FFF2-40B4-BE49-F238E27FC236}">
                <a16:creationId xmlns:a16="http://schemas.microsoft.com/office/drawing/2014/main" id="{CD07E7FB-E497-48F2-8647-438BD0B3F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0659" y="251760"/>
            <a:ext cx="8590740" cy="3060801"/>
          </a:xfrm>
          <a:prstGeom prst="rect">
            <a:avLst/>
          </a:prstGeom>
        </p:spPr>
      </p:pic>
    </p:spTree>
    <p:extLst>
      <p:ext uri="{BB962C8B-B14F-4D97-AF65-F5344CB8AC3E}">
        <p14:creationId xmlns:p14="http://schemas.microsoft.com/office/powerpoint/2010/main" val="353882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E65B48-A778-4277-A954-A580F41041AA}"/>
              </a:ext>
            </a:extLst>
          </p:cNvPr>
          <p:cNvPicPr>
            <a:picLocks noChangeAspect="1"/>
          </p:cNvPicPr>
          <p:nvPr/>
        </p:nvPicPr>
        <p:blipFill rotWithShape="1">
          <a:blip r:embed="rId2">
            <a:extLst>
              <a:ext uri="{28A0092B-C50C-407E-A947-70E740481C1C}">
                <a14:useLocalDpi xmlns:a14="http://schemas.microsoft.com/office/drawing/2010/main" val="0"/>
              </a:ext>
            </a:extLst>
          </a:blip>
          <a:srcRect l="2791" t="29739" r="1801" b="37662"/>
          <a:stretch/>
        </p:blipFill>
        <p:spPr>
          <a:xfrm>
            <a:off x="1786883" y="628793"/>
            <a:ext cx="8016549" cy="2937356"/>
          </a:xfrm>
          <a:prstGeom prst="rect">
            <a:avLst/>
          </a:prstGeom>
          <a:effectLst/>
        </p:spPr>
      </p:pic>
      <p:sp>
        <p:nvSpPr>
          <p:cNvPr id="3" name="Content Placeholder 2">
            <a:extLst>
              <a:ext uri="{FF2B5EF4-FFF2-40B4-BE49-F238E27FC236}">
                <a16:creationId xmlns:a16="http://schemas.microsoft.com/office/drawing/2014/main" id="{22D27966-1069-4CF5-BD33-58D400BA16FC}"/>
              </a:ext>
            </a:extLst>
          </p:cNvPr>
          <p:cNvSpPr>
            <a:spLocks noGrp="1"/>
          </p:cNvSpPr>
          <p:nvPr>
            <p:ph idx="1"/>
          </p:nvPr>
        </p:nvSpPr>
        <p:spPr>
          <a:xfrm>
            <a:off x="83127" y="3788228"/>
            <a:ext cx="11780321" cy="3069771"/>
          </a:xfrm>
        </p:spPr>
        <p:txBody>
          <a:bodyPr>
            <a:normAutofit/>
          </a:bodyPr>
          <a:lstStyle/>
          <a:p>
            <a:pPr lvl="1"/>
            <a:endParaRPr lang="en-US" sz="1400" dirty="0"/>
          </a:p>
          <a:p>
            <a:pPr marL="0" indent="0">
              <a:buNone/>
            </a:pPr>
            <a:endParaRPr lang="en-US" sz="1800" dirty="0"/>
          </a:p>
        </p:txBody>
      </p:sp>
      <p:sp>
        <p:nvSpPr>
          <p:cNvPr id="6" name="Rectangle: Rounded Corners 5">
            <a:extLst>
              <a:ext uri="{FF2B5EF4-FFF2-40B4-BE49-F238E27FC236}">
                <a16:creationId xmlns:a16="http://schemas.microsoft.com/office/drawing/2014/main" id="{8C5AB417-79D8-4CCA-87EE-DFA3DF212836}"/>
              </a:ext>
            </a:extLst>
          </p:cNvPr>
          <p:cNvSpPr/>
          <p:nvPr/>
        </p:nvSpPr>
        <p:spPr>
          <a:xfrm>
            <a:off x="3237299" y="878774"/>
            <a:ext cx="1619708" cy="505997"/>
          </a:xfrm>
          <a:prstGeom prst="roundRect">
            <a:avLst/>
          </a:prstGeom>
          <a:solidFill>
            <a:schemeClr val="accent5">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B02BC75A-CA07-453D-A97B-3A6E885514B6}"/>
              </a:ext>
            </a:extLst>
          </p:cNvPr>
          <p:cNvSpPr/>
          <p:nvPr/>
        </p:nvSpPr>
        <p:spPr>
          <a:xfrm>
            <a:off x="7229035" y="866901"/>
            <a:ext cx="1867464" cy="505996"/>
          </a:xfrm>
          <a:prstGeom prst="roundRect">
            <a:avLst/>
          </a:prstGeom>
          <a:solidFill>
            <a:schemeClr val="accent5">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F8E2F0B-9009-4907-BF55-B7333603C13B}"/>
              </a:ext>
            </a:extLst>
          </p:cNvPr>
          <p:cNvSpPr/>
          <p:nvPr/>
        </p:nvSpPr>
        <p:spPr>
          <a:xfrm>
            <a:off x="189299" y="5537768"/>
            <a:ext cx="6096000" cy="1138773"/>
          </a:xfrm>
          <a:prstGeom prst="rect">
            <a:avLst/>
          </a:prstGeom>
        </p:spPr>
        <p:txBody>
          <a:bodyPr>
            <a:spAutoFit/>
          </a:bodyPr>
          <a:lstStyle/>
          <a:p>
            <a:r>
              <a:rPr lang="en-US" sz="3200" dirty="0"/>
              <a:t>The Myofilaments Are </a:t>
            </a:r>
          </a:p>
          <a:p>
            <a:pPr marL="914400" lvl="1" indent="-457200">
              <a:buFont typeface="+mj-lt"/>
              <a:buAutoNum type="arabicPeriod"/>
            </a:pPr>
            <a:r>
              <a:rPr lang="en-US" dirty="0"/>
              <a:t>the ACTIN (THIN) FILAMENTS</a:t>
            </a:r>
          </a:p>
          <a:p>
            <a:pPr marL="914400" lvl="1" indent="-457200">
              <a:buFont typeface="+mj-lt"/>
              <a:buAutoNum type="arabicPeriod"/>
            </a:pPr>
            <a:r>
              <a:rPr lang="en-US" dirty="0"/>
              <a:t>the MYOSIN (THICK) FILAMENTS</a:t>
            </a:r>
          </a:p>
        </p:txBody>
      </p:sp>
      <p:sp>
        <p:nvSpPr>
          <p:cNvPr id="8" name="Title 1">
            <a:extLst>
              <a:ext uri="{FF2B5EF4-FFF2-40B4-BE49-F238E27FC236}">
                <a16:creationId xmlns:a16="http://schemas.microsoft.com/office/drawing/2014/main" id="{DB468D03-90A6-42D3-9309-BDCF8F89778D}"/>
              </a:ext>
            </a:extLst>
          </p:cNvPr>
          <p:cNvSpPr txBox="1">
            <a:spLocks/>
          </p:cNvSpPr>
          <p:nvPr/>
        </p:nvSpPr>
        <p:spPr>
          <a:xfrm>
            <a:off x="-21418" y="-34936"/>
            <a:ext cx="12192000" cy="663729"/>
          </a:xfrm>
          <a:prstGeom prst="rect">
            <a:avLst/>
          </a:prstGeom>
          <a:solidFill>
            <a:schemeClr val="accent5">
              <a:lumMod val="20000"/>
              <a:lumOff val="80000"/>
              <a:alpha val="46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The sarcomere is the </a:t>
            </a:r>
            <a:r>
              <a:rPr lang="en-US" sz="3600" u="sng" dirty="0"/>
              <a:t>functional unit </a:t>
            </a:r>
            <a:r>
              <a:rPr lang="en-US" sz="3600" dirty="0"/>
              <a:t>of skeletal muscle</a:t>
            </a:r>
          </a:p>
        </p:txBody>
      </p:sp>
      <p:sp>
        <p:nvSpPr>
          <p:cNvPr id="12" name="Rectangle 11">
            <a:extLst>
              <a:ext uri="{FF2B5EF4-FFF2-40B4-BE49-F238E27FC236}">
                <a16:creationId xmlns:a16="http://schemas.microsoft.com/office/drawing/2014/main" id="{6307B2D5-1D6A-496E-B255-E10711327A4D}"/>
              </a:ext>
            </a:extLst>
          </p:cNvPr>
          <p:cNvSpPr/>
          <p:nvPr/>
        </p:nvSpPr>
        <p:spPr>
          <a:xfrm>
            <a:off x="1767523" y="3169799"/>
            <a:ext cx="4559261" cy="646331"/>
          </a:xfrm>
          <a:prstGeom prst="rect">
            <a:avLst/>
          </a:prstGeom>
          <a:noFill/>
        </p:spPr>
        <p:txBody>
          <a:bodyPr wrap="none" lIns="91440" tIns="45720" rIns="91440" bIns="45720">
            <a:spAutoFit/>
          </a:body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During muscle relaxation…</a:t>
            </a:r>
          </a:p>
        </p:txBody>
      </p:sp>
      <p:sp>
        <p:nvSpPr>
          <p:cNvPr id="13" name="Rectangle 12">
            <a:extLst>
              <a:ext uri="{FF2B5EF4-FFF2-40B4-BE49-F238E27FC236}">
                <a16:creationId xmlns:a16="http://schemas.microsoft.com/office/drawing/2014/main" id="{F220EA91-FBFE-435B-85DC-9B76D2CA0B8A}"/>
              </a:ext>
            </a:extLst>
          </p:cNvPr>
          <p:cNvSpPr/>
          <p:nvPr/>
        </p:nvSpPr>
        <p:spPr>
          <a:xfrm>
            <a:off x="6622874" y="3169798"/>
            <a:ext cx="4788490" cy="646331"/>
          </a:xfrm>
          <a:prstGeom prst="rect">
            <a:avLst/>
          </a:prstGeom>
          <a:noFill/>
        </p:spPr>
        <p:txBody>
          <a:bodyPr wrap="none" lIns="91440" tIns="45720" rIns="91440" bIns="45720">
            <a:spAutoFit/>
          </a:body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During muscle contraction…</a:t>
            </a:r>
          </a:p>
        </p:txBody>
      </p:sp>
      <p:sp>
        <p:nvSpPr>
          <p:cNvPr id="14" name="Rectangle 13">
            <a:extLst>
              <a:ext uri="{FF2B5EF4-FFF2-40B4-BE49-F238E27FC236}">
                <a16:creationId xmlns:a16="http://schemas.microsoft.com/office/drawing/2014/main" id="{12D53651-1198-4751-B1C2-F43FA424BA75}"/>
              </a:ext>
            </a:extLst>
          </p:cNvPr>
          <p:cNvSpPr/>
          <p:nvPr/>
        </p:nvSpPr>
        <p:spPr>
          <a:xfrm>
            <a:off x="1903303" y="3851708"/>
            <a:ext cx="4287699" cy="1384995"/>
          </a:xfrm>
          <a:prstGeom prst="rect">
            <a:avLst/>
          </a:prstGeom>
        </p:spPr>
        <p:txBody>
          <a:bodyPr wrap="square">
            <a:spAutoFit/>
          </a:bodyPr>
          <a:lstStyle/>
          <a:p>
            <a:pPr algn="ctr"/>
            <a:r>
              <a:rPr lang="en-US" sz="2800" dirty="0">
                <a:solidFill>
                  <a:srgbClr val="C00000"/>
                </a:solidFill>
              </a:rPr>
              <a:t>the actin and myosin filaments DO NOT overlap. The sarcomere is lengthened, becoming longer. </a:t>
            </a:r>
            <a:endParaRPr lang="en-US" sz="1600" dirty="0">
              <a:solidFill>
                <a:srgbClr val="C00000"/>
              </a:solidFill>
            </a:endParaRPr>
          </a:p>
        </p:txBody>
      </p:sp>
      <p:sp>
        <p:nvSpPr>
          <p:cNvPr id="15" name="Rectangle 14">
            <a:extLst>
              <a:ext uri="{FF2B5EF4-FFF2-40B4-BE49-F238E27FC236}">
                <a16:creationId xmlns:a16="http://schemas.microsoft.com/office/drawing/2014/main" id="{2D887C23-F163-4F2A-BF69-60045C3309CA}"/>
              </a:ext>
            </a:extLst>
          </p:cNvPr>
          <p:cNvSpPr/>
          <p:nvPr/>
        </p:nvSpPr>
        <p:spPr>
          <a:xfrm>
            <a:off x="6622874" y="3816129"/>
            <a:ext cx="4287699" cy="1384995"/>
          </a:xfrm>
          <a:prstGeom prst="rect">
            <a:avLst/>
          </a:prstGeom>
        </p:spPr>
        <p:txBody>
          <a:bodyPr wrap="square">
            <a:spAutoFit/>
          </a:bodyPr>
          <a:lstStyle/>
          <a:p>
            <a:pPr algn="ctr"/>
            <a:r>
              <a:rPr lang="en-US" sz="2800" dirty="0">
                <a:solidFill>
                  <a:srgbClr val="C00000"/>
                </a:solidFill>
              </a:rPr>
              <a:t>the actin and myosin filaments DO overlap. The sarcomere is contracted, becoming shorter. </a:t>
            </a:r>
            <a:endParaRPr lang="en-US" sz="1600" dirty="0">
              <a:solidFill>
                <a:srgbClr val="C00000"/>
              </a:solidFill>
            </a:endParaRPr>
          </a:p>
        </p:txBody>
      </p:sp>
      <p:sp>
        <p:nvSpPr>
          <p:cNvPr id="16" name="Rectangle 15">
            <a:extLst>
              <a:ext uri="{FF2B5EF4-FFF2-40B4-BE49-F238E27FC236}">
                <a16:creationId xmlns:a16="http://schemas.microsoft.com/office/drawing/2014/main" id="{037C7E1A-21B8-4DE5-B8AF-06BDFF7835BC}"/>
              </a:ext>
            </a:extLst>
          </p:cNvPr>
          <p:cNvSpPr/>
          <p:nvPr/>
        </p:nvSpPr>
        <p:spPr>
          <a:xfrm>
            <a:off x="4857007" y="5819553"/>
            <a:ext cx="5992346" cy="369332"/>
          </a:xfrm>
          <a:prstGeom prst="rect">
            <a:avLst/>
          </a:prstGeom>
        </p:spPr>
        <p:txBody>
          <a:bodyPr wrap="none">
            <a:spAutoFit/>
          </a:bodyPr>
          <a:lstStyle/>
          <a:p>
            <a:r>
              <a:rPr lang="en-US" dirty="0"/>
              <a:t>The SAROMERES perform the contractile behavior of the muscle fibers. </a:t>
            </a:r>
          </a:p>
        </p:txBody>
      </p:sp>
    </p:spTree>
    <p:extLst>
      <p:ext uri="{BB962C8B-B14F-4D97-AF65-F5344CB8AC3E}">
        <p14:creationId xmlns:p14="http://schemas.microsoft.com/office/powerpoint/2010/main" val="288109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 calcmode="lin" valueType="num">
                                      <p:cBhvr>
                                        <p:cTn id="31" dur="500" fill="hold"/>
                                        <p:tgtEl>
                                          <p:spTgt spid="7"/>
                                        </p:tgtEl>
                                        <p:attrNameLst>
                                          <p:attrName>style.rotation</p:attrName>
                                        </p:attrNameLst>
                                      </p:cBhvr>
                                      <p:tavLst>
                                        <p:tav tm="0">
                                          <p:val>
                                            <p:fltVal val="360"/>
                                          </p:val>
                                        </p:tav>
                                        <p:tav tm="100000">
                                          <p:val>
                                            <p:fltVal val="0"/>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p:bldP spid="13" grpId="0"/>
      <p:bldP spid="14" grpId="0"/>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E65B48-A778-4277-A954-A580F41041AA}"/>
              </a:ext>
            </a:extLst>
          </p:cNvPr>
          <p:cNvPicPr>
            <a:picLocks noChangeAspect="1"/>
          </p:cNvPicPr>
          <p:nvPr/>
        </p:nvPicPr>
        <p:blipFill rotWithShape="1">
          <a:blip r:embed="rId2">
            <a:extLst>
              <a:ext uri="{28A0092B-C50C-407E-A947-70E740481C1C}">
                <a14:useLocalDpi xmlns:a14="http://schemas.microsoft.com/office/drawing/2010/main" val="0"/>
              </a:ext>
            </a:extLst>
          </a:blip>
          <a:srcRect l="2791" t="30672" r="1801" b="37662"/>
          <a:stretch/>
        </p:blipFill>
        <p:spPr>
          <a:xfrm>
            <a:off x="4175451" y="3312561"/>
            <a:ext cx="8016549" cy="2853265"/>
          </a:xfrm>
          <a:prstGeom prst="rect">
            <a:avLst/>
          </a:prstGeom>
          <a:effectLst/>
        </p:spPr>
      </p:pic>
      <p:sp>
        <p:nvSpPr>
          <p:cNvPr id="2" name="Title 1">
            <a:extLst>
              <a:ext uri="{FF2B5EF4-FFF2-40B4-BE49-F238E27FC236}">
                <a16:creationId xmlns:a16="http://schemas.microsoft.com/office/drawing/2014/main" id="{B1C4BC6B-C266-4E23-AE0C-4F430660D844}"/>
              </a:ext>
            </a:extLst>
          </p:cNvPr>
          <p:cNvSpPr>
            <a:spLocks noGrp="1"/>
          </p:cNvSpPr>
          <p:nvPr>
            <p:ph type="title"/>
          </p:nvPr>
        </p:nvSpPr>
        <p:spPr>
          <a:xfrm>
            <a:off x="0" y="1877"/>
            <a:ext cx="12192000" cy="663729"/>
          </a:xfrm>
          <a:solidFill>
            <a:schemeClr val="accent5">
              <a:lumMod val="20000"/>
              <a:lumOff val="80000"/>
              <a:alpha val="46000"/>
            </a:schemeClr>
          </a:solidFill>
        </p:spPr>
        <p:txBody>
          <a:bodyPr>
            <a:normAutofit/>
          </a:bodyPr>
          <a:lstStyle/>
          <a:p>
            <a:pPr algn="ctr"/>
            <a:r>
              <a:rPr lang="en-US" sz="3600" dirty="0"/>
              <a:t>The sarcomere is the </a:t>
            </a:r>
            <a:r>
              <a:rPr lang="en-US" sz="3600" u="sng" dirty="0"/>
              <a:t>functional unit </a:t>
            </a:r>
            <a:r>
              <a:rPr lang="en-US" sz="3600" dirty="0"/>
              <a:t>of skeletal muscle</a:t>
            </a:r>
          </a:p>
        </p:txBody>
      </p:sp>
      <p:sp>
        <p:nvSpPr>
          <p:cNvPr id="6" name="Rectangle: Rounded Corners 5">
            <a:extLst>
              <a:ext uri="{FF2B5EF4-FFF2-40B4-BE49-F238E27FC236}">
                <a16:creationId xmlns:a16="http://schemas.microsoft.com/office/drawing/2014/main" id="{8C5AB417-79D8-4CCA-87EE-DFA3DF212836}"/>
              </a:ext>
            </a:extLst>
          </p:cNvPr>
          <p:cNvSpPr/>
          <p:nvPr/>
        </p:nvSpPr>
        <p:spPr>
          <a:xfrm>
            <a:off x="4175450" y="5485763"/>
            <a:ext cx="1619708" cy="40267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B02BC75A-CA07-453D-A97B-3A6E885514B6}"/>
              </a:ext>
            </a:extLst>
          </p:cNvPr>
          <p:cNvSpPr/>
          <p:nvPr/>
        </p:nvSpPr>
        <p:spPr>
          <a:xfrm>
            <a:off x="6564017" y="5510201"/>
            <a:ext cx="1867464" cy="40267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D07E7FB-E497-48F2-8647-438BD0B3F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0659" y="251760"/>
            <a:ext cx="8590740" cy="3060801"/>
          </a:xfrm>
          <a:prstGeom prst="rect">
            <a:avLst/>
          </a:prstGeom>
        </p:spPr>
      </p:pic>
      <p:sp>
        <p:nvSpPr>
          <p:cNvPr id="11" name="Rectangle 10">
            <a:extLst>
              <a:ext uri="{FF2B5EF4-FFF2-40B4-BE49-F238E27FC236}">
                <a16:creationId xmlns:a16="http://schemas.microsoft.com/office/drawing/2014/main" id="{50CEF0BA-B17C-4F3F-9B80-A72E6FC911BC}"/>
              </a:ext>
            </a:extLst>
          </p:cNvPr>
          <p:cNvSpPr/>
          <p:nvPr/>
        </p:nvSpPr>
        <p:spPr>
          <a:xfrm>
            <a:off x="343049" y="856357"/>
            <a:ext cx="3063542" cy="4524315"/>
          </a:xfrm>
          <a:prstGeom prst="rect">
            <a:avLst/>
          </a:prstGeom>
        </p:spPr>
        <p:txBody>
          <a:bodyPr wrap="square">
            <a:spAutoFit/>
          </a:bodyPr>
          <a:lstStyle/>
          <a:p>
            <a:r>
              <a:rPr lang="en-US" sz="3200" dirty="0"/>
              <a:t>The sarcomere contains contractile proteins</a:t>
            </a:r>
          </a:p>
          <a:p>
            <a:pPr marL="342900" indent="-342900">
              <a:buFont typeface="+mj-lt"/>
              <a:buAutoNum type="arabicPeriod"/>
            </a:pPr>
            <a:r>
              <a:rPr lang="en-US" sz="3200" dirty="0"/>
              <a:t>•	Myosin (gives rise to the thick filaments)</a:t>
            </a:r>
          </a:p>
          <a:p>
            <a:pPr marL="342900" indent="-342900">
              <a:buFont typeface="+mj-lt"/>
              <a:buAutoNum type="arabicPeriod"/>
            </a:pPr>
            <a:r>
              <a:rPr lang="en-US" sz="3200" dirty="0"/>
              <a:t>•	Actin (gives rise to the thin filaments)</a:t>
            </a:r>
          </a:p>
        </p:txBody>
      </p:sp>
    </p:spTree>
    <p:extLst>
      <p:ext uri="{BB962C8B-B14F-4D97-AF65-F5344CB8AC3E}">
        <p14:creationId xmlns:p14="http://schemas.microsoft.com/office/powerpoint/2010/main" val="373430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Cylinder 6">
            <a:extLst>
              <a:ext uri="{FF2B5EF4-FFF2-40B4-BE49-F238E27FC236}">
                <a16:creationId xmlns:a16="http://schemas.microsoft.com/office/drawing/2014/main" id="{B29C8C31-0560-4429-88D7-97AAC9673747}"/>
              </a:ext>
            </a:extLst>
          </p:cNvPr>
          <p:cNvSpPr/>
          <p:nvPr/>
        </p:nvSpPr>
        <p:spPr>
          <a:xfrm rot="5400000">
            <a:off x="2467246" y="644384"/>
            <a:ext cx="2009234" cy="3514299"/>
          </a:xfrm>
          <a:custGeom>
            <a:avLst/>
            <a:gdLst>
              <a:gd name="connsiteX0" fmla="*/ 0 w 2014896"/>
              <a:gd name="connsiteY0" fmla="*/ 251862 h 5974052"/>
              <a:gd name="connsiteX1" fmla="*/ 1007448 w 2014896"/>
              <a:gd name="connsiteY1" fmla="*/ 503724 h 5974052"/>
              <a:gd name="connsiteX2" fmla="*/ 2014896 w 2014896"/>
              <a:gd name="connsiteY2" fmla="*/ 251862 h 5974052"/>
              <a:gd name="connsiteX3" fmla="*/ 2014896 w 2014896"/>
              <a:gd name="connsiteY3" fmla="*/ 5722190 h 5974052"/>
              <a:gd name="connsiteX4" fmla="*/ 1007448 w 2014896"/>
              <a:gd name="connsiteY4" fmla="*/ 5974052 h 5974052"/>
              <a:gd name="connsiteX5" fmla="*/ 0 w 2014896"/>
              <a:gd name="connsiteY5" fmla="*/ 5722190 h 5974052"/>
              <a:gd name="connsiteX6" fmla="*/ 0 w 2014896"/>
              <a:gd name="connsiteY6" fmla="*/ 251862 h 5974052"/>
              <a:gd name="connsiteX0" fmla="*/ 0 w 2014896"/>
              <a:gd name="connsiteY0" fmla="*/ 251862 h 5974052"/>
              <a:gd name="connsiteX1" fmla="*/ 1007448 w 2014896"/>
              <a:gd name="connsiteY1" fmla="*/ 0 h 5974052"/>
              <a:gd name="connsiteX2" fmla="*/ 2014896 w 2014896"/>
              <a:gd name="connsiteY2" fmla="*/ 251862 h 5974052"/>
              <a:gd name="connsiteX3" fmla="*/ 1007448 w 2014896"/>
              <a:gd name="connsiteY3" fmla="*/ 503724 h 5974052"/>
              <a:gd name="connsiteX4" fmla="*/ 0 w 2014896"/>
              <a:gd name="connsiteY4" fmla="*/ 251862 h 5974052"/>
              <a:gd name="connsiteX0" fmla="*/ 2014896 w 2014896"/>
              <a:gd name="connsiteY0" fmla="*/ 251862 h 5974052"/>
              <a:gd name="connsiteX1" fmla="*/ 1007448 w 2014896"/>
              <a:gd name="connsiteY1" fmla="*/ 503724 h 5974052"/>
              <a:gd name="connsiteX2" fmla="*/ 0 w 2014896"/>
              <a:gd name="connsiteY2" fmla="*/ 251862 h 5974052"/>
              <a:gd name="connsiteX3" fmla="*/ 1007448 w 2014896"/>
              <a:gd name="connsiteY3" fmla="*/ 0 h 5974052"/>
              <a:gd name="connsiteX4" fmla="*/ 2014896 w 2014896"/>
              <a:gd name="connsiteY4" fmla="*/ 251862 h 5974052"/>
              <a:gd name="connsiteX5" fmla="*/ 2014896 w 2014896"/>
              <a:gd name="connsiteY5" fmla="*/ 5722190 h 5974052"/>
              <a:gd name="connsiteX6" fmla="*/ 1007448 w 2014896"/>
              <a:gd name="connsiteY6" fmla="*/ 5974052 h 5974052"/>
              <a:gd name="connsiteX7" fmla="*/ 0 w 2014896"/>
              <a:gd name="connsiteY7" fmla="*/ 5722190 h 5974052"/>
              <a:gd name="connsiteX8" fmla="*/ 0 w 2014896"/>
              <a:gd name="connsiteY8" fmla="*/ 251862 h 5974052"/>
              <a:gd name="connsiteX0" fmla="*/ 27 w 2014923"/>
              <a:gd name="connsiteY0" fmla="*/ 251862 h 5974052"/>
              <a:gd name="connsiteX1" fmla="*/ 1007475 w 2014923"/>
              <a:gd name="connsiteY1" fmla="*/ 503724 h 5974052"/>
              <a:gd name="connsiteX2" fmla="*/ 2014923 w 2014923"/>
              <a:gd name="connsiteY2" fmla="*/ 251862 h 5974052"/>
              <a:gd name="connsiteX3" fmla="*/ 2014923 w 2014923"/>
              <a:gd name="connsiteY3" fmla="*/ 5722190 h 5974052"/>
              <a:gd name="connsiteX4" fmla="*/ 1007475 w 2014923"/>
              <a:gd name="connsiteY4" fmla="*/ 5974052 h 5974052"/>
              <a:gd name="connsiteX5" fmla="*/ 27 w 2014923"/>
              <a:gd name="connsiteY5" fmla="*/ 5722190 h 5974052"/>
              <a:gd name="connsiteX6" fmla="*/ 27 w 2014923"/>
              <a:gd name="connsiteY6" fmla="*/ 251862 h 5974052"/>
              <a:gd name="connsiteX0" fmla="*/ 27 w 2014923"/>
              <a:gd name="connsiteY0" fmla="*/ 251862 h 5974052"/>
              <a:gd name="connsiteX1" fmla="*/ 1007475 w 2014923"/>
              <a:gd name="connsiteY1" fmla="*/ 0 h 5974052"/>
              <a:gd name="connsiteX2" fmla="*/ 2014923 w 2014923"/>
              <a:gd name="connsiteY2" fmla="*/ 251862 h 5974052"/>
              <a:gd name="connsiteX3" fmla="*/ 1007475 w 2014923"/>
              <a:gd name="connsiteY3" fmla="*/ 503724 h 5974052"/>
              <a:gd name="connsiteX4" fmla="*/ 27 w 2014923"/>
              <a:gd name="connsiteY4" fmla="*/ 251862 h 5974052"/>
              <a:gd name="connsiteX0" fmla="*/ 2014923 w 2014923"/>
              <a:gd name="connsiteY0" fmla="*/ 251862 h 5974052"/>
              <a:gd name="connsiteX1" fmla="*/ 983725 w 2014923"/>
              <a:gd name="connsiteY1" fmla="*/ 836233 h 5974052"/>
              <a:gd name="connsiteX2" fmla="*/ 27 w 2014923"/>
              <a:gd name="connsiteY2" fmla="*/ 251862 h 5974052"/>
              <a:gd name="connsiteX3" fmla="*/ 1007475 w 2014923"/>
              <a:gd name="connsiteY3" fmla="*/ 0 h 5974052"/>
              <a:gd name="connsiteX4" fmla="*/ 2014923 w 2014923"/>
              <a:gd name="connsiteY4" fmla="*/ 251862 h 5974052"/>
              <a:gd name="connsiteX5" fmla="*/ 2014923 w 2014923"/>
              <a:gd name="connsiteY5" fmla="*/ 5722190 h 5974052"/>
              <a:gd name="connsiteX6" fmla="*/ 1007475 w 2014923"/>
              <a:gd name="connsiteY6" fmla="*/ 5974052 h 5974052"/>
              <a:gd name="connsiteX7" fmla="*/ 27 w 2014923"/>
              <a:gd name="connsiteY7" fmla="*/ 5722190 h 5974052"/>
              <a:gd name="connsiteX8" fmla="*/ 27 w 2014923"/>
              <a:gd name="connsiteY8" fmla="*/ 251862 h 5974052"/>
              <a:gd name="connsiteX0" fmla="*/ 27 w 2014923"/>
              <a:gd name="connsiteY0" fmla="*/ 251862 h 5974052"/>
              <a:gd name="connsiteX1" fmla="*/ 1007475 w 2014923"/>
              <a:gd name="connsiteY1" fmla="*/ 503724 h 5974052"/>
              <a:gd name="connsiteX2" fmla="*/ 2014923 w 2014923"/>
              <a:gd name="connsiteY2" fmla="*/ 251862 h 5974052"/>
              <a:gd name="connsiteX3" fmla="*/ 2014923 w 2014923"/>
              <a:gd name="connsiteY3" fmla="*/ 5722190 h 5974052"/>
              <a:gd name="connsiteX4" fmla="*/ 1007475 w 2014923"/>
              <a:gd name="connsiteY4" fmla="*/ 5974052 h 5974052"/>
              <a:gd name="connsiteX5" fmla="*/ 27 w 2014923"/>
              <a:gd name="connsiteY5" fmla="*/ 5722190 h 5974052"/>
              <a:gd name="connsiteX6" fmla="*/ 27 w 2014923"/>
              <a:gd name="connsiteY6" fmla="*/ 251862 h 5974052"/>
              <a:gd name="connsiteX0" fmla="*/ 27 w 2014923"/>
              <a:gd name="connsiteY0" fmla="*/ 251862 h 5974052"/>
              <a:gd name="connsiteX1" fmla="*/ 1007475 w 2014923"/>
              <a:gd name="connsiteY1" fmla="*/ 0 h 5974052"/>
              <a:gd name="connsiteX2" fmla="*/ 2014923 w 2014923"/>
              <a:gd name="connsiteY2" fmla="*/ 251862 h 5974052"/>
              <a:gd name="connsiteX3" fmla="*/ 995600 w 2014923"/>
              <a:gd name="connsiteY3" fmla="*/ 800605 h 5974052"/>
              <a:gd name="connsiteX4" fmla="*/ 27 w 2014923"/>
              <a:gd name="connsiteY4" fmla="*/ 251862 h 5974052"/>
              <a:gd name="connsiteX0" fmla="*/ 2014923 w 2014923"/>
              <a:gd name="connsiteY0" fmla="*/ 251862 h 5974052"/>
              <a:gd name="connsiteX1" fmla="*/ 983725 w 2014923"/>
              <a:gd name="connsiteY1" fmla="*/ 836233 h 5974052"/>
              <a:gd name="connsiteX2" fmla="*/ 27 w 2014923"/>
              <a:gd name="connsiteY2" fmla="*/ 251862 h 5974052"/>
              <a:gd name="connsiteX3" fmla="*/ 1007475 w 2014923"/>
              <a:gd name="connsiteY3" fmla="*/ 0 h 5974052"/>
              <a:gd name="connsiteX4" fmla="*/ 2014923 w 2014923"/>
              <a:gd name="connsiteY4" fmla="*/ 251862 h 5974052"/>
              <a:gd name="connsiteX5" fmla="*/ 2014923 w 2014923"/>
              <a:gd name="connsiteY5" fmla="*/ 5722190 h 5974052"/>
              <a:gd name="connsiteX6" fmla="*/ 1007475 w 2014923"/>
              <a:gd name="connsiteY6" fmla="*/ 5974052 h 5974052"/>
              <a:gd name="connsiteX7" fmla="*/ 27 w 2014923"/>
              <a:gd name="connsiteY7" fmla="*/ 5722190 h 5974052"/>
              <a:gd name="connsiteX8" fmla="*/ 27 w 2014923"/>
              <a:gd name="connsiteY8" fmla="*/ 251862 h 5974052"/>
              <a:gd name="connsiteX0" fmla="*/ 27 w 2014923"/>
              <a:gd name="connsiteY0" fmla="*/ 251862 h 5974052"/>
              <a:gd name="connsiteX1" fmla="*/ 1066852 w 2014923"/>
              <a:gd name="connsiteY1" fmla="*/ 812481 h 5974052"/>
              <a:gd name="connsiteX2" fmla="*/ 2014923 w 2014923"/>
              <a:gd name="connsiteY2" fmla="*/ 251862 h 5974052"/>
              <a:gd name="connsiteX3" fmla="*/ 2014923 w 2014923"/>
              <a:gd name="connsiteY3" fmla="*/ 5722190 h 5974052"/>
              <a:gd name="connsiteX4" fmla="*/ 1007475 w 2014923"/>
              <a:gd name="connsiteY4" fmla="*/ 5974052 h 5974052"/>
              <a:gd name="connsiteX5" fmla="*/ 27 w 2014923"/>
              <a:gd name="connsiteY5" fmla="*/ 5722190 h 5974052"/>
              <a:gd name="connsiteX6" fmla="*/ 27 w 2014923"/>
              <a:gd name="connsiteY6" fmla="*/ 251862 h 5974052"/>
              <a:gd name="connsiteX0" fmla="*/ 27 w 2014923"/>
              <a:gd name="connsiteY0" fmla="*/ 251862 h 5974052"/>
              <a:gd name="connsiteX1" fmla="*/ 1007475 w 2014923"/>
              <a:gd name="connsiteY1" fmla="*/ 0 h 5974052"/>
              <a:gd name="connsiteX2" fmla="*/ 2014923 w 2014923"/>
              <a:gd name="connsiteY2" fmla="*/ 251862 h 5974052"/>
              <a:gd name="connsiteX3" fmla="*/ 995600 w 2014923"/>
              <a:gd name="connsiteY3" fmla="*/ 800605 h 5974052"/>
              <a:gd name="connsiteX4" fmla="*/ 27 w 2014923"/>
              <a:gd name="connsiteY4" fmla="*/ 251862 h 5974052"/>
              <a:gd name="connsiteX0" fmla="*/ 2014923 w 2014923"/>
              <a:gd name="connsiteY0" fmla="*/ 251862 h 5974052"/>
              <a:gd name="connsiteX1" fmla="*/ 983725 w 2014923"/>
              <a:gd name="connsiteY1" fmla="*/ 836233 h 5974052"/>
              <a:gd name="connsiteX2" fmla="*/ 27 w 2014923"/>
              <a:gd name="connsiteY2" fmla="*/ 251862 h 5974052"/>
              <a:gd name="connsiteX3" fmla="*/ 1007475 w 2014923"/>
              <a:gd name="connsiteY3" fmla="*/ 0 h 5974052"/>
              <a:gd name="connsiteX4" fmla="*/ 2014923 w 2014923"/>
              <a:gd name="connsiteY4" fmla="*/ 251862 h 5974052"/>
              <a:gd name="connsiteX5" fmla="*/ 2014923 w 2014923"/>
              <a:gd name="connsiteY5" fmla="*/ 5722190 h 5974052"/>
              <a:gd name="connsiteX6" fmla="*/ 1007475 w 2014923"/>
              <a:gd name="connsiteY6" fmla="*/ 5974052 h 5974052"/>
              <a:gd name="connsiteX7" fmla="*/ 27 w 2014923"/>
              <a:gd name="connsiteY7" fmla="*/ 5722190 h 5974052"/>
              <a:gd name="connsiteX8" fmla="*/ 27 w 2014923"/>
              <a:gd name="connsiteY8" fmla="*/ 251862 h 5974052"/>
              <a:gd name="connsiteX0" fmla="*/ 235 w 2015131"/>
              <a:gd name="connsiteY0" fmla="*/ 465621 h 6187811"/>
              <a:gd name="connsiteX1" fmla="*/ 1067060 w 2015131"/>
              <a:gd name="connsiteY1" fmla="*/ 1026240 h 6187811"/>
              <a:gd name="connsiteX2" fmla="*/ 2015131 w 2015131"/>
              <a:gd name="connsiteY2" fmla="*/ 465621 h 6187811"/>
              <a:gd name="connsiteX3" fmla="*/ 2015131 w 2015131"/>
              <a:gd name="connsiteY3" fmla="*/ 5935949 h 6187811"/>
              <a:gd name="connsiteX4" fmla="*/ 1007683 w 2015131"/>
              <a:gd name="connsiteY4" fmla="*/ 6187811 h 6187811"/>
              <a:gd name="connsiteX5" fmla="*/ 235 w 2015131"/>
              <a:gd name="connsiteY5" fmla="*/ 5935949 h 6187811"/>
              <a:gd name="connsiteX6" fmla="*/ 235 w 2015131"/>
              <a:gd name="connsiteY6" fmla="*/ 465621 h 6187811"/>
              <a:gd name="connsiteX0" fmla="*/ 235 w 2015131"/>
              <a:gd name="connsiteY0" fmla="*/ 465621 h 6187811"/>
              <a:gd name="connsiteX1" fmla="*/ 1007683 w 2015131"/>
              <a:gd name="connsiteY1" fmla="*/ 213759 h 6187811"/>
              <a:gd name="connsiteX2" fmla="*/ 2015131 w 2015131"/>
              <a:gd name="connsiteY2" fmla="*/ 465621 h 6187811"/>
              <a:gd name="connsiteX3" fmla="*/ 995808 w 2015131"/>
              <a:gd name="connsiteY3" fmla="*/ 1014364 h 6187811"/>
              <a:gd name="connsiteX4" fmla="*/ 235 w 2015131"/>
              <a:gd name="connsiteY4" fmla="*/ 465621 h 6187811"/>
              <a:gd name="connsiteX0" fmla="*/ 2015131 w 2015131"/>
              <a:gd name="connsiteY0" fmla="*/ 465621 h 6187811"/>
              <a:gd name="connsiteX1" fmla="*/ 983933 w 2015131"/>
              <a:gd name="connsiteY1" fmla="*/ 1049992 h 6187811"/>
              <a:gd name="connsiteX2" fmla="*/ 235 w 2015131"/>
              <a:gd name="connsiteY2" fmla="*/ 465621 h 6187811"/>
              <a:gd name="connsiteX3" fmla="*/ 1055185 w 2015131"/>
              <a:gd name="connsiteY3" fmla="*/ 0 h 6187811"/>
              <a:gd name="connsiteX4" fmla="*/ 2015131 w 2015131"/>
              <a:gd name="connsiteY4" fmla="*/ 465621 h 6187811"/>
              <a:gd name="connsiteX5" fmla="*/ 2015131 w 2015131"/>
              <a:gd name="connsiteY5" fmla="*/ 5935949 h 6187811"/>
              <a:gd name="connsiteX6" fmla="*/ 1007683 w 2015131"/>
              <a:gd name="connsiteY6" fmla="*/ 6187811 h 6187811"/>
              <a:gd name="connsiteX7" fmla="*/ 235 w 2015131"/>
              <a:gd name="connsiteY7" fmla="*/ 5935949 h 6187811"/>
              <a:gd name="connsiteX8" fmla="*/ 235 w 2015131"/>
              <a:gd name="connsiteY8" fmla="*/ 465621 h 6187811"/>
              <a:gd name="connsiteX0" fmla="*/ 235 w 2015131"/>
              <a:gd name="connsiteY0" fmla="*/ 465621 h 6187811"/>
              <a:gd name="connsiteX1" fmla="*/ 1067060 w 2015131"/>
              <a:gd name="connsiteY1" fmla="*/ 1026240 h 6187811"/>
              <a:gd name="connsiteX2" fmla="*/ 2015131 w 2015131"/>
              <a:gd name="connsiteY2" fmla="*/ 465621 h 6187811"/>
              <a:gd name="connsiteX3" fmla="*/ 2015131 w 2015131"/>
              <a:gd name="connsiteY3" fmla="*/ 5935949 h 6187811"/>
              <a:gd name="connsiteX4" fmla="*/ 1007683 w 2015131"/>
              <a:gd name="connsiteY4" fmla="*/ 6187811 h 6187811"/>
              <a:gd name="connsiteX5" fmla="*/ 235 w 2015131"/>
              <a:gd name="connsiteY5" fmla="*/ 5935949 h 6187811"/>
              <a:gd name="connsiteX6" fmla="*/ 235 w 2015131"/>
              <a:gd name="connsiteY6" fmla="*/ 465621 h 6187811"/>
              <a:gd name="connsiteX0" fmla="*/ 235 w 2015131"/>
              <a:gd name="connsiteY0" fmla="*/ 465621 h 6187811"/>
              <a:gd name="connsiteX1" fmla="*/ 1031434 w 2015131"/>
              <a:gd name="connsiteY1" fmla="*/ 11878 h 6187811"/>
              <a:gd name="connsiteX2" fmla="*/ 2015131 w 2015131"/>
              <a:gd name="connsiteY2" fmla="*/ 465621 h 6187811"/>
              <a:gd name="connsiteX3" fmla="*/ 995808 w 2015131"/>
              <a:gd name="connsiteY3" fmla="*/ 1014364 h 6187811"/>
              <a:gd name="connsiteX4" fmla="*/ 235 w 2015131"/>
              <a:gd name="connsiteY4" fmla="*/ 465621 h 6187811"/>
              <a:gd name="connsiteX0" fmla="*/ 2015131 w 2015131"/>
              <a:gd name="connsiteY0" fmla="*/ 465621 h 6187811"/>
              <a:gd name="connsiteX1" fmla="*/ 983933 w 2015131"/>
              <a:gd name="connsiteY1" fmla="*/ 1049992 h 6187811"/>
              <a:gd name="connsiteX2" fmla="*/ 235 w 2015131"/>
              <a:gd name="connsiteY2" fmla="*/ 465621 h 6187811"/>
              <a:gd name="connsiteX3" fmla="*/ 1055185 w 2015131"/>
              <a:gd name="connsiteY3" fmla="*/ 0 h 6187811"/>
              <a:gd name="connsiteX4" fmla="*/ 2015131 w 2015131"/>
              <a:gd name="connsiteY4" fmla="*/ 465621 h 6187811"/>
              <a:gd name="connsiteX5" fmla="*/ 2015131 w 2015131"/>
              <a:gd name="connsiteY5" fmla="*/ 5935949 h 6187811"/>
              <a:gd name="connsiteX6" fmla="*/ 1007683 w 2015131"/>
              <a:gd name="connsiteY6" fmla="*/ 6187811 h 6187811"/>
              <a:gd name="connsiteX7" fmla="*/ 235 w 2015131"/>
              <a:gd name="connsiteY7" fmla="*/ 5935949 h 6187811"/>
              <a:gd name="connsiteX8" fmla="*/ 235 w 2015131"/>
              <a:gd name="connsiteY8" fmla="*/ 465621 h 6187811"/>
              <a:gd name="connsiteX0" fmla="*/ 235 w 2015131"/>
              <a:gd name="connsiteY0" fmla="*/ 465621 h 6472819"/>
              <a:gd name="connsiteX1" fmla="*/ 1067060 w 2015131"/>
              <a:gd name="connsiteY1" fmla="*/ 1026240 h 6472819"/>
              <a:gd name="connsiteX2" fmla="*/ 2015131 w 2015131"/>
              <a:gd name="connsiteY2" fmla="*/ 465621 h 6472819"/>
              <a:gd name="connsiteX3" fmla="*/ 2015131 w 2015131"/>
              <a:gd name="connsiteY3" fmla="*/ 5935949 h 6472819"/>
              <a:gd name="connsiteX4" fmla="*/ 1007683 w 2015131"/>
              <a:gd name="connsiteY4" fmla="*/ 6187811 h 6472819"/>
              <a:gd name="connsiteX5" fmla="*/ 235 w 2015131"/>
              <a:gd name="connsiteY5" fmla="*/ 5935949 h 6472819"/>
              <a:gd name="connsiteX6" fmla="*/ 235 w 2015131"/>
              <a:gd name="connsiteY6" fmla="*/ 465621 h 6472819"/>
              <a:gd name="connsiteX0" fmla="*/ 235 w 2015131"/>
              <a:gd name="connsiteY0" fmla="*/ 465621 h 6472819"/>
              <a:gd name="connsiteX1" fmla="*/ 1031434 w 2015131"/>
              <a:gd name="connsiteY1" fmla="*/ 11878 h 6472819"/>
              <a:gd name="connsiteX2" fmla="*/ 2015131 w 2015131"/>
              <a:gd name="connsiteY2" fmla="*/ 465621 h 6472819"/>
              <a:gd name="connsiteX3" fmla="*/ 995808 w 2015131"/>
              <a:gd name="connsiteY3" fmla="*/ 1014364 h 6472819"/>
              <a:gd name="connsiteX4" fmla="*/ 235 w 2015131"/>
              <a:gd name="connsiteY4" fmla="*/ 465621 h 6472819"/>
              <a:gd name="connsiteX0" fmla="*/ 2015131 w 2015131"/>
              <a:gd name="connsiteY0" fmla="*/ 465621 h 6472819"/>
              <a:gd name="connsiteX1" fmla="*/ 983933 w 2015131"/>
              <a:gd name="connsiteY1" fmla="*/ 1049992 h 6472819"/>
              <a:gd name="connsiteX2" fmla="*/ 235 w 2015131"/>
              <a:gd name="connsiteY2" fmla="*/ 465621 h 6472819"/>
              <a:gd name="connsiteX3" fmla="*/ 1055185 w 2015131"/>
              <a:gd name="connsiteY3" fmla="*/ 0 h 6472819"/>
              <a:gd name="connsiteX4" fmla="*/ 2015131 w 2015131"/>
              <a:gd name="connsiteY4" fmla="*/ 465621 h 6472819"/>
              <a:gd name="connsiteX5" fmla="*/ 2015131 w 2015131"/>
              <a:gd name="connsiteY5" fmla="*/ 5935949 h 6472819"/>
              <a:gd name="connsiteX6" fmla="*/ 1007683 w 2015131"/>
              <a:gd name="connsiteY6" fmla="*/ 6472819 h 6472819"/>
              <a:gd name="connsiteX7" fmla="*/ 235 w 2015131"/>
              <a:gd name="connsiteY7" fmla="*/ 5935949 h 6472819"/>
              <a:gd name="connsiteX8" fmla="*/ 235 w 2015131"/>
              <a:gd name="connsiteY8" fmla="*/ 465621 h 6472819"/>
              <a:gd name="connsiteX0" fmla="*/ 235 w 2015131"/>
              <a:gd name="connsiteY0" fmla="*/ 465621 h 6472819"/>
              <a:gd name="connsiteX1" fmla="*/ 1067060 w 2015131"/>
              <a:gd name="connsiteY1" fmla="*/ 1026240 h 6472819"/>
              <a:gd name="connsiteX2" fmla="*/ 2015131 w 2015131"/>
              <a:gd name="connsiteY2" fmla="*/ 465621 h 6472819"/>
              <a:gd name="connsiteX3" fmla="*/ 2015131 w 2015131"/>
              <a:gd name="connsiteY3" fmla="*/ 5935949 h 6472819"/>
              <a:gd name="connsiteX4" fmla="*/ 1019558 w 2015131"/>
              <a:gd name="connsiteY4" fmla="*/ 6472818 h 6472819"/>
              <a:gd name="connsiteX5" fmla="*/ 235 w 2015131"/>
              <a:gd name="connsiteY5" fmla="*/ 5935949 h 6472819"/>
              <a:gd name="connsiteX6" fmla="*/ 235 w 2015131"/>
              <a:gd name="connsiteY6" fmla="*/ 465621 h 6472819"/>
              <a:gd name="connsiteX0" fmla="*/ 235 w 2015131"/>
              <a:gd name="connsiteY0" fmla="*/ 465621 h 6472819"/>
              <a:gd name="connsiteX1" fmla="*/ 1031434 w 2015131"/>
              <a:gd name="connsiteY1" fmla="*/ 11878 h 6472819"/>
              <a:gd name="connsiteX2" fmla="*/ 2015131 w 2015131"/>
              <a:gd name="connsiteY2" fmla="*/ 465621 h 6472819"/>
              <a:gd name="connsiteX3" fmla="*/ 995808 w 2015131"/>
              <a:gd name="connsiteY3" fmla="*/ 1014364 h 6472819"/>
              <a:gd name="connsiteX4" fmla="*/ 235 w 2015131"/>
              <a:gd name="connsiteY4" fmla="*/ 465621 h 6472819"/>
              <a:gd name="connsiteX0" fmla="*/ 2015131 w 2015131"/>
              <a:gd name="connsiteY0" fmla="*/ 465621 h 6472819"/>
              <a:gd name="connsiteX1" fmla="*/ 983933 w 2015131"/>
              <a:gd name="connsiteY1" fmla="*/ 1049992 h 6472819"/>
              <a:gd name="connsiteX2" fmla="*/ 235 w 2015131"/>
              <a:gd name="connsiteY2" fmla="*/ 465621 h 6472819"/>
              <a:gd name="connsiteX3" fmla="*/ 1055185 w 2015131"/>
              <a:gd name="connsiteY3" fmla="*/ 0 h 6472819"/>
              <a:gd name="connsiteX4" fmla="*/ 2015131 w 2015131"/>
              <a:gd name="connsiteY4" fmla="*/ 465621 h 6472819"/>
              <a:gd name="connsiteX5" fmla="*/ 2015131 w 2015131"/>
              <a:gd name="connsiteY5" fmla="*/ 5935949 h 6472819"/>
              <a:gd name="connsiteX6" fmla="*/ 1007683 w 2015131"/>
              <a:gd name="connsiteY6" fmla="*/ 6472819 h 6472819"/>
              <a:gd name="connsiteX7" fmla="*/ 235 w 2015131"/>
              <a:gd name="connsiteY7" fmla="*/ 5935949 h 6472819"/>
              <a:gd name="connsiteX8" fmla="*/ 235 w 2015131"/>
              <a:gd name="connsiteY8" fmla="*/ 465621 h 6472819"/>
              <a:gd name="connsiteX0" fmla="*/ 235 w 2015131"/>
              <a:gd name="connsiteY0" fmla="*/ 465621 h 6472819"/>
              <a:gd name="connsiteX1" fmla="*/ 1067060 w 2015131"/>
              <a:gd name="connsiteY1" fmla="*/ 1026240 h 6472819"/>
              <a:gd name="connsiteX2" fmla="*/ 2015131 w 2015131"/>
              <a:gd name="connsiteY2" fmla="*/ 465621 h 6472819"/>
              <a:gd name="connsiteX3" fmla="*/ 2015131 w 2015131"/>
              <a:gd name="connsiteY3" fmla="*/ 5935949 h 6472819"/>
              <a:gd name="connsiteX4" fmla="*/ 1019558 w 2015131"/>
              <a:gd name="connsiteY4" fmla="*/ 6472818 h 6472819"/>
              <a:gd name="connsiteX5" fmla="*/ 235 w 2015131"/>
              <a:gd name="connsiteY5" fmla="*/ 5935949 h 6472819"/>
              <a:gd name="connsiteX6" fmla="*/ 235 w 2015131"/>
              <a:gd name="connsiteY6" fmla="*/ 465621 h 6472819"/>
              <a:gd name="connsiteX0" fmla="*/ 235 w 2015131"/>
              <a:gd name="connsiteY0" fmla="*/ 465621 h 6472819"/>
              <a:gd name="connsiteX1" fmla="*/ 1031434 w 2015131"/>
              <a:gd name="connsiteY1" fmla="*/ 11878 h 6472819"/>
              <a:gd name="connsiteX2" fmla="*/ 2015131 w 2015131"/>
              <a:gd name="connsiteY2" fmla="*/ 465621 h 6472819"/>
              <a:gd name="connsiteX3" fmla="*/ 995808 w 2015131"/>
              <a:gd name="connsiteY3" fmla="*/ 1014364 h 6472819"/>
              <a:gd name="connsiteX4" fmla="*/ 235 w 2015131"/>
              <a:gd name="connsiteY4" fmla="*/ 465621 h 6472819"/>
              <a:gd name="connsiteX0" fmla="*/ 2015131 w 2015131"/>
              <a:gd name="connsiteY0" fmla="*/ 465621 h 6472819"/>
              <a:gd name="connsiteX1" fmla="*/ 983933 w 2015131"/>
              <a:gd name="connsiteY1" fmla="*/ 1049992 h 6472819"/>
              <a:gd name="connsiteX2" fmla="*/ 235 w 2015131"/>
              <a:gd name="connsiteY2" fmla="*/ 465621 h 6472819"/>
              <a:gd name="connsiteX3" fmla="*/ 1055185 w 2015131"/>
              <a:gd name="connsiteY3" fmla="*/ 0 h 6472819"/>
              <a:gd name="connsiteX4" fmla="*/ 2015131 w 2015131"/>
              <a:gd name="connsiteY4" fmla="*/ 465621 h 6472819"/>
              <a:gd name="connsiteX5" fmla="*/ 2015131 w 2015131"/>
              <a:gd name="connsiteY5" fmla="*/ 5935949 h 6472819"/>
              <a:gd name="connsiteX6" fmla="*/ 1007683 w 2015131"/>
              <a:gd name="connsiteY6" fmla="*/ 6472819 h 6472819"/>
              <a:gd name="connsiteX7" fmla="*/ 235 w 2015131"/>
              <a:gd name="connsiteY7" fmla="*/ 5935949 h 6472819"/>
              <a:gd name="connsiteX8" fmla="*/ 235 w 2015131"/>
              <a:gd name="connsiteY8" fmla="*/ 465621 h 6472819"/>
              <a:gd name="connsiteX0" fmla="*/ 235 w 2015131"/>
              <a:gd name="connsiteY0" fmla="*/ 465621 h 6472819"/>
              <a:gd name="connsiteX1" fmla="*/ 1067060 w 2015131"/>
              <a:gd name="connsiteY1" fmla="*/ 1026240 h 6472819"/>
              <a:gd name="connsiteX2" fmla="*/ 2015131 w 2015131"/>
              <a:gd name="connsiteY2" fmla="*/ 465621 h 6472819"/>
              <a:gd name="connsiteX3" fmla="*/ 2015131 w 2015131"/>
              <a:gd name="connsiteY3" fmla="*/ 5935949 h 6472819"/>
              <a:gd name="connsiteX4" fmla="*/ 1019558 w 2015131"/>
              <a:gd name="connsiteY4" fmla="*/ 6472818 h 6472819"/>
              <a:gd name="connsiteX5" fmla="*/ 235 w 2015131"/>
              <a:gd name="connsiteY5" fmla="*/ 5935949 h 6472819"/>
              <a:gd name="connsiteX6" fmla="*/ 235 w 2015131"/>
              <a:gd name="connsiteY6" fmla="*/ 465621 h 6472819"/>
              <a:gd name="connsiteX0" fmla="*/ 235 w 2015131"/>
              <a:gd name="connsiteY0" fmla="*/ 465621 h 6472819"/>
              <a:gd name="connsiteX1" fmla="*/ 1031434 w 2015131"/>
              <a:gd name="connsiteY1" fmla="*/ 11878 h 6472819"/>
              <a:gd name="connsiteX2" fmla="*/ 2015131 w 2015131"/>
              <a:gd name="connsiteY2" fmla="*/ 465621 h 6472819"/>
              <a:gd name="connsiteX3" fmla="*/ 995808 w 2015131"/>
              <a:gd name="connsiteY3" fmla="*/ 1014364 h 6472819"/>
              <a:gd name="connsiteX4" fmla="*/ 235 w 2015131"/>
              <a:gd name="connsiteY4" fmla="*/ 465621 h 6472819"/>
              <a:gd name="connsiteX0" fmla="*/ 2015131 w 2015131"/>
              <a:gd name="connsiteY0" fmla="*/ 465621 h 6472819"/>
              <a:gd name="connsiteX1" fmla="*/ 983933 w 2015131"/>
              <a:gd name="connsiteY1" fmla="*/ 1049992 h 6472819"/>
              <a:gd name="connsiteX2" fmla="*/ 235 w 2015131"/>
              <a:gd name="connsiteY2" fmla="*/ 465621 h 6472819"/>
              <a:gd name="connsiteX3" fmla="*/ 1055185 w 2015131"/>
              <a:gd name="connsiteY3" fmla="*/ 0 h 6472819"/>
              <a:gd name="connsiteX4" fmla="*/ 2015131 w 2015131"/>
              <a:gd name="connsiteY4" fmla="*/ 465621 h 6472819"/>
              <a:gd name="connsiteX5" fmla="*/ 2015131 w 2015131"/>
              <a:gd name="connsiteY5" fmla="*/ 5935949 h 6472819"/>
              <a:gd name="connsiteX6" fmla="*/ 1007683 w 2015131"/>
              <a:gd name="connsiteY6" fmla="*/ 6472819 h 6472819"/>
              <a:gd name="connsiteX7" fmla="*/ 235 w 2015131"/>
              <a:gd name="connsiteY7" fmla="*/ 5935949 h 6472819"/>
              <a:gd name="connsiteX8" fmla="*/ 235 w 2015131"/>
              <a:gd name="connsiteY8" fmla="*/ 465621 h 6472819"/>
              <a:gd name="connsiteX0" fmla="*/ 235 w 2015131"/>
              <a:gd name="connsiteY0" fmla="*/ 465621 h 6472819"/>
              <a:gd name="connsiteX1" fmla="*/ 1067060 w 2015131"/>
              <a:gd name="connsiteY1" fmla="*/ 1026240 h 6472819"/>
              <a:gd name="connsiteX2" fmla="*/ 2015131 w 2015131"/>
              <a:gd name="connsiteY2" fmla="*/ 465621 h 6472819"/>
              <a:gd name="connsiteX3" fmla="*/ 2015131 w 2015131"/>
              <a:gd name="connsiteY3" fmla="*/ 5935949 h 6472819"/>
              <a:gd name="connsiteX4" fmla="*/ 1019558 w 2015131"/>
              <a:gd name="connsiteY4" fmla="*/ 6472818 h 6472819"/>
              <a:gd name="connsiteX5" fmla="*/ 235 w 2015131"/>
              <a:gd name="connsiteY5" fmla="*/ 5935949 h 6472819"/>
              <a:gd name="connsiteX6" fmla="*/ 235 w 2015131"/>
              <a:gd name="connsiteY6" fmla="*/ 465621 h 6472819"/>
              <a:gd name="connsiteX0" fmla="*/ 235 w 2015131"/>
              <a:gd name="connsiteY0" fmla="*/ 465621 h 6472819"/>
              <a:gd name="connsiteX1" fmla="*/ 1031434 w 2015131"/>
              <a:gd name="connsiteY1" fmla="*/ 11878 h 6472819"/>
              <a:gd name="connsiteX2" fmla="*/ 2015131 w 2015131"/>
              <a:gd name="connsiteY2" fmla="*/ 465621 h 6472819"/>
              <a:gd name="connsiteX3" fmla="*/ 995808 w 2015131"/>
              <a:gd name="connsiteY3" fmla="*/ 1014364 h 6472819"/>
              <a:gd name="connsiteX4" fmla="*/ 235 w 2015131"/>
              <a:gd name="connsiteY4" fmla="*/ 465621 h 6472819"/>
              <a:gd name="connsiteX0" fmla="*/ 2015131 w 2015131"/>
              <a:gd name="connsiteY0" fmla="*/ 465621 h 6472819"/>
              <a:gd name="connsiteX1" fmla="*/ 983933 w 2015131"/>
              <a:gd name="connsiteY1" fmla="*/ 1049992 h 6472819"/>
              <a:gd name="connsiteX2" fmla="*/ 235 w 2015131"/>
              <a:gd name="connsiteY2" fmla="*/ 465621 h 6472819"/>
              <a:gd name="connsiteX3" fmla="*/ 1055185 w 2015131"/>
              <a:gd name="connsiteY3" fmla="*/ 0 h 6472819"/>
              <a:gd name="connsiteX4" fmla="*/ 2015131 w 2015131"/>
              <a:gd name="connsiteY4" fmla="*/ 465621 h 6472819"/>
              <a:gd name="connsiteX5" fmla="*/ 2015131 w 2015131"/>
              <a:gd name="connsiteY5" fmla="*/ 5935949 h 6472819"/>
              <a:gd name="connsiteX6" fmla="*/ 1007683 w 2015131"/>
              <a:gd name="connsiteY6" fmla="*/ 6472819 h 6472819"/>
              <a:gd name="connsiteX7" fmla="*/ 235 w 2015131"/>
              <a:gd name="connsiteY7" fmla="*/ 5935949 h 6472819"/>
              <a:gd name="connsiteX8" fmla="*/ 235 w 2015131"/>
              <a:gd name="connsiteY8" fmla="*/ 465621 h 64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131" h="6472819" stroke="0" extrusionOk="0">
                <a:moveTo>
                  <a:pt x="235" y="465621"/>
                </a:moveTo>
                <a:cubicBezTo>
                  <a:pt x="235" y="604721"/>
                  <a:pt x="534413" y="1038115"/>
                  <a:pt x="1067060" y="1026240"/>
                </a:cubicBezTo>
                <a:cubicBezTo>
                  <a:pt x="1599707" y="1014365"/>
                  <a:pt x="2015131" y="604721"/>
                  <a:pt x="2015131" y="465621"/>
                </a:cubicBezTo>
                <a:lnTo>
                  <a:pt x="2015131" y="5935949"/>
                </a:lnTo>
                <a:cubicBezTo>
                  <a:pt x="2015131" y="6075049"/>
                  <a:pt x="1575956" y="6472818"/>
                  <a:pt x="1019558" y="6472818"/>
                </a:cubicBezTo>
                <a:cubicBezTo>
                  <a:pt x="463160" y="6472818"/>
                  <a:pt x="235" y="6075049"/>
                  <a:pt x="235" y="5935949"/>
                </a:cubicBezTo>
                <a:lnTo>
                  <a:pt x="235" y="465621"/>
                </a:lnTo>
                <a:close/>
              </a:path>
              <a:path w="2015131" h="6472819" fill="lighten" stroke="0" extrusionOk="0">
                <a:moveTo>
                  <a:pt x="235" y="465621"/>
                </a:moveTo>
                <a:cubicBezTo>
                  <a:pt x="6173" y="298540"/>
                  <a:pt x="475036" y="11878"/>
                  <a:pt x="1031434" y="11878"/>
                </a:cubicBezTo>
                <a:cubicBezTo>
                  <a:pt x="1587832" y="11878"/>
                  <a:pt x="2015131" y="326521"/>
                  <a:pt x="2015131" y="465621"/>
                </a:cubicBezTo>
                <a:cubicBezTo>
                  <a:pt x="2015131" y="604721"/>
                  <a:pt x="1552206" y="1014364"/>
                  <a:pt x="995808" y="1014364"/>
                </a:cubicBezTo>
                <a:cubicBezTo>
                  <a:pt x="439410" y="1014364"/>
                  <a:pt x="-5703" y="632702"/>
                  <a:pt x="235" y="465621"/>
                </a:cubicBezTo>
                <a:close/>
              </a:path>
              <a:path w="2015131" h="6472819" fill="none" extrusionOk="0">
                <a:moveTo>
                  <a:pt x="2015131" y="465621"/>
                </a:moveTo>
                <a:cubicBezTo>
                  <a:pt x="2015131" y="604721"/>
                  <a:pt x="1540331" y="1049992"/>
                  <a:pt x="983933" y="1049992"/>
                </a:cubicBezTo>
                <a:cubicBezTo>
                  <a:pt x="427535" y="1049992"/>
                  <a:pt x="-11640" y="640620"/>
                  <a:pt x="235" y="465621"/>
                </a:cubicBezTo>
                <a:cubicBezTo>
                  <a:pt x="12110" y="290622"/>
                  <a:pt x="498787" y="0"/>
                  <a:pt x="1055185" y="0"/>
                </a:cubicBezTo>
                <a:cubicBezTo>
                  <a:pt x="1611583" y="0"/>
                  <a:pt x="2015131" y="326521"/>
                  <a:pt x="2015131" y="465621"/>
                </a:cubicBezTo>
                <a:lnTo>
                  <a:pt x="2015131" y="5935949"/>
                </a:lnTo>
                <a:cubicBezTo>
                  <a:pt x="2015131" y="6075049"/>
                  <a:pt x="1564081" y="6472819"/>
                  <a:pt x="1007683" y="6472819"/>
                </a:cubicBezTo>
                <a:cubicBezTo>
                  <a:pt x="451285" y="6472819"/>
                  <a:pt x="235" y="6075049"/>
                  <a:pt x="235" y="5935949"/>
                </a:cubicBezTo>
                <a:lnTo>
                  <a:pt x="235" y="465621"/>
                </a:lnTo>
              </a:path>
            </a:pathLst>
          </a:custGeom>
          <a:blipFill>
            <a:blip r:embed="rId2">
              <a:extLst>
                <a:ext uri="{837473B0-CC2E-450A-ABE3-18F120FF3D39}">
                  <a1611:picAttrSrcUrl xmlns:a1611="http://schemas.microsoft.com/office/drawing/2016/11/main" r:id="rId3"/>
                </a:ext>
              </a:extLst>
            </a:blip>
            <a:stretch>
              <a:fillRect/>
            </a:stretch>
          </a:blip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3" name="Flowchart: Off-page Connector 7">
            <a:extLst>
              <a:ext uri="{FF2B5EF4-FFF2-40B4-BE49-F238E27FC236}">
                <a16:creationId xmlns:a16="http://schemas.microsoft.com/office/drawing/2014/main" id="{DE625107-AE7F-445A-A723-AC2373D22500}"/>
              </a:ext>
            </a:extLst>
          </p:cNvPr>
          <p:cNvSpPr/>
          <p:nvPr/>
        </p:nvSpPr>
        <p:spPr>
          <a:xfrm rot="5400000">
            <a:off x="4073564" y="686165"/>
            <a:ext cx="241987" cy="1686216"/>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2979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9589"/>
              <a:gd name="connsiteX1" fmla="*/ 10000 w 10000"/>
              <a:gd name="connsiteY1" fmla="*/ 2568 h 9589"/>
              <a:gd name="connsiteX2" fmla="*/ 10000 w 10000"/>
              <a:gd name="connsiteY2" fmla="*/ 7589 h 9589"/>
              <a:gd name="connsiteX3" fmla="*/ 5000 w 10000"/>
              <a:gd name="connsiteY3" fmla="*/ 9589 h 9589"/>
              <a:gd name="connsiteX4" fmla="*/ 0 w 10000"/>
              <a:gd name="connsiteY4" fmla="*/ 7589 h 9589"/>
              <a:gd name="connsiteX5" fmla="*/ 0 w 10000"/>
              <a:gd name="connsiteY5" fmla="*/ 0 h 9589"/>
              <a:gd name="connsiteX0" fmla="*/ 0 w 10000"/>
              <a:gd name="connsiteY0" fmla="*/ 0 h 10000"/>
              <a:gd name="connsiteX1" fmla="*/ 10000 w 10000"/>
              <a:gd name="connsiteY1" fmla="*/ 1743 h 10000"/>
              <a:gd name="connsiteX2" fmla="*/ 10000 w 10000"/>
              <a:gd name="connsiteY2" fmla="*/ 7914 h 10000"/>
              <a:gd name="connsiteX3" fmla="*/ 5000 w 10000"/>
              <a:gd name="connsiteY3" fmla="*/ 10000 h 10000"/>
              <a:gd name="connsiteX4" fmla="*/ 0 w 10000"/>
              <a:gd name="connsiteY4" fmla="*/ 7914 h 10000"/>
              <a:gd name="connsiteX5" fmla="*/ 0 w 10000"/>
              <a:gd name="connsiteY5" fmla="*/ 0 h 10000"/>
              <a:gd name="connsiteX0" fmla="*/ 0 w 10000"/>
              <a:gd name="connsiteY0" fmla="*/ 0 h 10000"/>
              <a:gd name="connsiteX1" fmla="*/ 10000 w 10000"/>
              <a:gd name="connsiteY1" fmla="*/ 1743 h 10000"/>
              <a:gd name="connsiteX2" fmla="*/ 10000 w 10000"/>
              <a:gd name="connsiteY2" fmla="*/ 7914 h 10000"/>
              <a:gd name="connsiteX3" fmla="*/ 5000 w 10000"/>
              <a:gd name="connsiteY3" fmla="*/ 10000 h 10000"/>
              <a:gd name="connsiteX4" fmla="*/ 1137 w 10000"/>
              <a:gd name="connsiteY4" fmla="*/ 7776 h 10000"/>
              <a:gd name="connsiteX5" fmla="*/ 0 w 10000"/>
              <a:gd name="connsiteY5" fmla="*/ 0 h 10000"/>
              <a:gd name="connsiteX0" fmla="*/ 759 w 8863"/>
              <a:gd name="connsiteY0" fmla="*/ 0 h 9793"/>
              <a:gd name="connsiteX1" fmla="*/ 8863 w 8863"/>
              <a:gd name="connsiteY1" fmla="*/ 1536 h 9793"/>
              <a:gd name="connsiteX2" fmla="*/ 8863 w 8863"/>
              <a:gd name="connsiteY2" fmla="*/ 7707 h 9793"/>
              <a:gd name="connsiteX3" fmla="*/ 3863 w 8863"/>
              <a:gd name="connsiteY3" fmla="*/ 9793 h 9793"/>
              <a:gd name="connsiteX4" fmla="*/ 0 w 8863"/>
              <a:gd name="connsiteY4" fmla="*/ 7569 h 9793"/>
              <a:gd name="connsiteX5" fmla="*/ 759 w 8863"/>
              <a:gd name="connsiteY5" fmla="*/ 0 h 9793"/>
              <a:gd name="connsiteX0" fmla="*/ 856 w 10000"/>
              <a:gd name="connsiteY0" fmla="*/ 0 h 10000"/>
              <a:gd name="connsiteX1" fmla="*/ 10000 w 10000"/>
              <a:gd name="connsiteY1" fmla="*/ 1568 h 10000"/>
              <a:gd name="connsiteX2" fmla="*/ 9145 w 10000"/>
              <a:gd name="connsiteY2" fmla="*/ 7870 h 10000"/>
              <a:gd name="connsiteX3" fmla="*/ 4359 w 10000"/>
              <a:gd name="connsiteY3" fmla="*/ 10000 h 10000"/>
              <a:gd name="connsiteX4" fmla="*/ 0 w 10000"/>
              <a:gd name="connsiteY4" fmla="*/ 7729 h 10000"/>
              <a:gd name="connsiteX5" fmla="*/ 856 w 10000"/>
              <a:gd name="connsiteY5" fmla="*/ 0 h 10000"/>
              <a:gd name="connsiteX0" fmla="*/ 856 w 9145"/>
              <a:gd name="connsiteY0" fmla="*/ 0 h 10000"/>
              <a:gd name="connsiteX1" fmla="*/ 8289 w 9145"/>
              <a:gd name="connsiteY1" fmla="*/ 1286 h 10000"/>
              <a:gd name="connsiteX2" fmla="*/ 9145 w 9145"/>
              <a:gd name="connsiteY2" fmla="*/ 7870 h 10000"/>
              <a:gd name="connsiteX3" fmla="*/ 4359 w 9145"/>
              <a:gd name="connsiteY3" fmla="*/ 10000 h 10000"/>
              <a:gd name="connsiteX4" fmla="*/ 0 w 9145"/>
              <a:gd name="connsiteY4" fmla="*/ 7729 h 10000"/>
              <a:gd name="connsiteX5" fmla="*/ 856 w 9145"/>
              <a:gd name="connsiteY5" fmla="*/ 0 h 10000"/>
              <a:gd name="connsiteX0" fmla="*/ 468 w 9532"/>
              <a:gd name="connsiteY0" fmla="*/ 0 h 10000"/>
              <a:gd name="connsiteX1" fmla="*/ 8596 w 9532"/>
              <a:gd name="connsiteY1" fmla="*/ 1286 h 10000"/>
              <a:gd name="connsiteX2" fmla="*/ 9532 w 9532"/>
              <a:gd name="connsiteY2" fmla="*/ 7870 h 10000"/>
              <a:gd name="connsiteX3" fmla="*/ 4299 w 9532"/>
              <a:gd name="connsiteY3" fmla="*/ 10000 h 10000"/>
              <a:gd name="connsiteX4" fmla="*/ 0 w 9532"/>
              <a:gd name="connsiteY4" fmla="*/ 7518 h 10000"/>
              <a:gd name="connsiteX5" fmla="*/ 468 w 9532"/>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32" h="10000">
                <a:moveTo>
                  <a:pt x="468" y="0"/>
                </a:moveTo>
                <a:lnTo>
                  <a:pt x="8596" y="1286"/>
                </a:lnTo>
                <a:lnTo>
                  <a:pt x="9532" y="7870"/>
                </a:lnTo>
                <a:lnTo>
                  <a:pt x="4299" y="10000"/>
                </a:lnTo>
                <a:lnTo>
                  <a:pt x="0" y="7518"/>
                </a:lnTo>
                <a:lnTo>
                  <a:pt x="468" y="0"/>
                </a:ln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Off-page Connector 11">
            <a:extLst>
              <a:ext uri="{FF2B5EF4-FFF2-40B4-BE49-F238E27FC236}">
                <a16:creationId xmlns:a16="http://schemas.microsoft.com/office/drawing/2014/main" id="{0526C1E6-DE48-4B88-BC3F-6E5BF3FC9508}"/>
              </a:ext>
            </a:extLst>
          </p:cNvPr>
          <p:cNvSpPr/>
          <p:nvPr/>
        </p:nvSpPr>
        <p:spPr>
          <a:xfrm rot="5400000">
            <a:off x="3890750" y="974431"/>
            <a:ext cx="301178" cy="1611411"/>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486"/>
              <a:gd name="connsiteY0" fmla="*/ 0 h 10000"/>
              <a:gd name="connsiteX1" fmla="*/ 10486 w 10486"/>
              <a:gd name="connsiteY1" fmla="*/ 1541 h 10000"/>
              <a:gd name="connsiteX2" fmla="*/ 10000 w 10486"/>
              <a:gd name="connsiteY2" fmla="*/ 8000 h 10000"/>
              <a:gd name="connsiteX3" fmla="*/ 5000 w 10486"/>
              <a:gd name="connsiteY3" fmla="*/ 10000 h 10000"/>
              <a:gd name="connsiteX4" fmla="*/ 0 w 10486"/>
              <a:gd name="connsiteY4" fmla="*/ 8000 h 10000"/>
              <a:gd name="connsiteX5" fmla="*/ 0 w 10486"/>
              <a:gd name="connsiteY5" fmla="*/ 0 h 10000"/>
              <a:gd name="connsiteX0" fmla="*/ 972 w 10486"/>
              <a:gd name="connsiteY0" fmla="*/ 0 h 9795"/>
              <a:gd name="connsiteX1" fmla="*/ 10486 w 10486"/>
              <a:gd name="connsiteY1" fmla="*/ 1336 h 9795"/>
              <a:gd name="connsiteX2" fmla="*/ 10000 w 10486"/>
              <a:gd name="connsiteY2" fmla="*/ 7795 h 9795"/>
              <a:gd name="connsiteX3" fmla="*/ 5000 w 10486"/>
              <a:gd name="connsiteY3" fmla="*/ 9795 h 9795"/>
              <a:gd name="connsiteX4" fmla="*/ 0 w 10486"/>
              <a:gd name="connsiteY4" fmla="*/ 7795 h 9795"/>
              <a:gd name="connsiteX5" fmla="*/ 972 w 10486"/>
              <a:gd name="connsiteY5" fmla="*/ 0 h 9795"/>
              <a:gd name="connsiteX0" fmla="*/ 927 w 10411"/>
              <a:gd name="connsiteY0" fmla="*/ 0 h 10000"/>
              <a:gd name="connsiteX1" fmla="*/ 10411 w 10411"/>
              <a:gd name="connsiteY1" fmla="*/ 1009 h 10000"/>
              <a:gd name="connsiteX2" fmla="*/ 9537 w 10411"/>
              <a:gd name="connsiteY2" fmla="*/ 7958 h 10000"/>
              <a:gd name="connsiteX3" fmla="*/ 4768 w 10411"/>
              <a:gd name="connsiteY3" fmla="*/ 10000 h 10000"/>
              <a:gd name="connsiteX4" fmla="*/ 0 w 10411"/>
              <a:gd name="connsiteY4" fmla="*/ 7958 h 10000"/>
              <a:gd name="connsiteX5" fmla="*/ 927 w 10411"/>
              <a:gd name="connsiteY5" fmla="*/ 0 h 10000"/>
              <a:gd name="connsiteX0" fmla="*/ 517 w 10411"/>
              <a:gd name="connsiteY0" fmla="*/ 0 h 9645"/>
              <a:gd name="connsiteX1" fmla="*/ 10411 w 10411"/>
              <a:gd name="connsiteY1" fmla="*/ 654 h 9645"/>
              <a:gd name="connsiteX2" fmla="*/ 9537 w 10411"/>
              <a:gd name="connsiteY2" fmla="*/ 7603 h 9645"/>
              <a:gd name="connsiteX3" fmla="*/ 4768 w 10411"/>
              <a:gd name="connsiteY3" fmla="*/ 9645 h 9645"/>
              <a:gd name="connsiteX4" fmla="*/ 0 w 10411"/>
              <a:gd name="connsiteY4" fmla="*/ 7603 h 9645"/>
              <a:gd name="connsiteX5" fmla="*/ 517 w 10411"/>
              <a:gd name="connsiteY5" fmla="*/ 0 h 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1" h="9645">
                <a:moveTo>
                  <a:pt x="517" y="0"/>
                </a:moveTo>
                <a:lnTo>
                  <a:pt x="10411" y="654"/>
                </a:lnTo>
                <a:lnTo>
                  <a:pt x="9537" y="7603"/>
                </a:lnTo>
                <a:lnTo>
                  <a:pt x="4768" y="9645"/>
                </a:lnTo>
                <a:lnTo>
                  <a:pt x="0" y="7603"/>
                </a:lnTo>
                <a:cubicBezTo>
                  <a:pt x="172" y="5069"/>
                  <a:pt x="345" y="2534"/>
                  <a:pt x="517" y="0"/>
                </a:cubicBez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lowchart: Off-page Connector 13">
            <a:extLst>
              <a:ext uri="{FF2B5EF4-FFF2-40B4-BE49-F238E27FC236}">
                <a16:creationId xmlns:a16="http://schemas.microsoft.com/office/drawing/2014/main" id="{2C85DA88-E08A-46E6-9194-5F2699A390F5}"/>
              </a:ext>
            </a:extLst>
          </p:cNvPr>
          <p:cNvSpPr/>
          <p:nvPr/>
        </p:nvSpPr>
        <p:spPr>
          <a:xfrm rot="5400000">
            <a:off x="3835078" y="1238366"/>
            <a:ext cx="268932" cy="160637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486"/>
              <a:gd name="connsiteY0" fmla="*/ 0 h 10000"/>
              <a:gd name="connsiteX1" fmla="*/ 10486 w 10486"/>
              <a:gd name="connsiteY1" fmla="*/ 514 h 10000"/>
              <a:gd name="connsiteX2" fmla="*/ 10000 w 10486"/>
              <a:gd name="connsiteY2" fmla="*/ 8000 h 10000"/>
              <a:gd name="connsiteX3" fmla="*/ 5000 w 10486"/>
              <a:gd name="connsiteY3" fmla="*/ 10000 h 10000"/>
              <a:gd name="connsiteX4" fmla="*/ 0 w 10486"/>
              <a:gd name="connsiteY4" fmla="*/ 8000 h 10000"/>
              <a:gd name="connsiteX5" fmla="*/ 0 w 10486"/>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6" h="10000">
                <a:moveTo>
                  <a:pt x="0" y="0"/>
                </a:moveTo>
                <a:lnTo>
                  <a:pt x="10486" y="514"/>
                </a:lnTo>
                <a:lnTo>
                  <a:pt x="10000" y="8000"/>
                </a:lnTo>
                <a:lnTo>
                  <a:pt x="5000" y="10000"/>
                </a:lnTo>
                <a:lnTo>
                  <a:pt x="0" y="8000"/>
                </a:lnTo>
                <a:lnTo>
                  <a:pt x="0" y="0"/>
                </a:ln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lowchart: Off-page Connector 35">
            <a:extLst>
              <a:ext uri="{FF2B5EF4-FFF2-40B4-BE49-F238E27FC236}">
                <a16:creationId xmlns:a16="http://schemas.microsoft.com/office/drawing/2014/main" id="{9D8E7B83-2738-4F26-9174-010B767D486A}"/>
              </a:ext>
            </a:extLst>
          </p:cNvPr>
          <p:cNvSpPr/>
          <p:nvPr/>
        </p:nvSpPr>
        <p:spPr>
          <a:xfrm rot="5400000">
            <a:off x="3754941" y="1468865"/>
            <a:ext cx="271842" cy="1631107"/>
          </a:xfrm>
          <a:prstGeom prst="flowChartOffpageConnector">
            <a:avLst/>
          </a:pr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Off-page Connector 15">
            <a:extLst>
              <a:ext uri="{FF2B5EF4-FFF2-40B4-BE49-F238E27FC236}">
                <a16:creationId xmlns:a16="http://schemas.microsoft.com/office/drawing/2014/main" id="{1611A844-E704-470B-BD24-A8BEC0A0742B}"/>
              </a:ext>
            </a:extLst>
          </p:cNvPr>
          <p:cNvSpPr/>
          <p:nvPr/>
        </p:nvSpPr>
        <p:spPr>
          <a:xfrm rot="5400000">
            <a:off x="3775815" y="1715364"/>
            <a:ext cx="249891" cy="1631109"/>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308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308 h 10000"/>
              <a:gd name="connsiteX0" fmla="*/ 0 w 10000"/>
              <a:gd name="connsiteY0" fmla="*/ 308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30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08"/>
                </a:moveTo>
                <a:lnTo>
                  <a:pt x="10000" y="0"/>
                </a:lnTo>
                <a:lnTo>
                  <a:pt x="10000" y="8000"/>
                </a:lnTo>
                <a:lnTo>
                  <a:pt x="5000" y="10000"/>
                </a:lnTo>
                <a:lnTo>
                  <a:pt x="0" y="8000"/>
                </a:lnTo>
                <a:lnTo>
                  <a:pt x="0" y="308"/>
                </a:ln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Off-page Connector 16">
            <a:extLst>
              <a:ext uri="{FF2B5EF4-FFF2-40B4-BE49-F238E27FC236}">
                <a16:creationId xmlns:a16="http://schemas.microsoft.com/office/drawing/2014/main" id="{ADC4C8A8-3946-4DE5-A195-DA5DCCBE2089}"/>
              </a:ext>
            </a:extLst>
          </p:cNvPr>
          <p:cNvSpPr/>
          <p:nvPr/>
        </p:nvSpPr>
        <p:spPr>
          <a:xfrm rot="5400000">
            <a:off x="3827521" y="1982103"/>
            <a:ext cx="295615" cy="1617941"/>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1914"/>
              <a:gd name="connsiteY0" fmla="*/ 225 h 10225"/>
              <a:gd name="connsiteX1" fmla="*/ 11914 w 11914"/>
              <a:gd name="connsiteY1" fmla="*/ 0 h 10225"/>
              <a:gd name="connsiteX2" fmla="*/ 10000 w 11914"/>
              <a:gd name="connsiteY2" fmla="*/ 8225 h 10225"/>
              <a:gd name="connsiteX3" fmla="*/ 5000 w 11914"/>
              <a:gd name="connsiteY3" fmla="*/ 10225 h 10225"/>
              <a:gd name="connsiteX4" fmla="*/ 0 w 11914"/>
              <a:gd name="connsiteY4" fmla="*/ 8225 h 10225"/>
              <a:gd name="connsiteX5" fmla="*/ 0 w 11914"/>
              <a:gd name="connsiteY5" fmla="*/ 225 h 10225"/>
              <a:gd name="connsiteX0" fmla="*/ 957 w 11914"/>
              <a:gd name="connsiteY0" fmla="*/ 450 h 10225"/>
              <a:gd name="connsiteX1" fmla="*/ 11914 w 11914"/>
              <a:gd name="connsiteY1" fmla="*/ 0 h 10225"/>
              <a:gd name="connsiteX2" fmla="*/ 10000 w 11914"/>
              <a:gd name="connsiteY2" fmla="*/ 8225 h 10225"/>
              <a:gd name="connsiteX3" fmla="*/ 5000 w 11914"/>
              <a:gd name="connsiteY3" fmla="*/ 10225 h 10225"/>
              <a:gd name="connsiteX4" fmla="*/ 0 w 11914"/>
              <a:gd name="connsiteY4" fmla="*/ 8225 h 10225"/>
              <a:gd name="connsiteX5" fmla="*/ 957 w 11914"/>
              <a:gd name="connsiteY5" fmla="*/ 450 h 1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4" h="10225">
                <a:moveTo>
                  <a:pt x="957" y="450"/>
                </a:moveTo>
                <a:lnTo>
                  <a:pt x="11914" y="0"/>
                </a:lnTo>
                <a:lnTo>
                  <a:pt x="10000" y="8225"/>
                </a:lnTo>
                <a:lnTo>
                  <a:pt x="5000" y="10225"/>
                </a:lnTo>
                <a:lnTo>
                  <a:pt x="0" y="8225"/>
                </a:lnTo>
                <a:lnTo>
                  <a:pt x="957" y="450"/>
                </a:ln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Off-page Connector 17">
            <a:extLst>
              <a:ext uri="{FF2B5EF4-FFF2-40B4-BE49-F238E27FC236}">
                <a16:creationId xmlns:a16="http://schemas.microsoft.com/office/drawing/2014/main" id="{3A0D2771-BDB9-48AB-81A0-AA0F325FD7F3}"/>
              </a:ext>
            </a:extLst>
          </p:cNvPr>
          <p:cNvSpPr/>
          <p:nvPr/>
        </p:nvSpPr>
        <p:spPr>
          <a:xfrm rot="5400000">
            <a:off x="3882437" y="2205203"/>
            <a:ext cx="246844" cy="168237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486"/>
              <a:gd name="connsiteY0" fmla="*/ 822 h 10822"/>
              <a:gd name="connsiteX1" fmla="*/ 10486 w 10486"/>
              <a:gd name="connsiteY1" fmla="*/ 0 h 10822"/>
              <a:gd name="connsiteX2" fmla="*/ 10000 w 10486"/>
              <a:gd name="connsiteY2" fmla="*/ 8822 h 10822"/>
              <a:gd name="connsiteX3" fmla="*/ 5000 w 10486"/>
              <a:gd name="connsiteY3" fmla="*/ 10822 h 10822"/>
              <a:gd name="connsiteX4" fmla="*/ 0 w 10486"/>
              <a:gd name="connsiteY4" fmla="*/ 8822 h 10822"/>
              <a:gd name="connsiteX5" fmla="*/ 0 w 10486"/>
              <a:gd name="connsiteY5" fmla="*/ 822 h 1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6" h="10822">
                <a:moveTo>
                  <a:pt x="0" y="822"/>
                </a:moveTo>
                <a:lnTo>
                  <a:pt x="10486" y="0"/>
                </a:lnTo>
                <a:lnTo>
                  <a:pt x="10000" y="8822"/>
                </a:lnTo>
                <a:lnTo>
                  <a:pt x="5000" y="10822"/>
                </a:lnTo>
                <a:lnTo>
                  <a:pt x="0" y="8822"/>
                </a:lnTo>
                <a:lnTo>
                  <a:pt x="0" y="822"/>
                </a:ln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Off-page Connector 18">
            <a:extLst>
              <a:ext uri="{FF2B5EF4-FFF2-40B4-BE49-F238E27FC236}">
                <a16:creationId xmlns:a16="http://schemas.microsoft.com/office/drawing/2014/main" id="{1E4EDD4D-3B2F-4E6E-AC4F-582BB4438643}"/>
              </a:ext>
            </a:extLst>
          </p:cNvPr>
          <p:cNvSpPr/>
          <p:nvPr/>
        </p:nvSpPr>
        <p:spPr>
          <a:xfrm rot="5400000">
            <a:off x="4039987" y="2480623"/>
            <a:ext cx="289288" cy="1616873"/>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1459"/>
              <a:gd name="connsiteY0" fmla="*/ 1747 h 11747"/>
              <a:gd name="connsiteX1" fmla="*/ 11459 w 11459"/>
              <a:gd name="connsiteY1" fmla="*/ 0 h 11747"/>
              <a:gd name="connsiteX2" fmla="*/ 10000 w 11459"/>
              <a:gd name="connsiteY2" fmla="*/ 9747 h 11747"/>
              <a:gd name="connsiteX3" fmla="*/ 5000 w 11459"/>
              <a:gd name="connsiteY3" fmla="*/ 11747 h 11747"/>
              <a:gd name="connsiteX4" fmla="*/ 0 w 11459"/>
              <a:gd name="connsiteY4" fmla="*/ 9747 h 11747"/>
              <a:gd name="connsiteX5" fmla="*/ 0 w 11459"/>
              <a:gd name="connsiteY5" fmla="*/ 1747 h 11747"/>
              <a:gd name="connsiteX0" fmla="*/ 0 w 11459"/>
              <a:gd name="connsiteY0" fmla="*/ 1117 h 11117"/>
              <a:gd name="connsiteX1" fmla="*/ 11459 w 11459"/>
              <a:gd name="connsiteY1" fmla="*/ 0 h 11117"/>
              <a:gd name="connsiteX2" fmla="*/ 10000 w 11459"/>
              <a:gd name="connsiteY2" fmla="*/ 9117 h 11117"/>
              <a:gd name="connsiteX3" fmla="*/ 5000 w 11459"/>
              <a:gd name="connsiteY3" fmla="*/ 11117 h 11117"/>
              <a:gd name="connsiteX4" fmla="*/ 0 w 11459"/>
              <a:gd name="connsiteY4" fmla="*/ 9117 h 11117"/>
              <a:gd name="connsiteX5" fmla="*/ 0 w 11459"/>
              <a:gd name="connsiteY5" fmla="*/ 1117 h 11117"/>
              <a:gd name="connsiteX0" fmla="*/ 0 w 11459"/>
              <a:gd name="connsiteY0" fmla="*/ 1117 h 11117"/>
              <a:gd name="connsiteX1" fmla="*/ 11459 w 11459"/>
              <a:gd name="connsiteY1" fmla="*/ 0 h 11117"/>
              <a:gd name="connsiteX2" fmla="*/ 10000 w 11459"/>
              <a:gd name="connsiteY2" fmla="*/ 9117 h 11117"/>
              <a:gd name="connsiteX3" fmla="*/ 5000 w 11459"/>
              <a:gd name="connsiteY3" fmla="*/ 11117 h 11117"/>
              <a:gd name="connsiteX4" fmla="*/ 0 w 11459"/>
              <a:gd name="connsiteY4" fmla="*/ 9117 h 11117"/>
              <a:gd name="connsiteX5" fmla="*/ 0 w 11459"/>
              <a:gd name="connsiteY5" fmla="*/ 1117 h 11117"/>
              <a:gd name="connsiteX0" fmla="*/ 0 w 11459"/>
              <a:gd name="connsiteY0" fmla="*/ 1117 h 10723"/>
              <a:gd name="connsiteX1" fmla="*/ 11459 w 11459"/>
              <a:gd name="connsiteY1" fmla="*/ 0 h 10723"/>
              <a:gd name="connsiteX2" fmla="*/ 10000 w 11459"/>
              <a:gd name="connsiteY2" fmla="*/ 9117 h 10723"/>
              <a:gd name="connsiteX3" fmla="*/ 8293 w 11459"/>
              <a:gd name="connsiteY3" fmla="*/ 10723 h 10723"/>
              <a:gd name="connsiteX4" fmla="*/ 0 w 11459"/>
              <a:gd name="connsiteY4" fmla="*/ 9117 h 10723"/>
              <a:gd name="connsiteX5" fmla="*/ 0 w 11459"/>
              <a:gd name="connsiteY5" fmla="*/ 1117 h 1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9" h="10723">
                <a:moveTo>
                  <a:pt x="0" y="1117"/>
                </a:moveTo>
                <a:cubicBezTo>
                  <a:pt x="3820" y="745"/>
                  <a:pt x="1524" y="923"/>
                  <a:pt x="11459" y="0"/>
                </a:cubicBezTo>
                <a:lnTo>
                  <a:pt x="10000" y="9117"/>
                </a:lnTo>
                <a:lnTo>
                  <a:pt x="8293" y="10723"/>
                </a:lnTo>
                <a:lnTo>
                  <a:pt x="0" y="9117"/>
                </a:lnTo>
                <a:lnTo>
                  <a:pt x="0" y="1117"/>
                </a:ln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Off-page Connector 40">
            <a:extLst>
              <a:ext uri="{FF2B5EF4-FFF2-40B4-BE49-F238E27FC236}">
                <a16:creationId xmlns:a16="http://schemas.microsoft.com/office/drawing/2014/main" id="{A7E4CBC9-8339-4880-81AA-637716252519}"/>
              </a:ext>
            </a:extLst>
          </p:cNvPr>
          <p:cNvSpPr/>
          <p:nvPr/>
        </p:nvSpPr>
        <p:spPr>
          <a:xfrm rot="5400000">
            <a:off x="4312359" y="2700389"/>
            <a:ext cx="45719" cy="1395628"/>
          </a:xfrm>
          <a:prstGeom prst="flowChartOffpageConnector">
            <a:avLst/>
          </a:pr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Off-page Connector 11">
            <a:extLst>
              <a:ext uri="{FF2B5EF4-FFF2-40B4-BE49-F238E27FC236}">
                <a16:creationId xmlns:a16="http://schemas.microsoft.com/office/drawing/2014/main" id="{740EA457-0B76-4150-B5A6-1744DD1D50CD}"/>
              </a:ext>
            </a:extLst>
          </p:cNvPr>
          <p:cNvSpPr/>
          <p:nvPr/>
        </p:nvSpPr>
        <p:spPr>
          <a:xfrm rot="5400000" flipH="1" flipV="1">
            <a:off x="2486472" y="1005514"/>
            <a:ext cx="308922" cy="1745596"/>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486"/>
              <a:gd name="connsiteY0" fmla="*/ 0 h 10000"/>
              <a:gd name="connsiteX1" fmla="*/ 10486 w 10486"/>
              <a:gd name="connsiteY1" fmla="*/ 1541 h 10000"/>
              <a:gd name="connsiteX2" fmla="*/ 10000 w 10486"/>
              <a:gd name="connsiteY2" fmla="*/ 8000 h 10000"/>
              <a:gd name="connsiteX3" fmla="*/ 5000 w 10486"/>
              <a:gd name="connsiteY3" fmla="*/ 10000 h 10000"/>
              <a:gd name="connsiteX4" fmla="*/ 0 w 10486"/>
              <a:gd name="connsiteY4" fmla="*/ 8000 h 10000"/>
              <a:gd name="connsiteX5" fmla="*/ 0 w 10486"/>
              <a:gd name="connsiteY5" fmla="*/ 0 h 10000"/>
              <a:gd name="connsiteX0" fmla="*/ 972 w 10486"/>
              <a:gd name="connsiteY0" fmla="*/ 0 h 9795"/>
              <a:gd name="connsiteX1" fmla="*/ 10486 w 10486"/>
              <a:gd name="connsiteY1" fmla="*/ 1336 h 9795"/>
              <a:gd name="connsiteX2" fmla="*/ 10000 w 10486"/>
              <a:gd name="connsiteY2" fmla="*/ 7795 h 9795"/>
              <a:gd name="connsiteX3" fmla="*/ 5000 w 10486"/>
              <a:gd name="connsiteY3" fmla="*/ 9795 h 9795"/>
              <a:gd name="connsiteX4" fmla="*/ 0 w 10486"/>
              <a:gd name="connsiteY4" fmla="*/ 7795 h 9795"/>
              <a:gd name="connsiteX5" fmla="*/ 972 w 10486"/>
              <a:gd name="connsiteY5" fmla="*/ 0 h 9795"/>
              <a:gd name="connsiteX0" fmla="*/ 927 w 9630"/>
              <a:gd name="connsiteY0" fmla="*/ 0 h 10000"/>
              <a:gd name="connsiteX1" fmla="*/ 9630 w 9630"/>
              <a:gd name="connsiteY1" fmla="*/ 139 h 10000"/>
              <a:gd name="connsiteX2" fmla="*/ 9537 w 9630"/>
              <a:gd name="connsiteY2" fmla="*/ 7958 h 10000"/>
              <a:gd name="connsiteX3" fmla="*/ 4768 w 9630"/>
              <a:gd name="connsiteY3" fmla="*/ 10000 h 10000"/>
              <a:gd name="connsiteX4" fmla="*/ 0 w 9630"/>
              <a:gd name="connsiteY4" fmla="*/ 7958 h 10000"/>
              <a:gd name="connsiteX5" fmla="*/ 927 w 9630"/>
              <a:gd name="connsiteY5" fmla="*/ 0 h 10000"/>
              <a:gd name="connsiteX0" fmla="*/ 963 w 10000"/>
              <a:gd name="connsiteY0" fmla="*/ 0 h 10000"/>
              <a:gd name="connsiteX1" fmla="*/ 10000 w 10000"/>
              <a:gd name="connsiteY1" fmla="*/ 547 h 10000"/>
              <a:gd name="connsiteX2" fmla="*/ 9903 w 10000"/>
              <a:gd name="connsiteY2" fmla="*/ 7958 h 10000"/>
              <a:gd name="connsiteX3" fmla="*/ 4951 w 10000"/>
              <a:gd name="connsiteY3" fmla="*/ 10000 h 10000"/>
              <a:gd name="connsiteX4" fmla="*/ 0 w 10000"/>
              <a:gd name="connsiteY4" fmla="*/ 7958 h 10000"/>
              <a:gd name="connsiteX5" fmla="*/ 963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963" y="0"/>
                </a:moveTo>
                <a:lnTo>
                  <a:pt x="10000" y="547"/>
                </a:lnTo>
                <a:cubicBezTo>
                  <a:pt x="9968" y="3153"/>
                  <a:pt x="9936" y="5352"/>
                  <a:pt x="9903" y="7958"/>
                </a:cubicBezTo>
                <a:lnTo>
                  <a:pt x="4951" y="10000"/>
                </a:lnTo>
                <a:lnTo>
                  <a:pt x="0" y="7958"/>
                </a:lnTo>
                <a:lnTo>
                  <a:pt x="963" y="0"/>
                </a:ln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lowchart: Off-page Connector 13">
            <a:extLst>
              <a:ext uri="{FF2B5EF4-FFF2-40B4-BE49-F238E27FC236}">
                <a16:creationId xmlns:a16="http://schemas.microsoft.com/office/drawing/2014/main" id="{51FF9B57-D20F-4A68-99B5-3923A9F37A34}"/>
              </a:ext>
            </a:extLst>
          </p:cNvPr>
          <p:cNvSpPr/>
          <p:nvPr/>
        </p:nvSpPr>
        <p:spPr>
          <a:xfrm rot="5400000" flipH="1" flipV="1">
            <a:off x="2428518" y="1316504"/>
            <a:ext cx="284325" cy="1636738"/>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486"/>
              <a:gd name="connsiteY0" fmla="*/ 0 h 10000"/>
              <a:gd name="connsiteX1" fmla="*/ 10486 w 10486"/>
              <a:gd name="connsiteY1" fmla="*/ 514 h 10000"/>
              <a:gd name="connsiteX2" fmla="*/ 10000 w 10486"/>
              <a:gd name="connsiteY2" fmla="*/ 8000 h 10000"/>
              <a:gd name="connsiteX3" fmla="*/ 5000 w 10486"/>
              <a:gd name="connsiteY3" fmla="*/ 10000 h 10000"/>
              <a:gd name="connsiteX4" fmla="*/ 0 w 10486"/>
              <a:gd name="connsiteY4" fmla="*/ 8000 h 10000"/>
              <a:gd name="connsiteX5" fmla="*/ 0 w 10486"/>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6" h="10000">
                <a:moveTo>
                  <a:pt x="0" y="0"/>
                </a:moveTo>
                <a:lnTo>
                  <a:pt x="10486" y="514"/>
                </a:lnTo>
                <a:lnTo>
                  <a:pt x="10000" y="8000"/>
                </a:lnTo>
                <a:lnTo>
                  <a:pt x="5000" y="10000"/>
                </a:lnTo>
                <a:lnTo>
                  <a:pt x="0" y="8000"/>
                </a:lnTo>
                <a:lnTo>
                  <a:pt x="0" y="0"/>
                </a:ln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lowchart: Off-page Connector 43">
            <a:extLst>
              <a:ext uri="{FF2B5EF4-FFF2-40B4-BE49-F238E27FC236}">
                <a16:creationId xmlns:a16="http://schemas.microsoft.com/office/drawing/2014/main" id="{06E3DC7D-600D-4978-AB93-D68329DE1624}"/>
              </a:ext>
            </a:extLst>
          </p:cNvPr>
          <p:cNvSpPr/>
          <p:nvPr/>
        </p:nvSpPr>
        <p:spPr>
          <a:xfrm rot="5400000" flipH="1" flipV="1">
            <a:off x="2421259" y="1578561"/>
            <a:ext cx="271146" cy="1636736"/>
          </a:xfrm>
          <a:prstGeom prst="flowChartOffpageConnector">
            <a:avLst/>
          </a:pr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Off-page Connector 15">
            <a:extLst>
              <a:ext uri="{FF2B5EF4-FFF2-40B4-BE49-F238E27FC236}">
                <a16:creationId xmlns:a16="http://schemas.microsoft.com/office/drawing/2014/main" id="{7F92ABC6-8142-4F0E-8464-5FCD9AB74975}"/>
              </a:ext>
            </a:extLst>
          </p:cNvPr>
          <p:cNvSpPr/>
          <p:nvPr/>
        </p:nvSpPr>
        <p:spPr>
          <a:xfrm rot="5400000" flipH="1" flipV="1">
            <a:off x="2441324" y="1860865"/>
            <a:ext cx="271146" cy="1636736"/>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308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308 h 10000"/>
              <a:gd name="connsiteX0" fmla="*/ 0 w 10000"/>
              <a:gd name="connsiteY0" fmla="*/ 308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30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08"/>
                </a:moveTo>
                <a:lnTo>
                  <a:pt x="10000" y="0"/>
                </a:lnTo>
                <a:lnTo>
                  <a:pt x="10000" y="8000"/>
                </a:lnTo>
                <a:lnTo>
                  <a:pt x="5000" y="10000"/>
                </a:lnTo>
                <a:lnTo>
                  <a:pt x="0" y="8000"/>
                </a:lnTo>
                <a:lnTo>
                  <a:pt x="0" y="308"/>
                </a:ln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Off-page Connector 45">
            <a:extLst>
              <a:ext uri="{FF2B5EF4-FFF2-40B4-BE49-F238E27FC236}">
                <a16:creationId xmlns:a16="http://schemas.microsoft.com/office/drawing/2014/main" id="{7AB2FF7E-69EE-4962-AC60-E9EBF530A311}"/>
              </a:ext>
            </a:extLst>
          </p:cNvPr>
          <p:cNvSpPr/>
          <p:nvPr/>
        </p:nvSpPr>
        <p:spPr>
          <a:xfrm rot="5400000" flipH="1" flipV="1">
            <a:off x="2489991" y="2097156"/>
            <a:ext cx="271146" cy="1636736"/>
          </a:xfrm>
          <a:prstGeom prst="flowChartOffpageConnector">
            <a:avLst/>
          </a:pr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Off-page Connector 17">
            <a:extLst>
              <a:ext uri="{FF2B5EF4-FFF2-40B4-BE49-F238E27FC236}">
                <a16:creationId xmlns:a16="http://schemas.microsoft.com/office/drawing/2014/main" id="{794A11EA-9383-4D03-A1FE-5569A7798A99}"/>
              </a:ext>
            </a:extLst>
          </p:cNvPr>
          <p:cNvSpPr/>
          <p:nvPr/>
        </p:nvSpPr>
        <p:spPr>
          <a:xfrm rot="5400000" flipH="1" flipV="1">
            <a:off x="2605601" y="2341831"/>
            <a:ext cx="284325" cy="1771276"/>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486"/>
              <a:gd name="connsiteY0" fmla="*/ 822 h 10822"/>
              <a:gd name="connsiteX1" fmla="*/ 10486 w 10486"/>
              <a:gd name="connsiteY1" fmla="*/ 0 h 10822"/>
              <a:gd name="connsiteX2" fmla="*/ 10000 w 10486"/>
              <a:gd name="connsiteY2" fmla="*/ 8822 h 10822"/>
              <a:gd name="connsiteX3" fmla="*/ 5000 w 10486"/>
              <a:gd name="connsiteY3" fmla="*/ 10822 h 10822"/>
              <a:gd name="connsiteX4" fmla="*/ 0 w 10486"/>
              <a:gd name="connsiteY4" fmla="*/ 8822 h 10822"/>
              <a:gd name="connsiteX5" fmla="*/ 0 w 10486"/>
              <a:gd name="connsiteY5" fmla="*/ 822 h 1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6" h="10822">
                <a:moveTo>
                  <a:pt x="0" y="822"/>
                </a:moveTo>
                <a:lnTo>
                  <a:pt x="10486" y="0"/>
                </a:lnTo>
                <a:lnTo>
                  <a:pt x="10000" y="8822"/>
                </a:lnTo>
                <a:lnTo>
                  <a:pt x="5000" y="10822"/>
                </a:lnTo>
                <a:lnTo>
                  <a:pt x="0" y="8822"/>
                </a:lnTo>
                <a:lnTo>
                  <a:pt x="0" y="822"/>
                </a:ln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Off-page Connector 11">
            <a:extLst>
              <a:ext uri="{FF2B5EF4-FFF2-40B4-BE49-F238E27FC236}">
                <a16:creationId xmlns:a16="http://schemas.microsoft.com/office/drawing/2014/main" id="{90FB4384-B4A2-4460-9BA7-D1379372A139}"/>
              </a:ext>
            </a:extLst>
          </p:cNvPr>
          <p:cNvSpPr/>
          <p:nvPr/>
        </p:nvSpPr>
        <p:spPr>
          <a:xfrm rot="5400000" flipH="1" flipV="1">
            <a:off x="2596912" y="745229"/>
            <a:ext cx="256135" cy="1745596"/>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486"/>
              <a:gd name="connsiteY0" fmla="*/ 0 h 10000"/>
              <a:gd name="connsiteX1" fmla="*/ 10486 w 10486"/>
              <a:gd name="connsiteY1" fmla="*/ 1541 h 10000"/>
              <a:gd name="connsiteX2" fmla="*/ 10000 w 10486"/>
              <a:gd name="connsiteY2" fmla="*/ 8000 h 10000"/>
              <a:gd name="connsiteX3" fmla="*/ 5000 w 10486"/>
              <a:gd name="connsiteY3" fmla="*/ 10000 h 10000"/>
              <a:gd name="connsiteX4" fmla="*/ 0 w 10486"/>
              <a:gd name="connsiteY4" fmla="*/ 8000 h 10000"/>
              <a:gd name="connsiteX5" fmla="*/ 0 w 10486"/>
              <a:gd name="connsiteY5" fmla="*/ 0 h 10000"/>
              <a:gd name="connsiteX0" fmla="*/ 972 w 10486"/>
              <a:gd name="connsiteY0" fmla="*/ 0 h 9795"/>
              <a:gd name="connsiteX1" fmla="*/ 10486 w 10486"/>
              <a:gd name="connsiteY1" fmla="*/ 1336 h 9795"/>
              <a:gd name="connsiteX2" fmla="*/ 10000 w 10486"/>
              <a:gd name="connsiteY2" fmla="*/ 7795 h 9795"/>
              <a:gd name="connsiteX3" fmla="*/ 5000 w 10486"/>
              <a:gd name="connsiteY3" fmla="*/ 9795 h 9795"/>
              <a:gd name="connsiteX4" fmla="*/ 0 w 10486"/>
              <a:gd name="connsiteY4" fmla="*/ 7795 h 9795"/>
              <a:gd name="connsiteX5" fmla="*/ 972 w 10486"/>
              <a:gd name="connsiteY5" fmla="*/ 0 h 9795"/>
              <a:gd name="connsiteX0" fmla="*/ 927 w 9630"/>
              <a:gd name="connsiteY0" fmla="*/ 0 h 10000"/>
              <a:gd name="connsiteX1" fmla="*/ 9630 w 9630"/>
              <a:gd name="connsiteY1" fmla="*/ 139 h 10000"/>
              <a:gd name="connsiteX2" fmla="*/ 9537 w 9630"/>
              <a:gd name="connsiteY2" fmla="*/ 7958 h 10000"/>
              <a:gd name="connsiteX3" fmla="*/ 4768 w 9630"/>
              <a:gd name="connsiteY3" fmla="*/ 10000 h 10000"/>
              <a:gd name="connsiteX4" fmla="*/ 0 w 9630"/>
              <a:gd name="connsiteY4" fmla="*/ 7958 h 10000"/>
              <a:gd name="connsiteX5" fmla="*/ 927 w 9630"/>
              <a:gd name="connsiteY5" fmla="*/ 0 h 10000"/>
              <a:gd name="connsiteX0" fmla="*/ 963 w 10000"/>
              <a:gd name="connsiteY0" fmla="*/ 0 h 10000"/>
              <a:gd name="connsiteX1" fmla="*/ 10000 w 10000"/>
              <a:gd name="connsiteY1" fmla="*/ 547 h 10000"/>
              <a:gd name="connsiteX2" fmla="*/ 9903 w 10000"/>
              <a:gd name="connsiteY2" fmla="*/ 7958 h 10000"/>
              <a:gd name="connsiteX3" fmla="*/ 4951 w 10000"/>
              <a:gd name="connsiteY3" fmla="*/ 10000 h 10000"/>
              <a:gd name="connsiteX4" fmla="*/ 0 w 10000"/>
              <a:gd name="connsiteY4" fmla="*/ 7958 h 10000"/>
              <a:gd name="connsiteX5" fmla="*/ 963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963" y="0"/>
                </a:moveTo>
                <a:lnTo>
                  <a:pt x="10000" y="547"/>
                </a:lnTo>
                <a:cubicBezTo>
                  <a:pt x="9968" y="3153"/>
                  <a:pt x="9936" y="5352"/>
                  <a:pt x="9903" y="7958"/>
                </a:cubicBezTo>
                <a:lnTo>
                  <a:pt x="4951" y="10000"/>
                </a:lnTo>
                <a:lnTo>
                  <a:pt x="0" y="7958"/>
                </a:lnTo>
                <a:lnTo>
                  <a:pt x="963" y="0"/>
                </a:ln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lowchart: Off-page Connector 11">
            <a:extLst>
              <a:ext uri="{FF2B5EF4-FFF2-40B4-BE49-F238E27FC236}">
                <a16:creationId xmlns:a16="http://schemas.microsoft.com/office/drawing/2014/main" id="{41AF4735-A825-4830-9344-7D0473A2075C}"/>
              </a:ext>
            </a:extLst>
          </p:cNvPr>
          <p:cNvSpPr/>
          <p:nvPr/>
        </p:nvSpPr>
        <p:spPr>
          <a:xfrm rot="5400000" flipH="1" flipV="1">
            <a:off x="2735085" y="595946"/>
            <a:ext cx="101891" cy="1721856"/>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486"/>
              <a:gd name="connsiteY0" fmla="*/ 0 h 10000"/>
              <a:gd name="connsiteX1" fmla="*/ 10486 w 10486"/>
              <a:gd name="connsiteY1" fmla="*/ 1541 h 10000"/>
              <a:gd name="connsiteX2" fmla="*/ 10000 w 10486"/>
              <a:gd name="connsiteY2" fmla="*/ 8000 h 10000"/>
              <a:gd name="connsiteX3" fmla="*/ 5000 w 10486"/>
              <a:gd name="connsiteY3" fmla="*/ 10000 h 10000"/>
              <a:gd name="connsiteX4" fmla="*/ 0 w 10486"/>
              <a:gd name="connsiteY4" fmla="*/ 8000 h 10000"/>
              <a:gd name="connsiteX5" fmla="*/ 0 w 10486"/>
              <a:gd name="connsiteY5" fmla="*/ 0 h 10000"/>
              <a:gd name="connsiteX0" fmla="*/ 972 w 10486"/>
              <a:gd name="connsiteY0" fmla="*/ 0 h 9795"/>
              <a:gd name="connsiteX1" fmla="*/ 10486 w 10486"/>
              <a:gd name="connsiteY1" fmla="*/ 1336 h 9795"/>
              <a:gd name="connsiteX2" fmla="*/ 10000 w 10486"/>
              <a:gd name="connsiteY2" fmla="*/ 7795 h 9795"/>
              <a:gd name="connsiteX3" fmla="*/ 5000 w 10486"/>
              <a:gd name="connsiteY3" fmla="*/ 9795 h 9795"/>
              <a:gd name="connsiteX4" fmla="*/ 0 w 10486"/>
              <a:gd name="connsiteY4" fmla="*/ 7795 h 9795"/>
              <a:gd name="connsiteX5" fmla="*/ 972 w 10486"/>
              <a:gd name="connsiteY5" fmla="*/ 0 h 9795"/>
              <a:gd name="connsiteX0" fmla="*/ 927 w 9630"/>
              <a:gd name="connsiteY0" fmla="*/ 0 h 10000"/>
              <a:gd name="connsiteX1" fmla="*/ 9630 w 9630"/>
              <a:gd name="connsiteY1" fmla="*/ 139 h 10000"/>
              <a:gd name="connsiteX2" fmla="*/ 9537 w 9630"/>
              <a:gd name="connsiteY2" fmla="*/ 7958 h 10000"/>
              <a:gd name="connsiteX3" fmla="*/ 4768 w 9630"/>
              <a:gd name="connsiteY3" fmla="*/ 10000 h 10000"/>
              <a:gd name="connsiteX4" fmla="*/ 0 w 9630"/>
              <a:gd name="connsiteY4" fmla="*/ 7958 h 10000"/>
              <a:gd name="connsiteX5" fmla="*/ 927 w 9630"/>
              <a:gd name="connsiteY5" fmla="*/ 0 h 10000"/>
              <a:gd name="connsiteX0" fmla="*/ 963 w 10000"/>
              <a:gd name="connsiteY0" fmla="*/ 0 h 10000"/>
              <a:gd name="connsiteX1" fmla="*/ 10000 w 10000"/>
              <a:gd name="connsiteY1" fmla="*/ 547 h 10000"/>
              <a:gd name="connsiteX2" fmla="*/ 9903 w 10000"/>
              <a:gd name="connsiteY2" fmla="*/ 7958 h 10000"/>
              <a:gd name="connsiteX3" fmla="*/ 4951 w 10000"/>
              <a:gd name="connsiteY3" fmla="*/ 10000 h 10000"/>
              <a:gd name="connsiteX4" fmla="*/ 0 w 10000"/>
              <a:gd name="connsiteY4" fmla="*/ 7958 h 10000"/>
              <a:gd name="connsiteX5" fmla="*/ 963 w 10000"/>
              <a:gd name="connsiteY5" fmla="*/ 0 h 10000"/>
              <a:gd name="connsiteX0" fmla="*/ 963 w 10000"/>
              <a:gd name="connsiteY0" fmla="*/ 0 h 9864"/>
              <a:gd name="connsiteX1" fmla="*/ 10000 w 10000"/>
              <a:gd name="connsiteY1" fmla="*/ 547 h 9864"/>
              <a:gd name="connsiteX2" fmla="*/ 9903 w 10000"/>
              <a:gd name="connsiteY2" fmla="*/ 7958 h 9864"/>
              <a:gd name="connsiteX3" fmla="*/ 7282 w 10000"/>
              <a:gd name="connsiteY3" fmla="*/ 9864 h 9864"/>
              <a:gd name="connsiteX4" fmla="*/ 0 w 10000"/>
              <a:gd name="connsiteY4" fmla="*/ 7958 h 9864"/>
              <a:gd name="connsiteX5" fmla="*/ 963 w 10000"/>
              <a:gd name="connsiteY5" fmla="*/ 0 h 9864"/>
              <a:gd name="connsiteX0" fmla="*/ 963 w 10000"/>
              <a:gd name="connsiteY0" fmla="*/ 0 h 10000"/>
              <a:gd name="connsiteX1" fmla="*/ 10000 w 10000"/>
              <a:gd name="connsiteY1" fmla="*/ 555 h 10000"/>
              <a:gd name="connsiteX2" fmla="*/ 9903 w 10000"/>
              <a:gd name="connsiteY2" fmla="*/ 8068 h 10000"/>
              <a:gd name="connsiteX3" fmla="*/ 7282 w 10000"/>
              <a:gd name="connsiteY3" fmla="*/ 10000 h 10000"/>
              <a:gd name="connsiteX4" fmla="*/ 0 w 10000"/>
              <a:gd name="connsiteY4" fmla="*/ 8068 h 10000"/>
              <a:gd name="connsiteX5" fmla="*/ 963 w 10000"/>
              <a:gd name="connsiteY5" fmla="*/ 0 h 10000"/>
              <a:gd name="connsiteX0" fmla="*/ 963 w 22160"/>
              <a:gd name="connsiteY0" fmla="*/ 0 h 10000"/>
              <a:gd name="connsiteX1" fmla="*/ 10000 w 22160"/>
              <a:gd name="connsiteY1" fmla="*/ 555 h 10000"/>
              <a:gd name="connsiteX2" fmla="*/ 9903 w 22160"/>
              <a:gd name="connsiteY2" fmla="*/ 8068 h 10000"/>
              <a:gd name="connsiteX3" fmla="*/ 7282 w 22160"/>
              <a:gd name="connsiteY3" fmla="*/ 10000 h 10000"/>
              <a:gd name="connsiteX4" fmla="*/ 0 w 22160"/>
              <a:gd name="connsiteY4" fmla="*/ 8068 h 10000"/>
              <a:gd name="connsiteX5" fmla="*/ 963 w 22160"/>
              <a:gd name="connsiteY5" fmla="*/ 0 h 10000"/>
              <a:gd name="connsiteX0" fmla="*/ 963 w 22160"/>
              <a:gd name="connsiteY0" fmla="*/ 0 h 10000"/>
              <a:gd name="connsiteX1" fmla="*/ 10000 w 22160"/>
              <a:gd name="connsiteY1" fmla="*/ 555 h 10000"/>
              <a:gd name="connsiteX2" fmla="*/ 9903 w 22160"/>
              <a:gd name="connsiteY2" fmla="*/ 8068 h 10000"/>
              <a:gd name="connsiteX3" fmla="*/ 7282 w 22160"/>
              <a:gd name="connsiteY3" fmla="*/ 10000 h 10000"/>
              <a:gd name="connsiteX4" fmla="*/ 0 w 22160"/>
              <a:gd name="connsiteY4" fmla="*/ 8068 h 10000"/>
              <a:gd name="connsiteX5" fmla="*/ 963 w 22160"/>
              <a:gd name="connsiteY5" fmla="*/ 0 h 10000"/>
              <a:gd name="connsiteX0" fmla="*/ 963 w 10000"/>
              <a:gd name="connsiteY0" fmla="*/ 0 h 10000"/>
              <a:gd name="connsiteX1" fmla="*/ 10000 w 10000"/>
              <a:gd name="connsiteY1" fmla="*/ 555 h 10000"/>
              <a:gd name="connsiteX2" fmla="*/ 9903 w 10000"/>
              <a:gd name="connsiteY2" fmla="*/ 8068 h 10000"/>
              <a:gd name="connsiteX3" fmla="*/ 7282 w 10000"/>
              <a:gd name="connsiteY3" fmla="*/ 10000 h 10000"/>
              <a:gd name="connsiteX4" fmla="*/ 0 w 10000"/>
              <a:gd name="connsiteY4" fmla="*/ 8068 h 10000"/>
              <a:gd name="connsiteX5" fmla="*/ 963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963" y="0"/>
                </a:moveTo>
                <a:lnTo>
                  <a:pt x="10000" y="555"/>
                </a:lnTo>
                <a:cubicBezTo>
                  <a:pt x="9968" y="3196"/>
                  <a:pt x="9936" y="5426"/>
                  <a:pt x="9903" y="8068"/>
                </a:cubicBezTo>
                <a:cubicBezTo>
                  <a:pt x="9029" y="8712"/>
                  <a:pt x="5826" y="8942"/>
                  <a:pt x="7282" y="10000"/>
                </a:cubicBezTo>
                <a:cubicBezTo>
                  <a:pt x="-3303" y="8873"/>
                  <a:pt x="2427" y="8712"/>
                  <a:pt x="0" y="8068"/>
                </a:cubicBezTo>
                <a:lnTo>
                  <a:pt x="963" y="0"/>
                </a:ln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54B3ECB-71FF-4BF5-A17A-13F542192FC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ECCBBF3F-BD35-4A75-AB40-A5B58C0EA12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D3EC2E7-CBE6-4C08-9559-02DA87EE4FE4}"/>
              </a:ext>
            </a:extLst>
          </p:cNvPr>
          <p:cNvSpPr>
            <a:spLocks noGrp="1"/>
          </p:cNvSpPr>
          <p:nvPr>
            <p:ph type="title"/>
          </p:nvPr>
        </p:nvSpPr>
        <p:spPr>
          <a:xfrm>
            <a:off x="950121" y="5529884"/>
            <a:ext cx="5693783" cy="1096331"/>
          </a:xfrm>
        </p:spPr>
        <p:txBody>
          <a:bodyPr>
            <a:normAutofit/>
          </a:bodyPr>
          <a:lstStyle/>
          <a:p>
            <a:r>
              <a:rPr lang="en-US" sz="3400" dirty="0"/>
              <a:t>Cross-Bridge Cycle/ Muscle Contraction</a:t>
            </a:r>
          </a:p>
        </p:txBody>
      </p:sp>
      <p:sp>
        <p:nvSpPr>
          <p:cNvPr id="3" name="Content Placeholder 2">
            <a:extLst>
              <a:ext uri="{FF2B5EF4-FFF2-40B4-BE49-F238E27FC236}">
                <a16:creationId xmlns:a16="http://schemas.microsoft.com/office/drawing/2014/main" id="{1D9C7BFD-D75E-4602-AA71-A9C50614F948}"/>
              </a:ext>
            </a:extLst>
          </p:cNvPr>
          <p:cNvSpPr>
            <a:spLocks noGrp="1"/>
          </p:cNvSpPr>
          <p:nvPr>
            <p:ph idx="1"/>
          </p:nvPr>
        </p:nvSpPr>
        <p:spPr>
          <a:xfrm>
            <a:off x="8404621" y="807065"/>
            <a:ext cx="3270573" cy="4883611"/>
          </a:xfrm>
        </p:spPr>
        <p:txBody>
          <a:bodyPr anchor="ctr">
            <a:normAutofit/>
          </a:bodyPr>
          <a:lstStyle/>
          <a:p>
            <a:pPr marL="0" indent="0">
              <a:buNone/>
            </a:pPr>
            <a:r>
              <a:rPr lang="en-US" sz="2400" dirty="0"/>
              <a:t>The Actin thin filaments are attached to the Z lines. </a:t>
            </a:r>
          </a:p>
          <a:p>
            <a:r>
              <a:rPr lang="en-US" sz="2400" dirty="0"/>
              <a:t>Myosin thick filaments overlap with the thin filaments in the middle of a sarcomere. </a:t>
            </a:r>
          </a:p>
          <a:p>
            <a:r>
              <a:rPr lang="en-US" sz="2400" dirty="0"/>
              <a:t>Myosin pulls the thin filaments towards the M-Line on each side, shortening the sarcomere and causing contraction.</a:t>
            </a:r>
          </a:p>
          <a:p>
            <a:endParaRPr lang="en-US" sz="2400" dirty="0"/>
          </a:p>
        </p:txBody>
      </p:sp>
      <p:sp>
        <p:nvSpPr>
          <p:cNvPr id="9" name="Oval 8">
            <a:extLst>
              <a:ext uri="{FF2B5EF4-FFF2-40B4-BE49-F238E27FC236}">
                <a16:creationId xmlns:a16="http://schemas.microsoft.com/office/drawing/2014/main" id="{E3467F9F-ADB6-489B-8D56-B8CE0FF9AD7C}"/>
              </a:ext>
            </a:extLst>
          </p:cNvPr>
          <p:cNvSpPr/>
          <p:nvPr/>
        </p:nvSpPr>
        <p:spPr>
          <a:xfrm>
            <a:off x="4632999" y="1386333"/>
            <a:ext cx="548198" cy="1940384"/>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15196 w 929596"/>
              <a:gd name="connsiteY0" fmla="*/ 457200 h 2054431"/>
              <a:gd name="connsiteX1" fmla="*/ 472396 w 929596"/>
              <a:gd name="connsiteY1" fmla="*/ 0 h 2054431"/>
              <a:gd name="connsiteX2" fmla="*/ 929596 w 929596"/>
              <a:gd name="connsiteY2" fmla="*/ 457200 h 2054431"/>
              <a:gd name="connsiteX3" fmla="*/ 246765 w 929596"/>
              <a:gd name="connsiteY3" fmla="*/ 2054431 h 2054431"/>
              <a:gd name="connsiteX4" fmla="*/ 15196 w 929596"/>
              <a:gd name="connsiteY4" fmla="*/ 457200 h 2054431"/>
              <a:gd name="connsiteX0" fmla="*/ 4687 w 1014089"/>
              <a:gd name="connsiteY0" fmla="*/ 1157541 h 2090189"/>
              <a:gd name="connsiteX1" fmla="*/ 556889 w 1014089"/>
              <a:gd name="connsiteY1" fmla="*/ 23447 h 2090189"/>
              <a:gd name="connsiteX2" fmla="*/ 1014089 w 1014089"/>
              <a:gd name="connsiteY2" fmla="*/ 480647 h 2090189"/>
              <a:gd name="connsiteX3" fmla="*/ 331258 w 1014089"/>
              <a:gd name="connsiteY3" fmla="*/ 2077878 h 2090189"/>
              <a:gd name="connsiteX4" fmla="*/ 4687 w 1014089"/>
              <a:gd name="connsiteY4" fmla="*/ 1157541 h 2090189"/>
              <a:gd name="connsiteX0" fmla="*/ 3656 w 1013058"/>
              <a:gd name="connsiteY0" fmla="*/ 1047711 h 1980063"/>
              <a:gd name="connsiteX1" fmla="*/ 211473 w 1013058"/>
              <a:gd name="connsiteY1" fmla="*/ 32370 h 1980063"/>
              <a:gd name="connsiteX2" fmla="*/ 1013058 w 1013058"/>
              <a:gd name="connsiteY2" fmla="*/ 370817 h 1980063"/>
              <a:gd name="connsiteX3" fmla="*/ 330227 w 1013058"/>
              <a:gd name="connsiteY3" fmla="*/ 1968048 h 1980063"/>
              <a:gd name="connsiteX4" fmla="*/ 3656 w 1013058"/>
              <a:gd name="connsiteY4" fmla="*/ 1047711 h 1980063"/>
              <a:gd name="connsiteX0" fmla="*/ 1934 w 548198"/>
              <a:gd name="connsiteY0" fmla="*/ 1015981 h 1936979"/>
              <a:gd name="connsiteX1" fmla="*/ 209751 w 548198"/>
              <a:gd name="connsiteY1" fmla="*/ 640 h 1936979"/>
              <a:gd name="connsiteX2" fmla="*/ 548198 w 548198"/>
              <a:gd name="connsiteY2" fmla="*/ 873477 h 1936979"/>
              <a:gd name="connsiteX3" fmla="*/ 328505 w 548198"/>
              <a:gd name="connsiteY3" fmla="*/ 1936318 h 1936979"/>
              <a:gd name="connsiteX4" fmla="*/ 1934 w 548198"/>
              <a:gd name="connsiteY4" fmla="*/ 1015981 h 1936979"/>
              <a:gd name="connsiteX0" fmla="*/ 1934 w 548198"/>
              <a:gd name="connsiteY0" fmla="*/ 1017158 h 1938156"/>
              <a:gd name="connsiteX1" fmla="*/ 209751 w 548198"/>
              <a:gd name="connsiteY1" fmla="*/ 1817 h 1938156"/>
              <a:gd name="connsiteX2" fmla="*/ 548198 w 548198"/>
              <a:gd name="connsiteY2" fmla="*/ 874654 h 1938156"/>
              <a:gd name="connsiteX3" fmla="*/ 328505 w 548198"/>
              <a:gd name="connsiteY3" fmla="*/ 1937495 h 1938156"/>
              <a:gd name="connsiteX4" fmla="*/ 1934 w 548198"/>
              <a:gd name="connsiteY4" fmla="*/ 1017158 h 1938156"/>
              <a:gd name="connsiteX0" fmla="*/ 1934 w 548198"/>
              <a:gd name="connsiteY0" fmla="*/ 1018906 h 1939904"/>
              <a:gd name="connsiteX1" fmla="*/ 209751 w 548198"/>
              <a:gd name="connsiteY1" fmla="*/ 3565 h 1939904"/>
              <a:gd name="connsiteX2" fmla="*/ 548198 w 548198"/>
              <a:gd name="connsiteY2" fmla="*/ 876402 h 1939904"/>
              <a:gd name="connsiteX3" fmla="*/ 328505 w 548198"/>
              <a:gd name="connsiteY3" fmla="*/ 1939243 h 1939904"/>
              <a:gd name="connsiteX4" fmla="*/ 1934 w 548198"/>
              <a:gd name="connsiteY4" fmla="*/ 1018906 h 1939904"/>
              <a:gd name="connsiteX0" fmla="*/ 1934 w 548198"/>
              <a:gd name="connsiteY0" fmla="*/ 1018906 h 1940384"/>
              <a:gd name="connsiteX1" fmla="*/ 209751 w 548198"/>
              <a:gd name="connsiteY1" fmla="*/ 3565 h 1940384"/>
              <a:gd name="connsiteX2" fmla="*/ 548198 w 548198"/>
              <a:gd name="connsiteY2" fmla="*/ 876402 h 1940384"/>
              <a:gd name="connsiteX3" fmla="*/ 328505 w 548198"/>
              <a:gd name="connsiteY3" fmla="*/ 1939243 h 1940384"/>
              <a:gd name="connsiteX4" fmla="*/ 1934 w 548198"/>
              <a:gd name="connsiteY4" fmla="*/ 1018906 h 1940384"/>
              <a:gd name="connsiteX0" fmla="*/ 1934 w 548198"/>
              <a:gd name="connsiteY0" fmla="*/ 1018906 h 1940384"/>
              <a:gd name="connsiteX1" fmla="*/ 209751 w 548198"/>
              <a:gd name="connsiteY1" fmla="*/ 3565 h 1940384"/>
              <a:gd name="connsiteX2" fmla="*/ 548198 w 548198"/>
              <a:gd name="connsiteY2" fmla="*/ 876402 h 1940384"/>
              <a:gd name="connsiteX3" fmla="*/ 328505 w 548198"/>
              <a:gd name="connsiteY3" fmla="*/ 1939243 h 1940384"/>
              <a:gd name="connsiteX4" fmla="*/ 1934 w 548198"/>
              <a:gd name="connsiteY4" fmla="*/ 1018906 h 194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98" h="1940384">
                <a:moveTo>
                  <a:pt x="1934" y="1018906"/>
                </a:moveTo>
                <a:cubicBezTo>
                  <a:pt x="-17858" y="423160"/>
                  <a:pt x="118707" y="27316"/>
                  <a:pt x="209751" y="3565"/>
                </a:cubicBezTo>
                <a:cubicBezTo>
                  <a:pt x="300795" y="-20186"/>
                  <a:pt x="465070" y="53881"/>
                  <a:pt x="548198" y="876402"/>
                </a:cubicBezTo>
                <a:cubicBezTo>
                  <a:pt x="536323" y="1473292"/>
                  <a:pt x="419549" y="1915492"/>
                  <a:pt x="328505" y="1939243"/>
                </a:cubicBezTo>
                <a:cubicBezTo>
                  <a:pt x="237461" y="1962994"/>
                  <a:pt x="21726" y="1614652"/>
                  <a:pt x="1934" y="1018906"/>
                </a:cubicBez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ylinder 6">
            <a:extLst>
              <a:ext uri="{FF2B5EF4-FFF2-40B4-BE49-F238E27FC236}">
                <a16:creationId xmlns:a16="http://schemas.microsoft.com/office/drawing/2014/main" id="{6D75F5FC-1197-4910-A2BD-E38434F1821B}"/>
              </a:ext>
            </a:extLst>
          </p:cNvPr>
          <p:cNvSpPr/>
          <p:nvPr/>
        </p:nvSpPr>
        <p:spPr>
          <a:xfrm rot="5400000">
            <a:off x="5413710" y="623137"/>
            <a:ext cx="2015131" cy="3574224"/>
          </a:xfrm>
          <a:custGeom>
            <a:avLst/>
            <a:gdLst>
              <a:gd name="connsiteX0" fmla="*/ 0 w 2014896"/>
              <a:gd name="connsiteY0" fmla="*/ 251862 h 5974052"/>
              <a:gd name="connsiteX1" fmla="*/ 1007448 w 2014896"/>
              <a:gd name="connsiteY1" fmla="*/ 503724 h 5974052"/>
              <a:gd name="connsiteX2" fmla="*/ 2014896 w 2014896"/>
              <a:gd name="connsiteY2" fmla="*/ 251862 h 5974052"/>
              <a:gd name="connsiteX3" fmla="*/ 2014896 w 2014896"/>
              <a:gd name="connsiteY3" fmla="*/ 5722190 h 5974052"/>
              <a:gd name="connsiteX4" fmla="*/ 1007448 w 2014896"/>
              <a:gd name="connsiteY4" fmla="*/ 5974052 h 5974052"/>
              <a:gd name="connsiteX5" fmla="*/ 0 w 2014896"/>
              <a:gd name="connsiteY5" fmla="*/ 5722190 h 5974052"/>
              <a:gd name="connsiteX6" fmla="*/ 0 w 2014896"/>
              <a:gd name="connsiteY6" fmla="*/ 251862 h 5974052"/>
              <a:gd name="connsiteX0" fmla="*/ 0 w 2014896"/>
              <a:gd name="connsiteY0" fmla="*/ 251862 h 5974052"/>
              <a:gd name="connsiteX1" fmla="*/ 1007448 w 2014896"/>
              <a:gd name="connsiteY1" fmla="*/ 0 h 5974052"/>
              <a:gd name="connsiteX2" fmla="*/ 2014896 w 2014896"/>
              <a:gd name="connsiteY2" fmla="*/ 251862 h 5974052"/>
              <a:gd name="connsiteX3" fmla="*/ 1007448 w 2014896"/>
              <a:gd name="connsiteY3" fmla="*/ 503724 h 5974052"/>
              <a:gd name="connsiteX4" fmla="*/ 0 w 2014896"/>
              <a:gd name="connsiteY4" fmla="*/ 251862 h 5974052"/>
              <a:gd name="connsiteX0" fmla="*/ 2014896 w 2014896"/>
              <a:gd name="connsiteY0" fmla="*/ 251862 h 5974052"/>
              <a:gd name="connsiteX1" fmla="*/ 1007448 w 2014896"/>
              <a:gd name="connsiteY1" fmla="*/ 503724 h 5974052"/>
              <a:gd name="connsiteX2" fmla="*/ 0 w 2014896"/>
              <a:gd name="connsiteY2" fmla="*/ 251862 h 5974052"/>
              <a:gd name="connsiteX3" fmla="*/ 1007448 w 2014896"/>
              <a:gd name="connsiteY3" fmla="*/ 0 h 5974052"/>
              <a:gd name="connsiteX4" fmla="*/ 2014896 w 2014896"/>
              <a:gd name="connsiteY4" fmla="*/ 251862 h 5974052"/>
              <a:gd name="connsiteX5" fmla="*/ 2014896 w 2014896"/>
              <a:gd name="connsiteY5" fmla="*/ 5722190 h 5974052"/>
              <a:gd name="connsiteX6" fmla="*/ 1007448 w 2014896"/>
              <a:gd name="connsiteY6" fmla="*/ 5974052 h 5974052"/>
              <a:gd name="connsiteX7" fmla="*/ 0 w 2014896"/>
              <a:gd name="connsiteY7" fmla="*/ 5722190 h 5974052"/>
              <a:gd name="connsiteX8" fmla="*/ 0 w 2014896"/>
              <a:gd name="connsiteY8" fmla="*/ 251862 h 5974052"/>
              <a:gd name="connsiteX0" fmla="*/ 27 w 2014923"/>
              <a:gd name="connsiteY0" fmla="*/ 251862 h 5974052"/>
              <a:gd name="connsiteX1" fmla="*/ 1007475 w 2014923"/>
              <a:gd name="connsiteY1" fmla="*/ 503724 h 5974052"/>
              <a:gd name="connsiteX2" fmla="*/ 2014923 w 2014923"/>
              <a:gd name="connsiteY2" fmla="*/ 251862 h 5974052"/>
              <a:gd name="connsiteX3" fmla="*/ 2014923 w 2014923"/>
              <a:gd name="connsiteY3" fmla="*/ 5722190 h 5974052"/>
              <a:gd name="connsiteX4" fmla="*/ 1007475 w 2014923"/>
              <a:gd name="connsiteY4" fmla="*/ 5974052 h 5974052"/>
              <a:gd name="connsiteX5" fmla="*/ 27 w 2014923"/>
              <a:gd name="connsiteY5" fmla="*/ 5722190 h 5974052"/>
              <a:gd name="connsiteX6" fmla="*/ 27 w 2014923"/>
              <a:gd name="connsiteY6" fmla="*/ 251862 h 5974052"/>
              <a:gd name="connsiteX0" fmla="*/ 27 w 2014923"/>
              <a:gd name="connsiteY0" fmla="*/ 251862 h 5974052"/>
              <a:gd name="connsiteX1" fmla="*/ 1007475 w 2014923"/>
              <a:gd name="connsiteY1" fmla="*/ 0 h 5974052"/>
              <a:gd name="connsiteX2" fmla="*/ 2014923 w 2014923"/>
              <a:gd name="connsiteY2" fmla="*/ 251862 h 5974052"/>
              <a:gd name="connsiteX3" fmla="*/ 1007475 w 2014923"/>
              <a:gd name="connsiteY3" fmla="*/ 503724 h 5974052"/>
              <a:gd name="connsiteX4" fmla="*/ 27 w 2014923"/>
              <a:gd name="connsiteY4" fmla="*/ 251862 h 5974052"/>
              <a:gd name="connsiteX0" fmla="*/ 2014923 w 2014923"/>
              <a:gd name="connsiteY0" fmla="*/ 251862 h 5974052"/>
              <a:gd name="connsiteX1" fmla="*/ 983725 w 2014923"/>
              <a:gd name="connsiteY1" fmla="*/ 836233 h 5974052"/>
              <a:gd name="connsiteX2" fmla="*/ 27 w 2014923"/>
              <a:gd name="connsiteY2" fmla="*/ 251862 h 5974052"/>
              <a:gd name="connsiteX3" fmla="*/ 1007475 w 2014923"/>
              <a:gd name="connsiteY3" fmla="*/ 0 h 5974052"/>
              <a:gd name="connsiteX4" fmla="*/ 2014923 w 2014923"/>
              <a:gd name="connsiteY4" fmla="*/ 251862 h 5974052"/>
              <a:gd name="connsiteX5" fmla="*/ 2014923 w 2014923"/>
              <a:gd name="connsiteY5" fmla="*/ 5722190 h 5974052"/>
              <a:gd name="connsiteX6" fmla="*/ 1007475 w 2014923"/>
              <a:gd name="connsiteY6" fmla="*/ 5974052 h 5974052"/>
              <a:gd name="connsiteX7" fmla="*/ 27 w 2014923"/>
              <a:gd name="connsiteY7" fmla="*/ 5722190 h 5974052"/>
              <a:gd name="connsiteX8" fmla="*/ 27 w 2014923"/>
              <a:gd name="connsiteY8" fmla="*/ 251862 h 5974052"/>
              <a:gd name="connsiteX0" fmla="*/ 27 w 2014923"/>
              <a:gd name="connsiteY0" fmla="*/ 251862 h 5974052"/>
              <a:gd name="connsiteX1" fmla="*/ 1007475 w 2014923"/>
              <a:gd name="connsiteY1" fmla="*/ 503724 h 5974052"/>
              <a:gd name="connsiteX2" fmla="*/ 2014923 w 2014923"/>
              <a:gd name="connsiteY2" fmla="*/ 251862 h 5974052"/>
              <a:gd name="connsiteX3" fmla="*/ 2014923 w 2014923"/>
              <a:gd name="connsiteY3" fmla="*/ 5722190 h 5974052"/>
              <a:gd name="connsiteX4" fmla="*/ 1007475 w 2014923"/>
              <a:gd name="connsiteY4" fmla="*/ 5974052 h 5974052"/>
              <a:gd name="connsiteX5" fmla="*/ 27 w 2014923"/>
              <a:gd name="connsiteY5" fmla="*/ 5722190 h 5974052"/>
              <a:gd name="connsiteX6" fmla="*/ 27 w 2014923"/>
              <a:gd name="connsiteY6" fmla="*/ 251862 h 5974052"/>
              <a:gd name="connsiteX0" fmla="*/ 27 w 2014923"/>
              <a:gd name="connsiteY0" fmla="*/ 251862 h 5974052"/>
              <a:gd name="connsiteX1" fmla="*/ 1007475 w 2014923"/>
              <a:gd name="connsiteY1" fmla="*/ 0 h 5974052"/>
              <a:gd name="connsiteX2" fmla="*/ 2014923 w 2014923"/>
              <a:gd name="connsiteY2" fmla="*/ 251862 h 5974052"/>
              <a:gd name="connsiteX3" fmla="*/ 995600 w 2014923"/>
              <a:gd name="connsiteY3" fmla="*/ 800605 h 5974052"/>
              <a:gd name="connsiteX4" fmla="*/ 27 w 2014923"/>
              <a:gd name="connsiteY4" fmla="*/ 251862 h 5974052"/>
              <a:gd name="connsiteX0" fmla="*/ 2014923 w 2014923"/>
              <a:gd name="connsiteY0" fmla="*/ 251862 h 5974052"/>
              <a:gd name="connsiteX1" fmla="*/ 983725 w 2014923"/>
              <a:gd name="connsiteY1" fmla="*/ 836233 h 5974052"/>
              <a:gd name="connsiteX2" fmla="*/ 27 w 2014923"/>
              <a:gd name="connsiteY2" fmla="*/ 251862 h 5974052"/>
              <a:gd name="connsiteX3" fmla="*/ 1007475 w 2014923"/>
              <a:gd name="connsiteY3" fmla="*/ 0 h 5974052"/>
              <a:gd name="connsiteX4" fmla="*/ 2014923 w 2014923"/>
              <a:gd name="connsiteY4" fmla="*/ 251862 h 5974052"/>
              <a:gd name="connsiteX5" fmla="*/ 2014923 w 2014923"/>
              <a:gd name="connsiteY5" fmla="*/ 5722190 h 5974052"/>
              <a:gd name="connsiteX6" fmla="*/ 1007475 w 2014923"/>
              <a:gd name="connsiteY6" fmla="*/ 5974052 h 5974052"/>
              <a:gd name="connsiteX7" fmla="*/ 27 w 2014923"/>
              <a:gd name="connsiteY7" fmla="*/ 5722190 h 5974052"/>
              <a:gd name="connsiteX8" fmla="*/ 27 w 2014923"/>
              <a:gd name="connsiteY8" fmla="*/ 251862 h 5974052"/>
              <a:gd name="connsiteX0" fmla="*/ 27 w 2014923"/>
              <a:gd name="connsiteY0" fmla="*/ 251862 h 5974052"/>
              <a:gd name="connsiteX1" fmla="*/ 1066852 w 2014923"/>
              <a:gd name="connsiteY1" fmla="*/ 812481 h 5974052"/>
              <a:gd name="connsiteX2" fmla="*/ 2014923 w 2014923"/>
              <a:gd name="connsiteY2" fmla="*/ 251862 h 5974052"/>
              <a:gd name="connsiteX3" fmla="*/ 2014923 w 2014923"/>
              <a:gd name="connsiteY3" fmla="*/ 5722190 h 5974052"/>
              <a:gd name="connsiteX4" fmla="*/ 1007475 w 2014923"/>
              <a:gd name="connsiteY4" fmla="*/ 5974052 h 5974052"/>
              <a:gd name="connsiteX5" fmla="*/ 27 w 2014923"/>
              <a:gd name="connsiteY5" fmla="*/ 5722190 h 5974052"/>
              <a:gd name="connsiteX6" fmla="*/ 27 w 2014923"/>
              <a:gd name="connsiteY6" fmla="*/ 251862 h 5974052"/>
              <a:gd name="connsiteX0" fmla="*/ 27 w 2014923"/>
              <a:gd name="connsiteY0" fmla="*/ 251862 h 5974052"/>
              <a:gd name="connsiteX1" fmla="*/ 1007475 w 2014923"/>
              <a:gd name="connsiteY1" fmla="*/ 0 h 5974052"/>
              <a:gd name="connsiteX2" fmla="*/ 2014923 w 2014923"/>
              <a:gd name="connsiteY2" fmla="*/ 251862 h 5974052"/>
              <a:gd name="connsiteX3" fmla="*/ 995600 w 2014923"/>
              <a:gd name="connsiteY3" fmla="*/ 800605 h 5974052"/>
              <a:gd name="connsiteX4" fmla="*/ 27 w 2014923"/>
              <a:gd name="connsiteY4" fmla="*/ 251862 h 5974052"/>
              <a:gd name="connsiteX0" fmla="*/ 2014923 w 2014923"/>
              <a:gd name="connsiteY0" fmla="*/ 251862 h 5974052"/>
              <a:gd name="connsiteX1" fmla="*/ 983725 w 2014923"/>
              <a:gd name="connsiteY1" fmla="*/ 836233 h 5974052"/>
              <a:gd name="connsiteX2" fmla="*/ 27 w 2014923"/>
              <a:gd name="connsiteY2" fmla="*/ 251862 h 5974052"/>
              <a:gd name="connsiteX3" fmla="*/ 1007475 w 2014923"/>
              <a:gd name="connsiteY3" fmla="*/ 0 h 5974052"/>
              <a:gd name="connsiteX4" fmla="*/ 2014923 w 2014923"/>
              <a:gd name="connsiteY4" fmla="*/ 251862 h 5974052"/>
              <a:gd name="connsiteX5" fmla="*/ 2014923 w 2014923"/>
              <a:gd name="connsiteY5" fmla="*/ 5722190 h 5974052"/>
              <a:gd name="connsiteX6" fmla="*/ 1007475 w 2014923"/>
              <a:gd name="connsiteY6" fmla="*/ 5974052 h 5974052"/>
              <a:gd name="connsiteX7" fmla="*/ 27 w 2014923"/>
              <a:gd name="connsiteY7" fmla="*/ 5722190 h 5974052"/>
              <a:gd name="connsiteX8" fmla="*/ 27 w 2014923"/>
              <a:gd name="connsiteY8" fmla="*/ 251862 h 5974052"/>
              <a:gd name="connsiteX0" fmla="*/ 235 w 2015131"/>
              <a:gd name="connsiteY0" fmla="*/ 465621 h 6187811"/>
              <a:gd name="connsiteX1" fmla="*/ 1067060 w 2015131"/>
              <a:gd name="connsiteY1" fmla="*/ 1026240 h 6187811"/>
              <a:gd name="connsiteX2" fmla="*/ 2015131 w 2015131"/>
              <a:gd name="connsiteY2" fmla="*/ 465621 h 6187811"/>
              <a:gd name="connsiteX3" fmla="*/ 2015131 w 2015131"/>
              <a:gd name="connsiteY3" fmla="*/ 5935949 h 6187811"/>
              <a:gd name="connsiteX4" fmla="*/ 1007683 w 2015131"/>
              <a:gd name="connsiteY4" fmla="*/ 6187811 h 6187811"/>
              <a:gd name="connsiteX5" fmla="*/ 235 w 2015131"/>
              <a:gd name="connsiteY5" fmla="*/ 5935949 h 6187811"/>
              <a:gd name="connsiteX6" fmla="*/ 235 w 2015131"/>
              <a:gd name="connsiteY6" fmla="*/ 465621 h 6187811"/>
              <a:gd name="connsiteX0" fmla="*/ 235 w 2015131"/>
              <a:gd name="connsiteY0" fmla="*/ 465621 h 6187811"/>
              <a:gd name="connsiteX1" fmla="*/ 1007683 w 2015131"/>
              <a:gd name="connsiteY1" fmla="*/ 213759 h 6187811"/>
              <a:gd name="connsiteX2" fmla="*/ 2015131 w 2015131"/>
              <a:gd name="connsiteY2" fmla="*/ 465621 h 6187811"/>
              <a:gd name="connsiteX3" fmla="*/ 995808 w 2015131"/>
              <a:gd name="connsiteY3" fmla="*/ 1014364 h 6187811"/>
              <a:gd name="connsiteX4" fmla="*/ 235 w 2015131"/>
              <a:gd name="connsiteY4" fmla="*/ 465621 h 6187811"/>
              <a:gd name="connsiteX0" fmla="*/ 2015131 w 2015131"/>
              <a:gd name="connsiteY0" fmla="*/ 465621 h 6187811"/>
              <a:gd name="connsiteX1" fmla="*/ 983933 w 2015131"/>
              <a:gd name="connsiteY1" fmla="*/ 1049992 h 6187811"/>
              <a:gd name="connsiteX2" fmla="*/ 235 w 2015131"/>
              <a:gd name="connsiteY2" fmla="*/ 465621 h 6187811"/>
              <a:gd name="connsiteX3" fmla="*/ 1055185 w 2015131"/>
              <a:gd name="connsiteY3" fmla="*/ 0 h 6187811"/>
              <a:gd name="connsiteX4" fmla="*/ 2015131 w 2015131"/>
              <a:gd name="connsiteY4" fmla="*/ 465621 h 6187811"/>
              <a:gd name="connsiteX5" fmla="*/ 2015131 w 2015131"/>
              <a:gd name="connsiteY5" fmla="*/ 5935949 h 6187811"/>
              <a:gd name="connsiteX6" fmla="*/ 1007683 w 2015131"/>
              <a:gd name="connsiteY6" fmla="*/ 6187811 h 6187811"/>
              <a:gd name="connsiteX7" fmla="*/ 235 w 2015131"/>
              <a:gd name="connsiteY7" fmla="*/ 5935949 h 6187811"/>
              <a:gd name="connsiteX8" fmla="*/ 235 w 2015131"/>
              <a:gd name="connsiteY8" fmla="*/ 465621 h 6187811"/>
              <a:gd name="connsiteX0" fmla="*/ 235 w 2015131"/>
              <a:gd name="connsiteY0" fmla="*/ 465621 h 6187811"/>
              <a:gd name="connsiteX1" fmla="*/ 1067060 w 2015131"/>
              <a:gd name="connsiteY1" fmla="*/ 1026240 h 6187811"/>
              <a:gd name="connsiteX2" fmla="*/ 2015131 w 2015131"/>
              <a:gd name="connsiteY2" fmla="*/ 465621 h 6187811"/>
              <a:gd name="connsiteX3" fmla="*/ 2015131 w 2015131"/>
              <a:gd name="connsiteY3" fmla="*/ 5935949 h 6187811"/>
              <a:gd name="connsiteX4" fmla="*/ 1007683 w 2015131"/>
              <a:gd name="connsiteY4" fmla="*/ 6187811 h 6187811"/>
              <a:gd name="connsiteX5" fmla="*/ 235 w 2015131"/>
              <a:gd name="connsiteY5" fmla="*/ 5935949 h 6187811"/>
              <a:gd name="connsiteX6" fmla="*/ 235 w 2015131"/>
              <a:gd name="connsiteY6" fmla="*/ 465621 h 6187811"/>
              <a:gd name="connsiteX0" fmla="*/ 235 w 2015131"/>
              <a:gd name="connsiteY0" fmla="*/ 465621 h 6187811"/>
              <a:gd name="connsiteX1" fmla="*/ 1031434 w 2015131"/>
              <a:gd name="connsiteY1" fmla="*/ 11878 h 6187811"/>
              <a:gd name="connsiteX2" fmla="*/ 2015131 w 2015131"/>
              <a:gd name="connsiteY2" fmla="*/ 465621 h 6187811"/>
              <a:gd name="connsiteX3" fmla="*/ 995808 w 2015131"/>
              <a:gd name="connsiteY3" fmla="*/ 1014364 h 6187811"/>
              <a:gd name="connsiteX4" fmla="*/ 235 w 2015131"/>
              <a:gd name="connsiteY4" fmla="*/ 465621 h 6187811"/>
              <a:gd name="connsiteX0" fmla="*/ 2015131 w 2015131"/>
              <a:gd name="connsiteY0" fmla="*/ 465621 h 6187811"/>
              <a:gd name="connsiteX1" fmla="*/ 983933 w 2015131"/>
              <a:gd name="connsiteY1" fmla="*/ 1049992 h 6187811"/>
              <a:gd name="connsiteX2" fmla="*/ 235 w 2015131"/>
              <a:gd name="connsiteY2" fmla="*/ 465621 h 6187811"/>
              <a:gd name="connsiteX3" fmla="*/ 1055185 w 2015131"/>
              <a:gd name="connsiteY3" fmla="*/ 0 h 6187811"/>
              <a:gd name="connsiteX4" fmla="*/ 2015131 w 2015131"/>
              <a:gd name="connsiteY4" fmla="*/ 465621 h 6187811"/>
              <a:gd name="connsiteX5" fmla="*/ 2015131 w 2015131"/>
              <a:gd name="connsiteY5" fmla="*/ 5935949 h 6187811"/>
              <a:gd name="connsiteX6" fmla="*/ 1007683 w 2015131"/>
              <a:gd name="connsiteY6" fmla="*/ 6187811 h 6187811"/>
              <a:gd name="connsiteX7" fmla="*/ 235 w 2015131"/>
              <a:gd name="connsiteY7" fmla="*/ 5935949 h 6187811"/>
              <a:gd name="connsiteX8" fmla="*/ 235 w 2015131"/>
              <a:gd name="connsiteY8" fmla="*/ 465621 h 6187811"/>
              <a:gd name="connsiteX0" fmla="*/ 235 w 2015131"/>
              <a:gd name="connsiteY0" fmla="*/ 465621 h 6472819"/>
              <a:gd name="connsiteX1" fmla="*/ 1067060 w 2015131"/>
              <a:gd name="connsiteY1" fmla="*/ 1026240 h 6472819"/>
              <a:gd name="connsiteX2" fmla="*/ 2015131 w 2015131"/>
              <a:gd name="connsiteY2" fmla="*/ 465621 h 6472819"/>
              <a:gd name="connsiteX3" fmla="*/ 2015131 w 2015131"/>
              <a:gd name="connsiteY3" fmla="*/ 5935949 h 6472819"/>
              <a:gd name="connsiteX4" fmla="*/ 1007683 w 2015131"/>
              <a:gd name="connsiteY4" fmla="*/ 6187811 h 6472819"/>
              <a:gd name="connsiteX5" fmla="*/ 235 w 2015131"/>
              <a:gd name="connsiteY5" fmla="*/ 5935949 h 6472819"/>
              <a:gd name="connsiteX6" fmla="*/ 235 w 2015131"/>
              <a:gd name="connsiteY6" fmla="*/ 465621 h 6472819"/>
              <a:gd name="connsiteX0" fmla="*/ 235 w 2015131"/>
              <a:gd name="connsiteY0" fmla="*/ 465621 h 6472819"/>
              <a:gd name="connsiteX1" fmla="*/ 1031434 w 2015131"/>
              <a:gd name="connsiteY1" fmla="*/ 11878 h 6472819"/>
              <a:gd name="connsiteX2" fmla="*/ 2015131 w 2015131"/>
              <a:gd name="connsiteY2" fmla="*/ 465621 h 6472819"/>
              <a:gd name="connsiteX3" fmla="*/ 995808 w 2015131"/>
              <a:gd name="connsiteY3" fmla="*/ 1014364 h 6472819"/>
              <a:gd name="connsiteX4" fmla="*/ 235 w 2015131"/>
              <a:gd name="connsiteY4" fmla="*/ 465621 h 6472819"/>
              <a:gd name="connsiteX0" fmla="*/ 2015131 w 2015131"/>
              <a:gd name="connsiteY0" fmla="*/ 465621 h 6472819"/>
              <a:gd name="connsiteX1" fmla="*/ 983933 w 2015131"/>
              <a:gd name="connsiteY1" fmla="*/ 1049992 h 6472819"/>
              <a:gd name="connsiteX2" fmla="*/ 235 w 2015131"/>
              <a:gd name="connsiteY2" fmla="*/ 465621 h 6472819"/>
              <a:gd name="connsiteX3" fmla="*/ 1055185 w 2015131"/>
              <a:gd name="connsiteY3" fmla="*/ 0 h 6472819"/>
              <a:gd name="connsiteX4" fmla="*/ 2015131 w 2015131"/>
              <a:gd name="connsiteY4" fmla="*/ 465621 h 6472819"/>
              <a:gd name="connsiteX5" fmla="*/ 2015131 w 2015131"/>
              <a:gd name="connsiteY5" fmla="*/ 5935949 h 6472819"/>
              <a:gd name="connsiteX6" fmla="*/ 1007683 w 2015131"/>
              <a:gd name="connsiteY6" fmla="*/ 6472819 h 6472819"/>
              <a:gd name="connsiteX7" fmla="*/ 235 w 2015131"/>
              <a:gd name="connsiteY7" fmla="*/ 5935949 h 6472819"/>
              <a:gd name="connsiteX8" fmla="*/ 235 w 2015131"/>
              <a:gd name="connsiteY8" fmla="*/ 465621 h 6472819"/>
              <a:gd name="connsiteX0" fmla="*/ 235 w 2015131"/>
              <a:gd name="connsiteY0" fmla="*/ 465621 h 6472819"/>
              <a:gd name="connsiteX1" fmla="*/ 1067060 w 2015131"/>
              <a:gd name="connsiteY1" fmla="*/ 1026240 h 6472819"/>
              <a:gd name="connsiteX2" fmla="*/ 2015131 w 2015131"/>
              <a:gd name="connsiteY2" fmla="*/ 465621 h 6472819"/>
              <a:gd name="connsiteX3" fmla="*/ 2015131 w 2015131"/>
              <a:gd name="connsiteY3" fmla="*/ 5935949 h 6472819"/>
              <a:gd name="connsiteX4" fmla="*/ 1019558 w 2015131"/>
              <a:gd name="connsiteY4" fmla="*/ 6472818 h 6472819"/>
              <a:gd name="connsiteX5" fmla="*/ 235 w 2015131"/>
              <a:gd name="connsiteY5" fmla="*/ 5935949 h 6472819"/>
              <a:gd name="connsiteX6" fmla="*/ 235 w 2015131"/>
              <a:gd name="connsiteY6" fmla="*/ 465621 h 6472819"/>
              <a:gd name="connsiteX0" fmla="*/ 235 w 2015131"/>
              <a:gd name="connsiteY0" fmla="*/ 465621 h 6472819"/>
              <a:gd name="connsiteX1" fmla="*/ 1031434 w 2015131"/>
              <a:gd name="connsiteY1" fmla="*/ 11878 h 6472819"/>
              <a:gd name="connsiteX2" fmla="*/ 2015131 w 2015131"/>
              <a:gd name="connsiteY2" fmla="*/ 465621 h 6472819"/>
              <a:gd name="connsiteX3" fmla="*/ 995808 w 2015131"/>
              <a:gd name="connsiteY3" fmla="*/ 1014364 h 6472819"/>
              <a:gd name="connsiteX4" fmla="*/ 235 w 2015131"/>
              <a:gd name="connsiteY4" fmla="*/ 465621 h 6472819"/>
              <a:gd name="connsiteX0" fmla="*/ 2015131 w 2015131"/>
              <a:gd name="connsiteY0" fmla="*/ 465621 h 6472819"/>
              <a:gd name="connsiteX1" fmla="*/ 983933 w 2015131"/>
              <a:gd name="connsiteY1" fmla="*/ 1049992 h 6472819"/>
              <a:gd name="connsiteX2" fmla="*/ 235 w 2015131"/>
              <a:gd name="connsiteY2" fmla="*/ 465621 h 6472819"/>
              <a:gd name="connsiteX3" fmla="*/ 1055185 w 2015131"/>
              <a:gd name="connsiteY3" fmla="*/ 0 h 6472819"/>
              <a:gd name="connsiteX4" fmla="*/ 2015131 w 2015131"/>
              <a:gd name="connsiteY4" fmla="*/ 465621 h 6472819"/>
              <a:gd name="connsiteX5" fmla="*/ 2015131 w 2015131"/>
              <a:gd name="connsiteY5" fmla="*/ 5935949 h 6472819"/>
              <a:gd name="connsiteX6" fmla="*/ 1007683 w 2015131"/>
              <a:gd name="connsiteY6" fmla="*/ 6472819 h 6472819"/>
              <a:gd name="connsiteX7" fmla="*/ 235 w 2015131"/>
              <a:gd name="connsiteY7" fmla="*/ 5935949 h 6472819"/>
              <a:gd name="connsiteX8" fmla="*/ 235 w 2015131"/>
              <a:gd name="connsiteY8" fmla="*/ 465621 h 6472819"/>
              <a:gd name="connsiteX0" fmla="*/ 235 w 2015131"/>
              <a:gd name="connsiteY0" fmla="*/ 465621 h 6472819"/>
              <a:gd name="connsiteX1" fmla="*/ 1067060 w 2015131"/>
              <a:gd name="connsiteY1" fmla="*/ 1026240 h 6472819"/>
              <a:gd name="connsiteX2" fmla="*/ 2015131 w 2015131"/>
              <a:gd name="connsiteY2" fmla="*/ 465621 h 6472819"/>
              <a:gd name="connsiteX3" fmla="*/ 2015131 w 2015131"/>
              <a:gd name="connsiteY3" fmla="*/ 5935949 h 6472819"/>
              <a:gd name="connsiteX4" fmla="*/ 1019558 w 2015131"/>
              <a:gd name="connsiteY4" fmla="*/ 6472818 h 6472819"/>
              <a:gd name="connsiteX5" fmla="*/ 235 w 2015131"/>
              <a:gd name="connsiteY5" fmla="*/ 5935949 h 6472819"/>
              <a:gd name="connsiteX6" fmla="*/ 235 w 2015131"/>
              <a:gd name="connsiteY6" fmla="*/ 465621 h 6472819"/>
              <a:gd name="connsiteX0" fmla="*/ 235 w 2015131"/>
              <a:gd name="connsiteY0" fmla="*/ 465621 h 6472819"/>
              <a:gd name="connsiteX1" fmla="*/ 1031434 w 2015131"/>
              <a:gd name="connsiteY1" fmla="*/ 11878 h 6472819"/>
              <a:gd name="connsiteX2" fmla="*/ 2015131 w 2015131"/>
              <a:gd name="connsiteY2" fmla="*/ 465621 h 6472819"/>
              <a:gd name="connsiteX3" fmla="*/ 995808 w 2015131"/>
              <a:gd name="connsiteY3" fmla="*/ 1014364 h 6472819"/>
              <a:gd name="connsiteX4" fmla="*/ 235 w 2015131"/>
              <a:gd name="connsiteY4" fmla="*/ 465621 h 6472819"/>
              <a:gd name="connsiteX0" fmla="*/ 2015131 w 2015131"/>
              <a:gd name="connsiteY0" fmla="*/ 465621 h 6472819"/>
              <a:gd name="connsiteX1" fmla="*/ 983933 w 2015131"/>
              <a:gd name="connsiteY1" fmla="*/ 1049992 h 6472819"/>
              <a:gd name="connsiteX2" fmla="*/ 235 w 2015131"/>
              <a:gd name="connsiteY2" fmla="*/ 465621 h 6472819"/>
              <a:gd name="connsiteX3" fmla="*/ 1055185 w 2015131"/>
              <a:gd name="connsiteY3" fmla="*/ 0 h 6472819"/>
              <a:gd name="connsiteX4" fmla="*/ 2015131 w 2015131"/>
              <a:gd name="connsiteY4" fmla="*/ 465621 h 6472819"/>
              <a:gd name="connsiteX5" fmla="*/ 2015131 w 2015131"/>
              <a:gd name="connsiteY5" fmla="*/ 5935949 h 6472819"/>
              <a:gd name="connsiteX6" fmla="*/ 1007683 w 2015131"/>
              <a:gd name="connsiteY6" fmla="*/ 6472819 h 6472819"/>
              <a:gd name="connsiteX7" fmla="*/ 235 w 2015131"/>
              <a:gd name="connsiteY7" fmla="*/ 5935949 h 6472819"/>
              <a:gd name="connsiteX8" fmla="*/ 235 w 2015131"/>
              <a:gd name="connsiteY8" fmla="*/ 465621 h 6472819"/>
              <a:gd name="connsiteX0" fmla="*/ 235 w 2015131"/>
              <a:gd name="connsiteY0" fmla="*/ 465621 h 6472819"/>
              <a:gd name="connsiteX1" fmla="*/ 1067060 w 2015131"/>
              <a:gd name="connsiteY1" fmla="*/ 1026240 h 6472819"/>
              <a:gd name="connsiteX2" fmla="*/ 2015131 w 2015131"/>
              <a:gd name="connsiteY2" fmla="*/ 465621 h 6472819"/>
              <a:gd name="connsiteX3" fmla="*/ 2015131 w 2015131"/>
              <a:gd name="connsiteY3" fmla="*/ 5935949 h 6472819"/>
              <a:gd name="connsiteX4" fmla="*/ 1019558 w 2015131"/>
              <a:gd name="connsiteY4" fmla="*/ 6472818 h 6472819"/>
              <a:gd name="connsiteX5" fmla="*/ 235 w 2015131"/>
              <a:gd name="connsiteY5" fmla="*/ 5935949 h 6472819"/>
              <a:gd name="connsiteX6" fmla="*/ 235 w 2015131"/>
              <a:gd name="connsiteY6" fmla="*/ 465621 h 6472819"/>
              <a:gd name="connsiteX0" fmla="*/ 235 w 2015131"/>
              <a:gd name="connsiteY0" fmla="*/ 465621 h 6472819"/>
              <a:gd name="connsiteX1" fmla="*/ 1031434 w 2015131"/>
              <a:gd name="connsiteY1" fmla="*/ 11878 h 6472819"/>
              <a:gd name="connsiteX2" fmla="*/ 2015131 w 2015131"/>
              <a:gd name="connsiteY2" fmla="*/ 465621 h 6472819"/>
              <a:gd name="connsiteX3" fmla="*/ 995808 w 2015131"/>
              <a:gd name="connsiteY3" fmla="*/ 1014364 h 6472819"/>
              <a:gd name="connsiteX4" fmla="*/ 235 w 2015131"/>
              <a:gd name="connsiteY4" fmla="*/ 465621 h 6472819"/>
              <a:gd name="connsiteX0" fmla="*/ 2015131 w 2015131"/>
              <a:gd name="connsiteY0" fmla="*/ 465621 h 6472819"/>
              <a:gd name="connsiteX1" fmla="*/ 983933 w 2015131"/>
              <a:gd name="connsiteY1" fmla="*/ 1049992 h 6472819"/>
              <a:gd name="connsiteX2" fmla="*/ 235 w 2015131"/>
              <a:gd name="connsiteY2" fmla="*/ 465621 h 6472819"/>
              <a:gd name="connsiteX3" fmla="*/ 1055185 w 2015131"/>
              <a:gd name="connsiteY3" fmla="*/ 0 h 6472819"/>
              <a:gd name="connsiteX4" fmla="*/ 2015131 w 2015131"/>
              <a:gd name="connsiteY4" fmla="*/ 465621 h 6472819"/>
              <a:gd name="connsiteX5" fmla="*/ 2015131 w 2015131"/>
              <a:gd name="connsiteY5" fmla="*/ 5935949 h 6472819"/>
              <a:gd name="connsiteX6" fmla="*/ 1007683 w 2015131"/>
              <a:gd name="connsiteY6" fmla="*/ 6472819 h 6472819"/>
              <a:gd name="connsiteX7" fmla="*/ 235 w 2015131"/>
              <a:gd name="connsiteY7" fmla="*/ 5935949 h 6472819"/>
              <a:gd name="connsiteX8" fmla="*/ 235 w 2015131"/>
              <a:gd name="connsiteY8" fmla="*/ 465621 h 6472819"/>
              <a:gd name="connsiteX0" fmla="*/ 235 w 2015131"/>
              <a:gd name="connsiteY0" fmla="*/ 465621 h 6472819"/>
              <a:gd name="connsiteX1" fmla="*/ 1067060 w 2015131"/>
              <a:gd name="connsiteY1" fmla="*/ 1026240 h 6472819"/>
              <a:gd name="connsiteX2" fmla="*/ 2015131 w 2015131"/>
              <a:gd name="connsiteY2" fmla="*/ 465621 h 6472819"/>
              <a:gd name="connsiteX3" fmla="*/ 2015131 w 2015131"/>
              <a:gd name="connsiteY3" fmla="*/ 5935949 h 6472819"/>
              <a:gd name="connsiteX4" fmla="*/ 1019558 w 2015131"/>
              <a:gd name="connsiteY4" fmla="*/ 6472818 h 6472819"/>
              <a:gd name="connsiteX5" fmla="*/ 235 w 2015131"/>
              <a:gd name="connsiteY5" fmla="*/ 5935949 h 6472819"/>
              <a:gd name="connsiteX6" fmla="*/ 235 w 2015131"/>
              <a:gd name="connsiteY6" fmla="*/ 465621 h 6472819"/>
              <a:gd name="connsiteX0" fmla="*/ 235 w 2015131"/>
              <a:gd name="connsiteY0" fmla="*/ 465621 h 6472819"/>
              <a:gd name="connsiteX1" fmla="*/ 1031434 w 2015131"/>
              <a:gd name="connsiteY1" fmla="*/ 11878 h 6472819"/>
              <a:gd name="connsiteX2" fmla="*/ 2015131 w 2015131"/>
              <a:gd name="connsiteY2" fmla="*/ 465621 h 6472819"/>
              <a:gd name="connsiteX3" fmla="*/ 995808 w 2015131"/>
              <a:gd name="connsiteY3" fmla="*/ 1014364 h 6472819"/>
              <a:gd name="connsiteX4" fmla="*/ 235 w 2015131"/>
              <a:gd name="connsiteY4" fmla="*/ 465621 h 6472819"/>
              <a:gd name="connsiteX0" fmla="*/ 2015131 w 2015131"/>
              <a:gd name="connsiteY0" fmla="*/ 465621 h 6472819"/>
              <a:gd name="connsiteX1" fmla="*/ 983933 w 2015131"/>
              <a:gd name="connsiteY1" fmla="*/ 1049992 h 6472819"/>
              <a:gd name="connsiteX2" fmla="*/ 235 w 2015131"/>
              <a:gd name="connsiteY2" fmla="*/ 465621 h 6472819"/>
              <a:gd name="connsiteX3" fmla="*/ 1055185 w 2015131"/>
              <a:gd name="connsiteY3" fmla="*/ 0 h 6472819"/>
              <a:gd name="connsiteX4" fmla="*/ 2015131 w 2015131"/>
              <a:gd name="connsiteY4" fmla="*/ 465621 h 6472819"/>
              <a:gd name="connsiteX5" fmla="*/ 2015131 w 2015131"/>
              <a:gd name="connsiteY5" fmla="*/ 5935949 h 6472819"/>
              <a:gd name="connsiteX6" fmla="*/ 1007683 w 2015131"/>
              <a:gd name="connsiteY6" fmla="*/ 6472819 h 6472819"/>
              <a:gd name="connsiteX7" fmla="*/ 235 w 2015131"/>
              <a:gd name="connsiteY7" fmla="*/ 5935949 h 6472819"/>
              <a:gd name="connsiteX8" fmla="*/ 235 w 2015131"/>
              <a:gd name="connsiteY8" fmla="*/ 465621 h 64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131" h="6472819" stroke="0" extrusionOk="0">
                <a:moveTo>
                  <a:pt x="235" y="465621"/>
                </a:moveTo>
                <a:cubicBezTo>
                  <a:pt x="235" y="604721"/>
                  <a:pt x="534413" y="1038115"/>
                  <a:pt x="1067060" y="1026240"/>
                </a:cubicBezTo>
                <a:cubicBezTo>
                  <a:pt x="1599707" y="1014365"/>
                  <a:pt x="2015131" y="604721"/>
                  <a:pt x="2015131" y="465621"/>
                </a:cubicBezTo>
                <a:lnTo>
                  <a:pt x="2015131" y="5935949"/>
                </a:lnTo>
                <a:cubicBezTo>
                  <a:pt x="2015131" y="6075049"/>
                  <a:pt x="1575956" y="6472818"/>
                  <a:pt x="1019558" y="6472818"/>
                </a:cubicBezTo>
                <a:cubicBezTo>
                  <a:pt x="463160" y="6472818"/>
                  <a:pt x="235" y="6075049"/>
                  <a:pt x="235" y="5935949"/>
                </a:cubicBezTo>
                <a:lnTo>
                  <a:pt x="235" y="465621"/>
                </a:lnTo>
                <a:close/>
              </a:path>
              <a:path w="2015131" h="6472819" fill="lighten" stroke="0" extrusionOk="0">
                <a:moveTo>
                  <a:pt x="235" y="465621"/>
                </a:moveTo>
                <a:cubicBezTo>
                  <a:pt x="6173" y="298540"/>
                  <a:pt x="475036" y="11878"/>
                  <a:pt x="1031434" y="11878"/>
                </a:cubicBezTo>
                <a:cubicBezTo>
                  <a:pt x="1587832" y="11878"/>
                  <a:pt x="2015131" y="326521"/>
                  <a:pt x="2015131" y="465621"/>
                </a:cubicBezTo>
                <a:cubicBezTo>
                  <a:pt x="2015131" y="604721"/>
                  <a:pt x="1552206" y="1014364"/>
                  <a:pt x="995808" y="1014364"/>
                </a:cubicBezTo>
                <a:cubicBezTo>
                  <a:pt x="439410" y="1014364"/>
                  <a:pt x="-5703" y="632702"/>
                  <a:pt x="235" y="465621"/>
                </a:cubicBezTo>
                <a:close/>
              </a:path>
              <a:path w="2015131" h="6472819" fill="none" extrusionOk="0">
                <a:moveTo>
                  <a:pt x="2015131" y="465621"/>
                </a:moveTo>
                <a:cubicBezTo>
                  <a:pt x="2015131" y="604721"/>
                  <a:pt x="1540331" y="1049992"/>
                  <a:pt x="983933" y="1049992"/>
                </a:cubicBezTo>
                <a:cubicBezTo>
                  <a:pt x="427535" y="1049992"/>
                  <a:pt x="-11640" y="640620"/>
                  <a:pt x="235" y="465621"/>
                </a:cubicBezTo>
                <a:cubicBezTo>
                  <a:pt x="12110" y="290622"/>
                  <a:pt x="498787" y="0"/>
                  <a:pt x="1055185" y="0"/>
                </a:cubicBezTo>
                <a:cubicBezTo>
                  <a:pt x="1611583" y="0"/>
                  <a:pt x="2015131" y="326521"/>
                  <a:pt x="2015131" y="465621"/>
                </a:cubicBezTo>
                <a:lnTo>
                  <a:pt x="2015131" y="5935949"/>
                </a:lnTo>
                <a:cubicBezTo>
                  <a:pt x="2015131" y="6075049"/>
                  <a:pt x="1564081" y="6472819"/>
                  <a:pt x="1007683" y="6472819"/>
                </a:cubicBezTo>
                <a:cubicBezTo>
                  <a:pt x="451285" y="6472819"/>
                  <a:pt x="235" y="6075049"/>
                  <a:pt x="235" y="5935949"/>
                </a:cubicBezTo>
                <a:lnTo>
                  <a:pt x="235" y="465621"/>
                </a:lnTo>
              </a:path>
            </a:pathLst>
          </a:custGeom>
          <a:blipFill>
            <a:blip r:embed="rId2">
              <a:extLst>
                <a:ext uri="{837473B0-CC2E-450A-ABE3-18F120FF3D39}">
                  <a1611:picAttrSrcUrl xmlns:a1611="http://schemas.microsoft.com/office/drawing/2016/11/main" r:id="rId3"/>
                </a:ext>
              </a:extLst>
            </a:blip>
            <a:stretch>
              <a:fillRect/>
            </a:stretch>
          </a:blip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Flowchart: Off-page Connector 7">
            <a:extLst>
              <a:ext uri="{FF2B5EF4-FFF2-40B4-BE49-F238E27FC236}">
                <a16:creationId xmlns:a16="http://schemas.microsoft.com/office/drawing/2014/main" id="{A02CBB08-00B2-43A5-BFD7-6B806DBD7970}"/>
              </a:ext>
            </a:extLst>
          </p:cNvPr>
          <p:cNvSpPr/>
          <p:nvPr/>
        </p:nvSpPr>
        <p:spPr>
          <a:xfrm rot="5400000">
            <a:off x="6980428" y="634707"/>
            <a:ext cx="160306" cy="1745571"/>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2979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9589"/>
              <a:gd name="connsiteX1" fmla="*/ 10000 w 10000"/>
              <a:gd name="connsiteY1" fmla="*/ 2568 h 9589"/>
              <a:gd name="connsiteX2" fmla="*/ 10000 w 10000"/>
              <a:gd name="connsiteY2" fmla="*/ 7589 h 9589"/>
              <a:gd name="connsiteX3" fmla="*/ 5000 w 10000"/>
              <a:gd name="connsiteY3" fmla="*/ 9589 h 9589"/>
              <a:gd name="connsiteX4" fmla="*/ 0 w 10000"/>
              <a:gd name="connsiteY4" fmla="*/ 7589 h 9589"/>
              <a:gd name="connsiteX5" fmla="*/ 0 w 10000"/>
              <a:gd name="connsiteY5" fmla="*/ 0 h 9589"/>
              <a:gd name="connsiteX0" fmla="*/ 0 w 10000"/>
              <a:gd name="connsiteY0" fmla="*/ 0 h 10000"/>
              <a:gd name="connsiteX1" fmla="*/ 10000 w 10000"/>
              <a:gd name="connsiteY1" fmla="*/ 1743 h 10000"/>
              <a:gd name="connsiteX2" fmla="*/ 10000 w 10000"/>
              <a:gd name="connsiteY2" fmla="*/ 7914 h 10000"/>
              <a:gd name="connsiteX3" fmla="*/ 5000 w 10000"/>
              <a:gd name="connsiteY3" fmla="*/ 10000 h 10000"/>
              <a:gd name="connsiteX4" fmla="*/ 0 w 10000"/>
              <a:gd name="connsiteY4" fmla="*/ 7914 h 10000"/>
              <a:gd name="connsiteX5" fmla="*/ 0 w 10000"/>
              <a:gd name="connsiteY5" fmla="*/ 0 h 10000"/>
              <a:gd name="connsiteX0" fmla="*/ 0 w 10000"/>
              <a:gd name="connsiteY0" fmla="*/ 0 h 10000"/>
              <a:gd name="connsiteX1" fmla="*/ 10000 w 10000"/>
              <a:gd name="connsiteY1" fmla="*/ 1743 h 10000"/>
              <a:gd name="connsiteX2" fmla="*/ 10000 w 10000"/>
              <a:gd name="connsiteY2" fmla="*/ 7914 h 10000"/>
              <a:gd name="connsiteX3" fmla="*/ 5000 w 10000"/>
              <a:gd name="connsiteY3" fmla="*/ 10000 h 10000"/>
              <a:gd name="connsiteX4" fmla="*/ 1137 w 10000"/>
              <a:gd name="connsiteY4" fmla="*/ 7776 h 10000"/>
              <a:gd name="connsiteX5" fmla="*/ 0 w 10000"/>
              <a:gd name="connsiteY5" fmla="*/ 0 h 10000"/>
              <a:gd name="connsiteX0" fmla="*/ 759 w 8863"/>
              <a:gd name="connsiteY0" fmla="*/ 0 h 9793"/>
              <a:gd name="connsiteX1" fmla="*/ 8863 w 8863"/>
              <a:gd name="connsiteY1" fmla="*/ 1536 h 9793"/>
              <a:gd name="connsiteX2" fmla="*/ 8863 w 8863"/>
              <a:gd name="connsiteY2" fmla="*/ 7707 h 9793"/>
              <a:gd name="connsiteX3" fmla="*/ 3863 w 8863"/>
              <a:gd name="connsiteY3" fmla="*/ 9793 h 9793"/>
              <a:gd name="connsiteX4" fmla="*/ 0 w 8863"/>
              <a:gd name="connsiteY4" fmla="*/ 7569 h 9793"/>
              <a:gd name="connsiteX5" fmla="*/ 759 w 8863"/>
              <a:gd name="connsiteY5" fmla="*/ 0 h 9793"/>
              <a:gd name="connsiteX0" fmla="*/ 856 w 10000"/>
              <a:gd name="connsiteY0" fmla="*/ 0 h 10000"/>
              <a:gd name="connsiteX1" fmla="*/ 10000 w 10000"/>
              <a:gd name="connsiteY1" fmla="*/ 1568 h 10000"/>
              <a:gd name="connsiteX2" fmla="*/ 9145 w 10000"/>
              <a:gd name="connsiteY2" fmla="*/ 7870 h 10000"/>
              <a:gd name="connsiteX3" fmla="*/ 4359 w 10000"/>
              <a:gd name="connsiteY3" fmla="*/ 10000 h 10000"/>
              <a:gd name="connsiteX4" fmla="*/ 0 w 10000"/>
              <a:gd name="connsiteY4" fmla="*/ 7729 h 10000"/>
              <a:gd name="connsiteX5" fmla="*/ 856 w 10000"/>
              <a:gd name="connsiteY5" fmla="*/ 0 h 10000"/>
              <a:gd name="connsiteX0" fmla="*/ 856 w 9145"/>
              <a:gd name="connsiteY0" fmla="*/ 0 h 10000"/>
              <a:gd name="connsiteX1" fmla="*/ 8289 w 9145"/>
              <a:gd name="connsiteY1" fmla="*/ 1286 h 10000"/>
              <a:gd name="connsiteX2" fmla="*/ 9145 w 9145"/>
              <a:gd name="connsiteY2" fmla="*/ 7870 h 10000"/>
              <a:gd name="connsiteX3" fmla="*/ 4359 w 9145"/>
              <a:gd name="connsiteY3" fmla="*/ 10000 h 10000"/>
              <a:gd name="connsiteX4" fmla="*/ 0 w 9145"/>
              <a:gd name="connsiteY4" fmla="*/ 7729 h 10000"/>
              <a:gd name="connsiteX5" fmla="*/ 856 w 9145"/>
              <a:gd name="connsiteY5" fmla="*/ 0 h 10000"/>
              <a:gd name="connsiteX0" fmla="*/ 468 w 9532"/>
              <a:gd name="connsiteY0" fmla="*/ 0 h 10000"/>
              <a:gd name="connsiteX1" fmla="*/ 8596 w 9532"/>
              <a:gd name="connsiteY1" fmla="*/ 1286 h 10000"/>
              <a:gd name="connsiteX2" fmla="*/ 9532 w 9532"/>
              <a:gd name="connsiteY2" fmla="*/ 7870 h 10000"/>
              <a:gd name="connsiteX3" fmla="*/ 4299 w 9532"/>
              <a:gd name="connsiteY3" fmla="*/ 10000 h 10000"/>
              <a:gd name="connsiteX4" fmla="*/ 0 w 9532"/>
              <a:gd name="connsiteY4" fmla="*/ 7518 h 10000"/>
              <a:gd name="connsiteX5" fmla="*/ 468 w 9532"/>
              <a:gd name="connsiteY5" fmla="*/ 0 h 10000"/>
              <a:gd name="connsiteX0" fmla="*/ 491 w 10000"/>
              <a:gd name="connsiteY0" fmla="*/ 0 h 10352"/>
              <a:gd name="connsiteX1" fmla="*/ 9018 w 10000"/>
              <a:gd name="connsiteY1" fmla="*/ 1286 h 10352"/>
              <a:gd name="connsiteX2" fmla="*/ 10000 w 10000"/>
              <a:gd name="connsiteY2" fmla="*/ 7870 h 10352"/>
              <a:gd name="connsiteX3" fmla="*/ 806 w 10000"/>
              <a:gd name="connsiteY3" fmla="*/ 10352 h 10352"/>
              <a:gd name="connsiteX4" fmla="*/ 0 w 10000"/>
              <a:gd name="connsiteY4" fmla="*/ 7518 h 10352"/>
              <a:gd name="connsiteX5" fmla="*/ 491 w 10000"/>
              <a:gd name="connsiteY5" fmla="*/ 0 h 10352"/>
              <a:gd name="connsiteX0" fmla="*/ 491 w 10000"/>
              <a:gd name="connsiteY0" fmla="*/ 0 h 10352"/>
              <a:gd name="connsiteX1" fmla="*/ 9018 w 10000"/>
              <a:gd name="connsiteY1" fmla="*/ 1286 h 10352"/>
              <a:gd name="connsiteX2" fmla="*/ 10000 w 10000"/>
              <a:gd name="connsiteY2" fmla="*/ 7870 h 10352"/>
              <a:gd name="connsiteX3" fmla="*/ 806 w 10000"/>
              <a:gd name="connsiteY3" fmla="*/ 10352 h 10352"/>
              <a:gd name="connsiteX4" fmla="*/ 0 w 10000"/>
              <a:gd name="connsiteY4" fmla="*/ 7518 h 10352"/>
              <a:gd name="connsiteX5" fmla="*/ 491 w 10000"/>
              <a:gd name="connsiteY5" fmla="*/ 0 h 10352"/>
              <a:gd name="connsiteX0" fmla="*/ 491 w 10000"/>
              <a:gd name="connsiteY0" fmla="*/ 0 h 10352"/>
              <a:gd name="connsiteX1" fmla="*/ 9018 w 10000"/>
              <a:gd name="connsiteY1" fmla="*/ 1286 h 10352"/>
              <a:gd name="connsiteX2" fmla="*/ 10000 w 10000"/>
              <a:gd name="connsiteY2" fmla="*/ 8926 h 10352"/>
              <a:gd name="connsiteX3" fmla="*/ 806 w 10000"/>
              <a:gd name="connsiteY3" fmla="*/ 10352 h 10352"/>
              <a:gd name="connsiteX4" fmla="*/ 0 w 10000"/>
              <a:gd name="connsiteY4" fmla="*/ 7518 h 10352"/>
              <a:gd name="connsiteX5" fmla="*/ 491 w 10000"/>
              <a:gd name="connsiteY5" fmla="*/ 0 h 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352">
                <a:moveTo>
                  <a:pt x="491" y="0"/>
                </a:moveTo>
                <a:lnTo>
                  <a:pt x="9018" y="1286"/>
                </a:lnTo>
                <a:lnTo>
                  <a:pt x="10000" y="8926"/>
                </a:lnTo>
                <a:cubicBezTo>
                  <a:pt x="6935" y="9753"/>
                  <a:pt x="7575" y="9595"/>
                  <a:pt x="806" y="10352"/>
                </a:cubicBezTo>
                <a:lnTo>
                  <a:pt x="0" y="7518"/>
                </a:lnTo>
                <a:cubicBezTo>
                  <a:pt x="164" y="5012"/>
                  <a:pt x="327" y="2506"/>
                  <a:pt x="491" y="0"/>
                </a:cubicBez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Off-page Connector 11">
            <a:extLst>
              <a:ext uri="{FF2B5EF4-FFF2-40B4-BE49-F238E27FC236}">
                <a16:creationId xmlns:a16="http://schemas.microsoft.com/office/drawing/2014/main" id="{7C7A5736-3F00-42A4-957F-6AAE109B72B5}"/>
              </a:ext>
            </a:extLst>
          </p:cNvPr>
          <p:cNvSpPr/>
          <p:nvPr/>
        </p:nvSpPr>
        <p:spPr>
          <a:xfrm rot="5400000">
            <a:off x="6810201" y="911810"/>
            <a:ext cx="301178" cy="1611411"/>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486"/>
              <a:gd name="connsiteY0" fmla="*/ 0 h 10000"/>
              <a:gd name="connsiteX1" fmla="*/ 10486 w 10486"/>
              <a:gd name="connsiteY1" fmla="*/ 1541 h 10000"/>
              <a:gd name="connsiteX2" fmla="*/ 10000 w 10486"/>
              <a:gd name="connsiteY2" fmla="*/ 8000 h 10000"/>
              <a:gd name="connsiteX3" fmla="*/ 5000 w 10486"/>
              <a:gd name="connsiteY3" fmla="*/ 10000 h 10000"/>
              <a:gd name="connsiteX4" fmla="*/ 0 w 10486"/>
              <a:gd name="connsiteY4" fmla="*/ 8000 h 10000"/>
              <a:gd name="connsiteX5" fmla="*/ 0 w 10486"/>
              <a:gd name="connsiteY5" fmla="*/ 0 h 10000"/>
              <a:gd name="connsiteX0" fmla="*/ 972 w 10486"/>
              <a:gd name="connsiteY0" fmla="*/ 0 h 9795"/>
              <a:gd name="connsiteX1" fmla="*/ 10486 w 10486"/>
              <a:gd name="connsiteY1" fmla="*/ 1336 h 9795"/>
              <a:gd name="connsiteX2" fmla="*/ 10000 w 10486"/>
              <a:gd name="connsiteY2" fmla="*/ 7795 h 9795"/>
              <a:gd name="connsiteX3" fmla="*/ 5000 w 10486"/>
              <a:gd name="connsiteY3" fmla="*/ 9795 h 9795"/>
              <a:gd name="connsiteX4" fmla="*/ 0 w 10486"/>
              <a:gd name="connsiteY4" fmla="*/ 7795 h 9795"/>
              <a:gd name="connsiteX5" fmla="*/ 972 w 10486"/>
              <a:gd name="connsiteY5" fmla="*/ 0 h 9795"/>
              <a:gd name="connsiteX0" fmla="*/ 927 w 10411"/>
              <a:gd name="connsiteY0" fmla="*/ 0 h 10000"/>
              <a:gd name="connsiteX1" fmla="*/ 10411 w 10411"/>
              <a:gd name="connsiteY1" fmla="*/ 1009 h 10000"/>
              <a:gd name="connsiteX2" fmla="*/ 9537 w 10411"/>
              <a:gd name="connsiteY2" fmla="*/ 7958 h 10000"/>
              <a:gd name="connsiteX3" fmla="*/ 4768 w 10411"/>
              <a:gd name="connsiteY3" fmla="*/ 10000 h 10000"/>
              <a:gd name="connsiteX4" fmla="*/ 0 w 10411"/>
              <a:gd name="connsiteY4" fmla="*/ 7958 h 10000"/>
              <a:gd name="connsiteX5" fmla="*/ 927 w 10411"/>
              <a:gd name="connsiteY5" fmla="*/ 0 h 10000"/>
              <a:gd name="connsiteX0" fmla="*/ 517 w 10411"/>
              <a:gd name="connsiteY0" fmla="*/ 0 h 9645"/>
              <a:gd name="connsiteX1" fmla="*/ 10411 w 10411"/>
              <a:gd name="connsiteY1" fmla="*/ 654 h 9645"/>
              <a:gd name="connsiteX2" fmla="*/ 9537 w 10411"/>
              <a:gd name="connsiteY2" fmla="*/ 7603 h 9645"/>
              <a:gd name="connsiteX3" fmla="*/ 4768 w 10411"/>
              <a:gd name="connsiteY3" fmla="*/ 9645 h 9645"/>
              <a:gd name="connsiteX4" fmla="*/ 0 w 10411"/>
              <a:gd name="connsiteY4" fmla="*/ 7603 h 9645"/>
              <a:gd name="connsiteX5" fmla="*/ 517 w 10411"/>
              <a:gd name="connsiteY5" fmla="*/ 0 h 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1" h="9645">
                <a:moveTo>
                  <a:pt x="517" y="0"/>
                </a:moveTo>
                <a:lnTo>
                  <a:pt x="10411" y="654"/>
                </a:lnTo>
                <a:lnTo>
                  <a:pt x="9537" y="7603"/>
                </a:lnTo>
                <a:lnTo>
                  <a:pt x="4768" y="9645"/>
                </a:lnTo>
                <a:lnTo>
                  <a:pt x="0" y="7603"/>
                </a:lnTo>
                <a:cubicBezTo>
                  <a:pt x="172" y="5069"/>
                  <a:pt x="345" y="2534"/>
                  <a:pt x="517" y="0"/>
                </a:cubicBez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Off-page Connector 13">
            <a:extLst>
              <a:ext uri="{FF2B5EF4-FFF2-40B4-BE49-F238E27FC236}">
                <a16:creationId xmlns:a16="http://schemas.microsoft.com/office/drawing/2014/main" id="{8EEECBEE-D568-4C6B-82AE-D6A6693E93F2}"/>
              </a:ext>
            </a:extLst>
          </p:cNvPr>
          <p:cNvSpPr/>
          <p:nvPr/>
        </p:nvSpPr>
        <p:spPr>
          <a:xfrm rot="5400000">
            <a:off x="6790154" y="1175745"/>
            <a:ext cx="268932" cy="160637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486"/>
              <a:gd name="connsiteY0" fmla="*/ 0 h 10000"/>
              <a:gd name="connsiteX1" fmla="*/ 10486 w 10486"/>
              <a:gd name="connsiteY1" fmla="*/ 514 h 10000"/>
              <a:gd name="connsiteX2" fmla="*/ 10000 w 10486"/>
              <a:gd name="connsiteY2" fmla="*/ 8000 h 10000"/>
              <a:gd name="connsiteX3" fmla="*/ 5000 w 10486"/>
              <a:gd name="connsiteY3" fmla="*/ 10000 h 10000"/>
              <a:gd name="connsiteX4" fmla="*/ 0 w 10486"/>
              <a:gd name="connsiteY4" fmla="*/ 8000 h 10000"/>
              <a:gd name="connsiteX5" fmla="*/ 0 w 10486"/>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6" h="10000">
                <a:moveTo>
                  <a:pt x="0" y="0"/>
                </a:moveTo>
                <a:lnTo>
                  <a:pt x="10486" y="514"/>
                </a:lnTo>
                <a:lnTo>
                  <a:pt x="10000" y="8000"/>
                </a:lnTo>
                <a:lnTo>
                  <a:pt x="5000" y="10000"/>
                </a:lnTo>
                <a:lnTo>
                  <a:pt x="0" y="8000"/>
                </a:lnTo>
                <a:lnTo>
                  <a:pt x="0" y="0"/>
                </a:ln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Off-page Connector 14">
            <a:extLst>
              <a:ext uri="{FF2B5EF4-FFF2-40B4-BE49-F238E27FC236}">
                <a16:creationId xmlns:a16="http://schemas.microsoft.com/office/drawing/2014/main" id="{698DCB4C-E22A-4F73-B8E4-4986AD8E4E9D}"/>
              </a:ext>
            </a:extLst>
          </p:cNvPr>
          <p:cNvSpPr/>
          <p:nvPr/>
        </p:nvSpPr>
        <p:spPr>
          <a:xfrm rot="5400000">
            <a:off x="6679070" y="1437191"/>
            <a:ext cx="277696" cy="1575067"/>
          </a:xfrm>
          <a:prstGeom prst="flowChartOffpageConnector">
            <a:avLst/>
          </a:pr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Off-page Connector 15">
            <a:extLst>
              <a:ext uri="{FF2B5EF4-FFF2-40B4-BE49-F238E27FC236}">
                <a16:creationId xmlns:a16="http://schemas.microsoft.com/office/drawing/2014/main" id="{1A14B3B4-B2D6-4320-B64C-6CBAF95876DB}"/>
              </a:ext>
            </a:extLst>
          </p:cNvPr>
          <p:cNvSpPr/>
          <p:nvPr/>
        </p:nvSpPr>
        <p:spPr>
          <a:xfrm rot="5400000">
            <a:off x="6707141" y="1652743"/>
            <a:ext cx="249891" cy="1631109"/>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308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308 h 10000"/>
              <a:gd name="connsiteX0" fmla="*/ 0 w 10000"/>
              <a:gd name="connsiteY0" fmla="*/ 308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30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08"/>
                </a:moveTo>
                <a:lnTo>
                  <a:pt x="10000" y="0"/>
                </a:lnTo>
                <a:lnTo>
                  <a:pt x="10000" y="8000"/>
                </a:lnTo>
                <a:lnTo>
                  <a:pt x="5000" y="10000"/>
                </a:lnTo>
                <a:lnTo>
                  <a:pt x="0" y="8000"/>
                </a:lnTo>
                <a:lnTo>
                  <a:pt x="0" y="308"/>
                </a:ln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Off-page Connector 16">
            <a:extLst>
              <a:ext uri="{FF2B5EF4-FFF2-40B4-BE49-F238E27FC236}">
                <a16:creationId xmlns:a16="http://schemas.microsoft.com/office/drawing/2014/main" id="{F5E2E39B-033B-4F00-8D94-14AE20240936}"/>
              </a:ext>
            </a:extLst>
          </p:cNvPr>
          <p:cNvSpPr/>
          <p:nvPr/>
        </p:nvSpPr>
        <p:spPr>
          <a:xfrm rot="5400000">
            <a:off x="6746972" y="1919482"/>
            <a:ext cx="295615" cy="1617941"/>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1914"/>
              <a:gd name="connsiteY0" fmla="*/ 225 h 10225"/>
              <a:gd name="connsiteX1" fmla="*/ 11914 w 11914"/>
              <a:gd name="connsiteY1" fmla="*/ 0 h 10225"/>
              <a:gd name="connsiteX2" fmla="*/ 10000 w 11914"/>
              <a:gd name="connsiteY2" fmla="*/ 8225 h 10225"/>
              <a:gd name="connsiteX3" fmla="*/ 5000 w 11914"/>
              <a:gd name="connsiteY3" fmla="*/ 10225 h 10225"/>
              <a:gd name="connsiteX4" fmla="*/ 0 w 11914"/>
              <a:gd name="connsiteY4" fmla="*/ 8225 h 10225"/>
              <a:gd name="connsiteX5" fmla="*/ 0 w 11914"/>
              <a:gd name="connsiteY5" fmla="*/ 225 h 10225"/>
              <a:gd name="connsiteX0" fmla="*/ 957 w 11914"/>
              <a:gd name="connsiteY0" fmla="*/ 450 h 10225"/>
              <a:gd name="connsiteX1" fmla="*/ 11914 w 11914"/>
              <a:gd name="connsiteY1" fmla="*/ 0 h 10225"/>
              <a:gd name="connsiteX2" fmla="*/ 10000 w 11914"/>
              <a:gd name="connsiteY2" fmla="*/ 8225 h 10225"/>
              <a:gd name="connsiteX3" fmla="*/ 5000 w 11914"/>
              <a:gd name="connsiteY3" fmla="*/ 10225 h 10225"/>
              <a:gd name="connsiteX4" fmla="*/ 0 w 11914"/>
              <a:gd name="connsiteY4" fmla="*/ 8225 h 10225"/>
              <a:gd name="connsiteX5" fmla="*/ 957 w 11914"/>
              <a:gd name="connsiteY5" fmla="*/ 450 h 1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4" h="10225">
                <a:moveTo>
                  <a:pt x="957" y="450"/>
                </a:moveTo>
                <a:lnTo>
                  <a:pt x="11914" y="0"/>
                </a:lnTo>
                <a:lnTo>
                  <a:pt x="10000" y="8225"/>
                </a:lnTo>
                <a:lnTo>
                  <a:pt x="5000" y="10225"/>
                </a:lnTo>
                <a:lnTo>
                  <a:pt x="0" y="8225"/>
                </a:lnTo>
                <a:lnTo>
                  <a:pt x="957" y="450"/>
                </a:ln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Off-page Connector 17">
            <a:extLst>
              <a:ext uri="{FF2B5EF4-FFF2-40B4-BE49-F238E27FC236}">
                <a16:creationId xmlns:a16="http://schemas.microsoft.com/office/drawing/2014/main" id="{285EF52F-ABB0-4C99-A574-93858870D868}"/>
              </a:ext>
            </a:extLst>
          </p:cNvPr>
          <p:cNvSpPr/>
          <p:nvPr/>
        </p:nvSpPr>
        <p:spPr>
          <a:xfrm rot="5400000">
            <a:off x="6813763" y="2142582"/>
            <a:ext cx="246844" cy="168237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486"/>
              <a:gd name="connsiteY0" fmla="*/ 822 h 10822"/>
              <a:gd name="connsiteX1" fmla="*/ 10486 w 10486"/>
              <a:gd name="connsiteY1" fmla="*/ 0 h 10822"/>
              <a:gd name="connsiteX2" fmla="*/ 10000 w 10486"/>
              <a:gd name="connsiteY2" fmla="*/ 8822 h 10822"/>
              <a:gd name="connsiteX3" fmla="*/ 5000 w 10486"/>
              <a:gd name="connsiteY3" fmla="*/ 10822 h 10822"/>
              <a:gd name="connsiteX4" fmla="*/ 0 w 10486"/>
              <a:gd name="connsiteY4" fmla="*/ 8822 h 10822"/>
              <a:gd name="connsiteX5" fmla="*/ 0 w 10486"/>
              <a:gd name="connsiteY5" fmla="*/ 822 h 1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6" h="10822">
                <a:moveTo>
                  <a:pt x="0" y="822"/>
                </a:moveTo>
                <a:lnTo>
                  <a:pt x="10486" y="0"/>
                </a:lnTo>
                <a:lnTo>
                  <a:pt x="10000" y="8822"/>
                </a:lnTo>
                <a:lnTo>
                  <a:pt x="5000" y="10822"/>
                </a:lnTo>
                <a:lnTo>
                  <a:pt x="0" y="8822"/>
                </a:lnTo>
                <a:lnTo>
                  <a:pt x="0" y="822"/>
                </a:ln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Off-page Connector 18">
            <a:extLst>
              <a:ext uri="{FF2B5EF4-FFF2-40B4-BE49-F238E27FC236}">
                <a16:creationId xmlns:a16="http://schemas.microsoft.com/office/drawing/2014/main" id="{9228DE2E-74BD-4FE4-B561-25E9151380DC}"/>
              </a:ext>
            </a:extLst>
          </p:cNvPr>
          <p:cNvSpPr/>
          <p:nvPr/>
        </p:nvSpPr>
        <p:spPr>
          <a:xfrm rot="5400000">
            <a:off x="6911938" y="2418002"/>
            <a:ext cx="289288" cy="1616873"/>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1459"/>
              <a:gd name="connsiteY0" fmla="*/ 1747 h 11747"/>
              <a:gd name="connsiteX1" fmla="*/ 11459 w 11459"/>
              <a:gd name="connsiteY1" fmla="*/ 0 h 11747"/>
              <a:gd name="connsiteX2" fmla="*/ 10000 w 11459"/>
              <a:gd name="connsiteY2" fmla="*/ 9747 h 11747"/>
              <a:gd name="connsiteX3" fmla="*/ 5000 w 11459"/>
              <a:gd name="connsiteY3" fmla="*/ 11747 h 11747"/>
              <a:gd name="connsiteX4" fmla="*/ 0 w 11459"/>
              <a:gd name="connsiteY4" fmla="*/ 9747 h 11747"/>
              <a:gd name="connsiteX5" fmla="*/ 0 w 11459"/>
              <a:gd name="connsiteY5" fmla="*/ 1747 h 11747"/>
              <a:gd name="connsiteX0" fmla="*/ 0 w 11459"/>
              <a:gd name="connsiteY0" fmla="*/ 1117 h 11117"/>
              <a:gd name="connsiteX1" fmla="*/ 11459 w 11459"/>
              <a:gd name="connsiteY1" fmla="*/ 0 h 11117"/>
              <a:gd name="connsiteX2" fmla="*/ 10000 w 11459"/>
              <a:gd name="connsiteY2" fmla="*/ 9117 h 11117"/>
              <a:gd name="connsiteX3" fmla="*/ 5000 w 11459"/>
              <a:gd name="connsiteY3" fmla="*/ 11117 h 11117"/>
              <a:gd name="connsiteX4" fmla="*/ 0 w 11459"/>
              <a:gd name="connsiteY4" fmla="*/ 9117 h 11117"/>
              <a:gd name="connsiteX5" fmla="*/ 0 w 11459"/>
              <a:gd name="connsiteY5" fmla="*/ 1117 h 11117"/>
              <a:gd name="connsiteX0" fmla="*/ 0 w 11459"/>
              <a:gd name="connsiteY0" fmla="*/ 1117 h 11117"/>
              <a:gd name="connsiteX1" fmla="*/ 11459 w 11459"/>
              <a:gd name="connsiteY1" fmla="*/ 0 h 11117"/>
              <a:gd name="connsiteX2" fmla="*/ 10000 w 11459"/>
              <a:gd name="connsiteY2" fmla="*/ 9117 h 11117"/>
              <a:gd name="connsiteX3" fmla="*/ 5000 w 11459"/>
              <a:gd name="connsiteY3" fmla="*/ 11117 h 11117"/>
              <a:gd name="connsiteX4" fmla="*/ 0 w 11459"/>
              <a:gd name="connsiteY4" fmla="*/ 9117 h 11117"/>
              <a:gd name="connsiteX5" fmla="*/ 0 w 11459"/>
              <a:gd name="connsiteY5" fmla="*/ 1117 h 11117"/>
              <a:gd name="connsiteX0" fmla="*/ 0 w 11459"/>
              <a:gd name="connsiteY0" fmla="*/ 1117 h 10723"/>
              <a:gd name="connsiteX1" fmla="*/ 11459 w 11459"/>
              <a:gd name="connsiteY1" fmla="*/ 0 h 10723"/>
              <a:gd name="connsiteX2" fmla="*/ 10000 w 11459"/>
              <a:gd name="connsiteY2" fmla="*/ 9117 h 10723"/>
              <a:gd name="connsiteX3" fmla="*/ 8293 w 11459"/>
              <a:gd name="connsiteY3" fmla="*/ 10723 h 10723"/>
              <a:gd name="connsiteX4" fmla="*/ 0 w 11459"/>
              <a:gd name="connsiteY4" fmla="*/ 9117 h 10723"/>
              <a:gd name="connsiteX5" fmla="*/ 0 w 11459"/>
              <a:gd name="connsiteY5" fmla="*/ 1117 h 1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9" h="10723">
                <a:moveTo>
                  <a:pt x="0" y="1117"/>
                </a:moveTo>
                <a:cubicBezTo>
                  <a:pt x="3820" y="745"/>
                  <a:pt x="1524" y="923"/>
                  <a:pt x="11459" y="0"/>
                </a:cubicBezTo>
                <a:lnTo>
                  <a:pt x="10000" y="9117"/>
                </a:lnTo>
                <a:lnTo>
                  <a:pt x="8293" y="10723"/>
                </a:lnTo>
                <a:lnTo>
                  <a:pt x="0" y="9117"/>
                </a:lnTo>
                <a:lnTo>
                  <a:pt x="0" y="1117"/>
                </a:ln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Off-page Connector 19">
            <a:extLst>
              <a:ext uri="{FF2B5EF4-FFF2-40B4-BE49-F238E27FC236}">
                <a16:creationId xmlns:a16="http://schemas.microsoft.com/office/drawing/2014/main" id="{48FA216A-1D1F-4AC2-9505-EB8FB87C830A}"/>
              </a:ext>
            </a:extLst>
          </p:cNvPr>
          <p:cNvSpPr/>
          <p:nvPr/>
        </p:nvSpPr>
        <p:spPr>
          <a:xfrm rot="5400000">
            <a:off x="7156803" y="2712776"/>
            <a:ext cx="105094" cy="1304988"/>
          </a:xfrm>
          <a:prstGeom prst="flowChartOffpageConnector">
            <a:avLst/>
          </a:pr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Off-page Connector 11">
            <a:extLst>
              <a:ext uri="{FF2B5EF4-FFF2-40B4-BE49-F238E27FC236}">
                <a16:creationId xmlns:a16="http://schemas.microsoft.com/office/drawing/2014/main" id="{943E6BFB-F01D-4F17-85BB-6D0427529544}"/>
              </a:ext>
            </a:extLst>
          </p:cNvPr>
          <p:cNvSpPr/>
          <p:nvPr/>
        </p:nvSpPr>
        <p:spPr>
          <a:xfrm rot="5400000" flipH="1" flipV="1">
            <a:off x="5453423" y="942893"/>
            <a:ext cx="308922" cy="1745596"/>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486"/>
              <a:gd name="connsiteY0" fmla="*/ 0 h 10000"/>
              <a:gd name="connsiteX1" fmla="*/ 10486 w 10486"/>
              <a:gd name="connsiteY1" fmla="*/ 1541 h 10000"/>
              <a:gd name="connsiteX2" fmla="*/ 10000 w 10486"/>
              <a:gd name="connsiteY2" fmla="*/ 8000 h 10000"/>
              <a:gd name="connsiteX3" fmla="*/ 5000 w 10486"/>
              <a:gd name="connsiteY3" fmla="*/ 10000 h 10000"/>
              <a:gd name="connsiteX4" fmla="*/ 0 w 10486"/>
              <a:gd name="connsiteY4" fmla="*/ 8000 h 10000"/>
              <a:gd name="connsiteX5" fmla="*/ 0 w 10486"/>
              <a:gd name="connsiteY5" fmla="*/ 0 h 10000"/>
              <a:gd name="connsiteX0" fmla="*/ 972 w 10486"/>
              <a:gd name="connsiteY0" fmla="*/ 0 h 9795"/>
              <a:gd name="connsiteX1" fmla="*/ 10486 w 10486"/>
              <a:gd name="connsiteY1" fmla="*/ 1336 h 9795"/>
              <a:gd name="connsiteX2" fmla="*/ 10000 w 10486"/>
              <a:gd name="connsiteY2" fmla="*/ 7795 h 9795"/>
              <a:gd name="connsiteX3" fmla="*/ 5000 w 10486"/>
              <a:gd name="connsiteY3" fmla="*/ 9795 h 9795"/>
              <a:gd name="connsiteX4" fmla="*/ 0 w 10486"/>
              <a:gd name="connsiteY4" fmla="*/ 7795 h 9795"/>
              <a:gd name="connsiteX5" fmla="*/ 972 w 10486"/>
              <a:gd name="connsiteY5" fmla="*/ 0 h 9795"/>
              <a:gd name="connsiteX0" fmla="*/ 927 w 9630"/>
              <a:gd name="connsiteY0" fmla="*/ 0 h 10000"/>
              <a:gd name="connsiteX1" fmla="*/ 9630 w 9630"/>
              <a:gd name="connsiteY1" fmla="*/ 139 h 10000"/>
              <a:gd name="connsiteX2" fmla="*/ 9537 w 9630"/>
              <a:gd name="connsiteY2" fmla="*/ 7958 h 10000"/>
              <a:gd name="connsiteX3" fmla="*/ 4768 w 9630"/>
              <a:gd name="connsiteY3" fmla="*/ 10000 h 10000"/>
              <a:gd name="connsiteX4" fmla="*/ 0 w 9630"/>
              <a:gd name="connsiteY4" fmla="*/ 7958 h 10000"/>
              <a:gd name="connsiteX5" fmla="*/ 927 w 9630"/>
              <a:gd name="connsiteY5" fmla="*/ 0 h 10000"/>
              <a:gd name="connsiteX0" fmla="*/ 963 w 10000"/>
              <a:gd name="connsiteY0" fmla="*/ 0 h 10000"/>
              <a:gd name="connsiteX1" fmla="*/ 10000 w 10000"/>
              <a:gd name="connsiteY1" fmla="*/ 547 h 10000"/>
              <a:gd name="connsiteX2" fmla="*/ 9903 w 10000"/>
              <a:gd name="connsiteY2" fmla="*/ 7958 h 10000"/>
              <a:gd name="connsiteX3" fmla="*/ 4951 w 10000"/>
              <a:gd name="connsiteY3" fmla="*/ 10000 h 10000"/>
              <a:gd name="connsiteX4" fmla="*/ 0 w 10000"/>
              <a:gd name="connsiteY4" fmla="*/ 7958 h 10000"/>
              <a:gd name="connsiteX5" fmla="*/ 963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963" y="0"/>
                </a:moveTo>
                <a:lnTo>
                  <a:pt x="10000" y="547"/>
                </a:lnTo>
                <a:cubicBezTo>
                  <a:pt x="9968" y="3153"/>
                  <a:pt x="9936" y="5352"/>
                  <a:pt x="9903" y="7958"/>
                </a:cubicBezTo>
                <a:lnTo>
                  <a:pt x="4951" y="10000"/>
                </a:lnTo>
                <a:lnTo>
                  <a:pt x="0" y="7958"/>
                </a:lnTo>
                <a:lnTo>
                  <a:pt x="963" y="0"/>
                </a:ln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Off-page Connector 13">
            <a:extLst>
              <a:ext uri="{FF2B5EF4-FFF2-40B4-BE49-F238E27FC236}">
                <a16:creationId xmlns:a16="http://schemas.microsoft.com/office/drawing/2014/main" id="{D2A12342-CFE0-4809-891C-77AAE2086B57}"/>
              </a:ext>
            </a:extLst>
          </p:cNvPr>
          <p:cNvSpPr/>
          <p:nvPr/>
        </p:nvSpPr>
        <p:spPr>
          <a:xfrm rot="5400000" flipH="1" flipV="1">
            <a:off x="5407344" y="1253883"/>
            <a:ext cx="284325" cy="1636738"/>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486"/>
              <a:gd name="connsiteY0" fmla="*/ 0 h 10000"/>
              <a:gd name="connsiteX1" fmla="*/ 10486 w 10486"/>
              <a:gd name="connsiteY1" fmla="*/ 514 h 10000"/>
              <a:gd name="connsiteX2" fmla="*/ 10000 w 10486"/>
              <a:gd name="connsiteY2" fmla="*/ 8000 h 10000"/>
              <a:gd name="connsiteX3" fmla="*/ 5000 w 10486"/>
              <a:gd name="connsiteY3" fmla="*/ 10000 h 10000"/>
              <a:gd name="connsiteX4" fmla="*/ 0 w 10486"/>
              <a:gd name="connsiteY4" fmla="*/ 8000 h 10000"/>
              <a:gd name="connsiteX5" fmla="*/ 0 w 10486"/>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6" h="10000">
                <a:moveTo>
                  <a:pt x="0" y="0"/>
                </a:moveTo>
                <a:lnTo>
                  <a:pt x="10486" y="514"/>
                </a:lnTo>
                <a:lnTo>
                  <a:pt x="10000" y="8000"/>
                </a:lnTo>
                <a:lnTo>
                  <a:pt x="5000" y="10000"/>
                </a:lnTo>
                <a:lnTo>
                  <a:pt x="0" y="8000"/>
                </a:lnTo>
                <a:lnTo>
                  <a:pt x="0" y="0"/>
                </a:ln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lowchart: Off-page Connector 23">
            <a:extLst>
              <a:ext uri="{FF2B5EF4-FFF2-40B4-BE49-F238E27FC236}">
                <a16:creationId xmlns:a16="http://schemas.microsoft.com/office/drawing/2014/main" id="{54CCC14F-DFE8-43D2-A489-AEC586202D9E}"/>
              </a:ext>
            </a:extLst>
          </p:cNvPr>
          <p:cNvSpPr/>
          <p:nvPr/>
        </p:nvSpPr>
        <p:spPr>
          <a:xfrm rot="5400000" flipH="1" flipV="1">
            <a:off x="5364460" y="1515940"/>
            <a:ext cx="271146" cy="1636736"/>
          </a:xfrm>
          <a:prstGeom prst="flowChartOffpageConnector">
            <a:avLst/>
          </a:pr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Off-page Connector 15">
            <a:extLst>
              <a:ext uri="{FF2B5EF4-FFF2-40B4-BE49-F238E27FC236}">
                <a16:creationId xmlns:a16="http://schemas.microsoft.com/office/drawing/2014/main" id="{E0D6C8ED-A20F-4AF5-B3DC-762612B809C4}"/>
              </a:ext>
            </a:extLst>
          </p:cNvPr>
          <p:cNvSpPr/>
          <p:nvPr/>
        </p:nvSpPr>
        <p:spPr>
          <a:xfrm rot="5400000" flipH="1" flipV="1">
            <a:off x="5408275" y="1798244"/>
            <a:ext cx="271146" cy="1636736"/>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308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308 h 10000"/>
              <a:gd name="connsiteX0" fmla="*/ 0 w 10000"/>
              <a:gd name="connsiteY0" fmla="*/ 308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30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08"/>
                </a:moveTo>
                <a:lnTo>
                  <a:pt x="10000" y="0"/>
                </a:lnTo>
                <a:lnTo>
                  <a:pt x="10000" y="8000"/>
                </a:lnTo>
                <a:lnTo>
                  <a:pt x="5000" y="10000"/>
                </a:lnTo>
                <a:lnTo>
                  <a:pt x="0" y="8000"/>
                </a:lnTo>
                <a:lnTo>
                  <a:pt x="0" y="308"/>
                </a:ln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Off-page Connector 25">
            <a:extLst>
              <a:ext uri="{FF2B5EF4-FFF2-40B4-BE49-F238E27FC236}">
                <a16:creationId xmlns:a16="http://schemas.microsoft.com/office/drawing/2014/main" id="{F72CED71-04D0-4D52-BE05-94DD54854A6E}"/>
              </a:ext>
            </a:extLst>
          </p:cNvPr>
          <p:cNvSpPr/>
          <p:nvPr/>
        </p:nvSpPr>
        <p:spPr>
          <a:xfrm rot="5400000" flipH="1" flipV="1">
            <a:off x="5445067" y="2034535"/>
            <a:ext cx="271146" cy="1636736"/>
          </a:xfrm>
          <a:prstGeom prst="flowChartOffpageConnector">
            <a:avLst/>
          </a:pr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Off-page Connector 17">
            <a:extLst>
              <a:ext uri="{FF2B5EF4-FFF2-40B4-BE49-F238E27FC236}">
                <a16:creationId xmlns:a16="http://schemas.microsoft.com/office/drawing/2014/main" id="{5B64B027-7F5E-4A43-BCDA-5412FE41F45C}"/>
              </a:ext>
            </a:extLst>
          </p:cNvPr>
          <p:cNvSpPr/>
          <p:nvPr/>
        </p:nvSpPr>
        <p:spPr>
          <a:xfrm rot="5400000" flipH="1" flipV="1">
            <a:off x="5560677" y="2279210"/>
            <a:ext cx="284325" cy="1771276"/>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486"/>
              <a:gd name="connsiteY0" fmla="*/ 822 h 10822"/>
              <a:gd name="connsiteX1" fmla="*/ 10486 w 10486"/>
              <a:gd name="connsiteY1" fmla="*/ 0 h 10822"/>
              <a:gd name="connsiteX2" fmla="*/ 10000 w 10486"/>
              <a:gd name="connsiteY2" fmla="*/ 8822 h 10822"/>
              <a:gd name="connsiteX3" fmla="*/ 5000 w 10486"/>
              <a:gd name="connsiteY3" fmla="*/ 10822 h 10822"/>
              <a:gd name="connsiteX4" fmla="*/ 0 w 10486"/>
              <a:gd name="connsiteY4" fmla="*/ 8822 h 10822"/>
              <a:gd name="connsiteX5" fmla="*/ 0 w 10486"/>
              <a:gd name="connsiteY5" fmla="*/ 822 h 1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6" h="10822">
                <a:moveTo>
                  <a:pt x="0" y="822"/>
                </a:moveTo>
                <a:lnTo>
                  <a:pt x="10486" y="0"/>
                </a:lnTo>
                <a:lnTo>
                  <a:pt x="10000" y="8822"/>
                </a:lnTo>
                <a:lnTo>
                  <a:pt x="5000" y="10822"/>
                </a:lnTo>
                <a:lnTo>
                  <a:pt x="0" y="8822"/>
                </a:lnTo>
                <a:lnTo>
                  <a:pt x="0" y="822"/>
                </a:ln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Off-page Connector 11">
            <a:extLst>
              <a:ext uri="{FF2B5EF4-FFF2-40B4-BE49-F238E27FC236}">
                <a16:creationId xmlns:a16="http://schemas.microsoft.com/office/drawing/2014/main" id="{F053E0EA-54AC-43B2-88B1-79D33F6CE757}"/>
              </a:ext>
            </a:extLst>
          </p:cNvPr>
          <p:cNvSpPr/>
          <p:nvPr/>
        </p:nvSpPr>
        <p:spPr>
          <a:xfrm rot="5400000" flipH="1" flipV="1">
            <a:off x="5563863" y="682608"/>
            <a:ext cx="256135" cy="1745596"/>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486"/>
              <a:gd name="connsiteY0" fmla="*/ 0 h 10000"/>
              <a:gd name="connsiteX1" fmla="*/ 10486 w 10486"/>
              <a:gd name="connsiteY1" fmla="*/ 1541 h 10000"/>
              <a:gd name="connsiteX2" fmla="*/ 10000 w 10486"/>
              <a:gd name="connsiteY2" fmla="*/ 8000 h 10000"/>
              <a:gd name="connsiteX3" fmla="*/ 5000 w 10486"/>
              <a:gd name="connsiteY3" fmla="*/ 10000 h 10000"/>
              <a:gd name="connsiteX4" fmla="*/ 0 w 10486"/>
              <a:gd name="connsiteY4" fmla="*/ 8000 h 10000"/>
              <a:gd name="connsiteX5" fmla="*/ 0 w 10486"/>
              <a:gd name="connsiteY5" fmla="*/ 0 h 10000"/>
              <a:gd name="connsiteX0" fmla="*/ 972 w 10486"/>
              <a:gd name="connsiteY0" fmla="*/ 0 h 9795"/>
              <a:gd name="connsiteX1" fmla="*/ 10486 w 10486"/>
              <a:gd name="connsiteY1" fmla="*/ 1336 h 9795"/>
              <a:gd name="connsiteX2" fmla="*/ 10000 w 10486"/>
              <a:gd name="connsiteY2" fmla="*/ 7795 h 9795"/>
              <a:gd name="connsiteX3" fmla="*/ 5000 w 10486"/>
              <a:gd name="connsiteY3" fmla="*/ 9795 h 9795"/>
              <a:gd name="connsiteX4" fmla="*/ 0 w 10486"/>
              <a:gd name="connsiteY4" fmla="*/ 7795 h 9795"/>
              <a:gd name="connsiteX5" fmla="*/ 972 w 10486"/>
              <a:gd name="connsiteY5" fmla="*/ 0 h 9795"/>
              <a:gd name="connsiteX0" fmla="*/ 927 w 9630"/>
              <a:gd name="connsiteY0" fmla="*/ 0 h 10000"/>
              <a:gd name="connsiteX1" fmla="*/ 9630 w 9630"/>
              <a:gd name="connsiteY1" fmla="*/ 139 h 10000"/>
              <a:gd name="connsiteX2" fmla="*/ 9537 w 9630"/>
              <a:gd name="connsiteY2" fmla="*/ 7958 h 10000"/>
              <a:gd name="connsiteX3" fmla="*/ 4768 w 9630"/>
              <a:gd name="connsiteY3" fmla="*/ 10000 h 10000"/>
              <a:gd name="connsiteX4" fmla="*/ 0 w 9630"/>
              <a:gd name="connsiteY4" fmla="*/ 7958 h 10000"/>
              <a:gd name="connsiteX5" fmla="*/ 927 w 9630"/>
              <a:gd name="connsiteY5" fmla="*/ 0 h 10000"/>
              <a:gd name="connsiteX0" fmla="*/ 963 w 10000"/>
              <a:gd name="connsiteY0" fmla="*/ 0 h 10000"/>
              <a:gd name="connsiteX1" fmla="*/ 10000 w 10000"/>
              <a:gd name="connsiteY1" fmla="*/ 547 h 10000"/>
              <a:gd name="connsiteX2" fmla="*/ 9903 w 10000"/>
              <a:gd name="connsiteY2" fmla="*/ 7958 h 10000"/>
              <a:gd name="connsiteX3" fmla="*/ 4951 w 10000"/>
              <a:gd name="connsiteY3" fmla="*/ 10000 h 10000"/>
              <a:gd name="connsiteX4" fmla="*/ 0 w 10000"/>
              <a:gd name="connsiteY4" fmla="*/ 7958 h 10000"/>
              <a:gd name="connsiteX5" fmla="*/ 963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963" y="0"/>
                </a:moveTo>
                <a:lnTo>
                  <a:pt x="10000" y="547"/>
                </a:lnTo>
                <a:cubicBezTo>
                  <a:pt x="9968" y="3153"/>
                  <a:pt x="9936" y="5352"/>
                  <a:pt x="9903" y="7958"/>
                </a:cubicBezTo>
                <a:lnTo>
                  <a:pt x="4951" y="10000"/>
                </a:lnTo>
                <a:lnTo>
                  <a:pt x="0" y="7958"/>
                </a:lnTo>
                <a:lnTo>
                  <a:pt x="963" y="0"/>
                </a:ln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0" name="Straight Connector 49">
            <a:extLst>
              <a:ext uri="{FF2B5EF4-FFF2-40B4-BE49-F238E27FC236}">
                <a16:creationId xmlns:a16="http://schemas.microsoft.com/office/drawing/2014/main" id="{EEF57541-CD08-405E-807E-D95BA8D79C92}"/>
              </a:ext>
            </a:extLst>
          </p:cNvPr>
          <p:cNvCxnSpPr>
            <a:cxnSpLocks/>
          </p:cNvCxnSpPr>
          <p:nvPr/>
        </p:nvCxnSpPr>
        <p:spPr>
          <a:xfrm flipV="1">
            <a:off x="3774298" y="1549006"/>
            <a:ext cx="2123994" cy="71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Flowchart: Off-page Connector 7">
            <a:extLst>
              <a:ext uri="{FF2B5EF4-FFF2-40B4-BE49-F238E27FC236}">
                <a16:creationId xmlns:a16="http://schemas.microsoft.com/office/drawing/2014/main" id="{54D62ECB-1AFF-40AB-9963-7FB85208CAE6}"/>
              </a:ext>
            </a:extLst>
          </p:cNvPr>
          <p:cNvSpPr/>
          <p:nvPr/>
        </p:nvSpPr>
        <p:spPr>
          <a:xfrm rot="16200000">
            <a:off x="5709140" y="2507123"/>
            <a:ext cx="123632" cy="1686216"/>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2979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9589"/>
              <a:gd name="connsiteX1" fmla="*/ 10000 w 10000"/>
              <a:gd name="connsiteY1" fmla="*/ 2568 h 9589"/>
              <a:gd name="connsiteX2" fmla="*/ 10000 w 10000"/>
              <a:gd name="connsiteY2" fmla="*/ 7589 h 9589"/>
              <a:gd name="connsiteX3" fmla="*/ 5000 w 10000"/>
              <a:gd name="connsiteY3" fmla="*/ 9589 h 9589"/>
              <a:gd name="connsiteX4" fmla="*/ 0 w 10000"/>
              <a:gd name="connsiteY4" fmla="*/ 7589 h 9589"/>
              <a:gd name="connsiteX5" fmla="*/ 0 w 10000"/>
              <a:gd name="connsiteY5" fmla="*/ 0 h 9589"/>
              <a:gd name="connsiteX0" fmla="*/ 0 w 10000"/>
              <a:gd name="connsiteY0" fmla="*/ 0 h 10000"/>
              <a:gd name="connsiteX1" fmla="*/ 10000 w 10000"/>
              <a:gd name="connsiteY1" fmla="*/ 1743 h 10000"/>
              <a:gd name="connsiteX2" fmla="*/ 10000 w 10000"/>
              <a:gd name="connsiteY2" fmla="*/ 7914 h 10000"/>
              <a:gd name="connsiteX3" fmla="*/ 5000 w 10000"/>
              <a:gd name="connsiteY3" fmla="*/ 10000 h 10000"/>
              <a:gd name="connsiteX4" fmla="*/ 0 w 10000"/>
              <a:gd name="connsiteY4" fmla="*/ 7914 h 10000"/>
              <a:gd name="connsiteX5" fmla="*/ 0 w 10000"/>
              <a:gd name="connsiteY5" fmla="*/ 0 h 10000"/>
              <a:gd name="connsiteX0" fmla="*/ 0 w 10000"/>
              <a:gd name="connsiteY0" fmla="*/ 0 h 10000"/>
              <a:gd name="connsiteX1" fmla="*/ 10000 w 10000"/>
              <a:gd name="connsiteY1" fmla="*/ 1743 h 10000"/>
              <a:gd name="connsiteX2" fmla="*/ 10000 w 10000"/>
              <a:gd name="connsiteY2" fmla="*/ 7914 h 10000"/>
              <a:gd name="connsiteX3" fmla="*/ 5000 w 10000"/>
              <a:gd name="connsiteY3" fmla="*/ 10000 h 10000"/>
              <a:gd name="connsiteX4" fmla="*/ 1137 w 10000"/>
              <a:gd name="connsiteY4" fmla="*/ 7776 h 10000"/>
              <a:gd name="connsiteX5" fmla="*/ 0 w 10000"/>
              <a:gd name="connsiteY5" fmla="*/ 0 h 10000"/>
              <a:gd name="connsiteX0" fmla="*/ 759 w 8863"/>
              <a:gd name="connsiteY0" fmla="*/ 0 h 9793"/>
              <a:gd name="connsiteX1" fmla="*/ 8863 w 8863"/>
              <a:gd name="connsiteY1" fmla="*/ 1536 h 9793"/>
              <a:gd name="connsiteX2" fmla="*/ 8863 w 8863"/>
              <a:gd name="connsiteY2" fmla="*/ 7707 h 9793"/>
              <a:gd name="connsiteX3" fmla="*/ 3863 w 8863"/>
              <a:gd name="connsiteY3" fmla="*/ 9793 h 9793"/>
              <a:gd name="connsiteX4" fmla="*/ 0 w 8863"/>
              <a:gd name="connsiteY4" fmla="*/ 7569 h 9793"/>
              <a:gd name="connsiteX5" fmla="*/ 759 w 8863"/>
              <a:gd name="connsiteY5" fmla="*/ 0 h 9793"/>
              <a:gd name="connsiteX0" fmla="*/ 856 w 10000"/>
              <a:gd name="connsiteY0" fmla="*/ 0 h 10000"/>
              <a:gd name="connsiteX1" fmla="*/ 10000 w 10000"/>
              <a:gd name="connsiteY1" fmla="*/ 1568 h 10000"/>
              <a:gd name="connsiteX2" fmla="*/ 9145 w 10000"/>
              <a:gd name="connsiteY2" fmla="*/ 7870 h 10000"/>
              <a:gd name="connsiteX3" fmla="*/ 4359 w 10000"/>
              <a:gd name="connsiteY3" fmla="*/ 10000 h 10000"/>
              <a:gd name="connsiteX4" fmla="*/ 0 w 10000"/>
              <a:gd name="connsiteY4" fmla="*/ 7729 h 10000"/>
              <a:gd name="connsiteX5" fmla="*/ 856 w 10000"/>
              <a:gd name="connsiteY5" fmla="*/ 0 h 10000"/>
              <a:gd name="connsiteX0" fmla="*/ 856 w 9145"/>
              <a:gd name="connsiteY0" fmla="*/ 0 h 10000"/>
              <a:gd name="connsiteX1" fmla="*/ 8289 w 9145"/>
              <a:gd name="connsiteY1" fmla="*/ 1286 h 10000"/>
              <a:gd name="connsiteX2" fmla="*/ 9145 w 9145"/>
              <a:gd name="connsiteY2" fmla="*/ 7870 h 10000"/>
              <a:gd name="connsiteX3" fmla="*/ 4359 w 9145"/>
              <a:gd name="connsiteY3" fmla="*/ 10000 h 10000"/>
              <a:gd name="connsiteX4" fmla="*/ 0 w 9145"/>
              <a:gd name="connsiteY4" fmla="*/ 7729 h 10000"/>
              <a:gd name="connsiteX5" fmla="*/ 856 w 9145"/>
              <a:gd name="connsiteY5" fmla="*/ 0 h 10000"/>
              <a:gd name="connsiteX0" fmla="*/ 468 w 9532"/>
              <a:gd name="connsiteY0" fmla="*/ 0 h 10000"/>
              <a:gd name="connsiteX1" fmla="*/ 8596 w 9532"/>
              <a:gd name="connsiteY1" fmla="*/ 1286 h 10000"/>
              <a:gd name="connsiteX2" fmla="*/ 9532 w 9532"/>
              <a:gd name="connsiteY2" fmla="*/ 7870 h 10000"/>
              <a:gd name="connsiteX3" fmla="*/ 4299 w 9532"/>
              <a:gd name="connsiteY3" fmla="*/ 10000 h 10000"/>
              <a:gd name="connsiteX4" fmla="*/ 0 w 9532"/>
              <a:gd name="connsiteY4" fmla="*/ 7518 h 10000"/>
              <a:gd name="connsiteX5" fmla="*/ 468 w 9532"/>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32" h="10000">
                <a:moveTo>
                  <a:pt x="468" y="0"/>
                </a:moveTo>
                <a:lnTo>
                  <a:pt x="8596" y="1286"/>
                </a:lnTo>
                <a:lnTo>
                  <a:pt x="9532" y="7870"/>
                </a:lnTo>
                <a:lnTo>
                  <a:pt x="4299" y="10000"/>
                </a:lnTo>
                <a:lnTo>
                  <a:pt x="0" y="7518"/>
                </a:lnTo>
                <a:lnTo>
                  <a:pt x="468" y="0"/>
                </a:lnTo>
                <a:close/>
              </a:path>
            </a:pathLst>
          </a:cu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C81DE960-720D-4F60-AB6D-E33DBE2F5CE0}"/>
              </a:ext>
            </a:extLst>
          </p:cNvPr>
          <p:cNvCxnSpPr>
            <a:cxnSpLocks/>
          </p:cNvCxnSpPr>
          <p:nvPr/>
        </p:nvCxnSpPr>
        <p:spPr>
          <a:xfrm flipV="1">
            <a:off x="3709119" y="1795600"/>
            <a:ext cx="2123994" cy="71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565FB4E-8A51-4427-B346-0BE2439DF977}"/>
              </a:ext>
            </a:extLst>
          </p:cNvPr>
          <p:cNvCxnSpPr>
            <a:cxnSpLocks/>
          </p:cNvCxnSpPr>
          <p:nvPr/>
        </p:nvCxnSpPr>
        <p:spPr>
          <a:xfrm flipV="1">
            <a:off x="3657265" y="2054730"/>
            <a:ext cx="2123994" cy="71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CF335C2-E8B0-487A-803B-477AF630DC4B}"/>
              </a:ext>
            </a:extLst>
          </p:cNvPr>
          <p:cNvCxnSpPr>
            <a:cxnSpLocks/>
          </p:cNvCxnSpPr>
          <p:nvPr/>
        </p:nvCxnSpPr>
        <p:spPr>
          <a:xfrm flipV="1">
            <a:off x="3586876" y="2315435"/>
            <a:ext cx="2123994" cy="71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65F3B98-C10E-437F-AE05-B99CC1FB9FE0}"/>
              </a:ext>
            </a:extLst>
          </p:cNvPr>
          <p:cNvCxnSpPr>
            <a:cxnSpLocks/>
          </p:cNvCxnSpPr>
          <p:nvPr/>
        </p:nvCxnSpPr>
        <p:spPr>
          <a:xfrm flipV="1">
            <a:off x="3644061" y="2550348"/>
            <a:ext cx="2123994" cy="71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38F0399-DF24-4639-83F3-FB04A83D0C9D}"/>
              </a:ext>
            </a:extLst>
          </p:cNvPr>
          <p:cNvCxnSpPr>
            <a:cxnSpLocks/>
          </p:cNvCxnSpPr>
          <p:nvPr/>
        </p:nvCxnSpPr>
        <p:spPr>
          <a:xfrm flipV="1">
            <a:off x="3750355" y="2787656"/>
            <a:ext cx="2123994" cy="71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6BC403E-4864-44C9-8E78-27D5ADA72741}"/>
              </a:ext>
            </a:extLst>
          </p:cNvPr>
          <p:cNvCxnSpPr>
            <a:cxnSpLocks/>
          </p:cNvCxnSpPr>
          <p:nvPr/>
        </p:nvCxnSpPr>
        <p:spPr>
          <a:xfrm flipV="1">
            <a:off x="3738482" y="3086009"/>
            <a:ext cx="2123994" cy="71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CCE8C25-E575-40D9-9D22-D5368F17F0CA}"/>
              </a:ext>
            </a:extLst>
          </p:cNvPr>
          <p:cNvCxnSpPr>
            <a:cxnSpLocks/>
          </p:cNvCxnSpPr>
          <p:nvPr/>
        </p:nvCxnSpPr>
        <p:spPr>
          <a:xfrm flipV="1">
            <a:off x="3845101" y="3288718"/>
            <a:ext cx="2123994" cy="71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Arc 64">
            <a:extLst>
              <a:ext uri="{FF2B5EF4-FFF2-40B4-BE49-F238E27FC236}">
                <a16:creationId xmlns:a16="http://schemas.microsoft.com/office/drawing/2014/main" id="{F9DA2A06-742C-41B1-8228-BDFE80A90E43}"/>
              </a:ext>
            </a:extLst>
          </p:cNvPr>
          <p:cNvSpPr/>
          <p:nvPr/>
        </p:nvSpPr>
        <p:spPr>
          <a:xfrm rot="11896650">
            <a:off x="4829965" y="-273452"/>
            <a:ext cx="1783592" cy="3869364"/>
          </a:xfrm>
          <a:prstGeom prst="arc">
            <a:avLst>
              <a:gd name="adj1" fmla="val 16566172"/>
              <a:gd name="adj2" fmla="val 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Arc 65">
            <a:extLst>
              <a:ext uri="{FF2B5EF4-FFF2-40B4-BE49-F238E27FC236}">
                <a16:creationId xmlns:a16="http://schemas.microsoft.com/office/drawing/2014/main" id="{E0111007-16ED-4881-A73F-8480368D1E75}"/>
              </a:ext>
            </a:extLst>
          </p:cNvPr>
          <p:cNvSpPr/>
          <p:nvPr/>
        </p:nvSpPr>
        <p:spPr>
          <a:xfrm rot="11896650">
            <a:off x="4768827" y="-251209"/>
            <a:ext cx="1783592" cy="3869364"/>
          </a:xfrm>
          <a:prstGeom prst="arc">
            <a:avLst>
              <a:gd name="adj1" fmla="val 16566172"/>
              <a:gd name="adj2" fmla="val 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Rectangle 66">
            <a:extLst>
              <a:ext uri="{FF2B5EF4-FFF2-40B4-BE49-F238E27FC236}">
                <a16:creationId xmlns:a16="http://schemas.microsoft.com/office/drawing/2014/main" id="{9369EABC-8560-487E-80B0-F5D3115A8F81}"/>
              </a:ext>
            </a:extLst>
          </p:cNvPr>
          <p:cNvSpPr/>
          <p:nvPr/>
        </p:nvSpPr>
        <p:spPr>
          <a:xfrm>
            <a:off x="1737093" y="319131"/>
            <a:ext cx="173477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Z-Line</a:t>
            </a:r>
          </a:p>
        </p:txBody>
      </p:sp>
      <p:sp>
        <p:nvSpPr>
          <p:cNvPr id="68" name="Rectangle 67">
            <a:extLst>
              <a:ext uri="{FF2B5EF4-FFF2-40B4-BE49-F238E27FC236}">
                <a16:creationId xmlns:a16="http://schemas.microsoft.com/office/drawing/2014/main" id="{5A257063-8184-46E7-BC61-90E20969B18E}"/>
              </a:ext>
            </a:extLst>
          </p:cNvPr>
          <p:cNvSpPr/>
          <p:nvPr/>
        </p:nvSpPr>
        <p:spPr>
          <a:xfrm>
            <a:off x="4288830" y="745495"/>
            <a:ext cx="1167307"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M-Line</a:t>
            </a:r>
          </a:p>
        </p:txBody>
      </p:sp>
      <p:sp>
        <p:nvSpPr>
          <p:cNvPr id="69" name="Rectangle 68">
            <a:extLst>
              <a:ext uri="{FF2B5EF4-FFF2-40B4-BE49-F238E27FC236}">
                <a16:creationId xmlns:a16="http://schemas.microsoft.com/office/drawing/2014/main" id="{E0735488-B108-4DCE-A4E6-4095BEC52365}"/>
              </a:ext>
            </a:extLst>
          </p:cNvPr>
          <p:cNvSpPr/>
          <p:nvPr/>
        </p:nvSpPr>
        <p:spPr>
          <a:xfrm>
            <a:off x="4092958" y="55506"/>
            <a:ext cx="1710725"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Sarcomere</a:t>
            </a:r>
          </a:p>
        </p:txBody>
      </p:sp>
      <p:sp>
        <p:nvSpPr>
          <p:cNvPr id="70" name="Rectangle 69">
            <a:extLst>
              <a:ext uri="{FF2B5EF4-FFF2-40B4-BE49-F238E27FC236}">
                <a16:creationId xmlns:a16="http://schemas.microsoft.com/office/drawing/2014/main" id="{75D0EC8A-EA32-43C6-87C9-3301184B3C63}"/>
              </a:ext>
            </a:extLst>
          </p:cNvPr>
          <p:cNvSpPr/>
          <p:nvPr/>
        </p:nvSpPr>
        <p:spPr>
          <a:xfrm>
            <a:off x="2790141" y="3676413"/>
            <a:ext cx="2098651"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Thin Filament</a:t>
            </a:r>
          </a:p>
        </p:txBody>
      </p:sp>
      <p:sp>
        <p:nvSpPr>
          <p:cNvPr id="71" name="Rectangle 70">
            <a:extLst>
              <a:ext uri="{FF2B5EF4-FFF2-40B4-BE49-F238E27FC236}">
                <a16:creationId xmlns:a16="http://schemas.microsoft.com/office/drawing/2014/main" id="{1E56ECF8-2725-43CF-8D39-D1DC155EA331}"/>
              </a:ext>
            </a:extLst>
          </p:cNvPr>
          <p:cNvSpPr/>
          <p:nvPr/>
        </p:nvSpPr>
        <p:spPr>
          <a:xfrm>
            <a:off x="5462896" y="3674633"/>
            <a:ext cx="2260555"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Thick Filament</a:t>
            </a:r>
          </a:p>
        </p:txBody>
      </p:sp>
      <p:sp>
        <p:nvSpPr>
          <p:cNvPr id="72" name="Rectangle 71">
            <a:extLst>
              <a:ext uri="{FF2B5EF4-FFF2-40B4-BE49-F238E27FC236}">
                <a16:creationId xmlns:a16="http://schemas.microsoft.com/office/drawing/2014/main" id="{969A3F67-A155-44A3-BA85-255DC66D3DFA}"/>
              </a:ext>
            </a:extLst>
          </p:cNvPr>
          <p:cNvSpPr/>
          <p:nvPr/>
        </p:nvSpPr>
        <p:spPr>
          <a:xfrm>
            <a:off x="4336006" y="4398126"/>
            <a:ext cx="1443024"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Myofibril</a:t>
            </a:r>
          </a:p>
        </p:txBody>
      </p:sp>
      <p:cxnSp>
        <p:nvCxnSpPr>
          <p:cNvPr id="73" name="Straight Connector 72">
            <a:extLst>
              <a:ext uri="{FF2B5EF4-FFF2-40B4-BE49-F238E27FC236}">
                <a16:creationId xmlns:a16="http://schemas.microsoft.com/office/drawing/2014/main" id="{B9F34CA2-F77E-452C-BDEE-1C379452322B}"/>
              </a:ext>
            </a:extLst>
          </p:cNvPr>
          <p:cNvCxnSpPr>
            <a:cxnSpLocks/>
          </p:cNvCxnSpPr>
          <p:nvPr/>
        </p:nvCxnSpPr>
        <p:spPr>
          <a:xfrm flipV="1">
            <a:off x="7088738" y="1505467"/>
            <a:ext cx="718777" cy="51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520699B-10FA-4545-9F29-34E0B8B7DE11}"/>
              </a:ext>
            </a:extLst>
          </p:cNvPr>
          <p:cNvCxnSpPr>
            <a:cxnSpLocks/>
          </p:cNvCxnSpPr>
          <p:nvPr/>
        </p:nvCxnSpPr>
        <p:spPr>
          <a:xfrm flipV="1">
            <a:off x="6990954" y="1693611"/>
            <a:ext cx="718777" cy="51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459A956-1ABE-4F28-8117-7581B2898AE0}"/>
              </a:ext>
            </a:extLst>
          </p:cNvPr>
          <p:cNvCxnSpPr>
            <a:cxnSpLocks/>
          </p:cNvCxnSpPr>
          <p:nvPr/>
        </p:nvCxnSpPr>
        <p:spPr>
          <a:xfrm flipV="1">
            <a:off x="6912784" y="1975335"/>
            <a:ext cx="718777" cy="51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8E7488C-580B-4C41-8BF4-E75336649275}"/>
              </a:ext>
            </a:extLst>
          </p:cNvPr>
          <p:cNvCxnSpPr>
            <a:cxnSpLocks/>
          </p:cNvCxnSpPr>
          <p:nvPr/>
        </p:nvCxnSpPr>
        <p:spPr>
          <a:xfrm flipV="1">
            <a:off x="6851254" y="2223104"/>
            <a:ext cx="718777" cy="51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84B3BD1-C682-4951-AD15-4ACE7C4E7E9F}"/>
              </a:ext>
            </a:extLst>
          </p:cNvPr>
          <p:cNvCxnSpPr>
            <a:cxnSpLocks/>
          </p:cNvCxnSpPr>
          <p:nvPr/>
        </p:nvCxnSpPr>
        <p:spPr>
          <a:xfrm flipV="1">
            <a:off x="6874756" y="2458201"/>
            <a:ext cx="718777" cy="51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6B030AD-ED58-4E35-913A-A96E83FE6633}"/>
              </a:ext>
            </a:extLst>
          </p:cNvPr>
          <p:cNvCxnSpPr>
            <a:cxnSpLocks/>
          </p:cNvCxnSpPr>
          <p:nvPr/>
        </p:nvCxnSpPr>
        <p:spPr>
          <a:xfrm flipV="1">
            <a:off x="6874755" y="2716478"/>
            <a:ext cx="718777" cy="51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4657B2A-16DD-4EAA-8106-03217511A166}"/>
              </a:ext>
            </a:extLst>
          </p:cNvPr>
          <p:cNvCxnSpPr>
            <a:cxnSpLocks/>
          </p:cNvCxnSpPr>
          <p:nvPr/>
        </p:nvCxnSpPr>
        <p:spPr>
          <a:xfrm flipV="1">
            <a:off x="6980007" y="2975194"/>
            <a:ext cx="718777" cy="51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BE717CD-C819-46BE-AF80-9E3C84E470D4}"/>
              </a:ext>
            </a:extLst>
          </p:cNvPr>
          <p:cNvCxnSpPr>
            <a:cxnSpLocks/>
          </p:cNvCxnSpPr>
          <p:nvPr/>
        </p:nvCxnSpPr>
        <p:spPr>
          <a:xfrm flipV="1">
            <a:off x="7061892" y="3234580"/>
            <a:ext cx="718777" cy="51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C4A9AF-C868-4DC6-AEC5-2C95717A79FC}"/>
              </a:ext>
            </a:extLst>
          </p:cNvPr>
          <p:cNvCxnSpPr>
            <a:cxnSpLocks/>
          </p:cNvCxnSpPr>
          <p:nvPr/>
        </p:nvCxnSpPr>
        <p:spPr>
          <a:xfrm flipV="1">
            <a:off x="7158537" y="3387366"/>
            <a:ext cx="718777" cy="51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905DF86-EC94-4400-B500-282CBBC32831}"/>
              </a:ext>
            </a:extLst>
          </p:cNvPr>
          <p:cNvCxnSpPr>
            <a:cxnSpLocks/>
          </p:cNvCxnSpPr>
          <p:nvPr/>
        </p:nvCxnSpPr>
        <p:spPr>
          <a:xfrm flipV="1">
            <a:off x="2004236" y="1442247"/>
            <a:ext cx="718777" cy="51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613641A-923D-41B6-8DD5-49AA753BF631}"/>
              </a:ext>
            </a:extLst>
          </p:cNvPr>
          <p:cNvCxnSpPr>
            <a:cxnSpLocks/>
          </p:cNvCxnSpPr>
          <p:nvPr/>
        </p:nvCxnSpPr>
        <p:spPr>
          <a:xfrm flipV="1">
            <a:off x="1930202" y="1630391"/>
            <a:ext cx="718777" cy="51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56602E7-C456-419E-94F1-EBD96EF93677}"/>
              </a:ext>
            </a:extLst>
          </p:cNvPr>
          <p:cNvCxnSpPr>
            <a:cxnSpLocks/>
          </p:cNvCxnSpPr>
          <p:nvPr/>
        </p:nvCxnSpPr>
        <p:spPr>
          <a:xfrm flipV="1">
            <a:off x="1840157" y="1852740"/>
            <a:ext cx="718777" cy="51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998823A-E23C-4461-97C7-A56012E6DD63}"/>
              </a:ext>
            </a:extLst>
          </p:cNvPr>
          <p:cNvCxnSpPr>
            <a:cxnSpLocks/>
          </p:cNvCxnSpPr>
          <p:nvPr/>
        </p:nvCxnSpPr>
        <p:spPr>
          <a:xfrm flipV="1">
            <a:off x="1790502" y="2112384"/>
            <a:ext cx="718777" cy="51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4150323-B038-41EC-8E5D-CEBC579C39C1}"/>
              </a:ext>
            </a:extLst>
          </p:cNvPr>
          <p:cNvCxnSpPr>
            <a:cxnSpLocks/>
          </p:cNvCxnSpPr>
          <p:nvPr/>
        </p:nvCxnSpPr>
        <p:spPr>
          <a:xfrm flipV="1">
            <a:off x="1802129" y="2394981"/>
            <a:ext cx="718777" cy="51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2E4C8AE-A861-4C59-BE72-422E4E76F033}"/>
              </a:ext>
            </a:extLst>
          </p:cNvPr>
          <p:cNvCxnSpPr>
            <a:cxnSpLocks/>
          </p:cNvCxnSpPr>
          <p:nvPr/>
        </p:nvCxnSpPr>
        <p:spPr>
          <a:xfrm flipV="1">
            <a:off x="1814003" y="2653258"/>
            <a:ext cx="718777" cy="51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090566E-D309-41F1-ABB6-C13C12D03419}"/>
              </a:ext>
            </a:extLst>
          </p:cNvPr>
          <p:cNvCxnSpPr>
            <a:cxnSpLocks/>
          </p:cNvCxnSpPr>
          <p:nvPr/>
        </p:nvCxnSpPr>
        <p:spPr>
          <a:xfrm flipV="1">
            <a:off x="1895505" y="2911974"/>
            <a:ext cx="718777" cy="51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BDAB09A-D9B1-4DB9-9686-9069BB141298}"/>
              </a:ext>
            </a:extLst>
          </p:cNvPr>
          <p:cNvCxnSpPr>
            <a:cxnSpLocks/>
          </p:cNvCxnSpPr>
          <p:nvPr/>
        </p:nvCxnSpPr>
        <p:spPr>
          <a:xfrm flipV="1">
            <a:off x="1965515" y="3171360"/>
            <a:ext cx="718777" cy="51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1F1DA1B-6490-469D-8AB4-145A4C79E3B8}"/>
              </a:ext>
            </a:extLst>
          </p:cNvPr>
          <p:cNvCxnSpPr>
            <a:cxnSpLocks/>
          </p:cNvCxnSpPr>
          <p:nvPr/>
        </p:nvCxnSpPr>
        <p:spPr>
          <a:xfrm flipV="1">
            <a:off x="2085910" y="3324146"/>
            <a:ext cx="718777" cy="51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A0B70E40-1300-44FB-9354-BCA36ED9136A}"/>
              </a:ext>
            </a:extLst>
          </p:cNvPr>
          <p:cNvCxnSpPr>
            <a:cxnSpLocks/>
          </p:cNvCxnSpPr>
          <p:nvPr/>
        </p:nvCxnSpPr>
        <p:spPr>
          <a:xfrm>
            <a:off x="2402280" y="1097961"/>
            <a:ext cx="979438" cy="776804"/>
          </a:xfrm>
          <a:prstGeom prst="straightConnector1">
            <a:avLst/>
          </a:prstGeom>
          <a:ln w="57150">
            <a:tailEnd type="triangle"/>
          </a:ln>
          <a:effectLst>
            <a:glow rad="63500">
              <a:schemeClr val="bg1">
                <a:alpha val="66000"/>
              </a:schemeClr>
            </a:glow>
          </a:effectLst>
        </p:spPr>
        <p:style>
          <a:lnRef idx="3">
            <a:schemeClr val="dk1"/>
          </a:lnRef>
          <a:fillRef idx="0">
            <a:schemeClr val="dk1"/>
          </a:fillRef>
          <a:effectRef idx="2">
            <a:schemeClr val="dk1"/>
          </a:effectRef>
          <a:fontRef idx="minor">
            <a:schemeClr val="tx1"/>
          </a:fontRef>
        </p:style>
      </p:cxnSp>
      <p:cxnSp>
        <p:nvCxnSpPr>
          <p:cNvPr id="98" name="Straight Arrow Connector 97">
            <a:extLst>
              <a:ext uri="{FF2B5EF4-FFF2-40B4-BE49-F238E27FC236}">
                <a16:creationId xmlns:a16="http://schemas.microsoft.com/office/drawing/2014/main" id="{A7EE3CD0-B819-4596-A4E6-901B8FC5DA47}"/>
              </a:ext>
            </a:extLst>
          </p:cNvPr>
          <p:cNvCxnSpPr>
            <a:cxnSpLocks/>
          </p:cNvCxnSpPr>
          <p:nvPr/>
        </p:nvCxnSpPr>
        <p:spPr>
          <a:xfrm flipH="1">
            <a:off x="4715386" y="1249937"/>
            <a:ext cx="95930" cy="685460"/>
          </a:xfrm>
          <a:prstGeom prst="straightConnector1">
            <a:avLst/>
          </a:prstGeom>
          <a:ln w="57150">
            <a:tailEnd type="triangle"/>
          </a:ln>
          <a:effectLst>
            <a:glow rad="63500">
              <a:schemeClr val="bg1">
                <a:alpha val="66000"/>
              </a:schemeClr>
            </a:glow>
          </a:effectLst>
        </p:spPr>
        <p:style>
          <a:lnRef idx="3">
            <a:schemeClr val="dk1"/>
          </a:lnRef>
          <a:fillRef idx="0">
            <a:schemeClr val="dk1"/>
          </a:fillRef>
          <a:effectRef idx="2">
            <a:schemeClr val="dk1"/>
          </a:effectRef>
          <a:fontRef idx="minor">
            <a:schemeClr val="tx1"/>
          </a:fontRef>
        </p:style>
      </p:cxnSp>
      <p:cxnSp>
        <p:nvCxnSpPr>
          <p:cNvPr id="100" name="Straight Arrow Connector 99">
            <a:extLst>
              <a:ext uri="{FF2B5EF4-FFF2-40B4-BE49-F238E27FC236}">
                <a16:creationId xmlns:a16="http://schemas.microsoft.com/office/drawing/2014/main" id="{2F82AB14-4DBB-434E-BF46-CDFFC0D02B54}"/>
              </a:ext>
            </a:extLst>
          </p:cNvPr>
          <p:cNvCxnSpPr>
            <a:cxnSpLocks/>
          </p:cNvCxnSpPr>
          <p:nvPr/>
        </p:nvCxnSpPr>
        <p:spPr>
          <a:xfrm flipV="1">
            <a:off x="3680926" y="2945251"/>
            <a:ext cx="28193" cy="736406"/>
          </a:xfrm>
          <a:prstGeom prst="straightConnector1">
            <a:avLst/>
          </a:prstGeom>
          <a:ln w="57150">
            <a:tailEnd type="triangle"/>
          </a:ln>
          <a:effectLst>
            <a:glow rad="63500">
              <a:schemeClr val="bg1">
                <a:alpha val="66000"/>
              </a:schemeClr>
            </a:glow>
          </a:effectLst>
        </p:spPr>
        <p:style>
          <a:lnRef idx="3">
            <a:schemeClr val="dk1"/>
          </a:lnRef>
          <a:fillRef idx="0">
            <a:schemeClr val="dk1"/>
          </a:fillRef>
          <a:effectRef idx="2">
            <a:schemeClr val="dk1"/>
          </a:effectRef>
          <a:fontRef idx="minor">
            <a:schemeClr val="tx1"/>
          </a:fontRef>
        </p:style>
      </p:cxnSp>
      <p:cxnSp>
        <p:nvCxnSpPr>
          <p:cNvPr id="102" name="Straight Arrow Connector 101">
            <a:extLst>
              <a:ext uri="{FF2B5EF4-FFF2-40B4-BE49-F238E27FC236}">
                <a16:creationId xmlns:a16="http://schemas.microsoft.com/office/drawing/2014/main" id="{82AD1F1F-CC1B-4E14-BF60-0F2CFA809E44}"/>
              </a:ext>
            </a:extLst>
          </p:cNvPr>
          <p:cNvCxnSpPr>
            <a:cxnSpLocks/>
          </p:cNvCxnSpPr>
          <p:nvPr/>
        </p:nvCxnSpPr>
        <p:spPr>
          <a:xfrm flipH="1" flipV="1">
            <a:off x="5735237" y="3134901"/>
            <a:ext cx="532744" cy="687478"/>
          </a:xfrm>
          <a:prstGeom prst="straightConnector1">
            <a:avLst/>
          </a:prstGeom>
          <a:ln w="57150">
            <a:tailEnd type="triangle"/>
          </a:ln>
          <a:effectLst>
            <a:glow rad="63500">
              <a:schemeClr val="bg1">
                <a:alpha val="66000"/>
              </a:schemeClr>
            </a:glow>
          </a:effectLst>
        </p:spPr>
        <p:style>
          <a:lnRef idx="3">
            <a:schemeClr val="dk1"/>
          </a:lnRef>
          <a:fillRef idx="0">
            <a:schemeClr val="dk1"/>
          </a:fillRef>
          <a:effectRef idx="2">
            <a:schemeClr val="dk1"/>
          </a:effectRef>
          <a:fontRef idx="minor">
            <a:schemeClr val="tx1"/>
          </a:fontRef>
        </p:style>
      </p:cxnSp>
      <p:sp>
        <p:nvSpPr>
          <p:cNvPr id="104" name="Right Bracket 103">
            <a:extLst>
              <a:ext uri="{FF2B5EF4-FFF2-40B4-BE49-F238E27FC236}">
                <a16:creationId xmlns:a16="http://schemas.microsoft.com/office/drawing/2014/main" id="{F11EF042-35CE-47F8-825E-A8BF5686B84C}"/>
              </a:ext>
            </a:extLst>
          </p:cNvPr>
          <p:cNvSpPr/>
          <p:nvPr/>
        </p:nvSpPr>
        <p:spPr>
          <a:xfrm rot="16200000">
            <a:off x="4654113" y="-307309"/>
            <a:ext cx="584774" cy="2831436"/>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6" name="Straight Connector 105">
            <a:extLst>
              <a:ext uri="{FF2B5EF4-FFF2-40B4-BE49-F238E27FC236}">
                <a16:creationId xmlns:a16="http://schemas.microsoft.com/office/drawing/2014/main" id="{1EEFE8AF-0D21-48AD-A30A-E624513E72F9}"/>
              </a:ext>
            </a:extLst>
          </p:cNvPr>
          <p:cNvCxnSpPr>
            <a:cxnSpLocks/>
            <a:stCxn id="69" idx="2"/>
            <a:endCxn id="104" idx="2"/>
          </p:cNvCxnSpPr>
          <p:nvPr/>
        </p:nvCxnSpPr>
        <p:spPr>
          <a:xfrm flipH="1">
            <a:off x="4946500" y="640281"/>
            <a:ext cx="1821" cy="1757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CCBE0C46-5FED-410E-A4E7-4F3D8DCC03F1}"/>
              </a:ext>
            </a:extLst>
          </p:cNvPr>
          <p:cNvCxnSpPr>
            <a:cxnSpLocks/>
          </p:cNvCxnSpPr>
          <p:nvPr/>
        </p:nvCxnSpPr>
        <p:spPr>
          <a:xfrm flipH="1">
            <a:off x="2536604" y="4690513"/>
            <a:ext cx="171643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115" name="Straight Arrow Connector 114">
            <a:extLst>
              <a:ext uri="{FF2B5EF4-FFF2-40B4-BE49-F238E27FC236}">
                <a16:creationId xmlns:a16="http://schemas.microsoft.com/office/drawing/2014/main" id="{571DEEDE-2796-4BC6-92B2-029C28536D83}"/>
              </a:ext>
            </a:extLst>
          </p:cNvPr>
          <p:cNvCxnSpPr>
            <a:cxnSpLocks/>
          </p:cNvCxnSpPr>
          <p:nvPr/>
        </p:nvCxnSpPr>
        <p:spPr>
          <a:xfrm>
            <a:off x="5874349" y="4690513"/>
            <a:ext cx="175606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pic>
        <p:nvPicPr>
          <p:cNvPr id="118" name="Picture 117">
            <a:extLst>
              <a:ext uri="{FF2B5EF4-FFF2-40B4-BE49-F238E27FC236}">
                <a16:creationId xmlns:a16="http://schemas.microsoft.com/office/drawing/2014/main" id="{C290D722-B1FB-4B07-A9DA-B864B5B66D14}"/>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LightScreen/>
                    </a14:imgEffect>
                  </a14:imgLayer>
                </a14:imgProps>
              </a:ext>
            </a:extLst>
          </a:blip>
          <a:srcRect t="27461" r="93177" b="66353"/>
          <a:stretch/>
        </p:blipFill>
        <p:spPr>
          <a:xfrm>
            <a:off x="7920025" y="1566926"/>
            <a:ext cx="120227" cy="199740"/>
          </a:xfrm>
          <a:prstGeom prst="rect">
            <a:avLst/>
          </a:prstGeom>
        </p:spPr>
      </p:pic>
      <p:pic>
        <p:nvPicPr>
          <p:cNvPr id="119" name="Picture 118">
            <a:extLst>
              <a:ext uri="{FF2B5EF4-FFF2-40B4-BE49-F238E27FC236}">
                <a16:creationId xmlns:a16="http://schemas.microsoft.com/office/drawing/2014/main" id="{A41B5379-4CEC-470D-86F9-1E28A0129709}"/>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LightScreen/>
                    </a14:imgEffect>
                  </a14:imgLayer>
                </a14:imgProps>
              </a:ext>
            </a:extLst>
          </a:blip>
          <a:srcRect t="27461" r="93177" b="66353"/>
          <a:stretch/>
        </p:blipFill>
        <p:spPr>
          <a:xfrm rot="20750807">
            <a:off x="7788451" y="1830219"/>
            <a:ext cx="120227" cy="199740"/>
          </a:xfrm>
          <a:prstGeom prst="rect">
            <a:avLst/>
          </a:prstGeom>
        </p:spPr>
      </p:pic>
      <p:pic>
        <p:nvPicPr>
          <p:cNvPr id="120" name="Picture 119">
            <a:extLst>
              <a:ext uri="{FF2B5EF4-FFF2-40B4-BE49-F238E27FC236}">
                <a16:creationId xmlns:a16="http://schemas.microsoft.com/office/drawing/2014/main" id="{2F82431B-4B3C-4FE8-AFDE-319F4DF80A2E}"/>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LightScreen/>
                    </a14:imgEffect>
                  </a14:imgLayer>
                </a14:imgProps>
              </a:ext>
            </a:extLst>
          </a:blip>
          <a:srcRect t="27461" r="93177" b="66353"/>
          <a:stretch/>
        </p:blipFill>
        <p:spPr>
          <a:xfrm rot="837128">
            <a:off x="8014992" y="1912644"/>
            <a:ext cx="120227" cy="199740"/>
          </a:xfrm>
          <a:prstGeom prst="rect">
            <a:avLst/>
          </a:prstGeom>
        </p:spPr>
      </p:pic>
      <p:pic>
        <p:nvPicPr>
          <p:cNvPr id="121" name="Picture 120">
            <a:extLst>
              <a:ext uri="{FF2B5EF4-FFF2-40B4-BE49-F238E27FC236}">
                <a16:creationId xmlns:a16="http://schemas.microsoft.com/office/drawing/2014/main" id="{FF5CF316-BBE4-4445-8A8A-7CE608EF5BDA}"/>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LightScreen/>
                    </a14:imgEffect>
                  </a14:imgLayer>
                </a14:imgProps>
              </a:ext>
            </a:extLst>
          </a:blip>
          <a:srcRect t="27461" r="93177" b="66353"/>
          <a:stretch/>
        </p:blipFill>
        <p:spPr>
          <a:xfrm rot="20344296">
            <a:off x="7718256" y="2220600"/>
            <a:ext cx="120227" cy="199740"/>
          </a:xfrm>
          <a:prstGeom prst="rect">
            <a:avLst/>
          </a:prstGeom>
        </p:spPr>
      </p:pic>
      <p:pic>
        <p:nvPicPr>
          <p:cNvPr id="122" name="Picture 121">
            <a:extLst>
              <a:ext uri="{FF2B5EF4-FFF2-40B4-BE49-F238E27FC236}">
                <a16:creationId xmlns:a16="http://schemas.microsoft.com/office/drawing/2014/main" id="{ED1161EB-1623-4034-AD8B-0E873353F85A}"/>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LightScreen/>
                    </a14:imgEffect>
                  </a14:imgLayer>
                </a14:imgProps>
              </a:ext>
            </a:extLst>
          </a:blip>
          <a:srcRect t="27461" r="93177" b="66353"/>
          <a:stretch/>
        </p:blipFill>
        <p:spPr>
          <a:xfrm rot="19594099">
            <a:off x="7974437" y="2205658"/>
            <a:ext cx="120227" cy="199740"/>
          </a:xfrm>
          <a:prstGeom prst="rect">
            <a:avLst/>
          </a:prstGeom>
        </p:spPr>
      </p:pic>
      <p:pic>
        <p:nvPicPr>
          <p:cNvPr id="123" name="Picture 122">
            <a:extLst>
              <a:ext uri="{FF2B5EF4-FFF2-40B4-BE49-F238E27FC236}">
                <a16:creationId xmlns:a16="http://schemas.microsoft.com/office/drawing/2014/main" id="{EE269125-ED98-441C-8FE2-061F7231F891}"/>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LightScreen/>
                    </a14:imgEffect>
                  </a14:imgLayer>
                </a14:imgProps>
              </a:ext>
            </a:extLst>
          </a:blip>
          <a:srcRect t="27461" r="93177" b="66353"/>
          <a:stretch/>
        </p:blipFill>
        <p:spPr>
          <a:xfrm>
            <a:off x="7826565" y="2537223"/>
            <a:ext cx="120227" cy="199740"/>
          </a:xfrm>
          <a:prstGeom prst="rect">
            <a:avLst/>
          </a:prstGeom>
        </p:spPr>
      </p:pic>
      <p:pic>
        <p:nvPicPr>
          <p:cNvPr id="124" name="Picture 123">
            <a:extLst>
              <a:ext uri="{FF2B5EF4-FFF2-40B4-BE49-F238E27FC236}">
                <a16:creationId xmlns:a16="http://schemas.microsoft.com/office/drawing/2014/main" id="{24031B7E-1AE3-4DBD-8EA0-0B87AE965661}"/>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LightScreen/>
                    </a14:imgEffect>
                  </a14:imgLayer>
                </a14:imgProps>
              </a:ext>
            </a:extLst>
          </a:blip>
          <a:srcRect t="27461" r="93177" b="66353"/>
          <a:stretch/>
        </p:blipFill>
        <p:spPr>
          <a:xfrm rot="20751803">
            <a:off x="7906919" y="2983767"/>
            <a:ext cx="120227" cy="199740"/>
          </a:xfrm>
          <a:prstGeom prst="rect">
            <a:avLst/>
          </a:prstGeom>
        </p:spPr>
      </p:pic>
      <p:pic>
        <p:nvPicPr>
          <p:cNvPr id="125" name="Picture 124">
            <a:extLst>
              <a:ext uri="{FF2B5EF4-FFF2-40B4-BE49-F238E27FC236}">
                <a16:creationId xmlns:a16="http://schemas.microsoft.com/office/drawing/2014/main" id="{B17E1AE1-98DF-4994-AFBC-DD34C882AFAE}"/>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LightScreen/>
                    </a14:imgEffect>
                  </a14:imgLayer>
                </a14:imgProps>
              </a:ext>
            </a:extLst>
          </a:blip>
          <a:srcRect t="27461" r="93177" b="66353"/>
          <a:stretch/>
        </p:blipFill>
        <p:spPr>
          <a:xfrm rot="2460888">
            <a:off x="7963788" y="2661583"/>
            <a:ext cx="120227" cy="199740"/>
          </a:xfrm>
          <a:prstGeom prst="rect">
            <a:avLst/>
          </a:prstGeom>
        </p:spPr>
      </p:pic>
      <p:pic>
        <p:nvPicPr>
          <p:cNvPr id="127" name="Picture 126" descr="A close up of a sign&#10;&#10;Description generated with very high confidence">
            <a:extLst>
              <a:ext uri="{FF2B5EF4-FFF2-40B4-BE49-F238E27FC236}">
                <a16:creationId xmlns:a16="http://schemas.microsoft.com/office/drawing/2014/main" id="{0C1DE4D1-E838-4FF8-9DB3-D991471543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4179" y="3535058"/>
            <a:ext cx="1408304" cy="250885"/>
          </a:xfrm>
          <a:prstGeom prst="rect">
            <a:avLst/>
          </a:prstGeom>
        </p:spPr>
      </p:pic>
    </p:spTree>
    <p:extLst>
      <p:ext uri="{BB962C8B-B14F-4D97-AF65-F5344CB8AC3E}">
        <p14:creationId xmlns:p14="http://schemas.microsoft.com/office/powerpoint/2010/main" val="1360158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4D2F4-36B7-45B9-8495-BACDA78790A3}"/>
              </a:ext>
            </a:extLst>
          </p:cNvPr>
          <p:cNvSpPr>
            <a:spLocks noGrp="1"/>
          </p:cNvSpPr>
          <p:nvPr>
            <p:ph type="title"/>
          </p:nvPr>
        </p:nvSpPr>
        <p:spPr/>
        <p:txBody>
          <a:bodyPr>
            <a:normAutofit/>
          </a:bodyPr>
          <a:lstStyle/>
          <a:p>
            <a:pPr algn="ctr"/>
            <a:r>
              <a:rPr lang="en-US"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Agonist / Antagonist</a:t>
            </a:r>
          </a:p>
        </p:txBody>
      </p:sp>
      <p:sp>
        <p:nvSpPr>
          <p:cNvPr id="3" name="Content Placeholder 2">
            <a:extLst>
              <a:ext uri="{FF2B5EF4-FFF2-40B4-BE49-F238E27FC236}">
                <a16:creationId xmlns:a16="http://schemas.microsoft.com/office/drawing/2014/main" id="{2A6CB5CB-8568-4E30-A4C2-9ABBD02E36A2}"/>
              </a:ext>
            </a:extLst>
          </p:cNvPr>
          <p:cNvSpPr>
            <a:spLocks noGrp="1"/>
          </p:cNvSpPr>
          <p:nvPr>
            <p:ph idx="1"/>
          </p:nvPr>
        </p:nvSpPr>
        <p:spPr>
          <a:xfrm>
            <a:off x="838201" y="1825625"/>
            <a:ext cx="3776834" cy="4351338"/>
          </a:xfrm>
        </p:spPr>
        <p:txBody>
          <a:bodyPr>
            <a:normAutofit/>
          </a:bodyPr>
          <a:lstStyle/>
          <a:p>
            <a:r>
              <a:rPr lang="en-US" dirty="0"/>
              <a:t>Another example of an agonist/antagonist pair is the </a:t>
            </a:r>
            <a:r>
              <a:rPr lang="en-US" b="1" dirty="0"/>
              <a:t>gastrocnemius muscle</a:t>
            </a:r>
            <a:r>
              <a:rPr lang="en-US" dirty="0"/>
              <a:t> (calf muscle) and the </a:t>
            </a:r>
            <a:r>
              <a:rPr lang="en-US" b="1" dirty="0"/>
              <a:t>tibialis anterior</a:t>
            </a:r>
            <a:r>
              <a:rPr lang="en-US" dirty="0"/>
              <a:t>.</a:t>
            </a:r>
          </a:p>
        </p:txBody>
      </p:sp>
      <p:pic>
        <p:nvPicPr>
          <p:cNvPr id="7" name="Picture 6">
            <a:extLst>
              <a:ext uri="{FF2B5EF4-FFF2-40B4-BE49-F238E27FC236}">
                <a16:creationId xmlns:a16="http://schemas.microsoft.com/office/drawing/2014/main" id="{00AF0FA9-2B02-4F0E-88EC-811A55237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4508" y="2434728"/>
            <a:ext cx="3317454" cy="4423272"/>
          </a:xfrm>
          <a:prstGeom prst="rect">
            <a:avLst/>
          </a:prstGeom>
        </p:spPr>
      </p:pic>
      <p:pic>
        <p:nvPicPr>
          <p:cNvPr id="9" name="Picture 8" descr="A picture containing indoor&#10;&#10;Description generated with high confidence">
            <a:extLst>
              <a:ext uri="{FF2B5EF4-FFF2-40B4-BE49-F238E27FC236}">
                <a16:creationId xmlns:a16="http://schemas.microsoft.com/office/drawing/2014/main" id="{EF137590-6E7F-4628-9612-FAECC31031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034" y="2426465"/>
            <a:ext cx="4012206" cy="4258238"/>
          </a:xfrm>
          <a:prstGeom prst="rect">
            <a:avLst/>
          </a:prstGeom>
        </p:spPr>
      </p:pic>
      <p:sp>
        <p:nvSpPr>
          <p:cNvPr id="10" name="Rectangle 9">
            <a:extLst>
              <a:ext uri="{FF2B5EF4-FFF2-40B4-BE49-F238E27FC236}">
                <a16:creationId xmlns:a16="http://schemas.microsoft.com/office/drawing/2014/main" id="{000472A4-D9A6-4312-B66A-AEE351466B49}"/>
              </a:ext>
            </a:extLst>
          </p:cNvPr>
          <p:cNvSpPr/>
          <p:nvPr/>
        </p:nvSpPr>
        <p:spPr>
          <a:xfrm>
            <a:off x="7964238" y="2990946"/>
            <a:ext cx="1326004" cy="338554"/>
          </a:xfrm>
          <a:prstGeom prst="rect">
            <a:avLst/>
          </a:prstGeom>
        </p:spPr>
        <p:txBody>
          <a:bodyPr wrap="none">
            <a:spAutoFit/>
          </a:bodyPr>
          <a:lstStyle/>
          <a:p>
            <a:r>
              <a:rPr lang="en-US" sz="1600" dirty="0"/>
              <a:t>Tibialis Anterior</a:t>
            </a:r>
          </a:p>
        </p:txBody>
      </p:sp>
      <p:cxnSp>
        <p:nvCxnSpPr>
          <p:cNvPr id="12" name="Straight Connector 11">
            <a:extLst>
              <a:ext uri="{FF2B5EF4-FFF2-40B4-BE49-F238E27FC236}">
                <a16:creationId xmlns:a16="http://schemas.microsoft.com/office/drawing/2014/main" id="{58BCA29F-5806-4884-B591-06FA2C6D9053}"/>
              </a:ext>
            </a:extLst>
          </p:cNvPr>
          <p:cNvCxnSpPr/>
          <p:nvPr/>
        </p:nvCxnSpPr>
        <p:spPr>
          <a:xfrm>
            <a:off x="8754508" y="3429000"/>
            <a:ext cx="914400" cy="9144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9AD20D-2CD1-40D7-9EBA-69CA069B98FB}"/>
              </a:ext>
            </a:extLst>
          </p:cNvPr>
          <p:cNvCxnSpPr>
            <a:cxnSpLocks/>
          </p:cNvCxnSpPr>
          <p:nvPr/>
        </p:nvCxnSpPr>
        <p:spPr>
          <a:xfrm>
            <a:off x="8754508" y="3429000"/>
            <a:ext cx="2394562" cy="89477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7109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3C1D-7C09-40E9-9917-4370CB3CACF3}"/>
              </a:ext>
            </a:extLst>
          </p:cNvPr>
          <p:cNvSpPr>
            <a:spLocks noGrp="1"/>
          </p:cNvSpPr>
          <p:nvPr>
            <p:ph type="title"/>
          </p:nvPr>
        </p:nvSpPr>
        <p:spPr>
          <a:xfrm>
            <a:off x="268185" y="72550"/>
            <a:ext cx="10515600" cy="1325563"/>
          </a:xfrm>
        </p:spPr>
        <p:txBody>
          <a:bodyPr>
            <a:normAutofit fontScale="90000"/>
          </a:bodyPr>
          <a:lstStyle/>
          <a:p>
            <a:br>
              <a:rPr lang="en-US" dirty="0"/>
            </a:br>
            <a:r>
              <a:rPr lang="en-US" dirty="0"/>
              <a:t>	Sliding Filament Model of Contraction</a:t>
            </a:r>
            <a:br>
              <a:rPr lang="en-US" dirty="0"/>
            </a:br>
            <a:endParaRPr lang="en-US" dirty="0"/>
          </a:p>
        </p:txBody>
      </p:sp>
      <p:sp>
        <p:nvSpPr>
          <p:cNvPr id="3" name="Content Placeholder 2">
            <a:extLst>
              <a:ext uri="{FF2B5EF4-FFF2-40B4-BE49-F238E27FC236}">
                <a16:creationId xmlns:a16="http://schemas.microsoft.com/office/drawing/2014/main" id="{4FB045F0-5FBC-4F80-932B-2BA319F5D05C}"/>
              </a:ext>
            </a:extLst>
          </p:cNvPr>
          <p:cNvSpPr>
            <a:spLocks noGrp="1"/>
          </p:cNvSpPr>
          <p:nvPr>
            <p:ph idx="1"/>
          </p:nvPr>
        </p:nvSpPr>
        <p:spPr>
          <a:xfrm>
            <a:off x="446315" y="1253331"/>
            <a:ext cx="10515600" cy="4351338"/>
          </a:xfrm>
        </p:spPr>
        <p:txBody>
          <a:bodyPr>
            <a:normAutofit/>
          </a:bodyPr>
          <a:lstStyle/>
          <a:p>
            <a:r>
              <a:rPr lang="en-US" dirty="0"/>
              <a:t>Muscle contraction is an energy-requiring event (requires ATP) that involves the movement of the thin filaments over the thick filaments. </a:t>
            </a:r>
          </a:p>
          <a:p>
            <a:endParaRPr lang="en-US" dirty="0"/>
          </a:p>
        </p:txBody>
      </p:sp>
      <p:pic>
        <p:nvPicPr>
          <p:cNvPr id="6" name="Picture 5" descr="A screenshot of a cell phone&#10;&#10;Description generated with high confidence">
            <a:extLst>
              <a:ext uri="{FF2B5EF4-FFF2-40B4-BE49-F238E27FC236}">
                <a16:creationId xmlns:a16="http://schemas.microsoft.com/office/drawing/2014/main" id="{538F8DC7-45F8-417E-B502-FDB8A6185B17}"/>
              </a:ext>
            </a:extLst>
          </p:cNvPr>
          <p:cNvPicPr>
            <a:picLocks noChangeAspect="1"/>
          </p:cNvPicPr>
          <p:nvPr/>
        </p:nvPicPr>
        <p:blipFill rotWithShape="1">
          <a:blip r:embed="rId2">
            <a:extLst>
              <a:ext uri="{28A0092B-C50C-407E-A947-70E740481C1C}">
                <a14:useLocalDpi xmlns:a14="http://schemas.microsoft.com/office/drawing/2010/main" val="0"/>
              </a:ext>
            </a:extLst>
          </a:blip>
          <a:srcRect t="28989" b="39543"/>
          <a:stretch/>
        </p:blipFill>
        <p:spPr>
          <a:xfrm>
            <a:off x="268185" y="2887120"/>
            <a:ext cx="11767674" cy="3970880"/>
          </a:xfrm>
          <a:prstGeom prst="rect">
            <a:avLst/>
          </a:prstGeom>
        </p:spPr>
      </p:pic>
    </p:spTree>
    <p:extLst>
      <p:ext uri="{BB962C8B-B14F-4D97-AF65-F5344CB8AC3E}">
        <p14:creationId xmlns:p14="http://schemas.microsoft.com/office/powerpoint/2010/main" val="30375954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descr="A screenshot of a cell phone&#10;&#10;Description generated with high confidence">
            <a:extLst>
              <a:ext uri="{FF2B5EF4-FFF2-40B4-BE49-F238E27FC236}">
                <a16:creationId xmlns:a16="http://schemas.microsoft.com/office/drawing/2014/main" id="{88F0510B-27D8-485F-8C67-9369CF9B0B81}"/>
              </a:ext>
            </a:extLst>
          </p:cNvPr>
          <p:cNvPicPr>
            <a:picLocks noChangeAspect="1"/>
          </p:cNvPicPr>
          <p:nvPr/>
        </p:nvPicPr>
        <p:blipFill rotWithShape="1">
          <a:blip r:embed="rId2">
            <a:extLst>
              <a:ext uri="{28A0092B-C50C-407E-A947-70E740481C1C}">
                <a14:useLocalDpi xmlns:a14="http://schemas.microsoft.com/office/drawing/2010/main" val="0"/>
              </a:ext>
            </a:extLst>
          </a:blip>
          <a:srcRect l="57149" t="30407" r="940" b="45516"/>
          <a:stretch/>
        </p:blipFill>
        <p:spPr>
          <a:xfrm>
            <a:off x="5919453" y="3721564"/>
            <a:ext cx="4837890" cy="2980499"/>
          </a:xfrm>
          <a:prstGeom prst="rect">
            <a:avLst/>
          </a:prstGeom>
        </p:spPr>
      </p:pic>
      <p:sp>
        <p:nvSpPr>
          <p:cNvPr id="10" name="Rectangle 9">
            <a:extLst>
              <a:ext uri="{FF2B5EF4-FFF2-40B4-BE49-F238E27FC236}">
                <a16:creationId xmlns:a16="http://schemas.microsoft.com/office/drawing/2014/main" id="{A780470B-DDC6-4CF6-8A5B-9829119172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sp>
        <p:nvSpPr>
          <p:cNvPr id="2" name="Title 1">
            <a:extLst>
              <a:ext uri="{FF2B5EF4-FFF2-40B4-BE49-F238E27FC236}">
                <a16:creationId xmlns:a16="http://schemas.microsoft.com/office/drawing/2014/main" id="{0EDDAB03-FBFC-421A-A062-AB2C25B40F63}"/>
              </a:ext>
            </a:extLst>
          </p:cNvPr>
          <p:cNvSpPr>
            <a:spLocks noGrp="1"/>
          </p:cNvSpPr>
          <p:nvPr>
            <p:ph type="title"/>
          </p:nvPr>
        </p:nvSpPr>
        <p:spPr>
          <a:xfrm>
            <a:off x="648929" y="629266"/>
            <a:ext cx="3667039" cy="5834596"/>
          </a:xfrm>
        </p:spPr>
        <p:txBody>
          <a:bodyPr>
            <a:noAutofit/>
          </a:bodyPr>
          <a:lstStyle/>
          <a:p>
            <a:r>
              <a:rPr lang="en-US" sz="2400" dirty="0">
                <a:solidFill>
                  <a:schemeClr val="bg1"/>
                </a:solidFill>
              </a:rPr>
              <a:t>In a relaxed muscle fiber, the thin and thick filaments overlap only at the ends of the A band. </a:t>
            </a:r>
            <a:br>
              <a:rPr lang="en-US" sz="2400" dirty="0">
                <a:solidFill>
                  <a:schemeClr val="bg1"/>
                </a:solidFill>
              </a:rPr>
            </a:br>
            <a:br>
              <a:rPr lang="en-US" sz="2400" dirty="0">
                <a:solidFill>
                  <a:schemeClr val="bg1"/>
                </a:solidFill>
              </a:rPr>
            </a:br>
            <a:r>
              <a:rPr lang="en-US" sz="2400" dirty="0">
                <a:solidFill>
                  <a:schemeClr val="bg1"/>
                </a:solidFill>
              </a:rPr>
              <a:t>The sliding filament model of contraction states that during contraction, the thin filaments slide past the thick ones so that the actin and myosin filaments overlap to a greater degree. </a:t>
            </a:r>
            <a:br>
              <a:rPr lang="en-US" sz="2400" dirty="0">
                <a:solidFill>
                  <a:schemeClr val="bg1"/>
                </a:solidFill>
              </a:rPr>
            </a:br>
            <a:br>
              <a:rPr lang="en-US" sz="1600" dirty="0"/>
            </a:br>
            <a:endParaRPr lang="en-US" sz="1600" dirty="0">
              <a:solidFill>
                <a:schemeClr val="bg1"/>
              </a:solidFill>
            </a:endParaRPr>
          </a:p>
        </p:txBody>
      </p:sp>
      <p:pic>
        <p:nvPicPr>
          <p:cNvPr id="6" name="Picture 5" descr="A screenshot of a cell phone&#10;&#10;Description generated with high confidence">
            <a:extLst>
              <a:ext uri="{FF2B5EF4-FFF2-40B4-BE49-F238E27FC236}">
                <a16:creationId xmlns:a16="http://schemas.microsoft.com/office/drawing/2014/main" id="{B54C681E-1078-4CCC-80D0-3A3D79AC6A3F}"/>
              </a:ext>
            </a:extLst>
          </p:cNvPr>
          <p:cNvPicPr>
            <a:picLocks noChangeAspect="1"/>
          </p:cNvPicPr>
          <p:nvPr/>
        </p:nvPicPr>
        <p:blipFill rotWithShape="1">
          <a:blip r:embed="rId2">
            <a:extLst>
              <a:ext uri="{28A0092B-C50C-407E-A947-70E740481C1C}">
                <a14:useLocalDpi xmlns:a14="http://schemas.microsoft.com/office/drawing/2010/main" val="0"/>
              </a:ext>
            </a:extLst>
          </a:blip>
          <a:srcRect t="33005" r="40449" b="40818"/>
          <a:stretch/>
        </p:blipFill>
        <p:spPr>
          <a:xfrm>
            <a:off x="5058745" y="736545"/>
            <a:ext cx="6898359" cy="3251796"/>
          </a:xfrm>
          <a:prstGeom prst="rect">
            <a:avLst/>
          </a:prstGeom>
        </p:spPr>
      </p:pic>
      <p:sp>
        <p:nvSpPr>
          <p:cNvPr id="9" name="Left Bracket 8">
            <a:extLst>
              <a:ext uri="{FF2B5EF4-FFF2-40B4-BE49-F238E27FC236}">
                <a16:creationId xmlns:a16="http://schemas.microsoft.com/office/drawing/2014/main" id="{5737C540-1091-4153-85A9-1525956C80AD}"/>
              </a:ext>
            </a:extLst>
          </p:cNvPr>
          <p:cNvSpPr/>
          <p:nvPr/>
        </p:nvSpPr>
        <p:spPr>
          <a:xfrm rot="5400000">
            <a:off x="8080456" y="-395093"/>
            <a:ext cx="332208" cy="1931065"/>
          </a:xfrm>
          <a:prstGeom prst="leftBracket">
            <a:avLst/>
          </a:prstGeom>
          <a:ln w="285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461FE088-1C8C-4CB9-8204-B981150ABF68}"/>
              </a:ext>
            </a:extLst>
          </p:cNvPr>
          <p:cNvSpPr/>
          <p:nvPr/>
        </p:nvSpPr>
        <p:spPr>
          <a:xfrm>
            <a:off x="7460743" y="-121864"/>
            <a:ext cx="1571634" cy="46166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a:ln/>
                <a:solidFill>
                  <a:schemeClr val="accent3"/>
                </a:solidFill>
                <a:effectLst/>
              </a:rPr>
              <a:t>H Zone</a:t>
            </a:r>
          </a:p>
        </p:txBody>
      </p:sp>
      <p:sp>
        <p:nvSpPr>
          <p:cNvPr id="12" name="Left Bracket 11">
            <a:extLst>
              <a:ext uri="{FF2B5EF4-FFF2-40B4-BE49-F238E27FC236}">
                <a16:creationId xmlns:a16="http://schemas.microsoft.com/office/drawing/2014/main" id="{3F4F7DF8-505B-4F3D-8576-A14155E31CBD}"/>
              </a:ext>
            </a:extLst>
          </p:cNvPr>
          <p:cNvSpPr/>
          <p:nvPr/>
        </p:nvSpPr>
        <p:spPr>
          <a:xfrm rot="5400000">
            <a:off x="5646805" y="-94136"/>
            <a:ext cx="332208" cy="2353802"/>
          </a:xfrm>
          <a:prstGeom prst="leftBracket">
            <a:avLst/>
          </a:prstGeom>
          <a:ln w="285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ket 12">
            <a:extLst>
              <a:ext uri="{FF2B5EF4-FFF2-40B4-BE49-F238E27FC236}">
                <a16:creationId xmlns:a16="http://schemas.microsoft.com/office/drawing/2014/main" id="{0B38F4EE-FBDE-46A4-A77B-4371CD8327F6}"/>
              </a:ext>
            </a:extLst>
          </p:cNvPr>
          <p:cNvSpPr/>
          <p:nvPr/>
        </p:nvSpPr>
        <p:spPr>
          <a:xfrm rot="5400000">
            <a:off x="10790991" y="-94136"/>
            <a:ext cx="332208" cy="2353802"/>
          </a:xfrm>
          <a:prstGeom prst="leftBracket">
            <a:avLst/>
          </a:prstGeom>
          <a:ln w="285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a:extLst>
              <a:ext uri="{FF2B5EF4-FFF2-40B4-BE49-F238E27FC236}">
                <a16:creationId xmlns:a16="http://schemas.microsoft.com/office/drawing/2014/main" id="{C804F980-7715-4F34-B3DA-52E5337961D9}"/>
              </a:ext>
            </a:extLst>
          </p:cNvPr>
          <p:cNvSpPr/>
          <p:nvPr/>
        </p:nvSpPr>
        <p:spPr>
          <a:xfrm>
            <a:off x="4950049" y="493302"/>
            <a:ext cx="1571634" cy="36933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chemeClr val="accent3"/>
                </a:solidFill>
              </a:rPr>
              <a:t>I</a:t>
            </a:r>
            <a:r>
              <a:rPr lang="en-US" b="1" cap="none" spc="0" dirty="0">
                <a:ln/>
                <a:solidFill>
                  <a:schemeClr val="accent3"/>
                </a:solidFill>
                <a:effectLst/>
              </a:rPr>
              <a:t> Band</a:t>
            </a:r>
          </a:p>
        </p:txBody>
      </p:sp>
      <p:sp>
        <p:nvSpPr>
          <p:cNvPr id="15" name="Rectangle 14">
            <a:extLst>
              <a:ext uri="{FF2B5EF4-FFF2-40B4-BE49-F238E27FC236}">
                <a16:creationId xmlns:a16="http://schemas.microsoft.com/office/drawing/2014/main" id="{55CF4508-5B5D-4D47-AF30-937D9B90DAA2}"/>
              </a:ext>
            </a:extLst>
          </p:cNvPr>
          <p:cNvSpPr/>
          <p:nvPr/>
        </p:nvSpPr>
        <p:spPr>
          <a:xfrm>
            <a:off x="9971437" y="565891"/>
            <a:ext cx="1571634" cy="36933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chemeClr val="accent3"/>
                </a:solidFill>
              </a:rPr>
              <a:t>I</a:t>
            </a:r>
            <a:r>
              <a:rPr lang="en-US" b="1" cap="none" spc="0" dirty="0">
                <a:ln/>
                <a:solidFill>
                  <a:schemeClr val="accent3"/>
                </a:solidFill>
                <a:effectLst/>
              </a:rPr>
              <a:t> Band</a:t>
            </a:r>
          </a:p>
        </p:txBody>
      </p:sp>
      <p:sp>
        <p:nvSpPr>
          <p:cNvPr id="16" name="Rectangle 15">
            <a:extLst>
              <a:ext uri="{FF2B5EF4-FFF2-40B4-BE49-F238E27FC236}">
                <a16:creationId xmlns:a16="http://schemas.microsoft.com/office/drawing/2014/main" id="{008B8497-A4AF-47AA-A5B2-C31D84A1894D}"/>
              </a:ext>
            </a:extLst>
          </p:cNvPr>
          <p:cNvSpPr/>
          <p:nvPr/>
        </p:nvSpPr>
        <p:spPr>
          <a:xfrm>
            <a:off x="7539399" y="3188923"/>
            <a:ext cx="1571634" cy="46166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a:ln/>
                <a:solidFill>
                  <a:schemeClr val="accent3"/>
                </a:solidFill>
                <a:effectLst/>
              </a:rPr>
              <a:t>M Line</a:t>
            </a:r>
          </a:p>
        </p:txBody>
      </p:sp>
      <p:sp>
        <p:nvSpPr>
          <p:cNvPr id="17" name="Rectangle 16">
            <a:extLst>
              <a:ext uri="{FF2B5EF4-FFF2-40B4-BE49-F238E27FC236}">
                <a16:creationId xmlns:a16="http://schemas.microsoft.com/office/drawing/2014/main" id="{18A3CCC1-FECF-41CA-B15A-F16E40C123CE}"/>
              </a:ext>
            </a:extLst>
          </p:cNvPr>
          <p:cNvSpPr/>
          <p:nvPr/>
        </p:nvSpPr>
        <p:spPr>
          <a:xfrm>
            <a:off x="5172700" y="3348576"/>
            <a:ext cx="1571634" cy="33855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cap="none" spc="0" dirty="0">
                <a:ln/>
                <a:solidFill>
                  <a:schemeClr val="accent3"/>
                </a:solidFill>
                <a:effectLst/>
              </a:rPr>
              <a:t>Z Line</a:t>
            </a:r>
          </a:p>
        </p:txBody>
      </p:sp>
      <p:sp>
        <p:nvSpPr>
          <p:cNvPr id="18" name="Rectangle 17">
            <a:extLst>
              <a:ext uri="{FF2B5EF4-FFF2-40B4-BE49-F238E27FC236}">
                <a16:creationId xmlns:a16="http://schemas.microsoft.com/office/drawing/2014/main" id="{3141F2E6-E64B-477E-8D2A-1DAA2DA1A654}"/>
              </a:ext>
            </a:extLst>
          </p:cNvPr>
          <p:cNvSpPr/>
          <p:nvPr/>
        </p:nvSpPr>
        <p:spPr>
          <a:xfrm>
            <a:off x="10108218" y="3341134"/>
            <a:ext cx="1571634" cy="33855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cap="none" spc="0" dirty="0">
                <a:ln/>
                <a:solidFill>
                  <a:schemeClr val="accent3"/>
                </a:solidFill>
                <a:effectLst/>
              </a:rPr>
              <a:t>Z Line</a:t>
            </a:r>
          </a:p>
        </p:txBody>
      </p:sp>
      <p:sp>
        <p:nvSpPr>
          <p:cNvPr id="19" name="Arrow: Down 18">
            <a:extLst>
              <a:ext uri="{FF2B5EF4-FFF2-40B4-BE49-F238E27FC236}">
                <a16:creationId xmlns:a16="http://schemas.microsoft.com/office/drawing/2014/main" id="{8B39048E-C3D8-4415-83FA-80A9E84D8B22}"/>
              </a:ext>
            </a:extLst>
          </p:cNvPr>
          <p:cNvSpPr/>
          <p:nvPr/>
        </p:nvSpPr>
        <p:spPr>
          <a:xfrm rot="10800000">
            <a:off x="8379804" y="3092852"/>
            <a:ext cx="108696" cy="187629"/>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49649E72-BECE-40E6-B23E-E58CE376BDAF}"/>
              </a:ext>
            </a:extLst>
          </p:cNvPr>
          <p:cNvSpPr/>
          <p:nvPr/>
        </p:nvSpPr>
        <p:spPr>
          <a:xfrm rot="10800000">
            <a:off x="10855763" y="3304548"/>
            <a:ext cx="78127" cy="92667"/>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A04CBD30-6720-4190-977F-0179F06280AC}"/>
              </a:ext>
            </a:extLst>
          </p:cNvPr>
          <p:cNvSpPr/>
          <p:nvPr/>
        </p:nvSpPr>
        <p:spPr>
          <a:xfrm rot="10800000">
            <a:off x="5880390" y="3314142"/>
            <a:ext cx="78127" cy="92667"/>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35813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80470B-DDC6-4CF6-8A5B-9829119172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sp>
        <p:nvSpPr>
          <p:cNvPr id="2" name="Title 1">
            <a:extLst>
              <a:ext uri="{FF2B5EF4-FFF2-40B4-BE49-F238E27FC236}">
                <a16:creationId xmlns:a16="http://schemas.microsoft.com/office/drawing/2014/main" id="{0EDDAB03-FBFC-421A-A062-AB2C25B40F63}"/>
              </a:ext>
            </a:extLst>
          </p:cNvPr>
          <p:cNvSpPr>
            <a:spLocks noGrp="1"/>
          </p:cNvSpPr>
          <p:nvPr>
            <p:ph type="title"/>
          </p:nvPr>
        </p:nvSpPr>
        <p:spPr>
          <a:xfrm>
            <a:off x="484483" y="356311"/>
            <a:ext cx="3667039" cy="1432010"/>
          </a:xfrm>
        </p:spPr>
        <p:txBody>
          <a:bodyPr>
            <a:noAutofit/>
          </a:bodyPr>
          <a:lstStyle/>
          <a:p>
            <a:r>
              <a:rPr lang="en-US" sz="2400" dirty="0">
                <a:solidFill>
                  <a:schemeClr val="bg1"/>
                </a:solidFill>
              </a:rPr>
              <a:t>The following Occurs in the Sarcomere when the muscle Shortens: </a:t>
            </a:r>
          </a:p>
        </p:txBody>
      </p:sp>
      <p:sp>
        <p:nvSpPr>
          <p:cNvPr id="4" name="Rectangle 3">
            <a:extLst>
              <a:ext uri="{FF2B5EF4-FFF2-40B4-BE49-F238E27FC236}">
                <a16:creationId xmlns:a16="http://schemas.microsoft.com/office/drawing/2014/main" id="{77F6F762-26FB-42E5-A08E-658594CB7944}"/>
              </a:ext>
            </a:extLst>
          </p:cNvPr>
          <p:cNvSpPr/>
          <p:nvPr/>
        </p:nvSpPr>
        <p:spPr>
          <a:xfrm>
            <a:off x="484484" y="1992710"/>
            <a:ext cx="3667039" cy="3970318"/>
          </a:xfrm>
          <a:prstGeom prst="rect">
            <a:avLst/>
          </a:prstGeom>
          <a:noFill/>
        </p:spPr>
        <p:txBody>
          <a:bodyPr wrap="square" lIns="91440" tIns="45720" rIns="91440" bIns="45720">
            <a:spAutoFit/>
          </a:bodyPr>
          <a:lstStyle/>
          <a:p>
            <a:r>
              <a:rPr lang="en-US" sz="2800" dirty="0">
                <a:solidFill>
                  <a:schemeClr val="bg1"/>
                </a:solidFill>
              </a:rPr>
              <a:t>● The I bands shorten.</a:t>
            </a:r>
            <a:br>
              <a:rPr lang="en-US" sz="2800" dirty="0">
                <a:solidFill>
                  <a:schemeClr val="bg1"/>
                </a:solidFill>
              </a:rPr>
            </a:br>
            <a:r>
              <a:rPr lang="en-US" sz="2800" dirty="0">
                <a:solidFill>
                  <a:schemeClr val="bg1"/>
                </a:solidFill>
              </a:rPr>
              <a:t> ● The distance between successive Z discs shortens. </a:t>
            </a:r>
            <a:br>
              <a:rPr lang="en-US" sz="2800" dirty="0">
                <a:solidFill>
                  <a:schemeClr val="bg1"/>
                </a:solidFill>
              </a:rPr>
            </a:br>
            <a:r>
              <a:rPr lang="en-US" sz="2800" dirty="0">
                <a:solidFill>
                  <a:schemeClr val="bg1"/>
                </a:solidFill>
              </a:rPr>
              <a:t>● The H zones disappear. </a:t>
            </a:r>
            <a:br>
              <a:rPr lang="en-US" sz="2800" dirty="0">
                <a:solidFill>
                  <a:schemeClr val="bg1"/>
                </a:solidFill>
              </a:rPr>
            </a:br>
            <a:r>
              <a:rPr lang="en-US" sz="2800" dirty="0">
                <a:solidFill>
                  <a:schemeClr val="bg1"/>
                </a:solidFill>
              </a:rPr>
              <a:t>● The contiguous A bands move closer together, but their length does not change.</a:t>
            </a:r>
            <a:endParaRPr lang="en-US" sz="2800" b="1" cap="none" spc="50" dirty="0">
              <a:ln w="0"/>
              <a:solidFill>
                <a:schemeClr val="bg2"/>
              </a:solidFill>
              <a:effectLst>
                <a:innerShdw blurRad="63500" dist="50800" dir="13500000">
                  <a:srgbClr val="000000">
                    <a:alpha val="50000"/>
                  </a:srgbClr>
                </a:innerShdw>
              </a:effectLst>
            </a:endParaRPr>
          </a:p>
        </p:txBody>
      </p:sp>
      <p:sp>
        <p:nvSpPr>
          <p:cNvPr id="7" name="Content Placeholder 6">
            <a:extLst>
              <a:ext uri="{FF2B5EF4-FFF2-40B4-BE49-F238E27FC236}">
                <a16:creationId xmlns:a16="http://schemas.microsoft.com/office/drawing/2014/main" id="{0A8C4D18-4620-48FC-9CBD-C423C4DECE84}"/>
              </a:ext>
            </a:extLst>
          </p:cNvPr>
          <p:cNvSpPr>
            <a:spLocks noGrp="1"/>
          </p:cNvSpPr>
          <p:nvPr>
            <p:ph idx="1"/>
          </p:nvPr>
        </p:nvSpPr>
        <p:spPr/>
        <p:txBody>
          <a:bodyPr/>
          <a:lstStyle/>
          <a:p>
            <a:endParaRPr lang="en-US"/>
          </a:p>
        </p:txBody>
      </p:sp>
      <p:pic>
        <p:nvPicPr>
          <p:cNvPr id="9" name="Picture 8" descr="A screenshot of a cell phone&#10;&#10;Description generated with high confidence">
            <a:extLst>
              <a:ext uri="{FF2B5EF4-FFF2-40B4-BE49-F238E27FC236}">
                <a16:creationId xmlns:a16="http://schemas.microsoft.com/office/drawing/2014/main" id="{68B10368-3FA6-42E6-B50C-05ACD0EE95A6}"/>
              </a:ext>
            </a:extLst>
          </p:cNvPr>
          <p:cNvPicPr>
            <a:picLocks noChangeAspect="1"/>
          </p:cNvPicPr>
          <p:nvPr/>
        </p:nvPicPr>
        <p:blipFill rotWithShape="1">
          <a:blip r:embed="rId2">
            <a:extLst>
              <a:ext uri="{28A0092B-C50C-407E-A947-70E740481C1C}">
                <a14:useLocalDpi xmlns:a14="http://schemas.microsoft.com/office/drawing/2010/main" val="0"/>
              </a:ext>
            </a:extLst>
          </a:blip>
          <a:srcRect l="57149" t="30407" r="940" b="45516"/>
          <a:stretch/>
        </p:blipFill>
        <p:spPr>
          <a:xfrm>
            <a:off x="5919453" y="3721564"/>
            <a:ext cx="4837890" cy="2980499"/>
          </a:xfrm>
          <a:prstGeom prst="rect">
            <a:avLst/>
          </a:prstGeom>
        </p:spPr>
      </p:pic>
      <p:pic>
        <p:nvPicPr>
          <p:cNvPr id="11" name="Picture 10" descr="A screenshot of a cell phone&#10;&#10;Description generated with high confidence">
            <a:extLst>
              <a:ext uri="{FF2B5EF4-FFF2-40B4-BE49-F238E27FC236}">
                <a16:creationId xmlns:a16="http://schemas.microsoft.com/office/drawing/2014/main" id="{316E6EF6-84F2-4FEA-B8AB-0A5DD06F9C70}"/>
              </a:ext>
            </a:extLst>
          </p:cNvPr>
          <p:cNvPicPr>
            <a:picLocks noChangeAspect="1"/>
          </p:cNvPicPr>
          <p:nvPr/>
        </p:nvPicPr>
        <p:blipFill rotWithShape="1">
          <a:blip r:embed="rId2">
            <a:extLst>
              <a:ext uri="{28A0092B-C50C-407E-A947-70E740481C1C}">
                <a14:useLocalDpi xmlns:a14="http://schemas.microsoft.com/office/drawing/2010/main" val="0"/>
              </a:ext>
            </a:extLst>
          </a:blip>
          <a:srcRect t="33005" r="40449" b="40818"/>
          <a:stretch/>
        </p:blipFill>
        <p:spPr>
          <a:xfrm>
            <a:off x="5058745" y="736545"/>
            <a:ext cx="6898359" cy="3251796"/>
          </a:xfrm>
          <a:prstGeom prst="rect">
            <a:avLst/>
          </a:prstGeom>
        </p:spPr>
      </p:pic>
      <p:sp>
        <p:nvSpPr>
          <p:cNvPr id="12" name="Left Bracket 11">
            <a:extLst>
              <a:ext uri="{FF2B5EF4-FFF2-40B4-BE49-F238E27FC236}">
                <a16:creationId xmlns:a16="http://schemas.microsoft.com/office/drawing/2014/main" id="{A3D4D2B6-41D9-4286-ACC0-69CEA4E6DCA1}"/>
              </a:ext>
            </a:extLst>
          </p:cNvPr>
          <p:cNvSpPr/>
          <p:nvPr/>
        </p:nvSpPr>
        <p:spPr>
          <a:xfrm rot="5400000">
            <a:off x="8080456" y="-395093"/>
            <a:ext cx="332208" cy="1931065"/>
          </a:xfrm>
          <a:prstGeom prst="leftBracket">
            <a:avLst/>
          </a:prstGeom>
          <a:ln w="285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C89F684F-BC76-444C-92FB-85A9C64A692E}"/>
              </a:ext>
            </a:extLst>
          </p:cNvPr>
          <p:cNvSpPr/>
          <p:nvPr/>
        </p:nvSpPr>
        <p:spPr>
          <a:xfrm>
            <a:off x="7460743" y="-121864"/>
            <a:ext cx="1571634" cy="46166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a:ln/>
                <a:solidFill>
                  <a:schemeClr val="accent3"/>
                </a:solidFill>
                <a:effectLst/>
              </a:rPr>
              <a:t>H Zone</a:t>
            </a:r>
          </a:p>
        </p:txBody>
      </p:sp>
      <p:sp>
        <p:nvSpPr>
          <p:cNvPr id="14" name="Left Bracket 13">
            <a:extLst>
              <a:ext uri="{FF2B5EF4-FFF2-40B4-BE49-F238E27FC236}">
                <a16:creationId xmlns:a16="http://schemas.microsoft.com/office/drawing/2014/main" id="{F4F8E80F-92E1-4932-AABC-89503C3E1D17}"/>
              </a:ext>
            </a:extLst>
          </p:cNvPr>
          <p:cNvSpPr/>
          <p:nvPr/>
        </p:nvSpPr>
        <p:spPr>
          <a:xfrm rot="5400000">
            <a:off x="5646805" y="-94136"/>
            <a:ext cx="332208" cy="2353802"/>
          </a:xfrm>
          <a:prstGeom prst="leftBracket">
            <a:avLst/>
          </a:prstGeom>
          <a:ln w="285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ket 14">
            <a:extLst>
              <a:ext uri="{FF2B5EF4-FFF2-40B4-BE49-F238E27FC236}">
                <a16:creationId xmlns:a16="http://schemas.microsoft.com/office/drawing/2014/main" id="{4FEEDFDD-7882-4394-96F3-82F7F1C3F27C}"/>
              </a:ext>
            </a:extLst>
          </p:cNvPr>
          <p:cNvSpPr/>
          <p:nvPr/>
        </p:nvSpPr>
        <p:spPr>
          <a:xfrm rot="5400000">
            <a:off x="10790991" y="-94136"/>
            <a:ext cx="332208" cy="2353802"/>
          </a:xfrm>
          <a:prstGeom prst="leftBracket">
            <a:avLst/>
          </a:prstGeom>
          <a:ln w="285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a:extLst>
              <a:ext uri="{FF2B5EF4-FFF2-40B4-BE49-F238E27FC236}">
                <a16:creationId xmlns:a16="http://schemas.microsoft.com/office/drawing/2014/main" id="{DBBCA0D4-096D-4000-88E4-88020141F5EE}"/>
              </a:ext>
            </a:extLst>
          </p:cNvPr>
          <p:cNvSpPr/>
          <p:nvPr/>
        </p:nvSpPr>
        <p:spPr>
          <a:xfrm>
            <a:off x="4950049" y="493302"/>
            <a:ext cx="1571634" cy="36933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chemeClr val="accent3"/>
                </a:solidFill>
              </a:rPr>
              <a:t>I</a:t>
            </a:r>
            <a:r>
              <a:rPr lang="en-US" b="1" cap="none" spc="0" dirty="0">
                <a:ln/>
                <a:solidFill>
                  <a:schemeClr val="accent3"/>
                </a:solidFill>
                <a:effectLst/>
              </a:rPr>
              <a:t> Band</a:t>
            </a:r>
          </a:p>
        </p:txBody>
      </p:sp>
      <p:sp>
        <p:nvSpPr>
          <p:cNvPr id="17" name="Rectangle 16">
            <a:extLst>
              <a:ext uri="{FF2B5EF4-FFF2-40B4-BE49-F238E27FC236}">
                <a16:creationId xmlns:a16="http://schemas.microsoft.com/office/drawing/2014/main" id="{1CD3E4EC-17E3-4FC4-944C-B00481C87FF6}"/>
              </a:ext>
            </a:extLst>
          </p:cNvPr>
          <p:cNvSpPr/>
          <p:nvPr/>
        </p:nvSpPr>
        <p:spPr>
          <a:xfrm>
            <a:off x="9971437" y="565891"/>
            <a:ext cx="1571634" cy="36933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chemeClr val="accent3"/>
                </a:solidFill>
              </a:rPr>
              <a:t>I</a:t>
            </a:r>
            <a:r>
              <a:rPr lang="en-US" b="1" cap="none" spc="0" dirty="0">
                <a:ln/>
                <a:solidFill>
                  <a:schemeClr val="accent3"/>
                </a:solidFill>
                <a:effectLst/>
              </a:rPr>
              <a:t> Band</a:t>
            </a:r>
          </a:p>
        </p:txBody>
      </p:sp>
      <p:sp>
        <p:nvSpPr>
          <p:cNvPr id="18" name="Rectangle 17">
            <a:extLst>
              <a:ext uri="{FF2B5EF4-FFF2-40B4-BE49-F238E27FC236}">
                <a16:creationId xmlns:a16="http://schemas.microsoft.com/office/drawing/2014/main" id="{D2AD5772-E0BC-4501-A91B-B33AC7394F48}"/>
              </a:ext>
            </a:extLst>
          </p:cNvPr>
          <p:cNvSpPr/>
          <p:nvPr/>
        </p:nvSpPr>
        <p:spPr>
          <a:xfrm>
            <a:off x="7539399" y="3188923"/>
            <a:ext cx="1571634" cy="46166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a:ln/>
                <a:solidFill>
                  <a:schemeClr val="accent3"/>
                </a:solidFill>
                <a:effectLst/>
              </a:rPr>
              <a:t>M Line</a:t>
            </a:r>
          </a:p>
        </p:txBody>
      </p:sp>
      <p:sp>
        <p:nvSpPr>
          <p:cNvPr id="19" name="Rectangle 18">
            <a:extLst>
              <a:ext uri="{FF2B5EF4-FFF2-40B4-BE49-F238E27FC236}">
                <a16:creationId xmlns:a16="http://schemas.microsoft.com/office/drawing/2014/main" id="{0417F726-1CA4-4D1B-88FA-2BCAB4DC794D}"/>
              </a:ext>
            </a:extLst>
          </p:cNvPr>
          <p:cNvSpPr/>
          <p:nvPr/>
        </p:nvSpPr>
        <p:spPr>
          <a:xfrm>
            <a:off x="5172700" y="3348576"/>
            <a:ext cx="1571634" cy="33855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cap="none" spc="0" dirty="0">
                <a:ln/>
                <a:solidFill>
                  <a:schemeClr val="accent3"/>
                </a:solidFill>
                <a:effectLst/>
              </a:rPr>
              <a:t>Z Line</a:t>
            </a:r>
          </a:p>
        </p:txBody>
      </p:sp>
      <p:sp>
        <p:nvSpPr>
          <p:cNvPr id="20" name="Rectangle 19">
            <a:extLst>
              <a:ext uri="{FF2B5EF4-FFF2-40B4-BE49-F238E27FC236}">
                <a16:creationId xmlns:a16="http://schemas.microsoft.com/office/drawing/2014/main" id="{956E5A32-5E5D-4DEC-B17B-C933A444453D}"/>
              </a:ext>
            </a:extLst>
          </p:cNvPr>
          <p:cNvSpPr/>
          <p:nvPr/>
        </p:nvSpPr>
        <p:spPr>
          <a:xfrm>
            <a:off x="10108218" y="3341134"/>
            <a:ext cx="1571634" cy="33855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cap="none" spc="0" dirty="0">
                <a:ln/>
                <a:solidFill>
                  <a:schemeClr val="accent3"/>
                </a:solidFill>
                <a:effectLst/>
              </a:rPr>
              <a:t>Z Line</a:t>
            </a:r>
          </a:p>
        </p:txBody>
      </p:sp>
      <p:sp>
        <p:nvSpPr>
          <p:cNvPr id="21" name="Arrow: Down 20">
            <a:extLst>
              <a:ext uri="{FF2B5EF4-FFF2-40B4-BE49-F238E27FC236}">
                <a16:creationId xmlns:a16="http://schemas.microsoft.com/office/drawing/2014/main" id="{10C5DBFD-C291-4545-80C5-5ADB7975D049}"/>
              </a:ext>
            </a:extLst>
          </p:cNvPr>
          <p:cNvSpPr/>
          <p:nvPr/>
        </p:nvSpPr>
        <p:spPr>
          <a:xfrm rot="10800000">
            <a:off x="8379804" y="3092852"/>
            <a:ext cx="108696" cy="187629"/>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4213EC35-BD62-4D0C-9A71-08B28B321D18}"/>
              </a:ext>
            </a:extLst>
          </p:cNvPr>
          <p:cNvSpPr/>
          <p:nvPr/>
        </p:nvSpPr>
        <p:spPr>
          <a:xfrm rot="10800000">
            <a:off x="10855763" y="3304548"/>
            <a:ext cx="78127" cy="92667"/>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96D19187-C4AA-4773-A2A4-D63BF4AD7032}"/>
              </a:ext>
            </a:extLst>
          </p:cNvPr>
          <p:cNvSpPr/>
          <p:nvPr/>
        </p:nvSpPr>
        <p:spPr>
          <a:xfrm rot="10800000">
            <a:off x="5880390" y="3314142"/>
            <a:ext cx="78127" cy="92667"/>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8013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generated with high confidence">
            <a:extLst>
              <a:ext uri="{FF2B5EF4-FFF2-40B4-BE49-F238E27FC236}">
                <a16:creationId xmlns:a16="http://schemas.microsoft.com/office/drawing/2014/main" id="{538F8DC7-45F8-417E-B502-FDB8A6185B17}"/>
              </a:ext>
            </a:extLst>
          </p:cNvPr>
          <p:cNvPicPr>
            <a:picLocks noChangeAspect="1"/>
          </p:cNvPicPr>
          <p:nvPr/>
        </p:nvPicPr>
        <p:blipFill rotWithShape="1">
          <a:blip r:embed="rId2">
            <a:extLst>
              <a:ext uri="{28A0092B-C50C-407E-A947-70E740481C1C}">
                <a14:useLocalDpi xmlns:a14="http://schemas.microsoft.com/office/drawing/2010/main" val="0"/>
              </a:ext>
            </a:extLst>
          </a:blip>
          <a:srcRect t="28989" b="39543"/>
          <a:stretch/>
        </p:blipFill>
        <p:spPr>
          <a:xfrm>
            <a:off x="268185" y="2887120"/>
            <a:ext cx="11767674" cy="3970880"/>
          </a:xfrm>
          <a:prstGeom prst="rect">
            <a:avLst/>
          </a:prstGeom>
        </p:spPr>
      </p:pic>
      <p:sp>
        <p:nvSpPr>
          <p:cNvPr id="2" name="Title 1">
            <a:extLst>
              <a:ext uri="{FF2B5EF4-FFF2-40B4-BE49-F238E27FC236}">
                <a16:creationId xmlns:a16="http://schemas.microsoft.com/office/drawing/2014/main" id="{53C33C1D-7C09-40E9-9917-4370CB3CACF3}"/>
              </a:ext>
            </a:extLst>
          </p:cNvPr>
          <p:cNvSpPr>
            <a:spLocks noGrp="1"/>
          </p:cNvSpPr>
          <p:nvPr>
            <p:ph type="title"/>
          </p:nvPr>
        </p:nvSpPr>
        <p:spPr>
          <a:xfrm>
            <a:off x="268185" y="72550"/>
            <a:ext cx="10515600" cy="1325563"/>
          </a:xfrm>
        </p:spPr>
        <p:txBody>
          <a:bodyPr>
            <a:normAutofit fontScale="90000"/>
          </a:bodyPr>
          <a:lstStyle/>
          <a:p>
            <a:br>
              <a:rPr lang="en-US" dirty="0"/>
            </a:br>
            <a:r>
              <a:rPr lang="en-US" dirty="0"/>
              <a:t>IV.	Sliding Filament Model of Contraction</a:t>
            </a:r>
            <a:br>
              <a:rPr lang="en-US" dirty="0"/>
            </a:br>
            <a:endParaRPr lang="en-US" dirty="0"/>
          </a:p>
        </p:txBody>
      </p:sp>
      <p:sp>
        <p:nvSpPr>
          <p:cNvPr id="3" name="Content Placeholder 2">
            <a:extLst>
              <a:ext uri="{FF2B5EF4-FFF2-40B4-BE49-F238E27FC236}">
                <a16:creationId xmlns:a16="http://schemas.microsoft.com/office/drawing/2014/main" id="{4FB045F0-5FBC-4F80-932B-2BA319F5D05C}"/>
              </a:ext>
            </a:extLst>
          </p:cNvPr>
          <p:cNvSpPr>
            <a:spLocks noGrp="1"/>
          </p:cNvSpPr>
          <p:nvPr>
            <p:ph idx="1"/>
          </p:nvPr>
        </p:nvSpPr>
        <p:spPr>
          <a:xfrm>
            <a:off x="446315" y="1253331"/>
            <a:ext cx="10515600" cy="4351338"/>
          </a:xfrm>
        </p:spPr>
        <p:txBody>
          <a:bodyPr>
            <a:normAutofit/>
          </a:bodyPr>
          <a:lstStyle/>
          <a:p>
            <a:r>
              <a:rPr lang="en-US" dirty="0"/>
              <a:t>This shortening brings the Z disks of a sarcomere closer together. During muscle contraction, the size of the A band remains the same, but the I band and the H zone become shorter as the thin filaments slide past the thick filaments.</a:t>
            </a:r>
          </a:p>
          <a:p>
            <a:endParaRPr lang="en-US" dirty="0"/>
          </a:p>
        </p:txBody>
      </p:sp>
    </p:spTree>
    <p:extLst>
      <p:ext uri="{BB962C8B-B14F-4D97-AF65-F5344CB8AC3E}">
        <p14:creationId xmlns:p14="http://schemas.microsoft.com/office/powerpoint/2010/main" val="31269401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generated with high confidence">
            <a:extLst>
              <a:ext uri="{FF2B5EF4-FFF2-40B4-BE49-F238E27FC236}">
                <a16:creationId xmlns:a16="http://schemas.microsoft.com/office/drawing/2014/main" id="{538F8DC7-45F8-417E-B502-FDB8A6185B17}"/>
              </a:ext>
            </a:extLst>
          </p:cNvPr>
          <p:cNvPicPr>
            <a:picLocks noChangeAspect="1"/>
          </p:cNvPicPr>
          <p:nvPr/>
        </p:nvPicPr>
        <p:blipFill rotWithShape="1">
          <a:blip r:embed="rId2">
            <a:extLst>
              <a:ext uri="{28A0092B-C50C-407E-A947-70E740481C1C}">
                <a14:useLocalDpi xmlns:a14="http://schemas.microsoft.com/office/drawing/2010/main" val="0"/>
              </a:ext>
            </a:extLst>
          </a:blip>
          <a:srcRect t="28989" b="39543"/>
          <a:stretch/>
        </p:blipFill>
        <p:spPr>
          <a:xfrm>
            <a:off x="268185" y="2887120"/>
            <a:ext cx="11767674" cy="3970880"/>
          </a:xfrm>
          <a:prstGeom prst="rect">
            <a:avLst/>
          </a:prstGeom>
        </p:spPr>
      </p:pic>
      <p:sp>
        <p:nvSpPr>
          <p:cNvPr id="2" name="Title 1">
            <a:extLst>
              <a:ext uri="{FF2B5EF4-FFF2-40B4-BE49-F238E27FC236}">
                <a16:creationId xmlns:a16="http://schemas.microsoft.com/office/drawing/2014/main" id="{53C33C1D-7C09-40E9-9917-4370CB3CACF3}"/>
              </a:ext>
            </a:extLst>
          </p:cNvPr>
          <p:cNvSpPr>
            <a:spLocks noGrp="1"/>
          </p:cNvSpPr>
          <p:nvPr>
            <p:ph type="title"/>
          </p:nvPr>
        </p:nvSpPr>
        <p:spPr>
          <a:xfrm>
            <a:off x="268185" y="72550"/>
            <a:ext cx="10515600" cy="1325563"/>
          </a:xfrm>
        </p:spPr>
        <p:txBody>
          <a:bodyPr>
            <a:normAutofit fontScale="90000"/>
          </a:bodyPr>
          <a:lstStyle/>
          <a:p>
            <a:br>
              <a:rPr lang="en-US" dirty="0"/>
            </a:br>
            <a:r>
              <a:rPr lang="en-US" dirty="0"/>
              <a:t>IV.	Sliding Filament Model of Contraction</a:t>
            </a:r>
            <a:br>
              <a:rPr lang="en-US" dirty="0"/>
            </a:br>
            <a:endParaRPr lang="en-US" dirty="0"/>
          </a:p>
        </p:txBody>
      </p:sp>
      <p:sp>
        <p:nvSpPr>
          <p:cNvPr id="3" name="Content Placeholder 2">
            <a:extLst>
              <a:ext uri="{FF2B5EF4-FFF2-40B4-BE49-F238E27FC236}">
                <a16:creationId xmlns:a16="http://schemas.microsoft.com/office/drawing/2014/main" id="{4FB045F0-5FBC-4F80-932B-2BA319F5D05C}"/>
              </a:ext>
            </a:extLst>
          </p:cNvPr>
          <p:cNvSpPr>
            <a:spLocks noGrp="1"/>
          </p:cNvSpPr>
          <p:nvPr>
            <p:ph idx="1"/>
          </p:nvPr>
        </p:nvSpPr>
        <p:spPr>
          <a:xfrm>
            <a:off x="446315" y="654908"/>
            <a:ext cx="10515600" cy="4949761"/>
          </a:xfrm>
        </p:spPr>
        <p:txBody>
          <a:bodyPr>
            <a:normAutofit/>
          </a:bodyPr>
          <a:lstStyle/>
          <a:p>
            <a:endParaRPr lang="en-US" dirty="0"/>
          </a:p>
          <a:p>
            <a:r>
              <a:rPr lang="en-US" dirty="0"/>
              <a:t>A very important point to consider is that the tension generated in a muscle is directly proportional to the overlap between the thick and thin filaments. </a:t>
            </a:r>
          </a:p>
          <a:p>
            <a:r>
              <a:rPr lang="en-US" dirty="0"/>
              <a:t>This extent of the overlap, of course, is a function of the number of myosin head groups that interact with actin molecules. </a:t>
            </a:r>
          </a:p>
          <a:p>
            <a:r>
              <a:rPr lang="en-US" dirty="0"/>
              <a:t>Thus, the greater the overlap, the larger the tension that is developed by the muscle. </a:t>
            </a:r>
          </a:p>
          <a:p>
            <a:endParaRPr lang="en-US" dirty="0"/>
          </a:p>
        </p:txBody>
      </p:sp>
    </p:spTree>
    <p:extLst>
      <p:ext uri="{BB962C8B-B14F-4D97-AF65-F5344CB8AC3E}">
        <p14:creationId xmlns:p14="http://schemas.microsoft.com/office/powerpoint/2010/main" val="11317183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device&#10;&#10;Description generated with high confidence">
            <a:extLst>
              <a:ext uri="{FF2B5EF4-FFF2-40B4-BE49-F238E27FC236}">
                <a16:creationId xmlns:a16="http://schemas.microsoft.com/office/drawing/2014/main" id="{E9F212E9-E499-4153-836F-EACBE3970219}"/>
              </a:ext>
            </a:extLst>
          </p:cNvPr>
          <p:cNvPicPr>
            <a:picLocks noChangeAspect="1"/>
          </p:cNvPicPr>
          <p:nvPr/>
        </p:nvPicPr>
        <p:blipFill rotWithShape="1">
          <a:blip r:embed="rId2">
            <a:extLst>
              <a:ext uri="{28A0092B-C50C-407E-A947-70E740481C1C}">
                <a14:useLocalDpi xmlns:a14="http://schemas.microsoft.com/office/drawing/2010/main" val="0"/>
              </a:ext>
            </a:extLst>
          </a:blip>
          <a:srcRect l="45578" t="60180" r="4201" b="2564"/>
          <a:stretch/>
        </p:blipFill>
        <p:spPr>
          <a:xfrm>
            <a:off x="1681655" y="3349833"/>
            <a:ext cx="9125429" cy="3508167"/>
          </a:xfrm>
          <a:prstGeom prst="rect">
            <a:avLst/>
          </a:prstGeom>
        </p:spPr>
      </p:pic>
      <p:sp>
        <p:nvSpPr>
          <p:cNvPr id="2" name="Title 1">
            <a:extLst>
              <a:ext uri="{FF2B5EF4-FFF2-40B4-BE49-F238E27FC236}">
                <a16:creationId xmlns:a16="http://schemas.microsoft.com/office/drawing/2014/main" id="{154F74FD-41DF-4B8A-BEED-9D55DC813E7A}"/>
              </a:ext>
            </a:extLst>
          </p:cNvPr>
          <p:cNvSpPr>
            <a:spLocks noGrp="1"/>
          </p:cNvSpPr>
          <p:nvPr>
            <p:ph type="title"/>
          </p:nvPr>
        </p:nvSpPr>
        <p:spPr/>
        <p:txBody>
          <a:bodyPr/>
          <a:lstStyle/>
          <a:p>
            <a:r>
              <a:rPr lang="en-US" b="1" dirty="0"/>
              <a:t>Tropomyosin</a:t>
            </a:r>
            <a:r>
              <a:rPr lang="en-US" dirty="0"/>
              <a:t> </a:t>
            </a:r>
          </a:p>
        </p:txBody>
      </p:sp>
      <p:sp>
        <p:nvSpPr>
          <p:cNvPr id="3" name="Content Placeholder 2">
            <a:extLst>
              <a:ext uri="{FF2B5EF4-FFF2-40B4-BE49-F238E27FC236}">
                <a16:creationId xmlns:a16="http://schemas.microsoft.com/office/drawing/2014/main" id="{0A135C9F-123D-4BB1-8059-D8C4B64F0424}"/>
              </a:ext>
            </a:extLst>
          </p:cNvPr>
          <p:cNvSpPr>
            <a:spLocks noGrp="1"/>
          </p:cNvSpPr>
          <p:nvPr>
            <p:ph idx="1"/>
          </p:nvPr>
        </p:nvSpPr>
        <p:spPr>
          <a:xfrm>
            <a:off x="838200" y="1690688"/>
            <a:ext cx="6529552" cy="4351338"/>
          </a:xfrm>
        </p:spPr>
        <p:txBody>
          <a:bodyPr/>
          <a:lstStyle/>
          <a:p>
            <a:r>
              <a:rPr lang="en-US" dirty="0"/>
              <a:t>As long as calcium is available, the cross-bridge can form, and the muscle contracts.</a:t>
            </a:r>
          </a:p>
        </p:txBody>
      </p:sp>
      <p:pic>
        <p:nvPicPr>
          <p:cNvPr id="5" name="Picture 4">
            <a:extLst>
              <a:ext uri="{FF2B5EF4-FFF2-40B4-BE49-F238E27FC236}">
                <a16:creationId xmlns:a16="http://schemas.microsoft.com/office/drawing/2014/main" id="{B48720E5-641E-41FD-BEEF-8B12C5870DB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839201" y="265692"/>
            <a:ext cx="2356766" cy="3323040"/>
          </a:xfrm>
          <a:prstGeom prst="rect">
            <a:avLst/>
          </a:prstGeom>
        </p:spPr>
      </p:pic>
      <p:sp>
        <p:nvSpPr>
          <p:cNvPr id="7" name="TextBox 6">
            <a:extLst>
              <a:ext uri="{FF2B5EF4-FFF2-40B4-BE49-F238E27FC236}">
                <a16:creationId xmlns:a16="http://schemas.microsoft.com/office/drawing/2014/main" id="{6FA5B5B4-E6C6-4D8E-A34C-DA416B45674F}"/>
              </a:ext>
            </a:extLst>
          </p:cNvPr>
          <p:cNvSpPr txBox="1"/>
          <p:nvPr/>
        </p:nvSpPr>
        <p:spPr>
          <a:xfrm>
            <a:off x="5596000" y="4100512"/>
            <a:ext cx="1000000" cy="646331"/>
          </a:xfrm>
          <a:prstGeom prst="rect">
            <a:avLst/>
          </a:prstGeom>
          <a:noFill/>
        </p:spPr>
        <p:txBody>
          <a:bodyPr wrap="square" rtlCol="0">
            <a:spAutoFit/>
          </a:bodyPr>
          <a:lstStyle/>
          <a:p>
            <a:r>
              <a:rPr lang="en-US" sz="900">
                <a:hlinkClick r:id="rId4" tooltip="http://kk.wikipedia.org/wiki/Кальций"/>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28082884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4FF920-B63D-47AF-93EE-FB879C326B61}"/>
              </a:ext>
            </a:extLst>
          </p:cNvPr>
          <p:cNvSpPr/>
          <p:nvPr/>
        </p:nvSpPr>
        <p:spPr>
          <a:xfrm>
            <a:off x="304421" y="1112951"/>
            <a:ext cx="3680594" cy="3970318"/>
          </a:xfrm>
          <a:prstGeom prst="rect">
            <a:avLst/>
          </a:prstGeom>
        </p:spPr>
        <p:txBody>
          <a:bodyPr wrap="square">
            <a:spAutoFit/>
          </a:bodyPr>
          <a:lstStyle/>
          <a:p>
            <a:r>
              <a:rPr lang="en-US" sz="2800" dirty="0"/>
              <a:t>The sarcomere also contains </a:t>
            </a:r>
          </a:p>
          <a:p>
            <a:pPr marL="342900" indent="-342900">
              <a:buFont typeface="+mj-lt"/>
              <a:buAutoNum type="arabicPeriod"/>
            </a:pPr>
            <a:r>
              <a:rPr lang="en-US" sz="2800" dirty="0"/>
              <a:t>Regulatory proteins</a:t>
            </a:r>
          </a:p>
          <a:p>
            <a:pPr marL="800100" lvl="1" indent="-342900">
              <a:buFont typeface="+mj-lt"/>
              <a:buAutoNum type="alphaLcPeriod"/>
            </a:pPr>
            <a:r>
              <a:rPr lang="en-US" sz="2800" dirty="0"/>
              <a:t>Tropomyosin (in the absence of Ca2+, it covers the myosin-binding site of actin)</a:t>
            </a:r>
          </a:p>
          <a:p>
            <a:pPr marL="800100" lvl="1" indent="-342900">
              <a:buFont typeface="+mj-lt"/>
              <a:buAutoNum type="alphaLcPeriod"/>
            </a:pPr>
            <a:r>
              <a:rPr lang="en-US" sz="2800" dirty="0"/>
              <a:t>Troponin (Ca2+ sensor)</a:t>
            </a:r>
          </a:p>
        </p:txBody>
      </p:sp>
      <p:sp>
        <p:nvSpPr>
          <p:cNvPr id="8" name="Title 1">
            <a:extLst>
              <a:ext uri="{FF2B5EF4-FFF2-40B4-BE49-F238E27FC236}">
                <a16:creationId xmlns:a16="http://schemas.microsoft.com/office/drawing/2014/main" id="{F8E9BC84-3BA1-4FB5-846F-3317516E821E}"/>
              </a:ext>
            </a:extLst>
          </p:cNvPr>
          <p:cNvSpPr>
            <a:spLocks noGrp="1"/>
          </p:cNvSpPr>
          <p:nvPr>
            <p:ph type="title"/>
          </p:nvPr>
        </p:nvSpPr>
        <p:spPr>
          <a:xfrm>
            <a:off x="0" y="1877"/>
            <a:ext cx="12192000" cy="663729"/>
          </a:xfrm>
          <a:solidFill>
            <a:schemeClr val="accent5">
              <a:lumMod val="20000"/>
              <a:lumOff val="80000"/>
              <a:alpha val="46000"/>
            </a:schemeClr>
          </a:solidFill>
        </p:spPr>
        <p:txBody>
          <a:bodyPr>
            <a:normAutofit/>
          </a:bodyPr>
          <a:lstStyle/>
          <a:p>
            <a:pPr algn="ctr"/>
            <a:r>
              <a:rPr lang="en-US" sz="3600" dirty="0"/>
              <a:t>The sarcomere is the </a:t>
            </a:r>
            <a:r>
              <a:rPr lang="en-US" sz="3600" u="sng" dirty="0"/>
              <a:t>functional unit </a:t>
            </a:r>
            <a:r>
              <a:rPr lang="en-US" sz="3600" dirty="0"/>
              <a:t>of skeletal muscle</a:t>
            </a:r>
          </a:p>
        </p:txBody>
      </p:sp>
      <p:pic>
        <p:nvPicPr>
          <p:cNvPr id="9" name="Picture 8">
            <a:extLst>
              <a:ext uri="{FF2B5EF4-FFF2-40B4-BE49-F238E27FC236}">
                <a16:creationId xmlns:a16="http://schemas.microsoft.com/office/drawing/2014/main" id="{B06B0C7A-F2EC-410F-A16E-8D4B90C01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015" y="985498"/>
            <a:ext cx="8025752" cy="5720219"/>
          </a:xfrm>
          <a:prstGeom prst="rect">
            <a:avLst/>
          </a:prstGeom>
        </p:spPr>
      </p:pic>
    </p:spTree>
    <p:extLst>
      <p:ext uri="{BB962C8B-B14F-4D97-AF65-F5344CB8AC3E}">
        <p14:creationId xmlns:p14="http://schemas.microsoft.com/office/powerpoint/2010/main" val="28339041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47F9D9-1E36-4CD7-B9BE-6F15D22D93D7}"/>
              </a:ext>
            </a:extLst>
          </p:cNvPr>
          <p:cNvPicPr>
            <a:picLocks noChangeAspect="1"/>
          </p:cNvPicPr>
          <p:nvPr/>
        </p:nvPicPr>
        <p:blipFill rotWithShape="1">
          <a:blip r:embed="rId2">
            <a:extLst>
              <a:ext uri="{28A0092B-C50C-407E-A947-70E740481C1C}">
                <a14:useLocalDpi xmlns:a14="http://schemas.microsoft.com/office/drawing/2010/main" val="0"/>
              </a:ext>
            </a:extLst>
          </a:blip>
          <a:srcRect l="1" t="-3254" r="-5055" b="1"/>
          <a:stretch/>
        </p:blipFill>
        <p:spPr>
          <a:xfrm>
            <a:off x="4584356" y="654896"/>
            <a:ext cx="7922741" cy="5548207"/>
          </a:xfrm>
          <a:prstGeom prst="rect">
            <a:avLst/>
          </a:prstGeom>
        </p:spPr>
      </p:pic>
      <p:sp>
        <p:nvSpPr>
          <p:cNvPr id="2" name="Title 1">
            <a:extLst>
              <a:ext uri="{FF2B5EF4-FFF2-40B4-BE49-F238E27FC236}">
                <a16:creationId xmlns:a16="http://schemas.microsoft.com/office/drawing/2014/main" id="{59672FEE-B716-418E-B702-B2A4604E9D64}"/>
              </a:ext>
            </a:extLst>
          </p:cNvPr>
          <p:cNvSpPr>
            <a:spLocks noGrp="1"/>
          </p:cNvSpPr>
          <p:nvPr>
            <p:ph type="title"/>
          </p:nvPr>
        </p:nvSpPr>
        <p:spPr>
          <a:xfrm>
            <a:off x="333631" y="315698"/>
            <a:ext cx="5053915" cy="1325563"/>
          </a:xfrm>
        </p:spPr>
        <p:txBody>
          <a:bodyPr>
            <a:normAutofit/>
          </a:bodyPr>
          <a:lstStyle/>
          <a:p>
            <a:r>
              <a:rPr lang="en-US" dirty="0"/>
              <a:t>Regulatory proteins</a:t>
            </a:r>
          </a:p>
        </p:txBody>
      </p:sp>
      <p:sp>
        <p:nvSpPr>
          <p:cNvPr id="3" name="Content Placeholder 2">
            <a:extLst>
              <a:ext uri="{FF2B5EF4-FFF2-40B4-BE49-F238E27FC236}">
                <a16:creationId xmlns:a16="http://schemas.microsoft.com/office/drawing/2014/main" id="{6CC2C9E3-AB95-4EE4-B1C6-ADB2619E6F4B}"/>
              </a:ext>
            </a:extLst>
          </p:cNvPr>
          <p:cNvSpPr>
            <a:spLocks noGrp="1"/>
          </p:cNvSpPr>
          <p:nvPr>
            <p:ph idx="1"/>
          </p:nvPr>
        </p:nvSpPr>
        <p:spPr>
          <a:xfrm>
            <a:off x="86496" y="1433003"/>
            <a:ext cx="4250725" cy="4978358"/>
          </a:xfrm>
        </p:spPr>
        <p:txBody>
          <a:bodyPr>
            <a:normAutofit/>
          </a:bodyPr>
          <a:lstStyle/>
          <a:p>
            <a:endParaRPr lang="en-US" sz="3200" dirty="0"/>
          </a:p>
          <a:p>
            <a:r>
              <a:rPr lang="en-US" sz="3200" dirty="0"/>
              <a:t>Two regulatory proteins closely interact with actin.</a:t>
            </a:r>
          </a:p>
          <a:p>
            <a:r>
              <a:rPr lang="en-US" sz="3200" dirty="0"/>
              <a:t> A regulatory protein called tropomyosin normally lies over the binding sites and prevents the interaction of the myosin head group with actin. </a:t>
            </a:r>
          </a:p>
          <a:p>
            <a:pPr marL="0" indent="0">
              <a:buNone/>
            </a:pPr>
            <a:endParaRPr lang="en-US" sz="3200" dirty="0"/>
          </a:p>
          <a:p>
            <a:endParaRPr lang="en-US" sz="3200" dirty="0"/>
          </a:p>
        </p:txBody>
      </p:sp>
    </p:spTree>
    <p:extLst>
      <p:ext uri="{BB962C8B-B14F-4D97-AF65-F5344CB8AC3E}">
        <p14:creationId xmlns:p14="http://schemas.microsoft.com/office/powerpoint/2010/main" val="32791600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47F9D9-1E36-4CD7-B9BE-6F15D22D93D7}"/>
              </a:ext>
            </a:extLst>
          </p:cNvPr>
          <p:cNvPicPr>
            <a:picLocks noChangeAspect="1"/>
          </p:cNvPicPr>
          <p:nvPr/>
        </p:nvPicPr>
        <p:blipFill rotWithShape="1">
          <a:blip r:embed="rId2">
            <a:extLst>
              <a:ext uri="{28A0092B-C50C-407E-A947-70E740481C1C}">
                <a14:useLocalDpi xmlns:a14="http://schemas.microsoft.com/office/drawing/2010/main" val="0"/>
              </a:ext>
            </a:extLst>
          </a:blip>
          <a:srcRect l="1" t="-3254" r="-5055" b="1"/>
          <a:stretch/>
        </p:blipFill>
        <p:spPr>
          <a:xfrm>
            <a:off x="4584356" y="654896"/>
            <a:ext cx="7922741" cy="5548207"/>
          </a:xfrm>
          <a:prstGeom prst="rect">
            <a:avLst/>
          </a:prstGeom>
        </p:spPr>
      </p:pic>
      <p:sp>
        <p:nvSpPr>
          <p:cNvPr id="2" name="Title 1">
            <a:extLst>
              <a:ext uri="{FF2B5EF4-FFF2-40B4-BE49-F238E27FC236}">
                <a16:creationId xmlns:a16="http://schemas.microsoft.com/office/drawing/2014/main" id="{59672FEE-B716-418E-B702-B2A4604E9D64}"/>
              </a:ext>
            </a:extLst>
          </p:cNvPr>
          <p:cNvSpPr>
            <a:spLocks noGrp="1"/>
          </p:cNvSpPr>
          <p:nvPr>
            <p:ph type="title"/>
          </p:nvPr>
        </p:nvSpPr>
        <p:spPr>
          <a:xfrm>
            <a:off x="333631" y="315698"/>
            <a:ext cx="5053915" cy="1325563"/>
          </a:xfrm>
        </p:spPr>
        <p:txBody>
          <a:bodyPr>
            <a:normAutofit/>
          </a:bodyPr>
          <a:lstStyle/>
          <a:p>
            <a:r>
              <a:rPr lang="en-US" dirty="0"/>
              <a:t>Regulatory proteins</a:t>
            </a:r>
          </a:p>
        </p:txBody>
      </p:sp>
      <p:sp>
        <p:nvSpPr>
          <p:cNvPr id="3" name="Content Placeholder 2">
            <a:extLst>
              <a:ext uri="{FF2B5EF4-FFF2-40B4-BE49-F238E27FC236}">
                <a16:creationId xmlns:a16="http://schemas.microsoft.com/office/drawing/2014/main" id="{6CC2C9E3-AB95-4EE4-B1C6-ADB2619E6F4B}"/>
              </a:ext>
            </a:extLst>
          </p:cNvPr>
          <p:cNvSpPr>
            <a:spLocks noGrp="1"/>
          </p:cNvSpPr>
          <p:nvPr>
            <p:ph idx="1"/>
          </p:nvPr>
        </p:nvSpPr>
        <p:spPr>
          <a:xfrm>
            <a:off x="86496" y="1878227"/>
            <a:ext cx="4250725" cy="4533134"/>
          </a:xfrm>
        </p:spPr>
        <p:txBody>
          <a:bodyPr>
            <a:normAutofit/>
          </a:bodyPr>
          <a:lstStyle/>
          <a:p>
            <a:r>
              <a:rPr lang="en-US" sz="3200" dirty="0"/>
              <a:t>When the </a:t>
            </a:r>
            <a:r>
              <a:rPr lang="en-US" sz="3200" dirty="0" err="1"/>
              <a:t>myoplasmic</a:t>
            </a:r>
            <a:r>
              <a:rPr lang="en-US" sz="3200" dirty="0"/>
              <a:t> Ca2+ concentration is low at its resting level, tropomyosin covers the myosin binding site of </a:t>
            </a:r>
            <a:r>
              <a:rPr lang="en-US" sz="3200" dirty="0" err="1"/>
              <a:t>ctin</a:t>
            </a:r>
            <a:r>
              <a:rPr lang="en-US" sz="3200" dirty="0"/>
              <a:t>. </a:t>
            </a:r>
          </a:p>
          <a:p>
            <a:r>
              <a:rPr lang="en-US" sz="3200" dirty="0"/>
              <a:t>Tropomyosin also closely  interacts with troponin, which is a Ca2+ sensor. </a:t>
            </a:r>
          </a:p>
          <a:p>
            <a:pPr marL="0" indent="0">
              <a:buNone/>
            </a:pPr>
            <a:endParaRPr lang="en-US" sz="3200" dirty="0"/>
          </a:p>
          <a:p>
            <a:endParaRPr lang="en-US" sz="3200" dirty="0"/>
          </a:p>
        </p:txBody>
      </p:sp>
    </p:spTree>
    <p:extLst>
      <p:ext uri="{BB962C8B-B14F-4D97-AF65-F5344CB8AC3E}">
        <p14:creationId xmlns:p14="http://schemas.microsoft.com/office/powerpoint/2010/main" val="841681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47F9D9-1E36-4CD7-B9BE-6F15D22D93D7}"/>
              </a:ext>
            </a:extLst>
          </p:cNvPr>
          <p:cNvPicPr>
            <a:picLocks noChangeAspect="1"/>
          </p:cNvPicPr>
          <p:nvPr/>
        </p:nvPicPr>
        <p:blipFill rotWithShape="1">
          <a:blip r:embed="rId2">
            <a:extLst>
              <a:ext uri="{28A0092B-C50C-407E-A947-70E740481C1C}">
                <a14:useLocalDpi xmlns:a14="http://schemas.microsoft.com/office/drawing/2010/main" val="0"/>
              </a:ext>
            </a:extLst>
          </a:blip>
          <a:srcRect l="1" t="-3254" r="-5055" b="1"/>
          <a:stretch/>
        </p:blipFill>
        <p:spPr>
          <a:xfrm>
            <a:off x="4584356" y="654896"/>
            <a:ext cx="7922741" cy="5548207"/>
          </a:xfrm>
          <a:prstGeom prst="rect">
            <a:avLst/>
          </a:prstGeom>
        </p:spPr>
      </p:pic>
      <p:sp>
        <p:nvSpPr>
          <p:cNvPr id="2" name="Title 1">
            <a:extLst>
              <a:ext uri="{FF2B5EF4-FFF2-40B4-BE49-F238E27FC236}">
                <a16:creationId xmlns:a16="http://schemas.microsoft.com/office/drawing/2014/main" id="{59672FEE-B716-418E-B702-B2A4604E9D64}"/>
              </a:ext>
            </a:extLst>
          </p:cNvPr>
          <p:cNvSpPr>
            <a:spLocks noGrp="1"/>
          </p:cNvSpPr>
          <p:nvPr>
            <p:ph type="title"/>
          </p:nvPr>
        </p:nvSpPr>
        <p:spPr>
          <a:xfrm>
            <a:off x="333631" y="315698"/>
            <a:ext cx="5053915" cy="1325563"/>
          </a:xfrm>
        </p:spPr>
        <p:txBody>
          <a:bodyPr>
            <a:normAutofit/>
          </a:bodyPr>
          <a:lstStyle/>
          <a:p>
            <a:r>
              <a:rPr lang="en-US" dirty="0"/>
              <a:t>Regulatory proteins</a:t>
            </a:r>
          </a:p>
        </p:txBody>
      </p:sp>
      <p:sp>
        <p:nvSpPr>
          <p:cNvPr id="3" name="Content Placeholder 2">
            <a:extLst>
              <a:ext uri="{FF2B5EF4-FFF2-40B4-BE49-F238E27FC236}">
                <a16:creationId xmlns:a16="http://schemas.microsoft.com/office/drawing/2014/main" id="{6CC2C9E3-AB95-4EE4-B1C6-ADB2619E6F4B}"/>
              </a:ext>
            </a:extLst>
          </p:cNvPr>
          <p:cNvSpPr>
            <a:spLocks noGrp="1"/>
          </p:cNvSpPr>
          <p:nvPr>
            <p:ph idx="1"/>
          </p:nvPr>
        </p:nvSpPr>
        <p:spPr>
          <a:xfrm>
            <a:off x="86496" y="1878227"/>
            <a:ext cx="4250725" cy="4533134"/>
          </a:xfrm>
        </p:spPr>
        <p:txBody>
          <a:bodyPr>
            <a:normAutofit/>
          </a:bodyPr>
          <a:lstStyle/>
          <a:p>
            <a:r>
              <a:rPr lang="en-US" sz="3200" dirty="0"/>
              <a:t>Binding of Ca2+ to troponin moves the troponin-</a:t>
            </a:r>
          </a:p>
          <a:p>
            <a:r>
              <a:rPr lang="en-US" sz="3200" dirty="0"/>
              <a:t>tropomyosin complex out of the way exposing the myosin binding site. This allows the myosin head to interact with G-actin </a:t>
            </a:r>
          </a:p>
          <a:p>
            <a:pPr marL="0" indent="0">
              <a:buNone/>
            </a:pPr>
            <a:endParaRPr lang="en-US" sz="3200" dirty="0"/>
          </a:p>
          <a:p>
            <a:endParaRPr lang="en-US" sz="3200" dirty="0"/>
          </a:p>
        </p:txBody>
      </p:sp>
    </p:spTree>
    <p:extLst>
      <p:ext uri="{BB962C8B-B14F-4D97-AF65-F5344CB8AC3E}">
        <p14:creationId xmlns:p14="http://schemas.microsoft.com/office/powerpoint/2010/main" val="741993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7BAB0C-0957-4919-A137-D0D928E8343E}"/>
              </a:ext>
            </a:extLst>
          </p:cNvPr>
          <p:cNvSpPr>
            <a:spLocks noGrp="1"/>
          </p:cNvSpPr>
          <p:nvPr>
            <p:ph idx="1"/>
          </p:nvPr>
        </p:nvSpPr>
        <p:spPr>
          <a:xfrm>
            <a:off x="4636008" y="0"/>
            <a:ext cx="7555992" cy="6858000"/>
          </a:xfrm>
          <a:solidFill>
            <a:schemeClr val="tx2"/>
          </a:solidFill>
        </p:spPr>
        <p:txBody>
          <a:bodyPr>
            <a:normAutofit/>
          </a:bodyPr>
          <a:lstStyle/>
          <a:p>
            <a:r>
              <a:rPr lang="en-US" sz="2400" dirty="0">
                <a:solidFill>
                  <a:schemeClr val="bg1"/>
                </a:solidFill>
              </a:rPr>
              <a:t>Another example of an agonist/antagonist pair is the </a:t>
            </a:r>
            <a:r>
              <a:rPr lang="en-US" sz="2400" b="1" dirty="0">
                <a:solidFill>
                  <a:schemeClr val="bg1"/>
                </a:solidFill>
              </a:rPr>
              <a:t>quadriceps </a:t>
            </a:r>
            <a:r>
              <a:rPr lang="en-US" sz="2400" dirty="0">
                <a:solidFill>
                  <a:schemeClr val="bg1"/>
                </a:solidFill>
              </a:rPr>
              <a:t>muscles and the </a:t>
            </a:r>
            <a:r>
              <a:rPr lang="en-US" sz="2400" b="1" dirty="0">
                <a:solidFill>
                  <a:schemeClr val="bg1"/>
                </a:solidFill>
              </a:rPr>
              <a:t>hamstring</a:t>
            </a:r>
            <a:r>
              <a:rPr lang="en-US" sz="2400" dirty="0">
                <a:solidFill>
                  <a:schemeClr val="bg1"/>
                </a:solidFill>
              </a:rPr>
              <a:t> muscles. </a:t>
            </a:r>
          </a:p>
          <a:p>
            <a:pPr marL="0" indent="0">
              <a:buNone/>
            </a:pPr>
            <a:endParaRPr lang="en-US" sz="2400" dirty="0">
              <a:solidFill>
                <a:schemeClr val="bg1"/>
              </a:solidFill>
            </a:endParaRPr>
          </a:p>
        </p:txBody>
      </p:sp>
      <p:sp>
        <p:nvSpPr>
          <p:cNvPr id="11" name="Rectangle 10">
            <a:extLst>
              <a:ext uri="{FF2B5EF4-FFF2-40B4-BE49-F238E27FC236}">
                <a16:creationId xmlns:a16="http://schemas.microsoft.com/office/drawing/2014/main" id="{A780470B-DDC6-4CF6-8A5B-9829119172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6" name="Picture 5" descr="A screenshot of a cell phone&#10;&#10;Description generated with high confidence">
            <a:extLst>
              <a:ext uri="{FF2B5EF4-FFF2-40B4-BE49-F238E27FC236}">
                <a16:creationId xmlns:a16="http://schemas.microsoft.com/office/drawing/2014/main" id="{8ECF7A85-B605-4331-A9E9-10948A7FD1E1}"/>
              </a:ext>
            </a:extLst>
          </p:cNvPr>
          <p:cNvPicPr>
            <a:picLocks noChangeAspect="1"/>
          </p:cNvPicPr>
          <p:nvPr/>
        </p:nvPicPr>
        <p:blipFill rotWithShape="1">
          <a:blip r:embed="rId2">
            <a:extLst>
              <a:ext uri="{28A0092B-C50C-407E-A947-70E740481C1C}">
                <a14:useLocalDpi xmlns:a14="http://schemas.microsoft.com/office/drawing/2010/main" val="0"/>
              </a:ext>
            </a:extLst>
          </a:blip>
          <a:srcRect l="1764" r="621" b="-3"/>
          <a:stretch/>
        </p:blipFill>
        <p:spPr>
          <a:xfrm rot="377960">
            <a:off x="5793325" y="1240997"/>
            <a:ext cx="6015235" cy="53458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0FF185FD-5E3F-46ED-87E7-6F56AD7387C7}"/>
              </a:ext>
            </a:extLst>
          </p:cNvPr>
          <p:cNvSpPr>
            <a:spLocks noGrp="1"/>
          </p:cNvSpPr>
          <p:nvPr>
            <p:ph type="title"/>
          </p:nvPr>
        </p:nvSpPr>
        <p:spPr>
          <a:xfrm>
            <a:off x="0" y="1"/>
            <a:ext cx="4636008" cy="1056640"/>
          </a:xfrm>
        </p:spPr>
        <p:txBody>
          <a:bodyPr>
            <a:normAutofit/>
          </a:bodyPr>
          <a:lstStyle/>
          <a:p>
            <a:r>
              <a:rPr lang="en-US" sz="3600" b="1" spc="50" dirty="0">
                <a:ln w="0"/>
                <a:solidFill>
                  <a:schemeClr val="bg2"/>
                </a:solidFill>
                <a:effectLst>
                  <a:innerShdw blurRad="63500" dist="50800" dir="13500000">
                    <a:srgbClr val="000000">
                      <a:alpha val="50000"/>
                    </a:srgbClr>
                  </a:innerShdw>
                </a:effectLst>
              </a:rPr>
              <a:t>Agonist / Antagonist</a:t>
            </a:r>
          </a:p>
        </p:txBody>
      </p:sp>
      <p:pic>
        <p:nvPicPr>
          <p:cNvPr id="7" name="Picture 6" descr="A screenshot of a cell phone&#10;&#10;Description generated with high confidence">
            <a:extLst>
              <a:ext uri="{FF2B5EF4-FFF2-40B4-BE49-F238E27FC236}">
                <a16:creationId xmlns:a16="http://schemas.microsoft.com/office/drawing/2014/main" id="{AE0D5B2E-C9AB-4DB0-99EE-FEFBD5BE02C0}"/>
              </a:ext>
            </a:extLst>
          </p:cNvPr>
          <p:cNvPicPr>
            <a:picLocks noChangeAspect="1"/>
          </p:cNvPicPr>
          <p:nvPr/>
        </p:nvPicPr>
        <p:blipFill rotWithShape="1">
          <a:blip r:embed="rId3">
            <a:extLst>
              <a:ext uri="{28A0092B-C50C-407E-A947-70E740481C1C}">
                <a14:useLocalDpi xmlns:a14="http://schemas.microsoft.com/office/drawing/2010/main" val="0"/>
              </a:ext>
            </a:extLst>
          </a:blip>
          <a:srcRect r="2" b="-1077"/>
          <a:stretch/>
        </p:blipFill>
        <p:spPr>
          <a:xfrm rot="21199272">
            <a:off x="414845" y="1017965"/>
            <a:ext cx="5570706" cy="5419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30213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2BEC62-0BE6-4C69-BB65-D6F3663D26FC}"/>
              </a:ext>
            </a:extLst>
          </p:cNvPr>
          <p:cNvPicPr>
            <a:picLocks noChangeAspect="1"/>
          </p:cNvPicPr>
          <p:nvPr/>
        </p:nvPicPr>
        <p:blipFill rotWithShape="1">
          <a:blip r:embed="rId2">
            <a:extLst>
              <a:ext uri="{28A0092B-C50C-407E-A947-70E740481C1C}">
                <a14:useLocalDpi xmlns:a14="http://schemas.microsoft.com/office/drawing/2010/main" val="0"/>
              </a:ext>
            </a:extLst>
          </a:blip>
          <a:srcRect r="-3413" b="-2"/>
          <a:stretch/>
        </p:blipFill>
        <p:spPr>
          <a:xfrm>
            <a:off x="5026542" y="966839"/>
            <a:ext cx="7165458" cy="4937015"/>
          </a:xfrm>
          <a:prstGeom prst="rect">
            <a:avLst/>
          </a:prstGeom>
        </p:spPr>
      </p:pic>
      <p:sp>
        <p:nvSpPr>
          <p:cNvPr id="2" name="Title 1">
            <a:extLst>
              <a:ext uri="{FF2B5EF4-FFF2-40B4-BE49-F238E27FC236}">
                <a16:creationId xmlns:a16="http://schemas.microsoft.com/office/drawing/2014/main" id="{BF247F49-4D4A-49E3-AD94-E6134C1C9074}"/>
              </a:ext>
            </a:extLst>
          </p:cNvPr>
          <p:cNvSpPr>
            <a:spLocks noGrp="1"/>
          </p:cNvSpPr>
          <p:nvPr>
            <p:ph type="title"/>
          </p:nvPr>
        </p:nvSpPr>
        <p:spPr>
          <a:xfrm>
            <a:off x="492211" y="306446"/>
            <a:ext cx="4932405" cy="1295400"/>
          </a:xfrm>
        </p:spPr>
        <p:txBody>
          <a:bodyPr>
            <a:normAutofit/>
          </a:bodyPr>
          <a:lstStyle/>
          <a:p>
            <a:r>
              <a:rPr lang="en-US" sz="3600" dirty="0">
                <a:solidFill>
                  <a:srgbClr val="FF0000"/>
                </a:solidFill>
              </a:rPr>
              <a:t>Cross-Bridge Cycling</a:t>
            </a:r>
          </a:p>
        </p:txBody>
      </p:sp>
      <p:sp>
        <p:nvSpPr>
          <p:cNvPr id="3" name="Content Placeholder 2">
            <a:extLst>
              <a:ext uri="{FF2B5EF4-FFF2-40B4-BE49-F238E27FC236}">
                <a16:creationId xmlns:a16="http://schemas.microsoft.com/office/drawing/2014/main" id="{E957982D-C4F9-4916-95C0-B2D2DC404795}"/>
              </a:ext>
            </a:extLst>
          </p:cNvPr>
          <p:cNvSpPr>
            <a:spLocks noGrp="1"/>
          </p:cNvSpPr>
          <p:nvPr>
            <p:ph idx="1"/>
          </p:nvPr>
        </p:nvSpPr>
        <p:spPr>
          <a:xfrm>
            <a:off x="492211" y="1284343"/>
            <a:ext cx="3776133" cy="4937015"/>
          </a:xfrm>
        </p:spPr>
        <p:txBody>
          <a:bodyPr>
            <a:normAutofit lnSpcReduction="10000"/>
          </a:bodyPr>
          <a:lstStyle/>
          <a:p>
            <a:r>
              <a:rPr lang="en-US" dirty="0"/>
              <a:t>Actin is the protein that makes up the thin filaments of the sarcomere. </a:t>
            </a:r>
          </a:p>
          <a:p>
            <a:r>
              <a:rPr lang="en-US" dirty="0"/>
              <a:t>The actin units have myosin binding sites. </a:t>
            </a:r>
          </a:p>
          <a:p>
            <a:r>
              <a:rPr lang="en-US" dirty="0"/>
              <a:t>Thus, myosin is able to bind to the myosin binding site of on actin.</a:t>
            </a:r>
          </a:p>
          <a:p>
            <a:r>
              <a:rPr lang="en-US" dirty="0"/>
              <a:t>It can do this because the myosin head has an actin binding site on it! </a:t>
            </a:r>
          </a:p>
        </p:txBody>
      </p:sp>
    </p:spTree>
    <p:extLst>
      <p:ext uri="{BB962C8B-B14F-4D97-AF65-F5344CB8AC3E}">
        <p14:creationId xmlns:p14="http://schemas.microsoft.com/office/powerpoint/2010/main" val="28901133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F74FD-41DF-4B8A-BEED-9D55DC813E7A}"/>
              </a:ext>
            </a:extLst>
          </p:cNvPr>
          <p:cNvSpPr>
            <a:spLocks noGrp="1"/>
          </p:cNvSpPr>
          <p:nvPr>
            <p:ph type="title"/>
          </p:nvPr>
        </p:nvSpPr>
        <p:spPr/>
        <p:txBody>
          <a:bodyPr/>
          <a:lstStyle/>
          <a:p>
            <a:r>
              <a:rPr lang="en-US" b="1" dirty="0"/>
              <a:t>Tropomyosin</a:t>
            </a:r>
            <a:r>
              <a:rPr lang="en-US" dirty="0"/>
              <a:t> </a:t>
            </a:r>
          </a:p>
        </p:txBody>
      </p:sp>
      <p:sp>
        <p:nvSpPr>
          <p:cNvPr id="3" name="Content Placeholder 2">
            <a:extLst>
              <a:ext uri="{FF2B5EF4-FFF2-40B4-BE49-F238E27FC236}">
                <a16:creationId xmlns:a16="http://schemas.microsoft.com/office/drawing/2014/main" id="{0A135C9F-123D-4BB1-8059-D8C4B64F0424}"/>
              </a:ext>
            </a:extLst>
          </p:cNvPr>
          <p:cNvSpPr>
            <a:spLocks noGrp="1"/>
          </p:cNvSpPr>
          <p:nvPr>
            <p:ph idx="1"/>
          </p:nvPr>
        </p:nvSpPr>
        <p:spPr/>
        <p:txBody>
          <a:bodyPr/>
          <a:lstStyle/>
          <a:p>
            <a:r>
              <a:rPr lang="en-US" b="1" dirty="0"/>
              <a:t>Tropomyosin</a:t>
            </a:r>
            <a:r>
              <a:rPr lang="en-US" dirty="0"/>
              <a:t> covers the myosin binding sites and prevents cross-bridge formation when a muscle is relaxed. </a:t>
            </a:r>
          </a:p>
        </p:txBody>
      </p:sp>
      <p:pic>
        <p:nvPicPr>
          <p:cNvPr id="6" name="Picture 5" descr="A close up of a device&#10;&#10;Description generated with high confidence">
            <a:extLst>
              <a:ext uri="{FF2B5EF4-FFF2-40B4-BE49-F238E27FC236}">
                <a16:creationId xmlns:a16="http://schemas.microsoft.com/office/drawing/2014/main" id="{E9F212E9-E499-4153-836F-EACBE3970219}"/>
              </a:ext>
            </a:extLst>
          </p:cNvPr>
          <p:cNvPicPr>
            <a:picLocks noChangeAspect="1"/>
          </p:cNvPicPr>
          <p:nvPr/>
        </p:nvPicPr>
        <p:blipFill rotWithShape="1">
          <a:blip r:embed="rId2">
            <a:extLst>
              <a:ext uri="{28A0092B-C50C-407E-A947-70E740481C1C}">
                <a14:useLocalDpi xmlns:a14="http://schemas.microsoft.com/office/drawing/2010/main" val="0"/>
              </a:ext>
            </a:extLst>
          </a:blip>
          <a:srcRect l="45578" t="60180" r="4201" b="2564"/>
          <a:stretch/>
        </p:blipFill>
        <p:spPr>
          <a:xfrm>
            <a:off x="1671145" y="2984708"/>
            <a:ext cx="9125429" cy="3508167"/>
          </a:xfrm>
          <a:prstGeom prst="rect">
            <a:avLst/>
          </a:prstGeom>
        </p:spPr>
      </p:pic>
    </p:spTree>
    <p:extLst>
      <p:ext uri="{BB962C8B-B14F-4D97-AF65-F5344CB8AC3E}">
        <p14:creationId xmlns:p14="http://schemas.microsoft.com/office/powerpoint/2010/main" val="40373157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device&#10;&#10;Description generated with high confidence">
            <a:extLst>
              <a:ext uri="{FF2B5EF4-FFF2-40B4-BE49-F238E27FC236}">
                <a16:creationId xmlns:a16="http://schemas.microsoft.com/office/drawing/2014/main" id="{E9F212E9-E499-4153-836F-EACBE3970219}"/>
              </a:ext>
            </a:extLst>
          </p:cNvPr>
          <p:cNvPicPr>
            <a:picLocks noChangeAspect="1"/>
          </p:cNvPicPr>
          <p:nvPr/>
        </p:nvPicPr>
        <p:blipFill rotWithShape="1">
          <a:blip r:embed="rId2">
            <a:extLst>
              <a:ext uri="{28A0092B-C50C-407E-A947-70E740481C1C}">
                <a14:useLocalDpi xmlns:a14="http://schemas.microsoft.com/office/drawing/2010/main" val="0"/>
              </a:ext>
            </a:extLst>
          </a:blip>
          <a:srcRect l="45578" t="60180" r="4201" b="2564"/>
          <a:stretch/>
        </p:blipFill>
        <p:spPr>
          <a:xfrm>
            <a:off x="1681655" y="3349833"/>
            <a:ext cx="9125429" cy="3508167"/>
          </a:xfrm>
          <a:prstGeom prst="rect">
            <a:avLst/>
          </a:prstGeom>
        </p:spPr>
      </p:pic>
      <p:sp>
        <p:nvSpPr>
          <p:cNvPr id="2" name="Title 1">
            <a:extLst>
              <a:ext uri="{FF2B5EF4-FFF2-40B4-BE49-F238E27FC236}">
                <a16:creationId xmlns:a16="http://schemas.microsoft.com/office/drawing/2014/main" id="{154F74FD-41DF-4B8A-BEED-9D55DC813E7A}"/>
              </a:ext>
            </a:extLst>
          </p:cNvPr>
          <p:cNvSpPr>
            <a:spLocks noGrp="1"/>
          </p:cNvSpPr>
          <p:nvPr>
            <p:ph type="title"/>
          </p:nvPr>
        </p:nvSpPr>
        <p:spPr/>
        <p:txBody>
          <a:bodyPr/>
          <a:lstStyle/>
          <a:p>
            <a:r>
              <a:rPr lang="en-US" b="1" dirty="0"/>
              <a:t>Tropomyosin</a:t>
            </a:r>
            <a:r>
              <a:rPr lang="en-US" dirty="0"/>
              <a:t> </a:t>
            </a:r>
          </a:p>
        </p:txBody>
      </p:sp>
      <p:sp>
        <p:nvSpPr>
          <p:cNvPr id="3" name="Content Placeholder 2">
            <a:extLst>
              <a:ext uri="{FF2B5EF4-FFF2-40B4-BE49-F238E27FC236}">
                <a16:creationId xmlns:a16="http://schemas.microsoft.com/office/drawing/2014/main" id="{0A135C9F-123D-4BB1-8059-D8C4B64F0424}"/>
              </a:ext>
            </a:extLst>
          </p:cNvPr>
          <p:cNvSpPr>
            <a:spLocks noGrp="1"/>
          </p:cNvSpPr>
          <p:nvPr>
            <p:ph idx="1"/>
          </p:nvPr>
        </p:nvSpPr>
        <p:spPr>
          <a:xfrm>
            <a:off x="838200" y="1690688"/>
            <a:ext cx="10515600" cy="4351338"/>
          </a:xfrm>
        </p:spPr>
        <p:txBody>
          <a:bodyPr/>
          <a:lstStyle/>
          <a:p>
            <a:r>
              <a:rPr lang="en-US" dirty="0"/>
              <a:t>When the muscle receives enough stimulation from the nervous system to initiate contraction, </a:t>
            </a:r>
            <a:r>
              <a:rPr lang="en-US" b="1" dirty="0"/>
              <a:t>calcium</a:t>
            </a:r>
            <a:r>
              <a:rPr lang="en-US" dirty="0"/>
              <a:t> is released from the sarcoplasmic reticulum. </a:t>
            </a:r>
          </a:p>
          <a:p>
            <a:r>
              <a:rPr lang="en-US" dirty="0"/>
              <a:t>Calcium binds to tropomyosin and moves it away from the myosin binding sites, allowing cross-bridge formation and muscular contraction.</a:t>
            </a:r>
          </a:p>
        </p:txBody>
      </p:sp>
    </p:spTree>
    <p:extLst>
      <p:ext uri="{BB962C8B-B14F-4D97-AF65-F5344CB8AC3E}">
        <p14:creationId xmlns:p14="http://schemas.microsoft.com/office/powerpoint/2010/main" val="27070821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AA1E24-9F29-45DF-B13A-EC7318B4CB51}"/>
              </a:ext>
            </a:extLst>
          </p:cNvPr>
          <p:cNvSpPr/>
          <p:nvPr/>
        </p:nvSpPr>
        <p:spPr>
          <a:xfrm>
            <a:off x="4110038" y="6079881"/>
            <a:ext cx="7966841" cy="523220"/>
          </a:xfrm>
          <a:prstGeom prst="rect">
            <a:avLst/>
          </a:prstGeom>
        </p:spPr>
        <p:txBody>
          <a:bodyPr wrap="square">
            <a:spAutoFit/>
          </a:bodyPr>
          <a:lstStyle/>
          <a:p>
            <a:pPr algn="ctr"/>
            <a:r>
              <a:rPr lang="en-US" sz="1400" dirty="0"/>
              <a:t>By OpenStax - https://cnx.org/contents/FPtK1zmh@8.25:fEI3C8Ot@10/Preface, CC BY 4.0, https://commons.wikimedia.org/w/index.php?curid=30015051</a:t>
            </a:r>
          </a:p>
        </p:txBody>
      </p:sp>
      <p:pic>
        <p:nvPicPr>
          <p:cNvPr id="2050" name="Picture 2" descr="https://upload.wikimedia.org/wikipedia/commons/9/9c/1022_Muscle_Fibers_%28small%29.jpg">
            <a:extLst>
              <a:ext uri="{FF2B5EF4-FFF2-40B4-BE49-F238E27FC236}">
                <a16:creationId xmlns:a16="http://schemas.microsoft.com/office/drawing/2014/main" id="{F9175A63-A256-41FA-B0B8-1550E1215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0038" y="389235"/>
            <a:ext cx="7041442" cy="56437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2B7B9A0-802D-482E-A8BD-1D31DAA0BC47}"/>
              </a:ext>
            </a:extLst>
          </p:cNvPr>
          <p:cNvSpPr/>
          <p:nvPr/>
        </p:nvSpPr>
        <p:spPr>
          <a:xfrm>
            <a:off x="515009" y="705177"/>
            <a:ext cx="3014254" cy="4708981"/>
          </a:xfrm>
          <a:prstGeom prst="rect">
            <a:avLst/>
          </a:prstGeom>
        </p:spPr>
        <p:txBody>
          <a:bodyPr wrap="square">
            <a:spAutoFit/>
          </a:bodyPr>
          <a:lstStyle/>
          <a:p>
            <a:r>
              <a:rPr lang="en-US" sz="2800" b="1" dirty="0"/>
              <a:t>Overall, as a muscle cell shortens, all of the following occur: </a:t>
            </a:r>
          </a:p>
          <a:p>
            <a:pPr marL="285750" indent="-285750">
              <a:buFont typeface="Arial" panose="020B0604020202020204" pitchFamily="34" charset="0"/>
              <a:buChar char="•"/>
            </a:pPr>
            <a:r>
              <a:rPr lang="en-US" sz="2400" dirty="0"/>
              <a:t>The I bands shorten. </a:t>
            </a:r>
          </a:p>
          <a:p>
            <a:pPr marL="285750" indent="-285750">
              <a:buFont typeface="Arial" panose="020B0604020202020204" pitchFamily="34" charset="0"/>
              <a:buChar char="•"/>
            </a:pPr>
            <a:r>
              <a:rPr lang="en-US" sz="2400" dirty="0"/>
              <a:t>The distance between successive Z discs shortens.</a:t>
            </a:r>
          </a:p>
          <a:p>
            <a:pPr marL="285750" indent="-285750">
              <a:buFont typeface="Arial" panose="020B0604020202020204" pitchFamily="34" charset="0"/>
              <a:buChar char="•"/>
            </a:pPr>
            <a:r>
              <a:rPr lang="en-US" sz="2400" dirty="0"/>
              <a:t>The H zones disappear. </a:t>
            </a:r>
          </a:p>
          <a:p>
            <a:pPr marL="285750" indent="-285750">
              <a:buFont typeface="Arial" panose="020B0604020202020204" pitchFamily="34" charset="0"/>
              <a:buChar char="•"/>
            </a:pPr>
            <a:r>
              <a:rPr lang="en-US" sz="2400" dirty="0"/>
              <a:t>The contiguous A bands move closer together, but their length does not change.</a:t>
            </a:r>
          </a:p>
        </p:txBody>
      </p:sp>
    </p:spTree>
    <p:extLst>
      <p:ext uri="{BB962C8B-B14F-4D97-AF65-F5344CB8AC3E}">
        <p14:creationId xmlns:p14="http://schemas.microsoft.com/office/powerpoint/2010/main" val="2264291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generated with high confidence">
            <a:extLst>
              <a:ext uri="{FF2B5EF4-FFF2-40B4-BE49-F238E27FC236}">
                <a16:creationId xmlns:a16="http://schemas.microsoft.com/office/drawing/2014/main" id="{CB677744-1318-4F48-B666-D77F77C4B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7464" y="976915"/>
            <a:ext cx="6787275" cy="5422911"/>
          </a:xfrm>
          <a:prstGeom prst="rect">
            <a:avLst/>
          </a:prstGeom>
        </p:spPr>
      </p:pic>
      <p:sp>
        <p:nvSpPr>
          <p:cNvPr id="2" name="Title 1">
            <a:extLst>
              <a:ext uri="{FF2B5EF4-FFF2-40B4-BE49-F238E27FC236}">
                <a16:creationId xmlns:a16="http://schemas.microsoft.com/office/drawing/2014/main" id="{53C33C1D-7C09-40E9-9917-4370CB3CACF3}"/>
              </a:ext>
            </a:extLst>
          </p:cNvPr>
          <p:cNvSpPr>
            <a:spLocks noGrp="1"/>
          </p:cNvSpPr>
          <p:nvPr>
            <p:ph type="title"/>
          </p:nvPr>
        </p:nvSpPr>
        <p:spPr>
          <a:xfrm>
            <a:off x="407678" y="314134"/>
            <a:ext cx="5064757" cy="1325563"/>
          </a:xfrm>
        </p:spPr>
        <p:txBody>
          <a:bodyPr>
            <a:normAutofit fontScale="90000"/>
          </a:bodyPr>
          <a:lstStyle/>
          <a:p>
            <a:pPr algn="ctr"/>
            <a:br>
              <a:rPr lang="en-US" dirty="0">
                <a:solidFill>
                  <a:srgbClr val="C00000"/>
                </a:solidFill>
              </a:rPr>
            </a:br>
            <a:r>
              <a:rPr lang="en-US" dirty="0">
                <a:solidFill>
                  <a:srgbClr val="C00000"/>
                </a:solidFill>
              </a:rPr>
              <a:t>Sliding Filament Model of Contraction</a:t>
            </a:r>
            <a:br>
              <a:rPr lang="en-US" dirty="0">
                <a:solidFill>
                  <a:srgbClr val="C00000"/>
                </a:solidFill>
              </a:rPr>
            </a:br>
            <a:endParaRPr lang="en-US" dirty="0">
              <a:solidFill>
                <a:srgbClr val="C00000"/>
              </a:solidFill>
            </a:endParaRPr>
          </a:p>
        </p:txBody>
      </p:sp>
      <p:sp>
        <p:nvSpPr>
          <p:cNvPr id="3" name="Content Placeholder 2">
            <a:extLst>
              <a:ext uri="{FF2B5EF4-FFF2-40B4-BE49-F238E27FC236}">
                <a16:creationId xmlns:a16="http://schemas.microsoft.com/office/drawing/2014/main" id="{4FB045F0-5FBC-4F80-932B-2BA319F5D05C}"/>
              </a:ext>
            </a:extLst>
          </p:cNvPr>
          <p:cNvSpPr>
            <a:spLocks noGrp="1"/>
          </p:cNvSpPr>
          <p:nvPr>
            <p:ph idx="1"/>
          </p:nvPr>
        </p:nvSpPr>
        <p:spPr>
          <a:xfrm>
            <a:off x="407678" y="1639697"/>
            <a:ext cx="4924175" cy="5218303"/>
          </a:xfrm>
        </p:spPr>
        <p:txBody>
          <a:bodyPr>
            <a:normAutofit/>
          </a:bodyPr>
          <a:lstStyle/>
          <a:p>
            <a:r>
              <a:rPr lang="en-US" sz="3200" dirty="0"/>
              <a:t>As the thin filaments are connected to the Z disks, and as muscle contraction brings about movement of the thin filaments over the thick filaments and towards the center of the sarcomere (the M line), a shortening of the sarcomere takes place. </a:t>
            </a:r>
          </a:p>
        </p:txBody>
      </p:sp>
    </p:spTree>
    <p:extLst>
      <p:ext uri="{BB962C8B-B14F-4D97-AF65-F5344CB8AC3E}">
        <p14:creationId xmlns:p14="http://schemas.microsoft.com/office/powerpoint/2010/main" val="12769124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EC2E7-CBE6-4C08-9559-02DA87EE4FE4}"/>
              </a:ext>
            </a:extLst>
          </p:cNvPr>
          <p:cNvSpPr>
            <a:spLocks noGrp="1"/>
          </p:cNvSpPr>
          <p:nvPr>
            <p:ph type="title"/>
          </p:nvPr>
        </p:nvSpPr>
        <p:spPr>
          <a:xfrm>
            <a:off x="838200" y="237106"/>
            <a:ext cx="10515600" cy="1325563"/>
          </a:xfrm>
        </p:spPr>
        <p:txBody>
          <a:bodyPr/>
          <a:lstStyle/>
          <a:p>
            <a:r>
              <a:rPr lang="en-US" dirty="0"/>
              <a:t>Cross-Bridge Cycle/ Muscle Contraction</a:t>
            </a:r>
          </a:p>
        </p:txBody>
      </p:sp>
      <p:sp>
        <p:nvSpPr>
          <p:cNvPr id="3" name="Content Placeholder 2">
            <a:extLst>
              <a:ext uri="{FF2B5EF4-FFF2-40B4-BE49-F238E27FC236}">
                <a16:creationId xmlns:a16="http://schemas.microsoft.com/office/drawing/2014/main" id="{1D9C7BFD-D75E-4602-AA71-A9C50614F948}"/>
              </a:ext>
            </a:extLst>
          </p:cNvPr>
          <p:cNvSpPr>
            <a:spLocks noGrp="1"/>
          </p:cNvSpPr>
          <p:nvPr>
            <p:ph idx="1"/>
          </p:nvPr>
        </p:nvSpPr>
        <p:spPr>
          <a:xfrm>
            <a:off x="672709" y="1418679"/>
            <a:ext cx="10515600" cy="4351338"/>
          </a:xfrm>
        </p:spPr>
        <p:txBody>
          <a:bodyPr>
            <a:normAutofit/>
          </a:bodyPr>
          <a:lstStyle/>
          <a:p>
            <a:pPr marL="0" indent="0">
              <a:buNone/>
            </a:pPr>
            <a:endParaRPr lang="en-US" dirty="0"/>
          </a:p>
          <a:p>
            <a:r>
              <a:rPr lang="en-US" dirty="0"/>
              <a:t>Sarcomere Shortening</a:t>
            </a:r>
          </a:p>
          <a:p>
            <a:r>
              <a:rPr lang="en-US" dirty="0"/>
              <a:t>The sarcomere is the functional unit of striated muscle. Let's look at the cross-bridge within the context of a single sarcomere to understand how contraction occurs.</a:t>
            </a:r>
          </a:p>
          <a:p>
            <a:endParaRPr lang="en-US" dirty="0"/>
          </a:p>
        </p:txBody>
      </p:sp>
      <p:pic>
        <p:nvPicPr>
          <p:cNvPr id="7" name="Picture 6">
            <a:extLst>
              <a:ext uri="{FF2B5EF4-FFF2-40B4-BE49-F238E27FC236}">
                <a16:creationId xmlns:a16="http://schemas.microsoft.com/office/drawing/2014/main" id="{9268D1BE-438E-45A9-A558-D66D15862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893" y="3429000"/>
            <a:ext cx="9422761" cy="3357242"/>
          </a:xfrm>
          <a:prstGeom prst="rect">
            <a:avLst/>
          </a:prstGeom>
        </p:spPr>
      </p:pic>
    </p:spTree>
    <p:extLst>
      <p:ext uri="{BB962C8B-B14F-4D97-AF65-F5344CB8AC3E}">
        <p14:creationId xmlns:p14="http://schemas.microsoft.com/office/powerpoint/2010/main" val="25298194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6A66FD-6A89-4C30-9BB4-030F200CCB85}"/>
              </a:ext>
            </a:extLst>
          </p:cNvPr>
          <p:cNvPicPr>
            <a:picLocks noChangeAspect="1"/>
          </p:cNvPicPr>
          <p:nvPr/>
        </p:nvPicPr>
        <p:blipFill rotWithShape="1">
          <a:blip r:embed="rId2">
            <a:extLst>
              <a:ext uri="{28A0092B-C50C-407E-A947-70E740481C1C}">
                <a14:useLocalDpi xmlns:a14="http://schemas.microsoft.com/office/drawing/2010/main" val="0"/>
              </a:ext>
            </a:extLst>
          </a:blip>
          <a:srcRect l="3" r="21526" b="-1"/>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8A8B4FAB-0563-425C-9C09-FD3D5E36AB77}"/>
              </a:ext>
            </a:extLst>
          </p:cNvPr>
          <p:cNvSpPr>
            <a:spLocks noGrp="1"/>
          </p:cNvSpPr>
          <p:nvPr>
            <p:ph type="title"/>
          </p:nvPr>
        </p:nvSpPr>
        <p:spPr>
          <a:xfrm>
            <a:off x="265870" y="0"/>
            <a:ext cx="4985752" cy="1676603"/>
          </a:xfrm>
        </p:spPr>
        <p:txBody>
          <a:bodyPr>
            <a:normAutofit/>
          </a:bodyPr>
          <a:lstStyle/>
          <a:p>
            <a:r>
              <a:rPr lang="en-US" dirty="0">
                <a:solidFill>
                  <a:srgbClr val="FF0000"/>
                </a:solidFill>
              </a:rPr>
              <a:t>Cross-Bridge Cycling</a:t>
            </a:r>
            <a:endParaRPr lang="en-US" dirty="0"/>
          </a:p>
        </p:txBody>
      </p:sp>
      <p:sp>
        <p:nvSpPr>
          <p:cNvPr id="3" name="Content Placeholder 2">
            <a:extLst>
              <a:ext uri="{FF2B5EF4-FFF2-40B4-BE49-F238E27FC236}">
                <a16:creationId xmlns:a16="http://schemas.microsoft.com/office/drawing/2014/main" id="{D39E2E98-2CE7-446B-A052-6209DBF8B5C7}"/>
              </a:ext>
            </a:extLst>
          </p:cNvPr>
          <p:cNvSpPr>
            <a:spLocks noGrp="1"/>
          </p:cNvSpPr>
          <p:nvPr>
            <p:ph idx="1"/>
          </p:nvPr>
        </p:nvSpPr>
        <p:spPr>
          <a:xfrm>
            <a:off x="0" y="1037968"/>
            <a:ext cx="4300397" cy="5523470"/>
          </a:xfrm>
        </p:spPr>
        <p:txBody>
          <a:bodyPr>
            <a:normAutofit fontScale="92500" lnSpcReduction="20000"/>
          </a:bodyPr>
          <a:lstStyle/>
          <a:p>
            <a:endParaRPr lang="en-US" sz="3200" dirty="0"/>
          </a:p>
          <a:p>
            <a:r>
              <a:rPr lang="en-US" sz="3200" dirty="0"/>
              <a:t>In order for the muscle to contract…</a:t>
            </a:r>
          </a:p>
          <a:p>
            <a:r>
              <a:rPr lang="en-US" sz="3200" dirty="0"/>
              <a:t>the actin and the myosin molecules of the thin and thick filaments have to interact with one another.</a:t>
            </a:r>
          </a:p>
          <a:p>
            <a:r>
              <a:rPr lang="en-US" sz="3200" dirty="0"/>
              <a:t> When the actin and myosin interact, they are said to be connected by cross-bridges. </a:t>
            </a:r>
          </a:p>
          <a:p>
            <a:r>
              <a:rPr lang="en-US" sz="3200" dirty="0"/>
              <a:t>The cross-bridges refer to the myosin head groups that interact with a myosin-binding site on actin.</a:t>
            </a:r>
          </a:p>
          <a:p>
            <a:endParaRPr lang="en-US" sz="3200" dirty="0"/>
          </a:p>
        </p:txBody>
      </p:sp>
    </p:spTree>
    <p:extLst>
      <p:ext uri="{BB962C8B-B14F-4D97-AF65-F5344CB8AC3E}">
        <p14:creationId xmlns:p14="http://schemas.microsoft.com/office/powerpoint/2010/main" val="13566965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8D5796-5221-46C7-BF80-E50A76A2A23A}"/>
              </a:ext>
            </a:extLst>
          </p:cNvPr>
          <p:cNvPicPr>
            <a:picLocks noChangeAspect="1"/>
          </p:cNvPicPr>
          <p:nvPr/>
        </p:nvPicPr>
        <p:blipFill rotWithShape="1">
          <a:blip r:embed="rId2">
            <a:extLst>
              <a:ext uri="{28A0092B-C50C-407E-A947-70E740481C1C}">
                <a14:useLocalDpi xmlns:a14="http://schemas.microsoft.com/office/drawing/2010/main" val="0"/>
              </a:ext>
            </a:extLst>
          </a:blip>
          <a:srcRect l="12318" r="11113" b="-1"/>
          <a:stretch/>
        </p:blipFill>
        <p:spPr>
          <a:xfrm>
            <a:off x="4636008" y="640082"/>
            <a:ext cx="6916329" cy="5577837"/>
          </a:xfrm>
          <a:prstGeom prst="rect">
            <a:avLst/>
          </a:prstGeom>
          <a:effectLst/>
        </p:spPr>
      </p:pic>
      <p:sp>
        <p:nvSpPr>
          <p:cNvPr id="2" name="Title 1">
            <a:extLst>
              <a:ext uri="{FF2B5EF4-FFF2-40B4-BE49-F238E27FC236}">
                <a16:creationId xmlns:a16="http://schemas.microsoft.com/office/drawing/2014/main" id="{4454A454-E478-4A24-86BF-9A9A42102B64}"/>
              </a:ext>
            </a:extLst>
          </p:cNvPr>
          <p:cNvSpPr>
            <a:spLocks noGrp="1"/>
          </p:cNvSpPr>
          <p:nvPr>
            <p:ph type="title"/>
          </p:nvPr>
        </p:nvSpPr>
        <p:spPr>
          <a:xfrm>
            <a:off x="4262480" y="-322205"/>
            <a:ext cx="4745596" cy="1676603"/>
          </a:xfrm>
        </p:spPr>
        <p:txBody>
          <a:bodyPr>
            <a:normAutofit/>
          </a:bodyPr>
          <a:lstStyle/>
          <a:p>
            <a:r>
              <a:rPr lang="en-US" dirty="0"/>
              <a:t>Z disks or Z line</a:t>
            </a:r>
          </a:p>
        </p:txBody>
      </p:sp>
      <p:sp>
        <p:nvSpPr>
          <p:cNvPr id="3" name="Content Placeholder 2">
            <a:extLst>
              <a:ext uri="{FF2B5EF4-FFF2-40B4-BE49-F238E27FC236}">
                <a16:creationId xmlns:a16="http://schemas.microsoft.com/office/drawing/2014/main" id="{A2F365D3-F1B7-4208-AAE5-32B5D8C71EBC}"/>
              </a:ext>
            </a:extLst>
          </p:cNvPr>
          <p:cNvSpPr>
            <a:spLocks noGrp="1"/>
          </p:cNvSpPr>
          <p:nvPr>
            <p:ph idx="1"/>
          </p:nvPr>
        </p:nvSpPr>
        <p:spPr>
          <a:xfrm>
            <a:off x="648930" y="1418602"/>
            <a:ext cx="3667037" cy="4805217"/>
          </a:xfrm>
        </p:spPr>
        <p:txBody>
          <a:bodyPr>
            <a:normAutofit/>
          </a:bodyPr>
          <a:lstStyle/>
          <a:p>
            <a:r>
              <a:rPr lang="en-US" sz="2400" dirty="0"/>
              <a:t>Two adjacent Z disks along the myofibril mark the boundaries of a single sarcomere. </a:t>
            </a:r>
          </a:p>
          <a:p>
            <a:r>
              <a:rPr lang="en-US" sz="2400" dirty="0"/>
              <a:t>The Z disks are the attachment sites for the thin filaments. </a:t>
            </a:r>
          </a:p>
          <a:p>
            <a:r>
              <a:rPr lang="en-US" sz="2400" dirty="0"/>
              <a:t>Therefore, from each Z disk, thin filaments extend to two neighboring sarcomeres. </a:t>
            </a:r>
          </a:p>
        </p:txBody>
      </p:sp>
    </p:spTree>
    <p:extLst>
      <p:ext uri="{BB962C8B-B14F-4D97-AF65-F5344CB8AC3E}">
        <p14:creationId xmlns:p14="http://schemas.microsoft.com/office/powerpoint/2010/main" val="42278755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80470B-DDC6-4CF6-8A5B-9829119172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a:extLst>
              <a:ext uri="{FF2B5EF4-FFF2-40B4-BE49-F238E27FC236}">
                <a16:creationId xmlns:a16="http://schemas.microsoft.com/office/drawing/2014/main" id="{F4213D5F-AD37-4814-BC4D-3561D995DD08}"/>
              </a:ext>
            </a:extLst>
          </p:cNvPr>
          <p:cNvPicPr>
            <a:picLocks noChangeAspect="1"/>
          </p:cNvPicPr>
          <p:nvPr/>
        </p:nvPicPr>
        <p:blipFill rotWithShape="1">
          <a:blip r:embed="rId2">
            <a:extLst>
              <a:ext uri="{28A0092B-C50C-407E-A947-70E740481C1C}">
                <a14:useLocalDpi xmlns:a14="http://schemas.microsoft.com/office/drawing/2010/main" val="0"/>
              </a:ext>
            </a:extLst>
          </a:blip>
          <a:srcRect l="15861" r="14656" b="-2"/>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4454A454-E478-4A24-86BF-9A9A42102B64}"/>
              </a:ext>
            </a:extLst>
          </p:cNvPr>
          <p:cNvSpPr>
            <a:spLocks noGrp="1"/>
          </p:cNvSpPr>
          <p:nvPr>
            <p:ph type="title"/>
          </p:nvPr>
        </p:nvSpPr>
        <p:spPr>
          <a:xfrm>
            <a:off x="648929" y="629266"/>
            <a:ext cx="3667039" cy="1676603"/>
          </a:xfrm>
        </p:spPr>
        <p:txBody>
          <a:bodyPr>
            <a:normAutofit/>
          </a:bodyPr>
          <a:lstStyle/>
          <a:p>
            <a:r>
              <a:rPr lang="en-US" sz="3600">
                <a:solidFill>
                  <a:schemeClr val="bg1"/>
                </a:solidFill>
              </a:rPr>
              <a:t>Z disks or Z line</a:t>
            </a:r>
          </a:p>
        </p:txBody>
      </p:sp>
      <p:sp>
        <p:nvSpPr>
          <p:cNvPr id="3" name="Content Placeholder 2">
            <a:extLst>
              <a:ext uri="{FF2B5EF4-FFF2-40B4-BE49-F238E27FC236}">
                <a16:creationId xmlns:a16="http://schemas.microsoft.com/office/drawing/2014/main" id="{A2F365D3-F1B7-4208-AAE5-32B5D8C71EBC}"/>
              </a:ext>
            </a:extLst>
          </p:cNvPr>
          <p:cNvSpPr>
            <a:spLocks noGrp="1"/>
          </p:cNvSpPr>
          <p:nvPr>
            <p:ph idx="1"/>
          </p:nvPr>
        </p:nvSpPr>
        <p:spPr>
          <a:xfrm>
            <a:off x="648931" y="2438401"/>
            <a:ext cx="3667036" cy="3779520"/>
          </a:xfrm>
        </p:spPr>
        <p:txBody>
          <a:bodyPr>
            <a:normAutofit fontScale="92500"/>
          </a:bodyPr>
          <a:lstStyle/>
          <a:p>
            <a:r>
              <a:rPr lang="en-US" sz="3600" dirty="0">
                <a:solidFill>
                  <a:schemeClr val="bg1"/>
                </a:solidFill>
              </a:rPr>
              <a:t>When a muscle fiber contracts, the Z disks of a sarcomere move closer together. Thus, the sarcomere shortens as the muscle contracts.</a:t>
            </a:r>
          </a:p>
        </p:txBody>
      </p:sp>
    </p:spTree>
    <p:extLst>
      <p:ext uri="{BB962C8B-B14F-4D97-AF65-F5344CB8AC3E}">
        <p14:creationId xmlns:p14="http://schemas.microsoft.com/office/powerpoint/2010/main" val="24112587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2FE557-6BF7-44C2-AE60-4047229A04DD}"/>
              </a:ext>
            </a:extLst>
          </p:cNvPr>
          <p:cNvPicPr>
            <a:picLocks noChangeAspect="1"/>
          </p:cNvPicPr>
          <p:nvPr/>
        </p:nvPicPr>
        <p:blipFill rotWithShape="1">
          <a:blip r:embed="rId2">
            <a:extLst>
              <a:ext uri="{28A0092B-C50C-407E-A947-70E740481C1C}">
                <a14:useLocalDpi xmlns:a14="http://schemas.microsoft.com/office/drawing/2010/main" val="0"/>
              </a:ext>
            </a:extLst>
          </a:blip>
          <a:srcRect l="16598" r="15395" b="-1"/>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A9AC86E4-008D-489F-8B80-B3431086C625}"/>
              </a:ext>
            </a:extLst>
          </p:cNvPr>
          <p:cNvSpPr>
            <a:spLocks noGrp="1"/>
          </p:cNvSpPr>
          <p:nvPr>
            <p:ph type="title"/>
          </p:nvPr>
        </p:nvSpPr>
        <p:spPr>
          <a:xfrm>
            <a:off x="648929" y="629266"/>
            <a:ext cx="3651467" cy="1676603"/>
          </a:xfrm>
        </p:spPr>
        <p:txBody>
          <a:bodyPr>
            <a:normAutofit/>
          </a:bodyPr>
          <a:lstStyle/>
          <a:p>
            <a:r>
              <a:rPr lang="en-US" dirty="0"/>
              <a:t>M line</a:t>
            </a:r>
          </a:p>
        </p:txBody>
      </p:sp>
      <p:sp>
        <p:nvSpPr>
          <p:cNvPr id="3" name="Content Placeholder 2">
            <a:extLst>
              <a:ext uri="{FF2B5EF4-FFF2-40B4-BE49-F238E27FC236}">
                <a16:creationId xmlns:a16="http://schemas.microsoft.com/office/drawing/2014/main" id="{65F8BBE8-33E8-422B-B810-753C5E19CCD4}"/>
              </a:ext>
            </a:extLst>
          </p:cNvPr>
          <p:cNvSpPr>
            <a:spLocks noGrp="1"/>
          </p:cNvSpPr>
          <p:nvPr>
            <p:ph idx="1"/>
          </p:nvPr>
        </p:nvSpPr>
        <p:spPr>
          <a:xfrm>
            <a:off x="648931" y="2438400"/>
            <a:ext cx="3651466" cy="3785419"/>
          </a:xfrm>
        </p:spPr>
        <p:txBody>
          <a:bodyPr>
            <a:normAutofit/>
          </a:bodyPr>
          <a:lstStyle/>
          <a:p>
            <a:endParaRPr lang="en-US" sz="2600" dirty="0"/>
          </a:p>
          <a:p>
            <a:r>
              <a:rPr lang="en-US" sz="2600" dirty="0"/>
              <a:t>The M line is the attachment site for the thick filaments. </a:t>
            </a:r>
          </a:p>
          <a:p>
            <a:r>
              <a:rPr lang="en-US" sz="2600" dirty="0"/>
              <a:t>The M line is in the middle of the A band and, thus, it is in the middle of the sarcomere.</a:t>
            </a:r>
          </a:p>
          <a:p>
            <a:endParaRPr lang="en-US" sz="2600" dirty="0"/>
          </a:p>
          <a:p>
            <a:pPr marL="0" indent="0">
              <a:buNone/>
            </a:pPr>
            <a:endParaRPr lang="en-US" sz="2600" dirty="0"/>
          </a:p>
        </p:txBody>
      </p:sp>
    </p:spTree>
    <p:extLst>
      <p:ext uri="{BB962C8B-B14F-4D97-AF65-F5344CB8AC3E}">
        <p14:creationId xmlns:p14="http://schemas.microsoft.com/office/powerpoint/2010/main" val="2044751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780470B-DDC6-4CF6-8A5B-9829119172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6" name="Picture 5">
            <a:extLst>
              <a:ext uri="{FF2B5EF4-FFF2-40B4-BE49-F238E27FC236}">
                <a16:creationId xmlns:a16="http://schemas.microsoft.com/office/drawing/2014/main" id="{8ECF7A85-B605-4331-A9E9-10948A7FD1E1}"/>
              </a:ext>
            </a:extLst>
          </p:cNvPr>
          <p:cNvPicPr>
            <a:picLocks noChangeAspect="1"/>
          </p:cNvPicPr>
          <p:nvPr/>
        </p:nvPicPr>
        <p:blipFill rotWithShape="1">
          <a:blip r:embed="rId2">
            <a:extLst>
              <a:ext uri="{28A0092B-C50C-407E-A947-70E740481C1C}">
                <a14:useLocalDpi xmlns:a14="http://schemas.microsoft.com/office/drawing/2010/main" val="0"/>
              </a:ext>
            </a:extLst>
          </a:blip>
          <a:srcRect l="2866" t="74256" r="80137" b="12647"/>
          <a:stretch/>
        </p:blipFill>
        <p:spPr>
          <a:xfrm>
            <a:off x="4636008" y="528321"/>
            <a:ext cx="7692968" cy="5201919"/>
          </a:xfrm>
          <a:prstGeom prst="rect">
            <a:avLst/>
          </a:prstGeom>
          <a:effectLst/>
        </p:spPr>
      </p:pic>
      <p:sp>
        <p:nvSpPr>
          <p:cNvPr id="2" name="Title 1">
            <a:extLst>
              <a:ext uri="{FF2B5EF4-FFF2-40B4-BE49-F238E27FC236}">
                <a16:creationId xmlns:a16="http://schemas.microsoft.com/office/drawing/2014/main" id="{0FF185FD-5E3F-46ED-87E7-6F56AD7387C7}"/>
              </a:ext>
            </a:extLst>
          </p:cNvPr>
          <p:cNvSpPr>
            <a:spLocks noGrp="1"/>
          </p:cNvSpPr>
          <p:nvPr>
            <p:ph type="title"/>
          </p:nvPr>
        </p:nvSpPr>
        <p:spPr>
          <a:xfrm>
            <a:off x="0" y="1"/>
            <a:ext cx="4636008" cy="1056640"/>
          </a:xfrm>
        </p:spPr>
        <p:txBody>
          <a:bodyPr>
            <a:normAutofit/>
          </a:bodyPr>
          <a:lstStyle/>
          <a:p>
            <a:r>
              <a:rPr lang="en-US" sz="3600" b="1" spc="50" dirty="0">
                <a:ln w="0"/>
                <a:solidFill>
                  <a:schemeClr val="bg2"/>
                </a:solidFill>
                <a:effectLst>
                  <a:innerShdw blurRad="63500" dist="50800" dir="13500000">
                    <a:srgbClr val="000000">
                      <a:alpha val="50000"/>
                    </a:srgbClr>
                  </a:innerShdw>
                </a:effectLst>
              </a:rPr>
              <a:t>Agonist / Antagonist</a:t>
            </a:r>
          </a:p>
        </p:txBody>
      </p:sp>
      <p:sp>
        <p:nvSpPr>
          <p:cNvPr id="3" name="Content Placeholder 2">
            <a:extLst>
              <a:ext uri="{FF2B5EF4-FFF2-40B4-BE49-F238E27FC236}">
                <a16:creationId xmlns:a16="http://schemas.microsoft.com/office/drawing/2014/main" id="{EF7BAB0C-0957-4919-A137-D0D928E8343E}"/>
              </a:ext>
            </a:extLst>
          </p:cNvPr>
          <p:cNvSpPr>
            <a:spLocks noGrp="1"/>
          </p:cNvSpPr>
          <p:nvPr>
            <p:ph idx="1"/>
          </p:nvPr>
        </p:nvSpPr>
        <p:spPr>
          <a:xfrm>
            <a:off x="648931" y="1410056"/>
            <a:ext cx="3667036" cy="4807865"/>
          </a:xfrm>
        </p:spPr>
        <p:txBody>
          <a:bodyPr>
            <a:normAutofit/>
          </a:bodyPr>
          <a:lstStyle/>
          <a:p>
            <a:r>
              <a:rPr lang="en-US" sz="2400" dirty="0">
                <a:solidFill>
                  <a:schemeClr val="bg1"/>
                </a:solidFill>
              </a:rPr>
              <a:t>Another example of an agonist/antagonist pair is the </a:t>
            </a:r>
            <a:r>
              <a:rPr lang="en-US" sz="2400" b="1" dirty="0">
                <a:solidFill>
                  <a:schemeClr val="bg1"/>
                </a:solidFill>
              </a:rPr>
              <a:t>quadriceps </a:t>
            </a:r>
            <a:r>
              <a:rPr lang="en-US" sz="2400" dirty="0">
                <a:solidFill>
                  <a:schemeClr val="bg1"/>
                </a:solidFill>
              </a:rPr>
              <a:t>muscles and the </a:t>
            </a:r>
            <a:r>
              <a:rPr lang="en-US" sz="2400" b="1" dirty="0">
                <a:solidFill>
                  <a:schemeClr val="bg1"/>
                </a:solidFill>
              </a:rPr>
              <a:t>hamstring</a:t>
            </a:r>
            <a:r>
              <a:rPr lang="en-US" sz="2400" dirty="0">
                <a:solidFill>
                  <a:schemeClr val="bg1"/>
                </a:solidFill>
              </a:rPr>
              <a:t> muscles. </a:t>
            </a:r>
          </a:p>
          <a:p>
            <a:endParaRPr lang="en-US" sz="2400" dirty="0">
              <a:solidFill>
                <a:schemeClr val="bg1"/>
              </a:solidFill>
            </a:endParaRPr>
          </a:p>
          <a:p>
            <a:r>
              <a:rPr lang="en-US" sz="2400" dirty="0">
                <a:solidFill>
                  <a:schemeClr val="bg1"/>
                </a:solidFill>
              </a:rPr>
              <a:t>The quadriceps act as antagonists when you lift your leg up high (hip flexion), because their direction of exerted force (if contracted) would be in a direction that was opposite from the direction of motion.</a:t>
            </a:r>
          </a:p>
          <a:p>
            <a:endParaRPr lang="en-US" sz="2400" dirty="0">
              <a:solidFill>
                <a:schemeClr val="bg1"/>
              </a:solidFill>
            </a:endParaRPr>
          </a:p>
          <a:p>
            <a:pPr marL="0" indent="0">
              <a:buNone/>
            </a:pPr>
            <a:endParaRPr lang="en-US" sz="2400" dirty="0">
              <a:solidFill>
                <a:schemeClr val="bg1"/>
              </a:solidFill>
            </a:endParaRPr>
          </a:p>
        </p:txBody>
      </p:sp>
    </p:spTree>
    <p:extLst>
      <p:ext uri="{BB962C8B-B14F-4D97-AF65-F5344CB8AC3E}">
        <p14:creationId xmlns:p14="http://schemas.microsoft.com/office/powerpoint/2010/main" val="29361090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973B8-C952-4729-84B9-9DAE9655B96E}"/>
              </a:ext>
            </a:extLst>
          </p:cNvPr>
          <p:cNvSpPr>
            <a:spLocks noGrp="1"/>
          </p:cNvSpPr>
          <p:nvPr>
            <p:ph type="title"/>
          </p:nvPr>
        </p:nvSpPr>
        <p:spPr>
          <a:xfrm>
            <a:off x="419100" y="260022"/>
            <a:ext cx="11353800" cy="1325563"/>
          </a:xfrm>
        </p:spPr>
        <p:txBody>
          <a:bodyPr/>
          <a:lstStyle/>
          <a:p>
            <a:r>
              <a:rPr lang="en-US" dirty="0"/>
              <a:t>Events That lead to muscle fiber contraction</a:t>
            </a:r>
          </a:p>
        </p:txBody>
      </p:sp>
      <p:sp>
        <p:nvSpPr>
          <p:cNvPr id="3" name="Content Placeholder 2">
            <a:extLst>
              <a:ext uri="{FF2B5EF4-FFF2-40B4-BE49-F238E27FC236}">
                <a16:creationId xmlns:a16="http://schemas.microsoft.com/office/drawing/2014/main" id="{501D1184-D0D7-4FF2-A85C-D1C03F6F5903}"/>
              </a:ext>
            </a:extLst>
          </p:cNvPr>
          <p:cNvSpPr>
            <a:spLocks noGrp="1"/>
          </p:cNvSpPr>
          <p:nvPr>
            <p:ph idx="1"/>
          </p:nvPr>
        </p:nvSpPr>
        <p:spPr>
          <a:xfrm>
            <a:off x="838200" y="1825625"/>
            <a:ext cx="10515600" cy="4351338"/>
          </a:xfrm>
        </p:spPr>
        <p:txBody>
          <a:bodyPr>
            <a:normAutofit lnSpcReduction="10000"/>
          </a:bodyPr>
          <a:lstStyle/>
          <a:p>
            <a:pPr marL="0" indent="0">
              <a:buNone/>
            </a:pPr>
            <a:r>
              <a:rPr lang="en-US"/>
              <a:t>Muscle fiber contraction requires the following steps: </a:t>
            </a:r>
          </a:p>
          <a:p>
            <a:pPr marL="514350" indent="-514350">
              <a:buFont typeface="+mj-lt"/>
              <a:buAutoNum type="arabicPeriod"/>
            </a:pPr>
            <a:r>
              <a:rPr lang="en-US">
                <a:solidFill>
                  <a:srgbClr val="FF0000"/>
                </a:solidFill>
              </a:rPr>
              <a:t>Membrane Depolarization / Fiber Activation: </a:t>
            </a:r>
            <a:r>
              <a:rPr lang="en-US"/>
              <a:t>The fiber must be activated or stimulated by a nerve (motor neuron)so that the </a:t>
            </a:r>
            <a:r>
              <a:rPr lang="en-US">
                <a:solidFill>
                  <a:schemeClr val="accent5"/>
                </a:solidFill>
              </a:rPr>
              <a:t>membrane/sarcolemma becomes depolarized </a:t>
            </a:r>
            <a:r>
              <a:rPr lang="en-US" sz="2400"/>
              <a:t>(the membrane potential becomes less negative due to an influx of positively charged sodium ions). </a:t>
            </a:r>
            <a:endParaRPr lang="en-US"/>
          </a:p>
          <a:p>
            <a:pPr marL="514350" indent="-514350">
              <a:buFont typeface="+mj-lt"/>
              <a:buAutoNum type="arabicPeriod"/>
            </a:pPr>
            <a:r>
              <a:rPr lang="en-US">
                <a:solidFill>
                  <a:srgbClr val="FF0000"/>
                </a:solidFill>
              </a:rPr>
              <a:t>Action Potential Generation: </a:t>
            </a:r>
            <a:r>
              <a:rPr lang="en-US"/>
              <a:t>The change in membrane potential must be strong enough to generate an action potential in the sarcolemma. </a:t>
            </a:r>
          </a:p>
          <a:p>
            <a:pPr marL="514350" indent="-514350">
              <a:buFont typeface="+mj-lt"/>
              <a:buAutoNum type="arabicPeriod"/>
            </a:pPr>
            <a:r>
              <a:rPr lang="en-US">
                <a:solidFill>
                  <a:srgbClr val="FF0000"/>
                </a:solidFill>
              </a:rPr>
              <a:t>Action Potential Propagation: </a:t>
            </a:r>
            <a:r>
              <a:rPr lang="en-US"/>
              <a:t>Once the action potential is initiated, it will be propagated along the sarcolemma. </a:t>
            </a:r>
          </a:p>
          <a:p>
            <a:pPr marL="514350" indent="-514350">
              <a:buFont typeface="+mj-lt"/>
              <a:buAutoNum type="arabicPeriod"/>
            </a:pPr>
            <a:r>
              <a:rPr lang="en-US">
                <a:solidFill>
                  <a:srgbClr val="FF0000"/>
                </a:solidFill>
              </a:rPr>
              <a:t>Calcium Release: </a:t>
            </a:r>
            <a:r>
              <a:rPr lang="en-US"/>
              <a:t>Calcium is released from the sarcoplasmic reticulum.</a:t>
            </a:r>
            <a:endParaRPr lang="en-US" dirty="0"/>
          </a:p>
        </p:txBody>
      </p:sp>
    </p:spTree>
    <p:extLst>
      <p:ext uri="{BB962C8B-B14F-4D97-AF65-F5344CB8AC3E}">
        <p14:creationId xmlns:p14="http://schemas.microsoft.com/office/powerpoint/2010/main" val="28139198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A snow covered slope&#10;&#10;Description generated with very high confidence">
            <a:extLst>
              <a:ext uri="{FF2B5EF4-FFF2-40B4-BE49-F238E27FC236}">
                <a16:creationId xmlns:a16="http://schemas.microsoft.com/office/drawing/2014/main" id="{AC825C98-E0B8-4C60-A5E6-A884BDADE7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549925" y="1486073"/>
            <a:ext cx="6857999" cy="4404121"/>
          </a:xfrm>
          <a:prstGeom prst="rect">
            <a:avLst/>
          </a:prstGeom>
        </p:spPr>
      </p:pic>
      <p:pic>
        <p:nvPicPr>
          <p:cNvPr id="14" name="Picture 13" descr="A picture containing text, map&#10;&#10;Description generated with very high confidence">
            <a:extLst>
              <a:ext uri="{FF2B5EF4-FFF2-40B4-BE49-F238E27FC236}">
                <a16:creationId xmlns:a16="http://schemas.microsoft.com/office/drawing/2014/main" id="{B690FA6D-7671-4A1B-B21D-417E6CD1C5D2}"/>
              </a:ext>
            </a:extLst>
          </p:cNvPr>
          <p:cNvPicPr>
            <a:picLocks noChangeAspect="1"/>
          </p:cNvPicPr>
          <p:nvPr/>
        </p:nvPicPr>
        <p:blipFill rotWithShape="1">
          <a:blip r:embed="rId3">
            <a:extLst>
              <a:ext uri="{28A0092B-C50C-407E-A947-70E740481C1C}">
                <a14:useLocalDpi xmlns:a14="http://schemas.microsoft.com/office/drawing/2010/main" val="0"/>
              </a:ext>
            </a:extLst>
          </a:blip>
          <a:srcRect l="-1685" r="1"/>
          <a:stretch/>
        </p:blipFill>
        <p:spPr>
          <a:xfrm>
            <a:off x="-457199" y="10"/>
            <a:ext cx="8351520" cy="6857990"/>
          </a:xfrm>
          <a:prstGeom prst="rect">
            <a:avLst/>
          </a:prstGeom>
          <a:effectLst/>
        </p:spPr>
      </p:pic>
      <p:sp>
        <p:nvSpPr>
          <p:cNvPr id="3" name="Content Placeholder 2">
            <a:extLst>
              <a:ext uri="{FF2B5EF4-FFF2-40B4-BE49-F238E27FC236}">
                <a16:creationId xmlns:a16="http://schemas.microsoft.com/office/drawing/2014/main" id="{586A59D4-A7FC-4DE7-9752-99F6D9FEF64B}"/>
              </a:ext>
            </a:extLst>
          </p:cNvPr>
          <p:cNvSpPr>
            <a:spLocks noGrp="1"/>
          </p:cNvSpPr>
          <p:nvPr>
            <p:ph idx="1"/>
          </p:nvPr>
        </p:nvSpPr>
        <p:spPr>
          <a:xfrm>
            <a:off x="8421331" y="1128045"/>
            <a:ext cx="3651466" cy="5677574"/>
          </a:xfrm>
        </p:spPr>
        <p:txBody>
          <a:bodyPr>
            <a:normAutofit lnSpcReduction="10000"/>
          </a:bodyPr>
          <a:lstStyle/>
          <a:p>
            <a:pPr marL="0" indent="0">
              <a:buNone/>
            </a:pPr>
            <a:r>
              <a:rPr lang="en-US" sz="2400" dirty="0"/>
              <a:t>How do muscles contract?</a:t>
            </a:r>
          </a:p>
          <a:p>
            <a:r>
              <a:rPr lang="en-US" sz="2400" dirty="0"/>
              <a:t>The whole process really begins with the command from the central nervous system.</a:t>
            </a:r>
          </a:p>
          <a:p>
            <a:r>
              <a:rPr lang="en-US" sz="2400" dirty="0"/>
              <a:t>The decision to make a conscious movement is made in the brain. </a:t>
            </a:r>
          </a:p>
          <a:p>
            <a:r>
              <a:rPr lang="en-US" sz="2400" dirty="0"/>
              <a:t>The command to move is sent from the brain’s motor cortex and travels down the spinal cord, to the motor nerve (directly or indirectly).</a:t>
            </a:r>
          </a:p>
          <a:p>
            <a:r>
              <a:rPr lang="en-US" sz="2400" dirty="0"/>
              <a:t>The signal initiating movement of the muscle travels from the central nervous system to the motor nerve (motor neuron). </a:t>
            </a:r>
          </a:p>
        </p:txBody>
      </p:sp>
      <p:sp>
        <p:nvSpPr>
          <p:cNvPr id="20" name="Title 1">
            <a:extLst>
              <a:ext uri="{FF2B5EF4-FFF2-40B4-BE49-F238E27FC236}">
                <a16:creationId xmlns:a16="http://schemas.microsoft.com/office/drawing/2014/main" id="{CA41A6F5-91E6-4CAE-AFB3-1EB33C2E6F77}"/>
              </a:ext>
            </a:extLst>
          </p:cNvPr>
          <p:cNvSpPr txBox="1">
            <a:spLocks/>
          </p:cNvSpPr>
          <p:nvPr/>
        </p:nvSpPr>
        <p:spPr>
          <a:xfrm>
            <a:off x="8127479" y="52381"/>
            <a:ext cx="3992880" cy="9661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Excitation-Contraction Coupling </a:t>
            </a:r>
          </a:p>
        </p:txBody>
      </p:sp>
      <p:sp>
        <p:nvSpPr>
          <p:cNvPr id="22" name="Star: 4 Points 21">
            <a:extLst>
              <a:ext uri="{FF2B5EF4-FFF2-40B4-BE49-F238E27FC236}">
                <a16:creationId xmlns:a16="http://schemas.microsoft.com/office/drawing/2014/main" id="{8E9C18DA-F955-4669-BD6D-E48DC95ED770}"/>
              </a:ext>
            </a:extLst>
          </p:cNvPr>
          <p:cNvSpPr/>
          <p:nvPr/>
        </p:nvSpPr>
        <p:spPr>
          <a:xfrm>
            <a:off x="1730735" y="259134"/>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61F82970-7AB6-4A9F-9A57-C107E5A31388}"/>
              </a:ext>
            </a:extLst>
          </p:cNvPr>
          <p:cNvSpPr/>
          <p:nvPr/>
        </p:nvSpPr>
        <p:spPr>
          <a:xfrm>
            <a:off x="1999928" y="549692"/>
            <a:ext cx="538385" cy="581115"/>
          </a:xfrm>
          <a:prstGeom prst="star4">
            <a:avLst>
              <a:gd name="adj" fmla="val 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7" name="Star: 4 Points 36">
            <a:extLst>
              <a:ext uri="{FF2B5EF4-FFF2-40B4-BE49-F238E27FC236}">
                <a16:creationId xmlns:a16="http://schemas.microsoft.com/office/drawing/2014/main" id="{20ED0709-0D53-49F3-BFD2-A3D0078F981E}"/>
              </a:ext>
            </a:extLst>
          </p:cNvPr>
          <p:cNvSpPr/>
          <p:nvPr/>
        </p:nvSpPr>
        <p:spPr>
          <a:xfrm>
            <a:off x="1883135" y="411534"/>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8" name="Star: 4 Points 37">
            <a:extLst>
              <a:ext uri="{FF2B5EF4-FFF2-40B4-BE49-F238E27FC236}">
                <a16:creationId xmlns:a16="http://schemas.microsoft.com/office/drawing/2014/main" id="{2B42DFF9-977A-44F9-9EAF-2D4A8B27A49C}"/>
              </a:ext>
            </a:extLst>
          </p:cNvPr>
          <p:cNvSpPr/>
          <p:nvPr/>
        </p:nvSpPr>
        <p:spPr>
          <a:xfrm>
            <a:off x="1497364" y="7279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Star: 4 Points 38">
            <a:extLst>
              <a:ext uri="{FF2B5EF4-FFF2-40B4-BE49-F238E27FC236}">
                <a16:creationId xmlns:a16="http://schemas.microsoft.com/office/drawing/2014/main" id="{35CD1397-1B60-48B3-9CA7-28D4CDA87881}"/>
              </a:ext>
            </a:extLst>
          </p:cNvPr>
          <p:cNvSpPr/>
          <p:nvPr/>
        </p:nvSpPr>
        <p:spPr>
          <a:xfrm>
            <a:off x="1837937" y="381298"/>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1" name="Star: 4 Points 40">
            <a:extLst>
              <a:ext uri="{FF2B5EF4-FFF2-40B4-BE49-F238E27FC236}">
                <a16:creationId xmlns:a16="http://schemas.microsoft.com/office/drawing/2014/main" id="{471C1497-4149-40E5-AE40-F9A71EDBA2C8}"/>
              </a:ext>
            </a:extLst>
          </p:cNvPr>
          <p:cNvSpPr/>
          <p:nvPr/>
        </p:nvSpPr>
        <p:spPr>
          <a:xfrm>
            <a:off x="1497364" y="7406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Star: 4 Points 41">
            <a:extLst>
              <a:ext uri="{FF2B5EF4-FFF2-40B4-BE49-F238E27FC236}">
                <a16:creationId xmlns:a16="http://schemas.microsoft.com/office/drawing/2014/main" id="{2171E52E-7899-4944-8D5C-1ADE9D882862}"/>
              </a:ext>
            </a:extLst>
          </p:cNvPr>
          <p:cNvSpPr/>
          <p:nvPr/>
        </p:nvSpPr>
        <p:spPr>
          <a:xfrm>
            <a:off x="1649764" y="8803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Star: 4 Points 42">
            <a:extLst>
              <a:ext uri="{FF2B5EF4-FFF2-40B4-BE49-F238E27FC236}">
                <a16:creationId xmlns:a16="http://schemas.microsoft.com/office/drawing/2014/main" id="{FABF62A7-6B9C-49D7-8483-58E6A7654A53}"/>
              </a:ext>
            </a:extLst>
          </p:cNvPr>
          <p:cNvSpPr/>
          <p:nvPr/>
        </p:nvSpPr>
        <p:spPr>
          <a:xfrm>
            <a:off x="1649764" y="7279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4" name="Star: 4 Points 43">
            <a:extLst>
              <a:ext uri="{FF2B5EF4-FFF2-40B4-BE49-F238E27FC236}">
                <a16:creationId xmlns:a16="http://schemas.microsoft.com/office/drawing/2014/main" id="{D0E4598F-18E9-41DD-B760-69AD79677E4F}"/>
              </a:ext>
            </a:extLst>
          </p:cNvPr>
          <p:cNvSpPr/>
          <p:nvPr/>
        </p:nvSpPr>
        <p:spPr>
          <a:xfrm>
            <a:off x="1679935" y="271834"/>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5" name="Star: 4 Points 44">
            <a:extLst>
              <a:ext uri="{FF2B5EF4-FFF2-40B4-BE49-F238E27FC236}">
                <a16:creationId xmlns:a16="http://schemas.microsoft.com/office/drawing/2014/main" id="{4E18BA5F-B19A-4CA5-94DB-7E362D7EF6A0}"/>
              </a:ext>
            </a:extLst>
          </p:cNvPr>
          <p:cNvSpPr/>
          <p:nvPr/>
        </p:nvSpPr>
        <p:spPr>
          <a:xfrm>
            <a:off x="1949128" y="562392"/>
            <a:ext cx="538385" cy="581115"/>
          </a:xfrm>
          <a:prstGeom prst="star4">
            <a:avLst>
              <a:gd name="adj" fmla="val 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Star: 4 Points 45">
            <a:extLst>
              <a:ext uri="{FF2B5EF4-FFF2-40B4-BE49-F238E27FC236}">
                <a16:creationId xmlns:a16="http://schemas.microsoft.com/office/drawing/2014/main" id="{ED6F673B-640C-4249-8542-6E5FFAD705A4}"/>
              </a:ext>
            </a:extLst>
          </p:cNvPr>
          <p:cNvSpPr/>
          <p:nvPr/>
        </p:nvSpPr>
        <p:spPr>
          <a:xfrm>
            <a:off x="1832335" y="424234"/>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Star: 4 Points 46">
            <a:extLst>
              <a:ext uri="{FF2B5EF4-FFF2-40B4-BE49-F238E27FC236}">
                <a16:creationId xmlns:a16="http://schemas.microsoft.com/office/drawing/2014/main" id="{3E4A0398-9D89-47D8-8402-BDE66EFDC169}"/>
              </a:ext>
            </a:extLst>
          </p:cNvPr>
          <p:cNvSpPr/>
          <p:nvPr/>
        </p:nvSpPr>
        <p:spPr>
          <a:xfrm>
            <a:off x="1446564" y="7406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8" name="Star: 4 Points 47">
            <a:extLst>
              <a:ext uri="{FF2B5EF4-FFF2-40B4-BE49-F238E27FC236}">
                <a16:creationId xmlns:a16="http://schemas.microsoft.com/office/drawing/2014/main" id="{8DF07A2F-6C73-4665-9136-83A377C112BB}"/>
              </a:ext>
            </a:extLst>
          </p:cNvPr>
          <p:cNvSpPr/>
          <p:nvPr/>
        </p:nvSpPr>
        <p:spPr>
          <a:xfrm>
            <a:off x="1787137" y="393998"/>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9" name="Star: 4 Points 48">
            <a:extLst>
              <a:ext uri="{FF2B5EF4-FFF2-40B4-BE49-F238E27FC236}">
                <a16:creationId xmlns:a16="http://schemas.microsoft.com/office/drawing/2014/main" id="{EF9236C7-75D9-4D75-A5D1-4CA5E216EAAF}"/>
              </a:ext>
            </a:extLst>
          </p:cNvPr>
          <p:cNvSpPr/>
          <p:nvPr/>
        </p:nvSpPr>
        <p:spPr>
          <a:xfrm>
            <a:off x="1446564" y="7533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0" name="Star: 4 Points 49">
            <a:extLst>
              <a:ext uri="{FF2B5EF4-FFF2-40B4-BE49-F238E27FC236}">
                <a16:creationId xmlns:a16="http://schemas.microsoft.com/office/drawing/2014/main" id="{44A00986-CEB1-4D20-8FD0-225D83D806D8}"/>
              </a:ext>
            </a:extLst>
          </p:cNvPr>
          <p:cNvSpPr/>
          <p:nvPr/>
        </p:nvSpPr>
        <p:spPr>
          <a:xfrm>
            <a:off x="1598964" y="8930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Star: 4 Points 50">
            <a:extLst>
              <a:ext uri="{FF2B5EF4-FFF2-40B4-BE49-F238E27FC236}">
                <a16:creationId xmlns:a16="http://schemas.microsoft.com/office/drawing/2014/main" id="{73B12C20-CD57-4EE7-9C4A-E8FAB23BE5AA}"/>
              </a:ext>
            </a:extLst>
          </p:cNvPr>
          <p:cNvSpPr/>
          <p:nvPr/>
        </p:nvSpPr>
        <p:spPr>
          <a:xfrm>
            <a:off x="1598964" y="7406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Star: 4 Points 51">
            <a:extLst>
              <a:ext uri="{FF2B5EF4-FFF2-40B4-BE49-F238E27FC236}">
                <a16:creationId xmlns:a16="http://schemas.microsoft.com/office/drawing/2014/main" id="{B9F0E035-7831-4584-8537-80B0559C1E03}"/>
              </a:ext>
            </a:extLst>
          </p:cNvPr>
          <p:cNvSpPr/>
          <p:nvPr/>
        </p:nvSpPr>
        <p:spPr>
          <a:xfrm>
            <a:off x="1692635" y="259134"/>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Star: 4 Points 52">
            <a:extLst>
              <a:ext uri="{FF2B5EF4-FFF2-40B4-BE49-F238E27FC236}">
                <a16:creationId xmlns:a16="http://schemas.microsoft.com/office/drawing/2014/main" id="{2A944183-70B0-471B-9E26-DCCBA3B91CF3}"/>
              </a:ext>
            </a:extLst>
          </p:cNvPr>
          <p:cNvSpPr/>
          <p:nvPr/>
        </p:nvSpPr>
        <p:spPr>
          <a:xfrm>
            <a:off x="1961828" y="549692"/>
            <a:ext cx="538385" cy="581115"/>
          </a:xfrm>
          <a:prstGeom prst="star4">
            <a:avLst>
              <a:gd name="adj" fmla="val 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4" name="Star: 4 Points 53">
            <a:extLst>
              <a:ext uri="{FF2B5EF4-FFF2-40B4-BE49-F238E27FC236}">
                <a16:creationId xmlns:a16="http://schemas.microsoft.com/office/drawing/2014/main" id="{FF275DCB-3D51-462A-9EAF-FD75EB076FB1}"/>
              </a:ext>
            </a:extLst>
          </p:cNvPr>
          <p:cNvSpPr/>
          <p:nvPr/>
        </p:nvSpPr>
        <p:spPr>
          <a:xfrm>
            <a:off x="1845035" y="411534"/>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5" name="Star: 4 Points 54">
            <a:extLst>
              <a:ext uri="{FF2B5EF4-FFF2-40B4-BE49-F238E27FC236}">
                <a16:creationId xmlns:a16="http://schemas.microsoft.com/office/drawing/2014/main" id="{49652081-5F74-48BB-86F5-E640DDA6D8F0}"/>
              </a:ext>
            </a:extLst>
          </p:cNvPr>
          <p:cNvSpPr/>
          <p:nvPr/>
        </p:nvSpPr>
        <p:spPr>
          <a:xfrm>
            <a:off x="1459264" y="7279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6" name="Star: 4 Points 55">
            <a:extLst>
              <a:ext uri="{FF2B5EF4-FFF2-40B4-BE49-F238E27FC236}">
                <a16:creationId xmlns:a16="http://schemas.microsoft.com/office/drawing/2014/main" id="{CEA233AD-07FD-4E8F-A2FB-D70F1A0C526E}"/>
              </a:ext>
            </a:extLst>
          </p:cNvPr>
          <p:cNvSpPr/>
          <p:nvPr/>
        </p:nvSpPr>
        <p:spPr>
          <a:xfrm>
            <a:off x="1799837" y="381298"/>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7" name="Star: 4 Points 56">
            <a:extLst>
              <a:ext uri="{FF2B5EF4-FFF2-40B4-BE49-F238E27FC236}">
                <a16:creationId xmlns:a16="http://schemas.microsoft.com/office/drawing/2014/main" id="{B6C4C957-26F3-4BF1-9765-6E134A369A32}"/>
              </a:ext>
            </a:extLst>
          </p:cNvPr>
          <p:cNvSpPr/>
          <p:nvPr/>
        </p:nvSpPr>
        <p:spPr>
          <a:xfrm>
            <a:off x="1459264" y="7406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8" name="Star: 4 Points 57">
            <a:extLst>
              <a:ext uri="{FF2B5EF4-FFF2-40B4-BE49-F238E27FC236}">
                <a16:creationId xmlns:a16="http://schemas.microsoft.com/office/drawing/2014/main" id="{E330606D-47C9-4BCA-8804-450C9A41CDEE}"/>
              </a:ext>
            </a:extLst>
          </p:cNvPr>
          <p:cNvSpPr/>
          <p:nvPr/>
        </p:nvSpPr>
        <p:spPr>
          <a:xfrm>
            <a:off x="1611664" y="8803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9" name="Star: 4 Points 58">
            <a:extLst>
              <a:ext uri="{FF2B5EF4-FFF2-40B4-BE49-F238E27FC236}">
                <a16:creationId xmlns:a16="http://schemas.microsoft.com/office/drawing/2014/main" id="{EEE61DD9-C599-46C8-8A8E-EBFB6DBC02D0}"/>
              </a:ext>
            </a:extLst>
          </p:cNvPr>
          <p:cNvSpPr/>
          <p:nvPr/>
        </p:nvSpPr>
        <p:spPr>
          <a:xfrm>
            <a:off x="1611664" y="7279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0" name="Star: 4 Points 59">
            <a:extLst>
              <a:ext uri="{FF2B5EF4-FFF2-40B4-BE49-F238E27FC236}">
                <a16:creationId xmlns:a16="http://schemas.microsoft.com/office/drawing/2014/main" id="{6EF1FEEB-0A8B-4274-9EC6-983FCBF5BD9E}"/>
              </a:ext>
            </a:extLst>
          </p:cNvPr>
          <p:cNvSpPr/>
          <p:nvPr/>
        </p:nvSpPr>
        <p:spPr>
          <a:xfrm>
            <a:off x="1743435" y="271834"/>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1" name="Star: 4 Points 60">
            <a:extLst>
              <a:ext uri="{FF2B5EF4-FFF2-40B4-BE49-F238E27FC236}">
                <a16:creationId xmlns:a16="http://schemas.microsoft.com/office/drawing/2014/main" id="{1EE728B6-653E-4F74-B1CB-9755C70F386B}"/>
              </a:ext>
            </a:extLst>
          </p:cNvPr>
          <p:cNvSpPr/>
          <p:nvPr/>
        </p:nvSpPr>
        <p:spPr>
          <a:xfrm>
            <a:off x="2012628" y="562392"/>
            <a:ext cx="538385" cy="581115"/>
          </a:xfrm>
          <a:prstGeom prst="star4">
            <a:avLst>
              <a:gd name="adj" fmla="val 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2" name="Star: 4 Points 61">
            <a:extLst>
              <a:ext uri="{FF2B5EF4-FFF2-40B4-BE49-F238E27FC236}">
                <a16:creationId xmlns:a16="http://schemas.microsoft.com/office/drawing/2014/main" id="{36C22BCE-8EB9-4E86-B29C-5727E18923BC}"/>
              </a:ext>
            </a:extLst>
          </p:cNvPr>
          <p:cNvSpPr/>
          <p:nvPr/>
        </p:nvSpPr>
        <p:spPr>
          <a:xfrm>
            <a:off x="1895835" y="424234"/>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3" name="Star: 4 Points 62">
            <a:extLst>
              <a:ext uri="{FF2B5EF4-FFF2-40B4-BE49-F238E27FC236}">
                <a16:creationId xmlns:a16="http://schemas.microsoft.com/office/drawing/2014/main" id="{50A29860-9E08-480C-90A9-B5F34125E3CB}"/>
              </a:ext>
            </a:extLst>
          </p:cNvPr>
          <p:cNvSpPr/>
          <p:nvPr/>
        </p:nvSpPr>
        <p:spPr>
          <a:xfrm>
            <a:off x="1510064" y="7406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4" name="Star: 4 Points 63">
            <a:extLst>
              <a:ext uri="{FF2B5EF4-FFF2-40B4-BE49-F238E27FC236}">
                <a16:creationId xmlns:a16="http://schemas.microsoft.com/office/drawing/2014/main" id="{30B1F783-A412-4995-BDFC-6325C872A5DD}"/>
              </a:ext>
            </a:extLst>
          </p:cNvPr>
          <p:cNvSpPr/>
          <p:nvPr/>
        </p:nvSpPr>
        <p:spPr>
          <a:xfrm>
            <a:off x="1850637" y="393998"/>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5" name="Star: 4 Points 64">
            <a:extLst>
              <a:ext uri="{FF2B5EF4-FFF2-40B4-BE49-F238E27FC236}">
                <a16:creationId xmlns:a16="http://schemas.microsoft.com/office/drawing/2014/main" id="{CF13B5DB-4E49-4B9F-B358-2D7B923D3CC2}"/>
              </a:ext>
            </a:extLst>
          </p:cNvPr>
          <p:cNvSpPr/>
          <p:nvPr/>
        </p:nvSpPr>
        <p:spPr>
          <a:xfrm>
            <a:off x="1510064" y="7533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6" name="Star: 4 Points 65">
            <a:extLst>
              <a:ext uri="{FF2B5EF4-FFF2-40B4-BE49-F238E27FC236}">
                <a16:creationId xmlns:a16="http://schemas.microsoft.com/office/drawing/2014/main" id="{A103D43A-D1A3-4020-98AF-230669420FB6}"/>
              </a:ext>
            </a:extLst>
          </p:cNvPr>
          <p:cNvSpPr/>
          <p:nvPr/>
        </p:nvSpPr>
        <p:spPr>
          <a:xfrm>
            <a:off x="1662464" y="8930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7" name="Star: 4 Points 66">
            <a:extLst>
              <a:ext uri="{FF2B5EF4-FFF2-40B4-BE49-F238E27FC236}">
                <a16:creationId xmlns:a16="http://schemas.microsoft.com/office/drawing/2014/main" id="{52E5EDBE-BB3B-488C-BA5A-5B399D30EE8D}"/>
              </a:ext>
            </a:extLst>
          </p:cNvPr>
          <p:cNvSpPr/>
          <p:nvPr/>
        </p:nvSpPr>
        <p:spPr>
          <a:xfrm>
            <a:off x="1662464" y="7406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8" name="Star: 4 Points 67">
            <a:extLst>
              <a:ext uri="{FF2B5EF4-FFF2-40B4-BE49-F238E27FC236}">
                <a16:creationId xmlns:a16="http://schemas.microsoft.com/office/drawing/2014/main" id="{62E3ED9A-5B15-49C5-891E-509953D69751}"/>
              </a:ext>
            </a:extLst>
          </p:cNvPr>
          <p:cNvSpPr/>
          <p:nvPr/>
        </p:nvSpPr>
        <p:spPr>
          <a:xfrm>
            <a:off x="1743435" y="322634"/>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9" name="Star: 4 Points 68">
            <a:extLst>
              <a:ext uri="{FF2B5EF4-FFF2-40B4-BE49-F238E27FC236}">
                <a16:creationId xmlns:a16="http://schemas.microsoft.com/office/drawing/2014/main" id="{B077B042-D011-4AA1-8FE6-F6F951E6F261}"/>
              </a:ext>
            </a:extLst>
          </p:cNvPr>
          <p:cNvSpPr/>
          <p:nvPr/>
        </p:nvSpPr>
        <p:spPr>
          <a:xfrm>
            <a:off x="2012628" y="613192"/>
            <a:ext cx="538385" cy="581115"/>
          </a:xfrm>
          <a:prstGeom prst="star4">
            <a:avLst>
              <a:gd name="adj" fmla="val 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0" name="Star: 4 Points 69">
            <a:extLst>
              <a:ext uri="{FF2B5EF4-FFF2-40B4-BE49-F238E27FC236}">
                <a16:creationId xmlns:a16="http://schemas.microsoft.com/office/drawing/2014/main" id="{9A6CA15E-EB6E-45C1-8461-F392280F8810}"/>
              </a:ext>
            </a:extLst>
          </p:cNvPr>
          <p:cNvSpPr/>
          <p:nvPr/>
        </p:nvSpPr>
        <p:spPr>
          <a:xfrm>
            <a:off x="1895835" y="475034"/>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1" name="Star: 4 Points 70">
            <a:extLst>
              <a:ext uri="{FF2B5EF4-FFF2-40B4-BE49-F238E27FC236}">
                <a16:creationId xmlns:a16="http://schemas.microsoft.com/office/drawing/2014/main" id="{B1034AE3-BD2B-4AC1-B35B-2A8CA8415BA1}"/>
              </a:ext>
            </a:extLst>
          </p:cNvPr>
          <p:cNvSpPr/>
          <p:nvPr/>
        </p:nvSpPr>
        <p:spPr>
          <a:xfrm>
            <a:off x="1510064" y="7914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2" name="Star: 4 Points 71">
            <a:extLst>
              <a:ext uri="{FF2B5EF4-FFF2-40B4-BE49-F238E27FC236}">
                <a16:creationId xmlns:a16="http://schemas.microsoft.com/office/drawing/2014/main" id="{16AF444A-1305-4066-9FA8-DC33BB6A0E2E}"/>
              </a:ext>
            </a:extLst>
          </p:cNvPr>
          <p:cNvSpPr/>
          <p:nvPr/>
        </p:nvSpPr>
        <p:spPr>
          <a:xfrm>
            <a:off x="1850637" y="444798"/>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3" name="Star: 4 Points 72">
            <a:extLst>
              <a:ext uri="{FF2B5EF4-FFF2-40B4-BE49-F238E27FC236}">
                <a16:creationId xmlns:a16="http://schemas.microsoft.com/office/drawing/2014/main" id="{5A4E4CB3-F320-4C90-8375-7414786606A4}"/>
              </a:ext>
            </a:extLst>
          </p:cNvPr>
          <p:cNvSpPr/>
          <p:nvPr/>
        </p:nvSpPr>
        <p:spPr>
          <a:xfrm>
            <a:off x="1510064" y="8041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4" name="Star: 4 Points 73">
            <a:extLst>
              <a:ext uri="{FF2B5EF4-FFF2-40B4-BE49-F238E27FC236}">
                <a16:creationId xmlns:a16="http://schemas.microsoft.com/office/drawing/2014/main" id="{D3658267-DC9D-43E8-9D03-B4AB6D661EC4}"/>
              </a:ext>
            </a:extLst>
          </p:cNvPr>
          <p:cNvSpPr/>
          <p:nvPr/>
        </p:nvSpPr>
        <p:spPr>
          <a:xfrm>
            <a:off x="1662464" y="9438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C025CEDE-6ED2-48EF-9090-6AF58CBE1E85}"/>
              </a:ext>
            </a:extLst>
          </p:cNvPr>
          <p:cNvSpPr/>
          <p:nvPr/>
        </p:nvSpPr>
        <p:spPr>
          <a:xfrm>
            <a:off x="1662464" y="7914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C7DD2B96-DDAE-4ECD-BA4B-277A279CF052}"/>
              </a:ext>
            </a:extLst>
          </p:cNvPr>
          <p:cNvSpPr/>
          <p:nvPr/>
        </p:nvSpPr>
        <p:spPr>
          <a:xfrm>
            <a:off x="1692635" y="335334"/>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FDC5D6B4-8BFF-49BC-BB9A-B7DF778FC020}"/>
              </a:ext>
            </a:extLst>
          </p:cNvPr>
          <p:cNvSpPr/>
          <p:nvPr/>
        </p:nvSpPr>
        <p:spPr>
          <a:xfrm>
            <a:off x="1961828" y="625892"/>
            <a:ext cx="538385" cy="581115"/>
          </a:xfrm>
          <a:prstGeom prst="star4">
            <a:avLst>
              <a:gd name="adj" fmla="val 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8" name="Star: 4 Points 77">
            <a:extLst>
              <a:ext uri="{FF2B5EF4-FFF2-40B4-BE49-F238E27FC236}">
                <a16:creationId xmlns:a16="http://schemas.microsoft.com/office/drawing/2014/main" id="{691E0DED-6A4C-4AED-B370-83986DDA9538}"/>
              </a:ext>
            </a:extLst>
          </p:cNvPr>
          <p:cNvSpPr/>
          <p:nvPr/>
        </p:nvSpPr>
        <p:spPr>
          <a:xfrm>
            <a:off x="1845035" y="487734"/>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9" name="Star: 4 Points 78">
            <a:extLst>
              <a:ext uri="{FF2B5EF4-FFF2-40B4-BE49-F238E27FC236}">
                <a16:creationId xmlns:a16="http://schemas.microsoft.com/office/drawing/2014/main" id="{C5536CFC-6F25-435A-A1BF-F810548B582B}"/>
              </a:ext>
            </a:extLst>
          </p:cNvPr>
          <p:cNvSpPr/>
          <p:nvPr/>
        </p:nvSpPr>
        <p:spPr>
          <a:xfrm>
            <a:off x="1459264" y="8041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0" name="Star: 4 Points 79">
            <a:extLst>
              <a:ext uri="{FF2B5EF4-FFF2-40B4-BE49-F238E27FC236}">
                <a16:creationId xmlns:a16="http://schemas.microsoft.com/office/drawing/2014/main" id="{5F6E6BF6-ECC8-4F11-AE8C-CEB16729FB90}"/>
              </a:ext>
            </a:extLst>
          </p:cNvPr>
          <p:cNvSpPr/>
          <p:nvPr/>
        </p:nvSpPr>
        <p:spPr>
          <a:xfrm>
            <a:off x="1799837" y="457498"/>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1" name="Star: 4 Points 80">
            <a:extLst>
              <a:ext uri="{FF2B5EF4-FFF2-40B4-BE49-F238E27FC236}">
                <a16:creationId xmlns:a16="http://schemas.microsoft.com/office/drawing/2014/main" id="{82E8587A-FE40-4801-BCDD-40BFB7133D58}"/>
              </a:ext>
            </a:extLst>
          </p:cNvPr>
          <p:cNvSpPr/>
          <p:nvPr/>
        </p:nvSpPr>
        <p:spPr>
          <a:xfrm>
            <a:off x="1459264" y="8168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2" name="Star: 4 Points 81">
            <a:extLst>
              <a:ext uri="{FF2B5EF4-FFF2-40B4-BE49-F238E27FC236}">
                <a16:creationId xmlns:a16="http://schemas.microsoft.com/office/drawing/2014/main" id="{A90E9206-C240-457F-A8FB-5C2B28B171C2}"/>
              </a:ext>
            </a:extLst>
          </p:cNvPr>
          <p:cNvSpPr/>
          <p:nvPr/>
        </p:nvSpPr>
        <p:spPr>
          <a:xfrm>
            <a:off x="1611664" y="9565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3" name="Star: 4 Points 82">
            <a:extLst>
              <a:ext uri="{FF2B5EF4-FFF2-40B4-BE49-F238E27FC236}">
                <a16:creationId xmlns:a16="http://schemas.microsoft.com/office/drawing/2014/main" id="{F344DEEE-3E07-41B5-8102-3C7081171CA8}"/>
              </a:ext>
            </a:extLst>
          </p:cNvPr>
          <p:cNvSpPr/>
          <p:nvPr/>
        </p:nvSpPr>
        <p:spPr>
          <a:xfrm>
            <a:off x="1611664" y="8041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4" name="Star: 4 Points 83">
            <a:extLst>
              <a:ext uri="{FF2B5EF4-FFF2-40B4-BE49-F238E27FC236}">
                <a16:creationId xmlns:a16="http://schemas.microsoft.com/office/drawing/2014/main" id="{F6F279A4-21BD-4E51-912B-2AAAC698B850}"/>
              </a:ext>
            </a:extLst>
          </p:cNvPr>
          <p:cNvSpPr/>
          <p:nvPr/>
        </p:nvSpPr>
        <p:spPr>
          <a:xfrm>
            <a:off x="1705335" y="322634"/>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5" name="Star: 4 Points 84">
            <a:extLst>
              <a:ext uri="{FF2B5EF4-FFF2-40B4-BE49-F238E27FC236}">
                <a16:creationId xmlns:a16="http://schemas.microsoft.com/office/drawing/2014/main" id="{E8602A6F-6EF9-487E-8A9B-F8FFAA7FDD21}"/>
              </a:ext>
            </a:extLst>
          </p:cNvPr>
          <p:cNvSpPr/>
          <p:nvPr/>
        </p:nvSpPr>
        <p:spPr>
          <a:xfrm>
            <a:off x="1974528" y="613192"/>
            <a:ext cx="538385" cy="581115"/>
          </a:xfrm>
          <a:prstGeom prst="star4">
            <a:avLst>
              <a:gd name="adj" fmla="val 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6" name="Star: 4 Points 85">
            <a:extLst>
              <a:ext uri="{FF2B5EF4-FFF2-40B4-BE49-F238E27FC236}">
                <a16:creationId xmlns:a16="http://schemas.microsoft.com/office/drawing/2014/main" id="{E2488F4C-02D6-426F-9AC9-503A4CE017DE}"/>
              </a:ext>
            </a:extLst>
          </p:cNvPr>
          <p:cNvSpPr/>
          <p:nvPr/>
        </p:nvSpPr>
        <p:spPr>
          <a:xfrm>
            <a:off x="1857735" y="475034"/>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7" name="Star: 4 Points 86">
            <a:extLst>
              <a:ext uri="{FF2B5EF4-FFF2-40B4-BE49-F238E27FC236}">
                <a16:creationId xmlns:a16="http://schemas.microsoft.com/office/drawing/2014/main" id="{5A0B81E5-34F3-4B30-8AE0-416355AE47A1}"/>
              </a:ext>
            </a:extLst>
          </p:cNvPr>
          <p:cNvSpPr/>
          <p:nvPr/>
        </p:nvSpPr>
        <p:spPr>
          <a:xfrm>
            <a:off x="1471964" y="7914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8" name="Star: 4 Points 87">
            <a:extLst>
              <a:ext uri="{FF2B5EF4-FFF2-40B4-BE49-F238E27FC236}">
                <a16:creationId xmlns:a16="http://schemas.microsoft.com/office/drawing/2014/main" id="{5EBD8BC0-3856-49FD-8F0C-4EB2BE77C6F8}"/>
              </a:ext>
            </a:extLst>
          </p:cNvPr>
          <p:cNvSpPr/>
          <p:nvPr/>
        </p:nvSpPr>
        <p:spPr>
          <a:xfrm>
            <a:off x="1812537" y="444798"/>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9" name="Star: 4 Points 88">
            <a:extLst>
              <a:ext uri="{FF2B5EF4-FFF2-40B4-BE49-F238E27FC236}">
                <a16:creationId xmlns:a16="http://schemas.microsoft.com/office/drawing/2014/main" id="{FA5E1D33-F6A4-4C99-B814-D187EC380722}"/>
              </a:ext>
            </a:extLst>
          </p:cNvPr>
          <p:cNvSpPr/>
          <p:nvPr/>
        </p:nvSpPr>
        <p:spPr>
          <a:xfrm>
            <a:off x="1471964" y="8041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0" name="Star: 4 Points 89">
            <a:extLst>
              <a:ext uri="{FF2B5EF4-FFF2-40B4-BE49-F238E27FC236}">
                <a16:creationId xmlns:a16="http://schemas.microsoft.com/office/drawing/2014/main" id="{4BB72BC3-C9A8-4585-A95A-1B4A8D5EFDCC}"/>
              </a:ext>
            </a:extLst>
          </p:cNvPr>
          <p:cNvSpPr/>
          <p:nvPr/>
        </p:nvSpPr>
        <p:spPr>
          <a:xfrm>
            <a:off x="1624364" y="9438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1" name="Star: 4 Points 90">
            <a:extLst>
              <a:ext uri="{FF2B5EF4-FFF2-40B4-BE49-F238E27FC236}">
                <a16:creationId xmlns:a16="http://schemas.microsoft.com/office/drawing/2014/main" id="{6C30C6E2-EEDC-47B5-A5EB-7A50ECFC384D}"/>
              </a:ext>
            </a:extLst>
          </p:cNvPr>
          <p:cNvSpPr/>
          <p:nvPr/>
        </p:nvSpPr>
        <p:spPr>
          <a:xfrm>
            <a:off x="1624364" y="7914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2" name="Star: 4 Points 91">
            <a:extLst>
              <a:ext uri="{FF2B5EF4-FFF2-40B4-BE49-F238E27FC236}">
                <a16:creationId xmlns:a16="http://schemas.microsoft.com/office/drawing/2014/main" id="{B907B65A-E329-4ACD-B247-F2354D4C3D73}"/>
              </a:ext>
            </a:extLst>
          </p:cNvPr>
          <p:cNvSpPr/>
          <p:nvPr/>
        </p:nvSpPr>
        <p:spPr>
          <a:xfrm>
            <a:off x="1756135" y="335334"/>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3" name="Star: 4 Points 92">
            <a:extLst>
              <a:ext uri="{FF2B5EF4-FFF2-40B4-BE49-F238E27FC236}">
                <a16:creationId xmlns:a16="http://schemas.microsoft.com/office/drawing/2014/main" id="{ED769DE1-FC2B-4B78-BD63-4C7289904ED8}"/>
              </a:ext>
            </a:extLst>
          </p:cNvPr>
          <p:cNvSpPr/>
          <p:nvPr/>
        </p:nvSpPr>
        <p:spPr>
          <a:xfrm>
            <a:off x="2025328" y="625892"/>
            <a:ext cx="538385" cy="581115"/>
          </a:xfrm>
          <a:prstGeom prst="star4">
            <a:avLst>
              <a:gd name="adj" fmla="val 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4" name="Star: 4 Points 93">
            <a:extLst>
              <a:ext uri="{FF2B5EF4-FFF2-40B4-BE49-F238E27FC236}">
                <a16:creationId xmlns:a16="http://schemas.microsoft.com/office/drawing/2014/main" id="{221F799B-5FAC-4D4D-9763-101D4C15E41E}"/>
              </a:ext>
            </a:extLst>
          </p:cNvPr>
          <p:cNvSpPr/>
          <p:nvPr/>
        </p:nvSpPr>
        <p:spPr>
          <a:xfrm>
            <a:off x="1908535" y="487734"/>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5" name="Star: 4 Points 94">
            <a:extLst>
              <a:ext uri="{FF2B5EF4-FFF2-40B4-BE49-F238E27FC236}">
                <a16:creationId xmlns:a16="http://schemas.microsoft.com/office/drawing/2014/main" id="{AAC5BCA4-5705-4109-AE4A-54D606D8675A}"/>
              </a:ext>
            </a:extLst>
          </p:cNvPr>
          <p:cNvSpPr/>
          <p:nvPr/>
        </p:nvSpPr>
        <p:spPr>
          <a:xfrm>
            <a:off x="1522764" y="8041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6" name="Star: 4 Points 95">
            <a:extLst>
              <a:ext uri="{FF2B5EF4-FFF2-40B4-BE49-F238E27FC236}">
                <a16:creationId xmlns:a16="http://schemas.microsoft.com/office/drawing/2014/main" id="{044BE7C3-1598-4CE4-9060-B0CD92883328}"/>
              </a:ext>
            </a:extLst>
          </p:cNvPr>
          <p:cNvSpPr/>
          <p:nvPr/>
        </p:nvSpPr>
        <p:spPr>
          <a:xfrm>
            <a:off x="1863337" y="457498"/>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7" name="Star: 4 Points 96">
            <a:extLst>
              <a:ext uri="{FF2B5EF4-FFF2-40B4-BE49-F238E27FC236}">
                <a16:creationId xmlns:a16="http://schemas.microsoft.com/office/drawing/2014/main" id="{BE52CD7C-E249-42F1-8F3D-466C40DCE514}"/>
              </a:ext>
            </a:extLst>
          </p:cNvPr>
          <p:cNvSpPr/>
          <p:nvPr/>
        </p:nvSpPr>
        <p:spPr>
          <a:xfrm>
            <a:off x="1522764" y="8168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8" name="Star: 4 Points 97">
            <a:extLst>
              <a:ext uri="{FF2B5EF4-FFF2-40B4-BE49-F238E27FC236}">
                <a16:creationId xmlns:a16="http://schemas.microsoft.com/office/drawing/2014/main" id="{15F9769C-C52C-4B61-BF9A-D95D4A71D427}"/>
              </a:ext>
            </a:extLst>
          </p:cNvPr>
          <p:cNvSpPr/>
          <p:nvPr/>
        </p:nvSpPr>
        <p:spPr>
          <a:xfrm>
            <a:off x="1675164" y="9565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9" name="Star: 4 Points 98">
            <a:extLst>
              <a:ext uri="{FF2B5EF4-FFF2-40B4-BE49-F238E27FC236}">
                <a16:creationId xmlns:a16="http://schemas.microsoft.com/office/drawing/2014/main" id="{EDD7D91B-E6D5-4CCC-8BDF-4B6A33219B80}"/>
              </a:ext>
            </a:extLst>
          </p:cNvPr>
          <p:cNvSpPr/>
          <p:nvPr/>
        </p:nvSpPr>
        <p:spPr>
          <a:xfrm>
            <a:off x="1675164" y="804162"/>
            <a:ext cx="538385" cy="581115"/>
          </a:xfrm>
          <a:prstGeom prst="star4">
            <a:avLst>
              <a:gd name="adj" fmla="val 12500"/>
            </a:avLst>
          </a:prstGeom>
          <a:solidFill>
            <a:srgbClr val="FFFF00">
              <a:alpha val="50000"/>
            </a:srgbClr>
          </a:solidFill>
          <a:ln w="9525">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37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2.29167E-6 -0.0037 L -2.29167E-6 -0.00347 C 0.00209 0.00047 0.00417 0.00463 0.00625 0.00926 C 0.01198 0.02199 0.00391 0.00695 0.01146 0.02037 C 0.01211 0.02408 0.01354 0.02755 0.01354 0.03148 C 0.01341 0.03218 0.0142 0.06019 0.01146 0.07037 C 0.01081 0.07222 0.01003 0.07408 0.00938 0.07593 C 0.00899 0.07894 0.00873 0.08195 0.00834 0.08519 C 0.00795 0.08704 0.00742 0.08866 0.00729 0.09074 C 0.00638 0.09676 0.00521 0.10926 0.00521 0.10949 C 0.00547 0.13195 0.00469 0.15486 0.00625 0.17778 C 0.00651 0.18218 0.00951 0.18449 0.01042 0.18889 C 0.01289 0.20232 0.01094 0.19722 0.01563 0.20556 L 0.01875 0.22222 L 0.01979 0.22778 C 0.02005 0.23264 0.02058 0.2375 0.02084 0.2426 C 0.02123 0.25162 0.02097 0.26111 0.02188 0.27014 C 0.02201 0.27246 0.02344 0.27385 0.02396 0.27593 C 0.02474 0.2794 0.02526 0.2831 0.02604 0.28704 C 0.0263 0.28889 0.02643 0.29074 0.02709 0.2926 C 0.02839 0.29607 0.03034 0.29931 0.03125 0.30347 C 0.03281 0.31204 0.03151 0.30764 0.03542 0.31644 L 0.0375 0.32778 C 0.03776 0.3294 0.0375 0.33264 0.03854 0.33334 L 0.04167 0.33496 C 0.04414 0.34838 0.04063 0.33241 0.04584 0.3463 C 0.04636 0.34792 0.04636 0.35 0.04688 0.35185 C 0.05235 0.37454 0.04571 0.34607 0.05104 0.36482 C 0.05143 0.36644 0.0517 0.36829 0.05209 0.37037 C 0.05235 0.37523 0.05274 0.3801 0.05313 0.38519 C 0.05339 0.39051 0.05365 0.3963 0.05417 0.40185 C 0.05521 0.41482 0.05482 0.40371 0.05625 0.41482 C 0.05664 0.41829 0.05651 0.42222 0.05729 0.42593 C 0.05768 0.42801 0.05886 0.4294 0.05938 0.43148 C 0.06016 0.43496 0.0599 0.43982 0.06146 0.4426 C 0.07253 0.46227 0.0556 0.43172 0.06771 0.45556 C 0.06966 0.45926 0.07227 0.46227 0.07396 0.46667 C 0.07526 0.47037 0.07696 0.47361 0.07813 0.47778 C 0.0793 0.48218 0.08034 0.48681 0.08229 0.49074 C 0.08321 0.4926 0.08438 0.49445 0.08542 0.4963 C 0.08646 0.50232 0.08685 0.50533 0.08959 0.51111 C 0.09037 0.51273 0.09167 0.51343 0.09271 0.51482 C 0.09531 0.52871 0.09167 0.51135 0.09584 0.52593 C 0.09623 0.52755 0.09636 0.52963 0.09688 0.53148 C 0.0974 0.5338 0.09831 0.53611 0.09896 0.53866 C 0.09935 0.54121 0.09948 0.54375 0.1 0.5463 C 0.10052 0.55 0.1017 0.55347 0.10209 0.55741 C 0.10352 0.57338 0.10274 0.56459 0.10417 0.58334 C 0.10378 0.5919 0.10365 0.60047 0.10313 0.60926 C 0.103 0.61111 0.10235 0.61273 0.10209 0.61482 C 0.10156 0.61783 0.10143 0.62084 0.10104 0.62408 C 0.09961 0.63334 0.10039 0.62593 0.09792 0.63519 C 0.0974 0.63681 0.09714 0.63889 0.09688 0.64074 C 0.09518 0.66019 0.09492 0.65857 0.09688 0.68519 C 0.09714 0.68889 0.09818 0.6926 0.09896 0.6963 L 0.1 0.70185 C 0.10052 0.71875 0.10196 0.73148 0.1 0.74815 C 0.09961 0.7507 0.09857 0.75301 0.09792 0.75556 C 0.09727 0.75741 0.09662 0.75949 0.09584 0.76088 C 0.09492 0.7625 0.09375 0.76343 0.09271 0.76482 C 0.09232 0.76644 0.09167 0.76829 0.09167 0.77037 C 0.09167 0.77222 0.09206 0.77408 0.09271 0.77593 C 0.09414 0.77986 0.10026 0.78773 0.10209 0.78866 C 0.10417 0.79005 0.10625 0.79074 0.10834 0.79236 C 0.11198 0.79584 0.11446 0.79838 0.11875 0.8 C 0.12279 0.80139 0.12852 0.80324 0.13229 0.80556 L 0.14167 0.81111 L 0.14479 0.81273 C 0.14961 0.81227 0.15443 0.81181 0.15938 0.81111 C 0.16107 0.81065 0.16276 0.80949 0.16459 0.80903 C 0.1819 0.80463 0.16732 0.80972 0.17917 0.80556 C 0.18021 0.80417 0.18112 0.80255 0.18229 0.80185 C 0.19011 0.7956 0.18295 0.8044 0.18959 0.7963 C 0.20039 0.78241 0.18776 0.79861 0.19688 0.78519 C 0.19779 0.78357 0.19896 0.78287 0.2 0.78148 C 0.20143 0.77917 0.20248 0.7757 0.20417 0.77408 C 0.20534 0.77269 0.2069 0.77292 0.20834 0.77199 C 0.21003 0.77107 0.21172 0.76968 0.21354 0.76852 C 0.21446 0.76783 0.21563 0.7676 0.21667 0.76644 C 0.21875 0.76435 0.22084 0.76158 0.22292 0.75926 C 0.22396 0.75787 0.22487 0.75648 0.22604 0.75556 C 0.22735 0.75417 0.22891 0.75324 0.23021 0.75162 C 0.23308 0.74838 0.23516 0.7426 0.23854 0.74051 C 0.24115 0.73912 0.24427 0.73727 0.24688 0.73496 C 0.24792 0.73403 0.2487 0.73218 0.25 0.73125 C 0.25196 0.7301 0.25417 0.7301 0.25625 0.72963 C 0.25755 0.72824 0.25899 0.72685 0.26042 0.7257 C 0.26133 0.725 0.2625 0.72477 0.26354 0.72408 C 0.26706 0.72107 0.27018 0.7169 0.27396 0.71459 C 0.275 0.71412 0.27604 0.71366 0.27709 0.71297 C 0.27982 0.71065 0.28255 0.70787 0.28542 0.70533 C 0.28672 0.70417 0.28828 0.70324 0.28959 0.70185 C 0.29063 0.70047 0.29141 0.69861 0.29271 0.69815 C 0.2961 0.69653 0.29961 0.69699 0.30313 0.6963 C 0.32031 0.69236 0.29531 0.69699 0.31875 0.68866 C 0.32045 0.6882 0.32214 0.68773 0.32396 0.68704 C 0.32643 0.68588 0.32696 0.68519 0.32917 0.6831 " pathEditMode="relative" rAng="0" ptsTypes="AAAAAAAAAAAAAAAAAAAAAAAAAAAAAAAAAAAAAAAAAAAAAAAAAAAAAAAAAAAAAAAAAAAAAAAAAAAAAAAAAAAAAAAAAAAAAAAAA">
                                      <p:cBhvr>
                                        <p:cTn id="6" dur="2000" fill="hold"/>
                                        <p:tgtEl>
                                          <p:spTgt spid="22"/>
                                        </p:tgtEl>
                                        <p:attrNameLst>
                                          <p:attrName>ppt_x</p:attrName>
                                          <p:attrName>ppt_y</p:attrName>
                                        </p:attrNameLst>
                                      </p:cBhvr>
                                      <p:rCtr x="16458" y="40810"/>
                                    </p:animMotion>
                                  </p:childTnLst>
                                  <p:subTnLst>
                                    <p:set>
                                      <p:cBhvr override="childStyle">
                                        <p:cTn dur="1" fill="hold" display="0" masterRel="sameClick" afterEffect="1">
                                          <p:stCondLst>
                                            <p:cond evt="end" delay="0">
                                              <p:tn val="5"/>
                                            </p:cond>
                                          </p:stCondLst>
                                        </p:cTn>
                                        <p:tgtEl>
                                          <p:spTgt spid="22"/>
                                        </p:tgtEl>
                                        <p:attrNameLst>
                                          <p:attrName>style.visibility</p:attrName>
                                        </p:attrNameLst>
                                      </p:cBhvr>
                                      <p:to>
                                        <p:strVal val="hidden"/>
                                      </p:to>
                                    </p:set>
                                  </p:subTnLst>
                                </p:cTn>
                              </p:par>
                              <p:par>
                                <p:cTn id="7" presetID="0" presetClass="path" presetSubtype="0" accel="50000" decel="50000" fill="hold" grpId="0" nodeType="withEffect">
                                  <p:stCondLst>
                                    <p:cond delay="600"/>
                                  </p:stCondLst>
                                  <p:childTnLst>
                                    <p:animMotion origin="layout" path="M -0.0125 -0.02962 L -0.0125 -0.02939 C -0.01041 -0.02546 -0.00833 -0.02129 -0.00625 -0.01666 C -0.00052 -0.00393 -0.00859 -0.01898 -0.00104 -0.00555 C -0.00039 -0.00185 0.00104 0.00163 0.00104 0.00556 C 0.00091 0.00625 0.0017 0.03426 -0.00104 0.04445 C -0.00169 0.0463 -0.00247 0.04815 -0.00312 0.05 C -0.00351 0.05301 -0.00377 0.05602 -0.00416 0.05926 C -0.00455 0.06112 -0.00508 0.06274 -0.00521 0.06482 C -0.00612 0.07084 -0.00729 0.08334 -0.00729 0.08357 C -0.00703 0.10602 -0.00781 0.12894 -0.00625 0.15186 C -0.00599 0.15625 -0.00299 0.15857 -0.00208 0.16297 C 0.00039 0.17639 -0.00156 0.1713 0.00313 0.17963 L 0.00625 0.1963 L 0.00729 0.20186 C 0.00755 0.20672 0.00808 0.21158 0.00834 0.21667 C 0.00873 0.2257 0.00847 0.23519 0.00938 0.24422 C 0.00951 0.24653 0.01094 0.24792 0.01146 0.25 C 0.01224 0.25348 0.01276 0.25718 0.01354 0.26112 C 0.0138 0.26297 0.01393 0.26482 0.01459 0.26667 C 0.01589 0.27014 0.01784 0.27338 0.01875 0.27755 C 0.02031 0.28612 0.01901 0.28172 0.02292 0.29051 L 0.025 0.30186 C 0.02526 0.30348 0.025 0.30672 0.02604 0.30741 L 0.02917 0.30903 C 0.03164 0.32246 0.02813 0.30649 0.03334 0.32038 C 0.03386 0.322 0.03386 0.32408 0.03438 0.32593 C 0.03985 0.34862 0.03321 0.32014 0.03854 0.33889 C 0.03893 0.34051 0.0392 0.34237 0.03959 0.34445 C 0.03985 0.34931 0.04024 0.35417 0.04063 0.35926 C 0.04089 0.36459 0.04115 0.37038 0.04167 0.37593 C 0.04271 0.38889 0.04232 0.37778 0.04375 0.38889 C 0.04414 0.39237 0.04401 0.3963 0.04479 0.4 C 0.04518 0.40209 0.04636 0.40348 0.04688 0.40556 C 0.04766 0.40903 0.0474 0.41389 0.04896 0.41667 C 0.06003 0.43635 0.0431 0.40579 0.05521 0.42963 C 0.05716 0.43334 0.05977 0.43635 0.06146 0.44075 C 0.06276 0.44445 0.06446 0.44769 0.06563 0.45186 C 0.0668 0.45625 0.06784 0.46088 0.06979 0.46482 C 0.07071 0.46667 0.07188 0.46852 0.07292 0.47038 C 0.07396 0.47639 0.07435 0.4794 0.07709 0.48519 C 0.07787 0.48681 0.07917 0.4875 0.08021 0.48889 C 0.08281 0.50278 0.07917 0.48542 0.08334 0.5 C 0.08373 0.50163 0.08386 0.50371 0.08438 0.50556 C 0.0849 0.50788 0.08581 0.51019 0.08646 0.51274 C 0.08685 0.51528 0.08698 0.51783 0.0875 0.52038 C 0.08802 0.52408 0.0892 0.52755 0.08959 0.53149 C 0.09102 0.54746 0.09024 0.53866 0.09167 0.55741 C 0.09128 0.56598 0.09115 0.57454 0.09063 0.58334 C 0.0905 0.58519 0.08985 0.58681 0.08959 0.58889 C 0.08906 0.5919 0.08893 0.59491 0.08854 0.59815 C 0.08711 0.60741 0.08789 0.6 0.08542 0.60926 C 0.0849 0.61088 0.08464 0.61297 0.08438 0.61482 C 0.08268 0.63426 0.08242 0.63264 0.08438 0.65926 C 0.08464 0.66297 0.08568 0.66667 0.08646 0.67038 L 0.0875 0.67593 C 0.08802 0.69283 0.08946 0.70556 0.0875 0.72223 C 0.08711 0.72477 0.08607 0.72709 0.08542 0.72963 C 0.08477 0.73149 0.08412 0.73357 0.08334 0.73496 C 0.08242 0.73658 0.08125 0.7375 0.08021 0.73889 C 0.07982 0.74051 0.07917 0.74237 0.07917 0.74445 C 0.07917 0.7463 0.07956 0.74815 0.08021 0.75 C 0.08164 0.75394 0.08776 0.76181 0.08959 0.76274 C 0.09167 0.76413 0.09375 0.76482 0.09584 0.76644 C 0.09948 0.76991 0.10196 0.77246 0.10625 0.77408 C 0.11029 0.77547 0.11602 0.77732 0.11979 0.77963 L 0.12917 0.78519 L 0.13229 0.78681 C 0.13711 0.78635 0.14193 0.78588 0.14688 0.78519 C 0.14857 0.78473 0.15026 0.78357 0.15209 0.78311 C 0.1694 0.77871 0.15482 0.7838 0.16667 0.77963 C 0.16771 0.77825 0.16862 0.77663 0.16979 0.77593 C 0.17761 0.76968 0.17045 0.77848 0.17709 0.77038 C 0.18789 0.75649 0.17526 0.77269 0.18438 0.75926 C 0.18529 0.75764 0.18646 0.75695 0.1875 0.75556 C 0.18893 0.75325 0.18998 0.74977 0.19167 0.74815 C 0.19284 0.74676 0.1944 0.747 0.19584 0.74607 C 0.19753 0.74514 0.19922 0.74375 0.20104 0.7426 C 0.20196 0.7419 0.20313 0.74167 0.20417 0.74051 C 0.20625 0.73843 0.20834 0.73565 0.21042 0.73334 C 0.21146 0.73195 0.21237 0.73056 0.21354 0.72963 C 0.21485 0.72825 0.21641 0.72732 0.21771 0.7257 C 0.22058 0.72246 0.22266 0.71667 0.22604 0.71459 C 0.22865 0.7132 0.23177 0.71135 0.23438 0.70903 C 0.23542 0.70811 0.2362 0.70625 0.2375 0.70533 C 0.23946 0.70417 0.24167 0.70417 0.24375 0.70371 C 0.24505 0.70232 0.24649 0.70093 0.24792 0.69977 C 0.24883 0.69908 0.25 0.69885 0.25104 0.69815 C 0.25456 0.69514 0.25768 0.69098 0.26146 0.68866 C 0.2625 0.6882 0.26354 0.68774 0.26459 0.68704 C 0.26732 0.68473 0.27005 0.68195 0.27292 0.6794 C 0.27422 0.67825 0.27578 0.67732 0.27709 0.67593 C 0.27813 0.67454 0.27891 0.67269 0.28021 0.67223 C 0.2836 0.67061 0.28711 0.67107 0.29063 0.67038 C 0.30781 0.66644 0.28281 0.67107 0.30625 0.66274 C 0.30795 0.66227 0.30964 0.66181 0.31146 0.66112 C 0.31393 0.65996 0.31446 0.65926 0.31667 0.65718 " pathEditMode="relative" rAng="0" ptsTypes="AAAAAAAAAAAAAAAAAAAAAAAAAAAAAAAAAAAAAAAAAAAAAAAAAAAAAAAAAAAAAAAAAAAAAAAAAAAAAAAAAAAAAAAAAAAAAAAAA">
                                      <p:cBhvr>
                                        <p:cTn id="8" dur="2000" fill="hold"/>
                                        <p:tgtEl>
                                          <p:spTgt spid="37"/>
                                        </p:tgtEl>
                                        <p:attrNameLst>
                                          <p:attrName>ppt_x</p:attrName>
                                          <p:attrName>ppt_y</p:attrName>
                                        </p:attrNameLst>
                                      </p:cBhvr>
                                      <p:rCtr x="16458" y="40810"/>
                                    </p:animMotion>
                                  </p:childTnLst>
                                  <p:subTnLst>
                                    <p:set>
                                      <p:cBhvr override="childStyle">
                                        <p:cTn dur="1" fill="hold" display="0" masterRel="sameClick" afterEffect="1">
                                          <p:stCondLst>
                                            <p:cond evt="end" delay="0">
                                              <p:tn val="7"/>
                                            </p:cond>
                                          </p:stCondLst>
                                        </p:cTn>
                                        <p:tgtEl>
                                          <p:spTgt spid="37"/>
                                        </p:tgtEl>
                                        <p:attrNameLst>
                                          <p:attrName>style.visibility</p:attrName>
                                        </p:attrNameLst>
                                      </p:cBhvr>
                                      <p:to>
                                        <p:strVal val="hidden"/>
                                      </p:to>
                                    </p:set>
                                  </p:subTnLst>
                                </p:cTn>
                              </p:par>
                              <p:par>
                                <p:cTn id="9" presetID="0" presetClass="path" presetSubtype="0" accel="50000" decel="50000" fill="hold" grpId="1" nodeType="withEffect">
                                  <p:stCondLst>
                                    <p:cond delay="1100"/>
                                  </p:stCondLst>
                                  <p:childTnLst>
                                    <p:animMotion origin="layout" path="M -0.00104 0.00139 L -0.00104 0.00139 C 0.00365 0.00741 0.00834 0.01088 0.01042 0.02176 C 0.01576 0.05023 0.00951 0.0206 0.01459 0.03843 C 0.01498 0.04005 0.01485 0.04259 0.01563 0.04398 C 0.01628 0.04514 0.01771 0.04514 0.01875 0.04583 C 0.02149 0.06528 0.01771 0.04213 0.02188 0.0588 C 0.02266 0.06227 0.02266 0.06644 0.02396 0.06991 C 0.02878 0.08287 0.02604 0.07847 0.03125 0.08472 C 0.03386 0.09861 0.03021 0.08125 0.03438 0.09583 C 0.03477 0.09745 0.03503 0.09954 0.03542 0.10139 C 0.03568 0.1162 0.03581 0.13102 0.03646 0.14583 C 0.03646 0.14838 0.03919 0.16366 0.03959 0.16435 L 0.04271 0.16991 C 0.04336 0.17361 0.04414 0.17708 0.04479 0.18102 L 0.04688 0.19583 C 0.04753 0.20949 0.04701 0.21389 0.05 0.22546 C 0.05039 0.22732 0.05156 0.22894 0.05209 0.23102 C 0.05287 0.23449 0.05287 0.23866 0.05417 0.24213 C 0.05482 0.24398 0.0556 0.2456 0.05625 0.24769 C 0.05664 0.24931 0.05651 0.25162 0.05729 0.25324 C 0.05807 0.25486 0.05938 0.25556 0.06042 0.25695 C 0.06224 0.26667 0.06081 0.26065 0.06563 0.27361 C 0.06628 0.27546 0.06719 0.27685 0.06771 0.27917 C 0.06836 0.28287 0.06875 0.28658 0.06979 0.29028 C 0.07044 0.29259 0.07123 0.29491 0.07188 0.29769 C 0.07331 0.3044 0.07422 0.31528 0.07813 0.31991 L 0.08125 0.32361 C 0.08633 0.33727 0.08386 0.33102 0.08854 0.34213 C 0.08959 0.34815 0.08998 0.35023 0.09167 0.35695 C 0.09219 0.35926 0.09284 0.36204 0.09375 0.36435 C 0.09453 0.36644 0.09597 0.36783 0.09688 0.36991 L 0.10313 0.38658 C 0.10378 0.38843 0.10469 0.38982 0.10521 0.39213 C 0.10899 0.41227 0.10287 0.38148 0.10834 0.40324 C 0.10912 0.40671 0.10912 0.41088 0.11042 0.41435 C 0.11107 0.4162 0.11185 0.41783 0.1125 0.41991 C 0.11289 0.42153 0.11289 0.42361 0.11354 0.42546 C 0.11432 0.42755 0.11563 0.42917 0.11667 0.43102 C 0.11693 0.43287 0.11732 0.43449 0.11771 0.43658 C 0.1207 0.45833 0.11849 0.47083 0.11771 0.49954 C 0.11745 0.50695 0.11693 0.51435 0.11667 0.52176 C 0.11628 0.53704 0.11615 0.55255 0.11563 0.56806 C 0.11537 0.57523 0.11419 0.58634 0.11354 0.59398 C 0.11524 0.6537 0.11146 0.61343 0.11667 0.63658 C 0.11745 0.64005 0.11797 0.64398 0.11875 0.64769 L 0.11979 0.65324 L 0.12084 0.6588 L 0.12188 0.66435 C 0.12149 0.67176 0.12162 0.67917 0.12084 0.68658 C 0.12057 0.68866 0.11927 0.69005 0.11875 0.69213 C 0.11823 0.69375 0.11797 0.69583 0.11771 0.69769 C 0.11797 0.70556 0.11732 0.71412 0.11875 0.72176 C 0.11914 0.72431 0.12136 0.72431 0.12292 0.72546 C 0.12487 0.72685 0.12709 0.72778 0.12917 0.72917 L 0.13229 0.73102 L 0.13542 0.73287 C 0.13646 0.73333 0.13737 0.73426 0.13854 0.73472 L 0.14896 0.73843 C 0.14961 0.7382 0.18503 0.73658 0.19271 0.73472 C 0.19479 0.73403 0.19688 0.73218 0.19896 0.73102 L 0.20521 0.72732 C 0.20625 0.72662 0.20729 0.72639 0.20834 0.72546 C 0.20938 0.72408 0.21042 0.72292 0.21146 0.72176 C 0.21276 0.71991 0.21406 0.71759 0.21563 0.7162 C 0.21654 0.71505 0.21771 0.71505 0.21875 0.71435 C 0.21979 0.7132 0.2207 0.71134 0.22188 0.71065 C 0.2263 0.70695 0.228 0.70718 0.23229 0.70509 C 0.23711 0.70255 0.23399 0.7037 0.23959 0.69954 C 0.2405 0.69861 0.24167 0.69815 0.24271 0.69769 C 0.24544 0.69398 0.24805 0.68982 0.25104 0.68658 C 0.25209 0.68519 0.25313 0.68426 0.25417 0.68287 C 0.25521 0.68102 0.25599 0.6787 0.25729 0.67732 C 0.25847 0.6757 0.26003 0.675 0.26146 0.67361 C 0.27357 0.66019 0.26667 0.66482 0.27396 0.66065 C 0.27526 0.6588 0.27656 0.65648 0.27813 0.65509 C 0.27969 0.65347 0.28151 0.65255 0.28334 0.65139 C 0.29024 0.64583 0.28451 0.64884 0.29167 0.64583 C 0.29271 0.64445 0.29349 0.64283 0.29479 0.64213 C 0.2974 0.64028 0.30039 0.63982 0.30313 0.63843 C 0.30417 0.63773 0.30508 0.63704 0.30625 0.63658 C 0.30794 0.63565 0.30964 0.63542 0.31146 0.63472 C 0.31354 0.63357 0.31563 0.63218 0.31771 0.63102 C 0.31875 0.63033 0.31966 0.62917 0.32084 0.62917 L 0.33229 0.62732 C 0.33399 0.62593 0.33581 0.625 0.3375 0.62361 C 0.33854 0.62245 0.33932 0.62014 0.34063 0.61991 C 0.34271 0.61945 0.34479 0.62083 0.34688 0.62176 C 0.35195 0.62361 0.34831 0.62361 0.35104 0.62361 " pathEditMode="relative" ptsTypes="AAAAAAAAAAAAAAAAAAAAAAAAAAAAAAAAAAAAAAAAAAAAAAAAAAAAAAAAAAAAAAAAAAAAAAAAAAAAAAAAAAAAAAAAA">
                                      <p:cBhvr>
                                        <p:cTn id="10" dur="2000" fill="hold"/>
                                        <p:tgtEl>
                                          <p:spTgt spid="38"/>
                                        </p:tgtEl>
                                        <p:attrNameLst>
                                          <p:attrName>ppt_x</p:attrName>
                                          <p:attrName>ppt_y</p:attrName>
                                        </p:attrNameLst>
                                      </p:cBhvr>
                                    </p:animMotion>
                                  </p:childTnLst>
                                  <p:subTnLst>
                                    <p:set>
                                      <p:cBhvr override="childStyle">
                                        <p:cTn dur="1" fill="hold" display="0" masterRel="sameClick" afterEffect="1">
                                          <p:stCondLst>
                                            <p:cond evt="end" delay="0">
                                              <p:tn val="9"/>
                                            </p:cond>
                                          </p:stCondLst>
                                        </p:cTn>
                                        <p:tgtEl>
                                          <p:spTgt spid="38"/>
                                        </p:tgtEl>
                                        <p:attrNameLst>
                                          <p:attrName>style.visibility</p:attrName>
                                        </p:attrNameLst>
                                      </p:cBhvr>
                                      <p:to>
                                        <p:strVal val="hidden"/>
                                      </p:to>
                                    </p:set>
                                  </p:subTnLst>
                                </p:cTn>
                              </p:par>
                              <p:par>
                                <p:cTn id="11" presetID="0" presetClass="path" presetSubtype="0" accel="50000" decel="50000" fill="hold" grpId="0" nodeType="withEffect">
                                  <p:stCondLst>
                                    <p:cond delay="1500"/>
                                  </p:stCondLst>
                                  <p:childTnLst>
                                    <p:animMotion origin="layout" path="M -0.00196 -0.01783 L -0.00196 -0.0176 C 0.00013 -0.01366 0.00221 -0.00949 0.00429 -0.00486 C 0.01002 0.00787 0.00195 -0.00718 0.0095 0.00625 C 0.01015 0.00995 0.01159 0.01342 0.01159 0.01736 C 0.01145 0.01805 0.01224 0.04606 0.0095 0.05625 C 0.00885 0.0581 0.00807 0.05995 0.00742 0.0618 C 0.00703 0.06481 0.00677 0.06782 0.00638 0.07106 C 0.00599 0.07291 0.00547 0.07453 0.00534 0.07662 C 0.00442 0.08264 0.00325 0.09514 0.00325 0.09537 C 0.00351 0.11782 0.00273 0.14074 0.00429 0.16365 C 0.00455 0.16805 0.00755 0.17037 0.00846 0.17477 C 0.01093 0.18819 0.00898 0.1831 0.01367 0.19143 L 0.01679 0.2081 L 0.01784 0.21365 C 0.0181 0.21852 0.01862 0.22338 0.01888 0.22847 C 0.01927 0.2375 0.01901 0.24699 0.01992 0.25602 C 0.02005 0.25833 0.02148 0.25972 0.022 0.2618 C 0.02278 0.26527 0.0233 0.26898 0.02409 0.27291 C 0.02435 0.27477 0.02448 0.27662 0.02513 0.27847 C 0.02643 0.28194 0.02838 0.28518 0.02929 0.28935 C 0.03086 0.29791 0.02955 0.29352 0.03346 0.30231 L 0.03554 0.31365 C 0.0358 0.31527 0.03554 0.31852 0.03659 0.31921 L 0.03971 0.32083 C 0.04218 0.33426 0.03867 0.31828 0.04388 0.33217 C 0.0444 0.33379 0.0444 0.33588 0.04492 0.33773 C 0.05039 0.36041 0.04375 0.33194 0.04909 0.35069 C 0.04948 0.35231 0.04974 0.35416 0.05013 0.35625 C 0.05039 0.36111 0.05078 0.36597 0.05117 0.37106 C 0.05143 0.37639 0.05169 0.38217 0.05221 0.38773 C 0.05325 0.40069 0.05286 0.38958 0.05429 0.40069 C 0.05468 0.40416 0.05455 0.4081 0.05534 0.4118 C 0.05573 0.41389 0.0569 0.41527 0.05742 0.41736 C 0.0582 0.42083 0.05794 0.42569 0.0595 0.42847 C 0.07057 0.44814 0.05364 0.41759 0.06575 0.44143 C 0.0677 0.44514 0.07031 0.44814 0.072 0.45254 C 0.0733 0.45625 0.075 0.45949 0.07617 0.46365 C 0.07734 0.46805 0.07838 0.47268 0.08034 0.47662 C 0.08125 0.47847 0.08242 0.48032 0.08346 0.48217 C 0.0845 0.48819 0.08489 0.4912 0.08763 0.49699 C 0.08841 0.49861 0.08971 0.4993 0.09075 0.50069 C 0.09336 0.51458 0.08971 0.49722 0.09388 0.5118 C 0.09427 0.51342 0.0944 0.51551 0.09492 0.51736 C 0.09544 0.51967 0.09635 0.52199 0.097 0.52453 C 0.09739 0.52708 0.09752 0.52963 0.09804 0.53217 C 0.09856 0.53588 0.09974 0.53935 0.10013 0.54328 C 0.10156 0.55926 0.10078 0.55046 0.10221 0.56921 C 0.10182 0.57777 0.10169 0.58634 0.10117 0.59514 C 0.10104 0.59699 0.10039 0.59861 0.10013 0.60069 C 0.09961 0.6037 0.09948 0.60671 0.09909 0.60995 C 0.09765 0.61921 0.09843 0.6118 0.09596 0.62106 C 0.09544 0.62268 0.09518 0.62477 0.09492 0.62662 C 0.09323 0.64606 0.09297 0.64444 0.09492 0.67106 C 0.09518 0.67477 0.09622 0.67847 0.097 0.68217 L 0.09804 0.68773 C 0.09856 0.70463 0.1 0.71736 0.09804 0.73402 C 0.09765 0.73657 0.09661 0.73889 0.09596 0.74143 C 0.09531 0.74328 0.09466 0.74537 0.09388 0.74676 C 0.09297 0.74838 0.09179 0.7493 0.09075 0.75069 C 0.09036 0.75231 0.08971 0.75416 0.08971 0.75625 C 0.08971 0.7581 0.0901 0.75995 0.09075 0.7618 C 0.09218 0.76574 0.0983 0.77361 0.10013 0.77453 C 0.10221 0.77592 0.10429 0.77662 0.10638 0.77824 C 0.11002 0.78171 0.1125 0.78426 0.11679 0.78588 C 0.12083 0.78727 0.12656 0.78912 0.13034 0.79143 L 0.13971 0.79699 L 0.14284 0.79861 C 0.14765 0.79814 0.15247 0.79768 0.15742 0.79699 C 0.15911 0.79652 0.1608 0.79537 0.16263 0.7949 C 0.17994 0.79051 0.16536 0.7956 0.17721 0.79143 C 0.17825 0.79004 0.17916 0.78842 0.18034 0.78773 C 0.18815 0.78148 0.18099 0.79027 0.18763 0.78217 C 0.19843 0.76828 0.1858 0.78449 0.19492 0.77106 C 0.19583 0.76944 0.197 0.76875 0.19804 0.76736 C 0.19948 0.76504 0.20052 0.76157 0.20221 0.75995 C 0.20338 0.75856 0.20494 0.75879 0.20638 0.75787 C 0.20807 0.75694 0.20976 0.75555 0.21159 0.75439 C 0.2125 0.7537 0.21367 0.75347 0.21471 0.75231 C 0.21679 0.75023 0.21888 0.74745 0.22096 0.74514 C 0.222 0.74375 0.22291 0.74236 0.22409 0.74143 C 0.22539 0.74004 0.22695 0.73912 0.22825 0.7375 C 0.23112 0.73426 0.2332 0.72847 0.23659 0.72639 C 0.23919 0.725 0.24231 0.72314 0.24492 0.72083 C 0.24596 0.7199 0.24674 0.71805 0.24804 0.71713 C 0.25 0.71597 0.25221 0.71597 0.25429 0.71551 C 0.2556 0.71412 0.25703 0.71273 0.25846 0.71157 C 0.25937 0.71088 0.26054 0.71064 0.26159 0.70995 C 0.2651 0.70694 0.26823 0.70277 0.272 0.70046 C 0.27304 0.7 0.27409 0.69953 0.27513 0.69884 C 0.27786 0.69652 0.2806 0.69375 0.28346 0.6912 C 0.28476 0.69004 0.28632 0.68912 0.28763 0.68773 C 0.28867 0.68634 0.28945 0.68449 0.29075 0.68402 C 0.29414 0.6824 0.29765 0.68287 0.30117 0.68217 C 0.31836 0.67824 0.29336 0.68287 0.31679 0.67453 C 0.31849 0.67407 0.32018 0.67361 0.322 0.67291 C 0.32448 0.67176 0.325 0.67106 0.32721 0.66898 " pathEditMode="relative" rAng="0" ptsTypes="AAAAAAAAAAAAAAAAAAAAAAAAAAAAAAAAAAAAAAAAAAAAAAAAAAAAAAAAAAAAAAAAAAAAAAAAAAAAAAAAAAAAAAAAAAAAAAAAA">
                                      <p:cBhvr>
                                        <p:cTn id="12" dur="2000" fill="hold"/>
                                        <p:tgtEl>
                                          <p:spTgt spid="39"/>
                                        </p:tgtEl>
                                        <p:attrNameLst>
                                          <p:attrName>ppt_x</p:attrName>
                                          <p:attrName>ppt_y</p:attrName>
                                        </p:attrNameLst>
                                      </p:cBhvr>
                                      <p:rCtr x="16458" y="40810"/>
                                    </p:animMotion>
                                  </p:childTnLst>
                                  <p:subTnLst>
                                    <p:set>
                                      <p:cBhvr override="childStyle">
                                        <p:cTn dur="1" fill="hold" display="0" masterRel="sameClick" afterEffect="1">
                                          <p:stCondLst>
                                            <p:cond evt="end" delay="0">
                                              <p:tn val="11"/>
                                            </p:cond>
                                          </p:stCondLst>
                                        </p:cTn>
                                        <p:tgtEl>
                                          <p:spTgt spid="39"/>
                                        </p:tgtEl>
                                        <p:attrNameLst>
                                          <p:attrName>style.visibility</p:attrName>
                                        </p:attrNameLst>
                                      </p:cBhvr>
                                      <p:to>
                                        <p:strVal val="hidden"/>
                                      </p:to>
                                    </p:set>
                                  </p:subTnLst>
                                </p:cTn>
                              </p:par>
                              <p:par>
                                <p:cTn id="13" presetID="0" presetClass="path" presetSubtype="0" accel="50000" decel="50000" fill="hold" grpId="0" nodeType="withEffect">
                                  <p:stCondLst>
                                    <p:cond delay="2000"/>
                                  </p:stCondLst>
                                  <p:childTnLst>
                                    <p:animMotion origin="layout" path="M -0.00104 0.00139 L -0.00104 0.00162 C 0.00365 0.00741 0.00834 0.01088 0.01042 0.02176 C 0.01576 0.05023 0.00951 0.0206 0.01459 0.03843 C 0.01498 0.04005 0.01485 0.0426 0.01563 0.04398 C 0.01628 0.04514 0.01771 0.04514 0.01875 0.04584 C 0.02149 0.06528 0.01771 0.04213 0.02188 0.0588 C 0.02266 0.06227 0.02266 0.06644 0.02396 0.06991 C 0.02878 0.08287 0.02604 0.07848 0.03125 0.08473 C 0.03386 0.09861 0.03021 0.08125 0.03438 0.09584 C 0.03477 0.09746 0.03503 0.09954 0.03542 0.10139 C 0.03568 0.11621 0.03581 0.13102 0.03646 0.14584 C 0.03646 0.14838 0.03919 0.16366 0.03959 0.16435 L 0.04271 0.16991 C 0.04336 0.17361 0.04414 0.17709 0.04479 0.18102 L 0.04688 0.19584 C 0.04753 0.20949 0.04701 0.21389 0.05 0.22547 C 0.05039 0.22732 0.05156 0.22894 0.05209 0.23102 C 0.05287 0.23449 0.05287 0.23866 0.05417 0.24213 C 0.05482 0.24398 0.0556 0.2456 0.05625 0.24769 C 0.05664 0.24931 0.05651 0.25162 0.05729 0.25324 C 0.05807 0.25486 0.05938 0.25556 0.06042 0.25695 C 0.06224 0.26667 0.06081 0.26065 0.06563 0.27361 C 0.06628 0.27547 0.06719 0.27685 0.06771 0.27917 C 0.06836 0.28287 0.06875 0.28658 0.06979 0.29028 C 0.07044 0.2926 0.07123 0.29491 0.07188 0.29769 C 0.07331 0.3044 0.07422 0.31528 0.07813 0.31991 L 0.08125 0.32361 C 0.08633 0.33727 0.08386 0.33102 0.08854 0.34213 C 0.08959 0.34815 0.08998 0.35023 0.09167 0.35695 C 0.09219 0.35926 0.09284 0.36204 0.09375 0.36435 C 0.09453 0.36644 0.09597 0.36783 0.09688 0.36991 L 0.10313 0.38658 C 0.10378 0.38843 0.10469 0.38982 0.10521 0.39213 C 0.10899 0.41227 0.10287 0.38148 0.10834 0.40324 C 0.10912 0.40672 0.10912 0.41088 0.11042 0.41435 C 0.11107 0.41621 0.11185 0.41783 0.1125 0.41991 C 0.11289 0.42153 0.11289 0.42361 0.11354 0.42547 C 0.11432 0.42755 0.11563 0.42917 0.11667 0.43102 C 0.11693 0.43287 0.11732 0.43449 0.11771 0.43658 C 0.1207 0.45834 0.11849 0.47084 0.11771 0.49954 C 0.11745 0.50695 0.11693 0.51435 0.11667 0.52176 C 0.11628 0.53704 0.11615 0.55255 0.11563 0.56806 C 0.11537 0.57523 0.11419 0.58635 0.11354 0.59398 C 0.11524 0.65371 0.11146 0.61343 0.11667 0.63658 C 0.11745 0.64005 0.11797 0.64398 0.11875 0.64769 L 0.11979 0.65324 L 0.12084 0.6588 L 0.12188 0.66435 C 0.12149 0.67176 0.12162 0.67917 0.12084 0.68658 C 0.12057 0.68866 0.11927 0.69005 0.11875 0.69213 C 0.11823 0.69375 0.11797 0.69584 0.11771 0.69769 C 0.11797 0.70556 0.11732 0.71412 0.11875 0.72176 C 0.11914 0.72431 0.12136 0.72431 0.12292 0.72547 C 0.12487 0.72685 0.12709 0.72778 0.12917 0.72917 L 0.13229 0.73102 L 0.13542 0.73287 C 0.13646 0.73334 0.13737 0.73426 0.13854 0.73473 L 0.14896 0.73843 C 0.14961 0.7382 0.18503 0.73658 0.19271 0.73473 C 0.19479 0.73403 0.19688 0.73218 0.19896 0.73102 L 0.20521 0.72732 C 0.20625 0.72662 0.20729 0.72639 0.20834 0.72547 C 0.20938 0.72408 0.21042 0.72292 0.21146 0.72176 C 0.21276 0.71991 0.21406 0.7176 0.21563 0.71621 C 0.21654 0.71505 0.21771 0.71505 0.21875 0.71435 C 0.21979 0.7132 0.2207 0.71135 0.22188 0.71065 C 0.2263 0.70695 0.228 0.70718 0.23229 0.7051 C 0.23711 0.70255 0.23399 0.70371 0.23959 0.69954 C 0.2405 0.69861 0.24167 0.69815 0.24271 0.69769 C 0.24544 0.69398 0.24805 0.68982 0.25104 0.68658 C 0.25209 0.68519 0.25313 0.68426 0.25417 0.68287 C 0.25521 0.68102 0.25599 0.67871 0.25729 0.67732 C 0.25847 0.6757 0.26003 0.675 0.26146 0.67361 C 0.27357 0.66019 0.26667 0.66482 0.27396 0.66065 C 0.27526 0.6588 0.27656 0.65648 0.27813 0.6551 C 0.27969 0.65348 0.28151 0.65255 0.28334 0.65139 C 0.29024 0.64584 0.28451 0.64885 0.29167 0.64584 C 0.29271 0.64445 0.29349 0.64283 0.29479 0.64213 C 0.2974 0.64028 0.30039 0.63982 0.30313 0.63843 C 0.30417 0.63773 0.30508 0.63704 0.30625 0.63658 C 0.30794 0.63565 0.30964 0.63542 0.31146 0.63473 C 0.31354 0.63357 0.31563 0.63218 0.31771 0.63102 C 0.31875 0.63033 0.31966 0.62917 0.32084 0.62917 L 0.33229 0.62732 C 0.33399 0.62593 0.33581 0.625 0.3375 0.62361 C 0.33854 0.62246 0.33932 0.62014 0.34063 0.61991 C 0.34271 0.61945 0.34479 0.62084 0.34688 0.62176 C 0.35169 0.62361 0.34831 0.62361 0.35104 0.62361 " pathEditMode="relative" rAng="0" ptsTypes="AAAAAAAAAAAAAAAAAAAAAAAAAAAAAAAAAAAAAAAAAAAAAAAAAAAAAAAAAAAAAAAAAAAAAAAAAAAAAAAAAAAAAAAAA">
                                      <p:cBhvr>
                                        <p:cTn id="14" dur="2000" fill="hold"/>
                                        <p:tgtEl>
                                          <p:spTgt spid="41"/>
                                        </p:tgtEl>
                                        <p:attrNameLst>
                                          <p:attrName>ppt_x</p:attrName>
                                          <p:attrName>ppt_y</p:attrName>
                                        </p:attrNameLst>
                                      </p:cBhvr>
                                      <p:rCtr x="17604" y="36852"/>
                                    </p:animMotion>
                                  </p:childTnLst>
                                  <p:subTnLst>
                                    <p:set>
                                      <p:cBhvr override="childStyle">
                                        <p:cTn dur="1" fill="hold" display="0" masterRel="sameClick" afterEffect="1">
                                          <p:stCondLst>
                                            <p:cond evt="end" delay="0">
                                              <p:tn val="13"/>
                                            </p:cond>
                                          </p:stCondLst>
                                        </p:cTn>
                                        <p:tgtEl>
                                          <p:spTgt spid="41"/>
                                        </p:tgtEl>
                                        <p:attrNameLst>
                                          <p:attrName>style.visibility</p:attrName>
                                        </p:attrNameLst>
                                      </p:cBhvr>
                                      <p:to>
                                        <p:strVal val="hidden"/>
                                      </p:to>
                                    </p:set>
                                  </p:subTnLst>
                                </p:cTn>
                              </p:par>
                              <p:par>
                                <p:cTn id="15" presetID="0" presetClass="path" presetSubtype="0" accel="50000" decel="50000" fill="hold" grpId="0" nodeType="withEffect">
                                  <p:stCondLst>
                                    <p:cond delay="2600"/>
                                  </p:stCondLst>
                                  <p:childTnLst>
                                    <p:animMotion origin="layout" path="M -0.00625 -0.01852 L -0.00625 -0.01828 C -0.00156 -0.0125 0.00313 -0.00902 0.00521 0.00186 C 0.01055 0.03033 0.0043 0.0007 0.00938 0.01852 C 0.00977 0.02014 0.00964 0.02269 0.01042 0.02408 C 0.01107 0.02523 0.0125 0.02523 0.01354 0.02593 C 0.01628 0.04537 0.0125 0.02223 0.01667 0.03889 C 0.01745 0.04236 0.01745 0.04653 0.01875 0.05 C 0.02357 0.06297 0.02084 0.05857 0.02604 0.06482 C 0.02865 0.07871 0.025 0.06135 0.02917 0.07593 C 0.02956 0.07755 0.02982 0.07963 0.03021 0.08148 C 0.03047 0.0963 0.0306 0.11111 0.03125 0.12593 C 0.03125 0.12848 0.03399 0.14375 0.03438 0.14445 L 0.0375 0.15 C 0.03815 0.15371 0.03893 0.15718 0.03959 0.16111 L 0.04167 0.17593 C 0.04232 0.18959 0.0418 0.19398 0.04479 0.20556 C 0.04518 0.20741 0.04636 0.20903 0.04688 0.21111 C 0.04766 0.21459 0.04766 0.21875 0.04896 0.22223 C 0.04961 0.22408 0.05039 0.2257 0.05104 0.22778 C 0.05143 0.2294 0.0513 0.23172 0.05209 0.23334 C 0.05287 0.23496 0.05417 0.23565 0.05521 0.23704 C 0.05703 0.24676 0.0556 0.24074 0.06042 0.25371 C 0.06107 0.25556 0.06198 0.25695 0.0625 0.25926 C 0.06315 0.26297 0.06354 0.26667 0.06459 0.27037 C 0.06524 0.27269 0.06602 0.275 0.06667 0.27778 C 0.0681 0.28449 0.06901 0.29537 0.07292 0.3 L 0.07604 0.30371 C 0.08112 0.31736 0.07865 0.31111 0.08334 0.32223 C 0.08438 0.32824 0.08477 0.33033 0.08646 0.33704 C 0.08698 0.33936 0.08763 0.34213 0.08854 0.34445 C 0.08932 0.34653 0.09076 0.34792 0.09167 0.35 L 0.09792 0.36667 C 0.09857 0.36852 0.09948 0.36991 0.1 0.37223 C 0.10378 0.39236 0.09766 0.36158 0.10313 0.38334 C 0.10391 0.38681 0.10391 0.39098 0.10521 0.39445 C 0.10586 0.3963 0.10664 0.39792 0.10729 0.4 C 0.10768 0.40162 0.10768 0.40371 0.10834 0.40556 C 0.10912 0.40764 0.11042 0.40926 0.11146 0.41111 C 0.11172 0.41297 0.11211 0.41459 0.1125 0.41667 C 0.1155 0.43843 0.11328 0.45093 0.1125 0.47963 C 0.11224 0.48704 0.11172 0.49445 0.11146 0.50186 C 0.11107 0.51713 0.11094 0.53264 0.11042 0.54815 C 0.11016 0.55533 0.10899 0.56644 0.10834 0.57408 C 0.11003 0.6338 0.10625 0.59352 0.11146 0.61667 C 0.11224 0.62014 0.11276 0.62408 0.11354 0.62778 L 0.11459 0.63334 L 0.11563 0.63889 L 0.11667 0.64445 C 0.11628 0.65186 0.11641 0.65926 0.11563 0.66667 C 0.11537 0.66875 0.11406 0.67014 0.11354 0.67223 C 0.11302 0.67385 0.11276 0.67593 0.1125 0.67778 C 0.11276 0.68565 0.11211 0.69422 0.11354 0.70186 C 0.11393 0.7044 0.11615 0.7044 0.11771 0.70556 C 0.11966 0.70695 0.12188 0.70787 0.12396 0.70926 L 0.12709 0.71111 L 0.13021 0.71297 C 0.13125 0.71343 0.13216 0.71436 0.13334 0.71482 L 0.14375 0.71852 C 0.1444 0.71829 0.17982 0.71667 0.1875 0.71482 C 0.18959 0.71412 0.19167 0.71227 0.19375 0.71111 L 0.2 0.70741 C 0.20104 0.70672 0.20209 0.70648 0.20313 0.70556 C 0.20417 0.70417 0.20521 0.70301 0.20625 0.70186 C 0.20755 0.7 0.20886 0.69769 0.21042 0.6963 C 0.21133 0.69514 0.2125 0.69514 0.21354 0.69445 C 0.21459 0.69329 0.2155 0.69144 0.21667 0.69074 C 0.2211 0.68704 0.22279 0.68727 0.22709 0.68519 C 0.2319 0.68264 0.22878 0.6838 0.23438 0.67963 C 0.23529 0.67871 0.23646 0.67824 0.2375 0.67778 C 0.24024 0.67408 0.24284 0.66991 0.24584 0.66667 C 0.24688 0.66528 0.24792 0.66436 0.24896 0.66297 C 0.25 0.66111 0.25078 0.6588 0.25209 0.65741 C 0.25326 0.65579 0.25482 0.6551 0.25625 0.65371 C 0.26836 0.64028 0.26146 0.64491 0.26875 0.64074 C 0.27005 0.63889 0.27136 0.63658 0.27292 0.63519 C 0.27448 0.63357 0.2763 0.63264 0.27813 0.63148 C 0.28503 0.62593 0.2793 0.62894 0.28646 0.62593 C 0.2875 0.62454 0.28828 0.62292 0.28959 0.62223 C 0.29219 0.62037 0.29518 0.61991 0.29792 0.61852 C 0.29896 0.61783 0.29987 0.61713 0.30104 0.61667 C 0.30274 0.61574 0.30443 0.61551 0.30625 0.61482 C 0.30834 0.61366 0.31042 0.61227 0.3125 0.61111 C 0.31354 0.61042 0.31445 0.60926 0.31563 0.60926 L 0.32709 0.60741 C 0.32878 0.60602 0.3306 0.6051 0.33229 0.60371 C 0.33334 0.60255 0.33412 0.60023 0.33542 0.6 C 0.3375 0.59954 0.33959 0.60093 0.34167 0.60186 C 0.34649 0.60371 0.3431 0.60371 0.34584 0.60371 " pathEditMode="relative" rAng="0" ptsTypes="AAAAAAAAAAAAAAAAAAAAAAAAAAAAAAAAAAAAAAAAAAAAAAAAAAAAAAAAAAAAAAAAAAAAAAAAAAAAAAAAAAAAAAAAA">
                                      <p:cBhvr>
                                        <p:cTn id="16" dur="2000" fill="hold"/>
                                        <p:tgtEl>
                                          <p:spTgt spid="42"/>
                                        </p:tgtEl>
                                        <p:attrNameLst>
                                          <p:attrName>ppt_x</p:attrName>
                                          <p:attrName>ppt_y</p:attrName>
                                        </p:attrNameLst>
                                      </p:cBhvr>
                                      <p:rCtr x="17604" y="36852"/>
                                    </p:animMotion>
                                  </p:childTnLst>
                                  <p:subTnLst>
                                    <p:set>
                                      <p:cBhvr override="childStyle">
                                        <p:cTn dur="1" fill="hold" display="0" masterRel="sameClick" afterEffect="1">
                                          <p:stCondLst>
                                            <p:cond evt="end" delay="0">
                                              <p:tn val="15"/>
                                            </p:cond>
                                          </p:stCondLst>
                                        </p:cTn>
                                        <p:tgtEl>
                                          <p:spTgt spid="42"/>
                                        </p:tgtEl>
                                        <p:attrNameLst>
                                          <p:attrName>style.visibility</p:attrName>
                                        </p:attrNameLst>
                                      </p:cBhvr>
                                      <p:to>
                                        <p:strVal val="hidden"/>
                                      </p:to>
                                    </p:set>
                                  </p:subTnLst>
                                </p:cTn>
                              </p:par>
                              <p:par>
                                <p:cTn id="17" presetID="0" presetClass="path" presetSubtype="0" accel="50000" decel="50000" fill="hold" grpId="0" nodeType="withEffect">
                                  <p:stCondLst>
                                    <p:cond delay="3200"/>
                                  </p:stCondLst>
                                  <p:childTnLst>
                                    <p:animMotion origin="layout" path="M -0.00104 0.00139 L -0.00104 0.00162 C 0.00365 0.00741 0.00834 0.01088 0.01042 0.02176 C 0.01576 0.05023 0.00951 0.0206 0.01459 0.03843 C 0.01498 0.04005 0.01485 0.04259 0.01563 0.04398 C 0.01628 0.04514 0.01771 0.04514 0.01875 0.04583 C 0.02149 0.06528 0.01771 0.04213 0.02188 0.0588 C 0.02266 0.06227 0.02266 0.06644 0.02396 0.06991 C 0.02878 0.08287 0.02604 0.07847 0.03125 0.08472 C 0.03386 0.09861 0.03021 0.08125 0.03438 0.09583 C 0.03477 0.09745 0.03503 0.09954 0.03542 0.10139 C 0.03568 0.1162 0.03581 0.13102 0.03646 0.14583 C 0.03646 0.14838 0.03919 0.16366 0.03959 0.16435 L 0.04271 0.16991 C 0.04336 0.17361 0.04414 0.17708 0.04479 0.18102 L 0.04688 0.19583 C 0.04753 0.20949 0.04701 0.21389 0.05 0.22546 C 0.05039 0.22732 0.05156 0.22894 0.05209 0.23102 C 0.05287 0.23449 0.05287 0.23866 0.05417 0.24213 C 0.05482 0.24398 0.0556 0.2456 0.05625 0.24769 C 0.05664 0.24931 0.05651 0.25162 0.05729 0.25324 C 0.05807 0.25486 0.05938 0.25556 0.06042 0.25695 C 0.06224 0.26667 0.06081 0.26065 0.06563 0.27361 C 0.06628 0.27546 0.06719 0.27685 0.06771 0.27917 C 0.06836 0.28287 0.06875 0.28658 0.06979 0.29028 C 0.07044 0.29259 0.07123 0.29491 0.07188 0.29769 C 0.07331 0.3044 0.07422 0.31528 0.07813 0.31991 L 0.08125 0.32361 C 0.08633 0.33727 0.08386 0.33102 0.08854 0.34213 C 0.08959 0.34815 0.08998 0.35023 0.09167 0.35695 C 0.09219 0.35926 0.09284 0.36204 0.09375 0.36435 C 0.09453 0.36644 0.09597 0.36783 0.09688 0.36991 L 0.10313 0.38658 C 0.10378 0.38843 0.10469 0.38982 0.10521 0.39213 C 0.10899 0.41227 0.10287 0.38148 0.10834 0.40324 C 0.10912 0.40671 0.10912 0.41088 0.11042 0.41435 C 0.11107 0.4162 0.11185 0.41783 0.1125 0.41991 C 0.11289 0.42153 0.11289 0.42361 0.11354 0.42546 C 0.11432 0.42755 0.11563 0.42917 0.11667 0.43102 C 0.11693 0.43287 0.11732 0.43449 0.11771 0.43658 C 0.1207 0.45833 0.11849 0.47083 0.11771 0.49954 C 0.11745 0.50695 0.11693 0.51435 0.11667 0.52176 C 0.11628 0.53704 0.11615 0.55255 0.11563 0.56806 C 0.11537 0.57523 0.11419 0.58634 0.11354 0.59398 C 0.11524 0.6537 0.11146 0.61343 0.11667 0.63658 C 0.11745 0.64005 0.11797 0.64398 0.11875 0.64769 L 0.11979 0.65324 L 0.12084 0.6588 L 0.12188 0.66435 C 0.12149 0.67176 0.12162 0.67917 0.12084 0.68658 C 0.12057 0.68866 0.11927 0.69005 0.11875 0.69213 C 0.11823 0.69375 0.11797 0.69583 0.11771 0.69769 C 0.11797 0.70556 0.11732 0.71412 0.11875 0.72176 C 0.11914 0.72431 0.12136 0.72431 0.12292 0.72546 C 0.12487 0.72685 0.12709 0.72778 0.12917 0.72917 L 0.13229 0.73102 L 0.13542 0.73287 C 0.13646 0.73333 0.13737 0.73426 0.13854 0.73472 L 0.14896 0.73843 C 0.14961 0.7382 0.18503 0.73658 0.19271 0.73472 C 0.19479 0.73403 0.19688 0.73218 0.19896 0.73102 L 0.20521 0.72732 C 0.20625 0.72662 0.20729 0.72639 0.20834 0.72546 C 0.20938 0.72408 0.21042 0.72292 0.21146 0.72176 C 0.21276 0.71991 0.21406 0.71759 0.21563 0.7162 C 0.21654 0.71505 0.21771 0.71505 0.21875 0.71435 C 0.21979 0.7132 0.2207 0.71134 0.22188 0.71065 C 0.2263 0.70695 0.228 0.70718 0.23229 0.70509 C 0.23711 0.70255 0.23399 0.7037 0.23959 0.69954 C 0.2405 0.69861 0.24167 0.69815 0.24271 0.69769 C 0.24544 0.69398 0.24805 0.68982 0.25104 0.68658 C 0.25209 0.68519 0.25313 0.68426 0.25417 0.68287 C 0.25521 0.68102 0.25599 0.6787 0.25729 0.67732 C 0.25847 0.6757 0.26003 0.675 0.26146 0.67361 C 0.27357 0.66019 0.26667 0.66482 0.27396 0.66065 C 0.27526 0.6588 0.27656 0.65648 0.27813 0.65509 C 0.27969 0.65347 0.28151 0.65255 0.28334 0.65139 C 0.29024 0.64583 0.28451 0.64884 0.29167 0.64583 C 0.29271 0.64445 0.29349 0.64283 0.29479 0.64213 C 0.2974 0.64028 0.30039 0.63982 0.30313 0.63843 C 0.30417 0.63773 0.30508 0.63704 0.30625 0.63658 C 0.30794 0.63565 0.30964 0.63542 0.31146 0.63472 C 0.31354 0.63357 0.31563 0.63218 0.31771 0.63102 C 0.31875 0.63033 0.31966 0.62917 0.32084 0.62917 L 0.33229 0.62732 C 0.33399 0.62593 0.33581 0.625 0.3375 0.62361 C 0.33854 0.62245 0.33932 0.62014 0.34063 0.61991 C 0.34271 0.61945 0.34479 0.62083 0.34688 0.62176 C 0.35169 0.62361 0.34831 0.62361 0.35104 0.62361 " pathEditMode="relative" rAng="0" ptsTypes="AAAAAAAAAAAAAAAAAAAAAAAAAAAAAAAAAAAAAAAAAAAAAAAAAAAAAAAAAAAAAAAAAAAAAAAAAAAAAAAAAAAAAAAAA">
                                      <p:cBhvr>
                                        <p:cTn id="18" dur="2000" fill="hold"/>
                                        <p:tgtEl>
                                          <p:spTgt spid="43"/>
                                        </p:tgtEl>
                                        <p:attrNameLst>
                                          <p:attrName>ppt_x</p:attrName>
                                          <p:attrName>ppt_y</p:attrName>
                                        </p:attrNameLst>
                                      </p:cBhvr>
                                      <p:rCtr x="17604" y="36852"/>
                                    </p:animMotion>
                                  </p:childTnLst>
                                  <p:subTnLst>
                                    <p:set>
                                      <p:cBhvr override="childStyle">
                                        <p:cTn dur="1" fill="hold" display="0" masterRel="sameClick" afterEffect="1">
                                          <p:stCondLst>
                                            <p:cond evt="end" delay="0">
                                              <p:tn val="17"/>
                                            </p:cond>
                                          </p:stCondLst>
                                        </p:cTn>
                                        <p:tgtEl>
                                          <p:spTgt spid="43"/>
                                        </p:tgtEl>
                                        <p:attrNameLst>
                                          <p:attrName>style.visibility</p:attrName>
                                        </p:attrNameLst>
                                      </p:cBhvr>
                                      <p:to>
                                        <p:strVal val="hidden"/>
                                      </p:to>
                                    </p:set>
                                  </p:subTnLst>
                                </p:cTn>
                              </p:par>
                              <p:par>
                                <p:cTn id="19" presetID="0" presetClass="path" presetSubtype="0" accel="50000" decel="50000" fill="hold" grpId="0" nodeType="withEffect">
                                  <p:stCondLst>
                                    <p:cond delay="3700"/>
                                  </p:stCondLst>
                                  <p:childTnLst>
                                    <p:animMotion origin="layout" path="M 4.375E-6 -0.0037 L 4.375E-6 -0.00347 C 0.00208 0.00047 0.00416 0.00463 0.00625 0.00926 C 0.01197 0.022 0.0039 0.00695 0.01145 0.02037 C 0.01211 0.02408 0.01354 0.02755 0.01354 0.03149 C 0.01341 0.03218 0.01419 0.06019 0.01145 0.07037 C 0.0108 0.07223 0.01002 0.07408 0.00937 0.07593 C 0.00898 0.07894 0.00872 0.08195 0.00833 0.08519 C 0.00794 0.08704 0.00742 0.08866 0.00729 0.09075 C 0.00638 0.09676 0.0052 0.10926 0.0052 0.1095 C 0.00546 0.13195 0.00468 0.15487 0.00625 0.17778 C 0.00651 0.18218 0.0095 0.1845 0.01041 0.18889 C 0.01289 0.20232 0.01093 0.19723 0.01562 0.20556 L 0.01875 0.22223 L 0.01979 0.22778 C 0.02005 0.23264 0.02057 0.2375 0.02083 0.2426 C 0.02122 0.25162 0.02096 0.26112 0.02187 0.27014 C 0.022 0.27246 0.02343 0.27385 0.02395 0.27593 C 0.02474 0.2794 0.02526 0.28311 0.02604 0.28704 C 0.0263 0.28889 0.02643 0.29075 0.02708 0.2926 C 0.02838 0.29607 0.03033 0.29931 0.03125 0.30348 C 0.03281 0.31204 0.03151 0.30764 0.03541 0.31644 L 0.0375 0.32778 C 0.03776 0.3294 0.0375 0.33264 0.03854 0.33334 L 0.04166 0.33496 C 0.04414 0.34838 0.04062 0.33241 0.04583 0.3463 C 0.04635 0.34792 0.04635 0.35 0.04687 0.35186 C 0.05234 0.37454 0.0457 0.34607 0.05104 0.36482 C 0.05143 0.36644 0.05169 0.36829 0.05208 0.37037 C 0.05234 0.37524 0.05273 0.3801 0.05312 0.38519 C 0.05338 0.39051 0.05364 0.3963 0.05416 0.40186 C 0.0552 0.41482 0.05481 0.40371 0.05625 0.41482 C 0.05664 0.41829 0.05651 0.42223 0.05729 0.42593 C 0.05768 0.42801 0.05885 0.4294 0.05937 0.43149 C 0.06015 0.43496 0.05989 0.43982 0.06145 0.4426 C 0.07252 0.46227 0.05559 0.43172 0.0677 0.45556 C 0.06966 0.45926 0.07226 0.46227 0.07395 0.46667 C 0.07526 0.47037 0.07695 0.47362 0.07812 0.47778 C 0.07929 0.48218 0.08033 0.48681 0.08229 0.49075 C 0.0832 0.4926 0.08437 0.49445 0.08541 0.4963 C 0.08645 0.50232 0.08684 0.50533 0.08958 0.51112 C 0.09036 0.51274 0.09166 0.51343 0.0927 0.51482 C 0.09531 0.52871 0.09166 0.51135 0.09583 0.52593 C 0.09622 0.52755 0.09635 0.52963 0.09687 0.53149 C 0.09739 0.5338 0.0983 0.53612 0.09895 0.53866 C 0.09934 0.54121 0.09947 0.54375 0.1 0.5463 C 0.10052 0.55 0.10169 0.55348 0.10208 0.55741 C 0.10351 0.57338 0.10273 0.56459 0.10416 0.58334 C 0.10377 0.5919 0.10364 0.60047 0.10312 0.60926 C 0.10299 0.61112 0.10234 0.61274 0.10208 0.61482 C 0.10156 0.61783 0.10143 0.62084 0.10104 0.62408 C 0.09961 0.63334 0.10039 0.62593 0.09791 0.63519 C 0.09739 0.63681 0.09713 0.63889 0.09687 0.64075 C 0.09518 0.66019 0.09492 0.65857 0.09687 0.68519 C 0.09713 0.68889 0.09817 0.6926 0.09895 0.6963 L 0.1 0.70186 C 0.10052 0.71875 0.10195 0.73149 0.1 0.74815 C 0.09961 0.7507 0.09856 0.75301 0.09791 0.75556 C 0.09726 0.75741 0.09661 0.7595 0.09583 0.76088 C 0.09492 0.7625 0.09375 0.76343 0.0927 0.76482 C 0.09231 0.76644 0.09166 0.76829 0.09166 0.77037 C 0.09166 0.77223 0.09205 0.77408 0.0927 0.77593 C 0.09414 0.77987 0.10026 0.78774 0.10208 0.78866 C 0.10416 0.79005 0.10625 0.79075 0.10833 0.79237 C 0.11197 0.79584 0.11445 0.79838 0.11875 0.8 C 0.12278 0.80139 0.12851 0.80325 0.13229 0.80556 L 0.14166 0.81112 L 0.14479 0.81274 C 0.14961 0.81227 0.15442 0.81181 0.15937 0.81112 C 0.16106 0.81065 0.16276 0.8095 0.16458 0.80903 C 0.1819 0.80463 0.16731 0.80973 0.17916 0.80556 C 0.1802 0.80417 0.18112 0.80255 0.18229 0.80186 C 0.1901 0.79561 0.18294 0.8044 0.18958 0.7963 C 0.20039 0.78241 0.18776 0.79862 0.19687 0.78519 C 0.19778 0.78357 0.19895 0.78287 0.2 0.78149 C 0.20143 0.77917 0.20247 0.7757 0.20416 0.77408 C 0.20533 0.77269 0.2069 0.77292 0.20833 0.772 C 0.21002 0.77107 0.21171 0.76968 0.21354 0.76852 C 0.21445 0.76783 0.21562 0.7676 0.21666 0.76644 C 0.21875 0.76436 0.22083 0.76158 0.22291 0.75926 C 0.22395 0.75787 0.22487 0.75649 0.22604 0.75556 C 0.22734 0.75417 0.2289 0.75325 0.2302 0.75162 C 0.23307 0.74838 0.23515 0.7426 0.23854 0.74051 C 0.24114 0.73912 0.24427 0.73727 0.24687 0.73496 C 0.24791 0.73403 0.24869 0.73218 0.25 0.73125 C 0.25195 0.7301 0.25416 0.7301 0.25625 0.72963 C 0.25755 0.72825 0.25898 0.72686 0.26041 0.7257 C 0.26132 0.725 0.2625 0.72477 0.26354 0.72408 C 0.26705 0.72107 0.27018 0.7169 0.27395 0.71459 C 0.275 0.71412 0.27604 0.71366 0.27708 0.71297 C 0.27981 0.71065 0.28255 0.70787 0.28541 0.70533 C 0.28671 0.70417 0.28828 0.70325 0.28958 0.70186 C 0.29062 0.70047 0.2914 0.69862 0.2927 0.69815 C 0.29609 0.69653 0.29961 0.697 0.30312 0.6963 C 0.32031 0.69237 0.29531 0.697 0.31875 0.68866 C 0.32044 0.6882 0.32213 0.68774 0.32395 0.68704 C 0.32643 0.68588 0.32695 0.68519 0.32916 0.68311 " pathEditMode="relative" rAng="0" ptsTypes="AAAAAAAAAAAAAAAAAAAAAAAAAAAAAAAAAAAAAAAAAAAAAAAAAAAAAAAAAAAAAAAAAAAAAAAAAAAAAAAAAAAAAAAAAAAAAAAAA">
                                      <p:cBhvr>
                                        <p:cTn id="20" dur="2000" fill="hold"/>
                                        <p:tgtEl>
                                          <p:spTgt spid="44"/>
                                        </p:tgtEl>
                                        <p:attrNameLst>
                                          <p:attrName>ppt_x</p:attrName>
                                          <p:attrName>ppt_y</p:attrName>
                                        </p:attrNameLst>
                                      </p:cBhvr>
                                      <p:rCtr x="16458" y="40810"/>
                                    </p:animMotion>
                                  </p:childTnLst>
                                  <p:subTnLst>
                                    <p:set>
                                      <p:cBhvr override="childStyle">
                                        <p:cTn dur="1" fill="hold" display="0" masterRel="sameClick" afterEffect="1">
                                          <p:stCondLst>
                                            <p:cond evt="end" delay="0">
                                              <p:tn val="19"/>
                                            </p:cond>
                                          </p:stCondLst>
                                        </p:cTn>
                                        <p:tgtEl>
                                          <p:spTgt spid="44"/>
                                        </p:tgtEl>
                                        <p:attrNameLst>
                                          <p:attrName>style.visibility</p:attrName>
                                        </p:attrNameLst>
                                      </p:cBhvr>
                                      <p:to>
                                        <p:strVal val="hidden"/>
                                      </p:to>
                                    </p:set>
                                  </p:subTnLst>
                                </p:cTn>
                              </p:par>
                              <p:par>
                                <p:cTn id="21" presetID="0" presetClass="path" presetSubtype="0" accel="50000" decel="50000" fill="hold" grpId="0" nodeType="withEffect">
                                  <p:stCondLst>
                                    <p:cond delay="4300"/>
                                  </p:stCondLst>
                                  <p:childTnLst>
                                    <p:animMotion origin="layout" path="M -0.0125 -0.02963 L -0.0125 -0.0294 C -0.01042 -0.02547 -0.00834 -0.0213 -0.00625 -0.01667 C -0.00053 -0.00394 -0.0086 -0.01898 -0.00105 -0.00556 C -0.00039 -0.00186 0.00104 0.00162 0.00104 0.00555 C 0.00091 0.00625 0.00169 0.03426 -0.00105 0.04444 C -0.0017 0.04629 -0.00248 0.04814 -0.00313 0.05 C -0.00352 0.05301 -0.00378 0.05602 -0.00417 0.05926 C -0.00456 0.06111 -0.00508 0.06273 -0.00521 0.06481 C -0.00612 0.07083 -0.0073 0.08333 -0.0073 0.08356 C -0.00704 0.10602 -0.00782 0.12893 -0.00625 0.15185 C -0.00599 0.15625 -0.003 0.15856 -0.00209 0.16296 C 0.00039 0.17639 -0.00157 0.17129 0.00312 0.17963 L 0.00625 0.19629 L 0.00729 0.20185 C 0.00755 0.20671 0.00807 0.21157 0.00833 0.21666 C 0.00872 0.22569 0.00846 0.23518 0.00937 0.24421 C 0.0095 0.24652 0.01093 0.24791 0.01145 0.25 C 0.01224 0.25347 0.01276 0.25717 0.01354 0.26111 C 0.0138 0.26296 0.01393 0.26481 0.01458 0.26666 C 0.01588 0.27014 0.01783 0.27338 0.01875 0.27754 C 0.02031 0.28611 0.01901 0.28171 0.02291 0.29051 L 0.025 0.30185 C 0.02526 0.30347 0.025 0.30671 0.02604 0.3074 L 0.02916 0.30902 C 0.03164 0.32245 0.02812 0.30648 0.03333 0.32037 C 0.03385 0.32199 0.03385 0.32407 0.03437 0.32592 C 0.03984 0.34861 0.0332 0.32014 0.03854 0.33889 C 0.03893 0.34051 0.03919 0.34236 0.03958 0.34444 C 0.03984 0.3493 0.04023 0.35416 0.04062 0.35926 C 0.04088 0.36458 0.04114 0.37037 0.04166 0.37592 C 0.0427 0.38889 0.04231 0.37777 0.04375 0.38889 C 0.04414 0.39236 0.04401 0.39629 0.04479 0.4 C 0.04518 0.40208 0.04635 0.40347 0.04687 0.40555 C 0.04765 0.40902 0.04739 0.41389 0.04895 0.41666 C 0.06002 0.43634 0.04309 0.40578 0.0552 0.42963 C 0.05716 0.43333 0.05976 0.43634 0.06145 0.44074 C 0.06276 0.44444 0.06445 0.44768 0.06562 0.45185 C 0.06679 0.45625 0.06783 0.46088 0.06979 0.46481 C 0.0707 0.46666 0.07187 0.46852 0.07291 0.47037 C 0.07395 0.47639 0.07434 0.47939 0.07708 0.48518 C 0.07786 0.4868 0.07916 0.4875 0.0802 0.48889 C 0.08281 0.50277 0.07916 0.48541 0.08333 0.5 C 0.08372 0.50162 0.08385 0.5037 0.08437 0.50555 C 0.08489 0.50787 0.0858 0.51018 0.08645 0.51273 C 0.08684 0.51527 0.08697 0.51782 0.0875 0.52037 C 0.08802 0.52407 0.08919 0.52754 0.08958 0.53148 C 0.09101 0.54745 0.09023 0.53865 0.09166 0.5574 C 0.09127 0.56597 0.09114 0.57453 0.09062 0.58333 C 0.09049 0.58518 0.08984 0.5868 0.08958 0.58889 C 0.08906 0.59189 0.08893 0.5949 0.08854 0.59814 C 0.08711 0.6074 0.08789 0.6 0.08541 0.60926 C 0.08489 0.61088 0.08463 0.61296 0.08437 0.61481 C 0.08268 0.63426 0.08242 0.63264 0.08437 0.65926 C 0.08463 0.66296 0.08567 0.66666 0.08645 0.67037 L 0.0875 0.67592 C 0.08802 0.69282 0.08945 0.70555 0.0875 0.72222 C 0.08711 0.72477 0.08606 0.72708 0.08541 0.72963 C 0.08476 0.73148 0.08411 0.73356 0.08333 0.73495 C 0.08242 0.73657 0.08125 0.7375 0.0802 0.73889 C 0.07981 0.74051 0.07916 0.74236 0.07916 0.74444 C 0.07916 0.74629 0.07955 0.74814 0.0802 0.75 C 0.08164 0.75393 0.08776 0.7618 0.08958 0.76273 C 0.09166 0.76412 0.09375 0.76481 0.09583 0.76643 C 0.09947 0.7699 0.10195 0.77245 0.10625 0.77407 C 0.11028 0.77546 0.11601 0.77731 0.11979 0.77963 L 0.12916 0.78518 L 0.13229 0.7868 C 0.13711 0.78634 0.14192 0.78588 0.14687 0.78518 C 0.14856 0.78472 0.15026 0.78356 0.15208 0.7831 C 0.1694 0.7787 0.15481 0.78379 0.16666 0.77963 C 0.1677 0.77824 0.16862 0.77662 0.16979 0.77592 C 0.1776 0.76967 0.17044 0.77847 0.17708 0.77037 C 0.18789 0.75648 0.17526 0.77268 0.18437 0.75926 C 0.18528 0.75764 0.18645 0.75694 0.1875 0.75555 C 0.18893 0.75324 0.18997 0.74977 0.19166 0.74814 C 0.19283 0.74676 0.1944 0.74699 0.19583 0.74606 C 0.19752 0.74514 0.19921 0.74375 0.20104 0.74259 C 0.20195 0.74189 0.20312 0.74166 0.20416 0.74051 C 0.20625 0.73842 0.20833 0.73564 0.21041 0.73333 C 0.21145 0.73194 0.21237 0.73055 0.21354 0.72963 C 0.21484 0.72824 0.2164 0.72731 0.2177 0.72569 C 0.22057 0.72245 0.22265 0.71666 0.22604 0.71458 C 0.22864 0.71319 0.23177 0.71134 0.23437 0.70902 C 0.23541 0.7081 0.23619 0.70625 0.2375 0.70532 C 0.23945 0.70416 0.24166 0.70416 0.24375 0.7037 C 0.24505 0.70231 0.24648 0.70092 0.24791 0.69977 C 0.24882 0.69907 0.25 0.69884 0.25104 0.69814 C 0.25455 0.69514 0.25768 0.69097 0.26145 0.68865 C 0.2625 0.68819 0.26354 0.68773 0.26458 0.68703 C 0.26731 0.68472 0.27005 0.68194 0.27291 0.67939 C 0.27421 0.67824 0.27578 0.67731 0.27708 0.67592 C 0.27812 0.67453 0.2789 0.67268 0.2802 0.67222 C 0.28359 0.6706 0.28711 0.67106 0.29062 0.67037 C 0.30781 0.66643 0.28281 0.67106 0.30625 0.66273 C 0.30794 0.66227 0.30963 0.6618 0.31145 0.66111 C 0.31393 0.65995 0.31445 0.65926 0.31666 0.65717 " pathEditMode="relative" rAng="0" ptsTypes="AAAAAAAAAAAAAAAAAAAAAAAAAAAAAAAAAAAAAAAAAAAAAAAAAAAAAAAAAAAAAAAAAAAAAAAAAAAAAAAAAAAAAAAAAAAAAAAAA">
                                      <p:cBhvr>
                                        <p:cTn id="22" dur="2000" fill="hold"/>
                                        <p:tgtEl>
                                          <p:spTgt spid="46"/>
                                        </p:tgtEl>
                                        <p:attrNameLst>
                                          <p:attrName>ppt_x</p:attrName>
                                          <p:attrName>ppt_y</p:attrName>
                                        </p:attrNameLst>
                                      </p:cBhvr>
                                      <p:rCtr x="16458" y="40810"/>
                                    </p:animMotion>
                                  </p:childTnLst>
                                  <p:subTnLst>
                                    <p:set>
                                      <p:cBhvr override="childStyle">
                                        <p:cTn dur="1" fill="hold" display="0" masterRel="sameClick" afterEffect="1">
                                          <p:stCondLst>
                                            <p:cond evt="end" delay="0">
                                              <p:tn val="21"/>
                                            </p:cond>
                                          </p:stCondLst>
                                        </p:cTn>
                                        <p:tgtEl>
                                          <p:spTgt spid="46"/>
                                        </p:tgtEl>
                                        <p:attrNameLst>
                                          <p:attrName>style.visibility</p:attrName>
                                        </p:attrNameLst>
                                      </p:cBhvr>
                                      <p:to>
                                        <p:strVal val="hidden"/>
                                      </p:to>
                                    </p:set>
                                  </p:subTnLst>
                                </p:cTn>
                              </p:par>
                              <p:par>
                                <p:cTn id="23" presetID="0" presetClass="path" presetSubtype="0" accel="50000" decel="50000" fill="hold" grpId="0" nodeType="withEffect">
                                  <p:stCondLst>
                                    <p:cond delay="5000"/>
                                  </p:stCondLst>
                                  <p:childTnLst>
                                    <p:animMotion origin="layout" path="M -0.00104 0.00139 L -0.00104 0.00162 C 0.00365 0.00741 0.00834 0.01088 0.01042 0.02176 C 0.01576 0.05023 0.00951 0.0206 0.01459 0.03843 C 0.01498 0.04005 0.01485 0.0426 0.01563 0.04398 C 0.01628 0.04514 0.01771 0.04514 0.01876 0.04584 C 0.02149 0.06528 0.01771 0.04213 0.02188 0.0588 C 0.02266 0.06227 0.02266 0.06644 0.02396 0.06991 C 0.02878 0.08287 0.02605 0.07848 0.03126 0.08473 C 0.03386 0.09861 0.03021 0.08125 0.03438 0.09584 C 0.03477 0.09746 0.03503 0.09954 0.03542 0.10139 C 0.03568 0.11621 0.03581 0.13102 0.03646 0.14584 C 0.03646 0.14838 0.0392 0.16366 0.03959 0.16435 L 0.04271 0.16991 C 0.04336 0.17361 0.04415 0.17709 0.0448 0.18102 L 0.04688 0.19584 C 0.04753 0.20949 0.04701 0.21389 0.05001 0.22547 C 0.0504 0.22732 0.05157 0.22894 0.05209 0.23102 C 0.05287 0.23449 0.05287 0.23866 0.05417 0.24213 C 0.05482 0.24398 0.0556 0.2456 0.05626 0.24769 C 0.05665 0.24931 0.05652 0.25162 0.0573 0.25324 C 0.05808 0.25486 0.05938 0.25556 0.06042 0.25695 C 0.06224 0.26667 0.06081 0.26065 0.06563 0.27361 C 0.06628 0.27547 0.06719 0.27685 0.06771 0.27917 C 0.06836 0.28287 0.06876 0.28658 0.0698 0.29028 C 0.07045 0.2926 0.07123 0.29491 0.07188 0.29769 C 0.07331 0.3044 0.07422 0.31528 0.07813 0.31991 L 0.08126 0.32361 C 0.08633 0.33727 0.08386 0.33102 0.08855 0.34213 C 0.08959 0.34815 0.08998 0.35023 0.09167 0.35695 C 0.09219 0.35926 0.09284 0.36204 0.09376 0.36435 C 0.09454 0.36644 0.09597 0.36783 0.09688 0.36991 L 0.10313 0.38658 C 0.10378 0.38843 0.10469 0.38982 0.10521 0.39213 C 0.10899 0.41227 0.10287 0.38148 0.10834 0.40324 C 0.10912 0.40672 0.10912 0.41088 0.11042 0.41435 C 0.11107 0.41621 0.11185 0.41783 0.11251 0.41991 C 0.1129 0.42153 0.1129 0.42361 0.11355 0.42547 C 0.11433 0.42755 0.11563 0.42917 0.11667 0.43102 C 0.11693 0.43287 0.11732 0.43449 0.11771 0.43658 C 0.12071 0.45834 0.11849 0.47084 0.11771 0.49954 C 0.11745 0.50695 0.11693 0.51435 0.11667 0.52176 C 0.11628 0.53704 0.11615 0.55255 0.11563 0.56806 C 0.11537 0.57523 0.1142 0.58635 0.11355 0.59398 C 0.11524 0.65371 0.11146 0.61343 0.11667 0.63658 C 0.11745 0.64005 0.11797 0.64398 0.11876 0.64769 L 0.1198 0.65324 L 0.12084 0.6588 L 0.12188 0.66435 C 0.12149 0.67176 0.12162 0.67917 0.12084 0.68658 C 0.12058 0.68866 0.11928 0.69005 0.11876 0.69213 C 0.11823 0.69375 0.11797 0.69584 0.11771 0.69769 C 0.11797 0.70556 0.11732 0.71412 0.11876 0.72176 C 0.11915 0.72431 0.12136 0.72431 0.12292 0.72547 C 0.12487 0.72685 0.12709 0.72778 0.12917 0.72917 L 0.1323 0.73102 L 0.13542 0.73287 C 0.13646 0.73334 0.13737 0.73426 0.13855 0.73473 L 0.14896 0.73843 C 0.14961 0.7382 0.18503 0.73658 0.19271 0.73473 C 0.1948 0.73403 0.19688 0.73218 0.19896 0.73102 L 0.20521 0.72732 C 0.20626 0.72662 0.2073 0.72639 0.20834 0.72547 C 0.20938 0.72408 0.21042 0.72292 0.21146 0.72176 C 0.21277 0.71991 0.21407 0.7176 0.21563 0.71621 C 0.21654 0.71505 0.21771 0.71505 0.21876 0.71435 C 0.2198 0.7132 0.22071 0.71135 0.22188 0.71065 C 0.22631 0.70695 0.228 0.70718 0.2323 0.7051 C 0.23711 0.70255 0.23399 0.70371 0.23959 0.69954 C 0.2405 0.69861 0.24167 0.69815 0.24271 0.69769 C 0.24545 0.69398 0.24805 0.68982 0.25105 0.68658 C 0.25209 0.68519 0.25313 0.68426 0.25417 0.68287 C 0.25521 0.68102 0.25599 0.67871 0.2573 0.67732 C 0.25847 0.6757 0.26003 0.675 0.26146 0.67361 C 0.27357 0.66019 0.26667 0.66482 0.27396 0.66065 C 0.27527 0.6588 0.27657 0.65648 0.27813 0.6551 C 0.27969 0.65348 0.28152 0.65255 0.28334 0.65139 C 0.29024 0.64584 0.28451 0.64885 0.29167 0.64584 C 0.29271 0.64445 0.29349 0.64283 0.2948 0.64213 C 0.2974 0.64028 0.3004 0.63982 0.30313 0.63843 C 0.30417 0.63773 0.30508 0.63704 0.30626 0.63658 C 0.30795 0.63565 0.30964 0.63542 0.31146 0.63473 C 0.31355 0.63357 0.31563 0.63218 0.31771 0.63102 C 0.31876 0.63033 0.31967 0.62917 0.32084 0.62917 L 0.3323 0.62732 C 0.33399 0.62593 0.33581 0.625 0.33751 0.62361 C 0.33855 0.62246 0.33933 0.62014 0.34063 0.61991 C 0.34271 0.61945 0.3448 0.62084 0.34688 0.62176 C 0.3517 0.62361 0.34831 0.62361 0.35105 0.62361 " pathEditMode="relative" rAng="0" ptsTypes="AAAAAAAAAAAAAAAAAAAAAAAAAAAAAAAAAAAAAAAAAAAAAAAAAAAAAAAAAAAAAAAAAAAAAAAAAAAAAAAAAAAAAAAAA">
                                      <p:cBhvr>
                                        <p:cTn id="24" dur="2000" fill="hold"/>
                                        <p:tgtEl>
                                          <p:spTgt spid="47"/>
                                        </p:tgtEl>
                                        <p:attrNameLst>
                                          <p:attrName>ppt_x</p:attrName>
                                          <p:attrName>ppt_y</p:attrName>
                                        </p:attrNameLst>
                                      </p:cBhvr>
                                      <p:rCtr x="17604" y="36852"/>
                                    </p:animMotion>
                                  </p:childTnLst>
                                  <p:subTnLst>
                                    <p:set>
                                      <p:cBhvr override="childStyle">
                                        <p:cTn dur="1" fill="hold" display="0" masterRel="sameClick" afterEffect="1">
                                          <p:stCondLst>
                                            <p:cond evt="end" delay="0">
                                              <p:tn val="23"/>
                                            </p:cond>
                                          </p:stCondLst>
                                        </p:cTn>
                                        <p:tgtEl>
                                          <p:spTgt spid="47"/>
                                        </p:tgtEl>
                                        <p:attrNameLst>
                                          <p:attrName>style.visibility</p:attrName>
                                        </p:attrNameLst>
                                      </p:cBhvr>
                                      <p:to>
                                        <p:strVal val="hidden"/>
                                      </p:to>
                                    </p:set>
                                  </p:subTnLst>
                                </p:cTn>
                              </p:par>
                              <p:par>
                                <p:cTn id="25" presetID="0" presetClass="path" presetSubtype="0" accel="50000" decel="50000" fill="hold" grpId="0" nodeType="withEffect">
                                  <p:stCondLst>
                                    <p:cond delay="5500"/>
                                  </p:stCondLst>
                                  <p:childTnLst>
                                    <p:animMotion origin="layout" path="M -0.00195 -0.01783 L -0.00195 -0.01759 C 0.00013 -0.01366 0.00221 -0.00949 0.0043 -0.00486 C 0.01003 0.00787 0.00195 -0.00718 0.00951 0.00625 C 0.01016 0.00995 0.01159 0.01342 0.01159 0.01736 C 0.01146 0.01805 0.01224 0.04606 0.00951 0.05625 C 0.00885 0.0581 0.00807 0.05995 0.00742 0.0618 C 0.00703 0.06481 0.00677 0.06782 0.00638 0.07106 C 0.00599 0.07292 0.00547 0.07454 0.00534 0.07662 C 0.00443 0.08264 0.00326 0.09514 0.00326 0.09537 C 0.00352 0.11782 0.00273 0.14074 0.0043 0.16366 C 0.00456 0.16805 0.00755 0.17037 0.00846 0.17477 C 0.01094 0.18819 0.00898 0.1831 0.01367 0.19143 L 0.0168 0.2081 L 0.01784 0.21366 C 0.0181 0.21852 0.01862 0.22338 0.01888 0.22847 C 0.01927 0.2375 0.01901 0.24699 0.01992 0.25602 C 0.02005 0.25833 0.02148 0.25972 0.02201 0.2618 C 0.02279 0.26528 0.02331 0.26898 0.02409 0.27292 C 0.02435 0.27477 0.02448 0.27662 0.02513 0.27847 C 0.02643 0.28194 0.02839 0.28518 0.0293 0.28935 C 0.03086 0.29792 0.02956 0.29352 0.03346 0.30231 L 0.03555 0.31366 C 0.03581 0.31528 0.03555 0.31852 0.03659 0.31921 L 0.03971 0.32083 C 0.04219 0.33426 0.03867 0.31829 0.04388 0.33217 C 0.0444 0.33379 0.0444 0.33588 0.04492 0.33773 C 0.05039 0.36042 0.04375 0.33194 0.04909 0.35069 C 0.04948 0.35231 0.04974 0.35417 0.05013 0.35625 C 0.05039 0.36111 0.05078 0.36597 0.05117 0.37106 C 0.05143 0.37639 0.05169 0.38217 0.05221 0.38773 C 0.05326 0.40069 0.05286 0.38958 0.0543 0.40069 C 0.05469 0.40417 0.05456 0.4081 0.05534 0.4118 C 0.05573 0.41389 0.0569 0.41528 0.05742 0.41736 C 0.0582 0.42083 0.05794 0.42569 0.05951 0.42847 C 0.07057 0.44815 0.05365 0.41759 0.06576 0.44143 C 0.06771 0.44514 0.07031 0.44815 0.07201 0.45254 C 0.07331 0.45625 0.075 0.45949 0.07617 0.46366 C 0.07734 0.46805 0.07839 0.47268 0.08034 0.47662 C 0.08125 0.47847 0.08242 0.48032 0.08346 0.48217 C 0.08451 0.48819 0.0849 0.4912 0.08763 0.49699 C 0.08841 0.49861 0.08971 0.4993 0.09076 0.50069 C 0.09336 0.51458 0.08971 0.49722 0.09388 0.5118 C 0.09427 0.51342 0.0944 0.51551 0.09492 0.51736 C 0.09544 0.51967 0.09635 0.52199 0.09701 0.52454 C 0.0974 0.52708 0.09753 0.52963 0.09805 0.53217 C 0.09857 0.53588 0.09974 0.53935 0.10013 0.54329 C 0.10156 0.55926 0.10078 0.55046 0.10221 0.56921 C 0.10182 0.57778 0.10169 0.58634 0.10117 0.59514 C 0.10104 0.59699 0.10039 0.59861 0.10013 0.60069 C 0.09961 0.6037 0.09948 0.60671 0.09909 0.60995 C 0.09766 0.61921 0.09844 0.6118 0.09596 0.62106 C 0.09544 0.62268 0.09518 0.62477 0.09492 0.62662 C 0.09323 0.64606 0.09297 0.64444 0.09492 0.67106 C 0.09518 0.67477 0.09622 0.67847 0.09701 0.68217 L 0.09805 0.68773 C 0.09857 0.70463 0.1 0.71736 0.09805 0.73403 C 0.09766 0.73657 0.09661 0.73889 0.09596 0.74143 C 0.09531 0.74329 0.09466 0.74537 0.09388 0.74676 C 0.09297 0.74838 0.0918 0.7493 0.09076 0.75069 C 0.09036 0.75231 0.08971 0.75417 0.08971 0.75625 C 0.08971 0.7581 0.0901 0.75995 0.09076 0.7618 C 0.09219 0.76574 0.09831 0.77361 0.10013 0.77454 C 0.10221 0.77592 0.1043 0.77662 0.10638 0.77824 C 0.11003 0.78171 0.1125 0.78426 0.1168 0.78588 C 0.12083 0.78727 0.12656 0.78912 0.13034 0.79143 L 0.13971 0.79699 L 0.14284 0.79861 C 0.14766 0.79815 0.15247 0.79768 0.15742 0.79699 C 0.15911 0.79653 0.16081 0.79537 0.16263 0.79491 C 0.17995 0.79051 0.16536 0.7956 0.17721 0.79143 C 0.17826 0.79004 0.17917 0.78842 0.18034 0.78773 C 0.18815 0.78148 0.18099 0.79028 0.18763 0.78217 C 0.19844 0.76829 0.18581 0.78449 0.19492 0.77106 C 0.19583 0.76944 0.19701 0.76875 0.19805 0.76736 C 0.19948 0.76504 0.20052 0.76157 0.20221 0.75995 C 0.20339 0.75856 0.20495 0.75879 0.20638 0.75787 C 0.20807 0.75694 0.20977 0.75555 0.21159 0.7544 C 0.2125 0.7537 0.21367 0.75347 0.21471 0.75231 C 0.2168 0.75023 0.21888 0.74745 0.22096 0.74514 C 0.22201 0.74375 0.22292 0.74236 0.22409 0.74143 C 0.22539 0.74004 0.22695 0.73912 0.22826 0.7375 C 0.23112 0.73426 0.2332 0.72847 0.23659 0.72639 C 0.23919 0.725 0.24232 0.72315 0.24492 0.72083 C 0.24596 0.71991 0.24674 0.71805 0.24805 0.71713 C 0.25 0.71597 0.25221 0.71597 0.2543 0.71551 C 0.2556 0.71412 0.25703 0.71273 0.25846 0.71157 C 0.25937 0.71088 0.26055 0.71065 0.26159 0.70995 C 0.2651 0.70694 0.26823 0.70278 0.27201 0.70046 C 0.27305 0.7 0.27409 0.69954 0.27513 0.69884 C 0.27786 0.69653 0.2806 0.69375 0.28346 0.6912 C 0.28477 0.69004 0.28633 0.68912 0.28763 0.68773 C 0.28867 0.68634 0.28945 0.68449 0.29076 0.68403 C 0.29414 0.68241 0.29766 0.68287 0.30117 0.68217 C 0.31836 0.67824 0.29336 0.68287 0.3168 0.67454 C 0.31849 0.67407 0.32018 0.67361 0.32201 0.67292 C 0.32448 0.67176 0.325 0.67106 0.32721 0.66898 " pathEditMode="relative" rAng="0" ptsTypes="AAAAAAAAAAAAAAAAAAAAAAAAAAAAAAAAAAAAAAAAAAAAAAAAAAAAAAAAAAAAAAAAAAAAAAAAAAAAAAAAAAAAAAAAAAAAAAAAA">
                                      <p:cBhvr>
                                        <p:cTn id="26" dur="2000" fill="hold"/>
                                        <p:tgtEl>
                                          <p:spTgt spid="48"/>
                                        </p:tgtEl>
                                        <p:attrNameLst>
                                          <p:attrName>ppt_x</p:attrName>
                                          <p:attrName>ppt_y</p:attrName>
                                        </p:attrNameLst>
                                      </p:cBhvr>
                                      <p:rCtr x="16458" y="40810"/>
                                    </p:animMotion>
                                  </p:childTnLst>
                                  <p:subTnLst>
                                    <p:set>
                                      <p:cBhvr override="childStyle">
                                        <p:cTn dur="1" fill="hold" display="0" masterRel="sameClick" afterEffect="1">
                                          <p:stCondLst>
                                            <p:cond evt="end" delay="0">
                                              <p:tn val="25"/>
                                            </p:cond>
                                          </p:stCondLst>
                                        </p:cTn>
                                        <p:tgtEl>
                                          <p:spTgt spid="48"/>
                                        </p:tgtEl>
                                        <p:attrNameLst>
                                          <p:attrName>style.visibility</p:attrName>
                                        </p:attrNameLst>
                                      </p:cBhvr>
                                      <p:to>
                                        <p:strVal val="hidden"/>
                                      </p:to>
                                    </p:set>
                                  </p:subTnLst>
                                </p:cTn>
                              </p:par>
                              <p:par>
                                <p:cTn id="27" presetID="0" presetClass="path" presetSubtype="0" accel="50000" decel="50000" fill="hold" grpId="0" nodeType="withEffect">
                                  <p:stCondLst>
                                    <p:cond delay="5800"/>
                                  </p:stCondLst>
                                  <p:childTnLst>
                                    <p:animMotion origin="layout" path="M -0.00104 0.00139 L -0.00104 0.00163 C 0.00365 0.00741 0.00834 0.01088 0.01042 0.02176 C 0.01576 0.05024 0.00951 0.02061 0.01459 0.03843 C 0.01498 0.04005 0.01485 0.0426 0.01563 0.04399 C 0.01628 0.04514 0.01771 0.04514 0.01876 0.04584 C 0.02149 0.06528 0.01771 0.04213 0.02188 0.0588 C 0.02266 0.06227 0.02266 0.06644 0.02396 0.06991 C 0.02878 0.08288 0.02605 0.07848 0.03126 0.08473 C 0.03386 0.09862 0.03021 0.08125 0.03438 0.09584 C 0.03477 0.09746 0.03503 0.09954 0.03542 0.10139 C 0.03568 0.11621 0.03581 0.13102 0.03646 0.14584 C 0.03646 0.14838 0.0392 0.16366 0.03959 0.16436 L 0.04271 0.16991 C 0.04336 0.17362 0.04415 0.17709 0.0448 0.18102 L 0.04688 0.19584 C 0.04753 0.2095 0.04701 0.21389 0.05001 0.22547 C 0.0504 0.22732 0.05157 0.22894 0.05209 0.23102 C 0.05287 0.2345 0.05287 0.23866 0.05417 0.24213 C 0.05482 0.24399 0.0556 0.24561 0.05626 0.24769 C 0.05665 0.24931 0.05652 0.25163 0.0573 0.25325 C 0.05808 0.25487 0.05938 0.25556 0.06042 0.25695 C 0.06224 0.26667 0.06081 0.26065 0.06563 0.27362 C 0.06628 0.27547 0.06719 0.27686 0.06771 0.27917 C 0.06836 0.28288 0.06876 0.28658 0.0698 0.29028 C 0.07045 0.2926 0.07123 0.29491 0.07188 0.29769 C 0.07331 0.3044 0.07422 0.31528 0.07813 0.31991 L 0.08126 0.32362 C 0.08633 0.33727 0.08386 0.33102 0.08855 0.34213 C 0.08959 0.34815 0.08998 0.35024 0.09167 0.35695 C 0.09219 0.35926 0.09284 0.36204 0.09376 0.36436 C 0.09454 0.36644 0.09597 0.36783 0.09688 0.36991 L 0.10313 0.38658 C 0.10378 0.38843 0.10469 0.38982 0.10521 0.39213 C 0.10899 0.41227 0.10287 0.38149 0.10834 0.40325 C 0.10912 0.40672 0.10912 0.41088 0.11042 0.41436 C 0.11107 0.41621 0.11185 0.41783 0.11251 0.41991 C 0.1129 0.42153 0.1129 0.42362 0.11355 0.42547 C 0.11433 0.42755 0.11563 0.42917 0.11667 0.43102 C 0.11693 0.43288 0.11732 0.4345 0.11771 0.43658 C 0.12071 0.45834 0.11849 0.47084 0.11771 0.49954 C 0.11745 0.50695 0.11693 0.51436 0.11667 0.52176 C 0.11628 0.53704 0.11615 0.55255 0.11563 0.56806 C 0.11537 0.57524 0.1142 0.58635 0.11355 0.59399 C 0.11524 0.65371 0.11146 0.61343 0.11667 0.63658 C 0.11745 0.64005 0.11797 0.64399 0.11876 0.64769 L 0.1198 0.65325 L 0.12084 0.6588 L 0.12188 0.66436 C 0.12149 0.67176 0.12162 0.67917 0.12084 0.68658 C 0.12058 0.68866 0.11928 0.69005 0.11876 0.69213 C 0.11823 0.69375 0.11797 0.69584 0.11771 0.69769 C 0.11797 0.70556 0.11732 0.71413 0.11876 0.72176 C 0.11915 0.72431 0.12136 0.72431 0.12292 0.72547 C 0.12487 0.72686 0.12709 0.72778 0.12917 0.72917 L 0.1323 0.73102 L 0.13542 0.73288 C 0.13646 0.73334 0.13737 0.73426 0.13855 0.73473 L 0.14896 0.73843 C 0.14961 0.7382 0.18503 0.73658 0.19271 0.73473 C 0.1948 0.73403 0.19688 0.73218 0.19896 0.73102 L 0.20521 0.72732 C 0.20626 0.72663 0.2073 0.72639 0.20834 0.72547 C 0.20938 0.72408 0.21042 0.72292 0.21146 0.72176 C 0.21277 0.71991 0.21407 0.7176 0.21563 0.71621 C 0.21654 0.71505 0.21771 0.71505 0.21876 0.71436 C 0.2198 0.7132 0.22071 0.71135 0.22188 0.71065 C 0.22631 0.70695 0.228 0.70718 0.2323 0.7051 C 0.23711 0.70255 0.23399 0.70371 0.23959 0.69954 C 0.2405 0.69862 0.24167 0.69815 0.24271 0.69769 C 0.24545 0.69399 0.24805 0.68982 0.25105 0.68658 C 0.25209 0.68519 0.25313 0.68426 0.25417 0.68288 C 0.25521 0.68102 0.25599 0.67871 0.2573 0.67732 C 0.25847 0.6757 0.26003 0.675 0.26146 0.67362 C 0.27357 0.66019 0.26667 0.66482 0.27396 0.66065 C 0.27527 0.6588 0.27657 0.65649 0.27813 0.6551 C 0.27969 0.65348 0.28152 0.65255 0.28334 0.65139 C 0.29024 0.64584 0.28451 0.64885 0.29167 0.64584 C 0.29271 0.64445 0.29349 0.64283 0.2948 0.64213 C 0.2974 0.64028 0.3004 0.63982 0.30313 0.63843 C 0.30417 0.63774 0.30508 0.63704 0.30626 0.63658 C 0.30795 0.63565 0.30964 0.63542 0.31146 0.63473 C 0.31355 0.63357 0.31563 0.63218 0.31771 0.63102 C 0.31876 0.63033 0.31967 0.62917 0.32084 0.62917 L 0.3323 0.62732 C 0.33399 0.62593 0.33581 0.625 0.33751 0.62362 C 0.33855 0.62246 0.33933 0.62014 0.34063 0.61991 C 0.34271 0.61945 0.3448 0.62084 0.34688 0.62176 C 0.3517 0.62362 0.34831 0.62362 0.35105 0.62362 " pathEditMode="relative" rAng="0" ptsTypes="AAAAAAAAAAAAAAAAAAAAAAAAAAAAAAAAAAAAAAAAAAAAAAAAAAAAAAAAAAAAAAAAAAAAAAAAAAAAAAAAAAAAAAAAA">
                                      <p:cBhvr>
                                        <p:cTn id="28" dur="2000" fill="hold"/>
                                        <p:tgtEl>
                                          <p:spTgt spid="49"/>
                                        </p:tgtEl>
                                        <p:attrNameLst>
                                          <p:attrName>ppt_x</p:attrName>
                                          <p:attrName>ppt_y</p:attrName>
                                        </p:attrNameLst>
                                      </p:cBhvr>
                                      <p:rCtr x="17604" y="36852"/>
                                    </p:animMotion>
                                  </p:childTnLst>
                                  <p:subTnLst>
                                    <p:set>
                                      <p:cBhvr override="childStyle">
                                        <p:cTn dur="1" fill="hold" display="0" masterRel="sameClick" afterEffect="1">
                                          <p:stCondLst>
                                            <p:cond evt="end" delay="0">
                                              <p:tn val="27"/>
                                            </p:cond>
                                          </p:stCondLst>
                                        </p:cTn>
                                        <p:tgtEl>
                                          <p:spTgt spid="49"/>
                                        </p:tgtEl>
                                        <p:attrNameLst>
                                          <p:attrName>style.visibility</p:attrName>
                                        </p:attrNameLst>
                                      </p:cBhvr>
                                      <p:to>
                                        <p:strVal val="hidden"/>
                                      </p:to>
                                    </p:set>
                                  </p:subTnLst>
                                </p:cTn>
                              </p:par>
                              <p:par>
                                <p:cTn id="29" presetID="0" presetClass="path" presetSubtype="0" accel="50000" decel="50000" fill="hold" grpId="0" nodeType="withEffect">
                                  <p:stCondLst>
                                    <p:cond delay="6100"/>
                                  </p:stCondLst>
                                  <p:childTnLst>
                                    <p:animMotion origin="layout" path="M -0.00625 -0.01852 L -0.00625 -0.01829 C -0.00156 -0.0125 0.00313 -0.00903 0.00521 0.00185 C 0.01055 0.03032 0.0043 0.00069 0.00938 0.01851 C 0.00977 0.02013 0.00964 0.02268 0.01042 0.02407 C 0.01107 0.02523 0.01251 0.02523 0.01355 0.02592 C 0.01628 0.04537 0.01251 0.02222 0.01667 0.03888 C 0.01745 0.04236 0.01745 0.04652 0.01876 0.05 C 0.02357 0.06296 0.02084 0.05856 0.02605 0.06481 C 0.02865 0.0787 0.02501 0.06134 0.02917 0.07592 C 0.02956 0.07754 0.02982 0.07962 0.03021 0.08148 C 0.03047 0.09629 0.0306 0.11111 0.03126 0.12592 C 0.03126 0.12847 0.03399 0.14375 0.03438 0.14444 L 0.03751 0.15 C 0.03816 0.1537 0.03894 0.15717 0.03959 0.16111 L 0.04167 0.17592 C 0.04232 0.18958 0.0418 0.19398 0.0448 0.20555 C 0.04519 0.2074 0.04636 0.20902 0.04688 0.21111 C 0.04766 0.21458 0.04766 0.21875 0.04896 0.22222 C 0.04961 0.22407 0.0504 0.22569 0.05105 0.22777 C 0.05144 0.22939 0.05131 0.23171 0.05209 0.23333 C 0.05287 0.23495 0.05417 0.23564 0.05521 0.23703 C 0.05704 0.24675 0.0556 0.24074 0.06042 0.2537 C 0.06107 0.25555 0.06198 0.25694 0.06251 0.25925 C 0.06316 0.26296 0.06355 0.26666 0.06459 0.27037 C 0.06524 0.27268 0.06602 0.275 0.06667 0.27777 C 0.0681 0.28449 0.06902 0.29537 0.07292 0.3 L 0.07605 0.3037 C 0.08112 0.31736 0.07865 0.31111 0.08334 0.32222 C 0.08438 0.32824 0.08477 0.33032 0.08646 0.33703 C 0.08698 0.33935 0.08764 0.34212 0.08855 0.34444 C 0.08933 0.34652 0.09076 0.34791 0.09167 0.35 L 0.09791 0.36666 C 0.09856 0.36851 0.09948 0.3699 0.10001 0.37222 C 0.10378 0.39236 0.09766 0.36157 0.10313 0.38333 C 0.10391 0.3868 0.10391 0.39097 0.10521 0.39444 C 0.10586 0.39629 0.10665 0.39791 0.1073 0.4 C 0.10769 0.40162 0.10769 0.4037 0.10834 0.40555 C 0.10912 0.40763 0.11042 0.40925 0.11146 0.41111 C 0.11172 0.41296 0.11211 0.41458 0.11251 0.41666 C 0.1155 0.43842 0.11329 0.45092 0.11251 0.47962 C 0.11224 0.48703 0.11172 0.49444 0.11146 0.50185 C 0.11107 0.51712 0.11094 0.53263 0.11042 0.54814 C 0.11016 0.55532 0.10899 0.56643 0.10834 0.57407 C 0.11003 0.63379 0.10626 0.59351 0.11146 0.61666 C 0.11224 0.62013 0.11277 0.62407 0.11355 0.62777 L 0.11459 0.63333 L 0.11563 0.63888 L 0.11667 0.64444 C 0.11628 0.65185 0.11641 0.65925 0.11563 0.66666 C 0.11537 0.66875 0.11407 0.67013 0.11355 0.67222 C 0.11303 0.67384 0.11277 0.67592 0.11251 0.67777 C 0.11277 0.68564 0.11211 0.69421 0.11355 0.70185 C 0.11394 0.70439 0.11615 0.70439 0.11771 0.70555 C 0.11967 0.70694 0.12188 0.70787 0.12396 0.70925 L 0.12709 0.71111 L 0.13021 0.71296 C 0.13126 0.71342 0.13217 0.71435 0.13334 0.71481 L 0.14376 0.71851 C 0.14441 0.71828 0.17982 0.71666 0.18751 0.71481 C 0.18959 0.71412 0.19167 0.71226 0.19376 0.71111 L 0.20001 0.7074 C 0.20105 0.70671 0.20209 0.70648 0.20313 0.70555 C 0.20417 0.70416 0.20521 0.703 0.20626 0.70185 C 0.20756 0.7 0.20886 0.69768 0.21042 0.69629 C 0.21133 0.69513 0.21251 0.69513 0.21355 0.69444 C 0.21459 0.69328 0.2155 0.69143 0.21667 0.69074 C 0.2211 0.68703 0.22279 0.68726 0.22709 0.68518 C 0.23191 0.68263 0.22878 0.68379 0.23438 0.67962 C 0.23529 0.6787 0.23646 0.67824 0.23751 0.67777 C 0.24024 0.67407 0.24284 0.6699 0.24584 0.66666 C 0.24688 0.66527 0.24792 0.66435 0.24896 0.66296 C 0.25001 0.66111 0.25079 0.65879 0.25209 0.6574 C 0.25326 0.65578 0.25482 0.65509 0.25626 0.6537 C 0.26836 0.64027 0.26146 0.6449 0.26876 0.64074 C 0.27006 0.63888 0.27136 0.63657 0.27292 0.63518 C 0.27448 0.63356 0.27631 0.63263 0.27813 0.63148 C 0.28503 0.62592 0.2793 0.62893 0.28646 0.62592 C 0.28751 0.62453 0.28829 0.62291 0.28959 0.62222 C 0.29219 0.62037 0.29519 0.6199 0.29792 0.61851 C 0.29896 0.61782 0.29987 0.61712 0.30105 0.61666 C 0.30274 0.61574 0.30443 0.6155 0.30626 0.61481 C 0.30834 0.61365 0.31042 0.61226 0.31251 0.61111 C 0.31355 0.61041 0.31446 0.60925 0.31563 0.60925 L 0.32709 0.6074 C 0.32878 0.60601 0.3306 0.60509 0.3323 0.6037 C 0.33334 0.60254 0.33412 0.60023 0.33542 0.6 C 0.33751 0.59953 0.33959 0.60092 0.34167 0.60185 C 0.34649 0.6037 0.3431 0.6037 0.34584 0.6037 " pathEditMode="relative" rAng="0" ptsTypes="AAAAAAAAAAAAAAAAAAAAAAAAAAAAAAAAAAAAAAAAAAAAAAAAAAAAAAAAAAAAAAAAAAAAAAAAAAAAAAAAAAAAAAAAA">
                                      <p:cBhvr>
                                        <p:cTn id="30" dur="2000" fill="hold"/>
                                        <p:tgtEl>
                                          <p:spTgt spid="50"/>
                                        </p:tgtEl>
                                        <p:attrNameLst>
                                          <p:attrName>ppt_x</p:attrName>
                                          <p:attrName>ppt_y</p:attrName>
                                        </p:attrNameLst>
                                      </p:cBhvr>
                                      <p:rCtr x="17604" y="36852"/>
                                    </p:animMotion>
                                  </p:childTnLst>
                                  <p:subTnLst>
                                    <p:set>
                                      <p:cBhvr override="childStyle">
                                        <p:cTn dur="1" fill="hold" display="0" masterRel="sameClick" afterEffect="1">
                                          <p:stCondLst>
                                            <p:cond evt="end" delay="0">
                                              <p:tn val="29"/>
                                            </p:cond>
                                          </p:stCondLst>
                                        </p:cTn>
                                        <p:tgtEl>
                                          <p:spTgt spid="50"/>
                                        </p:tgtEl>
                                        <p:attrNameLst>
                                          <p:attrName>style.visibility</p:attrName>
                                        </p:attrNameLst>
                                      </p:cBhvr>
                                      <p:to>
                                        <p:strVal val="hidden"/>
                                      </p:to>
                                    </p:set>
                                  </p:subTnLst>
                                </p:cTn>
                              </p:par>
                              <p:par>
                                <p:cTn id="31" presetID="0" presetClass="path" presetSubtype="0" accel="50000" decel="50000" fill="hold" grpId="0" nodeType="withEffect">
                                  <p:stCondLst>
                                    <p:cond delay="6700"/>
                                  </p:stCondLst>
                                  <p:childTnLst>
                                    <p:animMotion origin="layout" path="M -0.00104 0.00139 L -0.00104 0.00162 C 0.00365 0.00741 0.00834 0.01088 0.01042 0.02176 C 0.01576 0.05023 0.00951 0.0206 0.01459 0.03843 C 0.01498 0.04005 0.01485 0.0426 0.01563 0.04398 C 0.01628 0.04514 0.01771 0.04514 0.01876 0.04584 C 0.02149 0.06528 0.01771 0.04213 0.02188 0.0588 C 0.02266 0.06227 0.02266 0.06644 0.02396 0.06991 C 0.02878 0.08287 0.02605 0.07848 0.03126 0.08473 C 0.03386 0.09861 0.03021 0.08125 0.03438 0.09584 C 0.03477 0.09746 0.03503 0.09954 0.03542 0.10139 C 0.03568 0.11621 0.03581 0.13102 0.03646 0.14584 C 0.03646 0.14838 0.0392 0.16366 0.03959 0.16435 L 0.04271 0.16991 C 0.04336 0.17361 0.04415 0.17709 0.0448 0.18102 L 0.04688 0.19584 C 0.04753 0.20949 0.04701 0.21389 0.05001 0.22547 C 0.0504 0.22732 0.05157 0.22894 0.05209 0.23102 C 0.05287 0.23449 0.05287 0.23866 0.05417 0.24213 C 0.05482 0.24398 0.0556 0.2456 0.05626 0.24769 C 0.05665 0.24931 0.05652 0.25162 0.0573 0.25324 C 0.05808 0.25486 0.05938 0.25556 0.06042 0.25695 C 0.06224 0.26667 0.06081 0.26065 0.06563 0.27361 C 0.06628 0.27547 0.06719 0.27685 0.06771 0.27917 C 0.06836 0.28287 0.06876 0.28658 0.0698 0.29028 C 0.07045 0.2926 0.07123 0.29491 0.07188 0.29769 C 0.07331 0.3044 0.07422 0.31528 0.07813 0.31991 L 0.08126 0.32361 C 0.08633 0.33727 0.08386 0.33102 0.08855 0.34213 C 0.08959 0.34815 0.08998 0.35023 0.09167 0.35695 C 0.09219 0.35926 0.09284 0.36204 0.09376 0.36435 C 0.09454 0.36644 0.09597 0.36783 0.09688 0.36991 L 0.10313 0.38658 C 0.10378 0.38843 0.10469 0.38982 0.10521 0.39213 C 0.10899 0.41227 0.10287 0.38148 0.10834 0.40324 C 0.10912 0.40672 0.10912 0.41088 0.11042 0.41435 C 0.11107 0.41621 0.11185 0.41783 0.11251 0.41991 C 0.1129 0.42153 0.1129 0.42361 0.11355 0.42547 C 0.11433 0.42755 0.11563 0.42917 0.11667 0.43102 C 0.11693 0.43287 0.11732 0.43449 0.11771 0.43658 C 0.12071 0.45834 0.11849 0.47084 0.11771 0.49954 C 0.11745 0.50695 0.11693 0.51435 0.11667 0.52176 C 0.11628 0.53704 0.11615 0.55255 0.11563 0.56806 C 0.11537 0.57523 0.1142 0.58635 0.11355 0.59398 C 0.11524 0.65371 0.11146 0.61343 0.11667 0.63658 C 0.11745 0.64005 0.11797 0.64398 0.11876 0.64769 L 0.1198 0.65324 L 0.12084 0.6588 L 0.12188 0.66435 C 0.12149 0.67176 0.12162 0.67917 0.12084 0.68658 C 0.12058 0.68866 0.11928 0.69005 0.11876 0.69213 C 0.11823 0.69375 0.11797 0.69584 0.11771 0.69769 C 0.11797 0.70556 0.11732 0.71412 0.11876 0.72176 C 0.11915 0.72431 0.12136 0.72431 0.12292 0.72547 C 0.12487 0.72685 0.12709 0.72778 0.12917 0.72917 L 0.1323 0.73102 L 0.13542 0.73287 C 0.13646 0.73334 0.13737 0.73426 0.13855 0.73473 L 0.14896 0.73843 C 0.14961 0.7382 0.18503 0.73658 0.19271 0.73473 C 0.1948 0.73403 0.19688 0.73218 0.19896 0.73102 L 0.20521 0.72732 C 0.20626 0.72662 0.2073 0.72639 0.20834 0.72547 C 0.20938 0.72408 0.21042 0.72292 0.21146 0.72176 C 0.21277 0.71991 0.21407 0.7176 0.21563 0.71621 C 0.21654 0.71505 0.21771 0.71505 0.21876 0.71435 C 0.2198 0.7132 0.22071 0.71135 0.22188 0.71065 C 0.22631 0.70695 0.228 0.70718 0.2323 0.7051 C 0.23711 0.70255 0.23399 0.70371 0.23959 0.69954 C 0.2405 0.69861 0.24167 0.69815 0.24271 0.69769 C 0.24545 0.69398 0.24805 0.68982 0.25105 0.68658 C 0.25209 0.68519 0.25313 0.68426 0.25417 0.68287 C 0.25521 0.68102 0.25599 0.67871 0.2573 0.67732 C 0.25847 0.6757 0.26003 0.675 0.26146 0.67361 C 0.27357 0.66019 0.26667 0.66482 0.27396 0.66065 C 0.27527 0.6588 0.27657 0.65648 0.27813 0.6551 C 0.27969 0.65348 0.28152 0.65255 0.28334 0.65139 C 0.29024 0.64584 0.28451 0.64885 0.29167 0.64584 C 0.29271 0.64445 0.29349 0.64283 0.2948 0.64213 C 0.2974 0.64028 0.3004 0.63982 0.30313 0.63843 C 0.30417 0.63773 0.30508 0.63704 0.30626 0.63658 C 0.30795 0.63565 0.30964 0.63542 0.31146 0.63473 C 0.31355 0.63357 0.31563 0.63218 0.31771 0.63102 C 0.31876 0.63033 0.31967 0.62917 0.32084 0.62917 L 0.3323 0.62732 C 0.33399 0.62593 0.33581 0.625 0.33751 0.62361 C 0.33855 0.62246 0.33933 0.62014 0.34063 0.61991 C 0.34271 0.61945 0.3448 0.62084 0.34688 0.62176 C 0.3517 0.62361 0.34831 0.62361 0.35105 0.62361 " pathEditMode="relative" rAng="0" ptsTypes="AAAAAAAAAAAAAAAAAAAAAAAAAAAAAAAAAAAAAAAAAAAAAAAAAAAAAAAAAAAAAAAAAAAAAAAAAAAAAAAAAAAAAAAAA">
                                      <p:cBhvr>
                                        <p:cTn id="32" dur="2000" fill="hold"/>
                                        <p:tgtEl>
                                          <p:spTgt spid="51"/>
                                        </p:tgtEl>
                                        <p:attrNameLst>
                                          <p:attrName>ppt_x</p:attrName>
                                          <p:attrName>ppt_y</p:attrName>
                                        </p:attrNameLst>
                                      </p:cBhvr>
                                      <p:rCtr x="17604" y="36852"/>
                                    </p:animMotion>
                                  </p:childTnLst>
                                  <p:subTnLst>
                                    <p:set>
                                      <p:cBhvr override="childStyle">
                                        <p:cTn dur="1" fill="hold" display="0" masterRel="sameClick" afterEffect="1">
                                          <p:stCondLst>
                                            <p:cond evt="end" delay="0">
                                              <p:tn val="31"/>
                                            </p:cond>
                                          </p:stCondLst>
                                        </p:cTn>
                                        <p:tgtEl>
                                          <p:spTgt spid="51"/>
                                        </p:tgtEl>
                                        <p:attrNameLst>
                                          <p:attrName>style.visibility</p:attrName>
                                        </p:attrNameLst>
                                      </p:cBhvr>
                                      <p:to>
                                        <p:strVal val="hidden"/>
                                      </p:to>
                                    </p:set>
                                  </p:subTnLst>
                                </p:cTn>
                              </p:par>
                              <p:par>
                                <p:cTn id="33" presetID="0" presetClass="path" presetSubtype="0" accel="50000" decel="50000" fill="hold" grpId="0" nodeType="withEffect">
                                  <p:stCondLst>
                                    <p:cond delay="7200"/>
                                  </p:stCondLst>
                                  <p:childTnLst>
                                    <p:animMotion origin="layout" path="M 2.70833E-6 -0.0037 L 2.70833E-6 -0.00347 C 0.00208 0.00047 0.00416 0.00463 0.00625 0.00926 C 0.01198 0.02199 0.0039 0.00695 0.01146 0.02037 C 0.01211 0.02408 0.01354 0.02755 0.01354 0.03148 C 0.01341 0.03218 0.01419 0.06019 0.01146 0.07037 C 0.0108 0.07222 0.01002 0.07408 0.00937 0.07593 C 0.00898 0.07894 0.00872 0.08195 0.00833 0.08519 C 0.00794 0.08704 0.00742 0.08866 0.00729 0.09074 C 0.00638 0.09676 0.00521 0.10926 0.00521 0.10949 C 0.00547 0.13195 0.00468 0.15486 0.00625 0.17778 C 0.00651 0.18218 0.0095 0.18449 0.01041 0.18889 C 0.01289 0.20232 0.01093 0.19722 0.01562 0.20556 L 0.01875 0.22222 L 0.01979 0.22778 C 0.02005 0.23264 0.02057 0.2375 0.02083 0.2426 C 0.02122 0.25162 0.02096 0.26111 0.02187 0.27014 C 0.022 0.27246 0.02343 0.27385 0.02396 0.27593 C 0.02474 0.2794 0.02526 0.2831 0.02604 0.28704 C 0.0263 0.28889 0.02643 0.29074 0.02708 0.2926 C 0.02838 0.29607 0.03034 0.29931 0.03125 0.30347 C 0.03281 0.31204 0.03151 0.30764 0.03541 0.31644 L 0.0375 0.32778 C 0.03776 0.3294 0.0375 0.33264 0.03854 0.33334 L 0.04166 0.33496 C 0.04414 0.34838 0.04062 0.33241 0.04583 0.3463 C 0.04635 0.34792 0.04635 0.35 0.04687 0.35185 C 0.05234 0.37454 0.0457 0.34607 0.05104 0.36482 C 0.05143 0.36644 0.05169 0.36829 0.05208 0.37037 C 0.05234 0.37523 0.05273 0.3801 0.05312 0.38519 C 0.05338 0.39051 0.05364 0.3963 0.05416 0.40185 C 0.05521 0.41482 0.05482 0.40371 0.05625 0.41482 C 0.05664 0.41829 0.05651 0.42222 0.05729 0.42593 C 0.05768 0.42801 0.05885 0.4294 0.05937 0.43148 C 0.06015 0.43496 0.05989 0.43982 0.06146 0.4426 C 0.07252 0.46227 0.0556 0.43172 0.06771 0.45556 C 0.06966 0.45926 0.07226 0.46227 0.07396 0.46667 C 0.07526 0.47037 0.07695 0.47361 0.07812 0.47778 C 0.07929 0.48218 0.08034 0.48681 0.08229 0.49074 C 0.0832 0.4926 0.08437 0.49445 0.08541 0.4963 C 0.08646 0.50232 0.08685 0.50533 0.08958 0.51111 C 0.09036 0.51273 0.09166 0.51343 0.09271 0.51482 C 0.09531 0.52871 0.09166 0.51135 0.09583 0.52593 C 0.09622 0.52755 0.09635 0.52963 0.09687 0.53148 C 0.09739 0.5338 0.0983 0.53611 0.09896 0.53866 C 0.09935 0.54121 0.09948 0.54375 0.1 0.5463 C 0.10052 0.55 0.10169 0.55347 0.10208 0.55741 C 0.10351 0.57338 0.10273 0.56459 0.10416 0.58334 C 0.10377 0.5919 0.10364 0.60047 0.10312 0.60926 C 0.10299 0.61111 0.10234 0.61273 0.10208 0.61482 C 0.10156 0.61783 0.10143 0.62084 0.10104 0.62408 C 0.09961 0.63334 0.10039 0.62593 0.09791 0.63519 C 0.09739 0.63681 0.09713 0.63889 0.09687 0.64074 C 0.09518 0.66019 0.09492 0.65857 0.09687 0.68519 C 0.09713 0.68889 0.09817 0.6926 0.09896 0.6963 L 0.1 0.70185 C 0.10052 0.71875 0.10195 0.73148 0.1 0.74815 C 0.09961 0.7507 0.09857 0.75301 0.09791 0.75556 C 0.09726 0.75741 0.09661 0.75949 0.09583 0.76088 C 0.09492 0.7625 0.09375 0.76343 0.09271 0.76482 C 0.09232 0.76644 0.09166 0.76829 0.09166 0.77037 C 0.09166 0.77222 0.09205 0.77408 0.09271 0.77593 C 0.09414 0.77986 0.10026 0.78773 0.10208 0.78866 C 0.10416 0.79005 0.10625 0.79074 0.10833 0.79236 C 0.11198 0.79584 0.11445 0.79838 0.11875 0.8 C 0.12278 0.80139 0.12851 0.80324 0.13229 0.80556 L 0.14166 0.81111 L 0.14479 0.81273 C 0.14961 0.81227 0.15442 0.81181 0.15937 0.81111 C 0.16107 0.81065 0.16276 0.80949 0.16458 0.80903 C 0.1819 0.80463 0.16732 0.80972 0.17916 0.80556 C 0.18021 0.80417 0.18112 0.80255 0.18229 0.80185 C 0.1901 0.7956 0.18294 0.8044 0.18958 0.7963 C 0.20039 0.78241 0.18776 0.79861 0.19687 0.78519 C 0.19778 0.78357 0.19896 0.78287 0.2 0.78148 C 0.20143 0.77917 0.20247 0.7757 0.20416 0.77408 C 0.20534 0.77269 0.2069 0.77292 0.20833 0.77199 C 0.21002 0.77107 0.21172 0.76968 0.21354 0.76852 C 0.21445 0.76783 0.21562 0.7676 0.21666 0.76644 C 0.21875 0.76435 0.22083 0.76158 0.22291 0.75926 C 0.22396 0.75787 0.22487 0.75648 0.22604 0.75556 C 0.22734 0.75417 0.2289 0.75324 0.23021 0.75162 C 0.23307 0.74838 0.23515 0.7426 0.23854 0.74051 C 0.24114 0.73912 0.24427 0.73727 0.24687 0.73496 C 0.24791 0.73403 0.2487 0.73218 0.25 0.73125 C 0.25195 0.7301 0.25416 0.7301 0.25625 0.72963 C 0.25755 0.72824 0.25898 0.72685 0.26041 0.7257 C 0.26133 0.725 0.2625 0.72477 0.26354 0.72408 C 0.26705 0.72107 0.27018 0.7169 0.27396 0.71459 C 0.275 0.71412 0.27604 0.71366 0.27708 0.71297 C 0.27982 0.71065 0.28255 0.70787 0.28541 0.70533 C 0.28672 0.70417 0.28828 0.70324 0.28958 0.70185 C 0.29062 0.70047 0.2914 0.69861 0.29271 0.69815 C 0.29609 0.69653 0.29961 0.69699 0.30312 0.6963 C 0.32031 0.69236 0.29531 0.69699 0.31875 0.68866 C 0.32044 0.6882 0.32213 0.68773 0.32396 0.68704 C 0.32643 0.68588 0.32695 0.68519 0.32916 0.6831 " pathEditMode="relative" rAng="0" ptsTypes="AAAAAAAAAAAAAAAAAAAAAAAAAAAAAAAAAAAAAAAAAAAAAAAAAAAAAAAAAAAAAAAAAAAAAAAAAAAAAAAAAAAAAAAAAAAAAAAAA">
                                      <p:cBhvr>
                                        <p:cTn id="34" dur="2000" fill="hold"/>
                                        <p:tgtEl>
                                          <p:spTgt spid="52"/>
                                        </p:tgtEl>
                                        <p:attrNameLst>
                                          <p:attrName>ppt_x</p:attrName>
                                          <p:attrName>ppt_y</p:attrName>
                                        </p:attrNameLst>
                                      </p:cBhvr>
                                      <p:rCtr x="16458" y="40810"/>
                                    </p:animMotion>
                                  </p:childTnLst>
                                  <p:subTnLst>
                                    <p:set>
                                      <p:cBhvr override="childStyle">
                                        <p:cTn dur="1" fill="hold" display="0" masterRel="sameClick" afterEffect="1">
                                          <p:stCondLst>
                                            <p:cond evt="end" delay="0">
                                              <p:tn val="33"/>
                                            </p:cond>
                                          </p:stCondLst>
                                        </p:cTn>
                                        <p:tgtEl>
                                          <p:spTgt spid="52"/>
                                        </p:tgtEl>
                                        <p:attrNameLst>
                                          <p:attrName>style.visibility</p:attrName>
                                        </p:attrNameLst>
                                      </p:cBhvr>
                                      <p:to>
                                        <p:strVal val="hidden"/>
                                      </p:to>
                                    </p:set>
                                  </p:subTnLst>
                                </p:cTn>
                              </p:par>
                              <p:par>
                                <p:cTn id="35" presetID="0" presetClass="path" presetSubtype="0" accel="50000" decel="50000" fill="hold" grpId="0" nodeType="withEffect">
                                  <p:stCondLst>
                                    <p:cond delay="7500"/>
                                  </p:stCondLst>
                                  <p:childTnLst>
                                    <p:animMotion origin="layout" path="M -0.0125 -0.02962 L -0.0125 -0.02939 C -0.01042 -0.02546 -0.00834 -0.02129 -0.00625 -0.01666 C -0.00052 -0.00393 -0.0086 -0.01898 -0.00104 -0.00555 C -0.00039 -0.00185 0.00104 0.00163 0.00104 0.00556 C 0.00091 0.00625 0.00169 0.03426 -0.00104 0.04445 C -0.0017 0.0463 -0.00248 0.04815 -0.00313 0.05 C -0.00352 0.05301 -0.00378 0.05602 -0.00417 0.05926 C -0.00456 0.06112 -0.00508 0.06274 -0.00521 0.06482 C -0.00612 0.07084 -0.00729 0.08334 -0.00729 0.08357 C -0.00703 0.10602 -0.00782 0.12894 -0.00625 0.15186 C -0.00599 0.15625 -0.003 0.15857 -0.00209 0.16297 C 0.00039 0.17639 -0.00157 0.1713 0.00312 0.17963 L 0.00625 0.1963 L 0.00729 0.20186 C 0.00755 0.20672 0.00807 0.21158 0.00833 0.21667 C 0.00872 0.2257 0.00846 0.23519 0.00937 0.24422 C 0.0095 0.24653 0.01093 0.24792 0.01146 0.25 C 0.01224 0.25348 0.01276 0.25718 0.01354 0.26112 C 0.0138 0.26297 0.01393 0.26482 0.01458 0.26667 C 0.01588 0.27014 0.01784 0.27338 0.01875 0.27755 C 0.02031 0.28612 0.01901 0.28172 0.02291 0.29051 L 0.025 0.30186 C 0.02526 0.30348 0.025 0.30672 0.02604 0.30741 L 0.02916 0.30903 C 0.03164 0.32246 0.02812 0.30649 0.03333 0.32038 C 0.03385 0.322 0.03385 0.32408 0.03437 0.32593 C 0.03984 0.34862 0.0332 0.32014 0.03854 0.33889 C 0.03893 0.34051 0.03919 0.34237 0.03958 0.34445 C 0.03984 0.34931 0.04023 0.35417 0.04062 0.35926 C 0.04088 0.36459 0.04114 0.37038 0.04166 0.37593 C 0.04271 0.38889 0.04232 0.37778 0.04375 0.38889 C 0.04414 0.39237 0.04401 0.3963 0.04479 0.4 C 0.04518 0.40209 0.04635 0.40348 0.04687 0.40556 C 0.04765 0.40903 0.04739 0.41389 0.04896 0.41667 C 0.06002 0.43635 0.0431 0.40579 0.05521 0.42963 C 0.05716 0.43334 0.05976 0.43635 0.06146 0.44075 C 0.06276 0.44445 0.06445 0.44769 0.06562 0.45186 C 0.06679 0.45625 0.06784 0.46088 0.06979 0.46482 C 0.0707 0.46667 0.07187 0.46852 0.07291 0.47038 C 0.07396 0.47639 0.07435 0.4794 0.07708 0.48519 C 0.07786 0.48681 0.07916 0.4875 0.08021 0.48889 C 0.08281 0.50278 0.07916 0.48542 0.08333 0.5 C 0.08372 0.50163 0.08385 0.50371 0.08437 0.50556 C 0.08489 0.50788 0.0858 0.51019 0.08646 0.51274 C 0.08685 0.51528 0.08698 0.51783 0.0875 0.52038 C 0.08802 0.52408 0.08919 0.52755 0.08958 0.53149 C 0.09101 0.54746 0.09023 0.53866 0.09166 0.55741 C 0.09127 0.56598 0.09114 0.57454 0.09062 0.58334 C 0.09049 0.58519 0.08984 0.58681 0.08958 0.58889 C 0.08906 0.5919 0.08893 0.59491 0.08854 0.59815 C 0.08711 0.60741 0.08789 0.6 0.08541 0.60926 C 0.08489 0.61088 0.08463 0.61297 0.08437 0.61482 C 0.08268 0.63426 0.08242 0.63264 0.08437 0.65926 C 0.08463 0.66297 0.08567 0.66667 0.08646 0.67038 L 0.0875 0.67593 C 0.08802 0.69283 0.08945 0.70556 0.0875 0.72223 C 0.08711 0.72477 0.08607 0.72709 0.08541 0.72963 C 0.08476 0.73149 0.08411 0.73357 0.08333 0.73496 C 0.08242 0.73658 0.08125 0.7375 0.08021 0.73889 C 0.07982 0.74051 0.07916 0.74237 0.07916 0.74445 C 0.07916 0.7463 0.07955 0.74815 0.08021 0.75 C 0.08164 0.75394 0.08776 0.76181 0.08958 0.76274 C 0.09166 0.76413 0.09375 0.76482 0.09583 0.76644 C 0.09948 0.76991 0.10195 0.77246 0.10625 0.77408 C 0.11028 0.77547 0.11601 0.77732 0.11979 0.77963 L 0.12916 0.78519 L 0.13229 0.78681 C 0.13711 0.78635 0.14192 0.78588 0.14687 0.78519 C 0.14857 0.78473 0.15026 0.78357 0.15208 0.78311 C 0.1694 0.77871 0.15482 0.7838 0.16666 0.77963 C 0.16771 0.77825 0.16862 0.77663 0.16979 0.77593 C 0.1776 0.76968 0.17044 0.77848 0.17708 0.77038 C 0.18789 0.75649 0.17526 0.77269 0.18437 0.75926 C 0.18528 0.75764 0.18646 0.75695 0.1875 0.75556 C 0.18893 0.75325 0.18997 0.74977 0.19166 0.74815 C 0.19284 0.74676 0.1944 0.747 0.19583 0.74607 C 0.19752 0.74514 0.19922 0.74375 0.20104 0.7426 C 0.20195 0.7419 0.20312 0.74167 0.20416 0.74051 C 0.20625 0.73843 0.20833 0.73565 0.21041 0.73334 C 0.21146 0.73195 0.21237 0.73056 0.21354 0.72963 C 0.21484 0.72825 0.2164 0.72732 0.21771 0.7257 C 0.22057 0.72246 0.22265 0.71667 0.22604 0.71459 C 0.22864 0.7132 0.23177 0.71135 0.23437 0.70903 C 0.23541 0.70811 0.2362 0.70625 0.2375 0.70533 C 0.23945 0.70417 0.24166 0.70417 0.24375 0.70371 C 0.24505 0.70232 0.24648 0.70093 0.24791 0.69977 C 0.24883 0.69908 0.25 0.69885 0.25104 0.69815 C 0.25455 0.69514 0.25768 0.69098 0.26146 0.68866 C 0.2625 0.6882 0.26354 0.68774 0.26458 0.68704 C 0.26732 0.68473 0.27005 0.68195 0.27291 0.6794 C 0.27422 0.67825 0.27578 0.67732 0.27708 0.67593 C 0.27812 0.67454 0.2789 0.67269 0.28021 0.67223 C 0.28359 0.67061 0.28711 0.67107 0.29062 0.67038 C 0.30781 0.66644 0.28281 0.67107 0.30625 0.66274 C 0.30794 0.66227 0.30963 0.66181 0.31146 0.66112 C 0.31393 0.65996 0.31445 0.65926 0.31666 0.65718 " pathEditMode="relative" rAng="0" ptsTypes="AAAAAAAAAAAAAAAAAAAAAAAAAAAAAAAAAAAAAAAAAAAAAAAAAAAAAAAAAAAAAAAAAAAAAAAAAAAAAAAAAAAAAAAAAAAAAAAAA">
                                      <p:cBhvr>
                                        <p:cTn id="36" dur="2000" fill="hold"/>
                                        <p:tgtEl>
                                          <p:spTgt spid="54"/>
                                        </p:tgtEl>
                                        <p:attrNameLst>
                                          <p:attrName>ppt_x</p:attrName>
                                          <p:attrName>ppt_y</p:attrName>
                                        </p:attrNameLst>
                                      </p:cBhvr>
                                      <p:rCtr x="16458" y="40810"/>
                                    </p:animMotion>
                                  </p:childTnLst>
                                  <p:subTnLst>
                                    <p:set>
                                      <p:cBhvr override="childStyle">
                                        <p:cTn dur="1" fill="hold" display="0" masterRel="sameClick" afterEffect="1">
                                          <p:stCondLst>
                                            <p:cond evt="end" delay="0">
                                              <p:tn val="35"/>
                                            </p:cond>
                                          </p:stCondLst>
                                        </p:cTn>
                                        <p:tgtEl>
                                          <p:spTgt spid="54"/>
                                        </p:tgtEl>
                                        <p:attrNameLst>
                                          <p:attrName>style.visibility</p:attrName>
                                        </p:attrNameLst>
                                      </p:cBhvr>
                                      <p:to>
                                        <p:strVal val="hidden"/>
                                      </p:to>
                                    </p:set>
                                  </p:subTnLst>
                                </p:cTn>
                              </p:par>
                              <p:par>
                                <p:cTn id="37" presetID="0" presetClass="path" presetSubtype="0" accel="50000" decel="50000" fill="hold" grpId="0" nodeType="withEffect">
                                  <p:stCondLst>
                                    <p:cond delay="8000"/>
                                  </p:stCondLst>
                                  <p:childTnLst>
                                    <p:animMotion origin="layout" path="M -0.00104 0.00139 L -0.00104 0.00162 C 0.00364 0.00741 0.00833 0.01088 0.01041 0.02176 C 0.01575 0.05023 0.0095 0.0206 0.01458 0.03843 C 0.01497 0.04005 0.01484 0.04259 0.01562 0.04398 C 0.01627 0.04514 0.01771 0.04514 0.01875 0.04583 C 0.02148 0.06528 0.01771 0.04213 0.02187 0.0588 C 0.02265 0.06227 0.02265 0.06644 0.02396 0.06991 C 0.02877 0.08287 0.02604 0.07847 0.03125 0.08472 C 0.03385 0.09861 0.03021 0.08125 0.03437 0.09583 C 0.03476 0.09745 0.03502 0.09954 0.03541 0.10139 C 0.03567 0.1162 0.0358 0.13102 0.03646 0.14583 C 0.03646 0.14838 0.03919 0.16366 0.03958 0.16435 L 0.04271 0.16991 C 0.04336 0.17361 0.04414 0.17708 0.04479 0.18102 L 0.04687 0.19583 C 0.04752 0.20949 0.047 0.21389 0.05 0.22546 C 0.05039 0.22732 0.05156 0.22894 0.05208 0.23102 C 0.05286 0.23449 0.05286 0.23866 0.05416 0.24213 C 0.05481 0.24398 0.0556 0.2456 0.05625 0.24769 C 0.05664 0.24931 0.05651 0.25162 0.05729 0.25324 C 0.05807 0.25486 0.05937 0.25556 0.06041 0.25695 C 0.06224 0.26667 0.0608 0.26065 0.06562 0.27361 C 0.06627 0.27546 0.06718 0.27685 0.06771 0.27917 C 0.06836 0.28287 0.06875 0.28658 0.06979 0.29028 C 0.07044 0.29259 0.07122 0.29491 0.07187 0.29769 C 0.0733 0.3044 0.07422 0.31528 0.07812 0.31991 L 0.08125 0.32361 C 0.08632 0.33727 0.08385 0.33102 0.08854 0.34213 C 0.08958 0.34815 0.08997 0.35023 0.09166 0.35695 C 0.09218 0.35926 0.09284 0.36204 0.09375 0.36435 C 0.09453 0.36644 0.09596 0.36783 0.09687 0.36991 L 0.10312 0.38658 C 0.10377 0.38843 0.10468 0.38982 0.10521 0.39213 C 0.10898 0.41227 0.10286 0.38148 0.10833 0.40324 C 0.10911 0.40671 0.10911 0.41088 0.11041 0.41435 C 0.11106 0.4162 0.11185 0.41783 0.1125 0.41991 C 0.11289 0.42153 0.11289 0.42361 0.11354 0.42546 C 0.11432 0.42755 0.11562 0.42917 0.11666 0.43102 C 0.11692 0.43287 0.11731 0.43449 0.11771 0.43658 C 0.1207 0.45833 0.11849 0.47083 0.11771 0.49954 C 0.11744 0.50695 0.11692 0.51435 0.11666 0.52176 C 0.11627 0.53704 0.11614 0.55255 0.11562 0.56806 C 0.11536 0.57523 0.11419 0.58634 0.11354 0.59398 C 0.11523 0.6537 0.11146 0.61343 0.11666 0.63658 C 0.11744 0.64005 0.11797 0.64398 0.11875 0.64769 L 0.11979 0.65324 L 0.12083 0.6588 L 0.12187 0.66435 C 0.12148 0.67176 0.12161 0.67917 0.12083 0.68658 C 0.12057 0.68866 0.11927 0.69005 0.11875 0.69213 C 0.11823 0.69375 0.11797 0.69583 0.11771 0.69769 C 0.11797 0.70556 0.11731 0.71412 0.11875 0.72176 C 0.11914 0.72431 0.12135 0.72431 0.12291 0.72546 C 0.12487 0.72685 0.12708 0.72778 0.12916 0.72917 L 0.13229 0.73102 L 0.13541 0.73287 C 0.13646 0.73333 0.13737 0.73426 0.13854 0.73472 L 0.14896 0.73843 C 0.14961 0.7382 0.18502 0.73658 0.19271 0.73472 C 0.19479 0.73403 0.19687 0.73218 0.19896 0.73102 L 0.20521 0.72732 C 0.20625 0.72662 0.20729 0.72639 0.20833 0.72546 C 0.20937 0.72408 0.21041 0.72292 0.21146 0.72176 C 0.21276 0.71991 0.21406 0.71759 0.21562 0.7162 C 0.21653 0.71505 0.21771 0.71505 0.21875 0.71435 C 0.21979 0.7132 0.2207 0.71134 0.22187 0.71065 C 0.2263 0.70695 0.22799 0.70718 0.23229 0.70509 C 0.23711 0.70255 0.23398 0.7037 0.23958 0.69954 C 0.24049 0.69861 0.24166 0.69815 0.24271 0.69769 C 0.24544 0.69398 0.24804 0.68982 0.25104 0.68658 C 0.25208 0.68519 0.25312 0.68426 0.25416 0.68287 C 0.25521 0.68102 0.25599 0.6787 0.25729 0.67732 C 0.25846 0.6757 0.26002 0.675 0.26146 0.67361 C 0.27356 0.66019 0.26666 0.66482 0.27396 0.66065 C 0.27526 0.6588 0.27656 0.65648 0.27812 0.65509 C 0.27968 0.65347 0.28151 0.65255 0.28333 0.65139 C 0.29023 0.64583 0.2845 0.64884 0.29166 0.64583 C 0.29271 0.64445 0.29349 0.64283 0.29479 0.64213 C 0.29739 0.64028 0.30039 0.63982 0.30312 0.63843 C 0.30416 0.63773 0.30507 0.63704 0.30625 0.63658 C 0.30794 0.63565 0.30963 0.63542 0.31146 0.63472 C 0.31354 0.63357 0.31562 0.63218 0.31771 0.63102 C 0.31875 0.63033 0.31966 0.62917 0.32083 0.62917 L 0.33229 0.62732 C 0.33398 0.62593 0.3358 0.625 0.3375 0.62361 C 0.33854 0.62245 0.33932 0.62014 0.34062 0.61991 C 0.34271 0.61945 0.34479 0.62083 0.34687 0.62176 C 0.35169 0.62361 0.3483 0.62361 0.35104 0.62361 " pathEditMode="relative" rAng="0" ptsTypes="AAAAAAAAAAAAAAAAAAAAAAAAAAAAAAAAAAAAAAAAAAAAAAAAAAAAAAAAAAAAAAAAAAAAAAAAAAAAAAAAAAAAAAAAA">
                                      <p:cBhvr>
                                        <p:cTn id="38" dur="2000" fill="hold"/>
                                        <p:tgtEl>
                                          <p:spTgt spid="55"/>
                                        </p:tgtEl>
                                        <p:attrNameLst>
                                          <p:attrName>ppt_x</p:attrName>
                                          <p:attrName>ppt_y</p:attrName>
                                        </p:attrNameLst>
                                      </p:cBhvr>
                                      <p:rCtr x="17604" y="36852"/>
                                    </p:animMotion>
                                  </p:childTnLst>
                                  <p:subTnLst>
                                    <p:set>
                                      <p:cBhvr override="childStyle">
                                        <p:cTn dur="1" fill="hold" display="0" masterRel="sameClick" afterEffect="1">
                                          <p:stCondLst>
                                            <p:cond evt="end" delay="0">
                                              <p:tn val="37"/>
                                            </p:cond>
                                          </p:stCondLst>
                                        </p:cTn>
                                        <p:tgtEl>
                                          <p:spTgt spid="55"/>
                                        </p:tgtEl>
                                        <p:attrNameLst>
                                          <p:attrName>style.visibility</p:attrName>
                                        </p:attrNameLst>
                                      </p:cBhvr>
                                      <p:to>
                                        <p:strVal val="hidden"/>
                                      </p:to>
                                    </p:set>
                                  </p:subTnLst>
                                </p:cTn>
                              </p:par>
                              <p:par>
                                <p:cTn id="39" presetID="0" presetClass="path" presetSubtype="0" accel="50000" decel="50000" fill="hold" grpId="0" nodeType="withEffect">
                                  <p:stCondLst>
                                    <p:cond delay="8400"/>
                                  </p:stCondLst>
                                  <p:childTnLst>
                                    <p:animMotion origin="layout" path="M -0.00195 -0.01783 L -0.00195 -0.0176 C 0.00013 -0.01366 0.00222 -0.00949 0.0043 -0.00486 C 0.01003 0.00787 0.00195 -0.00718 0.00951 0.00625 C 0.01016 0.00995 0.01159 0.01342 0.01159 0.01736 C 0.01146 0.01805 0.01224 0.04606 0.00951 0.05625 C 0.00886 0.0581 0.00807 0.05995 0.00742 0.0618 C 0.00703 0.06481 0.00677 0.06782 0.00638 0.07106 C 0.00599 0.07291 0.00547 0.07453 0.00534 0.07662 C 0.00443 0.08264 0.00326 0.09514 0.00326 0.09537 C 0.00352 0.11782 0.00274 0.14074 0.0043 0.16365 C 0.00456 0.16805 0.00755 0.17037 0.00847 0.17477 C 0.01094 0.18819 0.00899 0.1831 0.01367 0.19143 L 0.0168 0.2081 L 0.01784 0.21365 C 0.0181 0.21852 0.01862 0.22338 0.01888 0.22847 C 0.01927 0.2375 0.01901 0.24699 0.01992 0.25602 C 0.02005 0.25833 0.02149 0.25972 0.02201 0.2618 C 0.02279 0.26527 0.02331 0.26898 0.02409 0.27291 C 0.02435 0.27477 0.02448 0.27662 0.02513 0.27847 C 0.02643 0.28194 0.02839 0.28518 0.0293 0.28935 C 0.03086 0.29791 0.02956 0.29352 0.03347 0.30231 L 0.03555 0.31365 C 0.03581 0.31527 0.03555 0.31852 0.03659 0.31921 L 0.03972 0.32083 C 0.04219 0.33426 0.03867 0.31828 0.04388 0.33217 C 0.0444 0.33379 0.0444 0.33588 0.04492 0.33773 C 0.05039 0.36041 0.04375 0.33194 0.04909 0.35069 C 0.04948 0.35231 0.04974 0.35416 0.05013 0.35625 C 0.05039 0.36111 0.05078 0.36597 0.05117 0.37106 C 0.05143 0.37639 0.05169 0.38217 0.05222 0.38773 C 0.05326 0.40069 0.05287 0.38958 0.0543 0.40069 C 0.05469 0.40416 0.05456 0.4081 0.05534 0.4118 C 0.05573 0.41389 0.0569 0.41527 0.05742 0.41736 C 0.0582 0.42083 0.05794 0.42569 0.05951 0.42847 C 0.07057 0.44814 0.05365 0.41759 0.06576 0.44143 C 0.06771 0.44514 0.07031 0.44814 0.07201 0.45254 C 0.07331 0.45625 0.075 0.45949 0.07617 0.46365 C 0.07735 0.46805 0.07839 0.47268 0.08034 0.47662 C 0.08125 0.47847 0.08242 0.48032 0.08347 0.48217 C 0.08451 0.48819 0.0849 0.4912 0.08763 0.49699 C 0.08841 0.49861 0.08972 0.4993 0.09076 0.50069 C 0.09336 0.51458 0.08972 0.49722 0.09388 0.5118 C 0.09427 0.51342 0.0944 0.51551 0.09492 0.51736 C 0.09544 0.51967 0.09636 0.52199 0.09701 0.52453 C 0.0974 0.52708 0.09753 0.52963 0.09805 0.53217 C 0.09857 0.53588 0.09974 0.53935 0.10013 0.54328 C 0.10156 0.55926 0.10078 0.55046 0.10222 0.56921 C 0.10182 0.57777 0.10169 0.58634 0.10117 0.59514 C 0.10104 0.59699 0.10039 0.59861 0.10013 0.60069 C 0.09961 0.6037 0.09948 0.60671 0.09909 0.60995 C 0.09766 0.61921 0.09844 0.6118 0.09597 0.62106 C 0.09544 0.62268 0.09518 0.62477 0.09492 0.62662 C 0.09323 0.64606 0.09297 0.64444 0.09492 0.67106 C 0.09518 0.67477 0.09623 0.67847 0.09701 0.68217 L 0.09805 0.68773 C 0.09857 0.70463 0.1 0.71736 0.09805 0.73402 C 0.09766 0.73657 0.09662 0.73889 0.09597 0.74143 C 0.09531 0.74328 0.09466 0.74537 0.09388 0.74676 C 0.09297 0.74838 0.0918 0.7493 0.09076 0.75069 C 0.09037 0.75231 0.08972 0.75416 0.08972 0.75625 C 0.08972 0.7581 0.09011 0.75995 0.09076 0.7618 C 0.09219 0.76574 0.09831 0.77361 0.10013 0.77453 C 0.10222 0.77592 0.1043 0.77662 0.10638 0.77824 C 0.11003 0.78171 0.1125 0.78426 0.1168 0.78588 C 0.12083 0.78727 0.12656 0.78912 0.13034 0.79143 L 0.13972 0.79699 L 0.14284 0.79861 C 0.14766 0.79814 0.15248 0.79768 0.15742 0.79699 C 0.15912 0.79652 0.16081 0.79537 0.16263 0.7949 C 0.17995 0.79051 0.16537 0.7956 0.17722 0.79143 C 0.17826 0.79004 0.17917 0.78842 0.18034 0.78773 C 0.18815 0.78148 0.18099 0.79027 0.18763 0.78217 C 0.19844 0.76828 0.18581 0.78449 0.19492 0.77106 C 0.19583 0.76944 0.19701 0.76875 0.19805 0.76736 C 0.19948 0.76504 0.20052 0.76157 0.20222 0.75995 C 0.20339 0.75856 0.20495 0.75879 0.20638 0.75787 C 0.20807 0.75694 0.20977 0.75555 0.21159 0.75439 C 0.2125 0.7537 0.21367 0.75347 0.21472 0.75231 C 0.2168 0.75023 0.21888 0.74745 0.22097 0.74514 C 0.22201 0.74375 0.22292 0.74236 0.22409 0.74143 C 0.22539 0.74004 0.22695 0.73912 0.22826 0.7375 C 0.23112 0.73426 0.2332 0.72847 0.23659 0.72639 C 0.23919 0.725 0.24232 0.72314 0.24492 0.72083 C 0.24597 0.7199 0.24675 0.71805 0.24805 0.71713 C 0.25 0.71597 0.25222 0.71597 0.2543 0.71551 C 0.2556 0.71412 0.25703 0.71273 0.25847 0.71157 C 0.25938 0.71088 0.26055 0.71064 0.26159 0.70995 C 0.26511 0.70694 0.26823 0.70277 0.27201 0.70046 C 0.27305 0.7 0.27409 0.69953 0.27513 0.69884 C 0.27787 0.69652 0.2806 0.69375 0.28347 0.6912 C 0.28477 0.69004 0.28633 0.68912 0.28763 0.68773 C 0.28867 0.68634 0.28945 0.68449 0.29076 0.68402 C 0.29414 0.6824 0.29766 0.68287 0.30117 0.68217 C 0.31836 0.67824 0.29336 0.68287 0.3168 0.67453 C 0.31849 0.67407 0.32018 0.67361 0.32201 0.67291 C 0.32448 0.67176 0.325 0.67106 0.32722 0.66898 " pathEditMode="relative" rAng="0" ptsTypes="AAAAAAAAAAAAAAAAAAAAAAAAAAAAAAAAAAAAAAAAAAAAAAAAAAAAAAAAAAAAAAAAAAAAAAAAAAAAAAAAAAAAAAAAAAAAAAAAA">
                                      <p:cBhvr>
                                        <p:cTn id="40" dur="2000" fill="hold"/>
                                        <p:tgtEl>
                                          <p:spTgt spid="56"/>
                                        </p:tgtEl>
                                        <p:attrNameLst>
                                          <p:attrName>ppt_x</p:attrName>
                                          <p:attrName>ppt_y</p:attrName>
                                        </p:attrNameLst>
                                      </p:cBhvr>
                                      <p:rCtr x="16458" y="40810"/>
                                    </p:animMotion>
                                  </p:childTnLst>
                                  <p:subTnLst>
                                    <p:set>
                                      <p:cBhvr override="childStyle">
                                        <p:cTn dur="1" fill="hold" display="0" masterRel="sameClick" afterEffect="1">
                                          <p:stCondLst>
                                            <p:cond evt="end" delay="0">
                                              <p:tn val="39"/>
                                            </p:cond>
                                          </p:stCondLst>
                                        </p:cTn>
                                        <p:tgtEl>
                                          <p:spTgt spid="56"/>
                                        </p:tgtEl>
                                        <p:attrNameLst>
                                          <p:attrName>style.visibility</p:attrName>
                                        </p:attrNameLst>
                                      </p:cBhvr>
                                      <p:to>
                                        <p:strVal val="hidden"/>
                                      </p:to>
                                    </p:set>
                                  </p:subTnLst>
                                </p:cTn>
                              </p:par>
                              <p:par>
                                <p:cTn id="41" presetID="0" presetClass="path" presetSubtype="0" accel="50000" decel="50000" fill="hold" grpId="0" nodeType="withEffect">
                                  <p:stCondLst>
                                    <p:cond delay="8800"/>
                                  </p:stCondLst>
                                  <p:childTnLst>
                                    <p:animMotion origin="layout" path="M -0.00104 0.00139 L -0.00104 0.00162 C 0.00364 0.00741 0.00833 0.01088 0.01041 0.02176 C 0.01575 0.05023 0.0095 0.0206 0.01458 0.03843 C 0.01497 0.04005 0.01484 0.0426 0.01562 0.04398 C 0.01627 0.04514 0.01771 0.04514 0.01875 0.04584 C 0.02148 0.06528 0.01771 0.04213 0.02187 0.0588 C 0.02265 0.06227 0.02265 0.06644 0.02396 0.06991 C 0.02877 0.08287 0.02604 0.07848 0.03125 0.08473 C 0.03385 0.09861 0.03021 0.08125 0.03437 0.09584 C 0.03476 0.09746 0.03502 0.09954 0.03541 0.10139 C 0.03567 0.11621 0.0358 0.13102 0.03646 0.14584 C 0.03646 0.14838 0.03919 0.16366 0.03958 0.16435 L 0.04271 0.16991 C 0.04336 0.17361 0.04414 0.17709 0.04479 0.18102 L 0.04687 0.19584 C 0.04752 0.20949 0.047 0.21389 0.05 0.22547 C 0.05039 0.22732 0.05156 0.22894 0.05208 0.23102 C 0.05286 0.23449 0.05286 0.23866 0.05416 0.24213 C 0.05481 0.24398 0.0556 0.2456 0.05625 0.24769 C 0.05664 0.24931 0.05651 0.25162 0.05729 0.25324 C 0.05807 0.25486 0.05937 0.25556 0.06041 0.25695 C 0.06224 0.26667 0.0608 0.26065 0.06562 0.27361 C 0.06627 0.27547 0.06718 0.27685 0.06771 0.27917 C 0.06836 0.28287 0.06875 0.28658 0.06979 0.29028 C 0.07044 0.2926 0.07122 0.29491 0.07187 0.29769 C 0.0733 0.3044 0.07422 0.31528 0.07812 0.31991 L 0.08125 0.32361 C 0.08632 0.33727 0.08385 0.33102 0.08854 0.34213 C 0.08958 0.34815 0.08997 0.35023 0.09166 0.35695 C 0.09218 0.35926 0.09284 0.36204 0.09375 0.36435 C 0.09453 0.36644 0.09596 0.36783 0.09687 0.36991 L 0.10312 0.38658 C 0.10377 0.38843 0.10468 0.38982 0.10521 0.39213 C 0.10898 0.41227 0.10286 0.38148 0.10833 0.40324 C 0.10911 0.40672 0.10911 0.41088 0.11041 0.41435 C 0.11106 0.41621 0.11185 0.41783 0.1125 0.41991 C 0.11289 0.42153 0.11289 0.42361 0.11354 0.42547 C 0.11432 0.42755 0.11562 0.42917 0.11666 0.43102 C 0.11692 0.43287 0.11731 0.43449 0.11771 0.43658 C 0.1207 0.45834 0.11849 0.47084 0.11771 0.49954 C 0.11744 0.50695 0.11692 0.51435 0.11666 0.52176 C 0.11627 0.53704 0.11614 0.55255 0.11562 0.56806 C 0.11536 0.57523 0.11419 0.58635 0.11354 0.59398 C 0.11523 0.65371 0.11146 0.61343 0.11666 0.63658 C 0.11744 0.64005 0.11797 0.64398 0.11875 0.64769 L 0.11979 0.65324 L 0.12083 0.6588 L 0.12187 0.66435 C 0.12148 0.67176 0.12161 0.67917 0.12083 0.68658 C 0.12057 0.68866 0.11927 0.69005 0.11875 0.69213 C 0.11823 0.69375 0.11797 0.69584 0.11771 0.69769 C 0.11797 0.70556 0.11731 0.71412 0.11875 0.72176 C 0.11914 0.72431 0.12135 0.72431 0.12291 0.72547 C 0.12487 0.72685 0.12708 0.72778 0.12916 0.72917 L 0.13229 0.73102 L 0.13541 0.73287 C 0.13646 0.73334 0.13737 0.73426 0.13854 0.73473 L 0.14896 0.73843 C 0.14961 0.7382 0.18502 0.73658 0.19271 0.73473 C 0.19479 0.73403 0.19687 0.73218 0.19896 0.73102 L 0.20521 0.72732 C 0.20625 0.72662 0.20729 0.72639 0.20833 0.72547 C 0.20937 0.72408 0.21041 0.72292 0.21146 0.72176 C 0.21276 0.71991 0.21406 0.7176 0.21562 0.71621 C 0.21653 0.71505 0.21771 0.71505 0.21875 0.71435 C 0.21979 0.7132 0.2207 0.71135 0.22187 0.71065 C 0.2263 0.70695 0.22799 0.70718 0.23229 0.7051 C 0.23711 0.70255 0.23398 0.70371 0.23958 0.69954 C 0.24049 0.69861 0.24166 0.69815 0.24271 0.69769 C 0.24544 0.69398 0.24804 0.68982 0.25104 0.68658 C 0.25208 0.68519 0.25312 0.68426 0.25416 0.68287 C 0.25521 0.68102 0.25599 0.67871 0.25729 0.67732 C 0.25846 0.6757 0.26002 0.675 0.26146 0.67361 C 0.27356 0.66019 0.26666 0.66482 0.27396 0.66065 C 0.27526 0.6588 0.27656 0.65648 0.27812 0.6551 C 0.27968 0.65348 0.28151 0.65255 0.28333 0.65139 C 0.29023 0.64584 0.2845 0.64885 0.29166 0.64584 C 0.29271 0.64445 0.29349 0.64283 0.29479 0.64213 C 0.29739 0.64028 0.30039 0.63982 0.30312 0.63843 C 0.30416 0.63773 0.30507 0.63704 0.30625 0.63658 C 0.30794 0.63565 0.30963 0.63542 0.31146 0.63473 C 0.31354 0.63357 0.31562 0.63218 0.31771 0.63102 C 0.31875 0.63033 0.31966 0.62917 0.32083 0.62917 L 0.33229 0.62732 C 0.33398 0.62593 0.3358 0.625 0.3375 0.62361 C 0.33854 0.62246 0.33932 0.62014 0.34062 0.61991 C 0.34271 0.61945 0.34479 0.62084 0.34687 0.62176 C 0.35169 0.62361 0.3483 0.62361 0.35104 0.62361 " pathEditMode="relative" rAng="0" ptsTypes="AAAAAAAAAAAAAAAAAAAAAAAAAAAAAAAAAAAAAAAAAAAAAAAAAAAAAAAAAAAAAAAAAAAAAAAAAAAAAAAAAAAAAAAAA">
                                      <p:cBhvr>
                                        <p:cTn id="42" dur="2000" fill="hold"/>
                                        <p:tgtEl>
                                          <p:spTgt spid="57"/>
                                        </p:tgtEl>
                                        <p:attrNameLst>
                                          <p:attrName>ppt_x</p:attrName>
                                          <p:attrName>ppt_y</p:attrName>
                                        </p:attrNameLst>
                                      </p:cBhvr>
                                      <p:rCtr x="17604" y="36852"/>
                                    </p:animMotion>
                                  </p:childTnLst>
                                  <p:subTnLst>
                                    <p:set>
                                      <p:cBhvr override="childStyle">
                                        <p:cTn dur="1" fill="hold" display="0" masterRel="sameClick" afterEffect="1">
                                          <p:stCondLst>
                                            <p:cond evt="end" delay="0">
                                              <p:tn val="41"/>
                                            </p:cond>
                                          </p:stCondLst>
                                        </p:cTn>
                                        <p:tgtEl>
                                          <p:spTgt spid="57"/>
                                        </p:tgtEl>
                                        <p:attrNameLst>
                                          <p:attrName>style.visibility</p:attrName>
                                        </p:attrNameLst>
                                      </p:cBhvr>
                                      <p:to>
                                        <p:strVal val="hidden"/>
                                      </p:to>
                                    </p:set>
                                  </p:subTnLst>
                                </p:cTn>
                              </p:par>
                              <p:par>
                                <p:cTn id="43" presetID="0" presetClass="path" presetSubtype="0" accel="50000" decel="50000" fill="hold" grpId="0" nodeType="withEffect">
                                  <p:stCondLst>
                                    <p:cond delay="9300"/>
                                  </p:stCondLst>
                                  <p:childTnLst>
                                    <p:animMotion origin="layout" path="M -0.00625 -0.01852 L -0.00625 -0.01828 C -0.00157 -0.0125 0.00312 -0.00902 0.00521 0.00186 C 0.01054 0.03033 0.00429 0.0007 0.00937 0.01852 C 0.00976 0.02014 0.00963 0.02269 0.01041 0.02408 C 0.01106 0.02523 0.0125 0.02523 0.01354 0.02593 C 0.01627 0.04537 0.0125 0.02223 0.01666 0.03889 C 0.01744 0.04236 0.01744 0.04653 0.01875 0.05 C 0.02356 0.06297 0.02083 0.05857 0.02604 0.06482 C 0.02864 0.07871 0.025 0.06135 0.02916 0.07593 C 0.02955 0.07755 0.02981 0.07963 0.03021 0.08148 C 0.03047 0.0963 0.0306 0.11111 0.03125 0.12593 C 0.03125 0.12848 0.03398 0.14375 0.03437 0.14445 L 0.0375 0.15 C 0.03815 0.15371 0.03893 0.15718 0.03958 0.16111 L 0.04166 0.17593 C 0.04231 0.18959 0.04179 0.19398 0.04479 0.20556 C 0.04518 0.20741 0.04635 0.20903 0.04687 0.21111 C 0.04765 0.21459 0.04765 0.21875 0.04896 0.22223 C 0.04961 0.22408 0.05039 0.2257 0.05104 0.22778 C 0.05143 0.2294 0.0513 0.23172 0.05208 0.23334 C 0.05286 0.23496 0.05416 0.23565 0.05521 0.23704 C 0.05703 0.24676 0.0556 0.24074 0.06041 0.25371 C 0.06106 0.25556 0.06198 0.25695 0.0625 0.25926 C 0.06315 0.26297 0.06354 0.26667 0.06458 0.27037 C 0.06523 0.27269 0.06601 0.275 0.06666 0.27778 C 0.0681 0.28449 0.06901 0.29537 0.07291 0.3 L 0.07604 0.30371 C 0.08112 0.31736 0.07864 0.31111 0.08333 0.32223 C 0.08437 0.32824 0.08476 0.33033 0.08646 0.33704 C 0.08698 0.33936 0.08763 0.34213 0.08854 0.34445 C 0.08932 0.34653 0.09075 0.34792 0.09166 0.35 L 0.09791 0.36667 C 0.09856 0.36852 0.09948 0.36991 0.1 0.37223 C 0.10377 0.39236 0.09765 0.36158 0.10312 0.38334 C 0.1039 0.38681 0.1039 0.39098 0.10521 0.39445 C 0.10586 0.3963 0.10664 0.39792 0.10729 0.4 C 0.10768 0.40162 0.10768 0.40371 0.10833 0.40556 C 0.10911 0.40764 0.11041 0.40926 0.11146 0.41111 C 0.11172 0.41297 0.11211 0.41459 0.1125 0.41667 C 0.11549 0.43843 0.11328 0.45093 0.1125 0.47963 C 0.11224 0.48704 0.11172 0.49445 0.11146 0.50186 C 0.11106 0.51713 0.11093 0.53264 0.11041 0.54815 C 0.11015 0.55533 0.10898 0.56644 0.10833 0.57408 C 0.11002 0.6338 0.10625 0.59352 0.11146 0.61667 C 0.11224 0.62014 0.11276 0.62408 0.11354 0.62778 L 0.11458 0.63334 L 0.11562 0.63889 L 0.11666 0.64445 C 0.11627 0.65186 0.1164 0.65926 0.11562 0.66667 C 0.11536 0.66875 0.11406 0.67014 0.11354 0.67223 C 0.11302 0.67385 0.11276 0.67593 0.1125 0.67778 C 0.11276 0.68565 0.11211 0.69422 0.11354 0.70186 C 0.11393 0.7044 0.11614 0.7044 0.11771 0.70556 C 0.11966 0.70695 0.12187 0.70787 0.12396 0.70926 L 0.12708 0.71111 L 0.13021 0.71297 C 0.13125 0.71343 0.13216 0.71436 0.13333 0.71482 L 0.14375 0.71852 C 0.1444 0.71829 0.17981 0.71667 0.1875 0.71482 C 0.18958 0.71412 0.19166 0.71227 0.19375 0.71111 L 0.2 0.70741 C 0.20104 0.70672 0.20208 0.70648 0.20312 0.70556 C 0.20416 0.70417 0.20521 0.70301 0.20625 0.70186 C 0.20755 0.7 0.20885 0.69769 0.21041 0.6963 C 0.21132 0.69514 0.2125 0.69514 0.21354 0.69445 C 0.21458 0.69329 0.21549 0.69144 0.21666 0.69074 C 0.22109 0.68704 0.22278 0.68727 0.22708 0.68519 C 0.2319 0.68264 0.22877 0.6838 0.23437 0.67963 C 0.23528 0.67871 0.23646 0.67824 0.2375 0.67778 C 0.24023 0.67408 0.24284 0.66991 0.24583 0.66667 C 0.24687 0.66528 0.24791 0.66436 0.24896 0.66297 C 0.25 0.66111 0.25078 0.6588 0.25208 0.65741 C 0.25325 0.65579 0.25481 0.6551 0.25625 0.65371 C 0.26836 0.64028 0.26146 0.64491 0.26875 0.64074 C 0.27005 0.63889 0.27135 0.63658 0.27291 0.63519 C 0.27448 0.63357 0.2763 0.63264 0.27812 0.63148 C 0.28502 0.62593 0.27929 0.62894 0.28646 0.62593 C 0.2875 0.62454 0.28828 0.62292 0.28958 0.62223 C 0.29218 0.62037 0.29518 0.61991 0.29791 0.61852 C 0.29896 0.61783 0.29987 0.61713 0.30104 0.61667 C 0.30273 0.61574 0.30442 0.61551 0.30625 0.61482 C 0.30833 0.61366 0.31041 0.61227 0.3125 0.61111 C 0.31354 0.61042 0.31445 0.60926 0.31562 0.60926 L 0.32708 0.60741 C 0.32877 0.60602 0.3306 0.6051 0.33229 0.60371 C 0.33333 0.60255 0.33411 0.60023 0.33541 0.6 C 0.3375 0.59954 0.33958 0.60093 0.34166 0.60186 C 0.34648 0.60371 0.3431 0.60371 0.34583 0.60371 " pathEditMode="relative" rAng="0" ptsTypes="AAAAAAAAAAAAAAAAAAAAAAAAAAAAAAAAAAAAAAAAAAAAAAAAAAAAAAAAAAAAAAAAAAAAAAAAAAAAAAAAAAAAAAAAA">
                                      <p:cBhvr>
                                        <p:cTn id="44" dur="2000" fill="hold"/>
                                        <p:tgtEl>
                                          <p:spTgt spid="58"/>
                                        </p:tgtEl>
                                        <p:attrNameLst>
                                          <p:attrName>ppt_x</p:attrName>
                                          <p:attrName>ppt_y</p:attrName>
                                        </p:attrNameLst>
                                      </p:cBhvr>
                                      <p:rCtr x="17604" y="36852"/>
                                    </p:animMotion>
                                  </p:childTnLst>
                                  <p:subTnLst>
                                    <p:set>
                                      <p:cBhvr override="childStyle">
                                        <p:cTn dur="1" fill="hold" display="0" masterRel="sameClick" afterEffect="1">
                                          <p:stCondLst>
                                            <p:cond evt="end" delay="0">
                                              <p:tn val="43"/>
                                            </p:cond>
                                          </p:stCondLst>
                                        </p:cTn>
                                        <p:tgtEl>
                                          <p:spTgt spid="58"/>
                                        </p:tgtEl>
                                        <p:attrNameLst>
                                          <p:attrName>style.visibility</p:attrName>
                                        </p:attrNameLst>
                                      </p:cBhvr>
                                      <p:to>
                                        <p:strVal val="hidden"/>
                                      </p:to>
                                    </p:set>
                                  </p:subTnLst>
                                </p:cTn>
                              </p:par>
                              <p:par>
                                <p:cTn id="45" presetID="0" presetClass="path" presetSubtype="0" accel="50000" decel="50000" fill="hold" grpId="0" nodeType="withEffect">
                                  <p:stCondLst>
                                    <p:cond delay="9700"/>
                                  </p:stCondLst>
                                  <p:childTnLst>
                                    <p:animMotion origin="layout" path="M -0.00104 0.00139 L -0.00104 0.00162 C 0.00364 0.00741 0.00833 0.01088 0.01041 0.02176 C 0.01575 0.05023 0.0095 0.0206 0.01458 0.03843 C 0.01497 0.04005 0.01484 0.04259 0.01562 0.04398 C 0.01627 0.04514 0.01771 0.04514 0.01875 0.04583 C 0.02148 0.06528 0.01771 0.04213 0.02187 0.0588 C 0.02265 0.06227 0.02265 0.06644 0.02396 0.06991 C 0.02877 0.08287 0.02604 0.07847 0.03125 0.08472 C 0.03385 0.09861 0.03021 0.08125 0.03437 0.09583 C 0.03476 0.09745 0.03502 0.09954 0.03541 0.10139 C 0.03567 0.1162 0.0358 0.13102 0.03646 0.14583 C 0.03646 0.14838 0.03919 0.16366 0.03958 0.16435 L 0.04271 0.16991 C 0.04336 0.17361 0.04414 0.17708 0.04479 0.18102 L 0.04687 0.19583 C 0.04752 0.20949 0.047 0.21389 0.05 0.22546 C 0.05039 0.22732 0.05156 0.22894 0.05208 0.23102 C 0.05286 0.23449 0.05286 0.23866 0.05416 0.24213 C 0.05481 0.24398 0.0556 0.2456 0.05625 0.24769 C 0.05664 0.24931 0.05651 0.25162 0.05729 0.25324 C 0.05807 0.25486 0.05937 0.25556 0.06041 0.25695 C 0.06224 0.26667 0.0608 0.26065 0.06562 0.27361 C 0.06627 0.27546 0.06718 0.27685 0.06771 0.27917 C 0.06836 0.28287 0.06875 0.28658 0.06979 0.29028 C 0.07044 0.29259 0.07122 0.29491 0.07187 0.29769 C 0.0733 0.3044 0.07422 0.31528 0.07812 0.31991 L 0.08125 0.32361 C 0.08632 0.33727 0.08385 0.33102 0.08854 0.34213 C 0.08958 0.34815 0.08997 0.35023 0.09166 0.35695 C 0.09218 0.35926 0.09284 0.36204 0.09375 0.36435 C 0.09453 0.36644 0.09596 0.36783 0.09687 0.36991 L 0.10312 0.38658 C 0.10377 0.38843 0.10468 0.38982 0.10521 0.39213 C 0.10898 0.41227 0.10286 0.38148 0.10833 0.40324 C 0.10911 0.40671 0.10911 0.41088 0.11041 0.41435 C 0.11106 0.4162 0.11185 0.41783 0.1125 0.41991 C 0.11289 0.42153 0.11289 0.42361 0.11354 0.42546 C 0.11432 0.42755 0.11562 0.42917 0.11666 0.43102 C 0.11692 0.43287 0.11731 0.43449 0.11771 0.43658 C 0.1207 0.45833 0.11849 0.47083 0.11771 0.49954 C 0.11744 0.50695 0.11692 0.51435 0.11666 0.52176 C 0.11627 0.53704 0.11614 0.55255 0.11562 0.56806 C 0.11536 0.57523 0.11419 0.58634 0.11354 0.59398 C 0.11523 0.6537 0.11146 0.61343 0.11666 0.63658 C 0.11744 0.64005 0.11797 0.64398 0.11875 0.64769 L 0.11979 0.65324 L 0.12083 0.6588 L 0.12187 0.66435 C 0.12148 0.67176 0.12161 0.67917 0.12083 0.68658 C 0.12057 0.68866 0.11927 0.69005 0.11875 0.69213 C 0.11823 0.69375 0.11797 0.69583 0.11771 0.69769 C 0.11797 0.70556 0.11731 0.71412 0.11875 0.72176 C 0.11914 0.72431 0.12135 0.72431 0.12291 0.72546 C 0.12487 0.72685 0.12708 0.72778 0.12916 0.72917 L 0.13229 0.73102 L 0.13541 0.73287 C 0.13646 0.73333 0.13737 0.73426 0.13854 0.73472 L 0.14896 0.73843 C 0.14961 0.7382 0.18502 0.73658 0.19271 0.73472 C 0.19479 0.73403 0.19687 0.73218 0.19896 0.73102 L 0.20521 0.72732 C 0.20625 0.72662 0.20729 0.72639 0.20833 0.72546 C 0.20937 0.72408 0.21041 0.72292 0.21146 0.72176 C 0.21276 0.71991 0.21406 0.71759 0.21562 0.7162 C 0.21653 0.71505 0.21771 0.71505 0.21875 0.71435 C 0.21979 0.7132 0.2207 0.71134 0.22187 0.71065 C 0.2263 0.70695 0.22799 0.70718 0.23229 0.70509 C 0.23711 0.70255 0.23398 0.7037 0.23958 0.69954 C 0.24049 0.69861 0.24166 0.69815 0.24271 0.69769 C 0.24544 0.69398 0.24804 0.68982 0.25104 0.68658 C 0.25208 0.68519 0.25312 0.68426 0.25416 0.68287 C 0.25521 0.68102 0.25599 0.6787 0.25729 0.67732 C 0.25846 0.6757 0.26002 0.675 0.26146 0.67361 C 0.27356 0.66019 0.26666 0.66482 0.27396 0.66065 C 0.27526 0.6588 0.27656 0.65648 0.27812 0.65509 C 0.27968 0.65347 0.28151 0.65255 0.28333 0.65139 C 0.29023 0.64583 0.2845 0.64884 0.29166 0.64583 C 0.29271 0.64445 0.29349 0.64283 0.29479 0.64213 C 0.29739 0.64028 0.30039 0.63982 0.30312 0.63843 C 0.30416 0.63773 0.30507 0.63704 0.30625 0.63658 C 0.30794 0.63565 0.30963 0.63542 0.31146 0.63472 C 0.31354 0.63357 0.31562 0.63218 0.31771 0.63102 C 0.31875 0.63033 0.31966 0.62917 0.32083 0.62917 L 0.33229 0.62732 C 0.33398 0.62593 0.3358 0.625 0.3375 0.62361 C 0.33854 0.62245 0.33932 0.62014 0.34062 0.61991 C 0.34271 0.61945 0.34479 0.62083 0.34687 0.62176 C 0.35169 0.62361 0.3483 0.62361 0.35104 0.62361 " pathEditMode="relative" rAng="0" ptsTypes="AAAAAAAAAAAAAAAAAAAAAAAAAAAAAAAAAAAAAAAAAAAAAAAAAAAAAAAAAAAAAAAAAAAAAAAAAAAAAAAAAAAAAAAAA">
                                      <p:cBhvr>
                                        <p:cTn id="46" dur="2000" fill="hold"/>
                                        <p:tgtEl>
                                          <p:spTgt spid="59"/>
                                        </p:tgtEl>
                                        <p:attrNameLst>
                                          <p:attrName>ppt_x</p:attrName>
                                          <p:attrName>ppt_y</p:attrName>
                                        </p:attrNameLst>
                                      </p:cBhvr>
                                      <p:rCtr x="17604" y="36852"/>
                                    </p:animMotion>
                                  </p:childTnLst>
                                  <p:subTnLst>
                                    <p:set>
                                      <p:cBhvr override="childStyle">
                                        <p:cTn dur="1" fill="hold" display="0" masterRel="sameClick" afterEffect="1">
                                          <p:stCondLst>
                                            <p:cond evt="end" delay="0">
                                              <p:tn val="45"/>
                                            </p:cond>
                                          </p:stCondLst>
                                        </p:cTn>
                                        <p:tgtEl>
                                          <p:spTgt spid="59"/>
                                        </p:tgtEl>
                                        <p:attrNameLst>
                                          <p:attrName>style.visibility</p:attrName>
                                        </p:attrNameLst>
                                      </p:cBhvr>
                                      <p:to>
                                        <p:strVal val="hidden"/>
                                      </p:to>
                                    </p:set>
                                  </p:subTnLst>
                                </p:cTn>
                              </p:par>
                              <p:par>
                                <p:cTn id="47" presetID="0" presetClass="path" presetSubtype="0" accel="50000" decel="50000" fill="hold" grpId="0" nodeType="withEffect">
                                  <p:stCondLst>
                                    <p:cond delay="10300"/>
                                  </p:stCondLst>
                                  <p:childTnLst>
                                    <p:animMotion origin="layout" path="M -3.95833E-6 -0.0037 L -3.95833E-6 -0.00347 C 0.00209 0.00047 0.00417 0.00463 0.00625 0.00926 C 0.01198 0.022 0.00391 0.00695 0.01146 0.02037 C 0.01211 0.02408 0.01355 0.02755 0.01355 0.03149 C 0.01342 0.03218 0.0142 0.06019 0.01146 0.07037 C 0.01081 0.07223 0.01003 0.07408 0.00938 0.07593 C 0.00899 0.07894 0.00873 0.08195 0.00834 0.08519 C 0.00795 0.08704 0.00743 0.08866 0.0073 0.09075 C 0.00638 0.09676 0.00521 0.10926 0.00521 0.1095 C 0.00547 0.13195 0.00469 0.15487 0.00625 0.17778 C 0.00651 0.18218 0.00951 0.1845 0.01042 0.18889 C 0.01289 0.20232 0.01094 0.19723 0.01563 0.20556 L 0.01875 0.22223 L 0.0198 0.22778 C 0.02006 0.23264 0.02058 0.2375 0.02084 0.2426 C 0.02123 0.25162 0.02097 0.26112 0.02188 0.27014 C 0.02201 0.27246 0.02344 0.27385 0.02396 0.27593 C 0.02474 0.2794 0.02526 0.28311 0.02605 0.28704 C 0.02631 0.28889 0.02644 0.29075 0.02709 0.2926 C 0.02839 0.29607 0.03034 0.29931 0.03125 0.30348 C 0.03282 0.31204 0.03151 0.30764 0.03542 0.31644 L 0.0375 0.32778 C 0.03776 0.3294 0.0375 0.33264 0.03855 0.33334 L 0.04167 0.33496 C 0.04414 0.34838 0.04063 0.33241 0.04584 0.3463 C 0.04636 0.34792 0.04636 0.35 0.04688 0.35186 C 0.05235 0.37454 0.04571 0.34607 0.05105 0.36482 C 0.05144 0.36644 0.0517 0.36829 0.05209 0.37037 C 0.05235 0.37524 0.05274 0.3801 0.05313 0.38519 C 0.05339 0.39051 0.05365 0.3963 0.05417 0.40186 C 0.05521 0.41482 0.05482 0.40371 0.05625 0.41482 C 0.05664 0.41829 0.05651 0.42223 0.0573 0.42593 C 0.05769 0.42801 0.05886 0.4294 0.05938 0.43149 C 0.06016 0.43496 0.0599 0.43982 0.06146 0.4426 C 0.07253 0.46227 0.0556 0.43172 0.06771 0.45556 C 0.06967 0.45926 0.07227 0.46227 0.07396 0.46667 C 0.07526 0.47037 0.07696 0.47362 0.07813 0.47778 C 0.0793 0.48218 0.08034 0.48681 0.0823 0.49075 C 0.08321 0.4926 0.08438 0.49445 0.08542 0.4963 C 0.08646 0.50232 0.08685 0.50533 0.08959 0.51112 C 0.09037 0.51274 0.09167 0.51343 0.09271 0.51482 C 0.09532 0.52871 0.09167 0.51135 0.09584 0.52593 C 0.09623 0.52755 0.09636 0.52963 0.09688 0.53149 C 0.0974 0.5338 0.09831 0.53612 0.09896 0.53866 C 0.09935 0.54121 0.09948 0.54375 0.1 0.5463 C 0.10052 0.55 0.1017 0.55348 0.10209 0.55741 C 0.10352 0.57338 0.10274 0.56459 0.10417 0.58334 C 0.10378 0.5919 0.10365 0.60047 0.10313 0.60926 C 0.103 0.61112 0.10235 0.61274 0.10209 0.61482 C 0.10157 0.61783 0.10144 0.62084 0.10105 0.62408 C 0.09961 0.63334 0.10039 0.62593 0.09792 0.63519 C 0.0974 0.63681 0.09714 0.63889 0.09688 0.64075 C 0.09519 0.66019 0.09493 0.65857 0.09688 0.68519 C 0.09714 0.68889 0.09818 0.6926 0.09896 0.6963 L 0.1 0.70186 C 0.10052 0.71875 0.10196 0.73149 0.1 0.74815 C 0.09961 0.7507 0.09857 0.75301 0.09792 0.75556 C 0.09727 0.75741 0.09662 0.7595 0.09584 0.76088 C 0.09493 0.7625 0.09375 0.76343 0.09271 0.76482 C 0.09232 0.76644 0.09167 0.76829 0.09167 0.77037 C 0.09167 0.77223 0.09206 0.77408 0.09271 0.77593 C 0.09414 0.77987 0.10026 0.78774 0.10209 0.78866 C 0.10417 0.79005 0.10625 0.79075 0.10834 0.79237 C 0.11198 0.79584 0.11446 0.79838 0.11875 0.8 C 0.12279 0.80139 0.12852 0.80325 0.1323 0.80556 L 0.14167 0.81112 L 0.1448 0.81274 C 0.14961 0.81227 0.15443 0.81181 0.15938 0.81112 C 0.16107 0.81065 0.16276 0.8095 0.16459 0.80903 C 0.18191 0.80463 0.16732 0.80973 0.17917 0.80556 C 0.18021 0.80417 0.18112 0.80255 0.1823 0.80186 C 0.19011 0.79561 0.18295 0.8044 0.18959 0.7963 C 0.20039 0.78241 0.18776 0.79862 0.19688 0.78519 C 0.19779 0.78357 0.19896 0.78287 0.2 0.78149 C 0.20144 0.77917 0.20248 0.7757 0.20417 0.77408 C 0.20534 0.77269 0.20691 0.77292 0.20834 0.772 C 0.21003 0.77107 0.21172 0.76968 0.21355 0.76852 C 0.21446 0.76783 0.21563 0.7676 0.21667 0.76644 C 0.21875 0.76436 0.22084 0.76158 0.22292 0.75926 C 0.22396 0.75787 0.22487 0.75649 0.22605 0.75556 C 0.22735 0.75417 0.22891 0.75325 0.23021 0.75162 C 0.23308 0.74838 0.23516 0.7426 0.23855 0.74051 C 0.24115 0.73912 0.24427 0.73727 0.24688 0.73496 C 0.24792 0.73403 0.2487 0.73218 0.25 0.73125 C 0.25196 0.7301 0.25417 0.7301 0.25625 0.72963 C 0.25756 0.72825 0.25899 0.72686 0.26042 0.7257 C 0.26133 0.725 0.2625 0.72477 0.26355 0.72408 C 0.26706 0.72107 0.27019 0.7169 0.27396 0.71459 C 0.275 0.71412 0.27605 0.71366 0.27709 0.71297 C 0.27982 0.71065 0.28256 0.70787 0.28542 0.70533 C 0.28672 0.70417 0.28829 0.70325 0.28959 0.70186 C 0.29063 0.70047 0.29141 0.69862 0.29271 0.69815 C 0.2961 0.69653 0.29961 0.697 0.30313 0.6963 C 0.32032 0.69237 0.29532 0.697 0.31875 0.68866 C 0.32045 0.6882 0.32214 0.68774 0.32396 0.68704 C 0.32644 0.68588 0.32696 0.68519 0.32917 0.68311 " pathEditMode="relative" rAng="0" ptsTypes="AAAAAAAAAAAAAAAAAAAAAAAAAAAAAAAAAAAAAAAAAAAAAAAAAAAAAAAAAAAAAAAAAAAAAAAAAAAAAAAAAAAAAAAAAAAAAAAAA">
                                      <p:cBhvr>
                                        <p:cTn id="48" dur="2000" fill="hold"/>
                                        <p:tgtEl>
                                          <p:spTgt spid="60"/>
                                        </p:tgtEl>
                                        <p:attrNameLst>
                                          <p:attrName>ppt_x</p:attrName>
                                          <p:attrName>ppt_y</p:attrName>
                                        </p:attrNameLst>
                                      </p:cBhvr>
                                      <p:rCtr x="16458" y="40810"/>
                                    </p:animMotion>
                                  </p:childTnLst>
                                  <p:subTnLst>
                                    <p:set>
                                      <p:cBhvr override="childStyle">
                                        <p:cTn dur="1" fill="hold" display="0" masterRel="sameClick" afterEffect="1">
                                          <p:stCondLst>
                                            <p:cond evt="end" delay="0">
                                              <p:tn val="47"/>
                                            </p:cond>
                                          </p:stCondLst>
                                        </p:cTn>
                                        <p:tgtEl>
                                          <p:spTgt spid="60"/>
                                        </p:tgtEl>
                                        <p:attrNameLst>
                                          <p:attrName>style.visibility</p:attrName>
                                        </p:attrNameLst>
                                      </p:cBhvr>
                                      <p:to>
                                        <p:strVal val="hidden"/>
                                      </p:to>
                                    </p:set>
                                  </p:subTnLst>
                                </p:cTn>
                              </p:par>
                              <p:par>
                                <p:cTn id="49" presetID="0" presetClass="path" presetSubtype="0" accel="50000" decel="50000" fill="hold" grpId="0" nodeType="withEffect">
                                  <p:stCondLst>
                                    <p:cond delay="10600"/>
                                  </p:stCondLst>
                                  <p:childTnLst>
                                    <p:animMotion origin="layout" path="M -0.0125 -0.02963 L -0.0125 -0.0294 C -0.01041 -0.02547 -0.00833 -0.0213 -0.00625 -0.01667 C -0.00052 -0.00394 -0.00859 -0.01898 -0.00104 -0.00556 C -0.00039 -0.00186 0.00105 0.00162 0.00105 0.00555 C 0.00092 0.00625 0.0017 0.03426 -0.00104 0.04444 C -0.00169 0.04629 -0.00247 0.04814 -0.00312 0.05 C -0.00351 0.05301 -0.00377 0.05602 -0.00416 0.05926 C -0.00455 0.06111 -0.00507 0.06273 -0.0052 0.06481 C -0.00612 0.07083 -0.00729 0.08333 -0.00729 0.08356 C -0.00703 0.10602 -0.00781 0.12893 -0.00625 0.15185 C -0.00599 0.15625 -0.00299 0.15856 -0.00208 0.16296 C 0.00039 0.17639 -0.00156 0.17129 0.00313 0.17963 L 0.00625 0.19629 L 0.0073 0.20185 C 0.00756 0.20671 0.00808 0.21157 0.00834 0.21666 C 0.00873 0.22569 0.00847 0.23518 0.00938 0.24421 C 0.00951 0.24652 0.01094 0.24791 0.01146 0.25 C 0.01224 0.25347 0.01276 0.25717 0.01355 0.26111 C 0.01381 0.26296 0.01394 0.26481 0.01459 0.26666 C 0.01589 0.27014 0.01784 0.27338 0.01875 0.27754 C 0.02032 0.28611 0.01901 0.28171 0.02292 0.29051 L 0.025 0.30185 C 0.02526 0.30347 0.025 0.30671 0.02605 0.3074 L 0.02917 0.30902 C 0.03164 0.32245 0.02813 0.30648 0.03334 0.32037 C 0.03386 0.32199 0.03386 0.32407 0.03438 0.32592 C 0.03985 0.34861 0.03321 0.32014 0.03855 0.33889 C 0.03894 0.34051 0.0392 0.34236 0.03959 0.34444 C 0.03985 0.3493 0.04024 0.35416 0.04063 0.35926 C 0.04089 0.36458 0.04115 0.37037 0.04167 0.37592 C 0.04271 0.38889 0.04232 0.37777 0.04375 0.38889 C 0.04414 0.39236 0.04401 0.39629 0.0448 0.4 C 0.04519 0.40208 0.04636 0.40347 0.04688 0.40555 C 0.04766 0.40902 0.0474 0.41389 0.04896 0.41666 C 0.06003 0.43634 0.0431 0.40578 0.05521 0.42963 C 0.05717 0.43333 0.05977 0.43634 0.06146 0.44074 C 0.06276 0.44444 0.06446 0.44768 0.06563 0.45185 C 0.0668 0.45625 0.06784 0.46088 0.0698 0.46481 C 0.07071 0.46666 0.07188 0.46852 0.07292 0.47037 C 0.07396 0.47639 0.07435 0.47939 0.07709 0.48518 C 0.07787 0.4868 0.07917 0.4875 0.08021 0.48889 C 0.08282 0.50277 0.07917 0.48541 0.08334 0.5 C 0.08373 0.50162 0.08386 0.5037 0.08438 0.50555 C 0.0849 0.50787 0.08581 0.51018 0.08646 0.51273 C 0.08685 0.51527 0.08698 0.51782 0.0875 0.52037 C 0.08802 0.52407 0.0892 0.52754 0.08959 0.53148 C 0.09102 0.54745 0.09024 0.53865 0.09167 0.5574 C 0.09128 0.56597 0.09115 0.57453 0.09063 0.58333 C 0.0905 0.58518 0.08985 0.5868 0.08959 0.58889 C 0.08907 0.59189 0.08894 0.5949 0.08855 0.59814 C 0.08711 0.6074 0.08789 0.6 0.08542 0.60926 C 0.0849 0.61088 0.08464 0.61296 0.08438 0.61481 C 0.08269 0.63426 0.08243 0.63264 0.08438 0.65926 C 0.08464 0.66296 0.08568 0.66666 0.08646 0.67037 L 0.0875 0.67592 C 0.08802 0.69282 0.08946 0.70555 0.0875 0.72222 C 0.08711 0.72477 0.08607 0.72708 0.08542 0.72963 C 0.08477 0.73148 0.08412 0.73356 0.08334 0.73495 C 0.08243 0.73657 0.08125 0.7375 0.08021 0.73889 C 0.07982 0.74051 0.07917 0.74236 0.07917 0.74444 C 0.07917 0.74629 0.07956 0.74814 0.08021 0.75 C 0.08164 0.75393 0.08776 0.7618 0.08959 0.76273 C 0.09167 0.76412 0.09375 0.76481 0.09584 0.76643 C 0.09948 0.7699 0.10196 0.77245 0.10625 0.77407 C 0.11029 0.77546 0.11602 0.77731 0.1198 0.77963 L 0.12917 0.78518 L 0.1323 0.7868 C 0.13711 0.78634 0.14193 0.78588 0.14688 0.78518 C 0.14857 0.78472 0.15026 0.78356 0.15209 0.7831 C 0.16941 0.7787 0.15482 0.78379 0.16667 0.77963 C 0.16771 0.77824 0.16862 0.77662 0.1698 0.77592 C 0.17761 0.76967 0.17045 0.77847 0.17709 0.77037 C 0.18789 0.75648 0.17526 0.77268 0.18438 0.75926 C 0.18529 0.75764 0.18646 0.75694 0.1875 0.75555 C 0.18894 0.75324 0.18998 0.74977 0.19167 0.74814 C 0.19284 0.74676 0.19441 0.74699 0.19584 0.74606 C 0.19753 0.74514 0.19922 0.74375 0.20105 0.74259 C 0.20196 0.74189 0.20313 0.74166 0.20417 0.74051 C 0.20625 0.73842 0.20834 0.73564 0.21042 0.73333 C 0.21146 0.73194 0.21237 0.73055 0.21355 0.72963 C 0.21485 0.72824 0.21641 0.72731 0.21771 0.72569 C 0.22058 0.72245 0.22266 0.71666 0.22605 0.71458 C 0.22865 0.71319 0.23177 0.71134 0.23438 0.70902 C 0.23542 0.7081 0.2362 0.70625 0.2375 0.70532 C 0.23946 0.70416 0.24167 0.70416 0.24375 0.7037 C 0.24506 0.70231 0.24649 0.70092 0.24792 0.69977 C 0.24883 0.69907 0.25 0.69884 0.25105 0.69814 C 0.25456 0.69514 0.25769 0.69097 0.26146 0.68865 C 0.2625 0.68819 0.26355 0.68773 0.26459 0.68703 C 0.26732 0.68472 0.27006 0.68194 0.27292 0.67939 C 0.27422 0.67824 0.27579 0.67731 0.27709 0.67592 C 0.27813 0.67453 0.27891 0.67268 0.28021 0.67222 C 0.2836 0.6706 0.28711 0.67106 0.29063 0.67037 C 0.30782 0.66643 0.28282 0.67106 0.30625 0.66273 C 0.30795 0.66227 0.30964 0.6618 0.31146 0.66111 C 0.31394 0.65995 0.31446 0.65926 0.31667 0.65717 " pathEditMode="relative" rAng="0" ptsTypes="AAAAAAAAAAAAAAAAAAAAAAAAAAAAAAAAAAAAAAAAAAAAAAAAAAAAAAAAAAAAAAAAAAAAAAAAAAAAAAAAAAAAAAAAAAAAAAAAA">
                                      <p:cBhvr>
                                        <p:cTn id="50" dur="2000" fill="hold"/>
                                        <p:tgtEl>
                                          <p:spTgt spid="62"/>
                                        </p:tgtEl>
                                        <p:attrNameLst>
                                          <p:attrName>ppt_x</p:attrName>
                                          <p:attrName>ppt_y</p:attrName>
                                        </p:attrNameLst>
                                      </p:cBhvr>
                                      <p:rCtr x="16458" y="40810"/>
                                    </p:animMotion>
                                  </p:childTnLst>
                                  <p:subTnLst>
                                    <p:set>
                                      <p:cBhvr override="childStyle">
                                        <p:cTn dur="1" fill="hold" display="0" masterRel="sameClick" afterEffect="1">
                                          <p:stCondLst>
                                            <p:cond evt="end" delay="0">
                                              <p:tn val="49"/>
                                            </p:cond>
                                          </p:stCondLst>
                                        </p:cTn>
                                        <p:tgtEl>
                                          <p:spTgt spid="62"/>
                                        </p:tgtEl>
                                        <p:attrNameLst>
                                          <p:attrName>style.visibility</p:attrName>
                                        </p:attrNameLst>
                                      </p:cBhvr>
                                      <p:to>
                                        <p:strVal val="hidden"/>
                                      </p:to>
                                    </p:set>
                                  </p:subTnLst>
                                </p:cTn>
                              </p:par>
                              <p:par>
                                <p:cTn id="51" presetID="0" presetClass="path" presetSubtype="0" accel="50000" decel="50000" fill="hold" grpId="0" nodeType="withEffect">
                                  <p:stCondLst>
                                    <p:cond delay="10900"/>
                                  </p:stCondLst>
                                  <p:childTnLst>
                                    <p:animMotion origin="layout" path="M -0.00104 0.00139 L -0.00104 0.00162 C 0.00365 0.00741 0.00834 0.01088 0.01042 0.02176 C 0.01576 0.05023 0.00951 0.0206 0.01459 0.03843 C 0.01498 0.04005 0.01485 0.0426 0.01563 0.04398 C 0.01628 0.04514 0.01771 0.04514 0.01875 0.04584 C 0.02149 0.06528 0.01771 0.04213 0.02188 0.0588 C 0.02266 0.06227 0.02266 0.06644 0.02396 0.06991 C 0.02878 0.08287 0.02605 0.07848 0.03125 0.08473 C 0.03386 0.09861 0.03021 0.08125 0.03438 0.09584 C 0.03477 0.09746 0.03503 0.09954 0.03542 0.10139 C 0.03568 0.11621 0.03581 0.13102 0.03646 0.14584 C 0.03646 0.14838 0.0392 0.16366 0.03959 0.16435 L 0.04271 0.16991 C 0.04336 0.17361 0.04414 0.17709 0.0448 0.18102 L 0.04688 0.19584 C 0.04753 0.20949 0.04701 0.21389 0.05 0.22547 C 0.05039 0.22732 0.05157 0.22894 0.05209 0.23102 C 0.05287 0.23449 0.05287 0.23866 0.05417 0.24213 C 0.05482 0.24398 0.0556 0.2456 0.05625 0.24769 C 0.05664 0.24931 0.05651 0.25162 0.0573 0.25324 C 0.05808 0.25486 0.05938 0.25556 0.06042 0.25695 C 0.06224 0.26667 0.06081 0.26065 0.06563 0.27361 C 0.06628 0.27547 0.06719 0.27685 0.06771 0.27917 C 0.06836 0.28287 0.06875 0.28658 0.0698 0.29028 C 0.07045 0.2926 0.07123 0.29491 0.07188 0.29769 C 0.07331 0.3044 0.07422 0.31528 0.07813 0.31991 L 0.08125 0.32361 C 0.08633 0.33727 0.08386 0.33102 0.08855 0.34213 C 0.08959 0.34815 0.08998 0.35023 0.09167 0.35695 C 0.09219 0.35926 0.09284 0.36204 0.09375 0.36435 C 0.09453 0.36644 0.09597 0.36783 0.09688 0.36991 L 0.10313 0.38658 C 0.10378 0.38843 0.10469 0.38982 0.10521 0.39213 C 0.10899 0.41227 0.10287 0.38148 0.10834 0.40324 C 0.10912 0.40672 0.10912 0.41088 0.11042 0.41435 C 0.11107 0.41621 0.11185 0.41783 0.1125 0.41991 C 0.11289 0.42153 0.11289 0.42361 0.11355 0.42547 C 0.11433 0.42755 0.11563 0.42917 0.11667 0.43102 C 0.11693 0.43287 0.11732 0.43449 0.11771 0.43658 C 0.12071 0.45834 0.11849 0.47084 0.11771 0.49954 C 0.11745 0.50695 0.11693 0.51435 0.11667 0.52176 C 0.11628 0.53704 0.11615 0.55255 0.11563 0.56806 C 0.11537 0.57523 0.1142 0.58635 0.11355 0.59398 C 0.11524 0.65371 0.11146 0.61343 0.11667 0.63658 C 0.11745 0.64005 0.11797 0.64398 0.11875 0.64769 L 0.1198 0.65324 L 0.12084 0.6588 L 0.12188 0.66435 C 0.12149 0.67176 0.12162 0.67917 0.12084 0.68658 C 0.12058 0.68866 0.11927 0.69005 0.11875 0.69213 C 0.11823 0.69375 0.11797 0.69584 0.11771 0.69769 C 0.11797 0.70556 0.11732 0.71412 0.11875 0.72176 C 0.11914 0.72431 0.12136 0.72431 0.12292 0.72547 C 0.12487 0.72685 0.12709 0.72778 0.12917 0.72917 L 0.1323 0.73102 L 0.13542 0.73287 C 0.13646 0.73334 0.13737 0.73426 0.13855 0.73473 L 0.14896 0.73843 C 0.14961 0.7382 0.18503 0.73658 0.19271 0.73473 C 0.1948 0.73403 0.19688 0.73218 0.19896 0.73102 L 0.20521 0.72732 C 0.20625 0.72662 0.2073 0.72639 0.20834 0.72547 C 0.20938 0.72408 0.21042 0.72292 0.21146 0.72176 C 0.21276 0.71991 0.21407 0.7176 0.21563 0.71621 C 0.21654 0.71505 0.21771 0.71505 0.21875 0.71435 C 0.2198 0.7132 0.22071 0.71135 0.22188 0.71065 C 0.22631 0.70695 0.228 0.70718 0.2323 0.7051 C 0.23711 0.70255 0.23399 0.70371 0.23959 0.69954 C 0.2405 0.69861 0.24167 0.69815 0.24271 0.69769 C 0.24545 0.69398 0.24805 0.68982 0.25105 0.68658 C 0.25209 0.68519 0.25313 0.68426 0.25417 0.68287 C 0.25521 0.68102 0.25599 0.67871 0.2573 0.67732 C 0.25847 0.6757 0.26003 0.675 0.26146 0.67361 C 0.27357 0.66019 0.26667 0.66482 0.27396 0.66065 C 0.27526 0.6588 0.27657 0.65648 0.27813 0.6551 C 0.27969 0.65348 0.28151 0.65255 0.28334 0.65139 C 0.29024 0.64584 0.28451 0.64885 0.29167 0.64584 C 0.29271 0.64445 0.29349 0.64283 0.2948 0.64213 C 0.2974 0.64028 0.30039 0.63982 0.30313 0.63843 C 0.30417 0.63773 0.30508 0.63704 0.30625 0.63658 C 0.30795 0.63565 0.30964 0.63542 0.31146 0.63473 C 0.31355 0.63357 0.31563 0.63218 0.31771 0.63102 C 0.31875 0.63033 0.31966 0.62917 0.32084 0.62917 L 0.3323 0.62732 C 0.33399 0.62593 0.33581 0.625 0.3375 0.62361 C 0.33855 0.62246 0.33933 0.62014 0.34063 0.61991 C 0.34271 0.61945 0.3448 0.62084 0.34688 0.62176 C 0.3517 0.62361 0.34831 0.62361 0.35105 0.62361 " pathEditMode="relative" rAng="0" ptsTypes="AAAAAAAAAAAAAAAAAAAAAAAAAAAAAAAAAAAAAAAAAAAAAAAAAAAAAAAAAAAAAAAAAAAAAAAAAAAAAAAAAAAAAAAAA">
                                      <p:cBhvr>
                                        <p:cTn id="52" dur="2000" fill="hold"/>
                                        <p:tgtEl>
                                          <p:spTgt spid="63"/>
                                        </p:tgtEl>
                                        <p:attrNameLst>
                                          <p:attrName>ppt_x</p:attrName>
                                          <p:attrName>ppt_y</p:attrName>
                                        </p:attrNameLst>
                                      </p:cBhvr>
                                      <p:rCtr x="17604" y="36852"/>
                                    </p:animMotion>
                                  </p:childTnLst>
                                  <p:subTnLst>
                                    <p:set>
                                      <p:cBhvr override="childStyle">
                                        <p:cTn dur="1" fill="hold" display="0" masterRel="sameClick" afterEffect="1">
                                          <p:stCondLst>
                                            <p:cond evt="end" delay="0">
                                              <p:tn val="51"/>
                                            </p:cond>
                                          </p:stCondLst>
                                        </p:cTn>
                                        <p:tgtEl>
                                          <p:spTgt spid="63"/>
                                        </p:tgtEl>
                                        <p:attrNameLst>
                                          <p:attrName>style.visibility</p:attrName>
                                        </p:attrNameLst>
                                      </p:cBhvr>
                                      <p:to>
                                        <p:strVal val="hidden"/>
                                      </p:to>
                                    </p:set>
                                  </p:subTnLst>
                                </p:cTn>
                              </p:par>
                              <p:par>
                                <p:cTn id="53" presetID="0" presetClass="path" presetSubtype="0" accel="50000" decel="50000" fill="hold" grpId="0" nodeType="withEffect">
                                  <p:stCondLst>
                                    <p:cond delay="11300"/>
                                  </p:stCondLst>
                                  <p:childTnLst>
                                    <p:animMotion origin="layout" path="M -0.00195 -0.01783 L -0.00195 -0.01759 C 0.00013 -0.01366 0.00221 -0.00949 0.0043 -0.00486 C 0.01002 0.00787 0.00195 -0.00718 0.0095 0.00625 C 0.01015 0.00995 0.01159 0.01342 0.01159 0.01736 C 0.01146 0.01805 0.01224 0.04606 0.0095 0.05625 C 0.00885 0.0581 0.00807 0.05995 0.00742 0.0618 C 0.00703 0.06481 0.00677 0.06782 0.00638 0.07106 C 0.00599 0.07292 0.00547 0.07454 0.00534 0.07662 C 0.00443 0.08264 0.00325 0.09514 0.00325 0.09537 C 0.00351 0.11782 0.00273 0.14074 0.0043 0.16366 C 0.00456 0.16805 0.00755 0.17037 0.00846 0.17477 C 0.01094 0.18819 0.00898 0.1831 0.01367 0.19143 L 0.0168 0.2081 L 0.01784 0.21366 C 0.0181 0.21852 0.01862 0.22338 0.01888 0.22847 C 0.01927 0.2375 0.01901 0.24699 0.01992 0.25602 C 0.02005 0.25833 0.02148 0.25972 0.022 0.2618 C 0.02278 0.26528 0.02331 0.26898 0.02409 0.27292 C 0.02435 0.27477 0.02448 0.27662 0.02513 0.27847 C 0.02643 0.28194 0.02838 0.28518 0.0293 0.28935 C 0.03086 0.29792 0.02956 0.29352 0.03346 0.30231 L 0.03555 0.31366 C 0.03581 0.31528 0.03555 0.31852 0.03659 0.31921 L 0.03971 0.32083 C 0.04219 0.33426 0.03867 0.31829 0.04388 0.33217 C 0.0444 0.33379 0.0444 0.33588 0.04492 0.33773 C 0.05039 0.36042 0.04375 0.33194 0.04909 0.35069 C 0.04948 0.35231 0.04974 0.35417 0.05013 0.35625 C 0.05039 0.36111 0.05078 0.36597 0.05117 0.37106 C 0.05143 0.37639 0.05169 0.38217 0.05221 0.38773 C 0.05325 0.40069 0.05286 0.38958 0.0543 0.40069 C 0.05469 0.40417 0.05456 0.4081 0.05534 0.4118 C 0.05573 0.41389 0.0569 0.41528 0.05742 0.41736 C 0.0582 0.42083 0.05794 0.42569 0.0595 0.42847 C 0.07057 0.44815 0.05364 0.41759 0.06575 0.44143 C 0.06771 0.44514 0.07031 0.44815 0.072 0.45254 C 0.07331 0.45625 0.075 0.45949 0.07617 0.46366 C 0.07734 0.46805 0.07838 0.47268 0.08034 0.47662 C 0.08125 0.47847 0.08242 0.48032 0.08346 0.48217 C 0.0845 0.48819 0.08489 0.4912 0.08763 0.49699 C 0.08841 0.49861 0.08971 0.4993 0.09075 0.50069 C 0.09336 0.51458 0.08971 0.49722 0.09388 0.5118 C 0.09427 0.51342 0.0944 0.51551 0.09492 0.51736 C 0.09544 0.51967 0.09635 0.52199 0.097 0.52454 C 0.09739 0.52708 0.09752 0.52963 0.09805 0.53217 C 0.09857 0.53588 0.09974 0.53935 0.10013 0.54329 C 0.10156 0.55926 0.10078 0.55046 0.10221 0.56921 C 0.10182 0.57778 0.10169 0.58634 0.10117 0.59514 C 0.10104 0.59699 0.10039 0.59861 0.10013 0.60069 C 0.09961 0.6037 0.09948 0.60671 0.09909 0.60995 C 0.09765 0.61921 0.09844 0.6118 0.09596 0.62106 C 0.09544 0.62268 0.09518 0.62477 0.09492 0.62662 C 0.09323 0.64606 0.09297 0.64444 0.09492 0.67106 C 0.09518 0.67477 0.09622 0.67847 0.097 0.68217 L 0.09805 0.68773 C 0.09857 0.70463 0.1 0.71736 0.09805 0.73403 C 0.09765 0.73657 0.09661 0.73889 0.09596 0.74143 C 0.09531 0.74329 0.09466 0.74537 0.09388 0.74676 C 0.09297 0.74838 0.0918 0.7493 0.09075 0.75069 C 0.09036 0.75231 0.08971 0.75417 0.08971 0.75625 C 0.08971 0.7581 0.0901 0.75995 0.09075 0.7618 C 0.09219 0.76574 0.09831 0.77361 0.10013 0.77454 C 0.10221 0.77592 0.1043 0.77662 0.10638 0.77824 C 0.11002 0.78171 0.1125 0.78426 0.1168 0.78588 C 0.12083 0.78727 0.12656 0.78912 0.13034 0.79143 L 0.13971 0.79699 L 0.14284 0.79861 C 0.14765 0.79815 0.15247 0.79768 0.15742 0.79699 C 0.15911 0.79653 0.16081 0.79537 0.16263 0.79491 C 0.17995 0.79051 0.16536 0.7956 0.17721 0.79143 C 0.17825 0.79004 0.17916 0.78842 0.18034 0.78773 C 0.18815 0.78148 0.18099 0.79028 0.18763 0.78217 C 0.19844 0.76829 0.18581 0.78449 0.19492 0.77106 C 0.19583 0.76944 0.197 0.76875 0.19805 0.76736 C 0.19948 0.76504 0.20052 0.76157 0.20221 0.75995 C 0.20338 0.75856 0.20495 0.75879 0.20638 0.75787 C 0.20807 0.75694 0.20976 0.75555 0.21159 0.7544 C 0.2125 0.7537 0.21367 0.75347 0.21471 0.75231 C 0.2168 0.75023 0.21888 0.74745 0.22096 0.74514 C 0.222 0.74375 0.22291 0.74236 0.22409 0.74143 C 0.22539 0.74004 0.22695 0.73912 0.22825 0.7375 C 0.23112 0.73426 0.2332 0.72847 0.23659 0.72639 C 0.23919 0.725 0.24232 0.72315 0.24492 0.72083 C 0.24596 0.71991 0.24674 0.71805 0.24805 0.71713 C 0.25 0.71597 0.25221 0.71597 0.2543 0.71551 C 0.2556 0.71412 0.25703 0.71273 0.25846 0.71157 C 0.25937 0.71088 0.26055 0.71065 0.26159 0.70995 C 0.2651 0.70694 0.26823 0.70278 0.272 0.70046 C 0.27305 0.7 0.27409 0.69954 0.27513 0.69884 C 0.27786 0.69653 0.2806 0.69375 0.28346 0.6912 C 0.28476 0.69004 0.28633 0.68912 0.28763 0.68773 C 0.28867 0.68634 0.28945 0.68449 0.29075 0.68403 C 0.29414 0.68241 0.29765 0.68287 0.30117 0.68217 C 0.31836 0.67824 0.29336 0.68287 0.3168 0.67454 C 0.31849 0.67407 0.32018 0.67361 0.322 0.67292 C 0.32448 0.67176 0.325 0.67106 0.32721 0.66898 " pathEditMode="relative" rAng="0" ptsTypes="AAAAAAAAAAAAAAAAAAAAAAAAAAAAAAAAAAAAAAAAAAAAAAAAAAAAAAAAAAAAAAAAAAAAAAAAAAAAAAAAAAAAAAAAAAAAAAAAA">
                                      <p:cBhvr>
                                        <p:cTn id="54" dur="2000" fill="hold"/>
                                        <p:tgtEl>
                                          <p:spTgt spid="64"/>
                                        </p:tgtEl>
                                        <p:attrNameLst>
                                          <p:attrName>ppt_x</p:attrName>
                                          <p:attrName>ppt_y</p:attrName>
                                        </p:attrNameLst>
                                      </p:cBhvr>
                                      <p:rCtr x="16458" y="40810"/>
                                    </p:animMotion>
                                  </p:childTnLst>
                                  <p:subTnLst>
                                    <p:set>
                                      <p:cBhvr override="childStyle">
                                        <p:cTn dur="1" fill="hold" display="0" masterRel="sameClick" afterEffect="1">
                                          <p:stCondLst>
                                            <p:cond evt="end" delay="0">
                                              <p:tn val="53"/>
                                            </p:cond>
                                          </p:stCondLst>
                                        </p:cTn>
                                        <p:tgtEl>
                                          <p:spTgt spid="64"/>
                                        </p:tgtEl>
                                        <p:attrNameLst>
                                          <p:attrName>style.visibility</p:attrName>
                                        </p:attrNameLst>
                                      </p:cBhvr>
                                      <p:to>
                                        <p:strVal val="hidden"/>
                                      </p:to>
                                    </p:set>
                                  </p:subTnLst>
                                </p:cTn>
                              </p:par>
                              <p:par>
                                <p:cTn id="55" presetID="0" presetClass="path" presetSubtype="0" accel="50000" decel="50000" fill="hold" grpId="0" nodeType="withEffect">
                                  <p:stCondLst>
                                    <p:cond delay="11600"/>
                                  </p:stCondLst>
                                  <p:childTnLst>
                                    <p:animMotion origin="layout" path="M -0.00104 0.00139 L -0.00104 0.00163 C 0.00365 0.00741 0.00834 0.01088 0.01042 0.02176 C 0.01576 0.05024 0.00951 0.02061 0.01459 0.03843 C 0.01498 0.04005 0.01485 0.0426 0.01563 0.04399 C 0.01628 0.04514 0.01771 0.04514 0.01875 0.04584 C 0.02149 0.06528 0.01771 0.04213 0.02188 0.0588 C 0.02266 0.06227 0.02266 0.06644 0.02396 0.06991 C 0.02878 0.08288 0.02605 0.07848 0.03125 0.08473 C 0.03386 0.09862 0.03021 0.08125 0.03438 0.09584 C 0.03477 0.09746 0.03503 0.09954 0.03542 0.10139 C 0.03568 0.11621 0.03581 0.13102 0.03646 0.14584 C 0.03646 0.14838 0.0392 0.16366 0.03959 0.16436 L 0.04271 0.16991 C 0.04336 0.17362 0.04414 0.17709 0.0448 0.18102 L 0.04688 0.19584 C 0.04753 0.2095 0.04701 0.21389 0.05 0.22547 C 0.05039 0.22732 0.05157 0.22894 0.05209 0.23102 C 0.05287 0.2345 0.05287 0.23866 0.05417 0.24213 C 0.05482 0.24399 0.0556 0.24561 0.05625 0.24769 C 0.05664 0.24931 0.05651 0.25163 0.0573 0.25325 C 0.05808 0.25487 0.05938 0.25556 0.06042 0.25695 C 0.06224 0.26667 0.06081 0.26065 0.06563 0.27362 C 0.06628 0.27547 0.06719 0.27686 0.06771 0.27917 C 0.06836 0.28288 0.06875 0.28658 0.0698 0.29028 C 0.07045 0.2926 0.07123 0.29491 0.07188 0.29769 C 0.07331 0.3044 0.07422 0.31528 0.07813 0.31991 L 0.08125 0.32362 C 0.08633 0.33727 0.08386 0.33102 0.08855 0.34213 C 0.08959 0.34815 0.08998 0.35024 0.09167 0.35695 C 0.09219 0.35926 0.09284 0.36204 0.09375 0.36436 C 0.09453 0.36644 0.09597 0.36783 0.09688 0.36991 L 0.10313 0.38658 C 0.10378 0.38843 0.10469 0.38982 0.10521 0.39213 C 0.10899 0.41227 0.10287 0.38149 0.10834 0.40325 C 0.10912 0.40672 0.10912 0.41088 0.11042 0.41436 C 0.11107 0.41621 0.11185 0.41783 0.1125 0.41991 C 0.11289 0.42153 0.11289 0.42362 0.11355 0.42547 C 0.11433 0.42755 0.11563 0.42917 0.11667 0.43102 C 0.11693 0.43288 0.11732 0.4345 0.11771 0.43658 C 0.12071 0.45834 0.11849 0.47084 0.11771 0.49954 C 0.11745 0.50695 0.11693 0.51436 0.11667 0.52176 C 0.11628 0.53704 0.11615 0.55255 0.11563 0.56806 C 0.11537 0.57524 0.1142 0.58635 0.11355 0.59399 C 0.11524 0.65371 0.11146 0.61343 0.11667 0.63658 C 0.11745 0.64005 0.11797 0.64399 0.11875 0.64769 L 0.1198 0.65325 L 0.12084 0.6588 L 0.12188 0.66436 C 0.12149 0.67176 0.12162 0.67917 0.12084 0.68658 C 0.12058 0.68866 0.11927 0.69005 0.11875 0.69213 C 0.11823 0.69375 0.11797 0.69584 0.11771 0.69769 C 0.11797 0.70556 0.11732 0.71413 0.11875 0.72176 C 0.11914 0.72431 0.12136 0.72431 0.12292 0.72547 C 0.12487 0.72686 0.12709 0.72778 0.12917 0.72917 L 0.1323 0.73102 L 0.13542 0.73288 C 0.13646 0.73334 0.13737 0.73426 0.13855 0.73473 L 0.14896 0.73843 C 0.14961 0.7382 0.18503 0.73658 0.19271 0.73473 C 0.1948 0.73403 0.19688 0.73218 0.19896 0.73102 L 0.20521 0.72732 C 0.20625 0.72663 0.2073 0.72639 0.20834 0.72547 C 0.20938 0.72408 0.21042 0.72292 0.21146 0.72176 C 0.21276 0.71991 0.21407 0.7176 0.21563 0.71621 C 0.21654 0.71505 0.21771 0.71505 0.21875 0.71436 C 0.2198 0.7132 0.22071 0.71135 0.22188 0.71065 C 0.22631 0.70695 0.228 0.70718 0.2323 0.7051 C 0.23711 0.70255 0.23399 0.70371 0.23959 0.69954 C 0.2405 0.69862 0.24167 0.69815 0.24271 0.69769 C 0.24545 0.69399 0.24805 0.68982 0.25105 0.68658 C 0.25209 0.68519 0.25313 0.68426 0.25417 0.68288 C 0.25521 0.68102 0.25599 0.67871 0.2573 0.67732 C 0.25847 0.6757 0.26003 0.675 0.26146 0.67362 C 0.27357 0.66019 0.26667 0.66482 0.27396 0.66065 C 0.27526 0.6588 0.27657 0.65649 0.27813 0.6551 C 0.27969 0.65348 0.28151 0.65255 0.28334 0.65139 C 0.29024 0.64584 0.28451 0.64885 0.29167 0.64584 C 0.29271 0.64445 0.29349 0.64283 0.2948 0.64213 C 0.2974 0.64028 0.30039 0.63982 0.30313 0.63843 C 0.30417 0.63774 0.30508 0.63704 0.30625 0.63658 C 0.30795 0.63565 0.30964 0.63542 0.31146 0.63473 C 0.31355 0.63357 0.31563 0.63218 0.31771 0.63102 C 0.31875 0.63033 0.31966 0.62917 0.32084 0.62917 L 0.3323 0.62732 C 0.33399 0.62593 0.33581 0.625 0.3375 0.62362 C 0.33855 0.62246 0.33933 0.62014 0.34063 0.61991 C 0.34271 0.61945 0.3448 0.62084 0.34688 0.62176 C 0.3517 0.62362 0.34831 0.62362 0.35105 0.62362 " pathEditMode="relative" rAng="0" ptsTypes="AAAAAAAAAAAAAAAAAAAAAAAAAAAAAAAAAAAAAAAAAAAAAAAAAAAAAAAAAAAAAAAAAAAAAAAAAAAAAAAAAAAAAAAAA">
                                      <p:cBhvr>
                                        <p:cTn id="56" dur="2000" fill="hold"/>
                                        <p:tgtEl>
                                          <p:spTgt spid="65"/>
                                        </p:tgtEl>
                                        <p:attrNameLst>
                                          <p:attrName>ppt_x</p:attrName>
                                          <p:attrName>ppt_y</p:attrName>
                                        </p:attrNameLst>
                                      </p:cBhvr>
                                      <p:rCtr x="17604" y="36852"/>
                                    </p:animMotion>
                                  </p:childTnLst>
                                  <p:subTnLst>
                                    <p:set>
                                      <p:cBhvr override="childStyle">
                                        <p:cTn dur="1" fill="hold" display="0" masterRel="sameClick" afterEffect="1">
                                          <p:stCondLst>
                                            <p:cond evt="end" delay="0">
                                              <p:tn val="55"/>
                                            </p:cond>
                                          </p:stCondLst>
                                        </p:cTn>
                                        <p:tgtEl>
                                          <p:spTgt spid="65"/>
                                        </p:tgtEl>
                                        <p:attrNameLst>
                                          <p:attrName>style.visibility</p:attrName>
                                        </p:attrNameLst>
                                      </p:cBhvr>
                                      <p:to>
                                        <p:strVal val="hidden"/>
                                      </p:to>
                                    </p:set>
                                  </p:subTnLst>
                                </p:cTn>
                              </p:par>
                              <p:par>
                                <p:cTn id="57" presetID="0" presetClass="path" presetSubtype="0" accel="50000" decel="50000" fill="hold" grpId="0" nodeType="withEffect">
                                  <p:stCondLst>
                                    <p:cond delay="12000"/>
                                  </p:stCondLst>
                                  <p:childTnLst>
                                    <p:animMotion origin="layout" path="M -0.00625 -0.01852 L -0.00625 -0.01829 C -0.00156 -0.0125 0.00313 -0.00903 0.00521 0.00185 C 0.01055 0.03032 0.0043 0.00069 0.00938 0.01851 C 0.00977 0.02013 0.00964 0.02268 0.01042 0.02407 C 0.01107 0.02523 0.0125 0.02523 0.01355 0.02592 C 0.01628 0.04537 0.0125 0.02222 0.01667 0.03888 C 0.01745 0.04236 0.01745 0.04652 0.01875 0.05 C 0.02357 0.06296 0.02084 0.05856 0.02605 0.06481 C 0.02865 0.0787 0.025 0.06134 0.02917 0.07592 C 0.02956 0.07754 0.02982 0.07962 0.03021 0.08148 C 0.03047 0.09629 0.0306 0.11111 0.03125 0.12592 C 0.03125 0.12847 0.03399 0.14375 0.03438 0.14444 L 0.0375 0.15 C 0.03815 0.1537 0.03894 0.15717 0.03959 0.16111 L 0.04167 0.17592 C 0.04232 0.18958 0.0418 0.19398 0.0448 0.20555 C 0.04519 0.2074 0.04636 0.20902 0.04688 0.21111 C 0.04766 0.21458 0.04766 0.21875 0.04896 0.22222 C 0.04961 0.22407 0.05039 0.22569 0.05105 0.22777 C 0.05144 0.22939 0.05131 0.23171 0.05209 0.23333 C 0.05287 0.23495 0.05417 0.23564 0.05521 0.23703 C 0.05703 0.24675 0.0556 0.24074 0.06042 0.2537 C 0.06107 0.25555 0.06198 0.25694 0.0625 0.25925 C 0.06315 0.26296 0.06355 0.26666 0.06459 0.27037 C 0.06524 0.27268 0.06602 0.275 0.06667 0.27777 C 0.0681 0.28449 0.06901 0.29537 0.07292 0.3 L 0.07605 0.3037 C 0.08112 0.31736 0.07865 0.31111 0.08334 0.32222 C 0.08438 0.32824 0.08477 0.33032 0.08646 0.33703 C 0.08698 0.33935 0.08763 0.34212 0.08855 0.34444 C 0.08933 0.34652 0.09076 0.34791 0.09167 0.35 L 0.09792 0.36666 C 0.09857 0.36851 0.09948 0.3699 0.1 0.37222 C 0.10378 0.39236 0.09766 0.36157 0.10313 0.38333 C 0.10391 0.3868 0.10391 0.39097 0.10521 0.39444 C 0.10586 0.39629 0.10664 0.39791 0.1073 0.4 C 0.10769 0.40162 0.10769 0.4037 0.10834 0.40555 C 0.10912 0.40763 0.11042 0.40925 0.11146 0.41111 C 0.11172 0.41296 0.11211 0.41458 0.1125 0.41666 C 0.1155 0.43842 0.11328 0.45092 0.1125 0.47962 C 0.11224 0.48703 0.11172 0.49444 0.11146 0.50185 C 0.11107 0.51712 0.11094 0.53263 0.11042 0.54814 C 0.11016 0.55532 0.10899 0.56643 0.10834 0.57407 C 0.11003 0.63379 0.10625 0.59351 0.11146 0.61666 C 0.11224 0.62013 0.11276 0.62407 0.11355 0.62777 L 0.11459 0.63333 L 0.11563 0.63888 L 0.11667 0.64444 C 0.11628 0.65185 0.11641 0.65925 0.11563 0.66666 C 0.11537 0.66875 0.11407 0.67013 0.11355 0.67222 C 0.11302 0.67384 0.11276 0.67592 0.1125 0.67777 C 0.11276 0.68564 0.11211 0.69421 0.11355 0.70185 C 0.11394 0.70439 0.11615 0.70439 0.11771 0.70555 C 0.11966 0.70694 0.12188 0.70787 0.12396 0.70925 L 0.12709 0.71111 L 0.13021 0.71296 C 0.13125 0.71342 0.13216 0.71435 0.13334 0.71481 L 0.14375 0.71851 C 0.1444 0.71828 0.17982 0.71666 0.1875 0.71481 C 0.18959 0.71412 0.19167 0.71226 0.19375 0.71111 L 0.2 0.7074 C 0.20105 0.70671 0.20209 0.70648 0.20313 0.70555 C 0.20417 0.70416 0.20521 0.703 0.20625 0.70185 C 0.20756 0.7 0.20886 0.69768 0.21042 0.69629 C 0.21133 0.69513 0.2125 0.69513 0.21355 0.69444 C 0.21459 0.69328 0.2155 0.69143 0.21667 0.69074 C 0.2211 0.68703 0.22279 0.68726 0.22709 0.68518 C 0.2319 0.68263 0.22878 0.68379 0.23438 0.67962 C 0.23529 0.6787 0.23646 0.67824 0.2375 0.67777 C 0.24024 0.67407 0.24284 0.6699 0.24584 0.66666 C 0.24688 0.66527 0.24792 0.66435 0.24896 0.66296 C 0.25 0.66111 0.25078 0.65879 0.25209 0.6574 C 0.25326 0.65578 0.25482 0.65509 0.25625 0.6537 C 0.26836 0.64027 0.26146 0.6449 0.26875 0.64074 C 0.27006 0.63888 0.27136 0.63657 0.27292 0.63518 C 0.27448 0.63356 0.27631 0.63263 0.27813 0.63148 C 0.28503 0.62592 0.2793 0.62893 0.28646 0.62592 C 0.2875 0.62453 0.28828 0.62291 0.28959 0.62222 C 0.29219 0.62037 0.29519 0.6199 0.29792 0.61851 C 0.29896 0.61782 0.29987 0.61712 0.30105 0.61666 C 0.30274 0.61574 0.30443 0.6155 0.30625 0.61481 C 0.30834 0.61365 0.31042 0.61226 0.3125 0.61111 C 0.31355 0.61041 0.31446 0.60925 0.31563 0.60925 L 0.32709 0.6074 C 0.32878 0.60601 0.3306 0.60509 0.3323 0.6037 C 0.33334 0.60254 0.33412 0.60023 0.33542 0.6 C 0.3375 0.59953 0.33959 0.60092 0.34167 0.60185 C 0.34649 0.6037 0.3431 0.6037 0.34584 0.6037 " pathEditMode="relative" rAng="0" ptsTypes="AAAAAAAAAAAAAAAAAAAAAAAAAAAAAAAAAAAAAAAAAAAAAAAAAAAAAAAAAAAAAAAAAAAAAAAAAAAAAAAAAAAAAAAAA">
                                      <p:cBhvr>
                                        <p:cTn id="58" dur="2000" fill="hold"/>
                                        <p:tgtEl>
                                          <p:spTgt spid="66"/>
                                        </p:tgtEl>
                                        <p:attrNameLst>
                                          <p:attrName>ppt_x</p:attrName>
                                          <p:attrName>ppt_y</p:attrName>
                                        </p:attrNameLst>
                                      </p:cBhvr>
                                      <p:rCtr x="17604" y="36852"/>
                                    </p:animMotion>
                                  </p:childTnLst>
                                  <p:subTnLst>
                                    <p:set>
                                      <p:cBhvr override="childStyle">
                                        <p:cTn dur="1" fill="hold" display="0" masterRel="sameClick" afterEffect="1">
                                          <p:stCondLst>
                                            <p:cond evt="end" delay="0">
                                              <p:tn val="57"/>
                                            </p:cond>
                                          </p:stCondLst>
                                        </p:cTn>
                                        <p:tgtEl>
                                          <p:spTgt spid="66"/>
                                        </p:tgtEl>
                                        <p:attrNameLst>
                                          <p:attrName>style.visibility</p:attrName>
                                        </p:attrNameLst>
                                      </p:cBhvr>
                                      <p:to>
                                        <p:strVal val="hidden"/>
                                      </p:to>
                                    </p:set>
                                  </p:subTnLst>
                                </p:cTn>
                              </p:par>
                              <p:par>
                                <p:cTn id="59" presetID="0" presetClass="path" presetSubtype="0" accel="50000" decel="50000" fill="hold" grpId="0" nodeType="withEffect">
                                  <p:stCondLst>
                                    <p:cond delay="12400"/>
                                  </p:stCondLst>
                                  <p:childTnLst>
                                    <p:animMotion origin="layout" path="M -0.00104 0.00139 L -0.00104 0.00162 C 0.00365 0.00741 0.00834 0.01088 0.01042 0.02176 C 0.01576 0.05023 0.00951 0.0206 0.01459 0.03843 C 0.01498 0.04005 0.01485 0.0426 0.01563 0.04398 C 0.01628 0.04514 0.01771 0.04514 0.01875 0.04584 C 0.02149 0.06528 0.01771 0.04213 0.02188 0.0588 C 0.02266 0.06227 0.02266 0.06644 0.02396 0.06991 C 0.02878 0.08287 0.02605 0.07848 0.03125 0.08473 C 0.03386 0.09861 0.03021 0.08125 0.03438 0.09584 C 0.03477 0.09746 0.03503 0.09954 0.03542 0.10139 C 0.03568 0.11621 0.03581 0.13102 0.03646 0.14584 C 0.03646 0.14838 0.0392 0.16366 0.03959 0.16435 L 0.04271 0.16991 C 0.04336 0.17361 0.04414 0.17709 0.0448 0.18102 L 0.04688 0.19584 C 0.04753 0.20949 0.04701 0.21389 0.05 0.22547 C 0.05039 0.22732 0.05157 0.22894 0.05209 0.23102 C 0.05287 0.23449 0.05287 0.23866 0.05417 0.24213 C 0.05482 0.24398 0.0556 0.2456 0.05625 0.24769 C 0.05664 0.24931 0.05651 0.25162 0.0573 0.25324 C 0.05808 0.25486 0.05938 0.25556 0.06042 0.25695 C 0.06224 0.26667 0.06081 0.26065 0.06563 0.27361 C 0.06628 0.27547 0.06719 0.27685 0.06771 0.27917 C 0.06836 0.28287 0.06875 0.28658 0.0698 0.29028 C 0.07045 0.2926 0.07123 0.29491 0.07188 0.29769 C 0.07331 0.3044 0.07422 0.31528 0.07813 0.31991 L 0.08125 0.32361 C 0.08633 0.33727 0.08386 0.33102 0.08855 0.34213 C 0.08959 0.34815 0.08998 0.35023 0.09167 0.35695 C 0.09219 0.35926 0.09284 0.36204 0.09375 0.36435 C 0.09453 0.36644 0.09597 0.36783 0.09688 0.36991 L 0.10313 0.38658 C 0.10378 0.38843 0.10469 0.38982 0.10521 0.39213 C 0.10899 0.41227 0.10287 0.38148 0.10834 0.40324 C 0.10912 0.40672 0.10912 0.41088 0.11042 0.41435 C 0.11107 0.41621 0.11185 0.41783 0.1125 0.41991 C 0.11289 0.42153 0.11289 0.42361 0.11355 0.42547 C 0.11433 0.42755 0.11563 0.42917 0.11667 0.43102 C 0.11693 0.43287 0.11732 0.43449 0.11771 0.43658 C 0.12071 0.45834 0.11849 0.47084 0.11771 0.49954 C 0.11745 0.50695 0.11693 0.51435 0.11667 0.52176 C 0.11628 0.53704 0.11615 0.55255 0.11563 0.56806 C 0.11537 0.57523 0.1142 0.58635 0.11355 0.59398 C 0.11524 0.65371 0.11146 0.61343 0.11667 0.63658 C 0.11745 0.64005 0.11797 0.64398 0.11875 0.64769 L 0.1198 0.65324 L 0.12084 0.6588 L 0.12188 0.66435 C 0.12149 0.67176 0.12162 0.67917 0.12084 0.68658 C 0.12058 0.68866 0.11927 0.69005 0.11875 0.69213 C 0.11823 0.69375 0.11797 0.69584 0.11771 0.69769 C 0.11797 0.70556 0.11732 0.71412 0.11875 0.72176 C 0.11914 0.72431 0.12136 0.72431 0.12292 0.72547 C 0.12487 0.72685 0.12709 0.72778 0.12917 0.72917 L 0.1323 0.73102 L 0.13542 0.73287 C 0.13646 0.73334 0.13737 0.73426 0.13855 0.73473 L 0.14896 0.73843 C 0.14961 0.7382 0.18503 0.73658 0.19271 0.73473 C 0.1948 0.73403 0.19688 0.73218 0.19896 0.73102 L 0.20521 0.72732 C 0.20625 0.72662 0.2073 0.72639 0.20834 0.72547 C 0.20938 0.72408 0.21042 0.72292 0.21146 0.72176 C 0.21276 0.71991 0.21407 0.7176 0.21563 0.71621 C 0.21654 0.71505 0.21771 0.71505 0.21875 0.71435 C 0.2198 0.7132 0.22071 0.71135 0.22188 0.71065 C 0.22631 0.70695 0.228 0.70718 0.2323 0.7051 C 0.23711 0.70255 0.23399 0.70371 0.23959 0.69954 C 0.2405 0.69861 0.24167 0.69815 0.24271 0.69769 C 0.24545 0.69398 0.24805 0.68982 0.25105 0.68658 C 0.25209 0.68519 0.25313 0.68426 0.25417 0.68287 C 0.25521 0.68102 0.25599 0.67871 0.2573 0.67732 C 0.25847 0.6757 0.26003 0.675 0.26146 0.67361 C 0.27357 0.66019 0.26667 0.66482 0.27396 0.66065 C 0.27526 0.6588 0.27657 0.65648 0.27813 0.6551 C 0.27969 0.65348 0.28151 0.65255 0.28334 0.65139 C 0.29024 0.64584 0.28451 0.64885 0.29167 0.64584 C 0.29271 0.64445 0.29349 0.64283 0.2948 0.64213 C 0.2974 0.64028 0.30039 0.63982 0.30313 0.63843 C 0.30417 0.63773 0.30508 0.63704 0.30625 0.63658 C 0.30795 0.63565 0.30964 0.63542 0.31146 0.63473 C 0.31355 0.63357 0.31563 0.63218 0.31771 0.63102 C 0.31875 0.63033 0.31966 0.62917 0.32084 0.62917 L 0.3323 0.62732 C 0.33399 0.62593 0.33581 0.625 0.3375 0.62361 C 0.33855 0.62246 0.33933 0.62014 0.34063 0.61991 C 0.34271 0.61945 0.3448 0.62084 0.34688 0.62176 C 0.3517 0.62361 0.34831 0.62361 0.35105 0.62361 " pathEditMode="relative" rAng="0" ptsTypes="AAAAAAAAAAAAAAAAAAAAAAAAAAAAAAAAAAAAAAAAAAAAAAAAAAAAAAAAAAAAAAAAAAAAAAAAAAAAAAAAAAAAAAAAA">
                                      <p:cBhvr>
                                        <p:cTn id="60" dur="2000" fill="hold"/>
                                        <p:tgtEl>
                                          <p:spTgt spid="67"/>
                                        </p:tgtEl>
                                        <p:attrNameLst>
                                          <p:attrName>ppt_x</p:attrName>
                                          <p:attrName>ppt_y</p:attrName>
                                        </p:attrNameLst>
                                      </p:cBhvr>
                                      <p:rCtr x="17604" y="36852"/>
                                    </p:animMotion>
                                  </p:childTnLst>
                                  <p:subTnLst>
                                    <p:set>
                                      <p:cBhvr override="childStyle">
                                        <p:cTn dur="1" fill="hold" display="0" masterRel="sameClick" afterEffect="1">
                                          <p:stCondLst>
                                            <p:cond evt="end" delay="0">
                                              <p:tn val="59"/>
                                            </p:cond>
                                          </p:stCondLst>
                                        </p:cTn>
                                        <p:tgtEl>
                                          <p:spTgt spid="67"/>
                                        </p:tgtEl>
                                        <p:attrNameLst>
                                          <p:attrName>style.visibility</p:attrName>
                                        </p:attrNameLst>
                                      </p:cBhvr>
                                      <p:to>
                                        <p:strVal val="hidden"/>
                                      </p:to>
                                    </p:set>
                                  </p:subTnLst>
                                </p:cTn>
                              </p:par>
                              <p:par>
                                <p:cTn id="61" presetID="0" presetClass="path" presetSubtype="0" accel="50000" decel="50000" fill="hold" grpId="0" nodeType="withEffect">
                                  <p:stCondLst>
                                    <p:cond delay="13000"/>
                                  </p:stCondLst>
                                  <p:childTnLst>
                                    <p:animMotion origin="layout" path="M -3.95833E-6 -0.0037 L -3.95833E-6 -0.00347 C 0.00209 0.00046 0.00417 0.00463 0.00625 0.00926 C 0.01198 0.02199 0.00391 0.00695 0.01146 0.02037 C 0.01211 0.02408 0.01355 0.02755 0.01355 0.03148 C 0.01342 0.03218 0.0142 0.06019 0.01146 0.07037 C 0.01081 0.07222 0.01003 0.07408 0.00938 0.07593 C 0.00899 0.07894 0.00873 0.08195 0.00834 0.08519 C 0.00795 0.08704 0.00743 0.08866 0.0073 0.09074 C 0.00638 0.09676 0.00521 0.10926 0.00521 0.10949 C 0.00547 0.13195 0.00469 0.15486 0.00625 0.17778 C 0.00651 0.18218 0.00951 0.18449 0.01042 0.18889 C 0.01289 0.20232 0.01094 0.19722 0.01563 0.20556 L 0.01875 0.22222 L 0.0198 0.22778 C 0.02006 0.23264 0.02058 0.2375 0.02084 0.24259 C 0.02123 0.25162 0.02097 0.26111 0.02188 0.27014 C 0.02201 0.27246 0.02344 0.27384 0.02396 0.27593 C 0.02474 0.2794 0.02526 0.2831 0.02605 0.28704 C 0.02631 0.28889 0.02644 0.29074 0.02709 0.29259 C 0.02839 0.29607 0.03034 0.29931 0.03125 0.30347 C 0.03282 0.31204 0.03151 0.30764 0.03542 0.31644 L 0.0375 0.32778 C 0.03776 0.3294 0.0375 0.33264 0.03855 0.33334 L 0.04167 0.33496 C 0.04414 0.34838 0.04063 0.33241 0.04584 0.3463 C 0.04636 0.34792 0.04636 0.35 0.04688 0.35185 C 0.05235 0.37454 0.04571 0.34607 0.05105 0.36482 C 0.05144 0.36644 0.0517 0.36829 0.05209 0.37037 C 0.05235 0.37523 0.05274 0.38009 0.05313 0.38519 C 0.05339 0.39051 0.05365 0.3963 0.05417 0.40185 C 0.05521 0.41482 0.05482 0.40371 0.05625 0.41482 C 0.05664 0.41829 0.05651 0.42222 0.0573 0.42593 C 0.05769 0.42801 0.05886 0.4294 0.05938 0.43148 C 0.06016 0.43496 0.0599 0.43982 0.06146 0.44259 C 0.07253 0.46227 0.0556 0.43171 0.06771 0.45556 C 0.06967 0.45926 0.07227 0.46227 0.07396 0.46667 C 0.07526 0.47037 0.07696 0.47361 0.07813 0.47778 C 0.0793 0.48218 0.08034 0.48681 0.0823 0.49074 C 0.08321 0.49259 0.08438 0.49445 0.08542 0.4963 C 0.08646 0.50232 0.08685 0.50533 0.08959 0.51111 C 0.09037 0.51273 0.09167 0.51343 0.09271 0.51482 C 0.09532 0.52871 0.09167 0.51134 0.09584 0.52593 C 0.09623 0.52755 0.09636 0.52963 0.09688 0.53148 C 0.0974 0.5338 0.09831 0.53611 0.09896 0.53866 C 0.09935 0.54121 0.09948 0.54375 0.1 0.5463 C 0.10052 0.55 0.1017 0.55347 0.10209 0.55741 C 0.10352 0.57338 0.10274 0.56459 0.10417 0.58334 C 0.10378 0.5919 0.10365 0.60046 0.10313 0.60926 C 0.103 0.61111 0.10235 0.61273 0.10209 0.61482 C 0.10157 0.61783 0.10144 0.62084 0.10105 0.62408 C 0.09961 0.63334 0.10039 0.62593 0.09792 0.63519 C 0.0974 0.63681 0.09714 0.63889 0.09688 0.64074 C 0.09519 0.66019 0.09493 0.65857 0.09688 0.68519 C 0.09714 0.68889 0.09818 0.69259 0.09896 0.6963 L 0.1 0.70185 C 0.10052 0.71875 0.10196 0.73148 0.1 0.74815 C 0.09961 0.7507 0.09857 0.75301 0.09792 0.75556 C 0.09727 0.75741 0.09662 0.75949 0.09584 0.76088 C 0.09493 0.7625 0.09375 0.76343 0.09271 0.76482 C 0.09232 0.76644 0.09167 0.76829 0.09167 0.77037 C 0.09167 0.77222 0.09206 0.77408 0.09271 0.77593 C 0.09414 0.77986 0.10026 0.78773 0.10209 0.78866 C 0.10417 0.79005 0.10625 0.79074 0.10834 0.79236 C 0.11198 0.79584 0.11446 0.79838 0.11875 0.8 C 0.12279 0.80139 0.12852 0.80324 0.1323 0.80556 L 0.14167 0.81111 L 0.1448 0.81273 C 0.14961 0.81227 0.15443 0.81181 0.15938 0.81111 C 0.16107 0.81065 0.16276 0.80949 0.16459 0.80903 C 0.18191 0.80463 0.16732 0.80972 0.17917 0.80556 C 0.18021 0.80417 0.18112 0.80255 0.1823 0.80185 C 0.19011 0.7956 0.18295 0.8044 0.18959 0.7963 C 0.20039 0.78241 0.18776 0.79861 0.19688 0.78519 C 0.19779 0.78357 0.19896 0.78287 0.2 0.78148 C 0.20144 0.77917 0.20248 0.7757 0.20417 0.77408 C 0.20534 0.77269 0.20691 0.77292 0.20834 0.77199 C 0.21003 0.77107 0.21172 0.76968 0.21355 0.76852 C 0.21446 0.76783 0.21563 0.76759 0.21667 0.76644 C 0.21875 0.76435 0.22084 0.76158 0.22292 0.75926 C 0.22396 0.75787 0.22487 0.75648 0.22605 0.75556 C 0.22735 0.75417 0.22891 0.75324 0.23021 0.75162 C 0.23308 0.74838 0.23516 0.74259 0.23855 0.74051 C 0.24115 0.73912 0.24427 0.73727 0.24688 0.73496 C 0.24792 0.73403 0.2487 0.73218 0.25 0.73125 C 0.25196 0.73009 0.25417 0.73009 0.25625 0.72963 C 0.25756 0.72824 0.25899 0.72685 0.26042 0.7257 C 0.26133 0.725 0.2625 0.72477 0.26355 0.72408 C 0.26706 0.72107 0.27019 0.7169 0.27396 0.71459 C 0.275 0.71412 0.27605 0.71366 0.27709 0.71296 C 0.27982 0.71065 0.28256 0.70787 0.28542 0.70533 C 0.28672 0.70417 0.28829 0.70324 0.28959 0.70185 C 0.29063 0.70046 0.29141 0.69861 0.29271 0.69815 C 0.2961 0.69653 0.29961 0.69699 0.30313 0.6963 C 0.32032 0.69236 0.29532 0.69699 0.31875 0.68866 C 0.32045 0.6882 0.32214 0.68773 0.32396 0.68704 C 0.32644 0.68588 0.32696 0.68519 0.32917 0.6831 " pathEditMode="relative" rAng="0" ptsTypes="AAAAAAAAAAAAAAAAAAAAAAAAAAAAAAAAAAAAAAAAAAAAAAAAAAAAAAAAAAAAAAAAAAAAAAAAAAAAAAAAAAAAAAAAAAAAAAAAA">
                                      <p:cBhvr>
                                        <p:cTn id="62" dur="2000" fill="hold"/>
                                        <p:tgtEl>
                                          <p:spTgt spid="68"/>
                                        </p:tgtEl>
                                        <p:attrNameLst>
                                          <p:attrName>ppt_x</p:attrName>
                                          <p:attrName>ppt_y</p:attrName>
                                        </p:attrNameLst>
                                      </p:cBhvr>
                                      <p:rCtr x="16458" y="40810"/>
                                    </p:animMotion>
                                  </p:childTnLst>
                                  <p:subTnLst>
                                    <p:set>
                                      <p:cBhvr override="childStyle">
                                        <p:cTn dur="1" fill="hold" display="0" masterRel="sameClick" afterEffect="1">
                                          <p:stCondLst>
                                            <p:cond evt="end" delay="0">
                                              <p:tn val="61"/>
                                            </p:cond>
                                          </p:stCondLst>
                                        </p:cTn>
                                        <p:tgtEl>
                                          <p:spTgt spid="68"/>
                                        </p:tgtEl>
                                        <p:attrNameLst>
                                          <p:attrName>style.visibility</p:attrName>
                                        </p:attrNameLst>
                                      </p:cBhvr>
                                      <p:to>
                                        <p:strVal val="hidden"/>
                                      </p:to>
                                    </p:set>
                                  </p:subTnLst>
                                </p:cTn>
                              </p:par>
                              <p:par>
                                <p:cTn id="63" presetID="0" presetClass="path" presetSubtype="0" accel="50000" decel="50000" fill="hold" grpId="0" nodeType="withEffect">
                                  <p:stCondLst>
                                    <p:cond delay="13500"/>
                                  </p:stCondLst>
                                  <p:childTnLst>
                                    <p:animMotion origin="layout" path="M -0.0125 -0.02963 L -0.0125 -0.02939 C -0.01041 -0.02546 -0.00833 -0.02129 -0.00625 -0.01666 C -0.00052 -0.00393 -0.00859 -0.01898 -0.00104 -0.00555 C -0.00039 -0.00185 0.00105 0.00162 0.00105 0.00556 C 0.00092 0.00625 0.0017 0.03426 -0.00104 0.04445 C -0.00169 0.0463 -0.00247 0.04815 -0.00312 0.05 C -0.00351 0.05301 -0.00377 0.05602 -0.00416 0.05926 C -0.00455 0.06112 -0.00507 0.06274 -0.0052 0.06482 C -0.00612 0.07084 -0.00729 0.08334 -0.00729 0.08357 C -0.00703 0.10602 -0.00781 0.12894 -0.00625 0.15186 C -0.00599 0.15625 -0.00299 0.15857 -0.00208 0.16297 C 0.00039 0.17639 -0.00156 0.1713 0.00313 0.17963 L 0.00625 0.1963 L 0.0073 0.20186 C 0.00756 0.20672 0.00808 0.21158 0.00834 0.21667 C 0.00873 0.2257 0.00847 0.23519 0.00938 0.24422 C 0.00951 0.24653 0.01094 0.24792 0.01146 0.25 C 0.01224 0.25348 0.01276 0.25718 0.01355 0.26112 C 0.01381 0.26297 0.01394 0.26482 0.01459 0.26667 C 0.01589 0.27014 0.01784 0.27338 0.01875 0.27755 C 0.02032 0.28612 0.01901 0.28172 0.02292 0.29051 L 0.025 0.30186 C 0.02526 0.30348 0.025 0.30672 0.02605 0.30741 L 0.02917 0.30903 C 0.03164 0.32246 0.02813 0.30649 0.03334 0.32037 C 0.03386 0.32199 0.03386 0.32408 0.03438 0.32593 C 0.03985 0.34862 0.03321 0.32014 0.03855 0.33889 C 0.03894 0.34051 0.0392 0.34237 0.03959 0.34445 C 0.03985 0.34931 0.04024 0.35417 0.04063 0.35926 C 0.04089 0.36459 0.04115 0.37037 0.04167 0.37593 C 0.04271 0.38889 0.04232 0.37778 0.04375 0.38889 C 0.04414 0.39237 0.04401 0.3963 0.0448 0.4 C 0.04519 0.40209 0.04636 0.40348 0.04688 0.40556 C 0.04766 0.40903 0.0474 0.41389 0.04896 0.41667 C 0.06003 0.43635 0.0431 0.40579 0.05521 0.42963 C 0.05717 0.43334 0.05977 0.43635 0.06146 0.44074 C 0.06276 0.44445 0.06446 0.44769 0.06563 0.45186 C 0.0668 0.45625 0.06784 0.46088 0.0698 0.46482 C 0.07071 0.46667 0.07188 0.46852 0.07292 0.47037 C 0.07396 0.47639 0.07435 0.4794 0.07709 0.48519 C 0.07787 0.48681 0.07917 0.4875 0.08021 0.48889 C 0.08282 0.50278 0.07917 0.48542 0.08334 0.5 C 0.08373 0.50162 0.08386 0.50371 0.08438 0.50556 C 0.0849 0.50787 0.08581 0.51019 0.08646 0.51274 C 0.08685 0.51528 0.08698 0.51783 0.0875 0.52037 C 0.08802 0.52408 0.0892 0.52755 0.08959 0.53149 C 0.09102 0.54746 0.09024 0.53866 0.09167 0.55741 C 0.09128 0.56598 0.09115 0.57454 0.09063 0.58334 C 0.0905 0.58519 0.08985 0.58681 0.08959 0.58889 C 0.08907 0.5919 0.08894 0.59491 0.08855 0.59815 C 0.08711 0.60741 0.08789 0.6 0.08542 0.60926 C 0.0849 0.61088 0.08464 0.61297 0.08438 0.61482 C 0.08269 0.63426 0.08243 0.63264 0.08438 0.65926 C 0.08464 0.66297 0.08568 0.66667 0.08646 0.67037 L 0.0875 0.67593 C 0.08802 0.69283 0.08946 0.70556 0.0875 0.72223 C 0.08711 0.72477 0.08607 0.72709 0.08542 0.72963 C 0.08477 0.73149 0.08412 0.73357 0.08334 0.73496 C 0.08243 0.73658 0.08125 0.7375 0.08021 0.73889 C 0.07982 0.74051 0.07917 0.74237 0.07917 0.74445 C 0.07917 0.7463 0.07956 0.74815 0.08021 0.75 C 0.08164 0.75394 0.08776 0.76181 0.08959 0.76274 C 0.09167 0.76412 0.09375 0.76482 0.09584 0.76644 C 0.09948 0.76991 0.10196 0.77246 0.10625 0.77408 C 0.11029 0.77547 0.11602 0.77732 0.1198 0.77963 L 0.12917 0.78519 L 0.1323 0.78681 C 0.13711 0.78635 0.14193 0.78588 0.14688 0.78519 C 0.14857 0.78473 0.15026 0.78357 0.15209 0.78311 C 0.16941 0.77871 0.15482 0.7838 0.16667 0.77963 C 0.16771 0.77824 0.16862 0.77662 0.1698 0.77593 C 0.17761 0.76968 0.17045 0.77848 0.17709 0.77037 C 0.18789 0.75649 0.17526 0.77269 0.18438 0.75926 C 0.18529 0.75764 0.18646 0.75695 0.1875 0.75556 C 0.18894 0.75324 0.18998 0.74977 0.19167 0.74815 C 0.19284 0.74676 0.19441 0.74699 0.19584 0.74607 C 0.19753 0.74514 0.19922 0.74375 0.20105 0.7426 C 0.20196 0.7419 0.20313 0.74167 0.20417 0.74051 C 0.20625 0.73843 0.20834 0.73565 0.21042 0.73334 C 0.21146 0.73195 0.21237 0.73056 0.21355 0.72963 C 0.21485 0.72824 0.21641 0.72732 0.21771 0.7257 C 0.22058 0.72246 0.22266 0.71667 0.22605 0.71459 C 0.22865 0.7132 0.23177 0.71135 0.23438 0.70903 C 0.23542 0.70811 0.2362 0.70625 0.2375 0.70533 C 0.23946 0.70417 0.24167 0.70417 0.24375 0.70371 C 0.24506 0.70232 0.24649 0.70093 0.24792 0.69977 C 0.24883 0.69908 0.25 0.69885 0.25105 0.69815 C 0.25456 0.69514 0.25769 0.69098 0.26146 0.68866 C 0.2625 0.6882 0.26355 0.68774 0.26459 0.68704 C 0.26732 0.68473 0.27006 0.68195 0.27292 0.6794 C 0.27422 0.67824 0.27579 0.67732 0.27709 0.67593 C 0.27813 0.67454 0.27891 0.67269 0.28021 0.67223 C 0.2836 0.67061 0.28711 0.67107 0.29063 0.67037 C 0.30782 0.66644 0.28282 0.67107 0.30625 0.66274 C 0.30795 0.66227 0.30964 0.66181 0.31146 0.66112 C 0.31394 0.65996 0.31446 0.65926 0.31667 0.65718 " pathEditMode="relative" rAng="0" ptsTypes="AAAAAAAAAAAAAAAAAAAAAAAAAAAAAAAAAAAAAAAAAAAAAAAAAAAAAAAAAAAAAAAAAAAAAAAAAAAAAAAAAAAAAAAAAAAAAAAAA">
                                      <p:cBhvr>
                                        <p:cTn id="64" dur="2000" fill="hold"/>
                                        <p:tgtEl>
                                          <p:spTgt spid="70"/>
                                        </p:tgtEl>
                                        <p:attrNameLst>
                                          <p:attrName>ppt_x</p:attrName>
                                          <p:attrName>ppt_y</p:attrName>
                                        </p:attrNameLst>
                                      </p:cBhvr>
                                      <p:rCtr x="16458" y="40810"/>
                                    </p:animMotion>
                                  </p:childTnLst>
                                  <p:subTnLst>
                                    <p:set>
                                      <p:cBhvr override="childStyle">
                                        <p:cTn dur="1" fill="hold" display="0" masterRel="sameClick" afterEffect="1">
                                          <p:stCondLst>
                                            <p:cond evt="end" delay="0">
                                              <p:tn val="63"/>
                                            </p:cond>
                                          </p:stCondLst>
                                        </p:cTn>
                                        <p:tgtEl>
                                          <p:spTgt spid="70"/>
                                        </p:tgtEl>
                                        <p:attrNameLst>
                                          <p:attrName>style.visibility</p:attrName>
                                        </p:attrNameLst>
                                      </p:cBhvr>
                                      <p:to>
                                        <p:strVal val="hidden"/>
                                      </p:to>
                                    </p:set>
                                  </p:subTnLst>
                                </p:cTn>
                              </p:par>
                              <p:par>
                                <p:cTn id="65" presetID="0" presetClass="path" presetSubtype="0" accel="50000" decel="50000" fill="hold" grpId="0" nodeType="withEffect">
                                  <p:stCondLst>
                                    <p:cond delay="13900"/>
                                  </p:stCondLst>
                                  <p:childTnLst>
                                    <p:animMotion origin="layout" path="M -0.00104 0.00139 L -0.00104 0.00162 C 0.00365 0.00741 0.00834 0.01088 0.01042 0.02176 C 0.01576 0.05023 0.00951 0.0206 0.01459 0.03843 C 0.01498 0.04005 0.01485 0.04259 0.01563 0.04398 C 0.01628 0.04514 0.01771 0.04514 0.01875 0.04583 C 0.02149 0.06528 0.01771 0.04213 0.02188 0.0588 C 0.02266 0.06227 0.02266 0.06644 0.02396 0.06991 C 0.02878 0.08287 0.02605 0.07847 0.03125 0.08472 C 0.03386 0.09861 0.03021 0.08125 0.03438 0.09583 C 0.03477 0.09745 0.03503 0.09954 0.03542 0.10139 C 0.03568 0.1162 0.03581 0.13102 0.03646 0.14583 C 0.03646 0.14838 0.0392 0.16366 0.03959 0.16435 L 0.04271 0.16991 C 0.04336 0.17361 0.04414 0.17708 0.0448 0.18102 L 0.04688 0.19583 C 0.04753 0.20949 0.04701 0.21389 0.05 0.22546 C 0.05039 0.22732 0.05157 0.22894 0.05209 0.23102 C 0.05287 0.23449 0.05287 0.23866 0.05417 0.24213 C 0.05482 0.24398 0.0556 0.2456 0.05625 0.24769 C 0.05664 0.24931 0.05651 0.25162 0.0573 0.25324 C 0.05808 0.25486 0.05938 0.25556 0.06042 0.25694 C 0.06224 0.26667 0.06081 0.26065 0.06563 0.27361 C 0.06628 0.27546 0.06719 0.27685 0.06771 0.27917 C 0.06836 0.28287 0.06875 0.28657 0.0698 0.29028 C 0.07045 0.29259 0.07123 0.29491 0.07188 0.29769 C 0.07331 0.3044 0.07422 0.31528 0.07813 0.31991 L 0.08125 0.32361 C 0.08633 0.33727 0.08386 0.33102 0.08855 0.34213 C 0.08959 0.34815 0.08998 0.35023 0.09167 0.35694 C 0.09219 0.35926 0.09284 0.36204 0.09375 0.36435 C 0.09453 0.36644 0.09597 0.36782 0.09688 0.36991 L 0.10313 0.38657 C 0.10378 0.38843 0.10469 0.38982 0.10521 0.39213 C 0.10899 0.41227 0.10287 0.38148 0.10834 0.40324 C 0.10912 0.40671 0.10912 0.41088 0.11042 0.41435 C 0.11107 0.4162 0.11185 0.41782 0.1125 0.41991 C 0.11289 0.42153 0.11289 0.42361 0.11355 0.42546 C 0.11433 0.42755 0.11563 0.42917 0.11667 0.43102 C 0.11693 0.43287 0.11732 0.43449 0.11771 0.43657 C 0.12071 0.45833 0.11849 0.47083 0.11771 0.49954 C 0.11745 0.50694 0.11693 0.51435 0.11667 0.52176 C 0.11628 0.53704 0.11615 0.55255 0.11563 0.56806 C 0.11537 0.57523 0.1142 0.58634 0.11355 0.59398 C 0.11524 0.6537 0.11146 0.61343 0.11667 0.63657 C 0.11745 0.64005 0.11797 0.64398 0.11875 0.64769 L 0.1198 0.65324 L 0.12084 0.6588 L 0.12188 0.66435 C 0.12149 0.67176 0.12162 0.67917 0.12084 0.68657 C 0.12058 0.68866 0.11927 0.69005 0.11875 0.69213 C 0.11823 0.69375 0.11797 0.69583 0.11771 0.69769 C 0.11797 0.70556 0.11732 0.71412 0.11875 0.72176 C 0.11914 0.72431 0.12136 0.72431 0.12292 0.72546 C 0.12487 0.72685 0.12709 0.72778 0.12917 0.72917 L 0.1323 0.73102 L 0.13542 0.73287 C 0.13646 0.73333 0.13737 0.73426 0.13855 0.73472 L 0.14896 0.73843 C 0.14961 0.73819 0.18503 0.73657 0.19271 0.73472 C 0.1948 0.73403 0.19688 0.73218 0.19896 0.73102 L 0.20521 0.72732 C 0.20625 0.72662 0.2073 0.72639 0.20834 0.72546 C 0.20938 0.72407 0.21042 0.72292 0.21146 0.72176 C 0.21276 0.71991 0.21407 0.71759 0.21563 0.7162 C 0.21654 0.71505 0.21771 0.71505 0.21875 0.71435 C 0.2198 0.71319 0.22071 0.71134 0.22188 0.71065 C 0.22631 0.70694 0.228 0.70718 0.2323 0.70509 C 0.23711 0.70255 0.23399 0.7037 0.23959 0.69954 C 0.2405 0.69861 0.24167 0.69815 0.24271 0.69769 C 0.24545 0.69398 0.24805 0.68982 0.25105 0.68657 C 0.25209 0.68519 0.25313 0.68426 0.25417 0.68287 C 0.25521 0.68102 0.25599 0.6787 0.2573 0.67732 C 0.25847 0.67569 0.26003 0.675 0.26146 0.67361 C 0.27357 0.66019 0.26667 0.66482 0.27396 0.66065 C 0.27526 0.6588 0.27657 0.65648 0.27813 0.65509 C 0.27969 0.65347 0.28151 0.65255 0.28334 0.65139 C 0.29024 0.64583 0.28451 0.64884 0.29167 0.64583 C 0.29271 0.64444 0.29349 0.64282 0.2948 0.64213 C 0.2974 0.64028 0.30039 0.63982 0.30313 0.63843 C 0.30417 0.63773 0.30508 0.63704 0.30625 0.63657 C 0.30795 0.63565 0.30964 0.63542 0.31146 0.63472 C 0.31355 0.63357 0.31563 0.63218 0.31771 0.63102 C 0.31875 0.63032 0.31966 0.62917 0.32084 0.62917 L 0.3323 0.62732 C 0.33399 0.62593 0.33581 0.625 0.3375 0.62361 C 0.33855 0.62245 0.33933 0.62014 0.34063 0.61991 C 0.34271 0.61944 0.3448 0.62083 0.34688 0.62176 C 0.3517 0.62361 0.34831 0.62361 0.35105 0.62361 " pathEditMode="relative" rAng="0" ptsTypes="AAAAAAAAAAAAAAAAAAAAAAAAAAAAAAAAAAAAAAAAAAAAAAAAAAAAAAAAAAAAAAAAAAAAAAAAAAAAAAAAAAAAAAAAA">
                                      <p:cBhvr>
                                        <p:cTn id="66" dur="2000" fill="hold"/>
                                        <p:tgtEl>
                                          <p:spTgt spid="71"/>
                                        </p:tgtEl>
                                        <p:attrNameLst>
                                          <p:attrName>ppt_x</p:attrName>
                                          <p:attrName>ppt_y</p:attrName>
                                        </p:attrNameLst>
                                      </p:cBhvr>
                                      <p:rCtr x="17604" y="36852"/>
                                    </p:animMotion>
                                  </p:childTnLst>
                                  <p:subTnLst>
                                    <p:set>
                                      <p:cBhvr override="childStyle">
                                        <p:cTn dur="1" fill="hold" display="0" masterRel="sameClick" afterEffect="1">
                                          <p:stCondLst>
                                            <p:cond evt="end" delay="0">
                                              <p:tn val="65"/>
                                            </p:cond>
                                          </p:stCondLst>
                                        </p:cTn>
                                        <p:tgtEl>
                                          <p:spTgt spid="71"/>
                                        </p:tgtEl>
                                        <p:attrNameLst>
                                          <p:attrName>style.visibility</p:attrName>
                                        </p:attrNameLst>
                                      </p:cBhvr>
                                      <p:to>
                                        <p:strVal val="hidden"/>
                                      </p:to>
                                    </p:set>
                                  </p:subTnLst>
                                </p:cTn>
                              </p:par>
                              <p:par>
                                <p:cTn id="67" presetID="0" presetClass="path" presetSubtype="0" accel="50000" decel="50000" fill="hold" grpId="0" nodeType="withEffect">
                                  <p:stCondLst>
                                    <p:cond delay="14300"/>
                                  </p:stCondLst>
                                  <p:childTnLst>
                                    <p:animMotion origin="layout" path="M -0.00195 -0.01783 L -0.00195 -0.0176 C 0.00013 -0.01366 0.00221 -0.00949 0.0043 -0.00487 C 0.01002 0.00787 0.00195 -0.00718 0.0095 0.00625 C 0.01015 0.00995 0.01159 0.01342 0.01159 0.01736 C 0.01146 0.01805 0.01224 0.04606 0.0095 0.05625 C 0.00885 0.0581 0.00807 0.05995 0.00742 0.0618 C 0.00703 0.06481 0.00677 0.06782 0.00638 0.07106 C 0.00599 0.07291 0.00547 0.07453 0.00534 0.07662 C 0.00443 0.08263 0.00325 0.09513 0.00325 0.09537 C 0.00351 0.11782 0.00273 0.14074 0.0043 0.16365 C 0.00456 0.16805 0.00755 0.17037 0.00846 0.17476 C 0.01094 0.18819 0.00898 0.1831 0.01367 0.19143 L 0.0168 0.2081 L 0.01784 0.21365 C 0.0181 0.21851 0.01862 0.22338 0.01888 0.22847 C 0.01927 0.2375 0.01901 0.24699 0.01992 0.25601 C 0.02005 0.25833 0.02148 0.25972 0.022 0.2618 C 0.02278 0.26527 0.02331 0.26898 0.02409 0.27291 C 0.02435 0.27476 0.02448 0.27662 0.02513 0.27847 C 0.02643 0.28194 0.02838 0.28518 0.0293 0.28935 C 0.03086 0.29791 0.02956 0.29351 0.03346 0.30231 L 0.03555 0.31365 C 0.03581 0.31527 0.03555 0.31851 0.03659 0.31921 L 0.03971 0.32083 C 0.04219 0.33426 0.03867 0.31828 0.04388 0.33217 C 0.0444 0.33379 0.0444 0.33588 0.04492 0.33773 C 0.05039 0.36041 0.04375 0.33194 0.04909 0.35069 C 0.04948 0.35231 0.04974 0.35416 0.05013 0.35625 C 0.05039 0.36111 0.05078 0.36597 0.05117 0.37106 C 0.05143 0.37638 0.05169 0.38217 0.05221 0.38773 C 0.05325 0.40069 0.05286 0.38958 0.0543 0.40069 C 0.05469 0.40416 0.05456 0.4081 0.05534 0.4118 C 0.05573 0.41388 0.0569 0.41527 0.05742 0.41736 C 0.0582 0.42083 0.05794 0.42569 0.0595 0.42847 C 0.07057 0.44814 0.05364 0.41759 0.06575 0.44143 C 0.06771 0.44513 0.07031 0.44814 0.072 0.45254 C 0.07331 0.45625 0.075 0.45949 0.07617 0.46365 C 0.07734 0.46805 0.07838 0.47268 0.08034 0.47662 C 0.08125 0.47847 0.08242 0.48032 0.08346 0.48217 C 0.0845 0.48819 0.08489 0.4912 0.08763 0.49699 C 0.08841 0.49861 0.08971 0.4993 0.09075 0.50069 C 0.09336 0.51458 0.08971 0.49722 0.09388 0.5118 C 0.09427 0.51342 0.0944 0.51551 0.09492 0.51736 C 0.09544 0.51967 0.09635 0.52199 0.097 0.52453 C 0.09739 0.52708 0.09752 0.52963 0.09805 0.53217 C 0.09857 0.53588 0.09974 0.53935 0.10013 0.54328 C 0.10156 0.55926 0.10078 0.55046 0.10221 0.56921 C 0.10182 0.57777 0.10169 0.58634 0.10117 0.59513 C 0.10104 0.59699 0.10039 0.59861 0.10013 0.60069 C 0.09961 0.6037 0.09948 0.60671 0.09909 0.60995 C 0.09765 0.61921 0.09844 0.6118 0.09596 0.62106 C 0.09544 0.62268 0.09518 0.62476 0.09492 0.62662 C 0.09323 0.64606 0.09297 0.64444 0.09492 0.67106 C 0.09518 0.67476 0.09622 0.67847 0.097 0.68217 L 0.09805 0.68773 C 0.09857 0.70463 0.1 0.71736 0.09805 0.73402 C 0.09765 0.73657 0.09661 0.73888 0.09596 0.74143 C 0.09531 0.74328 0.09466 0.74537 0.09388 0.74676 C 0.09297 0.74838 0.0918 0.7493 0.09075 0.75069 C 0.09036 0.75231 0.08971 0.75416 0.08971 0.75625 C 0.08971 0.7581 0.0901 0.75995 0.09075 0.7618 C 0.09219 0.76574 0.09831 0.77361 0.10013 0.77453 C 0.10221 0.77592 0.1043 0.77662 0.10638 0.77824 C 0.11002 0.78171 0.1125 0.78426 0.1168 0.78588 C 0.12083 0.78726 0.12656 0.78912 0.13034 0.79143 L 0.13971 0.79699 L 0.14284 0.79861 C 0.14765 0.79814 0.15247 0.79768 0.15742 0.79699 C 0.15911 0.79652 0.16081 0.79537 0.16263 0.7949 C 0.17995 0.79051 0.16536 0.7956 0.17721 0.79143 C 0.17825 0.79004 0.17916 0.78842 0.18034 0.78773 C 0.18815 0.78148 0.18099 0.79027 0.18763 0.78217 C 0.19844 0.76828 0.18581 0.78449 0.19492 0.77106 C 0.19583 0.76944 0.197 0.76875 0.19805 0.76736 C 0.19948 0.76504 0.20052 0.76157 0.20221 0.75995 C 0.20338 0.75856 0.20495 0.75879 0.20638 0.75787 C 0.20807 0.75694 0.20976 0.75555 0.21159 0.75439 C 0.2125 0.7537 0.21367 0.75347 0.21471 0.75231 C 0.2168 0.75023 0.21888 0.74745 0.22096 0.74513 C 0.222 0.74375 0.22291 0.74236 0.22409 0.74143 C 0.22539 0.74004 0.22695 0.73912 0.22825 0.7375 C 0.23112 0.73426 0.2332 0.72847 0.23659 0.72638 C 0.23919 0.725 0.24232 0.72314 0.24492 0.72083 C 0.24596 0.7199 0.24674 0.71805 0.24805 0.71713 C 0.25 0.71597 0.25221 0.71597 0.2543 0.71551 C 0.2556 0.71412 0.25703 0.71273 0.25846 0.71157 C 0.25937 0.71088 0.26055 0.71064 0.26159 0.70995 C 0.2651 0.70694 0.26823 0.70277 0.272 0.70046 C 0.27305 0.7 0.27409 0.69953 0.27513 0.69884 C 0.27786 0.69652 0.2806 0.69375 0.28346 0.6912 C 0.28476 0.69004 0.28633 0.68912 0.28763 0.68773 C 0.28867 0.68634 0.28945 0.68449 0.29075 0.68402 C 0.29414 0.6824 0.29765 0.68287 0.30117 0.68217 C 0.31836 0.67824 0.29336 0.68287 0.3168 0.67453 C 0.31849 0.67407 0.32018 0.67361 0.322 0.67291 C 0.32448 0.67176 0.325 0.67106 0.32721 0.66898 " pathEditMode="relative" rAng="0" ptsTypes="AAAAAAAAAAAAAAAAAAAAAAAAAAAAAAAAAAAAAAAAAAAAAAAAAAAAAAAAAAAAAAAAAAAAAAAAAAAAAAAAAAAAAAAAAAAAAAAAA">
                                      <p:cBhvr>
                                        <p:cTn id="68" dur="2000" fill="hold"/>
                                        <p:tgtEl>
                                          <p:spTgt spid="72"/>
                                        </p:tgtEl>
                                        <p:attrNameLst>
                                          <p:attrName>ppt_x</p:attrName>
                                          <p:attrName>ppt_y</p:attrName>
                                        </p:attrNameLst>
                                      </p:cBhvr>
                                      <p:rCtr x="16458" y="40810"/>
                                    </p:animMotion>
                                  </p:childTnLst>
                                  <p:subTnLst>
                                    <p:set>
                                      <p:cBhvr override="childStyle">
                                        <p:cTn dur="1" fill="hold" display="0" masterRel="sameClick" afterEffect="1">
                                          <p:stCondLst>
                                            <p:cond evt="end" delay="0">
                                              <p:tn val="67"/>
                                            </p:cond>
                                          </p:stCondLst>
                                        </p:cTn>
                                        <p:tgtEl>
                                          <p:spTgt spid="72"/>
                                        </p:tgtEl>
                                        <p:attrNameLst>
                                          <p:attrName>style.visibility</p:attrName>
                                        </p:attrNameLst>
                                      </p:cBhvr>
                                      <p:to>
                                        <p:strVal val="hidden"/>
                                      </p:to>
                                    </p:set>
                                  </p:subTnLst>
                                </p:cTn>
                              </p:par>
                              <p:par>
                                <p:cTn id="69" presetID="0" presetClass="path" presetSubtype="0" accel="50000" decel="50000" fill="hold" grpId="0" nodeType="withEffect">
                                  <p:stCondLst>
                                    <p:cond delay="15000"/>
                                  </p:stCondLst>
                                  <p:childTnLst>
                                    <p:animMotion origin="layout" path="M -0.00104 0.00139 L -0.00104 0.00162 C 0.00365 0.00741 0.00834 0.01088 0.01042 0.02176 C 0.01576 0.05023 0.00951 0.0206 0.01459 0.03843 C 0.01498 0.04005 0.01485 0.04259 0.01563 0.04398 C 0.01628 0.04514 0.01771 0.04514 0.01875 0.04584 C 0.02149 0.06528 0.01771 0.04213 0.02188 0.0588 C 0.02266 0.06227 0.02266 0.06644 0.02396 0.06991 C 0.02878 0.08287 0.02605 0.07847 0.03125 0.08472 C 0.03386 0.09861 0.03021 0.08125 0.03438 0.09584 C 0.03477 0.09746 0.03503 0.09954 0.03542 0.10139 C 0.03568 0.11621 0.03581 0.13102 0.03646 0.14584 C 0.03646 0.14838 0.0392 0.16366 0.03959 0.16435 L 0.04271 0.16991 C 0.04336 0.17361 0.04414 0.17709 0.0448 0.18102 L 0.04688 0.19584 C 0.04753 0.20949 0.04701 0.21389 0.05 0.22547 C 0.05039 0.22732 0.05157 0.22894 0.05209 0.23102 C 0.05287 0.23449 0.05287 0.23866 0.05417 0.24213 C 0.05482 0.24398 0.0556 0.2456 0.05625 0.24769 C 0.05664 0.24931 0.05651 0.25162 0.0573 0.25324 C 0.05808 0.25486 0.05938 0.25556 0.06042 0.25695 C 0.06224 0.26667 0.06081 0.26065 0.06563 0.27361 C 0.06628 0.27547 0.06719 0.27685 0.06771 0.27917 C 0.06836 0.28287 0.06875 0.28658 0.0698 0.29028 C 0.07045 0.29259 0.07123 0.29491 0.07188 0.29769 C 0.07331 0.3044 0.07422 0.31528 0.07813 0.31991 L 0.08125 0.32361 C 0.08633 0.33727 0.08386 0.33102 0.08855 0.34213 C 0.08959 0.34815 0.08998 0.35023 0.09167 0.35695 C 0.09219 0.35926 0.09284 0.36204 0.09375 0.36435 C 0.09453 0.36644 0.09597 0.36783 0.09688 0.36991 L 0.10313 0.38658 C 0.10378 0.38843 0.10469 0.38982 0.10521 0.39213 C 0.10899 0.41227 0.10287 0.38148 0.10834 0.40324 C 0.10912 0.40672 0.10912 0.41088 0.11042 0.41435 C 0.11107 0.41621 0.11185 0.41783 0.1125 0.41991 C 0.11289 0.42153 0.11289 0.42361 0.11355 0.42547 C 0.11433 0.42755 0.11563 0.42917 0.11667 0.43102 C 0.11693 0.43287 0.11732 0.43449 0.11771 0.43658 C 0.12071 0.45834 0.11849 0.47084 0.11771 0.49954 C 0.11745 0.50695 0.11693 0.51435 0.11667 0.52176 C 0.11628 0.53704 0.11615 0.55255 0.11563 0.56806 C 0.11537 0.57523 0.1142 0.58634 0.11355 0.59398 C 0.11524 0.65371 0.11146 0.61343 0.11667 0.63658 C 0.11745 0.64005 0.11797 0.64398 0.11875 0.64769 L 0.1198 0.65324 L 0.12084 0.6588 L 0.12188 0.66435 C 0.12149 0.67176 0.12162 0.67917 0.12084 0.68658 C 0.12058 0.68866 0.11927 0.69005 0.11875 0.69213 C 0.11823 0.69375 0.11797 0.69584 0.11771 0.69769 C 0.11797 0.70556 0.11732 0.71412 0.11875 0.72176 C 0.11914 0.72431 0.12136 0.72431 0.12292 0.72547 C 0.12487 0.72685 0.12709 0.72778 0.12917 0.72917 L 0.1323 0.73102 L 0.13542 0.73287 C 0.13646 0.73334 0.13737 0.73426 0.13855 0.73472 L 0.14896 0.73843 C 0.14961 0.7382 0.18503 0.73658 0.19271 0.73472 C 0.1948 0.73403 0.19688 0.73218 0.19896 0.73102 L 0.20521 0.72732 C 0.20625 0.72662 0.2073 0.72639 0.20834 0.72547 C 0.20938 0.72408 0.21042 0.72292 0.21146 0.72176 C 0.21276 0.71991 0.21407 0.71759 0.21563 0.71621 C 0.21654 0.71505 0.21771 0.71505 0.21875 0.71435 C 0.2198 0.7132 0.22071 0.71134 0.22188 0.71065 C 0.22631 0.70695 0.228 0.70718 0.2323 0.70509 C 0.23711 0.70255 0.23399 0.70371 0.23959 0.69954 C 0.2405 0.69861 0.24167 0.69815 0.24271 0.69769 C 0.24545 0.69398 0.24805 0.68982 0.25105 0.68658 C 0.25209 0.68519 0.25313 0.68426 0.25417 0.68287 C 0.25521 0.68102 0.25599 0.67871 0.2573 0.67732 C 0.25847 0.6757 0.26003 0.675 0.26146 0.67361 C 0.27357 0.66019 0.26667 0.66482 0.27396 0.66065 C 0.27526 0.6588 0.27657 0.65648 0.27813 0.65509 C 0.27969 0.65347 0.28151 0.65255 0.28334 0.65139 C 0.29024 0.64584 0.28451 0.64884 0.29167 0.64584 C 0.29271 0.64445 0.29349 0.64283 0.2948 0.64213 C 0.2974 0.64028 0.30039 0.63982 0.30313 0.63843 C 0.30417 0.63773 0.30508 0.63704 0.30625 0.63658 C 0.30795 0.63565 0.30964 0.63542 0.31146 0.63472 C 0.31355 0.63357 0.31563 0.63218 0.31771 0.63102 C 0.31875 0.63033 0.31966 0.62917 0.32084 0.62917 L 0.3323 0.62732 C 0.33399 0.62593 0.33581 0.625 0.3375 0.62361 C 0.33855 0.62246 0.33933 0.62014 0.34063 0.61991 C 0.34271 0.61945 0.3448 0.62084 0.34688 0.62176 C 0.3517 0.62361 0.34831 0.62361 0.35105 0.62361 " pathEditMode="relative" rAng="0" ptsTypes="AAAAAAAAAAAAAAAAAAAAAAAAAAAAAAAAAAAAAAAAAAAAAAAAAAAAAAAAAAAAAAAAAAAAAAAAAAAAAAAAAAAAAAAAA">
                                      <p:cBhvr>
                                        <p:cTn id="70" dur="2000" fill="hold"/>
                                        <p:tgtEl>
                                          <p:spTgt spid="73"/>
                                        </p:tgtEl>
                                        <p:attrNameLst>
                                          <p:attrName>ppt_x</p:attrName>
                                          <p:attrName>ppt_y</p:attrName>
                                        </p:attrNameLst>
                                      </p:cBhvr>
                                      <p:rCtr x="17604" y="36852"/>
                                    </p:animMotion>
                                  </p:childTnLst>
                                  <p:subTnLst>
                                    <p:set>
                                      <p:cBhvr override="childStyle">
                                        <p:cTn dur="1" fill="hold" display="0" masterRel="sameClick" afterEffect="1">
                                          <p:stCondLst>
                                            <p:cond evt="end" delay="0">
                                              <p:tn val="69"/>
                                            </p:cond>
                                          </p:stCondLst>
                                        </p:cTn>
                                        <p:tgtEl>
                                          <p:spTgt spid="73"/>
                                        </p:tgtEl>
                                        <p:attrNameLst>
                                          <p:attrName>style.visibility</p:attrName>
                                        </p:attrNameLst>
                                      </p:cBhvr>
                                      <p:to>
                                        <p:strVal val="hidden"/>
                                      </p:to>
                                    </p:set>
                                  </p:subTnLst>
                                </p:cTn>
                              </p:par>
                              <p:par>
                                <p:cTn id="71" presetID="0" presetClass="path" presetSubtype="0" accel="50000" decel="50000" fill="hold" grpId="0" nodeType="withEffect">
                                  <p:stCondLst>
                                    <p:cond delay="15400"/>
                                  </p:stCondLst>
                                  <p:childTnLst>
                                    <p:animMotion origin="layout" path="M -0.00625 -0.01852 L -0.00625 -0.01828 C -0.00156 -0.0125 0.00313 -0.00903 0.00521 0.00185 C 0.01055 0.03033 0.0043 0.0007 0.00938 0.01852 C 0.00977 0.02014 0.00964 0.02269 0.01042 0.02408 C 0.01107 0.02523 0.0125 0.02523 0.01355 0.02593 C 0.01628 0.04537 0.0125 0.02222 0.01667 0.03889 C 0.01745 0.04236 0.01745 0.04653 0.01875 0.05 C 0.02357 0.06297 0.02084 0.05857 0.02605 0.06482 C 0.02865 0.07871 0.025 0.06135 0.02917 0.07593 C 0.02956 0.07755 0.02982 0.07963 0.03021 0.08148 C 0.03047 0.0963 0.0306 0.11111 0.03125 0.12593 C 0.03125 0.12847 0.03399 0.14375 0.03438 0.14445 L 0.0375 0.15 C 0.03815 0.15371 0.03894 0.15718 0.03959 0.16111 L 0.04167 0.17593 C 0.04232 0.18959 0.0418 0.19398 0.0448 0.20556 C 0.04519 0.20741 0.04636 0.20903 0.04688 0.21111 C 0.04766 0.21459 0.04766 0.21875 0.04896 0.22222 C 0.04961 0.22408 0.05039 0.2257 0.05105 0.22778 C 0.05144 0.2294 0.05131 0.23172 0.05209 0.23334 C 0.05287 0.23496 0.05417 0.23565 0.05521 0.23704 C 0.05703 0.24676 0.0556 0.24074 0.06042 0.25371 C 0.06107 0.25556 0.06198 0.25695 0.0625 0.25926 C 0.06315 0.26297 0.06355 0.26667 0.06459 0.27037 C 0.06524 0.27269 0.06602 0.275 0.06667 0.27778 C 0.0681 0.28449 0.06901 0.29537 0.07292 0.3 L 0.07605 0.30371 C 0.08112 0.31736 0.07865 0.31111 0.08334 0.32222 C 0.08438 0.32824 0.08477 0.33033 0.08646 0.33704 C 0.08698 0.33935 0.08763 0.34213 0.08855 0.34445 C 0.08933 0.34653 0.09076 0.34792 0.09167 0.35 L 0.09792 0.36667 C 0.09857 0.36852 0.09948 0.36991 0.1 0.37222 C 0.10378 0.39236 0.09766 0.36158 0.10313 0.38334 C 0.10391 0.38681 0.10391 0.39097 0.10521 0.39445 C 0.10586 0.3963 0.10664 0.39792 0.1073 0.4 C 0.10769 0.40162 0.10769 0.40371 0.10834 0.40556 C 0.10912 0.40764 0.11042 0.40926 0.11146 0.41111 C 0.11172 0.41297 0.11211 0.41459 0.1125 0.41667 C 0.1155 0.43843 0.11328 0.45093 0.1125 0.47963 C 0.11224 0.48704 0.11172 0.49445 0.11146 0.50185 C 0.11107 0.51713 0.11094 0.53264 0.11042 0.54815 C 0.11016 0.55533 0.10899 0.56644 0.10834 0.57408 C 0.11003 0.6338 0.10625 0.59352 0.11146 0.61667 C 0.11224 0.62014 0.11276 0.62408 0.11355 0.62778 L 0.11459 0.63334 L 0.11563 0.63889 L 0.11667 0.64445 C 0.11628 0.65185 0.11641 0.65926 0.11563 0.66667 C 0.11537 0.66875 0.11407 0.67014 0.11355 0.67222 C 0.11302 0.67385 0.11276 0.67593 0.1125 0.67778 C 0.11276 0.68565 0.11211 0.69422 0.11355 0.70185 C 0.11394 0.7044 0.11615 0.7044 0.11771 0.70556 C 0.11966 0.70695 0.12188 0.70787 0.12396 0.70926 L 0.12709 0.71111 L 0.13021 0.71297 C 0.13125 0.71343 0.13216 0.71435 0.13334 0.71482 L 0.14375 0.71852 C 0.1444 0.71829 0.17982 0.71667 0.1875 0.71482 C 0.18959 0.71412 0.19167 0.71227 0.19375 0.71111 L 0.2 0.70741 C 0.20105 0.70672 0.20209 0.70648 0.20313 0.70556 C 0.20417 0.70417 0.20521 0.70301 0.20625 0.70185 C 0.20756 0.7 0.20886 0.69769 0.21042 0.6963 C 0.21133 0.69514 0.2125 0.69514 0.21355 0.69445 C 0.21459 0.69329 0.2155 0.69144 0.21667 0.69074 C 0.2211 0.68704 0.22279 0.68727 0.22709 0.68519 C 0.2319 0.68264 0.22878 0.6838 0.23438 0.67963 C 0.23529 0.67871 0.23646 0.67824 0.2375 0.67778 C 0.24024 0.67408 0.24284 0.66991 0.24584 0.66667 C 0.24688 0.66528 0.24792 0.66435 0.24896 0.66297 C 0.25 0.66111 0.25078 0.6588 0.25209 0.65741 C 0.25326 0.65579 0.25482 0.6551 0.25625 0.65371 C 0.26836 0.64028 0.26146 0.64491 0.26875 0.64074 C 0.27006 0.63889 0.27136 0.63658 0.27292 0.63519 C 0.27448 0.63357 0.27631 0.63264 0.27813 0.63148 C 0.28503 0.62593 0.2793 0.62894 0.28646 0.62593 C 0.2875 0.62454 0.28828 0.62292 0.28959 0.62222 C 0.29219 0.62037 0.29519 0.61991 0.29792 0.61852 C 0.29896 0.61783 0.29987 0.61713 0.30105 0.61667 C 0.30274 0.61574 0.30443 0.61551 0.30625 0.61482 C 0.30834 0.61366 0.31042 0.61227 0.3125 0.61111 C 0.31355 0.61042 0.31446 0.60926 0.31563 0.60926 L 0.32709 0.60741 C 0.32878 0.60602 0.3306 0.6051 0.3323 0.60371 C 0.33334 0.60255 0.33412 0.60023 0.33542 0.6 C 0.3375 0.59954 0.33959 0.60093 0.34167 0.60185 C 0.34649 0.60371 0.3431 0.60371 0.34584 0.60371 " pathEditMode="relative" rAng="0" ptsTypes="AAAAAAAAAAAAAAAAAAAAAAAAAAAAAAAAAAAAAAAAAAAAAAAAAAAAAAAAAAAAAAAAAAAAAAAAAAAAAAAAAAAAAAAAA">
                                      <p:cBhvr>
                                        <p:cTn id="72" dur="2000" fill="hold"/>
                                        <p:tgtEl>
                                          <p:spTgt spid="74"/>
                                        </p:tgtEl>
                                        <p:attrNameLst>
                                          <p:attrName>ppt_x</p:attrName>
                                          <p:attrName>ppt_y</p:attrName>
                                        </p:attrNameLst>
                                      </p:cBhvr>
                                      <p:rCtr x="17604" y="36852"/>
                                    </p:animMotion>
                                  </p:childTnLst>
                                  <p:subTnLst>
                                    <p:set>
                                      <p:cBhvr override="childStyle">
                                        <p:cTn dur="1" fill="hold" display="0" masterRel="sameClick" afterEffect="1">
                                          <p:stCondLst>
                                            <p:cond evt="end" delay="0">
                                              <p:tn val="71"/>
                                            </p:cond>
                                          </p:stCondLst>
                                        </p:cTn>
                                        <p:tgtEl>
                                          <p:spTgt spid="74"/>
                                        </p:tgtEl>
                                        <p:attrNameLst>
                                          <p:attrName>style.visibility</p:attrName>
                                        </p:attrNameLst>
                                      </p:cBhvr>
                                      <p:to>
                                        <p:strVal val="hidden"/>
                                      </p:to>
                                    </p:set>
                                  </p:subTnLst>
                                </p:cTn>
                              </p:par>
                              <p:par>
                                <p:cTn id="73" presetID="0" presetClass="path" presetSubtype="0" accel="50000" decel="50000" fill="hold" grpId="0" nodeType="withEffect">
                                  <p:stCondLst>
                                    <p:cond delay="15900"/>
                                  </p:stCondLst>
                                  <p:childTnLst>
                                    <p:animMotion origin="layout" path="M -0.00104 0.00139 L -0.00104 0.00162 C 0.00365 0.00741 0.00834 0.01088 0.01042 0.02176 C 0.01576 0.05023 0.00951 0.0206 0.01459 0.03843 C 0.01498 0.04005 0.01485 0.04259 0.01563 0.04398 C 0.01628 0.04514 0.01771 0.04514 0.01875 0.04583 C 0.02149 0.06528 0.01771 0.04213 0.02188 0.0588 C 0.02266 0.06227 0.02266 0.06644 0.02396 0.06991 C 0.02878 0.08287 0.02605 0.07847 0.03125 0.08472 C 0.03386 0.09861 0.03021 0.08125 0.03438 0.09583 C 0.03477 0.09745 0.03503 0.09954 0.03542 0.10139 C 0.03568 0.1162 0.03581 0.13102 0.03646 0.14583 C 0.03646 0.14838 0.0392 0.16366 0.03959 0.16435 L 0.04271 0.16991 C 0.04336 0.17361 0.04414 0.17708 0.0448 0.18102 L 0.04688 0.19583 C 0.04753 0.20949 0.04701 0.21389 0.05 0.22546 C 0.05039 0.22732 0.05157 0.22894 0.05209 0.23102 C 0.05287 0.23449 0.05287 0.23866 0.05417 0.24213 C 0.05482 0.24398 0.0556 0.2456 0.05625 0.24769 C 0.05664 0.24931 0.05651 0.25162 0.0573 0.25324 C 0.05808 0.25486 0.05938 0.25556 0.06042 0.25694 C 0.06224 0.26667 0.06081 0.26065 0.06563 0.27361 C 0.06628 0.27546 0.06719 0.27685 0.06771 0.27917 C 0.06836 0.28287 0.06875 0.28657 0.0698 0.29028 C 0.07045 0.29259 0.07123 0.29491 0.07188 0.29769 C 0.07331 0.3044 0.07422 0.31528 0.07813 0.31991 L 0.08125 0.32361 C 0.08633 0.33727 0.08386 0.33102 0.08855 0.34213 C 0.08959 0.34815 0.08998 0.35023 0.09167 0.35694 C 0.09219 0.35926 0.09284 0.36204 0.09375 0.36435 C 0.09453 0.36644 0.09597 0.36782 0.09688 0.36991 L 0.10313 0.38657 C 0.10378 0.38843 0.10469 0.38982 0.10521 0.39213 C 0.10899 0.41227 0.10287 0.38148 0.10834 0.40324 C 0.10912 0.40671 0.10912 0.41088 0.11042 0.41435 C 0.11107 0.4162 0.11185 0.41782 0.1125 0.41991 C 0.11289 0.42153 0.11289 0.42361 0.11355 0.42546 C 0.11433 0.42755 0.11563 0.42917 0.11667 0.43102 C 0.11693 0.43287 0.11732 0.43449 0.11771 0.43657 C 0.12071 0.45833 0.11849 0.47083 0.11771 0.49954 C 0.11745 0.50694 0.11693 0.51435 0.11667 0.52176 C 0.11628 0.53704 0.11615 0.55255 0.11563 0.56806 C 0.11537 0.57523 0.1142 0.58634 0.11355 0.59398 C 0.11524 0.6537 0.11146 0.61343 0.11667 0.63657 C 0.11745 0.64005 0.11797 0.64398 0.11875 0.64769 L 0.1198 0.65324 L 0.12084 0.6588 L 0.12188 0.66435 C 0.12149 0.67176 0.12162 0.67917 0.12084 0.68657 C 0.12058 0.68866 0.11927 0.69005 0.11875 0.69213 C 0.11823 0.69375 0.11797 0.69583 0.11771 0.69769 C 0.11797 0.70556 0.11732 0.71412 0.11875 0.72176 C 0.11914 0.72431 0.12136 0.72431 0.12292 0.72546 C 0.12487 0.72685 0.12709 0.72778 0.12917 0.72917 L 0.1323 0.73102 L 0.13542 0.73287 C 0.13646 0.73333 0.13737 0.73426 0.13855 0.73472 L 0.14896 0.73843 C 0.14961 0.73819 0.18503 0.73657 0.19271 0.73472 C 0.1948 0.73403 0.19688 0.73218 0.19896 0.73102 L 0.20521 0.72732 C 0.20625 0.72662 0.2073 0.72639 0.20834 0.72546 C 0.20938 0.72407 0.21042 0.72292 0.21146 0.72176 C 0.21276 0.71991 0.21407 0.71759 0.21563 0.7162 C 0.21654 0.71505 0.21771 0.71505 0.21875 0.71435 C 0.2198 0.71319 0.22071 0.71134 0.22188 0.71065 C 0.22631 0.70694 0.228 0.70718 0.2323 0.70509 C 0.23711 0.70255 0.23399 0.7037 0.23959 0.69954 C 0.2405 0.69861 0.24167 0.69815 0.24271 0.69769 C 0.24545 0.69398 0.24805 0.68982 0.25105 0.68657 C 0.25209 0.68519 0.25313 0.68426 0.25417 0.68287 C 0.25521 0.68102 0.25599 0.6787 0.2573 0.67732 C 0.25847 0.67569 0.26003 0.675 0.26146 0.67361 C 0.27357 0.66019 0.26667 0.66482 0.27396 0.66065 C 0.27526 0.6588 0.27657 0.65648 0.27813 0.65509 C 0.27969 0.65347 0.28151 0.65255 0.28334 0.65139 C 0.29024 0.64583 0.28451 0.64884 0.29167 0.64583 C 0.29271 0.64444 0.29349 0.64282 0.2948 0.64213 C 0.2974 0.64028 0.30039 0.63982 0.30313 0.63843 C 0.30417 0.63773 0.30508 0.63704 0.30625 0.63657 C 0.30795 0.63565 0.30964 0.63542 0.31146 0.63472 C 0.31355 0.63357 0.31563 0.63218 0.31771 0.63102 C 0.31875 0.63032 0.31966 0.62917 0.32084 0.62917 L 0.3323 0.62732 C 0.33399 0.62593 0.33581 0.625 0.3375 0.62361 C 0.33855 0.62245 0.33933 0.62014 0.34063 0.61991 C 0.34271 0.61944 0.3448 0.62083 0.34688 0.62176 C 0.3517 0.62361 0.34831 0.62361 0.35105 0.62361 " pathEditMode="relative" rAng="0" ptsTypes="AAAAAAAAAAAAAAAAAAAAAAAAAAAAAAAAAAAAAAAAAAAAAAAAAAAAAAAAAAAAAAAAAAAAAAAAAAAAAAAAAAAAAAAAA">
                                      <p:cBhvr>
                                        <p:cTn id="74" dur="2000" fill="hold"/>
                                        <p:tgtEl>
                                          <p:spTgt spid="75"/>
                                        </p:tgtEl>
                                        <p:attrNameLst>
                                          <p:attrName>ppt_x</p:attrName>
                                          <p:attrName>ppt_y</p:attrName>
                                        </p:attrNameLst>
                                      </p:cBhvr>
                                      <p:rCtr x="17604" y="36852"/>
                                    </p:animMotion>
                                  </p:childTnLst>
                                  <p:subTnLst>
                                    <p:set>
                                      <p:cBhvr override="childStyle">
                                        <p:cTn dur="1" fill="hold" display="0" masterRel="sameClick" afterEffect="1">
                                          <p:stCondLst>
                                            <p:cond evt="end" delay="0">
                                              <p:tn val="73"/>
                                            </p:cond>
                                          </p:stCondLst>
                                        </p:cTn>
                                        <p:tgtEl>
                                          <p:spTgt spid="75"/>
                                        </p:tgtEl>
                                        <p:attrNameLst>
                                          <p:attrName>style.visibility</p:attrName>
                                        </p:attrNameLst>
                                      </p:cBhvr>
                                      <p:to>
                                        <p:strVal val="hidden"/>
                                      </p:to>
                                    </p:set>
                                  </p:subTnLst>
                                </p:cTn>
                              </p:par>
                              <p:par>
                                <p:cTn id="75" presetID="0" presetClass="path" presetSubtype="0" accel="50000" decel="50000" fill="hold" grpId="0" nodeType="withEffect">
                                  <p:stCondLst>
                                    <p:cond delay="16400"/>
                                  </p:stCondLst>
                                  <p:childTnLst>
                                    <p:animMotion origin="layout" path="M 2.70833E-6 -0.0037 L 2.70833E-6 -0.00347 C 0.00208 0.00047 0.00416 0.00463 0.00625 0.00926 C 0.01198 0.02199 0.0039 0.00695 0.01146 0.02037 C 0.01211 0.02408 0.01354 0.02755 0.01354 0.03149 C 0.01341 0.03218 0.01419 0.06019 0.01146 0.07037 C 0.0108 0.07223 0.01002 0.07408 0.00937 0.07593 C 0.00898 0.07894 0.00872 0.08195 0.00833 0.08519 C 0.00794 0.08704 0.00742 0.08866 0.00729 0.09074 C 0.00638 0.09676 0.00521 0.10926 0.00521 0.10949 C 0.00547 0.13195 0.00468 0.15486 0.00625 0.17778 C 0.00651 0.18218 0.0095 0.18449 0.01041 0.18889 C 0.01289 0.20232 0.01093 0.19723 0.01562 0.20556 L 0.01875 0.22223 L 0.01979 0.22778 C 0.02005 0.23264 0.02057 0.2375 0.02083 0.2426 C 0.02122 0.25162 0.02096 0.26111 0.02187 0.27014 C 0.022 0.27246 0.02343 0.27385 0.02396 0.27593 C 0.02474 0.2794 0.02526 0.28311 0.02604 0.28704 C 0.0263 0.28889 0.02643 0.29074 0.02708 0.2926 C 0.02838 0.29607 0.03034 0.29931 0.03125 0.30348 C 0.03281 0.31204 0.03151 0.30764 0.03541 0.31644 L 0.0375 0.32778 C 0.03776 0.3294 0.0375 0.33264 0.03854 0.33334 L 0.04166 0.33496 C 0.04414 0.34838 0.04062 0.33241 0.04583 0.3463 C 0.04635 0.34792 0.04635 0.35 0.04687 0.35186 C 0.05234 0.37454 0.0457 0.34607 0.05104 0.36482 C 0.05143 0.36644 0.05169 0.36829 0.05208 0.37037 C 0.05234 0.37524 0.05273 0.3801 0.05312 0.38519 C 0.05338 0.39051 0.05364 0.3963 0.05416 0.40186 C 0.05521 0.41482 0.05482 0.40371 0.05625 0.41482 C 0.05664 0.41829 0.05651 0.42223 0.05729 0.42593 C 0.05768 0.42801 0.05885 0.4294 0.05937 0.43149 C 0.06015 0.43496 0.05989 0.43982 0.06146 0.4426 C 0.07252 0.46227 0.0556 0.43172 0.06771 0.45556 C 0.06966 0.45926 0.07226 0.46227 0.07396 0.46667 C 0.07526 0.47037 0.07695 0.47361 0.07812 0.47778 C 0.07929 0.48218 0.08034 0.48681 0.08229 0.49074 C 0.0832 0.4926 0.08437 0.49445 0.08541 0.4963 C 0.08646 0.50232 0.08685 0.50533 0.08958 0.51111 C 0.09036 0.51274 0.09166 0.51343 0.09271 0.51482 C 0.09531 0.52871 0.09166 0.51135 0.09583 0.52593 C 0.09622 0.52755 0.09635 0.52963 0.09687 0.53149 C 0.09739 0.5338 0.0983 0.53611 0.09896 0.53866 C 0.09935 0.54121 0.09948 0.54375 0.1 0.5463 C 0.10052 0.55 0.10169 0.55348 0.10208 0.55741 C 0.10351 0.57338 0.10273 0.56459 0.10416 0.58334 C 0.10377 0.5919 0.10364 0.60047 0.10312 0.60926 C 0.10299 0.61111 0.10234 0.61274 0.10208 0.61482 C 0.10156 0.61783 0.10143 0.62084 0.10104 0.62408 C 0.09961 0.63334 0.10039 0.62593 0.09791 0.63519 C 0.09739 0.63681 0.09713 0.63889 0.09687 0.64074 C 0.09518 0.66019 0.09492 0.65857 0.09687 0.68519 C 0.09713 0.68889 0.09817 0.6926 0.09896 0.6963 L 0.1 0.70186 C 0.10052 0.71875 0.10195 0.73149 0.1 0.74815 C 0.09961 0.7507 0.09857 0.75301 0.09791 0.75556 C 0.09726 0.75741 0.09661 0.75949 0.09583 0.76088 C 0.09492 0.7625 0.09375 0.76343 0.09271 0.76482 C 0.09232 0.76644 0.09166 0.76829 0.09166 0.77037 C 0.09166 0.77223 0.09205 0.77408 0.09271 0.77593 C 0.09414 0.77986 0.10026 0.78774 0.10208 0.78866 C 0.10416 0.79005 0.10625 0.79074 0.10833 0.79236 C 0.11198 0.79584 0.11445 0.79838 0.11875 0.8 C 0.12278 0.80139 0.12851 0.80324 0.13229 0.80556 L 0.14166 0.81111 L 0.14479 0.81274 C 0.14961 0.81227 0.15442 0.81181 0.15937 0.81111 C 0.16107 0.81065 0.16276 0.80949 0.16458 0.80903 C 0.1819 0.80463 0.16732 0.80973 0.17916 0.80556 C 0.18021 0.80417 0.18112 0.80255 0.18229 0.80186 C 0.1901 0.79561 0.18294 0.8044 0.18958 0.7963 C 0.20039 0.78241 0.18776 0.79861 0.19687 0.78519 C 0.19778 0.78357 0.19896 0.78287 0.2 0.78149 C 0.20143 0.77917 0.20247 0.7757 0.20416 0.77408 C 0.20534 0.77269 0.2069 0.77292 0.20833 0.77199 C 0.21002 0.77107 0.21172 0.76968 0.21354 0.76852 C 0.21445 0.76783 0.21562 0.7676 0.21666 0.76644 C 0.21875 0.76436 0.22083 0.76158 0.22291 0.75926 C 0.22396 0.75787 0.22487 0.75649 0.22604 0.75556 C 0.22734 0.75417 0.2289 0.75324 0.23021 0.75162 C 0.23307 0.74838 0.23515 0.7426 0.23854 0.74051 C 0.24114 0.73912 0.24427 0.73727 0.24687 0.73496 C 0.24791 0.73403 0.2487 0.73218 0.25 0.73125 C 0.25195 0.7301 0.25416 0.7301 0.25625 0.72963 C 0.25755 0.72824 0.25898 0.72686 0.26041 0.7257 C 0.26133 0.725 0.2625 0.72477 0.26354 0.72408 C 0.26705 0.72107 0.27018 0.7169 0.27396 0.71459 C 0.275 0.71412 0.27604 0.71366 0.27708 0.71297 C 0.27982 0.71065 0.28255 0.70787 0.28541 0.70533 C 0.28672 0.70417 0.28828 0.70324 0.28958 0.70186 C 0.29062 0.70047 0.2914 0.69861 0.29271 0.69815 C 0.29609 0.69653 0.29961 0.69699 0.30312 0.6963 C 0.32031 0.69236 0.29531 0.69699 0.31875 0.68866 C 0.32044 0.6882 0.32213 0.68774 0.32396 0.68704 C 0.32643 0.68588 0.32695 0.68519 0.32916 0.68311 " pathEditMode="relative" rAng="0" ptsTypes="AAAAAAAAAAAAAAAAAAAAAAAAAAAAAAAAAAAAAAAAAAAAAAAAAAAAAAAAAAAAAAAAAAAAAAAAAAAAAAAAAAAAAAAAAAAAAAAAA">
                                      <p:cBhvr>
                                        <p:cTn id="76" dur="2000" fill="hold"/>
                                        <p:tgtEl>
                                          <p:spTgt spid="76"/>
                                        </p:tgtEl>
                                        <p:attrNameLst>
                                          <p:attrName>ppt_x</p:attrName>
                                          <p:attrName>ppt_y</p:attrName>
                                        </p:attrNameLst>
                                      </p:cBhvr>
                                      <p:rCtr x="16458" y="40810"/>
                                    </p:animMotion>
                                  </p:childTnLst>
                                  <p:subTnLst>
                                    <p:set>
                                      <p:cBhvr override="childStyle">
                                        <p:cTn dur="1" fill="hold" display="0" masterRel="sameClick" afterEffect="1">
                                          <p:stCondLst>
                                            <p:cond evt="end" delay="0">
                                              <p:tn val="75"/>
                                            </p:cond>
                                          </p:stCondLst>
                                        </p:cTn>
                                        <p:tgtEl>
                                          <p:spTgt spid="76"/>
                                        </p:tgtEl>
                                        <p:attrNameLst>
                                          <p:attrName>style.visibility</p:attrName>
                                        </p:attrNameLst>
                                      </p:cBhvr>
                                      <p:to>
                                        <p:strVal val="hidden"/>
                                      </p:to>
                                    </p:set>
                                  </p:subTnLst>
                                </p:cTn>
                              </p:par>
                              <p:par>
                                <p:cTn id="77" presetID="0" presetClass="path" presetSubtype="0" accel="50000" decel="50000" fill="hold" grpId="0" nodeType="withEffect">
                                  <p:stCondLst>
                                    <p:cond delay="16800"/>
                                  </p:stCondLst>
                                  <p:childTnLst>
                                    <p:animMotion origin="layout" path="M -0.0125 -0.02963 L -0.0125 -0.0294 C -0.01042 -0.02547 -0.00834 -0.0213 -0.00625 -0.01667 C -0.00052 -0.00394 -0.0086 -0.01899 -0.00104 -0.00556 C -0.00039 -0.00186 0.00104 0.00162 0.00104 0.00555 C 0.00091 0.00625 0.00169 0.03426 -0.00104 0.04444 C -0.0017 0.04629 -0.00248 0.04814 -0.00313 0.05 C -0.00352 0.05301 -0.00378 0.05601 -0.00417 0.05926 C -0.00456 0.06111 -0.00508 0.06273 -0.00521 0.06481 C -0.00612 0.07083 -0.00729 0.08333 -0.00729 0.08356 C -0.00703 0.10601 -0.00782 0.12893 -0.00625 0.15185 C -0.00599 0.15625 -0.003 0.15856 -0.00209 0.16296 C 0.00039 0.17638 -0.00157 0.17129 0.00312 0.17963 L 0.00625 0.19629 L 0.00729 0.20185 C 0.00755 0.20671 0.00807 0.21157 0.00833 0.21666 C 0.00872 0.22569 0.00846 0.23518 0.00937 0.24421 C 0.0095 0.24652 0.01093 0.24791 0.01146 0.25 C 0.01224 0.25347 0.01276 0.25717 0.01354 0.26111 C 0.0138 0.26296 0.01393 0.26481 0.01458 0.26666 C 0.01588 0.27013 0.01784 0.27338 0.01875 0.27754 C 0.02031 0.28611 0.01901 0.28171 0.02291 0.29051 L 0.025 0.30185 C 0.02526 0.30347 0.025 0.30671 0.02604 0.3074 L 0.02916 0.30902 C 0.03164 0.32245 0.02812 0.30648 0.03333 0.32037 C 0.03385 0.32199 0.03385 0.32407 0.03437 0.32592 C 0.03984 0.34861 0.0332 0.32013 0.03854 0.33888 C 0.03893 0.34051 0.03919 0.34236 0.03958 0.34444 C 0.03984 0.3493 0.04023 0.35416 0.04062 0.35926 C 0.04088 0.36458 0.04114 0.37037 0.04166 0.37592 C 0.04271 0.38888 0.04232 0.37777 0.04375 0.38888 C 0.04414 0.39236 0.04401 0.39629 0.04479 0.4 C 0.04518 0.40208 0.04635 0.40347 0.04687 0.40555 C 0.04765 0.40902 0.04739 0.41388 0.04896 0.41666 C 0.06002 0.43634 0.0431 0.40578 0.05521 0.42963 C 0.05716 0.43333 0.05976 0.43634 0.06146 0.44074 C 0.06276 0.44444 0.06445 0.44768 0.06562 0.45185 C 0.06679 0.45625 0.06784 0.46088 0.06979 0.46481 C 0.0707 0.46666 0.07187 0.46851 0.07291 0.47037 C 0.07396 0.47638 0.07435 0.47939 0.07708 0.48518 C 0.07786 0.4868 0.07916 0.4875 0.08021 0.48888 C 0.08281 0.50277 0.07916 0.48541 0.08333 0.5 C 0.08372 0.50162 0.08385 0.5037 0.08437 0.50555 C 0.08489 0.50787 0.0858 0.51018 0.08646 0.51273 C 0.08685 0.51527 0.08698 0.51782 0.0875 0.52037 C 0.08802 0.52407 0.08919 0.52754 0.08958 0.53148 C 0.09101 0.54745 0.09023 0.53865 0.09166 0.5574 C 0.09127 0.56597 0.09114 0.57453 0.09062 0.58333 C 0.09049 0.58518 0.08984 0.5868 0.08958 0.58888 C 0.08906 0.59189 0.08893 0.5949 0.08854 0.59814 C 0.08711 0.6074 0.08789 0.6 0.08541 0.60926 C 0.08489 0.61088 0.08463 0.61296 0.08437 0.61481 C 0.08268 0.63426 0.08242 0.63263 0.08437 0.65926 C 0.08463 0.66296 0.08567 0.66666 0.08646 0.67037 L 0.0875 0.67592 C 0.08802 0.69282 0.08945 0.70555 0.0875 0.72222 C 0.08711 0.72476 0.08607 0.72708 0.08541 0.72963 C 0.08476 0.73148 0.08411 0.73356 0.08333 0.73495 C 0.08242 0.73657 0.08125 0.7375 0.08021 0.73888 C 0.07982 0.74051 0.07916 0.74236 0.07916 0.74444 C 0.07916 0.74629 0.07955 0.74814 0.08021 0.75 C 0.08164 0.75393 0.08776 0.7618 0.08958 0.76273 C 0.09166 0.76412 0.09375 0.76481 0.09583 0.76643 C 0.09948 0.7699 0.10195 0.77245 0.10625 0.77407 C 0.11028 0.77546 0.11601 0.77731 0.11979 0.77963 L 0.12916 0.78518 L 0.13229 0.7868 C 0.13711 0.78634 0.14192 0.78588 0.14687 0.78518 C 0.14857 0.78472 0.15026 0.78356 0.15208 0.7831 C 0.1694 0.7787 0.15482 0.78379 0.16666 0.77963 C 0.16771 0.77824 0.16862 0.77662 0.16979 0.77592 C 0.1776 0.76967 0.17044 0.77847 0.17708 0.77037 C 0.18789 0.75648 0.17526 0.77268 0.18437 0.75926 C 0.18528 0.75763 0.18646 0.75694 0.1875 0.75555 C 0.18893 0.75324 0.18997 0.74976 0.19166 0.74814 C 0.19284 0.74676 0.1944 0.74699 0.19583 0.74606 C 0.19752 0.74513 0.19922 0.74375 0.20104 0.74259 C 0.20195 0.74189 0.20312 0.74166 0.20416 0.74051 C 0.20625 0.73842 0.20833 0.73564 0.21041 0.73333 C 0.21146 0.73194 0.21237 0.73055 0.21354 0.72963 C 0.21484 0.72824 0.2164 0.72731 0.21771 0.72569 C 0.22057 0.72245 0.22265 0.71666 0.22604 0.71458 C 0.22864 0.71319 0.23177 0.71134 0.23437 0.70902 C 0.23541 0.7081 0.2362 0.70625 0.2375 0.70532 C 0.23945 0.70416 0.24166 0.70416 0.24375 0.7037 C 0.24505 0.70231 0.24648 0.70092 0.24791 0.69976 C 0.24883 0.69907 0.25 0.69884 0.25104 0.69814 C 0.25455 0.69513 0.25768 0.69097 0.26146 0.68865 C 0.2625 0.68819 0.26354 0.68773 0.26458 0.68703 C 0.26732 0.68472 0.27005 0.68194 0.27291 0.67939 C 0.27422 0.67824 0.27578 0.67731 0.27708 0.67592 C 0.27812 0.67453 0.2789 0.67268 0.28021 0.67222 C 0.28359 0.6706 0.28711 0.67106 0.29062 0.67037 C 0.30781 0.66643 0.28281 0.67106 0.30625 0.66273 C 0.30794 0.66226 0.30963 0.6618 0.31146 0.66111 C 0.31393 0.65995 0.31445 0.65926 0.31666 0.65717 " pathEditMode="relative" rAng="0" ptsTypes="AAAAAAAAAAAAAAAAAAAAAAAAAAAAAAAAAAAAAAAAAAAAAAAAAAAAAAAAAAAAAAAAAAAAAAAAAAAAAAAAAAAAAAAAAAAAAAAAA">
                                      <p:cBhvr>
                                        <p:cTn id="78" dur="2000" fill="hold"/>
                                        <p:tgtEl>
                                          <p:spTgt spid="78"/>
                                        </p:tgtEl>
                                        <p:attrNameLst>
                                          <p:attrName>ppt_x</p:attrName>
                                          <p:attrName>ppt_y</p:attrName>
                                        </p:attrNameLst>
                                      </p:cBhvr>
                                      <p:rCtr x="16458" y="40810"/>
                                    </p:animMotion>
                                  </p:childTnLst>
                                  <p:subTnLst>
                                    <p:set>
                                      <p:cBhvr override="childStyle">
                                        <p:cTn dur="1" fill="hold" display="0" masterRel="sameClick" afterEffect="1">
                                          <p:stCondLst>
                                            <p:cond evt="end" delay="0">
                                              <p:tn val="77"/>
                                            </p:cond>
                                          </p:stCondLst>
                                        </p:cTn>
                                        <p:tgtEl>
                                          <p:spTgt spid="78"/>
                                        </p:tgtEl>
                                        <p:attrNameLst>
                                          <p:attrName>style.visibility</p:attrName>
                                        </p:attrNameLst>
                                      </p:cBhvr>
                                      <p:to>
                                        <p:strVal val="hidden"/>
                                      </p:to>
                                    </p:set>
                                  </p:subTnLst>
                                </p:cTn>
                              </p:par>
                              <p:par>
                                <p:cTn id="79" presetID="0" presetClass="path" presetSubtype="0" accel="50000" decel="50000" fill="hold" grpId="0" nodeType="withEffect">
                                  <p:stCondLst>
                                    <p:cond delay="17100"/>
                                  </p:stCondLst>
                                  <p:childTnLst>
                                    <p:animMotion origin="layout" path="M -0.00104 0.00139 L -0.00104 0.00162 C 0.00364 0.00741 0.00833 0.01088 0.01041 0.02176 C 0.01575 0.05023 0.0095 0.0206 0.01458 0.03843 C 0.01497 0.04005 0.01484 0.04259 0.01562 0.04398 C 0.01627 0.04514 0.01771 0.04514 0.01875 0.04584 C 0.02148 0.06528 0.01771 0.04213 0.02187 0.0588 C 0.02265 0.06227 0.02265 0.06644 0.02396 0.06991 C 0.02877 0.08287 0.02604 0.07847 0.03125 0.08472 C 0.03385 0.09861 0.03021 0.08125 0.03437 0.09584 C 0.03476 0.09746 0.03502 0.09954 0.03541 0.10139 C 0.03567 0.11621 0.0358 0.13102 0.03646 0.14584 C 0.03646 0.14838 0.03919 0.16366 0.03958 0.16435 L 0.04271 0.16991 C 0.04336 0.17361 0.04414 0.17709 0.04479 0.18102 L 0.04687 0.19584 C 0.04752 0.20949 0.047 0.21389 0.05 0.22547 C 0.05039 0.22732 0.05156 0.22894 0.05208 0.23102 C 0.05286 0.23449 0.05286 0.23866 0.05416 0.24213 C 0.05481 0.24398 0.0556 0.2456 0.05625 0.24769 C 0.05664 0.24931 0.05651 0.25162 0.05729 0.25324 C 0.05807 0.25486 0.05937 0.25556 0.06041 0.25695 C 0.06224 0.26667 0.0608 0.26065 0.06562 0.27361 C 0.06627 0.27547 0.06718 0.27685 0.06771 0.27917 C 0.06836 0.28287 0.06875 0.28658 0.06979 0.29028 C 0.07044 0.29259 0.07122 0.29491 0.07187 0.29769 C 0.0733 0.3044 0.07422 0.31528 0.07812 0.31991 L 0.08125 0.32361 C 0.08632 0.33727 0.08385 0.33102 0.08854 0.34213 C 0.08958 0.34815 0.08997 0.35023 0.09166 0.35695 C 0.09218 0.35926 0.09284 0.36204 0.09375 0.36435 C 0.09453 0.36644 0.09596 0.36783 0.09687 0.36991 L 0.10312 0.38658 C 0.10377 0.38843 0.10468 0.38982 0.10521 0.39213 C 0.10898 0.41227 0.10286 0.38148 0.10833 0.40324 C 0.10911 0.40672 0.10911 0.41088 0.11041 0.41435 C 0.11106 0.41621 0.11185 0.41783 0.1125 0.41991 C 0.11289 0.42153 0.11289 0.42361 0.11354 0.42547 C 0.11432 0.42755 0.11562 0.42917 0.11666 0.43102 C 0.11692 0.43287 0.11731 0.43449 0.11771 0.43658 C 0.1207 0.45834 0.11849 0.47084 0.11771 0.49954 C 0.11744 0.50695 0.11692 0.51435 0.11666 0.52176 C 0.11627 0.53704 0.11614 0.55255 0.11562 0.56806 C 0.11536 0.57523 0.11419 0.58634 0.11354 0.59398 C 0.11523 0.65371 0.11146 0.61343 0.11666 0.63658 C 0.11744 0.64005 0.11797 0.64398 0.11875 0.64769 L 0.11979 0.65324 L 0.12083 0.6588 L 0.12187 0.66435 C 0.12148 0.67176 0.12161 0.67917 0.12083 0.68658 C 0.12057 0.68866 0.11927 0.69005 0.11875 0.69213 C 0.11823 0.69375 0.11797 0.69584 0.11771 0.69769 C 0.11797 0.70556 0.11731 0.71412 0.11875 0.72176 C 0.11914 0.72431 0.12135 0.72431 0.12291 0.72547 C 0.12487 0.72685 0.12708 0.72778 0.12916 0.72917 L 0.13229 0.73102 L 0.13541 0.73287 C 0.13646 0.73334 0.13737 0.73426 0.13854 0.73472 L 0.14896 0.73843 C 0.14961 0.7382 0.18502 0.73658 0.19271 0.73472 C 0.19479 0.73403 0.19687 0.73218 0.19896 0.73102 L 0.20521 0.72732 C 0.20625 0.72662 0.20729 0.72639 0.20833 0.72547 C 0.20937 0.72408 0.21041 0.72292 0.21146 0.72176 C 0.21276 0.71991 0.21406 0.71759 0.21562 0.71621 C 0.21653 0.71505 0.21771 0.71505 0.21875 0.71435 C 0.21979 0.7132 0.2207 0.71134 0.22187 0.71065 C 0.2263 0.70695 0.22799 0.70718 0.23229 0.70509 C 0.23711 0.70255 0.23398 0.70371 0.23958 0.69954 C 0.24049 0.69861 0.24166 0.69815 0.24271 0.69769 C 0.24544 0.69398 0.24804 0.68982 0.25104 0.68658 C 0.25208 0.68519 0.25312 0.68426 0.25416 0.68287 C 0.25521 0.68102 0.25599 0.67871 0.25729 0.67732 C 0.25846 0.6757 0.26002 0.675 0.26146 0.67361 C 0.27356 0.66019 0.26666 0.66482 0.27396 0.66065 C 0.27526 0.6588 0.27656 0.65648 0.27812 0.65509 C 0.27968 0.65347 0.28151 0.65255 0.28333 0.65139 C 0.29023 0.64584 0.2845 0.64884 0.29166 0.64584 C 0.29271 0.64445 0.29349 0.64283 0.29479 0.64213 C 0.29739 0.64028 0.30039 0.63982 0.30312 0.63843 C 0.30416 0.63773 0.30507 0.63704 0.30625 0.63658 C 0.30794 0.63565 0.30963 0.63542 0.31146 0.63472 C 0.31354 0.63357 0.31562 0.63218 0.31771 0.63102 C 0.31875 0.63033 0.31966 0.62917 0.32083 0.62917 L 0.33229 0.62732 C 0.33398 0.62593 0.3358 0.625 0.3375 0.62361 C 0.33854 0.62246 0.33932 0.62014 0.34062 0.61991 C 0.34271 0.61945 0.34479 0.62084 0.34687 0.62176 C 0.35169 0.62361 0.3483 0.62361 0.35104 0.62361 " pathEditMode="relative" rAng="0" ptsTypes="AAAAAAAAAAAAAAAAAAAAAAAAAAAAAAAAAAAAAAAAAAAAAAAAAAAAAAAAAAAAAAAAAAAAAAAAAAAAAAAAAAAAAAAAA">
                                      <p:cBhvr>
                                        <p:cTn id="80" dur="2000" fill="hold"/>
                                        <p:tgtEl>
                                          <p:spTgt spid="79"/>
                                        </p:tgtEl>
                                        <p:attrNameLst>
                                          <p:attrName>ppt_x</p:attrName>
                                          <p:attrName>ppt_y</p:attrName>
                                        </p:attrNameLst>
                                      </p:cBhvr>
                                      <p:rCtr x="17604" y="36852"/>
                                    </p:animMotion>
                                  </p:childTnLst>
                                  <p:subTnLst>
                                    <p:set>
                                      <p:cBhvr override="childStyle">
                                        <p:cTn dur="1" fill="hold" display="0" masterRel="sameClick" afterEffect="1">
                                          <p:stCondLst>
                                            <p:cond evt="end" delay="0">
                                              <p:tn val="79"/>
                                            </p:cond>
                                          </p:stCondLst>
                                        </p:cTn>
                                        <p:tgtEl>
                                          <p:spTgt spid="79"/>
                                        </p:tgtEl>
                                        <p:attrNameLst>
                                          <p:attrName>style.visibility</p:attrName>
                                        </p:attrNameLst>
                                      </p:cBhvr>
                                      <p:to>
                                        <p:strVal val="hidden"/>
                                      </p:to>
                                    </p:set>
                                  </p:subTnLst>
                                </p:cTn>
                              </p:par>
                              <p:par>
                                <p:cTn id="81" presetID="0" presetClass="path" presetSubtype="0" accel="50000" decel="50000" fill="hold" grpId="0" nodeType="withEffect">
                                  <p:stCondLst>
                                    <p:cond delay="17500"/>
                                  </p:stCondLst>
                                  <p:childTnLst>
                                    <p:animMotion origin="layout" path="M -0.00195 -0.01783 L -0.00195 -0.01759 C 0.00013 -0.01366 0.00222 -0.00949 0.0043 -0.00486 C 0.01003 0.00787 0.00195 -0.00718 0.00951 0.00625 C 0.01016 0.00995 0.01159 0.01342 0.01159 0.01736 C 0.01146 0.01805 0.01224 0.04606 0.00951 0.05625 C 0.00886 0.0581 0.00807 0.05995 0.00742 0.0618 C 0.00703 0.06481 0.00677 0.06782 0.00638 0.07106 C 0.00599 0.07291 0.00547 0.07453 0.00534 0.07662 C 0.00443 0.08264 0.00326 0.09514 0.00326 0.09537 C 0.00352 0.11782 0.00274 0.14074 0.0043 0.16366 C 0.00456 0.16805 0.00755 0.17037 0.00847 0.17477 C 0.01094 0.18819 0.00899 0.1831 0.01367 0.19143 L 0.0168 0.2081 L 0.01784 0.21366 C 0.0181 0.21852 0.01862 0.22338 0.01888 0.22847 C 0.01927 0.2375 0.01901 0.24699 0.01992 0.25602 C 0.02005 0.25833 0.02149 0.25972 0.02201 0.2618 C 0.02279 0.26528 0.02331 0.26898 0.02409 0.27291 C 0.02435 0.27477 0.02448 0.27662 0.02513 0.27847 C 0.02643 0.28194 0.02839 0.28518 0.0293 0.28935 C 0.03086 0.29791 0.02956 0.29352 0.03347 0.30231 L 0.03555 0.31366 C 0.03581 0.31528 0.03555 0.31852 0.03659 0.31921 L 0.03972 0.32083 C 0.04219 0.33426 0.03867 0.31828 0.04388 0.33217 C 0.0444 0.33379 0.0444 0.33588 0.04492 0.33773 C 0.05039 0.36041 0.04375 0.33194 0.04909 0.35069 C 0.04948 0.35231 0.04974 0.35416 0.05013 0.35625 C 0.05039 0.36111 0.05078 0.36597 0.05117 0.37106 C 0.05143 0.37639 0.05169 0.38217 0.05222 0.38773 C 0.05326 0.40069 0.05287 0.38958 0.0543 0.40069 C 0.05469 0.40416 0.05456 0.4081 0.05534 0.4118 C 0.05573 0.41389 0.0569 0.41528 0.05742 0.41736 C 0.0582 0.42083 0.05794 0.42569 0.05951 0.42847 C 0.07057 0.44815 0.05365 0.41759 0.06576 0.44143 C 0.06771 0.44514 0.07031 0.44815 0.07201 0.45254 C 0.07331 0.45625 0.075 0.45949 0.07617 0.46366 C 0.07735 0.46805 0.07839 0.47268 0.08034 0.47662 C 0.08125 0.47847 0.08242 0.48032 0.08347 0.48217 C 0.08451 0.48819 0.0849 0.4912 0.08763 0.49699 C 0.08841 0.49861 0.08972 0.4993 0.09076 0.50069 C 0.09336 0.51458 0.08972 0.49722 0.09388 0.5118 C 0.09427 0.51342 0.0944 0.51551 0.09492 0.51736 C 0.09544 0.51967 0.09636 0.52199 0.09701 0.52453 C 0.0974 0.52708 0.09753 0.52963 0.09805 0.53217 C 0.09857 0.53588 0.09974 0.53935 0.10013 0.54328 C 0.10156 0.55926 0.10078 0.55046 0.10222 0.56921 C 0.10182 0.57778 0.10169 0.58634 0.10117 0.59514 C 0.10104 0.59699 0.10039 0.59861 0.10013 0.60069 C 0.09961 0.6037 0.09948 0.60671 0.09909 0.60995 C 0.09766 0.61921 0.09844 0.6118 0.09597 0.62106 C 0.09544 0.62268 0.09518 0.62477 0.09492 0.62662 C 0.09323 0.64606 0.09297 0.64444 0.09492 0.67106 C 0.09518 0.67477 0.09623 0.67847 0.09701 0.68217 L 0.09805 0.68773 C 0.09857 0.70463 0.1 0.71736 0.09805 0.73403 C 0.09766 0.73657 0.09662 0.73889 0.09597 0.74143 C 0.09531 0.74328 0.09466 0.74537 0.09388 0.74676 C 0.09297 0.74838 0.0918 0.7493 0.09076 0.75069 C 0.09037 0.75231 0.08972 0.75416 0.08972 0.75625 C 0.08972 0.7581 0.09011 0.75995 0.09076 0.7618 C 0.09219 0.76574 0.09831 0.77361 0.10013 0.77453 C 0.10222 0.77592 0.1043 0.77662 0.10638 0.77824 C 0.11003 0.78171 0.1125 0.78426 0.1168 0.78588 C 0.12083 0.78727 0.12656 0.78912 0.13034 0.79143 L 0.13972 0.79699 L 0.14284 0.79861 C 0.14766 0.79815 0.15248 0.79768 0.15742 0.79699 C 0.15912 0.79653 0.16081 0.79537 0.16263 0.79491 C 0.17995 0.79051 0.16537 0.7956 0.17722 0.79143 C 0.17826 0.79004 0.17917 0.78842 0.18034 0.78773 C 0.18815 0.78148 0.18099 0.79028 0.18763 0.78217 C 0.19844 0.76828 0.18581 0.78449 0.19492 0.77106 C 0.19583 0.76944 0.19701 0.76875 0.19805 0.76736 C 0.19948 0.76504 0.20052 0.76157 0.20222 0.75995 C 0.20339 0.75856 0.20495 0.75879 0.20638 0.75787 C 0.20807 0.75694 0.20977 0.75555 0.21159 0.7544 C 0.2125 0.7537 0.21367 0.75347 0.21472 0.75231 C 0.2168 0.75023 0.21888 0.74745 0.22097 0.74514 C 0.22201 0.74375 0.22292 0.74236 0.22409 0.74143 C 0.22539 0.74004 0.22695 0.73912 0.22826 0.7375 C 0.23112 0.73426 0.2332 0.72847 0.23659 0.72639 C 0.23919 0.725 0.24232 0.72315 0.24492 0.72083 C 0.24597 0.71991 0.24675 0.71805 0.24805 0.71713 C 0.25 0.71597 0.25222 0.71597 0.2543 0.71551 C 0.2556 0.71412 0.25703 0.71273 0.25847 0.71157 C 0.25938 0.71088 0.26055 0.71065 0.26159 0.70995 C 0.26511 0.70694 0.26823 0.70278 0.27201 0.70046 C 0.27305 0.7 0.27409 0.69953 0.27513 0.69884 C 0.27787 0.69653 0.2806 0.69375 0.28347 0.6912 C 0.28477 0.69004 0.28633 0.68912 0.28763 0.68773 C 0.28867 0.68634 0.28945 0.68449 0.29076 0.68403 C 0.29414 0.68241 0.29766 0.68287 0.30117 0.68217 C 0.31836 0.67824 0.29336 0.68287 0.3168 0.67453 C 0.31849 0.67407 0.32018 0.67361 0.32201 0.67291 C 0.32448 0.67176 0.325 0.67106 0.32722 0.66898 " pathEditMode="relative" rAng="0" ptsTypes="AAAAAAAAAAAAAAAAAAAAAAAAAAAAAAAAAAAAAAAAAAAAAAAAAAAAAAAAAAAAAAAAAAAAAAAAAAAAAAAAAAAAAAAAAAAAAAAAA">
                                      <p:cBhvr>
                                        <p:cTn id="82" dur="2000" fill="hold"/>
                                        <p:tgtEl>
                                          <p:spTgt spid="80"/>
                                        </p:tgtEl>
                                        <p:attrNameLst>
                                          <p:attrName>ppt_x</p:attrName>
                                          <p:attrName>ppt_y</p:attrName>
                                        </p:attrNameLst>
                                      </p:cBhvr>
                                      <p:rCtr x="16458" y="40810"/>
                                    </p:animMotion>
                                  </p:childTnLst>
                                  <p:subTnLst>
                                    <p:set>
                                      <p:cBhvr override="childStyle">
                                        <p:cTn dur="1" fill="hold" display="0" masterRel="sameClick" afterEffect="1">
                                          <p:stCondLst>
                                            <p:cond evt="end" delay="0">
                                              <p:tn val="81"/>
                                            </p:cond>
                                          </p:stCondLst>
                                        </p:cTn>
                                        <p:tgtEl>
                                          <p:spTgt spid="80"/>
                                        </p:tgtEl>
                                        <p:attrNameLst>
                                          <p:attrName>style.visibility</p:attrName>
                                        </p:attrNameLst>
                                      </p:cBhvr>
                                      <p:to>
                                        <p:strVal val="hidden"/>
                                      </p:to>
                                    </p:set>
                                  </p:subTnLst>
                                </p:cTn>
                              </p:par>
                              <p:par>
                                <p:cTn id="83" presetID="0" presetClass="path" presetSubtype="0" accel="50000" decel="50000" fill="hold" grpId="0" nodeType="withEffect">
                                  <p:stCondLst>
                                    <p:cond delay="17900"/>
                                  </p:stCondLst>
                                  <p:childTnLst>
                                    <p:animMotion origin="layout" path="M -0.00104 0.00139 L -0.00104 0.00162 C 0.00364 0.00741 0.00833 0.01088 0.01041 0.02176 C 0.01575 0.05024 0.0095 0.02061 0.01458 0.03843 C 0.01497 0.04005 0.01484 0.0426 0.01562 0.04399 C 0.01627 0.04514 0.01771 0.04514 0.01875 0.04584 C 0.02148 0.06528 0.01771 0.04213 0.02187 0.0588 C 0.02265 0.06227 0.02265 0.06644 0.02396 0.06991 C 0.02877 0.08287 0.02604 0.07848 0.03125 0.08473 C 0.03385 0.09862 0.03021 0.08125 0.03437 0.09584 C 0.03476 0.09746 0.03502 0.09954 0.03541 0.10139 C 0.03567 0.11621 0.0358 0.13102 0.03646 0.14584 C 0.03646 0.14838 0.03919 0.16366 0.03958 0.16436 L 0.04271 0.16991 C 0.04336 0.17362 0.04414 0.17709 0.04479 0.18102 L 0.04687 0.19584 C 0.04752 0.20949 0.047 0.21389 0.05 0.22547 C 0.05039 0.22732 0.05156 0.22894 0.05208 0.23102 C 0.05286 0.23449 0.05286 0.23866 0.05416 0.24213 C 0.05481 0.24399 0.0556 0.24561 0.05625 0.24769 C 0.05664 0.24931 0.05651 0.25162 0.05729 0.25324 C 0.05807 0.25487 0.05937 0.25556 0.06041 0.25695 C 0.06224 0.26667 0.0608 0.26065 0.06562 0.27362 C 0.06627 0.27547 0.06718 0.27686 0.06771 0.27917 C 0.06836 0.28287 0.06875 0.28658 0.06979 0.29028 C 0.07044 0.2926 0.07122 0.29491 0.07187 0.29769 C 0.0733 0.3044 0.07422 0.31528 0.07812 0.31991 L 0.08125 0.32362 C 0.08632 0.33727 0.08385 0.33102 0.08854 0.34213 C 0.08958 0.34815 0.08997 0.35024 0.09166 0.35695 C 0.09218 0.35926 0.09284 0.36204 0.09375 0.36436 C 0.09453 0.36644 0.09596 0.36783 0.09687 0.36991 L 0.10312 0.38658 C 0.10377 0.38843 0.10468 0.38982 0.10521 0.39213 C 0.10898 0.41227 0.10286 0.38149 0.10833 0.40324 C 0.10911 0.40672 0.10911 0.41088 0.11041 0.41436 C 0.11106 0.41621 0.11185 0.41783 0.1125 0.41991 C 0.11289 0.42153 0.11289 0.42362 0.11354 0.42547 C 0.11432 0.42755 0.11562 0.42917 0.11666 0.43102 C 0.11692 0.43287 0.11731 0.43449 0.11771 0.43658 C 0.1207 0.45834 0.11849 0.47084 0.11771 0.49954 C 0.11744 0.50695 0.11692 0.51436 0.11666 0.52176 C 0.11627 0.53704 0.11614 0.55255 0.11562 0.56806 C 0.11536 0.57524 0.11419 0.58635 0.11354 0.59399 C 0.11523 0.65371 0.11146 0.61343 0.11666 0.63658 C 0.11744 0.64005 0.11797 0.64399 0.11875 0.64769 L 0.11979 0.65324 L 0.12083 0.6588 L 0.12187 0.66436 C 0.12148 0.67176 0.12161 0.67917 0.12083 0.68658 C 0.12057 0.68866 0.11927 0.69005 0.11875 0.69213 C 0.11823 0.69375 0.11797 0.69584 0.11771 0.69769 C 0.11797 0.70556 0.11731 0.71412 0.11875 0.72176 C 0.11914 0.72431 0.12135 0.72431 0.12291 0.72547 C 0.12487 0.72686 0.12708 0.72778 0.12916 0.72917 L 0.13229 0.73102 L 0.13541 0.73287 C 0.13646 0.73334 0.13737 0.73426 0.13854 0.73473 L 0.14896 0.73843 C 0.14961 0.7382 0.18502 0.73658 0.19271 0.73473 C 0.19479 0.73403 0.19687 0.73218 0.19896 0.73102 L 0.20521 0.72732 C 0.20625 0.72662 0.20729 0.72639 0.20833 0.72547 C 0.20937 0.72408 0.21041 0.72292 0.21146 0.72176 C 0.21276 0.71991 0.21406 0.7176 0.21562 0.71621 C 0.21653 0.71505 0.21771 0.71505 0.21875 0.71436 C 0.21979 0.7132 0.2207 0.71135 0.22187 0.71065 C 0.2263 0.70695 0.22799 0.70718 0.23229 0.7051 C 0.23711 0.70255 0.23398 0.70371 0.23958 0.69954 C 0.24049 0.69862 0.24166 0.69815 0.24271 0.69769 C 0.24544 0.69399 0.24804 0.68982 0.25104 0.68658 C 0.25208 0.68519 0.25312 0.68426 0.25416 0.68287 C 0.25521 0.68102 0.25599 0.67871 0.25729 0.67732 C 0.25846 0.6757 0.26002 0.675 0.26146 0.67362 C 0.27356 0.66019 0.26666 0.66482 0.27396 0.66065 C 0.27526 0.6588 0.27656 0.65649 0.27812 0.6551 C 0.27968 0.65348 0.28151 0.65255 0.28333 0.65139 C 0.29023 0.64584 0.2845 0.64885 0.29166 0.64584 C 0.29271 0.64445 0.29349 0.64283 0.29479 0.64213 C 0.29739 0.64028 0.30039 0.63982 0.30312 0.63843 C 0.30416 0.63774 0.30507 0.63704 0.30625 0.63658 C 0.30794 0.63565 0.30963 0.63542 0.31146 0.63473 C 0.31354 0.63357 0.31562 0.63218 0.31771 0.63102 C 0.31875 0.63033 0.31966 0.62917 0.32083 0.62917 L 0.33229 0.62732 C 0.33398 0.62593 0.3358 0.625 0.3375 0.62362 C 0.33854 0.62246 0.33932 0.62014 0.34062 0.61991 C 0.34271 0.61945 0.34479 0.62084 0.34687 0.62176 C 0.35169 0.62362 0.3483 0.62362 0.35104 0.62362 " pathEditMode="relative" rAng="0" ptsTypes="AAAAAAAAAAAAAAAAAAAAAAAAAAAAAAAAAAAAAAAAAAAAAAAAAAAAAAAAAAAAAAAAAAAAAAAAAAAAAAAAAAAAAAAAA">
                                      <p:cBhvr>
                                        <p:cTn id="84" dur="2000" fill="hold"/>
                                        <p:tgtEl>
                                          <p:spTgt spid="81"/>
                                        </p:tgtEl>
                                        <p:attrNameLst>
                                          <p:attrName>ppt_x</p:attrName>
                                          <p:attrName>ppt_y</p:attrName>
                                        </p:attrNameLst>
                                      </p:cBhvr>
                                      <p:rCtr x="17604" y="36852"/>
                                    </p:animMotion>
                                  </p:childTnLst>
                                  <p:subTnLst>
                                    <p:set>
                                      <p:cBhvr override="childStyle">
                                        <p:cTn dur="1" fill="hold" display="0" masterRel="sameClick" afterEffect="1">
                                          <p:stCondLst>
                                            <p:cond evt="end" delay="0">
                                              <p:tn val="83"/>
                                            </p:cond>
                                          </p:stCondLst>
                                        </p:cTn>
                                        <p:tgtEl>
                                          <p:spTgt spid="81"/>
                                        </p:tgtEl>
                                        <p:attrNameLst>
                                          <p:attrName>style.visibility</p:attrName>
                                        </p:attrNameLst>
                                      </p:cBhvr>
                                      <p:to>
                                        <p:strVal val="hidden"/>
                                      </p:to>
                                    </p:set>
                                  </p:subTnLst>
                                </p:cTn>
                              </p:par>
                              <p:par>
                                <p:cTn id="85" presetID="0" presetClass="path" presetSubtype="0" accel="50000" decel="50000" fill="hold" grpId="0" nodeType="withEffect">
                                  <p:stCondLst>
                                    <p:cond delay="18400"/>
                                  </p:stCondLst>
                                  <p:childTnLst>
                                    <p:animMotion origin="layout" path="M -0.00625 -0.01851 L -0.00625 -0.01828 C -0.00157 -0.0125 0.00312 -0.00902 0.00521 0.00186 C 0.01054 0.03033 0.00429 0.0007 0.00937 0.01852 C 0.00976 0.02014 0.00963 0.02269 0.01041 0.02408 C 0.01106 0.02524 0.0125 0.02524 0.01354 0.02593 C 0.01627 0.04537 0.0125 0.02223 0.01666 0.03889 C 0.01744 0.04237 0.01744 0.04653 0.01875 0.05 C 0.02356 0.06297 0.02083 0.05857 0.02604 0.06482 C 0.02864 0.07871 0.025 0.06135 0.02916 0.07593 C 0.02955 0.07755 0.02981 0.07963 0.03021 0.08149 C 0.03047 0.0963 0.0306 0.11112 0.03125 0.12593 C 0.03125 0.12848 0.03398 0.14375 0.03437 0.14445 L 0.0375 0.15 C 0.03815 0.15371 0.03893 0.15718 0.03958 0.16112 L 0.04166 0.17593 C 0.04231 0.18959 0.04179 0.19399 0.04479 0.20556 C 0.04518 0.20741 0.04635 0.20903 0.04687 0.21112 C 0.04765 0.21459 0.04765 0.21875 0.04896 0.22223 C 0.04961 0.22408 0.05039 0.2257 0.05104 0.22778 C 0.05143 0.2294 0.0513 0.23172 0.05208 0.23334 C 0.05286 0.23496 0.05416 0.23565 0.05521 0.23704 C 0.05703 0.24676 0.0556 0.24075 0.06041 0.25371 C 0.06106 0.25556 0.06198 0.25695 0.0625 0.25926 C 0.06315 0.26297 0.06354 0.26667 0.06458 0.27037 C 0.06523 0.27269 0.06601 0.275 0.06666 0.27778 C 0.0681 0.2845 0.06901 0.29537 0.07291 0.3 L 0.07604 0.30371 C 0.08112 0.31737 0.07864 0.31112 0.08333 0.32223 C 0.08437 0.32825 0.08476 0.33033 0.08646 0.33704 C 0.08698 0.33936 0.08763 0.34213 0.08854 0.34445 C 0.08932 0.34653 0.09075 0.34792 0.09166 0.35 L 0.09791 0.36667 C 0.09856 0.36852 0.09948 0.36991 0.1 0.37223 C 0.10377 0.39237 0.09765 0.36158 0.10312 0.38334 C 0.1039 0.38681 0.1039 0.39098 0.10521 0.39445 C 0.10586 0.3963 0.10664 0.39792 0.10729 0.4 C 0.10768 0.40162 0.10768 0.40371 0.10833 0.40556 C 0.10911 0.40764 0.11041 0.40926 0.11146 0.41112 C 0.11172 0.41297 0.11211 0.41459 0.1125 0.41667 C 0.11549 0.43843 0.11328 0.45093 0.1125 0.47963 C 0.11224 0.48704 0.11172 0.49445 0.11146 0.50186 C 0.11106 0.51713 0.11093 0.53264 0.11041 0.54815 C 0.11015 0.55533 0.10898 0.56644 0.10833 0.57408 C 0.11002 0.6338 0.10625 0.59352 0.11146 0.61667 C 0.11224 0.62014 0.11276 0.62408 0.11354 0.62778 L 0.11458 0.63334 L 0.11562 0.63889 L 0.11666 0.64445 C 0.11627 0.65186 0.1164 0.65926 0.11562 0.66667 C 0.11536 0.66875 0.11406 0.67014 0.11354 0.67223 C 0.11302 0.67385 0.11276 0.67593 0.1125 0.67778 C 0.11276 0.68565 0.11211 0.69422 0.11354 0.70186 C 0.11393 0.7044 0.11614 0.7044 0.11771 0.70556 C 0.11966 0.70695 0.12187 0.70787 0.12396 0.70926 L 0.12708 0.71112 L 0.13021 0.71297 C 0.13125 0.71343 0.13216 0.71436 0.13333 0.71482 L 0.14375 0.71852 C 0.1444 0.71829 0.17981 0.71667 0.1875 0.71482 C 0.18958 0.71412 0.19166 0.71227 0.19375 0.71112 L 0.2 0.70741 C 0.20104 0.70672 0.20208 0.70649 0.20312 0.70556 C 0.20416 0.70417 0.20521 0.70301 0.20625 0.70186 C 0.20755 0.7 0.20885 0.69769 0.21041 0.6963 C 0.21132 0.69514 0.2125 0.69514 0.21354 0.69445 C 0.21458 0.69329 0.21549 0.69144 0.21666 0.69075 C 0.22109 0.68704 0.22278 0.68727 0.22708 0.68519 C 0.2319 0.68264 0.22877 0.6838 0.23437 0.67963 C 0.23528 0.67871 0.23646 0.67825 0.2375 0.67778 C 0.24023 0.67408 0.24284 0.66991 0.24583 0.66667 C 0.24687 0.66528 0.24791 0.66436 0.24896 0.66297 C 0.25 0.66112 0.25078 0.6588 0.25208 0.65741 C 0.25325 0.65579 0.25481 0.6551 0.25625 0.65371 C 0.26836 0.64028 0.26146 0.64491 0.26875 0.64075 C 0.27005 0.63889 0.27135 0.63658 0.27291 0.63519 C 0.27448 0.63357 0.2763 0.63264 0.27812 0.63149 C 0.28502 0.62593 0.27929 0.62894 0.28646 0.62593 C 0.2875 0.62454 0.28828 0.62292 0.28958 0.62223 C 0.29218 0.62037 0.29518 0.61991 0.29791 0.61852 C 0.29896 0.61783 0.29987 0.61713 0.30104 0.61667 C 0.30273 0.61575 0.30442 0.61551 0.30625 0.61482 C 0.30833 0.61366 0.31041 0.61227 0.3125 0.61112 C 0.31354 0.61042 0.31445 0.60926 0.31562 0.60926 L 0.32708 0.60741 C 0.32877 0.60602 0.3306 0.6051 0.33229 0.60371 C 0.33333 0.60255 0.33411 0.60024 0.33541 0.6 C 0.3375 0.59954 0.33958 0.60093 0.34166 0.60186 C 0.34648 0.60371 0.3431 0.60371 0.34583 0.60371 " pathEditMode="relative" rAng="0" ptsTypes="AAAAAAAAAAAAAAAAAAAAAAAAAAAAAAAAAAAAAAAAAAAAAAAAAAAAAAAAAAAAAAAAAAAAAAAAAAAAAAAAAAAAAAAAA">
                                      <p:cBhvr>
                                        <p:cTn id="86" dur="2000" fill="hold"/>
                                        <p:tgtEl>
                                          <p:spTgt spid="82"/>
                                        </p:tgtEl>
                                        <p:attrNameLst>
                                          <p:attrName>ppt_x</p:attrName>
                                          <p:attrName>ppt_y</p:attrName>
                                        </p:attrNameLst>
                                      </p:cBhvr>
                                      <p:rCtr x="17604" y="36852"/>
                                    </p:animMotion>
                                  </p:childTnLst>
                                  <p:subTnLst>
                                    <p:set>
                                      <p:cBhvr override="childStyle">
                                        <p:cTn dur="1" fill="hold" display="0" masterRel="sameClick" afterEffect="1">
                                          <p:stCondLst>
                                            <p:cond evt="end" delay="0">
                                              <p:tn val="85"/>
                                            </p:cond>
                                          </p:stCondLst>
                                        </p:cTn>
                                        <p:tgtEl>
                                          <p:spTgt spid="82"/>
                                        </p:tgtEl>
                                        <p:attrNameLst>
                                          <p:attrName>style.visibility</p:attrName>
                                        </p:attrNameLst>
                                      </p:cBhvr>
                                      <p:to>
                                        <p:strVal val="hidden"/>
                                      </p:to>
                                    </p:set>
                                  </p:subTnLst>
                                </p:cTn>
                              </p:par>
                              <p:par>
                                <p:cTn id="87" presetID="0" presetClass="path" presetSubtype="0" accel="50000" decel="50000" fill="hold" grpId="0" nodeType="withEffect">
                                  <p:stCondLst>
                                    <p:cond delay="18800"/>
                                  </p:stCondLst>
                                  <p:childTnLst>
                                    <p:animMotion origin="layout" path="M -0.00104 0.00139 L -0.00104 0.00162 C 0.00364 0.00741 0.00833 0.01088 0.01041 0.02176 C 0.01575 0.05023 0.0095 0.0206 0.01458 0.03843 C 0.01497 0.04005 0.01484 0.04259 0.01562 0.04398 C 0.01627 0.04514 0.01771 0.04514 0.01875 0.04584 C 0.02148 0.06528 0.01771 0.04213 0.02187 0.0588 C 0.02265 0.06227 0.02265 0.06644 0.02396 0.06991 C 0.02877 0.08287 0.02604 0.07847 0.03125 0.08472 C 0.03385 0.09861 0.03021 0.08125 0.03437 0.09584 C 0.03476 0.09746 0.03502 0.09954 0.03541 0.10139 C 0.03567 0.11621 0.0358 0.13102 0.03646 0.14584 C 0.03646 0.14838 0.03919 0.16366 0.03958 0.16435 L 0.04271 0.16991 C 0.04336 0.17361 0.04414 0.17709 0.04479 0.18102 L 0.04687 0.19584 C 0.04752 0.20949 0.047 0.21389 0.05 0.22547 C 0.05039 0.22732 0.05156 0.22894 0.05208 0.23102 C 0.05286 0.23449 0.05286 0.23866 0.05416 0.24213 C 0.05481 0.24398 0.0556 0.2456 0.05625 0.24769 C 0.05664 0.24931 0.05651 0.25162 0.05729 0.25324 C 0.05807 0.25486 0.05937 0.25556 0.06041 0.25695 C 0.06224 0.26667 0.0608 0.26065 0.06562 0.27361 C 0.06627 0.27547 0.06718 0.27685 0.06771 0.27917 C 0.06836 0.28287 0.06875 0.28658 0.06979 0.29028 C 0.07044 0.29259 0.07122 0.29491 0.07187 0.29769 C 0.0733 0.3044 0.07422 0.31528 0.07812 0.31991 L 0.08125 0.32361 C 0.08632 0.33727 0.08385 0.33102 0.08854 0.34213 C 0.08958 0.34815 0.08997 0.35023 0.09166 0.35695 C 0.09218 0.35926 0.09284 0.36204 0.09375 0.36435 C 0.09453 0.36644 0.09596 0.36783 0.09687 0.36991 L 0.10312 0.38658 C 0.10377 0.38843 0.10468 0.38982 0.10521 0.39213 C 0.10898 0.41227 0.10286 0.38148 0.10833 0.40324 C 0.10911 0.40672 0.10911 0.41088 0.11041 0.41435 C 0.11106 0.41621 0.11185 0.41783 0.1125 0.41991 C 0.11289 0.42153 0.11289 0.42361 0.11354 0.42547 C 0.11432 0.42755 0.11562 0.42917 0.11666 0.43102 C 0.11692 0.43287 0.11731 0.43449 0.11771 0.43658 C 0.1207 0.45834 0.11849 0.47084 0.11771 0.49954 C 0.11744 0.50695 0.11692 0.51435 0.11666 0.52176 C 0.11627 0.53704 0.11614 0.55255 0.11562 0.56806 C 0.11536 0.57523 0.11419 0.58634 0.11354 0.59398 C 0.11523 0.65371 0.11146 0.61343 0.11666 0.63658 C 0.11744 0.64005 0.11797 0.64398 0.11875 0.64769 L 0.11979 0.65324 L 0.12083 0.6588 L 0.12187 0.66435 C 0.12148 0.67176 0.12161 0.67917 0.12083 0.68658 C 0.12057 0.68866 0.11927 0.69005 0.11875 0.69213 C 0.11823 0.69375 0.11797 0.69584 0.11771 0.69769 C 0.11797 0.70556 0.11731 0.71412 0.11875 0.72176 C 0.11914 0.72431 0.12135 0.72431 0.12291 0.72547 C 0.12487 0.72685 0.12708 0.72778 0.12916 0.72917 L 0.13229 0.73102 L 0.13541 0.73287 C 0.13646 0.73334 0.13737 0.73426 0.13854 0.73472 L 0.14896 0.73843 C 0.14961 0.7382 0.18502 0.73658 0.19271 0.73472 C 0.19479 0.73403 0.19687 0.73218 0.19896 0.73102 L 0.20521 0.72732 C 0.20625 0.72662 0.20729 0.72639 0.20833 0.72547 C 0.20937 0.72408 0.21041 0.72292 0.21146 0.72176 C 0.21276 0.71991 0.21406 0.71759 0.21562 0.71621 C 0.21653 0.71505 0.21771 0.71505 0.21875 0.71435 C 0.21979 0.7132 0.2207 0.71134 0.22187 0.71065 C 0.2263 0.70695 0.22799 0.70718 0.23229 0.70509 C 0.23711 0.70255 0.23398 0.70371 0.23958 0.69954 C 0.24049 0.69861 0.24166 0.69815 0.24271 0.69769 C 0.24544 0.69398 0.24804 0.68982 0.25104 0.68658 C 0.25208 0.68519 0.25312 0.68426 0.25416 0.68287 C 0.25521 0.68102 0.25599 0.67871 0.25729 0.67732 C 0.25846 0.6757 0.26002 0.675 0.26146 0.67361 C 0.27356 0.66019 0.26666 0.66482 0.27396 0.66065 C 0.27526 0.6588 0.27656 0.65648 0.27812 0.65509 C 0.27968 0.65347 0.28151 0.65255 0.28333 0.65139 C 0.29023 0.64584 0.2845 0.64884 0.29166 0.64584 C 0.29271 0.64445 0.29349 0.64283 0.29479 0.64213 C 0.29739 0.64028 0.30039 0.63982 0.30312 0.63843 C 0.30416 0.63773 0.30507 0.63704 0.30625 0.63658 C 0.30794 0.63565 0.30963 0.63542 0.31146 0.63472 C 0.31354 0.63357 0.31562 0.63218 0.31771 0.63102 C 0.31875 0.63033 0.31966 0.62917 0.32083 0.62917 L 0.33229 0.62732 C 0.33398 0.62593 0.3358 0.625 0.3375 0.62361 C 0.33854 0.62246 0.33932 0.62014 0.34062 0.61991 C 0.34271 0.61945 0.34479 0.62084 0.34687 0.62176 C 0.35169 0.62361 0.3483 0.62361 0.35104 0.62361 " pathEditMode="relative" rAng="0" ptsTypes="AAAAAAAAAAAAAAAAAAAAAAAAAAAAAAAAAAAAAAAAAAAAAAAAAAAAAAAAAAAAAAAAAAAAAAAAAAAAAAAAAAAAAAAAA">
                                      <p:cBhvr>
                                        <p:cTn id="88" dur="2000" fill="hold"/>
                                        <p:tgtEl>
                                          <p:spTgt spid="83"/>
                                        </p:tgtEl>
                                        <p:attrNameLst>
                                          <p:attrName>ppt_x</p:attrName>
                                          <p:attrName>ppt_y</p:attrName>
                                        </p:attrNameLst>
                                      </p:cBhvr>
                                      <p:rCtr x="17604" y="36852"/>
                                    </p:animMotion>
                                  </p:childTnLst>
                                  <p:subTnLst>
                                    <p:set>
                                      <p:cBhvr override="childStyle">
                                        <p:cTn dur="1" fill="hold" display="0" masterRel="sameClick" afterEffect="1">
                                          <p:stCondLst>
                                            <p:cond evt="end" delay="0">
                                              <p:tn val="87"/>
                                            </p:cond>
                                          </p:stCondLst>
                                        </p:cTn>
                                        <p:tgtEl>
                                          <p:spTgt spid="83"/>
                                        </p:tgtEl>
                                        <p:attrNameLst>
                                          <p:attrName>style.visibility</p:attrName>
                                        </p:attrNameLst>
                                      </p:cBhvr>
                                      <p:to>
                                        <p:strVal val="hidden"/>
                                      </p:to>
                                    </p:set>
                                  </p:subTnLst>
                                </p:cTn>
                              </p:par>
                              <p:par>
                                <p:cTn id="89" presetID="0" presetClass="path" presetSubtype="0" accel="50000" decel="50000" fill="hold" grpId="0" nodeType="withEffect">
                                  <p:stCondLst>
                                    <p:cond delay="19300"/>
                                  </p:stCondLst>
                                  <p:childTnLst>
                                    <p:animMotion origin="layout" path="M 1.04167E-6 -0.0037 L 1.04167E-6 -0.00347 C 0.00208 0.00046 0.00417 0.00463 0.00625 0.00926 C 0.01198 0.02199 0.00391 0.00695 0.01146 0.02037 C 0.01211 0.02408 0.01354 0.02755 0.01354 0.03148 C 0.01341 0.03218 0.01419 0.06019 0.01146 0.07037 C 0.01081 0.07222 0.01003 0.07408 0.00937 0.07593 C 0.00898 0.07894 0.00872 0.08195 0.00833 0.08519 C 0.00794 0.08704 0.00742 0.08866 0.00729 0.09074 C 0.00638 0.09676 0.00521 0.10926 0.00521 0.10949 C 0.00547 0.13195 0.00469 0.15486 0.00625 0.17778 C 0.00651 0.18218 0.0095 0.18449 0.01042 0.18889 C 0.01289 0.20232 0.01094 0.19722 0.01562 0.20556 L 0.01875 0.22222 L 0.01979 0.22778 C 0.02005 0.23264 0.02057 0.2375 0.02083 0.24259 C 0.02122 0.25162 0.02096 0.26111 0.02187 0.27014 C 0.022 0.27246 0.02344 0.27384 0.02396 0.27593 C 0.02474 0.2794 0.02526 0.2831 0.02604 0.28704 C 0.0263 0.28889 0.02643 0.29074 0.02708 0.29259 C 0.02838 0.29607 0.03034 0.29931 0.03125 0.30347 C 0.03281 0.31204 0.03151 0.30764 0.03542 0.31644 L 0.0375 0.32778 C 0.03776 0.3294 0.0375 0.33264 0.03854 0.33334 L 0.04167 0.33496 C 0.04414 0.34838 0.04062 0.33241 0.04583 0.3463 C 0.04635 0.34792 0.04635 0.35 0.04687 0.35185 C 0.05234 0.37454 0.0457 0.34607 0.05104 0.36482 C 0.05143 0.36644 0.05169 0.36829 0.05208 0.37037 C 0.05234 0.37523 0.05273 0.38009 0.05312 0.38519 C 0.05338 0.39051 0.05364 0.3963 0.05417 0.40185 C 0.05521 0.41482 0.05482 0.40371 0.05625 0.41482 C 0.05664 0.41829 0.05651 0.42222 0.05729 0.42593 C 0.05768 0.42801 0.05885 0.4294 0.05937 0.43148 C 0.06016 0.43496 0.05989 0.43982 0.06146 0.44259 C 0.07253 0.46227 0.0556 0.43171 0.06771 0.45556 C 0.06966 0.45926 0.07226 0.46227 0.07396 0.46667 C 0.07526 0.47037 0.07695 0.47361 0.07812 0.47778 C 0.0793 0.48218 0.08034 0.48681 0.08229 0.49074 C 0.0832 0.49259 0.08437 0.49445 0.08542 0.4963 C 0.08646 0.50232 0.08685 0.50533 0.08958 0.51111 C 0.09036 0.51273 0.09167 0.51343 0.09271 0.51482 C 0.09531 0.52871 0.09167 0.51134 0.09583 0.52593 C 0.09622 0.52755 0.09635 0.52963 0.09687 0.53148 C 0.09739 0.5338 0.09831 0.53611 0.09896 0.53866 C 0.09935 0.54121 0.09948 0.54375 0.1 0.5463 C 0.10052 0.55 0.10169 0.55347 0.10208 0.55741 C 0.10351 0.57338 0.10273 0.56459 0.10417 0.58334 C 0.10378 0.5919 0.10364 0.60046 0.10312 0.60926 C 0.10299 0.61111 0.10234 0.61273 0.10208 0.61482 C 0.10156 0.61783 0.10143 0.62084 0.10104 0.62408 C 0.09961 0.63334 0.10039 0.62593 0.09792 0.63519 C 0.09739 0.63681 0.09713 0.63889 0.09687 0.64074 C 0.09518 0.66019 0.09492 0.65857 0.09687 0.68519 C 0.09713 0.68889 0.09818 0.69259 0.09896 0.6963 L 0.1 0.70185 C 0.10052 0.71875 0.10195 0.73148 0.1 0.74815 C 0.09961 0.7507 0.09857 0.75301 0.09792 0.75556 C 0.09726 0.75741 0.09661 0.75949 0.09583 0.76088 C 0.09492 0.7625 0.09375 0.76343 0.09271 0.76482 C 0.09232 0.76644 0.09167 0.76829 0.09167 0.77037 C 0.09167 0.77222 0.09206 0.77408 0.09271 0.77593 C 0.09414 0.77986 0.10026 0.78773 0.10208 0.78866 C 0.10417 0.79005 0.10625 0.79074 0.10833 0.79236 C 0.11198 0.79584 0.11445 0.79838 0.11875 0.8 C 0.12279 0.80139 0.12851 0.80324 0.13229 0.80556 L 0.14167 0.81111 L 0.14479 0.81273 C 0.14961 0.81227 0.15443 0.81181 0.15937 0.81111 C 0.16107 0.81065 0.16276 0.80949 0.16458 0.80903 C 0.1819 0.80463 0.16732 0.80972 0.17917 0.80556 C 0.18021 0.80417 0.18112 0.80255 0.18229 0.80185 C 0.1901 0.7956 0.18294 0.8044 0.18958 0.7963 C 0.20039 0.78241 0.18776 0.79861 0.19687 0.78519 C 0.19779 0.78357 0.19896 0.78287 0.2 0.78148 C 0.20143 0.77917 0.20247 0.7757 0.20417 0.77408 C 0.20534 0.77269 0.2069 0.77292 0.20833 0.77199 C 0.21003 0.77107 0.21172 0.76968 0.21354 0.76852 C 0.21445 0.76783 0.21562 0.76759 0.21667 0.76644 C 0.21875 0.76435 0.22083 0.76158 0.22292 0.75926 C 0.22396 0.75787 0.22487 0.75648 0.22604 0.75556 C 0.22734 0.75417 0.22891 0.75324 0.23021 0.75162 C 0.23307 0.74838 0.23516 0.74259 0.23854 0.74051 C 0.24114 0.73912 0.24427 0.73727 0.24687 0.73496 C 0.24792 0.73403 0.2487 0.73218 0.25 0.73125 C 0.25195 0.73009 0.25417 0.73009 0.25625 0.72963 C 0.25755 0.72824 0.25898 0.72685 0.26042 0.7257 C 0.26133 0.725 0.2625 0.72477 0.26354 0.72408 C 0.26706 0.72107 0.27018 0.7169 0.27396 0.71459 C 0.275 0.71412 0.27604 0.71366 0.27708 0.71296 C 0.27982 0.71065 0.28255 0.70787 0.28542 0.70533 C 0.28672 0.70417 0.28828 0.70324 0.28958 0.70185 C 0.29062 0.70046 0.29141 0.69861 0.29271 0.69815 C 0.29609 0.69653 0.29961 0.69699 0.30312 0.6963 C 0.32031 0.69236 0.29531 0.69699 0.31875 0.68866 C 0.32044 0.6882 0.32213 0.68773 0.32396 0.68704 C 0.32643 0.68588 0.32695 0.68519 0.32917 0.6831 " pathEditMode="relative" rAng="0" ptsTypes="AAAAAAAAAAAAAAAAAAAAAAAAAAAAAAAAAAAAAAAAAAAAAAAAAAAAAAAAAAAAAAAAAAAAAAAAAAAAAAAAAAAAAAAAAAAAAAAAA">
                                      <p:cBhvr>
                                        <p:cTn id="90" dur="2000" fill="hold"/>
                                        <p:tgtEl>
                                          <p:spTgt spid="84"/>
                                        </p:tgtEl>
                                        <p:attrNameLst>
                                          <p:attrName>ppt_x</p:attrName>
                                          <p:attrName>ppt_y</p:attrName>
                                        </p:attrNameLst>
                                      </p:cBhvr>
                                      <p:rCtr x="16458" y="40810"/>
                                    </p:animMotion>
                                  </p:childTnLst>
                                  <p:subTnLst>
                                    <p:set>
                                      <p:cBhvr override="childStyle">
                                        <p:cTn dur="1" fill="hold" display="0" masterRel="sameClick" afterEffect="1">
                                          <p:stCondLst>
                                            <p:cond evt="end" delay="0">
                                              <p:tn val="89"/>
                                            </p:cond>
                                          </p:stCondLst>
                                        </p:cTn>
                                        <p:tgtEl>
                                          <p:spTgt spid="84"/>
                                        </p:tgtEl>
                                        <p:attrNameLst>
                                          <p:attrName>style.visibility</p:attrName>
                                        </p:attrNameLst>
                                      </p:cBhvr>
                                      <p:to>
                                        <p:strVal val="hidden"/>
                                      </p:to>
                                    </p:set>
                                  </p:subTnLst>
                                </p:cTn>
                              </p:par>
                              <p:par>
                                <p:cTn id="91" presetID="0" presetClass="path" presetSubtype="0" accel="50000" decel="50000" fill="hold" grpId="0" nodeType="withEffect">
                                  <p:stCondLst>
                                    <p:cond delay="19600"/>
                                  </p:stCondLst>
                                  <p:childTnLst>
                                    <p:animMotion origin="layout" path="M -0.0125 -0.02963 L -0.0125 -0.02939 C -0.01042 -0.02546 -0.00833 -0.02129 -0.00625 -0.01666 C -0.00052 -0.00393 -0.00859 -0.01898 -0.00104 -0.00555 C -0.00039 -0.00185 0.00104 0.00162 0.00104 0.00556 C 0.00091 0.00625 0.00169 0.03426 -0.00104 0.04445 C -0.00169 0.0463 -0.00247 0.04815 -0.00313 0.05 C -0.00352 0.05301 -0.00378 0.05602 -0.00417 0.05926 C -0.00456 0.06112 -0.00508 0.06274 -0.00521 0.06482 C -0.00612 0.07084 -0.00729 0.08334 -0.00729 0.08357 C -0.00703 0.10602 -0.00781 0.12894 -0.00625 0.15186 C -0.00599 0.15625 -0.003 0.15857 -0.00208 0.16297 C 0.00039 0.17639 -0.00156 0.1713 0.00312 0.17963 L 0.00625 0.1963 L 0.00729 0.20186 C 0.00755 0.20672 0.00807 0.21158 0.00833 0.21667 C 0.00872 0.2257 0.00846 0.23519 0.00937 0.24422 C 0.0095 0.24653 0.01094 0.24792 0.01146 0.25 C 0.01224 0.25348 0.01276 0.25718 0.01354 0.26112 C 0.0138 0.26297 0.01393 0.26482 0.01458 0.26667 C 0.01588 0.27014 0.01784 0.27338 0.01875 0.27755 C 0.02031 0.28612 0.01901 0.28172 0.02292 0.29051 L 0.025 0.30186 C 0.02526 0.30348 0.025 0.30672 0.02604 0.30741 L 0.02917 0.30903 C 0.03164 0.32246 0.02812 0.30649 0.03333 0.32037 C 0.03385 0.32199 0.03385 0.32408 0.03437 0.32593 C 0.03984 0.34862 0.0332 0.32014 0.03854 0.33889 C 0.03893 0.34051 0.03919 0.34237 0.03958 0.34445 C 0.03984 0.34931 0.04023 0.35417 0.04062 0.35926 C 0.04088 0.36459 0.04114 0.37037 0.04167 0.37593 C 0.04271 0.38889 0.04232 0.37778 0.04375 0.38889 C 0.04414 0.39237 0.04401 0.3963 0.04479 0.4 C 0.04518 0.40209 0.04635 0.40348 0.04687 0.40556 C 0.04766 0.40903 0.04739 0.41389 0.04896 0.41667 C 0.06003 0.43635 0.0431 0.40579 0.05521 0.42963 C 0.05716 0.43334 0.05976 0.43635 0.06146 0.44074 C 0.06276 0.44445 0.06445 0.44769 0.06562 0.45186 C 0.0668 0.45625 0.06784 0.46088 0.06979 0.46482 C 0.0707 0.46667 0.07187 0.46852 0.07292 0.47037 C 0.07396 0.47639 0.07435 0.4794 0.07708 0.48519 C 0.07786 0.48681 0.07917 0.4875 0.08021 0.48889 C 0.08281 0.50278 0.07917 0.48542 0.08333 0.5 C 0.08372 0.50162 0.08385 0.50371 0.08437 0.50556 C 0.08489 0.50787 0.08581 0.51019 0.08646 0.51274 C 0.08685 0.51528 0.08698 0.51783 0.0875 0.52037 C 0.08802 0.52408 0.08919 0.52755 0.08958 0.53149 C 0.09101 0.54746 0.09023 0.53866 0.09167 0.55741 C 0.09128 0.56598 0.09114 0.57454 0.09062 0.58334 C 0.09049 0.58519 0.08984 0.58681 0.08958 0.58889 C 0.08906 0.5919 0.08893 0.59491 0.08854 0.59815 C 0.08711 0.60741 0.08789 0.6 0.08542 0.60926 C 0.08489 0.61088 0.08463 0.61297 0.08437 0.61482 C 0.08268 0.63426 0.08242 0.63264 0.08437 0.65926 C 0.08463 0.66297 0.08568 0.66667 0.08646 0.67037 L 0.0875 0.67593 C 0.08802 0.69283 0.08945 0.70556 0.0875 0.72223 C 0.08711 0.72477 0.08607 0.72709 0.08542 0.72963 C 0.08476 0.73149 0.08411 0.73357 0.08333 0.73496 C 0.08242 0.73658 0.08125 0.7375 0.08021 0.73889 C 0.07982 0.74051 0.07917 0.74237 0.07917 0.74445 C 0.07917 0.7463 0.07956 0.74815 0.08021 0.75 C 0.08164 0.75394 0.08776 0.76181 0.08958 0.76274 C 0.09167 0.76412 0.09375 0.76482 0.09583 0.76644 C 0.09948 0.76991 0.10195 0.77246 0.10625 0.77408 C 0.11029 0.77547 0.11601 0.77732 0.11979 0.77963 L 0.12917 0.78519 L 0.13229 0.78681 C 0.13711 0.78635 0.14193 0.78588 0.14687 0.78519 C 0.14857 0.78473 0.15026 0.78357 0.15208 0.78311 C 0.1694 0.77871 0.15482 0.7838 0.16667 0.77963 C 0.16771 0.77824 0.16862 0.77662 0.16979 0.77593 C 0.1776 0.76968 0.17044 0.77848 0.17708 0.77037 C 0.18789 0.75649 0.17526 0.77269 0.18437 0.75926 C 0.18529 0.75764 0.18646 0.75695 0.1875 0.75556 C 0.18893 0.75324 0.18997 0.74977 0.19167 0.74815 C 0.19284 0.74676 0.1944 0.74699 0.19583 0.74607 C 0.19753 0.74514 0.19922 0.74375 0.20104 0.7426 C 0.20195 0.7419 0.20312 0.74167 0.20417 0.74051 C 0.20625 0.73843 0.20833 0.73565 0.21042 0.73334 C 0.21146 0.73195 0.21237 0.73056 0.21354 0.72963 C 0.21484 0.72824 0.21641 0.72732 0.21771 0.7257 C 0.22057 0.72246 0.22266 0.71667 0.22604 0.71459 C 0.22864 0.7132 0.23177 0.71135 0.23437 0.70903 C 0.23542 0.70811 0.2362 0.70625 0.2375 0.70533 C 0.23945 0.70417 0.24167 0.70417 0.24375 0.70371 C 0.24505 0.70232 0.24648 0.70093 0.24792 0.69977 C 0.24883 0.69908 0.25 0.69885 0.25104 0.69815 C 0.25456 0.69514 0.25768 0.69098 0.26146 0.68866 C 0.2625 0.6882 0.26354 0.68774 0.26458 0.68704 C 0.26732 0.68473 0.27005 0.68195 0.27292 0.6794 C 0.27422 0.67824 0.27578 0.67732 0.27708 0.67593 C 0.27812 0.67454 0.27891 0.67269 0.28021 0.67223 C 0.28359 0.67061 0.28711 0.67107 0.29062 0.67037 C 0.30781 0.66644 0.28281 0.67107 0.30625 0.66274 C 0.30794 0.66227 0.30963 0.66181 0.31146 0.66112 C 0.31393 0.65996 0.31445 0.65926 0.31667 0.65718 " pathEditMode="relative" rAng="0" ptsTypes="AAAAAAAAAAAAAAAAAAAAAAAAAAAAAAAAAAAAAAAAAAAAAAAAAAAAAAAAAAAAAAAAAAAAAAAAAAAAAAAAAAAAAAAAAAAAAAAAA">
                                      <p:cBhvr>
                                        <p:cTn id="92" dur="2000" fill="hold"/>
                                        <p:tgtEl>
                                          <p:spTgt spid="86"/>
                                        </p:tgtEl>
                                        <p:attrNameLst>
                                          <p:attrName>ppt_x</p:attrName>
                                          <p:attrName>ppt_y</p:attrName>
                                        </p:attrNameLst>
                                      </p:cBhvr>
                                      <p:rCtr x="16458" y="40810"/>
                                    </p:animMotion>
                                  </p:childTnLst>
                                  <p:subTnLst>
                                    <p:set>
                                      <p:cBhvr override="childStyle">
                                        <p:cTn dur="1" fill="hold" display="0" masterRel="sameClick" afterEffect="1">
                                          <p:stCondLst>
                                            <p:cond evt="end" delay="0">
                                              <p:tn val="91"/>
                                            </p:cond>
                                          </p:stCondLst>
                                        </p:cTn>
                                        <p:tgtEl>
                                          <p:spTgt spid="86"/>
                                        </p:tgtEl>
                                        <p:attrNameLst>
                                          <p:attrName>style.visibility</p:attrName>
                                        </p:attrNameLst>
                                      </p:cBhvr>
                                      <p:to>
                                        <p:strVal val="hidden"/>
                                      </p:to>
                                    </p:set>
                                  </p:subTnLst>
                                </p:cTn>
                              </p:par>
                              <p:par>
                                <p:cTn id="93" presetID="0" presetClass="path" presetSubtype="0" accel="50000" decel="50000" fill="hold" grpId="0" nodeType="withEffect">
                                  <p:stCondLst>
                                    <p:cond delay="20000"/>
                                  </p:stCondLst>
                                  <p:childTnLst>
                                    <p:animMotion origin="layout" path="M -0.00104 0.00139 L -0.00104 0.00162 C 0.00364 0.00741 0.00833 0.01088 0.01042 0.02176 C 0.01575 0.05023 0.0095 0.0206 0.01458 0.03843 C 0.01497 0.04005 0.01484 0.04259 0.01562 0.04398 C 0.01627 0.04514 0.01771 0.04514 0.01875 0.04583 C 0.02148 0.06528 0.01771 0.04213 0.02187 0.0588 C 0.02265 0.06227 0.02265 0.06644 0.02396 0.06991 C 0.02877 0.08287 0.02604 0.07847 0.03125 0.08472 C 0.03385 0.09861 0.03021 0.08125 0.03437 0.09583 C 0.03476 0.09745 0.03502 0.09954 0.03542 0.10139 C 0.03568 0.1162 0.03581 0.13102 0.03646 0.14583 C 0.03646 0.14838 0.03919 0.16366 0.03958 0.16435 L 0.04271 0.16991 C 0.04336 0.17361 0.04414 0.17708 0.04479 0.18102 L 0.04687 0.19583 C 0.04752 0.20949 0.047 0.21389 0.05 0.22546 C 0.05039 0.22732 0.05156 0.22894 0.05208 0.23102 C 0.05286 0.23449 0.05286 0.23866 0.05417 0.24213 C 0.05482 0.24398 0.0556 0.2456 0.05625 0.24769 C 0.05664 0.24931 0.05651 0.25162 0.05729 0.25324 C 0.05807 0.25486 0.05937 0.25556 0.06042 0.25694 C 0.06224 0.26667 0.06081 0.26065 0.06562 0.27361 C 0.06627 0.27546 0.06719 0.27685 0.06771 0.27917 C 0.06836 0.28287 0.06875 0.28657 0.06979 0.29028 C 0.07044 0.29259 0.07122 0.29491 0.07187 0.29769 C 0.07331 0.3044 0.07422 0.31528 0.07812 0.31991 L 0.08125 0.32361 C 0.08633 0.33727 0.08385 0.33102 0.08854 0.34213 C 0.08958 0.34815 0.08997 0.35023 0.09167 0.35694 C 0.09219 0.35926 0.09284 0.36204 0.09375 0.36435 C 0.09453 0.36644 0.09596 0.36782 0.09687 0.36991 L 0.10312 0.38657 C 0.10377 0.38843 0.10469 0.38982 0.10521 0.39213 C 0.10898 0.41227 0.10286 0.38148 0.10833 0.40324 C 0.10911 0.40671 0.10911 0.41088 0.11042 0.41435 C 0.11107 0.4162 0.11185 0.41782 0.1125 0.41991 C 0.11289 0.42153 0.11289 0.42361 0.11354 0.42546 C 0.11432 0.42755 0.11562 0.42917 0.11667 0.43102 C 0.11693 0.43287 0.11732 0.43449 0.11771 0.43657 C 0.1207 0.45833 0.11849 0.47083 0.11771 0.49954 C 0.11745 0.50694 0.11693 0.51435 0.11667 0.52176 C 0.11627 0.53704 0.11614 0.55255 0.11562 0.56806 C 0.11536 0.57523 0.11419 0.58634 0.11354 0.59398 C 0.11523 0.6537 0.11146 0.61343 0.11667 0.63657 C 0.11745 0.64005 0.11797 0.64398 0.11875 0.64769 L 0.11979 0.65324 L 0.12083 0.6588 L 0.12187 0.66435 C 0.12148 0.67176 0.12161 0.67917 0.12083 0.68657 C 0.12057 0.68866 0.11927 0.69005 0.11875 0.69213 C 0.11823 0.69375 0.11797 0.69583 0.11771 0.69769 C 0.11797 0.70556 0.11732 0.71412 0.11875 0.72176 C 0.11914 0.72431 0.12135 0.72431 0.12292 0.72546 C 0.12487 0.72685 0.12708 0.72778 0.12917 0.72917 L 0.13229 0.73102 L 0.13542 0.73287 C 0.13646 0.73333 0.13737 0.73426 0.13854 0.73472 L 0.14896 0.73843 C 0.14961 0.73819 0.18502 0.73657 0.19271 0.73472 C 0.19479 0.73403 0.19687 0.73218 0.19896 0.73102 L 0.20521 0.72732 C 0.20625 0.72662 0.20729 0.72639 0.20833 0.72546 C 0.20937 0.72407 0.21042 0.72292 0.21146 0.72176 C 0.21276 0.71991 0.21406 0.71759 0.21562 0.7162 C 0.21653 0.71505 0.21771 0.71505 0.21875 0.71435 C 0.21979 0.71319 0.2207 0.71134 0.22187 0.71065 C 0.2263 0.70694 0.22799 0.70718 0.23229 0.70509 C 0.23711 0.70255 0.23398 0.7037 0.23958 0.69954 C 0.24049 0.69861 0.24167 0.69815 0.24271 0.69769 C 0.24544 0.69398 0.24805 0.68982 0.25104 0.68657 C 0.25208 0.68519 0.25312 0.68426 0.25417 0.68287 C 0.25521 0.68102 0.25599 0.6787 0.25729 0.67732 C 0.25846 0.67569 0.26002 0.675 0.26146 0.67361 C 0.27357 0.66019 0.26667 0.66482 0.27396 0.66065 C 0.27526 0.6588 0.27656 0.65648 0.27812 0.65509 C 0.27969 0.65347 0.28151 0.65255 0.28333 0.65139 C 0.29023 0.64583 0.2845 0.64884 0.29167 0.64583 C 0.29271 0.64444 0.29349 0.64282 0.29479 0.64213 C 0.29739 0.64028 0.30039 0.63982 0.30312 0.63843 C 0.30417 0.63773 0.30508 0.63704 0.30625 0.63657 C 0.30794 0.63565 0.30963 0.63542 0.31146 0.63472 C 0.31354 0.63357 0.31562 0.63218 0.31771 0.63102 C 0.31875 0.63032 0.31966 0.62917 0.32083 0.62917 L 0.33229 0.62732 C 0.33398 0.62593 0.33581 0.625 0.3375 0.62361 C 0.33854 0.62245 0.33932 0.62014 0.34062 0.61991 C 0.34271 0.61944 0.34479 0.62083 0.34687 0.62176 C 0.35169 0.62361 0.34831 0.62361 0.35104 0.62361 " pathEditMode="relative" rAng="0" ptsTypes="AAAAAAAAAAAAAAAAAAAAAAAAAAAAAAAAAAAAAAAAAAAAAAAAAAAAAAAAAAAAAAAAAAAAAAAAAAAAAAAAAAAAAAAAA">
                                      <p:cBhvr>
                                        <p:cTn id="94" dur="2000" fill="hold"/>
                                        <p:tgtEl>
                                          <p:spTgt spid="87"/>
                                        </p:tgtEl>
                                        <p:attrNameLst>
                                          <p:attrName>ppt_x</p:attrName>
                                          <p:attrName>ppt_y</p:attrName>
                                        </p:attrNameLst>
                                      </p:cBhvr>
                                      <p:rCtr x="17604" y="36852"/>
                                    </p:animMotion>
                                  </p:childTnLst>
                                  <p:subTnLst>
                                    <p:set>
                                      <p:cBhvr override="childStyle">
                                        <p:cTn dur="1" fill="hold" display="0" masterRel="sameClick" afterEffect="1">
                                          <p:stCondLst>
                                            <p:cond evt="end" delay="0">
                                              <p:tn val="93"/>
                                            </p:cond>
                                          </p:stCondLst>
                                        </p:cTn>
                                        <p:tgtEl>
                                          <p:spTgt spid="87"/>
                                        </p:tgtEl>
                                        <p:attrNameLst>
                                          <p:attrName>style.visibility</p:attrName>
                                        </p:attrNameLst>
                                      </p:cBhvr>
                                      <p:to>
                                        <p:strVal val="hidden"/>
                                      </p:to>
                                    </p:set>
                                  </p:subTnLst>
                                </p:cTn>
                              </p:par>
                              <p:par>
                                <p:cTn id="95" presetID="0" presetClass="path" presetSubtype="0" accel="50000" decel="50000" fill="hold" grpId="0" nodeType="withEffect">
                                  <p:stCondLst>
                                    <p:cond delay="20400"/>
                                  </p:stCondLst>
                                  <p:childTnLst>
                                    <p:animMotion origin="layout" path="M -0.00195 -0.01783 L -0.00195 -0.0176 C 0.00013 -0.01366 0.00222 -0.00949 0.0043 -0.00487 C 0.01003 0.00787 0.00196 -0.00718 0.00951 0.00625 C 0.01016 0.00995 0.01159 0.01342 0.01159 0.01736 C 0.01146 0.01805 0.01224 0.04606 0.00951 0.05625 C 0.00886 0.0581 0.00808 0.05995 0.00743 0.0618 C 0.00703 0.06481 0.00677 0.06782 0.00638 0.07106 C 0.00599 0.07291 0.00547 0.07453 0.00534 0.07662 C 0.00443 0.08263 0.00326 0.09513 0.00326 0.09537 C 0.00352 0.11782 0.00274 0.14074 0.0043 0.16365 C 0.00456 0.16805 0.00756 0.17037 0.00847 0.17476 C 0.01094 0.18819 0.00899 0.1831 0.01368 0.19143 L 0.0168 0.2081 L 0.01784 0.21365 C 0.0181 0.21851 0.01862 0.22338 0.01888 0.22847 C 0.01927 0.2375 0.01901 0.24699 0.01993 0.25601 C 0.02006 0.25833 0.02149 0.25972 0.02201 0.2618 C 0.02279 0.26527 0.02331 0.26898 0.02409 0.27291 C 0.02435 0.27476 0.02448 0.27662 0.02513 0.27847 C 0.02644 0.28194 0.02839 0.28518 0.0293 0.28935 C 0.03086 0.29791 0.02956 0.29351 0.03347 0.30231 L 0.03555 0.31365 C 0.03581 0.31527 0.03555 0.31851 0.03659 0.31921 L 0.03972 0.32083 C 0.04219 0.33426 0.03868 0.31828 0.04388 0.33217 C 0.0444 0.33379 0.0444 0.33588 0.04493 0.33773 C 0.05039 0.36041 0.04375 0.33194 0.04909 0.35069 C 0.04948 0.35231 0.04974 0.35416 0.05013 0.35625 C 0.05039 0.36111 0.05078 0.36597 0.05118 0.37106 C 0.05144 0.37638 0.0517 0.38217 0.05222 0.38773 C 0.05326 0.40069 0.05287 0.38958 0.0543 0.40069 C 0.05469 0.40416 0.05456 0.4081 0.05534 0.4118 C 0.05573 0.41388 0.0569 0.41527 0.05743 0.41736 C 0.05821 0.42083 0.05795 0.42569 0.05951 0.42847 C 0.07058 0.44814 0.05365 0.41759 0.06576 0.44143 C 0.06771 0.44513 0.07032 0.44814 0.07201 0.45254 C 0.07331 0.45625 0.075 0.45949 0.07618 0.46365 C 0.07735 0.46805 0.07839 0.47268 0.08034 0.47662 C 0.08125 0.47847 0.08243 0.48032 0.08347 0.48217 C 0.08451 0.48819 0.0849 0.4912 0.08763 0.49699 C 0.08841 0.49861 0.08972 0.4993 0.09076 0.50069 C 0.09336 0.51458 0.08972 0.49722 0.09388 0.5118 C 0.09427 0.51342 0.0944 0.51551 0.09493 0.51736 C 0.09545 0.51967 0.09636 0.52199 0.09701 0.52453 C 0.0974 0.52708 0.09753 0.52963 0.09805 0.53217 C 0.09857 0.53588 0.09974 0.53935 0.10013 0.54328 C 0.10157 0.55926 0.10078 0.55046 0.10222 0.56921 C 0.10183 0.57777 0.1017 0.58634 0.10118 0.59513 C 0.10104 0.59699 0.10039 0.59861 0.10013 0.60069 C 0.09961 0.6037 0.09948 0.60671 0.09909 0.60995 C 0.09766 0.61921 0.09844 0.6118 0.09597 0.62106 C 0.09545 0.62268 0.09519 0.62476 0.09493 0.62662 C 0.09323 0.64606 0.09297 0.64444 0.09493 0.67106 C 0.09519 0.67476 0.09623 0.67847 0.09701 0.68217 L 0.09805 0.68773 C 0.09857 0.70463 0.1 0.71736 0.09805 0.73402 C 0.09766 0.73657 0.09662 0.73888 0.09597 0.74143 C 0.09532 0.74328 0.09466 0.74537 0.09388 0.74676 C 0.09297 0.74838 0.0918 0.7493 0.09076 0.75069 C 0.09037 0.75231 0.08972 0.75416 0.08972 0.75625 C 0.08972 0.7581 0.09011 0.75995 0.09076 0.7618 C 0.09219 0.76574 0.09831 0.77361 0.10013 0.77453 C 0.10222 0.77592 0.1043 0.77662 0.10638 0.77824 C 0.11003 0.78171 0.1125 0.78426 0.1168 0.78588 C 0.12084 0.78726 0.12657 0.78912 0.13034 0.79143 L 0.13972 0.79699 L 0.14284 0.79861 C 0.14766 0.79814 0.15248 0.79768 0.15743 0.79699 C 0.15912 0.79652 0.16081 0.79537 0.16263 0.7949 C 0.17995 0.79051 0.16537 0.7956 0.17722 0.79143 C 0.17826 0.79004 0.17917 0.78842 0.18034 0.78773 C 0.18815 0.78148 0.18099 0.79027 0.18763 0.78217 C 0.19844 0.76828 0.18581 0.78449 0.19493 0.77106 C 0.19584 0.76944 0.19701 0.76875 0.19805 0.76736 C 0.19948 0.76504 0.20052 0.76157 0.20222 0.75995 C 0.20339 0.75856 0.20495 0.75879 0.20638 0.75787 C 0.20808 0.75694 0.20977 0.75555 0.21159 0.75439 C 0.2125 0.7537 0.21368 0.75347 0.21472 0.75231 C 0.2168 0.75023 0.21888 0.74745 0.22097 0.74513 C 0.22201 0.74375 0.22292 0.74236 0.22409 0.74143 C 0.22539 0.74004 0.22696 0.73912 0.22826 0.7375 C 0.23112 0.73426 0.23321 0.72847 0.23659 0.72638 C 0.2392 0.725 0.24232 0.72314 0.24493 0.72083 C 0.24597 0.7199 0.24675 0.71805 0.24805 0.71713 C 0.25 0.71597 0.25222 0.71597 0.2543 0.71551 C 0.2556 0.71412 0.25703 0.71273 0.25847 0.71157 C 0.25938 0.71088 0.26055 0.71064 0.26159 0.70995 C 0.26511 0.70694 0.26823 0.70277 0.27201 0.70046 C 0.27305 0.7 0.27409 0.69953 0.27513 0.69884 C 0.27787 0.69652 0.2806 0.69375 0.28347 0.6912 C 0.28477 0.69004 0.28633 0.68912 0.28763 0.68773 C 0.28868 0.68634 0.28946 0.68449 0.29076 0.68402 C 0.29414 0.6824 0.29766 0.68287 0.30118 0.68217 C 0.31836 0.67824 0.29336 0.68287 0.3168 0.67453 C 0.31849 0.67407 0.32019 0.67361 0.32201 0.67291 C 0.32448 0.67176 0.325 0.67106 0.32722 0.66898 " pathEditMode="relative" rAng="0" ptsTypes="AAAAAAAAAAAAAAAAAAAAAAAAAAAAAAAAAAAAAAAAAAAAAAAAAAAAAAAAAAAAAAAAAAAAAAAAAAAAAAAAAAAAAAAAAAAAAAAAA">
                                      <p:cBhvr>
                                        <p:cTn id="96" dur="2000" fill="hold"/>
                                        <p:tgtEl>
                                          <p:spTgt spid="88"/>
                                        </p:tgtEl>
                                        <p:attrNameLst>
                                          <p:attrName>ppt_x</p:attrName>
                                          <p:attrName>ppt_y</p:attrName>
                                        </p:attrNameLst>
                                      </p:cBhvr>
                                      <p:rCtr x="16458" y="40810"/>
                                    </p:animMotion>
                                  </p:childTnLst>
                                  <p:subTnLst>
                                    <p:set>
                                      <p:cBhvr override="childStyle">
                                        <p:cTn dur="1" fill="hold" display="0" masterRel="sameClick" afterEffect="1">
                                          <p:stCondLst>
                                            <p:cond evt="end" delay="0">
                                              <p:tn val="95"/>
                                            </p:cond>
                                          </p:stCondLst>
                                        </p:cTn>
                                        <p:tgtEl>
                                          <p:spTgt spid="88"/>
                                        </p:tgtEl>
                                        <p:attrNameLst>
                                          <p:attrName>style.visibility</p:attrName>
                                        </p:attrNameLst>
                                      </p:cBhvr>
                                      <p:to>
                                        <p:strVal val="hidden"/>
                                      </p:to>
                                    </p:set>
                                  </p:subTnLst>
                                </p:cTn>
                              </p:par>
                              <p:par>
                                <p:cTn id="97" presetID="0" presetClass="path" presetSubtype="0" accel="50000" decel="50000" fill="hold" grpId="0" nodeType="withEffect">
                                  <p:stCondLst>
                                    <p:cond delay="20700"/>
                                  </p:stCondLst>
                                  <p:childTnLst>
                                    <p:animMotion origin="layout" path="M -0.00104 0.00139 L -0.00104 0.00162 C 0.00364 0.00741 0.00833 0.01088 0.01042 0.02176 C 0.01575 0.05023 0.0095 0.0206 0.01458 0.03843 C 0.01497 0.04005 0.01484 0.04259 0.01562 0.04398 C 0.01627 0.04514 0.01771 0.04514 0.01875 0.04584 C 0.02148 0.06528 0.01771 0.04213 0.02187 0.0588 C 0.02265 0.06227 0.02265 0.06644 0.02396 0.06991 C 0.02877 0.08287 0.02604 0.07847 0.03125 0.08472 C 0.03385 0.09861 0.03021 0.08125 0.03437 0.09584 C 0.03476 0.09746 0.03502 0.09954 0.03542 0.10139 C 0.03568 0.11621 0.03581 0.13102 0.03646 0.14584 C 0.03646 0.14838 0.03919 0.16366 0.03958 0.16435 L 0.04271 0.16991 C 0.04336 0.17361 0.04414 0.17709 0.04479 0.18102 L 0.04687 0.19584 C 0.04752 0.20949 0.047 0.21389 0.05 0.22547 C 0.05039 0.22732 0.05156 0.22894 0.05208 0.23102 C 0.05286 0.23449 0.05286 0.23866 0.05417 0.24213 C 0.05482 0.24398 0.0556 0.2456 0.05625 0.24769 C 0.05664 0.24931 0.05651 0.25162 0.05729 0.25324 C 0.05807 0.25486 0.05937 0.25556 0.06042 0.25695 C 0.06224 0.26667 0.06081 0.26065 0.06562 0.27361 C 0.06627 0.27547 0.06719 0.27685 0.06771 0.27917 C 0.06836 0.28287 0.06875 0.28658 0.06979 0.29028 C 0.07044 0.29259 0.07122 0.29491 0.07187 0.29769 C 0.07331 0.3044 0.07422 0.31528 0.07812 0.31991 L 0.08125 0.32361 C 0.08633 0.33727 0.08385 0.33102 0.08854 0.34213 C 0.08958 0.34815 0.08997 0.35023 0.09167 0.35695 C 0.09219 0.35926 0.09284 0.36204 0.09375 0.36435 C 0.09453 0.36644 0.09596 0.36783 0.09687 0.36991 L 0.10312 0.38658 C 0.10377 0.38843 0.10469 0.38982 0.10521 0.39213 C 0.10898 0.41227 0.10286 0.38148 0.10833 0.40324 C 0.10911 0.40672 0.10911 0.41088 0.11042 0.41435 C 0.11107 0.41621 0.11185 0.41783 0.1125 0.41991 C 0.11289 0.42153 0.11289 0.42361 0.11354 0.42547 C 0.11432 0.42755 0.11562 0.42917 0.11667 0.43102 C 0.11693 0.43287 0.11732 0.43449 0.11771 0.43658 C 0.1207 0.45834 0.11849 0.47084 0.11771 0.49954 C 0.11745 0.50695 0.11693 0.51435 0.11667 0.52176 C 0.11627 0.53704 0.11614 0.55255 0.11562 0.56806 C 0.11536 0.57523 0.11419 0.58634 0.11354 0.59398 C 0.11523 0.65371 0.11146 0.61343 0.11667 0.63658 C 0.11745 0.64005 0.11797 0.64398 0.11875 0.64769 L 0.11979 0.65324 L 0.12083 0.6588 L 0.12187 0.66435 C 0.12148 0.67176 0.12161 0.67917 0.12083 0.68658 C 0.12057 0.68866 0.11927 0.69005 0.11875 0.69213 C 0.11823 0.69375 0.11797 0.69584 0.11771 0.69769 C 0.11797 0.70556 0.11732 0.71412 0.11875 0.72176 C 0.11914 0.72431 0.12135 0.72431 0.12292 0.72547 C 0.12487 0.72685 0.12708 0.72778 0.12917 0.72917 L 0.13229 0.73102 L 0.13542 0.73287 C 0.13646 0.73334 0.13737 0.73426 0.13854 0.73472 L 0.14896 0.73843 C 0.14961 0.7382 0.18502 0.73658 0.19271 0.73472 C 0.19479 0.73403 0.19687 0.73218 0.19896 0.73102 L 0.20521 0.72732 C 0.20625 0.72662 0.20729 0.72639 0.20833 0.72547 C 0.20937 0.72408 0.21042 0.72292 0.21146 0.72176 C 0.21276 0.71991 0.21406 0.71759 0.21562 0.71621 C 0.21653 0.71505 0.21771 0.71505 0.21875 0.71435 C 0.21979 0.7132 0.2207 0.71134 0.22187 0.71065 C 0.2263 0.70695 0.22799 0.70718 0.23229 0.70509 C 0.23711 0.70255 0.23398 0.70371 0.23958 0.69954 C 0.24049 0.69861 0.24167 0.69815 0.24271 0.69769 C 0.24544 0.69398 0.24805 0.68982 0.25104 0.68658 C 0.25208 0.68519 0.25312 0.68426 0.25417 0.68287 C 0.25521 0.68102 0.25599 0.67871 0.25729 0.67732 C 0.25846 0.6757 0.26002 0.675 0.26146 0.67361 C 0.27357 0.66019 0.26667 0.66482 0.27396 0.66065 C 0.27526 0.6588 0.27656 0.65648 0.27812 0.65509 C 0.27969 0.65347 0.28151 0.65255 0.28333 0.65139 C 0.29023 0.64584 0.2845 0.64884 0.29167 0.64584 C 0.29271 0.64445 0.29349 0.64283 0.29479 0.64213 C 0.29739 0.64028 0.30039 0.63982 0.30312 0.63843 C 0.30417 0.63773 0.30508 0.63704 0.30625 0.63658 C 0.30794 0.63565 0.30963 0.63542 0.31146 0.63472 C 0.31354 0.63357 0.31562 0.63218 0.31771 0.63102 C 0.31875 0.63033 0.31966 0.62917 0.32083 0.62917 L 0.33229 0.62732 C 0.33398 0.62593 0.33581 0.625 0.3375 0.62361 C 0.33854 0.62246 0.33932 0.62014 0.34062 0.61991 C 0.34271 0.61945 0.34479 0.62084 0.34687 0.62176 C 0.35169 0.62361 0.34831 0.62361 0.35104 0.62361 " pathEditMode="relative" rAng="0" ptsTypes="AAAAAAAAAAAAAAAAAAAAAAAAAAAAAAAAAAAAAAAAAAAAAAAAAAAAAAAAAAAAAAAAAAAAAAAAAAAAAAAAAAAAAAAAA">
                                      <p:cBhvr>
                                        <p:cTn id="98" dur="2000" fill="hold"/>
                                        <p:tgtEl>
                                          <p:spTgt spid="89"/>
                                        </p:tgtEl>
                                        <p:attrNameLst>
                                          <p:attrName>ppt_x</p:attrName>
                                          <p:attrName>ppt_y</p:attrName>
                                        </p:attrNameLst>
                                      </p:cBhvr>
                                      <p:rCtr x="17604" y="36852"/>
                                    </p:animMotion>
                                  </p:childTnLst>
                                  <p:subTnLst>
                                    <p:set>
                                      <p:cBhvr override="childStyle">
                                        <p:cTn dur="1" fill="hold" display="0" masterRel="sameClick" afterEffect="1">
                                          <p:stCondLst>
                                            <p:cond evt="end" delay="0">
                                              <p:tn val="97"/>
                                            </p:cond>
                                          </p:stCondLst>
                                        </p:cTn>
                                        <p:tgtEl>
                                          <p:spTgt spid="89"/>
                                        </p:tgtEl>
                                        <p:attrNameLst>
                                          <p:attrName>style.visibility</p:attrName>
                                        </p:attrNameLst>
                                      </p:cBhvr>
                                      <p:to>
                                        <p:strVal val="hidden"/>
                                      </p:to>
                                    </p:set>
                                  </p:subTnLst>
                                </p:cTn>
                              </p:par>
                              <p:par>
                                <p:cTn id="99" presetID="0" presetClass="path" presetSubtype="0" accel="50000" decel="50000" fill="hold" grpId="0" nodeType="withEffect">
                                  <p:stCondLst>
                                    <p:cond delay="21100"/>
                                  </p:stCondLst>
                                  <p:childTnLst>
                                    <p:animMotion origin="layout" path="M -0.00625 -0.01852 L -0.00625 -0.01828 C -0.00156 -0.0125 0.00312 -0.00903 0.00521 0.00185 C 0.01055 0.03033 0.0043 0.0007 0.00937 0.01852 C 0.00976 0.02014 0.00963 0.02269 0.01042 0.02408 C 0.01107 0.02523 0.0125 0.02523 0.01354 0.02593 C 0.01627 0.04537 0.0125 0.02222 0.01667 0.03889 C 0.01745 0.04236 0.01745 0.04653 0.01875 0.05 C 0.02357 0.06297 0.02083 0.05857 0.02604 0.06482 C 0.02864 0.07871 0.025 0.06135 0.02917 0.07593 C 0.02956 0.07755 0.02982 0.07963 0.03021 0.08148 C 0.03047 0.0963 0.0306 0.11111 0.03125 0.12593 C 0.03125 0.12847 0.03398 0.14375 0.03437 0.14445 L 0.0375 0.15 C 0.03815 0.15371 0.03893 0.15718 0.03958 0.16111 L 0.04167 0.17593 C 0.04232 0.18959 0.0418 0.19398 0.04479 0.20556 C 0.04518 0.20741 0.04635 0.20903 0.04687 0.21111 C 0.04765 0.21459 0.04765 0.21875 0.04896 0.22222 C 0.04961 0.22408 0.05039 0.2257 0.05104 0.22778 C 0.05143 0.2294 0.0513 0.23172 0.05208 0.23334 C 0.05286 0.23496 0.05417 0.23565 0.05521 0.23704 C 0.05703 0.24676 0.0556 0.24074 0.06042 0.25371 C 0.06107 0.25556 0.06198 0.25695 0.0625 0.25926 C 0.06315 0.26297 0.06354 0.26667 0.06458 0.27037 C 0.06523 0.27269 0.06601 0.275 0.06667 0.27778 C 0.0681 0.28449 0.06901 0.29537 0.07292 0.3 L 0.07604 0.30371 C 0.08112 0.31736 0.07864 0.31111 0.08333 0.32222 C 0.08437 0.32824 0.08476 0.33033 0.08646 0.33704 C 0.08698 0.33935 0.08763 0.34213 0.08854 0.34445 C 0.08932 0.34653 0.09075 0.34792 0.09167 0.35 L 0.09792 0.36667 C 0.09857 0.36852 0.09948 0.36991 0.1 0.37222 C 0.10377 0.39236 0.09765 0.36158 0.10312 0.38334 C 0.1039 0.38681 0.1039 0.39097 0.10521 0.39445 C 0.10586 0.3963 0.10664 0.39792 0.10729 0.4 C 0.10768 0.40162 0.10768 0.40371 0.10833 0.40556 C 0.10911 0.40764 0.11042 0.40926 0.11146 0.41111 C 0.11172 0.41297 0.11211 0.41459 0.1125 0.41667 C 0.11549 0.43843 0.11328 0.45093 0.1125 0.47963 C 0.11224 0.48704 0.11172 0.49445 0.11146 0.50185 C 0.11107 0.51713 0.11094 0.53264 0.11042 0.54815 C 0.11015 0.55533 0.10898 0.56644 0.10833 0.57408 C 0.11002 0.6338 0.10625 0.59352 0.11146 0.61667 C 0.11224 0.62014 0.11276 0.62408 0.11354 0.62778 L 0.11458 0.63334 L 0.11562 0.63889 L 0.11667 0.64445 C 0.11627 0.65185 0.1164 0.65926 0.11562 0.66667 C 0.11536 0.66875 0.11406 0.67014 0.11354 0.67222 C 0.11302 0.67385 0.11276 0.67593 0.1125 0.67778 C 0.11276 0.68565 0.11211 0.69422 0.11354 0.70185 C 0.11393 0.7044 0.11614 0.7044 0.11771 0.70556 C 0.11966 0.70695 0.12187 0.70787 0.12396 0.70926 L 0.12708 0.71111 L 0.13021 0.71297 C 0.13125 0.71343 0.13216 0.71435 0.13333 0.71482 L 0.14375 0.71852 C 0.1444 0.71829 0.17982 0.71667 0.1875 0.71482 C 0.18958 0.71412 0.19167 0.71227 0.19375 0.71111 L 0.2 0.70741 C 0.20104 0.70672 0.20208 0.70648 0.20312 0.70556 C 0.20417 0.70417 0.20521 0.70301 0.20625 0.70185 C 0.20755 0.7 0.20885 0.69769 0.21042 0.6963 C 0.21133 0.69514 0.2125 0.69514 0.21354 0.69445 C 0.21458 0.69329 0.21549 0.69144 0.21667 0.69074 C 0.22109 0.68704 0.22278 0.68727 0.22708 0.68519 C 0.2319 0.68264 0.22877 0.6838 0.23437 0.67963 C 0.23528 0.67871 0.23646 0.67824 0.2375 0.67778 C 0.24023 0.67408 0.24284 0.66991 0.24583 0.66667 C 0.24687 0.66528 0.24792 0.66435 0.24896 0.66297 C 0.25 0.66111 0.25078 0.6588 0.25208 0.65741 C 0.25325 0.65579 0.25482 0.6551 0.25625 0.65371 C 0.26836 0.64028 0.26146 0.64491 0.26875 0.64074 C 0.27005 0.63889 0.27135 0.63658 0.27292 0.63519 C 0.27448 0.63357 0.2763 0.63264 0.27812 0.63148 C 0.28502 0.62593 0.2793 0.62894 0.28646 0.62593 C 0.2875 0.62454 0.28828 0.62292 0.28958 0.62222 C 0.29219 0.62037 0.29518 0.61991 0.29792 0.61852 C 0.29896 0.61783 0.29987 0.61713 0.30104 0.61667 C 0.30273 0.61574 0.30443 0.61551 0.30625 0.61482 C 0.30833 0.61366 0.31042 0.61227 0.3125 0.61111 C 0.31354 0.61042 0.31445 0.60926 0.31562 0.60926 L 0.32708 0.60741 C 0.32877 0.60602 0.3306 0.6051 0.33229 0.60371 C 0.33333 0.60255 0.33411 0.60023 0.33542 0.6 C 0.3375 0.59954 0.33958 0.60093 0.34167 0.60185 C 0.34648 0.60371 0.3431 0.60371 0.34583 0.60371 " pathEditMode="relative" rAng="0" ptsTypes="AAAAAAAAAAAAAAAAAAAAAAAAAAAAAAAAAAAAAAAAAAAAAAAAAAAAAAAAAAAAAAAAAAAAAAAAAAAAAAAAAAAAAAAAA">
                                      <p:cBhvr>
                                        <p:cTn id="100" dur="2000" fill="hold"/>
                                        <p:tgtEl>
                                          <p:spTgt spid="90"/>
                                        </p:tgtEl>
                                        <p:attrNameLst>
                                          <p:attrName>ppt_x</p:attrName>
                                          <p:attrName>ppt_y</p:attrName>
                                        </p:attrNameLst>
                                      </p:cBhvr>
                                      <p:rCtr x="17604" y="36852"/>
                                    </p:animMotion>
                                  </p:childTnLst>
                                  <p:subTnLst>
                                    <p:set>
                                      <p:cBhvr override="childStyle">
                                        <p:cTn dur="1" fill="hold" display="0" masterRel="sameClick" afterEffect="1">
                                          <p:stCondLst>
                                            <p:cond evt="end" delay="0">
                                              <p:tn val="99"/>
                                            </p:cond>
                                          </p:stCondLst>
                                        </p:cTn>
                                        <p:tgtEl>
                                          <p:spTgt spid="90"/>
                                        </p:tgtEl>
                                        <p:attrNameLst>
                                          <p:attrName>style.visibility</p:attrName>
                                        </p:attrNameLst>
                                      </p:cBhvr>
                                      <p:to>
                                        <p:strVal val="hidden"/>
                                      </p:to>
                                    </p:set>
                                  </p:subTnLst>
                                </p:cTn>
                              </p:par>
                              <p:par>
                                <p:cTn id="101" presetID="0" presetClass="path" presetSubtype="0" accel="50000" decel="50000" fill="hold" grpId="0" nodeType="withEffect">
                                  <p:stCondLst>
                                    <p:cond delay="21500"/>
                                  </p:stCondLst>
                                  <p:childTnLst>
                                    <p:animMotion origin="layout" path="M -0.00104 0.00139 L -0.00104 0.00162 C 0.00364 0.00741 0.00833 0.01088 0.01042 0.02176 C 0.01575 0.05023 0.0095 0.0206 0.01458 0.03843 C 0.01497 0.04005 0.01484 0.04259 0.01562 0.04398 C 0.01627 0.04514 0.01771 0.04514 0.01875 0.04583 C 0.02148 0.06528 0.01771 0.04213 0.02187 0.0588 C 0.02265 0.06227 0.02265 0.06644 0.02396 0.06991 C 0.02877 0.08287 0.02604 0.07847 0.03125 0.08472 C 0.03385 0.09861 0.03021 0.08125 0.03437 0.09583 C 0.03476 0.09745 0.03502 0.09954 0.03542 0.10139 C 0.03568 0.1162 0.03581 0.13102 0.03646 0.14583 C 0.03646 0.14838 0.03919 0.16366 0.03958 0.16435 L 0.04271 0.16991 C 0.04336 0.17361 0.04414 0.17708 0.04479 0.18102 L 0.04687 0.19583 C 0.04752 0.20949 0.047 0.21389 0.05 0.22546 C 0.05039 0.22732 0.05156 0.22894 0.05208 0.23102 C 0.05286 0.23449 0.05286 0.23866 0.05417 0.24213 C 0.05482 0.24398 0.0556 0.2456 0.05625 0.24769 C 0.05664 0.24931 0.05651 0.25162 0.05729 0.25324 C 0.05807 0.25486 0.05937 0.25556 0.06042 0.25694 C 0.06224 0.26667 0.06081 0.26065 0.06562 0.27361 C 0.06627 0.27546 0.06719 0.27685 0.06771 0.27917 C 0.06836 0.28287 0.06875 0.28657 0.06979 0.29028 C 0.07044 0.29259 0.07122 0.29491 0.07187 0.29769 C 0.07331 0.3044 0.07422 0.31528 0.07812 0.31991 L 0.08125 0.32361 C 0.08633 0.33727 0.08385 0.33102 0.08854 0.34213 C 0.08958 0.34815 0.08997 0.35023 0.09167 0.35694 C 0.09219 0.35926 0.09284 0.36204 0.09375 0.36435 C 0.09453 0.36644 0.09596 0.36782 0.09687 0.36991 L 0.10312 0.38657 C 0.10377 0.38843 0.10469 0.38982 0.10521 0.39213 C 0.10898 0.41227 0.10286 0.38148 0.10833 0.40324 C 0.10911 0.40671 0.10911 0.41088 0.11042 0.41435 C 0.11107 0.4162 0.11185 0.41782 0.1125 0.41991 C 0.11289 0.42153 0.11289 0.42361 0.11354 0.42546 C 0.11432 0.42755 0.11562 0.42917 0.11667 0.43102 C 0.11693 0.43287 0.11732 0.43449 0.11771 0.43657 C 0.1207 0.45833 0.11849 0.47083 0.11771 0.49954 C 0.11745 0.50694 0.11693 0.51435 0.11667 0.52176 C 0.11627 0.53704 0.11614 0.55255 0.11562 0.56806 C 0.11536 0.57523 0.11419 0.58634 0.11354 0.59398 C 0.11523 0.6537 0.11146 0.61343 0.11667 0.63657 C 0.11745 0.64005 0.11797 0.64398 0.11875 0.64769 L 0.11979 0.65324 L 0.12083 0.6588 L 0.12187 0.66435 C 0.12148 0.67176 0.12161 0.67917 0.12083 0.68657 C 0.12057 0.68866 0.11927 0.69005 0.11875 0.69213 C 0.11823 0.69375 0.11797 0.69583 0.11771 0.69769 C 0.11797 0.70556 0.11732 0.71412 0.11875 0.72176 C 0.11914 0.72431 0.12135 0.72431 0.12292 0.72546 C 0.12487 0.72685 0.12708 0.72778 0.12917 0.72917 L 0.13229 0.73102 L 0.13542 0.73287 C 0.13646 0.73333 0.13737 0.73426 0.13854 0.73472 L 0.14896 0.73843 C 0.14961 0.73819 0.18502 0.73657 0.19271 0.73472 C 0.19479 0.73403 0.19687 0.73218 0.19896 0.73102 L 0.20521 0.72732 C 0.20625 0.72662 0.20729 0.72639 0.20833 0.72546 C 0.20937 0.72407 0.21042 0.72292 0.21146 0.72176 C 0.21276 0.71991 0.21406 0.71759 0.21562 0.7162 C 0.21653 0.71505 0.21771 0.71505 0.21875 0.71435 C 0.21979 0.71319 0.2207 0.71134 0.22187 0.71065 C 0.2263 0.70694 0.22799 0.70718 0.23229 0.70509 C 0.23711 0.70255 0.23398 0.7037 0.23958 0.69954 C 0.24049 0.69861 0.24167 0.69815 0.24271 0.69769 C 0.24544 0.69398 0.24805 0.68982 0.25104 0.68657 C 0.25208 0.68519 0.25312 0.68426 0.25417 0.68287 C 0.25521 0.68102 0.25599 0.6787 0.25729 0.67732 C 0.25846 0.67569 0.26002 0.675 0.26146 0.67361 C 0.27357 0.66019 0.26667 0.66482 0.27396 0.66065 C 0.27526 0.6588 0.27656 0.65648 0.27812 0.65509 C 0.27969 0.65347 0.28151 0.65255 0.28333 0.65139 C 0.29023 0.64583 0.2845 0.64884 0.29167 0.64583 C 0.29271 0.64444 0.29349 0.64282 0.29479 0.64213 C 0.29739 0.64028 0.30039 0.63982 0.30312 0.63843 C 0.30417 0.63773 0.30508 0.63704 0.30625 0.63657 C 0.30794 0.63565 0.30963 0.63542 0.31146 0.63472 C 0.31354 0.63357 0.31562 0.63218 0.31771 0.63102 C 0.31875 0.63032 0.31966 0.62917 0.32083 0.62917 L 0.33229 0.62732 C 0.33398 0.62593 0.33581 0.625 0.3375 0.62361 C 0.33854 0.62245 0.33932 0.62014 0.34062 0.61991 C 0.34271 0.61944 0.34479 0.62083 0.34687 0.62176 C 0.35169 0.62361 0.34831 0.62361 0.35104 0.62361 " pathEditMode="relative" rAng="0" ptsTypes="AAAAAAAAAAAAAAAAAAAAAAAAAAAAAAAAAAAAAAAAAAAAAAAAAAAAAAAAAAAAAAAAAAAAAAAAAAAAAAAAAAAAAAAAA">
                                      <p:cBhvr>
                                        <p:cTn id="102" dur="2000" fill="hold"/>
                                        <p:tgtEl>
                                          <p:spTgt spid="91"/>
                                        </p:tgtEl>
                                        <p:attrNameLst>
                                          <p:attrName>ppt_x</p:attrName>
                                          <p:attrName>ppt_y</p:attrName>
                                        </p:attrNameLst>
                                      </p:cBhvr>
                                      <p:rCtr x="17604" y="36852"/>
                                    </p:animMotion>
                                  </p:childTnLst>
                                  <p:subTnLst>
                                    <p:set>
                                      <p:cBhvr override="childStyle">
                                        <p:cTn dur="1" fill="hold" display="0" masterRel="sameClick" afterEffect="1">
                                          <p:stCondLst>
                                            <p:cond evt="end" delay="0">
                                              <p:tn val="101"/>
                                            </p:cond>
                                          </p:stCondLst>
                                        </p:cTn>
                                        <p:tgtEl>
                                          <p:spTgt spid="91"/>
                                        </p:tgtEl>
                                        <p:attrNameLst>
                                          <p:attrName>style.visibility</p:attrName>
                                        </p:attrNameLst>
                                      </p:cBhvr>
                                      <p:to>
                                        <p:strVal val="hidden"/>
                                      </p:to>
                                    </p:set>
                                  </p:subTnLst>
                                </p:cTn>
                              </p:par>
                              <p:par>
                                <p:cTn id="103" presetID="0" presetClass="path" presetSubtype="0" accel="50000" decel="50000" fill="hold" grpId="0" nodeType="withEffect">
                                  <p:stCondLst>
                                    <p:cond delay="22000"/>
                                  </p:stCondLst>
                                  <p:childTnLst>
                                    <p:animMotion origin="layout" path="M 4.375E-6 -0.0037 L 4.375E-6 -0.00347 C 0.00208 0.00047 0.00416 0.00463 0.00625 0.00926 C 0.01197 0.02199 0.0039 0.00695 0.01145 0.02037 C 0.01211 0.02408 0.01354 0.02755 0.01354 0.03149 C 0.01341 0.03218 0.01419 0.06019 0.01145 0.07037 C 0.0108 0.07223 0.01002 0.07408 0.00937 0.07593 C 0.00898 0.07894 0.00872 0.08195 0.00833 0.08519 C 0.00794 0.08704 0.00742 0.08866 0.00729 0.09074 C 0.00638 0.09676 0.0052 0.10926 0.0052 0.10949 C 0.00546 0.13195 0.00468 0.15486 0.00625 0.17778 C 0.00651 0.18218 0.0095 0.18449 0.01041 0.18889 C 0.01289 0.20232 0.01093 0.19723 0.01562 0.20556 L 0.01875 0.22223 L 0.01979 0.22778 C 0.02005 0.23264 0.02057 0.2375 0.02083 0.2426 C 0.02122 0.25162 0.02096 0.26111 0.02187 0.27014 C 0.022 0.27246 0.02343 0.27385 0.02395 0.27593 C 0.02474 0.2794 0.02526 0.28311 0.02604 0.28704 C 0.0263 0.28889 0.02643 0.29074 0.02708 0.2926 C 0.02838 0.29607 0.03033 0.29931 0.03125 0.30348 C 0.03281 0.31204 0.03151 0.30764 0.03541 0.31644 L 0.0375 0.32778 C 0.03776 0.3294 0.0375 0.33264 0.03854 0.33334 L 0.04166 0.33496 C 0.04414 0.34838 0.04062 0.33241 0.04583 0.3463 C 0.04635 0.34792 0.04635 0.35 0.04687 0.35186 C 0.05234 0.37454 0.0457 0.34607 0.05104 0.36482 C 0.05143 0.36644 0.05169 0.36829 0.05208 0.37037 C 0.05234 0.37524 0.05273 0.3801 0.05312 0.38519 C 0.05338 0.39051 0.05364 0.3963 0.05416 0.40186 C 0.0552 0.41482 0.05481 0.40371 0.05625 0.41482 C 0.05664 0.41829 0.05651 0.42223 0.05729 0.42593 C 0.05768 0.42801 0.05885 0.4294 0.05937 0.43149 C 0.06015 0.43496 0.05989 0.43982 0.06145 0.4426 C 0.07252 0.46227 0.05559 0.43172 0.0677 0.45556 C 0.06966 0.45926 0.07226 0.46227 0.07395 0.46667 C 0.07526 0.47037 0.07695 0.47361 0.07812 0.47778 C 0.07929 0.48218 0.08033 0.48681 0.08229 0.49074 C 0.0832 0.4926 0.08437 0.49445 0.08541 0.4963 C 0.08645 0.50232 0.08684 0.50533 0.08958 0.51111 C 0.09036 0.51274 0.09166 0.51343 0.0927 0.51482 C 0.09531 0.52871 0.09166 0.51135 0.09583 0.52593 C 0.09622 0.52755 0.09635 0.52963 0.09687 0.53149 C 0.09739 0.5338 0.0983 0.53611 0.09895 0.53866 C 0.09934 0.54121 0.09947 0.54375 0.1 0.5463 C 0.10052 0.55 0.10169 0.55348 0.10208 0.55741 C 0.10351 0.57338 0.10273 0.56459 0.10416 0.58334 C 0.10377 0.5919 0.10364 0.60047 0.10312 0.60926 C 0.10299 0.61111 0.10234 0.61274 0.10208 0.61482 C 0.10156 0.61783 0.10143 0.62084 0.10104 0.62408 C 0.09961 0.63334 0.10039 0.62593 0.09791 0.63519 C 0.09739 0.63681 0.09713 0.63889 0.09687 0.64074 C 0.09518 0.66019 0.09492 0.65857 0.09687 0.68519 C 0.09713 0.68889 0.09817 0.6926 0.09895 0.6963 L 0.1 0.70186 C 0.10052 0.71875 0.10195 0.73149 0.1 0.74815 C 0.09961 0.7507 0.09856 0.75301 0.09791 0.75556 C 0.09726 0.75741 0.09661 0.75949 0.09583 0.76088 C 0.09492 0.7625 0.09375 0.76343 0.0927 0.76482 C 0.09231 0.76644 0.09166 0.76829 0.09166 0.77037 C 0.09166 0.77223 0.09205 0.77408 0.0927 0.77593 C 0.09414 0.77986 0.10026 0.78774 0.10208 0.78866 C 0.10416 0.79005 0.10625 0.79074 0.10833 0.79236 C 0.11197 0.79584 0.11445 0.79838 0.11875 0.8 C 0.12278 0.80139 0.12851 0.80324 0.13229 0.80556 L 0.14166 0.81111 L 0.14479 0.81274 C 0.14961 0.81227 0.15442 0.81181 0.15937 0.81111 C 0.16106 0.81065 0.16276 0.80949 0.16458 0.80903 C 0.1819 0.80463 0.16731 0.80973 0.17916 0.80556 C 0.1802 0.80417 0.18112 0.80255 0.18229 0.80186 C 0.1901 0.79561 0.18294 0.8044 0.18958 0.7963 C 0.20039 0.78241 0.18776 0.79861 0.19687 0.78519 C 0.19778 0.78357 0.19895 0.78287 0.2 0.78149 C 0.20143 0.77917 0.20247 0.7757 0.20416 0.77408 C 0.20533 0.77269 0.2069 0.77292 0.20833 0.77199 C 0.21002 0.77107 0.21171 0.76968 0.21354 0.76852 C 0.21445 0.76783 0.21562 0.7676 0.21666 0.76644 C 0.21875 0.76436 0.22083 0.76158 0.22291 0.75926 C 0.22395 0.75787 0.22487 0.75649 0.22604 0.75556 C 0.22734 0.75417 0.2289 0.75324 0.2302 0.75162 C 0.23307 0.74838 0.23515 0.7426 0.23854 0.74051 C 0.24114 0.73912 0.24427 0.73727 0.24687 0.73496 C 0.24791 0.73403 0.24869 0.73218 0.25 0.73125 C 0.25195 0.7301 0.25416 0.7301 0.25625 0.72963 C 0.25755 0.72824 0.25898 0.72686 0.26041 0.7257 C 0.26132 0.725 0.2625 0.72477 0.26354 0.72408 C 0.26705 0.72107 0.27018 0.7169 0.27395 0.71459 C 0.275 0.71412 0.27604 0.71366 0.27708 0.71297 C 0.27981 0.71065 0.28255 0.70787 0.28541 0.70533 C 0.28671 0.70417 0.28828 0.70324 0.28958 0.70186 C 0.29062 0.70047 0.2914 0.69861 0.2927 0.69815 C 0.29609 0.69653 0.29961 0.69699 0.30312 0.6963 C 0.32031 0.69236 0.29531 0.69699 0.31875 0.68866 C 0.32044 0.6882 0.32213 0.68774 0.32395 0.68704 C 0.32643 0.68588 0.32695 0.68519 0.32916 0.68311 " pathEditMode="relative" rAng="0" ptsTypes="AAAAAAAAAAAAAAAAAAAAAAAAAAAAAAAAAAAAAAAAAAAAAAAAAAAAAAAAAAAAAAAAAAAAAAAAAAAAAAAAAAAAAAAAAAAAAAAAA">
                                      <p:cBhvr>
                                        <p:cTn id="104" dur="2000" fill="hold"/>
                                        <p:tgtEl>
                                          <p:spTgt spid="92"/>
                                        </p:tgtEl>
                                        <p:attrNameLst>
                                          <p:attrName>ppt_x</p:attrName>
                                          <p:attrName>ppt_y</p:attrName>
                                        </p:attrNameLst>
                                      </p:cBhvr>
                                      <p:rCtr x="16458" y="40810"/>
                                    </p:animMotion>
                                  </p:childTnLst>
                                  <p:subTnLst>
                                    <p:set>
                                      <p:cBhvr override="childStyle">
                                        <p:cTn dur="1" fill="hold" display="0" masterRel="sameClick" afterEffect="1">
                                          <p:stCondLst>
                                            <p:cond evt="end" delay="0">
                                              <p:tn val="103"/>
                                            </p:cond>
                                          </p:stCondLst>
                                        </p:cTn>
                                        <p:tgtEl>
                                          <p:spTgt spid="92"/>
                                        </p:tgtEl>
                                        <p:attrNameLst>
                                          <p:attrName>style.visibility</p:attrName>
                                        </p:attrNameLst>
                                      </p:cBhvr>
                                      <p:to>
                                        <p:strVal val="hidden"/>
                                      </p:to>
                                    </p:set>
                                  </p:subTnLst>
                                </p:cTn>
                              </p:par>
                              <p:par>
                                <p:cTn id="105" presetID="0" presetClass="path" presetSubtype="0" accel="50000" decel="50000" fill="hold" grpId="0" nodeType="withEffect">
                                  <p:stCondLst>
                                    <p:cond delay="22200"/>
                                  </p:stCondLst>
                                  <p:childTnLst>
                                    <p:animMotion origin="layout" path="M -0.0125 -0.02963 L -0.0125 -0.0294 C -0.01042 -0.02547 -0.00834 -0.0213 -0.00625 -0.01667 C -0.00053 -0.00394 -0.0086 -0.01899 -0.00105 -0.00556 C -0.00039 -0.00186 0.00104 0.00162 0.00104 0.00555 C 0.00091 0.00625 0.00169 0.03426 -0.00105 0.04444 C -0.0017 0.04629 -0.00248 0.04814 -0.00313 0.05 C -0.00352 0.05301 -0.00378 0.05601 -0.00417 0.05926 C -0.00456 0.06111 -0.00508 0.06273 -0.00521 0.06481 C -0.00612 0.07083 -0.0073 0.08333 -0.0073 0.08356 C -0.00704 0.10601 -0.00782 0.12893 -0.00625 0.15185 C -0.00599 0.15625 -0.003 0.15856 -0.00209 0.16296 C 0.00039 0.17638 -0.00157 0.17129 0.00312 0.17963 L 0.00625 0.19629 L 0.00729 0.20185 C 0.00755 0.20671 0.00807 0.21157 0.00833 0.21666 C 0.00872 0.22569 0.00846 0.23518 0.00937 0.24421 C 0.0095 0.24652 0.01093 0.24791 0.01145 0.25 C 0.01224 0.25347 0.01276 0.25717 0.01354 0.26111 C 0.0138 0.26296 0.01393 0.26481 0.01458 0.26666 C 0.01588 0.27013 0.01783 0.27338 0.01875 0.27754 C 0.02031 0.28611 0.01901 0.28171 0.02291 0.29051 L 0.025 0.30185 C 0.02526 0.30347 0.025 0.30671 0.02604 0.3074 L 0.02916 0.30902 C 0.03164 0.32245 0.02812 0.30648 0.03333 0.32037 C 0.03385 0.32199 0.03385 0.32407 0.03437 0.32592 C 0.03984 0.34861 0.0332 0.32013 0.03854 0.33888 C 0.03893 0.34051 0.03919 0.34236 0.03958 0.34444 C 0.03984 0.3493 0.04023 0.35416 0.04062 0.35926 C 0.04088 0.36458 0.04114 0.37037 0.04166 0.37592 C 0.0427 0.38888 0.04231 0.37777 0.04375 0.38888 C 0.04414 0.39236 0.04401 0.39629 0.04479 0.4 C 0.04518 0.40208 0.04635 0.40347 0.04687 0.40555 C 0.04765 0.40902 0.04739 0.41388 0.04895 0.41666 C 0.06002 0.43634 0.04309 0.40578 0.0552 0.42963 C 0.05716 0.43333 0.05976 0.43634 0.06145 0.44074 C 0.06276 0.44444 0.06445 0.44768 0.06562 0.45185 C 0.06679 0.45625 0.06783 0.46088 0.06979 0.46481 C 0.0707 0.46666 0.07187 0.46851 0.07291 0.47037 C 0.07395 0.47638 0.07434 0.47939 0.07708 0.48518 C 0.07786 0.4868 0.07916 0.4875 0.0802 0.48888 C 0.08281 0.50277 0.07916 0.48541 0.08333 0.5 C 0.08372 0.50162 0.08385 0.5037 0.08437 0.50555 C 0.08489 0.50787 0.0858 0.51018 0.08645 0.51273 C 0.08684 0.51527 0.08697 0.51782 0.0875 0.52037 C 0.08802 0.52407 0.08919 0.52754 0.08958 0.53148 C 0.09101 0.54745 0.09023 0.53865 0.09166 0.5574 C 0.09127 0.56597 0.09114 0.57453 0.09062 0.58333 C 0.09049 0.58518 0.08984 0.5868 0.08958 0.58888 C 0.08906 0.59189 0.08893 0.5949 0.08854 0.59814 C 0.08711 0.6074 0.08789 0.6 0.08541 0.60926 C 0.08489 0.61088 0.08463 0.61296 0.08437 0.61481 C 0.08268 0.63426 0.08242 0.63263 0.08437 0.65926 C 0.08463 0.66296 0.08567 0.66666 0.08645 0.67037 L 0.0875 0.67592 C 0.08802 0.69282 0.08945 0.70555 0.0875 0.72222 C 0.08711 0.72476 0.08606 0.72708 0.08541 0.72963 C 0.08476 0.73148 0.08411 0.73356 0.08333 0.73495 C 0.08242 0.73657 0.08125 0.7375 0.0802 0.73888 C 0.07981 0.74051 0.07916 0.74236 0.07916 0.74444 C 0.07916 0.74629 0.07955 0.74814 0.0802 0.75 C 0.08164 0.75393 0.08776 0.7618 0.08958 0.76273 C 0.09166 0.76412 0.09375 0.76481 0.09583 0.76643 C 0.09947 0.7699 0.10195 0.77245 0.10625 0.77407 C 0.11028 0.77546 0.11601 0.77731 0.11979 0.77963 L 0.12916 0.78518 L 0.13229 0.7868 C 0.13711 0.78634 0.14192 0.78588 0.14687 0.78518 C 0.14856 0.78472 0.15026 0.78356 0.15208 0.7831 C 0.1694 0.7787 0.15481 0.78379 0.16666 0.77963 C 0.1677 0.77824 0.16862 0.77662 0.16979 0.77592 C 0.1776 0.76967 0.17044 0.77847 0.17708 0.77037 C 0.18789 0.75648 0.17526 0.77268 0.18437 0.75926 C 0.18528 0.75763 0.18645 0.75694 0.1875 0.75555 C 0.18893 0.75324 0.18997 0.74976 0.19166 0.74814 C 0.19283 0.74676 0.1944 0.74699 0.19583 0.74606 C 0.19752 0.74513 0.19921 0.74375 0.20104 0.74259 C 0.20195 0.74189 0.20312 0.74166 0.20416 0.74051 C 0.20625 0.73842 0.20833 0.73564 0.21041 0.73333 C 0.21145 0.73194 0.21237 0.73055 0.21354 0.72963 C 0.21484 0.72824 0.2164 0.72731 0.2177 0.72569 C 0.22057 0.72245 0.22265 0.71666 0.22604 0.71458 C 0.22864 0.71319 0.23177 0.71134 0.23437 0.70902 C 0.23541 0.7081 0.23619 0.70625 0.2375 0.70532 C 0.23945 0.70416 0.24166 0.70416 0.24375 0.7037 C 0.24505 0.70231 0.24648 0.70092 0.24791 0.69976 C 0.24882 0.69907 0.25 0.69884 0.25104 0.69814 C 0.25455 0.69513 0.25768 0.69097 0.26145 0.68865 C 0.2625 0.68819 0.26354 0.68773 0.26458 0.68703 C 0.26731 0.68472 0.27005 0.68194 0.27291 0.67939 C 0.27421 0.67824 0.27578 0.67731 0.27708 0.67592 C 0.27812 0.67453 0.2789 0.67268 0.2802 0.67222 C 0.28359 0.6706 0.28711 0.67106 0.29062 0.67037 C 0.30781 0.66643 0.28281 0.67106 0.30625 0.66273 C 0.30794 0.66226 0.30963 0.6618 0.31145 0.66111 C 0.31393 0.65995 0.31445 0.65926 0.31666 0.65717 " pathEditMode="relative" rAng="0" ptsTypes="AAAAAAAAAAAAAAAAAAAAAAAAAAAAAAAAAAAAAAAAAAAAAAAAAAAAAAAAAAAAAAAAAAAAAAAAAAAAAAAAAAAAAAAAAAAAAAAAA">
                                      <p:cBhvr>
                                        <p:cTn id="106" dur="2000" fill="hold"/>
                                        <p:tgtEl>
                                          <p:spTgt spid="94"/>
                                        </p:tgtEl>
                                        <p:attrNameLst>
                                          <p:attrName>ppt_x</p:attrName>
                                          <p:attrName>ppt_y</p:attrName>
                                        </p:attrNameLst>
                                      </p:cBhvr>
                                      <p:rCtr x="16458" y="40810"/>
                                    </p:animMotion>
                                  </p:childTnLst>
                                  <p:subTnLst>
                                    <p:set>
                                      <p:cBhvr override="childStyle">
                                        <p:cTn dur="1" fill="hold" display="0" masterRel="sameClick" afterEffect="1">
                                          <p:stCondLst>
                                            <p:cond evt="end" delay="0">
                                              <p:tn val="105"/>
                                            </p:cond>
                                          </p:stCondLst>
                                        </p:cTn>
                                        <p:tgtEl>
                                          <p:spTgt spid="94"/>
                                        </p:tgtEl>
                                        <p:attrNameLst>
                                          <p:attrName>style.visibility</p:attrName>
                                        </p:attrNameLst>
                                      </p:cBhvr>
                                      <p:to>
                                        <p:strVal val="hidden"/>
                                      </p:to>
                                    </p:set>
                                  </p:subTnLst>
                                </p:cTn>
                              </p:par>
                              <p:par>
                                <p:cTn id="107" presetID="0" presetClass="path" presetSubtype="0" accel="50000" decel="50000" fill="hold" grpId="0" nodeType="withEffect">
                                  <p:stCondLst>
                                    <p:cond delay="22600"/>
                                  </p:stCondLst>
                                  <p:childTnLst>
                                    <p:animMotion origin="layout" path="M -0.00104 0.00139 L -0.00104 0.00162 C 0.00365 0.00741 0.00834 0.01088 0.01042 0.02176 C 0.01576 0.05023 0.00951 0.0206 0.01459 0.03843 C 0.01498 0.04005 0.01485 0.04259 0.01563 0.04398 C 0.01628 0.04514 0.01771 0.04514 0.01876 0.04584 C 0.02149 0.06528 0.01771 0.04213 0.02188 0.0588 C 0.02266 0.06227 0.02266 0.06644 0.02396 0.06991 C 0.02878 0.08287 0.02605 0.07847 0.03126 0.08472 C 0.03386 0.09861 0.03021 0.08125 0.03438 0.09584 C 0.03477 0.09746 0.03503 0.09954 0.03542 0.10139 C 0.03568 0.11621 0.03581 0.13102 0.03646 0.14584 C 0.03646 0.14838 0.0392 0.16366 0.03959 0.16435 L 0.04271 0.16991 C 0.04336 0.17361 0.04415 0.17709 0.0448 0.18102 L 0.04688 0.19584 C 0.04753 0.20949 0.04701 0.21389 0.05001 0.22547 C 0.0504 0.22732 0.05157 0.22894 0.05209 0.23102 C 0.05287 0.23449 0.05287 0.23866 0.05417 0.24213 C 0.05482 0.24398 0.0556 0.2456 0.05626 0.24769 C 0.05665 0.24931 0.05652 0.25162 0.0573 0.25324 C 0.05808 0.25486 0.05938 0.25556 0.06042 0.25695 C 0.06224 0.26667 0.06081 0.26065 0.06563 0.27361 C 0.06628 0.27547 0.06719 0.27685 0.06771 0.27917 C 0.06836 0.28287 0.06876 0.28658 0.0698 0.29028 C 0.07045 0.29259 0.07123 0.29491 0.07188 0.29769 C 0.07331 0.3044 0.07422 0.31528 0.07813 0.31991 L 0.08126 0.32361 C 0.08633 0.33727 0.08386 0.33102 0.08855 0.34213 C 0.08959 0.34815 0.08998 0.35023 0.09167 0.35695 C 0.09219 0.35926 0.09284 0.36204 0.09376 0.36435 C 0.09454 0.36644 0.09597 0.36783 0.09688 0.36991 L 0.10313 0.38658 C 0.10378 0.38843 0.10469 0.38982 0.10521 0.39213 C 0.10899 0.41227 0.10287 0.38148 0.10834 0.40324 C 0.10912 0.40672 0.10912 0.41088 0.11042 0.41435 C 0.11107 0.41621 0.11185 0.41783 0.11251 0.41991 C 0.1129 0.42153 0.1129 0.42361 0.11355 0.42547 C 0.11433 0.42755 0.11563 0.42917 0.11667 0.43102 C 0.11693 0.43287 0.11732 0.43449 0.11771 0.43658 C 0.12071 0.45834 0.11849 0.47084 0.11771 0.49954 C 0.11745 0.50695 0.11693 0.51435 0.11667 0.52176 C 0.11628 0.53704 0.11615 0.55255 0.11563 0.56806 C 0.11537 0.57523 0.1142 0.58634 0.11355 0.59398 C 0.11524 0.65371 0.11146 0.61343 0.11667 0.63658 C 0.11745 0.64005 0.11797 0.64398 0.11876 0.64769 L 0.1198 0.65324 L 0.12084 0.6588 L 0.12188 0.66435 C 0.12149 0.67176 0.12162 0.67917 0.12084 0.68658 C 0.12058 0.68866 0.11928 0.69005 0.11876 0.69213 C 0.11823 0.69375 0.11797 0.69584 0.11771 0.69769 C 0.11797 0.70556 0.11732 0.71412 0.11876 0.72176 C 0.11915 0.72431 0.12136 0.72431 0.12292 0.72547 C 0.12487 0.72685 0.12709 0.72778 0.12917 0.72917 L 0.1323 0.73102 L 0.13542 0.73287 C 0.13646 0.73334 0.13737 0.73426 0.13855 0.73472 L 0.14896 0.73843 C 0.14961 0.7382 0.18503 0.73658 0.19271 0.73472 C 0.1948 0.73403 0.19688 0.73218 0.19896 0.73102 L 0.20521 0.72732 C 0.20626 0.72662 0.2073 0.72639 0.20834 0.72547 C 0.20938 0.72408 0.21042 0.72292 0.21146 0.72176 C 0.21277 0.71991 0.21407 0.71759 0.21563 0.71621 C 0.21654 0.71505 0.21771 0.71505 0.21876 0.71435 C 0.2198 0.7132 0.22071 0.71134 0.22188 0.71065 C 0.22631 0.70695 0.228 0.70718 0.2323 0.70509 C 0.23711 0.70255 0.23399 0.70371 0.23959 0.69954 C 0.2405 0.69861 0.24167 0.69815 0.24271 0.69769 C 0.24545 0.69398 0.24805 0.68982 0.25105 0.68658 C 0.25209 0.68519 0.25313 0.68426 0.25417 0.68287 C 0.25521 0.68102 0.25599 0.67871 0.2573 0.67732 C 0.25847 0.6757 0.26003 0.675 0.26146 0.67361 C 0.27357 0.66019 0.26667 0.66482 0.27396 0.66065 C 0.27527 0.6588 0.27657 0.65648 0.27813 0.65509 C 0.27969 0.65347 0.28152 0.65255 0.28334 0.65139 C 0.29024 0.64584 0.28451 0.64884 0.29167 0.64584 C 0.29271 0.64445 0.29349 0.64283 0.2948 0.64213 C 0.2974 0.64028 0.3004 0.63982 0.30313 0.63843 C 0.30417 0.63773 0.30508 0.63704 0.30626 0.63658 C 0.30795 0.63565 0.30964 0.63542 0.31146 0.63472 C 0.31355 0.63357 0.31563 0.63218 0.31771 0.63102 C 0.31876 0.63033 0.31967 0.62917 0.32084 0.62917 L 0.3323 0.62732 C 0.33399 0.62593 0.33581 0.625 0.33751 0.62361 C 0.33855 0.62246 0.33933 0.62014 0.34063 0.61991 C 0.34271 0.61945 0.3448 0.62084 0.34688 0.62176 C 0.3517 0.62361 0.34831 0.62361 0.35105 0.62361 " pathEditMode="relative" rAng="0" ptsTypes="AAAAAAAAAAAAAAAAAAAAAAAAAAAAAAAAAAAAAAAAAAAAAAAAAAAAAAAAAAAAAAAAAAAAAAAAAAAAAAAAAAAAAAAAA">
                                      <p:cBhvr>
                                        <p:cTn id="108" dur="2000" fill="hold"/>
                                        <p:tgtEl>
                                          <p:spTgt spid="95"/>
                                        </p:tgtEl>
                                        <p:attrNameLst>
                                          <p:attrName>ppt_x</p:attrName>
                                          <p:attrName>ppt_y</p:attrName>
                                        </p:attrNameLst>
                                      </p:cBhvr>
                                      <p:rCtr x="17604" y="36852"/>
                                    </p:animMotion>
                                  </p:childTnLst>
                                  <p:subTnLst>
                                    <p:set>
                                      <p:cBhvr override="childStyle">
                                        <p:cTn dur="1" fill="hold" display="0" masterRel="sameClick" afterEffect="1">
                                          <p:stCondLst>
                                            <p:cond evt="end" delay="0">
                                              <p:tn val="107"/>
                                            </p:cond>
                                          </p:stCondLst>
                                        </p:cTn>
                                        <p:tgtEl>
                                          <p:spTgt spid="95"/>
                                        </p:tgtEl>
                                        <p:attrNameLst>
                                          <p:attrName>style.visibility</p:attrName>
                                        </p:attrNameLst>
                                      </p:cBhvr>
                                      <p:to>
                                        <p:strVal val="hidden"/>
                                      </p:to>
                                    </p:set>
                                  </p:subTnLst>
                                </p:cTn>
                              </p:par>
                              <p:par>
                                <p:cTn id="109" presetID="0" presetClass="path" presetSubtype="0" accel="50000" decel="50000" fill="hold" grpId="0" nodeType="withEffect">
                                  <p:stCondLst>
                                    <p:cond delay="23000"/>
                                  </p:stCondLst>
                                  <p:childTnLst>
                                    <p:animMotion origin="layout" path="M -0.00195 -0.01783 L -0.00195 -0.01759 C 0.00013 -0.01366 0.00221 -0.00949 0.0043 -0.00486 C 0.01003 0.00787 0.00195 -0.00718 0.00951 0.00625 C 0.01016 0.00995 0.01159 0.01342 0.01159 0.01736 C 0.01146 0.01805 0.01224 0.04606 0.00951 0.05625 C 0.00885 0.0581 0.00807 0.05995 0.00742 0.0618 C 0.00703 0.06481 0.00677 0.06782 0.00638 0.07106 C 0.00599 0.07291 0.00547 0.07453 0.00534 0.07662 C 0.00443 0.08264 0.00326 0.09514 0.00326 0.09537 C 0.00352 0.11782 0.00273 0.14074 0.0043 0.16366 C 0.00456 0.16805 0.00755 0.17037 0.00846 0.17477 C 0.01094 0.18819 0.00898 0.1831 0.01367 0.19143 L 0.0168 0.2081 L 0.01784 0.21366 C 0.0181 0.21852 0.01862 0.22338 0.01888 0.22847 C 0.01927 0.2375 0.01901 0.24699 0.01992 0.25602 C 0.02005 0.25833 0.02148 0.25972 0.02201 0.2618 C 0.02279 0.26528 0.02331 0.26898 0.02409 0.27291 C 0.02435 0.27477 0.02448 0.27662 0.02513 0.27847 C 0.02643 0.28194 0.02839 0.28518 0.0293 0.28935 C 0.03086 0.29791 0.02956 0.29352 0.03346 0.30231 L 0.03555 0.31366 C 0.03581 0.31528 0.03555 0.31852 0.03659 0.31921 L 0.03971 0.32083 C 0.04219 0.33426 0.03867 0.31828 0.04388 0.33217 C 0.0444 0.33379 0.0444 0.33588 0.04492 0.33773 C 0.05039 0.36041 0.04375 0.33194 0.04909 0.35069 C 0.04948 0.35231 0.04974 0.35416 0.05013 0.35625 C 0.05039 0.36111 0.05078 0.36597 0.05117 0.37106 C 0.05143 0.37639 0.05169 0.38217 0.05221 0.38773 C 0.05326 0.40069 0.05286 0.38958 0.0543 0.40069 C 0.05469 0.40416 0.05456 0.4081 0.05534 0.4118 C 0.05573 0.41389 0.0569 0.41528 0.05742 0.41736 C 0.0582 0.42083 0.05794 0.42569 0.05951 0.42847 C 0.07057 0.44815 0.05365 0.41759 0.06576 0.44143 C 0.06771 0.44514 0.07031 0.44815 0.07201 0.45254 C 0.07331 0.45625 0.075 0.45949 0.07617 0.46366 C 0.07734 0.46805 0.07839 0.47268 0.08034 0.47662 C 0.08125 0.47847 0.08242 0.48032 0.08346 0.48217 C 0.08451 0.48819 0.0849 0.4912 0.08763 0.49699 C 0.08841 0.49861 0.08971 0.4993 0.09076 0.50069 C 0.09336 0.51458 0.08971 0.49722 0.09388 0.5118 C 0.09427 0.51342 0.0944 0.51551 0.09492 0.51736 C 0.09544 0.51967 0.09635 0.52199 0.09701 0.52453 C 0.0974 0.52708 0.09753 0.52963 0.09805 0.53217 C 0.09857 0.53588 0.09974 0.53935 0.10013 0.54328 C 0.10156 0.55926 0.10078 0.55046 0.10221 0.56921 C 0.10182 0.57778 0.10169 0.58634 0.10117 0.59514 C 0.10104 0.59699 0.10039 0.59861 0.10013 0.60069 C 0.09961 0.6037 0.09948 0.60671 0.09909 0.60995 C 0.09766 0.61921 0.09844 0.6118 0.09596 0.62106 C 0.09544 0.62268 0.09518 0.62477 0.09492 0.62662 C 0.09323 0.64606 0.09297 0.64444 0.09492 0.67106 C 0.09518 0.67477 0.09622 0.67847 0.09701 0.68217 L 0.09805 0.68773 C 0.09857 0.70463 0.1 0.71736 0.09805 0.73403 C 0.09766 0.73657 0.09661 0.73889 0.09596 0.74143 C 0.09531 0.74328 0.09466 0.74537 0.09388 0.74676 C 0.09297 0.74838 0.0918 0.7493 0.09076 0.75069 C 0.09036 0.75231 0.08971 0.75416 0.08971 0.75625 C 0.08971 0.7581 0.0901 0.75995 0.09076 0.7618 C 0.09219 0.76574 0.09831 0.77361 0.10013 0.77453 C 0.10221 0.77592 0.1043 0.77662 0.10638 0.77824 C 0.11003 0.78171 0.1125 0.78426 0.1168 0.78588 C 0.12083 0.78727 0.12656 0.78912 0.13034 0.79143 L 0.13971 0.79699 L 0.14284 0.79861 C 0.14766 0.79815 0.15247 0.79768 0.15742 0.79699 C 0.15911 0.79653 0.16081 0.79537 0.16263 0.79491 C 0.17995 0.79051 0.16536 0.7956 0.17721 0.79143 C 0.17826 0.79004 0.17917 0.78842 0.18034 0.78773 C 0.18815 0.78148 0.18099 0.79028 0.18763 0.78217 C 0.19844 0.76828 0.18581 0.78449 0.19492 0.77106 C 0.19583 0.76944 0.19701 0.76875 0.19805 0.76736 C 0.19948 0.76504 0.20052 0.76157 0.20221 0.75995 C 0.20339 0.75856 0.20495 0.75879 0.20638 0.75787 C 0.20807 0.75694 0.20977 0.75555 0.21159 0.7544 C 0.2125 0.7537 0.21367 0.75347 0.21471 0.75231 C 0.2168 0.75023 0.21888 0.74745 0.22096 0.74514 C 0.22201 0.74375 0.22292 0.74236 0.22409 0.74143 C 0.22539 0.74004 0.22695 0.73912 0.22826 0.7375 C 0.23112 0.73426 0.2332 0.72847 0.23659 0.72639 C 0.23919 0.725 0.24232 0.72315 0.24492 0.72083 C 0.24596 0.71991 0.24674 0.71805 0.24805 0.71713 C 0.25 0.71597 0.25221 0.71597 0.2543 0.71551 C 0.2556 0.71412 0.25703 0.71273 0.25846 0.71157 C 0.25937 0.71088 0.26055 0.71065 0.26159 0.70995 C 0.2651 0.70694 0.26823 0.70278 0.27201 0.70046 C 0.27305 0.7 0.27409 0.69953 0.27513 0.69884 C 0.27786 0.69653 0.2806 0.69375 0.28346 0.6912 C 0.28477 0.69004 0.28633 0.68912 0.28763 0.68773 C 0.28867 0.68634 0.28945 0.68449 0.29076 0.68403 C 0.29414 0.68241 0.29766 0.68287 0.30117 0.68217 C 0.31836 0.67824 0.29336 0.68287 0.3168 0.67453 C 0.31849 0.67407 0.32018 0.67361 0.32201 0.67291 C 0.32448 0.67176 0.325 0.67106 0.32721 0.66898 " pathEditMode="relative" rAng="0" ptsTypes="AAAAAAAAAAAAAAAAAAAAAAAAAAAAAAAAAAAAAAAAAAAAAAAAAAAAAAAAAAAAAAAAAAAAAAAAAAAAAAAAAAAAAAAAAAAAAAAAA">
                                      <p:cBhvr>
                                        <p:cTn id="110" dur="2000" fill="hold"/>
                                        <p:tgtEl>
                                          <p:spTgt spid="96"/>
                                        </p:tgtEl>
                                        <p:attrNameLst>
                                          <p:attrName>ppt_x</p:attrName>
                                          <p:attrName>ppt_y</p:attrName>
                                        </p:attrNameLst>
                                      </p:cBhvr>
                                      <p:rCtr x="16458" y="40810"/>
                                    </p:animMotion>
                                  </p:childTnLst>
                                  <p:subTnLst>
                                    <p:set>
                                      <p:cBhvr override="childStyle">
                                        <p:cTn dur="1" fill="hold" display="0" masterRel="sameClick" afterEffect="1">
                                          <p:stCondLst>
                                            <p:cond evt="end" delay="0">
                                              <p:tn val="109"/>
                                            </p:cond>
                                          </p:stCondLst>
                                        </p:cTn>
                                        <p:tgtEl>
                                          <p:spTgt spid="96"/>
                                        </p:tgtEl>
                                        <p:attrNameLst>
                                          <p:attrName>style.visibility</p:attrName>
                                        </p:attrNameLst>
                                      </p:cBhvr>
                                      <p:to>
                                        <p:strVal val="hidden"/>
                                      </p:to>
                                    </p:set>
                                  </p:subTnLst>
                                </p:cTn>
                              </p:par>
                              <p:par>
                                <p:cTn id="111" presetID="0" presetClass="path" presetSubtype="0" accel="50000" decel="50000" fill="hold" grpId="0" nodeType="withEffect">
                                  <p:stCondLst>
                                    <p:cond delay="23400"/>
                                  </p:stCondLst>
                                  <p:childTnLst>
                                    <p:animMotion origin="layout" path="M -0.00104 0.00139 L -0.00104 0.00162 C 0.00365 0.00741 0.00834 0.01088 0.01042 0.02176 C 0.01576 0.05024 0.00951 0.02061 0.01459 0.03843 C 0.01498 0.04005 0.01485 0.0426 0.01563 0.04399 C 0.01628 0.04514 0.01771 0.04514 0.01876 0.04584 C 0.02149 0.06528 0.01771 0.04213 0.02188 0.0588 C 0.02266 0.06227 0.02266 0.06644 0.02396 0.06991 C 0.02878 0.08287 0.02605 0.07848 0.03126 0.08473 C 0.03386 0.09862 0.03021 0.08125 0.03438 0.09584 C 0.03477 0.09746 0.03503 0.09954 0.03542 0.10139 C 0.03568 0.11621 0.03581 0.13102 0.03646 0.14584 C 0.03646 0.14838 0.0392 0.16366 0.03959 0.16436 L 0.04271 0.16991 C 0.04336 0.17362 0.04415 0.17709 0.0448 0.18102 L 0.04688 0.19584 C 0.04753 0.20949 0.04701 0.21389 0.05001 0.22547 C 0.0504 0.22732 0.05157 0.22894 0.05209 0.23102 C 0.05287 0.23449 0.05287 0.23866 0.05417 0.24213 C 0.05482 0.24399 0.0556 0.24561 0.05626 0.24769 C 0.05665 0.24931 0.05652 0.25162 0.0573 0.25324 C 0.05808 0.25487 0.05938 0.25556 0.06042 0.25695 C 0.06224 0.26667 0.06081 0.26065 0.06563 0.27362 C 0.06628 0.27547 0.06719 0.27686 0.06771 0.27917 C 0.06836 0.28287 0.06876 0.28658 0.0698 0.29028 C 0.07045 0.2926 0.07123 0.29491 0.07188 0.29769 C 0.07331 0.3044 0.07422 0.31528 0.07813 0.31991 L 0.08126 0.32362 C 0.08633 0.33727 0.08386 0.33102 0.08855 0.34213 C 0.08959 0.34815 0.08998 0.35024 0.09167 0.35695 C 0.09219 0.35926 0.09284 0.36204 0.09376 0.36436 C 0.09454 0.36644 0.09597 0.36783 0.09688 0.36991 L 0.10313 0.38658 C 0.10378 0.38843 0.10469 0.38982 0.10521 0.39213 C 0.10899 0.41227 0.10287 0.38149 0.10834 0.40324 C 0.10912 0.40672 0.10912 0.41088 0.11042 0.41436 C 0.11107 0.41621 0.11185 0.41783 0.11251 0.41991 C 0.1129 0.42153 0.1129 0.42362 0.11355 0.42547 C 0.11433 0.42755 0.11563 0.42917 0.11667 0.43102 C 0.11693 0.43287 0.11732 0.43449 0.11771 0.43658 C 0.12071 0.45834 0.11849 0.47084 0.11771 0.49954 C 0.11745 0.50695 0.11693 0.51436 0.11667 0.52176 C 0.11628 0.53704 0.11615 0.55255 0.11563 0.56806 C 0.11537 0.57524 0.1142 0.58635 0.11355 0.59399 C 0.11524 0.65371 0.11146 0.61343 0.11667 0.63658 C 0.11745 0.64005 0.11797 0.64399 0.11876 0.64769 L 0.1198 0.65324 L 0.12084 0.6588 L 0.12188 0.66436 C 0.12149 0.67176 0.12162 0.67917 0.12084 0.68658 C 0.12058 0.68866 0.11928 0.69005 0.11876 0.69213 C 0.11823 0.69375 0.11797 0.69584 0.11771 0.69769 C 0.11797 0.70556 0.11732 0.71412 0.11876 0.72176 C 0.11915 0.72431 0.12136 0.72431 0.12292 0.72547 C 0.12487 0.72686 0.12709 0.72778 0.12917 0.72917 L 0.1323 0.73102 L 0.13542 0.73287 C 0.13646 0.73334 0.13737 0.73426 0.13855 0.73473 L 0.14896 0.73843 C 0.14961 0.7382 0.18503 0.73658 0.19271 0.73473 C 0.1948 0.73403 0.19688 0.73218 0.19896 0.73102 L 0.20521 0.72732 C 0.20626 0.72662 0.2073 0.72639 0.20834 0.72547 C 0.20938 0.72408 0.21042 0.72292 0.21146 0.72176 C 0.21277 0.71991 0.21407 0.7176 0.21563 0.71621 C 0.21654 0.71505 0.21771 0.71505 0.21876 0.71436 C 0.2198 0.7132 0.22071 0.71135 0.22188 0.71065 C 0.22631 0.70695 0.228 0.70718 0.2323 0.7051 C 0.23711 0.70255 0.23399 0.70371 0.23959 0.69954 C 0.2405 0.69862 0.24167 0.69815 0.24271 0.69769 C 0.24545 0.69399 0.24805 0.68982 0.25105 0.68658 C 0.25209 0.68519 0.25313 0.68426 0.25417 0.68287 C 0.25521 0.68102 0.25599 0.67871 0.2573 0.67732 C 0.25847 0.6757 0.26003 0.675 0.26146 0.67362 C 0.27357 0.66019 0.26667 0.66482 0.27396 0.66065 C 0.27527 0.6588 0.27657 0.65649 0.27813 0.6551 C 0.27969 0.65348 0.28152 0.65255 0.28334 0.65139 C 0.29024 0.64584 0.28451 0.64885 0.29167 0.64584 C 0.29271 0.64445 0.29349 0.64283 0.2948 0.64213 C 0.2974 0.64028 0.3004 0.63982 0.30313 0.63843 C 0.30417 0.63774 0.30508 0.63704 0.30626 0.63658 C 0.30795 0.63565 0.30964 0.63542 0.31146 0.63473 C 0.31355 0.63357 0.31563 0.63218 0.31771 0.63102 C 0.31876 0.63033 0.31967 0.62917 0.32084 0.62917 L 0.3323 0.62732 C 0.33399 0.62593 0.33581 0.625 0.33751 0.62362 C 0.33855 0.62246 0.33933 0.62014 0.34063 0.61991 C 0.34271 0.61945 0.3448 0.62084 0.34688 0.62176 C 0.3517 0.62362 0.34831 0.62362 0.35105 0.62362 " pathEditMode="relative" rAng="0" ptsTypes="AAAAAAAAAAAAAAAAAAAAAAAAAAAAAAAAAAAAAAAAAAAAAAAAAAAAAAAAAAAAAAAAAAAAAAAAAAAAAAAAAAAAAAAAA">
                                      <p:cBhvr>
                                        <p:cTn id="112" dur="2000" fill="hold"/>
                                        <p:tgtEl>
                                          <p:spTgt spid="97"/>
                                        </p:tgtEl>
                                        <p:attrNameLst>
                                          <p:attrName>ppt_x</p:attrName>
                                          <p:attrName>ppt_y</p:attrName>
                                        </p:attrNameLst>
                                      </p:cBhvr>
                                      <p:rCtr x="17604" y="36852"/>
                                    </p:animMotion>
                                  </p:childTnLst>
                                  <p:subTnLst>
                                    <p:set>
                                      <p:cBhvr override="childStyle">
                                        <p:cTn dur="1" fill="hold" display="0" masterRel="sameClick" afterEffect="1">
                                          <p:stCondLst>
                                            <p:cond evt="end" delay="0">
                                              <p:tn val="111"/>
                                            </p:cond>
                                          </p:stCondLst>
                                        </p:cTn>
                                        <p:tgtEl>
                                          <p:spTgt spid="97"/>
                                        </p:tgtEl>
                                        <p:attrNameLst>
                                          <p:attrName>style.visibility</p:attrName>
                                        </p:attrNameLst>
                                      </p:cBhvr>
                                      <p:to>
                                        <p:strVal val="hidden"/>
                                      </p:to>
                                    </p:set>
                                  </p:subTnLst>
                                </p:cTn>
                              </p:par>
                              <p:par>
                                <p:cTn id="113" presetID="0" presetClass="path" presetSubtype="0" accel="50000" decel="50000" fill="hold" grpId="0" nodeType="withEffect">
                                  <p:stCondLst>
                                    <p:cond delay="23600"/>
                                  </p:stCondLst>
                                  <p:childTnLst>
                                    <p:animMotion origin="layout" path="M -0.00624 -0.01851 L -0.00624 -0.01828 C -0.00156 -0.0125 0.00313 -0.00902 0.00521 0.00186 C 0.01055 0.03033 0.0043 0.0007 0.00938 0.01852 C 0.00977 0.02014 0.00964 0.02269 0.01042 0.02408 C 0.01107 0.02524 0.01251 0.02524 0.01355 0.02593 C 0.01628 0.04537 0.01251 0.02223 0.01667 0.03889 C 0.01745 0.04237 0.01745 0.04653 0.01876 0.05 C 0.02357 0.06297 0.02084 0.05857 0.02605 0.06482 C 0.02865 0.07871 0.02501 0.06135 0.02917 0.07593 C 0.02956 0.07755 0.02982 0.07963 0.03021 0.08149 C 0.03047 0.0963 0.0306 0.11112 0.03126 0.12593 C 0.03126 0.12848 0.03399 0.14375 0.03438 0.14445 L 0.03751 0.15 C 0.03816 0.15371 0.03894 0.15718 0.03959 0.16112 L 0.04167 0.17593 C 0.04232 0.18959 0.0418 0.19399 0.0448 0.20556 C 0.04519 0.20741 0.04636 0.20903 0.04688 0.21112 C 0.04766 0.21459 0.04766 0.21875 0.04896 0.22223 C 0.04961 0.22408 0.0504 0.2257 0.05105 0.22778 C 0.05144 0.2294 0.05131 0.23172 0.05209 0.23334 C 0.05287 0.23496 0.05417 0.23565 0.05521 0.23704 C 0.05704 0.24676 0.0556 0.24075 0.06042 0.25371 C 0.06107 0.25556 0.06198 0.25695 0.06251 0.25926 C 0.06316 0.26297 0.06355 0.26667 0.06459 0.27037 C 0.06524 0.27269 0.06602 0.275 0.06667 0.27778 C 0.0681 0.2845 0.06902 0.29537 0.07292 0.3 L 0.07605 0.30371 C 0.08112 0.31737 0.07865 0.31112 0.08334 0.32223 C 0.08438 0.32825 0.08477 0.33033 0.08646 0.33704 C 0.08698 0.33936 0.08764 0.34213 0.08855 0.34445 C 0.08933 0.34653 0.09075 0.34792 0.09167 0.35 L 0.09791 0.36667 C 0.09857 0.36852 0.09948 0.36991 0.10001 0.37223 C 0.10378 0.39237 0.09766 0.36158 0.10313 0.38334 C 0.10391 0.38681 0.10391 0.39098 0.10521 0.39445 C 0.10586 0.3963 0.10665 0.39792 0.1073 0.4 C 0.10769 0.40162 0.10769 0.40371 0.10834 0.40556 C 0.10912 0.40764 0.11042 0.40926 0.11146 0.41112 C 0.11172 0.41297 0.11211 0.41459 0.11251 0.41667 C 0.1155 0.43843 0.11329 0.45093 0.11251 0.47963 C 0.11224 0.48704 0.11172 0.49445 0.11146 0.50186 C 0.11107 0.51713 0.11094 0.53264 0.11042 0.54815 C 0.11016 0.55533 0.10899 0.56644 0.10834 0.57408 C 0.11003 0.6338 0.10626 0.59352 0.11146 0.61667 C 0.11224 0.62014 0.11277 0.62408 0.11355 0.62778 L 0.11459 0.63334 L 0.11563 0.63889 L 0.11667 0.64445 C 0.11628 0.65186 0.11641 0.65926 0.11563 0.66667 C 0.11537 0.66875 0.11407 0.67014 0.11355 0.67223 C 0.11303 0.67385 0.11277 0.67593 0.11251 0.67778 C 0.11277 0.68565 0.11211 0.69422 0.11355 0.70186 C 0.11394 0.7044 0.11615 0.7044 0.11771 0.70556 C 0.11967 0.70695 0.12188 0.70787 0.12396 0.70926 L 0.12709 0.71112 L 0.13021 0.71297 C 0.13126 0.71343 0.13217 0.71436 0.13334 0.71482 L 0.14376 0.71852 C 0.14441 0.71829 0.17982 0.71667 0.18751 0.71482 C 0.18959 0.71412 0.19167 0.71227 0.19376 0.71112 L 0.20001 0.70741 C 0.20105 0.70672 0.20209 0.70649 0.20313 0.70556 C 0.20417 0.70417 0.20521 0.70301 0.20626 0.70186 C 0.20756 0.7 0.20886 0.69769 0.21042 0.6963 C 0.21133 0.69514 0.21251 0.69514 0.21355 0.69445 C 0.21459 0.69329 0.2155 0.69144 0.21667 0.69075 C 0.2211 0.68704 0.22279 0.68727 0.22709 0.68519 C 0.23191 0.68264 0.22878 0.6838 0.23438 0.67963 C 0.23529 0.67871 0.23646 0.67825 0.23751 0.67778 C 0.24024 0.67408 0.24284 0.66991 0.24584 0.66667 C 0.24688 0.66528 0.24792 0.66436 0.24896 0.66297 C 0.25001 0.66112 0.25079 0.6588 0.25209 0.65741 C 0.25326 0.65579 0.25482 0.6551 0.25626 0.65371 C 0.26836 0.64028 0.26146 0.64491 0.26876 0.64075 C 0.27006 0.63889 0.27136 0.63658 0.27292 0.63519 C 0.27448 0.63357 0.27631 0.63264 0.27813 0.63149 C 0.28503 0.62593 0.2793 0.62894 0.28646 0.62593 C 0.28751 0.62454 0.28829 0.62292 0.28959 0.62223 C 0.29219 0.62037 0.29519 0.61991 0.29792 0.61852 C 0.29896 0.61783 0.29987 0.61713 0.30105 0.61667 C 0.30274 0.61575 0.30443 0.61551 0.30626 0.61482 C 0.30834 0.61366 0.31042 0.61227 0.31251 0.61112 C 0.31355 0.61042 0.31446 0.60926 0.31563 0.60926 L 0.32709 0.60741 C 0.32878 0.60602 0.3306 0.6051 0.3323 0.60371 C 0.33334 0.60255 0.33412 0.60024 0.33542 0.6 C 0.33751 0.59954 0.33959 0.60093 0.34167 0.60186 C 0.34649 0.60371 0.3431 0.60371 0.34584 0.60371 " pathEditMode="relative" rAng="0" ptsTypes="AAAAAAAAAAAAAAAAAAAAAAAAAAAAAAAAAAAAAAAAAAAAAAAAAAAAAAAAAAAAAAAAAAAAAAAAAAAAAAAAAAAAAAAAA">
                                      <p:cBhvr>
                                        <p:cTn id="114" dur="2000" fill="hold"/>
                                        <p:tgtEl>
                                          <p:spTgt spid="98"/>
                                        </p:tgtEl>
                                        <p:attrNameLst>
                                          <p:attrName>ppt_x</p:attrName>
                                          <p:attrName>ppt_y</p:attrName>
                                        </p:attrNameLst>
                                      </p:cBhvr>
                                      <p:rCtr x="17604" y="36852"/>
                                    </p:animMotion>
                                  </p:childTnLst>
                                  <p:subTnLst>
                                    <p:set>
                                      <p:cBhvr override="childStyle">
                                        <p:cTn dur="1" fill="hold" display="0" masterRel="sameClick" afterEffect="1">
                                          <p:stCondLst>
                                            <p:cond evt="end" delay="0">
                                              <p:tn val="113"/>
                                            </p:cond>
                                          </p:stCondLst>
                                        </p:cTn>
                                        <p:tgtEl>
                                          <p:spTgt spid="98"/>
                                        </p:tgtEl>
                                        <p:attrNameLst>
                                          <p:attrName>style.visibility</p:attrName>
                                        </p:attrNameLst>
                                      </p:cBhvr>
                                      <p:to>
                                        <p:strVal val="hidden"/>
                                      </p:to>
                                    </p:set>
                                  </p:subTnLst>
                                </p:cTn>
                              </p:par>
                              <p:par>
                                <p:cTn id="115" presetID="0" presetClass="path" presetSubtype="0" accel="50000" decel="50000" fill="hold" grpId="0" nodeType="withEffect">
                                  <p:stCondLst>
                                    <p:cond delay="24000"/>
                                  </p:stCondLst>
                                  <p:childTnLst>
                                    <p:animMotion origin="layout" path="M -0.00104 0.00139 L -0.00104 0.00162 C 0.00365 0.00741 0.00834 0.01088 0.01042 0.02176 C 0.01576 0.05023 0.00951 0.0206 0.01459 0.03843 C 0.01498 0.04005 0.01485 0.04259 0.01563 0.04398 C 0.01628 0.04514 0.01771 0.04514 0.01876 0.04584 C 0.02149 0.06528 0.01771 0.04213 0.02188 0.0588 C 0.02266 0.06227 0.02266 0.06644 0.02396 0.06991 C 0.02878 0.08287 0.02605 0.07847 0.03126 0.08472 C 0.03386 0.09861 0.03021 0.08125 0.03438 0.09584 C 0.03477 0.09746 0.03503 0.09954 0.03542 0.10139 C 0.03568 0.11621 0.03581 0.13102 0.03646 0.14584 C 0.03646 0.14838 0.0392 0.16366 0.03959 0.16435 L 0.04271 0.16991 C 0.04336 0.17361 0.04415 0.17709 0.0448 0.18102 L 0.04688 0.19584 C 0.04753 0.20949 0.04701 0.21389 0.05001 0.22547 C 0.0504 0.22732 0.05157 0.22894 0.05209 0.23102 C 0.05287 0.23449 0.05287 0.23866 0.05417 0.24213 C 0.05482 0.24398 0.0556 0.2456 0.05626 0.24769 C 0.05665 0.24931 0.05652 0.25162 0.0573 0.25324 C 0.05808 0.25486 0.05938 0.25556 0.06042 0.25695 C 0.06224 0.26667 0.06081 0.26065 0.06563 0.27361 C 0.06628 0.27547 0.06719 0.27685 0.06771 0.27917 C 0.06836 0.28287 0.06876 0.28658 0.0698 0.29028 C 0.07045 0.29259 0.07123 0.29491 0.07188 0.29769 C 0.07331 0.3044 0.07422 0.31528 0.07813 0.31991 L 0.08126 0.32361 C 0.08633 0.33727 0.08386 0.33102 0.08855 0.34213 C 0.08959 0.34815 0.08998 0.35023 0.09167 0.35695 C 0.09219 0.35926 0.09284 0.36204 0.09376 0.36435 C 0.09454 0.36644 0.09597 0.36783 0.09688 0.36991 L 0.10313 0.38658 C 0.10378 0.38843 0.10469 0.38982 0.10521 0.39213 C 0.10899 0.41227 0.10287 0.38148 0.10834 0.40324 C 0.10912 0.40672 0.10912 0.41088 0.11042 0.41435 C 0.11107 0.41621 0.11185 0.41783 0.11251 0.41991 C 0.1129 0.42153 0.1129 0.42361 0.11355 0.42547 C 0.11433 0.42755 0.11563 0.42917 0.11667 0.43102 C 0.11693 0.43287 0.11732 0.43449 0.11771 0.43658 C 0.12071 0.45834 0.11849 0.47084 0.11771 0.49954 C 0.11745 0.50695 0.11693 0.51435 0.11667 0.52176 C 0.11628 0.53704 0.11615 0.55255 0.11563 0.56806 C 0.11537 0.57523 0.1142 0.58634 0.11355 0.59398 C 0.11524 0.65371 0.11146 0.61343 0.11667 0.63658 C 0.11745 0.64005 0.11797 0.64398 0.11876 0.64769 L 0.1198 0.65324 L 0.12084 0.6588 L 0.12188 0.66435 C 0.12149 0.67176 0.12162 0.67917 0.12084 0.68658 C 0.12058 0.68866 0.11928 0.69005 0.11876 0.69213 C 0.11823 0.69375 0.11797 0.69584 0.11771 0.69769 C 0.11797 0.70556 0.11732 0.71412 0.11876 0.72176 C 0.11915 0.72431 0.12136 0.72431 0.12292 0.72547 C 0.12487 0.72685 0.12709 0.72778 0.12917 0.72917 L 0.1323 0.73102 L 0.13542 0.73287 C 0.13646 0.73334 0.13737 0.73426 0.13855 0.73472 L 0.14896 0.73843 C 0.14961 0.7382 0.18503 0.73658 0.19271 0.73472 C 0.1948 0.73403 0.19688 0.73218 0.19896 0.73102 L 0.20521 0.72732 C 0.20626 0.72662 0.2073 0.72639 0.20834 0.72547 C 0.20938 0.72408 0.21042 0.72292 0.21146 0.72176 C 0.21277 0.71991 0.21407 0.71759 0.21563 0.71621 C 0.21654 0.71505 0.21771 0.71505 0.21876 0.71435 C 0.2198 0.7132 0.22071 0.71134 0.22188 0.71065 C 0.22631 0.70695 0.228 0.70718 0.2323 0.70509 C 0.23711 0.70255 0.23399 0.70371 0.23959 0.69954 C 0.2405 0.69861 0.24167 0.69815 0.24271 0.69769 C 0.24545 0.69398 0.24805 0.68982 0.25105 0.68658 C 0.25209 0.68519 0.25313 0.68426 0.25417 0.68287 C 0.25521 0.68102 0.25599 0.67871 0.2573 0.67732 C 0.25847 0.6757 0.26003 0.675 0.26146 0.67361 C 0.27357 0.66019 0.26667 0.66482 0.27396 0.66065 C 0.27527 0.6588 0.27657 0.65648 0.27813 0.65509 C 0.27969 0.65347 0.28152 0.65255 0.28334 0.65139 C 0.29024 0.64584 0.28451 0.64884 0.29167 0.64584 C 0.29271 0.64445 0.29349 0.64283 0.2948 0.64213 C 0.2974 0.64028 0.3004 0.63982 0.30313 0.63843 C 0.30417 0.63773 0.30508 0.63704 0.30626 0.63658 C 0.30795 0.63565 0.30964 0.63542 0.31146 0.63472 C 0.31355 0.63357 0.31563 0.63218 0.31771 0.63102 C 0.31876 0.63033 0.31967 0.62917 0.32084 0.62917 L 0.3323 0.62732 C 0.33399 0.62593 0.33581 0.625 0.33751 0.62361 C 0.33855 0.62246 0.33933 0.62014 0.34063 0.61991 C 0.34271 0.61945 0.3448 0.62084 0.34688 0.62176 C 0.3517 0.62361 0.34831 0.62361 0.35105 0.62361 " pathEditMode="relative" rAng="0" ptsTypes="AAAAAAAAAAAAAAAAAAAAAAAAAAAAAAAAAAAAAAAAAAAAAAAAAAAAAAAAAAAAAAAAAAAAAAAAAAAAAAAAAAAAAAAAA">
                                      <p:cBhvr>
                                        <p:cTn id="116" dur="2000" fill="hold"/>
                                        <p:tgtEl>
                                          <p:spTgt spid="99"/>
                                        </p:tgtEl>
                                        <p:attrNameLst>
                                          <p:attrName>ppt_x</p:attrName>
                                          <p:attrName>ppt_y</p:attrName>
                                        </p:attrNameLst>
                                      </p:cBhvr>
                                      <p:rCtr x="17604" y="36852"/>
                                    </p:animMotion>
                                  </p:childTnLst>
                                  <p:subTnLst>
                                    <p:set>
                                      <p:cBhvr override="childStyle">
                                        <p:cTn dur="1" fill="hold" display="0" masterRel="sameClick" afterEffect="1">
                                          <p:stCondLst>
                                            <p:cond evt="end" delay="0">
                                              <p:tn val="115"/>
                                            </p:cond>
                                          </p:stCondLst>
                                        </p:cTn>
                                        <p:tgtEl>
                                          <p:spTgt spid="9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7" grpId="0" animBg="1"/>
      <p:bldP spid="38" grpId="1" animBg="1"/>
      <p:bldP spid="39" grpId="0" animBg="1"/>
      <p:bldP spid="41" grpId="0" animBg="1"/>
      <p:bldP spid="42" grpId="0" animBg="1"/>
      <p:bldP spid="43" grpId="0" animBg="1"/>
      <p:bldP spid="44" grpId="0" animBg="1"/>
      <p:bldP spid="46" grpId="0" animBg="1"/>
      <p:bldP spid="47" grpId="0" animBg="1"/>
      <p:bldP spid="48" grpId="0" animBg="1"/>
      <p:bldP spid="49" grpId="0" animBg="1"/>
      <p:bldP spid="50" grpId="0" animBg="1"/>
      <p:bldP spid="51" grpId="0" animBg="1"/>
      <p:bldP spid="52" grpId="0" animBg="1"/>
      <p:bldP spid="54" grpId="0" animBg="1"/>
      <p:bldP spid="55" grpId="0" animBg="1"/>
      <p:bldP spid="56" grpId="0" animBg="1"/>
      <p:bldP spid="57" grpId="0" animBg="1"/>
      <p:bldP spid="58" grpId="0" animBg="1"/>
      <p:bldP spid="59" grpId="0" animBg="1"/>
      <p:bldP spid="60" grpId="0" animBg="1"/>
      <p:bldP spid="62" grpId="0" animBg="1"/>
      <p:bldP spid="63" grpId="0" animBg="1"/>
      <p:bldP spid="64" grpId="0" animBg="1"/>
      <p:bldP spid="65" grpId="0" animBg="1"/>
      <p:bldP spid="66" grpId="0" animBg="1"/>
      <p:bldP spid="67" grpId="0" animBg="1"/>
      <p:bldP spid="68" grpId="0" animBg="1"/>
      <p:bldP spid="70" grpId="0" animBg="1"/>
      <p:bldP spid="71" grpId="0" animBg="1"/>
      <p:bldP spid="72" grpId="0" animBg="1"/>
      <p:bldP spid="73" grpId="0" animBg="1"/>
      <p:bldP spid="74" grpId="0" animBg="1"/>
      <p:bldP spid="75" grpId="0" animBg="1"/>
      <p:bldP spid="76" grpId="0" animBg="1"/>
      <p:bldP spid="78" grpId="0" animBg="1"/>
      <p:bldP spid="79" grpId="0" animBg="1"/>
      <p:bldP spid="80" grpId="0" animBg="1"/>
      <p:bldP spid="81" grpId="0" animBg="1"/>
      <p:bldP spid="82" grpId="0" animBg="1"/>
      <p:bldP spid="83" grpId="0" animBg="1"/>
      <p:bldP spid="84" grpId="0" animBg="1"/>
      <p:bldP spid="86" grpId="0" animBg="1"/>
      <p:bldP spid="87" grpId="0" animBg="1"/>
      <p:bldP spid="88" grpId="0" animBg="1"/>
      <p:bldP spid="89" grpId="0" animBg="1"/>
      <p:bldP spid="90" grpId="0" animBg="1"/>
      <p:bldP spid="91" grpId="0" animBg="1"/>
      <p:bldP spid="92" grpId="0" animBg="1"/>
      <p:bldP spid="94" grpId="0" animBg="1"/>
      <p:bldP spid="95" grpId="0" animBg="1"/>
      <p:bldP spid="96" grpId="0" animBg="1"/>
      <p:bldP spid="97" grpId="0" animBg="1"/>
      <p:bldP spid="98" grpId="0" animBg="1"/>
      <p:bldP spid="9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3B0D6-5C3A-4A0A-A739-4CDFE3BE8B30}"/>
              </a:ext>
            </a:extLst>
          </p:cNvPr>
          <p:cNvSpPr>
            <a:spLocks noGrp="1"/>
          </p:cNvSpPr>
          <p:nvPr>
            <p:ph type="title"/>
          </p:nvPr>
        </p:nvSpPr>
        <p:spPr>
          <a:xfrm>
            <a:off x="838200" y="365125"/>
            <a:ext cx="5948680" cy="1325563"/>
          </a:xfrm>
        </p:spPr>
        <p:txBody>
          <a:bodyPr>
            <a:normAutofit/>
          </a:bodyPr>
          <a:lstStyle/>
          <a:p>
            <a:r>
              <a:rPr lang="en-US" dirty="0"/>
              <a:t>Excitation-Contraction Coupling </a:t>
            </a:r>
            <a:endParaRPr lang="en-US" b="1" dirty="0"/>
          </a:p>
        </p:txBody>
      </p:sp>
      <p:sp>
        <p:nvSpPr>
          <p:cNvPr id="3" name="Content Placeholder 2">
            <a:extLst>
              <a:ext uri="{FF2B5EF4-FFF2-40B4-BE49-F238E27FC236}">
                <a16:creationId xmlns:a16="http://schemas.microsoft.com/office/drawing/2014/main" id="{586A59D4-A7FC-4DE7-9752-99F6D9FEF64B}"/>
              </a:ext>
            </a:extLst>
          </p:cNvPr>
          <p:cNvSpPr>
            <a:spLocks noGrp="1"/>
          </p:cNvSpPr>
          <p:nvPr>
            <p:ph idx="1"/>
          </p:nvPr>
        </p:nvSpPr>
        <p:spPr>
          <a:xfrm>
            <a:off x="838200" y="1825625"/>
            <a:ext cx="4451272" cy="4351338"/>
          </a:xfrm>
        </p:spPr>
        <p:txBody>
          <a:bodyPr>
            <a:normAutofit/>
          </a:bodyPr>
          <a:lstStyle/>
          <a:p>
            <a:r>
              <a:rPr lang="en-US" sz="3600" dirty="0"/>
              <a:t>The signal reaches the terminal end (called the axon terminal) of the motor neuron causing the release of the neurotransmitter, acetylcholine. </a:t>
            </a:r>
          </a:p>
          <a:p>
            <a:endParaRPr lang="en-US" sz="3600" dirty="0"/>
          </a:p>
        </p:txBody>
      </p:sp>
      <p:pic>
        <p:nvPicPr>
          <p:cNvPr id="4" name="Picture 3">
            <a:extLst>
              <a:ext uri="{FF2B5EF4-FFF2-40B4-BE49-F238E27FC236}">
                <a16:creationId xmlns:a16="http://schemas.microsoft.com/office/drawing/2014/main" id="{4CBF7BFD-777E-408D-8E91-9E6583724307}"/>
              </a:ext>
            </a:extLst>
          </p:cNvPr>
          <p:cNvPicPr>
            <a:picLocks noChangeAspect="1"/>
          </p:cNvPicPr>
          <p:nvPr/>
        </p:nvPicPr>
        <p:blipFill rotWithShape="1">
          <a:blip r:embed="rId2">
            <a:extLst>
              <a:ext uri="{28A0092B-C50C-407E-A947-70E740481C1C}">
                <a14:useLocalDpi xmlns:a14="http://schemas.microsoft.com/office/drawing/2010/main" val="0"/>
              </a:ext>
            </a:extLst>
          </a:blip>
          <a:srcRect t="9931" r="51762"/>
          <a:stretch/>
        </p:blipFill>
        <p:spPr>
          <a:xfrm>
            <a:off x="7265590" y="469151"/>
            <a:ext cx="4451272" cy="6176963"/>
          </a:xfrm>
          <a:prstGeom prst="rect">
            <a:avLst/>
          </a:prstGeom>
        </p:spPr>
      </p:pic>
      <p:sp>
        <p:nvSpPr>
          <p:cNvPr id="5" name="Left Bracket 4">
            <a:extLst>
              <a:ext uri="{FF2B5EF4-FFF2-40B4-BE49-F238E27FC236}">
                <a16:creationId xmlns:a16="http://schemas.microsoft.com/office/drawing/2014/main" id="{944C73D0-74CC-40E2-BE6B-156532C6C735}"/>
              </a:ext>
            </a:extLst>
          </p:cNvPr>
          <p:cNvSpPr/>
          <p:nvPr/>
        </p:nvSpPr>
        <p:spPr>
          <a:xfrm>
            <a:off x="7762239" y="1690687"/>
            <a:ext cx="339173" cy="343678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a:extLst>
              <a:ext uri="{FF2B5EF4-FFF2-40B4-BE49-F238E27FC236}">
                <a16:creationId xmlns:a16="http://schemas.microsoft.com/office/drawing/2014/main" id="{C2174B83-CD51-4452-86C9-5CB149EF270B}"/>
              </a:ext>
            </a:extLst>
          </p:cNvPr>
          <p:cNvSpPr/>
          <p:nvPr/>
        </p:nvSpPr>
        <p:spPr>
          <a:xfrm rot="16200000">
            <a:off x="6787132" y="3228944"/>
            <a:ext cx="1426994" cy="400110"/>
          </a:xfrm>
          <a:prstGeom prst="rect">
            <a:avLst/>
          </a:prstGeom>
          <a:noFill/>
        </p:spPr>
        <p:txBody>
          <a:bodyPr wrap="none" lIns="91440" tIns="45720" rIns="91440" bIns="45720">
            <a:spAutoFit/>
          </a:bodyPr>
          <a:lstStyle/>
          <a:p>
            <a:pPr algn="ctr"/>
            <a:r>
              <a:rPr lang="en-US" sz="2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Motor Neuron</a:t>
            </a:r>
          </a:p>
        </p:txBody>
      </p:sp>
      <p:sp>
        <p:nvSpPr>
          <p:cNvPr id="7" name="Left Bracket 6">
            <a:extLst>
              <a:ext uri="{FF2B5EF4-FFF2-40B4-BE49-F238E27FC236}">
                <a16:creationId xmlns:a16="http://schemas.microsoft.com/office/drawing/2014/main" id="{44D1561D-CC0D-49CB-A7FB-C9C6438E7DFE}"/>
              </a:ext>
            </a:extLst>
          </p:cNvPr>
          <p:cNvSpPr/>
          <p:nvPr/>
        </p:nvSpPr>
        <p:spPr>
          <a:xfrm>
            <a:off x="7096004" y="3105299"/>
            <a:ext cx="339173" cy="343678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a:extLst>
              <a:ext uri="{FF2B5EF4-FFF2-40B4-BE49-F238E27FC236}">
                <a16:creationId xmlns:a16="http://schemas.microsoft.com/office/drawing/2014/main" id="{07A48C38-878D-46EA-877F-49ACEEBA5985}"/>
              </a:ext>
            </a:extLst>
          </p:cNvPr>
          <p:cNvPicPr>
            <a:picLocks noChangeAspect="1"/>
          </p:cNvPicPr>
          <p:nvPr/>
        </p:nvPicPr>
        <p:blipFill>
          <a:blip r:embed="rId3"/>
          <a:stretch>
            <a:fillRect/>
          </a:stretch>
        </p:blipFill>
        <p:spPr>
          <a:xfrm>
            <a:off x="9174008" y="3557633"/>
            <a:ext cx="274320" cy="300867"/>
          </a:xfrm>
          <a:prstGeom prst="rect">
            <a:avLst/>
          </a:prstGeom>
        </p:spPr>
      </p:pic>
      <p:sp>
        <p:nvSpPr>
          <p:cNvPr id="9" name="Rectangle 8">
            <a:extLst>
              <a:ext uri="{FF2B5EF4-FFF2-40B4-BE49-F238E27FC236}">
                <a16:creationId xmlns:a16="http://schemas.microsoft.com/office/drawing/2014/main" id="{12A81220-0EEC-4BB9-8402-A90DE3C8E7B3}"/>
              </a:ext>
            </a:extLst>
          </p:cNvPr>
          <p:cNvSpPr/>
          <p:nvPr/>
        </p:nvSpPr>
        <p:spPr>
          <a:xfrm>
            <a:off x="10479328" y="5397875"/>
            <a:ext cx="1255472" cy="276999"/>
          </a:xfrm>
          <a:prstGeom prst="rect">
            <a:avLst/>
          </a:prstGeom>
        </p:spPr>
        <p:txBody>
          <a:bodyPr wrap="none">
            <a:spAutoFit/>
          </a:bodyPr>
          <a:lstStyle/>
          <a:p>
            <a:r>
              <a:rPr lang="en-US" sz="1200" dirty="0"/>
              <a:t>(neurotransmitters)</a:t>
            </a:r>
          </a:p>
        </p:txBody>
      </p:sp>
      <p:pic>
        <p:nvPicPr>
          <p:cNvPr id="12" name="Picture 11" descr="A close up of a logo&#10;&#10;Description generated with very high confidence">
            <a:extLst>
              <a:ext uri="{FF2B5EF4-FFF2-40B4-BE49-F238E27FC236}">
                <a16:creationId xmlns:a16="http://schemas.microsoft.com/office/drawing/2014/main" id="{33CFF16E-EEE5-45B9-9180-055463E54337}"/>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598059" y="1258817"/>
            <a:ext cx="365760" cy="374538"/>
          </a:xfrm>
          <a:prstGeom prst="rect">
            <a:avLst/>
          </a:prstGeom>
          <a:ln w="3175">
            <a:noFill/>
          </a:ln>
          <a:effectLst>
            <a:outerShdw blurRad="190500" algn="tl" rotWithShape="0">
              <a:srgbClr val="000000">
                <a:alpha val="70000"/>
              </a:srgbClr>
            </a:outerShdw>
          </a:effectLst>
        </p:spPr>
      </p:pic>
      <p:pic>
        <p:nvPicPr>
          <p:cNvPr id="14" name="Picture 13" descr="A close up of a logo&#10;&#10;Description generated with very high confidence">
            <a:extLst>
              <a:ext uri="{FF2B5EF4-FFF2-40B4-BE49-F238E27FC236}">
                <a16:creationId xmlns:a16="http://schemas.microsoft.com/office/drawing/2014/main" id="{3FCB68E2-B7B1-4E0B-84AD-1F60D2BB796E}"/>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669145" y="1231187"/>
            <a:ext cx="365760" cy="374538"/>
          </a:xfrm>
          <a:prstGeom prst="rect">
            <a:avLst/>
          </a:prstGeom>
          <a:ln w="3175">
            <a:noFill/>
          </a:ln>
          <a:effectLst>
            <a:outerShdw blurRad="190500" algn="tl" rotWithShape="0">
              <a:srgbClr val="000000">
                <a:alpha val="70000"/>
              </a:srgbClr>
            </a:outerShdw>
          </a:effectLst>
        </p:spPr>
      </p:pic>
      <p:pic>
        <p:nvPicPr>
          <p:cNvPr id="15" name="Picture 14" descr="A close up of a logo&#10;&#10;Description generated with very high confidence">
            <a:extLst>
              <a:ext uri="{FF2B5EF4-FFF2-40B4-BE49-F238E27FC236}">
                <a16:creationId xmlns:a16="http://schemas.microsoft.com/office/drawing/2014/main" id="{3F024262-AF7C-4A44-B01C-DAE372DB0341}"/>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529070" y="1288471"/>
            <a:ext cx="365760" cy="374538"/>
          </a:xfrm>
          <a:prstGeom prst="rect">
            <a:avLst/>
          </a:prstGeom>
          <a:ln w="3175">
            <a:noFill/>
          </a:ln>
          <a:effectLst>
            <a:outerShdw blurRad="190500" algn="tl" rotWithShape="0">
              <a:srgbClr val="000000">
                <a:alpha val="70000"/>
              </a:srgbClr>
            </a:outerShdw>
          </a:effectLst>
        </p:spPr>
      </p:pic>
      <p:pic>
        <p:nvPicPr>
          <p:cNvPr id="16" name="Picture 15" descr="A close up of a logo&#10;&#10;Description generated with very high confidence">
            <a:extLst>
              <a:ext uri="{FF2B5EF4-FFF2-40B4-BE49-F238E27FC236}">
                <a16:creationId xmlns:a16="http://schemas.microsoft.com/office/drawing/2014/main" id="{C06DC432-3469-4995-AB8F-C170264E5429}"/>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681479" y="1271432"/>
            <a:ext cx="365760" cy="374538"/>
          </a:xfrm>
          <a:prstGeom prst="rect">
            <a:avLst/>
          </a:prstGeom>
          <a:ln w="3175">
            <a:noFill/>
          </a:ln>
          <a:effectLst>
            <a:outerShdw blurRad="190500" algn="tl" rotWithShape="0">
              <a:srgbClr val="000000">
                <a:alpha val="70000"/>
              </a:srgbClr>
            </a:outerShdw>
          </a:effectLst>
        </p:spPr>
      </p:pic>
      <p:pic>
        <p:nvPicPr>
          <p:cNvPr id="17" name="Picture 16" descr="A close up of a logo&#10;&#10;Description generated with very high confidence">
            <a:extLst>
              <a:ext uri="{FF2B5EF4-FFF2-40B4-BE49-F238E27FC236}">
                <a16:creationId xmlns:a16="http://schemas.microsoft.com/office/drawing/2014/main" id="{D05143FB-68D5-43D1-ACE9-7C14EDF2848F}"/>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620155" y="1335017"/>
            <a:ext cx="365760" cy="374538"/>
          </a:xfrm>
          <a:prstGeom prst="rect">
            <a:avLst/>
          </a:prstGeom>
          <a:ln w="3175">
            <a:noFill/>
          </a:ln>
          <a:effectLst>
            <a:outerShdw blurRad="190500" algn="tl" rotWithShape="0">
              <a:srgbClr val="000000">
                <a:alpha val="70000"/>
              </a:srgbClr>
            </a:outerShdw>
          </a:effectLst>
        </p:spPr>
      </p:pic>
      <p:pic>
        <p:nvPicPr>
          <p:cNvPr id="18" name="Picture 17" descr="A close up of a logo&#10;&#10;Description generated with very high confidence">
            <a:extLst>
              <a:ext uri="{FF2B5EF4-FFF2-40B4-BE49-F238E27FC236}">
                <a16:creationId xmlns:a16="http://schemas.microsoft.com/office/drawing/2014/main" id="{845495AC-91C7-498C-BB89-8697FA666B8B}"/>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633602" y="1279811"/>
            <a:ext cx="365760" cy="374538"/>
          </a:xfrm>
          <a:prstGeom prst="rect">
            <a:avLst/>
          </a:prstGeom>
          <a:ln w="3175">
            <a:noFill/>
          </a:ln>
          <a:effectLst>
            <a:outerShdw blurRad="190500" algn="tl" rotWithShape="0">
              <a:srgbClr val="000000">
                <a:alpha val="70000"/>
              </a:srgbClr>
            </a:outerShdw>
          </a:effectLst>
        </p:spPr>
      </p:pic>
      <p:pic>
        <p:nvPicPr>
          <p:cNvPr id="19" name="Picture 18" descr="A close up of a logo&#10;&#10;Description generated with very high confidence">
            <a:extLst>
              <a:ext uri="{FF2B5EF4-FFF2-40B4-BE49-F238E27FC236}">
                <a16:creationId xmlns:a16="http://schemas.microsoft.com/office/drawing/2014/main" id="{DDFF6197-F741-4649-B029-DFC7DF15A7C8}"/>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620155" y="1294401"/>
            <a:ext cx="365760" cy="374538"/>
          </a:xfrm>
          <a:prstGeom prst="rect">
            <a:avLst/>
          </a:prstGeom>
          <a:ln w="3175">
            <a:noFill/>
          </a:ln>
          <a:effectLst>
            <a:outerShdw blurRad="190500" algn="tl" rotWithShape="0">
              <a:srgbClr val="000000">
                <a:alpha val="70000"/>
              </a:srgbClr>
            </a:outerShdw>
          </a:effectLst>
        </p:spPr>
      </p:pic>
      <p:pic>
        <p:nvPicPr>
          <p:cNvPr id="20" name="Picture 19" descr="A close up of a logo&#10;&#10;Description generated with very high confidence">
            <a:extLst>
              <a:ext uri="{FF2B5EF4-FFF2-40B4-BE49-F238E27FC236}">
                <a16:creationId xmlns:a16="http://schemas.microsoft.com/office/drawing/2014/main" id="{F8A1FB2D-BEA5-4E39-B3EA-808DEB5C32E9}"/>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689428" y="1256842"/>
            <a:ext cx="365760" cy="374538"/>
          </a:xfrm>
          <a:prstGeom prst="rect">
            <a:avLst/>
          </a:prstGeom>
          <a:ln w="3175">
            <a:noFill/>
          </a:ln>
          <a:effectLst>
            <a:outerShdw blurRad="190500" algn="tl" rotWithShape="0">
              <a:srgbClr val="000000">
                <a:alpha val="70000"/>
              </a:srgbClr>
            </a:outerShdw>
          </a:effectLst>
        </p:spPr>
      </p:pic>
      <p:pic>
        <p:nvPicPr>
          <p:cNvPr id="21" name="Picture 20" descr="A close up of a logo&#10;&#10;Description generated with very high confidence">
            <a:extLst>
              <a:ext uri="{FF2B5EF4-FFF2-40B4-BE49-F238E27FC236}">
                <a16:creationId xmlns:a16="http://schemas.microsoft.com/office/drawing/2014/main" id="{E594CA77-6F13-45BD-A26E-BF80F73F3415}"/>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662839" y="1233383"/>
            <a:ext cx="365760" cy="374538"/>
          </a:xfrm>
          <a:prstGeom prst="rect">
            <a:avLst/>
          </a:prstGeom>
          <a:ln w="3175">
            <a:noFill/>
          </a:ln>
          <a:effectLst>
            <a:outerShdw blurRad="190500" algn="tl" rotWithShape="0">
              <a:srgbClr val="000000">
                <a:alpha val="70000"/>
              </a:srgbClr>
            </a:outerShdw>
          </a:effectLst>
        </p:spPr>
      </p:pic>
      <p:pic>
        <p:nvPicPr>
          <p:cNvPr id="22" name="Picture 21" descr="A close up of a logo&#10;&#10;Description generated with very high confidence">
            <a:extLst>
              <a:ext uri="{FF2B5EF4-FFF2-40B4-BE49-F238E27FC236}">
                <a16:creationId xmlns:a16="http://schemas.microsoft.com/office/drawing/2014/main" id="{EEB474B0-E1BF-4BDE-B5BE-1BA1D574C046}"/>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662839" y="1263006"/>
            <a:ext cx="365760" cy="374538"/>
          </a:xfrm>
          <a:prstGeom prst="rect">
            <a:avLst/>
          </a:prstGeom>
          <a:ln w="3175">
            <a:noFill/>
          </a:ln>
          <a:effectLst>
            <a:outerShdw blurRad="190500" algn="tl" rotWithShape="0">
              <a:srgbClr val="000000">
                <a:alpha val="70000"/>
              </a:srgbClr>
            </a:outerShdw>
          </a:effectLst>
        </p:spPr>
      </p:pic>
      <p:pic>
        <p:nvPicPr>
          <p:cNvPr id="23" name="Picture 22" descr="A close up of a logo&#10;&#10;Description generated with very high confidence">
            <a:extLst>
              <a:ext uri="{FF2B5EF4-FFF2-40B4-BE49-F238E27FC236}">
                <a16:creationId xmlns:a16="http://schemas.microsoft.com/office/drawing/2014/main" id="{E36E89F3-5A84-432C-85A6-E7B30F62A69E}"/>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649392" y="1329087"/>
            <a:ext cx="365760" cy="374538"/>
          </a:xfrm>
          <a:prstGeom prst="rect">
            <a:avLst/>
          </a:prstGeom>
          <a:ln w="3175">
            <a:noFill/>
          </a:ln>
          <a:effectLst>
            <a:outerShdw blurRad="190500" algn="tl" rotWithShape="0">
              <a:srgbClr val="000000">
                <a:alpha val="70000"/>
              </a:srgbClr>
            </a:outerShdw>
          </a:effectLst>
        </p:spPr>
      </p:pic>
      <p:pic>
        <p:nvPicPr>
          <p:cNvPr id="24" name="Picture 23" descr="A close up of a logo&#10;&#10;Description generated with very high confidence">
            <a:extLst>
              <a:ext uri="{FF2B5EF4-FFF2-40B4-BE49-F238E27FC236}">
                <a16:creationId xmlns:a16="http://schemas.microsoft.com/office/drawing/2014/main" id="{1956430B-6B85-429B-B5F5-4E52CC001C7C}"/>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662839" y="1335017"/>
            <a:ext cx="365760" cy="374538"/>
          </a:xfrm>
          <a:prstGeom prst="rect">
            <a:avLst/>
          </a:prstGeom>
          <a:ln w="3175">
            <a:noFill/>
          </a:ln>
          <a:effectLst>
            <a:outerShdw blurRad="190500" algn="tl" rotWithShape="0">
              <a:srgbClr val="000000">
                <a:alpha val="70000"/>
              </a:srgbClr>
            </a:outerShdw>
          </a:effectLst>
        </p:spPr>
      </p:pic>
      <p:pic>
        <p:nvPicPr>
          <p:cNvPr id="25" name="Picture 24" descr="A close up of a logo&#10;&#10;Description generated with very high confidence">
            <a:extLst>
              <a:ext uri="{FF2B5EF4-FFF2-40B4-BE49-F238E27FC236}">
                <a16:creationId xmlns:a16="http://schemas.microsoft.com/office/drawing/2014/main" id="{FC29306A-1FE1-462B-961A-7298C41F740E}"/>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691986" y="1496289"/>
            <a:ext cx="365760" cy="374540"/>
          </a:xfrm>
          <a:prstGeom prst="rect">
            <a:avLst/>
          </a:prstGeom>
          <a:ln w="3175">
            <a:noFill/>
          </a:ln>
          <a:effectLst>
            <a:outerShdw blurRad="190500" algn="tl" rotWithShape="0">
              <a:srgbClr val="000000">
                <a:alpha val="70000"/>
              </a:srgbClr>
            </a:outerShdw>
          </a:effectLst>
        </p:spPr>
      </p:pic>
    </p:spTree>
    <p:extLst>
      <p:ext uri="{BB962C8B-B14F-4D97-AF65-F5344CB8AC3E}">
        <p14:creationId xmlns:p14="http://schemas.microsoft.com/office/powerpoint/2010/main" val="422349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0" presetClass="path" presetSubtype="0" accel="50000" decel="50000" fill="hold" nodeType="afterEffect">
                                  <p:stCondLst>
                                    <p:cond delay="0"/>
                                  </p:stCondLst>
                                  <p:childTnLst>
                                    <p:animMotion origin="layout" path="M 0.00248 -0.00301 L 0.00248 -0.00278 C 0.00573 0.00278 0.01107 0.01111 0.0138 0.01921 C 0.0155 0.02431 0.01719 0.02963 0.01836 0.03518 C 0.01875 0.03727 0.01888 0.03935 0.0194 0.04143 C 0.02005 0.04352 0.02123 0.04514 0.02175 0.04745 C 0.02266 0.05139 0.02292 0.05579 0.02396 0.05949 C 0.02604 0.06667 0.0263 0.06667 0.02748 0.07361 C 0.02878 0.08241 0.028 0.08171 0.03086 0.08981 C 0.03295 0.09606 0.03763 0.1081 0.03763 0.10833 C 0.03802 0.11204 0.0388 0.11597 0.0388 0.12014 C 0.0388 0.12292 0.03737 0.12546 0.03763 0.12824 C 0.03893 0.1412 0.04258 0.14444 0.04675 0.1544 C 0.04831 0.15833 0.04974 0.1625 0.0513 0.16667 C 0.05091 0.17338 0.05091 0.18032 0.05013 0.18681 C 0.04974 0.18981 0.04779 0.1919 0.04792 0.19491 C 0.04857 0.2169 0.05104 0.22222 0.05586 0.23935 C 0.05651 0.24583 0.05834 0.25509 0.05586 0.26157 C 0.05391 0.26643 0.05052 0.26968 0.04792 0.27384 C 0.04935 0.27986 0.05078 0.28611 0.05248 0.2919 C 0.05443 0.29907 0.05677 0.29792 0.05352 0.3081 C 0.05287 0.31018 0.0513 0.31088 0.05013 0.31204 C 0.04414 0.32801 0.05065 0.30625 0.05352 0.32431 C 0.05404 0.32755 0.0513 0.32963 0.05013 0.33241 C 0.05235 0.33611 0.05716 0.34005 0.05352 0.34653 C 0.05274 0.34792 0.0513 0.34792 0.05013 0.34861 C 0.05091 0.35116 0.05156 0.35417 0.05248 0.35671 C 0.05339 0.35949 0.05495 0.36157 0.05586 0.36458 C 0.06485 0.39699 0.05521 0.37014 0.06146 0.38704 C 0.06055 0.39236 0.05899 0.39954 0.05925 0.40509 C 0.05951 0.41111 0.06276 0.41551 0.06498 0.41921 C 0.0599 0.42222 0.06146 0.41968 0.05925 0.43148 C 0.05873 0.43403 0.05808 0.43958 0.05808 0.43981 " pathEditMode="relative" rAng="0" ptsTypes="AAAAAAAAAAAAAAAAAAAAAAAAAAAAAAAAA">
                                      <p:cBhvr>
                                        <p:cTn id="12" dur="500" fill="hold"/>
                                        <p:tgtEl>
                                          <p:spTgt spid="12"/>
                                        </p:tgtEl>
                                        <p:attrNameLst>
                                          <p:attrName>ppt_x</p:attrName>
                                          <p:attrName>ppt_y</p:attrName>
                                        </p:attrNameLst>
                                      </p:cBhvr>
                                      <p:rCtr x="3125" y="22130"/>
                                    </p:animMotion>
                                  </p:childTnLst>
                                  <p:subTnLst>
                                    <p:animClr clrSpc="rgb" dir="cw">
                                      <p:cBhvr override="childStyle">
                                        <p:cTn dur="1" fill="hold" display="0" masterRel="nextClick" afterEffect="1"/>
                                        <p:tgtEl>
                                          <p:spTgt spid="12"/>
                                        </p:tgtEl>
                                        <p:attrNameLst>
                                          <p:attrName>ppt_c</p:attrName>
                                        </p:attrNameLst>
                                      </p:cBhvr>
                                      <p:to>
                                        <a:srgbClr val="FF0000"/>
                                      </p:to>
                                    </p:animClr>
                                  </p:subTnLst>
                                </p:cTn>
                              </p:par>
                              <p:par>
                                <p:cTn id="13" presetID="53" presetClass="entr" presetSubtype="16"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1000"/>
                            </p:stCondLst>
                            <p:childTnLst>
                              <p:par>
                                <p:cTn id="24" presetID="0" presetClass="path" presetSubtype="0" accel="50000" decel="50000" fill="hold" nodeType="afterEffect">
                                  <p:stCondLst>
                                    <p:cond delay="0"/>
                                  </p:stCondLst>
                                  <p:childTnLst>
                                    <p:animMotion origin="layout" path="M -0.00078 2.22222E-6 L 0.00013 0.00023 C 0.003 0.00532 0.00925 0.01296 0.01263 0.02129 C 0.01485 0.02639 0.01641 0.03194 0.01862 0.03773 C 0.01914 0.03981 0.0194 0.04213 0.02019 0.04421 C 0.0211 0.04699 0.02214 0.04791 0.02305 0.05046 C 0.02331 0.0544 0.02487 0.05926 0.02618 0.06342 C 0.02891 0.07037 0.02917 0.07037 0.03099 0.07754 C 0.03295 0.0868 0.03216 0.08657 0.03568 0.09467 C 0.03815 0.10069 0.04388 0.11296 0.04388 0.11319 C 0.04453 0.11713 0.04571 0.12106 0.0461 0.12569 C 0.04636 0.12893 0.04519 0.13194 0.04584 0.13518 C 0.04831 0.14884 0.05209 0.15139 0.0569 0.16157 C 0.05873 0.16551 0.06055 0.16991 0.06237 0.17361 C 0.06263 0.18102 0.06341 0.18866 0.06315 0.19606 C 0.06315 0.19953 0.06159 0.20231 0.06185 0.20532 C 0.06472 0.2294 0.06693 0.23541 0.07383 0.25231 C 0.075 0.25926 0.07709 0.26898 0.07605 0.27662 C 0.07396 0.28287 0.07162 0.28727 0.06927 0.29236 C 0.07162 0.29861 0.07279 0.30509 0.07578 0.31088 C 0.07826 0.31852 0.08034 0.31643 0.07826 0.32847 C 0.07696 0.33102 0.07644 0.33171 0.07539 0.33403 C 0.07149 0.35301 0.07552 0.32731 0.07982 0.34629 C 0.0806 0.34953 0.07813 0.35347 0.07735 0.35555 C 0.07995 0.35972 0.0849 0.36273 0.08203 0.37106 C 0.08138 0.37245 0.08008 0.37268 0.07904 0.37407 C 0.0793 0.37662 0.08099 0.37986 0.08203 0.38264 C 0.0823 0.38518 0.0849 0.3868 0.08607 0.39004 C 0.09766 0.42361 0.08594 0.39583 0.09349 0.41342 C 0.09284 0.41921 0.09232 0.42731 0.0931 0.43379 C 0.09401 0.44004 0.09753 0.44421 0.1 0.44745 C 0.09545 0.45231 0.09662 0.44884 0.09571 0.4625 C 0.09545 0.46551 0.09545 0.47153 0.09466 0.47222 " pathEditMode="relative" rAng="21060000" ptsTypes="AAAAAAAAAAAAAAAAAAAAAAAAAAAAAAAAA">
                                      <p:cBhvr>
                                        <p:cTn id="25" dur="500" fill="hold"/>
                                        <p:tgtEl>
                                          <p:spTgt spid="15"/>
                                        </p:tgtEl>
                                        <p:attrNameLst>
                                          <p:attrName>ppt_x</p:attrName>
                                          <p:attrName>ppt_y</p:attrName>
                                        </p:attrNameLst>
                                      </p:cBhvr>
                                      <p:rCtr x="5143" y="23495"/>
                                    </p:animMotion>
                                  </p:childTnLst>
                                  <p:subTnLst>
                                    <p:animClr clrSpc="rgb" dir="cw">
                                      <p:cBhvr override="childStyle">
                                        <p:cTn dur="1" fill="hold" display="0" masterRel="nextClick" afterEffect="1"/>
                                        <p:tgtEl>
                                          <p:spTgt spid="15"/>
                                        </p:tgtEl>
                                        <p:attrNameLst>
                                          <p:attrName>ppt_c</p:attrName>
                                        </p:attrNameLst>
                                      </p:cBhvr>
                                      <p:to>
                                        <a:srgbClr val="FF0000"/>
                                      </p:to>
                                    </p:animClr>
                                  </p:subTnLst>
                                </p:cTn>
                              </p:par>
                              <p:par>
                                <p:cTn id="26" presetID="53" presetClass="entr" presetSubtype="16"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par>
                                <p:cTn id="31" presetID="53" presetClass="entr" presetSubtype="16"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par>
                          <p:cTn id="36" fill="hold">
                            <p:stCondLst>
                              <p:cond delay="1500"/>
                            </p:stCondLst>
                            <p:childTnLst>
                              <p:par>
                                <p:cTn id="37" presetID="0" presetClass="path" presetSubtype="0" accel="50000" decel="50000" fill="hold" nodeType="afterEffect">
                                  <p:stCondLst>
                                    <p:cond delay="0"/>
                                  </p:stCondLst>
                                  <p:childTnLst>
                                    <p:animMotion origin="layout" path="M 4.79167E-6 -7.40741E-7 L 4.79167E-6 0.00023 C 0.00325 0.00625 0.00859 0.01574 0.01132 0.02477 C 0.01302 0.03079 0.01471 0.03681 0.01588 0.04306 C 0.01627 0.04537 0.0164 0.04769 0.01692 0.05 C 0.01757 0.05255 0.01875 0.05417 0.01927 0.05695 C 0.02018 0.06134 0.02044 0.0662 0.02148 0.07037 C 0.02356 0.07847 0.02382 0.07847 0.025 0.08634 C 0.0263 0.09653 0.02552 0.0956 0.02838 0.10486 C 0.03046 0.11181 0.03515 0.12546 0.03515 0.12593 C 0.03554 0.13009 0.03632 0.13449 0.03632 0.13935 C 0.03632 0.14236 0.03489 0.14514 0.03515 0.14815 C 0.03645 0.16296 0.0401 0.16667 0.04427 0.17778 C 0.04583 0.18241 0.04726 0.18704 0.04882 0.1919 C 0.04843 0.19931 0.04843 0.20718 0.04765 0.21458 C 0.04726 0.21782 0.04531 0.22037 0.04544 0.22384 C 0.04609 0.24861 0.04856 0.2544 0.05338 0.27407 C 0.05403 0.28148 0.05585 0.29167 0.05338 0.29931 C 0.05143 0.30486 0.04804 0.30833 0.04544 0.31296 C 0.04687 0.31991 0.0483 0.32708 0.05 0.33357 C 0.05195 0.34167 0.05429 0.34051 0.05104 0.35185 C 0.05039 0.35417 0.04882 0.35509 0.04765 0.35648 C 0.04166 0.37431 0.04817 0.34977 0.05104 0.37014 C 0.05156 0.37384 0.04882 0.37616 0.04765 0.3794 C 0.04987 0.38357 0.05468 0.38796 0.05104 0.39537 C 0.05026 0.39699 0.04882 0.39699 0.04765 0.39769 C 0.04843 0.4007 0.04908 0.40394 0.05 0.40671 C 0.05091 0.41019 0.05247 0.41227 0.05338 0.41574 C 0.06237 0.45232 0.05273 0.42222 0.05898 0.4412 C 0.05807 0.44722 0.05651 0.45532 0.05677 0.46157 C 0.05703 0.46829 0.06028 0.47338 0.0625 0.47755 C 0.05742 0.48102 0.05898 0.47801 0.05677 0.49144 C 0.05625 0.49445 0.05559 0.5007 0.05559 0.50116 " pathEditMode="relative" rAng="0" ptsTypes="AAAAAAAAAAAAAAAAAAAAAAAAAAAAAAAAA">
                                      <p:cBhvr>
                                        <p:cTn id="38" dur="500" fill="hold"/>
                                        <p:tgtEl>
                                          <p:spTgt spid="17"/>
                                        </p:tgtEl>
                                        <p:attrNameLst>
                                          <p:attrName>ppt_x</p:attrName>
                                          <p:attrName>ppt_y</p:attrName>
                                        </p:attrNameLst>
                                      </p:cBhvr>
                                      <p:rCtr x="3125" y="25046"/>
                                    </p:animMotion>
                                  </p:childTnLst>
                                  <p:subTnLst>
                                    <p:animClr clrSpc="rgb" dir="cw">
                                      <p:cBhvr override="childStyle">
                                        <p:cTn dur="1" fill="hold" display="0" masterRel="nextClick" afterEffect="1"/>
                                        <p:tgtEl>
                                          <p:spTgt spid="17"/>
                                        </p:tgtEl>
                                        <p:attrNameLst>
                                          <p:attrName>ppt_c</p:attrName>
                                        </p:attrNameLst>
                                      </p:cBhvr>
                                      <p:to>
                                        <a:srgbClr val="FF0000"/>
                                      </p:to>
                                    </p:animClr>
                                  </p:subTnLst>
                                </p:cTn>
                              </p:par>
                              <p:par>
                                <p:cTn id="39" presetID="53"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par>
                          <p:cTn id="44" fill="hold">
                            <p:stCondLst>
                              <p:cond delay="2000"/>
                            </p:stCondLst>
                            <p:childTnLst>
                              <p:par>
                                <p:cTn id="45" presetID="0" presetClass="path" presetSubtype="0" accel="50000" decel="50000" fill="hold" nodeType="afterEffect">
                                  <p:stCondLst>
                                    <p:cond delay="0"/>
                                  </p:stCondLst>
                                  <p:childTnLst>
                                    <p:animMotion origin="layout" path="M 3.125E-6 -0.00023 L -0.00013 1.11111E-6 C 0.00299 0.00671 0.00885 0.01736 0.01054 0.02616 C 0.01211 0.03194 0.01341 0.03773 0.01432 0.04375 C 0.01445 0.0456 0.01445 0.04768 0.01471 0.05023 C 0.01523 0.05255 0.0164 0.05463 0.01692 0.05717 C 0.01744 0.06134 0.01731 0.06574 0.01836 0.06991 C 0.01979 0.07778 0.02005 0.07778 0.0207 0.08518 C 0.02135 0.09421 0.02044 0.09305 0.02278 0.10231 C 0.02461 0.10926 0.02877 0.12268 0.02877 0.12292 C 0.0289 0.12708 0.02929 0.13125 0.0289 0.13542 C 0.02864 0.13796 0.02669 0.14005 0.02721 0.14305 C 0.02682 0.15602 0.0306 0.16065 0.03437 0.17222 C 0.0358 0.17662 0.03698 0.18125 0.03841 0.18565 C 0.03724 0.19236 0.03646 0.1993 0.03489 0.20532 C 0.03411 0.2081 0.03151 0.20926 0.03138 0.21227 C 0.03034 0.2338 0.03216 0.24051 0.03593 0.25926 C 0.03593 0.26574 0.0375 0.27569 0.03411 0.28102 C 0.03073 0.28495 0.02643 0.2868 0.02291 0.28958 C 0.02422 0.2963 0.025 0.30301 0.0263 0.30949 C 0.02786 0.31713 0.03112 0.3169 0.02578 0.32569 C 0.02474 0.32755 0.02291 0.32731 0.02148 0.32824 C 0.01276 0.34143 0.02265 0.32268 0.02396 0.34167 C 0.02461 0.34491 0.02083 0.34583 0.01927 0.34815 C 0.02148 0.35278 0.02669 0.35856 0.02161 0.36342 C 0.02057 0.36458 0.01888 0.36366 0.01758 0.36412 C 0.01849 0.3669 0.01836 0.37014 0.0194 0.37245 C 0.02005 0.37616 0.02161 0.3787 0.02265 0.38217 C 0.02981 0.41736 0.02109 0.38704 0.02656 0.40648 C 0.02487 0.41111 0.02226 0.41759 0.022 0.42315 C 0.02161 0.42893 0.02578 0.43495 0.02721 0.43935 C 0.02174 0.44028 0.02304 0.43842 0.01914 0.44884 C 0.01836 0.45116 0.01718 0.45671 0.01692 0.45694 " pathEditMode="relative" rAng="660000" ptsTypes="AAAAAAAAAAAAAAAAAAAAAAAAAAAAAAAAA">
                                      <p:cBhvr>
                                        <p:cTn id="46" dur="500" fill="hold"/>
                                        <p:tgtEl>
                                          <p:spTgt spid="18"/>
                                        </p:tgtEl>
                                        <p:attrNameLst>
                                          <p:attrName>ppt_x</p:attrName>
                                          <p:attrName>ppt_y</p:attrName>
                                        </p:attrNameLst>
                                      </p:cBhvr>
                                      <p:rCtr x="1250" y="22986"/>
                                    </p:animMotion>
                                  </p:childTnLst>
                                  <p:subTnLst>
                                    <p:animClr clrSpc="rgb" dir="cw">
                                      <p:cBhvr override="childStyle">
                                        <p:cTn dur="1" fill="hold" display="0" masterRel="nextClick" afterEffect="1"/>
                                        <p:tgtEl>
                                          <p:spTgt spid="18"/>
                                        </p:tgtEl>
                                        <p:attrNameLst>
                                          <p:attrName>ppt_c</p:attrName>
                                        </p:attrNameLst>
                                      </p:cBhvr>
                                      <p:to>
                                        <a:srgbClr val="FF0000"/>
                                      </p:to>
                                    </p:animClr>
                                  </p:subTnLst>
                                </p:cTn>
                              </p:par>
                              <p:par>
                                <p:cTn id="47" presetID="53" presetClass="entr" presetSubtype="16"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par>
                                <p:cTn id="52" presetID="53" presetClass="entr" presetSubtype="16"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par>
                                <p:cTn id="57" presetID="53" presetClass="entr" presetSubtype="16"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p:cTn id="59" dur="500" fill="hold"/>
                                        <p:tgtEl>
                                          <p:spTgt spid="21"/>
                                        </p:tgtEl>
                                        <p:attrNameLst>
                                          <p:attrName>ppt_w</p:attrName>
                                        </p:attrNameLst>
                                      </p:cBhvr>
                                      <p:tavLst>
                                        <p:tav tm="0">
                                          <p:val>
                                            <p:fltVal val="0"/>
                                          </p:val>
                                        </p:tav>
                                        <p:tav tm="100000">
                                          <p:val>
                                            <p:strVal val="#ppt_w"/>
                                          </p:val>
                                        </p:tav>
                                      </p:tavLst>
                                    </p:anim>
                                    <p:anim calcmode="lin" valueType="num">
                                      <p:cBhvr>
                                        <p:cTn id="60" dur="500" fill="hold"/>
                                        <p:tgtEl>
                                          <p:spTgt spid="21"/>
                                        </p:tgtEl>
                                        <p:attrNameLst>
                                          <p:attrName>ppt_h</p:attrName>
                                        </p:attrNameLst>
                                      </p:cBhvr>
                                      <p:tavLst>
                                        <p:tav tm="0">
                                          <p:val>
                                            <p:fltVal val="0"/>
                                          </p:val>
                                        </p:tav>
                                        <p:tav tm="100000">
                                          <p:val>
                                            <p:strVal val="#ppt_h"/>
                                          </p:val>
                                        </p:tav>
                                      </p:tavLst>
                                    </p:anim>
                                    <p:animEffect transition="in" filter="fade">
                                      <p:cBhvr>
                                        <p:cTn id="61" dur="500"/>
                                        <p:tgtEl>
                                          <p:spTgt spid="21"/>
                                        </p:tgtEl>
                                      </p:cBhvr>
                                    </p:animEffect>
                                  </p:childTnLst>
                                </p:cTn>
                              </p:par>
                            </p:childTnLst>
                          </p:cTn>
                        </p:par>
                        <p:par>
                          <p:cTn id="62" fill="hold">
                            <p:stCondLst>
                              <p:cond delay="2500"/>
                            </p:stCondLst>
                            <p:childTnLst>
                              <p:par>
                                <p:cTn id="63" presetID="0" presetClass="path" presetSubtype="0" accel="50000" decel="50000" fill="hold" nodeType="afterEffect">
                                  <p:stCondLst>
                                    <p:cond delay="0"/>
                                  </p:stCondLst>
                                  <p:childTnLst>
                                    <p:animMotion origin="layout" path="M -0.00065 -0.00024 C -0.00078 0.00023 -0.01003 -0.00394 -0.01016 -0.00371 C -0.00872 0.00439 -0.00859 -0.00348 -0.00846 0.00694 C -0.00833 0.01273 0.00352 0.01898 0.00261 0.02615 C 0.00221 0.02777 0.01211 0.0662 0.01224 0.06759 C 0.01185 0.07152 0.00716 0.08726 0.00742 0.08958 C 0.0069 0.09375 0.03229 0.10787 0.03242 0.11273 C 0.03203 0.12152 0.03372 0.12685 0.03268 0.13588 C 0.03138 0.14583 0.0388 0.16921 0.03932 0.18078 C 0.03867 0.18912 0.04492 0.19652 0.04531 0.19629 C 0.04401 0.19976 0.04466 0.20625 0.04388 0.20995 C 0.04271 0.21365 0.04219 0.21296 0.04193 0.21597 C 0.03958 0.22893 0.04206 0.23541 0.04219 0.24907 C 0.04245 0.25555 0.01979 0.27338 0.0194 0.27893 C 0.01758 0.28379 0.03828 0.28217 0.03646 0.28773 C 0.03451 0.29027 0.02982 0.28634 0.02878 0.28888 C 0.02331 0.31157 0.04688 0.27754 0.04505 0.30115 C 0.04362 0.30717 0.04219 0.31736 0.03906 0.32268 C 0.03555 0.32569 0.03281 0.325 0.02852 0.32824 C 0.02839 0.33634 0.02787 0.34375 0.02747 0.35 C 0.02721 0.35856 0.02969 0.35949 0.02448 0.36597 C 0.02344 0.36736 0.02175 0.36759 0.02031 0.36875 C 0.00977 0.38101 0.0224 0.36296 0.0194 0.38402 C 0.01914 0.38796 0.01602 0.38888 0.01432 0.39027 C 0.01471 0.3956 0.0181 0.40254 0.01354 0.40601 C 0.01211 0.40787 0.0112 0.40601 0.0099 0.40532 C 0.00977 0.40949 0.00951 0.4125 0.00925 0.4162 C 0.01003 0.41828 0.01016 0.42314 0.01016 0.42824 L 0.00912 0.45301 C 0.00664 0.45694 0.00339 0.46388 0.00156 0.47083 C -0.00026 0.47731 0.00169 0.48541 0.00274 0.49004 C -0.00273 0.48796 -0.00039 0.48796 -0.00586 0.49513 C -0.00651 0.49976 -0.00846 0.50439 -0.00989 0.50694 " pathEditMode="relative" rAng="1560000" ptsTypes="AAAAAAAAAAAAAAAAAAAAAAAAAAAAAAAAA">
                                      <p:cBhvr>
                                        <p:cTn id="64" dur="500" fill="hold"/>
                                        <p:tgtEl>
                                          <p:spTgt spid="21"/>
                                        </p:tgtEl>
                                        <p:attrNameLst>
                                          <p:attrName>ppt_x</p:attrName>
                                          <p:attrName>ppt_y</p:attrName>
                                        </p:attrNameLst>
                                      </p:cBhvr>
                                      <p:rCtr x="-560" y="25278"/>
                                    </p:animMotion>
                                  </p:childTnLst>
                                  <p:subTnLst>
                                    <p:animClr clrSpc="rgb" dir="cw">
                                      <p:cBhvr override="childStyle">
                                        <p:cTn dur="1" fill="hold" display="0" masterRel="nextClick" afterEffect="1"/>
                                        <p:tgtEl>
                                          <p:spTgt spid="21"/>
                                        </p:tgtEl>
                                        <p:attrNameLst>
                                          <p:attrName>ppt_c</p:attrName>
                                        </p:attrNameLst>
                                      </p:cBhvr>
                                      <p:to>
                                        <a:srgbClr val="FF0000"/>
                                      </p:to>
                                    </p:animClr>
                                  </p:subTnLst>
                                </p:cTn>
                              </p:par>
                              <p:par>
                                <p:cTn id="65" presetID="53" presetClass="entr" presetSubtype="16"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childTnLst>
                          </p:cTn>
                        </p:par>
                        <p:par>
                          <p:cTn id="70" fill="hold">
                            <p:stCondLst>
                              <p:cond delay="3000"/>
                            </p:stCondLst>
                            <p:childTnLst>
                              <p:par>
                                <p:cTn id="71" presetID="0" presetClass="path" presetSubtype="0" accel="50000" decel="50000" fill="hold" nodeType="afterEffect">
                                  <p:stCondLst>
                                    <p:cond delay="0"/>
                                  </p:stCondLst>
                                  <p:childTnLst>
                                    <p:animMotion origin="layout" path="M -0.00586 0.00024 L -0.00586 0.00047 C -0.00247 0.00741 0.00326 0.01598 0.00586 0.02338 C 0.00755 0.02848 0.00925 0.03357 0.01029 0.03843 C 0.01042 0.03912 0.01055 0.0419 0.0112 0.04306 C 0.01146 0.0463 0.01289 0.04607 0.01328 0.04977 C 0.01419 0.05371 0.01406 0.05741 0.01524 0.05996 C 0.01706 0.06737 0.01732 0.06737 0.01849 0.07223 C 0.01927 0.08195 0.01836 0.08056 0.02109 0.08866 C 0.02305 0.09445 0.028 0.10579 0.02787 0.10602 C 0.028 0.10973 0.02878 0.1132 0.02839 0.11644 C 0.02826 0.11899 0.02643 0.12107 0.02656 0.12292 C 0.02721 0.13287 0.03112 0.13843 0.03542 0.14815 C 0.03698 0.15186 0.03854 0.15463 0.03984 0.15996 C 0.03906 0.16459 0.03854 0.17107 0.03737 0.17686 C 0.03646 0.17917 0.03399 0.18056 0.03399 0.18287 C 0.03359 0.20186 0.03594 0.20718 0.04037 0.22315 C 0.04076 0.22894 0.04232 0.23727 0.03906 0.2419 C 0.0362 0.24561 0.03203 0.24723 0.02878 0.24977 C 0.03021 0.25579 0.03151 0.26112 0.03281 0.26644 C 0.03464 0.27338 0.03763 0.27223 0.03307 0.28102 C 0.03203 0.28241 0.03021 0.28241 0.02878 0.28311 C 0.0207 0.29514 0.02982 0.27801 0.0319 0.29445 C 0.03242 0.29746 0.02891 0.29838 0.02747 0.30047 C 0.02982 0.30417 0.03529 0.30811 0.03034 0.3132 C 0.02969 0.31436 0.02774 0.31227 0.0263 0.31436 C 0.02721 0.31667 0.02721 0.31922 0.02865 0.32153 C 0.02943 0.32431 0.03099 0.32662 0.03216 0.32963 C 0.0405 0.35949 0.03086 0.3338 0.03711 0.35024 C 0.03555 0.3544 0.03346 0.3588 0.03294 0.36482 C 0.03281 0.36991 0.03672 0.37477 0.03906 0.37848 C 0.03294 0.37987 0.0349 0.37778 0.03138 0.38565 C 0.03073 0.38912 0.02969 0.39422 0.02956 0.39422 " pathEditMode="relative" rAng="480000" ptsTypes="AAAAAAAAAAAAAAAAAAAAAAAAAAAAAAAAA">
                                      <p:cBhvr>
                                        <p:cTn id="72" dur="500" fill="hold"/>
                                        <p:tgtEl>
                                          <p:spTgt spid="22"/>
                                        </p:tgtEl>
                                        <p:attrNameLst>
                                          <p:attrName>ppt_x</p:attrName>
                                          <p:attrName>ppt_y</p:attrName>
                                        </p:attrNameLst>
                                      </p:cBhvr>
                                      <p:rCtr x="2174" y="19792"/>
                                    </p:animMotion>
                                  </p:childTnLst>
                                  <p:subTnLst>
                                    <p:animClr clrSpc="rgb" dir="cw">
                                      <p:cBhvr override="childStyle">
                                        <p:cTn dur="1" fill="hold" display="0" masterRel="nextClick" afterEffect="1"/>
                                        <p:tgtEl>
                                          <p:spTgt spid="22"/>
                                        </p:tgtEl>
                                        <p:attrNameLst>
                                          <p:attrName>ppt_c</p:attrName>
                                        </p:attrNameLst>
                                      </p:cBhvr>
                                      <p:to>
                                        <a:srgbClr val="FF0000"/>
                                      </p:to>
                                    </p:animClr>
                                  </p:subTnLst>
                                </p:cTn>
                              </p:par>
                              <p:par>
                                <p:cTn id="73" presetID="53" presetClass="entr" presetSubtype="16" fill="hold"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p:cTn id="75" dur="500" fill="hold"/>
                                        <p:tgtEl>
                                          <p:spTgt spid="23"/>
                                        </p:tgtEl>
                                        <p:attrNameLst>
                                          <p:attrName>ppt_w</p:attrName>
                                        </p:attrNameLst>
                                      </p:cBhvr>
                                      <p:tavLst>
                                        <p:tav tm="0">
                                          <p:val>
                                            <p:fltVal val="0"/>
                                          </p:val>
                                        </p:tav>
                                        <p:tav tm="100000">
                                          <p:val>
                                            <p:strVal val="#ppt_w"/>
                                          </p:val>
                                        </p:tav>
                                      </p:tavLst>
                                    </p:anim>
                                    <p:anim calcmode="lin" valueType="num">
                                      <p:cBhvr>
                                        <p:cTn id="76" dur="500" fill="hold"/>
                                        <p:tgtEl>
                                          <p:spTgt spid="23"/>
                                        </p:tgtEl>
                                        <p:attrNameLst>
                                          <p:attrName>ppt_h</p:attrName>
                                        </p:attrNameLst>
                                      </p:cBhvr>
                                      <p:tavLst>
                                        <p:tav tm="0">
                                          <p:val>
                                            <p:fltVal val="0"/>
                                          </p:val>
                                        </p:tav>
                                        <p:tav tm="100000">
                                          <p:val>
                                            <p:strVal val="#ppt_h"/>
                                          </p:val>
                                        </p:tav>
                                      </p:tavLst>
                                    </p:anim>
                                    <p:animEffect transition="in" filter="fade">
                                      <p:cBhvr>
                                        <p:cTn id="77" dur="500"/>
                                        <p:tgtEl>
                                          <p:spTgt spid="23"/>
                                        </p:tgtEl>
                                      </p:cBhvr>
                                    </p:animEffect>
                                  </p:childTnLst>
                                </p:cTn>
                              </p:par>
                            </p:childTnLst>
                          </p:cTn>
                        </p:par>
                        <p:par>
                          <p:cTn id="78" fill="hold">
                            <p:stCondLst>
                              <p:cond delay="3500"/>
                            </p:stCondLst>
                            <p:childTnLst>
                              <p:par>
                                <p:cTn id="79" presetID="0" presetClass="path" presetSubtype="0" accel="50000" decel="50000" fill="hold" nodeType="afterEffect">
                                  <p:stCondLst>
                                    <p:cond delay="0"/>
                                  </p:stCondLst>
                                  <p:childTnLst>
                                    <p:animMotion origin="layout" path="M -0.00091 0.00093 C -0.00078 0.00024 -0.01094 0.00139 -0.01107 0.00278 C -0.00742 0.00487 -0.01471 0.01945 -0.0112 0.02477 C -0.0082 0.02894 -0.0056 0.01621 -0.00156 0.01598 C 0.02031 0.01088 -0.00768 0.02593 0.0138 0.01899 C 0.01471 0.02014 0.00599 0.02315 0.0069 0.025 C 0.00859 0.02871 0.01771 0.0213 0.01901 0.02454 C 0.02239 0.02894 0.01771 0.03056 0.01992 0.03473 C 0.022 0.04051 0.01862 0.04885 0.02266 0.05394 C 0.02526 0.05718 0.01927 0.05764 0.01914 0.0588 C 0.02044 0.06158 0.01393 0.06852 0.01445 0.07107 C 0.01484 0.07408 0.02734 0.06829 0.02747 0.07061 C 0.03099 0.08102 0.02643 0.07038 0.03164 0.07547 C 0.03372 0.07917 0.0319 0.09306 0.03424 0.09538 C 0.03476 0.1007 0.02878 0.1044 0.02891 0.1088 C 0.02917 0.11158 0.03463 0.10926 0.03529 0.11227 C 0.03932 0.12871 0.02656 0.1375 0.03385 0.14954 C 0.03489 0.15371 0.0319 0.16413 0.03008 0.17176 C 0.02956 0.175 0.03854 0.17848 0.03685 0.18403 C 0.03919 0.18635 0.03867 0.18889 0.04075 0.19329 C 0.04466 0.19723 0.02357 0.21968 0.02213 0.23056 C 0.02253 0.23218 0.03398 0.21945 0.03307 0.2213 C 0.03021 0.23612 0.01966 0.22987 0.02435 0.24144 C 0.02617 0.24375 0.03776 0.22431 0.03711 0.22686 C 0.03932 0.22917 0.03034 0.25255 0.02851 0.2595 C 0.02747 0.26181 0.02643 0.26204 0.02591 0.26204 C 0.02656 0.26389 0.04023 0.24862 0.04128 0.25 C 0.04258 0.25047 0.03125 0.26968 0.03294 0.272 C 0.04609 0.29167 0.03294 0.27663 0.0418 0.28635 C 0.04128 0.29075 0.04154 0.2963 0.04219 0.30116 C 0.04323 0.30533 0.04726 0.30834 0.05026 0.31019 C 0.04583 0.31528 0.04635 0.31227 0.04609 0.32385 C 0.0457 0.32524 0.04648 0.32963 0.04596 0.33102 " pathEditMode="relative" rAng="20460000" ptsTypes="AAAAAAAAAAAAAAAAAAAAAAAAAAAAAAAAA">
                                      <p:cBhvr>
                                        <p:cTn id="80" dur="500" fill="hold"/>
                                        <p:tgtEl>
                                          <p:spTgt spid="23"/>
                                        </p:tgtEl>
                                        <p:attrNameLst>
                                          <p:attrName>ppt_x</p:attrName>
                                          <p:attrName>ppt_y</p:attrName>
                                        </p:attrNameLst>
                                      </p:cBhvr>
                                      <p:rCtr x="2812" y="15972"/>
                                    </p:animMotion>
                                  </p:childTnLst>
                                  <p:subTnLst>
                                    <p:animClr clrSpc="rgb" dir="cw">
                                      <p:cBhvr override="childStyle">
                                        <p:cTn dur="1" fill="hold" display="0" masterRel="nextClick" afterEffect="1"/>
                                        <p:tgtEl>
                                          <p:spTgt spid="23"/>
                                        </p:tgtEl>
                                        <p:attrNameLst>
                                          <p:attrName>ppt_c</p:attrName>
                                        </p:attrNameLst>
                                      </p:cBhvr>
                                      <p:to>
                                        <a:srgbClr val="FF0000"/>
                                      </p:to>
                                    </p:animClr>
                                  </p:subTnLst>
                                </p:cTn>
                              </p:par>
                              <p:par>
                                <p:cTn id="81" presetID="53" presetClass="entr" presetSubtype="16" fill="hold" nodeType="with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p:cTn id="83" dur="500" fill="hold"/>
                                        <p:tgtEl>
                                          <p:spTgt spid="24"/>
                                        </p:tgtEl>
                                        <p:attrNameLst>
                                          <p:attrName>ppt_w</p:attrName>
                                        </p:attrNameLst>
                                      </p:cBhvr>
                                      <p:tavLst>
                                        <p:tav tm="0">
                                          <p:val>
                                            <p:fltVal val="0"/>
                                          </p:val>
                                        </p:tav>
                                        <p:tav tm="100000">
                                          <p:val>
                                            <p:strVal val="#ppt_w"/>
                                          </p:val>
                                        </p:tav>
                                      </p:tavLst>
                                    </p:anim>
                                    <p:anim calcmode="lin" valueType="num">
                                      <p:cBhvr>
                                        <p:cTn id="84" dur="500" fill="hold"/>
                                        <p:tgtEl>
                                          <p:spTgt spid="24"/>
                                        </p:tgtEl>
                                        <p:attrNameLst>
                                          <p:attrName>ppt_h</p:attrName>
                                        </p:attrNameLst>
                                      </p:cBhvr>
                                      <p:tavLst>
                                        <p:tav tm="0">
                                          <p:val>
                                            <p:fltVal val="0"/>
                                          </p:val>
                                        </p:tav>
                                        <p:tav tm="100000">
                                          <p:val>
                                            <p:strVal val="#ppt_h"/>
                                          </p:val>
                                        </p:tav>
                                      </p:tavLst>
                                    </p:anim>
                                    <p:animEffect transition="in" filter="fade">
                                      <p:cBhvr>
                                        <p:cTn id="85" dur="500"/>
                                        <p:tgtEl>
                                          <p:spTgt spid="24"/>
                                        </p:tgtEl>
                                      </p:cBhvr>
                                    </p:animEffect>
                                  </p:childTnLst>
                                </p:cTn>
                              </p:par>
                              <p:par>
                                <p:cTn id="86" presetID="53" presetClass="entr" presetSubtype="16"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 calcmode="lin" valueType="num">
                                      <p:cBhvr>
                                        <p:cTn id="88" dur="500" fill="hold"/>
                                        <p:tgtEl>
                                          <p:spTgt spid="25"/>
                                        </p:tgtEl>
                                        <p:attrNameLst>
                                          <p:attrName>ppt_w</p:attrName>
                                        </p:attrNameLst>
                                      </p:cBhvr>
                                      <p:tavLst>
                                        <p:tav tm="0">
                                          <p:val>
                                            <p:fltVal val="0"/>
                                          </p:val>
                                        </p:tav>
                                        <p:tav tm="100000">
                                          <p:val>
                                            <p:strVal val="#ppt_w"/>
                                          </p:val>
                                        </p:tav>
                                      </p:tavLst>
                                    </p:anim>
                                    <p:anim calcmode="lin" valueType="num">
                                      <p:cBhvr>
                                        <p:cTn id="89" dur="500" fill="hold"/>
                                        <p:tgtEl>
                                          <p:spTgt spid="25"/>
                                        </p:tgtEl>
                                        <p:attrNameLst>
                                          <p:attrName>ppt_h</p:attrName>
                                        </p:attrNameLst>
                                      </p:cBhvr>
                                      <p:tavLst>
                                        <p:tav tm="0">
                                          <p:val>
                                            <p:fltVal val="0"/>
                                          </p:val>
                                        </p:tav>
                                        <p:tav tm="100000">
                                          <p:val>
                                            <p:strVal val="#ppt_h"/>
                                          </p:val>
                                        </p:tav>
                                      </p:tavLst>
                                    </p:anim>
                                    <p:animEffect transition="in" filter="fade">
                                      <p:cBhvr>
                                        <p:cTn id="9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6A59D4-A7FC-4DE7-9752-99F6D9FEF64B}"/>
              </a:ext>
            </a:extLst>
          </p:cNvPr>
          <p:cNvSpPr>
            <a:spLocks noGrp="1"/>
          </p:cNvSpPr>
          <p:nvPr>
            <p:ph idx="1"/>
          </p:nvPr>
        </p:nvSpPr>
        <p:spPr>
          <a:xfrm>
            <a:off x="838200" y="1825625"/>
            <a:ext cx="4451272" cy="4351338"/>
          </a:xfrm>
        </p:spPr>
        <p:txBody>
          <a:bodyPr>
            <a:normAutofit lnSpcReduction="10000"/>
          </a:bodyPr>
          <a:lstStyle/>
          <a:p>
            <a:pPr algn="ctr"/>
            <a:r>
              <a:rPr lang="en-US" sz="3600" dirty="0"/>
              <a:t>The signal reaches the terminal end (called the axon terminal) causing calcium channels to open.</a:t>
            </a:r>
          </a:p>
          <a:p>
            <a:pPr algn="ctr"/>
            <a:r>
              <a:rPr lang="en-US" sz="3600" dirty="0"/>
              <a:t>The influx of calcium in the axon terminal causes the release of the neurotransmitter, acetylcholine. </a:t>
            </a:r>
          </a:p>
          <a:p>
            <a:pPr algn="ctr"/>
            <a:endParaRPr lang="en-US" sz="3600" dirty="0"/>
          </a:p>
        </p:txBody>
      </p:sp>
      <p:pic>
        <p:nvPicPr>
          <p:cNvPr id="4" name="Picture 3">
            <a:extLst>
              <a:ext uri="{FF2B5EF4-FFF2-40B4-BE49-F238E27FC236}">
                <a16:creationId xmlns:a16="http://schemas.microsoft.com/office/drawing/2014/main" id="{4CBF7BFD-777E-408D-8E91-9E6583724307}"/>
              </a:ext>
            </a:extLst>
          </p:cNvPr>
          <p:cNvPicPr>
            <a:picLocks noChangeAspect="1"/>
          </p:cNvPicPr>
          <p:nvPr/>
        </p:nvPicPr>
        <p:blipFill rotWithShape="1">
          <a:blip r:embed="rId2">
            <a:extLst>
              <a:ext uri="{28A0092B-C50C-407E-A947-70E740481C1C}">
                <a14:useLocalDpi xmlns:a14="http://schemas.microsoft.com/office/drawing/2010/main" val="0"/>
              </a:ext>
            </a:extLst>
          </a:blip>
          <a:srcRect t="9931" r="51762"/>
          <a:stretch/>
        </p:blipFill>
        <p:spPr>
          <a:xfrm>
            <a:off x="7263858" y="452180"/>
            <a:ext cx="4451272" cy="6176963"/>
          </a:xfrm>
          <a:prstGeom prst="rect">
            <a:avLst/>
          </a:prstGeom>
        </p:spPr>
      </p:pic>
      <p:sp>
        <p:nvSpPr>
          <p:cNvPr id="5" name="Left Bracket 4">
            <a:extLst>
              <a:ext uri="{FF2B5EF4-FFF2-40B4-BE49-F238E27FC236}">
                <a16:creationId xmlns:a16="http://schemas.microsoft.com/office/drawing/2014/main" id="{944C73D0-74CC-40E2-BE6B-156532C6C735}"/>
              </a:ext>
            </a:extLst>
          </p:cNvPr>
          <p:cNvSpPr/>
          <p:nvPr/>
        </p:nvSpPr>
        <p:spPr>
          <a:xfrm>
            <a:off x="7762239" y="1690687"/>
            <a:ext cx="339173" cy="343678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a:extLst>
              <a:ext uri="{FF2B5EF4-FFF2-40B4-BE49-F238E27FC236}">
                <a16:creationId xmlns:a16="http://schemas.microsoft.com/office/drawing/2014/main" id="{C2174B83-CD51-4452-86C9-5CB149EF270B}"/>
              </a:ext>
            </a:extLst>
          </p:cNvPr>
          <p:cNvSpPr/>
          <p:nvPr/>
        </p:nvSpPr>
        <p:spPr>
          <a:xfrm rot="16200000">
            <a:off x="6787132" y="3228944"/>
            <a:ext cx="1426994" cy="400110"/>
          </a:xfrm>
          <a:prstGeom prst="rect">
            <a:avLst/>
          </a:prstGeom>
          <a:noFill/>
        </p:spPr>
        <p:txBody>
          <a:bodyPr wrap="none" lIns="91440" tIns="45720" rIns="91440" bIns="45720">
            <a:spAutoFit/>
          </a:bodyPr>
          <a:lstStyle/>
          <a:p>
            <a:pPr algn="ctr"/>
            <a:r>
              <a:rPr lang="en-US" sz="2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Motor Neuron</a:t>
            </a:r>
          </a:p>
        </p:txBody>
      </p:sp>
      <p:sp>
        <p:nvSpPr>
          <p:cNvPr id="7" name="Left Bracket 6">
            <a:extLst>
              <a:ext uri="{FF2B5EF4-FFF2-40B4-BE49-F238E27FC236}">
                <a16:creationId xmlns:a16="http://schemas.microsoft.com/office/drawing/2014/main" id="{44D1561D-CC0D-49CB-A7FB-C9C6438E7DFE}"/>
              </a:ext>
            </a:extLst>
          </p:cNvPr>
          <p:cNvSpPr/>
          <p:nvPr/>
        </p:nvSpPr>
        <p:spPr>
          <a:xfrm>
            <a:off x="7096004" y="3105299"/>
            <a:ext cx="339173" cy="343678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a:extLst>
              <a:ext uri="{FF2B5EF4-FFF2-40B4-BE49-F238E27FC236}">
                <a16:creationId xmlns:a16="http://schemas.microsoft.com/office/drawing/2014/main" id="{07A48C38-878D-46EA-877F-49ACEEBA5985}"/>
              </a:ext>
            </a:extLst>
          </p:cNvPr>
          <p:cNvPicPr>
            <a:picLocks noChangeAspect="1"/>
          </p:cNvPicPr>
          <p:nvPr/>
        </p:nvPicPr>
        <p:blipFill>
          <a:blip r:embed="rId3"/>
          <a:stretch>
            <a:fillRect/>
          </a:stretch>
        </p:blipFill>
        <p:spPr>
          <a:xfrm>
            <a:off x="9174008" y="3557633"/>
            <a:ext cx="274320" cy="300867"/>
          </a:xfrm>
          <a:prstGeom prst="rect">
            <a:avLst/>
          </a:prstGeom>
        </p:spPr>
      </p:pic>
      <p:sp>
        <p:nvSpPr>
          <p:cNvPr id="9" name="Rectangle 8">
            <a:extLst>
              <a:ext uri="{FF2B5EF4-FFF2-40B4-BE49-F238E27FC236}">
                <a16:creationId xmlns:a16="http://schemas.microsoft.com/office/drawing/2014/main" id="{12A81220-0EEC-4BB9-8402-A90DE3C8E7B3}"/>
              </a:ext>
            </a:extLst>
          </p:cNvPr>
          <p:cNvSpPr/>
          <p:nvPr/>
        </p:nvSpPr>
        <p:spPr>
          <a:xfrm>
            <a:off x="10456871" y="5483497"/>
            <a:ext cx="1255472" cy="276999"/>
          </a:xfrm>
          <a:prstGeom prst="rect">
            <a:avLst/>
          </a:prstGeom>
        </p:spPr>
        <p:txBody>
          <a:bodyPr wrap="none">
            <a:spAutoFit/>
          </a:bodyPr>
          <a:lstStyle/>
          <a:p>
            <a:r>
              <a:rPr lang="en-US" sz="1200" dirty="0"/>
              <a:t>(neurotransmitters)</a:t>
            </a:r>
          </a:p>
        </p:txBody>
      </p:sp>
      <p:pic>
        <p:nvPicPr>
          <p:cNvPr id="19" name="Picture 18" descr="A close up of a logo&#10;&#10;Description generated with very high confidence">
            <a:extLst>
              <a:ext uri="{FF2B5EF4-FFF2-40B4-BE49-F238E27FC236}">
                <a16:creationId xmlns:a16="http://schemas.microsoft.com/office/drawing/2014/main" id="{DDFF6197-F741-4649-B029-DFC7DF15A7C8}"/>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371979" y="4390040"/>
            <a:ext cx="365760" cy="374538"/>
          </a:xfrm>
          <a:prstGeom prst="rect">
            <a:avLst/>
          </a:prstGeom>
          <a:ln w="3175">
            <a:noFill/>
          </a:ln>
          <a:effectLst>
            <a:outerShdw blurRad="190500" algn="tl" rotWithShape="0">
              <a:srgbClr val="000000">
                <a:alpha val="70000"/>
              </a:srgbClr>
            </a:outerShdw>
          </a:effectLst>
        </p:spPr>
      </p:pic>
      <p:pic>
        <p:nvPicPr>
          <p:cNvPr id="20" name="Picture 19" descr="A close up of a logo&#10;&#10;Description generated with very high confidence">
            <a:extLst>
              <a:ext uri="{FF2B5EF4-FFF2-40B4-BE49-F238E27FC236}">
                <a16:creationId xmlns:a16="http://schemas.microsoft.com/office/drawing/2014/main" id="{F8A1FB2D-BEA5-4E39-B3EA-808DEB5C32E9}"/>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803261" y="4641874"/>
            <a:ext cx="365760" cy="374538"/>
          </a:xfrm>
          <a:prstGeom prst="rect">
            <a:avLst/>
          </a:prstGeom>
          <a:ln w="3175">
            <a:noFill/>
          </a:ln>
          <a:effectLst>
            <a:outerShdw blurRad="190500" algn="tl" rotWithShape="0">
              <a:srgbClr val="000000">
                <a:alpha val="70000"/>
              </a:srgbClr>
            </a:outerShdw>
          </a:effectLst>
        </p:spPr>
      </p:pic>
      <p:pic>
        <p:nvPicPr>
          <p:cNvPr id="21" name="Picture 20" descr="A close up of a logo&#10;&#10;Description generated with very high confidence">
            <a:extLst>
              <a:ext uri="{FF2B5EF4-FFF2-40B4-BE49-F238E27FC236}">
                <a16:creationId xmlns:a16="http://schemas.microsoft.com/office/drawing/2014/main" id="{E594CA77-6F13-45BD-A26E-BF80F73F3415}"/>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169527" y="3540662"/>
            <a:ext cx="365760" cy="374538"/>
          </a:xfrm>
          <a:prstGeom prst="rect">
            <a:avLst/>
          </a:prstGeom>
          <a:ln w="3175">
            <a:noFill/>
          </a:ln>
          <a:effectLst>
            <a:outerShdw blurRad="190500" algn="tl" rotWithShape="0">
              <a:srgbClr val="000000">
                <a:alpha val="70000"/>
              </a:srgbClr>
            </a:outerShdw>
          </a:effectLst>
        </p:spPr>
      </p:pic>
      <p:pic>
        <p:nvPicPr>
          <p:cNvPr id="22" name="Picture 21" descr="A close up of a logo&#10;&#10;Description generated with very high confidence">
            <a:extLst>
              <a:ext uri="{FF2B5EF4-FFF2-40B4-BE49-F238E27FC236}">
                <a16:creationId xmlns:a16="http://schemas.microsoft.com/office/drawing/2014/main" id="{EEB474B0-E1BF-4BDE-B5BE-1BA1D574C046}"/>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035632" y="3915200"/>
            <a:ext cx="365760" cy="374538"/>
          </a:xfrm>
          <a:prstGeom prst="rect">
            <a:avLst/>
          </a:prstGeom>
          <a:ln w="3175">
            <a:noFill/>
          </a:ln>
          <a:effectLst>
            <a:outerShdw blurRad="190500" algn="tl" rotWithShape="0">
              <a:srgbClr val="000000">
                <a:alpha val="70000"/>
              </a:srgbClr>
            </a:outerShdw>
          </a:effectLst>
        </p:spPr>
      </p:pic>
      <p:pic>
        <p:nvPicPr>
          <p:cNvPr id="23" name="Picture 22" descr="A close up of a logo&#10;&#10;Description generated with very high confidence">
            <a:extLst>
              <a:ext uri="{FF2B5EF4-FFF2-40B4-BE49-F238E27FC236}">
                <a16:creationId xmlns:a16="http://schemas.microsoft.com/office/drawing/2014/main" id="{E36E89F3-5A84-432C-85A6-E7B30F62A69E}"/>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123734" y="4752938"/>
            <a:ext cx="365760" cy="374538"/>
          </a:xfrm>
          <a:prstGeom prst="rect">
            <a:avLst/>
          </a:prstGeom>
          <a:ln w="3175">
            <a:noFill/>
          </a:ln>
          <a:effectLst>
            <a:outerShdw blurRad="190500" algn="tl" rotWithShape="0">
              <a:srgbClr val="000000">
                <a:alpha val="70000"/>
              </a:srgbClr>
            </a:outerShdw>
          </a:effectLst>
        </p:spPr>
      </p:pic>
      <p:pic>
        <p:nvPicPr>
          <p:cNvPr id="24" name="Picture 23" descr="A close up of a logo&#10;&#10;Description generated with very high confidence">
            <a:extLst>
              <a:ext uri="{FF2B5EF4-FFF2-40B4-BE49-F238E27FC236}">
                <a16:creationId xmlns:a16="http://schemas.microsoft.com/office/drawing/2014/main" id="{1956430B-6B85-429B-B5F5-4E52CC001C7C}"/>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864359" y="4244846"/>
            <a:ext cx="365760" cy="374538"/>
          </a:xfrm>
          <a:prstGeom prst="rect">
            <a:avLst/>
          </a:prstGeom>
          <a:ln w="3175">
            <a:noFill/>
          </a:ln>
          <a:effectLst>
            <a:outerShdw blurRad="190500" algn="tl" rotWithShape="0">
              <a:srgbClr val="000000">
                <a:alpha val="70000"/>
              </a:srgbClr>
            </a:outerShdw>
          </a:effectLst>
        </p:spPr>
      </p:pic>
      <p:pic>
        <p:nvPicPr>
          <p:cNvPr id="25" name="Picture 24" descr="A close up of a logo&#10;&#10;Description generated with very high confidence">
            <a:extLst>
              <a:ext uri="{FF2B5EF4-FFF2-40B4-BE49-F238E27FC236}">
                <a16:creationId xmlns:a16="http://schemas.microsoft.com/office/drawing/2014/main" id="{FC29306A-1FE1-462B-961A-7298C41F740E}"/>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598059" y="4636423"/>
            <a:ext cx="365760" cy="374540"/>
          </a:xfrm>
          <a:prstGeom prst="rect">
            <a:avLst/>
          </a:prstGeom>
          <a:ln w="3175">
            <a:noFill/>
          </a:ln>
          <a:effectLst>
            <a:outerShdw blurRad="190500" algn="tl" rotWithShape="0">
              <a:srgbClr val="000000">
                <a:alpha val="70000"/>
              </a:srgbClr>
            </a:outerShdw>
          </a:effectLst>
        </p:spPr>
      </p:pic>
      <p:sp>
        <p:nvSpPr>
          <p:cNvPr id="10" name="Oval 9">
            <a:extLst>
              <a:ext uri="{FF2B5EF4-FFF2-40B4-BE49-F238E27FC236}">
                <a16:creationId xmlns:a16="http://schemas.microsoft.com/office/drawing/2014/main" id="{5A282927-9C9B-4DD3-A366-C80A35B7B13B}"/>
              </a:ext>
            </a:extLst>
          </p:cNvPr>
          <p:cNvSpPr/>
          <p:nvPr/>
        </p:nvSpPr>
        <p:spPr>
          <a:xfrm>
            <a:off x="9216256" y="4204020"/>
            <a:ext cx="169586" cy="21542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F47BA39-3A2B-4A63-B9BD-BE792E01060D}"/>
              </a:ext>
            </a:extLst>
          </p:cNvPr>
          <p:cNvSpPr/>
          <p:nvPr/>
        </p:nvSpPr>
        <p:spPr>
          <a:xfrm>
            <a:off x="8973419" y="4549153"/>
            <a:ext cx="169586" cy="21542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62989D78-9156-4641-8C28-5C8A698C26EC}"/>
              </a:ext>
            </a:extLst>
          </p:cNvPr>
          <p:cNvSpPr/>
          <p:nvPr/>
        </p:nvSpPr>
        <p:spPr>
          <a:xfrm>
            <a:off x="9816555" y="4462589"/>
            <a:ext cx="169586" cy="21542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8AF29CEA-C659-4C7A-B1B8-EC3CBF78C50F}"/>
              </a:ext>
            </a:extLst>
          </p:cNvPr>
          <p:cNvSpPr/>
          <p:nvPr/>
        </p:nvSpPr>
        <p:spPr>
          <a:xfrm>
            <a:off x="9617899" y="4878944"/>
            <a:ext cx="169586" cy="21542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AEB638CF-E8A8-4B96-A406-C9557800D0EB}"/>
              </a:ext>
            </a:extLst>
          </p:cNvPr>
          <p:cNvSpPr/>
          <p:nvPr/>
        </p:nvSpPr>
        <p:spPr>
          <a:xfrm>
            <a:off x="9358750" y="4617079"/>
            <a:ext cx="169586" cy="21542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99B83A23-C9FC-4322-A7B0-8438355BEF2C}"/>
              </a:ext>
            </a:extLst>
          </p:cNvPr>
          <p:cNvSpPr/>
          <p:nvPr/>
        </p:nvSpPr>
        <p:spPr>
          <a:xfrm>
            <a:off x="8954148" y="4838314"/>
            <a:ext cx="169586" cy="21542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70A02254-AF84-4509-A999-C4E737C33A9A}"/>
              </a:ext>
            </a:extLst>
          </p:cNvPr>
          <p:cNvSpPr/>
          <p:nvPr/>
        </p:nvSpPr>
        <p:spPr>
          <a:xfrm>
            <a:off x="9610652" y="4099039"/>
            <a:ext cx="169586" cy="21542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2" name="Flowchart: Manual Input 31">
            <a:extLst>
              <a:ext uri="{FF2B5EF4-FFF2-40B4-BE49-F238E27FC236}">
                <a16:creationId xmlns:a16="http://schemas.microsoft.com/office/drawing/2014/main" id="{3BCCD2A9-BB3E-4E6A-8F53-490BB042E404}"/>
              </a:ext>
            </a:extLst>
          </p:cNvPr>
          <p:cNvSpPr/>
          <p:nvPr/>
        </p:nvSpPr>
        <p:spPr>
          <a:xfrm rot="19666741">
            <a:off x="10110320" y="4399937"/>
            <a:ext cx="160806"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Manual Input 32">
            <a:extLst>
              <a:ext uri="{FF2B5EF4-FFF2-40B4-BE49-F238E27FC236}">
                <a16:creationId xmlns:a16="http://schemas.microsoft.com/office/drawing/2014/main" id="{B474DD23-36F1-46FA-AFE7-BCEB6DCE0734}"/>
              </a:ext>
            </a:extLst>
          </p:cNvPr>
          <p:cNvSpPr/>
          <p:nvPr/>
        </p:nvSpPr>
        <p:spPr>
          <a:xfrm rot="19710962">
            <a:off x="10161719" y="4461762"/>
            <a:ext cx="148092"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Manual Input 33">
            <a:extLst>
              <a:ext uri="{FF2B5EF4-FFF2-40B4-BE49-F238E27FC236}">
                <a16:creationId xmlns:a16="http://schemas.microsoft.com/office/drawing/2014/main" id="{CF7E18DC-94F3-4F7E-9CB4-8959A24B8132}"/>
              </a:ext>
            </a:extLst>
          </p:cNvPr>
          <p:cNvSpPr/>
          <p:nvPr/>
        </p:nvSpPr>
        <p:spPr>
          <a:xfrm rot="19666741">
            <a:off x="9899036" y="4156228"/>
            <a:ext cx="160806"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Manual Input 34">
            <a:extLst>
              <a:ext uri="{FF2B5EF4-FFF2-40B4-BE49-F238E27FC236}">
                <a16:creationId xmlns:a16="http://schemas.microsoft.com/office/drawing/2014/main" id="{E46F51C4-4B5C-4EFA-BEE5-1ADFD796E776}"/>
              </a:ext>
            </a:extLst>
          </p:cNvPr>
          <p:cNvSpPr/>
          <p:nvPr/>
        </p:nvSpPr>
        <p:spPr>
          <a:xfrm rot="19710962">
            <a:off x="9950435" y="4207036"/>
            <a:ext cx="148092"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Manual Input 35">
            <a:extLst>
              <a:ext uri="{FF2B5EF4-FFF2-40B4-BE49-F238E27FC236}">
                <a16:creationId xmlns:a16="http://schemas.microsoft.com/office/drawing/2014/main" id="{FFEAB2B4-C1ED-436B-A389-B9266D0AC871}"/>
              </a:ext>
            </a:extLst>
          </p:cNvPr>
          <p:cNvSpPr/>
          <p:nvPr/>
        </p:nvSpPr>
        <p:spPr>
          <a:xfrm rot="711307">
            <a:off x="10306023" y="4829511"/>
            <a:ext cx="166551"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Manual Input 36">
            <a:extLst>
              <a:ext uri="{FF2B5EF4-FFF2-40B4-BE49-F238E27FC236}">
                <a16:creationId xmlns:a16="http://schemas.microsoft.com/office/drawing/2014/main" id="{AC5C0B58-1317-4C26-A2F7-1D354800A31E}"/>
              </a:ext>
            </a:extLst>
          </p:cNvPr>
          <p:cNvSpPr/>
          <p:nvPr/>
        </p:nvSpPr>
        <p:spPr>
          <a:xfrm rot="755528">
            <a:off x="10290076" y="4900861"/>
            <a:ext cx="148092"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Manual Input 37">
            <a:extLst>
              <a:ext uri="{FF2B5EF4-FFF2-40B4-BE49-F238E27FC236}">
                <a16:creationId xmlns:a16="http://schemas.microsoft.com/office/drawing/2014/main" id="{6A10F965-E327-4DD7-A323-0CCF5F11C0A9}"/>
              </a:ext>
            </a:extLst>
          </p:cNvPr>
          <p:cNvSpPr/>
          <p:nvPr/>
        </p:nvSpPr>
        <p:spPr>
          <a:xfrm rot="12928768">
            <a:off x="8757434" y="4055694"/>
            <a:ext cx="160806"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Manual Input 38">
            <a:extLst>
              <a:ext uri="{FF2B5EF4-FFF2-40B4-BE49-F238E27FC236}">
                <a16:creationId xmlns:a16="http://schemas.microsoft.com/office/drawing/2014/main" id="{CA5139B6-9C0C-4BE0-BB88-E87D2581B80C}"/>
              </a:ext>
            </a:extLst>
          </p:cNvPr>
          <p:cNvSpPr/>
          <p:nvPr/>
        </p:nvSpPr>
        <p:spPr>
          <a:xfrm rot="12972989">
            <a:off x="8708473" y="4095851"/>
            <a:ext cx="148092"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Manual Input 39">
            <a:extLst>
              <a:ext uri="{FF2B5EF4-FFF2-40B4-BE49-F238E27FC236}">
                <a16:creationId xmlns:a16="http://schemas.microsoft.com/office/drawing/2014/main" id="{6E076222-3166-479B-A95F-64945BB4D4E4}"/>
              </a:ext>
            </a:extLst>
          </p:cNvPr>
          <p:cNvSpPr/>
          <p:nvPr/>
        </p:nvSpPr>
        <p:spPr>
          <a:xfrm rot="12928768">
            <a:off x="8524623" y="4416769"/>
            <a:ext cx="160806"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Manual Input 40">
            <a:extLst>
              <a:ext uri="{FF2B5EF4-FFF2-40B4-BE49-F238E27FC236}">
                <a16:creationId xmlns:a16="http://schemas.microsoft.com/office/drawing/2014/main" id="{17FBC1BD-DDF7-494C-9C15-06AC6C086EA3}"/>
              </a:ext>
            </a:extLst>
          </p:cNvPr>
          <p:cNvSpPr/>
          <p:nvPr/>
        </p:nvSpPr>
        <p:spPr>
          <a:xfrm rot="12972989">
            <a:off x="8475662" y="4456926"/>
            <a:ext cx="148092"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4AB8A3D-EC93-49B5-ACBC-E8A7E4BD08EA}"/>
              </a:ext>
            </a:extLst>
          </p:cNvPr>
          <p:cNvSpPr/>
          <p:nvPr/>
        </p:nvSpPr>
        <p:spPr>
          <a:xfrm rot="17046921">
            <a:off x="7745456" y="3673834"/>
            <a:ext cx="564578" cy="369332"/>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b="1" dirty="0">
                <a:ln/>
                <a:solidFill>
                  <a:schemeClr val="accent4"/>
                </a:solidFill>
              </a:rPr>
              <a:t>Ca2</a:t>
            </a:r>
            <a:r>
              <a:rPr lang="en-US" b="1" baseline="30000" dirty="0">
                <a:ln/>
                <a:solidFill>
                  <a:schemeClr val="accent4"/>
                </a:solidFill>
              </a:rPr>
              <a:t>+</a:t>
            </a:r>
          </a:p>
        </p:txBody>
      </p:sp>
      <p:sp>
        <p:nvSpPr>
          <p:cNvPr id="42" name="Rectangle 41">
            <a:extLst>
              <a:ext uri="{FF2B5EF4-FFF2-40B4-BE49-F238E27FC236}">
                <a16:creationId xmlns:a16="http://schemas.microsoft.com/office/drawing/2014/main" id="{3E43552A-F259-4ACB-BEF6-EFAE3A076DEE}"/>
              </a:ext>
            </a:extLst>
          </p:cNvPr>
          <p:cNvSpPr/>
          <p:nvPr/>
        </p:nvSpPr>
        <p:spPr>
          <a:xfrm rot="20591913">
            <a:off x="10275971" y="4035529"/>
            <a:ext cx="564578" cy="369332"/>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b="1" dirty="0">
                <a:ln/>
                <a:solidFill>
                  <a:schemeClr val="accent4"/>
                </a:solidFill>
              </a:rPr>
              <a:t>Ca2</a:t>
            </a:r>
            <a:r>
              <a:rPr lang="en-US" b="1" baseline="30000" dirty="0">
                <a:ln/>
                <a:solidFill>
                  <a:schemeClr val="accent4"/>
                </a:solidFill>
              </a:rPr>
              <a:t>+</a:t>
            </a:r>
          </a:p>
        </p:txBody>
      </p:sp>
      <p:sp>
        <p:nvSpPr>
          <p:cNvPr id="43" name="Rectangle 42">
            <a:extLst>
              <a:ext uri="{FF2B5EF4-FFF2-40B4-BE49-F238E27FC236}">
                <a16:creationId xmlns:a16="http://schemas.microsoft.com/office/drawing/2014/main" id="{6EAA92A0-F283-40D6-977E-33F4351F38FC}"/>
              </a:ext>
            </a:extLst>
          </p:cNvPr>
          <p:cNvSpPr/>
          <p:nvPr/>
        </p:nvSpPr>
        <p:spPr>
          <a:xfrm rot="18868132">
            <a:off x="7852704" y="4355514"/>
            <a:ext cx="564578" cy="369332"/>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b="1" dirty="0">
                <a:ln/>
                <a:solidFill>
                  <a:schemeClr val="accent4"/>
                </a:solidFill>
              </a:rPr>
              <a:t>Ca2</a:t>
            </a:r>
            <a:r>
              <a:rPr lang="en-US" b="1" baseline="30000" dirty="0">
                <a:ln/>
                <a:solidFill>
                  <a:schemeClr val="accent4"/>
                </a:solidFill>
              </a:rPr>
              <a:t>+</a:t>
            </a:r>
          </a:p>
        </p:txBody>
      </p:sp>
      <p:sp>
        <p:nvSpPr>
          <p:cNvPr id="44" name="Rectangle 43">
            <a:extLst>
              <a:ext uri="{FF2B5EF4-FFF2-40B4-BE49-F238E27FC236}">
                <a16:creationId xmlns:a16="http://schemas.microsoft.com/office/drawing/2014/main" id="{89BE73A8-EBF4-4BCC-A5A5-6ED97766E63E}"/>
              </a:ext>
            </a:extLst>
          </p:cNvPr>
          <p:cNvSpPr/>
          <p:nvPr/>
        </p:nvSpPr>
        <p:spPr>
          <a:xfrm rot="21138365">
            <a:off x="8335589" y="3545040"/>
            <a:ext cx="564578" cy="369332"/>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b="1" dirty="0">
                <a:ln/>
                <a:solidFill>
                  <a:schemeClr val="accent4"/>
                </a:solidFill>
              </a:rPr>
              <a:t>Ca2</a:t>
            </a:r>
            <a:r>
              <a:rPr lang="en-US" b="1" baseline="30000" dirty="0">
                <a:ln/>
                <a:solidFill>
                  <a:schemeClr val="accent4"/>
                </a:solidFill>
              </a:rPr>
              <a:t>+</a:t>
            </a:r>
          </a:p>
        </p:txBody>
      </p:sp>
      <p:sp>
        <p:nvSpPr>
          <p:cNvPr id="45" name="Rectangle 44">
            <a:extLst>
              <a:ext uri="{FF2B5EF4-FFF2-40B4-BE49-F238E27FC236}">
                <a16:creationId xmlns:a16="http://schemas.microsoft.com/office/drawing/2014/main" id="{F3D63C46-C4D0-40AE-ADD6-8AD7BD29535D}"/>
              </a:ext>
            </a:extLst>
          </p:cNvPr>
          <p:cNvSpPr/>
          <p:nvPr/>
        </p:nvSpPr>
        <p:spPr>
          <a:xfrm rot="1940959">
            <a:off x="10107008" y="3343805"/>
            <a:ext cx="564578" cy="369332"/>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b="1" dirty="0">
                <a:ln/>
                <a:solidFill>
                  <a:schemeClr val="accent4"/>
                </a:solidFill>
              </a:rPr>
              <a:t>Ca2</a:t>
            </a:r>
            <a:r>
              <a:rPr lang="en-US" b="1" baseline="30000" dirty="0">
                <a:ln/>
                <a:solidFill>
                  <a:schemeClr val="accent4"/>
                </a:solidFill>
              </a:rPr>
              <a:t>+</a:t>
            </a:r>
          </a:p>
        </p:txBody>
      </p:sp>
      <p:sp>
        <p:nvSpPr>
          <p:cNvPr id="46" name="Rectangle 45">
            <a:extLst>
              <a:ext uri="{FF2B5EF4-FFF2-40B4-BE49-F238E27FC236}">
                <a16:creationId xmlns:a16="http://schemas.microsoft.com/office/drawing/2014/main" id="{C63A8D5B-BC34-4B96-AB99-0AC7EF21A00F}"/>
              </a:ext>
            </a:extLst>
          </p:cNvPr>
          <p:cNvSpPr/>
          <p:nvPr/>
        </p:nvSpPr>
        <p:spPr>
          <a:xfrm rot="1127873">
            <a:off x="10495157" y="4385635"/>
            <a:ext cx="564578" cy="369332"/>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b="1" dirty="0">
                <a:ln/>
                <a:solidFill>
                  <a:schemeClr val="accent4"/>
                </a:solidFill>
              </a:rPr>
              <a:t>Ca2</a:t>
            </a:r>
            <a:r>
              <a:rPr lang="en-US" b="1" baseline="30000" dirty="0">
                <a:ln/>
                <a:solidFill>
                  <a:schemeClr val="accent4"/>
                </a:solidFill>
              </a:rPr>
              <a:t>+</a:t>
            </a:r>
          </a:p>
        </p:txBody>
      </p:sp>
      <p:sp>
        <p:nvSpPr>
          <p:cNvPr id="2" name="Title 1">
            <a:extLst>
              <a:ext uri="{FF2B5EF4-FFF2-40B4-BE49-F238E27FC236}">
                <a16:creationId xmlns:a16="http://schemas.microsoft.com/office/drawing/2014/main" id="{26E3B0D6-5C3A-4A0A-A739-4CDFE3BE8B30}"/>
              </a:ext>
            </a:extLst>
          </p:cNvPr>
          <p:cNvSpPr>
            <a:spLocks noGrp="1"/>
          </p:cNvSpPr>
          <p:nvPr>
            <p:ph type="title"/>
          </p:nvPr>
        </p:nvSpPr>
        <p:spPr>
          <a:xfrm>
            <a:off x="147071" y="189020"/>
            <a:ext cx="6275763" cy="1325563"/>
          </a:xfrm>
        </p:spPr>
        <p:txBody>
          <a:bodyPr>
            <a:normAutofit/>
          </a:bodyP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Excitation-Contraction Coupling </a:t>
            </a:r>
          </a:p>
        </p:txBody>
      </p:sp>
    </p:spTree>
    <p:extLst>
      <p:ext uri="{BB962C8B-B14F-4D97-AF65-F5344CB8AC3E}">
        <p14:creationId xmlns:p14="http://schemas.microsoft.com/office/powerpoint/2010/main" val="232659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53" presetClass="exit" presetSubtype="32" fill="hold" nodeType="withEffect">
                                  <p:stCondLst>
                                    <p:cond delay="200"/>
                                  </p:stCondLst>
                                  <p:childTnLst>
                                    <p:anim calcmode="lin" valueType="num">
                                      <p:cBhvr>
                                        <p:cTn id="11" dur="1000"/>
                                        <p:tgtEl>
                                          <p:spTgt spid="21"/>
                                        </p:tgtEl>
                                        <p:attrNameLst>
                                          <p:attrName>ppt_w</p:attrName>
                                        </p:attrNameLst>
                                      </p:cBhvr>
                                      <p:tavLst>
                                        <p:tav tm="0">
                                          <p:val>
                                            <p:strVal val="ppt_w"/>
                                          </p:val>
                                        </p:tav>
                                        <p:tav tm="100000">
                                          <p:val>
                                            <p:fltVal val="0"/>
                                          </p:val>
                                        </p:tav>
                                      </p:tavLst>
                                    </p:anim>
                                    <p:anim calcmode="lin" valueType="num">
                                      <p:cBhvr>
                                        <p:cTn id="12" dur="1000"/>
                                        <p:tgtEl>
                                          <p:spTgt spid="21"/>
                                        </p:tgtEl>
                                        <p:attrNameLst>
                                          <p:attrName>ppt_h</p:attrName>
                                        </p:attrNameLst>
                                      </p:cBhvr>
                                      <p:tavLst>
                                        <p:tav tm="0">
                                          <p:val>
                                            <p:strVal val="ppt_h"/>
                                          </p:val>
                                        </p:tav>
                                        <p:tav tm="100000">
                                          <p:val>
                                            <p:fltVal val="0"/>
                                          </p:val>
                                        </p:tav>
                                      </p:tavLst>
                                    </p:anim>
                                    <p:animEffect transition="out" filter="fade">
                                      <p:cBhvr>
                                        <p:cTn id="13" dur="1000"/>
                                        <p:tgtEl>
                                          <p:spTgt spid="21"/>
                                        </p:tgtEl>
                                      </p:cBhvr>
                                    </p:animEffect>
                                    <p:set>
                                      <p:cBhvr>
                                        <p:cTn id="14" dur="1" fill="hold">
                                          <p:stCondLst>
                                            <p:cond delay="999"/>
                                          </p:stCondLst>
                                        </p:cTn>
                                        <p:tgtEl>
                                          <p:spTgt spid="21"/>
                                        </p:tgtEl>
                                        <p:attrNameLst>
                                          <p:attrName>style.visibility</p:attrName>
                                        </p:attrNameLst>
                                      </p:cBhvr>
                                      <p:to>
                                        <p:strVal val="hidden"/>
                                      </p:to>
                                    </p:set>
                                  </p:childTnLst>
                                </p:cTn>
                              </p:par>
                              <p:par>
                                <p:cTn id="15" presetID="47" presetClass="entr" presetSubtype="0" fill="hold" grpId="0" nodeType="withEffect">
                                  <p:stCondLst>
                                    <p:cond delay="6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par>
                                <p:cTn id="20" presetID="53" presetClass="exit" presetSubtype="32" fill="hold" nodeType="withEffect">
                                  <p:stCondLst>
                                    <p:cond delay="900"/>
                                  </p:stCondLst>
                                  <p:childTnLst>
                                    <p:anim calcmode="lin" valueType="num">
                                      <p:cBhvr>
                                        <p:cTn id="21" dur="1000"/>
                                        <p:tgtEl>
                                          <p:spTgt spid="22"/>
                                        </p:tgtEl>
                                        <p:attrNameLst>
                                          <p:attrName>ppt_w</p:attrName>
                                        </p:attrNameLst>
                                      </p:cBhvr>
                                      <p:tavLst>
                                        <p:tav tm="0">
                                          <p:val>
                                            <p:strVal val="ppt_w"/>
                                          </p:val>
                                        </p:tav>
                                        <p:tav tm="100000">
                                          <p:val>
                                            <p:fltVal val="0"/>
                                          </p:val>
                                        </p:tav>
                                      </p:tavLst>
                                    </p:anim>
                                    <p:anim calcmode="lin" valueType="num">
                                      <p:cBhvr>
                                        <p:cTn id="22" dur="1000"/>
                                        <p:tgtEl>
                                          <p:spTgt spid="22"/>
                                        </p:tgtEl>
                                        <p:attrNameLst>
                                          <p:attrName>ppt_h</p:attrName>
                                        </p:attrNameLst>
                                      </p:cBhvr>
                                      <p:tavLst>
                                        <p:tav tm="0">
                                          <p:val>
                                            <p:strVal val="ppt_h"/>
                                          </p:val>
                                        </p:tav>
                                        <p:tav tm="100000">
                                          <p:val>
                                            <p:fltVal val="0"/>
                                          </p:val>
                                        </p:tav>
                                      </p:tavLst>
                                    </p:anim>
                                    <p:animEffect transition="out" filter="fade">
                                      <p:cBhvr>
                                        <p:cTn id="23" dur="1000"/>
                                        <p:tgtEl>
                                          <p:spTgt spid="22"/>
                                        </p:tgtEl>
                                      </p:cBhvr>
                                    </p:animEffect>
                                    <p:set>
                                      <p:cBhvr>
                                        <p:cTn id="24" dur="1" fill="hold">
                                          <p:stCondLst>
                                            <p:cond delay="999"/>
                                          </p:stCondLst>
                                        </p:cTn>
                                        <p:tgtEl>
                                          <p:spTgt spid="22"/>
                                        </p:tgtEl>
                                        <p:attrNameLst>
                                          <p:attrName>style.visibility</p:attrName>
                                        </p:attrNameLst>
                                      </p:cBhvr>
                                      <p:to>
                                        <p:strVal val="hidden"/>
                                      </p:to>
                                    </p:set>
                                  </p:childTnLst>
                                </p:cTn>
                              </p:par>
                              <p:par>
                                <p:cTn id="25" presetID="47" presetClass="entr" presetSubtype="0" fill="hold" grpId="0" nodeType="withEffect">
                                  <p:stCondLst>
                                    <p:cond delay="1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1000"/>
                                        <p:tgtEl>
                                          <p:spTgt spid="43"/>
                                        </p:tgtEl>
                                      </p:cBhvr>
                                    </p:animEffect>
                                    <p:anim calcmode="lin" valueType="num">
                                      <p:cBhvr>
                                        <p:cTn id="28" dur="1000" fill="hold"/>
                                        <p:tgtEl>
                                          <p:spTgt spid="43"/>
                                        </p:tgtEl>
                                        <p:attrNameLst>
                                          <p:attrName>ppt_x</p:attrName>
                                        </p:attrNameLst>
                                      </p:cBhvr>
                                      <p:tavLst>
                                        <p:tav tm="0">
                                          <p:val>
                                            <p:strVal val="#ppt_x"/>
                                          </p:val>
                                        </p:tav>
                                        <p:tav tm="100000">
                                          <p:val>
                                            <p:strVal val="#ppt_x"/>
                                          </p:val>
                                        </p:tav>
                                      </p:tavLst>
                                    </p:anim>
                                    <p:anim calcmode="lin" valueType="num">
                                      <p:cBhvr>
                                        <p:cTn id="29" dur="1000" fill="hold"/>
                                        <p:tgtEl>
                                          <p:spTgt spid="43"/>
                                        </p:tgtEl>
                                        <p:attrNameLst>
                                          <p:attrName>ppt_y</p:attrName>
                                        </p:attrNameLst>
                                      </p:cBhvr>
                                      <p:tavLst>
                                        <p:tav tm="0">
                                          <p:val>
                                            <p:strVal val="#ppt_y-.1"/>
                                          </p:val>
                                        </p:tav>
                                        <p:tav tm="100000">
                                          <p:val>
                                            <p:strVal val="#ppt_y"/>
                                          </p:val>
                                        </p:tav>
                                      </p:tavLst>
                                    </p:anim>
                                  </p:childTnLst>
                                </p:cTn>
                              </p:par>
                              <p:par>
                                <p:cTn id="30" presetID="53" presetClass="exit" presetSubtype="32" fill="hold" nodeType="withEffect">
                                  <p:stCondLst>
                                    <p:cond delay="1300"/>
                                  </p:stCondLst>
                                  <p:childTnLst>
                                    <p:anim calcmode="lin" valueType="num">
                                      <p:cBhvr>
                                        <p:cTn id="31" dur="1000"/>
                                        <p:tgtEl>
                                          <p:spTgt spid="24"/>
                                        </p:tgtEl>
                                        <p:attrNameLst>
                                          <p:attrName>ppt_w</p:attrName>
                                        </p:attrNameLst>
                                      </p:cBhvr>
                                      <p:tavLst>
                                        <p:tav tm="0">
                                          <p:val>
                                            <p:strVal val="ppt_w"/>
                                          </p:val>
                                        </p:tav>
                                        <p:tav tm="100000">
                                          <p:val>
                                            <p:fltVal val="0"/>
                                          </p:val>
                                        </p:tav>
                                      </p:tavLst>
                                    </p:anim>
                                    <p:anim calcmode="lin" valueType="num">
                                      <p:cBhvr>
                                        <p:cTn id="32" dur="1000"/>
                                        <p:tgtEl>
                                          <p:spTgt spid="24"/>
                                        </p:tgtEl>
                                        <p:attrNameLst>
                                          <p:attrName>ppt_h</p:attrName>
                                        </p:attrNameLst>
                                      </p:cBhvr>
                                      <p:tavLst>
                                        <p:tav tm="0">
                                          <p:val>
                                            <p:strVal val="ppt_h"/>
                                          </p:val>
                                        </p:tav>
                                        <p:tav tm="100000">
                                          <p:val>
                                            <p:fltVal val="0"/>
                                          </p:val>
                                        </p:tav>
                                      </p:tavLst>
                                    </p:anim>
                                    <p:animEffect transition="out" filter="fade">
                                      <p:cBhvr>
                                        <p:cTn id="33" dur="1000"/>
                                        <p:tgtEl>
                                          <p:spTgt spid="24"/>
                                        </p:tgtEl>
                                      </p:cBhvr>
                                    </p:animEffect>
                                    <p:set>
                                      <p:cBhvr>
                                        <p:cTn id="34" dur="1" fill="hold">
                                          <p:stCondLst>
                                            <p:cond delay="999"/>
                                          </p:stCondLst>
                                        </p:cTn>
                                        <p:tgtEl>
                                          <p:spTgt spid="24"/>
                                        </p:tgtEl>
                                        <p:attrNameLst>
                                          <p:attrName>style.visibility</p:attrName>
                                        </p:attrNameLst>
                                      </p:cBhvr>
                                      <p:to>
                                        <p:strVal val="hidden"/>
                                      </p:to>
                                    </p:set>
                                  </p:childTnLst>
                                </p:cTn>
                              </p:par>
                              <p:par>
                                <p:cTn id="35" presetID="47" presetClass="entr" presetSubtype="0" fill="hold" grpId="0" nodeType="withEffect">
                                  <p:stCondLst>
                                    <p:cond delay="150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anim calcmode="lin" valueType="num">
                                      <p:cBhvr>
                                        <p:cTn id="38" dur="1000" fill="hold"/>
                                        <p:tgtEl>
                                          <p:spTgt spid="44"/>
                                        </p:tgtEl>
                                        <p:attrNameLst>
                                          <p:attrName>ppt_x</p:attrName>
                                        </p:attrNameLst>
                                      </p:cBhvr>
                                      <p:tavLst>
                                        <p:tav tm="0">
                                          <p:val>
                                            <p:strVal val="#ppt_x"/>
                                          </p:val>
                                        </p:tav>
                                        <p:tav tm="100000">
                                          <p:val>
                                            <p:strVal val="#ppt_x"/>
                                          </p:val>
                                        </p:tav>
                                      </p:tavLst>
                                    </p:anim>
                                    <p:anim calcmode="lin" valueType="num">
                                      <p:cBhvr>
                                        <p:cTn id="39" dur="1000" fill="hold"/>
                                        <p:tgtEl>
                                          <p:spTgt spid="44"/>
                                        </p:tgtEl>
                                        <p:attrNameLst>
                                          <p:attrName>ppt_y</p:attrName>
                                        </p:attrNameLst>
                                      </p:cBhvr>
                                      <p:tavLst>
                                        <p:tav tm="0">
                                          <p:val>
                                            <p:strVal val="#ppt_y-.1"/>
                                          </p:val>
                                        </p:tav>
                                        <p:tav tm="100000">
                                          <p:val>
                                            <p:strVal val="#ppt_y"/>
                                          </p:val>
                                        </p:tav>
                                      </p:tavLst>
                                    </p:anim>
                                  </p:childTnLst>
                                </p:cTn>
                              </p:par>
                              <p:par>
                                <p:cTn id="40" presetID="53" presetClass="exit" presetSubtype="32" fill="hold" nodeType="withEffect">
                                  <p:stCondLst>
                                    <p:cond delay="1700"/>
                                  </p:stCondLst>
                                  <p:childTnLst>
                                    <p:anim calcmode="lin" valueType="num">
                                      <p:cBhvr>
                                        <p:cTn id="41" dur="1000"/>
                                        <p:tgtEl>
                                          <p:spTgt spid="25"/>
                                        </p:tgtEl>
                                        <p:attrNameLst>
                                          <p:attrName>ppt_w</p:attrName>
                                        </p:attrNameLst>
                                      </p:cBhvr>
                                      <p:tavLst>
                                        <p:tav tm="0">
                                          <p:val>
                                            <p:strVal val="ppt_w"/>
                                          </p:val>
                                        </p:tav>
                                        <p:tav tm="100000">
                                          <p:val>
                                            <p:fltVal val="0"/>
                                          </p:val>
                                        </p:tav>
                                      </p:tavLst>
                                    </p:anim>
                                    <p:anim calcmode="lin" valueType="num">
                                      <p:cBhvr>
                                        <p:cTn id="42" dur="1000"/>
                                        <p:tgtEl>
                                          <p:spTgt spid="25"/>
                                        </p:tgtEl>
                                        <p:attrNameLst>
                                          <p:attrName>ppt_h</p:attrName>
                                        </p:attrNameLst>
                                      </p:cBhvr>
                                      <p:tavLst>
                                        <p:tav tm="0">
                                          <p:val>
                                            <p:strVal val="ppt_h"/>
                                          </p:val>
                                        </p:tav>
                                        <p:tav tm="100000">
                                          <p:val>
                                            <p:fltVal val="0"/>
                                          </p:val>
                                        </p:tav>
                                      </p:tavLst>
                                    </p:anim>
                                    <p:animEffect transition="out" filter="fade">
                                      <p:cBhvr>
                                        <p:cTn id="43" dur="1000"/>
                                        <p:tgtEl>
                                          <p:spTgt spid="25"/>
                                        </p:tgtEl>
                                      </p:cBhvr>
                                    </p:animEffect>
                                    <p:set>
                                      <p:cBhvr>
                                        <p:cTn id="44" dur="1" fill="hold">
                                          <p:stCondLst>
                                            <p:cond delay="999"/>
                                          </p:stCondLst>
                                        </p:cTn>
                                        <p:tgtEl>
                                          <p:spTgt spid="25"/>
                                        </p:tgtEl>
                                        <p:attrNameLst>
                                          <p:attrName>style.visibility</p:attrName>
                                        </p:attrNameLst>
                                      </p:cBhvr>
                                      <p:to>
                                        <p:strVal val="hidden"/>
                                      </p:to>
                                    </p:set>
                                  </p:childTnLst>
                                </p:cTn>
                              </p:par>
                              <p:par>
                                <p:cTn id="45" presetID="47" presetClass="entr" presetSubtype="0" fill="hold" grpId="0" nodeType="withEffect">
                                  <p:stCondLst>
                                    <p:cond delay="190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000"/>
                                        <p:tgtEl>
                                          <p:spTgt spid="45"/>
                                        </p:tgtEl>
                                      </p:cBhvr>
                                    </p:animEffect>
                                    <p:anim calcmode="lin" valueType="num">
                                      <p:cBhvr>
                                        <p:cTn id="48" dur="1000" fill="hold"/>
                                        <p:tgtEl>
                                          <p:spTgt spid="45"/>
                                        </p:tgtEl>
                                        <p:attrNameLst>
                                          <p:attrName>ppt_x</p:attrName>
                                        </p:attrNameLst>
                                      </p:cBhvr>
                                      <p:tavLst>
                                        <p:tav tm="0">
                                          <p:val>
                                            <p:strVal val="#ppt_x"/>
                                          </p:val>
                                        </p:tav>
                                        <p:tav tm="100000">
                                          <p:val>
                                            <p:strVal val="#ppt_x"/>
                                          </p:val>
                                        </p:tav>
                                      </p:tavLst>
                                    </p:anim>
                                    <p:anim calcmode="lin" valueType="num">
                                      <p:cBhvr>
                                        <p:cTn id="49" dur="1000" fill="hold"/>
                                        <p:tgtEl>
                                          <p:spTgt spid="45"/>
                                        </p:tgtEl>
                                        <p:attrNameLst>
                                          <p:attrName>ppt_y</p:attrName>
                                        </p:attrNameLst>
                                      </p:cBhvr>
                                      <p:tavLst>
                                        <p:tav tm="0">
                                          <p:val>
                                            <p:strVal val="#ppt_y-.1"/>
                                          </p:val>
                                        </p:tav>
                                        <p:tav tm="100000">
                                          <p:val>
                                            <p:strVal val="#ppt_y"/>
                                          </p:val>
                                        </p:tav>
                                      </p:tavLst>
                                    </p:anim>
                                  </p:childTnLst>
                                </p:cTn>
                              </p:par>
                              <p:par>
                                <p:cTn id="50" presetID="53" presetClass="exit" presetSubtype="32" fill="hold" nodeType="withEffect">
                                  <p:stCondLst>
                                    <p:cond delay="2000"/>
                                  </p:stCondLst>
                                  <p:childTnLst>
                                    <p:anim calcmode="lin" valueType="num">
                                      <p:cBhvr>
                                        <p:cTn id="51" dur="1000"/>
                                        <p:tgtEl>
                                          <p:spTgt spid="23"/>
                                        </p:tgtEl>
                                        <p:attrNameLst>
                                          <p:attrName>ppt_w</p:attrName>
                                        </p:attrNameLst>
                                      </p:cBhvr>
                                      <p:tavLst>
                                        <p:tav tm="0">
                                          <p:val>
                                            <p:strVal val="ppt_w"/>
                                          </p:val>
                                        </p:tav>
                                        <p:tav tm="100000">
                                          <p:val>
                                            <p:fltVal val="0"/>
                                          </p:val>
                                        </p:tav>
                                      </p:tavLst>
                                    </p:anim>
                                    <p:anim calcmode="lin" valueType="num">
                                      <p:cBhvr>
                                        <p:cTn id="52" dur="1000"/>
                                        <p:tgtEl>
                                          <p:spTgt spid="23"/>
                                        </p:tgtEl>
                                        <p:attrNameLst>
                                          <p:attrName>ppt_h</p:attrName>
                                        </p:attrNameLst>
                                      </p:cBhvr>
                                      <p:tavLst>
                                        <p:tav tm="0">
                                          <p:val>
                                            <p:strVal val="ppt_h"/>
                                          </p:val>
                                        </p:tav>
                                        <p:tav tm="100000">
                                          <p:val>
                                            <p:fltVal val="0"/>
                                          </p:val>
                                        </p:tav>
                                      </p:tavLst>
                                    </p:anim>
                                    <p:animEffect transition="out" filter="fade">
                                      <p:cBhvr>
                                        <p:cTn id="53" dur="1000"/>
                                        <p:tgtEl>
                                          <p:spTgt spid="23"/>
                                        </p:tgtEl>
                                      </p:cBhvr>
                                    </p:animEffect>
                                    <p:set>
                                      <p:cBhvr>
                                        <p:cTn id="54" dur="1" fill="hold">
                                          <p:stCondLst>
                                            <p:cond delay="999"/>
                                          </p:stCondLst>
                                        </p:cTn>
                                        <p:tgtEl>
                                          <p:spTgt spid="23"/>
                                        </p:tgtEl>
                                        <p:attrNameLst>
                                          <p:attrName>style.visibility</p:attrName>
                                        </p:attrNameLst>
                                      </p:cBhvr>
                                      <p:to>
                                        <p:strVal val="hidden"/>
                                      </p:to>
                                    </p:set>
                                  </p:childTnLst>
                                </p:cTn>
                              </p:par>
                              <p:par>
                                <p:cTn id="55" presetID="47" presetClass="entr" presetSubtype="0" fill="hold" grpId="0" nodeType="withEffect">
                                  <p:stCondLst>
                                    <p:cond delay="220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1000"/>
                                        <p:tgtEl>
                                          <p:spTgt spid="46"/>
                                        </p:tgtEl>
                                      </p:cBhvr>
                                    </p:animEffect>
                                    <p:anim calcmode="lin" valueType="num">
                                      <p:cBhvr>
                                        <p:cTn id="58" dur="1000" fill="hold"/>
                                        <p:tgtEl>
                                          <p:spTgt spid="46"/>
                                        </p:tgtEl>
                                        <p:attrNameLst>
                                          <p:attrName>ppt_x</p:attrName>
                                        </p:attrNameLst>
                                      </p:cBhvr>
                                      <p:tavLst>
                                        <p:tav tm="0">
                                          <p:val>
                                            <p:strVal val="#ppt_x"/>
                                          </p:val>
                                        </p:tav>
                                        <p:tav tm="100000">
                                          <p:val>
                                            <p:strVal val="#ppt_x"/>
                                          </p:val>
                                        </p:tav>
                                      </p:tavLst>
                                    </p:anim>
                                    <p:anim calcmode="lin" valueType="num">
                                      <p:cBhvr>
                                        <p:cTn id="59" dur="1000" fill="hold"/>
                                        <p:tgtEl>
                                          <p:spTgt spid="46"/>
                                        </p:tgtEl>
                                        <p:attrNameLst>
                                          <p:attrName>ppt_y</p:attrName>
                                        </p:attrNameLst>
                                      </p:cBhvr>
                                      <p:tavLst>
                                        <p:tav tm="0">
                                          <p:val>
                                            <p:strVal val="#ppt_y-.1"/>
                                          </p:val>
                                        </p:tav>
                                        <p:tav tm="100000">
                                          <p:val>
                                            <p:strVal val="#ppt_y"/>
                                          </p:val>
                                        </p:tav>
                                      </p:tavLst>
                                    </p:anim>
                                  </p:childTnLst>
                                </p:cTn>
                              </p:par>
                              <p:par>
                                <p:cTn id="60" presetID="53" presetClass="exit" presetSubtype="32" fill="hold" nodeType="withEffect">
                                  <p:stCondLst>
                                    <p:cond delay="2500"/>
                                  </p:stCondLst>
                                  <p:childTnLst>
                                    <p:anim calcmode="lin" valueType="num">
                                      <p:cBhvr>
                                        <p:cTn id="61" dur="1000"/>
                                        <p:tgtEl>
                                          <p:spTgt spid="19"/>
                                        </p:tgtEl>
                                        <p:attrNameLst>
                                          <p:attrName>ppt_w</p:attrName>
                                        </p:attrNameLst>
                                      </p:cBhvr>
                                      <p:tavLst>
                                        <p:tav tm="0">
                                          <p:val>
                                            <p:strVal val="ppt_w"/>
                                          </p:val>
                                        </p:tav>
                                        <p:tav tm="100000">
                                          <p:val>
                                            <p:fltVal val="0"/>
                                          </p:val>
                                        </p:tav>
                                      </p:tavLst>
                                    </p:anim>
                                    <p:anim calcmode="lin" valueType="num">
                                      <p:cBhvr>
                                        <p:cTn id="62" dur="1000"/>
                                        <p:tgtEl>
                                          <p:spTgt spid="19"/>
                                        </p:tgtEl>
                                        <p:attrNameLst>
                                          <p:attrName>ppt_h</p:attrName>
                                        </p:attrNameLst>
                                      </p:cBhvr>
                                      <p:tavLst>
                                        <p:tav tm="0">
                                          <p:val>
                                            <p:strVal val="ppt_h"/>
                                          </p:val>
                                        </p:tav>
                                        <p:tav tm="100000">
                                          <p:val>
                                            <p:fltVal val="0"/>
                                          </p:val>
                                        </p:tav>
                                      </p:tavLst>
                                    </p:anim>
                                    <p:animEffect transition="out" filter="fade">
                                      <p:cBhvr>
                                        <p:cTn id="63" dur="1000"/>
                                        <p:tgtEl>
                                          <p:spTgt spid="19"/>
                                        </p:tgtEl>
                                      </p:cBhvr>
                                    </p:animEffect>
                                    <p:set>
                                      <p:cBhvr>
                                        <p:cTn id="64" dur="1" fill="hold">
                                          <p:stCondLst>
                                            <p:cond delay="999"/>
                                          </p:stCondLst>
                                        </p:cTn>
                                        <p:tgtEl>
                                          <p:spTgt spid="19"/>
                                        </p:tgtEl>
                                        <p:attrNameLst>
                                          <p:attrName>style.visibility</p:attrName>
                                        </p:attrNameLst>
                                      </p:cBhvr>
                                      <p:to>
                                        <p:strVal val="hidden"/>
                                      </p:to>
                                    </p:set>
                                  </p:childTnLst>
                                </p:cTn>
                              </p:par>
                              <p:par>
                                <p:cTn id="65" presetID="53" presetClass="exit" presetSubtype="32" fill="hold" nodeType="withEffect">
                                  <p:stCondLst>
                                    <p:cond delay="270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Effect transition="out" filter="fade">
                                      <p:cBhvr>
                                        <p:cTn id="68" dur="1000"/>
                                        <p:tgtEl>
                                          <p:spTgt spid="20"/>
                                        </p:tgtEl>
                                      </p:cBhvr>
                                    </p:animEffect>
                                    <p:set>
                                      <p:cBhvr>
                                        <p:cTn id="69" dur="1" fill="hold">
                                          <p:stCondLst>
                                            <p:cond delay="999"/>
                                          </p:stCondLst>
                                        </p:cTn>
                                        <p:tgtEl>
                                          <p:spTgt spid="20"/>
                                        </p:tgtEl>
                                        <p:attrNameLst>
                                          <p:attrName>style.visibility</p:attrName>
                                        </p:attrNameLst>
                                      </p:cBhvr>
                                      <p:to>
                                        <p:strVal val="hidden"/>
                                      </p:to>
                                    </p:set>
                                  </p:childTnLst>
                                </p:cTn>
                              </p:par>
                              <p:par>
                                <p:cTn id="70" presetID="0" presetClass="path" presetSubtype="0" accel="50000" decel="50000" fill="hold" grpId="1" nodeType="withEffect">
                                  <p:stCondLst>
                                    <p:cond delay="2900"/>
                                  </p:stCondLst>
                                  <p:childTnLst>
                                    <p:animMotion origin="layout" path="M -0.00391 0.01088 L -0.00391 0.01088 C 0.00416 0.00069 0.00091 0.00671 0.00599 -0.00672 L 0.00781 -0.01158 L 0.0095 -0.01644 C 0.00989 -0.01898 0.01015 -0.02176 0.01041 -0.02431 C 0.01067 -0.02662 0.01107 -0.02871 0.01133 -0.03079 C 0.01172 -0.03403 0.01185 -0.03727 0.01224 -0.04051 C 0.0125 -0.04213 0.0125 -0.04398 0.01315 -0.04537 C 0.0138 -0.04653 0.01497 -0.0463 0.01588 -0.04676 C 0.01745 -0.0463 0.01914 -0.04699 0.02044 -0.04537 C 0.02213 -0.04283 0.02396 -0.03565 0.02396 -0.03565 C 0.02409 -0.03519 0.02539 -0.02547 0.02578 -0.02431 C 0.02643 -0.02292 0.02773 -0.02246 0.02851 -0.0213 C 0.02955 -0.01968 0.02995 -0.01713 0.03125 -0.01644 C 0.03385 -0.01482 0.03659 -0.01528 0.03932 -0.01482 C 0.04023 -0.01389 0.04479 -0.01019 0.0457 -0.00834 C 0.04622 -0.00695 0.04609 -0.0051 0.04661 -0.00348 C 0.0487 0.00301 0.04948 0.00625 0.05286 0.00926 C 0.05377 0.00995 0.05469 0.01041 0.0556 0.01088 C 0.05651 0.01203 0.05729 0.01319 0.05833 0.01412 C 0.05911 0.01481 0.0608 0.01412 0.06094 0.01574 C 0.0625 0.02824 0.06041 0.02685 0.05742 0.03333 C 0.05664 0.03472 0.05638 0.0368 0.0556 0.03819 C 0.0539 0.04074 0.05195 0.04236 0.05013 0.04467 C 0.04922 0.0456 0.04857 0.04722 0.04752 0.04768 C 0.04297 0.04977 0.04505 0.04861 0.04114 0.05092 C 0.04049 0.0493 0.03945 0.04815 0.03932 0.04629 C 0.03906 0.0419 0.04088 0.03819 0.04205 0.03495 C 0.0483 0.04236 0.04948 0.04259 0.04479 0.03981 C 0.04531 0.04259 0.04687 0.04815 0.04479 0.05092 C 0.04401 0.05208 0.04297 0.05 0.04205 0.0493 L 0.04205 0.0493 L 0.04205 0.0493 L 0.04205 0.0493 " pathEditMode="relative" ptsTypes="AAAAAAAAAAAAAAAAAAAAAAAAAAAAAAAAAAA">
                                      <p:cBhvr>
                                        <p:cTn id="71" dur="2000" fill="hold"/>
                                        <p:tgtEl>
                                          <p:spTgt spid="43"/>
                                        </p:tgtEl>
                                        <p:attrNameLst>
                                          <p:attrName>ppt_x</p:attrName>
                                          <p:attrName>ppt_y</p:attrName>
                                        </p:attrNameLst>
                                      </p:cBhvr>
                                    </p:animMotion>
                                  </p:childTnLst>
                                </p:cTn>
                              </p:par>
                              <p:par>
                                <p:cTn id="72" presetID="0" presetClass="path" presetSubtype="0" accel="50000" decel="50000" fill="hold" grpId="1" nodeType="withEffect">
                                  <p:stCondLst>
                                    <p:cond delay="3400"/>
                                  </p:stCondLst>
                                  <p:childTnLst>
                                    <p:animMotion origin="layout" path="M 0.00274 -0.00347 L 0.00274 -0.00347 C 0.00482 -0.00046 0.00938 0.00116 0.00899 0.00602 C 0.00873 0.01088 0.00404 0.00972 0.00183 0.0125 L -0.00091 0.01574 C -0.00156 0.01736 -0.0026 0.01852 -0.00273 0.0206 C -0.00286 0.02199 -0.0013 0.02986 -0.00091 0.03171 C -0.00117 0.0338 -0.00117 0.03634 -0.00182 0.0382 C -0.00247 0.04005 -0.00416 0.04074 -0.00455 0.04306 C -0.00468 0.04398 -0.00299 0.05255 -0.00273 0.05417 C -0.00364 0.05533 -0.00442 0.05671 -0.00547 0.05741 C -0.00716 0.0588 -0.0108 0.06065 -0.0108 0.06065 C -0.02018 0.08542 -0.01106 0.0588 -0.01536 0.07662 C -0.01575 0.07847 -0.01627 0.08033 -0.01718 0.08148 C -0.01823 0.08264 -0.01966 0.08241 -0.02083 0.0831 C -0.022 0.08403 -0.02317 0.08519 -0.02435 0.08634 C -0.02409 0.08889 -0.02356 0.09167 -0.02356 0.09445 C -0.02356 0.09653 -0.02369 0.09884 -0.02435 0.1007 C -0.0263 0.10579 -0.03242 0.10509 -0.03437 0.10556 C -0.03632 0.12963 -0.03229 0.10579 -0.04336 0.12014 C -0.04492 0.12199 -0.04362 0.12778 -0.04518 0.12963 L -0.04791 0.13287 L -0.04974 0.14259 C -0.05039 0.14584 -0.05078 0.14977 -0.05247 0.15209 C -0.05351 0.15371 -0.05481 0.1544 -0.05599 0.15533 C -0.06002 0.15486 -0.06393 0.15509 -0.06784 0.15371 C -0.06888 0.15347 -0.07044 0.15255 -0.07044 0.15046 C -0.07044 0.14884 -0.06875 0.14954 -0.06784 0.14884 C -0.06367 0.15996 -0.06484 0.15486 -0.06328 0.16343 C -0.06458 0.16574 -0.06705 0.17269 -0.06966 0.16667 C -0.07018 0.16528 -0.06901 0.16343 -0.06875 0.16181 C -0.06692 0.16273 -0.06458 0.16366 -0.06328 0.16667 C -0.05976 0.17431 -0.0638 0.1706 -0.0651 0.16991 C -0.06601 0.16875 -0.06784 0.16852 -0.06784 0.16667 C -0.06784 0.16227 -0.06237 0.16667 -0.06237 0.16667 C -0.06211 0.1669 -0.06302 0.16667 -0.06328 0.16667 " pathEditMode="relative" ptsTypes="AAAAAAAAAAAAAAAAAAAAAAAAAAAAAAAAAAAA">
                                      <p:cBhvr>
                                        <p:cTn id="73" dur="2000" fill="hold"/>
                                        <p:tgtEl>
                                          <p:spTgt spid="45"/>
                                        </p:tgtEl>
                                        <p:attrNameLst>
                                          <p:attrName>ppt_x</p:attrName>
                                          <p:attrName>ppt_y</p:attrName>
                                        </p:attrNameLst>
                                      </p:cBhvr>
                                    </p:animMotion>
                                  </p:childTnLst>
                                </p:cTn>
                              </p:par>
                              <p:par>
                                <p:cTn id="74" presetID="0" presetClass="path" presetSubtype="0" accel="50000" decel="50000" fill="hold" grpId="1" nodeType="withEffect">
                                  <p:stCondLst>
                                    <p:cond delay="4200"/>
                                  </p:stCondLst>
                                  <p:childTnLst>
                                    <p:animMotion origin="layout" path="M 0.00339 0.00093 L 0.00339 0.00093 C 0.00404 0.00556 0.00495 0.01042 0.00521 0.01528 C 0.00534 0.01736 0.00482 0.01968 0.0043 0.02176 C 0.00391 0.02338 0.00156 0.02546 0.00247 0.02639 C 0.00378 0.02801 0.00547 0.02546 0.00703 0.025 C 0.00794 0.02546 0.00899 0.02523 0.00977 0.02639 C 0.01042 0.02778 0.01042 0.02963 0.01068 0.03125 C 0.01094 0.03403 0.0112 0.03657 0.01146 0.03935 C 0.01302 0.03889 0.01445 0.0375 0.01602 0.03773 C 0.02005 0.03866 0.01797 0.0419 0.01966 0.04583 C 0.02031 0.04722 0.02149 0.04792 0.0224 0.04907 C 0.02344 0.05486 0.0224 0.0537 0.02591 0.05532 C 0.02839 0.05648 0.0332 0.05856 0.0332 0.05856 C 0.0375 0.07014 0.03529 0.06551 0.03945 0.07315 C 0.04414 0.07199 0.04701 0.07407 0.04948 0.06667 C 0.05 0.06458 0.05 0.06227 0.05039 0.06019 C 0.05026 0.05903 0.04935 0.04954 0.04857 0.04745 C 0.04779 0.04537 0.04492 0.04421 0.04583 0.04259 C 0.04688 0.04051 0.04883 0.04352 0.05039 0.04421 C 0.05091 0.04583 0.05234 0.04699 0.05221 0.04907 C 0.05156 0.05486 0.04701 0.05116 0.04583 0.05046 C 0.04753 0.05995 0.04531 0.05139 0.04948 0.05856 C 0.05547 0.06921 0.04675 0.0581 0.05391 0.06667 C 0.0543 0.0625 0.05612 0.04954 0.05391 0.04583 C 0.05287 0.04375 0.05091 0.04676 0.04948 0.04745 C 0.04831 0.05324 0.04857 0.05046 0.04857 0.05532 " pathEditMode="relative" ptsTypes="AAAAAAAAAAAAAAAAAAAAAAAAAAA">
                                      <p:cBhvr>
                                        <p:cTn id="75" dur="2000" fill="hold"/>
                                        <p:tgtEl>
                                          <p:spTgt spid="44"/>
                                        </p:tgtEl>
                                        <p:attrNameLst>
                                          <p:attrName>ppt_x</p:attrName>
                                          <p:attrName>ppt_y</p:attrName>
                                        </p:attrNameLst>
                                      </p:cBhvr>
                                    </p:animMotion>
                                  </p:childTnLst>
                                </p:cTn>
                              </p:par>
                              <p:par>
                                <p:cTn id="76" presetID="0" presetClass="path" presetSubtype="0" accel="50000" decel="50000" fill="hold" grpId="1" nodeType="withEffect">
                                  <p:stCondLst>
                                    <p:cond delay="4700"/>
                                  </p:stCondLst>
                                  <p:childTnLst>
                                    <p:animMotion origin="layout" path="M 0.00144 0.00671 L 0.00144 0.00671 C 0.00326 0.01041 0.00482 0.01458 0.00691 0.01782 C 0.00756 0.01898 0.00886 0.01828 0.00964 0.01944 C 0.0155 0.02777 0.0073 0.02175 0.01407 0.02592 C 0.01615 0.03703 0.01485 0.02407 0.00964 0.03217 C 0.00821 0.03449 0.00782 0.04189 0.00782 0.04189 C 0.00808 0.04351 0.00821 0.04513 0.00873 0.04675 C 0.00912 0.04837 0.01068 0.04953 0.01055 0.05138 C 0.01029 0.05347 0.00873 0.0537 0.00782 0.05462 C 0.00534 0.05416 0.003 0.05393 0.00053 0.053 C -0.00039 0.05277 -0.0013 0.05092 -0.00221 0.05138 C -0.00312 0.05208 -0.00325 0.05486 -0.0039 0.05625 C -0.01224 0.07268 -0.00703 0.05972 -0.01119 0.07083 C -0.01354 0.07013 -0.01614 0.0706 -0.01835 0.06921 C -0.01966 0.06828 -0.02031 0.0662 -0.02109 0.06435 C -0.02252 0.06134 -0.02265 0.05601 -0.02474 0.05462 C -0.02981 0.05162 -0.02656 0.05324 -0.03463 0.05138 L -0.0401 0.04513 C -0.04101 0.04398 -0.04179 0.04236 -0.04283 0.04189 L -0.04557 0.04027 C -0.04648 0.04282 -0.04791 0.04791 -0.05 0.04837 C -0.05182 0.04861 -0.05364 0.04722 -0.05546 0.04675 C -0.05638 0.04513 -0.05742 0.04351 -0.0582 0.04189 C -0.05885 0.04027 -0.05924 0.03842 -0.06002 0.03703 C -0.0608 0.03564 -0.06184 0.03495 -0.06263 0.03379 C -0.06419 0.03449 -0.06653 0.03287 -0.06718 0.03541 C -0.06901 0.04259 -0.0664 0.04814 -0.06445 0.053 C -0.06666 0.05439 -0.06849 0.05717 -0.06901 0.04976 C -0.06927 0.04722 -0.06888 0.04421 -0.06809 0.04189 C -0.06731 0.03958 -0.06445 0.03703 -0.06445 0.03703 C -0.06549 0.04236 -0.06536 0.04351 -0.06536 0.04027 " pathEditMode="relative" ptsTypes="AAAAAAAAAAAAAAAAAAAAAAAAAAAAAAAA">
                                      <p:cBhvr>
                                        <p:cTn id="77" dur="2000" fill="hold"/>
                                        <p:tgtEl>
                                          <p:spTgt spid="46"/>
                                        </p:tgtEl>
                                        <p:attrNameLst>
                                          <p:attrName>ppt_x</p:attrName>
                                          <p:attrName>ppt_y</p:attrName>
                                        </p:attrNameLst>
                                      </p:cBhvr>
                                    </p:animMotion>
                                  </p:childTnLst>
                                </p:cTn>
                              </p:par>
                              <p:par>
                                <p:cTn id="78" presetID="0" presetClass="path" presetSubtype="0" accel="50000" decel="50000" fill="hold" grpId="1" nodeType="withEffect">
                                  <p:stCondLst>
                                    <p:cond delay="5600"/>
                                  </p:stCondLst>
                                  <p:childTnLst>
                                    <p:animMotion origin="layout" path="M 0.00482 0.0125 L 0.00482 0.0125 C 0.00925 0.01296 0.01381 0.01273 0.01836 0.01412 C 0.0194 0.01435 0.01993 0.01713 0.02097 0.01736 C 0.02552 0.01782 0.03008 0.0162 0.03451 0.01574 C 0.03828 0.00579 0.03412 0.01481 0.03907 0.00926 C 0.04714 0.00023 0.03985 0.00417 0.04805 0.00139 C 0.05026 0.00255 0.0517 0.00301 0.05352 0.00602 C 0.05951 0.01667 0.05078 0.00556 0.05808 0.01412 C 0.06185 0.02431 0.05703 0.01412 0.06433 0.0206 C 0.0655 0.02153 0.06602 0.02384 0.06706 0.02523 C 0.06784 0.02662 0.06888 0.02755 0.0698 0.02847 C 0.07032 0.03079 0.07084 0.03287 0.07162 0.03495 C 0.07279 0.03866 0.07409 0.0419 0.07605 0.04468 C 0.07774 0.04699 0.08151 0.05093 0.08151 0.05093 C 0.08177 0.05324 0.08256 0.05532 0.08243 0.05741 C 0.08217 0.06088 0.0806 0.06713 0.0806 0.06713 C 0.08112 0.0713 0.08112 0.07685 0.08334 0.07986 C 0.08399 0.08102 0.08516 0.08102 0.08607 0.08148 C 0.08464 0.0831 0.08243 0.08634 0.0806 0.08634 C 0.07878 0.08634 0.07696 0.08519 0.07513 0.08472 C 0.07644 0.08426 0.07761 0.0831 0.07878 0.0831 C 0.07995 0.0831 0.08386 0.08565 0.08516 0.08634 C 0.08295 0.0875 0.08177 0.08935 0.07969 0.08634 C 0.07878 0.08519 0.07709 0.08287 0.07787 0.08148 C 0.07865 0.08009 0.07969 0.08356 0.0806 0.08472 C 0.0875 0.09491 0.08138 0.08727 0.0806 0.08634 C 0.08086 0.08472 0.0806 0.08194 0.08151 0.08148 C 0.08399 0.08032 0.08477 0.0875 0.08516 0.08958 C 0.08425 0.09051 0.08347 0.09236 0.08243 0.09282 C 0.07917 0.09352 0.078 0.08958 0.07605 0.08634 C 0.07644 0.08472 0.07605 0.08194 0.07696 0.08148 C 0.07943 0.08032 0.08021 0.0875 0.0806 0.08958 L 0.07969 0.09444 " pathEditMode="relative" ptsTypes="AAAAAAAAAAAAAAAAAAAAAAAAAAAAAAAAAA">
                                      <p:cBhvr>
                                        <p:cTn id="79" dur="2000" fill="hold"/>
                                        <p:tgtEl>
                                          <p:spTgt spid="13"/>
                                        </p:tgtEl>
                                        <p:attrNameLst>
                                          <p:attrName>ppt_x</p:attrName>
                                          <p:attrName>ppt_y</p:attrName>
                                        </p:attrNameLst>
                                      </p:cBhvr>
                                    </p:animMotion>
                                  </p:childTnLst>
                                </p:cTn>
                              </p:par>
                              <p:par>
                                <p:cTn id="80" presetID="0" presetClass="path" presetSubtype="0" accel="50000" decel="50000" fill="hold" grpId="1" nodeType="withEffect">
                                  <p:stCondLst>
                                    <p:cond delay="6400"/>
                                  </p:stCondLst>
                                  <p:childTnLst>
                                    <p:animMotion origin="layout" path="M 0.00052 -0.00324 L 0.00052 -0.00324 C -0.00222 -0.00232 -0.00508 -0.00209 -0.00769 -0.00023 C -0.01185 0.00301 -0.01055 0.00972 -0.00951 0.01597 C -0.00912 0.01782 -0.0086 0.01991 -0.00769 0.02083 C -0.00599 0.02222 -0.00404 0.02176 -0.00222 0.02245 C -0.00573 0.02847 -0.0056 0.03078 -0.01224 0.02546 C -0.01303 0.025 -0.01237 0.02176 -0.01316 0.02083 C -0.01459 0.01875 -0.01667 0.01852 -0.01849 0.01759 L -0.02123 0.01597 C -0.02357 0.0287 -0.02123 0.01273 -0.02123 0.02546 C -0.02123 0.02731 -0.02188 0.0287 -0.02214 0.03032 C -0.02396 0.02986 -0.02579 0.0294 -0.02761 0.0287 C -0.02852 0.02847 -0.02943 0.02662 -0.03021 0.02708 C -0.03125 0.02801 -0.03151 0.03032 -0.03204 0.03194 C -0.03151 0.03611 -0.03034 0.03935 -0.03204 0.04328 C -0.03269 0.04467 -0.03386 0.04537 -0.03477 0.04653 C -0.03503 0.04815 -0.03477 0.05069 -0.03568 0.05139 C -0.0392 0.05324 -0.04297 0.05208 -0.04649 0.05301 C -0.0474 0.05324 -0.04831 0.05393 -0.04922 0.0544 C -0.05118 0.05972 -0.05105 0.05833 -0.05196 0.06412 C -0.05235 0.06713 -0.05274 0.07361 -0.05469 0.07546 C -0.05599 0.07685 -0.05769 0.07639 -0.05912 0.07708 C -0.06211 0.07824 -0.06198 0.0787 -0.06459 0.08194 C -0.06576 0.08495 -0.06745 0.08773 -0.06823 0.09143 C -0.06849 0.09305 -0.06849 0.09491 -0.06914 0.09629 C -0.0698 0.09791 -0.07084 0.09884 -0.07175 0.09953 C -0.07357 0.10046 -0.07539 0.10069 -0.07722 0.10116 C -0.07813 0.10278 -0.07969 0.1037 -0.07995 0.10602 C -0.08047 0.11065 -0.07904 0.11736 -0.07813 0.12199 C -0.07839 0.12407 -0.07826 0.12662 -0.07904 0.12847 C -0.07956 0.12986 -0.08086 0.1294 -0.08178 0.13009 C -0.08269 0.13102 -0.0836 0.13217 -0.08451 0.13333 C -0.0875 0.13264 -0.09063 0.13333 -0.09349 0.13171 C -0.09454 0.13102 -0.09414 0.12685 -0.09532 0.12685 C -0.09623 0.12685 -0.09349 0.13171 -0.09441 0.13171 C -0.09545 0.13171 -0.09662 0.12847 -0.09623 0.12685 C -0.09571 0.12523 -0.09441 0.12801 -0.09349 0.12847 C -0.09284 0.13009 -0.09089 0.13194 -0.09167 0.13333 C -0.09245 0.13472 -0.09441 0.13194 -0.09441 0.13009 C -0.09441 0.12847 -0.09258 0.12893 -0.09167 0.12847 C -0.09193 0.13055 -0.09154 0.13356 -0.09258 0.13495 C -0.09349 0.13611 -0.09779 0.13032 -0.09805 0.13009 L -0.09974 0.14143 C -0.10105 0.14051 -0.10482 0.13935 -0.1043 0.13495 C -0.10417 0.1331 -0.10248 0.13264 -0.10157 0.13171 C -0.09922 0.13588 -0.09896 0.13819 -0.09532 0.13819 C -0.09428 0.13819 -0.09349 0.13703 -0.09258 0.13657 C -0.09297 0.13472 -0.09349 0.12754 -0.09623 0.13009 C -0.09701 0.13078 -0.09675 0.13333 -0.09714 0.13495 C -0.09831 0.13426 -0.09974 0.13472 -0.10066 0.13333 C -0.10144 0.13217 -0.10157 0.13009 -0.10157 0.12847 C -0.10157 0.12685 -0.10131 0.125 -0.10066 0.12361 C -0.09948 0.12083 -0.09701 0.11991 -0.09532 0.11875 C -0.09232 0.1206 -0.09167 0.12037 -0.09349 0.12037 " pathEditMode="relative" ptsTypes="AAAAAAAAAAAAAAAAAAAAAAAAAAAAAAAAAAAAAAAAAAAAAAAAAAAAAAA">
                                      <p:cBhvr>
                                        <p:cTn id="81" dur="2000" fill="hold"/>
                                        <p:tgtEl>
                                          <p:spTgt spid="4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42" grpId="0"/>
      <p:bldP spid="42" grpId="1"/>
      <p:bldP spid="43" grpId="0"/>
      <p:bldP spid="43" grpId="1"/>
      <p:bldP spid="44" grpId="0"/>
      <p:bldP spid="44" grpId="1"/>
      <p:bldP spid="45" grpId="0"/>
      <p:bldP spid="45" grpId="1"/>
      <p:bldP spid="46" grpId="0"/>
      <p:bldP spid="46" grpId="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6A59D4-A7FC-4DE7-9752-99F6D9FEF64B}"/>
              </a:ext>
            </a:extLst>
          </p:cNvPr>
          <p:cNvSpPr>
            <a:spLocks noGrp="1"/>
          </p:cNvSpPr>
          <p:nvPr>
            <p:ph idx="1"/>
          </p:nvPr>
        </p:nvSpPr>
        <p:spPr>
          <a:xfrm>
            <a:off x="838200" y="1825625"/>
            <a:ext cx="4451272" cy="4351338"/>
          </a:xfrm>
        </p:spPr>
        <p:txBody>
          <a:bodyPr>
            <a:normAutofit lnSpcReduction="10000"/>
          </a:bodyPr>
          <a:lstStyle/>
          <a:p>
            <a:pPr algn="ctr"/>
            <a:r>
              <a:rPr lang="en-US" sz="3600" dirty="0"/>
              <a:t>The signal reaches the terminal end (called the axon terminal) causing calcium channels to open.</a:t>
            </a:r>
          </a:p>
          <a:p>
            <a:pPr algn="ctr"/>
            <a:r>
              <a:rPr lang="en-US" sz="3600" dirty="0"/>
              <a:t>The influx of calcium in the axon terminal causes the release of the neurotransmitter, acetylcholine. </a:t>
            </a:r>
          </a:p>
          <a:p>
            <a:pPr algn="ctr"/>
            <a:endParaRPr lang="en-US" sz="3600" dirty="0"/>
          </a:p>
        </p:txBody>
      </p:sp>
      <p:pic>
        <p:nvPicPr>
          <p:cNvPr id="4" name="Picture 3">
            <a:extLst>
              <a:ext uri="{FF2B5EF4-FFF2-40B4-BE49-F238E27FC236}">
                <a16:creationId xmlns:a16="http://schemas.microsoft.com/office/drawing/2014/main" id="{4CBF7BFD-777E-408D-8E91-9E6583724307}"/>
              </a:ext>
            </a:extLst>
          </p:cNvPr>
          <p:cNvPicPr>
            <a:picLocks noChangeAspect="1"/>
          </p:cNvPicPr>
          <p:nvPr/>
        </p:nvPicPr>
        <p:blipFill rotWithShape="1">
          <a:blip r:embed="rId2">
            <a:extLst>
              <a:ext uri="{28A0092B-C50C-407E-A947-70E740481C1C}">
                <a14:useLocalDpi xmlns:a14="http://schemas.microsoft.com/office/drawing/2010/main" val="0"/>
              </a:ext>
            </a:extLst>
          </a:blip>
          <a:srcRect t="9931" r="51762"/>
          <a:stretch/>
        </p:blipFill>
        <p:spPr>
          <a:xfrm>
            <a:off x="7263858" y="452180"/>
            <a:ext cx="4451272" cy="6176963"/>
          </a:xfrm>
          <a:prstGeom prst="rect">
            <a:avLst/>
          </a:prstGeom>
        </p:spPr>
      </p:pic>
      <p:sp>
        <p:nvSpPr>
          <p:cNvPr id="5" name="Left Bracket 4">
            <a:extLst>
              <a:ext uri="{FF2B5EF4-FFF2-40B4-BE49-F238E27FC236}">
                <a16:creationId xmlns:a16="http://schemas.microsoft.com/office/drawing/2014/main" id="{944C73D0-74CC-40E2-BE6B-156532C6C735}"/>
              </a:ext>
            </a:extLst>
          </p:cNvPr>
          <p:cNvSpPr/>
          <p:nvPr/>
        </p:nvSpPr>
        <p:spPr>
          <a:xfrm>
            <a:off x="7762239" y="1690687"/>
            <a:ext cx="339173" cy="343678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a:extLst>
              <a:ext uri="{FF2B5EF4-FFF2-40B4-BE49-F238E27FC236}">
                <a16:creationId xmlns:a16="http://schemas.microsoft.com/office/drawing/2014/main" id="{C2174B83-CD51-4452-86C9-5CB149EF270B}"/>
              </a:ext>
            </a:extLst>
          </p:cNvPr>
          <p:cNvSpPr/>
          <p:nvPr/>
        </p:nvSpPr>
        <p:spPr>
          <a:xfrm rot="16200000">
            <a:off x="6787132" y="3228944"/>
            <a:ext cx="1426994" cy="400110"/>
          </a:xfrm>
          <a:prstGeom prst="rect">
            <a:avLst/>
          </a:prstGeom>
          <a:noFill/>
        </p:spPr>
        <p:txBody>
          <a:bodyPr wrap="none" lIns="91440" tIns="45720" rIns="91440" bIns="45720">
            <a:spAutoFit/>
          </a:bodyPr>
          <a:lstStyle/>
          <a:p>
            <a:pPr algn="ctr"/>
            <a:r>
              <a:rPr lang="en-US" sz="2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Motor Neuron</a:t>
            </a:r>
          </a:p>
        </p:txBody>
      </p:sp>
      <p:sp>
        <p:nvSpPr>
          <p:cNvPr id="7" name="Left Bracket 6">
            <a:extLst>
              <a:ext uri="{FF2B5EF4-FFF2-40B4-BE49-F238E27FC236}">
                <a16:creationId xmlns:a16="http://schemas.microsoft.com/office/drawing/2014/main" id="{44D1561D-CC0D-49CB-A7FB-C9C6438E7DFE}"/>
              </a:ext>
            </a:extLst>
          </p:cNvPr>
          <p:cNvSpPr/>
          <p:nvPr/>
        </p:nvSpPr>
        <p:spPr>
          <a:xfrm>
            <a:off x="7096004" y="3105299"/>
            <a:ext cx="339173" cy="343678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a:extLst>
              <a:ext uri="{FF2B5EF4-FFF2-40B4-BE49-F238E27FC236}">
                <a16:creationId xmlns:a16="http://schemas.microsoft.com/office/drawing/2014/main" id="{07A48C38-878D-46EA-877F-49ACEEBA5985}"/>
              </a:ext>
            </a:extLst>
          </p:cNvPr>
          <p:cNvPicPr>
            <a:picLocks noChangeAspect="1"/>
          </p:cNvPicPr>
          <p:nvPr/>
        </p:nvPicPr>
        <p:blipFill>
          <a:blip r:embed="rId3"/>
          <a:stretch>
            <a:fillRect/>
          </a:stretch>
        </p:blipFill>
        <p:spPr>
          <a:xfrm>
            <a:off x="9174008" y="3557633"/>
            <a:ext cx="274320" cy="300867"/>
          </a:xfrm>
          <a:prstGeom prst="rect">
            <a:avLst/>
          </a:prstGeom>
        </p:spPr>
      </p:pic>
      <p:sp>
        <p:nvSpPr>
          <p:cNvPr id="9" name="Rectangle 8">
            <a:extLst>
              <a:ext uri="{FF2B5EF4-FFF2-40B4-BE49-F238E27FC236}">
                <a16:creationId xmlns:a16="http://schemas.microsoft.com/office/drawing/2014/main" id="{12A81220-0EEC-4BB9-8402-A90DE3C8E7B3}"/>
              </a:ext>
            </a:extLst>
          </p:cNvPr>
          <p:cNvSpPr/>
          <p:nvPr/>
        </p:nvSpPr>
        <p:spPr>
          <a:xfrm>
            <a:off x="10456871" y="5483497"/>
            <a:ext cx="1255472" cy="276999"/>
          </a:xfrm>
          <a:prstGeom prst="rect">
            <a:avLst/>
          </a:prstGeom>
        </p:spPr>
        <p:txBody>
          <a:bodyPr wrap="none">
            <a:spAutoFit/>
          </a:bodyPr>
          <a:lstStyle/>
          <a:p>
            <a:r>
              <a:rPr lang="en-US" sz="1200" dirty="0"/>
              <a:t>(neurotransmitters)</a:t>
            </a:r>
          </a:p>
        </p:txBody>
      </p:sp>
      <p:sp>
        <p:nvSpPr>
          <p:cNvPr id="10" name="Oval 9">
            <a:extLst>
              <a:ext uri="{FF2B5EF4-FFF2-40B4-BE49-F238E27FC236}">
                <a16:creationId xmlns:a16="http://schemas.microsoft.com/office/drawing/2014/main" id="{5A282927-9C9B-4DD3-A366-C80A35B7B13B}"/>
              </a:ext>
            </a:extLst>
          </p:cNvPr>
          <p:cNvSpPr/>
          <p:nvPr/>
        </p:nvSpPr>
        <p:spPr>
          <a:xfrm>
            <a:off x="9216256" y="4204020"/>
            <a:ext cx="169586" cy="21542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rgbClr val="FFFF00"/>
              </a:solidFill>
              <a:effectLst>
                <a:outerShdw blurRad="38100" dist="38100" dir="2700000" algn="tl">
                  <a:srgbClr val="000000">
                    <a:alpha val="43137"/>
                  </a:srgbClr>
                </a:outerShdw>
              </a:effectLst>
            </a:endParaRPr>
          </a:p>
        </p:txBody>
      </p:sp>
      <p:sp>
        <p:nvSpPr>
          <p:cNvPr id="26" name="Oval 25">
            <a:extLst>
              <a:ext uri="{FF2B5EF4-FFF2-40B4-BE49-F238E27FC236}">
                <a16:creationId xmlns:a16="http://schemas.microsoft.com/office/drawing/2014/main" id="{3F47BA39-3A2B-4A63-B9BD-BE792E01060D}"/>
              </a:ext>
            </a:extLst>
          </p:cNvPr>
          <p:cNvSpPr/>
          <p:nvPr/>
        </p:nvSpPr>
        <p:spPr>
          <a:xfrm>
            <a:off x="8973419" y="4549153"/>
            <a:ext cx="169586" cy="21542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rgbClr val="FFFF00"/>
              </a:solidFill>
              <a:effectLst>
                <a:outerShdw blurRad="38100" dist="38100" dir="2700000" algn="tl">
                  <a:srgbClr val="000000">
                    <a:alpha val="43137"/>
                  </a:srgbClr>
                </a:outerShdw>
              </a:effectLst>
            </a:endParaRPr>
          </a:p>
        </p:txBody>
      </p:sp>
      <p:sp>
        <p:nvSpPr>
          <p:cNvPr id="27" name="Oval 26">
            <a:extLst>
              <a:ext uri="{FF2B5EF4-FFF2-40B4-BE49-F238E27FC236}">
                <a16:creationId xmlns:a16="http://schemas.microsoft.com/office/drawing/2014/main" id="{62989D78-9156-4641-8C28-5C8A698C26EC}"/>
              </a:ext>
            </a:extLst>
          </p:cNvPr>
          <p:cNvSpPr/>
          <p:nvPr/>
        </p:nvSpPr>
        <p:spPr>
          <a:xfrm>
            <a:off x="9816555" y="4462589"/>
            <a:ext cx="169586" cy="21542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rgbClr val="FFFF00"/>
              </a:solidFill>
              <a:effectLst>
                <a:outerShdw blurRad="38100" dist="38100" dir="2700000" algn="tl">
                  <a:srgbClr val="000000">
                    <a:alpha val="43137"/>
                  </a:srgbClr>
                </a:outerShdw>
              </a:effectLst>
            </a:endParaRPr>
          </a:p>
        </p:txBody>
      </p:sp>
      <p:sp>
        <p:nvSpPr>
          <p:cNvPr id="28" name="Oval 27">
            <a:extLst>
              <a:ext uri="{FF2B5EF4-FFF2-40B4-BE49-F238E27FC236}">
                <a16:creationId xmlns:a16="http://schemas.microsoft.com/office/drawing/2014/main" id="{8AF29CEA-C659-4C7A-B1B8-EC3CBF78C50F}"/>
              </a:ext>
            </a:extLst>
          </p:cNvPr>
          <p:cNvSpPr/>
          <p:nvPr/>
        </p:nvSpPr>
        <p:spPr>
          <a:xfrm>
            <a:off x="9617899" y="4878944"/>
            <a:ext cx="169586" cy="21542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rgbClr val="FFFF00"/>
              </a:solidFill>
              <a:effectLst>
                <a:outerShdw blurRad="38100" dist="38100" dir="2700000" algn="tl">
                  <a:srgbClr val="000000">
                    <a:alpha val="43137"/>
                  </a:srgbClr>
                </a:outerShdw>
              </a:effectLst>
            </a:endParaRPr>
          </a:p>
        </p:txBody>
      </p:sp>
      <p:sp>
        <p:nvSpPr>
          <p:cNvPr id="29" name="Oval 28">
            <a:extLst>
              <a:ext uri="{FF2B5EF4-FFF2-40B4-BE49-F238E27FC236}">
                <a16:creationId xmlns:a16="http://schemas.microsoft.com/office/drawing/2014/main" id="{AEB638CF-E8A8-4B96-A406-C9557800D0EB}"/>
              </a:ext>
            </a:extLst>
          </p:cNvPr>
          <p:cNvSpPr/>
          <p:nvPr/>
        </p:nvSpPr>
        <p:spPr>
          <a:xfrm>
            <a:off x="9358750" y="4617079"/>
            <a:ext cx="169586" cy="21542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rgbClr val="FFFF00"/>
              </a:solidFill>
              <a:effectLst>
                <a:outerShdw blurRad="38100" dist="38100" dir="2700000" algn="tl">
                  <a:srgbClr val="000000">
                    <a:alpha val="43137"/>
                  </a:srgbClr>
                </a:outerShdw>
              </a:effectLst>
            </a:endParaRPr>
          </a:p>
        </p:txBody>
      </p:sp>
      <p:sp>
        <p:nvSpPr>
          <p:cNvPr id="30" name="Oval 29">
            <a:extLst>
              <a:ext uri="{FF2B5EF4-FFF2-40B4-BE49-F238E27FC236}">
                <a16:creationId xmlns:a16="http://schemas.microsoft.com/office/drawing/2014/main" id="{99B83A23-C9FC-4322-A7B0-8438355BEF2C}"/>
              </a:ext>
            </a:extLst>
          </p:cNvPr>
          <p:cNvSpPr/>
          <p:nvPr/>
        </p:nvSpPr>
        <p:spPr>
          <a:xfrm>
            <a:off x="8954148" y="4838314"/>
            <a:ext cx="169586" cy="21542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rgbClr val="FFFF00"/>
              </a:solidFill>
              <a:effectLst>
                <a:outerShdw blurRad="38100" dist="38100" dir="2700000" algn="tl">
                  <a:srgbClr val="000000">
                    <a:alpha val="43137"/>
                  </a:srgbClr>
                </a:outerShdw>
              </a:effectLst>
            </a:endParaRPr>
          </a:p>
        </p:txBody>
      </p:sp>
      <p:sp>
        <p:nvSpPr>
          <p:cNvPr id="31" name="Oval 30">
            <a:extLst>
              <a:ext uri="{FF2B5EF4-FFF2-40B4-BE49-F238E27FC236}">
                <a16:creationId xmlns:a16="http://schemas.microsoft.com/office/drawing/2014/main" id="{70A02254-AF84-4509-A999-C4E737C33A9A}"/>
              </a:ext>
            </a:extLst>
          </p:cNvPr>
          <p:cNvSpPr/>
          <p:nvPr/>
        </p:nvSpPr>
        <p:spPr>
          <a:xfrm>
            <a:off x="9610652" y="4099039"/>
            <a:ext cx="169586" cy="21542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rgbClr val="FFFF00"/>
              </a:solidFill>
              <a:effectLst>
                <a:outerShdw blurRad="38100" dist="38100" dir="2700000" algn="tl">
                  <a:srgbClr val="000000">
                    <a:alpha val="43137"/>
                  </a:srgbClr>
                </a:outerShdw>
              </a:effectLst>
            </a:endParaRPr>
          </a:p>
        </p:txBody>
      </p:sp>
      <p:sp>
        <p:nvSpPr>
          <p:cNvPr id="32" name="Flowchart: Manual Input 31">
            <a:extLst>
              <a:ext uri="{FF2B5EF4-FFF2-40B4-BE49-F238E27FC236}">
                <a16:creationId xmlns:a16="http://schemas.microsoft.com/office/drawing/2014/main" id="{3BCCD2A9-BB3E-4E6A-8F53-490BB042E404}"/>
              </a:ext>
            </a:extLst>
          </p:cNvPr>
          <p:cNvSpPr/>
          <p:nvPr/>
        </p:nvSpPr>
        <p:spPr>
          <a:xfrm rot="19666741">
            <a:off x="10110320" y="4399937"/>
            <a:ext cx="160806"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ffectLst>
                <a:outerShdw blurRad="38100" dist="38100" dir="2700000" algn="tl">
                  <a:srgbClr val="000000">
                    <a:alpha val="43137"/>
                  </a:srgbClr>
                </a:outerShdw>
              </a:effectLst>
            </a:endParaRPr>
          </a:p>
        </p:txBody>
      </p:sp>
      <p:sp>
        <p:nvSpPr>
          <p:cNvPr id="33" name="Flowchart: Manual Input 32">
            <a:extLst>
              <a:ext uri="{FF2B5EF4-FFF2-40B4-BE49-F238E27FC236}">
                <a16:creationId xmlns:a16="http://schemas.microsoft.com/office/drawing/2014/main" id="{B474DD23-36F1-46FA-AFE7-BCEB6DCE0734}"/>
              </a:ext>
            </a:extLst>
          </p:cNvPr>
          <p:cNvSpPr/>
          <p:nvPr/>
        </p:nvSpPr>
        <p:spPr>
          <a:xfrm rot="19710962">
            <a:off x="10161719" y="4461762"/>
            <a:ext cx="148092"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ffectLst>
                <a:outerShdw blurRad="38100" dist="38100" dir="2700000" algn="tl">
                  <a:srgbClr val="000000">
                    <a:alpha val="43137"/>
                  </a:srgbClr>
                </a:outerShdw>
              </a:effectLst>
            </a:endParaRPr>
          </a:p>
        </p:txBody>
      </p:sp>
      <p:sp>
        <p:nvSpPr>
          <p:cNvPr id="34" name="Flowchart: Manual Input 33">
            <a:extLst>
              <a:ext uri="{FF2B5EF4-FFF2-40B4-BE49-F238E27FC236}">
                <a16:creationId xmlns:a16="http://schemas.microsoft.com/office/drawing/2014/main" id="{CF7E18DC-94F3-4F7E-9CB4-8959A24B8132}"/>
              </a:ext>
            </a:extLst>
          </p:cNvPr>
          <p:cNvSpPr/>
          <p:nvPr/>
        </p:nvSpPr>
        <p:spPr>
          <a:xfrm rot="19666741">
            <a:off x="9899036" y="4156228"/>
            <a:ext cx="160806"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ffectLst>
                <a:outerShdw blurRad="38100" dist="38100" dir="2700000" algn="tl">
                  <a:srgbClr val="000000">
                    <a:alpha val="43137"/>
                  </a:srgbClr>
                </a:outerShdw>
              </a:effectLst>
            </a:endParaRPr>
          </a:p>
        </p:txBody>
      </p:sp>
      <p:sp>
        <p:nvSpPr>
          <p:cNvPr id="35" name="Flowchart: Manual Input 34">
            <a:extLst>
              <a:ext uri="{FF2B5EF4-FFF2-40B4-BE49-F238E27FC236}">
                <a16:creationId xmlns:a16="http://schemas.microsoft.com/office/drawing/2014/main" id="{E46F51C4-4B5C-4EFA-BEE5-1ADFD796E776}"/>
              </a:ext>
            </a:extLst>
          </p:cNvPr>
          <p:cNvSpPr/>
          <p:nvPr/>
        </p:nvSpPr>
        <p:spPr>
          <a:xfrm rot="19710962">
            <a:off x="9950435" y="4207036"/>
            <a:ext cx="148092"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ffectLst>
                <a:outerShdw blurRad="38100" dist="38100" dir="2700000" algn="tl">
                  <a:srgbClr val="000000">
                    <a:alpha val="43137"/>
                  </a:srgbClr>
                </a:outerShdw>
              </a:effectLst>
            </a:endParaRPr>
          </a:p>
        </p:txBody>
      </p:sp>
      <p:sp>
        <p:nvSpPr>
          <p:cNvPr id="36" name="Flowchart: Manual Input 35">
            <a:extLst>
              <a:ext uri="{FF2B5EF4-FFF2-40B4-BE49-F238E27FC236}">
                <a16:creationId xmlns:a16="http://schemas.microsoft.com/office/drawing/2014/main" id="{FFEAB2B4-C1ED-436B-A389-B9266D0AC871}"/>
              </a:ext>
            </a:extLst>
          </p:cNvPr>
          <p:cNvSpPr/>
          <p:nvPr/>
        </p:nvSpPr>
        <p:spPr>
          <a:xfrm rot="711307">
            <a:off x="10306023" y="4829511"/>
            <a:ext cx="166551"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ffectLst>
                <a:outerShdw blurRad="38100" dist="38100" dir="2700000" algn="tl">
                  <a:srgbClr val="000000">
                    <a:alpha val="43137"/>
                  </a:srgbClr>
                </a:outerShdw>
              </a:effectLst>
            </a:endParaRPr>
          </a:p>
        </p:txBody>
      </p:sp>
      <p:sp>
        <p:nvSpPr>
          <p:cNvPr id="37" name="Flowchart: Manual Input 36">
            <a:extLst>
              <a:ext uri="{FF2B5EF4-FFF2-40B4-BE49-F238E27FC236}">
                <a16:creationId xmlns:a16="http://schemas.microsoft.com/office/drawing/2014/main" id="{AC5C0B58-1317-4C26-A2F7-1D354800A31E}"/>
              </a:ext>
            </a:extLst>
          </p:cNvPr>
          <p:cNvSpPr/>
          <p:nvPr/>
        </p:nvSpPr>
        <p:spPr>
          <a:xfrm rot="755528">
            <a:off x="10290076" y="4900861"/>
            <a:ext cx="148092"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ffectLst>
                <a:outerShdw blurRad="38100" dist="38100" dir="2700000" algn="tl">
                  <a:srgbClr val="000000">
                    <a:alpha val="43137"/>
                  </a:srgbClr>
                </a:outerShdw>
              </a:effectLst>
            </a:endParaRPr>
          </a:p>
        </p:txBody>
      </p:sp>
      <p:sp>
        <p:nvSpPr>
          <p:cNvPr id="38" name="Flowchart: Manual Input 37">
            <a:extLst>
              <a:ext uri="{FF2B5EF4-FFF2-40B4-BE49-F238E27FC236}">
                <a16:creationId xmlns:a16="http://schemas.microsoft.com/office/drawing/2014/main" id="{6A10F965-E327-4DD7-A323-0CCF5F11C0A9}"/>
              </a:ext>
            </a:extLst>
          </p:cNvPr>
          <p:cNvSpPr/>
          <p:nvPr/>
        </p:nvSpPr>
        <p:spPr>
          <a:xfrm rot="12928768">
            <a:off x="8757434" y="4055694"/>
            <a:ext cx="160806"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ffectLst>
                <a:outerShdw blurRad="38100" dist="38100" dir="2700000" algn="tl">
                  <a:srgbClr val="000000">
                    <a:alpha val="43137"/>
                  </a:srgbClr>
                </a:outerShdw>
              </a:effectLst>
            </a:endParaRPr>
          </a:p>
        </p:txBody>
      </p:sp>
      <p:sp>
        <p:nvSpPr>
          <p:cNvPr id="39" name="Flowchart: Manual Input 38">
            <a:extLst>
              <a:ext uri="{FF2B5EF4-FFF2-40B4-BE49-F238E27FC236}">
                <a16:creationId xmlns:a16="http://schemas.microsoft.com/office/drawing/2014/main" id="{CA5139B6-9C0C-4BE0-BB88-E87D2581B80C}"/>
              </a:ext>
            </a:extLst>
          </p:cNvPr>
          <p:cNvSpPr/>
          <p:nvPr/>
        </p:nvSpPr>
        <p:spPr>
          <a:xfrm rot="12972989">
            <a:off x="8708473" y="4095851"/>
            <a:ext cx="148092"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ffectLst>
                <a:outerShdw blurRad="38100" dist="38100" dir="2700000" algn="tl">
                  <a:srgbClr val="000000">
                    <a:alpha val="43137"/>
                  </a:srgbClr>
                </a:outerShdw>
              </a:effectLst>
            </a:endParaRPr>
          </a:p>
        </p:txBody>
      </p:sp>
      <p:sp>
        <p:nvSpPr>
          <p:cNvPr id="40" name="Flowchart: Manual Input 39">
            <a:extLst>
              <a:ext uri="{FF2B5EF4-FFF2-40B4-BE49-F238E27FC236}">
                <a16:creationId xmlns:a16="http://schemas.microsoft.com/office/drawing/2014/main" id="{6E076222-3166-479B-A95F-64945BB4D4E4}"/>
              </a:ext>
            </a:extLst>
          </p:cNvPr>
          <p:cNvSpPr/>
          <p:nvPr/>
        </p:nvSpPr>
        <p:spPr>
          <a:xfrm rot="12928768">
            <a:off x="8524623" y="4416769"/>
            <a:ext cx="160806"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ffectLst>
                <a:outerShdw blurRad="38100" dist="38100" dir="2700000" algn="tl">
                  <a:srgbClr val="000000">
                    <a:alpha val="43137"/>
                  </a:srgbClr>
                </a:outerShdw>
              </a:effectLst>
            </a:endParaRPr>
          </a:p>
        </p:txBody>
      </p:sp>
      <p:sp>
        <p:nvSpPr>
          <p:cNvPr id="41" name="Flowchart: Manual Input 40">
            <a:extLst>
              <a:ext uri="{FF2B5EF4-FFF2-40B4-BE49-F238E27FC236}">
                <a16:creationId xmlns:a16="http://schemas.microsoft.com/office/drawing/2014/main" id="{17FBC1BD-DDF7-494C-9C15-06AC6C086EA3}"/>
              </a:ext>
            </a:extLst>
          </p:cNvPr>
          <p:cNvSpPr/>
          <p:nvPr/>
        </p:nvSpPr>
        <p:spPr>
          <a:xfrm rot="12972989">
            <a:off x="8475662" y="4456926"/>
            <a:ext cx="148092"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ffectLst>
                <a:outerShdw blurRad="38100" dist="38100" dir="2700000" algn="tl">
                  <a:srgbClr val="000000">
                    <a:alpha val="43137"/>
                  </a:srgbClr>
                </a:outerShdw>
              </a:effectLst>
            </a:endParaRPr>
          </a:p>
        </p:txBody>
      </p:sp>
      <p:sp>
        <p:nvSpPr>
          <p:cNvPr id="13" name="Rectangle 12">
            <a:extLst>
              <a:ext uri="{FF2B5EF4-FFF2-40B4-BE49-F238E27FC236}">
                <a16:creationId xmlns:a16="http://schemas.microsoft.com/office/drawing/2014/main" id="{24AB8A3D-EC93-49B5-ACBC-E8A7E4BD08EA}"/>
              </a:ext>
            </a:extLst>
          </p:cNvPr>
          <p:cNvSpPr/>
          <p:nvPr/>
        </p:nvSpPr>
        <p:spPr>
          <a:xfrm rot="17046921">
            <a:off x="8683993" y="4098223"/>
            <a:ext cx="603050" cy="400110"/>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sz="2000" dirty="0">
                <a:ln/>
                <a:solidFill>
                  <a:srgbClr val="FFFF00"/>
                </a:solidFill>
                <a:effectLst>
                  <a:outerShdw blurRad="38100" dist="38100" dir="2700000" algn="tl">
                    <a:srgbClr val="000000">
                      <a:alpha val="43137"/>
                    </a:srgbClr>
                  </a:outerShdw>
                </a:effectLst>
              </a:rPr>
              <a:t>Ca2</a:t>
            </a:r>
            <a:r>
              <a:rPr lang="en-US" sz="2000" baseline="30000" dirty="0">
                <a:ln/>
                <a:solidFill>
                  <a:srgbClr val="FFFF00"/>
                </a:solidFill>
                <a:effectLst>
                  <a:outerShdw blurRad="38100" dist="38100" dir="2700000" algn="tl">
                    <a:srgbClr val="000000">
                      <a:alpha val="43137"/>
                    </a:srgbClr>
                  </a:outerShdw>
                </a:effectLst>
              </a:rPr>
              <a:t>+</a:t>
            </a:r>
          </a:p>
        </p:txBody>
      </p:sp>
      <p:sp>
        <p:nvSpPr>
          <p:cNvPr id="42" name="Rectangle 41">
            <a:extLst>
              <a:ext uri="{FF2B5EF4-FFF2-40B4-BE49-F238E27FC236}">
                <a16:creationId xmlns:a16="http://schemas.microsoft.com/office/drawing/2014/main" id="{3E43552A-F259-4ACB-BEF6-EFAE3A076DEE}"/>
              </a:ext>
            </a:extLst>
          </p:cNvPr>
          <p:cNvSpPr/>
          <p:nvPr/>
        </p:nvSpPr>
        <p:spPr>
          <a:xfrm rot="20591913">
            <a:off x="9034001" y="4732816"/>
            <a:ext cx="603050" cy="400110"/>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sz="2000" dirty="0">
                <a:ln/>
                <a:solidFill>
                  <a:srgbClr val="FFFF00"/>
                </a:solidFill>
                <a:effectLst>
                  <a:outerShdw blurRad="38100" dist="38100" dir="2700000" algn="tl">
                    <a:srgbClr val="000000">
                      <a:alpha val="43137"/>
                    </a:srgbClr>
                  </a:outerShdw>
                </a:effectLst>
              </a:rPr>
              <a:t>Ca2</a:t>
            </a:r>
            <a:r>
              <a:rPr lang="en-US" sz="2000" baseline="30000" dirty="0">
                <a:ln/>
                <a:solidFill>
                  <a:srgbClr val="FFFF00"/>
                </a:solidFill>
                <a:effectLst>
                  <a:outerShdw blurRad="38100" dist="38100" dir="2700000" algn="tl">
                    <a:srgbClr val="000000">
                      <a:alpha val="43137"/>
                    </a:srgbClr>
                  </a:outerShdw>
                </a:effectLst>
              </a:rPr>
              <a:t>+</a:t>
            </a:r>
          </a:p>
        </p:txBody>
      </p:sp>
      <p:sp>
        <p:nvSpPr>
          <p:cNvPr id="43" name="Rectangle 42">
            <a:extLst>
              <a:ext uri="{FF2B5EF4-FFF2-40B4-BE49-F238E27FC236}">
                <a16:creationId xmlns:a16="http://schemas.microsoft.com/office/drawing/2014/main" id="{6EAA92A0-F283-40D6-977E-33F4351F38FC}"/>
              </a:ext>
            </a:extLst>
          </p:cNvPr>
          <p:cNvSpPr/>
          <p:nvPr/>
        </p:nvSpPr>
        <p:spPr>
          <a:xfrm rot="18868132">
            <a:off x="8439473" y="4570385"/>
            <a:ext cx="603050" cy="400110"/>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sz="2000" dirty="0">
                <a:ln/>
                <a:solidFill>
                  <a:srgbClr val="FFFF00"/>
                </a:solidFill>
                <a:effectLst>
                  <a:outerShdw blurRad="38100" dist="38100" dir="2700000" algn="tl">
                    <a:srgbClr val="000000">
                      <a:alpha val="43137"/>
                    </a:srgbClr>
                  </a:outerShdw>
                </a:effectLst>
              </a:rPr>
              <a:t>Ca2</a:t>
            </a:r>
            <a:r>
              <a:rPr lang="en-US" sz="2000" baseline="30000" dirty="0">
                <a:ln/>
                <a:solidFill>
                  <a:srgbClr val="FFFF00"/>
                </a:solidFill>
                <a:effectLst>
                  <a:outerShdw blurRad="38100" dist="38100" dir="2700000" algn="tl">
                    <a:srgbClr val="000000">
                      <a:alpha val="43137"/>
                    </a:srgbClr>
                  </a:outerShdw>
                </a:effectLst>
              </a:rPr>
              <a:t>+</a:t>
            </a:r>
          </a:p>
        </p:txBody>
      </p:sp>
      <p:sp>
        <p:nvSpPr>
          <p:cNvPr id="44" name="Rectangle 43">
            <a:extLst>
              <a:ext uri="{FF2B5EF4-FFF2-40B4-BE49-F238E27FC236}">
                <a16:creationId xmlns:a16="http://schemas.microsoft.com/office/drawing/2014/main" id="{89BE73A8-EBF4-4BCC-A5A5-6ED97766E63E}"/>
              </a:ext>
            </a:extLst>
          </p:cNvPr>
          <p:cNvSpPr/>
          <p:nvPr/>
        </p:nvSpPr>
        <p:spPr>
          <a:xfrm rot="21138365">
            <a:off x="9043706" y="3782154"/>
            <a:ext cx="603050" cy="400110"/>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sz="2000" dirty="0">
                <a:ln/>
                <a:solidFill>
                  <a:srgbClr val="FFFF00"/>
                </a:solidFill>
                <a:effectLst>
                  <a:outerShdw blurRad="38100" dist="38100" dir="2700000" algn="tl">
                    <a:srgbClr val="000000">
                      <a:alpha val="43137"/>
                    </a:srgbClr>
                  </a:outerShdw>
                </a:effectLst>
              </a:rPr>
              <a:t>Ca2</a:t>
            </a:r>
            <a:r>
              <a:rPr lang="en-US" sz="2000" baseline="30000" dirty="0">
                <a:ln/>
                <a:solidFill>
                  <a:srgbClr val="FFFF00"/>
                </a:solidFill>
                <a:effectLst>
                  <a:outerShdw blurRad="38100" dist="38100" dir="2700000" algn="tl">
                    <a:srgbClr val="000000">
                      <a:alpha val="43137"/>
                    </a:srgbClr>
                  </a:outerShdw>
                </a:effectLst>
              </a:rPr>
              <a:t>+</a:t>
            </a:r>
          </a:p>
        </p:txBody>
      </p:sp>
      <p:sp>
        <p:nvSpPr>
          <p:cNvPr id="45" name="Rectangle 44">
            <a:extLst>
              <a:ext uri="{FF2B5EF4-FFF2-40B4-BE49-F238E27FC236}">
                <a16:creationId xmlns:a16="http://schemas.microsoft.com/office/drawing/2014/main" id="{F3D63C46-C4D0-40AE-ADD6-8AD7BD29535D}"/>
              </a:ext>
            </a:extLst>
          </p:cNvPr>
          <p:cNvSpPr/>
          <p:nvPr/>
        </p:nvSpPr>
        <p:spPr>
          <a:xfrm rot="1940959">
            <a:off x="9260416" y="4286086"/>
            <a:ext cx="603050" cy="400110"/>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sz="2000" dirty="0">
                <a:ln/>
                <a:solidFill>
                  <a:srgbClr val="FFFF00"/>
                </a:solidFill>
                <a:effectLst>
                  <a:outerShdw blurRad="38100" dist="38100" dir="2700000" algn="tl">
                    <a:srgbClr val="000000">
                      <a:alpha val="43137"/>
                    </a:srgbClr>
                  </a:outerShdw>
                </a:effectLst>
              </a:rPr>
              <a:t>Ca2</a:t>
            </a:r>
            <a:r>
              <a:rPr lang="en-US" sz="2000" baseline="30000" dirty="0">
                <a:ln/>
                <a:solidFill>
                  <a:srgbClr val="FFFF00"/>
                </a:solidFill>
                <a:effectLst>
                  <a:outerShdw blurRad="38100" dist="38100" dir="2700000" algn="tl">
                    <a:srgbClr val="000000">
                      <a:alpha val="43137"/>
                    </a:srgbClr>
                  </a:outerShdw>
                </a:effectLst>
              </a:rPr>
              <a:t>+</a:t>
            </a:r>
          </a:p>
        </p:txBody>
      </p:sp>
      <p:sp>
        <p:nvSpPr>
          <p:cNvPr id="46" name="Rectangle 45">
            <a:extLst>
              <a:ext uri="{FF2B5EF4-FFF2-40B4-BE49-F238E27FC236}">
                <a16:creationId xmlns:a16="http://schemas.microsoft.com/office/drawing/2014/main" id="{C63A8D5B-BC34-4B96-AB99-0AC7EF21A00F}"/>
              </a:ext>
            </a:extLst>
          </p:cNvPr>
          <p:cNvSpPr/>
          <p:nvPr/>
        </p:nvSpPr>
        <p:spPr>
          <a:xfrm rot="1127873">
            <a:off x="9661559" y="4689798"/>
            <a:ext cx="603050" cy="400110"/>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sz="2000" dirty="0">
                <a:ln/>
                <a:solidFill>
                  <a:srgbClr val="FFFF00"/>
                </a:solidFill>
                <a:effectLst>
                  <a:outerShdw blurRad="38100" dist="38100" dir="2700000" algn="tl">
                    <a:srgbClr val="000000">
                      <a:alpha val="43137"/>
                    </a:srgbClr>
                  </a:outerShdw>
                </a:effectLst>
              </a:rPr>
              <a:t>Ca2</a:t>
            </a:r>
            <a:r>
              <a:rPr lang="en-US" sz="2000" baseline="30000" dirty="0">
                <a:ln/>
                <a:solidFill>
                  <a:srgbClr val="FFFF00"/>
                </a:solidFill>
                <a:effectLst>
                  <a:outerShdw blurRad="38100" dist="38100" dir="2700000" algn="tl">
                    <a:srgbClr val="000000">
                      <a:alpha val="43137"/>
                    </a:srgbClr>
                  </a:outerShdw>
                </a:effectLst>
              </a:rPr>
              <a:t>+</a:t>
            </a:r>
          </a:p>
        </p:txBody>
      </p:sp>
      <p:sp>
        <p:nvSpPr>
          <p:cNvPr id="2" name="Title 1">
            <a:extLst>
              <a:ext uri="{FF2B5EF4-FFF2-40B4-BE49-F238E27FC236}">
                <a16:creationId xmlns:a16="http://schemas.microsoft.com/office/drawing/2014/main" id="{26E3B0D6-5C3A-4A0A-A739-4CDFE3BE8B30}"/>
              </a:ext>
            </a:extLst>
          </p:cNvPr>
          <p:cNvSpPr>
            <a:spLocks noGrp="1"/>
          </p:cNvSpPr>
          <p:nvPr>
            <p:ph type="title"/>
          </p:nvPr>
        </p:nvSpPr>
        <p:spPr>
          <a:xfrm>
            <a:off x="147071" y="189020"/>
            <a:ext cx="6275763" cy="1325563"/>
          </a:xfrm>
        </p:spPr>
        <p:txBody>
          <a:bodyPr>
            <a:normAutofit/>
          </a:bodyP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Excitation-Contraction Coupling </a:t>
            </a:r>
          </a:p>
        </p:txBody>
      </p:sp>
    </p:spTree>
    <p:extLst>
      <p:ext uri="{BB962C8B-B14F-4D97-AF65-F5344CB8AC3E}">
        <p14:creationId xmlns:p14="http://schemas.microsoft.com/office/powerpoint/2010/main" val="237112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0017 -0.00139 L 0.0017 -0.00139 C -0.00013 0.00231 -0.00247 0.00532 -0.00364 0.00972 C -0.00416 0.01134 -0.00351 0.01342 -0.00286 0.01458 C -0.0013 0.01736 0.00261 0.02106 0.00261 0.02106 C 0.00287 0.02176 0.00586 0.0287 0.00534 0.03055 C 0.00352 0.03634 0.00013 0.03981 -0.00286 0.04351 C -0.00312 0.04606 -0.00338 0.04884 -0.00364 0.05138 C -0.0039 0.05324 -0.00455 0.05463 -0.00455 0.05625 C -0.00455 0.05972 -0.00286 0.06342 -0.00195 0.06597 C -0.00247 0.07338 -0.00247 0.08125 -0.00364 0.08842 C -0.00403 0.09027 -0.00547 0.09051 -0.00638 0.09166 C -0.01432 0.10162 -0.00638 0.09213 -0.01276 0.09976 C -0.01302 0.10115 -0.01367 0.10277 -0.01367 0.10439 C -0.01367 0.11111 -0.01237 0.11041 -0.01094 0.11574 C -0.00716 0.12893 -0.01341 0.11157 -0.0082 0.12523 C -0.00846 0.12916 -0.00846 0.13287 -0.00911 0.13657 C -0.0095 0.13842 -0.01002 0.14027 -0.01094 0.14143 C -0.01211 0.14305 -0.01901 0.14467 -0.01901 0.14467 C -0.01875 0.14722 -0.01732 0.15046 -0.01823 0.15254 C -0.01823 0.15254 -0.02383 0.14676 -0.02265 0.14467 C -0.02187 0.14328 -0.02096 0.14699 -0.01992 0.14791 C -0.01914 0.14861 -0.01823 0.14884 -0.01732 0.14953 C -0.01679 0.15185 -0.01458 0.16157 -0.01901 0.14953 C -0.01966 0.14791 -0.01966 0.14629 -0.01992 0.14467 C -0.01966 0.14305 -0.02005 0.14027 -0.01901 0.13981 C -0.01797 0.13935 -0.01692 0.14143 -0.0164 0.14305 C -0.01562 0.1449 -0.01575 0.14722 -0.01549 0.14953 C -0.01523 0.15115 -0.01484 0.15254 -0.01458 0.15416 C -0.01484 0.15694 -0.0151 0.15972 -0.01549 0.16226 C -0.01562 0.16388 -0.01549 0.16643 -0.0164 0.16713 C -0.01719 0.16782 -0.01901 0.16551 -0.01901 0.16551 " pathEditMode="relative" ptsTypes="AAAAAAAAAAAAAAAAAAAAAAAAAAAAAAAA">
                                      <p:cBhvr>
                                        <p:cTn id="6" dur="3250" fill="hold"/>
                                        <p:tgtEl>
                                          <p:spTgt spid="31"/>
                                        </p:tgtEl>
                                        <p:attrNameLst>
                                          <p:attrName>ppt_x</p:attrName>
                                          <p:attrName>ppt_y</p:attrName>
                                        </p:attrNameLst>
                                      </p:cBhvr>
                                    </p:animMotion>
                                  </p:childTnLst>
                                </p:cTn>
                              </p:par>
                              <p:par>
                                <p:cTn id="7" presetID="0" presetClass="path" presetSubtype="0" accel="50000" decel="50000" fill="hold" grpId="0" nodeType="withEffect">
                                  <p:stCondLst>
                                    <p:cond delay="700"/>
                                  </p:stCondLst>
                                  <p:childTnLst>
                                    <p:animMotion origin="layout" path="M 0.00338 0.00532 L 0.00338 0.00532 C 0.00482 0.00949 0.00599 0.01435 0.00781 0.01805 C 0.00846 0.01944 0.00976 0.01851 0.01055 0.01967 C 0.01146 0.02083 0.01172 0.02291 0.01237 0.02453 C 0.01172 0.02662 0.01146 0.02916 0.01055 0.03101 C 0.00989 0.0324 0.0082 0.03217 0.00781 0.03402 C 0.0069 0.04004 0.00937 0.04282 0.01055 0.04699 C 0.01094 0.04861 0.01055 0.05115 0.01146 0.05185 C 0.01367 0.05347 0.01627 0.05277 0.01875 0.05347 C 0.0194 0.05509 0.0207 0.05625 0.02057 0.05833 C 0.02005 0.06435 0.01745 0.06481 0.0151 0.0662 C 0.01484 0.06851 0.01406 0.0706 0.01419 0.07268 C 0.01432 0.07453 0.01497 0.07685 0.01601 0.07754 C 0.01719 0.07824 0.02083 0.07337 0.02148 0.07268 C 0.02174 0.07106 0.02279 0.06944 0.02239 0.06782 C 0.02135 0.06412 0.01797 0.06736 0.01693 0.06782 C 0.01667 0.06944 0.01614 0.07106 0.01601 0.07268 C 0.01562 0.07638 0.01706 0.0824 0.0151 0.08402 C 0.01315 0.08541 0.00963 0.07754 0.00963 0.07754 C 0.00963 0.07731 0.00625 0.06921 0.0069 0.06782 C 0.00768 0.06666 0.00872 0.06898 0.00963 0.06944 C 0.01237 0.07268 0.01263 0.07222 0.01419 0.07754 C 0.01458 0.07893 0.0151 0.0824 0.0151 0.0824 " pathEditMode="relative" ptsTypes="AAAAAAAAAAAAAAAAAAAAAAAA">
                                      <p:cBhvr>
                                        <p:cTn id="8" dur="3250" fill="hold"/>
                                        <p:tgtEl>
                                          <p:spTgt spid="26"/>
                                        </p:tgtEl>
                                        <p:attrNameLst>
                                          <p:attrName>ppt_x</p:attrName>
                                          <p:attrName>ppt_y</p:attrName>
                                        </p:attrNameLst>
                                      </p:cBhvr>
                                    </p:animMotion>
                                  </p:childTnLst>
                                </p:cTn>
                              </p:par>
                              <p:par>
                                <p:cTn id="9" presetID="0" presetClass="path" presetSubtype="0" accel="50000" decel="50000" fill="hold" grpId="0" nodeType="withEffect">
                                  <p:stCondLst>
                                    <p:cond delay="1100"/>
                                  </p:stCondLst>
                                  <p:childTnLst>
                                    <p:animMotion origin="layout" path="M -0.0013 0.00903 L -0.0013 0.00903 C -0.00365 0.01042 -0.00625 0.01158 -0.00846 0.01366 C -0.01914 0.02408 -0.00456 0.01459 -0.01393 0.02014 C -0.01354 0.02223 -0.01367 0.02477 -0.01302 0.02662 C -0.01081 0.03264 -0.00143 0.03125 -0.00039 0.03149 C -6.25E-7 0.03311 0.00078 0.03449 0.00052 0.03635 C 0.00013 0.04028 -0.00052 0.04468 -0.00221 0.04746 C -0.00351 0.05 -0.00573 0.04954 -0.00755 0.0507 C -0.01536 0.05533 -0.00937 0.05232 -0.02656 0.05394 C -0.02747 0.0551 -0.02891 0.05533 -0.0293 0.05718 C -0.02995 0.06065 -0.02747 0.06598 -0.02656 0.06829 C -0.02682 0.06991 -0.02682 0.07199 -0.02747 0.07315 C -0.02969 0.07732 -0.03476 0.07732 -0.03737 0.07801 C -0.03828 0.07848 -0.03919 0.07917 -0.0401 0.07963 C -0.04154 0.08033 -0.04557 0.08125 -0.04726 0.08287 C -0.04922 0.08473 -0.05273 0.08936 -0.05273 0.08936 C -0.05247 0.09144 -0.05273 0.09422 -0.05182 0.09584 C -0.05039 0.09792 -0.04792 0.09699 -0.04635 0.09885 L -0.04375 0.10209 C -0.04336 0.10371 -0.04206 0.10602 -0.04284 0.10695 C -0.04453 0.10903 -0.047 0.10811 -0.04909 0.10857 L -0.05638 0.11019 C -0.05729 0.11065 -0.05833 0.11065 -0.05898 0.11181 C -0.06068 0.11482 -0.05976 0.12454 -0.05898 0.12639 C -0.05781 0.1294 -0.05547 0.13056 -0.05365 0.13264 C -0.05273 0.1338 -0.04987 0.13658 -0.05091 0.13588 L -0.05365 0.13426 C -0.05391 0.13218 -0.05495 0.12986 -0.05456 0.12778 C -0.05365 0.12408 -0.05 0.12732 -0.04909 0.12778 C -0.04909 0.12778 -0.04583 0.13797 -0.04453 0.13588 C -0.04375 0.13426 -0.04479 0.13125 -0.04544 0.1294 C -0.04648 0.12686 -0.04935 0.1257 -0.05091 0.12477 C -0.05065 0.12778 -0.04909 0.13149 -0.05 0.13426 C -0.05078 0.13681 -0.05599 0.12986 -0.05638 0.1294 C -0.05599 0.12686 -0.05651 0.12338 -0.05547 0.12153 C -0.05482 0.12037 -0.05351 0.12223 -0.05273 0.12315 C -0.05169 0.12385 -0.05091 0.12524 -0.05 0.12639 C -0.04948 0.12686 -0.04883 0.12732 -0.04818 0.12778 " pathEditMode="relative" ptsTypes="AAAAAAAAAAAAAAAAAAAAAAAAAAAAAAAAAAAAAAA">
                                      <p:cBhvr>
                                        <p:cTn id="10" dur="3250" fill="hold"/>
                                        <p:tgtEl>
                                          <p:spTgt spid="10"/>
                                        </p:tgtEl>
                                        <p:attrNameLst>
                                          <p:attrName>ppt_x</p:attrName>
                                          <p:attrName>ppt_y</p:attrName>
                                        </p:attrNameLst>
                                      </p:cBhvr>
                                    </p:animMotion>
                                  </p:childTnLst>
                                </p:cTn>
                              </p:par>
                              <p:par>
                                <p:cTn id="11" presetID="0" presetClass="path" presetSubtype="0" accel="50000" decel="50000" fill="hold" grpId="0" nodeType="withEffect">
                                  <p:stCondLst>
                                    <p:cond delay="1500"/>
                                  </p:stCondLst>
                                  <p:childTnLst>
                                    <p:animMotion origin="layout" path="M -0.00013 -0.00301 L -0.00013 -0.00301 C -0.00195 0.00069 -0.00378 0.00417 -0.00547 0.0081 C -0.00625 0.00972 -0.00716 0.01111 -0.00729 0.01296 C -0.00742 0.01458 -0.00703 0.01667 -0.00638 0.01782 C -0.00573 0.01898 -0.00469 0.01921 -0.00365 0.01944 C -0.00104 0.02014 0.00169 0.02037 0.00443 0.02106 C 0.00469 0.02268 0.0056 0.0243 0.00534 0.02592 C 0.00495 0.02801 0.00338 0.0287 0.0026 0.03055 C 0.00208 0.03217 0.00195 0.0338 0.00169 0.03542 C 0.00195 0.03819 0.00169 0.04143 0.0026 0.04352 C 0.00482 0.04861 0.00781 0.04977 0.01081 0.05162 C 0.01289 0.05092 0.01497 0.05092 0.01706 0.05 C 0.0181 0.0493 0.01875 0.04653 0.01979 0.04676 C 0.02109 0.04722 0.02174 0.04977 0.02253 0.05162 C 0.02383 0.05463 0.02617 0.06111 0.02617 0.06111 C 0.02578 0.06273 0.02565 0.06458 0.02526 0.06597 C 0.02422 0.06967 0.02187 0.0713 0.02435 0.07569 C 0.025 0.07685 0.02617 0.07685 0.02695 0.07731 C 0.0276 0.07893 0.02904 0.08032 0.02878 0.08217 C 0.02865 0.08403 0.02682 0.08403 0.02617 0.08542 C 0.02539 0.0868 0.02487 0.08866 0.02435 0.09028 C 0.02253 0.08935 0.01888 0.08935 0.01888 0.0838 C 0.01888 0.08171 0.02005 0.08055 0.0207 0.07893 C 0.02135 0.08055 0.02279 0.08194 0.02253 0.0838 C 0.02226 0.08542 0.02057 0.08611 0.01979 0.08542 C 0.01888 0.08449 0.01914 0.08217 0.01888 0.08055 C 0.01914 0.07778 0.01836 0.07361 0.01979 0.07245 C 0.02096 0.07153 0.02148 0.07592 0.02253 0.07731 C 0.02617 0.08287 0.02526 0.07731 0.02526 0.08704 " pathEditMode="relative" ptsTypes="AAAAAAAAAAAAAAAAAAAAAAAAAAAAAA">
                                      <p:cBhvr>
                                        <p:cTn id="12" dur="3250" fill="hold"/>
                                        <p:tgtEl>
                                          <p:spTgt spid="29"/>
                                        </p:tgtEl>
                                        <p:attrNameLst>
                                          <p:attrName>ppt_x</p:attrName>
                                          <p:attrName>ppt_y</p:attrName>
                                        </p:attrNameLst>
                                      </p:cBhvr>
                                    </p:animMotion>
                                  </p:childTnLst>
                                </p:cTn>
                              </p:par>
                              <p:par>
                                <p:cTn id="13" presetID="0" presetClass="path" presetSubtype="0" accel="50000" decel="50000" fill="hold" grpId="0" nodeType="withEffect">
                                  <p:stCondLst>
                                    <p:cond delay="1900"/>
                                  </p:stCondLst>
                                  <p:childTnLst>
                                    <p:animMotion origin="layout" path="M 0.00378 0.00671 L 0.00378 0.00671 C 0.00169 0.00972 -0.00065 0.0125 -0.0026 0.0162 C -0.00326 0.01759 -0.003 0.01944 -0.00352 0.02106 C -0.00391 0.02268 -0.00469 0.0243 -0.00521 0.02592 C -0.00091 0.02962 -0.0026 0.02986 0.00195 0.02754 C 0.00378 0.02638 0.00742 0.0243 0.00742 0.0243 C 0.01654 0.02546 0.01797 0.02013 0.02096 0.03055 C 0.02135 0.03217 0.02161 0.03379 0.02187 0.03541 C 0.02161 0.0375 0.02148 0.03981 0.02096 0.04189 C 0.01927 0.04791 0.01836 0.04814 0.01549 0.05138 C 0.01523 0.053 0.01302 0.0618 0.01549 0.06273 C 0.01797 0.06365 0.02279 0.05949 0.02279 0.05949 C 0.0237 0.05856 0.02448 0.05601 0.02552 0.05625 C 0.02865 0.0574 0.02682 0.0655 0.02643 0.06759 C 0.02513 0.07245 0.02435 0.07268 0.02187 0.07546 C 0.02161 0.07708 0.02187 0.07962 0.02096 0.08032 C 0.02005 0.08101 0.01849 0.08032 0.01823 0.0787 C 0.01771 0.07569 0.01888 0.07245 0.01914 0.06921 C 0.02018 0.07615 0.0194 0.07916 0.0237 0.07083 C 0.02513 0.06782 0.02799 0.0574 0.02734 0.06111 C 0.02604 0.06782 0.02721 0.06504 0.0237 0.06921 C 0.02044 0.06041 0.02305 0.06481 0.02096 0.07083 C 0.02057 0.07175 0.01979 0.07175 0.01914 0.07245 " pathEditMode="relative" ptsTypes="AAAAAAAAAAAAAAAAAAAAAAAA">
                                      <p:cBhvr>
                                        <p:cTn id="14" dur="3250" fill="hold"/>
                                        <p:tgtEl>
                                          <p:spTgt spid="27"/>
                                        </p:tgtEl>
                                        <p:attrNameLst>
                                          <p:attrName>ppt_x</p:attrName>
                                          <p:attrName>ppt_y</p:attrName>
                                        </p:attrNameLst>
                                      </p:cBhvr>
                                    </p:animMotion>
                                  </p:childTnLst>
                                </p:cTn>
                              </p:par>
                              <p:par>
                                <p:cTn id="15" presetID="0" presetClass="path" presetSubtype="0" accel="50000" decel="50000" fill="hold" grpId="0" nodeType="withEffect">
                                  <p:stCondLst>
                                    <p:cond delay="2400"/>
                                  </p:stCondLst>
                                  <p:childTnLst>
                                    <p:animMotion origin="layout" path="M 0.003 0.00394 L 0.003 0.00394 C 0.00899 0.00926 0.00899 0.0125 0.01472 0.00857 C 0.01563 0.00787 0.01641 0.00648 0.01732 0.00533 C 0.02279 0.00857 0.01914 0.00486 0.01914 0.01991 C 0.01914 0.02269 0.0198 0.02523 0.02006 0.02801 C 0.02058 0.02547 0.02136 0.01829 0.0237 0.01829 C 0.025 0.01829 0.02552 0.02153 0.02644 0.02315 C 0.02591 0.02801 0.02657 0.03473 0.02279 0.03588 C 0.02188 0.03635 0.02097 0.03496 0.02006 0.03426 C 0.02045 0.02917 0.01953 0.02107 0.0237 0.01991 C 0.02461 0.01968 0.02552 0.02107 0.02644 0.02153 C 0.02631 0.02199 0.02357 0.03218 0.02279 0.03264 C 0.02188 0.03334 0.02097 0.03172 0.02006 0.03125 C 0.0194 0.0294 0.01706 0.02408 0.01732 0.02153 C 0.01758 0.01968 0.01836 0.01783 0.01914 0.01667 C 0.01993 0.01551 0.02097 0.01551 0.02188 0.01505 C 0.02253 0.01667 0.0237 0.01806 0.0237 0.01991 C 0.0237 0.02199 0.02084 0.02662 0.02006 0.02801 " pathEditMode="relative" ptsTypes="AAAAAAAAAAAAAAAAAAA">
                                      <p:cBhvr>
                                        <p:cTn id="16" dur="3250" fill="hold"/>
                                        <p:tgtEl>
                                          <p:spTgt spid="28"/>
                                        </p:tgtEl>
                                        <p:attrNameLst>
                                          <p:attrName>ppt_x</p:attrName>
                                          <p:attrName>ppt_y</p:attrName>
                                        </p:attrNameLst>
                                      </p:cBhvr>
                                    </p:animMotion>
                                  </p:childTnLst>
                                </p:cTn>
                              </p:par>
                              <p:par>
                                <p:cTn id="17" presetID="0" presetClass="path" presetSubtype="0" accel="50000" decel="50000" fill="hold" grpId="0" nodeType="withEffect">
                                  <p:stCondLst>
                                    <p:cond delay="2800"/>
                                  </p:stCondLst>
                                  <p:childTnLst>
                                    <p:animMotion origin="layout" path="M 0.00325 0.00672 L 0.00325 0.00672 C 0.00052 0.00718 -0.00222 0.00741 -0.00495 0.00811 C -0.00586 0.00857 -0.0069 0.00857 -0.00769 0.00973 C -0.00834 0.01112 -0.00821 0.01297 -0.0086 0.01459 C -0.00625 0.01875 -0.00495 0.01945 -0.00495 0.02593 C -0.00495 0.02755 -0.00547 0.02917 -0.00586 0.03056 C -0.01224 0.02292 -0.00912 0.02338 -0.01485 0.02593 C -0.0155 0.02686 -0.01914 0.03218 -0.01849 0.03542 C -0.0181 0.03727 -0.01667 0.0375 -0.01576 0.03866 C -0.01485 0.0375 -0.01407 0.03612 -0.01302 0.03542 C -0.00886 0.03264 -0.00821 0.03403 -0.00404 0.03542 C -0.00378 0.03704 -0.00313 0.03866 -0.00313 0.04028 C -0.00313 0.04676 -0.00443 0.04746 -0.00677 0.05163 C -0.00769 0.05093 -0.00873 0.05116 -0.00938 0.05 C -0.01224 0.04514 -0.00782 0.04213 -0.01302 0.04838 C -0.01589 0.04653 -0.01914 0.04653 -0.01485 0.03704 C -0.0142 0.03565 -0.01289 0.03959 -0.01211 0.03866 C -0.01133 0.03774 -0.01211 0.03542 -0.01211 0.0338 " pathEditMode="relative" ptsTypes="AAAAAAAAAAAAAAAAAAA">
                                      <p:cBhvr>
                                        <p:cTn id="18" dur="3900" fill="hold"/>
                                        <p:tgtEl>
                                          <p:spTgt spid="3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6" grpId="0" animBg="1"/>
      <p:bldP spid="27" grpId="0" animBg="1"/>
      <p:bldP spid="28" grpId="0" animBg="1"/>
      <p:bldP spid="29" grpId="0" animBg="1"/>
      <p:bldP spid="30" grpId="0" animBg="1"/>
      <p:bldP spid="3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6A59D4-A7FC-4DE7-9752-99F6D9FEF64B}"/>
              </a:ext>
            </a:extLst>
          </p:cNvPr>
          <p:cNvSpPr>
            <a:spLocks noGrp="1"/>
          </p:cNvSpPr>
          <p:nvPr>
            <p:ph idx="1"/>
          </p:nvPr>
        </p:nvSpPr>
        <p:spPr>
          <a:xfrm>
            <a:off x="838199" y="1825625"/>
            <a:ext cx="5078515" cy="4351338"/>
          </a:xfrm>
        </p:spPr>
        <p:txBody>
          <a:bodyPr>
            <a:normAutofit lnSpcReduction="10000"/>
          </a:bodyPr>
          <a:lstStyle/>
          <a:p>
            <a:pPr algn="ctr"/>
            <a:r>
              <a:rPr lang="en-US" sz="3600" dirty="0"/>
              <a:t>Acetylcholine diffuses passively across the synaptic cleft and transiently binds to post- synaptic (nicotinic) receptors.</a:t>
            </a:r>
          </a:p>
          <a:p>
            <a:pPr algn="ctr"/>
            <a:r>
              <a:rPr lang="en-US" sz="3600" dirty="0"/>
              <a:t>This binding causes the receptors to open, allowing an influx of sodium ions into the muscle fiber.</a:t>
            </a:r>
          </a:p>
          <a:p>
            <a:pPr algn="ctr"/>
            <a:endParaRPr lang="en-US" sz="3600" dirty="0"/>
          </a:p>
        </p:txBody>
      </p:sp>
      <p:pic>
        <p:nvPicPr>
          <p:cNvPr id="4" name="Picture 3">
            <a:extLst>
              <a:ext uri="{FF2B5EF4-FFF2-40B4-BE49-F238E27FC236}">
                <a16:creationId xmlns:a16="http://schemas.microsoft.com/office/drawing/2014/main" id="{4CBF7BFD-777E-408D-8E91-9E6583724307}"/>
              </a:ext>
            </a:extLst>
          </p:cNvPr>
          <p:cNvPicPr>
            <a:picLocks noChangeAspect="1"/>
          </p:cNvPicPr>
          <p:nvPr/>
        </p:nvPicPr>
        <p:blipFill rotWithShape="1">
          <a:blip r:embed="rId2">
            <a:extLst>
              <a:ext uri="{28A0092B-C50C-407E-A947-70E740481C1C}">
                <a14:useLocalDpi xmlns:a14="http://schemas.microsoft.com/office/drawing/2010/main" val="0"/>
              </a:ext>
            </a:extLst>
          </a:blip>
          <a:srcRect t="9931" r="51762"/>
          <a:stretch/>
        </p:blipFill>
        <p:spPr>
          <a:xfrm>
            <a:off x="7263858" y="452180"/>
            <a:ext cx="4451272" cy="6176963"/>
          </a:xfrm>
          <a:prstGeom prst="rect">
            <a:avLst/>
          </a:prstGeom>
          <a:solidFill>
            <a:schemeClr val="accent4">
              <a:lumMod val="60000"/>
              <a:lumOff val="40000"/>
            </a:schemeClr>
          </a:solidFill>
        </p:spPr>
      </p:pic>
      <p:sp>
        <p:nvSpPr>
          <p:cNvPr id="5" name="Left Bracket 4">
            <a:extLst>
              <a:ext uri="{FF2B5EF4-FFF2-40B4-BE49-F238E27FC236}">
                <a16:creationId xmlns:a16="http://schemas.microsoft.com/office/drawing/2014/main" id="{944C73D0-74CC-40E2-BE6B-156532C6C735}"/>
              </a:ext>
            </a:extLst>
          </p:cNvPr>
          <p:cNvSpPr/>
          <p:nvPr/>
        </p:nvSpPr>
        <p:spPr>
          <a:xfrm>
            <a:off x="7762239" y="1690687"/>
            <a:ext cx="339173" cy="343678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a:extLst>
              <a:ext uri="{FF2B5EF4-FFF2-40B4-BE49-F238E27FC236}">
                <a16:creationId xmlns:a16="http://schemas.microsoft.com/office/drawing/2014/main" id="{C2174B83-CD51-4452-86C9-5CB149EF270B}"/>
              </a:ext>
            </a:extLst>
          </p:cNvPr>
          <p:cNvSpPr/>
          <p:nvPr/>
        </p:nvSpPr>
        <p:spPr>
          <a:xfrm rot="16200000">
            <a:off x="6787132" y="3228944"/>
            <a:ext cx="1426994" cy="400110"/>
          </a:xfrm>
          <a:prstGeom prst="rect">
            <a:avLst/>
          </a:prstGeom>
          <a:noFill/>
        </p:spPr>
        <p:txBody>
          <a:bodyPr wrap="none" lIns="91440" tIns="45720" rIns="91440" bIns="45720">
            <a:spAutoFit/>
          </a:bodyPr>
          <a:lstStyle/>
          <a:p>
            <a:pPr algn="ctr"/>
            <a:r>
              <a:rPr lang="en-US" sz="2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Motor Neuron</a:t>
            </a:r>
          </a:p>
        </p:txBody>
      </p:sp>
      <p:sp>
        <p:nvSpPr>
          <p:cNvPr id="7" name="Left Bracket 6">
            <a:extLst>
              <a:ext uri="{FF2B5EF4-FFF2-40B4-BE49-F238E27FC236}">
                <a16:creationId xmlns:a16="http://schemas.microsoft.com/office/drawing/2014/main" id="{44D1561D-CC0D-49CB-A7FB-C9C6438E7DFE}"/>
              </a:ext>
            </a:extLst>
          </p:cNvPr>
          <p:cNvSpPr/>
          <p:nvPr/>
        </p:nvSpPr>
        <p:spPr>
          <a:xfrm>
            <a:off x="7096004" y="3105299"/>
            <a:ext cx="339173" cy="343678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a:extLst>
              <a:ext uri="{FF2B5EF4-FFF2-40B4-BE49-F238E27FC236}">
                <a16:creationId xmlns:a16="http://schemas.microsoft.com/office/drawing/2014/main" id="{07A48C38-878D-46EA-877F-49ACEEBA5985}"/>
              </a:ext>
            </a:extLst>
          </p:cNvPr>
          <p:cNvPicPr>
            <a:picLocks noChangeAspect="1"/>
          </p:cNvPicPr>
          <p:nvPr/>
        </p:nvPicPr>
        <p:blipFill>
          <a:blip r:embed="rId3"/>
          <a:stretch>
            <a:fillRect/>
          </a:stretch>
        </p:blipFill>
        <p:spPr>
          <a:xfrm>
            <a:off x="9174008" y="3557633"/>
            <a:ext cx="274320" cy="300867"/>
          </a:xfrm>
          <a:prstGeom prst="rect">
            <a:avLst/>
          </a:prstGeom>
        </p:spPr>
      </p:pic>
      <p:sp>
        <p:nvSpPr>
          <p:cNvPr id="9" name="Rectangle 8">
            <a:extLst>
              <a:ext uri="{FF2B5EF4-FFF2-40B4-BE49-F238E27FC236}">
                <a16:creationId xmlns:a16="http://schemas.microsoft.com/office/drawing/2014/main" id="{12A81220-0EEC-4BB9-8402-A90DE3C8E7B3}"/>
              </a:ext>
            </a:extLst>
          </p:cNvPr>
          <p:cNvSpPr/>
          <p:nvPr/>
        </p:nvSpPr>
        <p:spPr>
          <a:xfrm>
            <a:off x="10456871" y="5483497"/>
            <a:ext cx="1255472" cy="276999"/>
          </a:xfrm>
          <a:prstGeom prst="rect">
            <a:avLst/>
          </a:prstGeom>
        </p:spPr>
        <p:txBody>
          <a:bodyPr wrap="none">
            <a:spAutoFit/>
          </a:bodyPr>
          <a:lstStyle/>
          <a:p>
            <a:r>
              <a:rPr lang="en-US" sz="1200" dirty="0"/>
              <a:t>(neurotransmitters)</a:t>
            </a:r>
          </a:p>
        </p:txBody>
      </p:sp>
      <p:sp>
        <p:nvSpPr>
          <p:cNvPr id="10" name="Oval 9">
            <a:extLst>
              <a:ext uri="{FF2B5EF4-FFF2-40B4-BE49-F238E27FC236}">
                <a16:creationId xmlns:a16="http://schemas.microsoft.com/office/drawing/2014/main" id="{5A282927-9C9B-4DD3-A366-C80A35B7B13B}"/>
              </a:ext>
            </a:extLst>
          </p:cNvPr>
          <p:cNvSpPr/>
          <p:nvPr/>
        </p:nvSpPr>
        <p:spPr>
          <a:xfrm>
            <a:off x="9124668" y="5094619"/>
            <a:ext cx="169586" cy="21542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rgbClr val="FFFF00"/>
              </a:solidFill>
              <a:effectLst>
                <a:outerShdw blurRad="38100" dist="38100" dir="2700000" algn="tl">
                  <a:srgbClr val="000000">
                    <a:alpha val="43137"/>
                  </a:srgbClr>
                </a:outerShdw>
              </a:effectLst>
            </a:endParaRPr>
          </a:p>
        </p:txBody>
      </p:sp>
      <p:sp>
        <p:nvSpPr>
          <p:cNvPr id="26" name="Oval 25">
            <a:extLst>
              <a:ext uri="{FF2B5EF4-FFF2-40B4-BE49-F238E27FC236}">
                <a16:creationId xmlns:a16="http://schemas.microsoft.com/office/drawing/2014/main" id="{3F47BA39-3A2B-4A63-B9BD-BE792E01060D}"/>
              </a:ext>
            </a:extLst>
          </p:cNvPr>
          <p:cNvSpPr/>
          <p:nvPr/>
        </p:nvSpPr>
        <p:spPr>
          <a:xfrm>
            <a:off x="8666674" y="5148889"/>
            <a:ext cx="169586" cy="21542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rgbClr val="FFFF00"/>
              </a:solidFill>
              <a:effectLst>
                <a:outerShdw blurRad="38100" dist="38100" dir="2700000" algn="tl">
                  <a:srgbClr val="000000">
                    <a:alpha val="43137"/>
                  </a:srgbClr>
                </a:outerShdw>
              </a:effectLst>
            </a:endParaRPr>
          </a:p>
        </p:txBody>
      </p:sp>
      <p:sp>
        <p:nvSpPr>
          <p:cNvPr id="27" name="Oval 26">
            <a:extLst>
              <a:ext uri="{FF2B5EF4-FFF2-40B4-BE49-F238E27FC236}">
                <a16:creationId xmlns:a16="http://schemas.microsoft.com/office/drawing/2014/main" id="{62989D78-9156-4641-8C28-5C8A698C26EC}"/>
              </a:ext>
            </a:extLst>
          </p:cNvPr>
          <p:cNvSpPr/>
          <p:nvPr/>
        </p:nvSpPr>
        <p:spPr>
          <a:xfrm>
            <a:off x="10024817" y="4910336"/>
            <a:ext cx="169586" cy="21542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rgbClr val="FFFF00"/>
              </a:solidFill>
              <a:effectLst>
                <a:outerShdw blurRad="38100" dist="38100" dir="2700000" algn="tl">
                  <a:srgbClr val="000000">
                    <a:alpha val="43137"/>
                  </a:srgbClr>
                </a:outerShdw>
              </a:effectLst>
            </a:endParaRPr>
          </a:p>
        </p:txBody>
      </p:sp>
      <p:sp>
        <p:nvSpPr>
          <p:cNvPr id="28" name="Oval 27">
            <a:extLst>
              <a:ext uri="{FF2B5EF4-FFF2-40B4-BE49-F238E27FC236}">
                <a16:creationId xmlns:a16="http://schemas.microsoft.com/office/drawing/2014/main" id="{8AF29CEA-C659-4C7A-B1B8-EC3CBF78C50F}"/>
              </a:ext>
            </a:extLst>
          </p:cNvPr>
          <p:cNvSpPr/>
          <p:nvPr/>
        </p:nvSpPr>
        <p:spPr>
          <a:xfrm>
            <a:off x="9550452" y="5198964"/>
            <a:ext cx="169586" cy="21542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rgbClr val="FFFF00"/>
              </a:solidFill>
              <a:effectLst>
                <a:outerShdw blurRad="38100" dist="38100" dir="2700000" algn="tl">
                  <a:srgbClr val="000000">
                    <a:alpha val="43137"/>
                  </a:srgbClr>
                </a:outerShdw>
              </a:effectLst>
            </a:endParaRPr>
          </a:p>
        </p:txBody>
      </p:sp>
      <p:sp>
        <p:nvSpPr>
          <p:cNvPr id="29" name="Oval 28">
            <a:extLst>
              <a:ext uri="{FF2B5EF4-FFF2-40B4-BE49-F238E27FC236}">
                <a16:creationId xmlns:a16="http://schemas.microsoft.com/office/drawing/2014/main" id="{AEB638CF-E8A8-4B96-A406-C9557800D0EB}"/>
              </a:ext>
            </a:extLst>
          </p:cNvPr>
          <p:cNvSpPr/>
          <p:nvPr/>
        </p:nvSpPr>
        <p:spPr>
          <a:xfrm>
            <a:off x="9301393" y="5142141"/>
            <a:ext cx="169586" cy="21542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rgbClr val="FFFF00"/>
              </a:solidFill>
              <a:effectLst>
                <a:outerShdw blurRad="38100" dist="38100" dir="2700000" algn="tl">
                  <a:srgbClr val="000000">
                    <a:alpha val="43137"/>
                  </a:srgbClr>
                </a:outerShdw>
              </a:effectLst>
            </a:endParaRPr>
          </a:p>
        </p:txBody>
      </p:sp>
      <p:sp>
        <p:nvSpPr>
          <p:cNvPr id="30" name="Oval 29">
            <a:extLst>
              <a:ext uri="{FF2B5EF4-FFF2-40B4-BE49-F238E27FC236}">
                <a16:creationId xmlns:a16="http://schemas.microsoft.com/office/drawing/2014/main" id="{99B83A23-C9FC-4322-A7B0-8438355BEF2C}"/>
              </a:ext>
            </a:extLst>
          </p:cNvPr>
          <p:cNvSpPr/>
          <p:nvPr/>
        </p:nvSpPr>
        <p:spPr>
          <a:xfrm>
            <a:off x="8922656" y="5135398"/>
            <a:ext cx="169586" cy="21542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rgbClr val="FFFF00"/>
              </a:solidFill>
              <a:effectLst>
                <a:outerShdw blurRad="38100" dist="38100" dir="2700000" algn="tl">
                  <a:srgbClr val="000000">
                    <a:alpha val="43137"/>
                  </a:srgbClr>
                </a:outerShdw>
              </a:effectLst>
            </a:endParaRPr>
          </a:p>
        </p:txBody>
      </p:sp>
      <p:sp>
        <p:nvSpPr>
          <p:cNvPr id="31" name="Oval 30">
            <a:extLst>
              <a:ext uri="{FF2B5EF4-FFF2-40B4-BE49-F238E27FC236}">
                <a16:creationId xmlns:a16="http://schemas.microsoft.com/office/drawing/2014/main" id="{70A02254-AF84-4509-A999-C4E737C33A9A}"/>
              </a:ext>
            </a:extLst>
          </p:cNvPr>
          <p:cNvSpPr/>
          <p:nvPr/>
        </p:nvSpPr>
        <p:spPr>
          <a:xfrm>
            <a:off x="9843233" y="5096104"/>
            <a:ext cx="169586" cy="21542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rgbClr val="FFFF00"/>
              </a:solidFill>
              <a:effectLst>
                <a:outerShdw blurRad="38100" dist="38100" dir="2700000" algn="tl">
                  <a:srgbClr val="000000">
                    <a:alpha val="43137"/>
                  </a:srgbClr>
                </a:outerShdw>
              </a:effectLst>
            </a:endParaRPr>
          </a:p>
        </p:txBody>
      </p:sp>
      <p:sp>
        <p:nvSpPr>
          <p:cNvPr id="32" name="Flowchart: Manual Input 31">
            <a:extLst>
              <a:ext uri="{FF2B5EF4-FFF2-40B4-BE49-F238E27FC236}">
                <a16:creationId xmlns:a16="http://schemas.microsoft.com/office/drawing/2014/main" id="{3BCCD2A9-BB3E-4E6A-8F53-490BB042E404}"/>
              </a:ext>
            </a:extLst>
          </p:cNvPr>
          <p:cNvSpPr/>
          <p:nvPr/>
        </p:nvSpPr>
        <p:spPr>
          <a:xfrm rot="19666741">
            <a:off x="10110320" y="4399937"/>
            <a:ext cx="160806"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ffectLst>
                <a:outerShdw blurRad="38100" dist="38100" dir="2700000" algn="tl">
                  <a:srgbClr val="000000">
                    <a:alpha val="43137"/>
                  </a:srgbClr>
                </a:outerShdw>
              </a:effectLst>
            </a:endParaRPr>
          </a:p>
        </p:txBody>
      </p:sp>
      <p:sp>
        <p:nvSpPr>
          <p:cNvPr id="33" name="Flowchart: Manual Input 32">
            <a:extLst>
              <a:ext uri="{FF2B5EF4-FFF2-40B4-BE49-F238E27FC236}">
                <a16:creationId xmlns:a16="http://schemas.microsoft.com/office/drawing/2014/main" id="{B474DD23-36F1-46FA-AFE7-BCEB6DCE0734}"/>
              </a:ext>
            </a:extLst>
          </p:cNvPr>
          <p:cNvSpPr/>
          <p:nvPr/>
        </p:nvSpPr>
        <p:spPr>
          <a:xfrm rot="19710962">
            <a:off x="10161719" y="4461762"/>
            <a:ext cx="148092"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ffectLst>
                <a:outerShdw blurRad="38100" dist="38100" dir="2700000" algn="tl">
                  <a:srgbClr val="000000">
                    <a:alpha val="43137"/>
                  </a:srgbClr>
                </a:outerShdw>
              </a:effectLst>
            </a:endParaRPr>
          </a:p>
        </p:txBody>
      </p:sp>
      <p:sp>
        <p:nvSpPr>
          <p:cNvPr id="34" name="Flowchart: Manual Input 33">
            <a:extLst>
              <a:ext uri="{FF2B5EF4-FFF2-40B4-BE49-F238E27FC236}">
                <a16:creationId xmlns:a16="http://schemas.microsoft.com/office/drawing/2014/main" id="{CF7E18DC-94F3-4F7E-9CB4-8959A24B8132}"/>
              </a:ext>
            </a:extLst>
          </p:cNvPr>
          <p:cNvSpPr/>
          <p:nvPr/>
        </p:nvSpPr>
        <p:spPr>
          <a:xfrm rot="19666741">
            <a:off x="9899036" y="4156228"/>
            <a:ext cx="160806"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ffectLst>
                <a:outerShdw blurRad="38100" dist="38100" dir="2700000" algn="tl">
                  <a:srgbClr val="000000">
                    <a:alpha val="43137"/>
                  </a:srgbClr>
                </a:outerShdw>
              </a:effectLst>
            </a:endParaRPr>
          </a:p>
        </p:txBody>
      </p:sp>
      <p:sp>
        <p:nvSpPr>
          <p:cNvPr id="35" name="Flowchart: Manual Input 34">
            <a:extLst>
              <a:ext uri="{FF2B5EF4-FFF2-40B4-BE49-F238E27FC236}">
                <a16:creationId xmlns:a16="http://schemas.microsoft.com/office/drawing/2014/main" id="{E46F51C4-4B5C-4EFA-BEE5-1ADFD796E776}"/>
              </a:ext>
            </a:extLst>
          </p:cNvPr>
          <p:cNvSpPr/>
          <p:nvPr/>
        </p:nvSpPr>
        <p:spPr>
          <a:xfrm rot="19710962">
            <a:off x="9950435" y="4207036"/>
            <a:ext cx="148092"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ffectLst>
                <a:outerShdw blurRad="38100" dist="38100" dir="2700000" algn="tl">
                  <a:srgbClr val="000000">
                    <a:alpha val="43137"/>
                  </a:srgbClr>
                </a:outerShdw>
              </a:effectLst>
            </a:endParaRPr>
          </a:p>
        </p:txBody>
      </p:sp>
      <p:sp>
        <p:nvSpPr>
          <p:cNvPr id="36" name="Flowchart: Manual Input 35">
            <a:extLst>
              <a:ext uri="{FF2B5EF4-FFF2-40B4-BE49-F238E27FC236}">
                <a16:creationId xmlns:a16="http://schemas.microsoft.com/office/drawing/2014/main" id="{FFEAB2B4-C1ED-436B-A389-B9266D0AC871}"/>
              </a:ext>
            </a:extLst>
          </p:cNvPr>
          <p:cNvSpPr/>
          <p:nvPr/>
        </p:nvSpPr>
        <p:spPr>
          <a:xfrm rot="711307">
            <a:off x="10306023" y="4829511"/>
            <a:ext cx="166551"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ffectLst>
                <a:outerShdw blurRad="38100" dist="38100" dir="2700000" algn="tl">
                  <a:srgbClr val="000000">
                    <a:alpha val="43137"/>
                  </a:srgbClr>
                </a:outerShdw>
              </a:effectLst>
            </a:endParaRPr>
          </a:p>
        </p:txBody>
      </p:sp>
      <p:sp>
        <p:nvSpPr>
          <p:cNvPr id="37" name="Flowchart: Manual Input 36">
            <a:extLst>
              <a:ext uri="{FF2B5EF4-FFF2-40B4-BE49-F238E27FC236}">
                <a16:creationId xmlns:a16="http://schemas.microsoft.com/office/drawing/2014/main" id="{AC5C0B58-1317-4C26-A2F7-1D354800A31E}"/>
              </a:ext>
            </a:extLst>
          </p:cNvPr>
          <p:cNvSpPr/>
          <p:nvPr/>
        </p:nvSpPr>
        <p:spPr>
          <a:xfrm rot="755528">
            <a:off x="10290076" y="4900861"/>
            <a:ext cx="148092"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ffectLst>
                <a:outerShdw blurRad="38100" dist="38100" dir="2700000" algn="tl">
                  <a:srgbClr val="000000">
                    <a:alpha val="43137"/>
                  </a:srgbClr>
                </a:outerShdw>
              </a:effectLst>
            </a:endParaRPr>
          </a:p>
        </p:txBody>
      </p:sp>
      <p:sp>
        <p:nvSpPr>
          <p:cNvPr id="38" name="Flowchart: Manual Input 37">
            <a:extLst>
              <a:ext uri="{FF2B5EF4-FFF2-40B4-BE49-F238E27FC236}">
                <a16:creationId xmlns:a16="http://schemas.microsoft.com/office/drawing/2014/main" id="{6A10F965-E327-4DD7-A323-0CCF5F11C0A9}"/>
              </a:ext>
            </a:extLst>
          </p:cNvPr>
          <p:cNvSpPr/>
          <p:nvPr/>
        </p:nvSpPr>
        <p:spPr>
          <a:xfrm rot="12928768">
            <a:off x="8757434" y="4055694"/>
            <a:ext cx="160806"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ffectLst>
                <a:outerShdw blurRad="38100" dist="38100" dir="2700000" algn="tl">
                  <a:srgbClr val="000000">
                    <a:alpha val="43137"/>
                  </a:srgbClr>
                </a:outerShdw>
              </a:effectLst>
            </a:endParaRPr>
          </a:p>
        </p:txBody>
      </p:sp>
      <p:sp>
        <p:nvSpPr>
          <p:cNvPr id="39" name="Flowchart: Manual Input 38">
            <a:extLst>
              <a:ext uri="{FF2B5EF4-FFF2-40B4-BE49-F238E27FC236}">
                <a16:creationId xmlns:a16="http://schemas.microsoft.com/office/drawing/2014/main" id="{CA5139B6-9C0C-4BE0-BB88-E87D2581B80C}"/>
              </a:ext>
            </a:extLst>
          </p:cNvPr>
          <p:cNvSpPr/>
          <p:nvPr/>
        </p:nvSpPr>
        <p:spPr>
          <a:xfrm rot="12972989">
            <a:off x="8708473" y="4095851"/>
            <a:ext cx="148092"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ffectLst>
                <a:outerShdw blurRad="38100" dist="38100" dir="2700000" algn="tl">
                  <a:srgbClr val="000000">
                    <a:alpha val="43137"/>
                  </a:srgbClr>
                </a:outerShdw>
              </a:effectLst>
            </a:endParaRPr>
          </a:p>
        </p:txBody>
      </p:sp>
      <p:sp>
        <p:nvSpPr>
          <p:cNvPr id="40" name="Flowchart: Manual Input 39">
            <a:extLst>
              <a:ext uri="{FF2B5EF4-FFF2-40B4-BE49-F238E27FC236}">
                <a16:creationId xmlns:a16="http://schemas.microsoft.com/office/drawing/2014/main" id="{6E076222-3166-479B-A95F-64945BB4D4E4}"/>
              </a:ext>
            </a:extLst>
          </p:cNvPr>
          <p:cNvSpPr/>
          <p:nvPr/>
        </p:nvSpPr>
        <p:spPr>
          <a:xfrm rot="12928768">
            <a:off x="8524623" y="4416769"/>
            <a:ext cx="160806"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ffectLst>
                <a:outerShdw blurRad="38100" dist="38100" dir="2700000" algn="tl">
                  <a:srgbClr val="000000">
                    <a:alpha val="43137"/>
                  </a:srgbClr>
                </a:outerShdw>
              </a:effectLst>
            </a:endParaRPr>
          </a:p>
        </p:txBody>
      </p:sp>
      <p:sp>
        <p:nvSpPr>
          <p:cNvPr id="41" name="Flowchart: Manual Input 40">
            <a:extLst>
              <a:ext uri="{FF2B5EF4-FFF2-40B4-BE49-F238E27FC236}">
                <a16:creationId xmlns:a16="http://schemas.microsoft.com/office/drawing/2014/main" id="{17FBC1BD-DDF7-494C-9C15-06AC6C086EA3}"/>
              </a:ext>
            </a:extLst>
          </p:cNvPr>
          <p:cNvSpPr/>
          <p:nvPr/>
        </p:nvSpPr>
        <p:spPr>
          <a:xfrm rot="12972989">
            <a:off x="8475662" y="4456926"/>
            <a:ext cx="148092"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ffectLst>
                <a:outerShdw blurRad="38100" dist="38100" dir="2700000" algn="tl">
                  <a:srgbClr val="000000">
                    <a:alpha val="43137"/>
                  </a:srgbClr>
                </a:outerShdw>
              </a:effectLst>
            </a:endParaRPr>
          </a:p>
        </p:txBody>
      </p:sp>
      <p:sp>
        <p:nvSpPr>
          <p:cNvPr id="13" name="Rectangle 12">
            <a:extLst>
              <a:ext uri="{FF2B5EF4-FFF2-40B4-BE49-F238E27FC236}">
                <a16:creationId xmlns:a16="http://schemas.microsoft.com/office/drawing/2014/main" id="{24AB8A3D-EC93-49B5-ACBC-E8A7E4BD08EA}"/>
              </a:ext>
            </a:extLst>
          </p:cNvPr>
          <p:cNvSpPr/>
          <p:nvPr/>
        </p:nvSpPr>
        <p:spPr>
          <a:xfrm rot="17046921">
            <a:off x="8683993" y="4098223"/>
            <a:ext cx="603050" cy="400110"/>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sz="2000" dirty="0">
                <a:ln/>
                <a:solidFill>
                  <a:srgbClr val="FFFF00"/>
                </a:solidFill>
                <a:effectLst>
                  <a:outerShdw blurRad="38100" dist="38100" dir="2700000" algn="tl">
                    <a:srgbClr val="000000">
                      <a:alpha val="43137"/>
                    </a:srgbClr>
                  </a:outerShdw>
                </a:effectLst>
              </a:rPr>
              <a:t>Ca2</a:t>
            </a:r>
            <a:r>
              <a:rPr lang="en-US" sz="2000" baseline="30000" dirty="0">
                <a:ln/>
                <a:solidFill>
                  <a:srgbClr val="FFFF00"/>
                </a:solidFill>
                <a:effectLst>
                  <a:outerShdw blurRad="38100" dist="38100" dir="2700000" algn="tl">
                    <a:srgbClr val="000000">
                      <a:alpha val="43137"/>
                    </a:srgbClr>
                  </a:outerShdw>
                </a:effectLst>
              </a:rPr>
              <a:t>+</a:t>
            </a:r>
          </a:p>
        </p:txBody>
      </p:sp>
      <p:sp>
        <p:nvSpPr>
          <p:cNvPr id="42" name="Rectangle 41">
            <a:extLst>
              <a:ext uri="{FF2B5EF4-FFF2-40B4-BE49-F238E27FC236}">
                <a16:creationId xmlns:a16="http://schemas.microsoft.com/office/drawing/2014/main" id="{3E43552A-F259-4ACB-BEF6-EFAE3A076DEE}"/>
              </a:ext>
            </a:extLst>
          </p:cNvPr>
          <p:cNvSpPr/>
          <p:nvPr/>
        </p:nvSpPr>
        <p:spPr>
          <a:xfrm rot="20591913">
            <a:off x="9034001" y="4732816"/>
            <a:ext cx="603050" cy="400110"/>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sz="2000" dirty="0">
                <a:ln/>
                <a:solidFill>
                  <a:srgbClr val="FFFF00"/>
                </a:solidFill>
                <a:effectLst>
                  <a:outerShdw blurRad="38100" dist="38100" dir="2700000" algn="tl">
                    <a:srgbClr val="000000">
                      <a:alpha val="43137"/>
                    </a:srgbClr>
                  </a:outerShdw>
                </a:effectLst>
              </a:rPr>
              <a:t>Ca2</a:t>
            </a:r>
            <a:r>
              <a:rPr lang="en-US" sz="2000" baseline="30000" dirty="0">
                <a:ln/>
                <a:solidFill>
                  <a:srgbClr val="FFFF00"/>
                </a:solidFill>
                <a:effectLst>
                  <a:outerShdw blurRad="38100" dist="38100" dir="2700000" algn="tl">
                    <a:srgbClr val="000000">
                      <a:alpha val="43137"/>
                    </a:srgbClr>
                  </a:outerShdw>
                </a:effectLst>
              </a:rPr>
              <a:t>+</a:t>
            </a:r>
          </a:p>
        </p:txBody>
      </p:sp>
      <p:sp>
        <p:nvSpPr>
          <p:cNvPr id="43" name="Rectangle 42">
            <a:extLst>
              <a:ext uri="{FF2B5EF4-FFF2-40B4-BE49-F238E27FC236}">
                <a16:creationId xmlns:a16="http://schemas.microsoft.com/office/drawing/2014/main" id="{6EAA92A0-F283-40D6-977E-33F4351F38FC}"/>
              </a:ext>
            </a:extLst>
          </p:cNvPr>
          <p:cNvSpPr/>
          <p:nvPr/>
        </p:nvSpPr>
        <p:spPr>
          <a:xfrm rot="18868132">
            <a:off x="8439473" y="4570385"/>
            <a:ext cx="603050" cy="400110"/>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sz="2000" dirty="0">
                <a:ln/>
                <a:solidFill>
                  <a:srgbClr val="FFFF00"/>
                </a:solidFill>
                <a:effectLst>
                  <a:outerShdw blurRad="38100" dist="38100" dir="2700000" algn="tl">
                    <a:srgbClr val="000000">
                      <a:alpha val="43137"/>
                    </a:srgbClr>
                  </a:outerShdw>
                </a:effectLst>
              </a:rPr>
              <a:t>Ca2</a:t>
            </a:r>
            <a:r>
              <a:rPr lang="en-US" sz="2000" baseline="30000" dirty="0">
                <a:ln/>
                <a:solidFill>
                  <a:srgbClr val="FFFF00"/>
                </a:solidFill>
                <a:effectLst>
                  <a:outerShdw blurRad="38100" dist="38100" dir="2700000" algn="tl">
                    <a:srgbClr val="000000">
                      <a:alpha val="43137"/>
                    </a:srgbClr>
                  </a:outerShdw>
                </a:effectLst>
              </a:rPr>
              <a:t>+</a:t>
            </a:r>
          </a:p>
        </p:txBody>
      </p:sp>
      <p:sp>
        <p:nvSpPr>
          <p:cNvPr id="44" name="Rectangle 43">
            <a:extLst>
              <a:ext uri="{FF2B5EF4-FFF2-40B4-BE49-F238E27FC236}">
                <a16:creationId xmlns:a16="http://schemas.microsoft.com/office/drawing/2014/main" id="{89BE73A8-EBF4-4BCC-A5A5-6ED97766E63E}"/>
              </a:ext>
            </a:extLst>
          </p:cNvPr>
          <p:cNvSpPr/>
          <p:nvPr/>
        </p:nvSpPr>
        <p:spPr>
          <a:xfrm rot="21138365">
            <a:off x="9043706" y="3782154"/>
            <a:ext cx="603050" cy="400110"/>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sz="2000" dirty="0">
                <a:ln/>
                <a:solidFill>
                  <a:srgbClr val="FFFF00"/>
                </a:solidFill>
                <a:effectLst>
                  <a:outerShdw blurRad="38100" dist="38100" dir="2700000" algn="tl">
                    <a:srgbClr val="000000">
                      <a:alpha val="43137"/>
                    </a:srgbClr>
                  </a:outerShdw>
                </a:effectLst>
              </a:rPr>
              <a:t>Ca2</a:t>
            </a:r>
            <a:r>
              <a:rPr lang="en-US" sz="2000" baseline="30000" dirty="0">
                <a:ln/>
                <a:solidFill>
                  <a:srgbClr val="FFFF00"/>
                </a:solidFill>
                <a:effectLst>
                  <a:outerShdw blurRad="38100" dist="38100" dir="2700000" algn="tl">
                    <a:srgbClr val="000000">
                      <a:alpha val="43137"/>
                    </a:srgbClr>
                  </a:outerShdw>
                </a:effectLst>
              </a:rPr>
              <a:t>+</a:t>
            </a:r>
          </a:p>
        </p:txBody>
      </p:sp>
      <p:sp>
        <p:nvSpPr>
          <p:cNvPr id="45" name="Rectangle 44">
            <a:extLst>
              <a:ext uri="{FF2B5EF4-FFF2-40B4-BE49-F238E27FC236}">
                <a16:creationId xmlns:a16="http://schemas.microsoft.com/office/drawing/2014/main" id="{F3D63C46-C4D0-40AE-ADD6-8AD7BD29535D}"/>
              </a:ext>
            </a:extLst>
          </p:cNvPr>
          <p:cNvSpPr/>
          <p:nvPr/>
        </p:nvSpPr>
        <p:spPr>
          <a:xfrm rot="1940959">
            <a:off x="9260416" y="4286086"/>
            <a:ext cx="603050" cy="400110"/>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sz="2000" dirty="0">
                <a:ln/>
                <a:solidFill>
                  <a:srgbClr val="FFFF00"/>
                </a:solidFill>
                <a:effectLst>
                  <a:outerShdw blurRad="38100" dist="38100" dir="2700000" algn="tl">
                    <a:srgbClr val="000000">
                      <a:alpha val="43137"/>
                    </a:srgbClr>
                  </a:outerShdw>
                </a:effectLst>
              </a:rPr>
              <a:t>Ca2</a:t>
            </a:r>
            <a:r>
              <a:rPr lang="en-US" sz="2000" baseline="30000" dirty="0">
                <a:ln/>
                <a:solidFill>
                  <a:srgbClr val="FFFF00"/>
                </a:solidFill>
                <a:effectLst>
                  <a:outerShdw blurRad="38100" dist="38100" dir="2700000" algn="tl">
                    <a:srgbClr val="000000">
                      <a:alpha val="43137"/>
                    </a:srgbClr>
                  </a:outerShdw>
                </a:effectLst>
              </a:rPr>
              <a:t>+</a:t>
            </a:r>
          </a:p>
        </p:txBody>
      </p:sp>
      <p:sp>
        <p:nvSpPr>
          <p:cNvPr id="46" name="Rectangle 45">
            <a:extLst>
              <a:ext uri="{FF2B5EF4-FFF2-40B4-BE49-F238E27FC236}">
                <a16:creationId xmlns:a16="http://schemas.microsoft.com/office/drawing/2014/main" id="{C63A8D5B-BC34-4B96-AB99-0AC7EF21A00F}"/>
              </a:ext>
            </a:extLst>
          </p:cNvPr>
          <p:cNvSpPr/>
          <p:nvPr/>
        </p:nvSpPr>
        <p:spPr>
          <a:xfrm rot="1127873">
            <a:off x="9661559" y="4689798"/>
            <a:ext cx="603050" cy="400110"/>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sz="2000" dirty="0">
                <a:ln/>
                <a:solidFill>
                  <a:srgbClr val="FFFF00"/>
                </a:solidFill>
                <a:effectLst>
                  <a:outerShdw blurRad="38100" dist="38100" dir="2700000" algn="tl">
                    <a:srgbClr val="000000">
                      <a:alpha val="43137"/>
                    </a:srgbClr>
                  </a:outerShdw>
                </a:effectLst>
              </a:rPr>
              <a:t>Ca2</a:t>
            </a:r>
            <a:r>
              <a:rPr lang="en-US" sz="2000" baseline="30000" dirty="0">
                <a:ln/>
                <a:solidFill>
                  <a:srgbClr val="FFFF00"/>
                </a:solidFill>
                <a:effectLst>
                  <a:outerShdw blurRad="38100" dist="38100" dir="2700000" algn="tl">
                    <a:srgbClr val="000000">
                      <a:alpha val="43137"/>
                    </a:srgbClr>
                  </a:outerShdw>
                </a:effectLst>
              </a:rPr>
              <a:t>+</a:t>
            </a:r>
          </a:p>
        </p:txBody>
      </p:sp>
      <p:sp>
        <p:nvSpPr>
          <p:cNvPr id="2" name="Title 1">
            <a:extLst>
              <a:ext uri="{FF2B5EF4-FFF2-40B4-BE49-F238E27FC236}">
                <a16:creationId xmlns:a16="http://schemas.microsoft.com/office/drawing/2014/main" id="{26E3B0D6-5C3A-4A0A-A739-4CDFE3BE8B30}"/>
              </a:ext>
            </a:extLst>
          </p:cNvPr>
          <p:cNvSpPr>
            <a:spLocks noGrp="1"/>
          </p:cNvSpPr>
          <p:nvPr>
            <p:ph type="title"/>
          </p:nvPr>
        </p:nvSpPr>
        <p:spPr>
          <a:xfrm>
            <a:off x="147071" y="189020"/>
            <a:ext cx="6275763" cy="1325563"/>
          </a:xfrm>
        </p:spPr>
        <p:txBody>
          <a:bodyPr>
            <a:normAutofit/>
          </a:bodyP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Excitation-Contraction Coupling </a:t>
            </a:r>
          </a:p>
        </p:txBody>
      </p:sp>
      <p:sp>
        <p:nvSpPr>
          <p:cNvPr id="47" name="Flowchart: Connector 46">
            <a:extLst>
              <a:ext uri="{FF2B5EF4-FFF2-40B4-BE49-F238E27FC236}">
                <a16:creationId xmlns:a16="http://schemas.microsoft.com/office/drawing/2014/main" id="{74831EEE-C708-4F40-B7F7-88668733A6BB}"/>
              </a:ext>
            </a:extLst>
          </p:cNvPr>
          <p:cNvSpPr/>
          <p:nvPr/>
        </p:nvSpPr>
        <p:spPr>
          <a:xfrm>
            <a:off x="8724285" y="5229438"/>
            <a:ext cx="67205" cy="134876"/>
          </a:xfrm>
          <a:prstGeom prst="flowChartConnector">
            <a:avLst/>
          </a:prstGeom>
          <a:solidFill>
            <a:schemeClr val="accent3"/>
          </a:solid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8" name="Flowchart: Connector 47">
            <a:extLst>
              <a:ext uri="{FF2B5EF4-FFF2-40B4-BE49-F238E27FC236}">
                <a16:creationId xmlns:a16="http://schemas.microsoft.com/office/drawing/2014/main" id="{6A7D9A0A-5CC3-4434-A502-48AB2B690256}"/>
              </a:ext>
            </a:extLst>
          </p:cNvPr>
          <p:cNvSpPr/>
          <p:nvPr/>
        </p:nvSpPr>
        <p:spPr>
          <a:xfrm>
            <a:off x="8405361" y="5166534"/>
            <a:ext cx="98809" cy="128744"/>
          </a:xfrm>
          <a:prstGeom prst="flowChartConnector">
            <a:avLst/>
          </a:prstGeom>
          <a:solidFill>
            <a:srgbClr val="00B0F0"/>
          </a:solid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9" name="Flowchart: Connector 48">
            <a:extLst>
              <a:ext uri="{FF2B5EF4-FFF2-40B4-BE49-F238E27FC236}">
                <a16:creationId xmlns:a16="http://schemas.microsoft.com/office/drawing/2014/main" id="{C589B608-D162-4780-B29E-70E48F1DDDB4}"/>
              </a:ext>
            </a:extLst>
          </p:cNvPr>
          <p:cNvSpPr/>
          <p:nvPr/>
        </p:nvSpPr>
        <p:spPr>
          <a:xfrm flipH="1">
            <a:off x="8947427" y="5224276"/>
            <a:ext cx="113249" cy="109144"/>
          </a:xfrm>
          <a:prstGeom prst="flowChartConnector">
            <a:avLst/>
          </a:prstGeom>
          <a:solidFill>
            <a:schemeClr val="accent4">
              <a:lumMod val="60000"/>
              <a:lumOff val="40000"/>
            </a:schemeClr>
          </a:solid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0" name="Flowchart: Connector 49">
            <a:extLst>
              <a:ext uri="{FF2B5EF4-FFF2-40B4-BE49-F238E27FC236}">
                <a16:creationId xmlns:a16="http://schemas.microsoft.com/office/drawing/2014/main" id="{7BFF13BE-C2B7-4351-96BB-74B793139CB4}"/>
              </a:ext>
            </a:extLst>
          </p:cNvPr>
          <p:cNvSpPr/>
          <p:nvPr/>
        </p:nvSpPr>
        <p:spPr>
          <a:xfrm>
            <a:off x="9360643" y="5182997"/>
            <a:ext cx="67205" cy="134876"/>
          </a:xfrm>
          <a:prstGeom prst="flowChartConnector">
            <a:avLst/>
          </a:prstGeom>
          <a:solidFill>
            <a:schemeClr val="accent3"/>
          </a:solid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Flowchart: Connector 50">
            <a:extLst>
              <a:ext uri="{FF2B5EF4-FFF2-40B4-BE49-F238E27FC236}">
                <a16:creationId xmlns:a16="http://schemas.microsoft.com/office/drawing/2014/main" id="{6E5D5488-538D-46D9-9DB9-A75556B6B69B}"/>
              </a:ext>
            </a:extLst>
          </p:cNvPr>
          <p:cNvSpPr/>
          <p:nvPr/>
        </p:nvSpPr>
        <p:spPr>
          <a:xfrm flipH="1">
            <a:off x="9162863" y="5172977"/>
            <a:ext cx="113249" cy="109144"/>
          </a:xfrm>
          <a:prstGeom prst="flowChartConnector">
            <a:avLst/>
          </a:prstGeom>
          <a:solidFill>
            <a:schemeClr val="accent4">
              <a:lumMod val="60000"/>
              <a:lumOff val="40000"/>
            </a:schemeClr>
          </a:solid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Flowchart: Connector 51">
            <a:extLst>
              <a:ext uri="{FF2B5EF4-FFF2-40B4-BE49-F238E27FC236}">
                <a16:creationId xmlns:a16="http://schemas.microsoft.com/office/drawing/2014/main" id="{21A6515E-A844-43D9-ABA5-CF5CD53FE6FB}"/>
              </a:ext>
            </a:extLst>
          </p:cNvPr>
          <p:cNvSpPr/>
          <p:nvPr/>
        </p:nvSpPr>
        <p:spPr>
          <a:xfrm flipH="1">
            <a:off x="10044017" y="4962608"/>
            <a:ext cx="113249" cy="109144"/>
          </a:xfrm>
          <a:prstGeom prst="flowChartConnector">
            <a:avLst/>
          </a:prstGeom>
          <a:solidFill>
            <a:schemeClr val="accent4">
              <a:lumMod val="60000"/>
              <a:lumOff val="40000"/>
            </a:schemeClr>
          </a:solid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Flowchart: Connector 52">
            <a:extLst>
              <a:ext uri="{FF2B5EF4-FFF2-40B4-BE49-F238E27FC236}">
                <a16:creationId xmlns:a16="http://schemas.microsoft.com/office/drawing/2014/main" id="{5F062801-D4C3-441F-B375-4C88EBCEBD56}"/>
              </a:ext>
            </a:extLst>
          </p:cNvPr>
          <p:cNvSpPr/>
          <p:nvPr/>
        </p:nvSpPr>
        <p:spPr>
          <a:xfrm flipH="1">
            <a:off x="10089697" y="4966005"/>
            <a:ext cx="113249" cy="109144"/>
          </a:xfrm>
          <a:prstGeom prst="flowChartConnector">
            <a:avLst/>
          </a:prstGeom>
          <a:solidFill>
            <a:schemeClr val="accent4">
              <a:lumMod val="60000"/>
              <a:lumOff val="40000"/>
            </a:schemeClr>
          </a:solid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4498A992-C2CB-494E-8E11-A5F4C4C567E8}"/>
              </a:ext>
            </a:extLst>
          </p:cNvPr>
          <p:cNvSpPr/>
          <p:nvPr/>
        </p:nvSpPr>
        <p:spPr>
          <a:xfrm flipH="1">
            <a:off x="9542628" y="5200642"/>
            <a:ext cx="113249" cy="109144"/>
          </a:xfrm>
          <a:prstGeom prst="flowChartConnector">
            <a:avLst/>
          </a:prstGeom>
          <a:solidFill>
            <a:schemeClr val="accent4">
              <a:lumMod val="60000"/>
              <a:lumOff val="40000"/>
            </a:schemeClr>
          </a:solid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5" name="Flowchart: Connector 54">
            <a:extLst>
              <a:ext uri="{FF2B5EF4-FFF2-40B4-BE49-F238E27FC236}">
                <a16:creationId xmlns:a16="http://schemas.microsoft.com/office/drawing/2014/main" id="{A6BB7EFF-EA42-486F-A0B5-1080CFA0C91A}"/>
              </a:ext>
            </a:extLst>
          </p:cNvPr>
          <p:cNvSpPr/>
          <p:nvPr/>
        </p:nvSpPr>
        <p:spPr>
          <a:xfrm flipH="1">
            <a:off x="9340842" y="5218780"/>
            <a:ext cx="113249" cy="109144"/>
          </a:xfrm>
          <a:prstGeom prst="flowChartConnector">
            <a:avLst/>
          </a:prstGeom>
          <a:solidFill>
            <a:schemeClr val="accent4">
              <a:lumMod val="60000"/>
              <a:lumOff val="40000"/>
            </a:schemeClr>
          </a:solid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F70514F-5945-49D7-9DF8-951C291E882F}"/>
              </a:ext>
            </a:extLst>
          </p:cNvPr>
          <p:cNvSpPr/>
          <p:nvPr/>
        </p:nvSpPr>
        <p:spPr>
          <a:xfrm rot="18868132">
            <a:off x="7329785" y="5142236"/>
            <a:ext cx="498855" cy="400110"/>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sz="2000" dirty="0">
                <a:ln/>
                <a:solidFill>
                  <a:schemeClr val="accent1">
                    <a:lumMod val="60000"/>
                    <a:lumOff val="40000"/>
                  </a:schemeClr>
                </a:solidFill>
                <a:effectLst>
                  <a:outerShdw blurRad="38100" dist="38100" dir="2700000" algn="tl">
                    <a:srgbClr val="000000">
                      <a:alpha val="43137"/>
                    </a:srgbClr>
                  </a:outerShdw>
                </a:effectLst>
              </a:rPr>
              <a:t>Na</a:t>
            </a:r>
            <a:r>
              <a:rPr lang="en-US" sz="2000" baseline="30000" dirty="0">
                <a:ln/>
                <a:solidFill>
                  <a:schemeClr val="accent1">
                    <a:lumMod val="60000"/>
                    <a:lumOff val="40000"/>
                  </a:schemeClr>
                </a:solidFill>
                <a:effectLst>
                  <a:outerShdw blurRad="38100" dist="38100" dir="2700000" algn="tl">
                    <a:srgbClr val="000000">
                      <a:alpha val="43137"/>
                    </a:srgbClr>
                  </a:outerShdw>
                </a:effectLst>
              </a:rPr>
              <a:t>+</a:t>
            </a:r>
          </a:p>
        </p:txBody>
      </p:sp>
      <p:sp>
        <p:nvSpPr>
          <p:cNvPr id="57" name="Rectangle 56">
            <a:extLst>
              <a:ext uri="{FF2B5EF4-FFF2-40B4-BE49-F238E27FC236}">
                <a16:creationId xmlns:a16="http://schemas.microsoft.com/office/drawing/2014/main" id="{E5E1C7C6-69E1-4323-AC04-4FB1AA36D7D6}"/>
              </a:ext>
            </a:extLst>
          </p:cNvPr>
          <p:cNvSpPr/>
          <p:nvPr/>
        </p:nvSpPr>
        <p:spPr>
          <a:xfrm rot="1024958">
            <a:off x="10807183" y="5724878"/>
            <a:ext cx="498855" cy="400110"/>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sz="2000" dirty="0">
                <a:ln/>
                <a:solidFill>
                  <a:schemeClr val="accent1">
                    <a:lumMod val="60000"/>
                    <a:lumOff val="40000"/>
                  </a:schemeClr>
                </a:solidFill>
                <a:effectLst>
                  <a:outerShdw blurRad="38100" dist="38100" dir="2700000" algn="tl">
                    <a:srgbClr val="000000">
                      <a:alpha val="43137"/>
                    </a:srgbClr>
                  </a:outerShdw>
                </a:effectLst>
              </a:rPr>
              <a:t>Na</a:t>
            </a:r>
            <a:r>
              <a:rPr lang="en-US" sz="2000" baseline="30000" dirty="0">
                <a:ln/>
                <a:solidFill>
                  <a:schemeClr val="accent1">
                    <a:lumMod val="60000"/>
                    <a:lumOff val="40000"/>
                  </a:schemeClr>
                </a:solidFill>
                <a:effectLst>
                  <a:outerShdw blurRad="38100" dist="38100" dir="2700000" algn="tl">
                    <a:srgbClr val="000000">
                      <a:alpha val="43137"/>
                    </a:srgbClr>
                  </a:outerShdw>
                </a:effectLst>
              </a:rPr>
              <a:t>+</a:t>
            </a:r>
          </a:p>
        </p:txBody>
      </p:sp>
      <p:sp>
        <p:nvSpPr>
          <p:cNvPr id="58" name="Rectangle 57">
            <a:extLst>
              <a:ext uri="{FF2B5EF4-FFF2-40B4-BE49-F238E27FC236}">
                <a16:creationId xmlns:a16="http://schemas.microsoft.com/office/drawing/2014/main" id="{CB261CEE-FF46-48E5-8909-42CCF5997E59}"/>
              </a:ext>
            </a:extLst>
          </p:cNvPr>
          <p:cNvSpPr/>
          <p:nvPr/>
        </p:nvSpPr>
        <p:spPr>
          <a:xfrm rot="3625190">
            <a:off x="10538071" y="6166315"/>
            <a:ext cx="498855" cy="400110"/>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sz="2000" dirty="0">
                <a:ln/>
                <a:solidFill>
                  <a:schemeClr val="accent1">
                    <a:lumMod val="60000"/>
                    <a:lumOff val="40000"/>
                  </a:schemeClr>
                </a:solidFill>
                <a:effectLst>
                  <a:outerShdw blurRad="38100" dist="38100" dir="2700000" algn="tl">
                    <a:srgbClr val="000000">
                      <a:alpha val="43137"/>
                    </a:srgbClr>
                  </a:outerShdw>
                </a:effectLst>
              </a:rPr>
              <a:t>Na</a:t>
            </a:r>
            <a:r>
              <a:rPr lang="en-US" sz="2000" baseline="30000" dirty="0">
                <a:ln/>
                <a:solidFill>
                  <a:schemeClr val="accent1">
                    <a:lumMod val="60000"/>
                    <a:lumOff val="40000"/>
                  </a:schemeClr>
                </a:solidFill>
                <a:effectLst>
                  <a:outerShdw blurRad="38100" dist="38100" dir="2700000" algn="tl">
                    <a:srgbClr val="000000">
                      <a:alpha val="43137"/>
                    </a:srgbClr>
                  </a:outerShdw>
                </a:effectLst>
              </a:rPr>
              <a:t>+</a:t>
            </a:r>
          </a:p>
        </p:txBody>
      </p:sp>
      <p:sp>
        <p:nvSpPr>
          <p:cNvPr id="59" name="Rectangle 58">
            <a:extLst>
              <a:ext uri="{FF2B5EF4-FFF2-40B4-BE49-F238E27FC236}">
                <a16:creationId xmlns:a16="http://schemas.microsoft.com/office/drawing/2014/main" id="{54EC2611-9DE5-4D9C-A01F-B4E050EE1DB8}"/>
              </a:ext>
            </a:extLst>
          </p:cNvPr>
          <p:cNvSpPr/>
          <p:nvPr/>
        </p:nvSpPr>
        <p:spPr>
          <a:xfrm rot="20182457">
            <a:off x="10048629" y="5401997"/>
            <a:ext cx="492971" cy="307777"/>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r>
              <a:rPr lang="en-US" sz="1400" dirty="0">
                <a:ln/>
                <a:solidFill>
                  <a:schemeClr val="accent1">
                    <a:lumMod val="60000"/>
                    <a:lumOff val="40000"/>
                  </a:schemeClr>
                </a:solidFill>
                <a:effectLst>
                  <a:outerShdw blurRad="38100" dist="38100" dir="2700000" algn="tl">
                    <a:srgbClr val="000000">
                      <a:alpha val="43137"/>
                    </a:srgbClr>
                  </a:outerShdw>
                </a:effectLst>
              </a:rPr>
              <a:t>Na</a:t>
            </a:r>
            <a:r>
              <a:rPr lang="en-US" sz="1400" baseline="30000" dirty="0">
                <a:ln/>
                <a:solidFill>
                  <a:schemeClr val="accent1">
                    <a:lumMod val="60000"/>
                    <a:lumOff val="40000"/>
                  </a:schemeClr>
                </a:solidFill>
                <a:effectLst>
                  <a:outerShdw blurRad="38100" dist="38100" dir="2700000" algn="tl">
                    <a:srgbClr val="000000">
                      <a:alpha val="43137"/>
                    </a:srgbClr>
                  </a:outerShdw>
                </a:effectLst>
              </a:rPr>
              <a:t>+</a:t>
            </a:r>
          </a:p>
        </p:txBody>
      </p:sp>
      <p:sp>
        <p:nvSpPr>
          <p:cNvPr id="60" name="Rectangle 59">
            <a:extLst>
              <a:ext uri="{FF2B5EF4-FFF2-40B4-BE49-F238E27FC236}">
                <a16:creationId xmlns:a16="http://schemas.microsoft.com/office/drawing/2014/main" id="{568E8BE2-F240-46A7-98E8-CF181DA126E2}"/>
              </a:ext>
            </a:extLst>
          </p:cNvPr>
          <p:cNvSpPr/>
          <p:nvPr/>
        </p:nvSpPr>
        <p:spPr>
          <a:xfrm rot="21159270">
            <a:off x="8162170" y="5152787"/>
            <a:ext cx="492971" cy="307777"/>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r>
              <a:rPr lang="en-US" sz="1400" dirty="0">
                <a:ln/>
                <a:solidFill>
                  <a:schemeClr val="accent1">
                    <a:lumMod val="60000"/>
                    <a:lumOff val="40000"/>
                  </a:schemeClr>
                </a:solidFill>
                <a:effectLst>
                  <a:outerShdw blurRad="38100" dist="38100" dir="2700000" algn="tl">
                    <a:srgbClr val="000000">
                      <a:alpha val="43137"/>
                    </a:srgbClr>
                  </a:outerShdw>
                </a:effectLst>
              </a:rPr>
              <a:t>Na</a:t>
            </a:r>
            <a:r>
              <a:rPr lang="en-US" sz="1400" baseline="30000" dirty="0">
                <a:ln/>
                <a:solidFill>
                  <a:schemeClr val="accent1">
                    <a:lumMod val="60000"/>
                    <a:lumOff val="40000"/>
                  </a:schemeClr>
                </a:solidFill>
                <a:effectLst>
                  <a:outerShdw blurRad="38100" dist="38100" dir="2700000" algn="tl">
                    <a:srgbClr val="000000">
                      <a:alpha val="43137"/>
                    </a:srgbClr>
                  </a:outerShdw>
                </a:effectLst>
              </a:rPr>
              <a:t>+</a:t>
            </a:r>
          </a:p>
        </p:txBody>
      </p:sp>
      <p:sp>
        <p:nvSpPr>
          <p:cNvPr id="61" name="Rectangle 60">
            <a:extLst>
              <a:ext uri="{FF2B5EF4-FFF2-40B4-BE49-F238E27FC236}">
                <a16:creationId xmlns:a16="http://schemas.microsoft.com/office/drawing/2014/main" id="{E3881082-C324-4CA3-A024-37AB44636C6F}"/>
              </a:ext>
            </a:extLst>
          </p:cNvPr>
          <p:cNvSpPr/>
          <p:nvPr/>
        </p:nvSpPr>
        <p:spPr>
          <a:xfrm rot="2674974">
            <a:off x="10869807" y="6144268"/>
            <a:ext cx="492971" cy="307777"/>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r>
              <a:rPr lang="en-US" sz="1400" dirty="0">
                <a:ln/>
                <a:solidFill>
                  <a:schemeClr val="accent1">
                    <a:lumMod val="60000"/>
                    <a:lumOff val="40000"/>
                  </a:schemeClr>
                </a:solidFill>
                <a:effectLst>
                  <a:outerShdw blurRad="38100" dist="38100" dir="2700000" algn="tl">
                    <a:srgbClr val="000000">
                      <a:alpha val="43137"/>
                    </a:srgbClr>
                  </a:outerShdw>
                </a:effectLst>
              </a:rPr>
              <a:t>Na</a:t>
            </a:r>
            <a:r>
              <a:rPr lang="en-US" sz="1400" baseline="30000" dirty="0">
                <a:ln/>
                <a:solidFill>
                  <a:schemeClr val="accent1">
                    <a:lumMod val="60000"/>
                    <a:lumOff val="40000"/>
                  </a:schemeClr>
                </a:solidFill>
                <a:effectLst>
                  <a:outerShdw blurRad="38100" dist="38100" dir="2700000" algn="tl">
                    <a:srgbClr val="000000">
                      <a:alpha val="43137"/>
                    </a:srgbClr>
                  </a:outerShdw>
                </a:effectLst>
              </a:rPr>
              <a:t>+</a:t>
            </a:r>
          </a:p>
        </p:txBody>
      </p:sp>
      <p:sp>
        <p:nvSpPr>
          <p:cNvPr id="62" name="Rectangle 61">
            <a:extLst>
              <a:ext uri="{FF2B5EF4-FFF2-40B4-BE49-F238E27FC236}">
                <a16:creationId xmlns:a16="http://schemas.microsoft.com/office/drawing/2014/main" id="{AE7F6F13-EE29-4C66-B592-D5773CB9E4E9}"/>
              </a:ext>
            </a:extLst>
          </p:cNvPr>
          <p:cNvSpPr/>
          <p:nvPr/>
        </p:nvSpPr>
        <p:spPr>
          <a:xfrm rot="17396728">
            <a:off x="7690384" y="5832768"/>
            <a:ext cx="492971" cy="307777"/>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r>
              <a:rPr lang="en-US" sz="1400" dirty="0">
                <a:ln/>
                <a:solidFill>
                  <a:schemeClr val="accent1">
                    <a:lumMod val="60000"/>
                    <a:lumOff val="40000"/>
                  </a:schemeClr>
                </a:solidFill>
                <a:effectLst>
                  <a:outerShdw blurRad="38100" dist="38100" dir="2700000" algn="tl">
                    <a:srgbClr val="000000">
                      <a:alpha val="43137"/>
                    </a:srgbClr>
                  </a:outerShdw>
                </a:effectLst>
              </a:rPr>
              <a:t>Na</a:t>
            </a:r>
            <a:r>
              <a:rPr lang="en-US" sz="1400" baseline="30000" dirty="0">
                <a:ln/>
                <a:solidFill>
                  <a:schemeClr val="accent1">
                    <a:lumMod val="60000"/>
                    <a:lumOff val="40000"/>
                  </a:schemeClr>
                </a:solidFill>
                <a:effectLst>
                  <a:outerShdw blurRad="38100" dist="38100" dir="2700000" algn="tl">
                    <a:srgbClr val="000000">
                      <a:alpha val="43137"/>
                    </a:srgbClr>
                  </a:outerShdw>
                </a:effectLst>
              </a:rPr>
              <a:t>+</a:t>
            </a:r>
          </a:p>
        </p:txBody>
      </p:sp>
      <p:sp>
        <p:nvSpPr>
          <p:cNvPr id="63" name="Rectangle 62">
            <a:extLst>
              <a:ext uri="{FF2B5EF4-FFF2-40B4-BE49-F238E27FC236}">
                <a16:creationId xmlns:a16="http://schemas.microsoft.com/office/drawing/2014/main" id="{DA2FC72A-3D64-45AB-A484-050BA6534028}"/>
              </a:ext>
            </a:extLst>
          </p:cNvPr>
          <p:cNvSpPr/>
          <p:nvPr/>
        </p:nvSpPr>
        <p:spPr>
          <a:xfrm rot="20163960">
            <a:off x="7914080" y="6258050"/>
            <a:ext cx="492971" cy="369332"/>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r>
              <a:rPr lang="en-US" dirty="0">
                <a:ln/>
                <a:solidFill>
                  <a:schemeClr val="accent1">
                    <a:lumMod val="60000"/>
                    <a:lumOff val="40000"/>
                  </a:schemeClr>
                </a:solidFill>
                <a:effectLst>
                  <a:outerShdw blurRad="38100" dist="38100" dir="2700000" algn="tl">
                    <a:srgbClr val="000000">
                      <a:alpha val="43137"/>
                    </a:srgbClr>
                  </a:outerShdw>
                </a:effectLst>
              </a:rPr>
              <a:t>Na</a:t>
            </a:r>
            <a:r>
              <a:rPr lang="en-US" baseline="30000" dirty="0">
                <a:ln/>
                <a:solidFill>
                  <a:schemeClr val="accent1">
                    <a:lumMod val="60000"/>
                    <a:lumOff val="40000"/>
                  </a:schemeClr>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0436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20000" decel="20000" fill="hold" grpId="0" nodeType="withEffect">
                                  <p:stCondLst>
                                    <p:cond delay="2900"/>
                                  </p:stCondLst>
                                  <p:childTnLst>
                                    <p:animMotion origin="layout" path="M 6.25E-7 -2.22222E-6 L -0.00586 0.06783 " pathEditMode="relative" rAng="0" ptsTypes="AA">
                                      <p:cBhvr>
                                        <p:cTn id="6" dur="5000" fill="hold"/>
                                        <p:tgtEl>
                                          <p:spTgt spid="47"/>
                                        </p:tgtEl>
                                        <p:attrNameLst>
                                          <p:attrName>ppt_x</p:attrName>
                                          <p:attrName>ppt_y</p:attrName>
                                        </p:attrNameLst>
                                      </p:cBhvr>
                                      <p:rCtr x="-299" y="3380"/>
                                    </p:animMotion>
                                  </p:childTnLst>
                                </p:cTn>
                              </p:par>
                              <p:par>
                                <p:cTn id="7" presetID="0" presetClass="path" presetSubtype="0" accel="20000" decel="20000" fill="hold" grpId="0" nodeType="withEffect">
                                  <p:stCondLst>
                                    <p:cond delay="600"/>
                                  </p:stCondLst>
                                  <p:childTnLst>
                                    <p:animMotion origin="layout" path="M 0.00156 0.00138 L 0.00156 0.00138 C 0.00326 0.00439 0.00521 0.0074 0.0069 0.01088 C 0.00834 0.01388 0.01055 0.0206 0.01055 0.0206 C 0.01003 0.0287 0.00964 0.03819 0.00873 0.04629 C 0.00847 0.04791 0.00807 0.04953 0.00781 0.05115 L 0.00873 0.05601 " pathEditMode="relative" ptsTypes="AAAAAAA">
                                      <p:cBhvr>
                                        <p:cTn id="8" dur="5000" fill="hold"/>
                                        <p:tgtEl>
                                          <p:spTgt spid="49"/>
                                        </p:tgtEl>
                                        <p:attrNameLst>
                                          <p:attrName>ppt_x</p:attrName>
                                          <p:attrName>ppt_y</p:attrName>
                                        </p:attrNameLst>
                                      </p:cBhvr>
                                    </p:animMotion>
                                  </p:childTnLst>
                                </p:cTn>
                              </p:par>
                              <p:par>
                                <p:cTn id="9" presetID="0" presetClass="path" presetSubtype="0" accel="20000" decel="20000" fill="hold" grpId="0" nodeType="withEffect">
                                  <p:stCondLst>
                                    <p:cond delay="1100"/>
                                  </p:stCondLst>
                                  <p:childTnLst>
                                    <p:animMotion origin="layout" path="M 0.00209 0.00231 L 0.00209 0.00231 C 0.00443 0.0044 0.00729 0.00532 0.00925 0.00856 C 0.01055 0.01111 0.01107 0.01829 0.01107 0.01829 C 0.01133 0.02199 0.0112 0.02593 0.01198 0.0294 C 0.0125 0.03148 0.01433 0.03218 0.01472 0.03426 C 0.01498 0.03634 0.01433 0.03866 0.0138 0.04074 C 0.01224 0.04699 0.0099 0.04792 0.00651 0.05185 C 0.00742 0.05301 0.00821 0.0544 0.00925 0.05509 C 0.01042 0.05602 0.01185 0.05555 0.01289 0.05671 C 0.01459 0.0588 0.01485 0.06343 0.01563 0.06643 C 0.01732 0.07384 0.01836 0.07106 0.01654 0.07454 " pathEditMode="relative" ptsTypes="AAAAAAAAAAAA">
                                      <p:cBhvr>
                                        <p:cTn id="10" dur="5000" fill="hold"/>
                                        <p:tgtEl>
                                          <p:spTgt spid="50"/>
                                        </p:tgtEl>
                                        <p:attrNameLst>
                                          <p:attrName>ppt_x</p:attrName>
                                          <p:attrName>ppt_y</p:attrName>
                                        </p:attrNameLst>
                                      </p:cBhvr>
                                    </p:animMotion>
                                  </p:childTnLst>
                                </p:cTn>
                              </p:par>
                              <p:par>
                                <p:cTn id="11" presetID="0" presetClass="path" presetSubtype="0" accel="20000" decel="20000" fill="hold" grpId="0" nodeType="withEffect">
                                  <p:stCondLst>
                                    <p:cond delay="1400"/>
                                  </p:stCondLst>
                                  <p:childTnLst>
                                    <p:animMotion origin="layout" path="M -0.00117 0.00718 L -0.00117 0.00718 C -0.00052 0.0081 0.00026 0.0088 0.00104 0.00996 C 0.00286 0.0125 0.00182 0.01134 0.00299 0.01389 C 0.00312 0.01435 0.00339 0.01458 0.00365 0.01505 C 0.00352 0.01551 0.00352 0.01644 0.00325 0.01667 C 0.00234 0.01783 0.00013 0.01829 -0.00091 0.01852 C -0.0026 0.01898 -0.00273 0.01898 -0.00443 0.01968 C -0.00534 0.0206 -0.00599 0.0213 -0.00664 0.02292 C -0.0069 0.02338 -0.0069 0.02408 -0.00703 0.02477 C -0.00664 0.025 -0.00638 0.02546 -0.00599 0.02593 C -0.00573 0.02616 -0.0056 0.02662 -0.00534 0.02708 C -0.00443 0.02801 -0.00091 0.02801 -0.00091 0.02824 C -0.00052 0.02824 4.16667E-7 0.02824 0.00039 0.02871 C 0.00091 0.02917 0.00247 0.03079 0.00299 0.03218 C 0.00339 0.0331 0.0043 0.03565 0.0043 0.03565 C 0.00404 0.03611 0.00391 0.03681 0.00365 0.03727 C 0.00286 0.03843 0.00182 0.03889 0.00104 0.03958 C 0.00065 0.03982 0.00013 0.04028 -0.00026 0.04074 C -0.00052 0.04097 -0.00091 0.04097 -0.00117 0.04121 C -0.00169 0.04167 -0.00221 0.04213 -0.00286 0.04236 C -0.00286 0.04236 -0.00521 0.04375 -0.00573 0.04398 L -0.00664 0.04468 C -0.00703 0.0456 -0.00755 0.04699 -0.00755 0.04815 C -0.00755 0.04908 -0.00742 0.05 -0.00729 0.05093 C -0.00716 0.05139 -0.00716 0.05208 -0.00703 0.05255 C -0.00586 0.05463 -0.00521 0.05486 -0.00378 0.05556 C -0.00326 0.05579 -0.00273 0.05579 -0.00221 0.05602 C -0.00182 0.05648 -0.00156 0.05695 -0.00117 0.05718 C -0.00091 0.05741 -0.00052 0.05741 -0.00026 0.05764 C 4.16667E-7 0.0581 0.00013 0.05857 0.00039 0.0588 C 0.00065 0.06042 0.00104 0.06111 0.00039 0.06296 C 0.00013 0.06343 -0.00026 0.06366 -0.00052 0.06412 C -0.00078 0.06389 -0.003 0.06343 -0.00352 0.06296 C -0.00391 0.06227 -0.0043 0.06134 -0.00469 0.06065 L -0.00534 0.05949 C -0.00521 0.0588 -0.00521 0.0581 -0.00508 0.05764 C -0.00456 0.05671 -0.00378 0.05648 -0.00313 0.05602 C -0.00286 0.05625 -0.00247 0.05625 -0.00221 0.05671 C -0.00078 0.0581 -0.00169 0.05996 -0.00182 0.06296 C -0.00339 0.06227 -0.00273 0.06227 -0.00378 0.06227 " pathEditMode="relative" ptsTypes="AAAAAAAAAAAAAAAAAAAAAAAAAAAAAAAAAAAAAAAAA">
                                      <p:cBhvr>
                                        <p:cTn id="12" dur="5000" fill="hold"/>
                                        <p:tgtEl>
                                          <p:spTgt spid="48"/>
                                        </p:tgtEl>
                                        <p:attrNameLst>
                                          <p:attrName>ppt_x</p:attrName>
                                          <p:attrName>ppt_y</p:attrName>
                                        </p:attrNameLst>
                                      </p:cBhvr>
                                    </p:animMotion>
                                  </p:childTnLst>
                                </p:cTn>
                              </p:par>
                              <p:par>
                                <p:cTn id="13" presetID="0" presetClass="path" presetSubtype="0" accel="20000" decel="20000" fill="hold" grpId="0" nodeType="withEffect">
                                  <p:stCondLst>
                                    <p:cond delay="600"/>
                                  </p:stCondLst>
                                  <p:childTnLst>
                                    <p:animMotion origin="layout" path="M -0.03398 -0.02662 L -0.03398 -0.02639 C -0.03229 -0.0213 -0.03034 -0.01597 -0.02865 -0.00972 C -0.02721 -0.00394 -0.025 0.00833 -0.025 0.00856 C -0.02552 0.02292 -0.02591 0.04028 -0.02682 0.05486 C -0.02708 0.05787 -0.02747 0.06088 -0.02773 0.06366 L -0.02682 0.07292 " pathEditMode="relative" rAng="0" ptsTypes="AAAAAAA">
                                      <p:cBhvr>
                                        <p:cTn id="14" dur="5000" fill="hold"/>
                                        <p:tgtEl>
                                          <p:spTgt spid="51"/>
                                        </p:tgtEl>
                                        <p:attrNameLst>
                                          <p:attrName>ppt_x</p:attrName>
                                          <p:attrName>ppt_y</p:attrName>
                                        </p:attrNameLst>
                                      </p:cBhvr>
                                      <p:rCtr x="443" y="4977"/>
                                    </p:animMotion>
                                  </p:childTnLst>
                                </p:cTn>
                              </p:par>
                              <p:par>
                                <p:cTn id="15" presetID="0" presetClass="path" presetSubtype="0" accel="20000" decel="20000" fill="hold" grpId="0" nodeType="withEffect">
                                  <p:stCondLst>
                                    <p:cond delay="800"/>
                                  </p:stCondLst>
                                  <p:childTnLst>
                                    <p:animMotion origin="layout" path="M 4.58333E-6 -1.48148E-6 L 4.58333E-6 0.00023 C 0.00065 0.00579 0.00143 0.01158 0.00221 0.01806 C 0.00273 0.02384 0.00377 0.03727 0.00377 0.0375 C 0.00351 0.05255 0.00325 0.0713 0.00299 0.08681 C 0.00286 0.09005 0.0026 0.09329 0.0026 0.0963 L 0.00299 0.10602 " pathEditMode="relative" rAng="0" ptsTypes="AAAAAAA">
                                      <p:cBhvr>
                                        <p:cTn id="16" dur="5000" fill="hold"/>
                                        <p:tgtEl>
                                          <p:spTgt spid="52"/>
                                        </p:tgtEl>
                                        <p:attrNameLst>
                                          <p:attrName>ppt_x</p:attrName>
                                          <p:attrName>ppt_y</p:attrName>
                                        </p:attrNameLst>
                                      </p:cBhvr>
                                      <p:rCtr x="182" y="5301"/>
                                    </p:animMotion>
                                  </p:childTnLst>
                                </p:cTn>
                              </p:par>
                              <p:par>
                                <p:cTn id="17" presetID="0" presetClass="path" presetSubtype="0" accel="20000" decel="20000" fill="hold" grpId="0" nodeType="withEffect">
                                  <p:stCondLst>
                                    <p:cond delay="1300"/>
                                  </p:stCondLst>
                                  <p:childTnLst>
                                    <p:animMotion origin="layout" path="M -1.45833E-6 -4.44444E-6 L -1.45833E-6 0.00024 C 0.00326 0.00579 0.00742 0.01158 0.01159 0.01783 C 0.01432 0.03241 0.0155 0.07362 0.01589 0.08681 C 0.01498 0.08982 0.01367 0.09306 0.01367 0.0963 L 0.01589 0.10602 " pathEditMode="relative" rAng="0" ptsTypes="AAAAAA">
                                      <p:cBhvr>
                                        <p:cTn id="18" dur="5000" fill="hold"/>
                                        <p:tgtEl>
                                          <p:spTgt spid="53"/>
                                        </p:tgtEl>
                                        <p:attrNameLst>
                                          <p:attrName>ppt_x</p:attrName>
                                          <p:attrName>ppt_y</p:attrName>
                                        </p:attrNameLst>
                                      </p:cBhvr>
                                      <p:rCtr x="794" y="5301"/>
                                    </p:animMotion>
                                  </p:childTnLst>
                                </p:cTn>
                              </p:par>
                              <p:par>
                                <p:cTn id="19" presetID="0" presetClass="path" presetSubtype="0" accel="20000" decel="20000" fill="hold" grpId="0" nodeType="withEffect">
                                  <p:stCondLst>
                                    <p:cond delay="2000"/>
                                  </p:stCondLst>
                                  <p:childTnLst>
                                    <p:animMotion origin="layout" path="M 0.025 -0.01018 L 0.02565 -0.01018 C 0.02409 -0.00671 0.02253 -0.00254 0.02018 0.00209 C 0.02031 0.01019 0.02253 0.03403 0.02331 0.04121 C 0.02357 0.04306 0.02461 0.04468 0.02487 0.0463 L 0.02461 0.05255 " pathEditMode="relative" rAng="20940000" ptsTypes="AAAAAA">
                                      <p:cBhvr>
                                        <p:cTn id="20" dur="5000" fill="hold"/>
                                        <p:tgtEl>
                                          <p:spTgt spid="54"/>
                                        </p:tgtEl>
                                        <p:attrNameLst>
                                          <p:attrName>ppt_x</p:attrName>
                                          <p:attrName>ppt_y</p:attrName>
                                        </p:attrNameLst>
                                      </p:cBhvr>
                                      <p:rCtr x="13" y="3125"/>
                                    </p:animMotion>
                                  </p:childTnLst>
                                </p:cTn>
                              </p:par>
                              <p:par>
                                <p:cTn id="21" presetID="0" presetClass="path" presetSubtype="0" accel="20000" decel="20000" fill="hold" grpId="0" nodeType="withEffect">
                                  <p:stCondLst>
                                    <p:cond delay="1100"/>
                                  </p:stCondLst>
                                  <p:childTnLst>
                                    <p:animMotion origin="layout" path="M 0.025 -0.01019 L 0.02565 -0.01019 C 0.02409 -0.00671 0.02253 -0.00255 0.02019 0.00208 C 0.02032 0.01019 0.02253 0.03403 0.02331 0.0412 C 0.02357 0.04306 0.02461 0.04468 0.02487 0.0463 L 0.02461 0.05255 " pathEditMode="relative" rAng="20940000" ptsTypes="AAAAAA">
                                      <p:cBhvr>
                                        <p:cTn id="22" dur="5000" fill="hold"/>
                                        <p:tgtEl>
                                          <p:spTgt spid="55"/>
                                        </p:tgtEl>
                                        <p:attrNameLst>
                                          <p:attrName>ppt_x</p:attrName>
                                          <p:attrName>ppt_y</p:attrName>
                                        </p:attrNameLst>
                                      </p:cBhvr>
                                      <p:rCtr x="13" y="3125"/>
                                    </p:animMotion>
                                  </p:childTnLst>
                                </p:cTn>
                              </p:par>
                              <p:par>
                                <p:cTn id="23" presetID="0" presetClass="path" presetSubtype="0" accel="20000" decel="20000" fill="hold" grpId="1" nodeType="withEffect">
                                  <p:stCondLst>
                                    <p:cond delay="1800"/>
                                  </p:stCondLst>
                                  <p:childTnLst>
                                    <p:animMotion origin="layout" path="M 0.00039 0.00208 L 0.00039 0.00208 C 0.00091 0.0037 0.0017 0.00532 0.0017 0.00718 C 0.00183 0.0081 0.00118 0.00903 0.00078 0.00995 C -0.00299 0.01875 0.00209 0.00532 -0.00078 0.01343 C -0.00091 0.01412 -0.0013 0.01481 -0.00117 0.01574 C -0.00117 0.0162 -0.00078 0.01644 -0.00052 0.0169 C -0.00013 0.01736 0.00039 0.01782 0.00078 0.01852 C 0.00104 0.01898 0.00118 0.01944 0.00144 0.01968 C 0.00196 0.02014 0.00339 0.02083 0.00339 0.02083 C 0.00274 0.02176 0.00222 0.02269 0.0017 0.02361 C 0.00144 0.02407 0.00131 0.025 0.00104 0.02546 C 0.00052 0.02639 -0.00026 0.02662 -0.00078 0.02755 C -0.00234 0.03032 -0.00182 0.02894 -0.00273 0.03171 C -0.00286 0.03403 -0.00377 0.03773 -0.00247 0.03958 C -0.00221 0.04005 -0.00182 0.04005 -0.00143 0.04028 C -0.00377 0.04977 -0.00104 0.03889 -0.00377 0.04769 C -0.0039 0.04815 -0.00377 0.04884 -0.00403 0.04931 C -0.00429 0.04977 -0.00468 0.04977 -0.00494 0.05 C -0.00481 0.05069 -0.00468 0.05162 -0.00442 0.05231 C -0.00403 0.05278 -0.00351 0.05255 -0.00312 0.05278 C -0.00273 0.05301 -0.00247 0.05324 -0.00208 0.05324 C -0.00299 0.05764 -0.00182 0.05231 -0.00312 0.05671 C -0.00325 0.05741 -0.00325 0.05787 -0.00338 0.05856 C -0.00468 0.06296 -0.00351 0.05764 -0.00442 0.06181 C -0.00429 0.06296 -0.00442 0.06435 -0.00403 0.06528 C -0.00377 0.06597 -0.00312 0.06551 -0.00273 0.06597 C -0.00234 0.0662 -0.00169 0.06806 -0.00143 0.06875 C -0.00143 0.06921 -0.00117 0.06991 -0.00117 0.07037 C -0.00104 0.07245 -0.00104 0.07431 -0.00078 0.07616 C -0.00065 0.07801 -0.00052 0.07778 0.00013 0.07778 " pathEditMode="relative" ptsTypes="AAAAAAAAAAAAAAAAAAAAAAAAAAAAAAA">
                                      <p:cBhvr>
                                        <p:cTn id="24" dur="5000" fill="hold"/>
                                        <p:tgtEl>
                                          <p:spTgt spid="55"/>
                                        </p:tgtEl>
                                        <p:attrNameLst>
                                          <p:attrName>ppt_x</p:attrName>
                                          <p:attrName>ppt_y</p:attrName>
                                        </p:attrNameLst>
                                      </p:cBhvr>
                                    </p:animMotion>
                                  </p:childTnLst>
                                </p:cTn>
                              </p:par>
                              <p:par>
                                <p:cTn id="25" presetID="47" presetClass="entr" presetSubtype="0" fill="hold" grpId="0" nodeType="withEffect">
                                  <p:stCondLst>
                                    <p:cond delay="38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460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1000"/>
                                        <p:tgtEl>
                                          <p:spTgt spid="57"/>
                                        </p:tgtEl>
                                      </p:cBhvr>
                                    </p:animEffect>
                                    <p:anim calcmode="lin" valueType="num">
                                      <p:cBhvr>
                                        <p:cTn id="33" dur="1000" fill="hold"/>
                                        <p:tgtEl>
                                          <p:spTgt spid="57"/>
                                        </p:tgtEl>
                                        <p:attrNameLst>
                                          <p:attrName>ppt_x</p:attrName>
                                        </p:attrNameLst>
                                      </p:cBhvr>
                                      <p:tavLst>
                                        <p:tav tm="0">
                                          <p:val>
                                            <p:strVal val="#ppt_x"/>
                                          </p:val>
                                        </p:tav>
                                        <p:tav tm="100000">
                                          <p:val>
                                            <p:strVal val="#ppt_x"/>
                                          </p:val>
                                        </p:tav>
                                      </p:tavLst>
                                    </p:anim>
                                    <p:anim calcmode="lin" valueType="num">
                                      <p:cBhvr>
                                        <p:cTn id="34" dur="1000" fill="hold"/>
                                        <p:tgtEl>
                                          <p:spTgt spid="57"/>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560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1000"/>
                                        <p:tgtEl>
                                          <p:spTgt spid="58"/>
                                        </p:tgtEl>
                                      </p:cBhvr>
                                    </p:animEffect>
                                    <p:anim calcmode="lin" valueType="num">
                                      <p:cBhvr>
                                        <p:cTn id="38" dur="1000" fill="hold"/>
                                        <p:tgtEl>
                                          <p:spTgt spid="58"/>
                                        </p:tgtEl>
                                        <p:attrNameLst>
                                          <p:attrName>ppt_x</p:attrName>
                                        </p:attrNameLst>
                                      </p:cBhvr>
                                      <p:tavLst>
                                        <p:tav tm="0">
                                          <p:val>
                                            <p:strVal val="#ppt_x"/>
                                          </p:val>
                                        </p:tav>
                                        <p:tav tm="100000">
                                          <p:val>
                                            <p:strVal val="#ppt_x"/>
                                          </p:val>
                                        </p:tav>
                                      </p:tavLst>
                                    </p:anim>
                                    <p:anim calcmode="lin" valueType="num">
                                      <p:cBhvr>
                                        <p:cTn id="39" dur="1000" fill="hold"/>
                                        <p:tgtEl>
                                          <p:spTgt spid="58"/>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630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1000"/>
                                        <p:tgtEl>
                                          <p:spTgt spid="59"/>
                                        </p:tgtEl>
                                      </p:cBhvr>
                                    </p:animEffect>
                                    <p:anim calcmode="lin" valueType="num">
                                      <p:cBhvr>
                                        <p:cTn id="43" dur="1000" fill="hold"/>
                                        <p:tgtEl>
                                          <p:spTgt spid="59"/>
                                        </p:tgtEl>
                                        <p:attrNameLst>
                                          <p:attrName>ppt_x</p:attrName>
                                        </p:attrNameLst>
                                      </p:cBhvr>
                                      <p:tavLst>
                                        <p:tav tm="0">
                                          <p:val>
                                            <p:strVal val="#ppt_x"/>
                                          </p:val>
                                        </p:tav>
                                        <p:tav tm="100000">
                                          <p:val>
                                            <p:strVal val="#ppt_x"/>
                                          </p:val>
                                        </p:tav>
                                      </p:tavLst>
                                    </p:anim>
                                    <p:anim calcmode="lin" valueType="num">
                                      <p:cBhvr>
                                        <p:cTn id="44" dur="1000" fill="hold"/>
                                        <p:tgtEl>
                                          <p:spTgt spid="59"/>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710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1000"/>
                                        <p:tgtEl>
                                          <p:spTgt spid="60"/>
                                        </p:tgtEl>
                                      </p:cBhvr>
                                    </p:animEffect>
                                    <p:anim calcmode="lin" valueType="num">
                                      <p:cBhvr>
                                        <p:cTn id="48" dur="1000" fill="hold"/>
                                        <p:tgtEl>
                                          <p:spTgt spid="60"/>
                                        </p:tgtEl>
                                        <p:attrNameLst>
                                          <p:attrName>ppt_x</p:attrName>
                                        </p:attrNameLst>
                                      </p:cBhvr>
                                      <p:tavLst>
                                        <p:tav tm="0">
                                          <p:val>
                                            <p:strVal val="#ppt_x"/>
                                          </p:val>
                                        </p:tav>
                                        <p:tav tm="100000">
                                          <p:val>
                                            <p:strVal val="#ppt_x"/>
                                          </p:val>
                                        </p:tav>
                                      </p:tavLst>
                                    </p:anim>
                                    <p:anim calcmode="lin" valueType="num">
                                      <p:cBhvr>
                                        <p:cTn id="49" dur="1000" fill="hold"/>
                                        <p:tgtEl>
                                          <p:spTgt spid="60"/>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780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1000"/>
                                        <p:tgtEl>
                                          <p:spTgt spid="61"/>
                                        </p:tgtEl>
                                      </p:cBhvr>
                                    </p:animEffect>
                                    <p:anim calcmode="lin" valueType="num">
                                      <p:cBhvr>
                                        <p:cTn id="53" dur="1000" fill="hold"/>
                                        <p:tgtEl>
                                          <p:spTgt spid="61"/>
                                        </p:tgtEl>
                                        <p:attrNameLst>
                                          <p:attrName>ppt_x</p:attrName>
                                        </p:attrNameLst>
                                      </p:cBhvr>
                                      <p:tavLst>
                                        <p:tav tm="0">
                                          <p:val>
                                            <p:strVal val="#ppt_x"/>
                                          </p:val>
                                        </p:tav>
                                        <p:tav tm="100000">
                                          <p:val>
                                            <p:strVal val="#ppt_x"/>
                                          </p:val>
                                        </p:tav>
                                      </p:tavLst>
                                    </p:anim>
                                    <p:anim calcmode="lin" valueType="num">
                                      <p:cBhvr>
                                        <p:cTn id="54" dur="1000" fill="hold"/>
                                        <p:tgtEl>
                                          <p:spTgt spid="61"/>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8300"/>
                                  </p:stCondLst>
                                  <p:childTnLst>
                                    <p:set>
                                      <p:cBhvr>
                                        <p:cTn id="56" dur="1" fill="hold">
                                          <p:stCondLst>
                                            <p:cond delay="0"/>
                                          </p:stCondLst>
                                        </p:cTn>
                                        <p:tgtEl>
                                          <p:spTgt spid="62"/>
                                        </p:tgtEl>
                                        <p:attrNameLst>
                                          <p:attrName>style.visibility</p:attrName>
                                        </p:attrNameLst>
                                      </p:cBhvr>
                                      <p:to>
                                        <p:strVal val="visible"/>
                                      </p:to>
                                    </p:set>
                                    <p:animEffect transition="in" filter="fade">
                                      <p:cBhvr>
                                        <p:cTn id="57" dur="1000"/>
                                        <p:tgtEl>
                                          <p:spTgt spid="62"/>
                                        </p:tgtEl>
                                      </p:cBhvr>
                                    </p:animEffect>
                                    <p:anim calcmode="lin" valueType="num">
                                      <p:cBhvr>
                                        <p:cTn id="58" dur="1000" fill="hold"/>
                                        <p:tgtEl>
                                          <p:spTgt spid="62"/>
                                        </p:tgtEl>
                                        <p:attrNameLst>
                                          <p:attrName>ppt_x</p:attrName>
                                        </p:attrNameLst>
                                      </p:cBhvr>
                                      <p:tavLst>
                                        <p:tav tm="0">
                                          <p:val>
                                            <p:strVal val="#ppt_x"/>
                                          </p:val>
                                        </p:tav>
                                        <p:tav tm="100000">
                                          <p:val>
                                            <p:strVal val="#ppt_x"/>
                                          </p:val>
                                        </p:tav>
                                      </p:tavLst>
                                    </p:anim>
                                    <p:anim calcmode="lin" valueType="num">
                                      <p:cBhvr>
                                        <p:cTn id="59" dur="1000" fill="hold"/>
                                        <p:tgtEl>
                                          <p:spTgt spid="62"/>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900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1000"/>
                                        <p:tgtEl>
                                          <p:spTgt spid="63"/>
                                        </p:tgtEl>
                                      </p:cBhvr>
                                    </p:animEffect>
                                    <p:anim calcmode="lin" valueType="num">
                                      <p:cBhvr>
                                        <p:cTn id="63" dur="1000" fill="hold"/>
                                        <p:tgtEl>
                                          <p:spTgt spid="63"/>
                                        </p:tgtEl>
                                        <p:attrNameLst>
                                          <p:attrName>ppt_x</p:attrName>
                                        </p:attrNameLst>
                                      </p:cBhvr>
                                      <p:tavLst>
                                        <p:tav tm="0">
                                          <p:val>
                                            <p:strVal val="#ppt_x"/>
                                          </p:val>
                                        </p:tav>
                                        <p:tav tm="100000">
                                          <p:val>
                                            <p:strVal val="#ppt_x"/>
                                          </p:val>
                                        </p:tav>
                                      </p:tavLst>
                                    </p:anim>
                                    <p:anim calcmode="lin" valueType="num">
                                      <p:cBhvr>
                                        <p:cTn id="64" dur="1000" fill="hold"/>
                                        <p:tgtEl>
                                          <p:spTgt spid="63"/>
                                        </p:tgtEl>
                                        <p:attrNameLst>
                                          <p:attrName>ppt_y</p:attrName>
                                        </p:attrNameLst>
                                      </p:cBhvr>
                                      <p:tavLst>
                                        <p:tav tm="0">
                                          <p:val>
                                            <p:strVal val="#ppt_y-.1"/>
                                          </p:val>
                                        </p:tav>
                                        <p:tav tm="100000">
                                          <p:val>
                                            <p:strVal val="#ppt_y"/>
                                          </p:val>
                                        </p:tav>
                                      </p:tavLst>
                                    </p:anim>
                                  </p:childTnLst>
                                </p:cTn>
                              </p:par>
                              <p:par>
                                <p:cTn id="65" presetID="0" presetClass="path" presetSubtype="0" accel="50000" decel="50000" fill="hold" grpId="1" nodeType="withEffect">
                                  <p:stCondLst>
                                    <p:cond delay="10000"/>
                                  </p:stCondLst>
                                  <p:childTnLst>
                                    <p:animMotion origin="layout" path="M -0.0026 0.01481 L -0.0026 0.01481 C -0.00013 0.01388 0.00248 0.01203 0.00508 0.0118 C 0.00678 0.01157 0.01524 0.01157 0.01888 0.01481 C 0.0198 0.0155 0.02058 0.01689 0.02149 0.01782 C 0.02644 0.03101 0.0198 0.0155 0.02579 0.02407 C 0.02657 0.02523 0.02683 0.02708 0.02748 0.0287 C 0.02826 0.03032 0.0293 0.03148 0.03008 0.0331 C 0.03138 0.03611 0.0336 0.04236 0.0336 0.04236 C 0.03685 0.05972 0.03347 0.05185 0.04987 0.05 L 0.05769 0.04537 L 0.06029 0.04398 C 0.06172 0.0449 0.06355 0.0449 0.06459 0.04699 C 0.06576 0.0493 0.06576 0.053 0.06628 0.05625 L 0.06719 0.06087 C 0.06745 0.06226 0.06745 0.06412 0.06797 0.06527 L 0.0698 0.0699 C 0.07006 0.07152 0.06993 0.07337 0.07058 0.07453 C 0.07162 0.07638 0.07513 0.07824 0.07657 0.07916 C 0.07748 0.08078 0.07904 0.08171 0.07917 0.08379 C 0.08021 0.09236 0.07956 0.10115 0.08008 0.10972 C 0.08021 0.11134 0.08034 0.11319 0.08099 0.11435 C 0.08165 0.1155 0.08269 0.1155 0.08347 0.11597 C 0.08438 0.11689 0.08516 0.11851 0.08607 0.11898 C 0.09857 0.125 0.08959 0.11759 0.0948 0.12199 L 0.0948 0.12199 C 0.09193 0.12777 0.08985 0.13402 0.08607 0.1375 C 0.08529 0.13819 0.08438 0.13842 0.08347 0.13888 C 0.08269 0.13842 0.08125 0.13888 0.08099 0.1375 C 0.07943 0.13055 0.08334 0.13055 0.08529 0.12986 C 0.08581 0.12916 0.08933 0.1243 0.09037 0.12523 C 0.09141 0.12592 0.09154 0.12824 0.09219 0.12986 C 0.0918 0.1324 0.0918 0.13495 0.09128 0.1375 C 0.09089 0.13912 0.09063 0.14212 0.08959 0.14212 C 0.08594 0.14212 0.08698 0.13194 0.08698 0.12986 " pathEditMode="relative" ptsTypes="AAAAAAAAAAAAAAAAAAAAAAAAAAAAAAAAAAA">
                                      <p:cBhvr>
                                        <p:cTn id="66" dur="2000" fill="hold"/>
                                        <p:tgtEl>
                                          <p:spTgt spid="56"/>
                                        </p:tgtEl>
                                        <p:attrNameLst>
                                          <p:attrName>ppt_x</p:attrName>
                                          <p:attrName>ppt_y</p:attrName>
                                        </p:attrNameLst>
                                      </p:cBhvr>
                                    </p:animMotion>
                                  </p:childTnLst>
                                </p:cTn>
                              </p:par>
                              <p:par>
                                <p:cTn id="67" presetID="0" presetClass="path" presetSubtype="0" accel="50000" decel="50000" fill="hold" grpId="1" nodeType="withEffect">
                                  <p:stCondLst>
                                    <p:cond delay="11200"/>
                                  </p:stCondLst>
                                  <p:childTnLst>
                                    <p:animMotion origin="layout" path="M -1.04167E-6 0.00648 L -1.04167E-6 0.00648 C -0.00547 0.00602 -0.01107 0.00625 -0.01641 0.00486 C -0.01888 0.0044 -0.01953 1.11111E-6 -0.0207 -0.00278 C -0.02148 -0.0044 -0.02239 -0.00602 -0.02331 -0.00741 C -0.02409 -0.00857 -0.02513 -0.00926 -0.02591 -0.01042 C -0.02682 -0.01181 -0.0276 -0.01366 -0.02851 -0.01505 C -0.03021 -0.01713 -0.03216 -0.01852 -0.03372 -0.02107 C -0.03698 -0.02685 -0.03516 -0.025 -0.0388 -0.02732 C -0.04062 -0.03033 -0.04206 -0.03403 -0.04401 -0.03634 C -0.0457 -0.03843 -0.04779 -0.04005 -0.04922 -0.04259 C -0.05117 -0.04583 -0.05195 -0.04815 -0.05443 -0.05023 C -0.05521 -0.05093 -0.05612 -0.05116 -0.05703 -0.05162 C -0.05846 -0.05116 -0.06002 -0.05139 -0.06133 -0.05023 C -0.06224 -0.04931 -0.06237 -0.04699 -0.06302 -0.0456 C -0.06419 -0.04306 -0.06641 -0.03935 -0.06823 -0.03796 C -0.07591 -0.03195 -0.08385 -0.0331 -0.09232 -0.03171 C -0.09258 -0.03033 -0.09271 -0.0287 -0.09323 -0.02732 C -0.09531 -0.01968 -0.09466 -0.0257 -0.0957 -0.01806 C -0.097 -0.00949 -0.09466 0.00393 -0.09922 0.0081 C -0.10573 0.01366 -0.10286 0.01065 -0.10781 0.01713 C -0.10846 0.04005 -0.10534 0.0419 -0.11211 0.05393 C -0.11289 0.05532 -0.11393 0.05602 -0.11471 0.05694 C -0.11719 0.06342 -0.1168 0.06042 -0.11562 0.06921 C -0.11536 0.07083 -0.11393 0.07315 -0.11471 0.07384 C -0.11641 0.075 -0.11823 0.07292 -0.11992 0.07222 C -0.12057 0.06898 -0.12174 0.06505 -0.11992 0.06157 C -0.1194 0.06088 -0.11875 0.06273 -0.11823 0.06319 " pathEditMode="relative" ptsTypes="AAAAAAAAAAAAAAAAAAAAAAAAAAAA">
                                      <p:cBhvr>
                                        <p:cTn id="68" dur="3000" fill="hold"/>
                                        <p:tgtEl>
                                          <p:spTgt spid="57"/>
                                        </p:tgtEl>
                                        <p:attrNameLst>
                                          <p:attrName>ppt_x</p:attrName>
                                          <p:attrName>ppt_y</p:attrName>
                                        </p:attrNameLst>
                                      </p:cBhvr>
                                    </p:animMotion>
                                  </p:childTnLst>
                                </p:cTn>
                              </p:par>
                              <p:par>
                                <p:cTn id="69" presetID="0" presetClass="path" presetSubtype="0" accel="50000" decel="50000" fill="hold" grpId="1" nodeType="withEffect">
                                  <p:stCondLst>
                                    <p:cond delay="12000"/>
                                  </p:stCondLst>
                                  <p:childTnLst>
                                    <p:animMotion origin="layout" path="M 0.00039 0.00162 L 0.00039 0.00162 C -0.00273 -0.00278 -0.00924 -0.01041 -0.01159 -0.0169 L -0.0151 -0.02616 C -0.01484 -0.02824 -0.01471 -0.03032 -0.01419 -0.03217 C -0.01328 -0.03541 -0.01081 -0.04143 -0.01081 -0.04143 C -0.01107 -0.04907 -0.0112 -0.05671 -0.01159 -0.06435 C -0.01172 -0.06643 -0.01198 -0.06875 -0.0125 -0.0706 C -0.01341 -0.07384 -0.01588 -0.07963 -0.01588 -0.07963 C -0.01628 -0.08125 -0.01628 -0.0831 -0.0168 -0.08426 C -0.01745 -0.08588 -0.01927 -0.08565 -0.0194 -0.0875 C -0.01966 -0.09028 -0.02031 -0.10694 -0.0168 -0.1118 C -0.01614 -0.11296 -0.0151 -0.11296 -0.01419 -0.11342 C -0.01341 -0.11458 -0.01224 -0.11504 -0.01159 -0.11643 C -0.00989 -0.12129 -0.01133 -0.12916 -0.01159 -0.13333 C -0.01107 -0.13704 -0.01094 -0.14143 -0.00898 -0.14421 C -0.00833 -0.14514 -0.00729 -0.14514 -0.00651 -0.1456 C 0.00013 -0.14514 0.00677 -0.14421 0.01341 -0.14421 C 0.01602 -0.14421 0.01862 -0.14398 0.02109 -0.1456 C 0.02214 -0.14629 0.02214 -0.14884 0.02279 -0.15023 C 0.02396 -0.15231 0.02513 -0.1544 0.0263 -0.15625 C 0.02774 -0.15532 0.0293 -0.15486 0.0306 -0.15324 C 0.03151 -0.15231 0.03164 -0.15023 0.03229 -0.14861 C 0.03477 -0.14352 0.03438 -0.14444 0.0375 -0.14259 C 0.03867 -0.14282 0.04544 -0.14305 0.04779 -0.1456 C 0.04909 -0.14699 0.05013 -0.14861 0.0513 -0.15023 C 0.05221 -0.14977 0.05313 -0.14977 0.05391 -0.14861 C 0.05586 -0.14606 0.05664 -0.13981 0.05912 -0.13958 L 0.07201 -0.13796 C 0.07279 -0.13704 0.07396 -0.13634 0.07461 -0.13495 C 0.07526 -0.1331 0.07461 -0.13032 0.07539 -0.1287 C 0.0763 -0.12731 0.07774 -0.12778 0.07891 -0.12731 C 0.07956 -0.12523 0.08164 -0.12083 0.08151 -0.11805 C 0.08125 -0.11227 0.08073 -0.10301 0.078 -0.09815 C 0.07734 -0.09676 0.0763 -0.09606 0.07539 -0.09514 C 0.07604 -0.0919 0.07761 -0.08889 0.07721 -0.08588 C 0.07669 -0.08264 0.07617 -0.07824 0.07539 -0.07523 C 0.07487 -0.07291 0.07422 -0.07106 0.0737 -0.06898 C 0.07461 -0.06805 0.07604 -0.06782 0.0763 -0.06597 C 0.07643 -0.06481 0.07422 -0.05463 0.0763 -0.05208 C 0.07774 -0.05023 0.07969 -0.05 0.08151 -0.04907 L 0.08412 -0.04745 C 0.08372 -0.04305 0.08399 -0.03819 0.0832 -0.03379 C 0.08281 -0.03125 0.08138 -0.02963 0.0806 -0.02754 C 0.07995 -0.02616 0.07943 -0.02454 0.07891 -0.02291 C 0.07943 -0.02106 0.07969 -0.01852 0.0806 -0.0169 C 0.08125 -0.01574 0.08294 -0.0169 0.0832 -0.01528 C 0.08372 -0.0118 0.08268 -0.0081 0.08229 -0.00463 C 0.08216 -0.00301 0.08151 -1.85185E-6 0.08151 -1.85185E-6 " pathEditMode="relative" ptsTypes="AAAAAAAAAAAAAAAAAAAAAAAAAAAAAAAAAAAAAAAAAAAAAAAAA">
                                      <p:cBhvr>
                                        <p:cTn id="70" dur="3400" fill="hold"/>
                                        <p:tgtEl>
                                          <p:spTgt spid="63"/>
                                        </p:tgtEl>
                                        <p:attrNameLst>
                                          <p:attrName>ppt_x</p:attrName>
                                          <p:attrName>ppt_y</p:attrName>
                                        </p:attrNameLst>
                                      </p:cBhvr>
                                    </p:animMotion>
                                  </p:childTnLst>
                                </p:cTn>
                              </p:par>
                              <p:par>
                                <p:cTn id="71" presetID="0" presetClass="path" presetSubtype="0" accel="50000" decel="50000" fill="hold" grpId="1" nodeType="withEffect">
                                  <p:stCondLst>
                                    <p:cond delay="13400"/>
                                  </p:stCondLst>
                                  <p:childTnLst>
                                    <p:animMotion origin="layout" path="M -0.01081 -0.00973 L -0.01081 -0.00973 C -0.01289 -0.01273 -0.01471 -0.01621 -0.01693 -0.01875 C -0.01771 -0.01968 -0.01901 -0.01898 -0.01953 -0.02037 C -0.02057 -0.02292 -0.02083 -0.02639 -0.02123 -0.02963 C -0.02149 -0.03218 -0.02136 -0.03496 -0.02214 -0.03727 C -0.02279 -0.03935 -0.02435 -0.04028 -0.02552 -0.0419 C -0.02721 -0.04398 -0.02904 -0.04584 -0.03073 -0.04792 C -0.03151 -0.04908 -0.03229 -0.05047 -0.03333 -0.05093 L -0.03594 -0.05255 C -0.03646 -0.05417 -0.03724 -0.05556 -0.03763 -0.05718 C -0.03802 -0.05903 -0.03815 -0.06135 -0.03841 -0.0632 C -0.03867 -0.06482 -0.03906 -0.06644 -0.03932 -0.06783 C -0.04089 -0.08727 -0.0388 -0.07199 -0.04193 -0.0831 C -0.04232 -0.08473 -0.04219 -0.08658 -0.04271 -0.08773 C -0.04401 -0.09051 -0.04623 -0.09144 -0.04792 -0.09236 C -0.053 -0.09838 -0.04831 -0.09167 -0.05221 -0.10162 C -0.053 -0.10324 -0.05404 -0.1044 -0.05482 -0.10625 C -0.05547 -0.10764 -0.05599 -0.10926 -0.05651 -0.11065 C -0.06146 -0.11019 -0.06628 -0.10926 -0.07123 -0.10926 C -0.07604 -0.10926 -0.07474 -0.11389 -0.07982 -0.1169 L -0.08242 -0.11829 C -0.08373 -0.11482 -0.08516 -0.11111 -0.08672 -0.10764 C -0.09167 -0.09746 -0.08724 -0.10857 -0.09102 -0.09838 C -0.09128 -0.09584 -0.09167 -0.09352 -0.09193 -0.09074 C -0.09232 -0.08565 -0.09167 -0.08033 -0.09271 -0.07547 C -0.09375 -0.07084 -0.09636 -0.0676 -0.09792 -0.0632 C -0.09857 -0.06181 -0.09883 -0.05996 -0.09961 -0.05857 C -0.10117 -0.05625 -0.10482 -0.05255 -0.10482 -0.05255 C -0.10768 -0.04491 -0.10677 -0.0507 -0.10404 -0.04329 C -0.10352 -0.0419 -0.10378 -0.03982 -0.10313 -0.03866 C -0.10221 -0.0375 -0.10078 -0.0375 -0.09961 -0.03727 C -0.0875 -0.03357 -0.09714 -0.0375 -0.08932 -0.03426 C -0.08841 -0.0331 -0.08737 -0.03264 -0.08672 -0.03102 C -0.0862 -0.02986 -0.08594 -0.02801 -0.08594 -0.02662 C -0.08594 -0.02292 -0.08698 -0.01783 -0.08763 -0.01435 C -0.08672 -0.01273 -0.08568 -0.01158 -0.08503 -0.00973 C -0.08451 -0.00834 -0.08425 -0.00672 -0.08412 -0.0051 C -0.08373 -0.00047 -0.08373 0.00416 -0.08333 0.00879 C -0.08307 0.01041 -0.08151 0.01342 -0.08242 0.01342 C -0.08346 0.01342 -0.08359 0.01018 -0.08412 0.00879 C -0.08359 0.00717 -0.08333 0.00486 -0.08242 0.00416 C -0.07956 0.00208 -0.07982 0.00532 -0.07982 0.00717 " pathEditMode="relative" ptsTypes="AAAAAAAAAAAAAAAAAAAAAAAAAAAAAAAAAAAAAAAAAAA">
                                      <p:cBhvr>
                                        <p:cTn id="72" dur="3000" fill="hold"/>
                                        <p:tgtEl>
                                          <p:spTgt spid="61"/>
                                        </p:tgtEl>
                                        <p:attrNameLst>
                                          <p:attrName>ppt_x</p:attrName>
                                          <p:attrName>ppt_y</p:attrName>
                                        </p:attrNameLst>
                                      </p:cBhvr>
                                    </p:animMotion>
                                  </p:childTnLst>
                                </p:cTn>
                              </p:par>
                              <p:par>
                                <p:cTn id="73" presetID="0" presetClass="path" presetSubtype="0" accel="50000" decel="50000" fill="hold" grpId="1" nodeType="withEffect">
                                  <p:stCondLst>
                                    <p:cond delay="14800"/>
                                  </p:stCondLst>
                                  <p:childTnLst>
                                    <p:animMotion origin="layout" path="M 0.00677 0.01111 L 0.00938 0.00347 C 0.00677 0.00162 0.00404 3.33333E-6 0.00156 -0.00255 C 0.00052 -0.00371 -0.00013 -0.00579 -0.00104 -0.00718 C -0.00182 -0.00834 -0.00273 -0.00926 -0.00364 -0.01019 C -0.00417 -0.01181 -0.00495 -0.0132 -0.00534 -0.01482 C -0.00664 -0.0213 -0.00664 -0.02616 -0.00364 -0.03172 C -0.00273 -0.03311 -0.0013 -0.03241 -0.00013 -0.03311 C 0.01029 -0.03936 -0.00234 -0.03357 0.00938 -0.03773 C 0.01055 -0.0382 0.01159 -0.03866 0.01276 -0.03936 C 0.01458 -0.04028 0.01797 -0.04236 0.01797 -0.04236 C 0.01797 -0.04236 0.01719 -0.05417 0.01628 -0.05602 C 0.01563 -0.05764 0.01445 -0.05811 0.01367 -0.05926 C 0.01393 -0.06111 0.0138 -0.06366 0.01445 -0.06528 C 0.01537 -0.06713 0.0168 -0.0676 0.01797 -0.06829 C 0.02409 -0.07269 0.02409 -0.07153 0.03177 -0.07292 C 0.03347 -0.06783 0.03828 -0.05301 0.04037 -0.05162 L 0.04466 -0.04838 C 0.04636 -0.04908 0.04857 -0.04792 0.04987 -0.05 C 0.05091 -0.05162 0.05208 -0.06412 0.05248 -0.0669 C 0.05365 -0.06574 0.05482 -0.06482 0.05586 -0.06366 C 0.05677 -0.06297 0.05742 -0.06042 0.05847 -0.06065 C 0.06068 -0.06111 0.0625 -0.06366 0.06445 -0.06528 C 0.06511 -0.0669 0.06537 -0.06875 0.06628 -0.06991 C 0.06836 -0.07292 0.07005 -0.07084 0.07227 -0.06991 C 0.07344 -0.06829 0.07448 -0.06667 0.07578 -0.06528 C 0.07656 -0.06459 0.07761 -0.06273 0.07826 -0.06366 C 0.07956 -0.06598 0.08008 -0.07292 0.08008 -0.07292 C 0.07917 -0.07338 0.07826 -0.07523 0.07748 -0.07454 C 0.07539 -0.07269 0.07461 -0.06736 0.07396 -0.06366 C 0.07422 -0.06065 0.07409 -0.05741 0.07487 -0.05463 C 0.07643 -0.04885 0.07813 -0.04861 0.08086 -0.04699 C 0.08151 -0.04838 0.08268 -0.05348 0.08268 -0.05162 C 0.08268 -0.04885 0.08177 -0.04607 0.08086 -0.04398 C 0.08034 -0.04236 0.07917 -0.0419 0.07826 -0.04074 C 0.07774 -0.03936 0.07695 -0.03797 0.07656 -0.03635 C 0.07617 -0.03426 0.07578 -0.03218 0.07578 -0.0301 C 0.07578 -0.02755 0.07748 -0.02246 0.07826 -0.02084 C 0.07904 -0.01968 0.08008 -0.01898 0.08086 -0.01783 C 0.0806 -0.01482 0.08086 -0.01135 0.08008 -0.0088 C 0.07956 -0.00741 0.07813 -0.00834 0.07748 -0.00718 C 0.07682 -0.00602 0.07682 -0.00417 0.07656 -0.00255 C 0.07682 -0.00116 0.07669 0.00139 0.07748 0.00208 C 0.07826 0.00277 0.08008 -0.00116 0.08008 0.00046 C 0.08008 0.00301 0.07826 0.00463 0.07748 0.00671 C 0.07682 0.0081 0.07643 0.00972 0.07578 0.01111 C 0.075 0.01296 0.07383 0.01412 0.07318 0.01574 C 0.07123 0.02014 0.06927 0.02569 0.06797 0.03102 C 0.06758 0.03264 0.06745 0.03426 0.06706 0.03564 C 0.06797 0.0368 0.06862 0.03912 0.06966 0.03865 C 0.0707 0.03842 0.0707 0.03564 0.07136 0.03426 C 0.07695 0.02245 0.07149 0.03634 0.07578 0.025 C 0.07617 0.02245 0.07774 0.01481 0.07748 0.01273 C 0.07722 0.01088 0.07578 0.01064 0.07487 0.00972 C 0.07578 0.00926 0.07682 0.00694 0.07748 0.0081 C 0.07878 0.01041 0.07917 0.01736 0.07917 0.01736 C 0.07826 0.00509 0.07682 0.00416 0.08008 0.00972 L 0.08008 0.00972 " pathEditMode="relative" ptsTypes="AAAAAAAAAAAAAAAAAAAAAAAAAAAAAAAAAAAAAAAAAAAAAAAAAAAAAAAAAA">
                                      <p:cBhvr>
                                        <p:cTn id="74" dur="3700" fill="hold"/>
                                        <p:tgtEl>
                                          <p:spTgt spid="62"/>
                                        </p:tgtEl>
                                        <p:attrNameLst>
                                          <p:attrName>ppt_x</p:attrName>
                                          <p:attrName>ppt_y</p:attrName>
                                        </p:attrNameLst>
                                      </p:cBhvr>
                                    </p:animMotion>
                                  </p:childTnLst>
                                </p:cTn>
                              </p:par>
                              <p:par>
                                <p:cTn id="75" presetID="0" presetClass="path" presetSubtype="0" accel="50000" decel="50000" fill="hold" grpId="1" nodeType="withEffect">
                                  <p:stCondLst>
                                    <p:cond delay="15800"/>
                                  </p:stCondLst>
                                  <p:childTnLst>
                                    <p:animMotion origin="layout" path="M 0.00234 -0.0088 L 0.00234 -0.0088 C 0.00117 -0.01296 -0.00313 -0.0213 -0.00026 -0.02731 C 0.00052 -0.02893 0.00195 -0.0294 0.00312 -0.03032 C 0.00403 -0.02986 0.00481 -0.02893 0.00572 -0.02893 C 0.00859 -0.02893 0.00963 -0.03102 0.01184 -0.03333 C 0.01145 -0.0375 0.01184 -0.0419 0.01093 -0.0456 C 0.01054 -0.04722 0.00911 -0.04653 0.00833 -0.04722 C 0.00742 -0.04792 0.00664 -0.0493 0.00572 -0.05023 C 0.0052 -0.05185 0.00468 -0.05347 0.00403 -0.05486 C 0.00325 -0.05648 0.00156 -0.05741 0.00143 -0.05949 C 0.00013 -0.07407 0.00065 -0.07292 0.00481 -0.07778 C 0.00546 -0.0794 0.00599 -0.08102 0.00664 -0.08241 C 0.00807 -0.08542 0.01093 -0.08704 0.00833 -0.09167 C 0.00768 -0.09282 0.00664 -0.09259 0.00572 -0.09305 C 0.00481 -0.09421 0.00416 -0.09606 0.00312 -0.0963 C 0.00169 -0.09653 -0.00209 -0.09421 -0.00378 -0.09305 C -0.00547 -0.09421 -0.00743 -0.09444 -0.00899 -0.0963 C -0.01029 -0.09768 -0.01107 -0.10301 -0.01146 -0.10532 C -0.0112 -0.10856 -0.01107 -0.11157 -0.01068 -0.11458 C -0.01042 -0.1162 -0.00977 -0.11759 -0.00977 -0.11921 C -0.00977 -0.12222 -0.01042 -0.12523 -0.01068 -0.12847 C -0.01329 -0.12778 -0.01602 -0.12847 -0.01836 -0.12685 C -0.01928 -0.12616 -0.01875 -0.12361 -0.01928 -0.12222 C -0.02123 -0.11805 -0.02279 -0.11759 -0.02526 -0.1162 C -0.02605 -0.11852 -0.02761 -0.12477 -0.02878 -0.12685 C -0.02956 -0.12824 -0.03047 -0.12893 -0.03138 -0.12986 C -0.03425 -0.1294 -0.03724 -0.13009 -0.03998 -0.12847 C -0.04102 -0.12778 -0.04063 -0.12407 -0.04167 -0.12384 C -0.04297 -0.12338 -0.04401 -0.12593 -0.04519 -0.12685 C -0.04597 -0.12755 -0.04688 -0.12778 -0.04779 -0.12847 C -0.04909 -0.12986 -0.05118 -0.13287 -0.05287 -0.13287 C -0.05469 -0.13287 -0.05638 -0.13194 -0.05808 -0.13148 C -0.05873 -0.12986 -0.05938 -0.12847 -0.05977 -0.12685 C -0.06055 -0.12384 -0.06159 -0.11759 -0.06159 -0.11759 C -0.06185 -0.11042 -0.06107 -0.10301 -0.06237 -0.0963 C -0.06329 -0.09213 -0.06628 -0.09074 -0.06758 -0.08704 L -0.0711 -0.07778 C -0.07071 -0.07523 -0.07058 -0.07268 -0.07019 -0.07014 C -0.06993 -0.06852 -0.06901 -0.06713 -0.06928 -0.06551 C -0.07032 -0.06042 -0.0724 -0.06134 -0.07448 -0.05949 C -0.07539 -0.05856 -0.07618 -0.05718 -0.07709 -0.05648 C -0.07943 -0.05417 -0.08347 -0.05393 -0.08568 -0.05324 C -0.08659 -0.04884 -0.08855 -0.04398 -0.08659 -0.03958 C -0.08594 -0.03819 -0.0849 -0.0375 -0.08399 -0.03657 C -0.08282 -0.03958 -0.08008 -0.04444 -0.08308 -0.04884 C -0.08399 -0.05 -0.08542 -0.04768 -0.08659 -0.04722 C -0.08685 -0.04699 -0.08711 -0.04722 -0.08737 -0.04722 " pathEditMode="relative" ptsTypes="AAAAAAAAAAAAAAAAAAAAAAAAAAAAAAAAAAAAAAAAAAAAAAAA">
                                      <p:cBhvr>
                                        <p:cTn id="76" dur="3500" fill="hold"/>
                                        <p:tgtEl>
                                          <p:spTgt spid="5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52" grpId="0" animBg="1"/>
      <p:bldP spid="53" grpId="0" animBg="1"/>
      <p:bldP spid="54" grpId="0" animBg="1"/>
      <p:bldP spid="55" grpId="0" animBg="1"/>
      <p:bldP spid="55" grpId="1" animBg="1"/>
      <p:bldP spid="56" grpId="0"/>
      <p:bldP spid="56" grpId="1"/>
      <p:bldP spid="57" grpId="0"/>
      <p:bldP spid="57" grpId="1"/>
      <p:bldP spid="58" grpId="0"/>
      <p:bldP spid="58" grpId="1"/>
      <p:bldP spid="59" grpId="0"/>
      <p:bldP spid="60" grpId="0"/>
      <p:bldP spid="61" grpId="0"/>
      <p:bldP spid="61" grpId="1"/>
      <p:bldP spid="62" grpId="0"/>
      <p:bldP spid="62" grpId="1"/>
      <p:bldP spid="63" grpId="0"/>
      <p:bldP spid="63" grpId="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455DC0DF-859E-4B09-972B-B9AE10F451DA}"/>
              </a:ext>
            </a:extLst>
          </p:cNvPr>
          <p:cNvPicPr>
            <a:picLocks noChangeAspect="1"/>
          </p:cNvPicPr>
          <p:nvPr/>
        </p:nvPicPr>
        <p:blipFill rotWithShape="1">
          <a:blip r:embed="rId2">
            <a:extLst>
              <a:ext uri="{28A0092B-C50C-407E-A947-70E740481C1C}">
                <a14:useLocalDpi xmlns:a14="http://schemas.microsoft.com/office/drawing/2010/main" val="0"/>
              </a:ext>
            </a:extLst>
          </a:blip>
          <a:srcRect l="337" t="21763" r="3570" b="-2"/>
          <a:stretch/>
        </p:blipFill>
        <p:spPr>
          <a:xfrm>
            <a:off x="4639056" y="1492469"/>
            <a:ext cx="7552944" cy="5365531"/>
          </a:xfrm>
          <a:prstGeom prst="rect">
            <a:avLst/>
          </a:prstGeom>
          <a:effectLst/>
        </p:spPr>
      </p:pic>
      <p:sp>
        <p:nvSpPr>
          <p:cNvPr id="10" name="Content Placeholder 9">
            <a:extLst>
              <a:ext uri="{FF2B5EF4-FFF2-40B4-BE49-F238E27FC236}">
                <a16:creationId xmlns:a16="http://schemas.microsoft.com/office/drawing/2014/main" id="{35DB6661-D71C-4664-92A3-36E2AD0BFD02}"/>
              </a:ext>
            </a:extLst>
          </p:cNvPr>
          <p:cNvSpPr>
            <a:spLocks noGrp="1"/>
          </p:cNvSpPr>
          <p:nvPr>
            <p:ph idx="1"/>
          </p:nvPr>
        </p:nvSpPr>
        <p:spPr>
          <a:xfrm>
            <a:off x="648931" y="604160"/>
            <a:ext cx="3651466" cy="5619659"/>
          </a:xfrm>
        </p:spPr>
        <p:txBody>
          <a:bodyPr>
            <a:normAutofit fontScale="92500"/>
          </a:bodyPr>
          <a:lstStyle/>
          <a:p>
            <a:pPr algn="ctr"/>
            <a:r>
              <a:rPr lang="en-US" sz="3600" dirty="0"/>
              <a:t>Acetylcholine diffuses passively across the synaptic cleft and transiently binds to post- synaptic (nicotinic) receptors.</a:t>
            </a:r>
          </a:p>
          <a:p>
            <a:pPr algn="ctr"/>
            <a:r>
              <a:rPr lang="en-US" sz="3600" dirty="0"/>
              <a:t>This binding causes the receptors to open, allowing an influx of sodium ions into the muscle fiber.</a:t>
            </a:r>
          </a:p>
          <a:p>
            <a:pPr marL="0" indent="0">
              <a:buNone/>
            </a:pPr>
            <a:endParaRPr lang="en-US" sz="3600" dirty="0">
              <a:latin typeface="Eras Demi ITC" panose="020B0805030504020804" pitchFamily="34" charset="0"/>
            </a:endParaRPr>
          </a:p>
        </p:txBody>
      </p:sp>
      <p:sp>
        <p:nvSpPr>
          <p:cNvPr id="5" name="Rectangle 4">
            <a:extLst>
              <a:ext uri="{FF2B5EF4-FFF2-40B4-BE49-F238E27FC236}">
                <a16:creationId xmlns:a16="http://schemas.microsoft.com/office/drawing/2014/main" id="{9D7F30F3-B553-4937-A1B3-24FBAC863F6E}"/>
              </a:ext>
            </a:extLst>
          </p:cNvPr>
          <p:cNvSpPr/>
          <p:nvPr/>
        </p:nvSpPr>
        <p:spPr>
          <a:xfrm>
            <a:off x="8912772" y="2438400"/>
            <a:ext cx="1520134" cy="761747"/>
          </a:xfrm>
          <a:prstGeom prst="rect">
            <a:avLst/>
          </a:prstGeom>
          <a:solidFill>
            <a:schemeClr val="bg1"/>
          </a:solidFill>
        </p:spPr>
        <p:txBody>
          <a:bodyPr wrap="square" lIns="91440" tIns="45720" rIns="91440" bIns="45720">
            <a:spAutoFit/>
          </a:bodyPr>
          <a:lstStyle/>
          <a:p>
            <a:pPr algn="ctr"/>
            <a:r>
              <a:rPr lang="en-US" sz="1200" b="0" cap="none" spc="0" dirty="0">
                <a:ln w="0"/>
                <a:solidFill>
                  <a:schemeClr val="tx1"/>
                </a:solidFill>
                <a:effectLst>
                  <a:outerShdw blurRad="38100" dist="19050" dir="2700000" algn="tl" rotWithShape="0">
                    <a:schemeClr val="dk1">
                      <a:alpha val="40000"/>
                    </a:schemeClr>
                  </a:outerShdw>
                </a:effectLst>
                <a:latin typeface="Eras Demi ITC" panose="020B0805030504020804" pitchFamily="34" charset="0"/>
              </a:rPr>
              <a:t>Action Potential</a:t>
            </a:r>
          </a:p>
          <a:p>
            <a:pPr algn="ctr"/>
            <a:r>
              <a:rPr lang="en-US" sz="1000" dirty="0">
                <a:ln w="0"/>
                <a:effectLst>
                  <a:outerShdw blurRad="38100" dist="19050" dir="2700000" algn="tl" rotWithShape="0">
                    <a:schemeClr val="dk1">
                      <a:alpha val="40000"/>
                    </a:schemeClr>
                  </a:outerShdw>
                </a:effectLst>
                <a:latin typeface="Eras Demi ITC" panose="020B0805030504020804" pitchFamily="34" charset="0"/>
              </a:rPr>
              <a:t>(Carries positive charge ion the form of Na+)</a:t>
            </a:r>
            <a:endParaRPr lang="en-US" sz="1000" b="0" cap="none" spc="0" dirty="0">
              <a:ln w="0"/>
              <a:solidFill>
                <a:schemeClr val="tx1"/>
              </a:solidFill>
              <a:effectLst>
                <a:outerShdw blurRad="38100" dist="19050" dir="2700000" algn="tl" rotWithShape="0">
                  <a:schemeClr val="dk1">
                    <a:alpha val="40000"/>
                  </a:schemeClr>
                </a:outerShdw>
              </a:effectLst>
              <a:latin typeface="Eras Demi ITC" panose="020B0805030504020804" pitchFamily="34" charset="0"/>
            </a:endParaRPr>
          </a:p>
        </p:txBody>
      </p:sp>
      <p:sp>
        <p:nvSpPr>
          <p:cNvPr id="9" name="Rectangle 8">
            <a:extLst>
              <a:ext uri="{FF2B5EF4-FFF2-40B4-BE49-F238E27FC236}">
                <a16:creationId xmlns:a16="http://schemas.microsoft.com/office/drawing/2014/main" id="{6FBE8577-ACE6-4B54-8767-33F898638F89}"/>
              </a:ext>
            </a:extLst>
          </p:cNvPr>
          <p:cNvSpPr/>
          <p:nvPr/>
        </p:nvSpPr>
        <p:spPr>
          <a:xfrm>
            <a:off x="9438983" y="3259723"/>
            <a:ext cx="2104086" cy="523220"/>
          </a:xfrm>
          <a:prstGeom prst="rect">
            <a:avLst/>
          </a:prstGeom>
          <a:solidFill>
            <a:schemeClr val="bg1"/>
          </a:solidFill>
        </p:spPr>
        <p:txBody>
          <a:bodyPr wrap="square" lIns="91440" tIns="45720" rIns="91440" bIns="45720">
            <a:spAutoFit/>
          </a:bodyPr>
          <a:lstStyle/>
          <a:p>
            <a:pPr algn="ctr"/>
            <a:r>
              <a:rPr lang="en-US" sz="1400" b="0" cap="none" spc="0" dirty="0">
                <a:ln w="0"/>
                <a:solidFill>
                  <a:schemeClr val="tx1"/>
                </a:solidFill>
                <a:effectLst>
                  <a:outerShdw blurRad="38100" dist="19050" dir="2700000" algn="tl" rotWithShape="0">
                    <a:schemeClr val="dk1">
                      <a:alpha val="40000"/>
                    </a:schemeClr>
                  </a:outerShdw>
                </a:effectLst>
                <a:latin typeface="Eras Demi ITC" panose="020B0805030504020804" pitchFamily="34" charset="0"/>
              </a:rPr>
              <a:t>Voltage-Gated Ca</a:t>
            </a:r>
            <a:r>
              <a:rPr lang="en-US" sz="1400" b="0" cap="none" spc="0" baseline="30000" dirty="0">
                <a:ln w="0"/>
                <a:solidFill>
                  <a:schemeClr val="tx1"/>
                </a:solidFill>
                <a:effectLst>
                  <a:outerShdw blurRad="38100" dist="19050" dir="2700000" algn="tl" rotWithShape="0">
                    <a:schemeClr val="dk1">
                      <a:alpha val="40000"/>
                    </a:schemeClr>
                  </a:outerShdw>
                </a:effectLst>
                <a:latin typeface="Eras Demi ITC" panose="020B0805030504020804" pitchFamily="34" charset="0"/>
              </a:rPr>
              <a:t>2+ </a:t>
            </a:r>
            <a:r>
              <a:rPr lang="en-US" sz="1400" b="0" cap="none" spc="0" dirty="0">
                <a:ln w="0"/>
                <a:solidFill>
                  <a:schemeClr val="tx1"/>
                </a:solidFill>
                <a:effectLst>
                  <a:outerShdw blurRad="38100" dist="19050" dir="2700000" algn="tl" rotWithShape="0">
                    <a:schemeClr val="dk1">
                      <a:alpha val="40000"/>
                    </a:schemeClr>
                  </a:outerShdw>
                </a:effectLst>
                <a:latin typeface="Eras Demi ITC" panose="020B0805030504020804" pitchFamily="34" charset="0"/>
              </a:rPr>
              <a:t>Channel</a:t>
            </a:r>
            <a:endParaRPr lang="en-US" sz="1050" b="0" cap="none" spc="0" dirty="0">
              <a:ln w="0"/>
              <a:solidFill>
                <a:schemeClr val="tx1"/>
              </a:solidFill>
              <a:effectLst>
                <a:outerShdw blurRad="38100" dist="19050" dir="2700000" algn="tl" rotWithShape="0">
                  <a:schemeClr val="dk1">
                    <a:alpha val="40000"/>
                  </a:schemeClr>
                </a:outerShdw>
              </a:effectLst>
              <a:latin typeface="Eras Demi ITC" panose="020B0805030504020804" pitchFamily="34" charset="0"/>
            </a:endParaRPr>
          </a:p>
        </p:txBody>
      </p:sp>
      <p:sp>
        <p:nvSpPr>
          <p:cNvPr id="11" name="Rectangle 10">
            <a:extLst>
              <a:ext uri="{FF2B5EF4-FFF2-40B4-BE49-F238E27FC236}">
                <a16:creationId xmlns:a16="http://schemas.microsoft.com/office/drawing/2014/main" id="{2020D342-7030-47B7-863A-00C235DFDBC7}"/>
              </a:ext>
            </a:extLst>
          </p:cNvPr>
          <p:cNvSpPr/>
          <p:nvPr/>
        </p:nvSpPr>
        <p:spPr>
          <a:xfrm>
            <a:off x="10699531" y="4418573"/>
            <a:ext cx="1166648" cy="584775"/>
          </a:xfrm>
          <a:prstGeom prst="rect">
            <a:avLst/>
          </a:prstGeom>
          <a:solidFill>
            <a:schemeClr val="bg1"/>
          </a:solidFill>
        </p:spPr>
        <p:txBody>
          <a:bodyPr wrap="square" lIns="91440" tIns="45720" rIns="91440" bIns="45720">
            <a:spAutoFit/>
          </a:bodyPr>
          <a:lstStyle/>
          <a:p>
            <a:pPr algn="ctr"/>
            <a:r>
              <a:rPr lang="en-US" sz="1600" b="0" cap="none" spc="0" dirty="0">
                <a:ln w="0"/>
                <a:solidFill>
                  <a:schemeClr val="tx1"/>
                </a:solidFill>
                <a:effectLst>
                  <a:outerShdw blurRad="38100" dist="19050" dir="2700000" algn="tl" rotWithShape="0">
                    <a:schemeClr val="dk1">
                      <a:alpha val="40000"/>
                    </a:schemeClr>
                  </a:outerShdw>
                </a:effectLst>
                <a:latin typeface="Eras Demi ITC" panose="020B0805030504020804" pitchFamily="34" charset="0"/>
              </a:rPr>
              <a:t>Nicotinic Receptors</a:t>
            </a:r>
            <a:endParaRPr lang="en-US" sz="1100" b="0" cap="none" spc="0" dirty="0">
              <a:ln w="0"/>
              <a:solidFill>
                <a:schemeClr val="tx1"/>
              </a:solidFill>
              <a:effectLst>
                <a:outerShdw blurRad="38100" dist="19050" dir="2700000" algn="tl" rotWithShape="0">
                  <a:schemeClr val="dk1">
                    <a:alpha val="40000"/>
                  </a:schemeClr>
                </a:outerShdw>
              </a:effectLst>
              <a:latin typeface="Eras Demi ITC" panose="020B0805030504020804" pitchFamily="34" charset="0"/>
            </a:endParaRPr>
          </a:p>
        </p:txBody>
      </p:sp>
      <p:sp>
        <p:nvSpPr>
          <p:cNvPr id="12" name="Rectangle 11">
            <a:extLst>
              <a:ext uri="{FF2B5EF4-FFF2-40B4-BE49-F238E27FC236}">
                <a16:creationId xmlns:a16="http://schemas.microsoft.com/office/drawing/2014/main" id="{3FF54867-E1C5-4FCD-AA16-A178C4080DE9}"/>
              </a:ext>
            </a:extLst>
          </p:cNvPr>
          <p:cNvSpPr/>
          <p:nvPr/>
        </p:nvSpPr>
        <p:spPr>
          <a:xfrm>
            <a:off x="6227380" y="1796158"/>
            <a:ext cx="2685392" cy="369332"/>
          </a:xfrm>
          <a:prstGeom prst="rect">
            <a:avLst/>
          </a:prstGeom>
          <a:solidFill>
            <a:schemeClr val="bg1"/>
          </a:solidFill>
        </p:spPr>
        <p:txBody>
          <a:bodyPr wrap="square" lIns="91440" tIns="45720" rIns="91440" bIns="45720">
            <a:spAutoFit/>
          </a:bodyPr>
          <a:lstStyle/>
          <a:p>
            <a:pPr algn="ctr"/>
            <a:r>
              <a:rPr lang="en-US" b="0" cap="none" spc="0" dirty="0">
                <a:ln w="0"/>
                <a:solidFill>
                  <a:schemeClr val="tx1"/>
                </a:solidFill>
                <a:effectLst>
                  <a:outerShdw blurRad="38100" dist="19050" dir="2700000" algn="tl" rotWithShape="0">
                    <a:schemeClr val="dk1">
                      <a:alpha val="40000"/>
                    </a:schemeClr>
                  </a:outerShdw>
                </a:effectLst>
                <a:latin typeface="Eras Demi ITC" panose="020B0805030504020804" pitchFamily="34" charset="0"/>
              </a:rPr>
              <a:t>Motor Neuron </a:t>
            </a:r>
            <a:endParaRPr lang="en-US" sz="1200" b="0" cap="none" spc="0" dirty="0">
              <a:ln w="0"/>
              <a:solidFill>
                <a:schemeClr val="tx1"/>
              </a:solidFill>
              <a:effectLst>
                <a:outerShdw blurRad="38100" dist="19050" dir="2700000" algn="tl" rotWithShape="0">
                  <a:schemeClr val="dk1">
                    <a:alpha val="40000"/>
                  </a:schemeClr>
                </a:outerShdw>
              </a:effectLst>
              <a:latin typeface="Eras Demi ITC" panose="020B0805030504020804" pitchFamily="34" charset="0"/>
            </a:endParaRPr>
          </a:p>
        </p:txBody>
      </p:sp>
      <p:sp>
        <p:nvSpPr>
          <p:cNvPr id="13" name="Rectangle 12">
            <a:extLst>
              <a:ext uri="{FF2B5EF4-FFF2-40B4-BE49-F238E27FC236}">
                <a16:creationId xmlns:a16="http://schemas.microsoft.com/office/drawing/2014/main" id="{879FF0F3-3A01-489F-BC59-6B9833A9381A}"/>
              </a:ext>
            </a:extLst>
          </p:cNvPr>
          <p:cNvSpPr/>
          <p:nvPr/>
        </p:nvSpPr>
        <p:spPr>
          <a:xfrm>
            <a:off x="9738844" y="3806209"/>
            <a:ext cx="1921373" cy="461665"/>
          </a:xfrm>
          <a:prstGeom prst="rect">
            <a:avLst/>
          </a:prstGeom>
          <a:solidFill>
            <a:schemeClr val="bg1"/>
          </a:solidFill>
        </p:spPr>
        <p:txBody>
          <a:bodyPr wrap="square" lIns="91440" tIns="45720" rIns="91440" bIns="45720">
            <a:spAutoFit/>
          </a:bodyPr>
          <a:lstStyle/>
          <a:p>
            <a:pPr algn="ctr"/>
            <a:r>
              <a:rPr lang="en-US" sz="1200" b="0" cap="none" spc="0" dirty="0">
                <a:ln w="0"/>
                <a:solidFill>
                  <a:schemeClr val="tx1"/>
                </a:solidFill>
                <a:effectLst>
                  <a:outerShdw blurRad="38100" dist="19050" dir="2700000" algn="tl" rotWithShape="0">
                    <a:schemeClr val="dk1">
                      <a:alpha val="40000"/>
                    </a:schemeClr>
                  </a:outerShdw>
                </a:effectLst>
                <a:latin typeface="Eras Demi ITC" panose="020B0805030504020804" pitchFamily="34" charset="0"/>
              </a:rPr>
              <a:t>Synaptic Vesicles filled with Acetylcholine</a:t>
            </a:r>
            <a:endParaRPr lang="en-US" sz="1000" b="0" cap="none" spc="0" dirty="0">
              <a:ln w="0"/>
              <a:solidFill>
                <a:schemeClr val="tx1"/>
              </a:solidFill>
              <a:effectLst>
                <a:outerShdw blurRad="38100" dist="19050" dir="2700000" algn="tl" rotWithShape="0">
                  <a:schemeClr val="dk1">
                    <a:alpha val="40000"/>
                  </a:schemeClr>
                </a:outerShdw>
              </a:effectLst>
              <a:latin typeface="Eras Demi ITC" panose="020B0805030504020804" pitchFamily="34" charset="0"/>
            </a:endParaRPr>
          </a:p>
        </p:txBody>
      </p:sp>
      <p:sp>
        <p:nvSpPr>
          <p:cNvPr id="14" name="Rectangle 13">
            <a:extLst>
              <a:ext uri="{FF2B5EF4-FFF2-40B4-BE49-F238E27FC236}">
                <a16:creationId xmlns:a16="http://schemas.microsoft.com/office/drawing/2014/main" id="{E1D3EFCA-148A-4BD7-9347-B25D24A208DC}"/>
              </a:ext>
            </a:extLst>
          </p:cNvPr>
          <p:cNvSpPr/>
          <p:nvPr/>
        </p:nvSpPr>
        <p:spPr>
          <a:xfrm>
            <a:off x="4539773" y="604160"/>
            <a:ext cx="7379651" cy="769441"/>
          </a:xfrm>
          <a:prstGeom prst="rect">
            <a:avLst/>
          </a:prstGeom>
          <a:solidFill>
            <a:schemeClr val="bg1"/>
          </a:solidFill>
        </p:spPr>
        <p:txBody>
          <a:bodyPr wrap="square" lIns="91440" tIns="45720" rIns="91440" bIns="4572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Eras Demi ITC" panose="020B0805030504020804" pitchFamily="34" charset="0"/>
              </a:rPr>
              <a:t>Neuromuscular Junction</a:t>
            </a:r>
            <a:endPar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Eras Demi ITC" panose="020B0805030504020804" pitchFamily="34" charset="0"/>
            </a:endParaRPr>
          </a:p>
        </p:txBody>
      </p:sp>
      <p:sp>
        <p:nvSpPr>
          <p:cNvPr id="15" name="Rectangle 14">
            <a:extLst>
              <a:ext uri="{FF2B5EF4-FFF2-40B4-BE49-F238E27FC236}">
                <a16:creationId xmlns:a16="http://schemas.microsoft.com/office/drawing/2014/main" id="{A49ACC55-561E-4694-A76E-D2AABCCF9C5B}"/>
              </a:ext>
            </a:extLst>
          </p:cNvPr>
          <p:cNvSpPr/>
          <p:nvPr/>
        </p:nvSpPr>
        <p:spPr>
          <a:xfrm>
            <a:off x="10560352" y="5407454"/>
            <a:ext cx="1547565" cy="461665"/>
          </a:xfrm>
          <a:prstGeom prst="rect">
            <a:avLst/>
          </a:prstGeom>
          <a:solidFill>
            <a:schemeClr val="bg1"/>
          </a:solidFill>
        </p:spPr>
        <p:txBody>
          <a:bodyPr wrap="square" lIns="91440" tIns="45720" rIns="91440" bIns="45720">
            <a:spAutoFit/>
          </a:bodyPr>
          <a:lstStyle/>
          <a:p>
            <a:pPr algn="ctr"/>
            <a:r>
              <a:rPr lang="en-US" sz="1200" b="0" cap="none" spc="0" dirty="0">
                <a:ln w="0"/>
                <a:solidFill>
                  <a:schemeClr val="tx1"/>
                </a:solidFill>
                <a:effectLst>
                  <a:outerShdw blurRad="38100" dist="19050" dir="2700000" algn="tl" rotWithShape="0">
                    <a:schemeClr val="dk1">
                      <a:alpha val="40000"/>
                    </a:schemeClr>
                  </a:outerShdw>
                </a:effectLst>
                <a:latin typeface="Eras Demi ITC" panose="020B0805030504020804" pitchFamily="34" charset="0"/>
              </a:rPr>
              <a:t>MUSCLE</a:t>
            </a:r>
          </a:p>
          <a:p>
            <a:pPr algn="ctr"/>
            <a:r>
              <a:rPr lang="en-US" sz="1200" dirty="0">
                <a:ln w="0"/>
                <a:effectLst>
                  <a:outerShdw blurRad="38100" dist="19050" dir="2700000" algn="tl" rotWithShape="0">
                    <a:schemeClr val="dk1">
                      <a:alpha val="40000"/>
                    </a:schemeClr>
                  </a:outerShdw>
                </a:effectLst>
                <a:latin typeface="Eras Demi ITC" panose="020B0805030504020804" pitchFamily="34" charset="0"/>
              </a:rPr>
              <a:t>CELL</a:t>
            </a:r>
            <a:endParaRPr lang="en-US" sz="1000" b="0" cap="none" spc="0" dirty="0">
              <a:ln w="0"/>
              <a:solidFill>
                <a:schemeClr val="tx1"/>
              </a:solidFill>
              <a:effectLst>
                <a:outerShdw blurRad="38100" dist="19050" dir="2700000" algn="tl" rotWithShape="0">
                  <a:schemeClr val="dk1">
                    <a:alpha val="40000"/>
                  </a:schemeClr>
                </a:outerShdw>
              </a:effectLst>
              <a:latin typeface="Eras Demi ITC" panose="020B0805030504020804" pitchFamily="34" charset="0"/>
            </a:endParaRPr>
          </a:p>
        </p:txBody>
      </p:sp>
    </p:spTree>
    <p:extLst>
      <p:ext uri="{BB962C8B-B14F-4D97-AF65-F5344CB8AC3E}">
        <p14:creationId xmlns:p14="http://schemas.microsoft.com/office/powerpoint/2010/main" val="12629854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80470B-DDC6-4CF6-8A5B-9829119172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picture containing text, map&#10;&#10;Description generated with very high confidence">
            <a:extLst>
              <a:ext uri="{FF2B5EF4-FFF2-40B4-BE49-F238E27FC236}">
                <a16:creationId xmlns:a16="http://schemas.microsoft.com/office/drawing/2014/main" id="{75BF1A57-7204-44A8-8217-93DADC278565}"/>
              </a:ext>
            </a:extLst>
          </p:cNvPr>
          <p:cNvPicPr>
            <a:picLocks noChangeAspect="1"/>
          </p:cNvPicPr>
          <p:nvPr/>
        </p:nvPicPr>
        <p:blipFill rotWithShape="1">
          <a:blip r:embed="rId2">
            <a:extLst>
              <a:ext uri="{28A0092B-C50C-407E-A947-70E740481C1C}">
                <a14:useLocalDpi xmlns:a14="http://schemas.microsoft.com/office/drawing/2010/main" val="0"/>
              </a:ext>
            </a:extLst>
          </a:blip>
          <a:srcRect l="3029" r="4706" b="2"/>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A699AD20-207A-4D3D-98BC-41BC89EFBFDA}"/>
              </a:ext>
            </a:extLst>
          </p:cNvPr>
          <p:cNvSpPr>
            <a:spLocks noGrp="1"/>
          </p:cNvSpPr>
          <p:nvPr>
            <p:ph type="title"/>
          </p:nvPr>
        </p:nvSpPr>
        <p:spPr>
          <a:xfrm>
            <a:off x="-94593" y="1"/>
            <a:ext cx="4730601" cy="1334814"/>
          </a:xfrm>
        </p:spPr>
        <p:txBody>
          <a:bodyPr>
            <a:normAutofit fontScale="90000"/>
          </a:bodyPr>
          <a:lstStyle/>
          <a:p>
            <a:pPr algn="ctr"/>
            <a:r>
              <a:rPr lang="en-US" sz="3600" b="1" spc="50" dirty="0">
                <a:ln w="0"/>
                <a:solidFill>
                  <a:schemeClr val="bg2"/>
                </a:solidFill>
                <a:effectLst>
                  <a:innerShdw blurRad="63500" dist="50800" dir="13500000">
                    <a:srgbClr val="000000">
                      <a:alpha val="50000"/>
                    </a:srgbClr>
                  </a:innerShdw>
                </a:effectLst>
              </a:rPr>
              <a:t>Events That lead to muscle fiber contraction</a:t>
            </a:r>
          </a:p>
        </p:txBody>
      </p:sp>
      <p:sp>
        <p:nvSpPr>
          <p:cNvPr id="3" name="Content Placeholder 2">
            <a:extLst>
              <a:ext uri="{FF2B5EF4-FFF2-40B4-BE49-F238E27FC236}">
                <a16:creationId xmlns:a16="http://schemas.microsoft.com/office/drawing/2014/main" id="{3C647BF4-3BE8-4F9F-81B7-EC7EFD70D0FB}"/>
              </a:ext>
            </a:extLst>
          </p:cNvPr>
          <p:cNvSpPr>
            <a:spLocks noGrp="1"/>
          </p:cNvSpPr>
          <p:nvPr>
            <p:ph idx="1"/>
          </p:nvPr>
        </p:nvSpPr>
        <p:spPr>
          <a:xfrm>
            <a:off x="648931" y="1891862"/>
            <a:ext cx="3667036" cy="4326059"/>
          </a:xfrm>
        </p:spPr>
        <p:txBody>
          <a:bodyPr>
            <a:normAutofit fontScale="92500" lnSpcReduction="20000"/>
          </a:bodyPr>
          <a:lstStyle/>
          <a:p>
            <a:pPr marL="514350" indent="-514350">
              <a:buFont typeface="+mj-lt"/>
              <a:buAutoNum type="arabicPeriod"/>
            </a:pPr>
            <a:r>
              <a:rPr lang="en-US" sz="3200" dirty="0">
                <a:solidFill>
                  <a:schemeClr val="bg1"/>
                </a:solidFill>
              </a:rPr>
              <a:t>Action potential arrives at axon terminal of the motor neuron at neuromuscular junction</a:t>
            </a:r>
          </a:p>
          <a:p>
            <a:pPr marL="514350" indent="-514350">
              <a:buFont typeface="+mj-lt"/>
              <a:buAutoNum type="arabicPeriod"/>
            </a:pPr>
            <a:r>
              <a:rPr lang="en-US" sz="3200" dirty="0">
                <a:solidFill>
                  <a:schemeClr val="bg1"/>
                </a:solidFill>
              </a:rPr>
              <a:t>Acetylcholine (</a:t>
            </a:r>
            <a:r>
              <a:rPr lang="en-US" sz="3200" dirty="0" err="1">
                <a:solidFill>
                  <a:schemeClr val="bg1"/>
                </a:solidFill>
              </a:rPr>
              <a:t>Ach</a:t>
            </a:r>
            <a:r>
              <a:rPr lang="en-US" sz="3200" dirty="0">
                <a:solidFill>
                  <a:schemeClr val="bg1"/>
                </a:solidFill>
              </a:rPr>
              <a:t>) is released</a:t>
            </a:r>
          </a:p>
          <a:p>
            <a:pPr marL="514350" indent="-514350">
              <a:buFont typeface="+mj-lt"/>
              <a:buAutoNum type="arabicPeriod"/>
            </a:pPr>
            <a:r>
              <a:rPr lang="en-US" sz="3200" dirty="0" err="1">
                <a:solidFill>
                  <a:schemeClr val="bg1"/>
                </a:solidFill>
              </a:rPr>
              <a:t>Ach</a:t>
            </a:r>
            <a:r>
              <a:rPr lang="en-US" sz="3200" dirty="0">
                <a:solidFill>
                  <a:schemeClr val="bg1"/>
                </a:solidFill>
              </a:rPr>
              <a:t> binds to receptors on the  sarcolemma</a:t>
            </a:r>
          </a:p>
        </p:txBody>
      </p:sp>
    </p:spTree>
    <p:extLst>
      <p:ext uri="{BB962C8B-B14F-4D97-AF65-F5344CB8AC3E}">
        <p14:creationId xmlns:p14="http://schemas.microsoft.com/office/powerpoint/2010/main" val="12277796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80470B-DDC6-4CF6-8A5B-9829119172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picture containing text, map&#10;&#10;Description generated with very high confidence">
            <a:extLst>
              <a:ext uri="{FF2B5EF4-FFF2-40B4-BE49-F238E27FC236}">
                <a16:creationId xmlns:a16="http://schemas.microsoft.com/office/drawing/2014/main" id="{75BF1A57-7204-44A8-8217-93DADC278565}"/>
              </a:ext>
            </a:extLst>
          </p:cNvPr>
          <p:cNvPicPr>
            <a:picLocks noChangeAspect="1"/>
          </p:cNvPicPr>
          <p:nvPr/>
        </p:nvPicPr>
        <p:blipFill rotWithShape="1">
          <a:blip r:embed="rId2">
            <a:extLst>
              <a:ext uri="{28A0092B-C50C-407E-A947-70E740481C1C}">
                <a14:useLocalDpi xmlns:a14="http://schemas.microsoft.com/office/drawing/2010/main" val="0"/>
              </a:ext>
            </a:extLst>
          </a:blip>
          <a:srcRect l="3029" r="4706" b="2"/>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A699AD20-207A-4D3D-98BC-41BC89EFBFDA}"/>
              </a:ext>
            </a:extLst>
          </p:cNvPr>
          <p:cNvSpPr>
            <a:spLocks noGrp="1"/>
          </p:cNvSpPr>
          <p:nvPr>
            <p:ph type="title"/>
          </p:nvPr>
        </p:nvSpPr>
        <p:spPr>
          <a:xfrm>
            <a:off x="-94593" y="1"/>
            <a:ext cx="4730601" cy="1334814"/>
          </a:xfrm>
        </p:spPr>
        <p:txBody>
          <a:bodyPr>
            <a:normAutofit fontScale="90000"/>
          </a:bodyPr>
          <a:lstStyle/>
          <a:p>
            <a:pPr algn="ctr"/>
            <a:r>
              <a:rPr lang="en-US" sz="3600" b="1" spc="50" dirty="0">
                <a:ln w="0"/>
                <a:solidFill>
                  <a:schemeClr val="bg2"/>
                </a:solidFill>
                <a:effectLst>
                  <a:innerShdw blurRad="63500" dist="50800" dir="13500000">
                    <a:srgbClr val="000000">
                      <a:alpha val="50000"/>
                    </a:srgbClr>
                  </a:innerShdw>
                </a:effectLst>
              </a:rPr>
              <a:t>Events That lead to muscle fiber contraction</a:t>
            </a:r>
          </a:p>
        </p:txBody>
      </p:sp>
      <p:sp>
        <p:nvSpPr>
          <p:cNvPr id="3" name="Content Placeholder 2">
            <a:extLst>
              <a:ext uri="{FF2B5EF4-FFF2-40B4-BE49-F238E27FC236}">
                <a16:creationId xmlns:a16="http://schemas.microsoft.com/office/drawing/2014/main" id="{3C647BF4-3BE8-4F9F-81B7-EC7EFD70D0FB}"/>
              </a:ext>
            </a:extLst>
          </p:cNvPr>
          <p:cNvSpPr>
            <a:spLocks noGrp="1"/>
          </p:cNvSpPr>
          <p:nvPr>
            <p:ph idx="1"/>
          </p:nvPr>
        </p:nvSpPr>
        <p:spPr>
          <a:xfrm>
            <a:off x="648931" y="1891862"/>
            <a:ext cx="3667036" cy="4326059"/>
          </a:xfrm>
        </p:spPr>
        <p:txBody>
          <a:bodyPr>
            <a:normAutofit lnSpcReduction="10000"/>
          </a:bodyPr>
          <a:lstStyle/>
          <a:p>
            <a:pPr marL="514350" indent="-514350">
              <a:buFont typeface="+mj-lt"/>
              <a:buAutoNum type="arabicPeriod" startAt="4"/>
            </a:pPr>
            <a:r>
              <a:rPr lang="en-US" sz="3200" dirty="0">
                <a:solidFill>
                  <a:schemeClr val="bg1"/>
                </a:solidFill>
              </a:rPr>
              <a:t>Ion permeability of sarcolemma changes</a:t>
            </a:r>
          </a:p>
          <a:p>
            <a:pPr marL="514350" indent="-514350">
              <a:buFont typeface="+mj-lt"/>
              <a:buAutoNum type="arabicPeriod" startAt="4"/>
            </a:pPr>
            <a:r>
              <a:rPr lang="en-US" sz="3200" dirty="0">
                <a:solidFill>
                  <a:schemeClr val="bg1"/>
                </a:solidFill>
              </a:rPr>
              <a:t>Local change in membrane voltage (depolarization) occurs</a:t>
            </a:r>
          </a:p>
          <a:p>
            <a:pPr marL="514350" indent="-514350">
              <a:buFont typeface="+mj-lt"/>
              <a:buAutoNum type="arabicPeriod" startAt="4"/>
            </a:pPr>
            <a:r>
              <a:rPr lang="en-US" sz="3200" dirty="0">
                <a:solidFill>
                  <a:schemeClr val="bg1"/>
                </a:solidFill>
              </a:rPr>
              <a:t>Local depolarization (end plate potential) ignites AP in sarcolemma</a:t>
            </a:r>
          </a:p>
        </p:txBody>
      </p:sp>
    </p:spTree>
    <p:extLst>
      <p:ext uri="{BB962C8B-B14F-4D97-AF65-F5344CB8AC3E}">
        <p14:creationId xmlns:p14="http://schemas.microsoft.com/office/powerpoint/2010/main" val="17773162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780470B-DDC6-4CF6-8A5B-9829119172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6" name="Picture 5" descr="A screenshot of a cell phone&#10;&#10;Description generated with high confidence">
            <a:extLst>
              <a:ext uri="{FF2B5EF4-FFF2-40B4-BE49-F238E27FC236}">
                <a16:creationId xmlns:a16="http://schemas.microsoft.com/office/drawing/2014/main" id="{8862096A-7271-46A6-8C78-FBED27C6EE35}"/>
              </a:ext>
            </a:extLst>
          </p:cNvPr>
          <p:cNvPicPr>
            <a:picLocks noChangeAspect="1"/>
          </p:cNvPicPr>
          <p:nvPr/>
        </p:nvPicPr>
        <p:blipFill rotWithShape="1">
          <a:blip r:embed="rId2">
            <a:extLst>
              <a:ext uri="{28A0092B-C50C-407E-A947-70E740481C1C}">
                <a14:useLocalDpi xmlns:a14="http://schemas.microsoft.com/office/drawing/2010/main" val="0"/>
              </a:ext>
            </a:extLst>
          </a:blip>
          <a:srcRect r="-1" b="12016"/>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A699AD20-207A-4D3D-98BC-41BC89EFBFDA}"/>
              </a:ext>
            </a:extLst>
          </p:cNvPr>
          <p:cNvSpPr>
            <a:spLocks noGrp="1"/>
          </p:cNvSpPr>
          <p:nvPr>
            <p:ph type="title"/>
          </p:nvPr>
        </p:nvSpPr>
        <p:spPr>
          <a:xfrm>
            <a:off x="648929" y="629266"/>
            <a:ext cx="3667039" cy="1676603"/>
          </a:xfrm>
        </p:spPr>
        <p:txBody>
          <a:bodyPr>
            <a:normAutofit/>
          </a:bodyPr>
          <a:lstStyle/>
          <a:p>
            <a:r>
              <a:rPr lang="en-US" sz="3100" b="1" spc="50">
                <a:ln w="0"/>
                <a:solidFill>
                  <a:schemeClr val="bg1"/>
                </a:solidFill>
                <a:effectLst>
                  <a:innerShdw blurRad="63500" dist="50800" dir="13500000">
                    <a:srgbClr val="000000">
                      <a:alpha val="50000"/>
                    </a:srgbClr>
                  </a:innerShdw>
                </a:effectLst>
              </a:rPr>
              <a:t>Events That lead to muscle fiber contraction</a:t>
            </a:r>
          </a:p>
        </p:txBody>
      </p:sp>
      <p:sp>
        <p:nvSpPr>
          <p:cNvPr id="3" name="Content Placeholder 2">
            <a:extLst>
              <a:ext uri="{FF2B5EF4-FFF2-40B4-BE49-F238E27FC236}">
                <a16:creationId xmlns:a16="http://schemas.microsoft.com/office/drawing/2014/main" id="{3C647BF4-3BE8-4F9F-81B7-EC7EFD70D0FB}"/>
              </a:ext>
            </a:extLst>
          </p:cNvPr>
          <p:cNvSpPr>
            <a:spLocks noGrp="1"/>
          </p:cNvSpPr>
          <p:nvPr>
            <p:ph idx="1"/>
          </p:nvPr>
        </p:nvSpPr>
        <p:spPr>
          <a:xfrm>
            <a:off x="648931" y="2438401"/>
            <a:ext cx="3667036" cy="3779520"/>
          </a:xfrm>
        </p:spPr>
        <p:txBody>
          <a:bodyPr>
            <a:normAutofit/>
          </a:bodyPr>
          <a:lstStyle/>
          <a:p>
            <a:pPr marL="514350" indent="-514350">
              <a:buFont typeface="+mj-lt"/>
              <a:buAutoNum type="arabicPeriod" startAt="7"/>
            </a:pPr>
            <a:r>
              <a:rPr lang="en-US" sz="3200">
                <a:solidFill>
                  <a:schemeClr val="bg1"/>
                </a:solidFill>
              </a:rPr>
              <a:t>AP travels across the entire sarcolemma</a:t>
            </a:r>
          </a:p>
          <a:p>
            <a:pPr marL="514350" indent="-514350">
              <a:buFont typeface="+mj-lt"/>
              <a:buAutoNum type="arabicPeriod" startAt="7"/>
            </a:pPr>
            <a:r>
              <a:rPr lang="en-US" sz="3200">
                <a:solidFill>
                  <a:schemeClr val="bg1"/>
                </a:solidFill>
              </a:rPr>
              <a:t>AP travels along T tubules</a:t>
            </a:r>
          </a:p>
          <a:p>
            <a:pPr marL="514350" indent="-514350">
              <a:buFont typeface="+mj-lt"/>
              <a:buAutoNum type="arabicPeriod" startAt="7"/>
            </a:pPr>
            <a:r>
              <a:rPr lang="en-US" sz="3200">
                <a:solidFill>
                  <a:schemeClr val="bg1"/>
                </a:solidFill>
              </a:rPr>
              <a:t>SR releases Ca2+</a:t>
            </a:r>
          </a:p>
        </p:txBody>
      </p:sp>
    </p:spTree>
    <p:extLst>
      <p:ext uri="{BB962C8B-B14F-4D97-AF65-F5344CB8AC3E}">
        <p14:creationId xmlns:p14="http://schemas.microsoft.com/office/powerpoint/2010/main" val="297517356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4">
      <a:majorFont>
        <a:latin typeface="AR CHRISTY"/>
        <a:ea typeface=""/>
        <a:cs typeface=""/>
      </a:majorFont>
      <a:minorFont>
        <a:latin typeface="AR CE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Template>
  <TotalTime>3764</TotalTime>
  <Words>4893</Words>
  <Application>Microsoft Office PowerPoint</Application>
  <PresentationFormat>Widescreen</PresentationFormat>
  <Paragraphs>581</Paragraphs>
  <Slides>125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125</vt:i4>
      </vt:variant>
    </vt:vector>
  </HeadingPairs>
  <TitlesOfParts>
    <vt:vector size="134" baseType="lpstr">
      <vt:lpstr>AR BERKLEY</vt:lpstr>
      <vt:lpstr>AR CENA</vt:lpstr>
      <vt:lpstr>AR CHRISTY</vt:lpstr>
      <vt:lpstr>Arial</vt:lpstr>
      <vt:lpstr>Arial Black</vt:lpstr>
      <vt:lpstr>Calibri</vt:lpstr>
      <vt:lpstr>Eras Demi ITC</vt:lpstr>
      <vt:lpstr>Footlight MT Light</vt:lpstr>
      <vt:lpstr>Office Theme</vt:lpstr>
      <vt:lpstr>Muscles</vt:lpstr>
      <vt:lpstr>Muscles CONTRACT (SHRINK)</vt:lpstr>
      <vt:lpstr>Muscles always PULL they never PUSH.  </vt:lpstr>
      <vt:lpstr>Flexion and Extension</vt:lpstr>
      <vt:lpstr>Agonist / Antagonist</vt:lpstr>
      <vt:lpstr>PowerPoint Presentation</vt:lpstr>
      <vt:lpstr>Agonist / Antagonist</vt:lpstr>
      <vt:lpstr>Agonist / Antagonist</vt:lpstr>
      <vt:lpstr>Agonist / Antagonist</vt:lpstr>
      <vt:lpstr>PowerPoint Presentation</vt:lpstr>
      <vt:lpstr>PowerPoint Presentation</vt:lpstr>
      <vt:lpstr>Origin and Insertion</vt:lpstr>
      <vt:lpstr>Origin and Insertion</vt:lpstr>
      <vt:lpstr>Origin and Insertion</vt:lpstr>
      <vt:lpstr>Origin and Insertion</vt:lpstr>
      <vt:lpstr>Muscle Action</vt:lpstr>
      <vt:lpstr>Muscle Action</vt:lpstr>
      <vt:lpstr>Muscle Action</vt:lpstr>
      <vt:lpstr>Muscle Action</vt:lpstr>
      <vt:lpstr>Muscle Action</vt:lpstr>
      <vt:lpstr>Muscle Action</vt:lpstr>
      <vt:lpstr>functional groups</vt:lpstr>
      <vt:lpstr>Muscle action</vt:lpstr>
      <vt:lpstr>Muscle Actions</vt:lpstr>
      <vt:lpstr>The action of a muscle</vt:lpstr>
      <vt:lpstr>The action of a muscle</vt:lpstr>
      <vt:lpstr>The action of a muscle</vt:lpstr>
      <vt:lpstr>The action of a muscle</vt:lpstr>
      <vt:lpstr>The action of a muscle</vt:lpstr>
      <vt:lpstr>PowerPoint Presentation</vt:lpstr>
      <vt:lpstr>The extensors of the lower leg (or knee) are opposite from the rest of the body!</vt:lpstr>
      <vt:lpstr>Fascicle arrangements help determine muscle shape and force. </vt:lpstr>
      <vt:lpstr>Fascicle Arrangements</vt:lpstr>
      <vt:lpstr>Convergent</vt:lpstr>
      <vt:lpstr>Parallel</vt:lpstr>
      <vt:lpstr>Pennate</vt:lpstr>
      <vt:lpstr>Pennate</vt:lpstr>
      <vt:lpstr>Pennate</vt:lpstr>
      <vt:lpstr>Pennate</vt:lpstr>
      <vt:lpstr>Pectoralis Major</vt:lpstr>
      <vt:lpstr>PowerPoint Presentation</vt:lpstr>
      <vt:lpstr>Latissimus Dorsi</vt:lpstr>
      <vt:lpstr>Biceps brachii</vt:lpstr>
      <vt:lpstr>Iliacus</vt:lpstr>
      <vt:lpstr>Gluteus maximus</vt:lpstr>
      <vt:lpstr>Hamstrings -  Extends thigh</vt:lpstr>
      <vt:lpstr>Quadriceps - Flexes thigh</vt:lpstr>
      <vt:lpstr>PowerPoint Presentation</vt:lpstr>
      <vt:lpstr>NOW  LET’S ZOOM  IN!</vt:lpstr>
      <vt:lpstr>Properties of Muscle Cells</vt:lpstr>
      <vt:lpstr>Properties of Muscle Cells</vt:lpstr>
      <vt:lpstr>Properties of Muscle Cells</vt:lpstr>
      <vt:lpstr>Properties of Muscle Cells</vt:lpstr>
      <vt:lpstr>Properties of Muscle Cells</vt:lpstr>
      <vt:lpstr>The Muscle Cell / Myocyte / Muscle Fiber</vt:lpstr>
      <vt:lpstr>Structure of Muscle Cells (Fibers)</vt:lpstr>
      <vt:lpstr>PowerPoint Presentation</vt:lpstr>
      <vt:lpstr>Structure of Muscle Cells (Fibers)</vt:lpstr>
      <vt:lpstr>Structure of Muscle Cells (Fibers)</vt:lpstr>
      <vt:lpstr>Structure of Muscle Cells (Fibers)</vt:lpstr>
      <vt:lpstr>Structure of Muscle Cells (Fibers)</vt:lpstr>
      <vt:lpstr>Myofibrils are composed of sarcomeres</vt:lpstr>
      <vt:lpstr>PROTEINS of MUSCLE SARCOMERE</vt:lpstr>
      <vt:lpstr>A. Contractile proteins</vt:lpstr>
      <vt:lpstr>A. Contractile proteins</vt:lpstr>
      <vt:lpstr>The sarcomere is the functional unit of skeletal muscle</vt:lpstr>
      <vt:lpstr>PowerPoint Presentation</vt:lpstr>
      <vt:lpstr>The sarcomere is the functional unit of skeletal muscle</vt:lpstr>
      <vt:lpstr>Cross-Bridge Cycle/ Muscle Contraction</vt:lpstr>
      <vt:lpstr>  Sliding Filament Model of Contraction </vt:lpstr>
      <vt:lpstr>In a relaxed muscle fiber, the thin and thick filaments overlap only at the ends of the A band.   The sliding filament model of contraction states that during contraction, the thin filaments slide past the thick ones so that the actin and myosin filaments overlap to a greater degree.   </vt:lpstr>
      <vt:lpstr>The following Occurs in the Sarcomere when the muscle Shortens: </vt:lpstr>
      <vt:lpstr> IV. Sliding Filament Model of Contraction </vt:lpstr>
      <vt:lpstr> IV. Sliding Filament Model of Contraction </vt:lpstr>
      <vt:lpstr>Tropomyosin </vt:lpstr>
      <vt:lpstr>The sarcomere is the functional unit of skeletal muscle</vt:lpstr>
      <vt:lpstr>Regulatory proteins</vt:lpstr>
      <vt:lpstr>Regulatory proteins</vt:lpstr>
      <vt:lpstr>Regulatory proteins</vt:lpstr>
      <vt:lpstr>Cross-Bridge Cycling</vt:lpstr>
      <vt:lpstr>Tropomyosin </vt:lpstr>
      <vt:lpstr>Tropomyosin </vt:lpstr>
      <vt:lpstr>PowerPoint Presentation</vt:lpstr>
      <vt:lpstr> Sliding Filament Model of Contraction </vt:lpstr>
      <vt:lpstr>Cross-Bridge Cycle/ Muscle Contraction</vt:lpstr>
      <vt:lpstr>Cross-Bridge Cycling</vt:lpstr>
      <vt:lpstr>Z disks or Z line</vt:lpstr>
      <vt:lpstr>Z disks or Z line</vt:lpstr>
      <vt:lpstr>M line</vt:lpstr>
      <vt:lpstr>Events That lead to muscle fiber contraction</vt:lpstr>
      <vt:lpstr>PowerPoint Presentation</vt:lpstr>
      <vt:lpstr>Excitation-Contraction Coupling </vt:lpstr>
      <vt:lpstr>Excitation-Contraction Coupling </vt:lpstr>
      <vt:lpstr>Excitation-Contraction Coupling </vt:lpstr>
      <vt:lpstr>Excitation-Contraction Coupling </vt:lpstr>
      <vt:lpstr>PowerPoint Presentation</vt:lpstr>
      <vt:lpstr>Events That lead to muscle fiber contraction</vt:lpstr>
      <vt:lpstr>Events That lead to muscle fiber contraction</vt:lpstr>
      <vt:lpstr>Events That lead to muscle fiber contraction</vt:lpstr>
      <vt:lpstr>Events That lead to muscle fiber contraction</vt:lpstr>
      <vt:lpstr>Events That lead to muscle fiber contraction</vt:lpstr>
      <vt:lpstr>Twitch</vt:lpstr>
      <vt:lpstr>Twitch response</vt:lpstr>
      <vt:lpstr>The Muscle Twitch</vt:lpstr>
      <vt:lpstr>The Muscle Twitch</vt:lpstr>
      <vt:lpstr>The Muscle Twitch</vt:lpstr>
      <vt:lpstr>The Muscle Twitch</vt:lpstr>
      <vt:lpstr>tetanus</vt:lpstr>
      <vt:lpstr>Length-Tension Relationship</vt:lpstr>
      <vt:lpstr>Muscle Fatigue</vt:lpstr>
      <vt:lpstr>CROSS-BRIDGE CYCLING</vt:lpstr>
      <vt:lpstr>cross-bridges</vt:lpstr>
      <vt:lpstr>Cross-Bridge Cycling</vt:lpstr>
      <vt:lpstr>Cross-Bridge Cycle </vt:lpstr>
      <vt:lpstr>Cross-Bridge Cycle</vt:lpstr>
      <vt:lpstr>Cross-Bridge Cycle</vt:lpstr>
      <vt:lpstr>Cross-Bridge Cycle</vt:lpstr>
      <vt:lpstr>Cross-Bridge Cycle</vt:lpstr>
      <vt:lpstr>Cross-Bridge Cycle</vt:lpstr>
      <vt:lpstr>Cross-Bridge Cycle</vt:lpstr>
      <vt:lpstr>Cross-Bridge Cycle</vt:lpstr>
      <vt:lpstr>Cross-Bridge Cycle</vt:lpstr>
      <vt:lpstr>PowerPoint Presentation</vt:lpstr>
      <vt:lpstr>Cross Bridge Cycle</vt:lpstr>
      <vt:lpstr>Cross Bridge Cycle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Cynthia Anderson</dc:creator>
  <cp:lastModifiedBy>Cynthia Anderson</cp:lastModifiedBy>
  <cp:revision>166</cp:revision>
  <dcterms:created xsi:type="dcterms:W3CDTF">2018-02-24T20:01:10Z</dcterms:created>
  <dcterms:modified xsi:type="dcterms:W3CDTF">2018-03-10T08:15:59Z</dcterms:modified>
</cp:coreProperties>
</file>